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Lst>
  <p:notesMasterIdLst>
    <p:notesMasterId r:id="rId31"/>
  </p:notesMasterIdLst>
  <p:sldIdLst>
    <p:sldId id="257" r:id="rId6"/>
    <p:sldId id="601" r:id="rId7"/>
    <p:sldId id="602" r:id="rId8"/>
    <p:sldId id="260" r:id="rId9"/>
    <p:sldId id="875" r:id="rId10"/>
    <p:sldId id="928" r:id="rId11"/>
    <p:sldId id="879" r:id="rId12"/>
    <p:sldId id="880" r:id="rId13"/>
    <p:sldId id="887" r:id="rId14"/>
    <p:sldId id="863" r:id="rId15"/>
    <p:sldId id="874" r:id="rId16"/>
    <p:sldId id="877" r:id="rId17"/>
    <p:sldId id="871" r:id="rId18"/>
    <p:sldId id="929" r:id="rId19"/>
    <p:sldId id="865" r:id="rId20"/>
    <p:sldId id="900" r:id="rId21"/>
    <p:sldId id="521" r:id="rId22"/>
    <p:sldId id="935" r:id="rId23"/>
    <p:sldId id="936" r:id="rId24"/>
    <p:sldId id="930" r:id="rId25"/>
    <p:sldId id="934" r:id="rId26"/>
    <p:sldId id="298" r:id="rId27"/>
    <p:sldId id="932" r:id="rId28"/>
    <p:sldId id="933" r:id="rId29"/>
    <p:sldId id="284" r:id="rId30"/>
  </p:sldIdLst>
  <p:sldSz cx="12192000" cy="6858000"/>
  <p:notesSz cx="7099300" cy="93853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dy Spring" initials="MS" lastIdx="1" clrIdx="0">
    <p:extLst>
      <p:ext uri="{19B8F6BF-5375-455C-9EA6-DF929625EA0E}">
        <p15:presenceInfo xmlns:p15="http://schemas.microsoft.com/office/powerpoint/2012/main" userId="S::mspring@interstatecompact.org::86d49a1b-350d-47d2-b7ae-919d73657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56" autoAdjust="0"/>
  </p:normalViewPr>
  <p:slideViewPr>
    <p:cSldViewPr snapToGrid="0">
      <p:cViewPr varScale="1">
        <p:scale>
          <a:sx n="75" d="100"/>
          <a:sy n="75" d="100"/>
        </p:scale>
        <p:origin x="12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5149F-A9AE-47A3-AA0D-839153D8CD9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3E391B5-0069-469F-882C-51BF89804664}">
      <dgm:prSet/>
      <dgm:spPr/>
      <dgm:t>
        <a:bodyPr/>
        <a:lstStyle/>
        <a:p>
          <a:pPr>
            <a:lnSpc>
              <a:spcPct val="100000"/>
            </a:lnSpc>
          </a:pPr>
          <a:r>
            <a:rPr lang="en-US" dirty="0"/>
            <a:t>Improve Efficiencies for Cases initially rejected and subsequently accepted (counted as Accepted)  How can we get it right the first time?</a:t>
          </a:r>
        </a:p>
      </dgm:t>
    </dgm:pt>
    <dgm:pt modelId="{7510BFB8-654D-4727-BAD4-6719C945C61F}" type="parTrans" cxnId="{7517E54A-A246-4B73-A98D-03A66FB77A71}">
      <dgm:prSet/>
      <dgm:spPr/>
      <dgm:t>
        <a:bodyPr/>
        <a:lstStyle/>
        <a:p>
          <a:endParaRPr lang="en-US"/>
        </a:p>
      </dgm:t>
    </dgm:pt>
    <dgm:pt modelId="{E2FC8396-EA5D-4CD9-BF7B-987CF300EF08}" type="sibTrans" cxnId="{7517E54A-A246-4B73-A98D-03A66FB77A71}">
      <dgm:prSet/>
      <dgm:spPr/>
      <dgm:t>
        <a:bodyPr/>
        <a:lstStyle/>
        <a:p>
          <a:endParaRPr lang="en-US"/>
        </a:p>
      </dgm:t>
    </dgm:pt>
    <dgm:pt modelId="{979A28B7-D009-4CBE-B914-3C09AF2645C5}">
      <dgm:prSet/>
      <dgm:spPr/>
      <dgm:t>
        <a:bodyPr/>
        <a:lstStyle/>
        <a:p>
          <a:pPr>
            <a:lnSpc>
              <a:spcPct val="100000"/>
            </a:lnSpc>
          </a:pPr>
          <a:r>
            <a:rPr lang="en-US" dirty="0"/>
            <a:t>Focus on ‘Top Ten’ states with whom you do business</a:t>
          </a:r>
        </a:p>
      </dgm:t>
    </dgm:pt>
    <dgm:pt modelId="{3D9F3772-6920-4AFD-B588-7BB0F69B63AD}" type="parTrans" cxnId="{C289F41E-9935-4D40-9720-FA9767D89208}">
      <dgm:prSet/>
      <dgm:spPr/>
      <dgm:t>
        <a:bodyPr/>
        <a:lstStyle/>
        <a:p>
          <a:endParaRPr lang="en-US"/>
        </a:p>
      </dgm:t>
    </dgm:pt>
    <dgm:pt modelId="{89EE7AEB-F565-45A0-BD07-E149FEABF889}" type="sibTrans" cxnId="{C289F41E-9935-4D40-9720-FA9767D89208}">
      <dgm:prSet/>
      <dgm:spPr/>
      <dgm:t>
        <a:bodyPr/>
        <a:lstStyle/>
        <a:p>
          <a:endParaRPr lang="en-US"/>
        </a:p>
      </dgm:t>
    </dgm:pt>
    <dgm:pt modelId="{4FB65274-57FE-42B8-89C0-CA2AB50538A9}" type="pres">
      <dgm:prSet presAssocID="{85A5149F-A9AE-47A3-AA0D-839153D8CD9D}" presName="root" presStyleCnt="0">
        <dgm:presLayoutVars>
          <dgm:dir/>
          <dgm:resizeHandles val="exact"/>
        </dgm:presLayoutVars>
      </dgm:prSet>
      <dgm:spPr/>
    </dgm:pt>
    <dgm:pt modelId="{DFC4D847-C09A-4FF2-95F5-16F1B079FB6B}" type="pres">
      <dgm:prSet presAssocID="{53E391B5-0069-469F-882C-51BF89804664}" presName="compNode" presStyleCnt="0"/>
      <dgm:spPr/>
    </dgm:pt>
    <dgm:pt modelId="{9FDAFD95-706C-4431-9F82-BE3021507267}" type="pres">
      <dgm:prSet presAssocID="{53E391B5-0069-469F-882C-51BF89804664}" presName="bgRect" presStyleLbl="bgShp" presStyleIdx="0" presStyleCnt="2" custLinFactNeighborY="-57169"/>
      <dgm:spPr/>
    </dgm:pt>
    <dgm:pt modelId="{0A896992-2BC3-427E-8C6B-0F11AEA76585}" type="pres">
      <dgm:prSet presAssocID="{53E391B5-0069-469F-882C-51BF89804664}" presName="iconRect" presStyleLbl="node1" presStyleIdx="0" presStyleCnt="2" custLinFactNeighborX="2312" custLinFactNeighborY="-930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kflow"/>
        </a:ext>
      </dgm:extLst>
    </dgm:pt>
    <dgm:pt modelId="{404E0DF8-0B48-4E91-B7CC-209DD89171BA}" type="pres">
      <dgm:prSet presAssocID="{53E391B5-0069-469F-882C-51BF89804664}" presName="spaceRect" presStyleCnt="0"/>
      <dgm:spPr/>
    </dgm:pt>
    <dgm:pt modelId="{B640BE67-8EBD-4EA6-A0DF-F99D0B441165}" type="pres">
      <dgm:prSet presAssocID="{53E391B5-0069-469F-882C-51BF89804664}" presName="parTx" presStyleLbl="revTx" presStyleIdx="0" presStyleCnt="2" custLinFactNeighborX="702" custLinFactNeighborY="-64503">
        <dgm:presLayoutVars>
          <dgm:chMax val="0"/>
          <dgm:chPref val="0"/>
        </dgm:presLayoutVars>
      </dgm:prSet>
      <dgm:spPr/>
    </dgm:pt>
    <dgm:pt modelId="{EB4AB6A0-51D1-4763-8A69-86E0B6F99FE8}" type="pres">
      <dgm:prSet presAssocID="{E2FC8396-EA5D-4CD9-BF7B-987CF300EF08}" presName="sibTrans" presStyleCnt="0"/>
      <dgm:spPr/>
    </dgm:pt>
    <dgm:pt modelId="{DBDE797E-12B4-4F6A-A2D5-EC107A22D9C6}" type="pres">
      <dgm:prSet presAssocID="{979A28B7-D009-4CBE-B914-3C09AF2645C5}" presName="compNode" presStyleCnt="0"/>
      <dgm:spPr/>
    </dgm:pt>
    <dgm:pt modelId="{60E470A8-303B-4A40-9C59-935A3795E2AD}" type="pres">
      <dgm:prSet presAssocID="{979A28B7-D009-4CBE-B914-3C09AF2645C5}" presName="bgRect" presStyleLbl="bgShp" presStyleIdx="1" presStyleCnt="2"/>
      <dgm:spPr/>
    </dgm:pt>
    <dgm:pt modelId="{2B0D5C86-2399-4E73-9CEB-C9DDEFEB7649}" type="pres">
      <dgm:prSet presAssocID="{979A28B7-D009-4CBE-B914-3C09AF2645C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BAEFFBB4-8B1B-4C93-9B3A-9DF00E90B91E}" type="pres">
      <dgm:prSet presAssocID="{979A28B7-D009-4CBE-B914-3C09AF2645C5}" presName="spaceRect" presStyleCnt="0"/>
      <dgm:spPr/>
    </dgm:pt>
    <dgm:pt modelId="{41CBF9E5-4C1D-49E9-B8B1-2FA07966D12C}" type="pres">
      <dgm:prSet presAssocID="{979A28B7-D009-4CBE-B914-3C09AF2645C5}" presName="parTx" presStyleLbl="revTx" presStyleIdx="1" presStyleCnt="2">
        <dgm:presLayoutVars>
          <dgm:chMax val="0"/>
          <dgm:chPref val="0"/>
        </dgm:presLayoutVars>
      </dgm:prSet>
      <dgm:spPr/>
    </dgm:pt>
  </dgm:ptLst>
  <dgm:cxnLst>
    <dgm:cxn modelId="{C289F41E-9935-4D40-9720-FA9767D89208}" srcId="{85A5149F-A9AE-47A3-AA0D-839153D8CD9D}" destId="{979A28B7-D009-4CBE-B914-3C09AF2645C5}" srcOrd="1" destOrd="0" parTransId="{3D9F3772-6920-4AFD-B588-7BB0F69B63AD}" sibTransId="{89EE7AEB-F565-45A0-BD07-E149FEABF889}"/>
    <dgm:cxn modelId="{3C048062-ABCD-414C-858A-8D5D57D9F6BC}" type="presOf" srcId="{979A28B7-D009-4CBE-B914-3C09AF2645C5}" destId="{41CBF9E5-4C1D-49E9-B8B1-2FA07966D12C}" srcOrd="0" destOrd="0" presId="urn:microsoft.com/office/officeart/2018/2/layout/IconVerticalSolidList"/>
    <dgm:cxn modelId="{7517E54A-A246-4B73-A98D-03A66FB77A71}" srcId="{85A5149F-A9AE-47A3-AA0D-839153D8CD9D}" destId="{53E391B5-0069-469F-882C-51BF89804664}" srcOrd="0" destOrd="0" parTransId="{7510BFB8-654D-4727-BAD4-6719C945C61F}" sibTransId="{E2FC8396-EA5D-4CD9-BF7B-987CF300EF08}"/>
    <dgm:cxn modelId="{4BFC206F-EEC6-41BA-868D-5AB240402AEC}" type="presOf" srcId="{53E391B5-0069-469F-882C-51BF89804664}" destId="{B640BE67-8EBD-4EA6-A0DF-F99D0B441165}" srcOrd="0" destOrd="0" presId="urn:microsoft.com/office/officeart/2018/2/layout/IconVerticalSolidList"/>
    <dgm:cxn modelId="{90B11FDB-207D-4519-9025-FAC4CDBCCE85}" type="presOf" srcId="{85A5149F-A9AE-47A3-AA0D-839153D8CD9D}" destId="{4FB65274-57FE-42B8-89C0-CA2AB50538A9}" srcOrd="0" destOrd="0" presId="urn:microsoft.com/office/officeart/2018/2/layout/IconVerticalSolidList"/>
    <dgm:cxn modelId="{E59107EF-0D93-4205-B86F-2E50DD122606}" type="presParOf" srcId="{4FB65274-57FE-42B8-89C0-CA2AB50538A9}" destId="{DFC4D847-C09A-4FF2-95F5-16F1B079FB6B}" srcOrd="0" destOrd="0" presId="urn:microsoft.com/office/officeart/2018/2/layout/IconVerticalSolidList"/>
    <dgm:cxn modelId="{BB5A744F-5306-4DB5-A76C-58F0821428E1}" type="presParOf" srcId="{DFC4D847-C09A-4FF2-95F5-16F1B079FB6B}" destId="{9FDAFD95-706C-4431-9F82-BE3021507267}" srcOrd="0" destOrd="0" presId="urn:microsoft.com/office/officeart/2018/2/layout/IconVerticalSolidList"/>
    <dgm:cxn modelId="{F990E69F-0BB0-4704-89A0-8DD1DED23DED}" type="presParOf" srcId="{DFC4D847-C09A-4FF2-95F5-16F1B079FB6B}" destId="{0A896992-2BC3-427E-8C6B-0F11AEA76585}" srcOrd="1" destOrd="0" presId="urn:microsoft.com/office/officeart/2018/2/layout/IconVerticalSolidList"/>
    <dgm:cxn modelId="{996196B9-6B69-4E6D-A419-CAAB4301C4E1}" type="presParOf" srcId="{DFC4D847-C09A-4FF2-95F5-16F1B079FB6B}" destId="{404E0DF8-0B48-4E91-B7CC-209DD89171BA}" srcOrd="2" destOrd="0" presId="urn:microsoft.com/office/officeart/2018/2/layout/IconVerticalSolidList"/>
    <dgm:cxn modelId="{57C4CD5F-8AAB-4AF5-AA02-C2997A561920}" type="presParOf" srcId="{DFC4D847-C09A-4FF2-95F5-16F1B079FB6B}" destId="{B640BE67-8EBD-4EA6-A0DF-F99D0B441165}" srcOrd="3" destOrd="0" presId="urn:microsoft.com/office/officeart/2018/2/layout/IconVerticalSolidList"/>
    <dgm:cxn modelId="{44974E40-C16D-457C-A1B2-3C6D700D81C8}" type="presParOf" srcId="{4FB65274-57FE-42B8-89C0-CA2AB50538A9}" destId="{EB4AB6A0-51D1-4763-8A69-86E0B6F99FE8}" srcOrd="1" destOrd="0" presId="urn:microsoft.com/office/officeart/2018/2/layout/IconVerticalSolidList"/>
    <dgm:cxn modelId="{BCF7BB08-CC26-4364-9C99-12A2C81E7F8A}" type="presParOf" srcId="{4FB65274-57FE-42B8-89C0-CA2AB50538A9}" destId="{DBDE797E-12B4-4F6A-A2D5-EC107A22D9C6}" srcOrd="2" destOrd="0" presId="urn:microsoft.com/office/officeart/2018/2/layout/IconVerticalSolidList"/>
    <dgm:cxn modelId="{0D03109A-EA6F-4289-BD5F-F3C5A7EB58C6}" type="presParOf" srcId="{DBDE797E-12B4-4F6A-A2D5-EC107A22D9C6}" destId="{60E470A8-303B-4A40-9C59-935A3795E2AD}" srcOrd="0" destOrd="0" presId="urn:microsoft.com/office/officeart/2018/2/layout/IconVerticalSolidList"/>
    <dgm:cxn modelId="{25BDEC03-1DFE-45A7-9016-A5B2E43B330A}" type="presParOf" srcId="{DBDE797E-12B4-4F6A-A2D5-EC107A22D9C6}" destId="{2B0D5C86-2399-4E73-9CEB-C9DDEFEB7649}" srcOrd="1" destOrd="0" presId="urn:microsoft.com/office/officeart/2018/2/layout/IconVerticalSolidList"/>
    <dgm:cxn modelId="{2226004C-479A-4C8B-ABB5-ADD6019FD990}" type="presParOf" srcId="{DBDE797E-12B4-4F6A-A2D5-EC107A22D9C6}" destId="{BAEFFBB4-8B1B-4C93-9B3A-9DF00E90B91E}" srcOrd="2" destOrd="0" presId="urn:microsoft.com/office/officeart/2018/2/layout/IconVerticalSolidList"/>
    <dgm:cxn modelId="{3D242BBA-3C45-42DB-9617-AF5D77053D7F}" type="presParOf" srcId="{DBDE797E-12B4-4F6A-A2D5-EC107A22D9C6}" destId="{41CBF9E5-4C1D-49E9-B8B1-2FA07966D12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57D8C-DA6E-4C99-AF3A-B271412E3100}"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472B359-2851-45E4-99A9-650B392FB963}">
      <dgm:prSet/>
      <dgm:spPr/>
      <dgm:t>
        <a:bodyPr/>
        <a:lstStyle/>
        <a:p>
          <a:pPr>
            <a:lnSpc>
              <a:spcPct val="100000"/>
            </a:lnSpc>
          </a:pPr>
          <a:r>
            <a:rPr lang="en-US" dirty="0"/>
            <a:t>Increases efficiency of the transfer process</a:t>
          </a:r>
        </a:p>
      </dgm:t>
    </dgm:pt>
    <dgm:pt modelId="{D549437D-45D5-4813-B523-FFE4E72CD3FA}" type="parTrans" cxnId="{161C9455-B622-4E33-9614-B331AA5A81B5}">
      <dgm:prSet/>
      <dgm:spPr/>
      <dgm:t>
        <a:bodyPr/>
        <a:lstStyle/>
        <a:p>
          <a:endParaRPr lang="en-US"/>
        </a:p>
      </dgm:t>
    </dgm:pt>
    <dgm:pt modelId="{549B5089-8DEF-4EB5-9D6E-311618F88C03}" type="sibTrans" cxnId="{161C9455-B622-4E33-9614-B331AA5A81B5}">
      <dgm:prSet/>
      <dgm:spPr/>
      <dgm:t>
        <a:bodyPr/>
        <a:lstStyle/>
        <a:p>
          <a:endParaRPr lang="en-US"/>
        </a:p>
      </dgm:t>
    </dgm:pt>
    <dgm:pt modelId="{B284A7E6-EE79-462F-A8B8-526F8BC1046C}">
      <dgm:prSet/>
      <dgm:spPr/>
      <dgm:t>
        <a:bodyPr/>
        <a:lstStyle/>
        <a:p>
          <a:pPr>
            <a:lnSpc>
              <a:spcPct val="100000"/>
            </a:lnSpc>
          </a:pPr>
          <a:r>
            <a:rPr lang="en-US" dirty="0"/>
            <a:t>Creates Good Business Records</a:t>
          </a:r>
        </a:p>
      </dgm:t>
    </dgm:pt>
    <dgm:pt modelId="{468EF761-BF4B-4F28-A489-1633D0C7DC73}" type="parTrans" cxnId="{68A04100-ECE5-413C-B409-5AF9EFE2A6A0}">
      <dgm:prSet/>
      <dgm:spPr/>
      <dgm:t>
        <a:bodyPr/>
        <a:lstStyle/>
        <a:p>
          <a:endParaRPr lang="en-US"/>
        </a:p>
      </dgm:t>
    </dgm:pt>
    <dgm:pt modelId="{0C59D14D-E848-409B-AAA2-9185A1CB1BDA}" type="sibTrans" cxnId="{68A04100-ECE5-413C-B409-5AF9EFE2A6A0}">
      <dgm:prSet/>
      <dgm:spPr/>
      <dgm:t>
        <a:bodyPr/>
        <a:lstStyle/>
        <a:p>
          <a:endParaRPr lang="en-US"/>
        </a:p>
      </dgm:t>
    </dgm:pt>
    <dgm:pt modelId="{C72711DD-794A-4CA6-93E0-EB0BD70B3D72}">
      <dgm:prSet/>
      <dgm:spPr/>
      <dgm:t>
        <a:bodyPr/>
        <a:lstStyle/>
        <a:p>
          <a:pPr>
            <a:lnSpc>
              <a:spcPct val="100000"/>
            </a:lnSpc>
          </a:pPr>
          <a:r>
            <a:rPr lang="en-US" dirty="0"/>
            <a:t>Promotes compliance </a:t>
          </a:r>
        </a:p>
      </dgm:t>
    </dgm:pt>
    <dgm:pt modelId="{6C09AF2D-E263-40A5-BFD6-5E1B5DF1DB47}" type="parTrans" cxnId="{1ADEADFD-B735-4F62-BA64-20D747BA9099}">
      <dgm:prSet/>
      <dgm:spPr/>
      <dgm:t>
        <a:bodyPr/>
        <a:lstStyle/>
        <a:p>
          <a:endParaRPr lang="en-US"/>
        </a:p>
      </dgm:t>
    </dgm:pt>
    <dgm:pt modelId="{FB90FAD0-F3A7-4137-B19C-131A3E452517}" type="sibTrans" cxnId="{1ADEADFD-B735-4F62-BA64-20D747BA9099}">
      <dgm:prSet/>
      <dgm:spPr/>
      <dgm:t>
        <a:bodyPr/>
        <a:lstStyle/>
        <a:p>
          <a:endParaRPr lang="en-US"/>
        </a:p>
      </dgm:t>
    </dgm:pt>
    <dgm:pt modelId="{4E440047-EC0B-42A6-9EE4-D9F839B5A2D1}">
      <dgm:prSet/>
      <dgm:spPr/>
      <dgm:t>
        <a:bodyPr/>
        <a:lstStyle/>
        <a:p>
          <a:pPr>
            <a:lnSpc>
              <a:spcPct val="100000"/>
            </a:lnSpc>
          </a:pPr>
          <a:r>
            <a:rPr lang="en-US" dirty="0"/>
            <a:t>Sets good examples for other users</a:t>
          </a:r>
        </a:p>
      </dgm:t>
    </dgm:pt>
    <dgm:pt modelId="{7DB53827-9BF7-4763-B861-DB2DA70832A4}" type="parTrans" cxnId="{DD7E3166-F9B8-470D-949D-4A7B02D4B8CC}">
      <dgm:prSet/>
      <dgm:spPr/>
      <dgm:t>
        <a:bodyPr/>
        <a:lstStyle/>
        <a:p>
          <a:endParaRPr lang="en-US"/>
        </a:p>
      </dgm:t>
    </dgm:pt>
    <dgm:pt modelId="{70716F2A-9F7C-4DB8-B1B7-9603CD407CC0}" type="sibTrans" cxnId="{DD7E3166-F9B8-470D-949D-4A7B02D4B8CC}">
      <dgm:prSet/>
      <dgm:spPr/>
      <dgm:t>
        <a:bodyPr/>
        <a:lstStyle/>
        <a:p>
          <a:endParaRPr lang="en-US"/>
        </a:p>
      </dgm:t>
    </dgm:pt>
    <dgm:pt modelId="{8C898A9F-4AC9-44AC-81C9-8CA67AA6B948}">
      <dgm:prSet/>
      <dgm:spPr/>
      <dgm:t>
        <a:bodyPr/>
        <a:lstStyle/>
        <a:p>
          <a:pPr>
            <a:lnSpc>
              <a:spcPct val="100000"/>
            </a:lnSpc>
          </a:pPr>
          <a:r>
            <a:rPr lang="en-US" dirty="0"/>
            <a:t>Ensures the best plan for a client to be successful on supervision</a:t>
          </a:r>
        </a:p>
      </dgm:t>
    </dgm:pt>
    <dgm:pt modelId="{332151D3-B5FD-4F6F-AA00-EB4932A592E2}" type="parTrans" cxnId="{57139DFC-F5C4-4D42-B152-815172411EBC}">
      <dgm:prSet/>
      <dgm:spPr/>
      <dgm:t>
        <a:bodyPr/>
        <a:lstStyle/>
        <a:p>
          <a:endParaRPr lang="en-US"/>
        </a:p>
      </dgm:t>
    </dgm:pt>
    <dgm:pt modelId="{20D36EDB-AEE6-42CC-8970-C3A57A7932AD}" type="sibTrans" cxnId="{57139DFC-F5C4-4D42-B152-815172411EBC}">
      <dgm:prSet/>
      <dgm:spPr/>
      <dgm:t>
        <a:bodyPr/>
        <a:lstStyle/>
        <a:p>
          <a:endParaRPr lang="en-US"/>
        </a:p>
      </dgm:t>
    </dgm:pt>
    <dgm:pt modelId="{4A7FF936-FD3E-4CC5-91B0-6F2CCE5DCC03}" type="pres">
      <dgm:prSet presAssocID="{65357D8C-DA6E-4C99-AF3A-B271412E3100}" presName="root" presStyleCnt="0">
        <dgm:presLayoutVars>
          <dgm:dir/>
          <dgm:resizeHandles val="exact"/>
        </dgm:presLayoutVars>
      </dgm:prSet>
      <dgm:spPr/>
    </dgm:pt>
    <dgm:pt modelId="{4FBD83B9-237E-4DB8-9462-FDA1E4C427FF}" type="pres">
      <dgm:prSet presAssocID="{1472B359-2851-45E4-99A9-650B392FB963}" presName="compNode" presStyleCnt="0"/>
      <dgm:spPr/>
    </dgm:pt>
    <dgm:pt modelId="{8AA0C820-69C6-43AA-9E21-E820BABE58E2}" type="pres">
      <dgm:prSet presAssocID="{1472B359-2851-45E4-99A9-650B392FB963}" presName="bgRect" presStyleLbl="bgShp" presStyleIdx="0" presStyleCnt="5"/>
      <dgm:spPr/>
    </dgm:pt>
    <dgm:pt modelId="{0750EA93-432A-43D2-95A1-817A4E58AA81}" type="pres">
      <dgm:prSet presAssocID="{1472B359-2851-45E4-99A9-650B392FB96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DB6F6C93-4C35-4A07-8566-D4EC2A6B89B4}" type="pres">
      <dgm:prSet presAssocID="{1472B359-2851-45E4-99A9-650B392FB963}" presName="spaceRect" presStyleCnt="0"/>
      <dgm:spPr/>
    </dgm:pt>
    <dgm:pt modelId="{A263EA3D-774D-4102-8A57-4CFA812CDC3F}" type="pres">
      <dgm:prSet presAssocID="{1472B359-2851-45E4-99A9-650B392FB963}" presName="parTx" presStyleLbl="revTx" presStyleIdx="0" presStyleCnt="5">
        <dgm:presLayoutVars>
          <dgm:chMax val="0"/>
          <dgm:chPref val="0"/>
        </dgm:presLayoutVars>
      </dgm:prSet>
      <dgm:spPr/>
    </dgm:pt>
    <dgm:pt modelId="{E7DDB491-B4C6-40CA-83E8-9F5359DACCA6}" type="pres">
      <dgm:prSet presAssocID="{549B5089-8DEF-4EB5-9D6E-311618F88C03}" presName="sibTrans" presStyleCnt="0"/>
      <dgm:spPr/>
    </dgm:pt>
    <dgm:pt modelId="{9BF5185B-F283-46A5-BF78-F0DEEBD6965F}" type="pres">
      <dgm:prSet presAssocID="{B284A7E6-EE79-462F-A8B8-526F8BC1046C}" presName="compNode" presStyleCnt="0"/>
      <dgm:spPr/>
    </dgm:pt>
    <dgm:pt modelId="{F6452425-44D3-4782-A9D2-5ABD36A41794}" type="pres">
      <dgm:prSet presAssocID="{B284A7E6-EE79-462F-A8B8-526F8BC1046C}" presName="bgRect" presStyleLbl="bgShp" presStyleIdx="1" presStyleCnt="5"/>
      <dgm:spPr/>
    </dgm:pt>
    <dgm:pt modelId="{E0DA631E-81AE-47B8-9989-5A203BA8BDE8}" type="pres">
      <dgm:prSet presAssocID="{B284A7E6-EE79-462F-A8B8-526F8BC104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AF259BD5-48CB-41AE-A9D3-907A67AD9CBC}" type="pres">
      <dgm:prSet presAssocID="{B284A7E6-EE79-462F-A8B8-526F8BC1046C}" presName="spaceRect" presStyleCnt="0"/>
      <dgm:spPr/>
    </dgm:pt>
    <dgm:pt modelId="{AC19E1D5-A4AE-40EB-91E9-5B27B4E68B9C}" type="pres">
      <dgm:prSet presAssocID="{B284A7E6-EE79-462F-A8B8-526F8BC1046C}" presName="parTx" presStyleLbl="revTx" presStyleIdx="1" presStyleCnt="5">
        <dgm:presLayoutVars>
          <dgm:chMax val="0"/>
          <dgm:chPref val="0"/>
        </dgm:presLayoutVars>
      </dgm:prSet>
      <dgm:spPr/>
    </dgm:pt>
    <dgm:pt modelId="{BB28FF9A-E06C-4545-B615-F794B985C7C4}" type="pres">
      <dgm:prSet presAssocID="{0C59D14D-E848-409B-AAA2-9185A1CB1BDA}" presName="sibTrans" presStyleCnt="0"/>
      <dgm:spPr/>
    </dgm:pt>
    <dgm:pt modelId="{40DAFCFD-898B-4040-AE41-F6D35F12DACF}" type="pres">
      <dgm:prSet presAssocID="{C72711DD-794A-4CA6-93E0-EB0BD70B3D72}" presName="compNode" presStyleCnt="0"/>
      <dgm:spPr/>
    </dgm:pt>
    <dgm:pt modelId="{43F9A849-6F59-4556-AA67-4F12AEC75CD3}" type="pres">
      <dgm:prSet presAssocID="{C72711DD-794A-4CA6-93E0-EB0BD70B3D72}" presName="bgRect" presStyleLbl="bgShp" presStyleIdx="2" presStyleCnt="5"/>
      <dgm:spPr/>
    </dgm:pt>
    <dgm:pt modelId="{DB6B906A-BACF-42EB-A856-2067AC0D4FB8}" type="pres">
      <dgm:prSet presAssocID="{C72711DD-794A-4CA6-93E0-EB0BD70B3D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F9F0473C-9CC6-49E4-B7E7-EFE0AA41DEA7}" type="pres">
      <dgm:prSet presAssocID="{C72711DD-794A-4CA6-93E0-EB0BD70B3D72}" presName="spaceRect" presStyleCnt="0"/>
      <dgm:spPr/>
    </dgm:pt>
    <dgm:pt modelId="{A4B98DC6-DEF7-44BC-9760-7EE21611D5D7}" type="pres">
      <dgm:prSet presAssocID="{C72711DD-794A-4CA6-93E0-EB0BD70B3D72}" presName="parTx" presStyleLbl="revTx" presStyleIdx="2" presStyleCnt="5">
        <dgm:presLayoutVars>
          <dgm:chMax val="0"/>
          <dgm:chPref val="0"/>
        </dgm:presLayoutVars>
      </dgm:prSet>
      <dgm:spPr/>
    </dgm:pt>
    <dgm:pt modelId="{D1C5FE7A-ABB6-40BE-A5A2-00E827D0F9B5}" type="pres">
      <dgm:prSet presAssocID="{FB90FAD0-F3A7-4137-B19C-131A3E452517}" presName="sibTrans" presStyleCnt="0"/>
      <dgm:spPr/>
    </dgm:pt>
    <dgm:pt modelId="{3CBFB14E-75F2-47D4-BC09-A14F46D67761}" type="pres">
      <dgm:prSet presAssocID="{4E440047-EC0B-42A6-9EE4-D9F839B5A2D1}" presName="compNode" presStyleCnt="0"/>
      <dgm:spPr/>
    </dgm:pt>
    <dgm:pt modelId="{A97B7773-5927-4F46-9378-EB65F157A8A5}" type="pres">
      <dgm:prSet presAssocID="{4E440047-EC0B-42A6-9EE4-D9F839B5A2D1}" presName="bgRect" presStyleLbl="bgShp" presStyleIdx="3" presStyleCnt="5"/>
      <dgm:spPr/>
    </dgm:pt>
    <dgm:pt modelId="{DA7169E2-D3C3-4E9D-9608-6AD4BE852B6B}" type="pres">
      <dgm:prSet presAssocID="{4E440047-EC0B-42A6-9EE4-D9F839B5A2D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93A3E68-D0F0-4145-98DE-C3B49151C97B}" type="pres">
      <dgm:prSet presAssocID="{4E440047-EC0B-42A6-9EE4-D9F839B5A2D1}" presName="spaceRect" presStyleCnt="0"/>
      <dgm:spPr/>
    </dgm:pt>
    <dgm:pt modelId="{81859442-177B-4B1C-A6E5-290081F90B0A}" type="pres">
      <dgm:prSet presAssocID="{4E440047-EC0B-42A6-9EE4-D9F839B5A2D1}" presName="parTx" presStyleLbl="revTx" presStyleIdx="3" presStyleCnt="5">
        <dgm:presLayoutVars>
          <dgm:chMax val="0"/>
          <dgm:chPref val="0"/>
        </dgm:presLayoutVars>
      </dgm:prSet>
      <dgm:spPr/>
    </dgm:pt>
    <dgm:pt modelId="{A8FB53F6-5031-4111-9574-79F3BF54640F}" type="pres">
      <dgm:prSet presAssocID="{70716F2A-9F7C-4DB8-B1B7-9603CD407CC0}" presName="sibTrans" presStyleCnt="0"/>
      <dgm:spPr/>
    </dgm:pt>
    <dgm:pt modelId="{2996D846-D2C5-4BB1-8785-5E227FA801C5}" type="pres">
      <dgm:prSet presAssocID="{8C898A9F-4AC9-44AC-81C9-8CA67AA6B948}" presName="compNode" presStyleCnt="0"/>
      <dgm:spPr/>
    </dgm:pt>
    <dgm:pt modelId="{0E58360B-1362-4128-931F-AE5F87A32AC6}" type="pres">
      <dgm:prSet presAssocID="{8C898A9F-4AC9-44AC-81C9-8CA67AA6B948}" presName="bgRect" presStyleLbl="bgShp" presStyleIdx="4" presStyleCnt="5"/>
      <dgm:spPr/>
    </dgm:pt>
    <dgm:pt modelId="{E180F407-4292-46D9-8B0E-F3235BD157A4}" type="pres">
      <dgm:prSet presAssocID="{8C898A9F-4AC9-44AC-81C9-8CA67AA6B94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D1829B5A-7620-4D63-8EA5-FB64B1F11CF6}" type="pres">
      <dgm:prSet presAssocID="{8C898A9F-4AC9-44AC-81C9-8CA67AA6B948}" presName="spaceRect" presStyleCnt="0"/>
      <dgm:spPr/>
    </dgm:pt>
    <dgm:pt modelId="{CA5436A8-24F5-40D7-9042-49FE6C68AE66}" type="pres">
      <dgm:prSet presAssocID="{8C898A9F-4AC9-44AC-81C9-8CA67AA6B948}" presName="parTx" presStyleLbl="revTx" presStyleIdx="4" presStyleCnt="5">
        <dgm:presLayoutVars>
          <dgm:chMax val="0"/>
          <dgm:chPref val="0"/>
        </dgm:presLayoutVars>
      </dgm:prSet>
      <dgm:spPr/>
    </dgm:pt>
  </dgm:ptLst>
  <dgm:cxnLst>
    <dgm:cxn modelId="{68A04100-ECE5-413C-B409-5AF9EFE2A6A0}" srcId="{65357D8C-DA6E-4C99-AF3A-B271412E3100}" destId="{B284A7E6-EE79-462F-A8B8-526F8BC1046C}" srcOrd="1" destOrd="0" parTransId="{468EF761-BF4B-4F28-A489-1633D0C7DC73}" sibTransId="{0C59D14D-E848-409B-AAA2-9185A1CB1BDA}"/>
    <dgm:cxn modelId="{D6D0E813-9B17-4C12-9159-B28352A72A82}" type="presOf" srcId="{65357D8C-DA6E-4C99-AF3A-B271412E3100}" destId="{4A7FF936-FD3E-4CC5-91B0-6F2CCE5DCC03}" srcOrd="0" destOrd="0" presId="urn:microsoft.com/office/officeart/2018/2/layout/IconVerticalSolidList"/>
    <dgm:cxn modelId="{6C688C1A-29F2-476A-AD7C-18B30A19413C}" type="presOf" srcId="{4E440047-EC0B-42A6-9EE4-D9F839B5A2D1}" destId="{81859442-177B-4B1C-A6E5-290081F90B0A}" srcOrd="0" destOrd="0" presId="urn:microsoft.com/office/officeart/2018/2/layout/IconVerticalSolidList"/>
    <dgm:cxn modelId="{DD7E3166-F9B8-470D-949D-4A7B02D4B8CC}" srcId="{65357D8C-DA6E-4C99-AF3A-B271412E3100}" destId="{4E440047-EC0B-42A6-9EE4-D9F839B5A2D1}" srcOrd="3" destOrd="0" parTransId="{7DB53827-9BF7-4763-B861-DB2DA70832A4}" sibTransId="{70716F2A-9F7C-4DB8-B1B7-9603CD407CC0}"/>
    <dgm:cxn modelId="{2243EA4C-5964-4F56-A728-2E3936318501}" type="presOf" srcId="{B284A7E6-EE79-462F-A8B8-526F8BC1046C}" destId="{AC19E1D5-A4AE-40EB-91E9-5B27B4E68B9C}" srcOrd="0" destOrd="0" presId="urn:microsoft.com/office/officeart/2018/2/layout/IconVerticalSolidList"/>
    <dgm:cxn modelId="{161C9455-B622-4E33-9614-B331AA5A81B5}" srcId="{65357D8C-DA6E-4C99-AF3A-B271412E3100}" destId="{1472B359-2851-45E4-99A9-650B392FB963}" srcOrd="0" destOrd="0" parTransId="{D549437D-45D5-4813-B523-FFE4E72CD3FA}" sibTransId="{549B5089-8DEF-4EB5-9D6E-311618F88C03}"/>
    <dgm:cxn modelId="{DCAAC3A7-962A-4727-B553-AAA28148880D}" type="presOf" srcId="{1472B359-2851-45E4-99A9-650B392FB963}" destId="{A263EA3D-774D-4102-8A57-4CFA812CDC3F}" srcOrd="0" destOrd="0" presId="urn:microsoft.com/office/officeart/2018/2/layout/IconVerticalSolidList"/>
    <dgm:cxn modelId="{1D03E6B0-4A5E-49BF-9ED5-5B9753A850E7}" type="presOf" srcId="{C72711DD-794A-4CA6-93E0-EB0BD70B3D72}" destId="{A4B98DC6-DEF7-44BC-9760-7EE21611D5D7}" srcOrd="0" destOrd="0" presId="urn:microsoft.com/office/officeart/2018/2/layout/IconVerticalSolidList"/>
    <dgm:cxn modelId="{84146FDB-82B0-46E3-98C3-E5CFC367A2CC}" type="presOf" srcId="{8C898A9F-4AC9-44AC-81C9-8CA67AA6B948}" destId="{CA5436A8-24F5-40D7-9042-49FE6C68AE66}" srcOrd="0" destOrd="0" presId="urn:microsoft.com/office/officeart/2018/2/layout/IconVerticalSolidList"/>
    <dgm:cxn modelId="{57139DFC-F5C4-4D42-B152-815172411EBC}" srcId="{65357D8C-DA6E-4C99-AF3A-B271412E3100}" destId="{8C898A9F-4AC9-44AC-81C9-8CA67AA6B948}" srcOrd="4" destOrd="0" parTransId="{332151D3-B5FD-4F6F-AA00-EB4932A592E2}" sibTransId="{20D36EDB-AEE6-42CC-8970-C3A57A7932AD}"/>
    <dgm:cxn modelId="{1ADEADFD-B735-4F62-BA64-20D747BA9099}" srcId="{65357D8C-DA6E-4C99-AF3A-B271412E3100}" destId="{C72711DD-794A-4CA6-93E0-EB0BD70B3D72}" srcOrd="2" destOrd="0" parTransId="{6C09AF2D-E263-40A5-BFD6-5E1B5DF1DB47}" sibTransId="{FB90FAD0-F3A7-4137-B19C-131A3E452517}"/>
    <dgm:cxn modelId="{643143E5-42A7-4C04-9881-044E9DCF6260}" type="presParOf" srcId="{4A7FF936-FD3E-4CC5-91B0-6F2CCE5DCC03}" destId="{4FBD83B9-237E-4DB8-9462-FDA1E4C427FF}" srcOrd="0" destOrd="0" presId="urn:microsoft.com/office/officeart/2018/2/layout/IconVerticalSolidList"/>
    <dgm:cxn modelId="{D4955C9F-1B03-42F3-8D54-698C2D0539DD}" type="presParOf" srcId="{4FBD83B9-237E-4DB8-9462-FDA1E4C427FF}" destId="{8AA0C820-69C6-43AA-9E21-E820BABE58E2}" srcOrd="0" destOrd="0" presId="urn:microsoft.com/office/officeart/2018/2/layout/IconVerticalSolidList"/>
    <dgm:cxn modelId="{E16B0CB8-CC6A-475E-8DEC-F3C74CEBD0BE}" type="presParOf" srcId="{4FBD83B9-237E-4DB8-9462-FDA1E4C427FF}" destId="{0750EA93-432A-43D2-95A1-817A4E58AA81}" srcOrd="1" destOrd="0" presId="urn:microsoft.com/office/officeart/2018/2/layout/IconVerticalSolidList"/>
    <dgm:cxn modelId="{AB4D5077-106D-4306-90E8-6E57650DA2B3}" type="presParOf" srcId="{4FBD83B9-237E-4DB8-9462-FDA1E4C427FF}" destId="{DB6F6C93-4C35-4A07-8566-D4EC2A6B89B4}" srcOrd="2" destOrd="0" presId="urn:microsoft.com/office/officeart/2018/2/layout/IconVerticalSolidList"/>
    <dgm:cxn modelId="{C236AFA0-AC93-4D96-BF61-5BC77BE2D735}" type="presParOf" srcId="{4FBD83B9-237E-4DB8-9462-FDA1E4C427FF}" destId="{A263EA3D-774D-4102-8A57-4CFA812CDC3F}" srcOrd="3" destOrd="0" presId="urn:microsoft.com/office/officeart/2018/2/layout/IconVerticalSolidList"/>
    <dgm:cxn modelId="{CEB5D963-496C-454E-AADA-8854273087C2}" type="presParOf" srcId="{4A7FF936-FD3E-4CC5-91B0-6F2CCE5DCC03}" destId="{E7DDB491-B4C6-40CA-83E8-9F5359DACCA6}" srcOrd="1" destOrd="0" presId="urn:microsoft.com/office/officeart/2018/2/layout/IconVerticalSolidList"/>
    <dgm:cxn modelId="{38156030-37D1-4437-BF61-F12F26AD146C}" type="presParOf" srcId="{4A7FF936-FD3E-4CC5-91B0-6F2CCE5DCC03}" destId="{9BF5185B-F283-46A5-BF78-F0DEEBD6965F}" srcOrd="2" destOrd="0" presId="urn:microsoft.com/office/officeart/2018/2/layout/IconVerticalSolidList"/>
    <dgm:cxn modelId="{2CD6B378-2B54-46D6-BDF8-F950E7FCA3EF}" type="presParOf" srcId="{9BF5185B-F283-46A5-BF78-F0DEEBD6965F}" destId="{F6452425-44D3-4782-A9D2-5ABD36A41794}" srcOrd="0" destOrd="0" presId="urn:microsoft.com/office/officeart/2018/2/layout/IconVerticalSolidList"/>
    <dgm:cxn modelId="{64BB26A8-ADC1-4080-ABA6-8D77209A40A2}" type="presParOf" srcId="{9BF5185B-F283-46A5-BF78-F0DEEBD6965F}" destId="{E0DA631E-81AE-47B8-9989-5A203BA8BDE8}" srcOrd="1" destOrd="0" presId="urn:microsoft.com/office/officeart/2018/2/layout/IconVerticalSolidList"/>
    <dgm:cxn modelId="{CA394E44-1672-45EA-92E5-CA94D1660A8D}" type="presParOf" srcId="{9BF5185B-F283-46A5-BF78-F0DEEBD6965F}" destId="{AF259BD5-48CB-41AE-A9D3-907A67AD9CBC}" srcOrd="2" destOrd="0" presId="urn:microsoft.com/office/officeart/2018/2/layout/IconVerticalSolidList"/>
    <dgm:cxn modelId="{A38A002E-6A15-4555-881E-044C73892400}" type="presParOf" srcId="{9BF5185B-F283-46A5-BF78-F0DEEBD6965F}" destId="{AC19E1D5-A4AE-40EB-91E9-5B27B4E68B9C}" srcOrd="3" destOrd="0" presId="urn:microsoft.com/office/officeart/2018/2/layout/IconVerticalSolidList"/>
    <dgm:cxn modelId="{9893858A-3A33-4EE3-B1E5-7AA3B58024D3}" type="presParOf" srcId="{4A7FF936-FD3E-4CC5-91B0-6F2CCE5DCC03}" destId="{BB28FF9A-E06C-4545-B615-F794B985C7C4}" srcOrd="3" destOrd="0" presId="urn:microsoft.com/office/officeart/2018/2/layout/IconVerticalSolidList"/>
    <dgm:cxn modelId="{DB99628E-8AA1-4657-A6E0-0338013FDAB4}" type="presParOf" srcId="{4A7FF936-FD3E-4CC5-91B0-6F2CCE5DCC03}" destId="{40DAFCFD-898B-4040-AE41-F6D35F12DACF}" srcOrd="4" destOrd="0" presId="urn:microsoft.com/office/officeart/2018/2/layout/IconVerticalSolidList"/>
    <dgm:cxn modelId="{77D2603B-7EFA-4F93-93F6-B2780B1D5885}" type="presParOf" srcId="{40DAFCFD-898B-4040-AE41-F6D35F12DACF}" destId="{43F9A849-6F59-4556-AA67-4F12AEC75CD3}" srcOrd="0" destOrd="0" presId="urn:microsoft.com/office/officeart/2018/2/layout/IconVerticalSolidList"/>
    <dgm:cxn modelId="{36373FE1-8E2A-45C1-854D-6291DB217F8C}" type="presParOf" srcId="{40DAFCFD-898B-4040-AE41-F6D35F12DACF}" destId="{DB6B906A-BACF-42EB-A856-2067AC0D4FB8}" srcOrd="1" destOrd="0" presId="urn:microsoft.com/office/officeart/2018/2/layout/IconVerticalSolidList"/>
    <dgm:cxn modelId="{80621749-3AAB-4E3D-ABEE-B5B99137F516}" type="presParOf" srcId="{40DAFCFD-898B-4040-AE41-F6D35F12DACF}" destId="{F9F0473C-9CC6-49E4-B7E7-EFE0AA41DEA7}" srcOrd="2" destOrd="0" presId="urn:microsoft.com/office/officeart/2018/2/layout/IconVerticalSolidList"/>
    <dgm:cxn modelId="{C5DBFDFE-B33C-4925-B7C1-2722AF0F0C46}" type="presParOf" srcId="{40DAFCFD-898B-4040-AE41-F6D35F12DACF}" destId="{A4B98DC6-DEF7-44BC-9760-7EE21611D5D7}" srcOrd="3" destOrd="0" presId="urn:microsoft.com/office/officeart/2018/2/layout/IconVerticalSolidList"/>
    <dgm:cxn modelId="{0B6415B1-975D-42EB-87C0-AC1E2F7A9F35}" type="presParOf" srcId="{4A7FF936-FD3E-4CC5-91B0-6F2CCE5DCC03}" destId="{D1C5FE7A-ABB6-40BE-A5A2-00E827D0F9B5}" srcOrd="5" destOrd="0" presId="urn:microsoft.com/office/officeart/2018/2/layout/IconVerticalSolidList"/>
    <dgm:cxn modelId="{B628FC18-C739-4D31-9CA8-EB6402B44BA7}" type="presParOf" srcId="{4A7FF936-FD3E-4CC5-91B0-6F2CCE5DCC03}" destId="{3CBFB14E-75F2-47D4-BC09-A14F46D67761}" srcOrd="6" destOrd="0" presId="urn:microsoft.com/office/officeart/2018/2/layout/IconVerticalSolidList"/>
    <dgm:cxn modelId="{BB676155-C550-4C42-BBAB-5BF98F239FAC}" type="presParOf" srcId="{3CBFB14E-75F2-47D4-BC09-A14F46D67761}" destId="{A97B7773-5927-4F46-9378-EB65F157A8A5}" srcOrd="0" destOrd="0" presId="urn:microsoft.com/office/officeart/2018/2/layout/IconVerticalSolidList"/>
    <dgm:cxn modelId="{EBE5BDE6-FC09-432B-BF42-C9C2A4C9594C}" type="presParOf" srcId="{3CBFB14E-75F2-47D4-BC09-A14F46D67761}" destId="{DA7169E2-D3C3-4E9D-9608-6AD4BE852B6B}" srcOrd="1" destOrd="0" presId="urn:microsoft.com/office/officeart/2018/2/layout/IconVerticalSolidList"/>
    <dgm:cxn modelId="{5D4C4181-B8CB-4C5C-B19A-F39BDFA68036}" type="presParOf" srcId="{3CBFB14E-75F2-47D4-BC09-A14F46D67761}" destId="{A93A3E68-D0F0-4145-98DE-C3B49151C97B}" srcOrd="2" destOrd="0" presId="urn:microsoft.com/office/officeart/2018/2/layout/IconVerticalSolidList"/>
    <dgm:cxn modelId="{EB2C72C3-238D-48A4-A481-B4DA462A5185}" type="presParOf" srcId="{3CBFB14E-75F2-47D4-BC09-A14F46D67761}" destId="{81859442-177B-4B1C-A6E5-290081F90B0A}" srcOrd="3" destOrd="0" presId="urn:microsoft.com/office/officeart/2018/2/layout/IconVerticalSolidList"/>
    <dgm:cxn modelId="{EC9F585D-35CC-41C2-AFB4-9FCAF223E9FD}" type="presParOf" srcId="{4A7FF936-FD3E-4CC5-91B0-6F2CCE5DCC03}" destId="{A8FB53F6-5031-4111-9574-79F3BF54640F}" srcOrd="7" destOrd="0" presId="urn:microsoft.com/office/officeart/2018/2/layout/IconVerticalSolidList"/>
    <dgm:cxn modelId="{D6BB2E11-12D8-48A1-BD6B-B9782D0021F8}" type="presParOf" srcId="{4A7FF936-FD3E-4CC5-91B0-6F2CCE5DCC03}" destId="{2996D846-D2C5-4BB1-8785-5E227FA801C5}" srcOrd="8" destOrd="0" presId="urn:microsoft.com/office/officeart/2018/2/layout/IconVerticalSolidList"/>
    <dgm:cxn modelId="{3B3F0EAE-BF3C-4A20-82C2-3F8EF2D039F1}" type="presParOf" srcId="{2996D846-D2C5-4BB1-8785-5E227FA801C5}" destId="{0E58360B-1362-4128-931F-AE5F87A32AC6}" srcOrd="0" destOrd="0" presId="urn:microsoft.com/office/officeart/2018/2/layout/IconVerticalSolidList"/>
    <dgm:cxn modelId="{D1996FF3-8BE9-43D5-92EF-5C7CDE09A1B6}" type="presParOf" srcId="{2996D846-D2C5-4BB1-8785-5E227FA801C5}" destId="{E180F407-4292-46D9-8B0E-F3235BD157A4}" srcOrd="1" destOrd="0" presId="urn:microsoft.com/office/officeart/2018/2/layout/IconVerticalSolidList"/>
    <dgm:cxn modelId="{9837D7BF-662F-4C50-932C-FC50BA04EFC0}" type="presParOf" srcId="{2996D846-D2C5-4BB1-8785-5E227FA801C5}" destId="{D1829B5A-7620-4D63-8EA5-FB64B1F11CF6}" srcOrd="2" destOrd="0" presId="urn:microsoft.com/office/officeart/2018/2/layout/IconVerticalSolidList"/>
    <dgm:cxn modelId="{511C5C24-5485-4A9C-8BBA-509A23D12E10}" type="presParOf" srcId="{2996D846-D2C5-4BB1-8785-5E227FA801C5}" destId="{CA5436A8-24F5-40D7-9042-49FE6C68AE6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EC655B-A684-437C-9214-E56C258597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EA3700-9AED-4473-A24A-C3837B389A32}">
      <dgm:prSet/>
      <dgm:spPr/>
      <dgm:t>
        <a:bodyPr/>
        <a:lstStyle/>
        <a:p>
          <a:r>
            <a:rPr lang="en-US" dirty="0"/>
            <a:t>Request Requirements</a:t>
          </a:r>
        </a:p>
      </dgm:t>
    </dgm:pt>
    <dgm:pt modelId="{152B251A-251F-4BAB-9156-428163E08794}" type="parTrans" cxnId="{884EBF29-8EB9-4006-AF43-73AAE64B92AC}">
      <dgm:prSet/>
      <dgm:spPr/>
      <dgm:t>
        <a:bodyPr/>
        <a:lstStyle/>
        <a:p>
          <a:endParaRPr lang="en-US"/>
        </a:p>
      </dgm:t>
    </dgm:pt>
    <dgm:pt modelId="{5CC67AE6-52BD-4836-A1B2-A1EB736C012C}" type="sibTrans" cxnId="{884EBF29-8EB9-4006-AF43-73AAE64B92AC}">
      <dgm:prSet/>
      <dgm:spPr/>
      <dgm:t>
        <a:bodyPr/>
        <a:lstStyle/>
        <a:p>
          <a:endParaRPr lang="en-US"/>
        </a:p>
      </dgm:t>
    </dgm:pt>
    <dgm:pt modelId="{BC8D9C6D-7C0A-4FCA-B306-8D41CCB8ECA2}">
      <dgm:prSet/>
      <dgm:spPr/>
      <dgm:t>
        <a:bodyPr/>
        <a:lstStyle/>
        <a:p>
          <a:r>
            <a:rPr lang="en-US"/>
            <a:t>Commissioner request to Executive Director</a:t>
          </a:r>
        </a:p>
      </dgm:t>
    </dgm:pt>
    <dgm:pt modelId="{BDCE8131-CCA4-41A5-A405-1EEE42288679}" type="parTrans" cxnId="{603230B4-7A38-4095-9B75-CF1AA29C3F04}">
      <dgm:prSet/>
      <dgm:spPr/>
      <dgm:t>
        <a:bodyPr/>
        <a:lstStyle/>
        <a:p>
          <a:endParaRPr lang="en-US"/>
        </a:p>
      </dgm:t>
    </dgm:pt>
    <dgm:pt modelId="{6FAAA474-E89B-4E68-933A-1A9C7C206759}" type="sibTrans" cxnId="{603230B4-7A38-4095-9B75-CF1AA29C3F04}">
      <dgm:prSet/>
      <dgm:spPr/>
      <dgm:t>
        <a:bodyPr/>
        <a:lstStyle/>
        <a:p>
          <a:endParaRPr lang="en-US"/>
        </a:p>
      </dgm:t>
    </dgm:pt>
    <dgm:pt modelId="{80B809F0-DE2E-4A3F-AE76-0FFC8685E881}">
      <dgm:prSet/>
      <dgm:spPr/>
      <dgm:t>
        <a:bodyPr/>
        <a:lstStyle/>
        <a:p>
          <a:r>
            <a:rPr lang="en-US"/>
            <a:t>Description of Need</a:t>
          </a:r>
        </a:p>
      </dgm:t>
    </dgm:pt>
    <dgm:pt modelId="{C4B8D360-9FCE-42BD-896E-7AA1996069D4}" type="parTrans" cxnId="{442CD58A-132C-4EAD-A850-72E5610BF34B}">
      <dgm:prSet/>
      <dgm:spPr/>
      <dgm:t>
        <a:bodyPr/>
        <a:lstStyle/>
        <a:p>
          <a:endParaRPr lang="en-US"/>
        </a:p>
      </dgm:t>
    </dgm:pt>
    <dgm:pt modelId="{9EFB25C4-4667-4E37-9219-FA78084AB7E6}" type="sibTrans" cxnId="{442CD58A-132C-4EAD-A850-72E5610BF34B}">
      <dgm:prSet/>
      <dgm:spPr/>
      <dgm:t>
        <a:bodyPr/>
        <a:lstStyle/>
        <a:p>
          <a:endParaRPr lang="en-US"/>
        </a:p>
      </dgm:t>
    </dgm:pt>
    <dgm:pt modelId="{5748B112-6BE3-4776-8E9F-5D52058A24C8}">
      <dgm:prSet/>
      <dgm:spPr/>
      <dgm:t>
        <a:bodyPr/>
        <a:lstStyle/>
        <a:p>
          <a:r>
            <a:rPr lang="en-US"/>
            <a:t>Number of recipients</a:t>
          </a:r>
        </a:p>
      </dgm:t>
    </dgm:pt>
    <dgm:pt modelId="{9A22C9C0-4B26-4778-B8FC-14CE50708173}" type="parTrans" cxnId="{7FAE288C-BD41-45D3-A1B0-3F3AB99084B0}">
      <dgm:prSet/>
      <dgm:spPr/>
      <dgm:t>
        <a:bodyPr/>
        <a:lstStyle/>
        <a:p>
          <a:endParaRPr lang="en-US"/>
        </a:p>
      </dgm:t>
    </dgm:pt>
    <dgm:pt modelId="{5F7D0066-A211-412C-8BB2-2306D651AADB}" type="sibTrans" cxnId="{7FAE288C-BD41-45D3-A1B0-3F3AB99084B0}">
      <dgm:prSet/>
      <dgm:spPr/>
      <dgm:t>
        <a:bodyPr/>
        <a:lstStyle/>
        <a:p>
          <a:endParaRPr lang="en-US"/>
        </a:p>
      </dgm:t>
    </dgm:pt>
    <dgm:pt modelId="{F97E5771-8FCC-4F9D-8B1D-CBBCDE28258C}">
      <dgm:prSet/>
      <dgm:spPr/>
      <dgm:t>
        <a:bodyPr/>
        <a:lstStyle/>
        <a:p>
          <a:r>
            <a:rPr lang="en-US"/>
            <a:t>Desired Outcome/Objective</a:t>
          </a:r>
        </a:p>
      </dgm:t>
    </dgm:pt>
    <dgm:pt modelId="{F5DE83DF-80C3-4D80-B222-A9153AB07EB2}" type="parTrans" cxnId="{F9B54827-C624-4824-BCF7-3F7BBE56B339}">
      <dgm:prSet/>
      <dgm:spPr/>
      <dgm:t>
        <a:bodyPr/>
        <a:lstStyle/>
        <a:p>
          <a:endParaRPr lang="en-US"/>
        </a:p>
      </dgm:t>
    </dgm:pt>
    <dgm:pt modelId="{A3A31625-3523-4BC5-8D4D-C845B224D561}" type="sibTrans" cxnId="{F9B54827-C624-4824-BCF7-3F7BBE56B339}">
      <dgm:prSet/>
      <dgm:spPr/>
      <dgm:t>
        <a:bodyPr/>
        <a:lstStyle/>
        <a:p>
          <a:endParaRPr lang="en-US"/>
        </a:p>
      </dgm:t>
    </dgm:pt>
    <dgm:pt modelId="{2A75E92C-AEAA-436A-9D3C-76D73CC6FC9D}">
      <dgm:prSet/>
      <dgm:spPr/>
      <dgm:t>
        <a:bodyPr/>
        <a:lstStyle/>
        <a:p>
          <a:r>
            <a:rPr lang="en-US"/>
            <a:t>Proposed Delivery</a:t>
          </a:r>
        </a:p>
      </dgm:t>
    </dgm:pt>
    <dgm:pt modelId="{1543C9DA-5D0D-4E28-8F45-E85B3187C92E}" type="parTrans" cxnId="{7A92658E-1065-4C4F-B8F4-1F79E9A227DF}">
      <dgm:prSet/>
      <dgm:spPr/>
      <dgm:t>
        <a:bodyPr/>
        <a:lstStyle/>
        <a:p>
          <a:endParaRPr lang="en-US"/>
        </a:p>
      </dgm:t>
    </dgm:pt>
    <dgm:pt modelId="{82A6058D-BDB6-4F9A-AFEF-F7F506495529}" type="sibTrans" cxnId="{7A92658E-1065-4C4F-B8F4-1F79E9A227DF}">
      <dgm:prSet/>
      <dgm:spPr/>
      <dgm:t>
        <a:bodyPr/>
        <a:lstStyle/>
        <a:p>
          <a:endParaRPr lang="en-US"/>
        </a:p>
      </dgm:t>
    </dgm:pt>
    <dgm:pt modelId="{498EF8F2-5CCA-448E-8050-8E14458A87E2}" type="pres">
      <dgm:prSet presAssocID="{C1EC655B-A684-437C-9214-E56C2585971F}" presName="linear" presStyleCnt="0">
        <dgm:presLayoutVars>
          <dgm:animLvl val="lvl"/>
          <dgm:resizeHandles val="exact"/>
        </dgm:presLayoutVars>
      </dgm:prSet>
      <dgm:spPr/>
    </dgm:pt>
    <dgm:pt modelId="{0F39A338-2743-45E3-8099-5D1695399AD6}" type="pres">
      <dgm:prSet presAssocID="{3BEA3700-9AED-4473-A24A-C3837B389A32}" presName="parentText" presStyleLbl="node1" presStyleIdx="0" presStyleCnt="1">
        <dgm:presLayoutVars>
          <dgm:chMax val="0"/>
          <dgm:bulletEnabled val="1"/>
        </dgm:presLayoutVars>
      </dgm:prSet>
      <dgm:spPr/>
    </dgm:pt>
    <dgm:pt modelId="{F34BF5E9-B1DE-44D8-B512-07AB9A885FD2}" type="pres">
      <dgm:prSet presAssocID="{3BEA3700-9AED-4473-A24A-C3837B389A32}" presName="childText" presStyleLbl="revTx" presStyleIdx="0" presStyleCnt="1">
        <dgm:presLayoutVars>
          <dgm:bulletEnabled val="1"/>
        </dgm:presLayoutVars>
      </dgm:prSet>
      <dgm:spPr/>
    </dgm:pt>
  </dgm:ptLst>
  <dgm:cxnLst>
    <dgm:cxn modelId="{0A89E001-B410-4294-8DAF-97FEE8182BC9}" type="presOf" srcId="{2A75E92C-AEAA-436A-9D3C-76D73CC6FC9D}" destId="{F34BF5E9-B1DE-44D8-B512-07AB9A885FD2}" srcOrd="0" destOrd="4" presId="urn:microsoft.com/office/officeart/2005/8/layout/vList2"/>
    <dgm:cxn modelId="{F9B54827-C624-4824-BCF7-3F7BBE56B339}" srcId="{3BEA3700-9AED-4473-A24A-C3837B389A32}" destId="{F97E5771-8FCC-4F9D-8B1D-CBBCDE28258C}" srcOrd="3" destOrd="0" parTransId="{F5DE83DF-80C3-4D80-B222-A9153AB07EB2}" sibTransId="{A3A31625-3523-4BC5-8D4D-C845B224D561}"/>
    <dgm:cxn modelId="{884EBF29-8EB9-4006-AF43-73AAE64B92AC}" srcId="{C1EC655B-A684-437C-9214-E56C2585971F}" destId="{3BEA3700-9AED-4473-A24A-C3837B389A32}" srcOrd="0" destOrd="0" parTransId="{152B251A-251F-4BAB-9156-428163E08794}" sibTransId="{5CC67AE6-52BD-4836-A1B2-A1EB736C012C}"/>
    <dgm:cxn modelId="{F1FCE02F-05F7-4C9D-8558-1D43A739F1E0}" type="presOf" srcId="{80B809F0-DE2E-4A3F-AE76-0FFC8685E881}" destId="{F34BF5E9-B1DE-44D8-B512-07AB9A885FD2}" srcOrd="0" destOrd="1" presId="urn:microsoft.com/office/officeart/2005/8/layout/vList2"/>
    <dgm:cxn modelId="{FE58A247-1B69-40AF-9169-FC355E42C514}" type="presOf" srcId="{5748B112-6BE3-4776-8E9F-5D52058A24C8}" destId="{F34BF5E9-B1DE-44D8-B512-07AB9A885FD2}" srcOrd="0" destOrd="2" presId="urn:microsoft.com/office/officeart/2005/8/layout/vList2"/>
    <dgm:cxn modelId="{09A4E749-E80A-4B21-8557-0AB822D29051}" type="presOf" srcId="{3BEA3700-9AED-4473-A24A-C3837B389A32}" destId="{0F39A338-2743-45E3-8099-5D1695399AD6}" srcOrd="0" destOrd="0" presId="urn:microsoft.com/office/officeart/2005/8/layout/vList2"/>
    <dgm:cxn modelId="{4136166A-3F70-404D-9517-90BF9205FB36}" type="presOf" srcId="{C1EC655B-A684-437C-9214-E56C2585971F}" destId="{498EF8F2-5CCA-448E-8050-8E14458A87E2}" srcOrd="0" destOrd="0" presId="urn:microsoft.com/office/officeart/2005/8/layout/vList2"/>
    <dgm:cxn modelId="{1C325A55-B420-4B33-94F3-2DEA46D06BC3}" type="presOf" srcId="{BC8D9C6D-7C0A-4FCA-B306-8D41CCB8ECA2}" destId="{F34BF5E9-B1DE-44D8-B512-07AB9A885FD2}" srcOrd="0" destOrd="0" presId="urn:microsoft.com/office/officeart/2005/8/layout/vList2"/>
    <dgm:cxn modelId="{442CD58A-132C-4EAD-A850-72E5610BF34B}" srcId="{3BEA3700-9AED-4473-A24A-C3837B389A32}" destId="{80B809F0-DE2E-4A3F-AE76-0FFC8685E881}" srcOrd="1" destOrd="0" parTransId="{C4B8D360-9FCE-42BD-896E-7AA1996069D4}" sibTransId="{9EFB25C4-4667-4E37-9219-FA78084AB7E6}"/>
    <dgm:cxn modelId="{7FAE288C-BD41-45D3-A1B0-3F3AB99084B0}" srcId="{3BEA3700-9AED-4473-A24A-C3837B389A32}" destId="{5748B112-6BE3-4776-8E9F-5D52058A24C8}" srcOrd="2" destOrd="0" parTransId="{9A22C9C0-4B26-4778-B8FC-14CE50708173}" sibTransId="{5F7D0066-A211-412C-8BB2-2306D651AADB}"/>
    <dgm:cxn modelId="{7A92658E-1065-4C4F-B8F4-1F79E9A227DF}" srcId="{3BEA3700-9AED-4473-A24A-C3837B389A32}" destId="{2A75E92C-AEAA-436A-9D3C-76D73CC6FC9D}" srcOrd="4" destOrd="0" parTransId="{1543C9DA-5D0D-4E28-8F45-E85B3187C92E}" sibTransId="{82A6058D-BDB6-4F9A-AFEF-F7F506495529}"/>
    <dgm:cxn modelId="{23A85EA1-2ED4-40C1-B9E6-1DCB3E754E16}" type="presOf" srcId="{F97E5771-8FCC-4F9D-8B1D-CBBCDE28258C}" destId="{F34BF5E9-B1DE-44D8-B512-07AB9A885FD2}" srcOrd="0" destOrd="3" presId="urn:microsoft.com/office/officeart/2005/8/layout/vList2"/>
    <dgm:cxn modelId="{603230B4-7A38-4095-9B75-CF1AA29C3F04}" srcId="{3BEA3700-9AED-4473-A24A-C3837B389A32}" destId="{BC8D9C6D-7C0A-4FCA-B306-8D41CCB8ECA2}" srcOrd="0" destOrd="0" parTransId="{BDCE8131-CCA4-41A5-A405-1EEE42288679}" sibTransId="{6FAAA474-E89B-4E68-933A-1A9C7C206759}"/>
    <dgm:cxn modelId="{40510442-DA33-4858-B2F8-069F924DFE45}" type="presParOf" srcId="{498EF8F2-5CCA-448E-8050-8E14458A87E2}" destId="{0F39A338-2743-45E3-8099-5D1695399AD6}" srcOrd="0" destOrd="0" presId="urn:microsoft.com/office/officeart/2005/8/layout/vList2"/>
    <dgm:cxn modelId="{21A75F93-2265-4EE7-93AE-5E966E901AEE}" type="presParOf" srcId="{498EF8F2-5CCA-448E-8050-8E14458A87E2}" destId="{F34BF5E9-B1DE-44D8-B512-07AB9A885FD2}"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AFD95-706C-4431-9F82-BE3021507267}">
      <dsp:nvSpPr>
        <dsp:cNvPr id="0" name=""/>
        <dsp:cNvSpPr/>
      </dsp:nvSpPr>
      <dsp:spPr>
        <a:xfrm>
          <a:off x="0" y="0"/>
          <a:ext cx="7090954"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96992-2BC3-427E-8C6B-0F11AEA76585}">
      <dsp:nvSpPr>
        <dsp:cNvPr id="0" name=""/>
        <dsp:cNvSpPr/>
      </dsp:nvSpPr>
      <dsp:spPr>
        <a:xfrm>
          <a:off x="411483" y="332685"/>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0BE67-8EBD-4EA6-A0DF-F99D0B441165}">
      <dsp:nvSpPr>
        <dsp:cNvPr id="0" name=""/>
        <dsp:cNvSpPr/>
      </dsp:nvSpPr>
      <dsp:spPr>
        <a:xfrm>
          <a:off x="1507738" y="0"/>
          <a:ext cx="5583215"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100000"/>
            </a:lnSpc>
            <a:spcBef>
              <a:spcPct val="0"/>
            </a:spcBef>
            <a:spcAft>
              <a:spcPct val="35000"/>
            </a:spcAft>
            <a:buNone/>
          </a:pPr>
          <a:r>
            <a:rPr lang="en-US" sz="2100" kern="1200" dirty="0"/>
            <a:t>Improve Efficiencies for Cases initially rejected and subsequently accepted (counted as Accepted)  How can we get it right the first time?</a:t>
          </a:r>
        </a:p>
      </dsp:txBody>
      <dsp:txXfrm>
        <a:off x="1507738" y="0"/>
        <a:ext cx="5583215" cy="1305401"/>
      </dsp:txXfrm>
    </dsp:sp>
    <dsp:sp modelId="{60E470A8-303B-4A40-9C59-935A3795E2AD}">
      <dsp:nvSpPr>
        <dsp:cNvPr id="0" name=""/>
        <dsp:cNvSpPr/>
      </dsp:nvSpPr>
      <dsp:spPr>
        <a:xfrm>
          <a:off x="0" y="2338844"/>
          <a:ext cx="7090954"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D5C86-2399-4E73-9CEB-C9DDEFEB7649}">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CBF9E5-4C1D-49E9-B8B1-2FA07966D12C}">
      <dsp:nvSpPr>
        <dsp:cNvPr id="0" name=""/>
        <dsp:cNvSpPr/>
      </dsp:nvSpPr>
      <dsp:spPr>
        <a:xfrm>
          <a:off x="1507738" y="2338844"/>
          <a:ext cx="5583215"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100000"/>
            </a:lnSpc>
            <a:spcBef>
              <a:spcPct val="0"/>
            </a:spcBef>
            <a:spcAft>
              <a:spcPct val="35000"/>
            </a:spcAft>
            <a:buNone/>
          </a:pPr>
          <a:r>
            <a:rPr lang="en-US" sz="2100" kern="1200" dirty="0"/>
            <a:t>Focus on ‘Top Ten’ states with whom you do business</a:t>
          </a:r>
        </a:p>
      </dsp:txBody>
      <dsp:txXfrm>
        <a:off x="1507738" y="2338844"/>
        <a:ext cx="5583215"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0C820-69C6-43AA-9E21-E820BABE58E2}">
      <dsp:nvSpPr>
        <dsp:cNvPr id="0" name=""/>
        <dsp:cNvSpPr/>
      </dsp:nvSpPr>
      <dsp:spPr>
        <a:xfrm>
          <a:off x="0" y="4323"/>
          <a:ext cx="7289799" cy="92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0EA93-432A-43D2-95A1-817A4E58AA81}">
      <dsp:nvSpPr>
        <dsp:cNvPr id="0" name=""/>
        <dsp:cNvSpPr/>
      </dsp:nvSpPr>
      <dsp:spPr>
        <a:xfrm>
          <a:off x="278544" y="211504"/>
          <a:ext cx="506444" cy="506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63EA3D-774D-4102-8A57-4CFA812CDC3F}">
      <dsp:nvSpPr>
        <dsp:cNvPr id="0" name=""/>
        <dsp:cNvSpPr/>
      </dsp:nvSpPr>
      <dsp:spPr>
        <a:xfrm>
          <a:off x="1063533" y="4323"/>
          <a:ext cx="6226265" cy="9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52" tIns="97452" rIns="97452" bIns="97452" numCol="1" spcCol="1270" anchor="ctr" anchorCtr="0">
          <a:noAutofit/>
        </a:bodyPr>
        <a:lstStyle/>
        <a:p>
          <a:pPr marL="0" lvl="0" indent="0" algn="l" defTabSz="844550">
            <a:lnSpc>
              <a:spcPct val="100000"/>
            </a:lnSpc>
            <a:spcBef>
              <a:spcPct val="0"/>
            </a:spcBef>
            <a:spcAft>
              <a:spcPct val="35000"/>
            </a:spcAft>
            <a:buNone/>
          </a:pPr>
          <a:r>
            <a:rPr lang="en-US" sz="1900" kern="1200" dirty="0"/>
            <a:t>Increases efficiency of the transfer process</a:t>
          </a:r>
        </a:p>
      </dsp:txBody>
      <dsp:txXfrm>
        <a:off x="1063533" y="4323"/>
        <a:ext cx="6226265" cy="920808"/>
      </dsp:txXfrm>
    </dsp:sp>
    <dsp:sp modelId="{F6452425-44D3-4782-A9D2-5ABD36A41794}">
      <dsp:nvSpPr>
        <dsp:cNvPr id="0" name=""/>
        <dsp:cNvSpPr/>
      </dsp:nvSpPr>
      <dsp:spPr>
        <a:xfrm>
          <a:off x="0" y="1155333"/>
          <a:ext cx="7289799" cy="92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A631E-81AE-47B8-9989-5A203BA8BDE8}">
      <dsp:nvSpPr>
        <dsp:cNvPr id="0" name=""/>
        <dsp:cNvSpPr/>
      </dsp:nvSpPr>
      <dsp:spPr>
        <a:xfrm>
          <a:off x="278544" y="1362515"/>
          <a:ext cx="506444" cy="506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9E1D5-A4AE-40EB-91E9-5B27B4E68B9C}">
      <dsp:nvSpPr>
        <dsp:cNvPr id="0" name=""/>
        <dsp:cNvSpPr/>
      </dsp:nvSpPr>
      <dsp:spPr>
        <a:xfrm>
          <a:off x="1063533" y="1155333"/>
          <a:ext cx="6226265" cy="9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52" tIns="97452" rIns="97452" bIns="97452" numCol="1" spcCol="1270" anchor="ctr" anchorCtr="0">
          <a:noAutofit/>
        </a:bodyPr>
        <a:lstStyle/>
        <a:p>
          <a:pPr marL="0" lvl="0" indent="0" algn="l" defTabSz="844550">
            <a:lnSpc>
              <a:spcPct val="100000"/>
            </a:lnSpc>
            <a:spcBef>
              <a:spcPct val="0"/>
            </a:spcBef>
            <a:spcAft>
              <a:spcPct val="35000"/>
            </a:spcAft>
            <a:buNone/>
          </a:pPr>
          <a:r>
            <a:rPr lang="en-US" sz="1900" kern="1200" dirty="0"/>
            <a:t>Creates Good Business Records</a:t>
          </a:r>
        </a:p>
      </dsp:txBody>
      <dsp:txXfrm>
        <a:off x="1063533" y="1155333"/>
        <a:ext cx="6226265" cy="920808"/>
      </dsp:txXfrm>
    </dsp:sp>
    <dsp:sp modelId="{43F9A849-6F59-4556-AA67-4F12AEC75CD3}">
      <dsp:nvSpPr>
        <dsp:cNvPr id="0" name=""/>
        <dsp:cNvSpPr/>
      </dsp:nvSpPr>
      <dsp:spPr>
        <a:xfrm>
          <a:off x="0" y="2306343"/>
          <a:ext cx="7289799" cy="92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B906A-BACF-42EB-A856-2067AC0D4FB8}">
      <dsp:nvSpPr>
        <dsp:cNvPr id="0" name=""/>
        <dsp:cNvSpPr/>
      </dsp:nvSpPr>
      <dsp:spPr>
        <a:xfrm>
          <a:off x="278544" y="2513525"/>
          <a:ext cx="506444" cy="5064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B98DC6-DEF7-44BC-9760-7EE21611D5D7}">
      <dsp:nvSpPr>
        <dsp:cNvPr id="0" name=""/>
        <dsp:cNvSpPr/>
      </dsp:nvSpPr>
      <dsp:spPr>
        <a:xfrm>
          <a:off x="1063533" y="2306343"/>
          <a:ext cx="6226265" cy="9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52" tIns="97452" rIns="97452" bIns="97452" numCol="1" spcCol="1270" anchor="ctr" anchorCtr="0">
          <a:noAutofit/>
        </a:bodyPr>
        <a:lstStyle/>
        <a:p>
          <a:pPr marL="0" lvl="0" indent="0" algn="l" defTabSz="844550">
            <a:lnSpc>
              <a:spcPct val="100000"/>
            </a:lnSpc>
            <a:spcBef>
              <a:spcPct val="0"/>
            </a:spcBef>
            <a:spcAft>
              <a:spcPct val="35000"/>
            </a:spcAft>
            <a:buNone/>
          </a:pPr>
          <a:r>
            <a:rPr lang="en-US" sz="1900" kern="1200" dirty="0"/>
            <a:t>Promotes compliance </a:t>
          </a:r>
        </a:p>
      </dsp:txBody>
      <dsp:txXfrm>
        <a:off x="1063533" y="2306343"/>
        <a:ext cx="6226265" cy="920808"/>
      </dsp:txXfrm>
    </dsp:sp>
    <dsp:sp modelId="{A97B7773-5927-4F46-9378-EB65F157A8A5}">
      <dsp:nvSpPr>
        <dsp:cNvPr id="0" name=""/>
        <dsp:cNvSpPr/>
      </dsp:nvSpPr>
      <dsp:spPr>
        <a:xfrm>
          <a:off x="0" y="3457354"/>
          <a:ext cx="7289799" cy="92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169E2-D3C3-4E9D-9608-6AD4BE852B6B}">
      <dsp:nvSpPr>
        <dsp:cNvPr id="0" name=""/>
        <dsp:cNvSpPr/>
      </dsp:nvSpPr>
      <dsp:spPr>
        <a:xfrm>
          <a:off x="278544" y="3664536"/>
          <a:ext cx="506444" cy="5064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59442-177B-4B1C-A6E5-290081F90B0A}">
      <dsp:nvSpPr>
        <dsp:cNvPr id="0" name=""/>
        <dsp:cNvSpPr/>
      </dsp:nvSpPr>
      <dsp:spPr>
        <a:xfrm>
          <a:off x="1063533" y="3457354"/>
          <a:ext cx="6226265" cy="9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52" tIns="97452" rIns="97452" bIns="97452" numCol="1" spcCol="1270" anchor="ctr" anchorCtr="0">
          <a:noAutofit/>
        </a:bodyPr>
        <a:lstStyle/>
        <a:p>
          <a:pPr marL="0" lvl="0" indent="0" algn="l" defTabSz="844550">
            <a:lnSpc>
              <a:spcPct val="100000"/>
            </a:lnSpc>
            <a:spcBef>
              <a:spcPct val="0"/>
            </a:spcBef>
            <a:spcAft>
              <a:spcPct val="35000"/>
            </a:spcAft>
            <a:buNone/>
          </a:pPr>
          <a:r>
            <a:rPr lang="en-US" sz="1900" kern="1200" dirty="0"/>
            <a:t>Sets good examples for other users</a:t>
          </a:r>
        </a:p>
      </dsp:txBody>
      <dsp:txXfrm>
        <a:off x="1063533" y="3457354"/>
        <a:ext cx="6226265" cy="920808"/>
      </dsp:txXfrm>
    </dsp:sp>
    <dsp:sp modelId="{0E58360B-1362-4128-931F-AE5F87A32AC6}">
      <dsp:nvSpPr>
        <dsp:cNvPr id="0" name=""/>
        <dsp:cNvSpPr/>
      </dsp:nvSpPr>
      <dsp:spPr>
        <a:xfrm>
          <a:off x="0" y="4608364"/>
          <a:ext cx="7289799" cy="92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0F407-4292-46D9-8B0E-F3235BD157A4}">
      <dsp:nvSpPr>
        <dsp:cNvPr id="0" name=""/>
        <dsp:cNvSpPr/>
      </dsp:nvSpPr>
      <dsp:spPr>
        <a:xfrm>
          <a:off x="278544" y="4815546"/>
          <a:ext cx="506444" cy="5064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5436A8-24F5-40D7-9042-49FE6C68AE66}">
      <dsp:nvSpPr>
        <dsp:cNvPr id="0" name=""/>
        <dsp:cNvSpPr/>
      </dsp:nvSpPr>
      <dsp:spPr>
        <a:xfrm>
          <a:off x="1063533" y="4608364"/>
          <a:ext cx="6226265" cy="9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52" tIns="97452" rIns="97452" bIns="97452" numCol="1" spcCol="1270" anchor="ctr" anchorCtr="0">
          <a:noAutofit/>
        </a:bodyPr>
        <a:lstStyle/>
        <a:p>
          <a:pPr marL="0" lvl="0" indent="0" algn="l" defTabSz="844550">
            <a:lnSpc>
              <a:spcPct val="100000"/>
            </a:lnSpc>
            <a:spcBef>
              <a:spcPct val="0"/>
            </a:spcBef>
            <a:spcAft>
              <a:spcPct val="35000"/>
            </a:spcAft>
            <a:buNone/>
          </a:pPr>
          <a:r>
            <a:rPr lang="en-US" sz="1900" kern="1200" dirty="0"/>
            <a:t>Ensures the best plan for a client to be successful on supervision</a:t>
          </a:r>
        </a:p>
      </dsp:txBody>
      <dsp:txXfrm>
        <a:off x="1063533" y="4608364"/>
        <a:ext cx="6226265" cy="920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9A338-2743-45E3-8099-5D1695399AD6}">
      <dsp:nvSpPr>
        <dsp:cNvPr id="0" name=""/>
        <dsp:cNvSpPr/>
      </dsp:nvSpPr>
      <dsp:spPr>
        <a:xfrm>
          <a:off x="0" y="85501"/>
          <a:ext cx="5312833"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Request Requirements</a:t>
          </a:r>
        </a:p>
      </dsp:txBody>
      <dsp:txXfrm>
        <a:off x="45663" y="131164"/>
        <a:ext cx="5221507" cy="844089"/>
      </dsp:txXfrm>
    </dsp:sp>
    <dsp:sp modelId="{F34BF5E9-B1DE-44D8-B512-07AB9A885FD2}">
      <dsp:nvSpPr>
        <dsp:cNvPr id="0" name=""/>
        <dsp:cNvSpPr/>
      </dsp:nvSpPr>
      <dsp:spPr>
        <a:xfrm>
          <a:off x="0" y="1020916"/>
          <a:ext cx="5312833" cy="298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82"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Commissioner request to Executive Director</a:t>
          </a:r>
        </a:p>
        <a:p>
          <a:pPr marL="285750" lvl="1" indent="-285750" algn="l" defTabSz="1333500">
            <a:lnSpc>
              <a:spcPct val="90000"/>
            </a:lnSpc>
            <a:spcBef>
              <a:spcPct val="0"/>
            </a:spcBef>
            <a:spcAft>
              <a:spcPct val="20000"/>
            </a:spcAft>
            <a:buChar char="•"/>
          </a:pPr>
          <a:r>
            <a:rPr lang="en-US" sz="3000" kern="1200"/>
            <a:t>Description of Need</a:t>
          </a:r>
        </a:p>
        <a:p>
          <a:pPr marL="285750" lvl="1" indent="-285750" algn="l" defTabSz="1333500">
            <a:lnSpc>
              <a:spcPct val="90000"/>
            </a:lnSpc>
            <a:spcBef>
              <a:spcPct val="0"/>
            </a:spcBef>
            <a:spcAft>
              <a:spcPct val="20000"/>
            </a:spcAft>
            <a:buChar char="•"/>
          </a:pPr>
          <a:r>
            <a:rPr lang="en-US" sz="3000" kern="1200"/>
            <a:t>Number of recipients</a:t>
          </a:r>
        </a:p>
        <a:p>
          <a:pPr marL="285750" lvl="1" indent="-285750" algn="l" defTabSz="1333500">
            <a:lnSpc>
              <a:spcPct val="90000"/>
            </a:lnSpc>
            <a:spcBef>
              <a:spcPct val="0"/>
            </a:spcBef>
            <a:spcAft>
              <a:spcPct val="20000"/>
            </a:spcAft>
            <a:buChar char="•"/>
          </a:pPr>
          <a:r>
            <a:rPr lang="en-US" sz="3000" kern="1200"/>
            <a:t>Desired Outcome/Objective</a:t>
          </a:r>
        </a:p>
        <a:p>
          <a:pPr marL="285750" lvl="1" indent="-285750" algn="l" defTabSz="1333500">
            <a:lnSpc>
              <a:spcPct val="90000"/>
            </a:lnSpc>
            <a:spcBef>
              <a:spcPct val="0"/>
            </a:spcBef>
            <a:spcAft>
              <a:spcPct val="20000"/>
            </a:spcAft>
            <a:buChar char="•"/>
          </a:pPr>
          <a:r>
            <a:rPr lang="en-US" sz="3000" kern="1200"/>
            <a:t>Proposed Delivery</a:t>
          </a:r>
        </a:p>
      </dsp:txBody>
      <dsp:txXfrm>
        <a:off x="0" y="1020916"/>
        <a:ext cx="5312833" cy="29870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9F64220E-A505-4970-B46B-198C87C1BD9B}" type="datetimeFigureOut">
              <a:rPr lang="en-US" smtClean="0"/>
              <a:t>10/26/2022</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88E50232-E8ED-453E-BAED-E240A7FD8F51}" type="slidenum">
              <a:rPr lang="en-US" smtClean="0"/>
              <a:t>‹#›</a:t>
            </a:fld>
            <a:endParaRPr lang="en-US"/>
          </a:p>
        </p:txBody>
      </p:sp>
    </p:spTree>
    <p:extLst>
      <p:ext uri="{BB962C8B-B14F-4D97-AF65-F5344CB8AC3E}">
        <p14:creationId xmlns:p14="http://schemas.microsoft.com/office/powerpoint/2010/main" val="306491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211998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Having a valid plan and how that is verified and documented is so important to ensure a transfer is accepted and accepted in an efficient manner.  </a:t>
            </a:r>
          </a:p>
          <a:p>
            <a:endParaRPr lang="en-US" dirty="0"/>
          </a:p>
          <a:p>
            <a:r>
              <a:rPr lang="en-US" dirty="0"/>
              <a:t>The #1 reason we see why cases are rejected is that the investigation revealed the information provided by the sending state was inaccurate or not verified.</a:t>
            </a:r>
          </a:p>
          <a:p>
            <a:endParaRPr lang="en-US" dirty="0"/>
          </a:p>
          <a:p>
            <a:r>
              <a:rPr lang="en-US" dirty="0"/>
              <a:t>Also, cooperation of the sponsor is vital so we want to ensure they understand the compact process and their expectations.</a:t>
            </a:r>
          </a:p>
          <a:p>
            <a:endParaRPr lang="en-US" dirty="0"/>
          </a:p>
          <a:p>
            <a:r>
              <a:rPr lang="en-US" dirty="0"/>
              <a:t>Common conditions resulting in rejections if sponsor is not aware ahead of time may include no guns in the home, alcohol, unannounced visits. </a:t>
            </a:r>
          </a:p>
          <a:p>
            <a:endParaRPr lang="en-US" dirty="0"/>
          </a:p>
          <a:p>
            <a:r>
              <a:rPr lang="en-US" dirty="0"/>
              <a:t>How long has sponsor known offender?</a:t>
            </a:r>
          </a:p>
          <a:p>
            <a:endParaRPr lang="en-US" dirty="0"/>
          </a:p>
          <a:p>
            <a:pPr lvl="1"/>
            <a:r>
              <a:rPr lang="en-US" dirty="0"/>
              <a:t>What makes the plan valid? (how can conditions be met, means of support, etc.)</a:t>
            </a:r>
          </a:p>
          <a:p>
            <a:pPr lvl="1"/>
            <a:r>
              <a:rPr lang="en-US" dirty="0"/>
              <a:t>Illustrate the offender is in substantial compliance; if there are pending charge, explain why offender is still eligible</a:t>
            </a:r>
          </a:p>
          <a:p>
            <a:pPr lvl="1"/>
            <a:r>
              <a:rPr lang="en-US" dirty="0"/>
              <a:t>Reason; why do they need/want to live in the other state?  Residency, support, job, stability </a:t>
            </a:r>
          </a:p>
          <a:p>
            <a:pPr lvl="1"/>
            <a:r>
              <a:rPr lang="en-US" dirty="0"/>
              <a:t>#1 reason transfers are rejected due to investigation revealing the home situation was not as described. Landlord issues, simple address verification, inaccurate information from client, sponsor/host.  Do  more vetting on the front end less rejections; does the sponsor know what it means?  Understand conditions: guns in the home, alcohol, unannounced visits.  Conditions may be added by receiving state </a:t>
            </a:r>
          </a:p>
          <a:p>
            <a:pPr lvl="1"/>
            <a:r>
              <a:rPr lang="en-US" dirty="0"/>
              <a:t>Sponsor Relationship how long known (non family)</a:t>
            </a:r>
          </a:p>
          <a:p>
            <a:pPr lvl="1"/>
            <a:r>
              <a:rPr lang="en-US" dirty="0"/>
              <a:t>Substantial compliance-pending charges/warrants/detainers</a:t>
            </a:r>
          </a:p>
          <a:p>
            <a:pPr lvl="1"/>
            <a:r>
              <a:rPr lang="en-US" dirty="0"/>
              <a:t>Reason:  illustrating they meet the reason qualification/documentation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26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valid plan and how that is verified and documented is so important to ensure a transfer is accepted and accepted in an efficient manner.  </a:t>
            </a:r>
          </a:p>
          <a:p>
            <a:endParaRPr lang="en-US" dirty="0"/>
          </a:p>
          <a:p>
            <a:r>
              <a:rPr lang="en-US" dirty="0"/>
              <a:t>The #1 reason we see why cases are rejected is that the investigation revealed the information provided by the sending state was inaccurate or not verified.</a:t>
            </a:r>
          </a:p>
          <a:p>
            <a:endParaRPr lang="en-US" dirty="0"/>
          </a:p>
          <a:p>
            <a:r>
              <a:rPr lang="en-US" dirty="0"/>
              <a:t>Also, cooperation of the sponsor is vital so we want to ensure they understand the compact process and their expectations.</a:t>
            </a:r>
          </a:p>
          <a:p>
            <a:endParaRPr lang="en-US" dirty="0"/>
          </a:p>
          <a:p>
            <a:r>
              <a:rPr lang="en-US" dirty="0"/>
              <a:t>Common conditions resulting in rejections if sponsor is not aware ahead of time may include no guns in the home, alcohol, unannounced visits. </a:t>
            </a:r>
          </a:p>
          <a:p>
            <a:endParaRPr lang="en-US" dirty="0"/>
          </a:p>
          <a:p>
            <a:r>
              <a:rPr lang="en-US" dirty="0"/>
              <a:t>How long has sponsor known offender?</a:t>
            </a:r>
          </a:p>
          <a:p>
            <a:endParaRPr lang="en-US" dirty="0"/>
          </a:p>
          <a:p>
            <a:pPr lvl="1"/>
            <a:r>
              <a:rPr lang="en-US" dirty="0"/>
              <a:t>What makes the plan valid? (how can conditions be met, means of support, etc.)</a:t>
            </a:r>
          </a:p>
          <a:p>
            <a:pPr lvl="1"/>
            <a:r>
              <a:rPr lang="en-US" dirty="0"/>
              <a:t>Illustrate the offender is in substantial compliance; if there are pending charge, explain why offender is still eligible</a:t>
            </a:r>
          </a:p>
          <a:p>
            <a:pPr lvl="1"/>
            <a:r>
              <a:rPr lang="en-US" dirty="0"/>
              <a:t>Reason; why do they need/want to live in the other state?  Residency, support, job, stability </a:t>
            </a:r>
          </a:p>
          <a:p>
            <a:pPr lvl="1"/>
            <a:r>
              <a:rPr lang="en-US" dirty="0"/>
              <a:t>#1 reason transfers are rejected due to investigation revealing the home situation was not as described. Landlord issues, simple address verification, inaccurate information from client, sponsor/host.  Do  more vetting on the front end less rejections; does the sponsor know what it means?  Understand conditions: guns in the home, alcohol, unannounced visits.  Conditions may be added by receiving state </a:t>
            </a:r>
          </a:p>
          <a:p>
            <a:pPr lvl="1"/>
            <a:r>
              <a:rPr lang="en-US" dirty="0"/>
              <a:t>Sponsor Relationship how long known (non family)</a:t>
            </a:r>
          </a:p>
          <a:p>
            <a:pPr lvl="1"/>
            <a:r>
              <a:rPr lang="en-US" dirty="0"/>
              <a:t>Substantial compliance-pending charges/warrants/detainers</a:t>
            </a:r>
          </a:p>
          <a:p>
            <a:pPr lvl="1"/>
            <a:r>
              <a:rPr lang="en-US" dirty="0"/>
              <a:t>Reason:  illustrating they meet the reason qualification/documentation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11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documentation does what…..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50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result of that.  So seems simple, but definitely increased the rate of acceptances which at the end of the day not only ensures efficiency but also decreases the chances for rejections.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59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090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p>
          <a:p>
            <a:r>
              <a:rPr lang="en-US" dirty="0"/>
              <a:t>Does your state use a tip sheet to assist with ensuring proper verification?</a:t>
            </a:r>
          </a:p>
          <a:p>
            <a:r>
              <a:rPr lang="en-US" dirty="0"/>
              <a:t>Yes</a:t>
            </a:r>
          </a:p>
          <a:p>
            <a:r>
              <a:rPr lang="en-US" dirty="0"/>
              <a:t>No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279EED-C460-4751-8E52-D18C6054A4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98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03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464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18</a:t>
            </a:fld>
            <a:endParaRPr lang="en-US"/>
          </a:p>
        </p:txBody>
      </p:sp>
    </p:spTree>
    <p:extLst>
      <p:ext uri="{BB962C8B-B14F-4D97-AF65-F5344CB8AC3E}">
        <p14:creationId xmlns:p14="http://schemas.microsoft.com/office/powerpoint/2010/main" val="7930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How would you/your state handle this incoming case?</a:t>
            </a:r>
          </a:p>
          <a:p>
            <a:pPr marL="228600" indent="-228600">
              <a:buFont typeface="+mj-lt"/>
              <a:buAutoNum type="arabicPeriod"/>
            </a:pPr>
            <a:r>
              <a:rPr lang="en-US" dirty="0"/>
              <a:t>Immediately reject, requiring return due to the subject being homeless</a:t>
            </a:r>
          </a:p>
          <a:p>
            <a:pPr marL="228600" indent="-228600">
              <a:buFont typeface="+mj-lt"/>
              <a:buAutoNum type="arabicPeriod"/>
            </a:pPr>
            <a:r>
              <a:rPr lang="en-US" dirty="0"/>
              <a:t>Send out to field for investigation</a:t>
            </a:r>
          </a:p>
          <a:p>
            <a:pPr marL="228600" indent="-228600">
              <a:buFont typeface="+mj-lt"/>
              <a:buAutoNum type="arabicPeriod"/>
            </a:pPr>
            <a:r>
              <a:rPr lang="en-US" dirty="0"/>
              <a:t>Elevate to DCA to discuss case, find out additional details and strategize on the best course of action </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19</a:t>
            </a:fld>
            <a:endParaRPr lang="en-US"/>
          </a:p>
        </p:txBody>
      </p:sp>
    </p:spTree>
    <p:extLst>
      <p:ext uri="{BB962C8B-B14F-4D97-AF65-F5344CB8AC3E}">
        <p14:creationId xmlns:p14="http://schemas.microsoft.com/office/powerpoint/2010/main" val="78055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October announced UCCI Study results, documentary release, presentations, new chairs, new committees</a:t>
            </a:r>
          </a:p>
        </p:txBody>
      </p:sp>
      <p:sp>
        <p:nvSpPr>
          <p:cNvPr id="4" name="Slide Number Placeholder 3"/>
          <p:cNvSpPr>
            <a:spLocks noGrp="1"/>
          </p:cNvSpPr>
          <p:nvPr>
            <p:ph type="sldNum" sz="quarter" idx="5"/>
          </p:nvPr>
        </p:nvSpPr>
        <p:spPr/>
        <p:txBody>
          <a:bodyPr/>
          <a:lstStyle/>
          <a:p>
            <a:fld id="{88E50232-E8ED-453E-BAED-E240A7FD8F51}" type="slidenum">
              <a:rPr lang="en-US" smtClean="0"/>
              <a:t>2</a:t>
            </a:fld>
            <a:endParaRPr lang="en-US"/>
          </a:p>
        </p:txBody>
      </p:sp>
    </p:spTree>
    <p:extLst>
      <p:ext uri="{BB962C8B-B14F-4D97-AF65-F5344CB8AC3E}">
        <p14:creationId xmlns:p14="http://schemas.microsoft.com/office/powerpoint/2010/main" val="2423551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Demo</a:t>
            </a:r>
          </a:p>
        </p:txBody>
      </p:sp>
      <p:sp>
        <p:nvSpPr>
          <p:cNvPr id="4" name="Slide Number Placeholder 3"/>
          <p:cNvSpPr>
            <a:spLocks noGrp="1"/>
          </p:cNvSpPr>
          <p:nvPr>
            <p:ph type="sldNum" sz="quarter" idx="5"/>
          </p:nvPr>
        </p:nvSpPr>
        <p:spPr/>
        <p:txBody>
          <a:bodyPr/>
          <a:lstStyle/>
          <a:p>
            <a:fld id="{88E50232-E8ED-453E-BAED-E240A7FD8F51}" type="slidenum">
              <a:rPr lang="en-US" smtClean="0"/>
              <a:t>20</a:t>
            </a:fld>
            <a:endParaRPr lang="en-US"/>
          </a:p>
        </p:txBody>
      </p:sp>
    </p:spTree>
    <p:extLst>
      <p:ext uri="{BB962C8B-B14F-4D97-AF65-F5344CB8AC3E}">
        <p14:creationId xmlns:p14="http://schemas.microsoft.com/office/powerpoint/2010/main" val="3608064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documentary and UCCI study highlight both strengths and weaknesses in ISC business</a:t>
            </a:r>
          </a:p>
          <a:p>
            <a:r>
              <a:rPr lang="en-US" dirty="0"/>
              <a:t>Related to transfers delays in transfer when sponsor is non-family; one subject had to get married before RS would accept.  Nothing else in plan changed</a:t>
            </a:r>
          </a:p>
          <a:p>
            <a:r>
              <a:rPr lang="en-US" dirty="0"/>
              <a:t>UCCI bad contact information for clients posed challenges for client interviews, communication should be improved; what can we do now, what should commission consider technology wise to make better.</a:t>
            </a:r>
          </a:p>
          <a:p>
            <a:r>
              <a:rPr lang="en-US" dirty="0"/>
              <a:t>Can only control what goes out of your state;  DCAs, your name is on every transfer going out of your state</a:t>
            </a:r>
          </a:p>
          <a:p>
            <a:endParaRPr lang="en-US" dirty="0"/>
          </a:p>
          <a:p>
            <a:r>
              <a:rPr lang="en-US" dirty="0"/>
              <a:t>Learn and Share:  Highlight Midwest, IA sex offender laws, DUI laws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79EED-C460-4751-8E52-D18C6054A4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972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23</a:t>
            </a:fld>
            <a:endParaRPr lang="en-US"/>
          </a:p>
        </p:txBody>
      </p:sp>
    </p:spTree>
    <p:extLst>
      <p:ext uri="{BB962C8B-B14F-4D97-AF65-F5344CB8AC3E}">
        <p14:creationId xmlns:p14="http://schemas.microsoft.com/office/powerpoint/2010/main" val="2953904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emails also starting in January 2023</a:t>
            </a:r>
          </a:p>
          <a:p>
            <a:r>
              <a:rPr lang="en-US" dirty="0"/>
              <a:t>Will be part of the next DCA dashboard training early 2023 focusing on warrant tracking</a:t>
            </a:r>
          </a:p>
          <a:p>
            <a:r>
              <a:rPr lang="en-US" dirty="0"/>
              <a:t>Discussions at ABM centered on absconders and alternatives to retaking.  What actually occurs in these cases where a retaking occurred and a retransfer.  </a:t>
            </a:r>
          </a:p>
        </p:txBody>
      </p:sp>
      <p:sp>
        <p:nvSpPr>
          <p:cNvPr id="4" name="Slide Number Placeholder 3"/>
          <p:cNvSpPr>
            <a:spLocks noGrp="1"/>
          </p:cNvSpPr>
          <p:nvPr>
            <p:ph type="sldNum" sz="quarter" idx="5"/>
          </p:nvPr>
        </p:nvSpPr>
        <p:spPr/>
        <p:txBody>
          <a:bodyPr/>
          <a:lstStyle/>
          <a:p>
            <a:fld id="{88E50232-E8ED-453E-BAED-E240A7FD8F51}" type="slidenum">
              <a:rPr lang="en-US" smtClean="0"/>
              <a:t>24</a:t>
            </a:fld>
            <a:endParaRPr lang="en-US"/>
          </a:p>
        </p:txBody>
      </p:sp>
    </p:spTree>
    <p:extLst>
      <p:ext uri="{BB962C8B-B14F-4D97-AF65-F5344CB8AC3E}">
        <p14:creationId xmlns:p14="http://schemas.microsoft.com/office/powerpoint/2010/main" val="361425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25</a:t>
            </a:fld>
            <a:endParaRPr lang="en-US"/>
          </a:p>
        </p:txBody>
      </p:sp>
    </p:spTree>
    <p:extLst>
      <p:ext uri="{BB962C8B-B14F-4D97-AF65-F5344CB8AC3E}">
        <p14:creationId xmlns:p14="http://schemas.microsoft.com/office/powerpoint/2010/main" val="68011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3</a:t>
            </a:fld>
            <a:endParaRPr lang="en-US"/>
          </a:p>
        </p:txBody>
      </p:sp>
    </p:spTree>
    <p:extLst>
      <p:ext uri="{BB962C8B-B14F-4D97-AF65-F5344CB8AC3E}">
        <p14:creationId xmlns:p14="http://schemas.microsoft.com/office/powerpoint/2010/main" val="326901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25503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focus was to review state procedures from both incoming and outgoing.</a:t>
            </a:r>
          </a:p>
          <a:p>
            <a:r>
              <a:rPr lang="en-US" dirty="0"/>
              <a:t>How are states handling difficult cases</a:t>
            </a:r>
          </a:p>
          <a:p>
            <a:r>
              <a:rPr lang="en-US" dirty="0"/>
              <a:t>Are there new factors impeding acceptance rates so was a comparison to FY15 discretionary assessment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15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focus was to review state procedures from both incoming and outgoing.</a:t>
            </a:r>
          </a:p>
          <a:p>
            <a:r>
              <a:rPr lang="en-US" dirty="0"/>
              <a:t>How are states handling difficult cases</a:t>
            </a:r>
          </a:p>
          <a:p>
            <a:r>
              <a:rPr lang="en-US" dirty="0"/>
              <a:t>Are there new factors impeding acceptance rates so was a comparison to FY15 discretionary assessment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533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fy15.  Most issues exist due to failure of the sending state to properly verify plan of supervision.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48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Clarify cases ‘rejected then accepted, are counted as ‘accepted’</a:t>
            </a:r>
          </a:p>
          <a:p>
            <a:pPr marL="1143000" marR="0" lvl="2" indent="-2286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Getting it right the first time prevents delays, improves efficiencies</a:t>
            </a:r>
          </a:p>
          <a:p>
            <a:pPr marL="1143000" marR="0" lvl="2" indent="-2286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Share data</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‘Top ten’: make it a goal to improve with top ten if struggling</a:t>
            </a:r>
          </a:p>
          <a:p>
            <a:pPr marL="1143000" marR="0" lvl="2" indent="-2286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Are there rejection trends with particular states or when transferring to certain regions in the receiving state?</a:t>
            </a:r>
          </a:p>
          <a:p>
            <a:pPr marL="1143000" marR="0" lvl="2" indent="-228600">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09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most states rely on users to understand what it means to ‘verify’ a plan of supervision when requesting transfer.  </a:t>
            </a:r>
          </a:p>
          <a:p>
            <a:endParaRPr lang="en-US" dirty="0"/>
          </a:p>
          <a:p>
            <a:r>
              <a:rPr lang="en-US" dirty="0"/>
              <a:t>Poll:  What methods does your compact office employ to ensure transfers justifications are verified prior to transmission?</a:t>
            </a:r>
          </a:p>
          <a:p>
            <a:r>
              <a:rPr lang="en-US" dirty="0"/>
              <a:t>A:  Require written explanation from the officer on how the plan was verified</a:t>
            </a:r>
          </a:p>
          <a:p>
            <a:pPr marL="228600" indent="-228600">
              <a:buAutoNum type="alphaUcPeriod" startAt="2"/>
            </a:pPr>
            <a:r>
              <a:rPr lang="en-US" dirty="0"/>
              <a:t>Compact Staff calls the individual transferring as well as the sponsor</a:t>
            </a:r>
          </a:p>
          <a:p>
            <a:pPr marL="228600" indent="-228600">
              <a:buAutoNum type="alphaUcPeriod" startAt="2"/>
            </a:pPr>
            <a:r>
              <a:rPr lang="en-US" dirty="0"/>
              <a:t>Our compact office does not ensure transfer justifications are verified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16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B8339A-E3D2-4FB5-8237-12EE2AC03C4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8088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339A-E3D2-4FB5-8237-12EE2AC03C4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56062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339A-E3D2-4FB5-8237-12EE2AC03C4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77982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5497-36C5-3418-3B89-88CD2998B23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3D03E49-070A-4BB9-BBBC-56BF411EAE7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1B6C-3B16-E3C0-0F92-2F44288BB629}"/>
              </a:ext>
            </a:extLst>
          </p:cNvPr>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5" name="Footer Placeholder 4">
            <a:extLst>
              <a:ext uri="{FF2B5EF4-FFF2-40B4-BE49-F238E27FC236}">
                <a16:creationId xmlns:a16="http://schemas.microsoft.com/office/drawing/2014/main" id="{91BDA522-2B22-6836-42CB-0AD9F38851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76E5C4-C349-A0EA-6DA7-6EE4C7701DB1}"/>
              </a:ext>
            </a:extLst>
          </p:cNvPr>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179425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372268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259303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786840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2826277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20135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814742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295433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339A-E3D2-4FB5-8237-12EE2AC03C4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44563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124856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273962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614128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2538266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3406061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844103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2AFB1-1C17-47BF-AB48-0AFAF528293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95624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B2AFB1-1C17-47BF-AB48-0AFAF528293E}"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3538556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B2AFB1-1C17-47BF-AB48-0AFAF528293E}"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398836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B2AFB1-1C17-47BF-AB48-0AFAF528293E}"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16738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B8339A-E3D2-4FB5-8237-12EE2AC03C4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174429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2AFB1-1C17-47BF-AB48-0AFAF528293E}"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829939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428880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824097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3124908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4058194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8F7F-DA32-9F50-1957-4ECFA5CDE4E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5523AAD-41A4-C3A5-255A-332E2D40ECBA}"/>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0584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noAutofit/>
          </a:bodyPr>
          <a:lstStyle/>
          <a:p>
            <a:r>
              <a:rPr lang="en-US" dirty="0"/>
              <a:t>Click icon to add picture</a:t>
            </a:r>
          </a:p>
        </p:txBody>
      </p:sp>
      <p:sp>
        <p:nvSpPr>
          <p:cNvPr id="2" name="Title 1"/>
          <p:cNvSpPr>
            <a:spLocks noGrp="1"/>
          </p:cNvSpPr>
          <p:nvPr>
            <p:ph type="title"/>
          </p:nvPr>
        </p:nvSpPr>
        <p:spPr>
          <a:xfrm>
            <a:off x="4628444" y="2706625"/>
            <a:ext cx="2935112" cy="924419"/>
          </a:xfrm>
        </p:spPr>
        <p:txBody>
          <a:bodyPr vert="horz" lIns="121954" tIns="60977" rIns="121954" bIns="60977" rtlCol="0" anchor="ctr">
            <a:noAutofit/>
          </a:bodyPr>
          <a:lstStyle>
            <a:lvl1pPr>
              <a:defRPr lang="en-US" sz="3198">
                <a:solidFill>
                  <a:schemeClr val="bg2"/>
                </a:solidFill>
              </a:defRPr>
            </a:lvl1pPr>
          </a:lstStyle>
          <a:p>
            <a:pPr marL="0" lvl="0" algn="ctr">
              <a:spcBef>
                <a:spcPts val="0"/>
              </a:spcBef>
            </a:pPr>
            <a:r>
              <a:rPr lang="en-US"/>
              <a:t>Click to edit Master title style</a:t>
            </a:r>
            <a:endParaRPr lang="en-US" dirty="0"/>
          </a:p>
        </p:txBody>
      </p:sp>
    </p:spTree>
    <p:custDataLst>
      <p:tags r:id="rId1"/>
    </p:custDataLst>
    <p:extLst>
      <p:ext uri="{BB962C8B-B14F-4D97-AF65-F5344CB8AC3E}">
        <p14:creationId xmlns:p14="http://schemas.microsoft.com/office/powerpoint/2010/main" val="3345039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noAutofit/>
          </a:bodyPr>
          <a:lstStyle/>
          <a:p>
            <a:r>
              <a:rPr lang="en-US" dirty="0"/>
              <a:t>Click icon to add picture</a:t>
            </a:r>
          </a:p>
        </p:txBody>
      </p:sp>
      <p:sp>
        <p:nvSpPr>
          <p:cNvPr id="2" name="Title 1"/>
          <p:cNvSpPr>
            <a:spLocks noGrp="1"/>
          </p:cNvSpPr>
          <p:nvPr>
            <p:ph type="title"/>
          </p:nvPr>
        </p:nvSpPr>
        <p:spPr>
          <a:xfrm>
            <a:off x="3838225" y="2448252"/>
            <a:ext cx="4515552" cy="551264"/>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lIns="121954" tIns="60977" rIns="121954" bIns="60977" rtlCol="0" anchor="ctr">
            <a:noAutofit/>
          </a:bodyPr>
          <a:lstStyle>
            <a:lvl1pPr>
              <a:defRPr lang="en-US" sz="2099" i="0">
                <a:solidFill>
                  <a:schemeClr val="bg2"/>
                </a:solidFill>
                <a:latin typeface="Lobster Two"/>
                <a:ea typeface="Calibri"/>
                <a:cs typeface="Lobster Two"/>
              </a:defRPr>
            </a:lvl1pPr>
          </a:lstStyle>
          <a:p>
            <a:pPr marL="0" lvl="0" algn="ctr">
              <a:lnSpc>
                <a:spcPct val="125000"/>
              </a:lnSpc>
            </a:pPr>
            <a:r>
              <a:rPr lang="en-US"/>
              <a:t>Click to edit Master title style</a:t>
            </a:r>
            <a:endParaRPr lang="en-US" dirty="0"/>
          </a:p>
        </p:txBody>
      </p:sp>
    </p:spTree>
    <p:custDataLst>
      <p:tags r:id="rId1"/>
    </p:custDataLst>
    <p:extLst>
      <p:ext uri="{BB962C8B-B14F-4D97-AF65-F5344CB8AC3E}">
        <p14:creationId xmlns:p14="http://schemas.microsoft.com/office/powerpoint/2010/main" val="3114428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Indented">
    <p:spTree>
      <p:nvGrpSpPr>
        <p:cNvPr id="1" name=""/>
        <p:cNvGrpSpPr/>
        <p:nvPr/>
      </p:nvGrpSpPr>
      <p:grpSpPr>
        <a:xfrm>
          <a:off x="0" y="0"/>
          <a:ext cx="0" cy="0"/>
          <a:chOff x="0" y="0"/>
          <a:chExt cx="0" cy="0"/>
        </a:xfrm>
      </p:grpSpPr>
      <p:sp>
        <p:nvSpPr>
          <p:cNvPr id="4" name="Title 3"/>
          <p:cNvSpPr>
            <a:spLocks noGrp="1"/>
          </p:cNvSpPr>
          <p:nvPr>
            <p:ph type="title"/>
          </p:nvPr>
        </p:nvSpPr>
        <p:spPr>
          <a:xfrm>
            <a:off x="2833517" y="2764291"/>
            <a:ext cx="8426514" cy="73152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lIns="121954" tIns="60977" rIns="121954" bIns="60977" rtlCol="0" anchor="ctr">
            <a:noAutofit/>
          </a:bodyPr>
          <a:lstStyle>
            <a:lvl1pPr>
              <a:defRPr lang="en-US" sz="4298">
                <a:solidFill>
                  <a:schemeClr val="accent6">
                    <a:lumMod val="75000"/>
                  </a:schemeClr>
                </a:solidFill>
                <a:ea typeface="Calibri"/>
              </a:defRPr>
            </a:lvl1pPr>
          </a:lstStyle>
          <a:p>
            <a:pPr marL="0" lvl="0">
              <a:lnSpc>
                <a:spcPct val="125000"/>
              </a:lnSpc>
            </a:pPr>
            <a:r>
              <a:rPr lang="en-US"/>
              <a:t>Click to edit Master title style</a:t>
            </a:r>
            <a:endParaRPr lang="en-US" dirty="0"/>
          </a:p>
        </p:txBody>
      </p:sp>
    </p:spTree>
    <p:custDataLst>
      <p:tags r:id="rId1"/>
    </p:custDataLst>
    <p:extLst>
      <p:ext uri="{BB962C8B-B14F-4D97-AF65-F5344CB8AC3E}">
        <p14:creationId xmlns:p14="http://schemas.microsoft.com/office/powerpoint/2010/main" val="341182872"/>
      </p:ext>
    </p:extLst>
  </p:cSld>
  <p:clrMapOvr>
    <a:masterClrMapping/>
  </p:clrMapOvr>
  <p:extLst>
    <p:ext uri="{DCECCB84-F9BA-43D5-87BE-67443E8EF086}">
      <p15:sldGuideLst xmlns:p15="http://schemas.microsoft.com/office/powerpoint/2012/main">
        <p15:guide id="1" orient="horz" pos="2064">
          <p15:clr>
            <a:srgbClr val="FBAE40"/>
          </p15:clr>
        </p15:guide>
        <p15:guide id="2" pos="28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Roun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140" y="393192"/>
            <a:ext cx="10412618" cy="731520"/>
          </a:xfrm>
        </p:spPr>
        <p:txBody>
          <a:bodyPr/>
          <a:lstStyle>
            <a:lvl1pPr>
              <a:defRPr>
                <a:solidFill>
                  <a:schemeClr val="bg2"/>
                </a:solidFill>
              </a:defRPr>
            </a:lvl1pPr>
          </a:lstStyle>
          <a:p>
            <a:r>
              <a:rPr lang="en-US" dirty="0"/>
              <a:t>CLICK TO EDIT MASTER TITLE STYLE</a:t>
            </a:r>
          </a:p>
        </p:txBody>
      </p:sp>
      <p:sp>
        <p:nvSpPr>
          <p:cNvPr id="5" name="Picture Placeholder 4"/>
          <p:cNvSpPr>
            <a:spLocks noGrp="1"/>
          </p:cNvSpPr>
          <p:nvPr>
            <p:ph type="pic" sz="quarter" idx="10"/>
          </p:nvPr>
        </p:nvSpPr>
        <p:spPr>
          <a:xfrm>
            <a:off x="3461895" y="3258233"/>
            <a:ext cx="4256874" cy="2644349"/>
          </a:xfrm>
          <a:prstGeom prst="roundRect">
            <a:avLst>
              <a:gd name="adj" fmla="val 8304"/>
            </a:avLst>
          </a:prstGeom>
        </p:spPr>
        <p:txBody>
          <a:bodyPr/>
          <a:lstStyle/>
          <a:p>
            <a:r>
              <a:rPr lang="en-US" dirty="0"/>
              <a:t>Click icon to add picture</a:t>
            </a:r>
            <a:endParaRPr lang="en-JM" dirty="0"/>
          </a:p>
        </p:txBody>
      </p:sp>
      <p:sp>
        <p:nvSpPr>
          <p:cNvPr id="4" name="Isosceles Triangle 3"/>
          <p:cNvSpPr/>
          <p:nvPr userDrawn="1"/>
        </p:nvSpPr>
        <p:spPr>
          <a:xfrm rot="5400000" flipH="1">
            <a:off x="-71924" y="694075"/>
            <a:ext cx="287846" cy="143997"/>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dirty="0"/>
          </a:p>
        </p:txBody>
      </p:sp>
      <p:cxnSp>
        <p:nvCxnSpPr>
          <p:cNvPr id="6" name="Straight Connector 5"/>
          <p:cNvCxnSpPr/>
          <p:nvPr userDrawn="1"/>
        </p:nvCxnSpPr>
        <p:spPr>
          <a:xfrm>
            <a:off x="204155" y="780135"/>
            <a:ext cx="487680" cy="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27392815"/>
      </p:ext>
    </p:extLst>
  </p:cSld>
  <p:clrMapOvr>
    <a:masterClrMapping/>
  </p:clrMapOvr>
  <p:extLst>
    <p:ext uri="{DCECCB84-F9BA-43D5-87BE-67443E8EF086}">
      <p15:sldGuideLst xmlns:p15="http://schemas.microsoft.com/office/powerpoint/2012/main">
        <p15:guide id="1" orient="horz" pos="552">
          <p15:clr>
            <a:srgbClr val="FBAE40"/>
          </p15:clr>
        </p15:guide>
        <p15:guide id="2" pos="28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B8339A-E3D2-4FB5-8237-12EE2AC03C49}"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083413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140" y="393192"/>
            <a:ext cx="10412618" cy="731520"/>
          </a:xfrm>
        </p:spPr>
        <p:txBody>
          <a:bodyPr/>
          <a:lstStyle>
            <a:lvl1pPr>
              <a:defRPr>
                <a:solidFill>
                  <a:schemeClr val="bg2"/>
                </a:solidFill>
              </a:defRPr>
            </a:lvl1pPr>
          </a:lstStyle>
          <a:p>
            <a:r>
              <a:rPr lang="en-US" dirty="0"/>
              <a:t>CLICK TO EDIT MASTER TITLE STYLE</a:t>
            </a:r>
          </a:p>
        </p:txBody>
      </p:sp>
      <p:sp>
        <p:nvSpPr>
          <p:cNvPr id="8" name="Picture Placeholder 7"/>
          <p:cNvSpPr>
            <a:spLocks noGrp="1"/>
          </p:cNvSpPr>
          <p:nvPr>
            <p:ph type="pic" sz="quarter" idx="10"/>
          </p:nvPr>
        </p:nvSpPr>
        <p:spPr>
          <a:xfrm>
            <a:off x="0" y="1322391"/>
            <a:ext cx="3058584" cy="1450975"/>
          </a:xfrm>
        </p:spPr>
        <p:txBody>
          <a:bodyPr/>
          <a:lstStyle/>
          <a:p>
            <a:r>
              <a:rPr lang="en-US" dirty="0"/>
              <a:t>Click icon to add picture</a:t>
            </a:r>
          </a:p>
        </p:txBody>
      </p:sp>
      <p:sp>
        <p:nvSpPr>
          <p:cNvPr id="10" name="Picture Placeholder 9"/>
          <p:cNvSpPr>
            <a:spLocks noGrp="1"/>
          </p:cNvSpPr>
          <p:nvPr>
            <p:ph type="pic" sz="quarter" idx="11"/>
          </p:nvPr>
        </p:nvSpPr>
        <p:spPr>
          <a:xfrm>
            <a:off x="3058586" y="1322391"/>
            <a:ext cx="3043767" cy="1450975"/>
          </a:xfrm>
        </p:spPr>
        <p:txBody>
          <a:bodyPr/>
          <a:lstStyle/>
          <a:p>
            <a:r>
              <a:rPr lang="en-US" dirty="0"/>
              <a:t>Click icon to add picture</a:t>
            </a:r>
          </a:p>
        </p:txBody>
      </p:sp>
      <p:sp>
        <p:nvSpPr>
          <p:cNvPr id="12" name="Picture Placeholder 11"/>
          <p:cNvSpPr>
            <a:spLocks noGrp="1"/>
          </p:cNvSpPr>
          <p:nvPr>
            <p:ph type="pic" sz="quarter" idx="12"/>
          </p:nvPr>
        </p:nvSpPr>
        <p:spPr>
          <a:xfrm>
            <a:off x="6102351" y="1322391"/>
            <a:ext cx="3045883" cy="1450975"/>
          </a:xfrm>
        </p:spPr>
        <p:txBody>
          <a:bodyPr/>
          <a:lstStyle/>
          <a:p>
            <a:r>
              <a:rPr lang="en-US" dirty="0"/>
              <a:t>Click icon to add picture</a:t>
            </a:r>
          </a:p>
        </p:txBody>
      </p:sp>
      <p:sp>
        <p:nvSpPr>
          <p:cNvPr id="14" name="Picture Placeholder 13"/>
          <p:cNvSpPr>
            <a:spLocks noGrp="1"/>
          </p:cNvSpPr>
          <p:nvPr>
            <p:ph type="pic" sz="quarter" idx="13"/>
          </p:nvPr>
        </p:nvSpPr>
        <p:spPr>
          <a:xfrm>
            <a:off x="9148235" y="1322391"/>
            <a:ext cx="3043767" cy="1450975"/>
          </a:xfrm>
        </p:spPr>
        <p:txBody>
          <a:bodyPr/>
          <a:lstStyle/>
          <a:p>
            <a:r>
              <a:rPr lang="en-US" dirty="0"/>
              <a:t>Click icon to add picture</a:t>
            </a:r>
          </a:p>
        </p:txBody>
      </p:sp>
      <p:sp>
        <p:nvSpPr>
          <p:cNvPr id="7" name="Isosceles Triangle 6"/>
          <p:cNvSpPr/>
          <p:nvPr userDrawn="1"/>
        </p:nvSpPr>
        <p:spPr>
          <a:xfrm rot="5400000" flipH="1">
            <a:off x="-71924" y="694075"/>
            <a:ext cx="287846" cy="143997"/>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dirty="0"/>
          </a:p>
        </p:txBody>
      </p:sp>
      <p:cxnSp>
        <p:nvCxnSpPr>
          <p:cNvPr id="9" name="Straight Connector 8"/>
          <p:cNvCxnSpPr/>
          <p:nvPr userDrawn="1"/>
        </p:nvCxnSpPr>
        <p:spPr>
          <a:xfrm>
            <a:off x="204155" y="780135"/>
            <a:ext cx="487680" cy="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97977358"/>
      </p:ext>
    </p:extLst>
  </p:cSld>
  <p:clrMapOvr>
    <a:masterClrMapping/>
  </p:clrMapOvr>
  <p:extLst>
    <p:ext uri="{DCECCB84-F9BA-43D5-87BE-67443E8EF086}">
      <p15:sldGuideLst xmlns:p15="http://schemas.microsoft.com/office/powerpoint/2012/main">
        <p15:guide id="1" orient="horz" pos="2160">
          <p15:clr>
            <a:srgbClr val="FBAE40"/>
          </p15:clr>
        </p15:guide>
        <p15:guide id="2" pos="28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Title Overlay">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490" y="-8543"/>
            <a:ext cx="12207240" cy="2879223"/>
          </a:xfrm>
        </p:spPr>
        <p:txBody>
          <a:bodyPr/>
          <a:lstStyle/>
          <a:p>
            <a:r>
              <a:rPr lang="en-US" dirty="0"/>
              <a:t>Click icon to add picture</a:t>
            </a:r>
          </a:p>
        </p:txBody>
      </p:sp>
      <p:sp>
        <p:nvSpPr>
          <p:cNvPr id="4" name="Title 1"/>
          <p:cNvSpPr>
            <a:spLocks noGrp="1"/>
          </p:cNvSpPr>
          <p:nvPr>
            <p:ph type="title" hasCustomPrompt="1"/>
          </p:nvPr>
        </p:nvSpPr>
        <p:spPr>
          <a:xfrm>
            <a:off x="906286" y="2257819"/>
            <a:ext cx="10412618" cy="731520"/>
          </a:xfrm>
        </p:spPr>
        <p:txBody>
          <a:bodyPr/>
          <a:lstStyle>
            <a:lvl1pPr algn="ctr">
              <a:defRPr>
                <a:solidFill>
                  <a:schemeClr val="bg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395974908"/>
      </p:ext>
    </p:extLst>
  </p:cSld>
  <p:clrMapOvr>
    <a:masterClrMapping/>
  </p:clrMapOvr>
  <p:extLst>
    <p:ext uri="{DCECCB84-F9BA-43D5-87BE-67443E8EF086}">
      <p15:sldGuideLst xmlns:p15="http://schemas.microsoft.com/office/powerpoint/2012/main">
        <p15:guide id="1" orient="horz" pos="1728">
          <p15:clr>
            <a:srgbClr val="FBAE40"/>
          </p15:clr>
        </p15:guide>
        <p15:guide id="2" pos="28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Title Below">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6" y="3"/>
            <a:ext cx="12164328" cy="2420887"/>
          </a:xfrm>
        </p:spPr>
        <p:txBody>
          <a:bodyPr/>
          <a:lstStyle/>
          <a:p>
            <a:r>
              <a:rPr lang="en-US" dirty="0"/>
              <a:t>Click icon to add picture</a:t>
            </a:r>
          </a:p>
        </p:txBody>
      </p:sp>
      <p:sp>
        <p:nvSpPr>
          <p:cNvPr id="4" name="Title 1"/>
          <p:cNvSpPr>
            <a:spLocks noGrp="1"/>
          </p:cNvSpPr>
          <p:nvPr>
            <p:ph type="title" hasCustomPrompt="1"/>
          </p:nvPr>
        </p:nvSpPr>
        <p:spPr>
          <a:xfrm>
            <a:off x="906286" y="2537219"/>
            <a:ext cx="10412618" cy="731520"/>
          </a:xfrm>
        </p:spPr>
        <p:txBody>
          <a:bodyPr/>
          <a:lstStyle>
            <a:lvl1pPr algn="ctr">
              <a:defRPr>
                <a:solidFill>
                  <a:schemeClr val="bg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658133260"/>
      </p:ext>
    </p:extLst>
  </p:cSld>
  <p:clrMapOvr>
    <a:masterClrMapping/>
  </p:clrMapOvr>
  <p:extLst>
    <p:ext uri="{DCECCB84-F9BA-43D5-87BE-67443E8EF086}">
      <p15:sldGuideLst xmlns:p15="http://schemas.microsoft.com/office/powerpoint/2012/main">
        <p15:guide id="1" orient="horz" pos="1896">
          <p15:clr>
            <a:srgbClr val="FBAE40"/>
          </p15:clr>
        </p15:guide>
        <p15:guide id="2" pos="287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ll 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 y="1"/>
            <a:ext cx="6091804" cy="6863061"/>
          </a:xfrm>
        </p:spPr>
        <p:txBody>
          <a:bodyPr/>
          <a:lstStyle/>
          <a:p>
            <a:r>
              <a:rPr lang="en-US" dirty="0"/>
              <a:t>Click icon to add picture</a:t>
            </a:r>
          </a:p>
        </p:txBody>
      </p:sp>
      <p:sp>
        <p:nvSpPr>
          <p:cNvPr id="6" name="Title 1"/>
          <p:cNvSpPr>
            <a:spLocks noGrp="1"/>
          </p:cNvSpPr>
          <p:nvPr>
            <p:ph type="title" hasCustomPrompt="1"/>
          </p:nvPr>
        </p:nvSpPr>
        <p:spPr>
          <a:xfrm>
            <a:off x="726191" y="392109"/>
            <a:ext cx="10412618" cy="731520"/>
          </a:xfrm>
        </p:spPr>
        <p:txBody>
          <a:bodyPr/>
          <a:lstStyle>
            <a:lvl1pPr>
              <a:defRPr>
                <a:solidFill>
                  <a:schemeClr val="bg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283517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6191" y="392109"/>
            <a:ext cx="10412618" cy="731520"/>
          </a:xfrm>
        </p:spPr>
        <p:txBody>
          <a:bodyPr/>
          <a:lstStyle>
            <a:lvl1pPr>
              <a:defRPr>
                <a:solidFill>
                  <a:schemeClr val="bg2"/>
                </a:solidFill>
              </a:defRPr>
            </a:lvl1pPr>
          </a:lstStyle>
          <a:p>
            <a:r>
              <a:rPr lang="en-US" dirty="0"/>
              <a:t>CLICK TO EDIT MASTER TITLE STYLE</a:t>
            </a:r>
          </a:p>
        </p:txBody>
      </p:sp>
      <p:sp>
        <p:nvSpPr>
          <p:cNvPr id="4" name="Isosceles Triangle 3"/>
          <p:cNvSpPr/>
          <p:nvPr userDrawn="1"/>
        </p:nvSpPr>
        <p:spPr>
          <a:xfrm rot="5400000" flipH="1">
            <a:off x="-71924" y="694075"/>
            <a:ext cx="287846" cy="143997"/>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dirty="0"/>
          </a:p>
        </p:txBody>
      </p:sp>
      <p:cxnSp>
        <p:nvCxnSpPr>
          <p:cNvPr id="5" name="Straight Connector 4"/>
          <p:cNvCxnSpPr/>
          <p:nvPr userDrawn="1"/>
        </p:nvCxnSpPr>
        <p:spPr>
          <a:xfrm>
            <a:off x="204155" y="780135"/>
            <a:ext cx="487680" cy="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80149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6191" y="392109"/>
            <a:ext cx="10412618" cy="731520"/>
          </a:xfrm>
        </p:spPr>
        <p:txBody>
          <a:bodyPr/>
          <a:lstStyle>
            <a:lvl1pPr>
              <a:defRPr>
                <a:solidFill>
                  <a:schemeClr val="bg2"/>
                </a:solidFill>
              </a:defRPr>
            </a:lvl1pPr>
          </a:lstStyle>
          <a:p>
            <a:r>
              <a:rPr lang="en-US" dirty="0"/>
              <a:t>CLICK TO EDIT MASTER TITLE STYLE</a:t>
            </a:r>
          </a:p>
        </p:txBody>
      </p:sp>
      <p:sp>
        <p:nvSpPr>
          <p:cNvPr id="4" name="Picture Placeholder 3"/>
          <p:cNvSpPr>
            <a:spLocks noGrp="1"/>
          </p:cNvSpPr>
          <p:nvPr>
            <p:ph type="pic" sz="quarter" idx="10"/>
          </p:nvPr>
        </p:nvSpPr>
        <p:spPr>
          <a:xfrm>
            <a:off x="1" y="2048256"/>
            <a:ext cx="7546848" cy="4041648"/>
          </a:xfrm>
        </p:spPr>
        <p:txBody>
          <a:bodyPr/>
          <a:lstStyle/>
          <a:p>
            <a:r>
              <a:rPr lang="en-US" dirty="0"/>
              <a:t>Click icon to add picture</a:t>
            </a:r>
          </a:p>
        </p:txBody>
      </p:sp>
      <p:sp>
        <p:nvSpPr>
          <p:cNvPr id="5" name="Isosceles Triangle 4"/>
          <p:cNvSpPr/>
          <p:nvPr userDrawn="1"/>
        </p:nvSpPr>
        <p:spPr>
          <a:xfrm rot="5400000" flipH="1">
            <a:off x="-71924" y="694075"/>
            <a:ext cx="287846" cy="143997"/>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dirty="0"/>
          </a:p>
        </p:txBody>
      </p:sp>
      <p:cxnSp>
        <p:nvCxnSpPr>
          <p:cNvPr id="6" name="Straight Connector 5"/>
          <p:cNvCxnSpPr/>
          <p:nvPr userDrawn="1"/>
        </p:nvCxnSpPr>
        <p:spPr>
          <a:xfrm>
            <a:off x="204155" y="780135"/>
            <a:ext cx="487680" cy="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453493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3" name="Title 2"/>
          <p:cNvSpPr>
            <a:spLocks noGrp="1"/>
          </p:cNvSpPr>
          <p:nvPr>
            <p:ph type="title"/>
          </p:nvPr>
        </p:nvSpPr>
        <p:spPr>
          <a:xfrm>
            <a:off x="2130727" y="2341445"/>
            <a:ext cx="7930547" cy="731520"/>
          </a:xfrm>
        </p:spPr>
        <p:txBody>
          <a:bodyPr/>
          <a:lstStyle>
            <a:lvl1pPr algn="ctr">
              <a:defRPr/>
            </a:lvl1pPr>
          </a:lstStyle>
          <a:p>
            <a:r>
              <a:rPr lang="en-US"/>
              <a:t>Click to edit Master title style</a:t>
            </a:r>
          </a:p>
        </p:txBody>
      </p:sp>
    </p:spTree>
    <p:custDataLst>
      <p:tags r:id="rId1"/>
    </p:custDataLst>
    <p:extLst>
      <p:ext uri="{BB962C8B-B14F-4D97-AF65-F5344CB8AC3E}">
        <p14:creationId xmlns:p14="http://schemas.microsoft.com/office/powerpoint/2010/main" val="3141949110"/>
      </p:ext>
    </p:extLst>
  </p:cSld>
  <p:clrMapOvr>
    <a:masterClrMapping/>
  </p:clrMapOvr>
  <p:extLst>
    <p:ext uri="{DCECCB84-F9BA-43D5-87BE-67443E8EF086}">
      <p15:sldGuideLst xmlns:p15="http://schemas.microsoft.com/office/powerpoint/2012/main">
        <p15:guide id="1" orient="horz" pos="1776">
          <p15:clr>
            <a:srgbClr val="FBAE40"/>
          </p15:clr>
        </p15:guide>
        <p15:guide id="2" pos="28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3358-7706-760E-9618-1D6228631E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9F6FD4-033B-91D4-E0F6-D361A8890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7965EA-88A4-575C-31D7-93641AAC95DB}"/>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5" name="Footer Placeholder 4">
            <a:extLst>
              <a:ext uri="{FF2B5EF4-FFF2-40B4-BE49-F238E27FC236}">
                <a16:creationId xmlns:a16="http://schemas.microsoft.com/office/drawing/2014/main" id="{BB1BD252-9CAA-964A-A84C-C7192068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FBBD0-7687-C521-624E-CE9EAB9CCE94}"/>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1557770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9459-8962-B128-3F49-F373365709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EB650-5B85-9244-2EBB-A8E580AA3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C1228-ED2B-07CF-CB32-5E446FD6E132}"/>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5" name="Footer Placeholder 4">
            <a:extLst>
              <a:ext uri="{FF2B5EF4-FFF2-40B4-BE49-F238E27FC236}">
                <a16:creationId xmlns:a16="http://schemas.microsoft.com/office/drawing/2014/main" id="{8004946F-397E-BDE0-D018-26FBFD4AB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7A09B-FAE3-CB3D-D358-85E9DE55A6EC}"/>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26467761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DEEF-E08A-26B5-E5C1-E38E913DF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8A6D22-B9D2-8815-640F-7D7AF3187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81BDDF-73B8-545D-5AFD-A9F28DBE889E}"/>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5" name="Footer Placeholder 4">
            <a:extLst>
              <a:ext uri="{FF2B5EF4-FFF2-40B4-BE49-F238E27FC236}">
                <a16:creationId xmlns:a16="http://schemas.microsoft.com/office/drawing/2014/main" id="{79DA6C45-DB59-784A-05C1-90E402D2B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212DF-3B7C-0D96-0F6C-1667772F747B}"/>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402562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B8339A-E3D2-4FB5-8237-12EE2AC03C49}"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3331780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C332-4BBA-3490-1736-E9952255D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8BE86-70F5-9F3A-B3AC-8B7A28A1B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5EE8B6-2066-FCD5-61CB-8967F429D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F673C3-1459-33F4-A224-87BF773B91FC}"/>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6" name="Footer Placeholder 5">
            <a:extLst>
              <a:ext uri="{FF2B5EF4-FFF2-40B4-BE49-F238E27FC236}">
                <a16:creationId xmlns:a16="http://schemas.microsoft.com/office/drawing/2014/main" id="{62E944E1-A07B-AC70-9EEA-81A580415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47CDA-1276-F9AE-75D8-CB807137E08B}"/>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497415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2146-C7E3-A059-616F-A9293DDD28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21E1A4-B0B8-833B-A0C9-47973B3E9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7D0E6B-ECB5-B4FE-17AA-5FBC62A37E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5927A0-F94F-0701-D4D6-7EDC2F75B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AFD73A-F505-882F-26C7-079F78AB4B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65275-8BF0-AA30-066C-DE9C2EF09BC4}"/>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8" name="Footer Placeholder 7">
            <a:extLst>
              <a:ext uri="{FF2B5EF4-FFF2-40B4-BE49-F238E27FC236}">
                <a16:creationId xmlns:a16="http://schemas.microsoft.com/office/drawing/2014/main" id="{8A4FC8DC-6B4A-4540-8ACA-6E130A0BB5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7DBEDB-9EC2-C687-9610-62A55AA25A82}"/>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21656272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14ED-8738-C982-E7AB-24338E598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09F973-7730-773E-D6B5-FFF332E78FF4}"/>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4" name="Footer Placeholder 3">
            <a:extLst>
              <a:ext uri="{FF2B5EF4-FFF2-40B4-BE49-F238E27FC236}">
                <a16:creationId xmlns:a16="http://schemas.microsoft.com/office/drawing/2014/main" id="{8BC78219-682B-E797-3C9B-95A52DFEE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7601A1-D4BC-CEE6-B1BD-CE044D3079DA}"/>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2944083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DE7C5A-19DD-40C4-51C8-C6E71E366CF8}"/>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3" name="Footer Placeholder 2">
            <a:extLst>
              <a:ext uri="{FF2B5EF4-FFF2-40B4-BE49-F238E27FC236}">
                <a16:creationId xmlns:a16="http://schemas.microsoft.com/office/drawing/2014/main" id="{95ED5C01-7AE1-87AE-A015-F39ECDD204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3D60F8-714E-B038-B8FE-06C5D372E476}"/>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2604778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C74A-B3B8-1772-66F7-0859A3ED3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8EE083-3B3D-FB6D-D0F0-B92E61100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817FCE-1F23-4067-B40D-2D885289F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83683-B942-540C-815D-768D92ED50A1}"/>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6" name="Footer Placeholder 5">
            <a:extLst>
              <a:ext uri="{FF2B5EF4-FFF2-40B4-BE49-F238E27FC236}">
                <a16:creationId xmlns:a16="http://schemas.microsoft.com/office/drawing/2014/main" id="{0C763867-DD1A-872B-0898-69D22F3A1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B039F-BE47-F057-B3D5-9A8C28CA5FB5}"/>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3406104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82A2-53DA-E6D5-1088-89FA6881A8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275157-F1F3-3FDD-DCB0-0F114F107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FAAA3-9C4F-35D1-1ED5-A983F865B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BE528-9BDF-5439-DD02-40652CC8F311}"/>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6" name="Footer Placeholder 5">
            <a:extLst>
              <a:ext uri="{FF2B5EF4-FFF2-40B4-BE49-F238E27FC236}">
                <a16:creationId xmlns:a16="http://schemas.microsoft.com/office/drawing/2014/main" id="{5FBCA3FE-2F45-21AB-C830-9B5CB58C5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39056F-A7E5-06B9-36CC-A82D125FBFF3}"/>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2589610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0308-EC4E-755A-BF40-22CF9924C1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7CFE6F-4F6F-18CA-FF1D-18FAF1F1C9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6B8D1-5432-EAC2-21A6-D621F0CFA544}"/>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5" name="Footer Placeholder 4">
            <a:extLst>
              <a:ext uri="{FF2B5EF4-FFF2-40B4-BE49-F238E27FC236}">
                <a16:creationId xmlns:a16="http://schemas.microsoft.com/office/drawing/2014/main" id="{7FF6354E-CA1C-72A6-3D8E-9B25BD858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DC0E3-677D-B14E-245F-064A1C26B761}"/>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809023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BF9F04-0ECA-041F-8725-4B77DAAF2C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B2A7DE-123C-590D-B8E1-7FD0C2691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A0FE2-471E-DC66-1532-5B102F1B6F75}"/>
              </a:ext>
            </a:extLst>
          </p:cNvPr>
          <p:cNvSpPr>
            <a:spLocks noGrp="1"/>
          </p:cNvSpPr>
          <p:nvPr>
            <p:ph type="dt" sz="half" idx="10"/>
          </p:nvPr>
        </p:nvSpPr>
        <p:spPr/>
        <p:txBody>
          <a:bodyPr/>
          <a:lstStyle/>
          <a:p>
            <a:fld id="{7F6459D7-A43E-4050-8B44-A3E73D27DABA}" type="datetimeFigureOut">
              <a:rPr lang="en-US" smtClean="0"/>
              <a:t>10/26/2022</a:t>
            </a:fld>
            <a:endParaRPr lang="en-US"/>
          </a:p>
        </p:txBody>
      </p:sp>
      <p:sp>
        <p:nvSpPr>
          <p:cNvPr id="5" name="Footer Placeholder 4">
            <a:extLst>
              <a:ext uri="{FF2B5EF4-FFF2-40B4-BE49-F238E27FC236}">
                <a16:creationId xmlns:a16="http://schemas.microsoft.com/office/drawing/2014/main" id="{1A4EB0CD-955A-8FF3-A15E-C75A6F0DE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8C027-8C31-363B-3087-5B81D0FB115A}"/>
              </a:ext>
            </a:extLst>
          </p:cNvPr>
          <p:cNvSpPr>
            <a:spLocks noGrp="1"/>
          </p:cNvSpPr>
          <p:nvPr>
            <p:ph type="sldNum" sz="quarter" idx="12"/>
          </p:nvPr>
        </p:nvSpPr>
        <p:spPr/>
        <p:txBody>
          <a:bodyPr/>
          <a:lstStyle/>
          <a:p>
            <a:fld id="{25EAAAE1-1DD7-48AD-AD57-D47712D429E1}" type="slidenum">
              <a:rPr lang="en-US" smtClean="0"/>
              <a:t>‹#›</a:t>
            </a:fld>
            <a:endParaRPr lang="en-US"/>
          </a:p>
        </p:txBody>
      </p:sp>
    </p:spTree>
    <p:extLst>
      <p:ext uri="{BB962C8B-B14F-4D97-AF65-F5344CB8AC3E}">
        <p14:creationId xmlns:p14="http://schemas.microsoft.com/office/powerpoint/2010/main" val="289048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B8339A-E3D2-4FB5-8237-12EE2AC03C49}"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17247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8339A-E3D2-4FB5-8237-12EE2AC03C49}"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308714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B8339A-E3D2-4FB5-8237-12EE2AC03C49}"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0676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B8339A-E3D2-4FB5-8237-12EE2AC03C49}"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347557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8339A-E3D2-4FB5-8237-12EE2AC03C49}" type="datetimeFigureOut">
              <a:rPr lang="en-US" smtClean="0"/>
              <a:t>10/26/2022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757A3-A670-44E3-8F2C-368FB9AFE01E}" type="slidenum">
              <a:rPr lang="en-US" smtClean="0"/>
              <a:t>‹#›</a:t>
            </a:fld>
            <a:endParaRPr lang="en-US"/>
          </a:p>
        </p:txBody>
      </p:sp>
    </p:spTree>
    <p:extLst>
      <p:ext uri="{BB962C8B-B14F-4D97-AF65-F5344CB8AC3E}">
        <p14:creationId xmlns:p14="http://schemas.microsoft.com/office/powerpoint/2010/main" val="3324088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2AFB1-1C17-47BF-AB48-0AFAF528293E}" type="datetimeFigureOut">
              <a:rPr lang="en-US" smtClean="0"/>
              <a:t>10/26/2022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D53C3-D890-4AF1-9878-19640C9CFA2D}" type="slidenum">
              <a:rPr lang="en-US" smtClean="0"/>
              <a:t>‹#›</a:t>
            </a:fld>
            <a:endParaRPr lang="en-US" dirty="0"/>
          </a:p>
        </p:txBody>
      </p:sp>
    </p:spTree>
    <p:extLst>
      <p:ext uri="{BB962C8B-B14F-4D97-AF65-F5344CB8AC3E}">
        <p14:creationId xmlns:p14="http://schemas.microsoft.com/office/powerpoint/2010/main" val="1058255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2AFB1-1C17-47BF-AB48-0AFAF528293E}" type="datetimeFigureOut">
              <a:rPr lang="en-US" smtClean="0"/>
              <a:t>10/26/2022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D53C3-D890-4AF1-9878-19640C9CFA2D}" type="slidenum">
              <a:rPr lang="en-US" smtClean="0"/>
              <a:t>‹#›</a:t>
            </a:fld>
            <a:endParaRPr lang="en-US"/>
          </a:p>
        </p:txBody>
      </p:sp>
    </p:spTree>
    <p:extLst>
      <p:ext uri="{BB962C8B-B14F-4D97-AF65-F5344CB8AC3E}">
        <p14:creationId xmlns:p14="http://schemas.microsoft.com/office/powerpoint/2010/main" val="36152141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140" y="393192"/>
            <a:ext cx="10412618" cy="1143000"/>
          </a:xfrm>
          <a:prstGeom prst="rect">
            <a:avLst/>
          </a:prstGeom>
        </p:spPr>
        <p:txBody>
          <a:bodyPr vert="horz" lIns="121954" tIns="60977" rIns="121954" bIns="60977"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11944" y="1618040"/>
            <a:ext cx="10412618" cy="4879499"/>
          </a:xfrm>
          <a:prstGeom prst="rect">
            <a:avLst/>
          </a:prstGeom>
        </p:spPr>
        <p:txBody>
          <a:bodyPr vert="horz" lIns="121954" tIns="60977" rIns="121954" bIns="60977"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4"/>
    </p:custDataLst>
    <p:extLst>
      <p:ext uri="{BB962C8B-B14F-4D97-AF65-F5344CB8AC3E}">
        <p14:creationId xmlns:p14="http://schemas.microsoft.com/office/powerpoint/2010/main" val="7336845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defTabSz="609463" rtl="0" eaLnBrk="1" latinLnBrk="0" hangingPunct="1">
        <a:spcBef>
          <a:spcPct val="0"/>
        </a:spcBef>
        <a:buNone/>
        <a:defRPr sz="3698" b="0" kern="1200">
          <a:solidFill>
            <a:schemeClr val="bg2"/>
          </a:solidFill>
          <a:latin typeface="+mj-lt"/>
          <a:ea typeface="Fjalla One"/>
          <a:cs typeface="Fjalla One"/>
        </a:defRPr>
      </a:lvl1pPr>
    </p:titleStyle>
    <p:bodyStyle>
      <a:lvl1pPr marL="457097" indent="-457097" algn="l" defTabSz="609463" rtl="0" eaLnBrk="1" latinLnBrk="0" hangingPunct="1">
        <a:spcBef>
          <a:spcPct val="20000"/>
        </a:spcBef>
        <a:buFont typeface="Arial"/>
        <a:buChar char="•"/>
        <a:defRPr sz="2699" kern="1200">
          <a:solidFill>
            <a:schemeClr val="bg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bg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bg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bg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bg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358620-4E25-863B-392B-C1D0AF94D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C5F369-D836-479B-E563-CB85C77C8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9C9C0-1CC1-911B-144C-86C6ACF2C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459D7-A43E-4050-8B44-A3E73D27DABA}" type="datetimeFigureOut">
              <a:rPr lang="en-US" smtClean="0"/>
              <a:t>10/26/2022</a:t>
            </a:fld>
            <a:endParaRPr lang="en-US"/>
          </a:p>
        </p:txBody>
      </p:sp>
      <p:sp>
        <p:nvSpPr>
          <p:cNvPr id="5" name="Footer Placeholder 4">
            <a:extLst>
              <a:ext uri="{FF2B5EF4-FFF2-40B4-BE49-F238E27FC236}">
                <a16:creationId xmlns:a16="http://schemas.microsoft.com/office/drawing/2014/main" id="{2BD9875B-7A14-B9A1-84DC-A052D137F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CB187A-0D92-CE1F-4553-0C333A1FB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AAAE1-1DD7-48AD-AD57-D47712D429E1}" type="slidenum">
              <a:rPr lang="en-US" smtClean="0"/>
              <a:t>‹#›</a:t>
            </a:fld>
            <a:endParaRPr lang="en-US"/>
          </a:p>
        </p:txBody>
      </p:sp>
    </p:spTree>
    <p:extLst>
      <p:ext uri="{BB962C8B-B14F-4D97-AF65-F5344CB8AC3E}">
        <p14:creationId xmlns:p14="http://schemas.microsoft.com/office/powerpoint/2010/main" val="115546996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23.xml"/><Relationship Id="rId5" Type="http://schemas.openxmlformats.org/officeDocument/2006/relationships/hyperlink" Target="https://pixabay.com/en/quality-control-quality-1257235/"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14.xml"/><Relationship Id="rId1" Type="http://schemas.openxmlformats.org/officeDocument/2006/relationships/tags" Target="../tags/tag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6.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support.interstatecompact.org/hc/article_attachments/9634362070807" TargetMode="External"/><Relationship Id="rId2" Type="http://schemas.openxmlformats.org/officeDocument/2006/relationships/slideLayout" Target="../slideLayouts/slideLayout14.xml"/><Relationship Id="rId1" Type="http://schemas.openxmlformats.org/officeDocument/2006/relationships/tags" Target="../tags/tag28.xml"/><Relationship Id="rId6" Type="http://schemas.openxmlformats.org/officeDocument/2006/relationships/image" Target="../media/image30.png"/><Relationship Id="rId5" Type="http://schemas.openxmlformats.org/officeDocument/2006/relationships/hyperlink" Target="https://pngimg.com/download/48886" TargetMode="Externa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4.xml"/><Relationship Id="rId1" Type="http://schemas.openxmlformats.org/officeDocument/2006/relationships/tags" Target="../tags/tag30.xml"/><Relationship Id="rId5" Type="http://schemas.openxmlformats.org/officeDocument/2006/relationships/image" Target="../media/image33.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hyperlink" Target="https://freepngimg.com/png/85229-text-photography-question-interrogation-communication-stock" TargetMode="Externa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www.interstatecompact.org/newsletters"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hyperlink" Target="http://receitascozinhasaudavel.blogspot.com/2013/03/newsletter.html"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8.xml"/><Relationship Id="rId1" Type="http://schemas.openxmlformats.org/officeDocument/2006/relationships/tags" Target="../tags/tag35.xml"/><Relationship Id="rId5" Type="http://schemas.openxmlformats.org/officeDocument/2006/relationships/hyperlink" Target="https://www.interstatecompact.org/sites/default/files/2022-09/UCCI_Final_Report_2022.pdf" TargetMode="External"/><Relationship Id="rId4" Type="http://schemas.openxmlformats.org/officeDocument/2006/relationships/hyperlink" Target="https://www.interstatecompact.org/documentary/the-road-home" TargetMode="Externa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22.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hyperlink" Target="https://www.interstatecompact.org/policies/01-2008" TargetMode="External"/><Relationship Id="rId4" Type="http://schemas.openxmlformats.org/officeDocument/2006/relationships/image" Target="../media/image12.png"/><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hyperlink" Target="https://dash2.interstatecompact.org/app/main#/dashboards/6308eb628fe71a2884fb9ab6"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support.interstatecompact.org/hc/en-us/articles/7707923338775-Managing-Compact-Office-Emails-ICOTS-PDFs-Public-Web-Portal-Information"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8.xml"/><Relationship Id="rId5" Type="http://schemas.openxmlformats.org/officeDocument/2006/relationships/hyperlink" Target="https://www.freestock.com/free-vectors/time-improve-emblem-pencil-effect-427461937"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19.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4.xml"/><Relationship Id="rId1" Type="http://schemas.openxmlformats.org/officeDocument/2006/relationships/tags" Target="../tags/tag2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476604" y="1486973"/>
            <a:ext cx="11207395" cy="3999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831126" y="2687115"/>
            <a:ext cx="10009892" cy="2069750"/>
            <a:chOff x="810520" y="2079091"/>
            <a:chExt cx="8063425" cy="2069750"/>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079091"/>
              <a:ext cx="8063425" cy="1354217"/>
            </a:xfrm>
            <a:prstGeom prst="rect">
              <a:avLst/>
            </a:prstGeom>
            <a:noFill/>
          </p:spPr>
          <p:txBody>
            <a:bodyPr wrap="square" lIns="0" tIns="0" rIns="0" bIns="0" rtlCol="0" anchor="b">
              <a:spAutoFit/>
            </a:bodyPr>
            <a:lstStyle/>
            <a:p>
              <a:r>
                <a:rPr lang="en-US" sz="4400" dirty="0">
                  <a:solidFill>
                    <a:srgbClr val="102747"/>
                  </a:solidFill>
                  <a:latin typeface="Garamond" panose="02020404030301010803" pitchFamily="18" charset="0"/>
                </a:rPr>
                <a:t>FY23 DCA Dashboard Program</a:t>
              </a:r>
            </a:p>
            <a:p>
              <a:r>
                <a:rPr lang="en-US" sz="4400" dirty="0">
                  <a:solidFill>
                    <a:srgbClr val="102747"/>
                  </a:solidFill>
                  <a:latin typeface="Garamond" panose="02020404030301010803" pitchFamily="18" charset="0"/>
                </a:rPr>
                <a:t>Transfer Decision Dashboard</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01" y="765432"/>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63">
            <a:extLst>
              <a:ext uri="{FF2B5EF4-FFF2-40B4-BE49-F238E27FC236}">
                <a16:creationId xmlns:a16="http://schemas.microsoft.com/office/drawing/2014/main" id="{8F7A174D-DAFD-4582-9472-A624813A8C08}"/>
              </a:ext>
            </a:extLst>
          </p:cNvPr>
          <p:cNvSpPr txBox="1">
            <a:spLocks/>
          </p:cNvSpPr>
          <p:nvPr/>
        </p:nvSpPr>
        <p:spPr>
          <a:xfrm>
            <a:off x="2790240" y="4680284"/>
            <a:ext cx="6551245" cy="223779"/>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dirty="0">
              <a:solidFill>
                <a:schemeClr val="bg1"/>
              </a:solidFill>
              <a:latin typeface="Garamond" panose="02020404030301010803" pitchFamily="18" charset="0"/>
              <a:cs typeface="Segoe UI" panose="020B0502040204020203" pitchFamily="34" charset="0"/>
            </a:endParaRPr>
          </a:p>
        </p:txBody>
      </p:sp>
    </p:spTree>
    <p:custDataLst>
      <p:tags r:id="rId1"/>
    </p:custDataLst>
    <p:extLst>
      <p:ext uri="{BB962C8B-B14F-4D97-AF65-F5344CB8AC3E}">
        <p14:creationId xmlns:p14="http://schemas.microsoft.com/office/powerpoint/2010/main" val="256282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23AE46-522B-4455-9EEA-3AFD2B8BF9F7}"/>
              </a:ext>
            </a:extLst>
          </p:cNvPr>
          <p:cNvSpPr/>
          <p:nvPr/>
        </p:nvSpPr>
        <p:spPr>
          <a:xfrm>
            <a:off x="305239" y="1915823"/>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24C94113-8674-4F2F-8EE8-12709A367C56}"/>
              </a:ext>
            </a:extLst>
          </p:cNvPr>
          <p:cNvSpPr txBox="1">
            <a:spLocks/>
          </p:cNvSpPr>
          <p:nvPr/>
        </p:nvSpPr>
        <p:spPr>
          <a:xfrm>
            <a:off x="540187" y="2551636"/>
            <a:ext cx="2233714"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None/>
              <a:tabLst/>
              <a:defRPr/>
            </a:pPr>
            <a:r>
              <a:rPr kumimoji="0" lang="en-US" sz="2000" b="0" i="0" u="none" strike="noStrike" kern="1200" cap="none" spc="0" normalizeH="0" baseline="0" noProof="0" dirty="0">
                <a:ln>
                  <a:noFill/>
                </a:ln>
                <a:solidFill>
                  <a:srgbClr val="102747"/>
                </a:solidFill>
                <a:effectLst/>
                <a:uLnTx/>
                <a:uFillTx/>
                <a:latin typeface="Calibri" panose="020F0502020204030204"/>
                <a:ea typeface="+mn-ea"/>
                <a:cs typeface="+mn-cs"/>
              </a:rPr>
              <a:t>Valid Plan</a:t>
            </a:r>
          </a:p>
          <a:p>
            <a:pPr marL="177800" marR="0" lvl="0" indent="-17780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Terms &amp; conditions of supervision </a:t>
            </a:r>
          </a:p>
          <a:p>
            <a:pPr marL="177800" marR="0" lvl="0" indent="-17780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Residence</a:t>
            </a:r>
          </a:p>
          <a:p>
            <a:pPr marL="177800" marR="0" lvl="0" indent="-17780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Employment/Means of Support</a:t>
            </a:r>
          </a:p>
          <a:p>
            <a:pPr marL="0" marR="0" lvl="0" indent="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1E157DEA-5959-45DD-88E4-0D399BAAF647}"/>
              </a:ext>
            </a:extLst>
          </p:cNvPr>
          <p:cNvCxnSpPr>
            <a:cxnSpLocks/>
          </p:cNvCxnSpPr>
          <p:nvPr/>
        </p:nvCxnSpPr>
        <p:spPr>
          <a:xfrm>
            <a:off x="540187" y="2954032"/>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EA0C4B-FB4E-4D41-9345-B298A8CA3B4B}"/>
              </a:ext>
            </a:extLst>
          </p:cNvPr>
          <p:cNvSpPr txBox="1"/>
          <p:nvPr/>
        </p:nvSpPr>
        <p:spPr>
          <a:xfrm>
            <a:off x="1127754" y="1688902"/>
            <a:ext cx="4849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9" name="Title 1">
            <a:extLst>
              <a:ext uri="{FF2B5EF4-FFF2-40B4-BE49-F238E27FC236}">
                <a16:creationId xmlns:a16="http://schemas.microsoft.com/office/drawing/2014/main" id="{9EF2D220-602F-44E6-8686-CEFF84A9BDD5}"/>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Documenting a Valid Plan of Supervision</a:t>
            </a:r>
          </a:p>
        </p:txBody>
      </p:sp>
      <p:sp>
        <p:nvSpPr>
          <p:cNvPr id="10" name="Rectangle 9">
            <a:extLst>
              <a:ext uri="{FF2B5EF4-FFF2-40B4-BE49-F238E27FC236}">
                <a16:creationId xmlns:a16="http://schemas.microsoft.com/office/drawing/2014/main" id="{C4F9E548-D368-4C4D-9650-FDD4C07EC496}"/>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481601F-D125-4640-90D5-4D5C9FFB4A56}"/>
              </a:ext>
            </a:extLst>
          </p:cNvPr>
          <p:cNvSpPr txBox="1"/>
          <p:nvPr/>
        </p:nvSpPr>
        <p:spPr>
          <a:xfrm>
            <a:off x="3243797" y="2678629"/>
            <a:ext cx="5232909" cy="3046988"/>
          </a:xfrm>
          <a:prstGeom prst="rect">
            <a:avLst/>
          </a:prstGeom>
          <a:noFill/>
        </p:spPr>
        <p:txBody>
          <a:bodyPr wrap="square" rtlCol="0">
            <a:spAutoFit/>
          </a:bodyPr>
          <a:lstStyle/>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Landlord issues, simple address verification, inaccurate information from client, sponsor/host.  </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Does the sponsor understand and know what their role is and the plan of supervision?  </a:t>
            </a:r>
          </a:p>
        </p:txBody>
      </p:sp>
      <p:pic>
        <p:nvPicPr>
          <p:cNvPr id="3" name="s4144acbb9e7471097565e50a1bca332">
            <a:extLst>
              <a:ext uri="{FF2B5EF4-FFF2-40B4-BE49-F238E27FC236}">
                <a16:creationId xmlns:a16="http://schemas.microsoft.com/office/drawing/2014/main" id="{D07138C5-DE46-0F91-DDCE-02DEEC52F2E2}"/>
              </a:ext>
            </a:extLst>
          </p:cNvPr>
          <p:cNvPicPr>
            <a:picLocks/>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8476706" y="3027333"/>
            <a:ext cx="3715294" cy="2531044"/>
          </a:xfrm>
          <a:prstGeom prst="rect">
            <a:avLst/>
          </a:prstGeom>
        </p:spPr>
      </p:pic>
      <p:sp>
        <p:nvSpPr>
          <p:cNvPr id="7" name="TextBox 6">
            <a:extLst>
              <a:ext uri="{FF2B5EF4-FFF2-40B4-BE49-F238E27FC236}">
                <a16:creationId xmlns:a16="http://schemas.microsoft.com/office/drawing/2014/main" id="{50054245-ABB1-680B-DC19-2B36F55E55A7}"/>
              </a:ext>
            </a:extLst>
          </p:cNvPr>
          <p:cNvSpPr txBox="1"/>
          <p:nvPr/>
        </p:nvSpPr>
        <p:spPr>
          <a:xfrm>
            <a:off x="3092795" y="1438769"/>
            <a:ext cx="933130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Top reason for rejection: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Investigation reveals the home situation was not as described   </a:t>
            </a:r>
          </a:p>
        </p:txBody>
      </p:sp>
    </p:spTree>
    <p:custDataLst>
      <p:tags r:id="rId1"/>
    </p:custDataLst>
    <p:extLst>
      <p:ext uri="{BB962C8B-B14F-4D97-AF65-F5344CB8AC3E}">
        <p14:creationId xmlns:p14="http://schemas.microsoft.com/office/powerpoint/2010/main" val="268917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23AE46-522B-4455-9EEA-3AFD2B8BF9F7}"/>
              </a:ext>
            </a:extLst>
          </p:cNvPr>
          <p:cNvSpPr/>
          <p:nvPr/>
        </p:nvSpPr>
        <p:spPr>
          <a:xfrm>
            <a:off x="305239" y="1915823"/>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24C94113-8674-4F2F-8EE8-12709A367C56}"/>
              </a:ext>
            </a:extLst>
          </p:cNvPr>
          <p:cNvSpPr txBox="1">
            <a:spLocks/>
          </p:cNvSpPr>
          <p:nvPr/>
        </p:nvSpPr>
        <p:spPr>
          <a:xfrm>
            <a:off x="540187" y="2551636"/>
            <a:ext cx="2233714"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None/>
              <a:tabLst/>
              <a:defRPr/>
            </a:pPr>
            <a:r>
              <a:rPr kumimoji="0" lang="en-US" sz="2000" b="0" i="0" u="none" strike="noStrike" kern="1200" cap="none" spc="0" normalizeH="0" baseline="0" noProof="0" dirty="0">
                <a:ln>
                  <a:noFill/>
                </a:ln>
                <a:solidFill>
                  <a:srgbClr val="102747"/>
                </a:solidFill>
                <a:effectLst/>
                <a:uLnTx/>
                <a:uFillTx/>
                <a:latin typeface="Calibri" panose="020F0502020204030204"/>
                <a:ea typeface="+mn-ea"/>
                <a:cs typeface="+mn-cs"/>
              </a:rPr>
              <a:t>Valid Plan</a:t>
            </a:r>
          </a:p>
          <a:p>
            <a:pPr marL="177800" marR="0" lvl="0" indent="-17780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Terms &amp; conditions of supervision </a:t>
            </a:r>
          </a:p>
          <a:p>
            <a:pPr marL="177800" marR="0" lvl="0" indent="-17780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Residence</a:t>
            </a:r>
          </a:p>
          <a:p>
            <a:pPr marL="177800" marR="0" lvl="0" indent="-17780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Employment/Means of Support</a:t>
            </a:r>
          </a:p>
          <a:p>
            <a:pPr marL="0" marR="0" lvl="0" indent="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1E157DEA-5959-45DD-88E4-0D399BAAF647}"/>
              </a:ext>
            </a:extLst>
          </p:cNvPr>
          <p:cNvCxnSpPr>
            <a:cxnSpLocks/>
          </p:cNvCxnSpPr>
          <p:nvPr/>
        </p:nvCxnSpPr>
        <p:spPr>
          <a:xfrm>
            <a:off x="540187" y="2954032"/>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EA0C4B-FB4E-4D41-9345-B298A8CA3B4B}"/>
              </a:ext>
            </a:extLst>
          </p:cNvPr>
          <p:cNvSpPr txBox="1"/>
          <p:nvPr/>
        </p:nvSpPr>
        <p:spPr>
          <a:xfrm>
            <a:off x="1127754" y="1688902"/>
            <a:ext cx="4849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9" name="Title 1">
            <a:extLst>
              <a:ext uri="{FF2B5EF4-FFF2-40B4-BE49-F238E27FC236}">
                <a16:creationId xmlns:a16="http://schemas.microsoft.com/office/drawing/2014/main" id="{9EF2D220-602F-44E6-8686-CEFF84A9BDD5}"/>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Documenting a Valid Plan of Supervision</a:t>
            </a:r>
          </a:p>
        </p:txBody>
      </p:sp>
      <p:sp>
        <p:nvSpPr>
          <p:cNvPr id="10" name="Rectangle 9">
            <a:extLst>
              <a:ext uri="{FF2B5EF4-FFF2-40B4-BE49-F238E27FC236}">
                <a16:creationId xmlns:a16="http://schemas.microsoft.com/office/drawing/2014/main" id="{C4F9E548-D368-4C4D-9650-FDD4C07EC496}"/>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481601F-D125-4640-90D5-4D5C9FFB4A56}"/>
              </a:ext>
            </a:extLst>
          </p:cNvPr>
          <p:cNvSpPr txBox="1"/>
          <p:nvPr/>
        </p:nvSpPr>
        <p:spPr>
          <a:xfrm>
            <a:off x="3834495" y="1915823"/>
            <a:ext cx="7817318" cy="415498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 are conditions of supervision going to be met?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is the means of support?  How did you verify this?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the sponsor is a non-family member, what is the relationship?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Reason for transfer should illustrate reason qualification and include any supporting documentation.  Why does the client want to live (or why do they live) in the receiving state?</a:t>
            </a:r>
          </a:p>
        </p:txBody>
      </p:sp>
    </p:spTree>
    <p:custDataLst>
      <p:tags r:id="rId1"/>
    </p:custDataLst>
    <p:extLst>
      <p:ext uri="{BB962C8B-B14F-4D97-AF65-F5344CB8AC3E}">
        <p14:creationId xmlns:p14="http://schemas.microsoft.com/office/powerpoint/2010/main" val="327159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958F31-0AC7-9953-0DA2-58EB429A8324}"/>
              </a:ext>
            </a:extLst>
          </p:cNvPr>
          <p:cNvSpPr>
            <a:spLocks noGrp="1"/>
          </p:cNvSpPr>
          <p:nvPr>
            <p:ph type="title"/>
          </p:nvPr>
        </p:nvSpPr>
        <p:spPr>
          <a:xfrm>
            <a:off x="571482" y="2501549"/>
            <a:ext cx="2880828" cy="3071906"/>
          </a:xfrm>
        </p:spPr>
        <p:txBody>
          <a:bodyPr vert="horz" lIns="91440" tIns="45720" rIns="91440" bIns="45720" rtlCol="0" anchor="t">
            <a:normAutofit/>
          </a:bodyPr>
          <a:lstStyle/>
          <a:p>
            <a:r>
              <a:rPr lang="en-US" sz="3400" kern="1200" dirty="0">
                <a:solidFill>
                  <a:srgbClr val="FFFFFF"/>
                </a:solidFill>
                <a:latin typeface="+mj-lt"/>
                <a:ea typeface="+mj-ea"/>
                <a:cs typeface="+mj-cs"/>
              </a:rPr>
              <a:t>Improving Transfer Documentation Promotes Supervision Success!</a:t>
            </a:r>
          </a:p>
        </p:txBody>
      </p:sp>
      <p:graphicFrame>
        <p:nvGraphicFramePr>
          <p:cNvPr id="5" name="Content Placeholder 2">
            <a:extLst>
              <a:ext uri="{FF2B5EF4-FFF2-40B4-BE49-F238E27FC236}">
                <a16:creationId xmlns:a16="http://schemas.microsoft.com/office/drawing/2014/main" id="{AA0C429A-937E-4D40-D0E6-47B9C2F4B5D9}"/>
              </a:ext>
            </a:extLst>
          </p:cNvPr>
          <p:cNvGraphicFramePr>
            <a:graphicFrameLocks noGrp="1"/>
          </p:cNvGraphicFramePr>
          <p:nvPr>
            <p:ph idx="1"/>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5240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105E60A9-06E9-413C-AB17-E57EF71301F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4810"/>
          <a:stretch/>
        </p:blipFill>
        <p:spPr>
          <a:xfrm>
            <a:off x="394431" y="3599698"/>
            <a:ext cx="11538603" cy="3258301"/>
          </a:xfrm>
        </p:spPr>
      </p:pic>
      <p:cxnSp>
        <p:nvCxnSpPr>
          <p:cNvPr id="11" name="Straight Arrow Connector 10">
            <a:extLst>
              <a:ext uri="{FF2B5EF4-FFF2-40B4-BE49-F238E27FC236}">
                <a16:creationId xmlns:a16="http://schemas.microsoft.com/office/drawing/2014/main" id="{AAFC9392-5156-498F-9B16-2BF2514995E9}"/>
              </a:ext>
            </a:extLst>
          </p:cNvPr>
          <p:cNvCxnSpPr>
            <a:cxnSpLocks/>
          </p:cNvCxnSpPr>
          <p:nvPr/>
        </p:nvCxnSpPr>
        <p:spPr>
          <a:xfrm>
            <a:off x="3566652" y="3599699"/>
            <a:ext cx="1248696" cy="142567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54C6DF3-9E1A-4A93-BAB8-BD564B41D8BC}"/>
              </a:ext>
            </a:extLst>
          </p:cNvPr>
          <p:cNvSpPr txBox="1"/>
          <p:nvPr/>
        </p:nvSpPr>
        <p:spPr>
          <a:xfrm>
            <a:off x="808703" y="2214702"/>
            <a:ext cx="3382297" cy="1384995"/>
          </a:xfrm>
          <a:prstGeom prst="rect">
            <a:avLst/>
          </a:prstGeom>
          <a:solidFill>
            <a:schemeClr val="bg1">
              <a:lumMod val="6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Minnesota implemented use of tip sheet</a:t>
            </a:r>
          </a:p>
        </p:txBody>
      </p:sp>
      <p:pic>
        <p:nvPicPr>
          <p:cNvPr id="2" name="Picture 1">
            <a:extLst>
              <a:ext uri="{FF2B5EF4-FFF2-40B4-BE49-F238E27FC236}">
                <a16:creationId xmlns:a16="http://schemas.microsoft.com/office/drawing/2014/main" id="{2EF6C092-5D92-C5B1-3BFB-DD4C826FFCA5}"/>
              </a:ext>
            </a:extLst>
          </p:cNvPr>
          <p:cNvPicPr>
            <a:picLocks noChangeAspect="1"/>
          </p:cNvPicPr>
          <p:nvPr/>
        </p:nvPicPr>
        <p:blipFill>
          <a:blip r:embed="rId5"/>
          <a:stretch>
            <a:fillRect/>
          </a:stretch>
        </p:blipFill>
        <p:spPr>
          <a:xfrm rot="21078671">
            <a:off x="5332420" y="436894"/>
            <a:ext cx="3061973" cy="3900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96378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Chart 3" descr="Chart, bar chart&#10;&#10;Description automatically generated">
            <a:extLst>
              <a:ext uri="{FF2B5EF4-FFF2-40B4-BE49-F238E27FC236}">
                <a16:creationId xmlns:a16="http://schemas.microsoft.com/office/drawing/2014/main" id="{EB0D8C83-176F-BF07-2D50-3F52460249D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313968" y="643466"/>
            <a:ext cx="9564063"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881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2298582"/>
            <a:ext cx="4723238" cy="2470737"/>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34742" y="2954445"/>
            <a:ext cx="3751796" cy="1329595"/>
          </a:xfrm>
        </p:spPr>
        <p:txBody>
          <a:bodyPr wrap="square" lIns="0" tIns="0" rIns="0" bIns="0" anchor="ctr">
            <a:spAutoFit/>
          </a:bodyPr>
          <a:lstStyle/>
          <a:p>
            <a:r>
              <a:rPr lang="en-US" sz="4800" dirty="0">
                <a:solidFill>
                  <a:schemeClr val="bg1"/>
                </a:solidFill>
              </a:rPr>
              <a:t>New Tip Sheet Template</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0ACEE5B-6B89-47D3-A969-11CC9D54FA4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remote, table, controller, indoor&#10;&#10;Description automatically generated">
            <a:extLst>
              <a:ext uri="{FF2B5EF4-FFF2-40B4-BE49-F238E27FC236}">
                <a16:creationId xmlns:a16="http://schemas.microsoft.com/office/drawing/2014/main" id="{C70771CE-2224-492E-811D-F22865A58F1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47008" y="400049"/>
            <a:ext cx="3235980" cy="2319687"/>
          </a:xfrm>
          <a:prstGeom prst="rect">
            <a:avLst/>
          </a:prstGeom>
        </p:spPr>
      </p:pic>
      <p:pic>
        <p:nvPicPr>
          <p:cNvPr id="7" name="Picture 6">
            <a:extLst>
              <a:ext uri="{FF2B5EF4-FFF2-40B4-BE49-F238E27FC236}">
                <a16:creationId xmlns:a16="http://schemas.microsoft.com/office/drawing/2014/main" id="{D3DEFD02-8F32-85C7-61BA-9B30EFEFCB6C}"/>
              </a:ext>
            </a:extLst>
          </p:cNvPr>
          <p:cNvPicPr>
            <a:picLocks noChangeAspect="1"/>
          </p:cNvPicPr>
          <p:nvPr/>
        </p:nvPicPr>
        <p:blipFill>
          <a:blip r:embed="rId6"/>
          <a:stretch>
            <a:fillRect/>
          </a:stretch>
        </p:blipFill>
        <p:spPr>
          <a:xfrm>
            <a:off x="5640075" y="225985"/>
            <a:ext cx="5472425" cy="6264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51B016DF-9F99-20B0-56C4-E54A379DEE29}"/>
              </a:ext>
            </a:extLst>
          </p:cNvPr>
          <p:cNvSpPr txBox="1"/>
          <p:nvPr/>
        </p:nvSpPr>
        <p:spPr>
          <a:xfrm>
            <a:off x="376750" y="5290469"/>
            <a:ext cx="3653383" cy="1200329"/>
          </a:xfrm>
          <a:prstGeom prst="rect">
            <a:avLst/>
          </a:prstGeom>
          <a:noFill/>
        </p:spPr>
        <p:txBody>
          <a:bodyPr wrap="square">
            <a:spAutoFit/>
          </a:bodyPr>
          <a:lstStyle/>
          <a:p>
            <a:r>
              <a:rPr lang="en-US" dirty="0">
                <a:hlinkClick r:id="rId7"/>
              </a:rPr>
              <a:t>https://support.interstatecompact.org/hc/article_attachments/9634362070807</a:t>
            </a:r>
            <a:endParaRPr lang="en-US" dirty="0"/>
          </a:p>
          <a:p>
            <a:endParaRPr lang="en-US" dirty="0"/>
          </a:p>
        </p:txBody>
      </p:sp>
    </p:spTree>
    <p:custDataLst>
      <p:tags r:id="rId1"/>
    </p:custDataLst>
    <p:extLst>
      <p:ext uri="{BB962C8B-B14F-4D97-AF65-F5344CB8AC3E}">
        <p14:creationId xmlns:p14="http://schemas.microsoft.com/office/powerpoint/2010/main" val="342789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452ED2-61FF-3A0E-7CB5-D67B48DB1288}"/>
              </a:ext>
            </a:extLst>
          </p:cNvPr>
          <p:cNvSpPr>
            <a:spLocks noGrp="1"/>
          </p:cNvSpPr>
          <p:nvPr>
            <p:ph type="title"/>
          </p:nvPr>
        </p:nvSpPr>
        <p:spPr>
          <a:xfrm>
            <a:off x="838200" y="365125"/>
            <a:ext cx="10515600" cy="1325563"/>
          </a:xfrm>
        </p:spPr>
        <p:txBody>
          <a:bodyPr/>
          <a:lstStyle/>
          <a:p>
            <a:r>
              <a:rPr lang="en-US" dirty="0"/>
              <a:t>State Self-Assessments</a:t>
            </a:r>
          </a:p>
        </p:txBody>
      </p:sp>
      <p:sp>
        <p:nvSpPr>
          <p:cNvPr id="6" name="TextBox 5">
            <a:extLst>
              <a:ext uri="{FF2B5EF4-FFF2-40B4-BE49-F238E27FC236}">
                <a16:creationId xmlns:a16="http://schemas.microsoft.com/office/drawing/2014/main" id="{0E3CAE14-811A-B308-1F50-B5AE59E3B021}"/>
              </a:ext>
            </a:extLst>
          </p:cNvPr>
          <p:cNvSpPr txBox="1"/>
          <p:nvPr/>
        </p:nvSpPr>
        <p:spPr>
          <a:xfrm>
            <a:off x="419450" y="2214694"/>
            <a:ext cx="6786693"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INCOMING Transfers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 transfer decisions consider the purposes of the compact?</a:t>
            </a:r>
          </a:p>
        </p:txBody>
      </p:sp>
      <p:pic>
        <p:nvPicPr>
          <p:cNvPr id="7" name="Picture 6" descr="Chart, pie chart&#10;&#10;Description automatically generated">
            <a:extLst>
              <a:ext uri="{FF2B5EF4-FFF2-40B4-BE49-F238E27FC236}">
                <a16:creationId xmlns:a16="http://schemas.microsoft.com/office/drawing/2014/main" id="{9D712E2A-7A6B-6080-0C22-46CB66355E01}"/>
              </a:ext>
            </a:extLst>
          </p:cNvPr>
          <p:cNvPicPr>
            <a:picLocks noChangeAspect="1"/>
          </p:cNvPicPr>
          <p:nvPr/>
        </p:nvPicPr>
        <p:blipFill rotWithShape="1">
          <a:blip r:embed="rId4"/>
          <a:srcRect l="44988"/>
          <a:stretch/>
        </p:blipFill>
        <p:spPr>
          <a:xfrm>
            <a:off x="8154099" y="292588"/>
            <a:ext cx="3053593" cy="6200287"/>
          </a:xfrm>
          <a:prstGeom prst="rect">
            <a:avLst/>
          </a:prstGeom>
        </p:spPr>
      </p:pic>
    </p:spTree>
    <p:custDataLst>
      <p:tags r:id="rId1"/>
    </p:custDataLst>
    <p:extLst>
      <p:ext uri="{BB962C8B-B14F-4D97-AF65-F5344CB8AC3E}">
        <p14:creationId xmlns:p14="http://schemas.microsoft.com/office/powerpoint/2010/main" val="1440016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 Placeholder 5"/>
          <p:cNvSpPr txBox="1">
            <a:spLocks/>
          </p:cNvSpPr>
          <p:nvPr/>
        </p:nvSpPr>
        <p:spPr>
          <a:xfrm>
            <a:off x="1410413" y="2327096"/>
            <a:ext cx="2718816" cy="1192526"/>
          </a:xfrm>
          <a:prstGeom prst="rect">
            <a:avLst/>
          </a:prstGeom>
        </p:spPr>
        <p:txBody>
          <a:bodyPr lIns="121891" tIns="60945" rIns="121891" bIns="60945">
            <a:no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JM" sz="2099" b="0" i="0" u="none" strike="noStrike" kern="1200" cap="none" spc="0" normalizeH="0" baseline="0" noProof="0" dirty="0">
                <a:ln>
                  <a:noFill/>
                </a:ln>
                <a:solidFill>
                  <a:srgbClr val="000000"/>
                </a:solidFill>
                <a:effectLst/>
                <a:uLnTx/>
                <a:uFillTx/>
                <a:latin typeface="Calibri"/>
                <a:ea typeface="+mn-ea"/>
                <a:cs typeface="Calibri"/>
              </a:rPr>
              <a:t>Will a rejection merely delay the process?</a:t>
            </a:r>
          </a:p>
        </p:txBody>
      </p:sp>
      <p:sp>
        <p:nvSpPr>
          <p:cNvPr id="20" name="Text Placeholder 5"/>
          <p:cNvSpPr txBox="1">
            <a:spLocks/>
          </p:cNvSpPr>
          <p:nvPr/>
        </p:nvSpPr>
        <p:spPr>
          <a:xfrm>
            <a:off x="7875536" y="2327096"/>
            <a:ext cx="2717576" cy="1192526"/>
          </a:xfrm>
          <a:prstGeom prst="rect">
            <a:avLst/>
          </a:prstGeom>
        </p:spPr>
        <p:txBody>
          <a:bodyPr lIns="121891" tIns="60945" rIns="121891" bIns="60945">
            <a:no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99" b="0" i="0" u="none" strike="noStrike" kern="1200" cap="none" spc="0" normalizeH="0" baseline="0" noProof="0" dirty="0">
                <a:ln>
                  <a:noFill/>
                </a:ln>
                <a:solidFill>
                  <a:srgbClr val="000000"/>
                </a:solidFill>
                <a:effectLst/>
                <a:uLnTx/>
                <a:uFillTx/>
                <a:latin typeface="Calibri"/>
                <a:ea typeface="+mn-ea"/>
                <a:cs typeface="Calibri"/>
              </a:rPr>
              <a:t>Would the decision be different for an in-state client?</a:t>
            </a:r>
          </a:p>
        </p:txBody>
      </p:sp>
      <p:sp>
        <p:nvSpPr>
          <p:cNvPr id="22" name="Text Placeholder 5"/>
          <p:cNvSpPr txBox="1">
            <a:spLocks/>
          </p:cNvSpPr>
          <p:nvPr/>
        </p:nvSpPr>
        <p:spPr>
          <a:xfrm>
            <a:off x="738842" y="4091478"/>
            <a:ext cx="2718816" cy="1161932"/>
          </a:xfrm>
          <a:prstGeom prst="rect">
            <a:avLst/>
          </a:prstGeom>
        </p:spPr>
        <p:txBody>
          <a:bodyPr lIns="121891" tIns="60945" rIns="121891" bIns="60945">
            <a:no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JM" sz="2099" b="0" i="0" u="none" strike="noStrike" kern="1200" cap="none" spc="0" normalizeH="0" baseline="0" noProof="0" dirty="0">
                <a:ln>
                  <a:noFill/>
                </a:ln>
                <a:solidFill>
                  <a:srgbClr val="000000"/>
                </a:solidFill>
                <a:effectLst/>
                <a:uLnTx/>
                <a:uFillTx/>
                <a:latin typeface="Calibri"/>
                <a:ea typeface="+mn-ea"/>
                <a:cs typeface="Calibri"/>
              </a:rPr>
              <a:t>Does the decision directly punish the Client?</a:t>
            </a:r>
          </a:p>
        </p:txBody>
      </p:sp>
      <p:sp>
        <p:nvSpPr>
          <p:cNvPr id="26" name="Text Placeholder 5"/>
          <p:cNvSpPr txBox="1">
            <a:spLocks/>
          </p:cNvSpPr>
          <p:nvPr/>
        </p:nvSpPr>
        <p:spPr>
          <a:xfrm>
            <a:off x="4176890" y="906446"/>
            <a:ext cx="3412899" cy="1192526"/>
          </a:xfrm>
          <a:prstGeom prst="rect">
            <a:avLst/>
          </a:prstGeom>
        </p:spPr>
        <p:txBody>
          <a:bodyPr lIns="121891" tIns="60945" rIns="121891" bIns="60945">
            <a:no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99" b="0" i="0" u="none" strike="noStrike" kern="1200" cap="none" spc="0" normalizeH="0" baseline="0" noProof="0" dirty="0">
                <a:ln>
                  <a:noFill/>
                </a:ln>
                <a:solidFill>
                  <a:srgbClr val="000000"/>
                </a:solidFill>
                <a:effectLst/>
                <a:uLnTx/>
                <a:uFillTx/>
                <a:latin typeface="Calibri"/>
                <a:ea typeface="+mn-ea"/>
                <a:cs typeface="Calibri"/>
              </a:rPr>
              <a:t>What is the impact of the decision on the client?</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99" b="0" i="1" u="none" strike="noStrike" kern="1200" cap="none" spc="0" normalizeH="0" baseline="0" noProof="0" dirty="0">
                <a:ln>
                  <a:noFill/>
                </a:ln>
                <a:solidFill>
                  <a:srgbClr val="000000"/>
                </a:solidFill>
                <a:effectLst/>
                <a:uLnTx/>
                <a:uFillTx/>
                <a:latin typeface="Calibri"/>
                <a:ea typeface="+mn-ea"/>
                <a:cs typeface="Calibri"/>
              </a:rPr>
              <a:t>Good plan versus best plan</a:t>
            </a:r>
          </a:p>
        </p:txBody>
      </p:sp>
      <p:sp>
        <p:nvSpPr>
          <p:cNvPr id="30" name="Text Placeholder 5"/>
          <p:cNvSpPr txBox="1">
            <a:spLocks/>
          </p:cNvSpPr>
          <p:nvPr/>
        </p:nvSpPr>
        <p:spPr>
          <a:xfrm>
            <a:off x="8259020" y="4062916"/>
            <a:ext cx="3158396" cy="1570412"/>
          </a:xfrm>
          <a:prstGeom prst="rect">
            <a:avLst/>
          </a:prstGeom>
        </p:spPr>
        <p:txBody>
          <a:bodyPr lIns="121891" tIns="60945" rIns="121891" bIns="60945">
            <a:no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99" b="0" i="0" u="none" strike="noStrike" kern="1200" cap="none" spc="0" normalizeH="0" baseline="0" noProof="0" dirty="0">
                <a:ln>
                  <a:noFill/>
                </a:ln>
                <a:solidFill>
                  <a:srgbClr val="000000"/>
                </a:solidFill>
                <a:effectLst/>
                <a:uLnTx/>
                <a:uFillTx/>
                <a:latin typeface="Calibri"/>
                <a:ea typeface="+mn-ea"/>
                <a:cs typeface="Calibri"/>
              </a:rPr>
              <a:t>Is this a blanket rejection versus a specific one to a proposed plan?</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99" b="0" i="1" u="none" strike="noStrike" kern="1200" cap="none" spc="0" normalizeH="0" baseline="0" noProof="0" dirty="0">
                <a:ln>
                  <a:noFill/>
                </a:ln>
                <a:solidFill>
                  <a:srgbClr val="000000"/>
                </a:solidFill>
                <a:effectLst/>
                <a:uLnTx/>
                <a:uFillTx/>
                <a:latin typeface="Calibri"/>
                <a:ea typeface="+mn-ea"/>
                <a:cs typeface="Calibri"/>
              </a:rPr>
              <a:t>For example, rejections merely because the sponsor is the fiancé/ non-family</a:t>
            </a:r>
          </a:p>
        </p:txBody>
      </p:sp>
      <p:cxnSp>
        <p:nvCxnSpPr>
          <p:cNvPr id="36" name="Straight Connector 35"/>
          <p:cNvCxnSpPr/>
          <p:nvPr/>
        </p:nvCxnSpPr>
        <p:spPr>
          <a:xfrm>
            <a:off x="4681748" y="3269036"/>
            <a:ext cx="425676" cy="1039704"/>
          </a:xfrm>
          <a:prstGeom prst="line">
            <a:avLst/>
          </a:prstGeom>
          <a:ln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159584" y="4707567"/>
            <a:ext cx="874011" cy="234599"/>
          </a:xfrm>
          <a:prstGeom prst="line">
            <a:avLst/>
          </a:prstGeom>
          <a:ln cap="rnd">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785659" y="3196258"/>
            <a:ext cx="425676" cy="1039704"/>
          </a:xfrm>
          <a:prstGeom prst="line">
            <a:avLst/>
          </a:prstGeom>
          <a:ln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6780507" y="4653133"/>
            <a:ext cx="874011" cy="234599"/>
          </a:xfrm>
          <a:prstGeom prst="line">
            <a:avLst/>
          </a:prstGeom>
          <a:ln cap="rnd">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sp>
        <p:nvSpPr>
          <p:cNvPr id="51" name="Freeform 35"/>
          <p:cNvSpPr>
            <a:spLocks/>
          </p:cNvSpPr>
          <p:nvPr/>
        </p:nvSpPr>
        <p:spPr bwMode="auto">
          <a:xfrm>
            <a:off x="4374396" y="3684653"/>
            <a:ext cx="3035321" cy="3173347"/>
          </a:xfrm>
          <a:custGeom>
            <a:avLst/>
            <a:gdLst>
              <a:gd name="T0" fmla="*/ 314 w 1684"/>
              <a:gd name="T1" fmla="*/ 284 h 1761"/>
              <a:gd name="T2" fmla="*/ 201 w 1684"/>
              <a:gd name="T3" fmla="*/ 565 h 1761"/>
              <a:gd name="T4" fmla="*/ 191 w 1684"/>
              <a:gd name="T5" fmla="*/ 655 h 1761"/>
              <a:gd name="T6" fmla="*/ 36 w 1684"/>
              <a:gd name="T7" fmla="*/ 832 h 1761"/>
              <a:gd name="T8" fmla="*/ 9 w 1684"/>
              <a:gd name="T9" fmla="*/ 921 h 1761"/>
              <a:gd name="T10" fmla="*/ 105 w 1684"/>
              <a:gd name="T11" fmla="*/ 981 h 1761"/>
              <a:gd name="T12" fmla="*/ 76 w 1684"/>
              <a:gd name="T13" fmla="*/ 1088 h 1761"/>
              <a:gd name="T14" fmla="*/ 119 w 1684"/>
              <a:gd name="T15" fmla="*/ 1143 h 1761"/>
              <a:gd name="T16" fmla="*/ 79 w 1684"/>
              <a:gd name="T17" fmla="*/ 1179 h 1761"/>
              <a:gd name="T18" fmla="*/ 91 w 1684"/>
              <a:gd name="T19" fmla="*/ 1225 h 1761"/>
              <a:gd name="T20" fmla="*/ 128 w 1684"/>
              <a:gd name="T21" fmla="*/ 1252 h 1761"/>
              <a:gd name="T22" fmla="*/ 114 w 1684"/>
              <a:gd name="T23" fmla="*/ 1362 h 1761"/>
              <a:gd name="T24" fmla="*/ 400 w 1684"/>
              <a:gd name="T25" fmla="*/ 1490 h 1761"/>
              <a:gd name="T26" fmla="*/ 484 w 1684"/>
              <a:gd name="T27" fmla="*/ 1761 h 1761"/>
              <a:gd name="T28" fmla="*/ 745 w 1684"/>
              <a:gd name="T29" fmla="*/ 1761 h 1761"/>
              <a:gd name="T30" fmla="*/ 745 w 1684"/>
              <a:gd name="T31" fmla="*/ 1761 h 1761"/>
              <a:gd name="T32" fmla="*/ 1253 w 1684"/>
              <a:gd name="T33" fmla="*/ 1761 h 1761"/>
              <a:gd name="T34" fmla="*/ 1346 w 1684"/>
              <a:gd name="T35" fmla="*/ 1032 h 1761"/>
              <a:gd name="T36" fmla="*/ 745 w 1684"/>
              <a:gd name="T37" fmla="*/ 69 h 1761"/>
              <a:gd name="T38" fmla="*/ 745 w 1684"/>
              <a:gd name="T39" fmla="*/ 69 h 1761"/>
              <a:gd name="T40" fmla="*/ 314 w 1684"/>
              <a:gd name="T41" fmla="*/ 284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4" h="1761">
                <a:moveTo>
                  <a:pt x="314" y="284"/>
                </a:moveTo>
                <a:cubicBezTo>
                  <a:pt x="204" y="415"/>
                  <a:pt x="223" y="522"/>
                  <a:pt x="201" y="565"/>
                </a:cubicBezTo>
                <a:cubicBezTo>
                  <a:pt x="187" y="594"/>
                  <a:pt x="210" y="629"/>
                  <a:pt x="191" y="655"/>
                </a:cubicBezTo>
                <a:cubicBezTo>
                  <a:pt x="145" y="720"/>
                  <a:pt x="102" y="764"/>
                  <a:pt x="36" y="832"/>
                </a:cubicBezTo>
                <a:cubicBezTo>
                  <a:pt x="18" y="850"/>
                  <a:pt x="0" y="897"/>
                  <a:pt x="9" y="921"/>
                </a:cubicBezTo>
                <a:cubicBezTo>
                  <a:pt x="19" y="946"/>
                  <a:pt x="93" y="941"/>
                  <a:pt x="105" y="981"/>
                </a:cubicBezTo>
                <a:cubicBezTo>
                  <a:pt x="121" y="1034"/>
                  <a:pt x="73" y="1053"/>
                  <a:pt x="76" y="1088"/>
                </a:cubicBezTo>
                <a:cubicBezTo>
                  <a:pt x="69" y="1129"/>
                  <a:pt x="105" y="1134"/>
                  <a:pt x="119" y="1143"/>
                </a:cubicBezTo>
                <a:cubicBezTo>
                  <a:pt x="98" y="1163"/>
                  <a:pt x="89" y="1162"/>
                  <a:pt x="79" y="1179"/>
                </a:cubicBezTo>
                <a:cubicBezTo>
                  <a:pt x="72" y="1191"/>
                  <a:pt x="83" y="1213"/>
                  <a:pt x="91" y="1225"/>
                </a:cubicBezTo>
                <a:cubicBezTo>
                  <a:pt x="100" y="1239"/>
                  <a:pt x="127" y="1236"/>
                  <a:pt x="128" y="1252"/>
                </a:cubicBezTo>
                <a:cubicBezTo>
                  <a:pt x="129" y="1296"/>
                  <a:pt x="107" y="1319"/>
                  <a:pt x="114" y="1362"/>
                </a:cubicBezTo>
                <a:cubicBezTo>
                  <a:pt x="140" y="1527"/>
                  <a:pt x="333" y="1406"/>
                  <a:pt x="400" y="1490"/>
                </a:cubicBezTo>
                <a:cubicBezTo>
                  <a:pt x="454" y="1556"/>
                  <a:pt x="512" y="1620"/>
                  <a:pt x="484" y="1761"/>
                </a:cubicBezTo>
                <a:cubicBezTo>
                  <a:pt x="745" y="1761"/>
                  <a:pt x="745" y="1761"/>
                  <a:pt x="745" y="1761"/>
                </a:cubicBezTo>
                <a:cubicBezTo>
                  <a:pt x="745" y="1761"/>
                  <a:pt x="745" y="1761"/>
                  <a:pt x="745" y="1761"/>
                </a:cubicBezTo>
                <a:cubicBezTo>
                  <a:pt x="1253" y="1761"/>
                  <a:pt x="1253" y="1761"/>
                  <a:pt x="1253" y="1761"/>
                </a:cubicBezTo>
                <a:cubicBezTo>
                  <a:pt x="1084" y="1384"/>
                  <a:pt x="1150" y="1293"/>
                  <a:pt x="1346" y="1032"/>
                </a:cubicBezTo>
                <a:cubicBezTo>
                  <a:pt x="1684" y="581"/>
                  <a:pt x="1314" y="0"/>
                  <a:pt x="745" y="69"/>
                </a:cubicBezTo>
                <a:cubicBezTo>
                  <a:pt x="745" y="69"/>
                  <a:pt x="745" y="69"/>
                  <a:pt x="745" y="69"/>
                </a:cubicBezTo>
                <a:cubicBezTo>
                  <a:pt x="610" y="85"/>
                  <a:pt x="408" y="169"/>
                  <a:pt x="314" y="284"/>
                </a:cubicBezTo>
                <a:close/>
              </a:path>
            </a:pathLst>
          </a:custGeom>
          <a:solidFill>
            <a:schemeClr val="accent3"/>
          </a:solidFill>
          <a:ln>
            <a:noFill/>
          </a:ln>
        </p:spPr>
        <p:txBody>
          <a:bodyPr vert="horz" wrap="square" lIns="91392" tIns="45696" rIns="91392" bIns="45696"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2513" b="0" i="0" u="none" strike="noStrike" kern="1200" cap="none" spc="0" normalizeH="0" baseline="0" noProof="0" dirty="0">
              <a:ln>
                <a:noFill/>
              </a:ln>
              <a:solidFill>
                <a:srgbClr val="000000"/>
              </a:solidFill>
              <a:effectLst/>
              <a:uLnTx/>
              <a:uFillTx/>
              <a:latin typeface="Calibri"/>
              <a:ea typeface="Calibri"/>
              <a:cs typeface="+mn-cs"/>
            </a:endParaRPr>
          </a:p>
        </p:txBody>
      </p:sp>
      <p:cxnSp>
        <p:nvCxnSpPr>
          <p:cNvPr id="52" name="Straight Connector 51"/>
          <p:cNvCxnSpPr/>
          <p:nvPr/>
        </p:nvCxnSpPr>
        <p:spPr>
          <a:xfrm>
            <a:off x="5885777" y="2944236"/>
            <a:ext cx="0" cy="846402"/>
          </a:xfrm>
          <a:prstGeom prst="line">
            <a:avLst/>
          </a:prstGeom>
          <a:ln cap="rnd">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sp>
        <p:nvSpPr>
          <p:cNvPr id="53" name="24-Point Star 52"/>
          <p:cNvSpPr>
            <a:spLocks noChangeAspect="1"/>
          </p:cNvSpPr>
          <p:nvPr/>
        </p:nvSpPr>
        <p:spPr>
          <a:xfrm>
            <a:off x="4176890" y="2454876"/>
            <a:ext cx="889138" cy="889138"/>
          </a:xfrm>
          <a:prstGeom prst="star24">
            <a:avLst>
              <a:gd name="adj" fmla="val 4843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Calibri"/>
              <a:ea typeface="+mn-ea"/>
              <a:cs typeface="+mn-cs"/>
            </a:endParaRPr>
          </a:p>
        </p:txBody>
      </p:sp>
      <p:sp>
        <p:nvSpPr>
          <p:cNvPr id="54" name="24-Point Star 53"/>
          <p:cNvSpPr>
            <a:spLocks noChangeAspect="1"/>
          </p:cNvSpPr>
          <p:nvPr/>
        </p:nvSpPr>
        <p:spPr>
          <a:xfrm>
            <a:off x="6888400" y="2437696"/>
            <a:ext cx="889138" cy="889138"/>
          </a:xfrm>
          <a:prstGeom prst="star24">
            <a:avLst>
              <a:gd name="adj" fmla="val 4843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Calibri"/>
              <a:ea typeface="+mn-ea"/>
              <a:cs typeface="+mn-cs"/>
            </a:endParaRPr>
          </a:p>
        </p:txBody>
      </p:sp>
      <p:sp>
        <p:nvSpPr>
          <p:cNvPr id="55" name="24-Point Star 54"/>
          <p:cNvSpPr>
            <a:spLocks noChangeAspect="1"/>
          </p:cNvSpPr>
          <p:nvPr/>
        </p:nvSpPr>
        <p:spPr>
          <a:xfrm>
            <a:off x="3453285" y="4249334"/>
            <a:ext cx="889138" cy="889138"/>
          </a:xfrm>
          <a:prstGeom prst="star24">
            <a:avLst>
              <a:gd name="adj" fmla="val 4843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Calibri"/>
              <a:ea typeface="+mn-ea"/>
              <a:cs typeface="+mn-cs"/>
            </a:endParaRPr>
          </a:p>
        </p:txBody>
      </p:sp>
      <p:sp>
        <p:nvSpPr>
          <p:cNvPr id="56" name="24-Point Star 55"/>
          <p:cNvSpPr>
            <a:spLocks noChangeAspect="1"/>
          </p:cNvSpPr>
          <p:nvPr/>
        </p:nvSpPr>
        <p:spPr>
          <a:xfrm>
            <a:off x="7389799" y="4120991"/>
            <a:ext cx="889138" cy="889138"/>
          </a:xfrm>
          <a:prstGeom prst="star24">
            <a:avLst>
              <a:gd name="adj" fmla="val 4843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Calibri"/>
              <a:ea typeface="+mn-ea"/>
              <a:cs typeface="+mn-cs"/>
            </a:endParaRPr>
          </a:p>
        </p:txBody>
      </p:sp>
      <p:sp>
        <p:nvSpPr>
          <p:cNvPr id="57" name="24-Point Star 56"/>
          <p:cNvSpPr>
            <a:spLocks noChangeAspect="1"/>
          </p:cNvSpPr>
          <p:nvPr/>
        </p:nvSpPr>
        <p:spPr>
          <a:xfrm>
            <a:off x="5454144" y="2116120"/>
            <a:ext cx="889138" cy="889138"/>
          </a:xfrm>
          <a:prstGeom prst="star24">
            <a:avLst>
              <a:gd name="adj" fmla="val 4843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Graphic 5" descr="Question Mark with solid fill">
            <a:extLst>
              <a:ext uri="{FF2B5EF4-FFF2-40B4-BE49-F238E27FC236}">
                <a16:creationId xmlns:a16="http://schemas.microsoft.com/office/drawing/2014/main" id="{38D55BA2-2FA0-0FE4-FD01-DD4A809DFF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4360" y="2290210"/>
            <a:ext cx="559034" cy="559034"/>
          </a:xfrm>
          <a:prstGeom prst="rect">
            <a:avLst/>
          </a:prstGeom>
        </p:spPr>
      </p:pic>
      <p:pic>
        <p:nvPicPr>
          <p:cNvPr id="38" name="Graphic 37" descr="Question Mark with solid fill">
            <a:extLst>
              <a:ext uri="{FF2B5EF4-FFF2-40B4-BE49-F238E27FC236}">
                <a16:creationId xmlns:a16="http://schemas.microsoft.com/office/drawing/2014/main" id="{88E55B93-DA18-FF33-370F-EF40578822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3034" y="2649822"/>
            <a:ext cx="559034" cy="559034"/>
          </a:xfrm>
          <a:prstGeom prst="rect">
            <a:avLst/>
          </a:prstGeom>
        </p:spPr>
      </p:pic>
      <p:pic>
        <p:nvPicPr>
          <p:cNvPr id="39" name="Graphic 38" descr="Question Mark with solid fill">
            <a:extLst>
              <a:ext uri="{FF2B5EF4-FFF2-40B4-BE49-F238E27FC236}">
                <a16:creationId xmlns:a16="http://schemas.microsoft.com/office/drawing/2014/main" id="{FCC145A9-B49B-3F1A-CEF9-93EE063563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2792" y="4451095"/>
            <a:ext cx="559034" cy="559034"/>
          </a:xfrm>
          <a:prstGeom prst="rect">
            <a:avLst/>
          </a:prstGeom>
        </p:spPr>
      </p:pic>
      <p:pic>
        <p:nvPicPr>
          <p:cNvPr id="42" name="Graphic 41" descr="Question Mark with solid fill">
            <a:extLst>
              <a:ext uri="{FF2B5EF4-FFF2-40B4-BE49-F238E27FC236}">
                <a16:creationId xmlns:a16="http://schemas.microsoft.com/office/drawing/2014/main" id="{08EDB471-A60E-95CC-DCEE-4C39C37546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7096" y="2612295"/>
            <a:ext cx="559034" cy="559034"/>
          </a:xfrm>
          <a:prstGeom prst="rect">
            <a:avLst/>
          </a:prstGeom>
        </p:spPr>
      </p:pic>
      <p:pic>
        <p:nvPicPr>
          <p:cNvPr id="43" name="Graphic 42" descr="Question Mark with solid fill">
            <a:extLst>
              <a:ext uri="{FF2B5EF4-FFF2-40B4-BE49-F238E27FC236}">
                <a16:creationId xmlns:a16="http://schemas.microsoft.com/office/drawing/2014/main" id="{905E6E02-5AEC-A7EF-D6E9-2BFE9EC4C3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4851" y="4295314"/>
            <a:ext cx="559034" cy="559034"/>
          </a:xfrm>
          <a:prstGeom prst="rect">
            <a:avLst/>
          </a:prstGeom>
        </p:spPr>
      </p:pic>
    </p:spTree>
    <p:custDataLst>
      <p:tags r:id="rId1"/>
    </p:custDataLst>
    <p:extLst>
      <p:ext uri="{BB962C8B-B14F-4D97-AF65-F5344CB8AC3E}">
        <p14:creationId xmlns:p14="http://schemas.microsoft.com/office/powerpoint/2010/main" val="115559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BCA1FC5-7122-7213-12D1-92A41FF17556}"/>
              </a:ext>
            </a:extLst>
          </p:cNvPr>
          <p:cNvSpPr>
            <a:spLocks noGrp="1"/>
          </p:cNvSpPr>
          <p:nvPr>
            <p:ph type="title"/>
          </p:nvPr>
        </p:nvSpPr>
        <p:spPr>
          <a:xfrm>
            <a:off x="836679" y="723898"/>
            <a:ext cx="6002110" cy="1495425"/>
          </a:xfrm>
        </p:spPr>
        <p:txBody>
          <a:bodyPr>
            <a:normAutofit/>
          </a:bodyPr>
          <a:lstStyle/>
          <a:p>
            <a:r>
              <a:rPr lang="en-US" sz="4000"/>
              <a:t>Questionable Rejections……</a:t>
            </a:r>
          </a:p>
        </p:txBody>
      </p:sp>
      <p:sp>
        <p:nvSpPr>
          <p:cNvPr id="4" name="Content Placeholder 3">
            <a:extLst>
              <a:ext uri="{FF2B5EF4-FFF2-40B4-BE49-F238E27FC236}">
                <a16:creationId xmlns:a16="http://schemas.microsoft.com/office/drawing/2014/main" id="{B8D2A218-695F-B625-526C-139972B5CB7A}"/>
              </a:ext>
            </a:extLst>
          </p:cNvPr>
          <p:cNvSpPr>
            <a:spLocks noGrp="1"/>
          </p:cNvSpPr>
          <p:nvPr>
            <p:ph idx="1"/>
          </p:nvPr>
        </p:nvSpPr>
        <p:spPr>
          <a:xfrm>
            <a:off x="836680" y="2219323"/>
            <a:ext cx="6002109" cy="4135968"/>
          </a:xfrm>
        </p:spPr>
        <p:txBody>
          <a:bodyPr>
            <a:normAutofit/>
          </a:bodyPr>
          <a:lstStyle/>
          <a:p>
            <a:r>
              <a:rPr lang="en-US" sz="2400" dirty="0"/>
              <a:t>Any type of Blanket Rejection</a:t>
            </a:r>
          </a:p>
          <a:p>
            <a:r>
              <a:rPr lang="en-US" sz="2400" dirty="0"/>
              <a:t>Dual Supervision (also on supervision in the receiving state)</a:t>
            </a:r>
          </a:p>
          <a:p>
            <a:r>
              <a:rPr lang="en-US" sz="2400" dirty="0"/>
              <a:t>Federal Probation</a:t>
            </a:r>
          </a:p>
          <a:p>
            <a:r>
              <a:rPr lang="en-US" sz="2400" dirty="0"/>
              <a:t>Detainer Releases</a:t>
            </a:r>
          </a:p>
          <a:p>
            <a:r>
              <a:rPr lang="en-US" sz="2400" dirty="0"/>
              <a:t>Pending Charges/Non-compliant Behavior</a:t>
            </a:r>
          </a:p>
          <a:p>
            <a:r>
              <a:rPr lang="en-US" sz="2400" dirty="0"/>
              <a:t>Rejected based on circumstances allowed for your own state clients</a:t>
            </a:r>
          </a:p>
        </p:txBody>
      </p:sp>
      <p:pic>
        <p:nvPicPr>
          <p:cNvPr id="5" name="Picture 4" descr="Logo, icon&#10;&#10;Description automatically generated">
            <a:extLst>
              <a:ext uri="{FF2B5EF4-FFF2-40B4-BE49-F238E27FC236}">
                <a16:creationId xmlns:a16="http://schemas.microsoft.com/office/drawing/2014/main" id="{D33B914E-4643-DEA5-55E7-7E7AA66D1F86}"/>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15"/>
          <a:stretch/>
        </p:blipFill>
        <p:spPr>
          <a:xfrm>
            <a:off x="7199440" y="10"/>
            <a:ext cx="4992560" cy="6857990"/>
          </a:xfrm>
          <a:prstGeom prst="rect">
            <a:avLst/>
          </a:prstGeom>
          <a:effectLst/>
        </p:spPr>
      </p:pic>
    </p:spTree>
    <p:custDataLst>
      <p:tags r:id="rId1"/>
    </p:custDataLst>
    <p:extLst>
      <p:ext uri="{BB962C8B-B14F-4D97-AF65-F5344CB8AC3E}">
        <p14:creationId xmlns:p14="http://schemas.microsoft.com/office/powerpoint/2010/main" val="72811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D974E-6DC6-6BF5-B165-CAE024E1C4B3}"/>
              </a:ext>
            </a:extLst>
          </p:cNvPr>
          <p:cNvSpPr>
            <a:spLocks noGrp="1"/>
          </p:cNvSpPr>
          <p:nvPr>
            <p:ph idx="1"/>
          </p:nvPr>
        </p:nvSpPr>
        <p:spPr>
          <a:xfrm>
            <a:off x="685801" y="482600"/>
            <a:ext cx="10668000" cy="5694363"/>
          </a:xfrm>
        </p:spPr>
        <p:txBody>
          <a:bodyPr>
            <a:normAutofit fontScale="92500"/>
          </a:bodyPr>
          <a:lstStyle/>
          <a:p>
            <a:r>
              <a:rPr lang="en-US" dirty="0"/>
              <a:t>Crime committed while living in sending state w/ girlfriend. No other family/support exists in sending state; Relationship ended and subject moved to the receiving state to be supported by daughter prior to sentencing; June 2022</a:t>
            </a:r>
          </a:p>
          <a:p>
            <a:r>
              <a:rPr lang="en-US" dirty="0"/>
              <a:t>Sentenced Sept 2022; reporting instructions approved to live with daughter </a:t>
            </a:r>
          </a:p>
          <a:p>
            <a:r>
              <a:rPr lang="en-US" dirty="0"/>
              <a:t>During investigation daughter decides subject may no longer reside with her and now subject is homeless living in a shelter</a:t>
            </a:r>
          </a:p>
          <a:p>
            <a:r>
              <a:rPr lang="en-US" dirty="0"/>
              <a:t>Subject is completely disabled (severe medical issues &amp; awaiting heart surgery) no transportation and lives off social security; </a:t>
            </a:r>
            <a:r>
              <a:rPr lang="en-US" i="1" dirty="0"/>
              <a:t>Due to his move from the sending state (now non-resident status), he would not be eligible for services in sending state immediately</a:t>
            </a:r>
          </a:p>
          <a:p>
            <a:r>
              <a:rPr lang="en-US" dirty="0"/>
              <a:t>Son (who also lives in receiving state) assists with basic needs (driving to Dr. appts etc.) and emotional support but not amenable to allowing the subject to reside with him</a:t>
            </a:r>
          </a:p>
        </p:txBody>
      </p:sp>
    </p:spTree>
    <p:custDataLst>
      <p:tags r:id="rId1"/>
    </p:custDataLst>
    <p:extLst>
      <p:ext uri="{BB962C8B-B14F-4D97-AF65-F5344CB8AC3E}">
        <p14:creationId xmlns:p14="http://schemas.microsoft.com/office/powerpoint/2010/main" val="185910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52DC5B09-3F47-4B00-B28A-9B539AAD4CD4}"/>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4417" y="2673350"/>
            <a:ext cx="4968632" cy="2746375"/>
          </a:xfrm>
        </p:spPr>
      </p:pic>
      <p:pic>
        <p:nvPicPr>
          <p:cNvPr id="8" name="Picture 7">
            <a:extLst>
              <a:ext uri="{FF2B5EF4-FFF2-40B4-BE49-F238E27FC236}">
                <a16:creationId xmlns:a16="http://schemas.microsoft.com/office/drawing/2014/main" id="{EADEA9C2-F878-4C89-94EE-3CA05FBD2D6F}"/>
              </a:ext>
            </a:extLst>
          </p:cNvPr>
          <p:cNvPicPr>
            <a:picLocks noChangeAspect="1"/>
          </p:cNvPicPr>
          <p:nvPr/>
        </p:nvPicPr>
        <p:blipFill rotWithShape="1">
          <a:blip r:embed="rId6"/>
          <a:srcRect l="1730"/>
          <a:stretch/>
        </p:blipFill>
        <p:spPr>
          <a:xfrm>
            <a:off x="5591175" y="1368264"/>
            <a:ext cx="6275792" cy="5124611"/>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E92675EC-E1E6-4EE3-AE0F-61B6A37AAA5F}"/>
              </a:ext>
            </a:extLst>
          </p:cNvPr>
          <p:cNvSpPr>
            <a:spLocks noGrp="1"/>
          </p:cNvSpPr>
          <p:nvPr>
            <p:ph type="title"/>
          </p:nvPr>
        </p:nvSpPr>
        <p:spPr>
          <a:xfrm>
            <a:off x="476250" y="365125"/>
            <a:ext cx="11258550" cy="701675"/>
          </a:xfrm>
        </p:spPr>
        <p:txBody>
          <a:bodyPr lIns="0" tIns="0" rIns="0" bIns="0" anchor="ctr">
            <a:normAutofit/>
          </a:bodyPr>
          <a:lstStyle/>
          <a:p>
            <a:r>
              <a:rPr lang="en-US" sz="4000" dirty="0"/>
              <a:t>Don’t Miss Important Information!</a:t>
            </a:r>
          </a:p>
        </p:txBody>
      </p:sp>
      <p:sp>
        <p:nvSpPr>
          <p:cNvPr id="10" name="Rectangle 9">
            <a:extLst>
              <a:ext uri="{FF2B5EF4-FFF2-40B4-BE49-F238E27FC236}">
                <a16:creationId xmlns:a16="http://schemas.microsoft.com/office/drawing/2014/main" id="{E02E91A2-E5A9-4BEA-82F5-ED74E7831546}"/>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E9EE5878-386F-46A8-9D67-81D6B68C4D40}"/>
              </a:ext>
            </a:extLst>
          </p:cNvPr>
          <p:cNvSpPr txBox="1"/>
          <p:nvPr/>
        </p:nvSpPr>
        <p:spPr>
          <a:xfrm>
            <a:off x="325033" y="1657350"/>
            <a:ext cx="4770842" cy="646331"/>
          </a:xfrm>
          <a:prstGeom prst="rect">
            <a:avLst/>
          </a:prstGeom>
          <a:noFill/>
        </p:spPr>
        <p:txBody>
          <a:bodyPr wrap="square" rtlCol="0">
            <a:spAutoFit/>
          </a:bodyPr>
          <a:lstStyle/>
          <a:p>
            <a:r>
              <a:rPr lang="en-US" dirty="0">
                <a:hlinkClick r:id="rId7"/>
              </a:rPr>
              <a:t>https://www.interstatecompact.org/newsletters</a:t>
            </a:r>
            <a:endParaRPr lang="en-US" dirty="0"/>
          </a:p>
          <a:p>
            <a:endParaRPr lang="en-US" dirty="0"/>
          </a:p>
        </p:txBody>
      </p:sp>
      <p:sp>
        <p:nvSpPr>
          <p:cNvPr id="2" name="TextBox 1">
            <a:extLst>
              <a:ext uri="{FF2B5EF4-FFF2-40B4-BE49-F238E27FC236}">
                <a16:creationId xmlns:a16="http://schemas.microsoft.com/office/drawing/2014/main" id="{86955355-11F1-4145-8FB7-5EF49F453748}"/>
              </a:ext>
            </a:extLst>
          </p:cNvPr>
          <p:cNvSpPr txBox="1"/>
          <p:nvPr/>
        </p:nvSpPr>
        <p:spPr>
          <a:xfrm>
            <a:off x="386649" y="5538768"/>
            <a:ext cx="4647609" cy="1077218"/>
          </a:xfrm>
          <a:prstGeom prst="rect">
            <a:avLst/>
          </a:prstGeom>
          <a:noFill/>
        </p:spPr>
        <p:txBody>
          <a:bodyPr wrap="square" rtlCol="0">
            <a:spAutoFit/>
          </a:bodyPr>
          <a:lstStyle/>
          <a:p>
            <a:pPr algn="ctr"/>
            <a:r>
              <a:rPr lang="en-US" sz="2800" dirty="0"/>
              <a:t>October less than 20%</a:t>
            </a:r>
          </a:p>
          <a:p>
            <a:pPr algn="ctr"/>
            <a:r>
              <a:rPr lang="en-US" sz="2800" dirty="0"/>
              <a:t>Open Rate </a:t>
            </a:r>
            <a:r>
              <a:rPr lang="en-US" sz="3600" dirty="0">
                <a:sym typeface="Wingdings" panose="05000000000000000000" pitchFamily="2" charset="2"/>
              </a:rPr>
              <a:t></a:t>
            </a:r>
            <a:endParaRPr lang="en-US" sz="3600" dirty="0"/>
          </a:p>
        </p:txBody>
      </p:sp>
    </p:spTree>
    <p:custDataLst>
      <p:tags r:id="rId1"/>
    </p:custDataLst>
    <p:extLst>
      <p:ext uri="{BB962C8B-B14F-4D97-AF65-F5344CB8AC3E}">
        <p14:creationId xmlns:p14="http://schemas.microsoft.com/office/powerpoint/2010/main" val="236357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6E2A38-ACC8-44E6-85E2-A79CBAF15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252532"/>
            <a:ext cx="11100816" cy="2258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54B8570-263E-B9B7-A383-6D55A4ABA72C}"/>
              </a:ext>
            </a:extLst>
          </p:cNvPr>
          <p:cNvSpPr>
            <a:spLocks noGrp="1"/>
          </p:cNvSpPr>
          <p:nvPr>
            <p:ph type="title"/>
          </p:nvPr>
        </p:nvSpPr>
        <p:spPr>
          <a:xfrm>
            <a:off x="838199" y="438559"/>
            <a:ext cx="3515591" cy="1881559"/>
          </a:xfrm>
        </p:spPr>
        <p:txBody>
          <a:bodyPr>
            <a:normAutofit/>
          </a:bodyPr>
          <a:lstStyle/>
          <a:p>
            <a:r>
              <a:rPr lang="en-US" sz="3200" dirty="0">
                <a:solidFill>
                  <a:schemeClr val="bg1"/>
                </a:solidFill>
              </a:rPr>
              <a:t>Transfer Decision Reports Analysis</a:t>
            </a:r>
          </a:p>
        </p:txBody>
      </p:sp>
      <p:sp>
        <p:nvSpPr>
          <p:cNvPr id="4" name="Content Placeholder 3">
            <a:extLst>
              <a:ext uri="{FF2B5EF4-FFF2-40B4-BE49-F238E27FC236}">
                <a16:creationId xmlns:a16="http://schemas.microsoft.com/office/drawing/2014/main" id="{39131156-AB70-C101-AB2B-514EBFECBFDD}"/>
              </a:ext>
            </a:extLst>
          </p:cNvPr>
          <p:cNvSpPr>
            <a:spLocks noGrp="1"/>
          </p:cNvSpPr>
          <p:nvPr>
            <p:ph idx="1"/>
          </p:nvPr>
        </p:nvSpPr>
        <p:spPr>
          <a:xfrm>
            <a:off x="4708478" y="438559"/>
            <a:ext cx="2776056" cy="1881559"/>
          </a:xfrm>
        </p:spPr>
        <p:txBody>
          <a:bodyPr anchor="ctr">
            <a:normAutofit/>
          </a:bodyPr>
          <a:lstStyle/>
          <a:p>
            <a:r>
              <a:rPr lang="en-US" sz="2000" dirty="0">
                <a:solidFill>
                  <a:schemeClr val="bg1"/>
                </a:solidFill>
              </a:rPr>
              <a:t>Supervision Type</a:t>
            </a:r>
          </a:p>
          <a:p>
            <a:r>
              <a:rPr lang="en-US" sz="2000" dirty="0">
                <a:solidFill>
                  <a:schemeClr val="bg1"/>
                </a:solidFill>
              </a:rPr>
              <a:t>Race</a:t>
            </a:r>
          </a:p>
          <a:p>
            <a:r>
              <a:rPr lang="en-US" sz="2000" dirty="0">
                <a:solidFill>
                  <a:schemeClr val="bg1"/>
                </a:solidFill>
              </a:rPr>
              <a:t>Gender</a:t>
            </a:r>
          </a:p>
          <a:p>
            <a:r>
              <a:rPr lang="en-US" sz="2000" dirty="0">
                <a:solidFill>
                  <a:schemeClr val="bg1"/>
                </a:solidFill>
              </a:rPr>
              <a:t>Agent</a:t>
            </a:r>
          </a:p>
        </p:txBody>
      </p:sp>
      <p:pic>
        <p:nvPicPr>
          <p:cNvPr id="6" name="Picture 5">
            <a:extLst>
              <a:ext uri="{FF2B5EF4-FFF2-40B4-BE49-F238E27FC236}">
                <a16:creationId xmlns:a16="http://schemas.microsoft.com/office/drawing/2014/main" id="{70F20C78-6620-DA35-A37C-5AD0900701EE}"/>
              </a:ext>
            </a:extLst>
          </p:cNvPr>
          <p:cNvPicPr>
            <a:picLocks noChangeAspect="1"/>
          </p:cNvPicPr>
          <p:nvPr/>
        </p:nvPicPr>
        <p:blipFill>
          <a:blip r:embed="rId4"/>
          <a:stretch>
            <a:fillRect/>
          </a:stretch>
        </p:blipFill>
        <p:spPr>
          <a:xfrm>
            <a:off x="1411845" y="2831909"/>
            <a:ext cx="3695980" cy="3464981"/>
          </a:xfrm>
          <a:prstGeom prst="rect">
            <a:avLst/>
          </a:prstGeom>
        </p:spPr>
      </p:pic>
      <p:pic>
        <p:nvPicPr>
          <p:cNvPr id="8" name="Picture 7">
            <a:extLst>
              <a:ext uri="{FF2B5EF4-FFF2-40B4-BE49-F238E27FC236}">
                <a16:creationId xmlns:a16="http://schemas.microsoft.com/office/drawing/2014/main" id="{35D833D2-F915-F121-91EC-D08AD4D34D11}"/>
              </a:ext>
            </a:extLst>
          </p:cNvPr>
          <p:cNvPicPr>
            <a:picLocks noChangeAspect="1"/>
          </p:cNvPicPr>
          <p:nvPr/>
        </p:nvPicPr>
        <p:blipFill>
          <a:blip r:embed="rId5"/>
          <a:stretch>
            <a:fillRect/>
          </a:stretch>
        </p:blipFill>
        <p:spPr>
          <a:xfrm>
            <a:off x="6946500" y="2831909"/>
            <a:ext cx="3971325" cy="3464981"/>
          </a:xfrm>
          <a:prstGeom prst="rect">
            <a:avLst/>
          </a:prstGeom>
        </p:spPr>
      </p:pic>
      <p:sp>
        <p:nvSpPr>
          <p:cNvPr id="9" name="Content Placeholder 3">
            <a:extLst>
              <a:ext uri="{FF2B5EF4-FFF2-40B4-BE49-F238E27FC236}">
                <a16:creationId xmlns:a16="http://schemas.microsoft.com/office/drawing/2014/main" id="{247CF2B8-C240-C81A-E9C0-FE6EBB3E3735}"/>
              </a:ext>
            </a:extLst>
          </p:cNvPr>
          <p:cNvSpPr txBox="1">
            <a:spLocks/>
          </p:cNvSpPr>
          <p:nvPr/>
        </p:nvSpPr>
        <p:spPr>
          <a:xfrm>
            <a:off x="8010477" y="438559"/>
            <a:ext cx="3343323" cy="188155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Agency</a:t>
            </a:r>
          </a:p>
          <a:p>
            <a:r>
              <a:rPr lang="en-US" sz="2000" dirty="0">
                <a:solidFill>
                  <a:schemeClr val="bg1"/>
                </a:solidFill>
              </a:rPr>
              <a:t>Compact Staff Reviewer</a:t>
            </a:r>
          </a:p>
          <a:p>
            <a:r>
              <a:rPr lang="en-US" sz="2000" dirty="0">
                <a:solidFill>
                  <a:schemeClr val="bg1"/>
                </a:solidFill>
              </a:rPr>
              <a:t>Sex Offender</a:t>
            </a:r>
          </a:p>
          <a:p>
            <a:r>
              <a:rPr lang="en-US" sz="2000" dirty="0">
                <a:solidFill>
                  <a:schemeClr val="bg1"/>
                </a:solidFill>
              </a:rPr>
              <a:t>Justification/Rejection</a:t>
            </a:r>
          </a:p>
        </p:txBody>
      </p:sp>
    </p:spTree>
    <p:custDataLst>
      <p:tags r:id="rId1"/>
    </p:custDataLst>
    <p:extLst>
      <p:ext uri="{BB962C8B-B14F-4D97-AF65-F5344CB8AC3E}">
        <p14:creationId xmlns:p14="http://schemas.microsoft.com/office/powerpoint/2010/main" val="3853736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D329B-BE88-9115-9C1A-2611866722A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Minnesota’s Assessment of Racial Equity</a:t>
            </a:r>
          </a:p>
        </p:txBody>
      </p:sp>
      <p:pic>
        <p:nvPicPr>
          <p:cNvPr id="5" name="Content Placeholder 4">
            <a:extLst>
              <a:ext uri="{FF2B5EF4-FFF2-40B4-BE49-F238E27FC236}">
                <a16:creationId xmlns:a16="http://schemas.microsoft.com/office/drawing/2014/main" id="{85F849EF-39E2-4737-F488-49AA43450FD0}"/>
              </a:ext>
            </a:extLst>
          </p:cNvPr>
          <p:cNvPicPr>
            <a:picLocks noGrp="1" noChangeAspect="1"/>
          </p:cNvPicPr>
          <p:nvPr>
            <p:ph idx="1"/>
          </p:nvPr>
        </p:nvPicPr>
        <p:blipFill>
          <a:blip r:embed="rId3"/>
          <a:stretch>
            <a:fillRect/>
          </a:stretch>
        </p:blipFill>
        <p:spPr>
          <a:xfrm>
            <a:off x="4777316" y="1207156"/>
            <a:ext cx="6780700" cy="4441358"/>
          </a:xfrm>
          <a:prstGeom prst="rect">
            <a:avLst/>
          </a:prstGeom>
        </p:spPr>
      </p:pic>
    </p:spTree>
    <p:custDataLst>
      <p:tags r:id="rId1"/>
    </p:custDataLst>
    <p:extLst>
      <p:ext uri="{BB962C8B-B14F-4D97-AF65-F5344CB8AC3E}">
        <p14:creationId xmlns:p14="http://schemas.microsoft.com/office/powerpoint/2010/main" val="379162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800" dirty="0"/>
              <a:t>How Can Your State Improve Transfer Processes…..</a:t>
            </a:r>
          </a:p>
        </p:txBody>
      </p: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269467" y="2152472"/>
            <a:ext cx="3877581" cy="12926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17780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 in trainings</a:t>
            </a:r>
          </a:p>
          <a:p>
            <a:pPr lvl="1" indent="-177800">
              <a:lnSpc>
                <a:spcPct val="100000"/>
              </a:lnSpc>
              <a:spcBef>
                <a:spcPts val="0"/>
              </a:spcBef>
              <a:spcAft>
                <a:spcPts val="1200"/>
              </a:spcAft>
            </a:pPr>
            <a:r>
              <a:rPr lang="en-US" sz="2000" dirty="0">
                <a:solidFill>
                  <a:prstClr val="black"/>
                </a:solidFill>
                <a:latin typeface="Calibri" panose="020F0502020204030204"/>
              </a:rPr>
              <a:t>Measure Successes</a:t>
            </a:r>
          </a:p>
          <a:p>
            <a:pPr lvl="1" indent="-177800">
              <a:lnSpc>
                <a:spcPct val="100000"/>
              </a:lnSpc>
              <a:spcBef>
                <a:spcPts val="0"/>
              </a:spcBef>
              <a:spcAft>
                <a:spcPts val="1200"/>
              </a:spcAft>
            </a:pPr>
            <a:r>
              <a:rPr lang="en-US" sz="2000" dirty="0">
                <a:solidFill>
                  <a:prstClr val="black"/>
                </a:solidFill>
                <a:latin typeface="Calibri" panose="020F0502020204030204"/>
              </a:rPr>
              <a:t>Areas for Improvement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82720B08-7733-4BFE-B1C0-AA8FB6D919DB}"/>
              </a:ext>
            </a:extLst>
          </p:cNvPr>
          <p:cNvGrpSpPr/>
          <p:nvPr/>
        </p:nvGrpSpPr>
        <p:grpSpPr>
          <a:xfrm>
            <a:off x="247937" y="1371858"/>
            <a:ext cx="3731698" cy="780614"/>
            <a:chOff x="476250" y="1400628"/>
            <a:chExt cx="4032915" cy="726301"/>
          </a:xfrm>
          <a:solidFill>
            <a:srgbClr val="24416F"/>
          </a:solidFill>
        </p:grpSpPr>
        <p:sp>
          <p:nvSpPr>
            <p:cNvPr id="15" name="Rectangle 14">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a:grp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Assessment Results</a:t>
              </a:r>
            </a:p>
          </p:txBody>
        </p:sp>
      </p:grpSp>
      <p:sp>
        <p:nvSpPr>
          <p:cNvPr id="31" name="Content Placeholder 2">
            <a:extLst>
              <a:ext uri="{FF2B5EF4-FFF2-40B4-BE49-F238E27FC236}">
                <a16:creationId xmlns:a16="http://schemas.microsoft.com/office/drawing/2014/main" id="{02D04C75-9D7E-4858-925A-F3C1C5D41E53}"/>
              </a:ext>
            </a:extLst>
          </p:cNvPr>
          <p:cNvSpPr txBox="1">
            <a:spLocks/>
          </p:cNvSpPr>
          <p:nvPr/>
        </p:nvSpPr>
        <p:spPr>
          <a:xfrm>
            <a:off x="4063605" y="4636269"/>
            <a:ext cx="3710168" cy="21226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165100" algn="l" defTabSz="914400" rtl="0" eaLnBrk="1" fontAlgn="auto" latinLnBrk="0" hangingPunct="1">
              <a:lnSpc>
                <a:spcPct val="90000"/>
              </a:lnSpc>
              <a:spcBef>
                <a:spcPts val="500"/>
              </a:spcBef>
              <a:spcAft>
                <a:spcPts val="0"/>
              </a:spcAft>
              <a:buClr>
                <a:srgbClr val="102747"/>
              </a:buClr>
              <a:buSzTx/>
              <a:buFont typeface="Garamond" panose="02020404030301010803" pitchFamily="18" charset="0"/>
              <a:buChar char="›"/>
              <a:tabLst/>
              <a:defRPr/>
            </a:pPr>
            <a:r>
              <a:rPr lang="en-US" dirty="0">
                <a:solidFill>
                  <a:prstClr val="black"/>
                </a:solidFill>
                <a:latin typeface="Calibri" panose="020F0502020204030204"/>
              </a:rPr>
              <a:t>Ensure users have a clear channel to elevate issues to compact office</a:t>
            </a:r>
          </a:p>
          <a:p>
            <a:pPr marL="342900" marR="0" lvl="1" indent="-165100" algn="l" defTabSz="914400" rtl="0" eaLnBrk="1" fontAlgn="auto" latinLnBrk="0" hangingPunct="1">
              <a:lnSpc>
                <a:spcPct val="90000"/>
              </a:lnSpc>
              <a:spcBef>
                <a:spcPts val="500"/>
              </a:spcBef>
              <a:spcAft>
                <a:spcPts val="0"/>
              </a:spcAft>
              <a:buClr>
                <a:srgbClr val="102747"/>
              </a:buClr>
              <a:buSzTx/>
              <a:buFont typeface="Garamond" panose="02020404030301010803" pitchFamily="18"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Keep Commissioner appr</a:t>
            </a:r>
            <a:r>
              <a:rPr lang="en-US" dirty="0" err="1">
                <a:solidFill>
                  <a:prstClr val="black"/>
                </a:solidFill>
                <a:latin typeface="Calibri" panose="020F0502020204030204"/>
              </a:rPr>
              <a:t>ised</a:t>
            </a:r>
            <a:endParaRPr lang="en-US" dirty="0">
              <a:solidFill>
                <a:prstClr val="black"/>
              </a:solidFill>
              <a:latin typeface="Calibri" panose="020F0502020204030204"/>
            </a:endParaRPr>
          </a:p>
          <a:p>
            <a:pPr marL="342900" marR="0" lvl="1" indent="-165100" algn="l" defTabSz="914400" rtl="0" eaLnBrk="1" fontAlgn="auto" latinLnBrk="0" hangingPunct="1">
              <a:lnSpc>
                <a:spcPct val="90000"/>
              </a:lnSpc>
              <a:spcBef>
                <a:spcPts val="500"/>
              </a:spcBef>
              <a:spcAft>
                <a:spcPts val="0"/>
              </a:spcAft>
              <a:buClr>
                <a:srgbClr val="102747"/>
              </a:buClr>
              <a:buSzTx/>
              <a:buFont typeface="Garamond" panose="02020404030301010803" pitchFamily="18"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Req</a:t>
            </a:r>
            <a:r>
              <a:rPr lang="en-US" dirty="0" err="1">
                <a:solidFill>
                  <a:prstClr val="black"/>
                </a:solidFill>
                <a:latin typeface="Calibri" panose="020F0502020204030204"/>
              </a:rPr>
              <a:t>uest</a:t>
            </a:r>
            <a:r>
              <a:rPr lang="en-US" dirty="0">
                <a:solidFill>
                  <a:prstClr val="black"/>
                </a:solidFill>
                <a:latin typeface="Calibri" panose="020F0502020204030204"/>
              </a:rPr>
              <a:t> Assistance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82720B08-7733-4BFE-B1C0-AA8FB6D919DB}"/>
              </a:ext>
            </a:extLst>
          </p:cNvPr>
          <p:cNvGrpSpPr/>
          <p:nvPr/>
        </p:nvGrpSpPr>
        <p:grpSpPr>
          <a:xfrm>
            <a:off x="7996905" y="3773562"/>
            <a:ext cx="3731698" cy="780614"/>
            <a:chOff x="476250" y="1400628"/>
            <a:chExt cx="4032915" cy="726301"/>
          </a:xfrm>
          <a:solidFill>
            <a:srgbClr val="24416F"/>
          </a:solidFill>
        </p:grpSpPr>
        <p:sp>
          <p:nvSpPr>
            <p:cNvPr id="38" name="Rectangle 37">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a:grp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Focus on Purposes</a:t>
              </a:r>
            </a:p>
          </p:txBody>
        </p:sp>
      </p:grpSp>
      <p:sp>
        <p:nvSpPr>
          <p:cNvPr id="54" name="Content Placeholder 2">
            <a:extLst>
              <a:ext uri="{FF2B5EF4-FFF2-40B4-BE49-F238E27FC236}">
                <a16:creationId xmlns:a16="http://schemas.microsoft.com/office/drawing/2014/main" id="{02D04C75-9D7E-4858-925A-F3C1C5D41E53}"/>
              </a:ext>
            </a:extLst>
          </p:cNvPr>
          <p:cNvSpPr txBox="1">
            <a:spLocks/>
          </p:cNvSpPr>
          <p:nvPr/>
        </p:nvSpPr>
        <p:spPr>
          <a:xfrm>
            <a:off x="8024632" y="2152472"/>
            <a:ext cx="3710168" cy="171431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177800" algn="l" defTabSz="914400" rtl="0" eaLnBrk="1" fontAlgn="auto" latinLnBrk="0" hangingPunct="1">
              <a:lnSpc>
                <a:spcPct val="90000"/>
              </a:lnSpc>
              <a:spcBef>
                <a:spcPts val="1000"/>
              </a:spcBef>
              <a:spcAft>
                <a:spcPts val="0"/>
              </a:spcAft>
              <a:buClr>
                <a:srgbClr val="102747"/>
              </a:buClr>
              <a:buSzTx/>
              <a:buFont typeface="Garamond" panose="02020404030301010803" pitchFamily="18"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Tip Sheets for Users</a:t>
            </a:r>
          </a:p>
          <a:p>
            <a:pPr marL="177800" marR="0" lvl="0" indent="-177800" algn="l" defTabSz="914400" rtl="0" eaLnBrk="1" fontAlgn="auto" latinLnBrk="0" hangingPunct="1">
              <a:lnSpc>
                <a:spcPct val="90000"/>
              </a:lnSpc>
              <a:spcBef>
                <a:spcPts val="1000"/>
              </a:spcBef>
              <a:spcAft>
                <a:spcPts val="0"/>
              </a:spcAft>
              <a:buClr>
                <a:srgbClr val="102747"/>
              </a:buClr>
              <a:buSzTx/>
              <a:buFont typeface="Garamond" panose="02020404030301010803" pitchFamily="18" charset="0"/>
              <a:buChar char="›"/>
              <a:tabLst/>
              <a:defRPr/>
            </a:pPr>
            <a:r>
              <a:rPr lang="en-US" sz="2400" dirty="0">
                <a:solidFill>
                  <a:prstClr val="black"/>
                </a:solidFill>
                <a:latin typeface="Calibri" panose="020F0502020204030204"/>
                <a:hlinkClick r:id="rId4"/>
              </a:rPr>
              <a:t>New Documentary</a:t>
            </a:r>
            <a:endParaRPr lang="en-US" sz="2400" dirty="0">
              <a:solidFill>
                <a:prstClr val="black"/>
              </a:solidFill>
              <a:latin typeface="Calibri" panose="020F0502020204030204"/>
            </a:endParaRPr>
          </a:p>
          <a:p>
            <a:pPr marL="177800" marR="0" lvl="0" indent="-177800" algn="l" defTabSz="914400" rtl="0" eaLnBrk="1" fontAlgn="auto" latinLnBrk="0" hangingPunct="1">
              <a:lnSpc>
                <a:spcPct val="90000"/>
              </a:lnSpc>
              <a:spcBef>
                <a:spcPts val="1000"/>
              </a:spcBef>
              <a:spcAft>
                <a:spcPts val="0"/>
              </a:spcAft>
              <a:buClr>
                <a:srgbClr val="102747"/>
              </a:buClr>
              <a:buSzTx/>
              <a:buFont typeface="Garamond" panose="02020404030301010803" pitchFamily="18"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New UCCI Study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7800" marR="0" lvl="0" indent="-177800" algn="l" defTabSz="914400" rtl="0" eaLnBrk="1" fontAlgn="auto" latinLnBrk="0" hangingPunct="1">
              <a:lnSpc>
                <a:spcPct val="90000"/>
              </a:lnSpc>
              <a:spcBef>
                <a:spcPts val="1000"/>
              </a:spcBef>
              <a:spcAft>
                <a:spcPts val="0"/>
              </a:spcAft>
              <a:buClr>
                <a:srgbClr val="102747"/>
              </a:buClr>
              <a:buSzTx/>
              <a:buFont typeface="Garamond" panose="02020404030301010803" pitchFamily="18"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82720B08-7733-4BFE-B1C0-AA8FB6D919DB}"/>
              </a:ext>
            </a:extLst>
          </p:cNvPr>
          <p:cNvGrpSpPr/>
          <p:nvPr/>
        </p:nvGrpSpPr>
        <p:grpSpPr>
          <a:xfrm>
            <a:off x="8003101" y="1371858"/>
            <a:ext cx="3731698" cy="780614"/>
            <a:chOff x="476250" y="1400628"/>
            <a:chExt cx="4032915" cy="726301"/>
          </a:xfrm>
          <a:solidFill>
            <a:srgbClr val="24416F"/>
          </a:solidFill>
        </p:grpSpPr>
        <p:sp>
          <p:nvSpPr>
            <p:cNvPr id="56" name="Rectangle 55">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a:grp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Tools</a:t>
              </a:r>
            </a:p>
          </p:txBody>
        </p:sp>
      </p:grpSp>
      <p:sp>
        <p:nvSpPr>
          <p:cNvPr id="58" name="Content Placeholder 2">
            <a:extLst>
              <a:ext uri="{FF2B5EF4-FFF2-40B4-BE49-F238E27FC236}">
                <a16:creationId xmlns:a16="http://schemas.microsoft.com/office/drawing/2014/main" id="{02D04C75-9D7E-4858-925A-F3C1C5D41E53}"/>
              </a:ext>
            </a:extLst>
          </p:cNvPr>
          <p:cNvSpPr txBox="1">
            <a:spLocks/>
          </p:cNvSpPr>
          <p:nvPr/>
        </p:nvSpPr>
        <p:spPr>
          <a:xfrm>
            <a:off x="4042073" y="2156030"/>
            <a:ext cx="3982559" cy="135421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17780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Border Meetings</a:t>
            </a:r>
          </a:p>
          <a:p>
            <a:pPr marL="177800" marR="0" lvl="0" indent="-177800" algn="l" defTabSz="914400" rtl="0" eaLnBrk="1" fontAlgn="auto" latinLnBrk="0" hangingPunct="1">
              <a:lnSpc>
                <a:spcPct val="100000"/>
              </a:lnSpc>
              <a:spcBef>
                <a:spcPts val="0"/>
              </a:spcBef>
              <a:spcAft>
                <a:spcPts val="1200"/>
              </a:spcAft>
              <a:buClr>
                <a:srgbClr val="102747"/>
              </a:buClr>
              <a:buSzTx/>
              <a:buFont typeface="Garamond" panose="02020404030301010803" pitchFamily="18" charset="0"/>
              <a:buChar char="›"/>
              <a:tabLst/>
              <a:defRPr/>
            </a:pPr>
            <a:r>
              <a:rPr lang="en-US" sz="2400" dirty="0">
                <a:solidFill>
                  <a:prstClr val="black"/>
                </a:solidFill>
                <a:latin typeface="Calibri" panose="020F0502020204030204"/>
              </a:rPr>
              <a:t>Top Ten Sending/Receiving </a:t>
            </a:r>
          </a:p>
          <a:p>
            <a:pPr lvl="1" indent="-177800">
              <a:lnSpc>
                <a:spcPct val="100000"/>
              </a:lnSpc>
              <a:spcBef>
                <a:spcPts val="0"/>
              </a:spcBef>
              <a:spcAft>
                <a:spcPts val="1200"/>
              </a:spcAft>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Learn &amp; Share info on laws</a:t>
            </a:r>
          </a:p>
        </p:txBody>
      </p:sp>
      <p:grpSp>
        <p:nvGrpSpPr>
          <p:cNvPr id="59" name="Group 58">
            <a:extLst>
              <a:ext uri="{FF2B5EF4-FFF2-40B4-BE49-F238E27FC236}">
                <a16:creationId xmlns:a16="http://schemas.microsoft.com/office/drawing/2014/main" id="{82720B08-7733-4BFE-B1C0-AA8FB6D919DB}"/>
              </a:ext>
            </a:extLst>
          </p:cNvPr>
          <p:cNvGrpSpPr/>
          <p:nvPr/>
        </p:nvGrpSpPr>
        <p:grpSpPr>
          <a:xfrm>
            <a:off x="4125519" y="1375416"/>
            <a:ext cx="3731698" cy="780614"/>
            <a:chOff x="476250" y="1400628"/>
            <a:chExt cx="4032915" cy="726301"/>
          </a:xfrm>
          <a:solidFill>
            <a:srgbClr val="24416F"/>
          </a:solidFill>
        </p:grpSpPr>
        <p:sp>
          <p:nvSpPr>
            <p:cNvPr id="60" name="Rectangle 59">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a:grp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Meet</a:t>
              </a:r>
            </a:p>
          </p:txBody>
        </p:sp>
      </p:grpSp>
      <p:sp>
        <p:nvSpPr>
          <p:cNvPr id="62" name="Content Placeholder 2">
            <a:extLst>
              <a:ext uri="{FF2B5EF4-FFF2-40B4-BE49-F238E27FC236}">
                <a16:creationId xmlns:a16="http://schemas.microsoft.com/office/drawing/2014/main" id="{02D04C75-9D7E-4858-925A-F3C1C5D41E53}"/>
              </a:ext>
            </a:extLst>
          </p:cNvPr>
          <p:cNvSpPr txBox="1">
            <a:spLocks/>
          </p:cNvSpPr>
          <p:nvPr/>
        </p:nvSpPr>
        <p:spPr>
          <a:xfrm>
            <a:off x="235541" y="4653686"/>
            <a:ext cx="3710168" cy="145783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177800" algn="l" defTabSz="914400" rtl="0" eaLnBrk="1" fontAlgn="auto" latinLnBrk="0" hangingPunct="1">
              <a:lnSpc>
                <a:spcPct val="90000"/>
              </a:lnSpc>
              <a:spcBef>
                <a:spcPts val="1000"/>
              </a:spcBef>
              <a:spcAft>
                <a:spcPts val="0"/>
              </a:spcAft>
              <a:buClr>
                <a:srgbClr val="102747"/>
              </a:buClr>
              <a:buSzTx/>
              <a:buFont typeface="Garamond" panose="02020404030301010803" pitchFamily="18"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Enhance Compact Office Review for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OUTGOING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documentation </a:t>
            </a:r>
          </a:p>
          <a:p>
            <a:pPr marL="177800" marR="0" lvl="0" indent="-177800" algn="l" defTabSz="914400" rtl="0" eaLnBrk="1" fontAlgn="auto" latinLnBrk="0" hangingPunct="1">
              <a:lnSpc>
                <a:spcPct val="90000"/>
              </a:lnSpc>
              <a:spcBef>
                <a:spcPts val="1000"/>
              </a:spcBef>
              <a:spcAft>
                <a:spcPts val="0"/>
              </a:spcAft>
              <a:buClr>
                <a:srgbClr val="102747"/>
              </a:buClr>
              <a:buSzTx/>
              <a:buFont typeface="Garamond" panose="02020404030301010803" pitchFamily="18" charset="0"/>
              <a:buChar char="›"/>
              <a:tabLst/>
              <a:defRPr/>
            </a:pPr>
            <a:r>
              <a:rPr lang="en-US" sz="2400" dirty="0">
                <a:solidFill>
                  <a:prstClr val="black"/>
                </a:solidFill>
                <a:latin typeface="Calibri" panose="020F0502020204030204"/>
              </a:rPr>
              <a:t>Audit Staff</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3" name="Group 62">
            <a:extLst>
              <a:ext uri="{FF2B5EF4-FFF2-40B4-BE49-F238E27FC236}">
                <a16:creationId xmlns:a16="http://schemas.microsoft.com/office/drawing/2014/main" id="{82720B08-7733-4BFE-B1C0-AA8FB6D919DB}"/>
              </a:ext>
            </a:extLst>
          </p:cNvPr>
          <p:cNvGrpSpPr/>
          <p:nvPr/>
        </p:nvGrpSpPr>
        <p:grpSpPr>
          <a:xfrm>
            <a:off x="214011" y="3773562"/>
            <a:ext cx="3731698" cy="780614"/>
            <a:chOff x="476250" y="1400628"/>
            <a:chExt cx="4032915" cy="726301"/>
          </a:xfrm>
          <a:solidFill>
            <a:srgbClr val="24416F"/>
          </a:solidFill>
        </p:grpSpPr>
        <p:sp>
          <p:nvSpPr>
            <p:cNvPr id="64" name="Rectangle 63">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a:grp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Review Priorities</a:t>
              </a:r>
            </a:p>
          </p:txBody>
        </p:sp>
      </p:grpSp>
      <p:sp>
        <p:nvSpPr>
          <p:cNvPr id="3" name="Content Placeholder 2">
            <a:extLst>
              <a:ext uri="{FF2B5EF4-FFF2-40B4-BE49-F238E27FC236}">
                <a16:creationId xmlns:a16="http://schemas.microsoft.com/office/drawing/2014/main" id="{A4D7A39C-9B1A-1DC3-EF99-9B223DF82F86}"/>
              </a:ext>
            </a:extLst>
          </p:cNvPr>
          <p:cNvSpPr txBox="1">
            <a:spLocks/>
          </p:cNvSpPr>
          <p:nvPr/>
        </p:nvSpPr>
        <p:spPr>
          <a:xfrm>
            <a:off x="7924225" y="4647401"/>
            <a:ext cx="4032234" cy="198259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165100" algn="l" defTabSz="914400" rtl="0" eaLnBrk="1" fontAlgn="auto" latinLnBrk="0" hangingPunct="1">
              <a:lnSpc>
                <a:spcPct val="90000"/>
              </a:lnSpc>
              <a:spcBef>
                <a:spcPts val="500"/>
              </a:spcBef>
              <a:spcAft>
                <a:spcPts val="0"/>
              </a:spcAft>
              <a:buClr>
                <a:srgbClr val="102747"/>
              </a:buClr>
              <a:buSzTx/>
              <a:buFont typeface="Garamond" panose="02020404030301010803" pitchFamily="18" charset="0"/>
              <a:buChar char="›"/>
              <a:tabLst/>
              <a:defRPr/>
            </a:pPr>
            <a:r>
              <a:rPr lang="en-US" dirty="0">
                <a:solidFill>
                  <a:prstClr val="black"/>
                </a:solidFill>
                <a:latin typeface="Calibri" panose="020F0502020204030204"/>
              </a:rPr>
              <a:t>What is the right decision for: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a:tabLst/>
              <a:defRPr/>
            </a:pPr>
            <a:r>
              <a:rPr lang="en-US" dirty="0">
                <a:solidFill>
                  <a:prstClr val="black"/>
                </a:solidFill>
                <a:latin typeface="Calibri" panose="020F0502020204030204"/>
              </a:rPr>
              <a:t>Individual Transferring</a:t>
            </a:r>
          </a:p>
          <a:p>
            <a:pPr lvl="3">
              <a:tabLst/>
              <a:defRPr/>
            </a:pPr>
            <a:r>
              <a:rPr lang="en-US" dirty="0">
                <a:solidFill>
                  <a:prstClr val="black"/>
                </a:solidFill>
                <a:latin typeface="Calibri" panose="020F0502020204030204"/>
              </a:rPr>
              <a:t>Rehabilitation</a:t>
            </a:r>
          </a:p>
          <a:p>
            <a:pPr lvl="3">
              <a:tabLst/>
              <a:defRPr/>
            </a:pPr>
            <a:r>
              <a:rPr lang="en-US" dirty="0">
                <a:solidFill>
                  <a:prstClr val="black"/>
                </a:solidFill>
                <a:latin typeface="Calibri" panose="020F0502020204030204"/>
              </a:rPr>
              <a:t>Effective Supervision &amp; Tracking</a:t>
            </a:r>
          </a:p>
          <a:p>
            <a:pPr lvl="2">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Public</a:t>
            </a:r>
            <a:r>
              <a:rPr lang="en-US" dirty="0">
                <a:solidFill>
                  <a:prstClr val="black"/>
                </a:solidFill>
                <a:latin typeface="Calibri" panose="020F0502020204030204"/>
              </a:rPr>
              <a:t> Safety</a:t>
            </a:r>
          </a:p>
          <a:p>
            <a:pPr lvl="2">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Victim's Rights/Safety</a:t>
            </a:r>
          </a:p>
        </p:txBody>
      </p:sp>
      <p:grpSp>
        <p:nvGrpSpPr>
          <p:cNvPr id="4" name="Group 3">
            <a:extLst>
              <a:ext uri="{FF2B5EF4-FFF2-40B4-BE49-F238E27FC236}">
                <a16:creationId xmlns:a16="http://schemas.microsoft.com/office/drawing/2014/main" id="{A4F7756B-CF78-AC75-7EAB-20BBDF9F0397}"/>
              </a:ext>
            </a:extLst>
          </p:cNvPr>
          <p:cNvGrpSpPr/>
          <p:nvPr/>
        </p:nvGrpSpPr>
        <p:grpSpPr>
          <a:xfrm>
            <a:off x="4119321" y="3781499"/>
            <a:ext cx="3731698" cy="780614"/>
            <a:chOff x="476250" y="1400628"/>
            <a:chExt cx="4032915" cy="726301"/>
          </a:xfrm>
          <a:solidFill>
            <a:srgbClr val="24416F"/>
          </a:solidFill>
        </p:grpSpPr>
        <p:sp>
          <p:nvSpPr>
            <p:cNvPr id="7" name="Rectangle 6">
              <a:extLst>
                <a:ext uri="{FF2B5EF4-FFF2-40B4-BE49-F238E27FC236}">
                  <a16:creationId xmlns:a16="http://schemas.microsoft.com/office/drawing/2014/main" id="{84B46FFE-1622-748A-926C-2180C01EA146}"/>
                </a:ext>
              </a:extLst>
            </p:cNvPr>
            <p:cNvSpPr/>
            <p:nvPr/>
          </p:nvSpPr>
          <p:spPr>
            <a:xfrm>
              <a:off x="476250" y="1400628"/>
              <a:ext cx="4032915" cy="726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CCF3FCF-032B-CF6D-2461-3AFCC2017C59}"/>
                </a:ext>
              </a:extLst>
            </p:cNvPr>
            <p:cNvSpPr/>
            <p:nvPr/>
          </p:nvSpPr>
          <p:spPr>
            <a:xfrm>
              <a:off x="499519" y="1506502"/>
              <a:ext cx="3806016" cy="458180"/>
            </a:xfrm>
            <a:prstGeom prst="rect">
              <a:avLst/>
            </a:prstGeom>
            <a:grp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Elevate</a:t>
              </a:r>
            </a:p>
          </p:txBody>
        </p:sp>
      </p:grpSp>
    </p:spTree>
    <p:custDataLst>
      <p:tags r:id="rId1"/>
    </p:custDataLst>
    <p:extLst>
      <p:ext uri="{BB962C8B-B14F-4D97-AF65-F5344CB8AC3E}">
        <p14:creationId xmlns:p14="http://schemas.microsoft.com/office/powerpoint/2010/main" val="3887734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6625-0997-05FE-39A4-95BAEB7611B5}"/>
              </a:ext>
            </a:extLst>
          </p:cNvPr>
          <p:cNvSpPr>
            <a:spLocks noGrp="1"/>
          </p:cNvSpPr>
          <p:nvPr>
            <p:ph type="title"/>
          </p:nvPr>
        </p:nvSpPr>
        <p:spPr/>
        <p:txBody>
          <a:bodyPr/>
          <a:lstStyle/>
          <a:p>
            <a:r>
              <a:rPr lang="en-US" dirty="0"/>
              <a:t>Technical &amp; Training Assistance AP 1-2008</a:t>
            </a:r>
          </a:p>
        </p:txBody>
      </p:sp>
      <p:pic>
        <p:nvPicPr>
          <p:cNvPr id="4" name="Picture 3" descr="Graphical user interface, application, Teams&#10;&#10;Description automatically generated">
            <a:extLst>
              <a:ext uri="{FF2B5EF4-FFF2-40B4-BE49-F238E27FC236}">
                <a16:creationId xmlns:a16="http://schemas.microsoft.com/office/drawing/2014/main" id="{99B41B25-4D93-74F7-242F-C09E68A07249}"/>
              </a:ext>
            </a:extLst>
          </p:cNvPr>
          <p:cNvPicPr>
            <a:picLocks noChangeAspect="1"/>
          </p:cNvPicPr>
          <p:nvPr/>
        </p:nvPicPr>
        <p:blipFill>
          <a:blip r:embed="rId4"/>
          <a:stretch>
            <a:fillRect/>
          </a:stretch>
        </p:blipFill>
        <p:spPr>
          <a:xfrm>
            <a:off x="838200" y="2833159"/>
            <a:ext cx="5452533" cy="2480901"/>
          </a:xfrm>
          <a:prstGeom prst="rect">
            <a:avLst/>
          </a:prstGeom>
        </p:spPr>
      </p:pic>
      <p:sp>
        <p:nvSpPr>
          <p:cNvPr id="5" name="TextBox 4">
            <a:extLst>
              <a:ext uri="{FF2B5EF4-FFF2-40B4-BE49-F238E27FC236}">
                <a16:creationId xmlns:a16="http://schemas.microsoft.com/office/drawing/2014/main" id="{1DDB790D-673C-BCBD-1ED5-54ACBE7C566A}"/>
              </a:ext>
            </a:extLst>
          </p:cNvPr>
          <p:cNvSpPr txBox="1"/>
          <p:nvPr/>
        </p:nvSpPr>
        <p:spPr>
          <a:xfrm>
            <a:off x="994833" y="2360451"/>
            <a:ext cx="5452533" cy="369332"/>
          </a:xfrm>
          <a:prstGeom prst="rect">
            <a:avLst/>
          </a:prstGeom>
          <a:noFill/>
        </p:spPr>
        <p:txBody>
          <a:bodyPr wrap="square" rtlCol="0">
            <a:spAutoFit/>
          </a:bodyPr>
          <a:lstStyle/>
          <a:p>
            <a:r>
              <a:rPr lang="en-US" dirty="0"/>
              <a:t>Transfer Decision Biannual Emails begin January 2023</a:t>
            </a:r>
          </a:p>
        </p:txBody>
      </p:sp>
      <p:sp>
        <p:nvSpPr>
          <p:cNvPr id="7" name="TextBox 6">
            <a:extLst>
              <a:ext uri="{FF2B5EF4-FFF2-40B4-BE49-F238E27FC236}">
                <a16:creationId xmlns:a16="http://schemas.microsoft.com/office/drawing/2014/main" id="{4A7FC59B-F7BA-1EE1-CF64-7115E210F454}"/>
              </a:ext>
            </a:extLst>
          </p:cNvPr>
          <p:cNvSpPr txBox="1"/>
          <p:nvPr/>
        </p:nvSpPr>
        <p:spPr>
          <a:xfrm>
            <a:off x="2556933" y="2894568"/>
            <a:ext cx="2497666" cy="5909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of Cases Initially Rejected, then Accepted</a:t>
            </a:r>
          </a:p>
        </p:txBody>
      </p:sp>
      <p:cxnSp>
        <p:nvCxnSpPr>
          <p:cNvPr id="9" name="Straight Arrow Connector 8">
            <a:extLst>
              <a:ext uri="{FF2B5EF4-FFF2-40B4-BE49-F238E27FC236}">
                <a16:creationId xmlns:a16="http://schemas.microsoft.com/office/drawing/2014/main" id="{D5763CF3-018A-32FE-0B98-886473027128}"/>
              </a:ext>
            </a:extLst>
          </p:cNvPr>
          <p:cNvCxnSpPr/>
          <p:nvPr/>
        </p:nvCxnSpPr>
        <p:spPr>
          <a:xfrm flipH="1">
            <a:off x="2032000" y="3190034"/>
            <a:ext cx="524933" cy="169334"/>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extBox 9">
            <a:extLst>
              <a:ext uri="{FF2B5EF4-FFF2-40B4-BE49-F238E27FC236}">
                <a16:creationId xmlns:a16="http://schemas.microsoft.com/office/drawing/2014/main" id="{AD676A96-01EE-214C-4E32-F26294F45C93}"/>
              </a:ext>
            </a:extLst>
          </p:cNvPr>
          <p:cNvGraphicFramePr/>
          <p:nvPr>
            <p:extLst>
              <p:ext uri="{D42A27DB-BD31-4B8C-83A1-F6EECF244321}">
                <p14:modId xmlns:p14="http://schemas.microsoft.com/office/powerpoint/2010/main" val="3564344285"/>
              </p:ext>
            </p:extLst>
          </p:nvPr>
        </p:nvGraphicFramePr>
        <p:xfrm>
          <a:off x="6591299" y="1846554"/>
          <a:ext cx="5312834" cy="40934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37407BF4-4BD2-08E1-27A7-FD0F5EE3AD43}"/>
              </a:ext>
            </a:extLst>
          </p:cNvPr>
          <p:cNvSpPr txBox="1"/>
          <p:nvPr/>
        </p:nvSpPr>
        <p:spPr>
          <a:xfrm>
            <a:off x="1735667" y="6146800"/>
            <a:ext cx="8136466" cy="646331"/>
          </a:xfrm>
          <a:prstGeom prst="rect">
            <a:avLst/>
          </a:prstGeom>
          <a:noFill/>
        </p:spPr>
        <p:txBody>
          <a:bodyPr wrap="square" rtlCol="0">
            <a:spAutoFit/>
          </a:bodyPr>
          <a:lstStyle/>
          <a:p>
            <a:pPr algn="ctr"/>
            <a:r>
              <a:rPr lang="en-US" dirty="0">
                <a:hlinkClick r:id="rId10"/>
              </a:rPr>
              <a:t>https://www.interstatecompact.org/policies/01-2008</a:t>
            </a:r>
            <a:endParaRPr lang="en-US" dirty="0"/>
          </a:p>
          <a:p>
            <a:pPr algn="ctr"/>
            <a:endParaRPr lang="en-US" dirty="0"/>
          </a:p>
        </p:txBody>
      </p:sp>
    </p:spTree>
    <p:custDataLst>
      <p:tags r:id="rId1"/>
    </p:custDataLst>
    <p:extLst>
      <p:ext uri="{BB962C8B-B14F-4D97-AF65-F5344CB8AC3E}">
        <p14:creationId xmlns:p14="http://schemas.microsoft.com/office/powerpoint/2010/main" val="971299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B423A-A120-C6E4-2C4B-5B367DC057E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NEW Retaking Management Dashboard</a:t>
            </a:r>
          </a:p>
        </p:txBody>
      </p:sp>
      <p:pic>
        <p:nvPicPr>
          <p:cNvPr id="4" name="Content Placeholder 3" descr="Graphical user interface, application&#10;&#10;Description automatically generated">
            <a:extLst>
              <a:ext uri="{FF2B5EF4-FFF2-40B4-BE49-F238E27FC236}">
                <a16:creationId xmlns:a16="http://schemas.microsoft.com/office/drawing/2014/main" id="{FE546747-89BF-DB52-2413-2AAD284B524E}"/>
              </a:ext>
            </a:extLst>
          </p:cNvPr>
          <p:cNvPicPr>
            <a:picLocks noGrp="1" noChangeAspect="1"/>
          </p:cNvPicPr>
          <p:nvPr>
            <p:ph idx="1"/>
          </p:nvPr>
        </p:nvPicPr>
        <p:blipFill>
          <a:blip r:embed="rId4"/>
          <a:stretch>
            <a:fillRect/>
          </a:stretch>
        </p:blipFill>
        <p:spPr>
          <a:xfrm>
            <a:off x="2101273" y="1675227"/>
            <a:ext cx="7989453" cy="4394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72EC9D9A-0453-7FE7-2B40-AAF75246E7CF}"/>
              </a:ext>
            </a:extLst>
          </p:cNvPr>
          <p:cNvSpPr txBox="1"/>
          <p:nvPr/>
        </p:nvSpPr>
        <p:spPr>
          <a:xfrm>
            <a:off x="1713530" y="6171684"/>
            <a:ext cx="8896927" cy="923330"/>
          </a:xfrm>
          <a:prstGeom prst="rect">
            <a:avLst/>
          </a:prstGeom>
          <a:noFill/>
        </p:spPr>
        <p:txBody>
          <a:bodyPr wrap="square" rtlCol="0">
            <a:spAutoFit/>
          </a:bodyPr>
          <a:lstStyle/>
          <a:p>
            <a:r>
              <a:rPr lang="en-US" dirty="0">
                <a:hlinkClick r:id="rId5"/>
              </a:rPr>
              <a:t>https://dash2.interstatecompact.org/app/main#/dashboards/6308eb628fe71a2884fb9ab6</a:t>
            </a: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500180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9929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23DEDED-0284-7DFA-BB5A-087BAF255A4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10846" y="1363091"/>
            <a:ext cx="4515954" cy="5558099"/>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C851B-9664-C3B4-D1B9-2AE832F37A4D}"/>
              </a:ext>
            </a:extLst>
          </p:cNvPr>
          <p:cNvSpPr>
            <a:spLocks noGrp="1"/>
          </p:cNvSpPr>
          <p:nvPr>
            <p:ph type="title"/>
          </p:nvPr>
        </p:nvSpPr>
        <p:spPr>
          <a:xfrm>
            <a:off x="649270" y="506727"/>
            <a:ext cx="3885141" cy="1526741"/>
          </a:xfrm>
        </p:spPr>
        <p:txBody>
          <a:bodyPr>
            <a:normAutofit/>
          </a:bodyPr>
          <a:lstStyle/>
          <a:p>
            <a:pPr algn="r"/>
            <a:r>
              <a:rPr lang="en-US" sz="3000" dirty="0">
                <a:solidFill>
                  <a:schemeClr val="bg1"/>
                </a:solidFill>
              </a:rPr>
              <a:t>Edit Compact Office</a:t>
            </a:r>
          </a:p>
        </p:txBody>
      </p:sp>
      <p:cxnSp>
        <p:nvCxnSpPr>
          <p:cNvPr id="1040" name="Straight Connector 1039">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CCED84-3349-7EFE-A87B-3910CCE7E248}"/>
              </a:ext>
            </a:extLst>
          </p:cNvPr>
          <p:cNvSpPr>
            <a:spLocks noGrp="1"/>
          </p:cNvSpPr>
          <p:nvPr>
            <p:ph idx="1"/>
          </p:nvPr>
        </p:nvSpPr>
        <p:spPr>
          <a:xfrm>
            <a:off x="4945336" y="506727"/>
            <a:ext cx="6609921" cy="1526741"/>
          </a:xfrm>
        </p:spPr>
        <p:txBody>
          <a:bodyPr anchor="ctr">
            <a:normAutofit/>
          </a:bodyPr>
          <a:lstStyle/>
          <a:p>
            <a:pPr lvl="1"/>
            <a:r>
              <a:rPr lang="en-US" sz="1700" dirty="0">
                <a:solidFill>
                  <a:schemeClr val="bg1"/>
                </a:solidFill>
              </a:rPr>
              <a:t>Change designee</a:t>
            </a:r>
          </a:p>
          <a:p>
            <a:pPr lvl="1"/>
            <a:r>
              <a:rPr lang="en-US" sz="1700" dirty="0">
                <a:solidFill>
                  <a:schemeClr val="bg1"/>
                </a:solidFill>
              </a:rPr>
              <a:t>Update compact office email address for general notifications</a:t>
            </a:r>
          </a:p>
          <a:p>
            <a:pPr lvl="1"/>
            <a:r>
              <a:rPr lang="en-US" sz="1700" dirty="0">
                <a:solidFill>
                  <a:schemeClr val="bg1"/>
                </a:solidFill>
              </a:rPr>
              <a:t>Update address &amp; phone for compact office</a:t>
            </a:r>
          </a:p>
        </p:txBody>
      </p:sp>
      <p:pic>
        <p:nvPicPr>
          <p:cNvPr id="5" name="Picture 4">
            <a:extLst>
              <a:ext uri="{FF2B5EF4-FFF2-40B4-BE49-F238E27FC236}">
                <a16:creationId xmlns:a16="http://schemas.microsoft.com/office/drawing/2014/main" id="{DD4FC468-7E2B-45C5-4529-252C71528DD1}"/>
              </a:ext>
            </a:extLst>
          </p:cNvPr>
          <p:cNvPicPr>
            <a:picLocks noChangeAspect="1"/>
          </p:cNvPicPr>
          <p:nvPr/>
        </p:nvPicPr>
        <p:blipFill rotWithShape="1">
          <a:blip r:embed="rId5"/>
          <a:srcRect r="-194" b="55786"/>
          <a:stretch/>
        </p:blipFill>
        <p:spPr>
          <a:xfrm>
            <a:off x="553224" y="3047350"/>
            <a:ext cx="5559480" cy="2189579"/>
          </a:xfrm>
          <a:prstGeom prst="rect">
            <a:avLst/>
          </a:prstGeom>
        </p:spPr>
      </p:pic>
      <p:sp>
        <p:nvSpPr>
          <p:cNvPr id="6" name="TextBox 5">
            <a:extLst>
              <a:ext uri="{FF2B5EF4-FFF2-40B4-BE49-F238E27FC236}">
                <a16:creationId xmlns:a16="http://schemas.microsoft.com/office/drawing/2014/main" id="{2DB2506B-11E6-D908-C846-D02EF3C1B1ED}"/>
              </a:ext>
            </a:extLst>
          </p:cNvPr>
          <p:cNvSpPr txBox="1"/>
          <p:nvPr/>
        </p:nvSpPr>
        <p:spPr>
          <a:xfrm>
            <a:off x="553224" y="5520276"/>
            <a:ext cx="5741122" cy="830997"/>
          </a:xfrm>
          <a:prstGeom prst="rect">
            <a:avLst/>
          </a:prstGeom>
          <a:noFill/>
        </p:spPr>
        <p:txBody>
          <a:bodyPr wrap="square">
            <a:spAutoFit/>
          </a:bodyPr>
          <a:lstStyle/>
          <a:p>
            <a:pPr>
              <a:spcAft>
                <a:spcPts val="600"/>
              </a:spcAft>
            </a:pPr>
            <a:r>
              <a:rPr lang="en-US" sz="1600" dirty="0">
                <a:hlinkClick r:id="rId6"/>
              </a:rPr>
              <a:t>https://support.interstatecompact.org/hc/en-us/articles/7707923338775-Managing-Compact-Office-Emails-ICOTS-PDFs-Public-Web-Portal-Information</a:t>
            </a:r>
            <a:endParaRPr lang="en-US" sz="1600" dirty="0"/>
          </a:p>
        </p:txBody>
      </p:sp>
    </p:spTree>
    <p:custDataLst>
      <p:tags r:id="rId1"/>
    </p:custDataLst>
    <p:extLst>
      <p:ext uri="{BB962C8B-B14F-4D97-AF65-F5344CB8AC3E}">
        <p14:creationId xmlns:p14="http://schemas.microsoft.com/office/powerpoint/2010/main" val="428189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074521" y="1634887"/>
            <a:ext cx="7049142" cy="492442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Today you will learn about:</a:t>
            </a:r>
          </a:p>
          <a:p>
            <a:pPr>
              <a:lnSpc>
                <a:spcPct val="100000"/>
              </a:lnSpc>
              <a:spcBef>
                <a:spcPts val="0"/>
              </a:spcBef>
              <a:spcAft>
                <a:spcPts val="600"/>
              </a:spcAft>
            </a:pPr>
            <a:r>
              <a:rPr lang="en-US" dirty="0"/>
              <a:t>FY22 Transfer Assessment Results &amp; Methods</a:t>
            </a:r>
          </a:p>
          <a:p>
            <a:pPr>
              <a:lnSpc>
                <a:spcPct val="100000"/>
              </a:lnSpc>
              <a:spcBef>
                <a:spcPts val="0"/>
              </a:spcBef>
              <a:spcAft>
                <a:spcPts val="600"/>
              </a:spcAft>
            </a:pPr>
            <a:r>
              <a:rPr lang="en-US" dirty="0"/>
              <a:t>Verification Tips</a:t>
            </a:r>
          </a:p>
          <a:p>
            <a:pPr>
              <a:lnSpc>
                <a:spcPct val="100000"/>
              </a:lnSpc>
              <a:spcBef>
                <a:spcPts val="0"/>
              </a:spcBef>
              <a:spcAft>
                <a:spcPts val="600"/>
              </a:spcAft>
            </a:pPr>
            <a:r>
              <a:rPr lang="en-US" dirty="0"/>
              <a:t>Transfer Decision Dashboard Demos</a:t>
            </a:r>
          </a:p>
          <a:p>
            <a:pPr lvl="1">
              <a:lnSpc>
                <a:spcPct val="100000"/>
              </a:lnSpc>
              <a:spcBef>
                <a:spcPts val="0"/>
              </a:spcBef>
              <a:spcAft>
                <a:spcPts val="600"/>
              </a:spcAft>
            </a:pPr>
            <a:r>
              <a:rPr lang="en-US" dirty="0"/>
              <a:t>Decision Summaries</a:t>
            </a:r>
          </a:p>
          <a:p>
            <a:pPr lvl="1">
              <a:lnSpc>
                <a:spcPct val="100000"/>
              </a:lnSpc>
              <a:spcBef>
                <a:spcPts val="0"/>
              </a:spcBef>
              <a:spcAft>
                <a:spcPts val="600"/>
              </a:spcAft>
            </a:pPr>
            <a:r>
              <a:rPr lang="en-US" dirty="0"/>
              <a:t>Outgoing Case Analysis</a:t>
            </a:r>
          </a:p>
          <a:p>
            <a:pPr lvl="1">
              <a:lnSpc>
                <a:spcPct val="100000"/>
              </a:lnSpc>
              <a:spcBef>
                <a:spcPts val="0"/>
              </a:spcBef>
              <a:spcAft>
                <a:spcPts val="600"/>
              </a:spcAft>
            </a:pPr>
            <a:r>
              <a:rPr lang="en-US" dirty="0"/>
              <a:t>Incoming Case Analysis</a:t>
            </a:r>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p:txBody>
      </p:sp>
    </p:spTree>
    <p:custDataLst>
      <p:tags r:id="rId1"/>
    </p:custDataLst>
    <p:extLst>
      <p:ext uri="{BB962C8B-B14F-4D97-AF65-F5344CB8AC3E}">
        <p14:creationId xmlns:p14="http://schemas.microsoft.com/office/powerpoint/2010/main" val="33642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21C7-E37D-C8B4-3424-90D3473C4436}"/>
              </a:ext>
            </a:extLst>
          </p:cNvPr>
          <p:cNvSpPr>
            <a:spLocks noGrp="1"/>
          </p:cNvSpPr>
          <p:nvPr>
            <p:ph type="title"/>
          </p:nvPr>
        </p:nvSpPr>
        <p:spPr>
          <a:xfrm>
            <a:off x="648929" y="326571"/>
            <a:ext cx="5170852" cy="1671564"/>
          </a:xfrm>
        </p:spPr>
        <p:txBody>
          <a:bodyPr>
            <a:normAutofit/>
          </a:bodyPr>
          <a:lstStyle/>
          <a:p>
            <a:r>
              <a:rPr lang="en-US" sz="4000" dirty="0"/>
              <a:t>FY22 Transfer Assessment Purposes</a:t>
            </a:r>
          </a:p>
        </p:txBody>
      </p:sp>
      <p:sp>
        <p:nvSpPr>
          <p:cNvPr id="3" name="Content Placeholder 2">
            <a:extLst>
              <a:ext uri="{FF2B5EF4-FFF2-40B4-BE49-F238E27FC236}">
                <a16:creationId xmlns:a16="http://schemas.microsoft.com/office/drawing/2014/main" id="{33D1A23D-9678-AF20-ED27-7CF268553EC5}"/>
              </a:ext>
            </a:extLst>
          </p:cNvPr>
          <p:cNvSpPr>
            <a:spLocks noGrp="1"/>
          </p:cNvSpPr>
          <p:nvPr>
            <p:ph idx="1"/>
          </p:nvPr>
        </p:nvSpPr>
        <p:spPr>
          <a:xfrm>
            <a:off x="648929" y="1967979"/>
            <a:ext cx="6287447" cy="4563450"/>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Promote offender success, effective tracking, efficient transfer processes, and adherence to ICAOS Rules 3.101, 3.101-1, 3.101-2, and 3.104.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Review the extent of change following the 2016 assessment.</a:t>
            </a:r>
          </a:p>
          <a:p>
            <a:pPr marL="800100" lvl="1" indent="-342900">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Initiated based on reports of ‘invalid denials’</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Resulted in changes to Rule 3.101-2 &amp; ICOTS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Identify potential common factors impeding present-day acceptance rates.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H</a:t>
            </a:r>
            <a:r>
              <a:rPr lang="en-US" sz="2000" dirty="0">
                <a:effectLst/>
                <a:latin typeface="Calibri" panose="020F0502020204030204" pitchFamily="34" charset="0"/>
                <a:ea typeface="Calibri" panose="020F0502020204030204" pitchFamily="34" charset="0"/>
                <a:cs typeface="Calibri" panose="020F0502020204030204" pitchFamily="34" charset="0"/>
              </a:rPr>
              <a:t>elp states gain an understanding of dashboard reports.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pic>
        <p:nvPicPr>
          <p:cNvPr id="13" name="Picture 4" descr="Logo&#10;&#10;Description automatically generated">
            <a:extLst>
              <a:ext uri="{FF2B5EF4-FFF2-40B4-BE49-F238E27FC236}">
                <a16:creationId xmlns:a16="http://schemas.microsoft.com/office/drawing/2014/main" id="{7E458110-5F6B-6834-589A-4F1C8100AED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928" r="16420" b="-2"/>
          <a:stretch/>
        </p:blipFill>
        <p:spPr>
          <a:xfrm>
            <a:off x="7308080" y="1147274"/>
            <a:ext cx="4234990" cy="4563451"/>
          </a:xfrm>
          <a:prstGeom prst="rect">
            <a:avLst/>
          </a:prstGeom>
          <a:effectLst/>
        </p:spPr>
      </p:pic>
    </p:spTree>
    <p:custDataLst>
      <p:tags r:id="rId1"/>
    </p:custDataLst>
    <p:extLst>
      <p:ext uri="{BB962C8B-B14F-4D97-AF65-F5344CB8AC3E}">
        <p14:creationId xmlns:p14="http://schemas.microsoft.com/office/powerpoint/2010/main" val="129687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ngled shot of pen on a graph">
            <a:extLst>
              <a:ext uri="{FF2B5EF4-FFF2-40B4-BE49-F238E27FC236}">
                <a16:creationId xmlns:a16="http://schemas.microsoft.com/office/drawing/2014/main" id="{D5B898C2-7A22-D964-527D-1A39FCDAE45D}"/>
              </a:ext>
            </a:extLst>
          </p:cNvPr>
          <p:cNvPicPr>
            <a:picLocks noChangeAspect="1"/>
          </p:cNvPicPr>
          <p:nvPr/>
        </p:nvPicPr>
        <p:blipFill rotWithShape="1">
          <a:blip r:embed="rId4">
            <a:alphaModFix amt="50000"/>
          </a:blip>
          <a:srcRect t="8600" b="7130"/>
          <a:stretch/>
        </p:blipFill>
        <p:spPr>
          <a:xfrm>
            <a:off x="20" y="1"/>
            <a:ext cx="12191980" cy="6857999"/>
          </a:xfrm>
          <a:prstGeom prst="rect">
            <a:avLst/>
          </a:prstGeom>
        </p:spPr>
      </p:pic>
      <p:sp>
        <p:nvSpPr>
          <p:cNvPr id="2" name="Title 1">
            <a:extLst>
              <a:ext uri="{FF2B5EF4-FFF2-40B4-BE49-F238E27FC236}">
                <a16:creationId xmlns:a16="http://schemas.microsoft.com/office/drawing/2014/main" id="{6454ACCD-D697-2DE7-E06A-8CDEE37A3ECE}"/>
              </a:ext>
            </a:extLst>
          </p:cNvPr>
          <p:cNvSpPr>
            <a:spLocks noGrp="1"/>
          </p:cNvSpPr>
          <p:nvPr>
            <p:ph type="title"/>
          </p:nvPr>
        </p:nvSpPr>
        <p:spPr>
          <a:xfrm>
            <a:off x="838200" y="963877"/>
            <a:ext cx="3494362" cy="4930246"/>
          </a:xfrm>
        </p:spPr>
        <p:txBody>
          <a:bodyPr>
            <a:normAutofit/>
          </a:bodyPr>
          <a:lstStyle/>
          <a:p>
            <a:pPr algn="r"/>
            <a:r>
              <a:rPr lang="en-US" b="1" dirty="0">
                <a:solidFill>
                  <a:schemeClr val="bg1"/>
                </a:solidFill>
              </a:rPr>
              <a:t>Transfer Assessment FY22</a:t>
            </a:r>
            <a:br>
              <a:rPr lang="en-US" b="1" dirty="0">
                <a:solidFill>
                  <a:schemeClr val="bg1"/>
                </a:solidFill>
              </a:rPr>
            </a:br>
            <a:r>
              <a:rPr lang="en-US" sz="2000" b="1" i="1" dirty="0">
                <a:solidFill>
                  <a:schemeClr val="bg1"/>
                </a:solidFill>
              </a:rPr>
              <a:t>Purpose to promote offender success, effective tracking, efficient transfer processes, and adherence to ICAOS Rules 3.101, 3.101-1, 3.101-2, and 3.104.</a:t>
            </a:r>
            <a:br>
              <a:rPr lang="en-US" sz="4400" b="1" i="1" dirty="0">
                <a:solidFill>
                  <a:schemeClr val="bg1"/>
                </a:solidFill>
              </a:rPr>
            </a:br>
            <a:endParaRPr lang="en-US" dirty="0">
              <a:solidFill>
                <a:schemeClr val="bg1"/>
              </a:solidFill>
            </a:endParaRPr>
          </a:p>
        </p:txBody>
      </p:sp>
      <p:sp>
        <p:nvSpPr>
          <p:cNvPr id="52"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D62434-5A82-4A51-B30D-2098B2C039D2}"/>
              </a:ext>
            </a:extLst>
          </p:cNvPr>
          <p:cNvSpPr>
            <a:spLocks noGrp="1"/>
          </p:cNvSpPr>
          <p:nvPr>
            <p:ph idx="1"/>
          </p:nvPr>
        </p:nvSpPr>
        <p:spPr>
          <a:xfrm>
            <a:off x="4976031" y="963877"/>
            <a:ext cx="6984405" cy="4930246"/>
          </a:xfrm>
        </p:spPr>
        <p:txBody>
          <a:bodyPr anchor="ctr">
            <a:noAutofit/>
          </a:bodyPr>
          <a:lstStyle/>
          <a:p>
            <a:endParaRPr lang="en-US" sz="2000" dirty="0">
              <a:solidFill>
                <a:schemeClr val="bg1"/>
              </a:solidFill>
            </a:endParaRPr>
          </a:p>
          <a:p>
            <a:pPr marL="0" indent="0">
              <a:buNone/>
            </a:pPr>
            <a:r>
              <a:rPr lang="en-US" sz="2400" b="1" dirty="0">
                <a:solidFill>
                  <a:schemeClr val="bg1"/>
                </a:solidFill>
              </a:rPr>
              <a:t>Review included:</a:t>
            </a:r>
          </a:p>
          <a:p>
            <a:pPr lvl="1"/>
            <a:endParaRPr lang="en-US" b="1" dirty="0">
              <a:solidFill>
                <a:schemeClr val="bg1"/>
              </a:solidFill>
            </a:endParaRPr>
          </a:p>
          <a:p>
            <a:pPr lvl="1"/>
            <a:r>
              <a:rPr lang="en-US" b="1" dirty="0">
                <a:solidFill>
                  <a:schemeClr val="bg1"/>
                </a:solidFill>
              </a:rPr>
              <a:t>Acceptance Rates compared to FY15:  </a:t>
            </a:r>
          </a:p>
          <a:p>
            <a:pPr lvl="2"/>
            <a:r>
              <a:rPr lang="en-US" sz="2400" b="1" i="1" dirty="0">
                <a:solidFill>
                  <a:schemeClr val="bg1"/>
                </a:solidFill>
              </a:rPr>
              <a:t>Data shows minimal improvement</a:t>
            </a:r>
          </a:p>
          <a:p>
            <a:pPr lvl="2"/>
            <a:r>
              <a:rPr lang="en-US" sz="2400" b="1" i="1" dirty="0">
                <a:solidFill>
                  <a:schemeClr val="bg1"/>
                </a:solidFill>
              </a:rPr>
              <a:t>Unverified data remains #1 reason for rejection</a:t>
            </a:r>
          </a:p>
          <a:p>
            <a:pPr lvl="1"/>
            <a:endParaRPr lang="en-US" b="1" dirty="0">
              <a:solidFill>
                <a:schemeClr val="bg1"/>
              </a:solidFill>
            </a:endParaRPr>
          </a:p>
          <a:p>
            <a:pPr lvl="1"/>
            <a:r>
              <a:rPr lang="en-US" b="1" dirty="0">
                <a:solidFill>
                  <a:schemeClr val="bg1"/>
                </a:solidFill>
              </a:rPr>
              <a:t>Thorough review of cases initially rejected, subsequently accepted:</a:t>
            </a:r>
          </a:p>
          <a:p>
            <a:pPr lvl="2"/>
            <a:r>
              <a:rPr lang="en-US" sz="2400" b="1" i="1" dirty="0">
                <a:solidFill>
                  <a:schemeClr val="bg1"/>
                </a:solidFill>
              </a:rPr>
              <a:t>How can we get it right the first time?  Improve efficiency</a:t>
            </a:r>
          </a:p>
          <a:p>
            <a:pPr lvl="1"/>
            <a:endParaRPr lang="en-US" b="1" dirty="0">
              <a:solidFill>
                <a:schemeClr val="bg1"/>
              </a:solidFill>
            </a:endParaRPr>
          </a:p>
          <a:p>
            <a:pPr lvl="1"/>
            <a:r>
              <a:rPr lang="en-US" b="1" dirty="0">
                <a:solidFill>
                  <a:schemeClr val="bg1"/>
                </a:solidFill>
              </a:rPr>
              <a:t>Top 10 sending/receiving state</a:t>
            </a:r>
          </a:p>
          <a:p>
            <a:pPr lvl="2"/>
            <a:r>
              <a:rPr lang="en-US" sz="2400" b="1" i="1" dirty="0">
                <a:solidFill>
                  <a:schemeClr val="bg1"/>
                </a:solidFill>
              </a:rPr>
              <a:t>Improve relationships with states your state does most business</a:t>
            </a:r>
          </a:p>
        </p:txBody>
      </p:sp>
    </p:spTree>
    <p:custDataLst>
      <p:tags r:id="rId1"/>
    </p:custDataLst>
    <p:extLst>
      <p:ext uri="{BB962C8B-B14F-4D97-AF65-F5344CB8AC3E}">
        <p14:creationId xmlns:p14="http://schemas.microsoft.com/office/powerpoint/2010/main" val="193864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B7A6A7-1322-BD2C-C89F-CA1444156A18}"/>
              </a:ext>
            </a:extLst>
          </p:cNvPr>
          <p:cNvSpPr>
            <a:spLocks noGrp="1"/>
          </p:cNvSpPr>
          <p:nvPr>
            <p:ph type="title"/>
          </p:nvPr>
        </p:nvSpPr>
        <p:spPr>
          <a:xfrm>
            <a:off x="1371597" y="348865"/>
            <a:ext cx="10044023" cy="877729"/>
          </a:xfrm>
          <a:prstGeom prst="ellipse">
            <a:avLst/>
          </a:prstGeom>
        </p:spPr>
        <p:txBody>
          <a:bodyPr vert="horz" lIns="91440" tIns="45720" rIns="91440" bIns="45720" rtlCol="0" anchor="ctr">
            <a:normAutofit/>
          </a:bodyPr>
          <a:lstStyle/>
          <a:p>
            <a:r>
              <a:rPr lang="en-US" sz="3700" kern="1200" dirty="0">
                <a:solidFill>
                  <a:srgbClr val="FFFFFF"/>
                </a:solidFill>
                <a:latin typeface="+mj-lt"/>
                <a:ea typeface="+mj-ea"/>
                <a:cs typeface="+mj-cs"/>
              </a:rPr>
              <a:t>FY22 Assessment Results</a:t>
            </a:r>
          </a:p>
        </p:txBody>
      </p:sp>
      <p:graphicFrame>
        <p:nvGraphicFramePr>
          <p:cNvPr id="4" name="Content Placeholder 3">
            <a:extLst>
              <a:ext uri="{FF2B5EF4-FFF2-40B4-BE49-F238E27FC236}">
                <a16:creationId xmlns:a16="http://schemas.microsoft.com/office/drawing/2014/main" id="{4E2E82AB-1C6C-938C-A97F-459F123E3645}"/>
              </a:ext>
            </a:extLst>
          </p:cNvPr>
          <p:cNvGraphicFramePr>
            <a:graphicFrameLocks noGrp="1"/>
          </p:cNvGraphicFramePr>
          <p:nvPr>
            <p:ph idx="1"/>
          </p:nvPr>
        </p:nvGraphicFramePr>
        <p:xfrm>
          <a:off x="632084" y="2180118"/>
          <a:ext cx="10927831" cy="3336280"/>
        </p:xfrm>
        <a:graphic>
          <a:graphicData uri="http://schemas.openxmlformats.org/drawingml/2006/table">
            <a:tbl>
              <a:tblPr firstRow="1" firstCol="1" bandRow="1"/>
              <a:tblGrid>
                <a:gridCol w="3998124">
                  <a:extLst>
                    <a:ext uri="{9D8B030D-6E8A-4147-A177-3AD203B41FA5}">
                      <a16:colId xmlns:a16="http://schemas.microsoft.com/office/drawing/2014/main" val="3582522619"/>
                    </a:ext>
                  </a:extLst>
                </a:gridCol>
                <a:gridCol w="3124110">
                  <a:extLst>
                    <a:ext uri="{9D8B030D-6E8A-4147-A177-3AD203B41FA5}">
                      <a16:colId xmlns:a16="http://schemas.microsoft.com/office/drawing/2014/main" val="2113619574"/>
                    </a:ext>
                  </a:extLst>
                </a:gridCol>
                <a:gridCol w="3805597">
                  <a:extLst>
                    <a:ext uri="{9D8B030D-6E8A-4147-A177-3AD203B41FA5}">
                      <a16:colId xmlns:a16="http://schemas.microsoft.com/office/drawing/2014/main" val="4070615583"/>
                    </a:ext>
                  </a:extLst>
                </a:gridCol>
              </a:tblGrid>
              <a:tr h="333628">
                <a:tc>
                  <a:txBody>
                    <a:bodyPr/>
                    <a:lstStyle/>
                    <a:p>
                      <a:pPr marL="0" marR="0" algn="ctr" fontAlgn="t">
                        <a:lnSpc>
                          <a:spcPct val="115000"/>
                        </a:lnSpc>
                        <a:spcBef>
                          <a:spcPts val="0"/>
                        </a:spcBef>
                        <a:spcAft>
                          <a:spcPts val="0"/>
                        </a:spcAft>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Reasons for Rejection</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FY2015 Discretionary</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April, FY2021 Mandatory &amp; Discretionary</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75120601"/>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Invalid/Unverified Plan</a:t>
                      </a:r>
                      <a:endParaRPr lang="en-US" sz="2900" b="0" i="0" u="none" strike="noStrike" dirty="0">
                        <a:effectLst/>
                        <a:highlight>
                          <a:srgbClr val="FFFF00"/>
                        </a:highligh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79.6%</a:t>
                      </a:r>
                      <a:endParaRPr lang="en-US" sz="2900" b="0" i="0" u="none" strike="noStrike" dirty="0">
                        <a:effectLst/>
                        <a:highlight>
                          <a:srgbClr val="FFFF00"/>
                        </a:highligh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72.1%</a:t>
                      </a:r>
                      <a:endParaRPr lang="en-US" sz="2900" b="0" i="0" u="none" strike="noStrike" dirty="0">
                        <a:effectLst/>
                        <a:highlight>
                          <a:srgbClr val="FFFF00"/>
                        </a:highligh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17532"/>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Offender in Receiving State w/out Permission</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201059"/>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Non-qualifying Misdemeanor</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132579"/>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Offender Changed Mind</a:t>
                      </a:r>
                      <a:endParaRPr lang="en-US" sz="2900" b="0" i="0" u="none" strike="noStrike" dirty="0">
                        <a:effectLst/>
                        <a:highlight>
                          <a:srgbClr val="00FFFF"/>
                        </a:highligh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5.7%</a:t>
                      </a:r>
                      <a:endParaRPr lang="en-US" sz="2900" b="0" i="0" u="none" strike="noStrike" dirty="0">
                        <a:effectLst/>
                        <a:highlight>
                          <a:srgbClr val="00FFFF"/>
                        </a:highligh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570437"/>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Absconded during Investigation</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472836"/>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Incomplete Request</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194437"/>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Longer Eligible for Transfer</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228696"/>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Non-compliant Behavior / Pending Charges</a:t>
                      </a:r>
                      <a:endParaRPr lang="en-US" sz="2900" b="0" i="0" u="none" strike="noStrike" dirty="0">
                        <a:effectLst/>
                        <a:highlight>
                          <a:srgbClr val="00FFFF"/>
                        </a:highligh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2.8%</a:t>
                      </a:r>
                      <a:endParaRPr lang="en-US" sz="2900" b="0" i="0" u="none" strike="noStrike" dirty="0">
                        <a:effectLst/>
                        <a:highlight>
                          <a:srgbClr val="00FFFF"/>
                        </a:highligh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486261"/>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30516450"/>
                  </a:ext>
                </a:extLst>
              </a:tr>
            </a:tbl>
          </a:graphicData>
        </a:graphic>
      </p:graphicFrame>
      <p:sp>
        <p:nvSpPr>
          <p:cNvPr id="3" name="TextBox 2">
            <a:extLst>
              <a:ext uri="{FF2B5EF4-FFF2-40B4-BE49-F238E27FC236}">
                <a16:creationId xmlns:a16="http://schemas.microsoft.com/office/drawing/2014/main" id="{FE3DE199-6C9C-5C20-9C06-1C2D449C936A}"/>
              </a:ext>
            </a:extLst>
          </p:cNvPr>
          <p:cNvSpPr txBox="1"/>
          <p:nvPr/>
        </p:nvSpPr>
        <p:spPr>
          <a:xfrm>
            <a:off x="3214381" y="5704514"/>
            <a:ext cx="4914476" cy="1200329"/>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Not a valid reason for denial; Sending state determines ‘substantial compliance’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Many identified in the assessment, pending charges were in the RECEIVING STATE</a:t>
            </a:r>
          </a:p>
        </p:txBody>
      </p:sp>
      <p:cxnSp>
        <p:nvCxnSpPr>
          <p:cNvPr id="8" name="Straight Arrow Connector 7">
            <a:extLst>
              <a:ext uri="{FF2B5EF4-FFF2-40B4-BE49-F238E27FC236}">
                <a16:creationId xmlns:a16="http://schemas.microsoft.com/office/drawing/2014/main" id="{44CBB4BE-8B90-0318-CBA1-03BA930DDB79}"/>
              </a:ext>
            </a:extLst>
          </p:cNvPr>
          <p:cNvCxnSpPr/>
          <p:nvPr/>
        </p:nvCxnSpPr>
        <p:spPr>
          <a:xfrm flipH="1" flipV="1">
            <a:off x="3397541" y="5134062"/>
            <a:ext cx="369116" cy="570452"/>
          </a:xfrm>
          <a:prstGeom prst="straightConnector1">
            <a:avLst/>
          </a:prstGeom>
          <a:ln w="66675">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9FB12EF1-41DA-3DB1-70A8-8CD80C8F5E24}"/>
              </a:ext>
            </a:extLst>
          </p:cNvPr>
          <p:cNvCxnSpPr>
            <a:cxnSpLocks/>
          </p:cNvCxnSpPr>
          <p:nvPr/>
        </p:nvCxnSpPr>
        <p:spPr>
          <a:xfrm flipH="1">
            <a:off x="2726422" y="3571952"/>
            <a:ext cx="771786" cy="127593"/>
          </a:xfrm>
          <a:prstGeom prst="straightConnector1">
            <a:avLst/>
          </a:prstGeom>
          <a:ln w="66675">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BF7BA51C-2070-66FA-88A1-9CBF3A2B6525}"/>
              </a:ext>
            </a:extLst>
          </p:cNvPr>
          <p:cNvSpPr txBox="1"/>
          <p:nvPr/>
        </p:nvSpPr>
        <p:spPr>
          <a:xfrm>
            <a:off x="3498209" y="3241912"/>
            <a:ext cx="1954635" cy="1200329"/>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Sending state should WITHDRAW case, instead of requesting denial</a:t>
            </a:r>
          </a:p>
        </p:txBody>
      </p:sp>
    </p:spTree>
    <p:custDataLst>
      <p:tags r:id="rId1"/>
    </p:custDataLst>
    <p:extLst>
      <p:ext uri="{BB962C8B-B14F-4D97-AF65-F5344CB8AC3E}">
        <p14:creationId xmlns:p14="http://schemas.microsoft.com/office/powerpoint/2010/main" val="166260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EAF3-2FDC-237D-7170-E25C6C24EC0B}"/>
              </a:ext>
            </a:extLst>
          </p:cNvPr>
          <p:cNvSpPr>
            <a:spLocks noGrp="1"/>
          </p:cNvSpPr>
          <p:nvPr>
            <p:ph type="title"/>
          </p:nvPr>
        </p:nvSpPr>
        <p:spPr/>
        <p:txBody>
          <a:bodyPr/>
          <a:lstStyle/>
          <a:p>
            <a:r>
              <a:rPr lang="en-US" dirty="0"/>
              <a:t>State Self-Assessments</a:t>
            </a:r>
          </a:p>
        </p:txBody>
      </p:sp>
      <p:graphicFrame>
        <p:nvGraphicFramePr>
          <p:cNvPr id="8" name="Content Placeholder 2">
            <a:extLst>
              <a:ext uri="{FF2B5EF4-FFF2-40B4-BE49-F238E27FC236}">
                <a16:creationId xmlns:a16="http://schemas.microsoft.com/office/drawing/2014/main" id="{024B223E-2E25-1E02-8363-164AFB785327}"/>
              </a:ext>
            </a:extLst>
          </p:cNvPr>
          <p:cNvGraphicFramePr>
            <a:graphicFrameLocks noGrp="1"/>
          </p:cNvGraphicFramePr>
          <p:nvPr>
            <p:ph idx="1"/>
          </p:nvPr>
        </p:nvGraphicFramePr>
        <p:xfrm>
          <a:off x="838200" y="1825625"/>
          <a:ext cx="7090954"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Graphical user interface, application, Teams&#10;&#10;Description automatically generated">
            <a:extLst>
              <a:ext uri="{FF2B5EF4-FFF2-40B4-BE49-F238E27FC236}">
                <a16:creationId xmlns:a16="http://schemas.microsoft.com/office/drawing/2014/main" id="{FDFA79FD-E5B5-F8C3-D366-AFA86A4A5EBD}"/>
              </a:ext>
            </a:extLst>
          </p:cNvPr>
          <p:cNvPicPr>
            <a:picLocks noChangeAspect="1"/>
          </p:cNvPicPr>
          <p:nvPr/>
        </p:nvPicPr>
        <p:blipFill rotWithShape="1">
          <a:blip r:embed="rId9"/>
          <a:srcRect l="5121" t="3533" r="59781" b="3796"/>
          <a:stretch/>
        </p:blipFill>
        <p:spPr>
          <a:xfrm>
            <a:off x="8268788" y="596832"/>
            <a:ext cx="2599508" cy="3122959"/>
          </a:xfrm>
          <a:prstGeom prst="rect">
            <a:avLst/>
          </a:prstGeom>
        </p:spPr>
      </p:pic>
      <p:pic>
        <p:nvPicPr>
          <p:cNvPr id="6" name="Picture 5" descr="Graphical user interface, chart, application, table, Excel&#10;&#10;Description automatically generated">
            <a:extLst>
              <a:ext uri="{FF2B5EF4-FFF2-40B4-BE49-F238E27FC236}">
                <a16:creationId xmlns:a16="http://schemas.microsoft.com/office/drawing/2014/main" id="{D0ED6E0A-AC8D-E2C0-F9B7-53969DED5417}"/>
              </a:ext>
            </a:extLst>
          </p:cNvPr>
          <p:cNvPicPr>
            <a:picLocks noChangeAspect="1"/>
          </p:cNvPicPr>
          <p:nvPr/>
        </p:nvPicPr>
        <p:blipFill rotWithShape="1">
          <a:blip r:embed="rId10"/>
          <a:srcRect l="63765" t="43082" r="1597" b="2923"/>
          <a:stretch/>
        </p:blipFill>
        <p:spPr>
          <a:xfrm>
            <a:off x="8098971" y="3719791"/>
            <a:ext cx="2599508" cy="2750446"/>
          </a:xfrm>
          <a:prstGeom prst="rect">
            <a:avLst/>
          </a:prstGeom>
        </p:spPr>
      </p:pic>
    </p:spTree>
    <p:custDataLst>
      <p:tags r:id="rId1"/>
    </p:custDataLst>
    <p:extLst>
      <p:ext uri="{BB962C8B-B14F-4D97-AF65-F5344CB8AC3E}">
        <p14:creationId xmlns:p14="http://schemas.microsoft.com/office/powerpoint/2010/main" val="141314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t, pie chart&#10;&#10;Description automatically generated">
            <a:extLst>
              <a:ext uri="{FF2B5EF4-FFF2-40B4-BE49-F238E27FC236}">
                <a16:creationId xmlns:a16="http://schemas.microsoft.com/office/drawing/2014/main" id="{91A4F368-10DA-5A42-1DBC-11A01A945ED7}"/>
              </a:ext>
            </a:extLst>
          </p:cNvPr>
          <p:cNvPicPr>
            <a:picLocks noGrp="1" noChangeAspect="1"/>
          </p:cNvPicPr>
          <p:nvPr>
            <p:ph idx="1"/>
          </p:nvPr>
        </p:nvPicPr>
        <p:blipFill rotWithShape="1">
          <a:blip r:embed="rId4"/>
          <a:srcRect l="48105" t="3123" r="-1"/>
          <a:stretch/>
        </p:blipFill>
        <p:spPr>
          <a:xfrm>
            <a:off x="7969540" y="680367"/>
            <a:ext cx="2696842" cy="5497265"/>
          </a:xfrm>
          <a:prstGeom prst="rect">
            <a:avLst/>
          </a:prstGeom>
        </p:spPr>
      </p:pic>
      <p:sp>
        <p:nvSpPr>
          <p:cNvPr id="5" name="Title 1">
            <a:extLst>
              <a:ext uri="{FF2B5EF4-FFF2-40B4-BE49-F238E27FC236}">
                <a16:creationId xmlns:a16="http://schemas.microsoft.com/office/drawing/2014/main" id="{4E452ED2-61FF-3A0E-7CB5-D67B48DB1288}"/>
              </a:ext>
            </a:extLst>
          </p:cNvPr>
          <p:cNvSpPr>
            <a:spLocks noGrp="1"/>
          </p:cNvSpPr>
          <p:nvPr>
            <p:ph type="title"/>
          </p:nvPr>
        </p:nvSpPr>
        <p:spPr>
          <a:xfrm>
            <a:off x="838200" y="365125"/>
            <a:ext cx="10515600" cy="1325563"/>
          </a:xfrm>
        </p:spPr>
        <p:txBody>
          <a:bodyPr/>
          <a:lstStyle/>
          <a:p>
            <a:r>
              <a:rPr lang="en-US" dirty="0"/>
              <a:t>State Self-Assessments</a:t>
            </a:r>
          </a:p>
        </p:txBody>
      </p:sp>
      <p:sp>
        <p:nvSpPr>
          <p:cNvPr id="6" name="TextBox 5">
            <a:extLst>
              <a:ext uri="{FF2B5EF4-FFF2-40B4-BE49-F238E27FC236}">
                <a16:creationId xmlns:a16="http://schemas.microsoft.com/office/drawing/2014/main" id="{0E3CAE14-811A-B308-1F50-B5AE59E3B021}"/>
              </a:ext>
            </a:extLst>
          </p:cNvPr>
          <p:cNvSpPr txBox="1"/>
          <p:nvPr/>
        </p:nvSpPr>
        <p:spPr>
          <a:xfrm>
            <a:off x="419450" y="2214694"/>
            <a:ext cx="6786693" cy="27392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OUTGOING Transfers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Does your compact office follow-up to ensure transfer justifications are verified through specific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or defined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procedures before transmission of a transfer request?</a:t>
            </a:r>
          </a:p>
        </p:txBody>
      </p:sp>
    </p:spTree>
    <p:custDataLst>
      <p:tags r:id="rId1"/>
    </p:custDataLst>
    <p:extLst>
      <p:ext uri="{BB962C8B-B14F-4D97-AF65-F5344CB8AC3E}">
        <p14:creationId xmlns:p14="http://schemas.microsoft.com/office/powerpoint/2010/main" val="1060031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Wwq8wOY0"/>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521"/>
  <p:tag name="ARTICULATE_USED_LAYOUT" val="9"/>
  <p:tag name="ARTICULATE_NAV_LEVEL" val="1"/>
  <p:tag name="ARTICULATE_TOC_EXPANDED" val="True"/>
  <p:tag name="ARTICULATE_SLIDE_PRESENTER_GUID" val="db0d3f1e-96fe-41e4-af33-f150f695b854"/>
  <p:tag name="ARTICULATE_SLIDE_PAUSE" val="1"/>
  <p:tag name="ARTICULATE_HIDE_SLIDE" val="0"/>
  <p:tag name="ARTICULATE_PLAYER_CONTROL_PREVIOUS" val="True"/>
  <p:tag name="ARTICULATE_PLAYER_CONTROL_NEXT" val="True"/>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Diversity">
  <a:themeElements>
    <a:clrScheme name="Diversity">
      <a:dk1>
        <a:srgbClr val="000000"/>
      </a:dk1>
      <a:lt1>
        <a:srgbClr val="FFFFFF"/>
      </a:lt1>
      <a:dk2>
        <a:srgbClr val="1A2026"/>
      </a:dk2>
      <a:lt2>
        <a:srgbClr val="F3E9DD"/>
      </a:lt2>
      <a:accent1>
        <a:srgbClr val="B5A02D"/>
      </a:accent1>
      <a:accent2>
        <a:srgbClr val="CE3045"/>
      </a:accent2>
      <a:accent3>
        <a:srgbClr val="33333B"/>
      </a:accent3>
      <a:accent4>
        <a:srgbClr val="5E8D9F"/>
      </a:accent4>
      <a:accent5>
        <a:srgbClr val="60A79F"/>
      </a:accent5>
      <a:accent6>
        <a:srgbClr val="CFB734"/>
      </a:accent6>
      <a:hlink>
        <a:srgbClr val="CE3045"/>
      </a:hlink>
      <a:folHlink>
        <a:srgbClr val="60A79F"/>
      </a:folHlink>
    </a:clrScheme>
    <a:fontScheme name="Diversity">
      <a:majorFont>
        <a:latin typeface="Fjalla On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100" dirty="0" err="1" smtClean="0">
            <a:solidFill>
              <a:schemeClr val="bg2"/>
            </a:solidFill>
          </a:defRPr>
        </a:defPPr>
      </a:lst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8483</TotalTime>
  <Words>2204</Words>
  <Application>Microsoft Office PowerPoint</Application>
  <PresentationFormat>Widescreen</PresentationFormat>
  <Paragraphs>293</Paragraphs>
  <Slides>25</Slides>
  <Notes>24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25</vt:i4>
      </vt:variant>
    </vt:vector>
  </HeadingPairs>
  <TitlesOfParts>
    <vt:vector size="39" baseType="lpstr">
      <vt:lpstr>Arial</vt:lpstr>
      <vt:lpstr>Calibri</vt:lpstr>
      <vt:lpstr>Calibri Light</vt:lpstr>
      <vt:lpstr>Courier New</vt:lpstr>
      <vt:lpstr>Fjalla One</vt:lpstr>
      <vt:lpstr>Garamond</vt:lpstr>
      <vt:lpstr>Lobster Two</vt:lpstr>
      <vt:lpstr>Symbol</vt:lpstr>
      <vt:lpstr>Times New Roman</vt:lpstr>
      <vt:lpstr>Office Theme</vt:lpstr>
      <vt:lpstr>1_Office Theme</vt:lpstr>
      <vt:lpstr>2_Office Theme</vt:lpstr>
      <vt:lpstr>Diversity</vt:lpstr>
      <vt:lpstr>3_Office Theme</vt:lpstr>
      <vt:lpstr>PowerPoint Presentation</vt:lpstr>
      <vt:lpstr>Don’t Miss Important Information!</vt:lpstr>
      <vt:lpstr>Edit Compact Office</vt:lpstr>
      <vt:lpstr>Presentation Objectives</vt:lpstr>
      <vt:lpstr>FY22 Transfer Assessment Purposes</vt:lpstr>
      <vt:lpstr>Transfer Assessment FY22 Purpose to promote offender success, effective tracking, efficient transfer processes, and adherence to ICAOS Rules 3.101, 3.101-1, 3.101-2, and 3.104. </vt:lpstr>
      <vt:lpstr>FY22 Assessment Results</vt:lpstr>
      <vt:lpstr>State Self-Assessments</vt:lpstr>
      <vt:lpstr>State Self-Assessments</vt:lpstr>
      <vt:lpstr>PowerPoint Presentation</vt:lpstr>
      <vt:lpstr>PowerPoint Presentation</vt:lpstr>
      <vt:lpstr>Improving Transfer Documentation Promotes Supervision Success!</vt:lpstr>
      <vt:lpstr>PowerPoint Presentation</vt:lpstr>
      <vt:lpstr>PowerPoint Presentation</vt:lpstr>
      <vt:lpstr>New Tip Sheet Template</vt:lpstr>
      <vt:lpstr>State Self-Assessments</vt:lpstr>
      <vt:lpstr>PowerPoint Presentation</vt:lpstr>
      <vt:lpstr>Questionable Rejections……</vt:lpstr>
      <vt:lpstr>PowerPoint Presentation</vt:lpstr>
      <vt:lpstr>Transfer Decision Reports Analysis</vt:lpstr>
      <vt:lpstr>Minnesota’s Assessment of Racial Equity</vt:lpstr>
      <vt:lpstr>How Can Your State Improve Transfer Processes…..</vt:lpstr>
      <vt:lpstr>Technical &amp; Training Assistance AP 1-2008</vt:lpstr>
      <vt:lpstr>NEW Retaking Management Dashboard</vt:lpstr>
      <vt:lpstr>PowerPoint Presentation</vt:lpstr>
    </vt:vector>
  </TitlesOfParts>
  <Company>Interstate Commission for Adult Offender Supervision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mspring</dc:creator>
  <cp:lastModifiedBy>Mindy Spring</cp:lastModifiedBy>
  <cp:revision>255</cp:revision>
  <cp:lastPrinted>2022-10-25T17:05:54Z</cp:lastPrinted>
  <dcterms:created xsi:type="dcterms:W3CDTF">2021-02-03T13:23:19Z</dcterms:created>
  <dcterms:modified xsi:type="dcterms:W3CDTF">2022-10-26T16:32:22Z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C2A1CD06-20EA-49AE-9962-D982504CB2D9</vt:lpwstr>
  </property>
  <property fmtid="{D5CDD505-2E9C-101B-9397-08002B2CF9AE}" pid="3" name="ArticulatePath">
    <vt:lpwstr>FebCompactStaff</vt:lpwstr>
  </property>
  <property fmtid="{D5CDD505-2E9C-101B-9397-08002B2CF9AE}" pid="4" name="IsExistingPresentation">
    <vt:lpwstr>Yes</vt:lpwstr>
  </property>
  <property fmtid="{D5CDD505-2E9C-101B-9397-08002B2CF9AE}" pid="5" name="PresentationVersion">
    <vt:lpwstr>2.1</vt:lpwstr>
  </property>
</Properties>
</file>