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0"/>
  </p:notesMasterIdLst>
  <p:sldIdLst>
    <p:sldId id="586" r:id="rId3"/>
    <p:sldId id="260" r:id="rId4"/>
    <p:sldId id="303" r:id="rId5"/>
    <p:sldId id="306" r:id="rId6"/>
    <p:sldId id="579" r:id="rId7"/>
    <p:sldId id="294" r:id="rId8"/>
    <p:sldId id="567" r:id="rId9"/>
    <p:sldId id="851" r:id="rId10"/>
    <p:sldId id="307" r:id="rId11"/>
    <p:sldId id="604" r:id="rId12"/>
    <p:sldId id="859" r:id="rId13"/>
    <p:sldId id="858" r:id="rId14"/>
    <p:sldId id="299" r:id="rId15"/>
    <p:sldId id="882" r:id="rId16"/>
    <p:sldId id="881" r:id="rId17"/>
    <p:sldId id="879" r:id="rId18"/>
    <p:sldId id="874" r:id="rId19"/>
    <p:sldId id="864" r:id="rId20"/>
    <p:sldId id="860" r:id="rId21"/>
    <p:sldId id="878" r:id="rId22"/>
    <p:sldId id="865" r:id="rId23"/>
    <p:sldId id="868" r:id="rId24"/>
    <p:sldId id="871" r:id="rId25"/>
    <p:sldId id="856" r:id="rId26"/>
    <p:sldId id="261" r:id="rId27"/>
    <p:sldId id="301" r:id="rId28"/>
    <p:sldId id="853" r:id="rId29"/>
  </p:sldIdLst>
  <p:sldSz cx="12192000" cy="6858000"/>
  <p:notesSz cx="6858000" cy="9296400"/>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68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89" autoAdjust="0"/>
    <p:restoredTop sz="68263" autoAdjust="0"/>
  </p:normalViewPr>
  <p:slideViewPr>
    <p:cSldViewPr snapToGrid="0">
      <p:cViewPr varScale="1">
        <p:scale>
          <a:sx n="73" d="100"/>
          <a:sy n="73" d="100"/>
        </p:scale>
        <p:origin x="1188"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6.xml"/></Relationships>
</file>

<file path=ppt/diagrams/_rels/data1.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s>
</file>

<file path=ppt/diagrams/_rels/drawing1.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357D8C-DA6E-4C99-AF3A-B271412E3100}" type="doc">
      <dgm:prSet loTypeId="urn:microsoft.com/office/officeart/2018/2/layout/IconVerticalSolidList" loCatId="icon" qsTypeId="urn:microsoft.com/office/officeart/2005/8/quickstyle/simple1" qsCatId="simple" csTypeId="urn:microsoft.com/office/officeart/2018/5/colors/Iconchunking_neutralbg_colorful2" csCatId="colorful" phldr="1"/>
      <dgm:spPr/>
      <dgm:t>
        <a:bodyPr/>
        <a:lstStyle/>
        <a:p>
          <a:endParaRPr lang="en-US"/>
        </a:p>
      </dgm:t>
    </dgm:pt>
    <dgm:pt modelId="{1472B359-2851-45E4-99A9-650B392FB963}">
      <dgm:prSet/>
      <dgm:spPr/>
      <dgm:t>
        <a:bodyPr/>
        <a:lstStyle/>
        <a:p>
          <a:pPr>
            <a:lnSpc>
              <a:spcPct val="100000"/>
            </a:lnSpc>
          </a:pPr>
          <a:r>
            <a:rPr lang="en-US" dirty="0"/>
            <a:t>Increases efficiency of the transfer process</a:t>
          </a:r>
        </a:p>
      </dgm:t>
    </dgm:pt>
    <dgm:pt modelId="{D549437D-45D5-4813-B523-FFE4E72CD3FA}" type="parTrans" cxnId="{161C9455-B622-4E33-9614-B331AA5A81B5}">
      <dgm:prSet/>
      <dgm:spPr/>
      <dgm:t>
        <a:bodyPr/>
        <a:lstStyle/>
        <a:p>
          <a:endParaRPr lang="en-US"/>
        </a:p>
      </dgm:t>
    </dgm:pt>
    <dgm:pt modelId="{549B5089-8DEF-4EB5-9D6E-311618F88C03}" type="sibTrans" cxnId="{161C9455-B622-4E33-9614-B331AA5A81B5}">
      <dgm:prSet/>
      <dgm:spPr/>
      <dgm:t>
        <a:bodyPr/>
        <a:lstStyle/>
        <a:p>
          <a:endParaRPr lang="en-US"/>
        </a:p>
      </dgm:t>
    </dgm:pt>
    <dgm:pt modelId="{B284A7E6-EE79-462F-A8B8-526F8BC1046C}">
      <dgm:prSet/>
      <dgm:spPr/>
      <dgm:t>
        <a:bodyPr/>
        <a:lstStyle/>
        <a:p>
          <a:pPr>
            <a:lnSpc>
              <a:spcPct val="100000"/>
            </a:lnSpc>
          </a:pPr>
          <a:r>
            <a:rPr lang="en-US" dirty="0"/>
            <a:t>Creates Good Business Records</a:t>
          </a:r>
        </a:p>
      </dgm:t>
    </dgm:pt>
    <dgm:pt modelId="{468EF761-BF4B-4F28-A489-1633D0C7DC73}" type="parTrans" cxnId="{68A04100-ECE5-413C-B409-5AF9EFE2A6A0}">
      <dgm:prSet/>
      <dgm:spPr/>
      <dgm:t>
        <a:bodyPr/>
        <a:lstStyle/>
        <a:p>
          <a:endParaRPr lang="en-US"/>
        </a:p>
      </dgm:t>
    </dgm:pt>
    <dgm:pt modelId="{0C59D14D-E848-409B-AAA2-9185A1CB1BDA}" type="sibTrans" cxnId="{68A04100-ECE5-413C-B409-5AF9EFE2A6A0}">
      <dgm:prSet/>
      <dgm:spPr/>
      <dgm:t>
        <a:bodyPr/>
        <a:lstStyle/>
        <a:p>
          <a:endParaRPr lang="en-US"/>
        </a:p>
      </dgm:t>
    </dgm:pt>
    <dgm:pt modelId="{C72711DD-794A-4CA6-93E0-EB0BD70B3D72}">
      <dgm:prSet/>
      <dgm:spPr/>
      <dgm:t>
        <a:bodyPr/>
        <a:lstStyle/>
        <a:p>
          <a:pPr>
            <a:lnSpc>
              <a:spcPct val="100000"/>
            </a:lnSpc>
          </a:pPr>
          <a:r>
            <a:rPr lang="en-US" dirty="0"/>
            <a:t>Promotes compliance </a:t>
          </a:r>
        </a:p>
      </dgm:t>
    </dgm:pt>
    <dgm:pt modelId="{6C09AF2D-E263-40A5-BFD6-5E1B5DF1DB47}" type="parTrans" cxnId="{1ADEADFD-B735-4F62-BA64-20D747BA9099}">
      <dgm:prSet/>
      <dgm:spPr/>
      <dgm:t>
        <a:bodyPr/>
        <a:lstStyle/>
        <a:p>
          <a:endParaRPr lang="en-US"/>
        </a:p>
      </dgm:t>
    </dgm:pt>
    <dgm:pt modelId="{FB90FAD0-F3A7-4137-B19C-131A3E452517}" type="sibTrans" cxnId="{1ADEADFD-B735-4F62-BA64-20D747BA9099}">
      <dgm:prSet/>
      <dgm:spPr/>
      <dgm:t>
        <a:bodyPr/>
        <a:lstStyle/>
        <a:p>
          <a:endParaRPr lang="en-US"/>
        </a:p>
      </dgm:t>
    </dgm:pt>
    <dgm:pt modelId="{4E440047-EC0B-42A6-9EE4-D9F839B5A2D1}">
      <dgm:prSet/>
      <dgm:spPr/>
      <dgm:t>
        <a:bodyPr/>
        <a:lstStyle/>
        <a:p>
          <a:pPr>
            <a:lnSpc>
              <a:spcPct val="100000"/>
            </a:lnSpc>
          </a:pPr>
          <a:r>
            <a:rPr lang="en-US" dirty="0"/>
            <a:t>Sets good examples for other users</a:t>
          </a:r>
        </a:p>
      </dgm:t>
    </dgm:pt>
    <dgm:pt modelId="{7DB53827-9BF7-4763-B861-DB2DA70832A4}" type="parTrans" cxnId="{DD7E3166-F9B8-470D-949D-4A7B02D4B8CC}">
      <dgm:prSet/>
      <dgm:spPr/>
      <dgm:t>
        <a:bodyPr/>
        <a:lstStyle/>
        <a:p>
          <a:endParaRPr lang="en-US"/>
        </a:p>
      </dgm:t>
    </dgm:pt>
    <dgm:pt modelId="{70716F2A-9F7C-4DB8-B1B7-9603CD407CC0}" type="sibTrans" cxnId="{DD7E3166-F9B8-470D-949D-4A7B02D4B8CC}">
      <dgm:prSet/>
      <dgm:spPr/>
      <dgm:t>
        <a:bodyPr/>
        <a:lstStyle/>
        <a:p>
          <a:endParaRPr lang="en-US"/>
        </a:p>
      </dgm:t>
    </dgm:pt>
    <dgm:pt modelId="{8C898A9F-4AC9-44AC-81C9-8CA67AA6B948}">
      <dgm:prSet/>
      <dgm:spPr/>
      <dgm:t>
        <a:bodyPr/>
        <a:lstStyle/>
        <a:p>
          <a:pPr>
            <a:lnSpc>
              <a:spcPct val="100000"/>
            </a:lnSpc>
          </a:pPr>
          <a:r>
            <a:rPr lang="en-US" dirty="0"/>
            <a:t>Ensures the best plan for a client to be successful on supervision</a:t>
          </a:r>
        </a:p>
      </dgm:t>
    </dgm:pt>
    <dgm:pt modelId="{332151D3-B5FD-4F6F-AA00-EB4932A592E2}" type="parTrans" cxnId="{57139DFC-F5C4-4D42-B152-815172411EBC}">
      <dgm:prSet/>
      <dgm:spPr/>
      <dgm:t>
        <a:bodyPr/>
        <a:lstStyle/>
        <a:p>
          <a:endParaRPr lang="en-US"/>
        </a:p>
      </dgm:t>
    </dgm:pt>
    <dgm:pt modelId="{20D36EDB-AEE6-42CC-8970-C3A57A7932AD}" type="sibTrans" cxnId="{57139DFC-F5C4-4D42-B152-815172411EBC}">
      <dgm:prSet/>
      <dgm:spPr/>
      <dgm:t>
        <a:bodyPr/>
        <a:lstStyle/>
        <a:p>
          <a:endParaRPr lang="en-US"/>
        </a:p>
      </dgm:t>
    </dgm:pt>
    <dgm:pt modelId="{4A7FF936-FD3E-4CC5-91B0-6F2CCE5DCC03}" type="pres">
      <dgm:prSet presAssocID="{65357D8C-DA6E-4C99-AF3A-B271412E3100}" presName="root" presStyleCnt="0">
        <dgm:presLayoutVars>
          <dgm:dir/>
          <dgm:resizeHandles val="exact"/>
        </dgm:presLayoutVars>
      </dgm:prSet>
      <dgm:spPr/>
    </dgm:pt>
    <dgm:pt modelId="{4FBD83B9-237E-4DB8-9462-FDA1E4C427FF}" type="pres">
      <dgm:prSet presAssocID="{1472B359-2851-45E4-99A9-650B392FB963}" presName="compNode" presStyleCnt="0"/>
      <dgm:spPr/>
    </dgm:pt>
    <dgm:pt modelId="{8AA0C820-69C6-43AA-9E21-E820BABE58E2}" type="pres">
      <dgm:prSet presAssocID="{1472B359-2851-45E4-99A9-650B392FB963}" presName="bgRect" presStyleLbl="bgShp" presStyleIdx="0" presStyleCnt="5"/>
      <dgm:spPr/>
    </dgm:pt>
    <dgm:pt modelId="{0750EA93-432A-43D2-95A1-817A4E58AA81}" type="pres">
      <dgm:prSet presAssocID="{1472B359-2851-45E4-99A9-650B392FB963}"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opwatch"/>
        </a:ext>
      </dgm:extLst>
    </dgm:pt>
    <dgm:pt modelId="{DB6F6C93-4C35-4A07-8566-D4EC2A6B89B4}" type="pres">
      <dgm:prSet presAssocID="{1472B359-2851-45E4-99A9-650B392FB963}" presName="spaceRect" presStyleCnt="0"/>
      <dgm:spPr/>
    </dgm:pt>
    <dgm:pt modelId="{A263EA3D-774D-4102-8A57-4CFA812CDC3F}" type="pres">
      <dgm:prSet presAssocID="{1472B359-2851-45E4-99A9-650B392FB963}" presName="parTx" presStyleLbl="revTx" presStyleIdx="0" presStyleCnt="5">
        <dgm:presLayoutVars>
          <dgm:chMax val="0"/>
          <dgm:chPref val="0"/>
        </dgm:presLayoutVars>
      </dgm:prSet>
      <dgm:spPr/>
    </dgm:pt>
    <dgm:pt modelId="{E7DDB491-B4C6-40CA-83E8-9F5359DACCA6}" type="pres">
      <dgm:prSet presAssocID="{549B5089-8DEF-4EB5-9D6E-311618F88C03}" presName="sibTrans" presStyleCnt="0"/>
      <dgm:spPr/>
    </dgm:pt>
    <dgm:pt modelId="{9BF5185B-F283-46A5-BF78-F0DEEBD6965F}" type="pres">
      <dgm:prSet presAssocID="{B284A7E6-EE79-462F-A8B8-526F8BC1046C}" presName="compNode" presStyleCnt="0"/>
      <dgm:spPr/>
    </dgm:pt>
    <dgm:pt modelId="{F6452425-44D3-4782-A9D2-5ABD36A41794}" type="pres">
      <dgm:prSet presAssocID="{B284A7E6-EE79-462F-A8B8-526F8BC1046C}" presName="bgRect" presStyleLbl="bgShp" presStyleIdx="1" presStyleCnt="5"/>
      <dgm:spPr/>
    </dgm:pt>
    <dgm:pt modelId="{E0DA631E-81AE-47B8-9989-5A203BA8BDE8}" type="pres">
      <dgm:prSet presAssocID="{B284A7E6-EE79-462F-A8B8-526F8BC1046C}"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hare With Person"/>
        </a:ext>
      </dgm:extLst>
    </dgm:pt>
    <dgm:pt modelId="{AF259BD5-48CB-41AE-A9D3-907A67AD9CBC}" type="pres">
      <dgm:prSet presAssocID="{B284A7E6-EE79-462F-A8B8-526F8BC1046C}" presName="spaceRect" presStyleCnt="0"/>
      <dgm:spPr/>
    </dgm:pt>
    <dgm:pt modelId="{AC19E1D5-A4AE-40EB-91E9-5B27B4E68B9C}" type="pres">
      <dgm:prSet presAssocID="{B284A7E6-EE79-462F-A8B8-526F8BC1046C}" presName="parTx" presStyleLbl="revTx" presStyleIdx="1" presStyleCnt="5">
        <dgm:presLayoutVars>
          <dgm:chMax val="0"/>
          <dgm:chPref val="0"/>
        </dgm:presLayoutVars>
      </dgm:prSet>
      <dgm:spPr/>
    </dgm:pt>
    <dgm:pt modelId="{BB28FF9A-E06C-4545-B615-F794B985C7C4}" type="pres">
      <dgm:prSet presAssocID="{0C59D14D-E848-409B-AAA2-9185A1CB1BDA}" presName="sibTrans" presStyleCnt="0"/>
      <dgm:spPr/>
    </dgm:pt>
    <dgm:pt modelId="{40DAFCFD-898B-4040-AE41-F6D35F12DACF}" type="pres">
      <dgm:prSet presAssocID="{C72711DD-794A-4CA6-93E0-EB0BD70B3D72}" presName="compNode" presStyleCnt="0"/>
      <dgm:spPr/>
    </dgm:pt>
    <dgm:pt modelId="{43F9A849-6F59-4556-AA67-4F12AEC75CD3}" type="pres">
      <dgm:prSet presAssocID="{C72711DD-794A-4CA6-93E0-EB0BD70B3D72}" presName="bgRect" presStyleLbl="bgShp" presStyleIdx="2" presStyleCnt="5"/>
      <dgm:spPr/>
    </dgm:pt>
    <dgm:pt modelId="{DB6B906A-BACF-42EB-A856-2067AC0D4FB8}" type="pres">
      <dgm:prSet presAssocID="{C72711DD-794A-4CA6-93E0-EB0BD70B3D72}"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cales of Justice"/>
        </a:ext>
      </dgm:extLst>
    </dgm:pt>
    <dgm:pt modelId="{F9F0473C-9CC6-49E4-B7E7-EFE0AA41DEA7}" type="pres">
      <dgm:prSet presAssocID="{C72711DD-794A-4CA6-93E0-EB0BD70B3D72}" presName="spaceRect" presStyleCnt="0"/>
      <dgm:spPr/>
    </dgm:pt>
    <dgm:pt modelId="{A4B98DC6-DEF7-44BC-9760-7EE21611D5D7}" type="pres">
      <dgm:prSet presAssocID="{C72711DD-794A-4CA6-93E0-EB0BD70B3D72}" presName="parTx" presStyleLbl="revTx" presStyleIdx="2" presStyleCnt="5">
        <dgm:presLayoutVars>
          <dgm:chMax val="0"/>
          <dgm:chPref val="0"/>
        </dgm:presLayoutVars>
      </dgm:prSet>
      <dgm:spPr/>
    </dgm:pt>
    <dgm:pt modelId="{D1C5FE7A-ABB6-40BE-A5A2-00E827D0F9B5}" type="pres">
      <dgm:prSet presAssocID="{FB90FAD0-F3A7-4137-B19C-131A3E452517}" presName="sibTrans" presStyleCnt="0"/>
      <dgm:spPr/>
    </dgm:pt>
    <dgm:pt modelId="{3CBFB14E-75F2-47D4-BC09-A14F46D67761}" type="pres">
      <dgm:prSet presAssocID="{4E440047-EC0B-42A6-9EE4-D9F839B5A2D1}" presName="compNode" presStyleCnt="0"/>
      <dgm:spPr/>
    </dgm:pt>
    <dgm:pt modelId="{A97B7773-5927-4F46-9378-EB65F157A8A5}" type="pres">
      <dgm:prSet presAssocID="{4E440047-EC0B-42A6-9EE4-D9F839B5A2D1}" presName="bgRect" presStyleLbl="bgShp" presStyleIdx="3" presStyleCnt="5"/>
      <dgm:spPr/>
    </dgm:pt>
    <dgm:pt modelId="{DA7169E2-D3C3-4E9D-9608-6AD4BE852B6B}" type="pres">
      <dgm:prSet presAssocID="{4E440047-EC0B-42A6-9EE4-D9F839B5A2D1}"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mark"/>
        </a:ext>
      </dgm:extLst>
    </dgm:pt>
    <dgm:pt modelId="{A93A3E68-D0F0-4145-98DE-C3B49151C97B}" type="pres">
      <dgm:prSet presAssocID="{4E440047-EC0B-42A6-9EE4-D9F839B5A2D1}" presName="spaceRect" presStyleCnt="0"/>
      <dgm:spPr/>
    </dgm:pt>
    <dgm:pt modelId="{81859442-177B-4B1C-A6E5-290081F90B0A}" type="pres">
      <dgm:prSet presAssocID="{4E440047-EC0B-42A6-9EE4-D9F839B5A2D1}" presName="parTx" presStyleLbl="revTx" presStyleIdx="3" presStyleCnt="5">
        <dgm:presLayoutVars>
          <dgm:chMax val="0"/>
          <dgm:chPref val="0"/>
        </dgm:presLayoutVars>
      </dgm:prSet>
      <dgm:spPr/>
    </dgm:pt>
    <dgm:pt modelId="{A8FB53F6-5031-4111-9574-79F3BF54640F}" type="pres">
      <dgm:prSet presAssocID="{70716F2A-9F7C-4DB8-B1B7-9603CD407CC0}" presName="sibTrans" presStyleCnt="0"/>
      <dgm:spPr/>
    </dgm:pt>
    <dgm:pt modelId="{2996D846-D2C5-4BB1-8785-5E227FA801C5}" type="pres">
      <dgm:prSet presAssocID="{8C898A9F-4AC9-44AC-81C9-8CA67AA6B948}" presName="compNode" presStyleCnt="0"/>
      <dgm:spPr/>
    </dgm:pt>
    <dgm:pt modelId="{0E58360B-1362-4128-931F-AE5F87A32AC6}" type="pres">
      <dgm:prSet presAssocID="{8C898A9F-4AC9-44AC-81C9-8CA67AA6B948}" presName="bgRect" presStyleLbl="bgShp" presStyleIdx="4" presStyleCnt="5"/>
      <dgm:spPr/>
    </dgm:pt>
    <dgm:pt modelId="{E180F407-4292-46D9-8B0E-F3235BD157A4}" type="pres">
      <dgm:prSet presAssocID="{8C898A9F-4AC9-44AC-81C9-8CA67AA6B948}"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Office Worker"/>
        </a:ext>
      </dgm:extLst>
    </dgm:pt>
    <dgm:pt modelId="{D1829B5A-7620-4D63-8EA5-FB64B1F11CF6}" type="pres">
      <dgm:prSet presAssocID="{8C898A9F-4AC9-44AC-81C9-8CA67AA6B948}" presName="spaceRect" presStyleCnt="0"/>
      <dgm:spPr/>
    </dgm:pt>
    <dgm:pt modelId="{CA5436A8-24F5-40D7-9042-49FE6C68AE66}" type="pres">
      <dgm:prSet presAssocID="{8C898A9F-4AC9-44AC-81C9-8CA67AA6B948}" presName="parTx" presStyleLbl="revTx" presStyleIdx="4" presStyleCnt="5">
        <dgm:presLayoutVars>
          <dgm:chMax val="0"/>
          <dgm:chPref val="0"/>
        </dgm:presLayoutVars>
      </dgm:prSet>
      <dgm:spPr/>
    </dgm:pt>
  </dgm:ptLst>
  <dgm:cxnLst>
    <dgm:cxn modelId="{68A04100-ECE5-413C-B409-5AF9EFE2A6A0}" srcId="{65357D8C-DA6E-4C99-AF3A-B271412E3100}" destId="{B284A7E6-EE79-462F-A8B8-526F8BC1046C}" srcOrd="1" destOrd="0" parTransId="{468EF761-BF4B-4F28-A489-1633D0C7DC73}" sibTransId="{0C59D14D-E848-409B-AAA2-9185A1CB1BDA}"/>
    <dgm:cxn modelId="{D6D0E813-9B17-4C12-9159-B28352A72A82}" type="presOf" srcId="{65357D8C-DA6E-4C99-AF3A-B271412E3100}" destId="{4A7FF936-FD3E-4CC5-91B0-6F2CCE5DCC03}" srcOrd="0" destOrd="0" presId="urn:microsoft.com/office/officeart/2018/2/layout/IconVerticalSolidList"/>
    <dgm:cxn modelId="{6C688C1A-29F2-476A-AD7C-18B30A19413C}" type="presOf" srcId="{4E440047-EC0B-42A6-9EE4-D9F839B5A2D1}" destId="{81859442-177B-4B1C-A6E5-290081F90B0A}" srcOrd="0" destOrd="0" presId="urn:microsoft.com/office/officeart/2018/2/layout/IconVerticalSolidList"/>
    <dgm:cxn modelId="{DD7E3166-F9B8-470D-949D-4A7B02D4B8CC}" srcId="{65357D8C-DA6E-4C99-AF3A-B271412E3100}" destId="{4E440047-EC0B-42A6-9EE4-D9F839B5A2D1}" srcOrd="3" destOrd="0" parTransId="{7DB53827-9BF7-4763-B861-DB2DA70832A4}" sibTransId="{70716F2A-9F7C-4DB8-B1B7-9603CD407CC0}"/>
    <dgm:cxn modelId="{2243EA4C-5964-4F56-A728-2E3936318501}" type="presOf" srcId="{B284A7E6-EE79-462F-A8B8-526F8BC1046C}" destId="{AC19E1D5-A4AE-40EB-91E9-5B27B4E68B9C}" srcOrd="0" destOrd="0" presId="urn:microsoft.com/office/officeart/2018/2/layout/IconVerticalSolidList"/>
    <dgm:cxn modelId="{161C9455-B622-4E33-9614-B331AA5A81B5}" srcId="{65357D8C-DA6E-4C99-AF3A-B271412E3100}" destId="{1472B359-2851-45E4-99A9-650B392FB963}" srcOrd="0" destOrd="0" parTransId="{D549437D-45D5-4813-B523-FFE4E72CD3FA}" sibTransId="{549B5089-8DEF-4EB5-9D6E-311618F88C03}"/>
    <dgm:cxn modelId="{DCAAC3A7-962A-4727-B553-AAA28148880D}" type="presOf" srcId="{1472B359-2851-45E4-99A9-650B392FB963}" destId="{A263EA3D-774D-4102-8A57-4CFA812CDC3F}" srcOrd="0" destOrd="0" presId="urn:microsoft.com/office/officeart/2018/2/layout/IconVerticalSolidList"/>
    <dgm:cxn modelId="{1D03E6B0-4A5E-49BF-9ED5-5B9753A850E7}" type="presOf" srcId="{C72711DD-794A-4CA6-93E0-EB0BD70B3D72}" destId="{A4B98DC6-DEF7-44BC-9760-7EE21611D5D7}" srcOrd="0" destOrd="0" presId="urn:microsoft.com/office/officeart/2018/2/layout/IconVerticalSolidList"/>
    <dgm:cxn modelId="{84146FDB-82B0-46E3-98C3-E5CFC367A2CC}" type="presOf" srcId="{8C898A9F-4AC9-44AC-81C9-8CA67AA6B948}" destId="{CA5436A8-24F5-40D7-9042-49FE6C68AE66}" srcOrd="0" destOrd="0" presId="urn:microsoft.com/office/officeart/2018/2/layout/IconVerticalSolidList"/>
    <dgm:cxn modelId="{57139DFC-F5C4-4D42-B152-815172411EBC}" srcId="{65357D8C-DA6E-4C99-AF3A-B271412E3100}" destId="{8C898A9F-4AC9-44AC-81C9-8CA67AA6B948}" srcOrd="4" destOrd="0" parTransId="{332151D3-B5FD-4F6F-AA00-EB4932A592E2}" sibTransId="{20D36EDB-AEE6-42CC-8970-C3A57A7932AD}"/>
    <dgm:cxn modelId="{1ADEADFD-B735-4F62-BA64-20D747BA9099}" srcId="{65357D8C-DA6E-4C99-AF3A-B271412E3100}" destId="{C72711DD-794A-4CA6-93E0-EB0BD70B3D72}" srcOrd="2" destOrd="0" parTransId="{6C09AF2D-E263-40A5-BFD6-5E1B5DF1DB47}" sibTransId="{FB90FAD0-F3A7-4137-B19C-131A3E452517}"/>
    <dgm:cxn modelId="{643143E5-42A7-4C04-9881-044E9DCF6260}" type="presParOf" srcId="{4A7FF936-FD3E-4CC5-91B0-6F2CCE5DCC03}" destId="{4FBD83B9-237E-4DB8-9462-FDA1E4C427FF}" srcOrd="0" destOrd="0" presId="urn:microsoft.com/office/officeart/2018/2/layout/IconVerticalSolidList"/>
    <dgm:cxn modelId="{D4955C9F-1B03-42F3-8D54-698C2D0539DD}" type="presParOf" srcId="{4FBD83B9-237E-4DB8-9462-FDA1E4C427FF}" destId="{8AA0C820-69C6-43AA-9E21-E820BABE58E2}" srcOrd="0" destOrd="0" presId="urn:microsoft.com/office/officeart/2018/2/layout/IconVerticalSolidList"/>
    <dgm:cxn modelId="{E16B0CB8-CC6A-475E-8DEC-F3C74CEBD0BE}" type="presParOf" srcId="{4FBD83B9-237E-4DB8-9462-FDA1E4C427FF}" destId="{0750EA93-432A-43D2-95A1-817A4E58AA81}" srcOrd="1" destOrd="0" presId="urn:microsoft.com/office/officeart/2018/2/layout/IconVerticalSolidList"/>
    <dgm:cxn modelId="{AB4D5077-106D-4306-90E8-6E57650DA2B3}" type="presParOf" srcId="{4FBD83B9-237E-4DB8-9462-FDA1E4C427FF}" destId="{DB6F6C93-4C35-4A07-8566-D4EC2A6B89B4}" srcOrd="2" destOrd="0" presId="urn:microsoft.com/office/officeart/2018/2/layout/IconVerticalSolidList"/>
    <dgm:cxn modelId="{C236AFA0-AC93-4D96-BF61-5BC77BE2D735}" type="presParOf" srcId="{4FBD83B9-237E-4DB8-9462-FDA1E4C427FF}" destId="{A263EA3D-774D-4102-8A57-4CFA812CDC3F}" srcOrd="3" destOrd="0" presId="urn:microsoft.com/office/officeart/2018/2/layout/IconVerticalSolidList"/>
    <dgm:cxn modelId="{CEB5D963-496C-454E-AADA-8854273087C2}" type="presParOf" srcId="{4A7FF936-FD3E-4CC5-91B0-6F2CCE5DCC03}" destId="{E7DDB491-B4C6-40CA-83E8-9F5359DACCA6}" srcOrd="1" destOrd="0" presId="urn:microsoft.com/office/officeart/2018/2/layout/IconVerticalSolidList"/>
    <dgm:cxn modelId="{38156030-37D1-4437-BF61-F12F26AD146C}" type="presParOf" srcId="{4A7FF936-FD3E-4CC5-91B0-6F2CCE5DCC03}" destId="{9BF5185B-F283-46A5-BF78-F0DEEBD6965F}" srcOrd="2" destOrd="0" presId="urn:microsoft.com/office/officeart/2018/2/layout/IconVerticalSolidList"/>
    <dgm:cxn modelId="{2CD6B378-2B54-46D6-BDF8-F950E7FCA3EF}" type="presParOf" srcId="{9BF5185B-F283-46A5-BF78-F0DEEBD6965F}" destId="{F6452425-44D3-4782-A9D2-5ABD36A41794}" srcOrd="0" destOrd="0" presId="urn:microsoft.com/office/officeart/2018/2/layout/IconVerticalSolidList"/>
    <dgm:cxn modelId="{64BB26A8-ADC1-4080-ABA6-8D77209A40A2}" type="presParOf" srcId="{9BF5185B-F283-46A5-BF78-F0DEEBD6965F}" destId="{E0DA631E-81AE-47B8-9989-5A203BA8BDE8}" srcOrd="1" destOrd="0" presId="urn:microsoft.com/office/officeart/2018/2/layout/IconVerticalSolidList"/>
    <dgm:cxn modelId="{CA394E44-1672-45EA-92E5-CA94D1660A8D}" type="presParOf" srcId="{9BF5185B-F283-46A5-BF78-F0DEEBD6965F}" destId="{AF259BD5-48CB-41AE-A9D3-907A67AD9CBC}" srcOrd="2" destOrd="0" presId="urn:microsoft.com/office/officeart/2018/2/layout/IconVerticalSolidList"/>
    <dgm:cxn modelId="{A38A002E-6A15-4555-881E-044C73892400}" type="presParOf" srcId="{9BF5185B-F283-46A5-BF78-F0DEEBD6965F}" destId="{AC19E1D5-A4AE-40EB-91E9-5B27B4E68B9C}" srcOrd="3" destOrd="0" presId="urn:microsoft.com/office/officeart/2018/2/layout/IconVerticalSolidList"/>
    <dgm:cxn modelId="{9893858A-3A33-4EE3-B1E5-7AA3B58024D3}" type="presParOf" srcId="{4A7FF936-FD3E-4CC5-91B0-6F2CCE5DCC03}" destId="{BB28FF9A-E06C-4545-B615-F794B985C7C4}" srcOrd="3" destOrd="0" presId="urn:microsoft.com/office/officeart/2018/2/layout/IconVerticalSolidList"/>
    <dgm:cxn modelId="{DB99628E-8AA1-4657-A6E0-0338013FDAB4}" type="presParOf" srcId="{4A7FF936-FD3E-4CC5-91B0-6F2CCE5DCC03}" destId="{40DAFCFD-898B-4040-AE41-F6D35F12DACF}" srcOrd="4" destOrd="0" presId="urn:microsoft.com/office/officeart/2018/2/layout/IconVerticalSolidList"/>
    <dgm:cxn modelId="{77D2603B-7EFA-4F93-93F6-B2780B1D5885}" type="presParOf" srcId="{40DAFCFD-898B-4040-AE41-F6D35F12DACF}" destId="{43F9A849-6F59-4556-AA67-4F12AEC75CD3}" srcOrd="0" destOrd="0" presId="urn:microsoft.com/office/officeart/2018/2/layout/IconVerticalSolidList"/>
    <dgm:cxn modelId="{36373FE1-8E2A-45C1-854D-6291DB217F8C}" type="presParOf" srcId="{40DAFCFD-898B-4040-AE41-F6D35F12DACF}" destId="{DB6B906A-BACF-42EB-A856-2067AC0D4FB8}" srcOrd="1" destOrd="0" presId="urn:microsoft.com/office/officeart/2018/2/layout/IconVerticalSolidList"/>
    <dgm:cxn modelId="{80621749-3AAB-4E3D-ABEE-B5B99137F516}" type="presParOf" srcId="{40DAFCFD-898B-4040-AE41-F6D35F12DACF}" destId="{F9F0473C-9CC6-49E4-B7E7-EFE0AA41DEA7}" srcOrd="2" destOrd="0" presId="urn:microsoft.com/office/officeart/2018/2/layout/IconVerticalSolidList"/>
    <dgm:cxn modelId="{C5DBFDFE-B33C-4925-B7C1-2722AF0F0C46}" type="presParOf" srcId="{40DAFCFD-898B-4040-AE41-F6D35F12DACF}" destId="{A4B98DC6-DEF7-44BC-9760-7EE21611D5D7}" srcOrd="3" destOrd="0" presId="urn:microsoft.com/office/officeart/2018/2/layout/IconVerticalSolidList"/>
    <dgm:cxn modelId="{0B6415B1-975D-42EB-87C0-AC1E2F7A9F35}" type="presParOf" srcId="{4A7FF936-FD3E-4CC5-91B0-6F2CCE5DCC03}" destId="{D1C5FE7A-ABB6-40BE-A5A2-00E827D0F9B5}" srcOrd="5" destOrd="0" presId="urn:microsoft.com/office/officeart/2018/2/layout/IconVerticalSolidList"/>
    <dgm:cxn modelId="{B628FC18-C739-4D31-9CA8-EB6402B44BA7}" type="presParOf" srcId="{4A7FF936-FD3E-4CC5-91B0-6F2CCE5DCC03}" destId="{3CBFB14E-75F2-47D4-BC09-A14F46D67761}" srcOrd="6" destOrd="0" presId="urn:microsoft.com/office/officeart/2018/2/layout/IconVerticalSolidList"/>
    <dgm:cxn modelId="{BB676155-C550-4C42-BBAB-5BF98F239FAC}" type="presParOf" srcId="{3CBFB14E-75F2-47D4-BC09-A14F46D67761}" destId="{A97B7773-5927-4F46-9378-EB65F157A8A5}" srcOrd="0" destOrd="0" presId="urn:microsoft.com/office/officeart/2018/2/layout/IconVerticalSolidList"/>
    <dgm:cxn modelId="{EBE5BDE6-FC09-432B-BF42-C9C2A4C9594C}" type="presParOf" srcId="{3CBFB14E-75F2-47D4-BC09-A14F46D67761}" destId="{DA7169E2-D3C3-4E9D-9608-6AD4BE852B6B}" srcOrd="1" destOrd="0" presId="urn:microsoft.com/office/officeart/2018/2/layout/IconVerticalSolidList"/>
    <dgm:cxn modelId="{5D4C4181-B8CB-4C5C-B19A-F39BDFA68036}" type="presParOf" srcId="{3CBFB14E-75F2-47D4-BC09-A14F46D67761}" destId="{A93A3E68-D0F0-4145-98DE-C3B49151C97B}" srcOrd="2" destOrd="0" presId="urn:microsoft.com/office/officeart/2018/2/layout/IconVerticalSolidList"/>
    <dgm:cxn modelId="{EB2C72C3-238D-48A4-A481-B4DA462A5185}" type="presParOf" srcId="{3CBFB14E-75F2-47D4-BC09-A14F46D67761}" destId="{81859442-177B-4B1C-A6E5-290081F90B0A}" srcOrd="3" destOrd="0" presId="urn:microsoft.com/office/officeart/2018/2/layout/IconVerticalSolidList"/>
    <dgm:cxn modelId="{EC9F585D-35CC-41C2-AFB4-9FCAF223E9FD}" type="presParOf" srcId="{4A7FF936-FD3E-4CC5-91B0-6F2CCE5DCC03}" destId="{A8FB53F6-5031-4111-9574-79F3BF54640F}" srcOrd="7" destOrd="0" presId="urn:microsoft.com/office/officeart/2018/2/layout/IconVerticalSolidList"/>
    <dgm:cxn modelId="{D6BB2E11-12D8-48A1-BD6B-B9782D0021F8}" type="presParOf" srcId="{4A7FF936-FD3E-4CC5-91B0-6F2CCE5DCC03}" destId="{2996D846-D2C5-4BB1-8785-5E227FA801C5}" srcOrd="8" destOrd="0" presId="urn:microsoft.com/office/officeart/2018/2/layout/IconVerticalSolidList"/>
    <dgm:cxn modelId="{3B3F0EAE-BF3C-4A20-82C2-3F8EF2D039F1}" type="presParOf" srcId="{2996D846-D2C5-4BB1-8785-5E227FA801C5}" destId="{0E58360B-1362-4128-931F-AE5F87A32AC6}" srcOrd="0" destOrd="0" presId="urn:microsoft.com/office/officeart/2018/2/layout/IconVerticalSolidList"/>
    <dgm:cxn modelId="{D1996FF3-8BE9-43D5-92EF-5C7CDE09A1B6}" type="presParOf" srcId="{2996D846-D2C5-4BB1-8785-5E227FA801C5}" destId="{E180F407-4292-46D9-8B0E-F3235BD157A4}" srcOrd="1" destOrd="0" presId="urn:microsoft.com/office/officeart/2018/2/layout/IconVerticalSolidList"/>
    <dgm:cxn modelId="{9837D7BF-662F-4C50-932C-FC50BA04EFC0}" type="presParOf" srcId="{2996D846-D2C5-4BB1-8785-5E227FA801C5}" destId="{D1829B5A-7620-4D63-8EA5-FB64B1F11CF6}" srcOrd="2" destOrd="0" presId="urn:microsoft.com/office/officeart/2018/2/layout/IconVerticalSolidList"/>
    <dgm:cxn modelId="{511C5C24-5485-4A9C-8BBA-509A23D12E10}" type="presParOf" srcId="{2996D846-D2C5-4BB1-8785-5E227FA801C5}" destId="{CA5436A8-24F5-40D7-9042-49FE6C68AE66}"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A0C820-69C6-43AA-9E21-E820BABE58E2}">
      <dsp:nvSpPr>
        <dsp:cNvPr id="0" name=""/>
        <dsp:cNvSpPr/>
      </dsp:nvSpPr>
      <dsp:spPr>
        <a:xfrm>
          <a:off x="0" y="4323"/>
          <a:ext cx="7289799" cy="9208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50EA93-432A-43D2-95A1-817A4E58AA81}">
      <dsp:nvSpPr>
        <dsp:cNvPr id="0" name=""/>
        <dsp:cNvSpPr/>
      </dsp:nvSpPr>
      <dsp:spPr>
        <a:xfrm>
          <a:off x="278544" y="211504"/>
          <a:ext cx="506444" cy="50644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263EA3D-774D-4102-8A57-4CFA812CDC3F}">
      <dsp:nvSpPr>
        <dsp:cNvPr id="0" name=""/>
        <dsp:cNvSpPr/>
      </dsp:nvSpPr>
      <dsp:spPr>
        <a:xfrm>
          <a:off x="1063533" y="4323"/>
          <a:ext cx="6226265" cy="9208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452" tIns="97452" rIns="97452" bIns="97452" numCol="1" spcCol="1270" anchor="ctr" anchorCtr="0">
          <a:noAutofit/>
        </a:bodyPr>
        <a:lstStyle/>
        <a:p>
          <a:pPr marL="0" lvl="0" indent="0" algn="l" defTabSz="844550">
            <a:lnSpc>
              <a:spcPct val="100000"/>
            </a:lnSpc>
            <a:spcBef>
              <a:spcPct val="0"/>
            </a:spcBef>
            <a:spcAft>
              <a:spcPct val="35000"/>
            </a:spcAft>
            <a:buNone/>
          </a:pPr>
          <a:r>
            <a:rPr lang="en-US" sz="1900" kern="1200" dirty="0"/>
            <a:t>Increases efficiency of the transfer process</a:t>
          </a:r>
        </a:p>
      </dsp:txBody>
      <dsp:txXfrm>
        <a:off x="1063533" y="4323"/>
        <a:ext cx="6226265" cy="920808"/>
      </dsp:txXfrm>
    </dsp:sp>
    <dsp:sp modelId="{F6452425-44D3-4782-A9D2-5ABD36A41794}">
      <dsp:nvSpPr>
        <dsp:cNvPr id="0" name=""/>
        <dsp:cNvSpPr/>
      </dsp:nvSpPr>
      <dsp:spPr>
        <a:xfrm>
          <a:off x="0" y="1155333"/>
          <a:ext cx="7289799" cy="9208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DA631E-81AE-47B8-9989-5A203BA8BDE8}">
      <dsp:nvSpPr>
        <dsp:cNvPr id="0" name=""/>
        <dsp:cNvSpPr/>
      </dsp:nvSpPr>
      <dsp:spPr>
        <a:xfrm>
          <a:off x="278544" y="1362515"/>
          <a:ext cx="506444" cy="50644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C19E1D5-A4AE-40EB-91E9-5B27B4E68B9C}">
      <dsp:nvSpPr>
        <dsp:cNvPr id="0" name=""/>
        <dsp:cNvSpPr/>
      </dsp:nvSpPr>
      <dsp:spPr>
        <a:xfrm>
          <a:off x="1063533" y="1155333"/>
          <a:ext cx="6226265" cy="9208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452" tIns="97452" rIns="97452" bIns="97452" numCol="1" spcCol="1270" anchor="ctr" anchorCtr="0">
          <a:noAutofit/>
        </a:bodyPr>
        <a:lstStyle/>
        <a:p>
          <a:pPr marL="0" lvl="0" indent="0" algn="l" defTabSz="844550">
            <a:lnSpc>
              <a:spcPct val="100000"/>
            </a:lnSpc>
            <a:spcBef>
              <a:spcPct val="0"/>
            </a:spcBef>
            <a:spcAft>
              <a:spcPct val="35000"/>
            </a:spcAft>
            <a:buNone/>
          </a:pPr>
          <a:r>
            <a:rPr lang="en-US" sz="1900" kern="1200" dirty="0"/>
            <a:t>Creates Good Business Records</a:t>
          </a:r>
        </a:p>
      </dsp:txBody>
      <dsp:txXfrm>
        <a:off x="1063533" y="1155333"/>
        <a:ext cx="6226265" cy="920808"/>
      </dsp:txXfrm>
    </dsp:sp>
    <dsp:sp modelId="{43F9A849-6F59-4556-AA67-4F12AEC75CD3}">
      <dsp:nvSpPr>
        <dsp:cNvPr id="0" name=""/>
        <dsp:cNvSpPr/>
      </dsp:nvSpPr>
      <dsp:spPr>
        <a:xfrm>
          <a:off x="0" y="2306343"/>
          <a:ext cx="7289799" cy="9208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6B906A-BACF-42EB-A856-2067AC0D4FB8}">
      <dsp:nvSpPr>
        <dsp:cNvPr id="0" name=""/>
        <dsp:cNvSpPr/>
      </dsp:nvSpPr>
      <dsp:spPr>
        <a:xfrm>
          <a:off x="278544" y="2513525"/>
          <a:ext cx="506444" cy="50644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4B98DC6-DEF7-44BC-9760-7EE21611D5D7}">
      <dsp:nvSpPr>
        <dsp:cNvPr id="0" name=""/>
        <dsp:cNvSpPr/>
      </dsp:nvSpPr>
      <dsp:spPr>
        <a:xfrm>
          <a:off x="1063533" y="2306343"/>
          <a:ext cx="6226265" cy="9208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452" tIns="97452" rIns="97452" bIns="97452" numCol="1" spcCol="1270" anchor="ctr" anchorCtr="0">
          <a:noAutofit/>
        </a:bodyPr>
        <a:lstStyle/>
        <a:p>
          <a:pPr marL="0" lvl="0" indent="0" algn="l" defTabSz="844550">
            <a:lnSpc>
              <a:spcPct val="100000"/>
            </a:lnSpc>
            <a:spcBef>
              <a:spcPct val="0"/>
            </a:spcBef>
            <a:spcAft>
              <a:spcPct val="35000"/>
            </a:spcAft>
            <a:buNone/>
          </a:pPr>
          <a:r>
            <a:rPr lang="en-US" sz="1900" kern="1200" dirty="0"/>
            <a:t>Promotes compliance </a:t>
          </a:r>
        </a:p>
      </dsp:txBody>
      <dsp:txXfrm>
        <a:off x="1063533" y="2306343"/>
        <a:ext cx="6226265" cy="920808"/>
      </dsp:txXfrm>
    </dsp:sp>
    <dsp:sp modelId="{A97B7773-5927-4F46-9378-EB65F157A8A5}">
      <dsp:nvSpPr>
        <dsp:cNvPr id="0" name=""/>
        <dsp:cNvSpPr/>
      </dsp:nvSpPr>
      <dsp:spPr>
        <a:xfrm>
          <a:off x="0" y="3457354"/>
          <a:ext cx="7289799" cy="9208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A7169E2-D3C3-4E9D-9608-6AD4BE852B6B}">
      <dsp:nvSpPr>
        <dsp:cNvPr id="0" name=""/>
        <dsp:cNvSpPr/>
      </dsp:nvSpPr>
      <dsp:spPr>
        <a:xfrm>
          <a:off x="278544" y="3664536"/>
          <a:ext cx="506444" cy="50644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1859442-177B-4B1C-A6E5-290081F90B0A}">
      <dsp:nvSpPr>
        <dsp:cNvPr id="0" name=""/>
        <dsp:cNvSpPr/>
      </dsp:nvSpPr>
      <dsp:spPr>
        <a:xfrm>
          <a:off x="1063533" y="3457354"/>
          <a:ext cx="6226265" cy="9208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452" tIns="97452" rIns="97452" bIns="97452" numCol="1" spcCol="1270" anchor="ctr" anchorCtr="0">
          <a:noAutofit/>
        </a:bodyPr>
        <a:lstStyle/>
        <a:p>
          <a:pPr marL="0" lvl="0" indent="0" algn="l" defTabSz="844550">
            <a:lnSpc>
              <a:spcPct val="100000"/>
            </a:lnSpc>
            <a:spcBef>
              <a:spcPct val="0"/>
            </a:spcBef>
            <a:spcAft>
              <a:spcPct val="35000"/>
            </a:spcAft>
            <a:buNone/>
          </a:pPr>
          <a:r>
            <a:rPr lang="en-US" sz="1900" kern="1200" dirty="0"/>
            <a:t>Sets good examples for other users</a:t>
          </a:r>
        </a:p>
      </dsp:txBody>
      <dsp:txXfrm>
        <a:off x="1063533" y="3457354"/>
        <a:ext cx="6226265" cy="920808"/>
      </dsp:txXfrm>
    </dsp:sp>
    <dsp:sp modelId="{0E58360B-1362-4128-931F-AE5F87A32AC6}">
      <dsp:nvSpPr>
        <dsp:cNvPr id="0" name=""/>
        <dsp:cNvSpPr/>
      </dsp:nvSpPr>
      <dsp:spPr>
        <a:xfrm>
          <a:off x="0" y="4608364"/>
          <a:ext cx="7289799" cy="9208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80F407-4292-46D9-8B0E-F3235BD157A4}">
      <dsp:nvSpPr>
        <dsp:cNvPr id="0" name=""/>
        <dsp:cNvSpPr/>
      </dsp:nvSpPr>
      <dsp:spPr>
        <a:xfrm>
          <a:off x="278544" y="4815546"/>
          <a:ext cx="506444" cy="50644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A5436A8-24F5-40D7-9042-49FE6C68AE66}">
      <dsp:nvSpPr>
        <dsp:cNvPr id="0" name=""/>
        <dsp:cNvSpPr/>
      </dsp:nvSpPr>
      <dsp:spPr>
        <a:xfrm>
          <a:off x="1063533" y="4608364"/>
          <a:ext cx="6226265" cy="9208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452" tIns="97452" rIns="97452" bIns="97452" numCol="1" spcCol="1270" anchor="ctr" anchorCtr="0">
          <a:noAutofit/>
        </a:bodyPr>
        <a:lstStyle/>
        <a:p>
          <a:pPr marL="0" lvl="0" indent="0" algn="l" defTabSz="844550">
            <a:lnSpc>
              <a:spcPct val="100000"/>
            </a:lnSpc>
            <a:spcBef>
              <a:spcPct val="0"/>
            </a:spcBef>
            <a:spcAft>
              <a:spcPct val="35000"/>
            </a:spcAft>
            <a:buNone/>
          </a:pPr>
          <a:r>
            <a:rPr lang="en-US" sz="1900" kern="1200" dirty="0"/>
            <a:t>Ensures the best plan for a client to be successful on supervision</a:t>
          </a:r>
        </a:p>
      </dsp:txBody>
      <dsp:txXfrm>
        <a:off x="1063533" y="4608364"/>
        <a:ext cx="6226265" cy="92080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C0FE8882-2EB7-4C4D-83EE-CCCDAFC91CC4}" type="datetimeFigureOut">
              <a:rPr lang="en-US" smtClean="0"/>
              <a:t>8/29/2022</a:t>
            </a:fld>
            <a:endParaRPr lang="en-US"/>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886C3B00-917D-4D7D-9544-E68D739B1972}" type="slidenum">
              <a:rPr lang="en-US" smtClean="0"/>
              <a:t>‹#›</a:t>
            </a:fld>
            <a:endParaRPr lang="en-US"/>
          </a:p>
        </p:txBody>
      </p:sp>
    </p:spTree>
    <p:extLst>
      <p:ext uri="{BB962C8B-B14F-4D97-AF65-F5344CB8AC3E}">
        <p14:creationId xmlns:p14="http://schemas.microsoft.com/office/powerpoint/2010/main" val="968722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has been involved in a transfer?  Who knows nothing about IC?</a:t>
            </a:r>
          </a:p>
        </p:txBody>
      </p:sp>
      <p:sp>
        <p:nvSpPr>
          <p:cNvPr id="4" name="Slide Number Placeholder 3"/>
          <p:cNvSpPr>
            <a:spLocks noGrp="1"/>
          </p:cNvSpPr>
          <p:nvPr>
            <p:ph type="sldNum" sz="quarter" idx="5"/>
          </p:nvPr>
        </p:nvSpPr>
        <p:spPr/>
        <p:txBody>
          <a:bodyPr/>
          <a:lstStyle/>
          <a:p>
            <a:fld id="{41279EED-C460-4751-8E52-D18C6054A4B8}" type="slidenum">
              <a:rPr lang="en-US" smtClean="0"/>
              <a:t>1</a:t>
            </a:fld>
            <a:endParaRPr lang="en-US"/>
          </a:p>
        </p:txBody>
      </p:sp>
    </p:spTree>
    <p:extLst>
      <p:ext uri="{BB962C8B-B14F-4D97-AF65-F5344CB8AC3E}">
        <p14:creationId xmlns:p14="http://schemas.microsoft.com/office/powerpoint/2010/main" val="21470082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Other eligibility criteria for transfer must illustrate that relocating to another state is o</a:t>
            </a:r>
            <a:r>
              <a:rPr lang="en-US" dirty="0"/>
              <a:t>ffender’s best chance for success.  Offenders</a:t>
            </a:r>
            <a:r>
              <a:rPr lang="en-US" baseline="0" dirty="0"/>
              <a:t> must have at least 90 days remaining on supervision term, a good plan, not be in violation status in the sending state and most have ties to the receiving state as being a resident (living in that state prior to committing their offense) or have family support.  But any transfer can be accepted under a discretionary reason so long as the transfer makes sense.  </a:t>
            </a:r>
          </a:p>
          <a:p>
            <a:endParaRPr lang="en-US" baseline="0" dirty="0"/>
          </a:p>
          <a:p>
            <a:r>
              <a:rPr lang="en-US" dirty="0"/>
              <a:t>As clearly stated in case law,</a:t>
            </a:r>
            <a:r>
              <a:rPr lang="en-US" baseline="0" dirty="0"/>
              <a:t> no convicted person has a right to server his or her sentence in another state so this all starts with the sending state verifying the best chances for success exist in another state.  I also want to stress it’s imperative clients understand this when allowed to transfer and are expected to cooperate with the investigation process.</a:t>
            </a:r>
            <a:endParaRPr lang="en-US" dirty="0"/>
          </a:p>
        </p:txBody>
      </p:sp>
      <p:sp>
        <p:nvSpPr>
          <p:cNvPr id="4" name="Slide Number Placeholder 3"/>
          <p:cNvSpPr>
            <a:spLocks noGrp="1"/>
          </p:cNvSpPr>
          <p:nvPr>
            <p:ph type="sldNum" sz="quarter" idx="5"/>
          </p:nvPr>
        </p:nvSpPr>
        <p:spPr/>
        <p:txBody>
          <a:bodyPr/>
          <a:lstStyle/>
          <a:p>
            <a:fld id="{41279EED-C460-4751-8E52-D18C6054A4B8}" type="slidenum">
              <a:rPr lang="en-US" smtClean="0"/>
              <a:t>10</a:t>
            </a:fld>
            <a:endParaRPr lang="en-US"/>
          </a:p>
        </p:txBody>
      </p:sp>
    </p:spTree>
    <p:extLst>
      <p:ext uri="{BB962C8B-B14F-4D97-AF65-F5344CB8AC3E}">
        <p14:creationId xmlns:p14="http://schemas.microsoft.com/office/powerpoint/2010/main" val="11556966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noted in earlier slide most clients transferring are either residents of a receiving state or have family support.  These reasons are defined here and note for ICOTS users, these references exist within the system to remind of those definitions.  </a:t>
            </a:r>
          </a:p>
        </p:txBody>
      </p:sp>
      <p:sp>
        <p:nvSpPr>
          <p:cNvPr id="4" name="Slide Number Placeholder 3"/>
          <p:cNvSpPr>
            <a:spLocks noGrp="1"/>
          </p:cNvSpPr>
          <p:nvPr>
            <p:ph type="sldNum" sz="quarter" idx="5"/>
          </p:nvPr>
        </p:nvSpPr>
        <p:spPr/>
        <p:txBody>
          <a:bodyPr/>
          <a:lstStyle/>
          <a:p>
            <a:fld id="{886C3B00-917D-4D7D-9544-E68D739B1972}" type="slidenum">
              <a:rPr lang="en-US" smtClean="0"/>
              <a:t>11</a:t>
            </a:fld>
            <a:endParaRPr lang="en-US"/>
          </a:p>
        </p:txBody>
      </p:sp>
    </p:spTree>
    <p:extLst>
      <p:ext uri="{BB962C8B-B14F-4D97-AF65-F5344CB8AC3E}">
        <p14:creationId xmlns:p14="http://schemas.microsoft.com/office/powerpoint/2010/main" val="36234774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a mandatory transfer versus a discretionary?  </a:t>
            </a:r>
          </a:p>
          <a:p>
            <a:endParaRPr lang="en-US" dirty="0"/>
          </a:p>
          <a:p>
            <a:r>
              <a:rPr lang="en-US" dirty="0"/>
              <a:t>If documentation and reason show the client meets mandatory criteria, the receiving state is required to accept supervision.  </a:t>
            </a:r>
          </a:p>
          <a:p>
            <a:r>
              <a:rPr lang="en-US" dirty="0"/>
              <a:t>For discretionary transfers that doesn’t mean a receiving state can reject for any reason.  Decisions must show they are made in line with the purposes of the compact and be detailed addressing the justification provided by the sending state</a:t>
            </a:r>
          </a:p>
        </p:txBody>
      </p:sp>
      <p:sp>
        <p:nvSpPr>
          <p:cNvPr id="4" name="Slide Number Placeholder 3"/>
          <p:cNvSpPr>
            <a:spLocks noGrp="1"/>
          </p:cNvSpPr>
          <p:nvPr>
            <p:ph type="sldNum" sz="quarter" idx="10"/>
          </p:nvPr>
        </p:nvSpPr>
        <p:spPr/>
        <p:txBody>
          <a:bodyPr/>
          <a:lstStyle/>
          <a:p>
            <a:fld id="{41279EED-C460-4751-8E52-D18C6054A4B8}" type="slidenum">
              <a:rPr lang="en-US" smtClean="0"/>
              <a:t>12</a:t>
            </a:fld>
            <a:endParaRPr lang="en-US"/>
          </a:p>
        </p:txBody>
      </p:sp>
    </p:spTree>
    <p:extLst>
      <p:ext uri="{BB962C8B-B14F-4D97-AF65-F5344CB8AC3E}">
        <p14:creationId xmlns:p14="http://schemas.microsoft.com/office/powerpoint/2010/main" val="18475716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Shifting to after the transfer is accepted, what are the expectations of the receiving state as a supervising agent.  </a:t>
            </a:r>
          </a:p>
          <a:p>
            <a:endParaRPr lang="en-US" dirty="0"/>
          </a:p>
          <a:p>
            <a:r>
              <a:rPr lang="en-US" dirty="0"/>
              <a:t>Once allowed</a:t>
            </a:r>
            <a:r>
              <a:rPr lang="en-US" baseline="0" dirty="0"/>
              <a:t> to transfer, receiving states have to provide supervision consistently in how they would supervised an offender sentenced in the receiving state.  Although most states fulfill this requirement well under the compact requirements, it can be a training issue for stakeholders involved in supervision decisions or rehabilitation programs.</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41279EED-C460-4751-8E52-D18C6054A4B8}" type="slidenum">
              <a:rPr lang="en-US" smtClean="0"/>
              <a:t>13</a:t>
            </a:fld>
            <a:endParaRPr lang="en-US"/>
          </a:p>
        </p:txBody>
      </p:sp>
    </p:spTree>
    <p:extLst>
      <p:ext uri="{BB962C8B-B14F-4D97-AF65-F5344CB8AC3E}">
        <p14:creationId xmlns:p14="http://schemas.microsoft.com/office/powerpoint/2010/main" val="30496839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6C3B00-917D-4D7D-9544-E68D739B1972}" type="slidenum">
              <a:rPr lang="en-US" smtClean="0"/>
              <a:t>14</a:t>
            </a:fld>
            <a:endParaRPr lang="en-US"/>
          </a:p>
        </p:txBody>
      </p:sp>
    </p:spTree>
    <p:extLst>
      <p:ext uri="{BB962C8B-B14F-4D97-AF65-F5344CB8AC3E}">
        <p14:creationId xmlns:p14="http://schemas.microsoft.com/office/powerpoint/2010/main" val="7475339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Consistent with fy15.  Most issues exist due to failure of the sending state to properly verify plan of supervision.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6C3B00-917D-4D7D-9544-E68D739B197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74887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Having a valid plan and how that is verified and documented is so important to ensure a transfer is accepted and accepted in an efficient manner.  </a:t>
            </a:r>
          </a:p>
          <a:p>
            <a:endParaRPr lang="en-US" dirty="0"/>
          </a:p>
          <a:p>
            <a:r>
              <a:rPr lang="en-US" dirty="0"/>
              <a:t>The #1 reason we see why cases are rejected is that the investigation revealed the information provided by the sending state was inaccurate or not verified.</a:t>
            </a:r>
          </a:p>
          <a:p>
            <a:endParaRPr lang="en-US" dirty="0"/>
          </a:p>
          <a:p>
            <a:r>
              <a:rPr lang="en-US" dirty="0"/>
              <a:t>Also, cooperation of the sponsor is vital so we want to ensure they understand the compact process and their expectations.</a:t>
            </a:r>
          </a:p>
          <a:p>
            <a:endParaRPr lang="en-US" dirty="0"/>
          </a:p>
          <a:p>
            <a:r>
              <a:rPr lang="en-US" dirty="0"/>
              <a:t>Common conditions resulting in rejections if sponsor is not aware ahead of time may include no guns in the home, alcohol, unannounced visits. </a:t>
            </a:r>
          </a:p>
          <a:p>
            <a:endParaRPr lang="en-US" dirty="0"/>
          </a:p>
          <a:p>
            <a:r>
              <a:rPr lang="en-US" dirty="0"/>
              <a:t>How long has sponsor known offender?</a:t>
            </a:r>
          </a:p>
          <a:p>
            <a:endParaRPr lang="en-US" dirty="0"/>
          </a:p>
          <a:p>
            <a:pPr lvl="1"/>
            <a:r>
              <a:rPr lang="en-US" dirty="0"/>
              <a:t>What makes the plan valid? (how can conditions be met, means of support, etc.)</a:t>
            </a:r>
          </a:p>
          <a:p>
            <a:pPr lvl="1"/>
            <a:r>
              <a:rPr lang="en-US" dirty="0"/>
              <a:t>Illustrate the offender is in substantial compliance; if there are pending charge, explain why offender is still eligible</a:t>
            </a:r>
          </a:p>
          <a:p>
            <a:pPr lvl="1"/>
            <a:r>
              <a:rPr lang="en-US" dirty="0"/>
              <a:t>Reason; why do they need/want to live in the other state?  Residency, support, job, stability </a:t>
            </a:r>
          </a:p>
          <a:p>
            <a:pPr lvl="1"/>
            <a:r>
              <a:rPr lang="en-US" dirty="0"/>
              <a:t>#1 reason transfers are rejected due to investigation revealing the home situation was not as described. Landlord issues, simple address verification, inaccurate information from client, sponsor/host.  Do  more vetting on the front end less rejections; does the sponsor know what it means?  Understand conditions: guns in the home, alcohol, unannounced visits.  Conditions may be added by receiving state </a:t>
            </a:r>
          </a:p>
          <a:p>
            <a:pPr lvl="1"/>
            <a:r>
              <a:rPr lang="en-US" dirty="0"/>
              <a:t>Sponsor Relationship how long known (non family)</a:t>
            </a:r>
          </a:p>
          <a:p>
            <a:pPr lvl="1"/>
            <a:r>
              <a:rPr lang="en-US" dirty="0"/>
              <a:t>Substantial compliance-pending charges/warrants/detainers</a:t>
            </a:r>
          </a:p>
          <a:p>
            <a:pPr lvl="1"/>
            <a:r>
              <a:rPr lang="en-US" dirty="0"/>
              <a:t>Reason:  illustrating they meet the reason qualification/documentation</a:t>
            </a:r>
          </a:p>
          <a:p>
            <a:endParaRPr lang="en-US" dirty="0"/>
          </a:p>
        </p:txBody>
      </p:sp>
      <p:sp>
        <p:nvSpPr>
          <p:cNvPr id="4" name="Slide Number Placeholder 3"/>
          <p:cNvSpPr>
            <a:spLocks noGrp="1"/>
          </p:cNvSpPr>
          <p:nvPr>
            <p:ph type="sldNum" sz="quarter" idx="5"/>
          </p:nvPr>
        </p:nvSpPr>
        <p:spPr/>
        <p:txBody>
          <a:bodyPr/>
          <a:lstStyle/>
          <a:p>
            <a:fld id="{886C3B00-917D-4D7D-9544-E68D739B1972}" type="slidenum">
              <a:rPr lang="en-US" smtClean="0"/>
              <a:t>16</a:t>
            </a:fld>
            <a:endParaRPr lang="en-US" dirty="0"/>
          </a:p>
        </p:txBody>
      </p:sp>
    </p:spTree>
    <p:extLst>
      <p:ext uri="{BB962C8B-B14F-4D97-AF65-F5344CB8AC3E}">
        <p14:creationId xmlns:p14="http://schemas.microsoft.com/office/powerpoint/2010/main" val="11342898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Having a valid plan and how that is verified and documented is so important to ensure a transfer is accepted and accepted in an efficient manner.  </a:t>
            </a:r>
          </a:p>
          <a:p>
            <a:endParaRPr lang="en-US" dirty="0"/>
          </a:p>
          <a:p>
            <a:r>
              <a:rPr lang="en-US" dirty="0"/>
              <a:t>The #1 reason we see why cases are rejected is that the investigation revealed the information provided by the sending state was inaccurate or not verified.</a:t>
            </a:r>
          </a:p>
          <a:p>
            <a:endParaRPr lang="en-US" dirty="0"/>
          </a:p>
          <a:p>
            <a:r>
              <a:rPr lang="en-US" dirty="0"/>
              <a:t>Also, cooperation of the sponsor is vital so we want to ensure they understand the compact process and their expectations.</a:t>
            </a:r>
          </a:p>
          <a:p>
            <a:endParaRPr lang="en-US" dirty="0"/>
          </a:p>
          <a:p>
            <a:r>
              <a:rPr lang="en-US" dirty="0"/>
              <a:t>Common conditions resulting in rejections if sponsor is not aware ahead of time may include no guns in the home, alcohol, unannounced visits. </a:t>
            </a:r>
          </a:p>
          <a:p>
            <a:endParaRPr lang="en-US" dirty="0"/>
          </a:p>
          <a:p>
            <a:r>
              <a:rPr lang="en-US" dirty="0"/>
              <a:t>How long has sponsor known offender?</a:t>
            </a:r>
          </a:p>
          <a:p>
            <a:endParaRPr lang="en-US" dirty="0"/>
          </a:p>
          <a:p>
            <a:pPr lvl="1"/>
            <a:r>
              <a:rPr lang="en-US" dirty="0"/>
              <a:t>What makes the plan valid? (how can conditions be met, means of support, etc.)</a:t>
            </a:r>
          </a:p>
          <a:p>
            <a:pPr lvl="1"/>
            <a:r>
              <a:rPr lang="en-US" dirty="0"/>
              <a:t>Illustrate the offender is in substantial compliance; if there are pending charge, explain why offender is still eligible</a:t>
            </a:r>
          </a:p>
          <a:p>
            <a:pPr lvl="1"/>
            <a:r>
              <a:rPr lang="en-US" dirty="0"/>
              <a:t>Reason; why do they need/want to live in the other state?  Residency, support, job, stability </a:t>
            </a:r>
          </a:p>
          <a:p>
            <a:pPr lvl="1"/>
            <a:r>
              <a:rPr lang="en-US" dirty="0"/>
              <a:t>#1 reason transfers are rejected due to investigation revealing the home situation was not as described. Landlord issues, simple address verification, inaccurate information from client, sponsor/host.  Do  more vetting on the front end less rejections; does the sponsor know what it means?  Understand conditions: guns in the home, alcohol, unannounced visits.  Conditions may be added by receiving state </a:t>
            </a:r>
          </a:p>
          <a:p>
            <a:pPr lvl="1"/>
            <a:r>
              <a:rPr lang="en-US" dirty="0"/>
              <a:t>Sponsor Relationship how long known (non family)</a:t>
            </a:r>
          </a:p>
          <a:p>
            <a:pPr lvl="1"/>
            <a:r>
              <a:rPr lang="en-US" dirty="0"/>
              <a:t>Substantial compliance-pending charges/warrants/detainers</a:t>
            </a:r>
          </a:p>
          <a:p>
            <a:pPr lvl="1"/>
            <a:r>
              <a:rPr lang="en-US" dirty="0"/>
              <a:t>Reason:  illustrating they meet the reason qualification/documentation</a:t>
            </a:r>
          </a:p>
          <a:p>
            <a:endParaRPr lang="en-US" dirty="0"/>
          </a:p>
        </p:txBody>
      </p:sp>
      <p:sp>
        <p:nvSpPr>
          <p:cNvPr id="4" name="Slide Number Placeholder 3"/>
          <p:cNvSpPr>
            <a:spLocks noGrp="1"/>
          </p:cNvSpPr>
          <p:nvPr>
            <p:ph type="sldNum" sz="quarter" idx="5"/>
          </p:nvPr>
        </p:nvSpPr>
        <p:spPr/>
        <p:txBody>
          <a:bodyPr/>
          <a:lstStyle/>
          <a:p>
            <a:fld id="{886C3B00-917D-4D7D-9544-E68D739B1972}" type="slidenum">
              <a:rPr lang="en-US" smtClean="0"/>
              <a:t>17</a:t>
            </a:fld>
            <a:endParaRPr lang="en-US" dirty="0"/>
          </a:p>
        </p:txBody>
      </p:sp>
    </p:spTree>
    <p:extLst>
      <p:ext uri="{BB962C8B-B14F-4D97-AF65-F5344CB8AC3E}">
        <p14:creationId xmlns:p14="http://schemas.microsoft.com/office/powerpoint/2010/main" val="18234323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lvl="1"/>
            <a:r>
              <a:rPr lang="en-US" dirty="0"/>
              <a:t>Sending state determines whether the client is in substantial compliance.  So even with pending charges, if sending state is not pursing revocation, the client can be determined to be in substantial compliance.  A lot of invalid rejections we saw in the assessment this year, the clients pending charges were actually in the receiving state.</a:t>
            </a:r>
          </a:p>
          <a:p>
            <a:pPr lvl="1"/>
            <a:endParaRPr lang="en-US" dirty="0"/>
          </a:p>
          <a:p>
            <a:pPr lvl="1"/>
            <a:endParaRPr lang="en-US" dirty="0"/>
          </a:p>
          <a:p>
            <a:pPr lvl="1"/>
            <a:r>
              <a:rPr lang="en-US" dirty="0"/>
              <a:t>Substantial compliance-pending charges/warrants/detainers</a:t>
            </a:r>
          </a:p>
          <a:p>
            <a:pPr lvl="1"/>
            <a:r>
              <a:rPr lang="en-US" dirty="0"/>
              <a:t>Reason:  illustrating they meet the reason qualification/documentation</a:t>
            </a:r>
          </a:p>
          <a:p>
            <a:endParaRPr lang="en-US" dirty="0"/>
          </a:p>
        </p:txBody>
      </p:sp>
      <p:sp>
        <p:nvSpPr>
          <p:cNvPr id="4" name="Slide Number Placeholder 3"/>
          <p:cNvSpPr>
            <a:spLocks noGrp="1"/>
          </p:cNvSpPr>
          <p:nvPr>
            <p:ph type="sldNum" sz="quarter" idx="5"/>
          </p:nvPr>
        </p:nvSpPr>
        <p:spPr/>
        <p:txBody>
          <a:bodyPr/>
          <a:lstStyle/>
          <a:p>
            <a:fld id="{886C3B00-917D-4D7D-9544-E68D739B1972}" type="slidenum">
              <a:rPr lang="en-US" smtClean="0"/>
              <a:t>18</a:t>
            </a:fld>
            <a:endParaRPr lang="en-US"/>
          </a:p>
        </p:txBody>
      </p:sp>
    </p:spTree>
    <p:extLst>
      <p:ext uri="{BB962C8B-B14F-4D97-AF65-F5344CB8AC3E}">
        <p14:creationId xmlns:p14="http://schemas.microsoft.com/office/powerpoint/2010/main" val="31276253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Justify, justify, justify!</a:t>
            </a:r>
          </a:p>
          <a:p>
            <a:endParaRPr lang="en-US" dirty="0"/>
          </a:p>
          <a:p>
            <a:r>
              <a:rPr lang="en-US" dirty="0"/>
              <a:t>This should be a detailed explanation of why the supervision should be transferred.  This is required for ALL transfers, not just discretionary</a:t>
            </a:r>
          </a:p>
        </p:txBody>
      </p:sp>
      <p:sp>
        <p:nvSpPr>
          <p:cNvPr id="4" name="Slide Number Placeholder 3"/>
          <p:cNvSpPr>
            <a:spLocks noGrp="1"/>
          </p:cNvSpPr>
          <p:nvPr>
            <p:ph type="sldNum" sz="quarter" idx="5"/>
          </p:nvPr>
        </p:nvSpPr>
        <p:spPr/>
        <p:txBody>
          <a:bodyPr/>
          <a:lstStyle/>
          <a:p>
            <a:fld id="{886C3B00-917D-4D7D-9544-E68D739B1972}" type="slidenum">
              <a:rPr lang="en-US" smtClean="0"/>
              <a:t>19</a:t>
            </a:fld>
            <a:endParaRPr lang="en-US"/>
          </a:p>
        </p:txBody>
      </p:sp>
    </p:spTree>
    <p:extLst>
      <p:ext uri="{BB962C8B-B14F-4D97-AF65-F5344CB8AC3E}">
        <p14:creationId xmlns:p14="http://schemas.microsoft.com/office/powerpoint/2010/main" val="1133450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what the interstate compact is, its purpose and authority</a:t>
            </a:r>
          </a:p>
          <a:p>
            <a:endParaRPr lang="en-US" dirty="0"/>
          </a:p>
          <a:p>
            <a:r>
              <a:rPr lang="en-US" dirty="0"/>
              <a:t>Hope to simplify and reinforce importance of good verification and documentation.</a:t>
            </a:r>
          </a:p>
          <a:p>
            <a:endParaRPr lang="en-US" dirty="0"/>
          </a:p>
          <a:p>
            <a:r>
              <a:rPr lang="en-US" dirty="0"/>
              <a:t>Commission recently assessed transfers for all member states and will be working in the next year to improve and set measures.  We have learned so far that the lack of front end verification is the #1 reason a transfer gets rejected and have some simple examples to share today that through data, shows are effective.</a:t>
            </a:r>
          </a:p>
        </p:txBody>
      </p:sp>
      <p:sp>
        <p:nvSpPr>
          <p:cNvPr id="4" name="Slide Number Placeholder 3"/>
          <p:cNvSpPr>
            <a:spLocks noGrp="1"/>
          </p:cNvSpPr>
          <p:nvPr>
            <p:ph type="sldNum" sz="quarter" idx="5"/>
          </p:nvPr>
        </p:nvSpPr>
        <p:spPr/>
        <p:txBody>
          <a:bodyPr/>
          <a:lstStyle/>
          <a:p>
            <a:fld id="{41279EED-C460-4751-8E52-D18C6054A4B8}" type="slidenum">
              <a:rPr lang="en-US" smtClean="0"/>
              <a:t>2</a:t>
            </a:fld>
            <a:endParaRPr lang="en-US"/>
          </a:p>
        </p:txBody>
      </p:sp>
    </p:spTree>
    <p:extLst>
      <p:ext uri="{BB962C8B-B14F-4D97-AF65-F5344CB8AC3E}">
        <p14:creationId xmlns:p14="http://schemas.microsoft.com/office/powerpoint/2010/main" val="2550369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documentation does what…..</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6C3B00-917D-4D7D-9544-E68D739B197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65078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a couple tips and elements that should be documented in transfers to ensure transfers are accepted.  </a:t>
            </a:r>
          </a:p>
        </p:txBody>
      </p:sp>
      <p:sp>
        <p:nvSpPr>
          <p:cNvPr id="4" name="Slide Number Placeholder 3"/>
          <p:cNvSpPr>
            <a:spLocks noGrp="1"/>
          </p:cNvSpPr>
          <p:nvPr>
            <p:ph type="sldNum" sz="quarter" idx="5"/>
          </p:nvPr>
        </p:nvSpPr>
        <p:spPr/>
        <p:txBody>
          <a:bodyPr/>
          <a:lstStyle/>
          <a:p>
            <a:fld id="{41279EED-C460-4751-8E52-D18C6054A4B8}" type="slidenum">
              <a:rPr lang="en-US" smtClean="0"/>
              <a:t>21</a:t>
            </a:fld>
            <a:endParaRPr lang="en-US"/>
          </a:p>
        </p:txBody>
      </p:sp>
    </p:spTree>
    <p:extLst>
      <p:ext uri="{BB962C8B-B14F-4D97-AF65-F5344CB8AC3E}">
        <p14:creationId xmlns:p14="http://schemas.microsoft.com/office/powerpoint/2010/main" val="38047735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state in particular, MN implemented those tips after participating in our assessment.  A tip sheet was distributed to their ICOTS users and compact staff were trained to do a better job screening outgoing transfers.</a:t>
            </a:r>
          </a:p>
        </p:txBody>
      </p:sp>
      <p:sp>
        <p:nvSpPr>
          <p:cNvPr id="4" name="Slide Number Placeholder 3"/>
          <p:cNvSpPr>
            <a:spLocks noGrp="1"/>
          </p:cNvSpPr>
          <p:nvPr>
            <p:ph type="sldNum" sz="quarter" idx="5"/>
          </p:nvPr>
        </p:nvSpPr>
        <p:spPr/>
        <p:txBody>
          <a:bodyPr/>
          <a:lstStyle/>
          <a:p>
            <a:fld id="{886C3B00-917D-4D7D-9544-E68D739B1972}" type="slidenum">
              <a:rPr lang="en-US" smtClean="0"/>
              <a:t>22</a:t>
            </a:fld>
            <a:endParaRPr lang="en-US"/>
          </a:p>
        </p:txBody>
      </p:sp>
    </p:spTree>
    <p:extLst>
      <p:ext uri="{BB962C8B-B14F-4D97-AF65-F5344CB8AC3E}">
        <p14:creationId xmlns:p14="http://schemas.microsoft.com/office/powerpoint/2010/main" val="9667105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result of that.  So seems simple, but definitely increased the rate of acceptances which at the end of the day not only ensures efficiency but also decreases the chances for rejections.</a:t>
            </a:r>
          </a:p>
        </p:txBody>
      </p:sp>
      <p:sp>
        <p:nvSpPr>
          <p:cNvPr id="4" name="Slide Number Placeholder 3"/>
          <p:cNvSpPr>
            <a:spLocks noGrp="1"/>
          </p:cNvSpPr>
          <p:nvPr>
            <p:ph type="sldNum" sz="quarter" idx="5"/>
          </p:nvPr>
        </p:nvSpPr>
        <p:spPr/>
        <p:txBody>
          <a:bodyPr/>
          <a:lstStyle/>
          <a:p>
            <a:fld id="{886C3B00-917D-4D7D-9544-E68D739B1972}" type="slidenum">
              <a:rPr lang="en-US" smtClean="0"/>
              <a:t>23</a:t>
            </a:fld>
            <a:endParaRPr lang="en-US"/>
          </a:p>
        </p:txBody>
      </p:sp>
    </p:spTree>
    <p:extLst>
      <p:ext uri="{BB962C8B-B14F-4D97-AF65-F5344CB8AC3E}">
        <p14:creationId xmlns:p14="http://schemas.microsoft.com/office/powerpoint/2010/main" val="23581972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Documentation and what you share in ICOTS should be comprehensive, so always think above the rule requirement.  </a:t>
            </a:r>
          </a:p>
          <a:p>
            <a:endParaRPr lang="en-US" dirty="0"/>
          </a:p>
          <a:p>
            <a:r>
              <a:rPr lang="en-US" dirty="0"/>
              <a:t>In addition to training, I also have assisted in audits and assessments using ICOTS data.  I see all the time CARs with no response.  Be sure if you encounter this to get your compact office to assist.   They need to know about the issue to ensure it is addressed by the other state.</a:t>
            </a:r>
          </a:p>
        </p:txBody>
      </p:sp>
      <p:sp>
        <p:nvSpPr>
          <p:cNvPr id="4" name="Slide Number Placeholder 3"/>
          <p:cNvSpPr>
            <a:spLocks noGrp="1"/>
          </p:cNvSpPr>
          <p:nvPr>
            <p:ph type="sldNum" sz="quarter" idx="5"/>
          </p:nvPr>
        </p:nvSpPr>
        <p:spPr/>
        <p:txBody>
          <a:bodyPr/>
          <a:lstStyle/>
          <a:p>
            <a:fld id="{886C3B00-917D-4D7D-9544-E68D739B1972}" type="slidenum">
              <a:rPr lang="en-US" smtClean="0"/>
              <a:t>24</a:t>
            </a:fld>
            <a:endParaRPr lang="en-US"/>
          </a:p>
        </p:txBody>
      </p:sp>
    </p:spTree>
    <p:extLst>
      <p:ext uri="{BB962C8B-B14F-4D97-AF65-F5344CB8AC3E}">
        <p14:creationId xmlns:p14="http://schemas.microsoft.com/office/powerpoint/2010/main" val="22265491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a:t>Tools and resources are important to ensure we relate compact requirements in our states to existing processes.</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a:t>Does everyone need to know every rule and requirement?  No, we want to keep simple and relate to what may already exist.</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a:t>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a:t>Several states create QRGs for their stakeholders and individuals going through the transfer process.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a:t>One thing we saw with COVID is the increase in remote sentencing which may be here to stay in many states due to the cost savings and logistics or in person hearings.  For compact offenders that means they may never physically be in the sending state and are already in the receiving state when sentenced.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a:t>One state quickly saw challenges in getting paperwork from the courts to probation resulting in delays or gaps in supervision.  This state worked with their state council representative to establish a process implemented with their state court administrators to streamline this internal communication to ensure these cases are transferred efficiently through the compact.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a:t>Another state hosts a monthly forum with their line staff to ensure areas of concern from the field are addressed.</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a:t>QRG to extradition teams explaining the responsibilities of both SS and RS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a:t>For judges, we have a few states that host ‘lunch and learns’ including someone from their AG office to assist in the presentations.  A few have gotten creative to hold these virtually, ordering in lunch for the attendees.</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a:t>A new initiative the national training committee is working on this year is to provide simpler resources for those transferring and their families on the commissions website.   Being with the commission for 18 years now and for that time involved in training, how training is delivered is always evolving.  First started, we didn’t have ICOTS and training was somewhat of a mess not knowing how processes were really being done.  since ICOTS implementation 2008, we have learned so much on the need for practical training tools and always working to improve what we provide to assist states and ensure they know their responsibilities to manage compact business in their states.</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a:t>This year as we commence 20 years of the  Commission, we have several projects too underway to better learn more about the impact of our business from outside lenses.  1 is a study being done by UC and a documentary where a few actual individuals who went through the interstate compact will </a:t>
            </a:r>
            <a:r>
              <a:rPr lang="en-US" baseline="0"/>
              <a:t>be highlighted</a:t>
            </a:r>
            <a:endParaRPr lang="en-US" baseline="0" dirty="0"/>
          </a:p>
        </p:txBody>
      </p:sp>
      <p:sp>
        <p:nvSpPr>
          <p:cNvPr id="4" name="Slide Number Placeholder 3"/>
          <p:cNvSpPr>
            <a:spLocks noGrp="1"/>
          </p:cNvSpPr>
          <p:nvPr>
            <p:ph type="sldNum" sz="quarter" idx="10"/>
          </p:nvPr>
        </p:nvSpPr>
        <p:spPr/>
        <p:txBody>
          <a:bodyPr/>
          <a:lstStyle/>
          <a:p>
            <a:fld id="{41279EED-C460-4751-8E52-D18C6054A4B8}" type="slidenum">
              <a:rPr lang="en-US" smtClean="0"/>
              <a:t>25</a:t>
            </a:fld>
            <a:endParaRPr lang="en-US"/>
          </a:p>
        </p:txBody>
      </p:sp>
    </p:spTree>
    <p:extLst>
      <p:ext uri="{BB962C8B-B14F-4D97-AF65-F5344CB8AC3E}">
        <p14:creationId xmlns:p14="http://schemas.microsoft.com/office/powerpoint/2010/main" val="20721031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279EED-C460-4751-8E52-D18C6054A4B8}" type="slidenum">
              <a:rPr lang="en-US" smtClean="0"/>
              <a:t>26</a:t>
            </a:fld>
            <a:endParaRPr lang="en-US"/>
          </a:p>
        </p:txBody>
      </p:sp>
    </p:spTree>
    <p:extLst>
      <p:ext uri="{BB962C8B-B14F-4D97-AF65-F5344CB8AC3E}">
        <p14:creationId xmlns:p14="http://schemas.microsoft.com/office/powerpoint/2010/main" val="30890493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6C3B00-917D-4D7D-9544-E68D739B1972}" type="slidenum">
              <a:rPr lang="en-US" smtClean="0"/>
              <a:t>27</a:t>
            </a:fld>
            <a:endParaRPr lang="en-US"/>
          </a:p>
        </p:txBody>
      </p:sp>
    </p:spTree>
    <p:extLst>
      <p:ext uri="{BB962C8B-B14F-4D97-AF65-F5344CB8AC3E}">
        <p14:creationId xmlns:p14="http://schemas.microsoft.com/office/powerpoint/2010/main" val="3955572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compact (formal agreement of all 50 </a:t>
            </a:r>
            <a:r>
              <a:rPr lang="en-US" dirty="0" err="1"/>
              <a:t>st</a:t>
            </a:r>
            <a:r>
              <a:rPr kumimoji="0" lang="en-US" sz="1600" b="0" i="0" u="none" strike="noStrike" kern="1200" cap="none" spc="0" normalizeH="0" baseline="0" noProof="0" dirty="0">
                <a:ln>
                  <a:noFill/>
                </a:ln>
                <a:solidFill>
                  <a:prstClr val="black"/>
                </a:solidFill>
                <a:effectLst/>
                <a:uLnTx/>
                <a:uFillTx/>
                <a:latin typeface="+mn-lt"/>
                <a:ea typeface="+mn-ea"/>
                <a:cs typeface="+mn-cs"/>
              </a:rPr>
              <a:t>ate and 3 US territories including PR, District of Columbia and Virgin Islands) provides a mechanism for individuals on probation and parole to be supervised in another state other than the one they were sentenced in or served prison time.  </a:t>
            </a:r>
          </a:p>
          <a:p>
            <a:endParaRPr kumimoji="0" lang="en-US" sz="1600" b="0" i="0" u="none" strike="noStrike" kern="1200" cap="none" spc="0" normalizeH="0" baseline="0" noProof="0" dirty="0">
              <a:ln>
                <a:noFill/>
              </a:ln>
              <a:solidFill>
                <a:prstClr val="black"/>
              </a:solidFill>
              <a:effectLst/>
              <a:uLnTx/>
              <a:uFillTx/>
              <a:latin typeface="+mn-lt"/>
              <a:ea typeface="+mn-ea"/>
              <a:cs typeface="+mn-cs"/>
            </a:endParaRPr>
          </a:p>
          <a:p>
            <a:r>
              <a:rPr kumimoji="0" lang="en-US" sz="1600" b="0" i="0" u="none" strike="noStrike" kern="1200" cap="none" spc="0" normalizeH="0" baseline="0" noProof="0" dirty="0">
                <a:ln>
                  <a:noFill/>
                </a:ln>
                <a:solidFill>
                  <a:prstClr val="black"/>
                </a:solidFill>
                <a:effectLst/>
                <a:uLnTx/>
                <a:uFillTx/>
                <a:latin typeface="+mn-lt"/>
                <a:ea typeface="+mn-ea"/>
                <a:cs typeface="+mn-cs"/>
              </a:rPr>
              <a:t>The compact provides a transfer process, supervision expectations of the supervising state as well as recognizes successful supervision may not always occur so if the client violates to the extent supervision would be revoked in a receiving state, a process exists for returning a client to the sending state.</a:t>
            </a:r>
          </a:p>
          <a:p>
            <a:endParaRPr kumimoji="0" lang="en-US" sz="1600" b="0" i="0" u="none" strike="noStrike" kern="1200" cap="none" spc="0" normalizeH="0" baseline="0" noProof="0" dirty="0">
              <a:ln>
                <a:noFill/>
              </a:ln>
              <a:solidFill>
                <a:prstClr val="black"/>
              </a:solidFill>
              <a:effectLst/>
              <a:uLnTx/>
              <a:uFillTx/>
              <a:latin typeface="+mn-lt"/>
              <a:ea typeface="+mn-ea"/>
              <a:cs typeface="+mn-cs"/>
            </a:endParaRPr>
          </a:p>
          <a:p>
            <a:r>
              <a:rPr kumimoji="0" lang="en-US" sz="1600" b="0" i="0" u="none" strike="noStrike" kern="1200" cap="none" spc="0" normalizeH="0" baseline="0" noProof="0" dirty="0">
                <a:ln>
                  <a:noFill/>
                </a:ln>
                <a:solidFill>
                  <a:prstClr val="black"/>
                </a:solidFill>
                <a:effectLst/>
                <a:uLnTx/>
                <a:uFillTx/>
                <a:latin typeface="+mn-lt"/>
                <a:ea typeface="+mn-ea"/>
                <a:cs typeface="+mn-cs"/>
              </a:rPr>
              <a:t>As we advance through the presentation, think about these 3 areas and how all of these topics are achieved through cooperation and communication between the two states.  </a:t>
            </a:r>
          </a:p>
          <a:p>
            <a:endParaRPr kumimoji="0" lang="en-US" sz="1600" b="0" i="0" u="none" strike="noStrike" kern="1200" cap="none" spc="0" normalizeH="0" baseline="0" noProof="0" dirty="0">
              <a:ln>
                <a:noFill/>
              </a:ln>
              <a:solidFill>
                <a:prstClr val="black"/>
              </a:solidFill>
              <a:effectLst/>
              <a:uLnTx/>
              <a:uFillTx/>
              <a:latin typeface="+mn-lt"/>
              <a:ea typeface="+mn-ea"/>
              <a:cs typeface="+mn-cs"/>
            </a:endParaRPr>
          </a:p>
          <a:p>
            <a:r>
              <a:rPr kumimoji="0" lang="en-US" sz="1600" b="0" i="0" u="none" strike="noStrike" kern="1200" cap="none" spc="0" normalizeH="0" baseline="0" noProof="0" dirty="0">
                <a:ln>
                  <a:noFill/>
                </a:ln>
                <a:solidFill>
                  <a:prstClr val="black"/>
                </a:solidFill>
                <a:effectLst/>
                <a:uLnTx/>
                <a:uFillTx/>
                <a:latin typeface="+mn-lt"/>
                <a:ea typeface="+mn-ea"/>
                <a:cs typeface="+mn-cs"/>
              </a:rPr>
              <a:t>What information would you need to approve or investigate a home plan?</a:t>
            </a:r>
          </a:p>
          <a:p>
            <a:r>
              <a:rPr kumimoji="0" lang="en-US" sz="1600" b="0" i="0" u="none" strike="noStrike" kern="1200" cap="none" spc="0" normalizeH="0" baseline="0" noProof="0" dirty="0">
                <a:ln>
                  <a:noFill/>
                </a:ln>
                <a:solidFill>
                  <a:prstClr val="black"/>
                </a:solidFill>
                <a:effectLst/>
                <a:uLnTx/>
                <a:uFillTx/>
                <a:latin typeface="+mn-lt"/>
                <a:ea typeface="+mn-ea"/>
                <a:cs typeface="+mn-cs"/>
              </a:rPr>
              <a:t>What information is needed for supervision? And </a:t>
            </a:r>
          </a:p>
          <a:p>
            <a:r>
              <a:rPr kumimoji="0" lang="en-US" sz="1600" b="0" i="0" u="none" strike="noStrike" kern="1200" cap="none" spc="0" normalizeH="0" baseline="0" noProof="0" dirty="0">
                <a:ln>
                  <a:noFill/>
                </a:ln>
                <a:solidFill>
                  <a:prstClr val="black"/>
                </a:solidFill>
                <a:effectLst/>
                <a:uLnTx/>
                <a:uFillTx/>
                <a:latin typeface="+mn-lt"/>
                <a:ea typeface="+mn-ea"/>
                <a:cs typeface="+mn-cs"/>
              </a:rPr>
              <a:t>When should a justice involved individual be reincarcerated for violations and what information is needed to go through such a process</a:t>
            </a:r>
            <a:endParaRPr lang="en-US" dirty="0"/>
          </a:p>
        </p:txBody>
      </p:sp>
      <p:sp>
        <p:nvSpPr>
          <p:cNvPr id="4" name="Slide Number Placeholder 3"/>
          <p:cNvSpPr>
            <a:spLocks noGrp="1"/>
          </p:cNvSpPr>
          <p:nvPr>
            <p:ph type="sldNum" sz="quarter" idx="10"/>
          </p:nvPr>
        </p:nvSpPr>
        <p:spPr/>
        <p:txBody>
          <a:bodyPr/>
          <a:lstStyle/>
          <a:p>
            <a:fld id="{41279EED-C460-4751-8E52-D18C6054A4B8}" type="slidenum">
              <a:rPr lang="en-US" smtClean="0"/>
              <a:t>3</a:t>
            </a:fld>
            <a:endParaRPr lang="en-US"/>
          </a:p>
        </p:txBody>
      </p:sp>
    </p:spTree>
    <p:extLst>
      <p:ext uri="{BB962C8B-B14F-4D97-AF65-F5344CB8AC3E}">
        <p14:creationId xmlns:p14="http://schemas.microsoft.com/office/powerpoint/2010/main" val="2222752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ICAOS operates with Congressional consent that derives from the Crime Control Act from 1934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Each member state enacted the compact through legislation.  And  compact rules adopted by the commission supersede any conflicting state laws..</a:t>
            </a:r>
          </a:p>
          <a:p>
            <a:endParaRPr lang="en-US" dirty="0"/>
          </a:p>
        </p:txBody>
      </p:sp>
      <p:sp>
        <p:nvSpPr>
          <p:cNvPr id="4" name="Slide Number Placeholder 3"/>
          <p:cNvSpPr>
            <a:spLocks noGrp="1"/>
          </p:cNvSpPr>
          <p:nvPr>
            <p:ph type="sldNum" sz="quarter" idx="5"/>
          </p:nvPr>
        </p:nvSpPr>
        <p:spPr/>
        <p:txBody>
          <a:bodyPr/>
          <a:lstStyle/>
          <a:p>
            <a:fld id="{886C3B00-917D-4D7D-9544-E68D739B1972}" type="slidenum">
              <a:rPr lang="en-US" smtClean="0"/>
              <a:t>4</a:t>
            </a:fld>
            <a:endParaRPr lang="en-US"/>
          </a:p>
        </p:txBody>
      </p:sp>
    </p:spTree>
    <p:extLst>
      <p:ext uri="{BB962C8B-B14F-4D97-AF65-F5344CB8AC3E}">
        <p14:creationId xmlns:p14="http://schemas.microsoft.com/office/powerpoint/2010/main" val="3236779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Despite that, states and the commission are regularly training its stakeholders on the interstate requirements as even courts are required to comply with the rules.  </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It is important to note that Failure of state judicial or executive branch officials to comply with the Compact and its rules results in the state defaulting on its obligations under the Compact and could lead the Commission to take corrective action. </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endParaRPr lang="en-US" baseline="0" dirty="0"/>
          </a:p>
        </p:txBody>
      </p:sp>
      <p:sp>
        <p:nvSpPr>
          <p:cNvPr id="4" name="Slide Number Placeholder 3"/>
          <p:cNvSpPr>
            <a:spLocks noGrp="1"/>
          </p:cNvSpPr>
          <p:nvPr>
            <p:ph type="sldNum" sz="quarter" idx="5"/>
          </p:nvPr>
        </p:nvSpPr>
        <p:spPr/>
        <p:txBody>
          <a:bodyPr/>
          <a:lstStyle/>
          <a:p>
            <a:fld id="{41279EED-C460-4751-8E52-D18C6054A4B8}" type="slidenum">
              <a:rPr lang="en-US" smtClean="0"/>
              <a:t>5</a:t>
            </a:fld>
            <a:endParaRPr lang="en-US"/>
          </a:p>
        </p:txBody>
      </p:sp>
    </p:spTree>
    <p:extLst>
      <p:ext uri="{BB962C8B-B14F-4D97-AF65-F5344CB8AC3E}">
        <p14:creationId xmlns:p14="http://schemas.microsoft.com/office/powerpoint/2010/main" val="16764355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state has a compact office that manages compact activities and is a training resource for your state.  Anytime you have a question about compact or perhaps an issue with anything compact related, elevate to them.  We provide a directory on the ICAOS website</a:t>
            </a:r>
            <a:endParaRPr kumimoji="0" lang="en-US" sz="2400" b="0" i="0" u="none" strike="noStrike" kern="1200" cap="none" spc="0" normalizeH="0" baseline="0" noProof="0" dirty="0">
              <a:ln>
                <a:noFill/>
              </a:ln>
              <a:solidFill>
                <a:prstClr val="black"/>
              </a:solidFill>
              <a:effectLst/>
              <a:uLnTx/>
              <a:uFillTx/>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1279EED-C460-4751-8E52-D18C6054A4B8}" type="slidenum">
              <a:rPr lang="en-US" smtClean="0"/>
              <a:t>6</a:t>
            </a:fld>
            <a:endParaRPr lang="en-US"/>
          </a:p>
        </p:txBody>
      </p:sp>
    </p:spTree>
    <p:extLst>
      <p:ext uri="{BB962C8B-B14F-4D97-AF65-F5344CB8AC3E}">
        <p14:creationId xmlns:p14="http://schemas.microsoft.com/office/powerpoint/2010/main" val="14930773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Always important to highlight 4 major purposes of compact.  No decisions or actions should be made that do not support these.</a:t>
            </a:r>
          </a:p>
          <a:p>
            <a:r>
              <a:rPr lang="en-US" baseline="0" dirty="0"/>
              <a:t>Promote Public Safety</a:t>
            </a:r>
          </a:p>
          <a:p>
            <a:r>
              <a:rPr lang="en-US" baseline="0" dirty="0"/>
              <a:t>Protect Victim’s rights</a:t>
            </a:r>
          </a:p>
          <a:p>
            <a:r>
              <a:rPr lang="en-US" baseline="0" dirty="0"/>
              <a:t>Ensure supervision techniques are consistent with instate offenders and in line with best practices of the supervising state; this includes </a:t>
            </a:r>
            <a:r>
              <a:rPr lang="en-US" sz="1200" kern="1200" dirty="0">
                <a:solidFill>
                  <a:schemeClr val="tx1"/>
                </a:solidFill>
                <a:effectLst/>
                <a:latin typeface="+mn-lt"/>
                <a:ea typeface="+mn-ea"/>
                <a:cs typeface="+mn-cs"/>
              </a:rPr>
              <a:t>same access to supervision, sanctions, and services</a:t>
            </a:r>
            <a:endParaRPr lang="en-US" baseline="0" dirty="0"/>
          </a:p>
          <a:p>
            <a:r>
              <a:rPr lang="en-US" baseline="0" dirty="0"/>
              <a:t>Through databases supported by each national office, we are tracking and controlling movement of offenders as they cross state lines </a:t>
            </a:r>
            <a:endParaRPr lang="en-US" dirty="0"/>
          </a:p>
        </p:txBody>
      </p:sp>
      <p:sp>
        <p:nvSpPr>
          <p:cNvPr id="4" name="Slide Number Placeholder 3"/>
          <p:cNvSpPr>
            <a:spLocks noGrp="1"/>
          </p:cNvSpPr>
          <p:nvPr>
            <p:ph type="sldNum" sz="quarter" idx="5"/>
          </p:nvPr>
        </p:nvSpPr>
        <p:spPr/>
        <p:txBody>
          <a:bodyPr/>
          <a:lstStyle/>
          <a:p>
            <a:fld id="{41279EED-C460-4751-8E52-D18C6054A4B8}" type="slidenum">
              <a:rPr lang="en-US" smtClean="0"/>
              <a:t>7</a:t>
            </a:fld>
            <a:endParaRPr lang="en-US"/>
          </a:p>
        </p:txBody>
      </p:sp>
    </p:spTree>
    <p:extLst>
      <p:ext uri="{BB962C8B-B14F-4D97-AF65-F5344CB8AC3E}">
        <p14:creationId xmlns:p14="http://schemas.microsoft.com/office/powerpoint/2010/main" val="33383292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we are going to really focus on the goal and purpose of effective supervision and what provides the best chances for success.  </a:t>
            </a:r>
          </a:p>
          <a:p>
            <a:endParaRPr lang="en-US" dirty="0"/>
          </a:p>
          <a:p>
            <a:r>
              <a:rPr lang="en-US" dirty="0"/>
              <a:t>We want to ensure justice involved individuals have access to positive relationships, resources, stability and means of support.  </a:t>
            </a:r>
          </a:p>
          <a:p>
            <a:endParaRPr lang="en-US" dirty="0"/>
          </a:p>
          <a:p>
            <a:r>
              <a:rPr lang="en-US" dirty="0"/>
              <a:t>So in consideration of the compact, these elements are in another state so documenting and explaining how these elements exist more in another state, we will later show how the explanations are so important to ensure a transfer is accepted and accepted more efficiently.  </a:t>
            </a:r>
          </a:p>
          <a:p>
            <a:endParaRPr lang="en-US" dirty="0"/>
          </a:p>
          <a:p>
            <a:endParaRPr lang="en-US" dirty="0"/>
          </a:p>
        </p:txBody>
      </p:sp>
      <p:sp>
        <p:nvSpPr>
          <p:cNvPr id="4" name="Slide Number Placeholder 3"/>
          <p:cNvSpPr>
            <a:spLocks noGrp="1"/>
          </p:cNvSpPr>
          <p:nvPr>
            <p:ph type="sldNum" sz="quarter" idx="5"/>
          </p:nvPr>
        </p:nvSpPr>
        <p:spPr/>
        <p:txBody>
          <a:bodyPr/>
          <a:lstStyle/>
          <a:p>
            <a:fld id="{41279EED-C460-4751-8E52-D18C6054A4B8}" type="slidenum">
              <a:rPr lang="en-US" smtClean="0"/>
              <a:t>8</a:t>
            </a:fld>
            <a:endParaRPr lang="en-US"/>
          </a:p>
        </p:txBody>
      </p:sp>
    </p:spTree>
    <p:extLst>
      <p:ext uri="{BB962C8B-B14F-4D97-AF65-F5344CB8AC3E}">
        <p14:creationId xmlns:p14="http://schemas.microsoft.com/office/powerpoint/2010/main" val="31093090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Eligibility as not everyone on probation or parole is required to transfer</a:t>
            </a:r>
          </a:p>
          <a:p>
            <a:endParaRPr lang="en-US" dirty="0"/>
          </a:p>
          <a:p>
            <a:r>
              <a:rPr lang="en-US" dirty="0"/>
              <a:t>1</a:t>
            </a:r>
            <a:r>
              <a:rPr lang="en-US" baseline="30000" dirty="0"/>
              <a:t>st</a:t>
            </a:r>
            <a:r>
              <a:rPr lang="en-US" dirty="0"/>
              <a:t> has to be guilty of a criminal offense, subject to supervision which is defined as being subject to non(monetary) conditions requiring monitoring.  In addition, the compact rules do not govern temporary travel but any transfer in which the individual intends to be in the other state for at least 45 days  </a:t>
            </a:r>
          </a:p>
        </p:txBody>
      </p:sp>
      <p:sp>
        <p:nvSpPr>
          <p:cNvPr id="4" name="Slide Number Placeholder 3"/>
          <p:cNvSpPr>
            <a:spLocks noGrp="1"/>
          </p:cNvSpPr>
          <p:nvPr>
            <p:ph type="sldNum" sz="quarter" idx="10"/>
          </p:nvPr>
        </p:nvSpPr>
        <p:spPr/>
        <p:txBody>
          <a:bodyPr/>
          <a:lstStyle/>
          <a:p>
            <a:fld id="{41279EED-C460-4751-8E52-D18C6054A4B8}" type="slidenum">
              <a:rPr lang="en-US" smtClean="0"/>
              <a:t>9</a:t>
            </a:fld>
            <a:endParaRPr lang="en-US"/>
          </a:p>
        </p:txBody>
      </p:sp>
    </p:spTree>
    <p:extLst>
      <p:ext uri="{BB962C8B-B14F-4D97-AF65-F5344CB8AC3E}">
        <p14:creationId xmlns:p14="http://schemas.microsoft.com/office/powerpoint/2010/main" val="1636948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7B2AFB1-1C17-47BF-AB48-0AFAF528293E}" type="datetimeFigureOut">
              <a:rPr lang="en-US" smtClean="0"/>
              <a:t>8/29/2022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0D53C3-D890-4AF1-9878-19640C9CFA2D}" type="slidenum">
              <a:rPr lang="en-US" smtClean="0"/>
              <a:t>‹#›</a:t>
            </a:fld>
            <a:endParaRPr lang="en-US" dirty="0"/>
          </a:p>
        </p:txBody>
      </p:sp>
    </p:spTree>
    <p:extLst>
      <p:ext uri="{BB962C8B-B14F-4D97-AF65-F5344CB8AC3E}">
        <p14:creationId xmlns:p14="http://schemas.microsoft.com/office/powerpoint/2010/main" val="1333426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B2AFB1-1C17-47BF-AB48-0AFAF528293E}" type="datetimeFigureOut">
              <a:rPr lang="en-US" smtClean="0"/>
              <a:t>8/29/2022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0D53C3-D890-4AF1-9878-19640C9CFA2D}" type="slidenum">
              <a:rPr lang="en-US" smtClean="0"/>
              <a:t>‹#›</a:t>
            </a:fld>
            <a:endParaRPr lang="en-US" dirty="0"/>
          </a:p>
        </p:txBody>
      </p:sp>
    </p:spTree>
    <p:extLst>
      <p:ext uri="{BB962C8B-B14F-4D97-AF65-F5344CB8AC3E}">
        <p14:creationId xmlns:p14="http://schemas.microsoft.com/office/powerpoint/2010/main" val="1475591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B2AFB1-1C17-47BF-AB48-0AFAF528293E}" type="datetimeFigureOut">
              <a:rPr lang="en-US" smtClean="0"/>
              <a:t>8/29/2022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0D53C3-D890-4AF1-9878-19640C9CFA2D}" type="slidenum">
              <a:rPr lang="en-US" smtClean="0"/>
              <a:t>‹#›</a:t>
            </a:fld>
            <a:endParaRPr lang="en-US" dirty="0"/>
          </a:p>
        </p:txBody>
      </p:sp>
    </p:spTree>
    <p:extLst>
      <p:ext uri="{BB962C8B-B14F-4D97-AF65-F5344CB8AC3E}">
        <p14:creationId xmlns:p14="http://schemas.microsoft.com/office/powerpoint/2010/main" val="15592701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7B2AFB1-1C17-47BF-AB48-0AFAF528293E}" type="datetimeFigureOut">
              <a:rPr lang="en-US" smtClean="0"/>
              <a:t>8/29/2022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0D53C3-D890-4AF1-9878-19640C9CFA2D}" type="slidenum">
              <a:rPr lang="en-US" smtClean="0"/>
              <a:t>‹#›</a:t>
            </a:fld>
            <a:endParaRPr lang="en-US"/>
          </a:p>
        </p:txBody>
      </p:sp>
    </p:spTree>
    <p:extLst>
      <p:ext uri="{BB962C8B-B14F-4D97-AF65-F5344CB8AC3E}">
        <p14:creationId xmlns:p14="http://schemas.microsoft.com/office/powerpoint/2010/main" val="1180422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B2AFB1-1C17-47BF-AB48-0AFAF528293E}" type="datetimeFigureOut">
              <a:rPr lang="en-US" smtClean="0"/>
              <a:t>8/29/2022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0D53C3-D890-4AF1-9878-19640C9CFA2D}" type="slidenum">
              <a:rPr lang="en-US" smtClean="0"/>
              <a:t>‹#›</a:t>
            </a:fld>
            <a:endParaRPr lang="en-US"/>
          </a:p>
        </p:txBody>
      </p:sp>
    </p:spTree>
    <p:extLst>
      <p:ext uri="{BB962C8B-B14F-4D97-AF65-F5344CB8AC3E}">
        <p14:creationId xmlns:p14="http://schemas.microsoft.com/office/powerpoint/2010/main" val="40214803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B2AFB1-1C17-47BF-AB48-0AFAF528293E}" type="datetimeFigureOut">
              <a:rPr lang="en-US" smtClean="0"/>
              <a:t>8/29/2022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0D53C3-D890-4AF1-9878-19640C9CFA2D}" type="slidenum">
              <a:rPr lang="en-US" smtClean="0"/>
              <a:t>‹#›</a:t>
            </a:fld>
            <a:endParaRPr lang="en-US"/>
          </a:p>
        </p:txBody>
      </p:sp>
    </p:spTree>
    <p:extLst>
      <p:ext uri="{BB962C8B-B14F-4D97-AF65-F5344CB8AC3E}">
        <p14:creationId xmlns:p14="http://schemas.microsoft.com/office/powerpoint/2010/main" val="15214503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7B2AFB1-1C17-47BF-AB48-0AFAF528293E}" type="datetimeFigureOut">
              <a:rPr lang="en-US" smtClean="0"/>
              <a:t>8/29/2022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0D53C3-D890-4AF1-9878-19640C9CFA2D}" type="slidenum">
              <a:rPr lang="en-US" smtClean="0"/>
              <a:t>‹#›</a:t>
            </a:fld>
            <a:endParaRPr lang="en-US"/>
          </a:p>
        </p:txBody>
      </p:sp>
    </p:spTree>
    <p:extLst>
      <p:ext uri="{BB962C8B-B14F-4D97-AF65-F5344CB8AC3E}">
        <p14:creationId xmlns:p14="http://schemas.microsoft.com/office/powerpoint/2010/main" val="29160018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7B2AFB1-1C17-47BF-AB48-0AFAF528293E}" type="datetimeFigureOut">
              <a:rPr lang="en-US" smtClean="0"/>
              <a:t>8/29/2022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0D53C3-D890-4AF1-9878-19640C9CFA2D}" type="slidenum">
              <a:rPr lang="en-US" smtClean="0"/>
              <a:t>‹#›</a:t>
            </a:fld>
            <a:endParaRPr lang="en-US"/>
          </a:p>
        </p:txBody>
      </p:sp>
    </p:spTree>
    <p:extLst>
      <p:ext uri="{BB962C8B-B14F-4D97-AF65-F5344CB8AC3E}">
        <p14:creationId xmlns:p14="http://schemas.microsoft.com/office/powerpoint/2010/main" val="35256021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7B2AFB1-1C17-47BF-AB48-0AFAF528293E}" type="datetimeFigureOut">
              <a:rPr lang="en-US" smtClean="0"/>
              <a:t>8/29/2022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0D53C3-D890-4AF1-9878-19640C9CFA2D}" type="slidenum">
              <a:rPr lang="en-US" smtClean="0"/>
              <a:t>‹#›</a:t>
            </a:fld>
            <a:endParaRPr lang="en-US"/>
          </a:p>
        </p:txBody>
      </p:sp>
    </p:spTree>
    <p:extLst>
      <p:ext uri="{BB962C8B-B14F-4D97-AF65-F5344CB8AC3E}">
        <p14:creationId xmlns:p14="http://schemas.microsoft.com/office/powerpoint/2010/main" val="7144705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B2AFB1-1C17-47BF-AB48-0AFAF528293E}" type="datetimeFigureOut">
              <a:rPr lang="en-US" smtClean="0"/>
              <a:t>8/29/2022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0D53C3-D890-4AF1-9878-19640C9CFA2D}" type="slidenum">
              <a:rPr lang="en-US" smtClean="0"/>
              <a:t>‹#›</a:t>
            </a:fld>
            <a:endParaRPr lang="en-US"/>
          </a:p>
        </p:txBody>
      </p:sp>
    </p:spTree>
    <p:extLst>
      <p:ext uri="{BB962C8B-B14F-4D97-AF65-F5344CB8AC3E}">
        <p14:creationId xmlns:p14="http://schemas.microsoft.com/office/powerpoint/2010/main" val="10845644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B2AFB1-1C17-47BF-AB48-0AFAF528293E}" type="datetimeFigureOut">
              <a:rPr lang="en-US" smtClean="0"/>
              <a:t>8/29/2022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0D53C3-D890-4AF1-9878-19640C9CFA2D}" type="slidenum">
              <a:rPr lang="en-US" smtClean="0"/>
              <a:t>‹#›</a:t>
            </a:fld>
            <a:endParaRPr lang="en-US"/>
          </a:p>
        </p:txBody>
      </p:sp>
    </p:spTree>
    <p:extLst>
      <p:ext uri="{BB962C8B-B14F-4D97-AF65-F5344CB8AC3E}">
        <p14:creationId xmlns:p14="http://schemas.microsoft.com/office/powerpoint/2010/main" val="1384302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B2AFB1-1C17-47BF-AB48-0AFAF528293E}" type="datetimeFigureOut">
              <a:rPr lang="en-US" smtClean="0"/>
              <a:t>8/29/2022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0D53C3-D890-4AF1-9878-19640C9CFA2D}" type="slidenum">
              <a:rPr lang="en-US" smtClean="0"/>
              <a:t>‹#›</a:t>
            </a:fld>
            <a:endParaRPr lang="en-US" dirty="0"/>
          </a:p>
        </p:txBody>
      </p:sp>
    </p:spTree>
    <p:extLst>
      <p:ext uri="{BB962C8B-B14F-4D97-AF65-F5344CB8AC3E}">
        <p14:creationId xmlns:p14="http://schemas.microsoft.com/office/powerpoint/2010/main" val="34981881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B2AFB1-1C17-47BF-AB48-0AFAF528293E}" type="datetimeFigureOut">
              <a:rPr lang="en-US" smtClean="0"/>
              <a:t>8/29/2022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0D53C3-D890-4AF1-9878-19640C9CFA2D}" type="slidenum">
              <a:rPr lang="en-US" smtClean="0"/>
              <a:t>‹#›</a:t>
            </a:fld>
            <a:endParaRPr lang="en-US"/>
          </a:p>
        </p:txBody>
      </p:sp>
    </p:spTree>
    <p:extLst>
      <p:ext uri="{BB962C8B-B14F-4D97-AF65-F5344CB8AC3E}">
        <p14:creationId xmlns:p14="http://schemas.microsoft.com/office/powerpoint/2010/main" val="27121654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B2AFB1-1C17-47BF-AB48-0AFAF528293E}" type="datetimeFigureOut">
              <a:rPr lang="en-US" smtClean="0"/>
              <a:t>8/29/2022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0D53C3-D890-4AF1-9878-19640C9CFA2D}" type="slidenum">
              <a:rPr lang="en-US" smtClean="0"/>
              <a:t>‹#›</a:t>
            </a:fld>
            <a:endParaRPr lang="en-US"/>
          </a:p>
        </p:txBody>
      </p:sp>
    </p:spTree>
    <p:extLst>
      <p:ext uri="{BB962C8B-B14F-4D97-AF65-F5344CB8AC3E}">
        <p14:creationId xmlns:p14="http://schemas.microsoft.com/office/powerpoint/2010/main" val="8585232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B2AFB1-1C17-47BF-AB48-0AFAF528293E}" type="datetimeFigureOut">
              <a:rPr lang="en-US" smtClean="0"/>
              <a:t>8/29/2022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0D53C3-D890-4AF1-9878-19640C9CFA2D}" type="slidenum">
              <a:rPr lang="en-US" smtClean="0"/>
              <a:t>‹#›</a:t>
            </a:fld>
            <a:endParaRPr lang="en-US"/>
          </a:p>
        </p:txBody>
      </p:sp>
    </p:spTree>
    <p:extLst>
      <p:ext uri="{BB962C8B-B14F-4D97-AF65-F5344CB8AC3E}">
        <p14:creationId xmlns:p14="http://schemas.microsoft.com/office/powerpoint/2010/main" val="614028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B2AFB1-1C17-47BF-AB48-0AFAF528293E}" type="datetimeFigureOut">
              <a:rPr lang="en-US" smtClean="0"/>
              <a:t>8/29/2022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0D53C3-D890-4AF1-9878-19640C9CFA2D}" type="slidenum">
              <a:rPr lang="en-US" smtClean="0"/>
              <a:t>‹#›</a:t>
            </a:fld>
            <a:endParaRPr lang="en-US" dirty="0"/>
          </a:p>
        </p:txBody>
      </p:sp>
    </p:spTree>
    <p:extLst>
      <p:ext uri="{BB962C8B-B14F-4D97-AF65-F5344CB8AC3E}">
        <p14:creationId xmlns:p14="http://schemas.microsoft.com/office/powerpoint/2010/main" val="1470439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7B2AFB1-1C17-47BF-AB48-0AFAF528293E}" type="datetimeFigureOut">
              <a:rPr lang="en-US" smtClean="0"/>
              <a:t>8/29/2022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0D53C3-D890-4AF1-9878-19640C9CFA2D}" type="slidenum">
              <a:rPr lang="en-US" smtClean="0"/>
              <a:t>‹#›</a:t>
            </a:fld>
            <a:endParaRPr lang="en-US" dirty="0"/>
          </a:p>
        </p:txBody>
      </p:sp>
    </p:spTree>
    <p:extLst>
      <p:ext uri="{BB962C8B-B14F-4D97-AF65-F5344CB8AC3E}">
        <p14:creationId xmlns:p14="http://schemas.microsoft.com/office/powerpoint/2010/main" val="1766654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7B2AFB1-1C17-47BF-AB48-0AFAF528293E}" type="datetimeFigureOut">
              <a:rPr lang="en-US" smtClean="0"/>
              <a:t>8/29/2022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70D53C3-D890-4AF1-9878-19640C9CFA2D}" type="slidenum">
              <a:rPr lang="en-US" smtClean="0"/>
              <a:t>‹#›</a:t>
            </a:fld>
            <a:endParaRPr lang="en-US" dirty="0"/>
          </a:p>
        </p:txBody>
      </p:sp>
    </p:spTree>
    <p:extLst>
      <p:ext uri="{BB962C8B-B14F-4D97-AF65-F5344CB8AC3E}">
        <p14:creationId xmlns:p14="http://schemas.microsoft.com/office/powerpoint/2010/main" val="3353903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7B2AFB1-1C17-47BF-AB48-0AFAF528293E}" type="datetimeFigureOut">
              <a:rPr lang="en-US" smtClean="0"/>
              <a:t>8/29/2022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70D53C3-D890-4AF1-9878-19640C9CFA2D}" type="slidenum">
              <a:rPr lang="en-US" smtClean="0"/>
              <a:t>‹#›</a:t>
            </a:fld>
            <a:endParaRPr lang="en-US" dirty="0"/>
          </a:p>
        </p:txBody>
      </p:sp>
    </p:spTree>
    <p:extLst>
      <p:ext uri="{BB962C8B-B14F-4D97-AF65-F5344CB8AC3E}">
        <p14:creationId xmlns:p14="http://schemas.microsoft.com/office/powerpoint/2010/main" val="3699292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B2AFB1-1C17-47BF-AB48-0AFAF528293E}" type="datetimeFigureOut">
              <a:rPr lang="en-US" smtClean="0"/>
              <a:t>8/29/2022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70D53C3-D890-4AF1-9878-19640C9CFA2D}" type="slidenum">
              <a:rPr lang="en-US" smtClean="0"/>
              <a:t>‹#›</a:t>
            </a:fld>
            <a:endParaRPr lang="en-US" dirty="0"/>
          </a:p>
        </p:txBody>
      </p:sp>
    </p:spTree>
    <p:extLst>
      <p:ext uri="{BB962C8B-B14F-4D97-AF65-F5344CB8AC3E}">
        <p14:creationId xmlns:p14="http://schemas.microsoft.com/office/powerpoint/2010/main" val="2281621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B2AFB1-1C17-47BF-AB48-0AFAF528293E}" type="datetimeFigureOut">
              <a:rPr lang="en-US" smtClean="0"/>
              <a:t>8/29/2022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0D53C3-D890-4AF1-9878-19640C9CFA2D}" type="slidenum">
              <a:rPr lang="en-US" smtClean="0"/>
              <a:t>‹#›</a:t>
            </a:fld>
            <a:endParaRPr lang="en-US" dirty="0"/>
          </a:p>
        </p:txBody>
      </p:sp>
    </p:spTree>
    <p:extLst>
      <p:ext uri="{BB962C8B-B14F-4D97-AF65-F5344CB8AC3E}">
        <p14:creationId xmlns:p14="http://schemas.microsoft.com/office/powerpoint/2010/main" val="3435646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B2AFB1-1C17-47BF-AB48-0AFAF528293E}" type="datetimeFigureOut">
              <a:rPr lang="en-US" smtClean="0"/>
              <a:t>8/29/2022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0D53C3-D890-4AF1-9878-19640C9CFA2D}" type="slidenum">
              <a:rPr lang="en-US" smtClean="0"/>
              <a:t>‹#›</a:t>
            </a:fld>
            <a:endParaRPr lang="en-US" dirty="0"/>
          </a:p>
        </p:txBody>
      </p:sp>
    </p:spTree>
    <p:extLst>
      <p:ext uri="{BB962C8B-B14F-4D97-AF65-F5344CB8AC3E}">
        <p14:creationId xmlns:p14="http://schemas.microsoft.com/office/powerpoint/2010/main" val="3720509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B2AFB1-1C17-47BF-AB48-0AFAF528293E}" type="datetimeFigureOut">
              <a:rPr lang="en-US" smtClean="0"/>
              <a:t>8/29/2022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0D53C3-D890-4AF1-9878-19640C9CFA2D}" type="slidenum">
              <a:rPr lang="en-US" smtClean="0"/>
              <a:t>‹#›</a:t>
            </a:fld>
            <a:endParaRPr lang="en-US" dirty="0"/>
          </a:p>
        </p:txBody>
      </p:sp>
    </p:spTree>
    <p:extLst>
      <p:ext uri="{BB962C8B-B14F-4D97-AF65-F5344CB8AC3E}">
        <p14:creationId xmlns:p14="http://schemas.microsoft.com/office/powerpoint/2010/main" val="17356619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B2AFB1-1C17-47BF-AB48-0AFAF528293E}" type="datetimeFigureOut">
              <a:rPr lang="en-US" smtClean="0"/>
              <a:t>8/29/2022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0D53C3-D890-4AF1-9878-19640C9CFA2D}" type="slidenum">
              <a:rPr lang="en-US" smtClean="0"/>
              <a:t>‹#›</a:t>
            </a:fld>
            <a:endParaRPr lang="en-US"/>
          </a:p>
        </p:txBody>
      </p:sp>
    </p:spTree>
    <p:extLst>
      <p:ext uri="{BB962C8B-B14F-4D97-AF65-F5344CB8AC3E}">
        <p14:creationId xmlns:p14="http://schemas.microsoft.com/office/powerpoint/2010/main" val="103092498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tags" Target="../tags/tag11.xml"/><Relationship Id="rId5" Type="http://schemas.openxmlformats.org/officeDocument/2006/relationships/hyperlink" Target="https://www.istockphoto.com/vector/verified-grunge-retro-isolated-stamp-gm481032508-68897807" TargetMode="Externa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8.xml"/><Relationship Id="rId1" Type="http://schemas.openxmlformats.org/officeDocument/2006/relationships/tags" Target="../tags/tag12.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3.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3.xml"/><Relationship Id="rId1" Type="http://schemas.openxmlformats.org/officeDocument/2006/relationships/tags" Target="../tags/tag14.xml"/><Relationship Id="rId5" Type="http://schemas.openxmlformats.org/officeDocument/2006/relationships/image" Target="../media/image1.pn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3.xml"/><Relationship Id="rId1" Type="http://schemas.openxmlformats.org/officeDocument/2006/relationships/tags" Target="../tags/tag15.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8.xml"/><Relationship Id="rId1" Type="http://schemas.openxmlformats.org/officeDocument/2006/relationships/tags" Target="../tags/tag17.xml"/><Relationship Id="rId5" Type="http://schemas.openxmlformats.org/officeDocument/2006/relationships/hyperlink" Target="https://pixabay.com/en/quality-control-quality-1257235/" TargetMode="External"/><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8.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8.xml"/><Relationship Id="rId1" Type="http://schemas.openxmlformats.org/officeDocument/2006/relationships/tags" Target="../tags/tag19.xml"/><Relationship Id="rId5" Type="http://schemas.openxmlformats.org/officeDocument/2006/relationships/hyperlink" Target="https://libertytvradio.com/grazing-law-miyetti-allah-loses-court-case/" TargetMode="External"/><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8.xml"/><Relationship Id="rId1" Type="http://schemas.openxmlformats.org/officeDocument/2006/relationships/tags" Target="../tags/tag20.xml"/><Relationship Id="rId5" Type="http://schemas.openxmlformats.org/officeDocument/2006/relationships/image" Target="../media/image20.jpe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20.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2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2.xml"/><Relationship Id="rId5" Type="http://schemas.openxmlformats.org/officeDocument/2006/relationships/hyperlink" Target="https://pngimg.com/download/48886" TargetMode="Externa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5.xml"/><Relationship Id="rId5" Type="http://schemas.openxmlformats.org/officeDocument/2006/relationships/hyperlink" Target="https://pxhere.com/en/photo/710492" TargetMode="External"/><Relationship Id="rId4" Type="http://schemas.openxmlformats.org/officeDocument/2006/relationships/image" Target="../media/image34.jp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6.xml"/><Relationship Id="rId5" Type="http://schemas.openxmlformats.org/officeDocument/2006/relationships/hyperlink" Target="https://www.publicdomainpictures.net/en/view-image.php?image=27316&amp;picture=tools" TargetMode="External"/><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image" Target="../media/image39.png"/><Relationship Id="rId2" Type="http://schemas.openxmlformats.org/officeDocument/2006/relationships/slideLayout" Target="../slideLayouts/slideLayout2.xml"/><Relationship Id="rId1" Type="http://schemas.openxmlformats.org/officeDocument/2006/relationships/tags" Target="../tags/tag2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8.xml"/><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4.xml"/><Relationship Id="rId6" Type="http://schemas.openxmlformats.org/officeDocument/2006/relationships/image" Target="../media/image3.wmf"/><Relationship Id="rId5" Type="http://schemas.openxmlformats.org/officeDocument/2006/relationships/image" Target="../media/image2.wmf"/><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ags" Target="../tags/tag7.xml"/><Relationship Id="rId5" Type="http://schemas.openxmlformats.org/officeDocument/2006/relationships/hyperlink" Target="https://www.interstatecompact.org/regions-states" TargetMode="Externa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notesSlide" Target="../notesSlides/notesSlide7.xml"/><Relationship Id="rId7" Type="http://schemas.openxmlformats.org/officeDocument/2006/relationships/image" Target="../media/image11.png"/><Relationship Id="rId2" Type="http://schemas.openxmlformats.org/officeDocument/2006/relationships/slideLayout" Target="../slideLayouts/slideLayout13.xml"/><Relationship Id="rId1" Type="http://schemas.openxmlformats.org/officeDocument/2006/relationships/tags" Target="../tags/tag8.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tags" Target="../tags/tag9.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tags" Target="../tags/tag10.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35" name="Straight Connector 1034">
            <a:extLst>
              <a:ext uri="{FF2B5EF4-FFF2-40B4-BE49-F238E27FC236}">
                <a16:creationId xmlns:a16="http://schemas.microsoft.com/office/drawing/2014/main" id="{33867141-BFE8-4AF0-8CDC-F95068AF5D23}"/>
              </a:ext>
            </a:extLst>
          </p:cNvPr>
          <p:cNvCxnSpPr>
            <a:cxnSpLocks/>
          </p:cNvCxnSpPr>
          <p:nvPr/>
        </p:nvCxnSpPr>
        <p:spPr>
          <a:xfrm>
            <a:off x="0" y="6495609"/>
            <a:ext cx="929973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0EBF723D-A4F4-419F-A9B7-75AA050B8271}"/>
              </a:ext>
            </a:extLst>
          </p:cNvPr>
          <p:cNvSpPr/>
          <p:nvPr/>
        </p:nvSpPr>
        <p:spPr>
          <a:xfrm>
            <a:off x="485841" y="563336"/>
            <a:ext cx="11148810" cy="34947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A53B379B-E74C-4691-8BE5-FBE0E846CB72}"/>
              </a:ext>
            </a:extLst>
          </p:cNvPr>
          <p:cNvGrpSpPr/>
          <p:nvPr/>
        </p:nvGrpSpPr>
        <p:grpSpPr>
          <a:xfrm>
            <a:off x="1840362" y="1271036"/>
            <a:ext cx="9554461" cy="2562192"/>
            <a:chOff x="810520" y="1586649"/>
            <a:chExt cx="8063425" cy="2562192"/>
          </a:xfrm>
        </p:grpSpPr>
        <p:sp>
          <p:nvSpPr>
            <p:cNvPr id="6" name="TextBox 5">
              <a:extLst>
                <a:ext uri="{FF2B5EF4-FFF2-40B4-BE49-F238E27FC236}">
                  <a16:creationId xmlns:a16="http://schemas.microsoft.com/office/drawing/2014/main" id="{7741E572-75DE-459D-A703-6B6847D7931B}"/>
                </a:ext>
              </a:extLst>
            </p:cNvPr>
            <p:cNvSpPr txBox="1"/>
            <p:nvPr/>
          </p:nvSpPr>
          <p:spPr>
            <a:xfrm>
              <a:off x="810520" y="1586649"/>
              <a:ext cx="8063425" cy="1846659"/>
            </a:xfrm>
            <a:prstGeom prst="rect">
              <a:avLst/>
            </a:prstGeom>
            <a:noFill/>
          </p:spPr>
          <p:txBody>
            <a:bodyPr wrap="square" lIns="0" tIns="0" rIns="0" bIns="0" rtlCol="0" anchor="b">
              <a:spAutoFit/>
            </a:bodyPr>
            <a:lstStyle/>
            <a:p>
              <a:r>
                <a:rPr lang="en-US" sz="6000" dirty="0">
                  <a:solidFill>
                    <a:srgbClr val="102747"/>
                  </a:solidFill>
                  <a:latin typeface="Garamond" panose="02020404030301010803" pitchFamily="18" charset="0"/>
                </a:rPr>
                <a:t>Successful Supervision Through Interstate Compact</a:t>
              </a:r>
            </a:p>
          </p:txBody>
        </p:sp>
        <p:sp>
          <p:nvSpPr>
            <p:cNvPr id="10" name="TextBox 9">
              <a:extLst>
                <a:ext uri="{FF2B5EF4-FFF2-40B4-BE49-F238E27FC236}">
                  <a16:creationId xmlns:a16="http://schemas.microsoft.com/office/drawing/2014/main" id="{D0E15474-EB57-4BE6-A0DE-6F17AC4329AD}"/>
                </a:ext>
              </a:extLst>
            </p:cNvPr>
            <p:cNvSpPr txBox="1"/>
            <p:nvPr/>
          </p:nvSpPr>
          <p:spPr>
            <a:xfrm>
              <a:off x="810520" y="3717954"/>
              <a:ext cx="8063425" cy="430887"/>
            </a:xfrm>
            <a:prstGeom prst="rect">
              <a:avLst/>
            </a:prstGeom>
            <a:noFill/>
          </p:spPr>
          <p:txBody>
            <a:bodyPr wrap="square" lIns="0" tIns="0" rIns="0" bIns="0" rtlCol="0">
              <a:spAutoFit/>
            </a:bodyPr>
            <a:lstStyle/>
            <a:p>
              <a:r>
                <a:rPr lang="en-US" sz="2800" dirty="0">
                  <a:solidFill>
                    <a:srgbClr val="102747"/>
                  </a:solidFill>
                  <a:latin typeface="Garamond" panose="02020404030301010803" pitchFamily="18" charset="0"/>
                </a:rPr>
                <a:t>Interstate Compact for Adult Offender Supervision</a:t>
              </a:r>
            </a:p>
          </p:txBody>
        </p:sp>
        <p:cxnSp>
          <p:nvCxnSpPr>
            <p:cNvPr id="11" name="Straight Connector 10">
              <a:extLst>
                <a:ext uri="{FF2B5EF4-FFF2-40B4-BE49-F238E27FC236}">
                  <a16:creationId xmlns:a16="http://schemas.microsoft.com/office/drawing/2014/main" id="{B2EC4867-BBC1-4B30-8F0D-2830056F8454}"/>
                </a:ext>
              </a:extLst>
            </p:cNvPr>
            <p:cNvCxnSpPr>
              <a:cxnSpLocks/>
            </p:cNvCxnSpPr>
            <p:nvPr/>
          </p:nvCxnSpPr>
          <p:spPr>
            <a:xfrm>
              <a:off x="810520" y="3575631"/>
              <a:ext cx="806342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52" name="Straight Connector 51">
            <a:extLst>
              <a:ext uri="{FF2B5EF4-FFF2-40B4-BE49-F238E27FC236}">
                <a16:creationId xmlns:a16="http://schemas.microsoft.com/office/drawing/2014/main" id="{C47DFAF3-7A6F-483E-9BBB-030930CF6727}"/>
              </a:ext>
            </a:extLst>
          </p:cNvPr>
          <p:cNvCxnSpPr>
            <a:cxnSpLocks/>
          </p:cNvCxnSpPr>
          <p:nvPr/>
        </p:nvCxnSpPr>
        <p:spPr>
          <a:xfrm>
            <a:off x="9299732" y="6495609"/>
            <a:ext cx="85625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7" name="Picture 3" descr="ICAOS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901" y="765432"/>
            <a:ext cx="1459841" cy="1426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 name="Group 14">
            <a:extLst>
              <a:ext uri="{FF2B5EF4-FFF2-40B4-BE49-F238E27FC236}">
                <a16:creationId xmlns:a16="http://schemas.microsoft.com/office/drawing/2014/main" id="{3FC859BB-9DED-4BC3-A24A-683432F38FB3}"/>
              </a:ext>
            </a:extLst>
          </p:cNvPr>
          <p:cNvGrpSpPr/>
          <p:nvPr/>
        </p:nvGrpSpPr>
        <p:grpSpPr>
          <a:xfrm>
            <a:off x="2589923" y="4489273"/>
            <a:ext cx="7271567" cy="1575133"/>
            <a:chOff x="637514" y="1259396"/>
            <a:chExt cx="3202734" cy="738655"/>
          </a:xfrm>
        </p:grpSpPr>
        <p:sp>
          <p:nvSpPr>
            <p:cNvPr id="21" name="Rectangle 20">
              <a:extLst>
                <a:ext uri="{FF2B5EF4-FFF2-40B4-BE49-F238E27FC236}">
                  <a16:creationId xmlns:a16="http://schemas.microsoft.com/office/drawing/2014/main" id="{1B14BE5B-21DC-47E0-8177-5D05CFFDF548}"/>
                </a:ext>
              </a:extLst>
            </p:cNvPr>
            <p:cNvSpPr/>
            <p:nvPr/>
          </p:nvSpPr>
          <p:spPr>
            <a:xfrm>
              <a:off x="637514" y="1259396"/>
              <a:ext cx="3202734" cy="73865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ubtitle 63">
              <a:extLst>
                <a:ext uri="{FF2B5EF4-FFF2-40B4-BE49-F238E27FC236}">
                  <a16:creationId xmlns:a16="http://schemas.microsoft.com/office/drawing/2014/main" id="{8F7A174D-DAFD-4582-9472-A624813A8C08}"/>
                </a:ext>
              </a:extLst>
            </p:cNvPr>
            <p:cNvSpPr txBox="1">
              <a:spLocks/>
            </p:cNvSpPr>
            <p:nvPr/>
          </p:nvSpPr>
          <p:spPr>
            <a:xfrm>
              <a:off x="725743" y="1348969"/>
              <a:ext cx="2885471" cy="208980"/>
            </a:xfrm>
            <a:prstGeom prst="rect">
              <a:avLst/>
            </a:prstGeom>
          </p:spPr>
          <p:txBody>
            <a:bodyPr vert="horz" wrap="square" lIns="0" tIns="0" rIns="0" bIns="0" rtlCol="0" anchor="t">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400" i="1" dirty="0">
                  <a:solidFill>
                    <a:schemeClr val="bg1"/>
                  </a:solidFill>
                  <a:latin typeface="Garamond" panose="02020404030301010803" pitchFamily="18" charset="0"/>
                  <a:cs typeface="Segoe UI" panose="020B0502040204020203" pitchFamily="34" charset="0"/>
                </a:rPr>
                <a:t>Presented by:</a:t>
              </a:r>
              <a:br>
                <a:rPr lang="en-US" sz="1600" i="1" dirty="0">
                  <a:solidFill>
                    <a:schemeClr val="bg1"/>
                  </a:solidFill>
                  <a:latin typeface="Garamond" panose="02020404030301010803" pitchFamily="18" charset="0"/>
                  <a:cs typeface="Segoe UI" panose="020B0502040204020203" pitchFamily="34" charset="0"/>
                </a:rPr>
              </a:br>
              <a:r>
                <a:rPr lang="en-US" sz="1800" dirty="0">
                  <a:solidFill>
                    <a:schemeClr val="bg1"/>
                  </a:solidFill>
                  <a:latin typeface="Garamond" panose="02020404030301010803" pitchFamily="18" charset="0"/>
                  <a:cs typeface="Segoe UI" panose="020B0502040204020203" pitchFamily="34" charset="0"/>
                </a:rPr>
                <a:t>Suzanne Brooks (OH), DCA Liaison Committee Chair</a:t>
              </a:r>
              <a:endParaRPr lang="en-US" sz="1600" dirty="0">
                <a:solidFill>
                  <a:schemeClr val="bg1"/>
                </a:solidFill>
                <a:latin typeface="Garamond" panose="02020404030301010803" pitchFamily="18" charset="0"/>
                <a:cs typeface="Segoe UI" panose="020B0502040204020203" pitchFamily="34" charset="0"/>
              </a:endParaRPr>
            </a:p>
          </p:txBody>
        </p:sp>
      </p:grpSp>
    </p:spTree>
    <p:custDataLst>
      <p:tags r:id="rId1"/>
    </p:custDataLst>
    <p:extLst>
      <p:ext uri="{BB962C8B-B14F-4D97-AF65-F5344CB8AC3E}">
        <p14:creationId xmlns:p14="http://schemas.microsoft.com/office/powerpoint/2010/main" val="1566427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Text&#10;&#10;Description automatically generated">
            <a:extLst>
              <a:ext uri="{FF2B5EF4-FFF2-40B4-BE49-F238E27FC236}">
                <a16:creationId xmlns:a16="http://schemas.microsoft.com/office/drawing/2014/main" id="{9B8A8D6E-8AA5-4919-9EA8-302C5AE09FE5}"/>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069540" y="-80507"/>
            <a:ext cx="2507188" cy="1669826"/>
          </a:xfrm>
          <a:prstGeom prst="rect">
            <a:avLst/>
          </a:prstGeom>
        </p:spPr>
      </p:pic>
      <p:sp>
        <p:nvSpPr>
          <p:cNvPr id="2" name="Title 1">
            <a:extLst>
              <a:ext uri="{FF2B5EF4-FFF2-40B4-BE49-F238E27FC236}">
                <a16:creationId xmlns:a16="http://schemas.microsoft.com/office/drawing/2014/main" id="{D019ADDA-F337-4788-86F1-266D5676F005}"/>
              </a:ext>
            </a:extLst>
          </p:cNvPr>
          <p:cNvSpPr>
            <a:spLocks noGrp="1"/>
          </p:cNvSpPr>
          <p:nvPr>
            <p:ph type="title"/>
          </p:nvPr>
        </p:nvSpPr>
        <p:spPr>
          <a:xfrm>
            <a:off x="476250" y="365125"/>
            <a:ext cx="11258550" cy="701675"/>
          </a:xfrm>
        </p:spPr>
        <p:txBody>
          <a:bodyPr lIns="0" tIns="0" rIns="0" bIns="0" anchor="ctr">
            <a:normAutofit/>
          </a:bodyPr>
          <a:lstStyle/>
          <a:p>
            <a:r>
              <a:rPr lang="en-US" sz="4000" dirty="0"/>
              <a:t>What Requirements for Transfer?</a:t>
            </a:r>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10</a:t>
            </a:fld>
            <a:endParaRPr lang="en-US">
              <a:solidFill>
                <a:schemeClr val="bg1"/>
              </a:solidFill>
            </a:endParaRPr>
          </a:p>
        </p:txBody>
      </p:sp>
      <p:sp>
        <p:nvSpPr>
          <p:cNvPr id="4" name="Rectangle 3">
            <a:extLst>
              <a:ext uri="{FF2B5EF4-FFF2-40B4-BE49-F238E27FC236}">
                <a16:creationId xmlns:a16="http://schemas.microsoft.com/office/drawing/2014/main" id="{5CDF7546-5B53-457F-BF1F-872AA9DC4568}"/>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901C59F4-37F7-49AE-8544-9F12AAF60862}"/>
              </a:ext>
            </a:extLst>
          </p:cNvPr>
          <p:cNvSpPr/>
          <p:nvPr/>
        </p:nvSpPr>
        <p:spPr>
          <a:xfrm>
            <a:off x="457199" y="1900239"/>
            <a:ext cx="2703610" cy="37664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6971F06-C746-4813-B581-1EA68A2E538A}"/>
              </a:ext>
            </a:extLst>
          </p:cNvPr>
          <p:cNvSpPr/>
          <p:nvPr/>
        </p:nvSpPr>
        <p:spPr>
          <a:xfrm>
            <a:off x="3308845" y="1900239"/>
            <a:ext cx="2703610" cy="37664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8302245-387A-4EDC-90E5-8722D4EE7A5F}"/>
              </a:ext>
            </a:extLst>
          </p:cNvPr>
          <p:cNvSpPr/>
          <p:nvPr/>
        </p:nvSpPr>
        <p:spPr>
          <a:xfrm>
            <a:off x="6160492" y="1900239"/>
            <a:ext cx="2703610" cy="37664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7084FE6-2BC4-46CE-B887-F646907FD080}"/>
              </a:ext>
            </a:extLst>
          </p:cNvPr>
          <p:cNvSpPr/>
          <p:nvPr/>
        </p:nvSpPr>
        <p:spPr>
          <a:xfrm>
            <a:off x="9031193" y="1942033"/>
            <a:ext cx="2703610" cy="37664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Content Placeholder 2">
            <a:extLst>
              <a:ext uri="{FF2B5EF4-FFF2-40B4-BE49-F238E27FC236}">
                <a16:creationId xmlns:a16="http://schemas.microsoft.com/office/drawing/2014/main" id="{5F968D20-8032-4F44-BC28-8CC5319A8754}"/>
              </a:ext>
            </a:extLst>
          </p:cNvPr>
          <p:cNvSpPr txBox="1">
            <a:spLocks/>
          </p:cNvSpPr>
          <p:nvPr/>
        </p:nvSpPr>
        <p:spPr>
          <a:xfrm>
            <a:off x="692147" y="2228275"/>
            <a:ext cx="2233714" cy="1600438"/>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2000" dirty="0">
                <a:solidFill>
                  <a:srgbClr val="102747"/>
                </a:solidFill>
              </a:rPr>
              <a:t>Time Remaining on Supervision</a:t>
            </a:r>
          </a:p>
          <a:p>
            <a:pPr marL="0" indent="0">
              <a:lnSpc>
                <a:spcPct val="100000"/>
              </a:lnSpc>
              <a:spcBef>
                <a:spcPts val="0"/>
              </a:spcBef>
              <a:spcAft>
                <a:spcPts val="1200"/>
              </a:spcAft>
              <a:buNone/>
            </a:pPr>
            <a:r>
              <a:rPr lang="en-US" sz="1800" dirty="0"/>
              <a:t>&gt;= 90 calendar days or an indefinite period of supervision remaining </a:t>
            </a:r>
          </a:p>
        </p:txBody>
      </p:sp>
      <p:cxnSp>
        <p:nvCxnSpPr>
          <p:cNvPr id="33" name="Straight Connector 32">
            <a:extLst>
              <a:ext uri="{FF2B5EF4-FFF2-40B4-BE49-F238E27FC236}">
                <a16:creationId xmlns:a16="http://schemas.microsoft.com/office/drawing/2014/main" id="{5C8FF1C7-08CE-415B-854C-F39E04F5B264}"/>
              </a:ext>
            </a:extLst>
          </p:cNvPr>
          <p:cNvCxnSpPr>
            <a:cxnSpLocks/>
          </p:cNvCxnSpPr>
          <p:nvPr/>
        </p:nvCxnSpPr>
        <p:spPr>
          <a:xfrm>
            <a:off x="692147" y="2938448"/>
            <a:ext cx="223371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6" name="Content Placeholder 2">
            <a:extLst>
              <a:ext uri="{FF2B5EF4-FFF2-40B4-BE49-F238E27FC236}">
                <a16:creationId xmlns:a16="http://schemas.microsoft.com/office/drawing/2014/main" id="{D29A498B-F8BE-4323-8D42-B0FE8774A6D5}"/>
              </a:ext>
            </a:extLst>
          </p:cNvPr>
          <p:cNvSpPr txBox="1">
            <a:spLocks/>
          </p:cNvSpPr>
          <p:nvPr/>
        </p:nvSpPr>
        <p:spPr>
          <a:xfrm>
            <a:off x="3543793" y="2536052"/>
            <a:ext cx="2233714" cy="3016210"/>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2000" dirty="0">
                <a:solidFill>
                  <a:srgbClr val="102747"/>
                </a:solidFill>
              </a:rPr>
              <a:t>Valid Plan</a:t>
            </a:r>
          </a:p>
          <a:p>
            <a:pPr>
              <a:lnSpc>
                <a:spcPct val="100000"/>
              </a:lnSpc>
              <a:spcBef>
                <a:spcPts val="0"/>
              </a:spcBef>
              <a:spcAft>
                <a:spcPts val="1200"/>
              </a:spcAft>
            </a:pPr>
            <a:r>
              <a:rPr lang="en-US" sz="1800" dirty="0"/>
              <a:t>Terms &amp; conditions of supervision </a:t>
            </a:r>
          </a:p>
          <a:p>
            <a:pPr>
              <a:lnSpc>
                <a:spcPct val="100000"/>
              </a:lnSpc>
              <a:spcBef>
                <a:spcPts val="0"/>
              </a:spcBef>
              <a:spcAft>
                <a:spcPts val="1200"/>
              </a:spcAft>
            </a:pPr>
            <a:r>
              <a:rPr lang="en-US" sz="1800" dirty="0"/>
              <a:t>Residence</a:t>
            </a:r>
          </a:p>
          <a:p>
            <a:pPr>
              <a:lnSpc>
                <a:spcPct val="100000"/>
              </a:lnSpc>
              <a:spcBef>
                <a:spcPts val="0"/>
              </a:spcBef>
              <a:spcAft>
                <a:spcPts val="1200"/>
              </a:spcAft>
            </a:pPr>
            <a:r>
              <a:rPr lang="en-US" sz="1800" dirty="0"/>
              <a:t>Employment/Means of Support</a:t>
            </a:r>
          </a:p>
          <a:p>
            <a:pPr marL="0" indent="0">
              <a:lnSpc>
                <a:spcPct val="100000"/>
              </a:lnSpc>
              <a:spcBef>
                <a:spcPts val="0"/>
              </a:spcBef>
              <a:spcAft>
                <a:spcPts val="1200"/>
              </a:spcAft>
              <a:buNone/>
            </a:pPr>
            <a:endParaRPr lang="en-US" sz="1800" dirty="0"/>
          </a:p>
          <a:p>
            <a:pPr marL="0" indent="0">
              <a:lnSpc>
                <a:spcPct val="100000"/>
              </a:lnSpc>
              <a:spcBef>
                <a:spcPts val="0"/>
              </a:spcBef>
              <a:spcAft>
                <a:spcPts val="1200"/>
              </a:spcAft>
              <a:buNone/>
            </a:pPr>
            <a:endParaRPr lang="en-US" sz="1800" dirty="0"/>
          </a:p>
        </p:txBody>
      </p:sp>
      <p:cxnSp>
        <p:nvCxnSpPr>
          <p:cNvPr id="37" name="Straight Connector 36">
            <a:extLst>
              <a:ext uri="{FF2B5EF4-FFF2-40B4-BE49-F238E27FC236}">
                <a16:creationId xmlns:a16="http://schemas.microsoft.com/office/drawing/2014/main" id="{25457AFD-505E-4D72-99C1-F75656EF049C}"/>
              </a:ext>
            </a:extLst>
          </p:cNvPr>
          <p:cNvCxnSpPr>
            <a:cxnSpLocks/>
          </p:cNvCxnSpPr>
          <p:nvPr/>
        </p:nvCxnSpPr>
        <p:spPr>
          <a:xfrm>
            <a:off x="3543793" y="2938448"/>
            <a:ext cx="223371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9" name="Content Placeholder 2">
            <a:extLst>
              <a:ext uri="{FF2B5EF4-FFF2-40B4-BE49-F238E27FC236}">
                <a16:creationId xmlns:a16="http://schemas.microsoft.com/office/drawing/2014/main" id="{D63F9972-4724-4BA2-AAC8-787C4AF24C23}"/>
              </a:ext>
            </a:extLst>
          </p:cNvPr>
          <p:cNvSpPr txBox="1">
            <a:spLocks/>
          </p:cNvSpPr>
          <p:nvPr/>
        </p:nvSpPr>
        <p:spPr>
          <a:xfrm>
            <a:off x="6228348" y="2536052"/>
            <a:ext cx="2620262" cy="1292662"/>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2000" dirty="0">
                <a:solidFill>
                  <a:srgbClr val="102747"/>
                </a:solidFill>
              </a:rPr>
              <a:t>Substantial Compliance</a:t>
            </a:r>
          </a:p>
          <a:p>
            <a:pPr marL="0" indent="0">
              <a:lnSpc>
                <a:spcPct val="100000"/>
              </a:lnSpc>
              <a:spcBef>
                <a:spcPts val="0"/>
              </a:spcBef>
              <a:spcAft>
                <a:spcPts val="1200"/>
              </a:spcAft>
              <a:buNone/>
            </a:pPr>
            <a:r>
              <a:rPr lang="en-US" sz="1800" dirty="0"/>
              <a:t>No initiation of revocation proceedings by Sending State</a:t>
            </a:r>
          </a:p>
        </p:txBody>
      </p:sp>
      <p:cxnSp>
        <p:nvCxnSpPr>
          <p:cNvPr id="40" name="Straight Connector 39">
            <a:extLst>
              <a:ext uri="{FF2B5EF4-FFF2-40B4-BE49-F238E27FC236}">
                <a16:creationId xmlns:a16="http://schemas.microsoft.com/office/drawing/2014/main" id="{77A5A9BA-EB9A-4E00-AE74-68D43A8DC3E5}"/>
              </a:ext>
            </a:extLst>
          </p:cNvPr>
          <p:cNvCxnSpPr>
            <a:cxnSpLocks/>
          </p:cNvCxnSpPr>
          <p:nvPr/>
        </p:nvCxnSpPr>
        <p:spPr>
          <a:xfrm>
            <a:off x="6395439" y="2938448"/>
            <a:ext cx="223371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2" name="Content Placeholder 2">
            <a:extLst>
              <a:ext uri="{FF2B5EF4-FFF2-40B4-BE49-F238E27FC236}">
                <a16:creationId xmlns:a16="http://schemas.microsoft.com/office/drawing/2014/main" id="{43CE600A-ADF3-414C-A174-23FBEE96FAD1}"/>
              </a:ext>
            </a:extLst>
          </p:cNvPr>
          <p:cNvSpPr txBox="1">
            <a:spLocks/>
          </p:cNvSpPr>
          <p:nvPr/>
        </p:nvSpPr>
        <p:spPr>
          <a:xfrm>
            <a:off x="9247086" y="2536052"/>
            <a:ext cx="2233714" cy="276999"/>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endParaRPr lang="en-US" sz="1800" dirty="0"/>
          </a:p>
        </p:txBody>
      </p:sp>
      <p:cxnSp>
        <p:nvCxnSpPr>
          <p:cNvPr id="43" name="Straight Connector 42">
            <a:extLst>
              <a:ext uri="{FF2B5EF4-FFF2-40B4-BE49-F238E27FC236}">
                <a16:creationId xmlns:a16="http://schemas.microsoft.com/office/drawing/2014/main" id="{3A433434-0BE0-4F8B-80AA-C9AF92C0BB01}"/>
              </a:ext>
            </a:extLst>
          </p:cNvPr>
          <p:cNvCxnSpPr>
            <a:cxnSpLocks/>
          </p:cNvCxnSpPr>
          <p:nvPr/>
        </p:nvCxnSpPr>
        <p:spPr>
          <a:xfrm>
            <a:off x="9247086" y="2938448"/>
            <a:ext cx="223371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Content Placeholder 2">
            <a:extLst>
              <a:ext uri="{FF2B5EF4-FFF2-40B4-BE49-F238E27FC236}">
                <a16:creationId xmlns:a16="http://schemas.microsoft.com/office/drawing/2014/main" id="{AB20B3F4-0654-40B6-9C0E-59F84AF36858}"/>
              </a:ext>
            </a:extLst>
          </p:cNvPr>
          <p:cNvSpPr txBox="1">
            <a:spLocks/>
          </p:cNvSpPr>
          <p:nvPr/>
        </p:nvSpPr>
        <p:spPr>
          <a:xfrm>
            <a:off x="6160492" y="5750293"/>
            <a:ext cx="5555256" cy="184666"/>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1200" dirty="0">
                <a:solidFill>
                  <a:schemeClr val="bg1">
                    <a:lumMod val="65000"/>
                  </a:schemeClr>
                </a:solidFill>
              </a:rPr>
              <a:t> </a:t>
            </a:r>
          </a:p>
        </p:txBody>
      </p:sp>
      <p:sp>
        <p:nvSpPr>
          <p:cNvPr id="38" name="Oval 37">
            <a:extLst>
              <a:ext uri="{FF2B5EF4-FFF2-40B4-BE49-F238E27FC236}">
                <a16:creationId xmlns:a16="http://schemas.microsoft.com/office/drawing/2014/main" id="{775D0C0F-8DE2-4169-8892-96820F934591}"/>
              </a:ext>
            </a:extLst>
          </p:cNvPr>
          <p:cNvSpPr/>
          <p:nvPr/>
        </p:nvSpPr>
        <p:spPr>
          <a:xfrm>
            <a:off x="557790" y="1165156"/>
            <a:ext cx="963224" cy="963224"/>
          </a:xfrm>
          <a:prstGeom prst="ellipse">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867A83EE-1000-4A61-AEE7-A07F6F8BFE7E}"/>
              </a:ext>
            </a:extLst>
          </p:cNvPr>
          <p:cNvSpPr txBox="1"/>
          <p:nvPr/>
        </p:nvSpPr>
        <p:spPr>
          <a:xfrm>
            <a:off x="789709" y="1394226"/>
            <a:ext cx="484909" cy="523220"/>
          </a:xfrm>
          <a:prstGeom prst="rect">
            <a:avLst/>
          </a:prstGeom>
          <a:noFill/>
        </p:spPr>
        <p:txBody>
          <a:bodyPr wrap="square" rtlCol="0">
            <a:spAutoFit/>
          </a:bodyPr>
          <a:lstStyle/>
          <a:p>
            <a:pPr algn="ctr"/>
            <a:r>
              <a:rPr lang="en-US" sz="2800" dirty="0">
                <a:solidFill>
                  <a:schemeClr val="bg1"/>
                </a:solidFill>
              </a:rPr>
              <a:t>1</a:t>
            </a:r>
          </a:p>
        </p:txBody>
      </p:sp>
      <p:sp>
        <p:nvSpPr>
          <p:cNvPr id="48" name="Oval 47">
            <a:extLst>
              <a:ext uri="{FF2B5EF4-FFF2-40B4-BE49-F238E27FC236}">
                <a16:creationId xmlns:a16="http://schemas.microsoft.com/office/drawing/2014/main" id="{9678AE74-A63A-4F01-8F60-E4FBC33380C6}"/>
              </a:ext>
            </a:extLst>
          </p:cNvPr>
          <p:cNvSpPr/>
          <p:nvPr/>
        </p:nvSpPr>
        <p:spPr>
          <a:xfrm>
            <a:off x="3352664" y="1108994"/>
            <a:ext cx="963224" cy="963224"/>
          </a:xfrm>
          <a:prstGeom prst="ellipse">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8E4DEE20-002B-4A3F-9971-AEF0BA9608B9}"/>
              </a:ext>
            </a:extLst>
          </p:cNvPr>
          <p:cNvSpPr txBox="1"/>
          <p:nvPr/>
        </p:nvSpPr>
        <p:spPr>
          <a:xfrm>
            <a:off x="3591821" y="1342393"/>
            <a:ext cx="484909" cy="523220"/>
          </a:xfrm>
          <a:prstGeom prst="rect">
            <a:avLst/>
          </a:prstGeom>
          <a:noFill/>
        </p:spPr>
        <p:txBody>
          <a:bodyPr wrap="square" rtlCol="0">
            <a:spAutoFit/>
          </a:bodyPr>
          <a:lstStyle/>
          <a:p>
            <a:pPr algn="ctr"/>
            <a:r>
              <a:rPr lang="en-US" sz="2800" dirty="0">
                <a:solidFill>
                  <a:schemeClr val="bg1"/>
                </a:solidFill>
              </a:rPr>
              <a:t>2</a:t>
            </a:r>
          </a:p>
        </p:txBody>
      </p:sp>
      <p:sp>
        <p:nvSpPr>
          <p:cNvPr id="54" name="Oval 53">
            <a:extLst>
              <a:ext uri="{FF2B5EF4-FFF2-40B4-BE49-F238E27FC236}">
                <a16:creationId xmlns:a16="http://schemas.microsoft.com/office/drawing/2014/main" id="{BDC3F7BC-FC2D-4FCF-94ED-CBAE9D2C52D7}"/>
              </a:ext>
            </a:extLst>
          </p:cNvPr>
          <p:cNvSpPr/>
          <p:nvPr/>
        </p:nvSpPr>
        <p:spPr>
          <a:xfrm>
            <a:off x="6250392" y="1089148"/>
            <a:ext cx="963224" cy="963224"/>
          </a:xfrm>
          <a:prstGeom prst="ellipse">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68789935-AF82-46BA-9F7F-4BF5877A21D4}"/>
              </a:ext>
            </a:extLst>
          </p:cNvPr>
          <p:cNvSpPr/>
          <p:nvPr/>
        </p:nvSpPr>
        <p:spPr>
          <a:xfrm>
            <a:off x="9250075" y="1107707"/>
            <a:ext cx="963224" cy="963224"/>
          </a:xfrm>
          <a:prstGeom prst="ellipse">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3FE2374C-9AFC-4CBF-8B9E-923695713596}"/>
              </a:ext>
            </a:extLst>
          </p:cNvPr>
          <p:cNvSpPr txBox="1"/>
          <p:nvPr/>
        </p:nvSpPr>
        <p:spPr>
          <a:xfrm>
            <a:off x="9489232" y="1299819"/>
            <a:ext cx="484909" cy="523220"/>
          </a:xfrm>
          <a:prstGeom prst="rect">
            <a:avLst/>
          </a:prstGeom>
          <a:noFill/>
        </p:spPr>
        <p:txBody>
          <a:bodyPr wrap="square" rtlCol="0">
            <a:spAutoFit/>
          </a:bodyPr>
          <a:lstStyle/>
          <a:p>
            <a:pPr algn="ctr"/>
            <a:r>
              <a:rPr lang="en-US" sz="2800" dirty="0">
                <a:solidFill>
                  <a:schemeClr val="bg1"/>
                </a:solidFill>
              </a:rPr>
              <a:t>4</a:t>
            </a:r>
          </a:p>
        </p:txBody>
      </p:sp>
      <p:sp>
        <p:nvSpPr>
          <p:cNvPr id="57" name="TextBox 56">
            <a:extLst>
              <a:ext uri="{FF2B5EF4-FFF2-40B4-BE49-F238E27FC236}">
                <a16:creationId xmlns:a16="http://schemas.microsoft.com/office/drawing/2014/main" id="{4DE5A047-4691-4D78-BC77-72030EA4841E}"/>
              </a:ext>
            </a:extLst>
          </p:cNvPr>
          <p:cNvSpPr txBox="1"/>
          <p:nvPr/>
        </p:nvSpPr>
        <p:spPr>
          <a:xfrm>
            <a:off x="6489549" y="1295055"/>
            <a:ext cx="484909" cy="523220"/>
          </a:xfrm>
          <a:prstGeom prst="rect">
            <a:avLst/>
          </a:prstGeom>
          <a:noFill/>
        </p:spPr>
        <p:txBody>
          <a:bodyPr wrap="square" rtlCol="0">
            <a:spAutoFit/>
          </a:bodyPr>
          <a:lstStyle/>
          <a:p>
            <a:pPr algn="ctr"/>
            <a:r>
              <a:rPr lang="en-US" sz="2800" dirty="0">
                <a:solidFill>
                  <a:schemeClr val="bg1"/>
                </a:solidFill>
              </a:rPr>
              <a:t>3</a:t>
            </a:r>
          </a:p>
        </p:txBody>
      </p:sp>
      <p:sp>
        <p:nvSpPr>
          <p:cNvPr id="28" name="Content Placeholder 2">
            <a:extLst>
              <a:ext uri="{FF2B5EF4-FFF2-40B4-BE49-F238E27FC236}">
                <a16:creationId xmlns:a16="http://schemas.microsoft.com/office/drawing/2014/main" id="{74C64242-678C-466C-A47C-4E54EB4F886D}"/>
              </a:ext>
            </a:extLst>
          </p:cNvPr>
          <p:cNvSpPr txBox="1">
            <a:spLocks/>
          </p:cNvSpPr>
          <p:nvPr/>
        </p:nvSpPr>
        <p:spPr>
          <a:xfrm>
            <a:off x="9194721" y="2541248"/>
            <a:ext cx="2233714" cy="3170099"/>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2000" dirty="0">
                <a:solidFill>
                  <a:srgbClr val="102747"/>
                </a:solidFill>
              </a:rPr>
              <a:t>Justification/Reason</a:t>
            </a:r>
          </a:p>
          <a:p>
            <a:pPr>
              <a:lnSpc>
                <a:spcPct val="100000"/>
              </a:lnSpc>
              <a:spcBef>
                <a:spcPts val="0"/>
              </a:spcBef>
              <a:spcAft>
                <a:spcPts val="1200"/>
              </a:spcAft>
            </a:pPr>
            <a:r>
              <a:rPr lang="en-US" sz="1800" dirty="0"/>
              <a:t>Resident </a:t>
            </a:r>
          </a:p>
          <a:p>
            <a:pPr>
              <a:lnSpc>
                <a:spcPct val="100000"/>
              </a:lnSpc>
              <a:spcBef>
                <a:spcPts val="0"/>
              </a:spcBef>
              <a:spcAft>
                <a:spcPts val="1200"/>
              </a:spcAft>
            </a:pPr>
            <a:r>
              <a:rPr lang="en-US" sz="1800" dirty="0"/>
              <a:t>Family </a:t>
            </a:r>
          </a:p>
          <a:p>
            <a:pPr>
              <a:lnSpc>
                <a:spcPct val="100000"/>
              </a:lnSpc>
              <a:spcBef>
                <a:spcPts val="0"/>
              </a:spcBef>
              <a:spcAft>
                <a:spcPts val="1200"/>
              </a:spcAft>
            </a:pPr>
            <a:r>
              <a:rPr lang="en-US" sz="1800" dirty="0"/>
              <a:t>Employment</a:t>
            </a:r>
          </a:p>
          <a:p>
            <a:pPr>
              <a:lnSpc>
                <a:spcPct val="100000"/>
              </a:lnSpc>
              <a:spcBef>
                <a:spcPts val="0"/>
              </a:spcBef>
              <a:spcAft>
                <a:spcPts val="1200"/>
              </a:spcAft>
            </a:pPr>
            <a:r>
              <a:rPr lang="en-US" sz="1800" dirty="0"/>
              <a:t>Military Orders</a:t>
            </a:r>
          </a:p>
          <a:p>
            <a:pPr>
              <a:lnSpc>
                <a:spcPct val="100000"/>
              </a:lnSpc>
              <a:spcBef>
                <a:spcPts val="0"/>
              </a:spcBef>
              <a:spcAft>
                <a:spcPts val="1200"/>
              </a:spcAft>
            </a:pPr>
            <a:r>
              <a:rPr lang="en-US" sz="1800" dirty="0"/>
              <a:t>Discretionary/ Correctional Sense</a:t>
            </a:r>
          </a:p>
          <a:p>
            <a:pPr marL="0" indent="0">
              <a:lnSpc>
                <a:spcPct val="100000"/>
              </a:lnSpc>
              <a:spcBef>
                <a:spcPts val="0"/>
              </a:spcBef>
              <a:spcAft>
                <a:spcPts val="1200"/>
              </a:spcAft>
              <a:buNone/>
            </a:pPr>
            <a:endParaRPr lang="en-US" sz="1800" dirty="0"/>
          </a:p>
        </p:txBody>
      </p:sp>
    </p:spTree>
    <p:custDataLst>
      <p:tags r:id="rId1"/>
    </p:custDataLst>
    <p:extLst>
      <p:ext uri="{BB962C8B-B14F-4D97-AF65-F5344CB8AC3E}">
        <p14:creationId xmlns:p14="http://schemas.microsoft.com/office/powerpoint/2010/main" val="20398579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0549D7D4-7A84-4C1A-9B17-98495BB5B714}"/>
              </a:ext>
            </a:extLst>
          </p:cNvPr>
          <p:cNvPicPr>
            <a:picLocks noChangeAspect="1"/>
          </p:cNvPicPr>
          <p:nvPr/>
        </p:nvPicPr>
        <p:blipFill>
          <a:blip r:embed="rId4"/>
          <a:stretch>
            <a:fillRect/>
          </a:stretch>
        </p:blipFill>
        <p:spPr>
          <a:xfrm>
            <a:off x="183804" y="1278991"/>
            <a:ext cx="5448580" cy="3492679"/>
          </a:xfrm>
          <a:prstGeom prst="rect">
            <a:avLst/>
          </a:prstGeom>
          <a:ln>
            <a:noFill/>
          </a:ln>
          <a:effectLst>
            <a:outerShdw blurRad="292100" dist="139700" dir="2700000" algn="tl" rotWithShape="0">
              <a:srgbClr val="333333">
                <a:alpha val="65000"/>
              </a:srgbClr>
            </a:outerShdw>
          </a:effectLst>
        </p:spPr>
      </p:pic>
      <p:sp>
        <p:nvSpPr>
          <p:cNvPr id="10" name="TextBox 9">
            <a:extLst>
              <a:ext uri="{FF2B5EF4-FFF2-40B4-BE49-F238E27FC236}">
                <a16:creationId xmlns:a16="http://schemas.microsoft.com/office/drawing/2014/main" id="{B8EF45B5-9C95-485A-BF6E-E6744F1DBD2E}"/>
              </a:ext>
            </a:extLst>
          </p:cNvPr>
          <p:cNvSpPr txBox="1"/>
          <p:nvPr/>
        </p:nvSpPr>
        <p:spPr>
          <a:xfrm>
            <a:off x="4317523" y="1539383"/>
            <a:ext cx="4340994" cy="646331"/>
          </a:xfrm>
          <a:prstGeom prst="rect">
            <a:avLst/>
          </a:prstGeom>
          <a:solidFill>
            <a:srgbClr val="102747"/>
          </a:solidFill>
        </p:spPr>
        <p:txBody>
          <a:bodyPr wrap="square" rtlCol="0">
            <a:spAutoFit/>
          </a:bodyPr>
          <a:lstStyle/>
          <a:p>
            <a:r>
              <a:rPr lang="en-US" dirty="0">
                <a:solidFill>
                  <a:schemeClr val="bg1"/>
                </a:solidFill>
              </a:rPr>
              <a:t>Departure Date can be managed from the offender’s profile.</a:t>
            </a:r>
          </a:p>
        </p:txBody>
      </p:sp>
      <p:sp>
        <p:nvSpPr>
          <p:cNvPr id="11" name="TextBox 10">
            <a:extLst>
              <a:ext uri="{FF2B5EF4-FFF2-40B4-BE49-F238E27FC236}">
                <a16:creationId xmlns:a16="http://schemas.microsoft.com/office/drawing/2014/main" id="{879E1F27-6B20-4E44-9DE2-9A707F6A2284}"/>
              </a:ext>
            </a:extLst>
          </p:cNvPr>
          <p:cNvSpPr txBox="1"/>
          <p:nvPr/>
        </p:nvSpPr>
        <p:spPr>
          <a:xfrm>
            <a:off x="5405598" y="2239750"/>
            <a:ext cx="4340994" cy="923330"/>
          </a:xfrm>
          <a:prstGeom prst="rect">
            <a:avLst/>
          </a:prstGeom>
          <a:solidFill>
            <a:srgbClr val="102747"/>
          </a:solidFill>
        </p:spPr>
        <p:txBody>
          <a:bodyPr wrap="square" rtlCol="0">
            <a:spAutoFit/>
          </a:bodyPr>
          <a:lstStyle/>
          <a:p>
            <a:r>
              <a:rPr lang="en-US" dirty="0">
                <a:solidFill>
                  <a:schemeClr val="bg1"/>
                </a:solidFill>
              </a:rPr>
              <a:t>Use the help points to ensure appropriate reason is selected and any additional documentation requirements</a:t>
            </a:r>
          </a:p>
        </p:txBody>
      </p:sp>
      <p:pic>
        <p:nvPicPr>
          <p:cNvPr id="20" name="Picture 19">
            <a:extLst>
              <a:ext uri="{FF2B5EF4-FFF2-40B4-BE49-F238E27FC236}">
                <a16:creationId xmlns:a16="http://schemas.microsoft.com/office/drawing/2014/main" id="{B98B4A3A-794D-462F-888C-BA2CD7E9CAF9}"/>
              </a:ext>
            </a:extLst>
          </p:cNvPr>
          <p:cNvPicPr>
            <a:picLocks noChangeAspect="1"/>
          </p:cNvPicPr>
          <p:nvPr/>
        </p:nvPicPr>
        <p:blipFill rotWithShape="1">
          <a:blip r:embed="rId5"/>
          <a:srcRect t="2780" b="-1"/>
          <a:stretch/>
        </p:blipFill>
        <p:spPr>
          <a:xfrm>
            <a:off x="6044293" y="4145304"/>
            <a:ext cx="5874627" cy="2346626"/>
          </a:xfrm>
          <a:prstGeom prst="rect">
            <a:avLst/>
          </a:prstGeom>
        </p:spPr>
      </p:pic>
      <p:sp>
        <p:nvSpPr>
          <p:cNvPr id="8" name="Title 1">
            <a:extLst>
              <a:ext uri="{FF2B5EF4-FFF2-40B4-BE49-F238E27FC236}">
                <a16:creationId xmlns:a16="http://schemas.microsoft.com/office/drawing/2014/main" id="{F835667D-A963-42DE-BBA2-0AA6276C2A61}"/>
              </a:ext>
            </a:extLst>
          </p:cNvPr>
          <p:cNvSpPr txBox="1">
            <a:spLocks/>
          </p:cNvSpPr>
          <p:nvPr/>
        </p:nvSpPr>
        <p:spPr>
          <a:xfrm>
            <a:off x="476250" y="365125"/>
            <a:ext cx="11258550" cy="701675"/>
          </a:xfrm>
          <a:prstGeom prst="rect">
            <a:avLst/>
          </a:prstGeom>
        </p:spPr>
        <p:txBody>
          <a:bodyPr lIns="0" tIns="0" rIns="0" bIns="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Reason for Transfer</a:t>
            </a:r>
          </a:p>
        </p:txBody>
      </p:sp>
      <p:sp>
        <p:nvSpPr>
          <p:cNvPr id="9" name="Rectangle 8">
            <a:extLst>
              <a:ext uri="{FF2B5EF4-FFF2-40B4-BE49-F238E27FC236}">
                <a16:creationId xmlns:a16="http://schemas.microsoft.com/office/drawing/2014/main" id="{A5AFCCD3-8C48-431B-B69F-94D2CA59BCF9}"/>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custDataLst>
      <p:tags r:id="rId1"/>
    </p:custDataLst>
    <p:extLst>
      <p:ext uri="{BB962C8B-B14F-4D97-AF65-F5344CB8AC3E}">
        <p14:creationId xmlns:p14="http://schemas.microsoft.com/office/powerpoint/2010/main" val="1021225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E6847D6-9ACD-4310-825A-949E8CA455F5}"/>
              </a:ext>
            </a:extLst>
          </p:cNvPr>
          <p:cNvSpPr/>
          <p:nvPr/>
        </p:nvSpPr>
        <p:spPr>
          <a:xfrm>
            <a:off x="6507481" y="2888342"/>
            <a:ext cx="5227320" cy="375217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1AD8FFB-5C9B-434C-B530-08145EC0DD15}"/>
              </a:ext>
            </a:extLst>
          </p:cNvPr>
          <p:cNvSpPr/>
          <p:nvPr/>
        </p:nvSpPr>
        <p:spPr>
          <a:xfrm>
            <a:off x="457201" y="2888342"/>
            <a:ext cx="5212079" cy="375217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19ADDA-F337-4788-86F1-266D5676F005}"/>
              </a:ext>
            </a:extLst>
          </p:cNvPr>
          <p:cNvSpPr>
            <a:spLocks noGrp="1"/>
          </p:cNvSpPr>
          <p:nvPr>
            <p:ph type="title"/>
          </p:nvPr>
        </p:nvSpPr>
        <p:spPr>
          <a:xfrm>
            <a:off x="476250" y="365125"/>
            <a:ext cx="11258550" cy="701675"/>
          </a:xfrm>
        </p:spPr>
        <p:txBody>
          <a:bodyPr lIns="0" tIns="0" rIns="0" bIns="0" anchor="ctr">
            <a:normAutofit/>
          </a:bodyPr>
          <a:lstStyle/>
          <a:p>
            <a:r>
              <a:rPr lang="en-US" sz="4000" dirty="0"/>
              <a:t>Mandatory versus Discretionary Transfers</a:t>
            </a:r>
          </a:p>
        </p:txBody>
      </p:sp>
      <p:sp>
        <p:nvSpPr>
          <p:cNvPr id="3" name="Content Placeholder 2">
            <a:extLst>
              <a:ext uri="{FF2B5EF4-FFF2-40B4-BE49-F238E27FC236}">
                <a16:creationId xmlns:a16="http://schemas.microsoft.com/office/drawing/2014/main" id="{CCFEB3EB-D02A-4B2A-9829-29CDD5B66A36}"/>
              </a:ext>
            </a:extLst>
          </p:cNvPr>
          <p:cNvSpPr>
            <a:spLocks noGrp="1"/>
          </p:cNvSpPr>
          <p:nvPr>
            <p:ph idx="1"/>
          </p:nvPr>
        </p:nvSpPr>
        <p:spPr>
          <a:xfrm>
            <a:off x="860697" y="3193143"/>
            <a:ext cx="4663822" cy="3151632"/>
          </a:xfrm>
        </p:spPr>
        <p:txBody>
          <a:bodyPr wrap="square" lIns="0" tIns="0" rIns="0" bIns="0" anchor="t">
            <a:spAutoFit/>
          </a:bodyPr>
          <a:lstStyle/>
          <a:p>
            <a:pPr marL="0" indent="0" eaLnBrk="1" hangingPunct="1">
              <a:buNone/>
            </a:pPr>
            <a:r>
              <a:rPr lang="en-US" sz="2400" dirty="0"/>
              <a:t>Receiving State must accept supervision if:</a:t>
            </a:r>
          </a:p>
          <a:p>
            <a:r>
              <a:rPr lang="en-US" sz="2000" dirty="0"/>
              <a:t>Mandatory criteria transfer is met; and</a:t>
            </a:r>
          </a:p>
          <a:p>
            <a:r>
              <a:rPr lang="en-US" sz="2000" dirty="0"/>
              <a:t>Information is verified; and</a:t>
            </a:r>
          </a:p>
          <a:p>
            <a:r>
              <a:rPr lang="en-US" sz="2000" dirty="0"/>
              <a:t>Plan is valid; and</a:t>
            </a:r>
          </a:p>
          <a:p>
            <a:pPr lvl="1"/>
            <a:r>
              <a:rPr lang="en-US" sz="1600" i="1" dirty="0"/>
              <a:t>Acceptable for in state offender</a:t>
            </a:r>
          </a:p>
          <a:p>
            <a:r>
              <a:rPr lang="en-US" sz="2000" dirty="0"/>
              <a:t>Required documentation is provided</a:t>
            </a:r>
          </a:p>
          <a:p>
            <a:pPr algn="ctr"/>
            <a:endParaRPr lang="en-US" sz="2400" dirty="0"/>
          </a:p>
        </p:txBody>
      </p:sp>
      <p:sp>
        <p:nvSpPr>
          <p:cNvPr id="4" name="Rectangle 3">
            <a:extLst>
              <a:ext uri="{FF2B5EF4-FFF2-40B4-BE49-F238E27FC236}">
                <a16:creationId xmlns:a16="http://schemas.microsoft.com/office/drawing/2014/main" id="{5CDF7546-5B53-457F-BF1F-872AA9DC4568}"/>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12</a:t>
            </a:fld>
            <a:endParaRPr lang="en-US">
              <a:solidFill>
                <a:schemeClr val="bg1"/>
              </a:solidFill>
            </a:endParaRPr>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3CAE1D0D-AE59-415C-952C-F2E00CF5190B}"/>
              </a:ext>
            </a:extLst>
          </p:cNvPr>
          <p:cNvSpPr/>
          <p:nvPr/>
        </p:nvSpPr>
        <p:spPr>
          <a:xfrm>
            <a:off x="0" y="1371600"/>
            <a:ext cx="12192000" cy="1516743"/>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ontent Placeholder 2">
            <a:extLst>
              <a:ext uri="{FF2B5EF4-FFF2-40B4-BE49-F238E27FC236}">
                <a16:creationId xmlns:a16="http://schemas.microsoft.com/office/drawing/2014/main" id="{CDCE96CB-BFC6-4AB8-B627-2E2640654077}"/>
              </a:ext>
            </a:extLst>
          </p:cNvPr>
          <p:cNvSpPr txBox="1">
            <a:spLocks/>
          </p:cNvSpPr>
          <p:nvPr/>
        </p:nvSpPr>
        <p:spPr>
          <a:xfrm>
            <a:off x="845713" y="1934007"/>
            <a:ext cx="4405086" cy="369332"/>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2400" dirty="0">
                <a:solidFill>
                  <a:schemeClr val="bg1"/>
                </a:solidFill>
              </a:rPr>
              <a:t>Mandatory</a:t>
            </a:r>
          </a:p>
        </p:txBody>
      </p:sp>
      <p:sp>
        <p:nvSpPr>
          <p:cNvPr id="19" name="Content Placeholder 2">
            <a:extLst>
              <a:ext uri="{FF2B5EF4-FFF2-40B4-BE49-F238E27FC236}">
                <a16:creationId xmlns:a16="http://schemas.microsoft.com/office/drawing/2014/main" id="{30EB648C-3A93-4F69-9EC1-6B672E1ECC7D}"/>
              </a:ext>
            </a:extLst>
          </p:cNvPr>
          <p:cNvSpPr txBox="1">
            <a:spLocks/>
          </p:cNvSpPr>
          <p:nvPr/>
        </p:nvSpPr>
        <p:spPr>
          <a:xfrm>
            <a:off x="6941201" y="1963771"/>
            <a:ext cx="4405086" cy="332399"/>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400" dirty="0">
                <a:solidFill>
                  <a:schemeClr val="bg1"/>
                </a:solidFill>
              </a:rPr>
              <a:t>Discretionary</a:t>
            </a:r>
          </a:p>
        </p:txBody>
      </p:sp>
      <p:sp>
        <p:nvSpPr>
          <p:cNvPr id="14" name="Content Placeholder 2">
            <a:extLst>
              <a:ext uri="{FF2B5EF4-FFF2-40B4-BE49-F238E27FC236}">
                <a16:creationId xmlns:a16="http://schemas.microsoft.com/office/drawing/2014/main" id="{A67E166C-97B7-4C5C-BF4F-D64ED55A3F88}"/>
              </a:ext>
            </a:extLst>
          </p:cNvPr>
          <p:cNvSpPr txBox="1">
            <a:spLocks/>
          </p:cNvSpPr>
          <p:nvPr/>
        </p:nvSpPr>
        <p:spPr>
          <a:xfrm>
            <a:off x="6876721" y="3193143"/>
            <a:ext cx="4663822" cy="2545312"/>
          </a:xfrm>
          <a:prstGeom prst="rect">
            <a:avLst/>
          </a:prstGeom>
        </p:spPr>
        <p:txBody>
          <a:bodyPr vert="horz" wrap="square" lIns="0" tIns="0" rIns="0" bIns="0" rtlCol="0" anchor="t">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t>Receiving state may accept or reject supervision in a manner </a:t>
            </a:r>
            <a:r>
              <a:rPr lang="en-US" sz="2400" u="sng" dirty="0"/>
              <a:t>consistent with the purpose of the compact</a:t>
            </a:r>
            <a:endParaRPr lang="en-US" sz="2400" dirty="0"/>
          </a:p>
          <a:p>
            <a:r>
              <a:rPr lang="en-US" sz="2000" dirty="0"/>
              <a:t>Sending state must justify “WHY”</a:t>
            </a:r>
          </a:p>
          <a:p>
            <a:r>
              <a:rPr lang="en-US" sz="2000" dirty="0"/>
              <a:t>Rejections must include specific reasons for rejection</a:t>
            </a:r>
          </a:p>
          <a:p>
            <a:pPr algn="ctr"/>
            <a:endParaRPr lang="en-US" sz="2400" dirty="0"/>
          </a:p>
        </p:txBody>
      </p:sp>
      <p:sp>
        <p:nvSpPr>
          <p:cNvPr id="7" name="TextBox 6">
            <a:extLst>
              <a:ext uri="{FF2B5EF4-FFF2-40B4-BE49-F238E27FC236}">
                <a16:creationId xmlns:a16="http://schemas.microsoft.com/office/drawing/2014/main" id="{0CC661F9-BEC6-40F3-A259-D3442DCE53D0}"/>
              </a:ext>
            </a:extLst>
          </p:cNvPr>
          <p:cNvSpPr txBox="1"/>
          <p:nvPr/>
        </p:nvSpPr>
        <p:spPr>
          <a:xfrm>
            <a:off x="4550094" y="1256255"/>
            <a:ext cx="3000375" cy="1754326"/>
          </a:xfrm>
          <a:prstGeom prst="rect">
            <a:avLst/>
          </a:prstGeom>
          <a:solidFill>
            <a:srgbClr val="102747"/>
          </a:solidFill>
          <a:ln>
            <a:solidFill>
              <a:schemeClr val="bg1"/>
            </a:solidFill>
          </a:ln>
        </p:spPr>
        <p:txBody>
          <a:bodyPr wrap="square" rtlCol="0">
            <a:spAutoFit/>
          </a:bodyPr>
          <a:lstStyle/>
          <a:p>
            <a:pPr algn="ctr"/>
            <a:r>
              <a:rPr lang="en-US" i="1" dirty="0">
                <a:solidFill>
                  <a:schemeClr val="bg1"/>
                </a:solidFill>
              </a:rPr>
              <a:t>All Transfers should  illustrate</a:t>
            </a:r>
          </a:p>
          <a:p>
            <a:pPr algn="ctr"/>
            <a:r>
              <a:rPr lang="en-US" i="1" dirty="0">
                <a:solidFill>
                  <a:schemeClr val="bg1"/>
                </a:solidFill>
              </a:rPr>
              <a:t>Successful Completion of Supervision</a:t>
            </a:r>
          </a:p>
          <a:p>
            <a:pPr algn="ctr"/>
            <a:r>
              <a:rPr lang="en-US" i="1" dirty="0">
                <a:solidFill>
                  <a:schemeClr val="bg1"/>
                </a:solidFill>
              </a:rPr>
              <a:t>Public Safety</a:t>
            </a:r>
          </a:p>
          <a:p>
            <a:pPr algn="ctr"/>
            <a:r>
              <a:rPr lang="en-US" i="1" dirty="0">
                <a:solidFill>
                  <a:schemeClr val="bg1"/>
                </a:solidFill>
              </a:rPr>
              <a:t>Rehabilitation of Offenders </a:t>
            </a:r>
          </a:p>
          <a:p>
            <a:pPr algn="ctr"/>
            <a:r>
              <a:rPr lang="en-US" i="1" dirty="0">
                <a:solidFill>
                  <a:schemeClr val="bg1"/>
                </a:solidFill>
              </a:rPr>
              <a:t>Protect Rights of Victims </a:t>
            </a:r>
          </a:p>
        </p:txBody>
      </p:sp>
    </p:spTree>
    <p:custDataLst>
      <p:tags r:id="rId1"/>
    </p:custDataLst>
    <p:extLst>
      <p:ext uri="{BB962C8B-B14F-4D97-AF65-F5344CB8AC3E}">
        <p14:creationId xmlns:p14="http://schemas.microsoft.com/office/powerpoint/2010/main" val="9802090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96652" y="3888097"/>
            <a:ext cx="2820761" cy="2820761"/>
          </a:xfrm>
          <a:prstGeom prst="rect">
            <a:avLst/>
          </a:prstGeom>
        </p:spPr>
      </p:pic>
      <p:sp>
        <p:nvSpPr>
          <p:cNvPr id="2" name="Title 1">
            <a:extLst>
              <a:ext uri="{FF2B5EF4-FFF2-40B4-BE49-F238E27FC236}">
                <a16:creationId xmlns:a16="http://schemas.microsoft.com/office/drawing/2014/main" id="{D019ADDA-F337-4788-86F1-266D5676F005}"/>
              </a:ext>
            </a:extLst>
          </p:cNvPr>
          <p:cNvSpPr>
            <a:spLocks noGrp="1"/>
          </p:cNvSpPr>
          <p:nvPr>
            <p:ph type="title"/>
          </p:nvPr>
        </p:nvSpPr>
        <p:spPr>
          <a:xfrm>
            <a:off x="476250" y="365125"/>
            <a:ext cx="11258550" cy="701675"/>
          </a:xfrm>
        </p:spPr>
        <p:txBody>
          <a:bodyPr lIns="0" tIns="0" rIns="0" bIns="0" anchor="ctr">
            <a:normAutofit/>
          </a:bodyPr>
          <a:lstStyle/>
          <a:p>
            <a:r>
              <a:rPr lang="en-US" sz="4000" dirty="0"/>
              <a:t>Compact Supervision in a Receiving State</a:t>
            </a:r>
          </a:p>
        </p:txBody>
      </p:sp>
      <p:sp>
        <p:nvSpPr>
          <p:cNvPr id="4" name="Rectangle 3">
            <a:extLst>
              <a:ext uri="{FF2B5EF4-FFF2-40B4-BE49-F238E27FC236}">
                <a16:creationId xmlns:a16="http://schemas.microsoft.com/office/drawing/2014/main" id="{5CDF7546-5B53-457F-BF1F-872AA9DC4568}"/>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13</a:t>
            </a:fld>
            <a:endParaRPr lang="en-US">
              <a:solidFill>
                <a:schemeClr val="bg1"/>
              </a:solidFill>
            </a:endParaRPr>
          </a:p>
        </p:txBody>
      </p:sp>
      <p:sp>
        <p:nvSpPr>
          <p:cNvPr id="7" name="Footer Placeholder 6">
            <a:extLst>
              <a:ext uri="{FF2B5EF4-FFF2-40B4-BE49-F238E27FC236}">
                <a16:creationId xmlns:a16="http://schemas.microsoft.com/office/drawing/2014/main" id="{CB6EFDB5-FC2B-49AA-A879-65DB711D866F}"/>
              </a:ext>
            </a:extLst>
          </p:cNvPr>
          <p:cNvSpPr>
            <a:spLocks noGrp="1"/>
          </p:cNvSpPr>
          <p:nvPr>
            <p:ph type="ftr" sz="quarter" idx="11"/>
          </p:nvPr>
        </p:nvSpPr>
        <p:spPr>
          <a:xfrm>
            <a:off x="6029482" y="6092825"/>
            <a:ext cx="4114800" cy="365125"/>
          </a:xfrm>
        </p:spPr>
        <p:txBody>
          <a:bodyPr lIns="0"/>
          <a:lstStyle/>
          <a:p>
            <a:pPr algn="l"/>
            <a:r>
              <a:rPr lang="en-US" i="1" dirty="0"/>
              <a:t>Excerpt from ICAOS </a:t>
            </a:r>
            <a:r>
              <a:rPr lang="en-US" i="1" dirty="0" err="1"/>
              <a:t>Benchbook</a:t>
            </a:r>
            <a:r>
              <a:rPr lang="en-US" i="1" dirty="0"/>
              <a:t> for Judges &amp; Court Personnel</a:t>
            </a:r>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9F0D96B3-088A-491C-8494-6FFC69B8D33E}"/>
              </a:ext>
            </a:extLst>
          </p:cNvPr>
          <p:cNvSpPr txBox="1">
            <a:spLocks/>
          </p:cNvSpPr>
          <p:nvPr/>
        </p:nvSpPr>
        <p:spPr>
          <a:xfrm>
            <a:off x="6131859" y="3563450"/>
            <a:ext cx="5347447" cy="1683818"/>
          </a:xfrm>
          <a:prstGeom prst="rect">
            <a:avLst/>
          </a:prstGeom>
        </p:spPr>
        <p:txBody>
          <a:bodyPr vert="horz" lIns="0" tIns="0" rIns="0" bIns="0" rtlCol="0" anchor="t">
            <a:no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2000" i="1" dirty="0"/>
              <a:t>‘Participation in the ICAOS ensures not only the controlled movement of offenders under community supervision, but also that out-of-state offenders will be given the same resources and supervision provided to similar in-state offenders including the use of incentives, corrective actions, graduated responses and other supervision techniques’</a:t>
            </a:r>
          </a:p>
        </p:txBody>
      </p:sp>
      <p:sp>
        <p:nvSpPr>
          <p:cNvPr id="15" name="Content Placeholder 2">
            <a:extLst>
              <a:ext uri="{FF2B5EF4-FFF2-40B4-BE49-F238E27FC236}">
                <a16:creationId xmlns:a16="http://schemas.microsoft.com/office/drawing/2014/main" id="{D537E66E-CC66-4916-9074-FD3B7FF1F6E6}"/>
              </a:ext>
            </a:extLst>
          </p:cNvPr>
          <p:cNvSpPr txBox="1">
            <a:spLocks/>
          </p:cNvSpPr>
          <p:nvPr/>
        </p:nvSpPr>
        <p:spPr>
          <a:xfrm>
            <a:off x="382121" y="2248236"/>
            <a:ext cx="5449824" cy="1477328"/>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3200" dirty="0">
                <a:solidFill>
                  <a:srgbClr val="102747"/>
                </a:solidFill>
              </a:rPr>
              <a:t>Supervision standard consistent with similar offenders sentenced in the Receiving State</a:t>
            </a:r>
          </a:p>
        </p:txBody>
      </p:sp>
      <p:sp>
        <p:nvSpPr>
          <p:cNvPr id="18" name="Content Placeholder 2">
            <a:extLst>
              <a:ext uri="{FF2B5EF4-FFF2-40B4-BE49-F238E27FC236}">
                <a16:creationId xmlns:a16="http://schemas.microsoft.com/office/drawing/2014/main" id="{C6402A8A-41DA-4EF8-83E0-8EF6559A8B08}"/>
              </a:ext>
            </a:extLst>
          </p:cNvPr>
          <p:cNvSpPr txBox="1">
            <a:spLocks/>
          </p:cNvSpPr>
          <p:nvPr/>
        </p:nvSpPr>
        <p:spPr>
          <a:xfrm>
            <a:off x="6029482" y="2248236"/>
            <a:ext cx="5923032" cy="984885"/>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3200" dirty="0">
                <a:solidFill>
                  <a:srgbClr val="102747"/>
                </a:solidFill>
              </a:rPr>
              <a:t>Same programs, incentives, sanctions/interventions</a:t>
            </a:r>
          </a:p>
        </p:txBody>
      </p:sp>
      <p:cxnSp>
        <p:nvCxnSpPr>
          <p:cNvPr id="19" name="Straight Connector 18">
            <a:extLst>
              <a:ext uri="{FF2B5EF4-FFF2-40B4-BE49-F238E27FC236}">
                <a16:creationId xmlns:a16="http://schemas.microsoft.com/office/drawing/2014/main" id="{5CAD134E-B413-436C-8A34-8D5A4567650C}"/>
              </a:ext>
            </a:extLst>
          </p:cNvPr>
          <p:cNvCxnSpPr>
            <a:cxnSpLocks/>
          </p:cNvCxnSpPr>
          <p:nvPr/>
        </p:nvCxnSpPr>
        <p:spPr>
          <a:xfrm>
            <a:off x="6029482" y="3398285"/>
            <a:ext cx="544982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3" name="Picture 3" descr="ICAOS_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48799" y="365125"/>
            <a:ext cx="1310969" cy="1281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0283340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BGRectangle">
            <a:extLst>
              <a:ext uri="{FF2B5EF4-FFF2-40B4-BE49-F238E27FC236}">
                <a16:creationId xmlns:a16="http://schemas.microsoft.com/office/drawing/2014/main" id="{25E8815A-9407-4234-B08F-A1E49DCD7F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6182"/>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Rectangle 49">
            <a:extLst>
              <a:ext uri="{FF2B5EF4-FFF2-40B4-BE49-F238E27FC236}">
                <a16:creationId xmlns:a16="http://schemas.microsoft.com/office/drawing/2014/main" id="{AD72D4D1-076F-49D3-9889-EFC4F6D7CA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ngled shot of pen on a graph">
            <a:extLst>
              <a:ext uri="{FF2B5EF4-FFF2-40B4-BE49-F238E27FC236}">
                <a16:creationId xmlns:a16="http://schemas.microsoft.com/office/drawing/2014/main" id="{D5B898C2-7A22-D964-527D-1A39FCDAE45D}"/>
              </a:ext>
            </a:extLst>
          </p:cNvPr>
          <p:cNvPicPr>
            <a:picLocks noChangeAspect="1"/>
          </p:cNvPicPr>
          <p:nvPr/>
        </p:nvPicPr>
        <p:blipFill rotWithShape="1">
          <a:blip r:embed="rId4">
            <a:alphaModFix amt="50000"/>
          </a:blip>
          <a:srcRect t="8600" b="7130"/>
          <a:stretch/>
        </p:blipFill>
        <p:spPr>
          <a:xfrm>
            <a:off x="20" y="1"/>
            <a:ext cx="12191980" cy="6857999"/>
          </a:xfrm>
          <a:prstGeom prst="rect">
            <a:avLst/>
          </a:prstGeom>
        </p:spPr>
      </p:pic>
      <p:sp>
        <p:nvSpPr>
          <p:cNvPr id="2" name="Title 1">
            <a:extLst>
              <a:ext uri="{FF2B5EF4-FFF2-40B4-BE49-F238E27FC236}">
                <a16:creationId xmlns:a16="http://schemas.microsoft.com/office/drawing/2014/main" id="{6454ACCD-D697-2DE7-E06A-8CDEE37A3ECE}"/>
              </a:ext>
            </a:extLst>
          </p:cNvPr>
          <p:cNvSpPr>
            <a:spLocks noGrp="1"/>
          </p:cNvSpPr>
          <p:nvPr>
            <p:ph type="title"/>
          </p:nvPr>
        </p:nvSpPr>
        <p:spPr>
          <a:xfrm>
            <a:off x="838200" y="963877"/>
            <a:ext cx="3494362" cy="4930246"/>
          </a:xfrm>
        </p:spPr>
        <p:txBody>
          <a:bodyPr>
            <a:normAutofit/>
          </a:bodyPr>
          <a:lstStyle/>
          <a:p>
            <a:pPr algn="r"/>
            <a:r>
              <a:rPr lang="en-US" b="1" dirty="0">
                <a:solidFill>
                  <a:schemeClr val="bg1"/>
                </a:solidFill>
              </a:rPr>
              <a:t>Transfer Assessment FY22</a:t>
            </a:r>
            <a:br>
              <a:rPr lang="en-US" b="1" dirty="0">
                <a:solidFill>
                  <a:schemeClr val="bg1"/>
                </a:solidFill>
              </a:rPr>
            </a:br>
            <a:r>
              <a:rPr lang="en-US" sz="2000" b="1" i="1" dirty="0">
                <a:solidFill>
                  <a:schemeClr val="bg1"/>
                </a:solidFill>
              </a:rPr>
              <a:t>Purpose to promote offender success, effective tracking, efficient transfer processes, and adherence to ICAOS Rules 3.101, 3.101-1, 3.101-2, and 3.104.</a:t>
            </a:r>
            <a:br>
              <a:rPr lang="en-US" sz="4400" b="1" i="1" dirty="0">
                <a:solidFill>
                  <a:schemeClr val="bg1"/>
                </a:solidFill>
              </a:rPr>
            </a:br>
            <a:endParaRPr lang="en-US" dirty="0">
              <a:solidFill>
                <a:schemeClr val="bg1"/>
              </a:solidFill>
            </a:endParaRPr>
          </a:p>
        </p:txBody>
      </p:sp>
      <p:sp>
        <p:nvSpPr>
          <p:cNvPr id="52" name="!!Line">
            <a:extLst>
              <a:ext uri="{FF2B5EF4-FFF2-40B4-BE49-F238E27FC236}">
                <a16:creationId xmlns:a16="http://schemas.microsoft.com/office/drawing/2014/main" id="{C9C56819-FD02-4626-ABF5-85C7463C9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0580" y="2057400"/>
            <a:ext cx="27432" cy="2743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7D62434-5A82-4A51-B30D-2098B2C039D2}"/>
              </a:ext>
            </a:extLst>
          </p:cNvPr>
          <p:cNvSpPr>
            <a:spLocks noGrp="1"/>
          </p:cNvSpPr>
          <p:nvPr>
            <p:ph idx="1"/>
          </p:nvPr>
        </p:nvSpPr>
        <p:spPr>
          <a:xfrm>
            <a:off x="4976031" y="963877"/>
            <a:ext cx="6377769" cy="4930246"/>
          </a:xfrm>
        </p:spPr>
        <p:txBody>
          <a:bodyPr anchor="ctr">
            <a:noAutofit/>
          </a:bodyPr>
          <a:lstStyle/>
          <a:p>
            <a:endParaRPr lang="en-US" sz="2000" dirty="0">
              <a:solidFill>
                <a:schemeClr val="bg1"/>
              </a:solidFill>
            </a:endParaRPr>
          </a:p>
          <a:p>
            <a:pPr marL="0" indent="0">
              <a:buNone/>
            </a:pPr>
            <a:r>
              <a:rPr lang="en-US" sz="2400" b="1" dirty="0">
                <a:solidFill>
                  <a:schemeClr val="bg1"/>
                </a:solidFill>
              </a:rPr>
              <a:t>Review included:</a:t>
            </a:r>
          </a:p>
          <a:p>
            <a:pPr lvl="1"/>
            <a:endParaRPr lang="en-US" b="1" dirty="0">
              <a:solidFill>
                <a:schemeClr val="bg1"/>
              </a:solidFill>
            </a:endParaRPr>
          </a:p>
          <a:p>
            <a:pPr lvl="1"/>
            <a:r>
              <a:rPr lang="en-US" b="1" dirty="0">
                <a:solidFill>
                  <a:schemeClr val="bg1"/>
                </a:solidFill>
              </a:rPr>
              <a:t>Acceptance Rates compared to FY15:  </a:t>
            </a:r>
          </a:p>
          <a:p>
            <a:pPr lvl="2"/>
            <a:r>
              <a:rPr lang="en-US" sz="2400" b="1" i="1" dirty="0">
                <a:solidFill>
                  <a:schemeClr val="bg1"/>
                </a:solidFill>
              </a:rPr>
              <a:t>Data shows minimal improvement</a:t>
            </a:r>
          </a:p>
          <a:p>
            <a:pPr lvl="2"/>
            <a:r>
              <a:rPr lang="en-US" sz="2400" b="1" i="1" dirty="0">
                <a:solidFill>
                  <a:schemeClr val="bg1"/>
                </a:solidFill>
              </a:rPr>
              <a:t>Unverified data remains #1 reason for rejection</a:t>
            </a:r>
          </a:p>
          <a:p>
            <a:pPr lvl="1"/>
            <a:endParaRPr lang="en-US" b="1" dirty="0">
              <a:solidFill>
                <a:schemeClr val="bg1"/>
              </a:solidFill>
            </a:endParaRPr>
          </a:p>
          <a:p>
            <a:pPr lvl="1"/>
            <a:r>
              <a:rPr lang="en-US" b="1" dirty="0">
                <a:solidFill>
                  <a:schemeClr val="bg1"/>
                </a:solidFill>
              </a:rPr>
              <a:t>Thorough review of cases initially rejected, subsequently accepted:</a:t>
            </a:r>
          </a:p>
          <a:p>
            <a:pPr lvl="2"/>
            <a:r>
              <a:rPr lang="en-US" sz="2400" b="1" i="1" dirty="0">
                <a:solidFill>
                  <a:schemeClr val="bg1"/>
                </a:solidFill>
              </a:rPr>
              <a:t>How can we get it right the first time?  Improve efficiency</a:t>
            </a:r>
          </a:p>
          <a:p>
            <a:pPr lvl="1"/>
            <a:endParaRPr lang="en-US" b="1" dirty="0">
              <a:solidFill>
                <a:schemeClr val="bg1"/>
              </a:solidFill>
            </a:endParaRPr>
          </a:p>
          <a:p>
            <a:pPr lvl="1"/>
            <a:r>
              <a:rPr lang="en-US" b="1" dirty="0">
                <a:solidFill>
                  <a:schemeClr val="bg1"/>
                </a:solidFill>
              </a:rPr>
              <a:t>Top 10 sending/receiving state</a:t>
            </a:r>
          </a:p>
          <a:p>
            <a:pPr lvl="2"/>
            <a:r>
              <a:rPr lang="en-US" sz="2400" b="1" i="1" dirty="0">
                <a:solidFill>
                  <a:schemeClr val="bg1"/>
                </a:solidFill>
              </a:rPr>
              <a:t>Improve relationships with states your state does most business</a:t>
            </a:r>
          </a:p>
        </p:txBody>
      </p:sp>
    </p:spTree>
    <p:custDataLst>
      <p:tags r:id="rId1"/>
    </p:custDataLst>
    <p:extLst>
      <p:ext uri="{BB962C8B-B14F-4D97-AF65-F5344CB8AC3E}">
        <p14:creationId xmlns:p14="http://schemas.microsoft.com/office/powerpoint/2010/main" val="19386401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1B7A6A7-1322-BD2C-C89F-CA1444156A18}"/>
              </a:ext>
            </a:extLst>
          </p:cNvPr>
          <p:cNvSpPr>
            <a:spLocks noGrp="1"/>
          </p:cNvSpPr>
          <p:nvPr>
            <p:ph type="title"/>
          </p:nvPr>
        </p:nvSpPr>
        <p:spPr>
          <a:xfrm>
            <a:off x="1371597" y="348865"/>
            <a:ext cx="10044023" cy="877729"/>
          </a:xfrm>
          <a:prstGeom prst="ellipse">
            <a:avLst/>
          </a:prstGeom>
        </p:spPr>
        <p:txBody>
          <a:bodyPr vert="horz" lIns="91440" tIns="45720" rIns="91440" bIns="45720" rtlCol="0" anchor="ctr">
            <a:normAutofit/>
          </a:bodyPr>
          <a:lstStyle/>
          <a:p>
            <a:r>
              <a:rPr lang="en-US" sz="3700" kern="1200" dirty="0">
                <a:solidFill>
                  <a:srgbClr val="FFFFFF"/>
                </a:solidFill>
                <a:latin typeface="+mj-lt"/>
                <a:ea typeface="+mj-ea"/>
                <a:cs typeface="+mj-cs"/>
              </a:rPr>
              <a:t>FY22 Assessment Results</a:t>
            </a:r>
          </a:p>
        </p:txBody>
      </p:sp>
      <p:graphicFrame>
        <p:nvGraphicFramePr>
          <p:cNvPr id="4" name="Content Placeholder 3">
            <a:extLst>
              <a:ext uri="{FF2B5EF4-FFF2-40B4-BE49-F238E27FC236}">
                <a16:creationId xmlns:a16="http://schemas.microsoft.com/office/drawing/2014/main" id="{4E2E82AB-1C6C-938C-A97F-459F123E3645}"/>
              </a:ext>
            </a:extLst>
          </p:cNvPr>
          <p:cNvGraphicFramePr>
            <a:graphicFrameLocks noGrp="1"/>
          </p:cNvGraphicFramePr>
          <p:nvPr>
            <p:ph idx="1"/>
          </p:nvPr>
        </p:nvGraphicFramePr>
        <p:xfrm>
          <a:off x="632084" y="2180118"/>
          <a:ext cx="10927831" cy="3336280"/>
        </p:xfrm>
        <a:graphic>
          <a:graphicData uri="http://schemas.openxmlformats.org/drawingml/2006/table">
            <a:tbl>
              <a:tblPr firstRow="1" firstCol="1" bandRow="1"/>
              <a:tblGrid>
                <a:gridCol w="3998124">
                  <a:extLst>
                    <a:ext uri="{9D8B030D-6E8A-4147-A177-3AD203B41FA5}">
                      <a16:colId xmlns:a16="http://schemas.microsoft.com/office/drawing/2014/main" val="3582522619"/>
                    </a:ext>
                  </a:extLst>
                </a:gridCol>
                <a:gridCol w="3124110">
                  <a:extLst>
                    <a:ext uri="{9D8B030D-6E8A-4147-A177-3AD203B41FA5}">
                      <a16:colId xmlns:a16="http://schemas.microsoft.com/office/drawing/2014/main" val="2113619574"/>
                    </a:ext>
                  </a:extLst>
                </a:gridCol>
                <a:gridCol w="3805597">
                  <a:extLst>
                    <a:ext uri="{9D8B030D-6E8A-4147-A177-3AD203B41FA5}">
                      <a16:colId xmlns:a16="http://schemas.microsoft.com/office/drawing/2014/main" val="4070615583"/>
                    </a:ext>
                  </a:extLst>
                </a:gridCol>
              </a:tblGrid>
              <a:tr h="333628">
                <a:tc>
                  <a:txBody>
                    <a:bodyPr/>
                    <a:lstStyle/>
                    <a:p>
                      <a:pPr marL="0" marR="0" algn="ctr" fontAlgn="t">
                        <a:lnSpc>
                          <a:spcPct val="115000"/>
                        </a:lnSpc>
                        <a:spcBef>
                          <a:spcPts val="0"/>
                        </a:spcBef>
                        <a:spcAft>
                          <a:spcPts val="0"/>
                        </a:spcAft>
                      </a:pPr>
                      <a:r>
                        <a:rPr lang="en-US" sz="16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Reasons for Rejection</a:t>
                      </a:r>
                      <a:endParaRPr lang="en-US" sz="2900" b="0" i="0" u="none" strike="noStrike" dirty="0">
                        <a:effectLst/>
                        <a:latin typeface="Arial" panose="020B0604020202020204" pitchFamily="34" charset="0"/>
                      </a:endParaRPr>
                    </a:p>
                  </a:txBody>
                  <a:tcPr marL="110850" marR="110850" marT="15396"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fontAlgn="t">
                        <a:lnSpc>
                          <a:spcPct val="115000"/>
                        </a:lnSpc>
                        <a:spcBef>
                          <a:spcPts val="0"/>
                        </a:spcBef>
                        <a:spcAft>
                          <a:spcPts val="0"/>
                        </a:spcAft>
                      </a:pPr>
                      <a:r>
                        <a:rPr lang="en-US" sz="16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FY2015 Discretionary</a:t>
                      </a:r>
                      <a:endParaRPr lang="en-US" sz="2900" b="0" i="0" u="none" strike="noStrike" dirty="0">
                        <a:effectLst/>
                        <a:latin typeface="Arial" panose="020B0604020202020204" pitchFamily="34" charset="0"/>
                      </a:endParaRPr>
                    </a:p>
                  </a:txBody>
                  <a:tcPr marL="110850" marR="110850" marT="153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fontAlgn="t">
                        <a:lnSpc>
                          <a:spcPct val="115000"/>
                        </a:lnSpc>
                        <a:spcBef>
                          <a:spcPts val="0"/>
                        </a:spcBef>
                        <a:spcAft>
                          <a:spcPts val="0"/>
                        </a:spcAft>
                      </a:pPr>
                      <a:r>
                        <a:rPr lang="en-US" sz="16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April, FY2021 Mandatory &amp; Discretionary</a:t>
                      </a:r>
                      <a:endParaRPr lang="en-US" sz="2900" b="0" i="0" u="none" strike="noStrike" dirty="0">
                        <a:effectLst/>
                        <a:latin typeface="Arial" panose="020B0604020202020204" pitchFamily="34" charset="0"/>
                      </a:endParaRPr>
                    </a:p>
                  </a:txBody>
                  <a:tcPr marL="110850" marR="110850" marT="15396"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575120601"/>
                  </a:ext>
                </a:extLst>
              </a:tr>
              <a:tr h="333628">
                <a:tc>
                  <a:txBody>
                    <a:bodyPr/>
                    <a:lstStyle/>
                    <a:p>
                      <a:pPr marL="0" marR="0" algn="l" fontAlgn="t">
                        <a:lnSpc>
                          <a:spcPct val="115000"/>
                        </a:lnSpc>
                        <a:spcBef>
                          <a:spcPts val="0"/>
                        </a:spcBef>
                        <a:spcAft>
                          <a:spcPts val="0"/>
                        </a:spcAft>
                      </a:pPr>
                      <a:r>
                        <a:rPr lang="en-US" sz="1600" b="0" i="0" u="none" strike="noStrike" dirty="0">
                          <a:solidFill>
                            <a:srgbClr val="000000"/>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Invalid/Unverified Plan</a:t>
                      </a:r>
                      <a:endParaRPr lang="en-US" sz="2900" b="0" i="0" u="none" strike="noStrike" dirty="0">
                        <a:effectLst/>
                        <a:highlight>
                          <a:srgbClr val="FFFF00"/>
                        </a:highlight>
                        <a:latin typeface="Arial" panose="020B0604020202020204" pitchFamily="34" charset="0"/>
                      </a:endParaRPr>
                    </a:p>
                  </a:txBody>
                  <a:tcPr marL="110850" marR="110850" marT="15396"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fontAlgn="t">
                        <a:lnSpc>
                          <a:spcPct val="115000"/>
                        </a:lnSpc>
                        <a:spcBef>
                          <a:spcPts val="0"/>
                        </a:spcBef>
                        <a:spcAft>
                          <a:spcPts val="0"/>
                        </a:spcAft>
                      </a:pPr>
                      <a:r>
                        <a:rPr lang="en-US" sz="1600" b="0" i="0" u="none" strike="noStrike" dirty="0">
                          <a:solidFill>
                            <a:srgbClr val="000000"/>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79.6%</a:t>
                      </a:r>
                      <a:endParaRPr lang="en-US" sz="2900" b="0" i="0" u="none" strike="noStrike" dirty="0">
                        <a:effectLst/>
                        <a:highlight>
                          <a:srgbClr val="FFFF00"/>
                        </a:highlight>
                        <a:latin typeface="Arial" panose="020B0604020202020204" pitchFamily="34" charset="0"/>
                      </a:endParaRPr>
                    </a:p>
                  </a:txBody>
                  <a:tcPr marL="110850" marR="110850" marT="153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15000"/>
                        </a:lnSpc>
                        <a:spcBef>
                          <a:spcPts val="0"/>
                        </a:spcBef>
                        <a:spcAft>
                          <a:spcPts val="0"/>
                        </a:spcAft>
                      </a:pPr>
                      <a:r>
                        <a:rPr lang="en-US" sz="1600" b="0" i="0" u="none" strike="noStrike" dirty="0">
                          <a:solidFill>
                            <a:srgbClr val="000000"/>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72.1%</a:t>
                      </a:r>
                      <a:endParaRPr lang="en-US" sz="2900" b="0" i="0" u="none" strike="noStrike" dirty="0">
                        <a:effectLst/>
                        <a:highlight>
                          <a:srgbClr val="FFFF00"/>
                        </a:highlight>
                        <a:latin typeface="Arial" panose="020B0604020202020204" pitchFamily="34" charset="0"/>
                      </a:endParaRPr>
                    </a:p>
                  </a:txBody>
                  <a:tcPr marL="110850" marR="110850" marT="15396"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3217532"/>
                  </a:ext>
                </a:extLst>
              </a:tr>
              <a:tr h="333628">
                <a:tc>
                  <a:txBody>
                    <a:bodyPr/>
                    <a:lstStyle/>
                    <a:p>
                      <a:pPr marL="0" marR="0" algn="l" fontAlgn="t">
                        <a:lnSpc>
                          <a:spcPct val="115000"/>
                        </a:lnSpc>
                        <a:spcBef>
                          <a:spcPts val="0"/>
                        </a:spcBef>
                        <a:spcAft>
                          <a:spcPts val="0"/>
                        </a:spcAft>
                      </a:pPr>
                      <a:r>
                        <a:rPr lang="en-US" sz="16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Offender in Receiving State w/out Permission</a:t>
                      </a:r>
                      <a:endParaRPr lang="en-US" sz="2900" b="0" i="0" u="none" strike="noStrike" dirty="0">
                        <a:effectLst/>
                        <a:latin typeface="Arial" panose="020B0604020202020204" pitchFamily="34" charset="0"/>
                      </a:endParaRPr>
                    </a:p>
                  </a:txBody>
                  <a:tcPr marL="110850" marR="110850" marT="15396"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fontAlgn="t">
                        <a:lnSpc>
                          <a:spcPct val="115000"/>
                        </a:lnSpc>
                        <a:spcBef>
                          <a:spcPts val="0"/>
                        </a:spcBef>
                        <a:spcAft>
                          <a:spcPts val="0"/>
                        </a:spcAft>
                      </a:pPr>
                      <a:r>
                        <a:rPr lang="en-US" sz="16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3.9%</a:t>
                      </a:r>
                      <a:endParaRPr lang="en-US" sz="2900" b="0" i="0" u="none" strike="noStrike" dirty="0">
                        <a:effectLst/>
                        <a:latin typeface="Arial" panose="020B0604020202020204" pitchFamily="34" charset="0"/>
                      </a:endParaRPr>
                    </a:p>
                  </a:txBody>
                  <a:tcPr marL="110850" marR="110850" marT="153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15000"/>
                        </a:lnSpc>
                        <a:spcBef>
                          <a:spcPts val="0"/>
                        </a:spcBef>
                        <a:spcAft>
                          <a:spcPts val="0"/>
                        </a:spcAft>
                      </a:pPr>
                      <a:r>
                        <a:rPr lang="en-US" sz="16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4.3%</a:t>
                      </a:r>
                      <a:endParaRPr lang="en-US" sz="2900" b="0" i="0" u="none" strike="noStrike" dirty="0">
                        <a:effectLst/>
                        <a:latin typeface="Arial" panose="020B0604020202020204" pitchFamily="34" charset="0"/>
                      </a:endParaRPr>
                    </a:p>
                  </a:txBody>
                  <a:tcPr marL="110850" marR="110850" marT="15396"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3201059"/>
                  </a:ext>
                </a:extLst>
              </a:tr>
              <a:tr h="333628">
                <a:tc>
                  <a:txBody>
                    <a:bodyPr/>
                    <a:lstStyle/>
                    <a:p>
                      <a:pPr marL="0" marR="0" algn="l" fontAlgn="t">
                        <a:lnSpc>
                          <a:spcPct val="115000"/>
                        </a:lnSpc>
                        <a:spcBef>
                          <a:spcPts val="0"/>
                        </a:spcBef>
                        <a:spcAft>
                          <a:spcPts val="0"/>
                        </a:spcAft>
                      </a:pPr>
                      <a:r>
                        <a:rPr lang="en-US" sz="16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Non-qualifying Misdemeanor</a:t>
                      </a:r>
                      <a:endParaRPr lang="en-US" sz="2900" b="0" i="0" u="none" strike="noStrike" dirty="0">
                        <a:effectLst/>
                        <a:latin typeface="Arial" panose="020B0604020202020204" pitchFamily="34" charset="0"/>
                      </a:endParaRPr>
                    </a:p>
                  </a:txBody>
                  <a:tcPr marL="110850" marR="110850" marT="15396"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fontAlgn="t">
                        <a:lnSpc>
                          <a:spcPct val="115000"/>
                        </a:lnSpc>
                        <a:spcBef>
                          <a:spcPts val="0"/>
                        </a:spcBef>
                        <a:spcAft>
                          <a:spcPts val="0"/>
                        </a:spcAft>
                      </a:pPr>
                      <a:r>
                        <a:rPr lang="en-US" sz="16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2.4%</a:t>
                      </a:r>
                      <a:endParaRPr lang="en-US" sz="2900" b="0" i="0" u="none" strike="noStrike" dirty="0">
                        <a:effectLst/>
                        <a:latin typeface="Arial" panose="020B0604020202020204" pitchFamily="34" charset="0"/>
                      </a:endParaRPr>
                    </a:p>
                  </a:txBody>
                  <a:tcPr marL="110850" marR="110850" marT="153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15000"/>
                        </a:lnSpc>
                        <a:spcBef>
                          <a:spcPts val="0"/>
                        </a:spcBef>
                        <a:spcAft>
                          <a:spcPts val="0"/>
                        </a:spcAft>
                      </a:pPr>
                      <a:r>
                        <a:rPr lang="en-US" sz="16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0.7%</a:t>
                      </a:r>
                      <a:endParaRPr lang="en-US" sz="2900" b="0" i="0" u="none" strike="noStrike" dirty="0">
                        <a:effectLst/>
                        <a:latin typeface="Arial" panose="020B0604020202020204" pitchFamily="34" charset="0"/>
                      </a:endParaRPr>
                    </a:p>
                  </a:txBody>
                  <a:tcPr marL="110850" marR="110850" marT="15396"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0132579"/>
                  </a:ext>
                </a:extLst>
              </a:tr>
              <a:tr h="333628">
                <a:tc>
                  <a:txBody>
                    <a:bodyPr/>
                    <a:lstStyle/>
                    <a:p>
                      <a:pPr marL="0" marR="0" algn="l" fontAlgn="t">
                        <a:lnSpc>
                          <a:spcPct val="115000"/>
                        </a:lnSpc>
                        <a:spcBef>
                          <a:spcPts val="0"/>
                        </a:spcBef>
                        <a:spcAft>
                          <a:spcPts val="0"/>
                        </a:spcAft>
                      </a:pPr>
                      <a:r>
                        <a:rPr lang="en-US" sz="1600" b="0" i="0" u="none" strike="noStrike" dirty="0">
                          <a:solidFill>
                            <a:srgbClr val="000000"/>
                          </a:solidFill>
                          <a:effectLst/>
                          <a:highlight>
                            <a:srgbClr val="00FFFF"/>
                          </a:highlight>
                          <a:latin typeface="Calibri" panose="020F0502020204030204" pitchFamily="34" charset="0"/>
                          <a:ea typeface="Calibri" panose="020F0502020204030204" pitchFamily="34" charset="0"/>
                          <a:cs typeface="Calibri" panose="020F0502020204030204" pitchFamily="34" charset="0"/>
                        </a:rPr>
                        <a:t>Offender Changed Mind</a:t>
                      </a:r>
                      <a:endParaRPr lang="en-US" sz="2900" b="0" i="0" u="none" strike="noStrike" dirty="0">
                        <a:effectLst/>
                        <a:highlight>
                          <a:srgbClr val="00FFFF"/>
                        </a:highlight>
                        <a:latin typeface="Arial" panose="020B0604020202020204" pitchFamily="34" charset="0"/>
                      </a:endParaRPr>
                    </a:p>
                  </a:txBody>
                  <a:tcPr marL="110850" marR="110850" marT="15396"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fontAlgn="t">
                        <a:lnSpc>
                          <a:spcPct val="115000"/>
                        </a:lnSpc>
                        <a:spcBef>
                          <a:spcPts val="0"/>
                        </a:spcBef>
                        <a:spcAft>
                          <a:spcPts val="0"/>
                        </a:spcAft>
                      </a:pPr>
                      <a:r>
                        <a:rPr lang="en-US" sz="16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2.6%</a:t>
                      </a:r>
                      <a:endParaRPr lang="en-US" sz="2900" b="0" i="0" u="none" strike="noStrike" dirty="0">
                        <a:effectLst/>
                        <a:latin typeface="Arial" panose="020B0604020202020204" pitchFamily="34" charset="0"/>
                      </a:endParaRPr>
                    </a:p>
                  </a:txBody>
                  <a:tcPr marL="110850" marR="110850" marT="153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15000"/>
                        </a:lnSpc>
                        <a:spcBef>
                          <a:spcPts val="0"/>
                        </a:spcBef>
                        <a:spcAft>
                          <a:spcPts val="0"/>
                        </a:spcAft>
                      </a:pPr>
                      <a:r>
                        <a:rPr lang="en-US" sz="1600" b="0" i="0" u="none" strike="noStrike" dirty="0">
                          <a:solidFill>
                            <a:srgbClr val="000000"/>
                          </a:solidFill>
                          <a:effectLst/>
                          <a:highlight>
                            <a:srgbClr val="00FFFF"/>
                          </a:highlight>
                          <a:latin typeface="Calibri" panose="020F0502020204030204" pitchFamily="34" charset="0"/>
                          <a:ea typeface="Calibri" panose="020F0502020204030204" pitchFamily="34" charset="0"/>
                          <a:cs typeface="Calibri" panose="020F0502020204030204" pitchFamily="34" charset="0"/>
                        </a:rPr>
                        <a:t>5.7%</a:t>
                      </a:r>
                      <a:endParaRPr lang="en-US" sz="2900" b="0" i="0" u="none" strike="noStrike" dirty="0">
                        <a:effectLst/>
                        <a:highlight>
                          <a:srgbClr val="00FFFF"/>
                        </a:highlight>
                        <a:latin typeface="Arial" panose="020B0604020202020204" pitchFamily="34" charset="0"/>
                      </a:endParaRPr>
                    </a:p>
                  </a:txBody>
                  <a:tcPr marL="110850" marR="110850" marT="15396"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1570437"/>
                  </a:ext>
                </a:extLst>
              </a:tr>
              <a:tr h="333628">
                <a:tc>
                  <a:txBody>
                    <a:bodyPr/>
                    <a:lstStyle/>
                    <a:p>
                      <a:pPr marL="0" marR="0" algn="l" fontAlgn="t">
                        <a:lnSpc>
                          <a:spcPct val="115000"/>
                        </a:lnSpc>
                        <a:spcBef>
                          <a:spcPts val="0"/>
                        </a:spcBef>
                        <a:spcAft>
                          <a:spcPts val="0"/>
                        </a:spcAft>
                      </a:pPr>
                      <a:r>
                        <a:rPr lang="en-US" sz="16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Absconded during Investigation</a:t>
                      </a:r>
                      <a:endParaRPr lang="en-US" sz="2900" b="0" i="0" u="none" strike="noStrike" dirty="0">
                        <a:effectLst/>
                        <a:latin typeface="Arial" panose="020B0604020202020204" pitchFamily="34" charset="0"/>
                      </a:endParaRPr>
                    </a:p>
                  </a:txBody>
                  <a:tcPr marL="110850" marR="110850" marT="15396"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fontAlgn="t">
                        <a:lnSpc>
                          <a:spcPct val="115000"/>
                        </a:lnSpc>
                        <a:spcBef>
                          <a:spcPts val="0"/>
                        </a:spcBef>
                        <a:spcAft>
                          <a:spcPts val="0"/>
                        </a:spcAft>
                      </a:pPr>
                      <a:r>
                        <a:rPr lang="en-US" sz="16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0.9%</a:t>
                      </a:r>
                      <a:endParaRPr lang="en-US" sz="2900" b="0" i="0" u="none" strike="noStrike" dirty="0">
                        <a:effectLst/>
                        <a:latin typeface="Arial" panose="020B0604020202020204" pitchFamily="34" charset="0"/>
                      </a:endParaRPr>
                    </a:p>
                  </a:txBody>
                  <a:tcPr marL="110850" marR="110850" marT="153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15000"/>
                        </a:lnSpc>
                        <a:spcBef>
                          <a:spcPts val="0"/>
                        </a:spcBef>
                        <a:spcAft>
                          <a:spcPts val="0"/>
                        </a:spcAft>
                      </a:pPr>
                      <a:r>
                        <a:rPr lang="en-US" sz="16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2.3%</a:t>
                      </a:r>
                      <a:endParaRPr lang="en-US" sz="2900" b="0" i="0" u="none" strike="noStrike" dirty="0">
                        <a:effectLst/>
                        <a:latin typeface="Arial" panose="020B0604020202020204" pitchFamily="34" charset="0"/>
                      </a:endParaRPr>
                    </a:p>
                  </a:txBody>
                  <a:tcPr marL="110850" marR="110850" marT="15396"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1472836"/>
                  </a:ext>
                </a:extLst>
              </a:tr>
              <a:tr h="333628">
                <a:tc>
                  <a:txBody>
                    <a:bodyPr/>
                    <a:lstStyle/>
                    <a:p>
                      <a:pPr marL="0" marR="0" algn="l" fontAlgn="t">
                        <a:lnSpc>
                          <a:spcPct val="115000"/>
                        </a:lnSpc>
                        <a:spcBef>
                          <a:spcPts val="0"/>
                        </a:spcBef>
                        <a:spcAft>
                          <a:spcPts val="0"/>
                        </a:spcAft>
                      </a:pPr>
                      <a:r>
                        <a:rPr lang="en-US" sz="16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Incomplete Request</a:t>
                      </a:r>
                      <a:endParaRPr lang="en-US" sz="2900" b="0" i="0" u="none" strike="noStrike" dirty="0">
                        <a:effectLst/>
                        <a:latin typeface="Arial" panose="020B0604020202020204" pitchFamily="34" charset="0"/>
                      </a:endParaRPr>
                    </a:p>
                  </a:txBody>
                  <a:tcPr marL="110850" marR="110850" marT="15396"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fontAlgn="t">
                        <a:lnSpc>
                          <a:spcPct val="115000"/>
                        </a:lnSpc>
                        <a:spcBef>
                          <a:spcPts val="0"/>
                        </a:spcBef>
                        <a:spcAft>
                          <a:spcPts val="0"/>
                        </a:spcAft>
                      </a:pPr>
                      <a:r>
                        <a:rPr lang="en-US" sz="16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2900" b="0" i="0" u="none" strike="noStrike" dirty="0">
                        <a:effectLst/>
                        <a:latin typeface="Arial" panose="020B0604020202020204" pitchFamily="34" charset="0"/>
                      </a:endParaRPr>
                    </a:p>
                  </a:txBody>
                  <a:tcPr marL="110850" marR="110850" marT="153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15000"/>
                        </a:lnSpc>
                        <a:spcBef>
                          <a:spcPts val="0"/>
                        </a:spcBef>
                        <a:spcAft>
                          <a:spcPts val="0"/>
                        </a:spcAft>
                      </a:pPr>
                      <a:r>
                        <a:rPr lang="en-US" sz="16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2.9%</a:t>
                      </a:r>
                      <a:endParaRPr lang="en-US" sz="2900" b="0" i="0" u="none" strike="noStrike" dirty="0">
                        <a:effectLst/>
                        <a:latin typeface="Arial" panose="020B0604020202020204" pitchFamily="34" charset="0"/>
                      </a:endParaRPr>
                    </a:p>
                  </a:txBody>
                  <a:tcPr marL="110850" marR="110850" marT="15396"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7194437"/>
                  </a:ext>
                </a:extLst>
              </a:tr>
              <a:tr h="333628">
                <a:tc>
                  <a:txBody>
                    <a:bodyPr/>
                    <a:lstStyle/>
                    <a:p>
                      <a:pPr marL="0" marR="0" algn="l" fontAlgn="t">
                        <a:lnSpc>
                          <a:spcPct val="115000"/>
                        </a:lnSpc>
                        <a:spcBef>
                          <a:spcPts val="0"/>
                        </a:spcBef>
                        <a:spcAft>
                          <a:spcPts val="0"/>
                        </a:spcAft>
                      </a:pPr>
                      <a:r>
                        <a:rPr lang="en-US" sz="16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No Longer Eligible for Transfer</a:t>
                      </a:r>
                      <a:endParaRPr lang="en-US" sz="2900" b="0" i="0" u="none" strike="noStrike" dirty="0">
                        <a:effectLst/>
                        <a:latin typeface="Arial" panose="020B0604020202020204" pitchFamily="34" charset="0"/>
                      </a:endParaRPr>
                    </a:p>
                  </a:txBody>
                  <a:tcPr marL="110850" marR="110850" marT="15396"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fontAlgn="t">
                        <a:lnSpc>
                          <a:spcPct val="115000"/>
                        </a:lnSpc>
                        <a:spcBef>
                          <a:spcPts val="0"/>
                        </a:spcBef>
                        <a:spcAft>
                          <a:spcPts val="0"/>
                        </a:spcAft>
                      </a:pPr>
                      <a:r>
                        <a:rPr lang="en-US" sz="16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2900" b="0" i="0" u="none" strike="noStrike" dirty="0">
                        <a:effectLst/>
                        <a:latin typeface="Arial" panose="020B0604020202020204" pitchFamily="34" charset="0"/>
                      </a:endParaRPr>
                    </a:p>
                  </a:txBody>
                  <a:tcPr marL="110850" marR="110850" marT="153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15000"/>
                        </a:lnSpc>
                        <a:spcBef>
                          <a:spcPts val="0"/>
                        </a:spcBef>
                        <a:spcAft>
                          <a:spcPts val="0"/>
                        </a:spcAft>
                      </a:pPr>
                      <a:r>
                        <a:rPr lang="en-US" sz="16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2.3%</a:t>
                      </a:r>
                      <a:endParaRPr lang="en-US" sz="2900" b="0" i="0" u="none" strike="noStrike" dirty="0">
                        <a:effectLst/>
                        <a:latin typeface="Arial" panose="020B0604020202020204" pitchFamily="34" charset="0"/>
                      </a:endParaRPr>
                    </a:p>
                  </a:txBody>
                  <a:tcPr marL="110850" marR="110850" marT="15396"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0228696"/>
                  </a:ext>
                </a:extLst>
              </a:tr>
              <a:tr h="333628">
                <a:tc>
                  <a:txBody>
                    <a:bodyPr/>
                    <a:lstStyle/>
                    <a:p>
                      <a:pPr marL="0" marR="0" algn="l" fontAlgn="t">
                        <a:lnSpc>
                          <a:spcPct val="115000"/>
                        </a:lnSpc>
                        <a:spcBef>
                          <a:spcPts val="0"/>
                        </a:spcBef>
                        <a:spcAft>
                          <a:spcPts val="0"/>
                        </a:spcAft>
                      </a:pPr>
                      <a:r>
                        <a:rPr lang="en-US" sz="1600" b="0" i="0" u="none" strike="noStrike" dirty="0">
                          <a:solidFill>
                            <a:srgbClr val="000000"/>
                          </a:solidFill>
                          <a:effectLst/>
                          <a:highlight>
                            <a:srgbClr val="00FFFF"/>
                          </a:highlight>
                          <a:latin typeface="Calibri" panose="020F0502020204030204" pitchFamily="34" charset="0"/>
                          <a:ea typeface="Calibri" panose="020F0502020204030204" pitchFamily="34" charset="0"/>
                          <a:cs typeface="Calibri" panose="020F0502020204030204" pitchFamily="34" charset="0"/>
                        </a:rPr>
                        <a:t>Non-compliant Behavior / Pending Charges</a:t>
                      </a:r>
                      <a:endParaRPr lang="en-US" sz="2900" b="0" i="0" u="none" strike="noStrike" dirty="0">
                        <a:effectLst/>
                        <a:highlight>
                          <a:srgbClr val="00FFFF"/>
                        </a:highlight>
                        <a:latin typeface="Arial" panose="020B0604020202020204" pitchFamily="34" charset="0"/>
                      </a:endParaRPr>
                    </a:p>
                  </a:txBody>
                  <a:tcPr marL="110850" marR="110850" marT="15396"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fontAlgn="t">
                        <a:lnSpc>
                          <a:spcPct val="115000"/>
                        </a:lnSpc>
                        <a:spcBef>
                          <a:spcPts val="0"/>
                        </a:spcBef>
                        <a:spcAft>
                          <a:spcPts val="0"/>
                        </a:spcAft>
                      </a:pPr>
                      <a:r>
                        <a:rPr lang="en-US" sz="16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0.7%</a:t>
                      </a:r>
                      <a:endParaRPr lang="en-US" sz="2900" b="0" i="0" u="none" strike="noStrike" dirty="0">
                        <a:effectLst/>
                        <a:latin typeface="Arial" panose="020B0604020202020204" pitchFamily="34" charset="0"/>
                      </a:endParaRPr>
                    </a:p>
                  </a:txBody>
                  <a:tcPr marL="110850" marR="110850" marT="153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15000"/>
                        </a:lnSpc>
                        <a:spcBef>
                          <a:spcPts val="0"/>
                        </a:spcBef>
                        <a:spcAft>
                          <a:spcPts val="0"/>
                        </a:spcAft>
                      </a:pPr>
                      <a:r>
                        <a:rPr lang="en-US" sz="1600" b="0" i="0" u="none" strike="noStrike" dirty="0">
                          <a:solidFill>
                            <a:srgbClr val="000000"/>
                          </a:solidFill>
                          <a:effectLst/>
                          <a:highlight>
                            <a:srgbClr val="00FFFF"/>
                          </a:highlight>
                          <a:latin typeface="Calibri" panose="020F0502020204030204" pitchFamily="34" charset="0"/>
                          <a:ea typeface="Calibri" panose="020F0502020204030204" pitchFamily="34" charset="0"/>
                          <a:cs typeface="Calibri" panose="020F0502020204030204" pitchFamily="34" charset="0"/>
                        </a:rPr>
                        <a:t>2.8%</a:t>
                      </a:r>
                      <a:endParaRPr lang="en-US" sz="2900" b="0" i="0" u="none" strike="noStrike" dirty="0">
                        <a:effectLst/>
                        <a:highlight>
                          <a:srgbClr val="00FFFF"/>
                        </a:highlight>
                        <a:latin typeface="Arial" panose="020B0604020202020204" pitchFamily="34" charset="0"/>
                      </a:endParaRPr>
                    </a:p>
                  </a:txBody>
                  <a:tcPr marL="110850" marR="110850" marT="15396"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6486261"/>
                  </a:ext>
                </a:extLst>
              </a:tr>
              <a:tr h="333628">
                <a:tc>
                  <a:txBody>
                    <a:bodyPr/>
                    <a:lstStyle/>
                    <a:p>
                      <a:pPr marL="0" marR="0" algn="l" fontAlgn="t">
                        <a:lnSpc>
                          <a:spcPct val="115000"/>
                        </a:lnSpc>
                        <a:spcBef>
                          <a:spcPts val="0"/>
                        </a:spcBef>
                        <a:spcAft>
                          <a:spcPts val="0"/>
                        </a:spcAft>
                      </a:pPr>
                      <a:r>
                        <a:rPr lang="en-US" sz="16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Other</a:t>
                      </a:r>
                      <a:endParaRPr lang="en-US" sz="2900" b="0" i="0" u="none" strike="noStrike" dirty="0">
                        <a:effectLst/>
                        <a:latin typeface="Arial" panose="020B0604020202020204" pitchFamily="34" charset="0"/>
                      </a:endParaRPr>
                    </a:p>
                  </a:txBody>
                  <a:tcPr marL="110850" marR="110850" marT="15396"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fontAlgn="t">
                        <a:lnSpc>
                          <a:spcPct val="115000"/>
                        </a:lnSpc>
                        <a:spcBef>
                          <a:spcPts val="0"/>
                        </a:spcBef>
                        <a:spcAft>
                          <a:spcPts val="0"/>
                        </a:spcAft>
                      </a:pPr>
                      <a:r>
                        <a:rPr lang="en-US" sz="16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9.8%</a:t>
                      </a:r>
                      <a:endParaRPr lang="en-US" sz="2900" b="0" i="0" u="none" strike="noStrike" dirty="0">
                        <a:effectLst/>
                        <a:latin typeface="Arial" panose="020B0604020202020204" pitchFamily="34" charset="0"/>
                      </a:endParaRPr>
                    </a:p>
                  </a:txBody>
                  <a:tcPr marL="110850" marR="110850" marT="153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fontAlgn="t">
                        <a:lnSpc>
                          <a:spcPct val="115000"/>
                        </a:lnSpc>
                        <a:spcBef>
                          <a:spcPts val="0"/>
                        </a:spcBef>
                        <a:spcAft>
                          <a:spcPts val="0"/>
                        </a:spcAft>
                      </a:pPr>
                      <a:r>
                        <a:rPr lang="en-US" sz="16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7.1%</a:t>
                      </a:r>
                      <a:endParaRPr lang="en-US" sz="2900" b="0" i="0" u="none" strike="noStrike" dirty="0">
                        <a:effectLst/>
                        <a:latin typeface="Arial" panose="020B0604020202020204" pitchFamily="34" charset="0"/>
                      </a:endParaRPr>
                    </a:p>
                  </a:txBody>
                  <a:tcPr marL="110850" marR="110850" marT="15396"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130516450"/>
                  </a:ext>
                </a:extLst>
              </a:tr>
            </a:tbl>
          </a:graphicData>
        </a:graphic>
      </p:graphicFrame>
      <p:sp>
        <p:nvSpPr>
          <p:cNvPr id="3" name="TextBox 2">
            <a:extLst>
              <a:ext uri="{FF2B5EF4-FFF2-40B4-BE49-F238E27FC236}">
                <a16:creationId xmlns:a16="http://schemas.microsoft.com/office/drawing/2014/main" id="{FE3DE199-6C9C-5C20-9C06-1C2D449C936A}"/>
              </a:ext>
            </a:extLst>
          </p:cNvPr>
          <p:cNvSpPr txBox="1"/>
          <p:nvPr/>
        </p:nvSpPr>
        <p:spPr>
          <a:xfrm>
            <a:off x="3214381" y="5704514"/>
            <a:ext cx="4914476" cy="1200329"/>
          </a:xfrm>
          <a:prstGeom prst="rect">
            <a:avLst/>
          </a:prstGeom>
          <a:solidFill>
            <a:schemeClr val="bg1">
              <a:lumMod val="50000"/>
            </a:schemeClr>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Not a valid reason for denial; Sending state determines ‘substantial compliance’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Many identified in the assessment, pending charges were in the RECEIVING STATE</a:t>
            </a:r>
          </a:p>
        </p:txBody>
      </p:sp>
      <p:cxnSp>
        <p:nvCxnSpPr>
          <p:cNvPr id="8" name="Straight Arrow Connector 7">
            <a:extLst>
              <a:ext uri="{FF2B5EF4-FFF2-40B4-BE49-F238E27FC236}">
                <a16:creationId xmlns:a16="http://schemas.microsoft.com/office/drawing/2014/main" id="{44CBB4BE-8B90-0318-CBA1-03BA930DDB79}"/>
              </a:ext>
            </a:extLst>
          </p:cNvPr>
          <p:cNvCxnSpPr/>
          <p:nvPr/>
        </p:nvCxnSpPr>
        <p:spPr>
          <a:xfrm flipH="1" flipV="1">
            <a:off x="3397541" y="5134062"/>
            <a:ext cx="369116" cy="570452"/>
          </a:xfrm>
          <a:prstGeom prst="straightConnector1">
            <a:avLst/>
          </a:prstGeom>
          <a:ln w="66675">
            <a:tailEnd type="triangle"/>
          </a:ln>
        </p:spPr>
        <p:style>
          <a:lnRef idx="3">
            <a:schemeClr val="accent1"/>
          </a:lnRef>
          <a:fillRef idx="0">
            <a:schemeClr val="accent1"/>
          </a:fillRef>
          <a:effectRef idx="2">
            <a:schemeClr val="accent1"/>
          </a:effectRef>
          <a:fontRef idx="minor">
            <a:schemeClr val="tx1"/>
          </a:fontRef>
        </p:style>
      </p:cxnSp>
      <p:cxnSp>
        <p:nvCxnSpPr>
          <p:cNvPr id="14" name="Straight Arrow Connector 13">
            <a:extLst>
              <a:ext uri="{FF2B5EF4-FFF2-40B4-BE49-F238E27FC236}">
                <a16:creationId xmlns:a16="http://schemas.microsoft.com/office/drawing/2014/main" id="{9FB12EF1-41DA-3DB1-70A8-8CD80C8F5E24}"/>
              </a:ext>
            </a:extLst>
          </p:cNvPr>
          <p:cNvCxnSpPr>
            <a:cxnSpLocks/>
          </p:cNvCxnSpPr>
          <p:nvPr/>
        </p:nvCxnSpPr>
        <p:spPr>
          <a:xfrm flipH="1">
            <a:off x="2726422" y="3571952"/>
            <a:ext cx="771786" cy="127593"/>
          </a:xfrm>
          <a:prstGeom prst="straightConnector1">
            <a:avLst/>
          </a:prstGeom>
          <a:ln w="66675">
            <a:tailEnd type="triangle"/>
          </a:ln>
        </p:spPr>
        <p:style>
          <a:lnRef idx="3">
            <a:schemeClr val="accent1"/>
          </a:lnRef>
          <a:fillRef idx="0">
            <a:schemeClr val="accent1"/>
          </a:fillRef>
          <a:effectRef idx="2">
            <a:schemeClr val="accent1"/>
          </a:effectRef>
          <a:fontRef idx="minor">
            <a:schemeClr val="tx1"/>
          </a:fontRef>
        </p:style>
      </p:cxnSp>
      <p:sp>
        <p:nvSpPr>
          <p:cNvPr id="18" name="TextBox 17">
            <a:extLst>
              <a:ext uri="{FF2B5EF4-FFF2-40B4-BE49-F238E27FC236}">
                <a16:creationId xmlns:a16="http://schemas.microsoft.com/office/drawing/2014/main" id="{BF7BA51C-2070-66FA-88A1-9CBF3A2B6525}"/>
              </a:ext>
            </a:extLst>
          </p:cNvPr>
          <p:cNvSpPr txBox="1"/>
          <p:nvPr/>
        </p:nvSpPr>
        <p:spPr>
          <a:xfrm>
            <a:off x="3498209" y="3241912"/>
            <a:ext cx="1954635" cy="1200329"/>
          </a:xfrm>
          <a:prstGeom prst="rect">
            <a:avLst/>
          </a:prstGeom>
          <a:solidFill>
            <a:schemeClr val="bg1">
              <a:lumMod val="50000"/>
            </a:schemeClr>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Request sending state to WITHDRAW case, instead of denial</a:t>
            </a:r>
          </a:p>
        </p:txBody>
      </p:sp>
    </p:spTree>
    <p:custDataLst>
      <p:tags r:id="rId1"/>
    </p:custDataLst>
    <p:extLst>
      <p:ext uri="{BB962C8B-B14F-4D97-AF65-F5344CB8AC3E}">
        <p14:creationId xmlns:p14="http://schemas.microsoft.com/office/powerpoint/2010/main" val="6111819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B23AE46-522B-4455-9EEA-3AFD2B8BF9F7}"/>
              </a:ext>
            </a:extLst>
          </p:cNvPr>
          <p:cNvSpPr/>
          <p:nvPr/>
        </p:nvSpPr>
        <p:spPr>
          <a:xfrm>
            <a:off x="305239" y="1915823"/>
            <a:ext cx="2703610" cy="37664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2">
            <a:extLst>
              <a:ext uri="{FF2B5EF4-FFF2-40B4-BE49-F238E27FC236}">
                <a16:creationId xmlns:a16="http://schemas.microsoft.com/office/drawing/2014/main" id="{24C94113-8674-4F2F-8EE8-12709A367C56}"/>
              </a:ext>
            </a:extLst>
          </p:cNvPr>
          <p:cNvSpPr txBox="1">
            <a:spLocks/>
          </p:cNvSpPr>
          <p:nvPr/>
        </p:nvSpPr>
        <p:spPr>
          <a:xfrm>
            <a:off x="540187" y="2551636"/>
            <a:ext cx="2233714" cy="3016210"/>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2000" dirty="0">
                <a:solidFill>
                  <a:srgbClr val="102747"/>
                </a:solidFill>
              </a:rPr>
              <a:t>Valid Plan</a:t>
            </a:r>
          </a:p>
          <a:p>
            <a:pPr>
              <a:lnSpc>
                <a:spcPct val="100000"/>
              </a:lnSpc>
              <a:spcBef>
                <a:spcPts val="0"/>
              </a:spcBef>
              <a:spcAft>
                <a:spcPts val="1200"/>
              </a:spcAft>
            </a:pPr>
            <a:r>
              <a:rPr lang="en-US" sz="1800" dirty="0"/>
              <a:t>Terms &amp; conditions of supervision </a:t>
            </a:r>
          </a:p>
          <a:p>
            <a:pPr>
              <a:lnSpc>
                <a:spcPct val="100000"/>
              </a:lnSpc>
              <a:spcBef>
                <a:spcPts val="0"/>
              </a:spcBef>
              <a:spcAft>
                <a:spcPts val="1200"/>
              </a:spcAft>
            </a:pPr>
            <a:r>
              <a:rPr lang="en-US" sz="1800" dirty="0"/>
              <a:t>Residence</a:t>
            </a:r>
          </a:p>
          <a:p>
            <a:pPr>
              <a:lnSpc>
                <a:spcPct val="100000"/>
              </a:lnSpc>
              <a:spcBef>
                <a:spcPts val="0"/>
              </a:spcBef>
              <a:spcAft>
                <a:spcPts val="1200"/>
              </a:spcAft>
            </a:pPr>
            <a:r>
              <a:rPr lang="en-US" sz="1800" dirty="0"/>
              <a:t>Employment/Means of Support</a:t>
            </a:r>
          </a:p>
          <a:p>
            <a:pPr marL="0" indent="0">
              <a:lnSpc>
                <a:spcPct val="100000"/>
              </a:lnSpc>
              <a:spcBef>
                <a:spcPts val="0"/>
              </a:spcBef>
              <a:spcAft>
                <a:spcPts val="1200"/>
              </a:spcAft>
              <a:buNone/>
            </a:pPr>
            <a:endParaRPr lang="en-US" sz="1800" dirty="0"/>
          </a:p>
          <a:p>
            <a:pPr marL="0" indent="0">
              <a:lnSpc>
                <a:spcPct val="100000"/>
              </a:lnSpc>
              <a:spcBef>
                <a:spcPts val="0"/>
              </a:spcBef>
              <a:spcAft>
                <a:spcPts val="1200"/>
              </a:spcAft>
              <a:buNone/>
            </a:pPr>
            <a:endParaRPr lang="en-US" sz="1800" dirty="0"/>
          </a:p>
        </p:txBody>
      </p:sp>
      <p:cxnSp>
        <p:nvCxnSpPr>
          <p:cNvPr id="6" name="Straight Connector 5">
            <a:extLst>
              <a:ext uri="{FF2B5EF4-FFF2-40B4-BE49-F238E27FC236}">
                <a16:creationId xmlns:a16="http://schemas.microsoft.com/office/drawing/2014/main" id="{1E157DEA-5959-45DD-88E4-0D399BAAF647}"/>
              </a:ext>
            </a:extLst>
          </p:cNvPr>
          <p:cNvCxnSpPr>
            <a:cxnSpLocks/>
          </p:cNvCxnSpPr>
          <p:nvPr/>
        </p:nvCxnSpPr>
        <p:spPr>
          <a:xfrm>
            <a:off x="540187" y="2954032"/>
            <a:ext cx="223371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EEA0C4B-FB4E-4D41-9345-B298A8CA3B4B}"/>
              </a:ext>
            </a:extLst>
          </p:cNvPr>
          <p:cNvSpPr txBox="1"/>
          <p:nvPr/>
        </p:nvSpPr>
        <p:spPr>
          <a:xfrm>
            <a:off x="1127754" y="1688902"/>
            <a:ext cx="484909" cy="523220"/>
          </a:xfrm>
          <a:prstGeom prst="rect">
            <a:avLst/>
          </a:prstGeom>
          <a:noFill/>
        </p:spPr>
        <p:txBody>
          <a:bodyPr wrap="square" rtlCol="0">
            <a:spAutoFit/>
          </a:bodyPr>
          <a:lstStyle/>
          <a:p>
            <a:pPr algn="ctr"/>
            <a:r>
              <a:rPr lang="en-US" sz="2800" dirty="0">
                <a:solidFill>
                  <a:schemeClr val="bg1"/>
                </a:solidFill>
              </a:rPr>
              <a:t>2</a:t>
            </a:r>
          </a:p>
        </p:txBody>
      </p:sp>
      <p:sp>
        <p:nvSpPr>
          <p:cNvPr id="9" name="Title 1">
            <a:extLst>
              <a:ext uri="{FF2B5EF4-FFF2-40B4-BE49-F238E27FC236}">
                <a16:creationId xmlns:a16="http://schemas.microsoft.com/office/drawing/2014/main" id="{9EF2D220-602F-44E6-8686-CEFF84A9BDD5}"/>
              </a:ext>
            </a:extLst>
          </p:cNvPr>
          <p:cNvSpPr txBox="1">
            <a:spLocks/>
          </p:cNvSpPr>
          <p:nvPr/>
        </p:nvSpPr>
        <p:spPr>
          <a:xfrm>
            <a:off x="476250" y="365125"/>
            <a:ext cx="11258550" cy="701675"/>
          </a:xfrm>
          <a:prstGeom prst="rect">
            <a:avLst/>
          </a:prstGeom>
        </p:spPr>
        <p:txBody>
          <a:bodyPr lIns="0" tIns="0" rIns="0" bIns="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Documenting a Valid Plan of Supervision</a:t>
            </a:r>
          </a:p>
        </p:txBody>
      </p:sp>
      <p:sp>
        <p:nvSpPr>
          <p:cNvPr id="10" name="Rectangle 9">
            <a:extLst>
              <a:ext uri="{FF2B5EF4-FFF2-40B4-BE49-F238E27FC236}">
                <a16:creationId xmlns:a16="http://schemas.microsoft.com/office/drawing/2014/main" id="{C4F9E548-D368-4C4D-9650-FDD4C07EC496}"/>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 name="TextBox 10">
            <a:extLst>
              <a:ext uri="{FF2B5EF4-FFF2-40B4-BE49-F238E27FC236}">
                <a16:creationId xmlns:a16="http://schemas.microsoft.com/office/drawing/2014/main" id="{5481601F-D125-4640-90D5-4D5C9FFB4A56}"/>
              </a:ext>
            </a:extLst>
          </p:cNvPr>
          <p:cNvSpPr txBox="1"/>
          <p:nvPr/>
        </p:nvSpPr>
        <p:spPr>
          <a:xfrm>
            <a:off x="3243797" y="2678629"/>
            <a:ext cx="5232909" cy="3046988"/>
          </a:xfrm>
          <a:prstGeom prst="rect">
            <a:avLst/>
          </a:prstGeom>
          <a:noFill/>
        </p:spPr>
        <p:txBody>
          <a:bodyPr wrap="square" rtlCol="0">
            <a:spAutoFit/>
          </a:bodyPr>
          <a:lstStyle/>
          <a:p>
            <a:pPr marL="914400" lvl="1" indent="-457200">
              <a:buFont typeface="Arial" panose="020B0604020202020204" pitchFamily="34" charset="0"/>
              <a:buChar char="•"/>
            </a:pPr>
            <a:r>
              <a:rPr lang="en-US" sz="2400" dirty="0"/>
              <a:t>Landlord issues, simple address verification, inaccurate information from client, sponsor/host.  </a:t>
            </a:r>
          </a:p>
          <a:p>
            <a:pPr marL="914400" lvl="1" indent="-457200">
              <a:buFont typeface="Arial" panose="020B0604020202020204" pitchFamily="34" charset="0"/>
              <a:buChar char="•"/>
            </a:pPr>
            <a:endParaRPr lang="en-US" sz="2400" dirty="0"/>
          </a:p>
          <a:p>
            <a:pPr marL="914400" lvl="1" indent="-457200">
              <a:buFont typeface="Arial" panose="020B0604020202020204" pitchFamily="34" charset="0"/>
              <a:buChar char="•"/>
            </a:pPr>
            <a:r>
              <a:rPr lang="en-US" sz="2400" dirty="0"/>
              <a:t>Does the sponsor understand and know what their role is and the plan of supervision?  </a:t>
            </a:r>
          </a:p>
        </p:txBody>
      </p:sp>
      <p:pic>
        <p:nvPicPr>
          <p:cNvPr id="3" name="s4144acbb9e7471097565e50a1bca332">
            <a:extLst>
              <a:ext uri="{FF2B5EF4-FFF2-40B4-BE49-F238E27FC236}">
                <a16:creationId xmlns:a16="http://schemas.microsoft.com/office/drawing/2014/main" id="{D07138C5-DE46-0F91-DDCE-02DEEC52F2E2}"/>
              </a:ext>
            </a:extLst>
          </p:cNvPr>
          <p:cNvPicPr>
            <a:picLocks/>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a:stretch/>
        </p:blipFill>
        <p:spPr>
          <a:xfrm>
            <a:off x="8476706" y="3027333"/>
            <a:ext cx="3715294" cy="2531044"/>
          </a:xfrm>
          <a:prstGeom prst="rect">
            <a:avLst/>
          </a:prstGeom>
        </p:spPr>
      </p:pic>
      <p:sp>
        <p:nvSpPr>
          <p:cNvPr id="7" name="TextBox 6">
            <a:extLst>
              <a:ext uri="{FF2B5EF4-FFF2-40B4-BE49-F238E27FC236}">
                <a16:creationId xmlns:a16="http://schemas.microsoft.com/office/drawing/2014/main" id="{50054245-ABB1-680B-DC19-2B36F55E55A7}"/>
              </a:ext>
            </a:extLst>
          </p:cNvPr>
          <p:cNvSpPr txBox="1"/>
          <p:nvPr/>
        </p:nvSpPr>
        <p:spPr>
          <a:xfrm>
            <a:off x="3092795" y="1438769"/>
            <a:ext cx="9331300" cy="954107"/>
          </a:xfrm>
          <a:prstGeom prst="rect">
            <a:avLst/>
          </a:prstGeom>
          <a:noFill/>
        </p:spPr>
        <p:txBody>
          <a:bodyPr wrap="square" rtlCol="0">
            <a:spAutoFit/>
          </a:bodyPr>
          <a:lstStyle/>
          <a:p>
            <a:r>
              <a:rPr lang="en-US" sz="2800" dirty="0"/>
              <a:t>Top reason for rejection (70%+):</a:t>
            </a:r>
          </a:p>
          <a:p>
            <a:r>
              <a:rPr lang="en-US" sz="2800" dirty="0"/>
              <a:t>Investigation reveals the home situation was not as described   </a:t>
            </a:r>
          </a:p>
        </p:txBody>
      </p:sp>
    </p:spTree>
    <p:custDataLst>
      <p:tags r:id="rId1"/>
    </p:custDataLst>
    <p:extLst>
      <p:ext uri="{BB962C8B-B14F-4D97-AF65-F5344CB8AC3E}">
        <p14:creationId xmlns:p14="http://schemas.microsoft.com/office/powerpoint/2010/main" val="20398828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B23AE46-522B-4455-9EEA-3AFD2B8BF9F7}"/>
              </a:ext>
            </a:extLst>
          </p:cNvPr>
          <p:cNvSpPr/>
          <p:nvPr/>
        </p:nvSpPr>
        <p:spPr>
          <a:xfrm>
            <a:off x="305239" y="1915823"/>
            <a:ext cx="2703610" cy="37664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2">
            <a:extLst>
              <a:ext uri="{FF2B5EF4-FFF2-40B4-BE49-F238E27FC236}">
                <a16:creationId xmlns:a16="http://schemas.microsoft.com/office/drawing/2014/main" id="{24C94113-8674-4F2F-8EE8-12709A367C56}"/>
              </a:ext>
            </a:extLst>
          </p:cNvPr>
          <p:cNvSpPr txBox="1">
            <a:spLocks/>
          </p:cNvSpPr>
          <p:nvPr/>
        </p:nvSpPr>
        <p:spPr>
          <a:xfrm>
            <a:off x="540187" y="2551636"/>
            <a:ext cx="2233714" cy="3016210"/>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2000" dirty="0">
                <a:solidFill>
                  <a:srgbClr val="102747"/>
                </a:solidFill>
              </a:rPr>
              <a:t>Valid Plan</a:t>
            </a:r>
          </a:p>
          <a:p>
            <a:pPr>
              <a:lnSpc>
                <a:spcPct val="100000"/>
              </a:lnSpc>
              <a:spcBef>
                <a:spcPts val="0"/>
              </a:spcBef>
              <a:spcAft>
                <a:spcPts val="1200"/>
              </a:spcAft>
            </a:pPr>
            <a:r>
              <a:rPr lang="en-US" sz="1800" dirty="0"/>
              <a:t>Terms &amp; conditions of supervision </a:t>
            </a:r>
          </a:p>
          <a:p>
            <a:pPr>
              <a:lnSpc>
                <a:spcPct val="100000"/>
              </a:lnSpc>
              <a:spcBef>
                <a:spcPts val="0"/>
              </a:spcBef>
              <a:spcAft>
                <a:spcPts val="1200"/>
              </a:spcAft>
            </a:pPr>
            <a:r>
              <a:rPr lang="en-US" sz="1800" dirty="0"/>
              <a:t>Residence</a:t>
            </a:r>
          </a:p>
          <a:p>
            <a:pPr>
              <a:lnSpc>
                <a:spcPct val="100000"/>
              </a:lnSpc>
              <a:spcBef>
                <a:spcPts val="0"/>
              </a:spcBef>
              <a:spcAft>
                <a:spcPts val="1200"/>
              </a:spcAft>
            </a:pPr>
            <a:r>
              <a:rPr lang="en-US" sz="1800" dirty="0"/>
              <a:t>Employment/Means of Support</a:t>
            </a:r>
          </a:p>
          <a:p>
            <a:pPr marL="0" indent="0">
              <a:lnSpc>
                <a:spcPct val="100000"/>
              </a:lnSpc>
              <a:spcBef>
                <a:spcPts val="0"/>
              </a:spcBef>
              <a:spcAft>
                <a:spcPts val="1200"/>
              </a:spcAft>
              <a:buNone/>
            </a:pPr>
            <a:endParaRPr lang="en-US" sz="1800" dirty="0"/>
          </a:p>
          <a:p>
            <a:pPr marL="0" indent="0">
              <a:lnSpc>
                <a:spcPct val="100000"/>
              </a:lnSpc>
              <a:spcBef>
                <a:spcPts val="0"/>
              </a:spcBef>
              <a:spcAft>
                <a:spcPts val="1200"/>
              </a:spcAft>
              <a:buNone/>
            </a:pPr>
            <a:endParaRPr lang="en-US" sz="1800" dirty="0"/>
          </a:p>
        </p:txBody>
      </p:sp>
      <p:cxnSp>
        <p:nvCxnSpPr>
          <p:cNvPr id="6" name="Straight Connector 5">
            <a:extLst>
              <a:ext uri="{FF2B5EF4-FFF2-40B4-BE49-F238E27FC236}">
                <a16:creationId xmlns:a16="http://schemas.microsoft.com/office/drawing/2014/main" id="{1E157DEA-5959-45DD-88E4-0D399BAAF647}"/>
              </a:ext>
            </a:extLst>
          </p:cNvPr>
          <p:cNvCxnSpPr>
            <a:cxnSpLocks/>
          </p:cNvCxnSpPr>
          <p:nvPr/>
        </p:nvCxnSpPr>
        <p:spPr>
          <a:xfrm>
            <a:off x="540187" y="2954032"/>
            <a:ext cx="223371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EEA0C4B-FB4E-4D41-9345-B298A8CA3B4B}"/>
              </a:ext>
            </a:extLst>
          </p:cNvPr>
          <p:cNvSpPr txBox="1"/>
          <p:nvPr/>
        </p:nvSpPr>
        <p:spPr>
          <a:xfrm>
            <a:off x="1127754" y="1688902"/>
            <a:ext cx="484909" cy="523220"/>
          </a:xfrm>
          <a:prstGeom prst="rect">
            <a:avLst/>
          </a:prstGeom>
          <a:noFill/>
        </p:spPr>
        <p:txBody>
          <a:bodyPr wrap="square" rtlCol="0">
            <a:spAutoFit/>
          </a:bodyPr>
          <a:lstStyle/>
          <a:p>
            <a:pPr algn="ctr"/>
            <a:r>
              <a:rPr lang="en-US" sz="2800" dirty="0">
                <a:solidFill>
                  <a:schemeClr val="bg1"/>
                </a:solidFill>
              </a:rPr>
              <a:t>2</a:t>
            </a:r>
          </a:p>
        </p:txBody>
      </p:sp>
      <p:sp>
        <p:nvSpPr>
          <p:cNvPr id="9" name="Title 1">
            <a:extLst>
              <a:ext uri="{FF2B5EF4-FFF2-40B4-BE49-F238E27FC236}">
                <a16:creationId xmlns:a16="http://schemas.microsoft.com/office/drawing/2014/main" id="{9EF2D220-602F-44E6-8686-CEFF84A9BDD5}"/>
              </a:ext>
            </a:extLst>
          </p:cNvPr>
          <p:cNvSpPr txBox="1">
            <a:spLocks/>
          </p:cNvSpPr>
          <p:nvPr/>
        </p:nvSpPr>
        <p:spPr>
          <a:xfrm>
            <a:off x="476250" y="365125"/>
            <a:ext cx="11258550" cy="701675"/>
          </a:xfrm>
          <a:prstGeom prst="rect">
            <a:avLst/>
          </a:prstGeom>
        </p:spPr>
        <p:txBody>
          <a:bodyPr lIns="0" tIns="0" rIns="0" bIns="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Documenting a Valid Plan of Supervision</a:t>
            </a:r>
          </a:p>
        </p:txBody>
      </p:sp>
      <p:sp>
        <p:nvSpPr>
          <p:cNvPr id="10" name="Rectangle 9">
            <a:extLst>
              <a:ext uri="{FF2B5EF4-FFF2-40B4-BE49-F238E27FC236}">
                <a16:creationId xmlns:a16="http://schemas.microsoft.com/office/drawing/2014/main" id="{C4F9E548-D368-4C4D-9650-FDD4C07EC496}"/>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 name="TextBox 10">
            <a:extLst>
              <a:ext uri="{FF2B5EF4-FFF2-40B4-BE49-F238E27FC236}">
                <a16:creationId xmlns:a16="http://schemas.microsoft.com/office/drawing/2014/main" id="{5481601F-D125-4640-90D5-4D5C9FFB4A56}"/>
              </a:ext>
            </a:extLst>
          </p:cNvPr>
          <p:cNvSpPr txBox="1"/>
          <p:nvPr/>
        </p:nvSpPr>
        <p:spPr>
          <a:xfrm>
            <a:off x="3834495" y="1915823"/>
            <a:ext cx="7817318" cy="4154984"/>
          </a:xfrm>
          <a:prstGeom prst="rect">
            <a:avLst/>
          </a:prstGeom>
          <a:noFill/>
        </p:spPr>
        <p:txBody>
          <a:bodyPr wrap="square" rtlCol="0">
            <a:spAutoFit/>
          </a:bodyPr>
          <a:lstStyle/>
          <a:p>
            <a:pPr marL="342900" indent="-342900">
              <a:buFont typeface="Arial" panose="020B0604020202020204" pitchFamily="34" charset="0"/>
              <a:buChar char="•"/>
            </a:pPr>
            <a:r>
              <a:rPr lang="en-US" sz="2400" dirty="0"/>
              <a:t>How are conditions of supervision going to be met?</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What is the means of support?  How did you verify this?</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If the sponsor is a non-family member, what is the relationship?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Reason for transfer should illustrate reason qualification and include any supporting documentation.  Why does the client want to live (or why do they live) in the receiving state?</a:t>
            </a:r>
          </a:p>
        </p:txBody>
      </p:sp>
    </p:spTree>
    <p:custDataLst>
      <p:tags r:id="rId1"/>
    </p:custDataLst>
    <p:extLst>
      <p:ext uri="{BB962C8B-B14F-4D97-AF65-F5344CB8AC3E}">
        <p14:creationId xmlns:p14="http://schemas.microsoft.com/office/powerpoint/2010/main" val="9257624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EEA0C4B-FB4E-4D41-9345-B298A8CA3B4B}"/>
              </a:ext>
            </a:extLst>
          </p:cNvPr>
          <p:cNvSpPr txBox="1"/>
          <p:nvPr/>
        </p:nvSpPr>
        <p:spPr>
          <a:xfrm>
            <a:off x="1127754" y="1688902"/>
            <a:ext cx="484909" cy="523220"/>
          </a:xfrm>
          <a:prstGeom prst="rect">
            <a:avLst/>
          </a:prstGeom>
          <a:noFill/>
        </p:spPr>
        <p:txBody>
          <a:bodyPr wrap="square" rtlCol="0">
            <a:spAutoFit/>
          </a:bodyPr>
          <a:lstStyle/>
          <a:p>
            <a:pPr algn="ctr"/>
            <a:r>
              <a:rPr lang="en-US" sz="2800" dirty="0">
                <a:solidFill>
                  <a:schemeClr val="bg1"/>
                </a:solidFill>
              </a:rPr>
              <a:t>2</a:t>
            </a:r>
          </a:p>
        </p:txBody>
      </p:sp>
      <p:sp>
        <p:nvSpPr>
          <p:cNvPr id="9" name="Title 1">
            <a:extLst>
              <a:ext uri="{FF2B5EF4-FFF2-40B4-BE49-F238E27FC236}">
                <a16:creationId xmlns:a16="http://schemas.microsoft.com/office/drawing/2014/main" id="{9EF2D220-602F-44E6-8686-CEFF84A9BDD5}"/>
              </a:ext>
            </a:extLst>
          </p:cNvPr>
          <p:cNvSpPr txBox="1">
            <a:spLocks/>
          </p:cNvSpPr>
          <p:nvPr/>
        </p:nvSpPr>
        <p:spPr>
          <a:xfrm>
            <a:off x="476250" y="365125"/>
            <a:ext cx="11258550" cy="701675"/>
          </a:xfrm>
          <a:prstGeom prst="rect">
            <a:avLst/>
          </a:prstGeom>
        </p:spPr>
        <p:txBody>
          <a:bodyPr lIns="0" tIns="0" rIns="0" bIns="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What does it mean to be in ‘substantial compliance’?</a:t>
            </a:r>
          </a:p>
        </p:txBody>
      </p:sp>
      <p:sp>
        <p:nvSpPr>
          <p:cNvPr id="10" name="Rectangle 9">
            <a:extLst>
              <a:ext uri="{FF2B5EF4-FFF2-40B4-BE49-F238E27FC236}">
                <a16:creationId xmlns:a16="http://schemas.microsoft.com/office/drawing/2014/main" id="{C4F9E548-D368-4C4D-9650-FDD4C07EC496}"/>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TextBox 10">
            <a:extLst>
              <a:ext uri="{FF2B5EF4-FFF2-40B4-BE49-F238E27FC236}">
                <a16:creationId xmlns:a16="http://schemas.microsoft.com/office/drawing/2014/main" id="{5481601F-D125-4640-90D5-4D5C9FFB4A56}"/>
              </a:ext>
            </a:extLst>
          </p:cNvPr>
          <p:cNvSpPr txBox="1"/>
          <p:nvPr/>
        </p:nvSpPr>
        <p:spPr>
          <a:xfrm>
            <a:off x="3830576" y="1193130"/>
            <a:ext cx="7817318" cy="2862322"/>
          </a:xfrm>
          <a:prstGeom prst="rect">
            <a:avLst/>
          </a:prstGeom>
          <a:noFill/>
        </p:spPr>
        <p:txBody>
          <a:bodyPr wrap="square" rtlCol="0">
            <a:spAutoFit/>
          </a:bodyPr>
          <a:lstStyle/>
          <a:p>
            <a:r>
              <a:rPr lang="en-US" sz="2400" dirty="0"/>
              <a:t>Sending State determines whether in ‘substantial compliance’</a:t>
            </a:r>
          </a:p>
          <a:p>
            <a:endParaRPr lang="en-US" sz="2400" dirty="0"/>
          </a:p>
          <a:p>
            <a:r>
              <a:rPr lang="en-US" sz="2400" dirty="0"/>
              <a:t>Pending charges, warrants, detainers?  THINK if sending state is not pursuing revocation of supervision based on the charges/warrant, the client is in ‘substantial compliance’ and eligible for transfer</a:t>
            </a:r>
          </a:p>
          <a:p>
            <a:endParaRPr lang="en-US" dirty="0"/>
          </a:p>
          <a:p>
            <a:endParaRPr lang="en-US" dirty="0"/>
          </a:p>
        </p:txBody>
      </p:sp>
      <p:sp>
        <p:nvSpPr>
          <p:cNvPr id="12" name="Rectangle 11">
            <a:extLst>
              <a:ext uri="{FF2B5EF4-FFF2-40B4-BE49-F238E27FC236}">
                <a16:creationId xmlns:a16="http://schemas.microsoft.com/office/drawing/2014/main" id="{2568EAA6-7335-4BB0-BC33-13BBEA5609AF}"/>
              </a:ext>
            </a:extLst>
          </p:cNvPr>
          <p:cNvSpPr/>
          <p:nvPr/>
        </p:nvSpPr>
        <p:spPr>
          <a:xfrm>
            <a:off x="476250" y="2333376"/>
            <a:ext cx="2703610" cy="37664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2">
            <a:extLst>
              <a:ext uri="{FF2B5EF4-FFF2-40B4-BE49-F238E27FC236}">
                <a16:creationId xmlns:a16="http://schemas.microsoft.com/office/drawing/2014/main" id="{6ECBFC77-A184-4E62-98C6-7C5C45E132EF}"/>
              </a:ext>
            </a:extLst>
          </p:cNvPr>
          <p:cNvSpPr txBox="1">
            <a:spLocks/>
          </p:cNvSpPr>
          <p:nvPr/>
        </p:nvSpPr>
        <p:spPr>
          <a:xfrm>
            <a:off x="544106" y="2969189"/>
            <a:ext cx="2620262" cy="1292662"/>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2000" dirty="0">
                <a:solidFill>
                  <a:srgbClr val="102747"/>
                </a:solidFill>
              </a:rPr>
              <a:t>Substantial Compliance</a:t>
            </a:r>
          </a:p>
          <a:p>
            <a:pPr marL="0" indent="0">
              <a:lnSpc>
                <a:spcPct val="100000"/>
              </a:lnSpc>
              <a:spcBef>
                <a:spcPts val="0"/>
              </a:spcBef>
              <a:spcAft>
                <a:spcPts val="1200"/>
              </a:spcAft>
              <a:buNone/>
            </a:pPr>
            <a:r>
              <a:rPr lang="en-US" sz="1800" dirty="0"/>
              <a:t>No initiation of revocation proceedings by Sending State</a:t>
            </a:r>
          </a:p>
        </p:txBody>
      </p:sp>
      <p:cxnSp>
        <p:nvCxnSpPr>
          <p:cNvPr id="14" name="Straight Connector 13">
            <a:extLst>
              <a:ext uri="{FF2B5EF4-FFF2-40B4-BE49-F238E27FC236}">
                <a16:creationId xmlns:a16="http://schemas.microsoft.com/office/drawing/2014/main" id="{37FAA974-38EB-4875-8DCC-6B0E4FA099D5}"/>
              </a:ext>
            </a:extLst>
          </p:cNvPr>
          <p:cNvCxnSpPr>
            <a:cxnSpLocks/>
          </p:cNvCxnSpPr>
          <p:nvPr/>
        </p:nvCxnSpPr>
        <p:spPr>
          <a:xfrm>
            <a:off x="711197" y="3371585"/>
            <a:ext cx="223371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1BCDD989-EE46-4906-A465-551519C211A6}"/>
              </a:ext>
            </a:extLst>
          </p:cNvPr>
          <p:cNvSpPr/>
          <p:nvPr/>
        </p:nvSpPr>
        <p:spPr>
          <a:xfrm>
            <a:off x="566150" y="1522285"/>
            <a:ext cx="963224" cy="963224"/>
          </a:xfrm>
          <a:prstGeom prst="ellipse">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CBFE29B8-AF29-4C2B-A99E-6EB5CBB9CF24}"/>
              </a:ext>
            </a:extLst>
          </p:cNvPr>
          <p:cNvSpPr txBox="1"/>
          <p:nvPr/>
        </p:nvSpPr>
        <p:spPr>
          <a:xfrm>
            <a:off x="805307" y="1728192"/>
            <a:ext cx="484909" cy="523220"/>
          </a:xfrm>
          <a:prstGeom prst="rect">
            <a:avLst/>
          </a:prstGeom>
          <a:noFill/>
        </p:spPr>
        <p:txBody>
          <a:bodyPr wrap="square" rtlCol="0">
            <a:spAutoFit/>
          </a:bodyPr>
          <a:lstStyle/>
          <a:p>
            <a:pPr algn="ctr"/>
            <a:r>
              <a:rPr lang="en-US" sz="2800" dirty="0">
                <a:solidFill>
                  <a:schemeClr val="bg1"/>
                </a:solidFill>
              </a:rPr>
              <a:t>3</a:t>
            </a:r>
          </a:p>
        </p:txBody>
      </p:sp>
      <p:pic>
        <p:nvPicPr>
          <p:cNvPr id="3" name="Picture 2" descr="A picture containing indoor, wooden, wood&#10;&#10;Description automatically generated">
            <a:extLst>
              <a:ext uri="{FF2B5EF4-FFF2-40B4-BE49-F238E27FC236}">
                <a16:creationId xmlns:a16="http://schemas.microsoft.com/office/drawing/2014/main" id="{AF8F0433-3605-4762-82D1-57DDCF91C12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068975" y="3576300"/>
            <a:ext cx="5181930" cy="2916575"/>
          </a:xfrm>
          <a:prstGeom prst="rect">
            <a:avLst/>
          </a:prstGeom>
        </p:spPr>
      </p:pic>
    </p:spTree>
    <p:custDataLst>
      <p:tags r:id="rId1"/>
    </p:custDataLst>
    <p:extLst>
      <p:ext uri="{BB962C8B-B14F-4D97-AF65-F5344CB8AC3E}">
        <p14:creationId xmlns:p14="http://schemas.microsoft.com/office/powerpoint/2010/main" val="6838281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DEA985AC-FABE-41BC-9C55-4F7B80B572A3}"/>
              </a:ext>
            </a:extLst>
          </p:cNvPr>
          <p:cNvSpPr txBox="1">
            <a:spLocks/>
          </p:cNvSpPr>
          <p:nvPr/>
        </p:nvSpPr>
        <p:spPr>
          <a:xfrm>
            <a:off x="583575" y="80626"/>
            <a:ext cx="3505495" cy="16223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kern="1200" dirty="0">
                <a:solidFill>
                  <a:schemeClr val="tx1"/>
                </a:solidFill>
                <a:latin typeface="+mj-lt"/>
                <a:ea typeface="+mj-ea"/>
                <a:cs typeface="+mj-cs"/>
              </a:rPr>
              <a:t>Justification for Transfer</a:t>
            </a:r>
          </a:p>
        </p:txBody>
      </p:sp>
      <p:sp>
        <p:nvSpPr>
          <p:cNvPr id="12" name="TextBox 11">
            <a:extLst>
              <a:ext uri="{FF2B5EF4-FFF2-40B4-BE49-F238E27FC236}">
                <a16:creationId xmlns:a16="http://schemas.microsoft.com/office/drawing/2014/main" id="{8ADE20D8-9E4D-432C-BBDD-6E258C25099C}"/>
              </a:ext>
            </a:extLst>
          </p:cNvPr>
          <p:cNvSpPr txBox="1"/>
          <p:nvPr/>
        </p:nvSpPr>
        <p:spPr>
          <a:xfrm>
            <a:off x="105878" y="2127184"/>
            <a:ext cx="4533177" cy="4096636"/>
          </a:xfrm>
          <a:prstGeom prst="rect">
            <a:avLst/>
          </a:prstGeom>
        </p:spPr>
        <p:txBody>
          <a:bodyPr vert="horz" lIns="91440" tIns="45720" rIns="91440" bIns="45720" rtlCol="0">
            <a:normAutofit/>
          </a:bodyPr>
          <a:lstStyle/>
          <a:p>
            <a:pPr>
              <a:lnSpc>
                <a:spcPct val="90000"/>
              </a:lnSpc>
              <a:spcAft>
                <a:spcPts val="600"/>
              </a:spcAft>
            </a:pPr>
            <a:r>
              <a:rPr lang="en-US" sz="2400" b="1" dirty="0"/>
              <a:t>Detailed VERIFIED justifications!!!</a:t>
            </a:r>
          </a:p>
          <a:p>
            <a:pPr marL="342900" indent="-228600">
              <a:lnSpc>
                <a:spcPct val="90000"/>
              </a:lnSpc>
              <a:spcAft>
                <a:spcPts val="600"/>
              </a:spcAft>
              <a:buFont typeface="Arial" panose="020B0604020202020204" pitchFamily="34" charset="0"/>
              <a:buChar char="•"/>
            </a:pPr>
            <a:r>
              <a:rPr lang="en-US" sz="2000" dirty="0"/>
              <a:t>Why is the offender going to be more successful in the Receiving State?</a:t>
            </a:r>
          </a:p>
          <a:p>
            <a:pPr marL="342900" indent="-228600">
              <a:lnSpc>
                <a:spcPct val="90000"/>
              </a:lnSpc>
              <a:spcAft>
                <a:spcPts val="600"/>
              </a:spcAft>
              <a:buFont typeface="Arial" panose="020B0604020202020204" pitchFamily="34" charset="0"/>
              <a:buChar char="•"/>
            </a:pPr>
            <a:r>
              <a:rPr lang="en-US" sz="2000" dirty="0"/>
              <a:t>Describe support system</a:t>
            </a:r>
          </a:p>
          <a:p>
            <a:pPr marL="342900" indent="-228600">
              <a:lnSpc>
                <a:spcPct val="90000"/>
              </a:lnSpc>
              <a:spcAft>
                <a:spcPts val="600"/>
              </a:spcAft>
              <a:buFont typeface="Arial" panose="020B0604020202020204" pitchFamily="34" charset="0"/>
              <a:buChar char="•"/>
            </a:pPr>
            <a:r>
              <a:rPr lang="en-US" sz="2000" dirty="0"/>
              <a:t>Means of support</a:t>
            </a:r>
          </a:p>
          <a:p>
            <a:pPr marL="342900" indent="-228600">
              <a:lnSpc>
                <a:spcPct val="90000"/>
              </a:lnSpc>
              <a:spcAft>
                <a:spcPts val="600"/>
              </a:spcAft>
              <a:buFont typeface="Arial" panose="020B0604020202020204" pitchFamily="34" charset="0"/>
              <a:buChar char="•"/>
            </a:pPr>
            <a:r>
              <a:rPr lang="en-US" sz="2000" dirty="0"/>
              <a:t>Living situation</a:t>
            </a:r>
          </a:p>
          <a:p>
            <a:pPr marL="342900" indent="-228600">
              <a:lnSpc>
                <a:spcPct val="90000"/>
              </a:lnSpc>
              <a:spcAft>
                <a:spcPts val="600"/>
              </a:spcAft>
              <a:buFont typeface="Arial" panose="020B0604020202020204" pitchFamily="34" charset="0"/>
              <a:buChar char="•"/>
            </a:pPr>
            <a:r>
              <a:rPr lang="en-US" sz="2000" dirty="0"/>
              <a:t>Use clear, concise language; no abbreviations</a:t>
            </a:r>
          </a:p>
        </p:txBody>
      </p:sp>
      <p:pic>
        <p:nvPicPr>
          <p:cNvPr id="23" name="Picture 22">
            <a:extLst>
              <a:ext uri="{FF2B5EF4-FFF2-40B4-BE49-F238E27FC236}">
                <a16:creationId xmlns:a16="http://schemas.microsoft.com/office/drawing/2014/main" id="{33BD572E-FD08-417A-83C9-C86A7254B092}"/>
              </a:ext>
            </a:extLst>
          </p:cNvPr>
          <p:cNvPicPr>
            <a:picLocks noChangeAspect="1"/>
          </p:cNvPicPr>
          <p:nvPr/>
        </p:nvPicPr>
        <p:blipFill rotWithShape="1">
          <a:blip r:embed="rId4"/>
          <a:srcRect b="40815"/>
          <a:stretch/>
        </p:blipFill>
        <p:spPr>
          <a:xfrm>
            <a:off x="5405862" y="1864313"/>
            <a:ext cx="6019331" cy="3126127"/>
          </a:xfrm>
          <a:prstGeom prst="rect">
            <a:avLst/>
          </a:prstGeom>
          <a:effectLst/>
        </p:spPr>
      </p:pic>
      <p:sp>
        <p:nvSpPr>
          <p:cNvPr id="22" name="Rectangle 21">
            <a:extLst>
              <a:ext uri="{FF2B5EF4-FFF2-40B4-BE49-F238E27FC236}">
                <a16:creationId xmlns:a16="http://schemas.microsoft.com/office/drawing/2014/main" id="{757A8B83-93E5-40AB-BD88-49B0C5DBF680}"/>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26" name="Content Placeholder 6">
            <a:extLst>
              <a:ext uri="{FF2B5EF4-FFF2-40B4-BE49-F238E27FC236}">
                <a16:creationId xmlns:a16="http://schemas.microsoft.com/office/drawing/2014/main" id="{C57A79EB-760B-4DD0-8E06-3831693CDD2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61324" y="4855699"/>
            <a:ext cx="2002301" cy="2002301"/>
          </a:xfrm>
          <a:prstGeom prst="rect">
            <a:avLst/>
          </a:prstGeom>
        </p:spPr>
      </p:pic>
    </p:spTree>
    <p:custDataLst>
      <p:tags r:id="rId1"/>
    </p:custDataLst>
    <p:extLst>
      <p:ext uri="{BB962C8B-B14F-4D97-AF65-F5344CB8AC3E}">
        <p14:creationId xmlns:p14="http://schemas.microsoft.com/office/powerpoint/2010/main" val="681015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CDF7546-5B53-457F-BF1F-872AA9DC4568}"/>
              </a:ext>
            </a:extLst>
          </p:cNvPr>
          <p:cNvSpPr/>
          <p:nvPr/>
        </p:nvSpPr>
        <p:spPr>
          <a:xfrm>
            <a:off x="0" y="2032922"/>
            <a:ext cx="4760685" cy="2736398"/>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a:extLst>
              <a:ext uri="{FF2B5EF4-FFF2-40B4-BE49-F238E27FC236}">
                <a16:creationId xmlns:a16="http://schemas.microsoft.com/office/drawing/2014/main" id="{D019ADDA-F337-4788-86F1-266D5676F005}"/>
              </a:ext>
            </a:extLst>
          </p:cNvPr>
          <p:cNvSpPr>
            <a:spLocks noGrp="1"/>
          </p:cNvSpPr>
          <p:nvPr>
            <p:ph type="title"/>
          </p:nvPr>
        </p:nvSpPr>
        <p:spPr>
          <a:xfrm>
            <a:off x="409575" y="2760900"/>
            <a:ext cx="3751796" cy="1336200"/>
          </a:xfrm>
        </p:spPr>
        <p:txBody>
          <a:bodyPr wrap="square" lIns="0" tIns="0" rIns="0" bIns="0" anchor="ctr">
            <a:spAutoFit/>
          </a:bodyPr>
          <a:lstStyle/>
          <a:p>
            <a:r>
              <a:rPr lang="en-US" sz="4800" dirty="0">
                <a:solidFill>
                  <a:schemeClr val="bg1"/>
                </a:solidFill>
              </a:rPr>
              <a:t>Presentation Objectives</a:t>
            </a:r>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2</a:t>
            </a:fld>
            <a:endParaRPr lang="en-US">
              <a:solidFill>
                <a:schemeClr val="bg1"/>
              </a:solidFill>
            </a:endParaRPr>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Content Placeholder 2">
            <a:extLst>
              <a:ext uri="{FF2B5EF4-FFF2-40B4-BE49-F238E27FC236}">
                <a16:creationId xmlns:a16="http://schemas.microsoft.com/office/drawing/2014/main" id="{38EAB450-4F3F-492D-9E02-777E3AE49528}"/>
              </a:ext>
            </a:extLst>
          </p:cNvPr>
          <p:cNvSpPr txBox="1">
            <a:spLocks/>
          </p:cNvSpPr>
          <p:nvPr/>
        </p:nvSpPr>
        <p:spPr>
          <a:xfrm>
            <a:off x="5082988" y="1423917"/>
            <a:ext cx="6490863" cy="5032147"/>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Tx/>
              <a:buNone/>
              <a:defRPr sz="2000" b="0" i="0" u="none" strike="noStrike" kern="1200" spc="0" baseline="0">
                <a:solidFill>
                  <a:srgbClr val="102747"/>
                </a:solidFill>
                <a:latin typeface="+mn-lt"/>
                <a:ea typeface="+mn-ea"/>
                <a:cs typeface="+mn-cs"/>
              </a:defRPr>
            </a:pPr>
            <a:r>
              <a:rPr lang="en-US" sz="4000" dirty="0">
                <a:solidFill>
                  <a:srgbClr val="102747"/>
                </a:solidFill>
              </a:rPr>
              <a:t>Today you will learn about:</a:t>
            </a:r>
          </a:p>
          <a:p>
            <a:pPr>
              <a:lnSpc>
                <a:spcPct val="100000"/>
              </a:lnSpc>
              <a:spcBef>
                <a:spcPts val="0"/>
              </a:spcBef>
              <a:spcAft>
                <a:spcPts val="600"/>
              </a:spcAft>
            </a:pPr>
            <a:endParaRPr lang="en-US" dirty="0"/>
          </a:p>
          <a:p>
            <a:pPr>
              <a:lnSpc>
                <a:spcPct val="100000"/>
              </a:lnSpc>
              <a:spcBef>
                <a:spcPts val="0"/>
              </a:spcBef>
              <a:spcAft>
                <a:spcPts val="600"/>
              </a:spcAft>
            </a:pPr>
            <a:r>
              <a:rPr lang="en-US" dirty="0"/>
              <a:t>Overview of the Compact Process</a:t>
            </a:r>
          </a:p>
          <a:p>
            <a:pPr>
              <a:lnSpc>
                <a:spcPct val="100000"/>
              </a:lnSpc>
              <a:spcBef>
                <a:spcPts val="0"/>
              </a:spcBef>
              <a:spcAft>
                <a:spcPts val="600"/>
              </a:spcAft>
            </a:pPr>
            <a:r>
              <a:rPr lang="en-US" dirty="0"/>
              <a:t>How Compact Focuses on Offender Rehabilitation and Successful Supervision</a:t>
            </a:r>
          </a:p>
          <a:p>
            <a:pPr>
              <a:lnSpc>
                <a:spcPct val="100000"/>
              </a:lnSpc>
              <a:spcBef>
                <a:spcPts val="0"/>
              </a:spcBef>
              <a:spcAft>
                <a:spcPts val="600"/>
              </a:spcAft>
            </a:pPr>
            <a:r>
              <a:rPr lang="en-US" dirty="0"/>
              <a:t>Example Strategies Implemented by States</a:t>
            </a:r>
          </a:p>
          <a:p>
            <a:pPr>
              <a:lnSpc>
                <a:spcPct val="100000"/>
              </a:lnSpc>
              <a:spcBef>
                <a:spcPts val="0"/>
              </a:spcBef>
              <a:spcAft>
                <a:spcPts val="600"/>
              </a:spcAft>
            </a:pPr>
            <a:endParaRPr lang="en-US" dirty="0"/>
          </a:p>
          <a:p>
            <a:pPr>
              <a:lnSpc>
                <a:spcPct val="100000"/>
              </a:lnSpc>
              <a:spcBef>
                <a:spcPts val="0"/>
              </a:spcBef>
              <a:spcAft>
                <a:spcPts val="600"/>
              </a:spcAft>
            </a:pPr>
            <a:endParaRPr lang="en-US" dirty="0"/>
          </a:p>
          <a:p>
            <a:pPr>
              <a:lnSpc>
                <a:spcPct val="100000"/>
              </a:lnSpc>
              <a:spcBef>
                <a:spcPts val="0"/>
              </a:spcBef>
              <a:spcAft>
                <a:spcPts val="600"/>
              </a:spcAft>
            </a:pPr>
            <a:endParaRPr lang="en-US" dirty="0"/>
          </a:p>
          <a:p>
            <a:pPr>
              <a:lnSpc>
                <a:spcPct val="100000"/>
              </a:lnSpc>
              <a:spcBef>
                <a:spcPts val="0"/>
              </a:spcBef>
              <a:spcAft>
                <a:spcPts val="600"/>
              </a:spcAft>
            </a:pPr>
            <a:endParaRPr lang="en-US" dirty="0"/>
          </a:p>
        </p:txBody>
      </p:sp>
    </p:spTree>
    <p:custDataLst>
      <p:tags r:id="rId1"/>
    </p:custDataLst>
    <p:extLst>
      <p:ext uri="{BB962C8B-B14F-4D97-AF65-F5344CB8AC3E}">
        <p14:creationId xmlns:p14="http://schemas.microsoft.com/office/powerpoint/2010/main" val="3364232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2958F31-0AC7-9953-0DA2-58EB429A8324}"/>
              </a:ext>
            </a:extLst>
          </p:cNvPr>
          <p:cNvSpPr>
            <a:spLocks noGrp="1"/>
          </p:cNvSpPr>
          <p:nvPr>
            <p:ph type="title"/>
          </p:nvPr>
        </p:nvSpPr>
        <p:spPr>
          <a:xfrm>
            <a:off x="571482" y="2501549"/>
            <a:ext cx="2880828" cy="3071906"/>
          </a:xfrm>
        </p:spPr>
        <p:txBody>
          <a:bodyPr vert="horz" lIns="91440" tIns="45720" rIns="91440" bIns="45720" rtlCol="0" anchor="t">
            <a:normAutofit/>
          </a:bodyPr>
          <a:lstStyle/>
          <a:p>
            <a:r>
              <a:rPr lang="en-US" sz="3400" kern="1200" dirty="0">
                <a:solidFill>
                  <a:srgbClr val="FFFFFF"/>
                </a:solidFill>
                <a:latin typeface="+mj-lt"/>
                <a:ea typeface="+mj-ea"/>
                <a:cs typeface="+mj-cs"/>
              </a:rPr>
              <a:t>Improving Transfer Documentation Promotes Supervision Success!</a:t>
            </a:r>
          </a:p>
        </p:txBody>
      </p:sp>
      <p:graphicFrame>
        <p:nvGraphicFramePr>
          <p:cNvPr id="5" name="Content Placeholder 2">
            <a:extLst>
              <a:ext uri="{FF2B5EF4-FFF2-40B4-BE49-F238E27FC236}">
                <a16:creationId xmlns:a16="http://schemas.microsoft.com/office/drawing/2014/main" id="{AA0C429A-937E-4D40-D0E6-47B9C2F4B5D9}"/>
              </a:ext>
            </a:extLst>
          </p:cNvPr>
          <p:cNvGraphicFramePr>
            <a:graphicFrameLocks noGrp="1"/>
          </p:cNvGraphicFramePr>
          <p:nvPr>
            <p:ph idx="1"/>
          </p:nvPr>
        </p:nvGraphicFramePr>
        <p:xfrm>
          <a:off x="4330719" y="641615"/>
          <a:ext cx="7289799" cy="55334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215951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CDF7546-5B53-457F-BF1F-872AA9DC4568}"/>
              </a:ext>
            </a:extLst>
          </p:cNvPr>
          <p:cNvSpPr/>
          <p:nvPr/>
        </p:nvSpPr>
        <p:spPr>
          <a:xfrm>
            <a:off x="0" y="2032922"/>
            <a:ext cx="4760685" cy="2736398"/>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a:extLst>
              <a:ext uri="{FF2B5EF4-FFF2-40B4-BE49-F238E27FC236}">
                <a16:creationId xmlns:a16="http://schemas.microsoft.com/office/drawing/2014/main" id="{D019ADDA-F337-4788-86F1-266D5676F005}"/>
              </a:ext>
            </a:extLst>
          </p:cNvPr>
          <p:cNvSpPr>
            <a:spLocks noGrp="1"/>
          </p:cNvSpPr>
          <p:nvPr>
            <p:ph type="title"/>
          </p:nvPr>
        </p:nvSpPr>
        <p:spPr>
          <a:xfrm>
            <a:off x="409575" y="3096601"/>
            <a:ext cx="3751796" cy="664797"/>
          </a:xfrm>
        </p:spPr>
        <p:txBody>
          <a:bodyPr wrap="square" lIns="0" tIns="0" rIns="0" bIns="0" anchor="ctr">
            <a:spAutoFit/>
          </a:bodyPr>
          <a:lstStyle/>
          <a:p>
            <a:r>
              <a:rPr lang="en-US" sz="4800" dirty="0">
                <a:solidFill>
                  <a:schemeClr val="bg1"/>
                </a:solidFill>
              </a:rPr>
              <a:t>Transfer Tips</a:t>
            </a:r>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21</a:t>
            </a:fld>
            <a:endParaRPr lang="en-US">
              <a:solidFill>
                <a:schemeClr val="bg1"/>
              </a:solidFill>
            </a:endParaRPr>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Content Placeholder 2">
            <a:extLst>
              <a:ext uri="{FF2B5EF4-FFF2-40B4-BE49-F238E27FC236}">
                <a16:creationId xmlns:a16="http://schemas.microsoft.com/office/drawing/2014/main" id="{38EAB450-4F3F-492D-9E02-777E3AE49528}"/>
              </a:ext>
            </a:extLst>
          </p:cNvPr>
          <p:cNvSpPr txBox="1">
            <a:spLocks/>
          </p:cNvSpPr>
          <p:nvPr/>
        </p:nvSpPr>
        <p:spPr>
          <a:xfrm>
            <a:off x="5082988" y="1423917"/>
            <a:ext cx="6490863" cy="5957528"/>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Show your work, who did you call, when did you speak with them and summarize the conversation</a:t>
            </a:r>
          </a:p>
          <a:p>
            <a:endParaRPr lang="en-US" dirty="0"/>
          </a:p>
          <a:p>
            <a:r>
              <a:rPr lang="en-US" dirty="0"/>
              <a:t>Is the plan acceptable for in state client?  Describe why.</a:t>
            </a:r>
          </a:p>
          <a:p>
            <a:endParaRPr lang="en-US" dirty="0"/>
          </a:p>
          <a:p>
            <a:r>
              <a:rPr lang="en-US" dirty="0"/>
              <a:t>Why is this the best plan for the client (physically and mentally)?</a:t>
            </a:r>
          </a:p>
          <a:p>
            <a:pPr>
              <a:lnSpc>
                <a:spcPct val="100000"/>
              </a:lnSpc>
              <a:spcBef>
                <a:spcPts val="0"/>
              </a:spcBef>
              <a:spcAft>
                <a:spcPts val="600"/>
              </a:spcAft>
            </a:pPr>
            <a:endParaRPr lang="en-US" dirty="0"/>
          </a:p>
          <a:p>
            <a:pPr>
              <a:lnSpc>
                <a:spcPct val="100000"/>
              </a:lnSpc>
              <a:spcBef>
                <a:spcPts val="0"/>
              </a:spcBef>
              <a:spcAft>
                <a:spcPts val="600"/>
              </a:spcAft>
            </a:pPr>
            <a:endParaRPr lang="en-US" dirty="0"/>
          </a:p>
          <a:p>
            <a:pPr>
              <a:lnSpc>
                <a:spcPct val="100000"/>
              </a:lnSpc>
              <a:spcBef>
                <a:spcPts val="0"/>
              </a:spcBef>
              <a:spcAft>
                <a:spcPts val="600"/>
              </a:spcAft>
            </a:pPr>
            <a:endParaRPr lang="en-US" dirty="0"/>
          </a:p>
          <a:p>
            <a:pPr>
              <a:lnSpc>
                <a:spcPct val="100000"/>
              </a:lnSpc>
              <a:spcBef>
                <a:spcPts val="0"/>
              </a:spcBef>
              <a:spcAft>
                <a:spcPts val="600"/>
              </a:spcAft>
            </a:pPr>
            <a:endParaRPr lang="en-US" dirty="0"/>
          </a:p>
        </p:txBody>
      </p:sp>
      <p:pic>
        <p:nvPicPr>
          <p:cNvPr id="5" name="Picture 4" descr="A picture containing remote, table, controller, indoor&#10;&#10;Description automatically generated">
            <a:extLst>
              <a:ext uri="{FF2B5EF4-FFF2-40B4-BE49-F238E27FC236}">
                <a16:creationId xmlns:a16="http://schemas.microsoft.com/office/drawing/2014/main" id="{C70771CE-2224-492E-811D-F22865A58F1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487258" y="673054"/>
            <a:ext cx="3235980" cy="2319687"/>
          </a:xfrm>
          <a:prstGeom prst="rect">
            <a:avLst/>
          </a:prstGeom>
        </p:spPr>
      </p:pic>
    </p:spTree>
    <p:custDataLst>
      <p:tags r:id="rId1"/>
    </p:custDataLst>
    <p:extLst>
      <p:ext uri="{BB962C8B-B14F-4D97-AF65-F5344CB8AC3E}">
        <p14:creationId xmlns:p14="http://schemas.microsoft.com/office/powerpoint/2010/main" val="20223282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EA74E70-57FB-41C5-B86A-EDE01E0E2823}"/>
              </a:ext>
            </a:extLst>
          </p:cNvPr>
          <p:cNvPicPr>
            <a:picLocks noChangeAspect="1"/>
          </p:cNvPicPr>
          <p:nvPr/>
        </p:nvPicPr>
        <p:blipFill>
          <a:blip r:embed="rId4"/>
          <a:stretch>
            <a:fillRect/>
          </a:stretch>
        </p:blipFill>
        <p:spPr>
          <a:xfrm>
            <a:off x="3616962" y="189088"/>
            <a:ext cx="5084586" cy="6477183"/>
          </a:xfrm>
          <a:prstGeom prst="rect">
            <a:avLst/>
          </a:prstGeom>
        </p:spPr>
      </p:pic>
    </p:spTree>
    <p:custDataLst>
      <p:tags r:id="rId1"/>
    </p:custDataLst>
    <p:extLst>
      <p:ext uri="{BB962C8B-B14F-4D97-AF65-F5344CB8AC3E}">
        <p14:creationId xmlns:p14="http://schemas.microsoft.com/office/powerpoint/2010/main" val="29232084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Chart&#10;&#10;Description automatically generated">
            <a:extLst>
              <a:ext uri="{FF2B5EF4-FFF2-40B4-BE49-F238E27FC236}">
                <a16:creationId xmlns:a16="http://schemas.microsoft.com/office/drawing/2014/main" id="{105E60A9-06E9-413C-AB17-E57EF71301F1}"/>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26698" y="1170040"/>
            <a:ext cx="11538603" cy="3824748"/>
          </a:xfrm>
        </p:spPr>
      </p:pic>
      <p:cxnSp>
        <p:nvCxnSpPr>
          <p:cNvPr id="11" name="Straight Arrow Connector 10">
            <a:extLst>
              <a:ext uri="{FF2B5EF4-FFF2-40B4-BE49-F238E27FC236}">
                <a16:creationId xmlns:a16="http://schemas.microsoft.com/office/drawing/2014/main" id="{AAFC9392-5156-498F-9B16-2BF2514995E9}"/>
              </a:ext>
            </a:extLst>
          </p:cNvPr>
          <p:cNvCxnSpPr>
            <a:cxnSpLocks/>
          </p:cNvCxnSpPr>
          <p:nvPr/>
        </p:nvCxnSpPr>
        <p:spPr>
          <a:xfrm>
            <a:off x="3490452" y="1838632"/>
            <a:ext cx="1248696" cy="1425678"/>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A54C6DF3-9E1A-4A93-BAB8-BD564B41D8BC}"/>
              </a:ext>
            </a:extLst>
          </p:cNvPr>
          <p:cNvSpPr txBox="1"/>
          <p:nvPr/>
        </p:nvSpPr>
        <p:spPr>
          <a:xfrm>
            <a:off x="1356851" y="549306"/>
            <a:ext cx="3382297" cy="1384995"/>
          </a:xfrm>
          <a:prstGeom prst="rect">
            <a:avLst/>
          </a:prstGeom>
          <a:solidFill>
            <a:schemeClr val="bg1">
              <a:lumMod val="65000"/>
            </a:schemeClr>
          </a:solidFill>
        </p:spPr>
        <p:txBody>
          <a:bodyPr wrap="square" rtlCol="0">
            <a:spAutoFit/>
          </a:bodyPr>
          <a:lstStyle/>
          <a:p>
            <a:pPr algn="ctr"/>
            <a:r>
              <a:rPr lang="en-US" sz="2800" dirty="0"/>
              <a:t>Minnesota implemented use of tip sheet</a:t>
            </a:r>
          </a:p>
        </p:txBody>
      </p:sp>
    </p:spTree>
    <p:custDataLst>
      <p:tags r:id="rId1"/>
    </p:custDataLst>
    <p:extLst>
      <p:ext uri="{BB962C8B-B14F-4D97-AF65-F5344CB8AC3E}">
        <p14:creationId xmlns:p14="http://schemas.microsoft.com/office/powerpoint/2010/main" val="18136329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2D8F3B-1A08-4CFF-9811-D125EF3483FE}"/>
              </a:ext>
            </a:extLst>
          </p:cNvPr>
          <p:cNvSpPr>
            <a:spLocks noGrp="1"/>
          </p:cNvSpPr>
          <p:nvPr>
            <p:ph idx="1"/>
          </p:nvPr>
        </p:nvSpPr>
        <p:spPr>
          <a:xfrm>
            <a:off x="4616116" y="1610149"/>
            <a:ext cx="7118684" cy="4338263"/>
          </a:xfrm>
        </p:spPr>
        <p:txBody>
          <a:bodyPr/>
          <a:lstStyle/>
          <a:p>
            <a:r>
              <a:rPr lang="en-US" dirty="0"/>
              <a:t>Other state only knows what is in ICOTS</a:t>
            </a:r>
          </a:p>
          <a:p>
            <a:r>
              <a:rPr lang="en-US" dirty="0"/>
              <a:t>Remember rules are requirements for ALL states to follow and minimum as to what is required </a:t>
            </a:r>
          </a:p>
          <a:p>
            <a:pPr lvl="1"/>
            <a:r>
              <a:rPr lang="en-US" dirty="0"/>
              <a:t>Always do more; things may look different state to state</a:t>
            </a:r>
          </a:p>
          <a:p>
            <a:r>
              <a:rPr lang="en-US" dirty="0"/>
              <a:t>Be clear and concise</a:t>
            </a:r>
          </a:p>
          <a:p>
            <a:pPr lvl="1"/>
            <a:r>
              <a:rPr lang="en-US" dirty="0"/>
              <a:t>Do not use abbreviations</a:t>
            </a:r>
          </a:p>
          <a:p>
            <a:r>
              <a:rPr lang="en-US" dirty="0"/>
              <a:t>Elevate to compact office</a:t>
            </a:r>
          </a:p>
        </p:txBody>
      </p:sp>
      <p:sp>
        <p:nvSpPr>
          <p:cNvPr id="4" name="Title 1">
            <a:extLst>
              <a:ext uri="{FF2B5EF4-FFF2-40B4-BE49-F238E27FC236}">
                <a16:creationId xmlns:a16="http://schemas.microsoft.com/office/drawing/2014/main" id="{460C427A-FA0B-4564-B788-384ED896759F}"/>
              </a:ext>
            </a:extLst>
          </p:cNvPr>
          <p:cNvSpPr txBox="1">
            <a:spLocks/>
          </p:cNvSpPr>
          <p:nvPr/>
        </p:nvSpPr>
        <p:spPr>
          <a:xfrm>
            <a:off x="476250" y="365125"/>
            <a:ext cx="11258550" cy="701675"/>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Effective Communication Reminders</a:t>
            </a:r>
          </a:p>
        </p:txBody>
      </p:sp>
      <p:sp>
        <p:nvSpPr>
          <p:cNvPr id="5" name="Rectangle 4">
            <a:extLst>
              <a:ext uri="{FF2B5EF4-FFF2-40B4-BE49-F238E27FC236}">
                <a16:creationId xmlns:a16="http://schemas.microsoft.com/office/drawing/2014/main" id="{0B5C8F5F-16E6-42C7-A749-2E3EB88791DE}"/>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9" name="Picture 8" descr="A person using a computer&#10;&#10;Description automatically generated with low confidence">
            <a:extLst>
              <a:ext uri="{FF2B5EF4-FFF2-40B4-BE49-F238E27FC236}">
                <a16:creationId xmlns:a16="http://schemas.microsoft.com/office/drawing/2014/main" id="{69F6AA5F-1C3A-451E-9624-49F88183A3D9}"/>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47425" y="1915427"/>
            <a:ext cx="5450304" cy="3633536"/>
          </a:xfrm>
          <a:prstGeom prst="rect">
            <a:avLst/>
          </a:prstGeom>
        </p:spPr>
      </p:pic>
    </p:spTree>
    <p:custDataLst>
      <p:tags r:id="rId1"/>
    </p:custDataLst>
    <p:extLst>
      <p:ext uri="{BB962C8B-B14F-4D97-AF65-F5344CB8AC3E}">
        <p14:creationId xmlns:p14="http://schemas.microsoft.com/office/powerpoint/2010/main" val="27620503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9ADDA-F337-4788-86F1-266D5676F005}"/>
              </a:ext>
            </a:extLst>
          </p:cNvPr>
          <p:cNvSpPr>
            <a:spLocks noGrp="1"/>
          </p:cNvSpPr>
          <p:nvPr>
            <p:ph type="title"/>
          </p:nvPr>
        </p:nvSpPr>
        <p:spPr>
          <a:xfrm>
            <a:off x="476250" y="365125"/>
            <a:ext cx="11258550" cy="701675"/>
          </a:xfrm>
        </p:spPr>
        <p:txBody>
          <a:bodyPr lIns="0" tIns="0" rIns="0" bIns="0" anchor="ctr">
            <a:normAutofit/>
          </a:bodyPr>
          <a:lstStyle/>
          <a:p>
            <a:r>
              <a:rPr lang="en-US" sz="4000" dirty="0"/>
              <a:t>Tools &amp; Training</a:t>
            </a:r>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25</a:t>
            </a:fld>
            <a:endParaRPr lang="en-US">
              <a:solidFill>
                <a:schemeClr val="bg1"/>
              </a:solidFill>
            </a:endParaRPr>
          </a:p>
        </p:txBody>
      </p:sp>
      <p:sp>
        <p:nvSpPr>
          <p:cNvPr id="4" name="Rectangle 3">
            <a:extLst>
              <a:ext uri="{FF2B5EF4-FFF2-40B4-BE49-F238E27FC236}">
                <a16:creationId xmlns:a16="http://schemas.microsoft.com/office/drawing/2014/main" id="{5CDF7546-5B53-457F-BF1F-872AA9DC4568}"/>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9F0D96B3-088A-491C-8494-6FFC69B8D33E}"/>
              </a:ext>
            </a:extLst>
          </p:cNvPr>
          <p:cNvSpPr txBox="1">
            <a:spLocks/>
          </p:cNvSpPr>
          <p:nvPr/>
        </p:nvSpPr>
        <p:spPr>
          <a:xfrm>
            <a:off x="4481289" y="623951"/>
            <a:ext cx="7453990" cy="3890719"/>
          </a:xfrm>
          <a:prstGeom prst="rect">
            <a:avLst/>
          </a:prstGeom>
        </p:spPr>
        <p:txBody>
          <a:bodyPr vert="horz" lIns="0" tIns="0" rIns="0" bIns="0" rtlCol="0" anchor="t">
            <a:no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3200" b="1" dirty="0"/>
              <a:t>ICAOS Quick Reference Guides:  </a:t>
            </a:r>
            <a:r>
              <a:rPr lang="en-US" sz="3200" i="1" dirty="0"/>
              <a:t>Relate to your own instate processes</a:t>
            </a:r>
          </a:p>
          <a:p>
            <a:pPr lvl="2"/>
            <a:r>
              <a:rPr lang="en-US" sz="2800" dirty="0"/>
              <a:t>Courts </a:t>
            </a:r>
          </a:p>
          <a:p>
            <a:pPr lvl="2"/>
            <a:r>
              <a:rPr lang="en-US" sz="2800" dirty="0"/>
              <a:t>Jails</a:t>
            </a:r>
          </a:p>
          <a:p>
            <a:pPr lvl="2"/>
            <a:r>
              <a:rPr lang="en-US" sz="2800" dirty="0"/>
              <a:t>Transport/Extradition Teams</a:t>
            </a:r>
          </a:p>
          <a:p>
            <a:pPr lvl="2"/>
            <a:r>
              <a:rPr lang="en-US" sz="2800" dirty="0"/>
              <a:t>Probationer/Parolee:  Work WITH individuals transferring. Understanding of the process &amp; cooperation promotes acceptances.</a:t>
            </a:r>
          </a:p>
          <a:p>
            <a:pPr lvl="1"/>
            <a:endParaRPr lang="en-US" sz="3200" b="1" dirty="0"/>
          </a:p>
          <a:p>
            <a:pPr lvl="1"/>
            <a:r>
              <a:rPr lang="en-US" sz="3200" b="1" dirty="0"/>
              <a:t>Stakeholder Training:  Keep Collaborative</a:t>
            </a:r>
            <a:endParaRPr lang="en-US" sz="3200" i="1" dirty="0"/>
          </a:p>
          <a:p>
            <a:pPr lvl="2"/>
            <a:r>
              <a:rPr lang="en-US" sz="2800" i="1" dirty="0"/>
              <a:t>How can Compact assist?</a:t>
            </a:r>
          </a:p>
          <a:p>
            <a:pPr lvl="2"/>
            <a:r>
              <a:rPr lang="en-US" sz="2800" i="1" dirty="0"/>
              <a:t>How can Stakeholder assist Compact?</a:t>
            </a:r>
            <a:endParaRPr lang="en-US" sz="2800" b="1" dirty="0"/>
          </a:p>
          <a:p>
            <a:pPr lvl="1"/>
            <a:endParaRPr lang="en-US" sz="3200"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a:stretch/>
        </p:blipFill>
        <p:spPr>
          <a:xfrm>
            <a:off x="533678" y="1823420"/>
            <a:ext cx="3643752" cy="2732814"/>
          </a:xfrm>
          <a:prstGeom prst="rect">
            <a:avLst/>
          </a:prstGeom>
        </p:spPr>
      </p:pic>
    </p:spTree>
    <p:custDataLst>
      <p:tags r:id="rId1"/>
    </p:custDataLst>
    <p:extLst>
      <p:ext uri="{BB962C8B-B14F-4D97-AF65-F5344CB8AC3E}">
        <p14:creationId xmlns:p14="http://schemas.microsoft.com/office/powerpoint/2010/main" val="7831617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26</a:t>
            </a:fld>
            <a:endParaRPr lang="en-US">
              <a:solidFill>
                <a:schemeClr val="bg1"/>
              </a:solidFill>
            </a:endParaRPr>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F6849099-8F0E-4CD4-B9A5-1D896C61F5E3}"/>
              </a:ext>
            </a:extLst>
          </p:cNvPr>
          <p:cNvSpPr/>
          <p:nvPr/>
        </p:nvSpPr>
        <p:spPr>
          <a:xfrm>
            <a:off x="-28198" y="0"/>
            <a:ext cx="5445014" cy="6858000"/>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EEAF8F-1E2D-4FE7-8318-15A4E85566C0}"/>
              </a:ext>
            </a:extLst>
          </p:cNvPr>
          <p:cNvSpPr txBox="1"/>
          <p:nvPr/>
        </p:nvSpPr>
        <p:spPr>
          <a:xfrm>
            <a:off x="5813569" y="345313"/>
            <a:ext cx="4711969" cy="418769"/>
          </a:xfrm>
          <a:prstGeom prst="rect">
            <a:avLst/>
          </a:prstGeom>
          <a:noFill/>
        </p:spPr>
        <p:txBody>
          <a:bodyPr wrap="square" lIns="0" tIns="0" rIns="0" bIns="0" rtlCol="0" anchor="ctr">
            <a:spAutoFit/>
          </a:bodyPr>
          <a:lstStyle/>
          <a:p>
            <a:pPr>
              <a:lnSpc>
                <a:spcPct val="120000"/>
              </a:lnSpc>
            </a:pPr>
            <a:r>
              <a:rPr lang="en-US" sz="2400" dirty="0"/>
              <a:t>Contact the ICAOS National Office</a:t>
            </a:r>
          </a:p>
        </p:txBody>
      </p:sp>
      <p:cxnSp>
        <p:nvCxnSpPr>
          <p:cNvPr id="16" name="Straight Connector 15">
            <a:extLst>
              <a:ext uri="{FF2B5EF4-FFF2-40B4-BE49-F238E27FC236}">
                <a16:creationId xmlns:a16="http://schemas.microsoft.com/office/drawing/2014/main" id="{65CDFCF1-56C9-45F3-86AF-9BF6D1815339}"/>
              </a:ext>
            </a:extLst>
          </p:cNvPr>
          <p:cNvCxnSpPr>
            <a:cxnSpLocks/>
          </p:cNvCxnSpPr>
          <p:nvPr/>
        </p:nvCxnSpPr>
        <p:spPr>
          <a:xfrm>
            <a:off x="7046149" y="1129893"/>
            <a:ext cx="375179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8E0CAF28-BA37-478B-BAE9-899D5A8D10E2}"/>
              </a:ext>
            </a:extLst>
          </p:cNvPr>
          <p:cNvGrpSpPr/>
          <p:nvPr/>
        </p:nvGrpSpPr>
        <p:grpSpPr>
          <a:xfrm>
            <a:off x="5912348" y="1124522"/>
            <a:ext cx="934605" cy="934605"/>
            <a:chOff x="5813571" y="798286"/>
            <a:chExt cx="1078596" cy="1078596"/>
          </a:xfrm>
        </p:grpSpPr>
        <p:sp>
          <p:nvSpPr>
            <p:cNvPr id="17" name="Oval 16">
              <a:extLst>
                <a:ext uri="{FF2B5EF4-FFF2-40B4-BE49-F238E27FC236}">
                  <a16:creationId xmlns:a16="http://schemas.microsoft.com/office/drawing/2014/main" id="{3C8FAA56-C568-4C9B-B925-E0E193816AF7}"/>
                </a:ext>
              </a:extLst>
            </p:cNvPr>
            <p:cNvSpPr/>
            <p:nvPr/>
          </p:nvSpPr>
          <p:spPr>
            <a:xfrm>
              <a:off x="5813571" y="798286"/>
              <a:ext cx="1078596" cy="1078596"/>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Oval 20">
              <a:extLst>
                <a:ext uri="{FF2B5EF4-FFF2-40B4-BE49-F238E27FC236}">
                  <a16:creationId xmlns:a16="http://schemas.microsoft.com/office/drawing/2014/main" id="{60BED466-3678-4C30-82D2-7CCE9021A00A}"/>
                </a:ext>
              </a:extLst>
            </p:cNvPr>
            <p:cNvSpPr/>
            <p:nvPr/>
          </p:nvSpPr>
          <p:spPr>
            <a:xfrm>
              <a:off x="5927567" y="912282"/>
              <a:ext cx="850604" cy="850604"/>
            </a:xfrm>
            <a:prstGeom prst="ellipse">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5" name="Group 24">
              <a:extLst>
                <a:ext uri="{FF2B5EF4-FFF2-40B4-BE49-F238E27FC236}">
                  <a16:creationId xmlns:a16="http://schemas.microsoft.com/office/drawing/2014/main" id="{20C6F42E-BEC2-4D86-A534-EF9DF6DF088A}"/>
                </a:ext>
              </a:extLst>
            </p:cNvPr>
            <p:cNvGrpSpPr/>
            <p:nvPr/>
          </p:nvGrpSpPr>
          <p:grpSpPr>
            <a:xfrm>
              <a:off x="6187769" y="1224872"/>
              <a:ext cx="330200" cy="225425"/>
              <a:chOff x="4127500" y="3670301"/>
              <a:chExt cx="330200" cy="225425"/>
            </a:xfrm>
            <a:solidFill>
              <a:schemeClr val="bg1"/>
            </a:solidFill>
          </p:grpSpPr>
          <p:sp>
            <p:nvSpPr>
              <p:cNvPr id="26" name="Freeform 26">
                <a:extLst>
                  <a:ext uri="{FF2B5EF4-FFF2-40B4-BE49-F238E27FC236}">
                    <a16:creationId xmlns:a16="http://schemas.microsoft.com/office/drawing/2014/main" id="{2BE6E0A7-6E24-46AF-B127-7E312D2B75F2}"/>
                  </a:ext>
                </a:extLst>
              </p:cNvPr>
              <p:cNvSpPr>
                <a:spLocks/>
              </p:cNvSpPr>
              <p:nvPr/>
            </p:nvSpPr>
            <p:spPr bwMode="auto">
              <a:xfrm>
                <a:off x="4127500" y="3684588"/>
                <a:ext cx="330200" cy="211138"/>
              </a:xfrm>
              <a:custGeom>
                <a:avLst/>
                <a:gdLst>
                  <a:gd name="T0" fmla="*/ 87 w 88"/>
                  <a:gd name="T1" fmla="*/ 0 h 56"/>
                  <a:gd name="T2" fmla="*/ 45 w 88"/>
                  <a:gd name="T3" fmla="*/ 34 h 56"/>
                  <a:gd name="T4" fmla="*/ 44 w 88"/>
                  <a:gd name="T5" fmla="*/ 34 h 56"/>
                  <a:gd name="T6" fmla="*/ 43 w 88"/>
                  <a:gd name="T7" fmla="*/ 34 h 56"/>
                  <a:gd name="T8" fmla="*/ 1 w 88"/>
                  <a:gd name="T9" fmla="*/ 0 h 56"/>
                  <a:gd name="T10" fmla="*/ 0 w 88"/>
                  <a:gd name="T11" fmla="*/ 4 h 56"/>
                  <a:gd name="T12" fmla="*/ 0 w 88"/>
                  <a:gd name="T13" fmla="*/ 48 h 56"/>
                  <a:gd name="T14" fmla="*/ 8 w 88"/>
                  <a:gd name="T15" fmla="*/ 56 h 56"/>
                  <a:gd name="T16" fmla="*/ 80 w 88"/>
                  <a:gd name="T17" fmla="*/ 56 h 56"/>
                  <a:gd name="T18" fmla="*/ 88 w 88"/>
                  <a:gd name="T19" fmla="*/ 48 h 56"/>
                  <a:gd name="T20" fmla="*/ 88 w 88"/>
                  <a:gd name="T21" fmla="*/ 4 h 56"/>
                  <a:gd name="T22" fmla="*/ 87 w 88"/>
                  <a:gd name="T23"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 h="56">
                    <a:moveTo>
                      <a:pt x="87" y="0"/>
                    </a:moveTo>
                    <a:cubicBezTo>
                      <a:pt x="45" y="34"/>
                      <a:pt x="45" y="34"/>
                      <a:pt x="45" y="34"/>
                    </a:cubicBezTo>
                    <a:cubicBezTo>
                      <a:pt x="45" y="34"/>
                      <a:pt x="44" y="34"/>
                      <a:pt x="44" y="34"/>
                    </a:cubicBezTo>
                    <a:cubicBezTo>
                      <a:pt x="44" y="34"/>
                      <a:pt x="43" y="34"/>
                      <a:pt x="43" y="34"/>
                    </a:cubicBezTo>
                    <a:cubicBezTo>
                      <a:pt x="1" y="0"/>
                      <a:pt x="1" y="0"/>
                      <a:pt x="1" y="0"/>
                    </a:cubicBezTo>
                    <a:cubicBezTo>
                      <a:pt x="0" y="1"/>
                      <a:pt x="0" y="2"/>
                      <a:pt x="0" y="4"/>
                    </a:cubicBezTo>
                    <a:cubicBezTo>
                      <a:pt x="0" y="48"/>
                      <a:pt x="0" y="48"/>
                      <a:pt x="0" y="48"/>
                    </a:cubicBezTo>
                    <a:cubicBezTo>
                      <a:pt x="0" y="52"/>
                      <a:pt x="4" y="56"/>
                      <a:pt x="8" y="56"/>
                    </a:cubicBezTo>
                    <a:cubicBezTo>
                      <a:pt x="80" y="56"/>
                      <a:pt x="80" y="56"/>
                      <a:pt x="80" y="56"/>
                    </a:cubicBezTo>
                    <a:cubicBezTo>
                      <a:pt x="84" y="56"/>
                      <a:pt x="88" y="52"/>
                      <a:pt x="88" y="48"/>
                    </a:cubicBezTo>
                    <a:cubicBezTo>
                      <a:pt x="88" y="4"/>
                      <a:pt x="88" y="4"/>
                      <a:pt x="88" y="4"/>
                    </a:cubicBezTo>
                    <a:cubicBezTo>
                      <a:pt x="88" y="2"/>
                      <a:pt x="88" y="1"/>
                      <a:pt x="8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sp>
            <p:nvSpPr>
              <p:cNvPr id="27" name="Freeform 27">
                <a:extLst>
                  <a:ext uri="{FF2B5EF4-FFF2-40B4-BE49-F238E27FC236}">
                    <a16:creationId xmlns:a16="http://schemas.microsoft.com/office/drawing/2014/main" id="{FD2B891F-0A13-4EC2-8BA4-3FB455348AFB}"/>
                  </a:ext>
                </a:extLst>
              </p:cNvPr>
              <p:cNvSpPr>
                <a:spLocks/>
              </p:cNvSpPr>
              <p:nvPr/>
            </p:nvSpPr>
            <p:spPr bwMode="auto">
              <a:xfrm>
                <a:off x="4143375" y="3670301"/>
                <a:ext cx="300038" cy="123825"/>
              </a:xfrm>
              <a:custGeom>
                <a:avLst/>
                <a:gdLst>
                  <a:gd name="T0" fmla="*/ 80 w 80"/>
                  <a:gd name="T1" fmla="*/ 1 h 33"/>
                  <a:gd name="T2" fmla="*/ 76 w 80"/>
                  <a:gd name="T3" fmla="*/ 0 h 33"/>
                  <a:gd name="T4" fmla="*/ 4 w 80"/>
                  <a:gd name="T5" fmla="*/ 0 h 33"/>
                  <a:gd name="T6" fmla="*/ 0 w 80"/>
                  <a:gd name="T7" fmla="*/ 1 h 33"/>
                  <a:gd name="T8" fmla="*/ 40 w 80"/>
                  <a:gd name="T9" fmla="*/ 33 h 33"/>
                  <a:gd name="T10" fmla="*/ 80 w 80"/>
                  <a:gd name="T11" fmla="*/ 1 h 33"/>
                </a:gdLst>
                <a:ahLst/>
                <a:cxnLst>
                  <a:cxn ang="0">
                    <a:pos x="T0" y="T1"/>
                  </a:cxn>
                  <a:cxn ang="0">
                    <a:pos x="T2" y="T3"/>
                  </a:cxn>
                  <a:cxn ang="0">
                    <a:pos x="T4" y="T5"/>
                  </a:cxn>
                  <a:cxn ang="0">
                    <a:pos x="T6" y="T7"/>
                  </a:cxn>
                  <a:cxn ang="0">
                    <a:pos x="T8" y="T9"/>
                  </a:cxn>
                  <a:cxn ang="0">
                    <a:pos x="T10" y="T11"/>
                  </a:cxn>
                </a:cxnLst>
                <a:rect l="0" t="0" r="r" b="b"/>
                <a:pathLst>
                  <a:path w="80" h="33">
                    <a:moveTo>
                      <a:pt x="80" y="1"/>
                    </a:moveTo>
                    <a:cubicBezTo>
                      <a:pt x="79" y="0"/>
                      <a:pt x="77" y="0"/>
                      <a:pt x="76" y="0"/>
                    </a:cubicBezTo>
                    <a:cubicBezTo>
                      <a:pt x="4" y="0"/>
                      <a:pt x="4" y="0"/>
                      <a:pt x="4" y="0"/>
                    </a:cubicBezTo>
                    <a:cubicBezTo>
                      <a:pt x="3" y="0"/>
                      <a:pt x="1" y="0"/>
                      <a:pt x="0" y="1"/>
                    </a:cubicBezTo>
                    <a:cubicBezTo>
                      <a:pt x="40" y="33"/>
                      <a:pt x="40" y="33"/>
                      <a:pt x="40" y="33"/>
                    </a:cubicBezTo>
                    <a:lnTo>
                      <a:pt x="8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grpSp>
      </p:grpSp>
      <p:grpSp>
        <p:nvGrpSpPr>
          <p:cNvPr id="35" name="Group 34">
            <a:extLst>
              <a:ext uri="{FF2B5EF4-FFF2-40B4-BE49-F238E27FC236}">
                <a16:creationId xmlns:a16="http://schemas.microsoft.com/office/drawing/2014/main" id="{6B00B1DF-7DF7-4030-8939-C368901365E3}"/>
              </a:ext>
            </a:extLst>
          </p:cNvPr>
          <p:cNvGrpSpPr/>
          <p:nvPr/>
        </p:nvGrpSpPr>
        <p:grpSpPr>
          <a:xfrm>
            <a:off x="5912348" y="2410543"/>
            <a:ext cx="934605" cy="934605"/>
            <a:chOff x="5813571" y="2462892"/>
            <a:chExt cx="1078596" cy="1078596"/>
          </a:xfrm>
        </p:grpSpPr>
        <p:sp>
          <p:nvSpPr>
            <p:cNvPr id="18" name="Oval 17">
              <a:extLst>
                <a:ext uri="{FF2B5EF4-FFF2-40B4-BE49-F238E27FC236}">
                  <a16:creationId xmlns:a16="http://schemas.microsoft.com/office/drawing/2014/main" id="{8D5B9D78-F752-4862-8F95-9048A8D78BA0}"/>
                </a:ext>
              </a:extLst>
            </p:cNvPr>
            <p:cNvSpPr/>
            <p:nvPr/>
          </p:nvSpPr>
          <p:spPr>
            <a:xfrm>
              <a:off x="5813571" y="2462892"/>
              <a:ext cx="1078596" cy="1078596"/>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a:extLst>
                <a:ext uri="{FF2B5EF4-FFF2-40B4-BE49-F238E27FC236}">
                  <a16:creationId xmlns:a16="http://schemas.microsoft.com/office/drawing/2014/main" id="{0303F7FD-1300-49C9-B7F1-0CC209A88464}"/>
                </a:ext>
              </a:extLst>
            </p:cNvPr>
            <p:cNvSpPr/>
            <p:nvPr/>
          </p:nvSpPr>
          <p:spPr>
            <a:xfrm>
              <a:off x="5927567" y="2576888"/>
              <a:ext cx="850604" cy="850604"/>
            </a:xfrm>
            <a:prstGeom prst="ellipse">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a:extLst>
                <a:ext uri="{FF2B5EF4-FFF2-40B4-BE49-F238E27FC236}">
                  <a16:creationId xmlns:a16="http://schemas.microsoft.com/office/drawing/2014/main" id="{28C75AF1-BCEC-4A7E-8556-9FEB54A68AF3}"/>
                </a:ext>
              </a:extLst>
            </p:cNvPr>
            <p:cNvGrpSpPr/>
            <p:nvPr/>
          </p:nvGrpSpPr>
          <p:grpSpPr>
            <a:xfrm>
              <a:off x="6170307" y="2821215"/>
              <a:ext cx="365125" cy="361950"/>
              <a:chOff x="4108450" y="2886076"/>
              <a:chExt cx="365125" cy="361950"/>
            </a:xfrm>
            <a:solidFill>
              <a:schemeClr val="bg1"/>
            </a:solidFill>
          </p:grpSpPr>
          <p:sp>
            <p:nvSpPr>
              <p:cNvPr id="29" name="Freeform 7">
                <a:extLst>
                  <a:ext uri="{FF2B5EF4-FFF2-40B4-BE49-F238E27FC236}">
                    <a16:creationId xmlns:a16="http://schemas.microsoft.com/office/drawing/2014/main" id="{F6133284-A0D1-44C4-9417-B03B5432F760}"/>
                  </a:ext>
                </a:extLst>
              </p:cNvPr>
              <p:cNvSpPr>
                <a:spLocks/>
              </p:cNvSpPr>
              <p:nvPr/>
            </p:nvSpPr>
            <p:spPr bwMode="auto">
              <a:xfrm>
                <a:off x="4108450" y="2946401"/>
                <a:ext cx="307975" cy="301625"/>
              </a:xfrm>
              <a:custGeom>
                <a:avLst/>
                <a:gdLst>
                  <a:gd name="T0" fmla="*/ 70 w 82"/>
                  <a:gd name="T1" fmla="*/ 49 h 80"/>
                  <a:gd name="T2" fmla="*/ 63 w 82"/>
                  <a:gd name="T3" fmla="*/ 46 h 80"/>
                  <a:gd name="T4" fmla="*/ 56 w 82"/>
                  <a:gd name="T5" fmla="*/ 49 h 80"/>
                  <a:gd name="T6" fmla="*/ 54 w 82"/>
                  <a:gd name="T7" fmla="*/ 50 h 80"/>
                  <a:gd name="T8" fmla="*/ 31 w 82"/>
                  <a:gd name="T9" fmla="*/ 27 h 80"/>
                  <a:gd name="T10" fmla="*/ 32 w 82"/>
                  <a:gd name="T11" fmla="*/ 25 h 80"/>
                  <a:gd name="T12" fmla="*/ 32 w 82"/>
                  <a:gd name="T13" fmla="*/ 11 h 80"/>
                  <a:gd name="T14" fmla="*/ 24 w 82"/>
                  <a:gd name="T15" fmla="*/ 3 h 80"/>
                  <a:gd name="T16" fmla="*/ 17 w 82"/>
                  <a:gd name="T17" fmla="*/ 0 h 80"/>
                  <a:gd name="T18" fmla="*/ 10 w 82"/>
                  <a:gd name="T19" fmla="*/ 3 h 80"/>
                  <a:gd name="T20" fmla="*/ 5 w 82"/>
                  <a:gd name="T21" fmla="*/ 7 h 80"/>
                  <a:gd name="T22" fmla="*/ 3 w 82"/>
                  <a:gd name="T23" fmla="*/ 25 h 80"/>
                  <a:gd name="T24" fmla="*/ 56 w 82"/>
                  <a:gd name="T25" fmla="*/ 78 h 80"/>
                  <a:gd name="T26" fmla="*/ 64 w 82"/>
                  <a:gd name="T27" fmla="*/ 80 h 80"/>
                  <a:gd name="T28" fmla="*/ 74 w 82"/>
                  <a:gd name="T29" fmla="*/ 76 h 80"/>
                  <a:gd name="T30" fmla="*/ 78 w 82"/>
                  <a:gd name="T31" fmla="*/ 71 h 80"/>
                  <a:gd name="T32" fmla="*/ 78 w 82"/>
                  <a:gd name="T33" fmla="*/ 57 h 80"/>
                  <a:gd name="T34" fmla="*/ 70 w 82"/>
                  <a:gd name="T35" fmla="*/ 4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 h="80">
                    <a:moveTo>
                      <a:pt x="70" y="49"/>
                    </a:moveTo>
                    <a:cubicBezTo>
                      <a:pt x="68" y="47"/>
                      <a:pt x="65" y="46"/>
                      <a:pt x="63" y="46"/>
                    </a:cubicBezTo>
                    <a:cubicBezTo>
                      <a:pt x="60" y="46"/>
                      <a:pt x="57" y="47"/>
                      <a:pt x="56" y="49"/>
                    </a:cubicBezTo>
                    <a:cubicBezTo>
                      <a:pt x="54" y="50"/>
                      <a:pt x="54" y="50"/>
                      <a:pt x="54" y="50"/>
                    </a:cubicBezTo>
                    <a:cubicBezTo>
                      <a:pt x="46" y="43"/>
                      <a:pt x="38" y="35"/>
                      <a:pt x="31" y="27"/>
                    </a:cubicBezTo>
                    <a:cubicBezTo>
                      <a:pt x="32" y="25"/>
                      <a:pt x="32" y="25"/>
                      <a:pt x="32" y="25"/>
                    </a:cubicBezTo>
                    <a:cubicBezTo>
                      <a:pt x="36" y="22"/>
                      <a:pt x="36" y="15"/>
                      <a:pt x="32" y="11"/>
                    </a:cubicBezTo>
                    <a:cubicBezTo>
                      <a:pt x="24" y="3"/>
                      <a:pt x="24" y="3"/>
                      <a:pt x="24" y="3"/>
                    </a:cubicBezTo>
                    <a:cubicBezTo>
                      <a:pt x="22" y="1"/>
                      <a:pt x="19" y="0"/>
                      <a:pt x="17" y="0"/>
                    </a:cubicBezTo>
                    <a:cubicBezTo>
                      <a:pt x="14" y="0"/>
                      <a:pt x="12" y="1"/>
                      <a:pt x="10" y="3"/>
                    </a:cubicBezTo>
                    <a:cubicBezTo>
                      <a:pt x="5" y="7"/>
                      <a:pt x="5" y="7"/>
                      <a:pt x="5" y="7"/>
                    </a:cubicBezTo>
                    <a:cubicBezTo>
                      <a:pt x="0" y="12"/>
                      <a:pt x="0" y="20"/>
                      <a:pt x="3" y="25"/>
                    </a:cubicBezTo>
                    <a:cubicBezTo>
                      <a:pt x="17" y="46"/>
                      <a:pt x="35" y="64"/>
                      <a:pt x="56" y="78"/>
                    </a:cubicBezTo>
                    <a:cubicBezTo>
                      <a:pt x="58" y="79"/>
                      <a:pt x="61" y="80"/>
                      <a:pt x="64" y="80"/>
                    </a:cubicBezTo>
                    <a:cubicBezTo>
                      <a:pt x="67" y="80"/>
                      <a:pt x="71" y="79"/>
                      <a:pt x="74" y="76"/>
                    </a:cubicBezTo>
                    <a:cubicBezTo>
                      <a:pt x="78" y="71"/>
                      <a:pt x="78" y="71"/>
                      <a:pt x="78" y="71"/>
                    </a:cubicBezTo>
                    <a:cubicBezTo>
                      <a:pt x="82" y="67"/>
                      <a:pt x="82" y="61"/>
                      <a:pt x="78" y="57"/>
                    </a:cubicBezTo>
                    <a:lnTo>
                      <a:pt x="70"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sp>
            <p:nvSpPr>
              <p:cNvPr id="30" name="Freeform 8">
                <a:extLst>
                  <a:ext uri="{FF2B5EF4-FFF2-40B4-BE49-F238E27FC236}">
                    <a16:creationId xmlns:a16="http://schemas.microsoft.com/office/drawing/2014/main" id="{F992CB7E-6E68-4CCC-93F1-126777A01801}"/>
                  </a:ext>
                </a:extLst>
              </p:cNvPr>
              <p:cNvSpPr>
                <a:spLocks/>
              </p:cNvSpPr>
              <p:nvPr/>
            </p:nvSpPr>
            <p:spPr bwMode="auto">
              <a:xfrm>
                <a:off x="4286250" y="2886076"/>
                <a:ext cx="187325" cy="188913"/>
              </a:xfrm>
              <a:custGeom>
                <a:avLst/>
                <a:gdLst>
                  <a:gd name="T0" fmla="*/ 2 w 50"/>
                  <a:gd name="T1" fmla="*/ 0 h 50"/>
                  <a:gd name="T2" fmla="*/ 0 w 50"/>
                  <a:gd name="T3" fmla="*/ 2 h 50"/>
                  <a:gd name="T4" fmla="*/ 2 w 50"/>
                  <a:gd name="T5" fmla="*/ 4 h 50"/>
                  <a:gd name="T6" fmla="*/ 46 w 50"/>
                  <a:gd name="T7" fmla="*/ 48 h 50"/>
                  <a:gd name="T8" fmla="*/ 48 w 50"/>
                  <a:gd name="T9" fmla="*/ 50 h 50"/>
                  <a:gd name="T10" fmla="*/ 50 w 50"/>
                  <a:gd name="T11" fmla="*/ 48 h 50"/>
                  <a:gd name="T12" fmla="*/ 2 w 50"/>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50" h="50">
                    <a:moveTo>
                      <a:pt x="2" y="0"/>
                    </a:moveTo>
                    <a:cubicBezTo>
                      <a:pt x="1" y="0"/>
                      <a:pt x="0" y="1"/>
                      <a:pt x="0" y="2"/>
                    </a:cubicBezTo>
                    <a:cubicBezTo>
                      <a:pt x="0" y="3"/>
                      <a:pt x="1" y="4"/>
                      <a:pt x="2" y="4"/>
                    </a:cubicBezTo>
                    <a:cubicBezTo>
                      <a:pt x="26" y="4"/>
                      <a:pt x="46" y="24"/>
                      <a:pt x="46" y="48"/>
                    </a:cubicBezTo>
                    <a:cubicBezTo>
                      <a:pt x="46" y="49"/>
                      <a:pt x="47" y="50"/>
                      <a:pt x="48" y="50"/>
                    </a:cubicBezTo>
                    <a:cubicBezTo>
                      <a:pt x="49" y="50"/>
                      <a:pt x="50" y="49"/>
                      <a:pt x="50" y="48"/>
                    </a:cubicBezTo>
                    <a:cubicBezTo>
                      <a:pt x="50" y="22"/>
                      <a:pt x="28"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sp>
            <p:nvSpPr>
              <p:cNvPr id="31" name="Freeform 9">
                <a:extLst>
                  <a:ext uri="{FF2B5EF4-FFF2-40B4-BE49-F238E27FC236}">
                    <a16:creationId xmlns:a16="http://schemas.microsoft.com/office/drawing/2014/main" id="{692B1D1B-8E84-43BB-A7B5-27D7DCDBE445}"/>
                  </a:ext>
                </a:extLst>
              </p:cNvPr>
              <p:cNvSpPr>
                <a:spLocks/>
              </p:cNvSpPr>
              <p:nvPr/>
            </p:nvSpPr>
            <p:spPr bwMode="auto">
              <a:xfrm>
                <a:off x="4286250" y="2946401"/>
                <a:ext cx="127000" cy="128588"/>
              </a:xfrm>
              <a:custGeom>
                <a:avLst/>
                <a:gdLst>
                  <a:gd name="T0" fmla="*/ 2 w 34"/>
                  <a:gd name="T1" fmla="*/ 4 h 34"/>
                  <a:gd name="T2" fmla="*/ 30 w 34"/>
                  <a:gd name="T3" fmla="*/ 32 h 34"/>
                  <a:gd name="T4" fmla="*/ 32 w 34"/>
                  <a:gd name="T5" fmla="*/ 34 h 34"/>
                  <a:gd name="T6" fmla="*/ 34 w 34"/>
                  <a:gd name="T7" fmla="*/ 32 h 34"/>
                  <a:gd name="T8" fmla="*/ 2 w 34"/>
                  <a:gd name="T9" fmla="*/ 0 h 34"/>
                  <a:gd name="T10" fmla="*/ 0 w 34"/>
                  <a:gd name="T11" fmla="*/ 2 h 34"/>
                  <a:gd name="T12" fmla="*/ 2 w 34"/>
                  <a:gd name="T13" fmla="*/ 4 h 34"/>
                </a:gdLst>
                <a:ahLst/>
                <a:cxnLst>
                  <a:cxn ang="0">
                    <a:pos x="T0" y="T1"/>
                  </a:cxn>
                  <a:cxn ang="0">
                    <a:pos x="T2" y="T3"/>
                  </a:cxn>
                  <a:cxn ang="0">
                    <a:pos x="T4" y="T5"/>
                  </a:cxn>
                  <a:cxn ang="0">
                    <a:pos x="T6" y="T7"/>
                  </a:cxn>
                  <a:cxn ang="0">
                    <a:pos x="T8" y="T9"/>
                  </a:cxn>
                  <a:cxn ang="0">
                    <a:pos x="T10" y="T11"/>
                  </a:cxn>
                  <a:cxn ang="0">
                    <a:pos x="T12" y="T13"/>
                  </a:cxn>
                </a:cxnLst>
                <a:rect l="0" t="0" r="r" b="b"/>
                <a:pathLst>
                  <a:path w="34" h="34">
                    <a:moveTo>
                      <a:pt x="2" y="4"/>
                    </a:moveTo>
                    <a:cubicBezTo>
                      <a:pt x="17" y="4"/>
                      <a:pt x="30" y="17"/>
                      <a:pt x="30" y="32"/>
                    </a:cubicBezTo>
                    <a:cubicBezTo>
                      <a:pt x="30" y="33"/>
                      <a:pt x="31" y="34"/>
                      <a:pt x="32" y="34"/>
                    </a:cubicBezTo>
                    <a:cubicBezTo>
                      <a:pt x="33" y="34"/>
                      <a:pt x="34" y="33"/>
                      <a:pt x="34" y="32"/>
                    </a:cubicBezTo>
                    <a:cubicBezTo>
                      <a:pt x="34" y="14"/>
                      <a:pt x="20"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sp>
            <p:nvSpPr>
              <p:cNvPr id="32" name="Freeform 10">
                <a:extLst>
                  <a:ext uri="{FF2B5EF4-FFF2-40B4-BE49-F238E27FC236}">
                    <a16:creationId xmlns:a16="http://schemas.microsoft.com/office/drawing/2014/main" id="{0AE14156-35EC-44C7-AD18-8BF6C8965D91}"/>
                  </a:ext>
                </a:extLst>
              </p:cNvPr>
              <p:cNvSpPr>
                <a:spLocks/>
              </p:cNvSpPr>
              <p:nvPr/>
            </p:nvSpPr>
            <p:spPr bwMode="auto">
              <a:xfrm>
                <a:off x="4286250" y="3006726"/>
                <a:ext cx="66675" cy="68263"/>
              </a:xfrm>
              <a:custGeom>
                <a:avLst/>
                <a:gdLst>
                  <a:gd name="T0" fmla="*/ 2 w 18"/>
                  <a:gd name="T1" fmla="*/ 4 h 18"/>
                  <a:gd name="T2" fmla="*/ 14 w 18"/>
                  <a:gd name="T3" fmla="*/ 16 h 18"/>
                  <a:gd name="T4" fmla="*/ 16 w 18"/>
                  <a:gd name="T5" fmla="*/ 18 h 18"/>
                  <a:gd name="T6" fmla="*/ 18 w 18"/>
                  <a:gd name="T7" fmla="*/ 16 h 18"/>
                  <a:gd name="T8" fmla="*/ 2 w 18"/>
                  <a:gd name="T9" fmla="*/ 0 h 18"/>
                  <a:gd name="T10" fmla="*/ 0 w 18"/>
                  <a:gd name="T11" fmla="*/ 2 h 18"/>
                  <a:gd name="T12" fmla="*/ 2 w 18"/>
                  <a:gd name="T13" fmla="*/ 4 h 18"/>
                </a:gdLst>
                <a:ahLst/>
                <a:cxnLst>
                  <a:cxn ang="0">
                    <a:pos x="T0" y="T1"/>
                  </a:cxn>
                  <a:cxn ang="0">
                    <a:pos x="T2" y="T3"/>
                  </a:cxn>
                  <a:cxn ang="0">
                    <a:pos x="T4" y="T5"/>
                  </a:cxn>
                  <a:cxn ang="0">
                    <a:pos x="T6" y="T7"/>
                  </a:cxn>
                  <a:cxn ang="0">
                    <a:pos x="T8" y="T9"/>
                  </a:cxn>
                  <a:cxn ang="0">
                    <a:pos x="T10" y="T11"/>
                  </a:cxn>
                  <a:cxn ang="0">
                    <a:pos x="T12" y="T13"/>
                  </a:cxn>
                </a:cxnLst>
                <a:rect l="0" t="0" r="r" b="b"/>
                <a:pathLst>
                  <a:path w="18" h="18">
                    <a:moveTo>
                      <a:pt x="2" y="4"/>
                    </a:moveTo>
                    <a:cubicBezTo>
                      <a:pt x="9" y="4"/>
                      <a:pt x="14" y="9"/>
                      <a:pt x="14" y="16"/>
                    </a:cubicBezTo>
                    <a:cubicBezTo>
                      <a:pt x="14" y="17"/>
                      <a:pt x="15" y="18"/>
                      <a:pt x="16" y="18"/>
                    </a:cubicBezTo>
                    <a:cubicBezTo>
                      <a:pt x="17" y="18"/>
                      <a:pt x="18" y="17"/>
                      <a:pt x="18" y="16"/>
                    </a:cubicBezTo>
                    <a:cubicBezTo>
                      <a:pt x="18" y="7"/>
                      <a:pt x="11"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grpSp>
      </p:grpSp>
      <p:grpSp>
        <p:nvGrpSpPr>
          <p:cNvPr id="36" name="Group 35">
            <a:extLst>
              <a:ext uri="{FF2B5EF4-FFF2-40B4-BE49-F238E27FC236}">
                <a16:creationId xmlns:a16="http://schemas.microsoft.com/office/drawing/2014/main" id="{DE34C7D8-3FAD-470B-A87A-BFA2F620A7BF}"/>
              </a:ext>
            </a:extLst>
          </p:cNvPr>
          <p:cNvGrpSpPr/>
          <p:nvPr/>
        </p:nvGrpSpPr>
        <p:grpSpPr>
          <a:xfrm>
            <a:off x="5912348" y="4982583"/>
            <a:ext cx="934605" cy="934605"/>
            <a:chOff x="5813571" y="4181019"/>
            <a:chExt cx="1078596" cy="1078596"/>
          </a:xfrm>
        </p:grpSpPr>
        <p:sp>
          <p:nvSpPr>
            <p:cNvPr id="19" name="Oval 18">
              <a:extLst>
                <a:ext uri="{FF2B5EF4-FFF2-40B4-BE49-F238E27FC236}">
                  <a16:creationId xmlns:a16="http://schemas.microsoft.com/office/drawing/2014/main" id="{B5B4670F-B4D8-44BC-AB05-DC12F114D0AA}"/>
                </a:ext>
              </a:extLst>
            </p:cNvPr>
            <p:cNvSpPr/>
            <p:nvPr/>
          </p:nvSpPr>
          <p:spPr>
            <a:xfrm>
              <a:off x="5813571" y="4181019"/>
              <a:ext cx="1078596" cy="1078596"/>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3" name="Oval 22">
              <a:extLst>
                <a:ext uri="{FF2B5EF4-FFF2-40B4-BE49-F238E27FC236}">
                  <a16:creationId xmlns:a16="http://schemas.microsoft.com/office/drawing/2014/main" id="{6D193350-3558-4F1A-8E6A-166D11B1AE34}"/>
                </a:ext>
              </a:extLst>
            </p:cNvPr>
            <p:cNvSpPr/>
            <p:nvPr/>
          </p:nvSpPr>
          <p:spPr>
            <a:xfrm>
              <a:off x="5927567" y="4295015"/>
              <a:ext cx="850604" cy="850604"/>
            </a:xfrm>
            <a:prstGeom prst="ellipse">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Freeform 23">
              <a:extLst>
                <a:ext uri="{FF2B5EF4-FFF2-40B4-BE49-F238E27FC236}">
                  <a16:creationId xmlns:a16="http://schemas.microsoft.com/office/drawing/2014/main" id="{744BD608-0AE2-4506-AD6A-D34797818776}"/>
                </a:ext>
              </a:extLst>
            </p:cNvPr>
            <p:cNvSpPr>
              <a:spLocks noEditPoints="1"/>
            </p:cNvSpPr>
            <p:nvPr/>
          </p:nvSpPr>
          <p:spPr bwMode="auto">
            <a:xfrm>
              <a:off x="6172688" y="4539342"/>
              <a:ext cx="360363" cy="361950"/>
            </a:xfrm>
            <a:custGeom>
              <a:avLst/>
              <a:gdLst>
                <a:gd name="T0" fmla="*/ 92 w 96"/>
                <a:gd name="T1" fmla="*/ 26 h 96"/>
                <a:gd name="T2" fmla="*/ 68 w 96"/>
                <a:gd name="T3" fmla="*/ 26 h 96"/>
                <a:gd name="T4" fmla="*/ 64 w 96"/>
                <a:gd name="T5" fmla="*/ 38 h 96"/>
                <a:gd name="T6" fmla="*/ 40 w 96"/>
                <a:gd name="T7" fmla="*/ 30 h 96"/>
                <a:gd name="T8" fmla="*/ 36 w 96"/>
                <a:gd name="T9" fmla="*/ 14 h 96"/>
                <a:gd name="T10" fmla="*/ 20 w 96"/>
                <a:gd name="T11" fmla="*/ 2 h 96"/>
                <a:gd name="T12" fmla="*/ 16 w 96"/>
                <a:gd name="T13" fmla="*/ 12 h 96"/>
                <a:gd name="T14" fmla="*/ 4 w 96"/>
                <a:gd name="T15" fmla="*/ 28 h 96"/>
                <a:gd name="T16" fmla="*/ 0 w 96"/>
                <a:gd name="T17" fmla="*/ 94 h 96"/>
                <a:gd name="T18" fmla="*/ 12 w 96"/>
                <a:gd name="T19" fmla="*/ 86 h 96"/>
                <a:gd name="T20" fmla="*/ 24 w 96"/>
                <a:gd name="T21" fmla="*/ 86 h 96"/>
                <a:gd name="T22" fmla="*/ 76 w 96"/>
                <a:gd name="T23" fmla="*/ 86 h 96"/>
                <a:gd name="T24" fmla="*/ 88 w 96"/>
                <a:gd name="T25" fmla="*/ 86 h 96"/>
                <a:gd name="T26" fmla="*/ 96 w 96"/>
                <a:gd name="T27" fmla="*/ 94 h 96"/>
                <a:gd name="T28" fmla="*/ 14 w 96"/>
                <a:gd name="T29" fmla="*/ 20 h 96"/>
                <a:gd name="T30" fmla="*/ 26 w 96"/>
                <a:gd name="T31" fmla="*/ 24 h 96"/>
                <a:gd name="T32" fmla="*/ 14 w 96"/>
                <a:gd name="T33" fmla="*/ 20 h 96"/>
                <a:gd name="T34" fmla="*/ 8 w 96"/>
                <a:gd name="T35" fmla="*/ 78 h 96"/>
                <a:gd name="T36" fmla="*/ 32 w 96"/>
                <a:gd name="T37" fmla="*/ 78 h 96"/>
                <a:gd name="T38" fmla="*/ 10 w 96"/>
                <a:gd name="T39" fmla="*/ 72 h 96"/>
                <a:gd name="T40" fmla="*/ 30 w 96"/>
                <a:gd name="T41" fmla="*/ 68 h 96"/>
                <a:gd name="T42" fmla="*/ 30 w 96"/>
                <a:gd name="T43" fmla="*/ 64 h 96"/>
                <a:gd name="T44" fmla="*/ 10 w 96"/>
                <a:gd name="T45" fmla="*/ 60 h 96"/>
                <a:gd name="T46" fmla="*/ 30 w 96"/>
                <a:gd name="T47" fmla="*/ 64 h 96"/>
                <a:gd name="T48" fmla="*/ 8 w 96"/>
                <a:gd name="T49" fmla="*/ 54 h 96"/>
                <a:gd name="T50" fmla="*/ 32 w 96"/>
                <a:gd name="T51" fmla="*/ 54 h 96"/>
                <a:gd name="T52" fmla="*/ 10 w 96"/>
                <a:gd name="T53" fmla="*/ 48 h 96"/>
                <a:gd name="T54" fmla="*/ 30 w 96"/>
                <a:gd name="T55" fmla="*/ 44 h 96"/>
                <a:gd name="T56" fmla="*/ 30 w 96"/>
                <a:gd name="T57" fmla="*/ 40 h 96"/>
                <a:gd name="T58" fmla="*/ 10 w 96"/>
                <a:gd name="T59" fmla="*/ 36 h 96"/>
                <a:gd name="T60" fmla="*/ 30 w 96"/>
                <a:gd name="T61" fmla="*/ 40 h 96"/>
                <a:gd name="T62" fmla="*/ 44 w 96"/>
                <a:gd name="T63" fmla="*/ 78 h 96"/>
                <a:gd name="T64" fmla="*/ 60 w 96"/>
                <a:gd name="T65" fmla="*/ 78 h 96"/>
                <a:gd name="T66" fmla="*/ 46 w 96"/>
                <a:gd name="T67" fmla="*/ 72 h 96"/>
                <a:gd name="T68" fmla="*/ 58 w 96"/>
                <a:gd name="T69" fmla="*/ 68 h 96"/>
                <a:gd name="T70" fmla="*/ 58 w 96"/>
                <a:gd name="T71" fmla="*/ 64 h 96"/>
                <a:gd name="T72" fmla="*/ 46 w 96"/>
                <a:gd name="T73" fmla="*/ 60 h 96"/>
                <a:gd name="T74" fmla="*/ 58 w 96"/>
                <a:gd name="T75" fmla="*/ 64 h 96"/>
                <a:gd name="T76" fmla="*/ 72 w 96"/>
                <a:gd name="T77" fmla="*/ 78 h 96"/>
                <a:gd name="T78" fmla="*/ 88 w 96"/>
                <a:gd name="T79" fmla="*/ 78 h 96"/>
                <a:gd name="T80" fmla="*/ 74 w 96"/>
                <a:gd name="T81" fmla="*/ 72 h 96"/>
                <a:gd name="T82" fmla="*/ 86 w 96"/>
                <a:gd name="T83" fmla="*/ 68 h 96"/>
                <a:gd name="T84" fmla="*/ 86 w 96"/>
                <a:gd name="T85" fmla="*/ 64 h 96"/>
                <a:gd name="T86" fmla="*/ 74 w 96"/>
                <a:gd name="T87" fmla="*/ 60 h 96"/>
                <a:gd name="T88" fmla="*/ 86 w 96"/>
                <a:gd name="T89" fmla="*/ 64 h 96"/>
                <a:gd name="T90" fmla="*/ 72 w 96"/>
                <a:gd name="T91" fmla="*/ 54 h 96"/>
                <a:gd name="T92" fmla="*/ 88 w 96"/>
                <a:gd name="T93" fmla="*/ 54 h 96"/>
                <a:gd name="T94" fmla="*/ 74 w 96"/>
                <a:gd name="T95" fmla="*/ 48 h 96"/>
                <a:gd name="T96" fmla="*/ 86 w 96"/>
                <a:gd name="T97" fmla="*/ 4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6" h="96">
                  <a:moveTo>
                    <a:pt x="94" y="36"/>
                  </a:moveTo>
                  <a:cubicBezTo>
                    <a:pt x="92" y="36"/>
                    <a:pt x="92" y="36"/>
                    <a:pt x="92" y="36"/>
                  </a:cubicBezTo>
                  <a:cubicBezTo>
                    <a:pt x="92" y="26"/>
                    <a:pt x="92" y="26"/>
                    <a:pt x="92" y="26"/>
                  </a:cubicBezTo>
                  <a:cubicBezTo>
                    <a:pt x="92" y="25"/>
                    <a:pt x="91" y="24"/>
                    <a:pt x="90" y="24"/>
                  </a:cubicBezTo>
                  <a:cubicBezTo>
                    <a:pt x="70" y="24"/>
                    <a:pt x="70" y="24"/>
                    <a:pt x="70" y="24"/>
                  </a:cubicBezTo>
                  <a:cubicBezTo>
                    <a:pt x="69" y="24"/>
                    <a:pt x="68" y="25"/>
                    <a:pt x="68" y="26"/>
                  </a:cubicBezTo>
                  <a:cubicBezTo>
                    <a:pt x="68" y="36"/>
                    <a:pt x="68" y="36"/>
                    <a:pt x="68" y="36"/>
                  </a:cubicBezTo>
                  <a:cubicBezTo>
                    <a:pt x="66" y="36"/>
                    <a:pt x="66" y="36"/>
                    <a:pt x="66" y="36"/>
                  </a:cubicBezTo>
                  <a:cubicBezTo>
                    <a:pt x="65" y="36"/>
                    <a:pt x="64" y="37"/>
                    <a:pt x="64" y="38"/>
                  </a:cubicBezTo>
                  <a:cubicBezTo>
                    <a:pt x="64" y="52"/>
                    <a:pt x="64" y="52"/>
                    <a:pt x="64" y="52"/>
                  </a:cubicBezTo>
                  <a:cubicBezTo>
                    <a:pt x="40" y="52"/>
                    <a:pt x="40" y="52"/>
                    <a:pt x="40" y="52"/>
                  </a:cubicBezTo>
                  <a:cubicBezTo>
                    <a:pt x="40" y="30"/>
                    <a:pt x="40" y="30"/>
                    <a:pt x="40" y="30"/>
                  </a:cubicBezTo>
                  <a:cubicBezTo>
                    <a:pt x="40" y="29"/>
                    <a:pt x="39" y="28"/>
                    <a:pt x="38" y="28"/>
                  </a:cubicBezTo>
                  <a:cubicBezTo>
                    <a:pt x="36" y="28"/>
                    <a:pt x="36" y="28"/>
                    <a:pt x="36" y="28"/>
                  </a:cubicBezTo>
                  <a:cubicBezTo>
                    <a:pt x="36" y="14"/>
                    <a:pt x="36" y="14"/>
                    <a:pt x="36" y="14"/>
                  </a:cubicBezTo>
                  <a:cubicBezTo>
                    <a:pt x="36" y="13"/>
                    <a:pt x="35" y="12"/>
                    <a:pt x="34" y="12"/>
                  </a:cubicBezTo>
                  <a:cubicBezTo>
                    <a:pt x="20" y="12"/>
                    <a:pt x="20" y="12"/>
                    <a:pt x="20" y="12"/>
                  </a:cubicBezTo>
                  <a:cubicBezTo>
                    <a:pt x="20" y="2"/>
                    <a:pt x="20" y="2"/>
                    <a:pt x="20" y="2"/>
                  </a:cubicBezTo>
                  <a:cubicBezTo>
                    <a:pt x="20" y="1"/>
                    <a:pt x="19" y="0"/>
                    <a:pt x="18" y="0"/>
                  </a:cubicBezTo>
                  <a:cubicBezTo>
                    <a:pt x="17" y="0"/>
                    <a:pt x="16" y="1"/>
                    <a:pt x="16" y="2"/>
                  </a:cubicBezTo>
                  <a:cubicBezTo>
                    <a:pt x="16" y="12"/>
                    <a:pt x="16" y="12"/>
                    <a:pt x="16" y="12"/>
                  </a:cubicBezTo>
                  <a:cubicBezTo>
                    <a:pt x="6" y="12"/>
                    <a:pt x="6" y="12"/>
                    <a:pt x="6" y="12"/>
                  </a:cubicBezTo>
                  <a:cubicBezTo>
                    <a:pt x="5" y="12"/>
                    <a:pt x="4" y="13"/>
                    <a:pt x="4" y="14"/>
                  </a:cubicBezTo>
                  <a:cubicBezTo>
                    <a:pt x="4" y="28"/>
                    <a:pt x="4" y="28"/>
                    <a:pt x="4" y="28"/>
                  </a:cubicBezTo>
                  <a:cubicBezTo>
                    <a:pt x="2" y="28"/>
                    <a:pt x="2" y="28"/>
                    <a:pt x="2" y="28"/>
                  </a:cubicBezTo>
                  <a:cubicBezTo>
                    <a:pt x="1" y="28"/>
                    <a:pt x="0" y="29"/>
                    <a:pt x="0" y="30"/>
                  </a:cubicBezTo>
                  <a:cubicBezTo>
                    <a:pt x="0" y="94"/>
                    <a:pt x="0" y="94"/>
                    <a:pt x="0" y="94"/>
                  </a:cubicBezTo>
                  <a:cubicBezTo>
                    <a:pt x="0" y="95"/>
                    <a:pt x="1" y="96"/>
                    <a:pt x="2" y="96"/>
                  </a:cubicBezTo>
                  <a:cubicBezTo>
                    <a:pt x="12" y="96"/>
                    <a:pt x="12" y="96"/>
                    <a:pt x="12" y="96"/>
                  </a:cubicBezTo>
                  <a:cubicBezTo>
                    <a:pt x="12" y="86"/>
                    <a:pt x="12" y="86"/>
                    <a:pt x="12" y="86"/>
                  </a:cubicBezTo>
                  <a:cubicBezTo>
                    <a:pt x="12" y="85"/>
                    <a:pt x="13" y="84"/>
                    <a:pt x="14" y="84"/>
                  </a:cubicBezTo>
                  <a:cubicBezTo>
                    <a:pt x="22" y="84"/>
                    <a:pt x="22" y="84"/>
                    <a:pt x="22" y="84"/>
                  </a:cubicBezTo>
                  <a:cubicBezTo>
                    <a:pt x="23" y="84"/>
                    <a:pt x="24" y="85"/>
                    <a:pt x="24" y="86"/>
                  </a:cubicBezTo>
                  <a:cubicBezTo>
                    <a:pt x="24" y="96"/>
                    <a:pt x="24" y="96"/>
                    <a:pt x="24" y="96"/>
                  </a:cubicBezTo>
                  <a:cubicBezTo>
                    <a:pt x="76" y="96"/>
                    <a:pt x="76" y="96"/>
                    <a:pt x="76" y="96"/>
                  </a:cubicBezTo>
                  <a:cubicBezTo>
                    <a:pt x="76" y="86"/>
                    <a:pt x="76" y="86"/>
                    <a:pt x="76" y="86"/>
                  </a:cubicBezTo>
                  <a:cubicBezTo>
                    <a:pt x="76" y="85"/>
                    <a:pt x="77" y="84"/>
                    <a:pt x="78" y="84"/>
                  </a:cubicBezTo>
                  <a:cubicBezTo>
                    <a:pt x="86" y="84"/>
                    <a:pt x="86" y="84"/>
                    <a:pt x="86" y="84"/>
                  </a:cubicBezTo>
                  <a:cubicBezTo>
                    <a:pt x="87" y="84"/>
                    <a:pt x="88" y="85"/>
                    <a:pt x="88" y="86"/>
                  </a:cubicBezTo>
                  <a:cubicBezTo>
                    <a:pt x="88" y="96"/>
                    <a:pt x="88" y="96"/>
                    <a:pt x="88" y="96"/>
                  </a:cubicBezTo>
                  <a:cubicBezTo>
                    <a:pt x="94" y="96"/>
                    <a:pt x="94" y="96"/>
                    <a:pt x="94" y="96"/>
                  </a:cubicBezTo>
                  <a:cubicBezTo>
                    <a:pt x="95" y="96"/>
                    <a:pt x="96" y="95"/>
                    <a:pt x="96" y="94"/>
                  </a:cubicBezTo>
                  <a:cubicBezTo>
                    <a:pt x="96" y="38"/>
                    <a:pt x="96" y="38"/>
                    <a:pt x="96" y="38"/>
                  </a:cubicBezTo>
                  <a:cubicBezTo>
                    <a:pt x="96" y="37"/>
                    <a:pt x="95" y="36"/>
                    <a:pt x="94" y="36"/>
                  </a:cubicBezTo>
                  <a:close/>
                  <a:moveTo>
                    <a:pt x="14" y="20"/>
                  </a:moveTo>
                  <a:cubicBezTo>
                    <a:pt x="26" y="20"/>
                    <a:pt x="26" y="20"/>
                    <a:pt x="26" y="20"/>
                  </a:cubicBezTo>
                  <a:cubicBezTo>
                    <a:pt x="27" y="20"/>
                    <a:pt x="28" y="21"/>
                    <a:pt x="28" y="22"/>
                  </a:cubicBezTo>
                  <a:cubicBezTo>
                    <a:pt x="28" y="23"/>
                    <a:pt x="27" y="24"/>
                    <a:pt x="26" y="24"/>
                  </a:cubicBezTo>
                  <a:cubicBezTo>
                    <a:pt x="14" y="24"/>
                    <a:pt x="14" y="24"/>
                    <a:pt x="14" y="24"/>
                  </a:cubicBezTo>
                  <a:cubicBezTo>
                    <a:pt x="13" y="24"/>
                    <a:pt x="12" y="23"/>
                    <a:pt x="12" y="22"/>
                  </a:cubicBezTo>
                  <a:cubicBezTo>
                    <a:pt x="12" y="21"/>
                    <a:pt x="13" y="20"/>
                    <a:pt x="14" y="20"/>
                  </a:cubicBezTo>
                  <a:close/>
                  <a:moveTo>
                    <a:pt x="30" y="80"/>
                  </a:moveTo>
                  <a:cubicBezTo>
                    <a:pt x="10" y="80"/>
                    <a:pt x="10" y="80"/>
                    <a:pt x="10" y="80"/>
                  </a:cubicBezTo>
                  <a:cubicBezTo>
                    <a:pt x="9" y="80"/>
                    <a:pt x="8" y="79"/>
                    <a:pt x="8" y="78"/>
                  </a:cubicBezTo>
                  <a:cubicBezTo>
                    <a:pt x="8" y="77"/>
                    <a:pt x="9" y="76"/>
                    <a:pt x="10" y="76"/>
                  </a:cubicBezTo>
                  <a:cubicBezTo>
                    <a:pt x="30" y="76"/>
                    <a:pt x="30" y="76"/>
                    <a:pt x="30" y="76"/>
                  </a:cubicBezTo>
                  <a:cubicBezTo>
                    <a:pt x="31" y="76"/>
                    <a:pt x="32" y="77"/>
                    <a:pt x="32" y="78"/>
                  </a:cubicBezTo>
                  <a:cubicBezTo>
                    <a:pt x="32" y="79"/>
                    <a:pt x="31" y="80"/>
                    <a:pt x="30" y="80"/>
                  </a:cubicBezTo>
                  <a:close/>
                  <a:moveTo>
                    <a:pt x="30" y="72"/>
                  </a:moveTo>
                  <a:cubicBezTo>
                    <a:pt x="10" y="72"/>
                    <a:pt x="10" y="72"/>
                    <a:pt x="10" y="72"/>
                  </a:cubicBezTo>
                  <a:cubicBezTo>
                    <a:pt x="9" y="72"/>
                    <a:pt x="8" y="71"/>
                    <a:pt x="8" y="70"/>
                  </a:cubicBezTo>
                  <a:cubicBezTo>
                    <a:pt x="8" y="69"/>
                    <a:pt x="9" y="68"/>
                    <a:pt x="10" y="68"/>
                  </a:cubicBezTo>
                  <a:cubicBezTo>
                    <a:pt x="30" y="68"/>
                    <a:pt x="30" y="68"/>
                    <a:pt x="30" y="68"/>
                  </a:cubicBezTo>
                  <a:cubicBezTo>
                    <a:pt x="31" y="68"/>
                    <a:pt x="32" y="69"/>
                    <a:pt x="32" y="70"/>
                  </a:cubicBezTo>
                  <a:cubicBezTo>
                    <a:pt x="32" y="71"/>
                    <a:pt x="31" y="72"/>
                    <a:pt x="30" y="72"/>
                  </a:cubicBezTo>
                  <a:close/>
                  <a:moveTo>
                    <a:pt x="30" y="64"/>
                  </a:moveTo>
                  <a:cubicBezTo>
                    <a:pt x="10" y="64"/>
                    <a:pt x="10" y="64"/>
                    <a:pt x="10" y="64"/>
                  </a:cubicBezTo>
                  <a:cubicBezTo>
                    <a:pt x="9" y="64"/>
                    <a:pt x="8" y="63"/>
                    <a:pt x="8" y="62"/>
                  </a:cubicBezTo>
                  <a:cubicBezTo>
                    <a:pt x="8" y="61"/>
                    <a:pt x="9" y="60"/>
                    <a:pt x="10" y="60"/>
                  </a:cubicBezTo>
                  <a:cubicBezTo>
                    <a:pt x="30" y="60"/>
                    <a:pt x="30" y="60"/>
                    <a:pt x="30" y="60"/>
                  </a:cubicBezTo>
                  <a:cubicBezTo>
                    <a:pt x="31" y="60"/>
                    <a:pt x="32" y="61"/>
                    <a:pt x="32" y="62"/>
                  </a:cubicBezTo>
                  <a:cubicBezTo>
                    <a:pt x="32" y="63"/>
                    <a:pt x="31" y="64"/>
                    <a:pt x="30" y="64"/>
                  </a:cubicBezTo>
                  <a:close/>
                  <a:moveTo>
                    <a:pt x="30" y="56"/>
                  </a:moveTo>
                  <a:cubicBezTo>
                    <a:pt x="10" y="56"/>
                    <a:pt x="10" y="56"/>
                    <a:pt x="10" y="56"/>
                  </a:cubicBezTo>
                  <a:cubicBezTo>
                    <a:pt x="9" y="56"/>
                    <a:pt x="8" y="55"/>
                    <a:pt x="8" y="54"/>
                  </a:cubicBezTo>
                  <a:cubicBezTo>
                    <a:pt x="8" y="53"/>
                    <a:pt x="9" y="52"/>
                    <a:pt x="10" y="52"/>
                  </a:cubicBezTo>
                  <a:cubicBezTo>
                    <a:pt x="30" y="52"/>
                    <a:pt x="30" y="52"/>
                    <a:pt x="30" y="52"/>
                  </a:cubicBezTo>
                  <a:cubicBezTo>
                    <a:pt x="31" y="52"/>
                    <a:pt x="32" y="53"/>
                    <a:pt x="32" y="54"/>
                  </a:cubicBezTo>
                  <a:cubicBezTo>
                    <a:pt x="32" y="55"/>
                    <a:pt x="31" y="56"/>
                    <a:pt x="30" y="56"/>
                  </a:cubicBezTo>
                  <a:close/>
                  <a:moveTo>
                    <a:pt x="30" y="48"/>
                  </a:moveTo>
                  <a:cubicBezTo>
                    <a:pt x="10" y="48"/>
                    <a:pt x="10" y="48"/>
                    <a:pt x="10" y="48"/>
                  </a:cubicBezTo>
                  <a:cubicBezTo>
                    <a:pt x="9" y="48"/>
                    <a:pt x="8" y="47"/>
                    <a:pt x="8" y="46"/>
                  </a:cubicBezTo>
                  <a:cubicBezTo>
                    <a:pt x="8" y="45"/>
                    <a:pt x="9" y="44"/>
                    <a:pt x="10" y="44"/>
                  </a:cubicBezTo>
                  <a:cubicBezTo>
                    <a:pt x="30" y="44"/>
                    <a:pt x="30" y="44"/>
                    <a:pt x="30" y="44"/>
                  </a:cubicBezTo>
                  <a:cubicBezTo>
                    <a:pt x="31" y="44"/>
                    <a:pt x="32" y="45"/>
                    <a:pt x="32" y="46"/>
                  </a:cubicBezTo>
                  <a:cubicBezTo>
                    <a:pt x="32" y="47"/>
                    <a:pt x="31" y="48"/>
                    <a:pt x="30" y="48"/>
                  </a:cubicBezTo>
                  <a:close/>
                  <a:moveTo>
                    <a:pt x="30" y="40"/>
                  </a:moveTo>
                  <a:cubicBezTo>
                    <a:pt x="10" y="40"/>
                    <a:pt x="10" y="40"/>
                    <a:pt x="10" y="40"/>
                  </a:cubicBezTo>
                  <a:cubicBezTo>
                    <a:pt x="9" y="40"/>
                    <a:pt x="8" y="39"/>
                    <a:pt x="8" y="38"/>
                  </a:cubicBezTo>
                  <a:cubicBezTo>
                    <a:pt x="8" y="37"/>
                    <a:pt x="9" y="36"/>
                    <a:pt x="10" y="36"/>
                  </a:cubicBezTo>
                  <a:cubicBezTo>
                    <a:pt x="30" y="36"/>
                    <a:pt x="30" y="36"/>
                    <a:pt x="30" y="36"/>
                  </a:cubicBezTo>
                  <a:cubicBezTo>
                    <a:pt x="31" y="36"/>
                    <a:pt x="32" y="37"/>
                    <a:pt x="32" y="38"/>
                  </a:cubicBezTo>
                  <a:cubicBezTo>
                    <a:pt x="32" y="39"/>
                    <a:pt x="31" y="40"/>
                    <a:pt x="30" y="40"/>
                  </a:cubicBezTo>
                  <a:close/>
                  <a:moveTo>
                    <a:pt x="58" y="80"/>
                  </a:moveTo>
                  <a:cubicBezTo>
                    <a:pt x="46" y="80"/>
                    <a:pt x="46" y="80"/>
                    <a:pt x="46" y="80"/>
                  </a:cubicBezTo>
                  <a:cubicBezTo>
                    <a:pt x="45" y="80"/>
                    <a:pt x="44" y="79"/>
                    <a:pt x="44" y="78"/>
                  </a:cubicBezTo>
                  <a:cubicBezTo>
                    <a:pt x="44" y="77"/>
                    <a:pt x="45" y="76"/>
                    <a:pt x="46" y="76"/>
                  </a:cubicBezTo>
                  <a:cubicBezTo>
                    <a:pt x="58" y="76"/>
                    <a:pt x="58" y="76"/>
                    <a:pt x="58" y="76"/>
                  </a:cubicBezTo>
                  <a:cubicBezTo>
                    <a:pt x="59" y="76"/>
                    <a:pt x="60" y="77"/>
                    <a:pt x="60" y="78"/>
                  </a:cubicBezTo>
                  <a:cubicBezTo>
                    <a:pt x="60" y="79"/>
                    <a:pt x="59" y="80"/>
                    <a:pt x="58" y="80"/>
                  </a:cubicBezTo>
                  <a:close/>
                  <a:moveTo>
                    <a:pt x="58" y="72"/>
                  </a:moveTo>
                  <a:cubicBezTo>
                    <a:pt x="46" y="72"/>
                    <a:pt x="46" y="72"/>
                    <a:pt x="46" y="72"/>
                  </a:cubicBezTo>
                  <a:cubicBezTo>
                    <a:pt x="45" y="72"/>
                    <a:pt x="44" y="71"/>
                    <a:pt x="44" y="70"/>
                  </a:cubicBezTo>
                  <a:cubicBezTo>
                    <a:pt x="44" y="69"/>
                    <a:pt x="45" y="68"/>
                    <a:pt x="46" y="68"/>
                  </a:cubicBezTo>
                  <a:cubicBezTo>
                    <a:pt x="58" y="68"/>
                    <a:pt x="58" y="68"/>
                    <a:pt x="58" y="68"/>
                  </a:cubicBezTo>
                  <a:cubicBezTo>
                    <a:pt x="59" y="68"/>
                    <a:pt x="60" y="69"/>
                    <a:pt x="60" y="70"/>
                  </a:cubicBezTo>
                  <a:cubicBezTo>
                    <a:pt x="60" y="71"/>
                    <a:pt x="59" y="72"/>
                    <a:pt x="58" y="72"/>
                  </a:cubicBezTo>
                  <a:close/>
                  <a:moveTo>
                    <a:pt x="58" y="64"/>
                  </a:moveTo>
                  <a:cubicBezTo>
                    <a:pt x="46" y="64"/>
                    <a:pt x="46" y="64"/>
                    <a:pt x="46" y="64"/>
                  </a:cubicBezTo>
                  <a:cubicBezTo>
                    <a:pt x="45" y="64"/>
                    <a:pt x="44" y="63"/>
                    <a:pt x="44" y="62"/>
                  </a:cubicBezTo>
                  <a:cubicBezTo>
                    <a:pt x="44" y="61"/>
                    <a:pt x="45" y="60"/>
                    <a:pt x="46" y="60"/>
                  </a:cubicBezTo>
                  <a:cubicBezTo>
                    <a:pt x="58" y="60"/>
                    <a:pt x="58" y="60"/>
                    <a:pt x="58" y="60"/>
                  </a:cubicBezTo>
                  <a:cubicBezTo>
                    <a:pt x="59" y="60"/>
                    <a:pt x="60" y="61"/>
                    <a:pt x="60" y="62"/>
                  </a:cubicBezTo>
                  <a:cubicBezTo>
                    <a:pt x="60" y="63"/>
                    <a:pt x="59" y="64"/>
                    <a:pt x="58" y="64"/>
                  </a:cubicBezTo>
                  <a:close/>
                  <a:moveTo>
                    <a:pt x="86" y="80"/>
                  </a:moveTo>
                  <a:cubicBezTo>
                    <a:pt x="74" y="80"/>
                    <a:pt x="74" y="80"/>
                    <a:pt x="74" y="80"/>
                  </a:cubicBezTo>
                  <a:cubicBezTo>
                    <a:pt x="73" y="80"/>
                    <a:pt x="72" y="79"/>
                    <a:pt x="72" y="78"/>
                  </a:cubicBezTo>
                  <a:cubicBezTo>
                    <a:pt x="72" y="77"/>
                    <a:pt x="73" y="76"/>
                    <a:pt x="74" y="76"/>
                  </a:cubicBezTo>
                  <a:cubicBezTo>
                    <a:pt x="86" y="76"/>
                    <a:pt x="86" y="76"/>
                    <a:pt x="86" y="76"/>
                  </a:cubicBezTo>
                  <a:cubicBezTo>
                    <a:pt x="87" y="76"/>
                    <a:pt x="88" y="77"/>
                    <a:pt x="88" y="78"/>
                  </a:cubicBezTo>
                  <a:cubicBezTo>
                    <a:pt x="88" y="79"/>
                    <a:pt x="87" y="80"/>
                    <a:pt x="86" y="80"/>
                  </a:cubicBezTo>
                  <a:close/>
                  <a:moveTo>
                    <a:pt x="86" y="72"/>
                  </a:moveTo>
                  <a:cubicBezTo>
                    <a:pt x="74" y="72"/>
                    <a:pt x="74" y="72"/>
                    <a:pt x="74" y="72"/>
                  </a:cubicBezTo>
                  <a:cubicBezTo>
                    <a:pt x="73" y="72"/>
                    <a:pt x="72" y="71"/>
                    <a:pt x="72" y="70"/>
                  </a:cubicBezTo>
                  <a:cubicBezTo>
                    <a:pt x="72" y="69"/>
                    <a:pt x="73" y="68"/>
                    <a:pt x="74" y="68"/>
                  </a:cubicBezTo>
                  <a:cubicBezTo>
                    <a:pt x="86" y="68"/>
                    <a:pt x="86" y="68"/>
                    <a:pt x="86" y="68"/>
                  </a:cubicBezTo>
                  <a:cubicBezTo>
                    <a:pt x="87" y="68"/>
                    <a:pt x="88" y="69"/>
                    <a:pt x="88" y="70"/>
                  </a:cubicBezTo>
                  <a:cubicBezTo>
                    <a:pt x="88" y="71"/>
                    <a:pt x="87" y="72"/>
                    <a:pt x="86" y="72"/>
                  </a:cubicBezTo>
                  <a:close/>
                  <a:moveTo>
                    <a:pt x="86" y="64"/>
                  </a:moveTo>
                  <a:cubicBezTo>
                    <a:pt x="74" y="64"/>
                    <a:pt x="74" y="64"/>
                    <a:pt x="74" y="64"/>
                  </a:cubicBezTo>
                  <a:cubicBezTo>
                    <a:pt x="73" y="64"/>
                    <a:pt x="72" y="63"/>
                    <a:pt x="72" y="62"/>
                  </a:cubicBezTo>
                  <a:cubicBezTo>
                    <a:pt x="72" y="61"/>
                    <a:pt x="73" y="60"/>
                    <a:pt x="74" y="60"/>
                  </a:cubicBezTo>
                  <a:cubicBezTo>
                    <a:pt x="86" y="60"/>
                    <a:pt x="86" y="60"/>
                    <a:pt x="86" y="60"/>
                  </a:cubicBezTo>
                  <a:cubicBezTo>
                    <a:pt x="87" y="60"/>
                    <a:pt x="88" y="61"/>
                    <a:pt x="88" y="62"/>
                  </a:cubicBezTo>
                  <a:cubicBezTo>
                    <a:pt x="88" y="63"/>
                    <a:pt x="87" y="64"/>
                    <a:pt x="86" y="64"/>
                  </a:cubicBezTo>
                  <a:close/>
                  <a:moveTo>
                    <a:pt x="86" y="56"/>
                  </a:moveTo>
                  <a:cubicBezTo>
                    <a:pt x="74" y="56"/>
                    <a:pt x="74" y="56"/>
                    <a:pt x="74" y="56"/>
                  </a:cubicBezTo>
                  <a:cubicBezTo>
                    <a:pt x="73" y="56"/>
                    <a:pt x="72" y="55"/>
                    <a:pt x="72" y="54"/>
                  </a:cubicBezTo>
                  <a:cubicBezTo>
                    <a:pt x="72" y="53"/>
                    <a:pt x="73" y="52"/>
                    <a:pt x="74" y="52"/>
                  </a:cubicBezTo>
                  <a:cubicBezTo>
                    <a:pt x="86" y="52"/>
                    <a:pt x="86" y="52"/>
                    <a:pt x="86" y="52"/>
                  </a:cubicBezTo>
                  <a:cubicBezTo>
                    <a:pt x="87" y="52"/>
                    <a:pt x="88" y="53"/>
                    <a:pt x="88" y="54"/>
                  </a:cubicBezTo>
                  <a:cubicBezTo>
                    <a:pt x="88" y="55"/>
                    <a:pt x="87" y="56"/>
                    <a:pt x="86" y="56"/>
                  </a:cubicBezTo>
                  <a:close/>
                  <a:moveTo>
                    <a:pt x="86" y="48"/>
                  </a:moveTo>
                  <a:cubicBezTo>
                    <a:pt x="74" y="48"/>
                    <a:pt x="74" y="48"/>
                    <a:pt x="74" y="48"/>
                  </a:cubicBezTo>
                  <a:cubicBezTo>
                    <a:pt x="73" y="48"/>
                    <a:pt x="72" y="47"/>
                    <a:pt x="72" y="46"/>
                  </a:cubicBezTo>
                  <a:cubicBezTo>
                    <a:pt x="72" y="45"/>
                    <a:pt x="73" y="44"/>
                    <a:pt x="74" y="44"/>
                  </a:cubicBezTo>
                  <a:cubicBezTo>
                    <a:pt x="86" y="44"/>
                    <a:pt x="86" y="44"/>
                    <a:pt x="86" y="44"/>
                  </a:cubicBezTo>
                  <a:cubicBezTo>
                    <a:pt x="87" y="44"/>
                    <a:pt x="88" y="45"/>
                    <a:pt x="88" y="46"/>
                  </a:cubicBezTo>
                  <a:cubicBezTo>
                    <a:pt x="88" y="47"/>
                    <a:pt x="87" y="48"/>
                    <a:pt x="86" y="4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sz="2400"/>
            </a:p>
          </p:txBody>
        </p:sp>
      </p:grpSp>
      <p:sp>
        <p:nvSpPr>
          <p:cNvPr id="38" name="Oval 37">
            <a:extLst>
              <a:ext uri="{FF2B5EF4-FFF2-40B4-BE49-F238E27FC236}">
                <a16:creationId xmlns:a16="http://schemas.microsoft.com/office/drawing/2014/main" id="{7742B07A-45EB-40D2-9A03-4E33693F5BD1}"/>
              </a:ext>
            </a:extLst>
          </p:cNvPr>
          <p:cNvSpPr/>
          <p:nvPr/>
        </p:nvSpPr>
        <p:spPr>
          <a:xfrm>
            <a:off x="5904508" y="3503047"/>
            <a:ext cx="934605" cy="93460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Oval 38">
            <a:extLst>
              <a:ext uri="{FF2B5EF4-FFF2-40B4-BE49-F238E27FC236}">
                <a16:creationId xmlns:a16="http://schemas.microsoft.com/office/drawing/2014/main" id="{05ECDF15-D0EE-4CD9-80A5-D75986C05C3C}"/>
              </a:ext>
            </a:extLst>
          </p:cNvPr>
          <p:cNvSpPr/>
          <p:nvPr/>
        </p:nvSpPr>
        <p:spPr>
          <a:xfrm>
            <a:off x="6013070" y="3636789"/>
            <a:ext cx="737049" cy="737049"/>
          </a:xfrm>
          <a:prstGeom prst="ellipse">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5" name="Group 44">
            <a:extLst>
              <a:ext uri="{FF2B5EF4-FFF2-40B4-BE49-F238E27FC236}">
                <a16:creationId xmlns:a16="http://schemas.microsoft.com/office/drawing/2014/main" id="{FF120F7E-E4F5-4620-BC22-A752E1FCB1FB}"/>
              </a:ext>
            </a:extLst>
          </p:cNvPr>
          <p:cNvGrpSpPr/>
          <p:nvPr/>
        </p:nvGrpSpPr>
        <p:grpSpPr>
          <a:xfrm>
            <a:off x="6211742" y="3819726"/>
            <a:ext cx="339703" cy="353727"/>
            <a:chOff x="3390900" y="723900"/>
            <a:chExt cx="346075" cy="360363"/>
          </a:xfrm>
          <a:solidFill>
            <a:schemeClr val="bg1"/>
          </a:solidFill>
        </p:grpSpPr>
        <p:sp>
          <p:nvSpPr>
            <p:cNvPr id="46" name="Freeform 252">
              <a:extLst>
                <a:ext uri="{FF2B5EF4-FFF2-40B4-BE49-F238E27FC236}">
                  <a16:creationId xmlns:a16="http://schemas.microsoft.com/office/drawing/2014/main" id="{A111DBF6-D001-4EED-B757-FAB0A8E1958C}"/>
                </a:ext>
              </a:extLst>
            </p:cNvPr>
            <p:cNvSpPr>
              <a:spLocks/>
            </p:cNvSpPr>
            <p:nvPr/>
          </p:nvSpPr>
          <p:spPr bwMode="auto">
            <a:xfrm>
              <a:off x="3390900" y="1023938"/>
              <a:ext cx="346075" cy="60325"/>
            </a:xfrm>
            <a:custGeom>
              <a:avLst/>
              <a:gdLst>
                <a:gd name="T0" fmla="*/ 90 w 92"/>
                <a:gd name="T1" fmla="*/ 12 h 16"/>
                <a:gd name="T2" fmla="*/ 48 w 92"/>
                <a:gd name="T3" fmla="*/ 12 h 16"/>
                <a:gd name="T4" fmla="*/ 48 w 92"/>
                <a:gd name="T5" fmla="*/ 0 h 16"/>
                <a:gd name="T6" fmla="*/ 44 w 92"/>
                <a:gd name="T7" fmla="*/ 0 h 16"/>
                <a:gd name="T8" fmla="*/ 44 w 92"/>
                <a:gd name="T9" fmla="*/ 12 h 16"/>
                <a:gd name="T10" fmla="*/ 2 w 92"/>
                <a:gd name="T11" fmla="*/ 12 h 16"/>
                <a:gd name="T12" fmla="*/ 0 w 92"/>
                <a:gd name="T13" fmla="*/ 14 h 16"/>
                <a:gd name="T14" fmla="*/ 2 w 92"/>
                <a:gd name="T15" fmla="*/ 16 h 16"/>
                <a:gd name="T16" fmla="*/ 90 w 92"/>
                <a:gd name="T17" fmla="*/ 16 h 16"/>
                <a:gd name="T18" fmla="*/ 92 w 92"/>
                <a:gd name="T19" fmla="*/ 14 h 16"/>
                <a:gd name="T20" fmla="*/ 90 w 92"/>
                <a:gd name="T21" fmla="*/ 1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6">
                  <a:moveTo>
                    <a:pt x="90" y="12"/>
                  </a:moveTo>
                  <a:cubicBezTo>
                    <a:pt x="48" y="12"/>
                    <a:pt x="48" y="12"/>
                    <a:pt x="48" y="12"/>
                  </a:cubicBezTo>
                  <a:cubicBezTo>
                    <a:pt x="48" y="0"/>
                    <a:pt x="48" y="0"/>
                    <a:pt x="48" y="0"/>
                  </a:cubicBezTo>
                  <a:cubicBezTo>
                    <a:pt x="44" y="0"/>
                    <a:pt x="44" y="0"/>
                    <a:pt x="44" y="0"/>
                  </a:cubicBezTo>
                  <a:cubicBezTo>
                    <a:pt x="44" y="12"/>
                    <a:pt x="44" y="12"/>
                    <a:pt x="44" y="12"/>
                  </a:cubicBezTo>
                  <a:cubicBezTo>
                    <a:pt x="2" y="12"/>
                    <a:pt x="2" y="12"/>
                    <a:pt x="2" y="12"/>
                  </a:cubicBezTo>
                  <a:cubicBezTo>
                    <a:pt x="1" y="12"/>
                    <a:pt x="0" y="13"/>
                    <a:pt x="0" y="14"/>
                  </a:cubicBezTo>
                  <a:cubicBezTo>
                    <a:pt x="0" y="15"/>
                    <a:pt x="1" y="16"/>
                    <a:pt x="2" y="16"/>
                  </a:cubicBezTo>
                  <a:cubicBezTo>
                    <a:pt x="90" y="16"/>
                    <a:pt x="90" y="16"/>
                    <a:pt x="90" y="16"/>
                  </a:cubicBezTo>
                  <a:cubicBezTo>
                    <a:pt x="91" y="16"/>
                    <a:pt x="92" y="15"/>
                    <a:pt x="92" y="14"/>
                  </a:cubicBezTo>
                  <a:cubicBezTo>
                    <a:pt x="92" y="13"/>
                    <a:pt x="91" y="12"/>
                    <a:pt x="9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sp>
          <p:nvSpPr>
            <p:cNvPr id="47" name="Freeform 253">
              <a:extLst>
                <a:ext uri="{FF2B5EF4-FFF2-40B4-BE49-F238E27FC236}">
                  <a16:creationId xmlns:a16="http://schemas.microsoft.com/office/drawing/2014/main" id="{FC405264-BE3A-43DC-B54D-80EA85FC65A5}"/>
                </a:ext>
              </a:extLst>
            </p:cNvPr>
            <p:cNvSpPr>
              <a:spLocks/>
            </p:cNvSpPr>
            <p:nvPr/>
          </p:nvSpPr>
          <p:spPr bwMode="auto">
            <a:xfrm>
              <a:off x="3421063" y="874713"/>
              <a:ext cx="87313" cy="44450"/>
            </a:xfrm>
            <a:custGeom>
              <a:avLst/>
              <a:gdLst>
                <a:gd name="T0" fmla="*/ 21 w 23"/>
                <a:gd name="T1" fmla="*/ 0 h 12"/>
                <a:gd name="T2" fmla="*/ 0 w 23"/>
                <a:gd name="T3" fmla="*/ 0 h 12"/>
                <a:gd name="T4" fmla="*/ 3 w 23"/>
                <a:gd name="T5" fmla="*/ 12 h 12"/>
                <a:gd name="T6" fmla="*/ 23 w 23"/>
                <a:gd name="T7" fmla="*/ 12 h 12"/>
                <a:gd name="T8" fmla="*/ 21 w 23"/>
                <a:gd name="T9" fmla="*/ 0 h 12"/>
              </a:gdLst>
              <a:ahLst/>
              <a:cxnLst>
                <a:cxn ang="0">
                  <a:pos x="T0" y="T1"/>
                </a:cxn>
                <a:cxn ang="0">
                  <a:pos x="T2" y="T3"/>
                </a:cxn>
                <a:cxn ang="0">
                  <a:pos x="T4" y="T5"/>
                </a:cxn>
                <a:cxn ang="0">
                  <a:pos x="T6" y="T7"/>
                </a:cxn>
                <a:cxn ang="0">
                  <a:pos x="T8" y="T9"/>
                </a:cxn>
              </a:cxnLst>
              <a:rect l="0" t="0" r="r" b="b"/>
              <a:pathLst>
                <a:path w="23" h="12">
                  <a:moveTo>
                    <a:pt x="21" y="0"/>
                  </a:moveTo>
                  <a:cubicBezTo>
                    <a:pt x="0" y="0"/>
                    <a:pt x="0" y="0"/>
                    <a:pt x="0" y="0"/>
                  </a:cubicBezTo>
                  <a:cubicBezTo>
                    <a:pt x="1" y="4"/>
                    <a:pt x="1" y="8"/>
                    <a:pt x="3" y="12"/>
                  </a:cubicBezTo>
                  <a:cubicBezTo>
                    <a:pt x="23" y="12"/>
                    <a:pt x="23" y="12"/>
                    <a:pt x="23" y="12"/>
                  </a:cubicBezTo>
                  <a:cubicBezTo>
                    <a:pt x="22" y="8"/>
                    <a:pt x="21" y="4"/>
                    <a:pt x="2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sp>
          <p:nvSpPr>
            <p:cNvPr id="48" name="Freeform 254">
              <a:extLst>
                <a:ext uri="{FF2B5EF4-FFF2-40B4-BE49-F238E27FC236}">
                  <a16:creationId xmlns:a16="http://schemas.microsoft.com/office/drawing/2014/main" id="{B983B4BE-E4EF-483A-9C3C-2777C4F9897C}"/>
                </a:ext>
              </a:extLst>
            </p:cNvPr>
            <p:cNvSpPr>
              <a:spLocks/>
            </p:cNvSpPr>
            <p:nvPr/>
          </p:nvSpPr>
          <p:spPr bwMode="auto">
            <a:xfrm>
              <a:off x="3530600" y="739775"/>
              <a:ext cx="68263" cy="44450"/>
            </a:xfrm>
            <a:custGeom>
              <a:avLst/>
              <a:gdLst>
                <a:gd name="T0" fmla="*/ 8 w 18"/>
                <a:gd name="T1" fmla="*/ 0 h 12"/>
                <a:gd name="T2" fmla="*/ 0 w 18"/>
                <a:gd name="T3" fmla="*/ 12 h 12"/>
                <a:gd name="T4" fmla="*/ 18 w 18"/>
                <a:gd name="T5" fmla="*/ 12 h 12"/>
                <a:gd name="T6" fmla="*/ 10 w 18"/>
                <a:gd name="T7" fmla="*/ 0 h 12"/>
                <a:gd name="T8" fmla="*/ 8 w 18"/>
                <a:gd name="T9" fmla="*/ 0 h 12"/>
              </a:gdLst>
              <a:ahLst/>
              <a:cxnLst>
                <a:cxn ang="0">
                  <a:pos x="T0" y="T1"/>
                </a:cxn>
                <a:cxn ang="0">
                  <a:pos x="T2" y="T3"/>
                </a:cxn>
                <a:cxn ang="0">
                  <a:pos x="T4" y="T5"/>
                </a:cxn>
                <a:cxn ang="0">
                  <a:pos x="T6" y="T7"/>
                </a:cxn>
                <a:cxn ang="0">
                  <a:pos x="T8" y="T9"/>
                </a:cxn>
              </a:cxnLst>
              <a:rect l="0" t="0" r="r" b="b"/>
              <a:pathLst>
                <a:path w="18" h="12">
                  <a:moveTo>
                    <a:pt x="8" y="0"/>
                  </a:moveTo>
                  <a:cubicBezTo>
                    <a:pt x="5" y="4"/>
                    <a:pt x="2" y="8"/>
                    <a:pt x="0" y="12"/>
                  </a:cubicBezTo>
                  <a:cubicBezTo>
                    <a:pt x="18" y="12"/>
                    <a:pt x="18" y="12"/>
                    <a:pt x="18" y="12"/>
                  </a:cubicBezTo>
                  <a:cubicBezTo>
                    <a:pt x="16" y="8"/>
                    <a:pt x="13" y="4"/>
                    <a:pt x="10" y="0"/>
                  </a:cubicBezTo>
                  <a:lnTo>
                    <a:pt x="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sp>
          <p:nvSpPr>
            <p:cNvPr id="49" name="Freeform 255">
              <a:extLst>
                <a:ext uri="{FF2B5EF4-FFF2-40B4-BE49-F238E27FC236}">
                  <a16:creationId xmlns:a16="http://schemas.microsoft.com/office/drawing/2014/main" id="{B223B66A-D382-4670-99BB-4AEA46C9E1D6}"/>
                </a:ext>
              </a:extLst>
            </p:cNvPr>
            <p:cNvSpPr>
              <a:spLocks/>
            </p:cNvSpPr>
            <p:nvPr/>
          </p:nvSpPr>
          <p:spPr bwMode="auto">
            <a:xfrm>
              <a:off x="3621088" y="874713"/>
              <a:ext cx="85725" cy="44450"/>
            </a:xfrm>
            <a:custGeom>
              <a:avLst/>
              <a:gdLst>
                <a:gd name="T0" fmla="*/ 23 w 23"/>
                <a:gd name="T1" fmla="*/ 0 h 12"/>
                <a:gd name="T2" fmla="*/ 2 w 23"/>
                <a:gd name="T3" fmla="*/ 0 h 12"/>
                <a:gd name="T4" fmla="*/ 0 w 23"/>
                <a:gd name="T5" fmla="*/ 12 h 12"/>
                <a:gd name="T6" fmla="*/ 20 w 23"/>
                <a:gd name="T7" fmla="*/ 12 h 12"/>
                <a:gd name="T8" fmla="*/ 23 w 23"/>
                <a:gd name="T9" fmla="*/ 0 h 12"/>
              </a:gdLst>
              <a:ahLst/>
              <a:cxnLst>
                <a:cxn ang="0">
                  <a:pos x="T0" y="T1"/>
                </a:cxn>
                <a:cxn ang="0">
                  <a:pos x="T2" y="T3"/>
                </a:cxn>
                <a:cxn ang="0">
                  <a:pos x="T4" y="T5"/>
                </a:cxn>
                <a:cxn ang="0">
                  <a:pos x="T6" y="T7"/>
                </a:cxn>
                <a:cxn ang="0">
                  <a:pos x="T8" y="T9"/>
                </a:cxn>
              </a:cxnLst>
              <a:rect l="0" t="0" r="r" b="b"/>
              <a:pathLst>
                <a:path w="23" h="12">
                  <a:moveTo>
                    <a:pt x="23" y="0"/>
                  </a:moveTo>
                  <a:cubicBezTo>
                    <a:pt x="2" y="0"/>
                    <a:pt x="2" y="0"/>
                    <a:pt x="2" y="0"/>
                  </a:cubicBezTo>
                  <a:cubicBezTo>
                    <a:pt x="2" y="4"/>
                    <a:pt x="1" y="8"/>
                    <a:pt x="0" y="12"/>
                  </a:cubicBezTo>
                  <a:cubicBezTo>
                    <a:pt x="20" y="12"/>
                    <a:pt x="20" y="12"/>
                    <a:pt x="20" y="12"/>
                  </a:cubicBezTo>
                  <a:cubicBezTo>
                    <a:pt x="22" y="8"/>
                    <a:pt x="23" y="4"/>
                    <a:pt x="2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sp>
          <p:nvSpPr>
            <p:cNvPr id="50" name="Freeform 256">
              <a:extLst>
                <a:ext uri="{FF2B5EF4-FFF2-40B4-BE49-F238E27FC236}">
                  <a16:creationId xmlns:a16="http://schemas.microsoft.com/office/drawing/2014/main" id="{7AADD97D-38F2-4A47-960C-9EC3371E196B}"/>
                </a:ext>
              </a:extLst>
            </p:cNvPr>
            <p:cNvSpPr>
              <a:spLocks/>
            </p:cNvSpPr>
            <p:nvPr/>
          </p:nvSpPr>
          <p:spPr bwMode="auto">
            <a:xfrm>
              <a:off x="3511550" y="874713"/>
              <a:ext cx="104775" cy="44450"/>
            </a:xfrm>
            <a:custGeom>
              <a:avLst/>
              <a:gdLst>
                <a:gd name="T0" fmla="*/ 0 w 28"/>
                <a:gd name="T1" fmla="*/ 0 h 12"/>
                <a:gd name="T2" fmla="*/ 3 w 28"/>
                <a:gd name="T3" fmla="*/ 12 h 12"/>
                <a:gd name="T4" fmla="*/ 25 w 28"/>
                <a:gd name="T5" fmla="*/ 12 h 12"/>
                <a:gd name="T6" fmla="*/ 28 w 28"/>
                <a:gd name="T7" fmla="*/ 0 h 12"/>
                <a:gd name="T8" fmla="*/ 0 w 28"/>
                <a:gd name="T9" fmla="*/ 0 h 12"/>
              </a:gdLst>
              <a:ahLst/>
              <a:cxnLst>
                <a:cxn ang="0">
                  <a:pos x="T0" y="T1"/>
                </a:cxn>
                <a:cxn ang="0">
                  <a:pos x="T2" y="T3"/>
                </a:cxn>
                <a:cxn ang="0">
                  <a:pos x="T4" y="T5"/>
                </a:cxn>
                <a:cxn ang="0">
                  <a:pos x="T6" y="T7"/>
                </a:cxn>
                <a:cxn ang="0">
                  <a:pos x="T8" y="T9"/>
                </a:cxn>
              </a:cxnLst>
              <a:rect l="0" t="0" r="r" b="b"/>
              <a:pathLst>
                <a:path w="28" h="12">
                  <a:moveTo>
                    <a:pt x="0" y="0"/>
                  </a:moveTo>
                  <a:cubicBezTo>
                    <a:pt x="1" y="4"/>
                    <a:pt x="2" y="8"/>
                    <a:pt x="3" y="12"/>
                  </a:cubicBezTo>
                  <a:cubicBezTo>
                    <a:pt x="25" y="12"/>
                    <a:pt x="25" y="12"/>
                    <a:pt x="25" y="12"/>
                  </a:cubicBezTo>
                  <a:cubicBezTo>
                    <a:pt x="26" y="8"/>
                    <a:pt x="27" y="4"/>
                    <a:pt x="28"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sp>
          <p:nvSpPr>
            <p:cNvPr id="51" name="Freeform 257">
              <a:extLst>
                <a:ext uri="{FF2B5EF4-FFF2-40B4-BE49-F238E27FC236}">
                  <a16:creationId xmlns:a16="http://schemas.microsoft.com/office/drawing/2014/main" id="{299F226E-99B4-42CA-96C0-278E06B10757}"/>
                </a:ext>
              </a:extLst>
            </p:cNvPr>
            <p:cNvSpPr>
              <a:spLocks/>
            </p:cNvSpPr>
            <p:nvPr/>
          </p:nvSpPr>
          <p:spPr bwMode="auto">
            <a:xfrm>
              <a:off x="3511550" y="798513"/>
              <a:ext cx="104775" cy="60325"/>
            </a:xfrm>
            <a:custGeom>
              <a:avLst/>
              <a:gdLst>
                <a:gd name="T0" fmla="*/ 28 w 28"/>
                <a:gd name="T1" fmla="*/ 16 h 16"/>
                <a:gd name="T2" fmla="*/ 25 w 28"/>
                <a:gd name="T3" fmla="*/ 0 h 16"/>
                <a:gd name="T4" fmla="*/ 3 w 28"/>
                <a:gd name="T5" fmla="*/ 0 h 16"/>
                <a:gd name="T6" fmla="*/ 0 w 28"/>
                <a:gd name="T7" fmla="*/ 16 h 16"/>
                <a:gd name="T8" fmla="*/ 28 w 28"/>
                <a:gd name="T9" fmla="*/ 16 h 16"/>
              </a:gdLst>
              <a:ahLst/>
              <a:cxnLst>
                <a:cxn ang="0">
                  <a:pos x="T0" y="T1"/>
                </a:cxn>
                <a:cxn ang="0">
                  <a:pos x="T2" y="T3"/>
                </a:cxn>
                <a:cxn ang="0">
                  <a:pos x="T4" y="T5"/>
                </a:cxn>
                <a:cxn ang="0">
                  <a:pos x="T6" y="T7"/>
                </a:cxn>
                <a:cxn ang="0">
                  <a:pos x="T8" y="T9"/>
                </a:cxn>
              </a:cxnLst>
              <a:rect l="0" t="0" r="r" b="b"/>
              <a:pathLst>
                <a:path w="28" h="16">
                  <a:moveTo>
                    <a:pt x="28" y="16"/>
                  </a:moveTo>
                  <a:cubicBezTo>
                    <a:pt x="28" y="11"/>
                    <a:pt x="27" y="5"/>
                    <a:pt x="25" y="0"/>
                  </a:cubicBezTo>
                  <a:cubicBezTo>
                    <a:pt x="3" y="0"/>
                    <a:pt x="3" y="0"/>
                    <a:pt x="3" y="0"/>
                  </a:cubicBezTo>
                  <a:cubicBezTo>
                    <a:pt x="1" y="5"/>
                    <a:pt x="0" y="11"/>
                    <a:pt x="0" y="16"/>
                  </a:cubicBezTo>
                  <a:lnTo>
                    <a:pt x="28"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sp>
          <p:nvSpPr>
            <p:cNvPr id="52" name="Freeform 258">
              <a:extLst>
                <a:ext uri="{FF2B5EF4-FFF2-40B4-BE49-F238E27FC236}">
                  <a16:creationId xmlns:a16="http://schemas.microsoft.com/office/drawing/2014/main" id="{4C003908-1DC2-4687-B8CE-0B64A1175A4C}"/>
                </a:ext>
              </a:extLst>
            </p:cNvPr>
            <p:cNvSpPr>
              <a:spLocks/>
            </p:cNvSpPr>
            <p:nvPr/>
          </p:nvSpPr>
          <p:spPr bwMode="auto">
            <a:xfrm>
              <a:off x="3527425" y="935038"/>
              <a:ext cx="74613" cy="58738"/>
            </a:xfrm>
            <a:custGeom>
              <a:avLst/>
              <a:gdLst>
                <a:gd name="T0" fmla="*/ 11 w 20"/>
                <a:gd name="T1" fmla="*/ 16 h 16"/>
                <a:gd name="T2" fmla="*/ 20 w 20"/>
                <a:gd name="T3" fmla="*/ 0 h 16"/>
                <a:gd name="T4" fmla="*/ 0 w 20"/>
                <a:gd name="T5" fmla="*/ 0 h 16"/>
                <a:gd name="T6" fmla="*/ 9 w 20"/>
                <a:gd name="T7" fmla="*/ 16 h 16"/>
                <a:gd name="T8" fmla="*/ 11 w 20"/>
                <a:gd name="T9" fmla="*/ 16 h 16"/>
              </a:gdLst>
              <a:ahLst/>
              <a:cxnLst>
                <a:cxn ang="0">
                  <a:pos x="T0" y="T1"/>
                </a:cxn>
                <a:cxn ang="0">
                  <a:pos x="T2" y="T3"/>
                </a:cxn>
                <a:cxn ang="0">
                  <a:pos x="T4" y="T5"/>
                </a:cxn>
                <a:cxn ang="0">
                  <a:pos x="T6" y="T7"/>
                </a:cxn>
                <a:cxn ang="0">
                  <a:pos x="T8" y="T9"/>
                </a:cxn>
              </a:cxnLst>
              <a:rect l="0" t="0" r="r" b="b"/>
              <a:pathLst>
                <a:path w="20" h="16">
                  <a:moveTo>
                    <a:pt x="11" y="16"/>
                  </a:moveTo>
                  <a:cubicBezTo>
                    <a:pt x="14" y="11"/>
                    <a:pt x="17" y="5"/>
                    <a:pt x="20" y="0"/>
                  </a:cubicBezTo>
                  <a:cubicBezTo>
                    <a:pt x="0" y="0"/>
                    <a:pt x="0" y="0"/>
                    <a:pt x="0" y="0"/>
                  </a:cubicBezTo>
                  <a:cubicBezTo>
                    <a:pt x="3" y="5"/>
                    <a:pt x="6" y="11"/>
                    <a:pt x="9" y="16"/>
                  </a:cubicBezTo>
                  <a:lnTo>
                    <a:pt x="11"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sp>
          <p:nvSpPr>
            <p:cNvPr id="53" name="Freeform 259">
              <a:extLst>
                <a:ext uri="{FF2B5EF4-FFF2-40B4-BE49-F238E27FC236}">
                  <a16:creationId xmlns:a16="http://schemas.microsoft.com/office/drawing/2014/main" id="{77FE54F1-C954-4DFB-8CA4-214A84BCC7EA}"/>
                </a:ext>
              </a:extLst>
            </p:cNvPr>
            <p:cNvSpPr>
              <a:spLocks/>
            </p:cNvSpPr>
            <p:nvPr/>
          </p:nvSpPr>
          <p:spPr bwMode="auto">
            <a:xfrm>
              <a:off x="3421063" y="798513"/>
              <a:ext cx="87313" cy="60325"/>
            </a:xfrm>
            <a:custGeom>
              <a:avLst/>
              <a:gdLst>
                <a:gd name="T0" fmla="*/ 0 w 23"/>
                <a:gd name="T1" fmla="*/ 16 h 16"/>
                <a:gd name="T2" fmla="*/ 20 w 23"/>
                <a:gd name="T3" fmla="*/ 16 h 16"/>
                <a:gd name="T4" fmla="*/ 23 w 23"/>
                <a:gd name="T5" fmla="*/ 0 h 16"/>
                <a:gd name="T6" fmla="*/ 4 w 23"/>
                <a:gd name="T7" fmla="*/ 0 h 16"/>
                <a:gd name="T8" fmla="*/ 0 w 23"/>
                <a:gd name="T9" fmla="*/ 16 h 16"/>
              </a:gdLst>
              <a:ahLst/>
              <a:cxnLst>
                <a:cxn ang="0">
                  <a:pos x="T0" y="T1"/>
                </a:cxn>
                <a:cxn ang="0">
                  <a:pos x="T2" y="T3"/>
                </a:cxn>
                <a:cxn ang="0">
                  <a:pos x="T4" y="T5"/>
                </a:cxn>
                <a:cxn ang="0">
                  <a:pos x="T6" y="T7"/>
                </a:cxn>
                <a:cxn ang="0">
                  <a:pos x="T8" y="T9"/>
                </a:cxn>
              </a:cxnLst>
              <a:rect l="0" t="0" r="r" b="b"/>
              <a:pathLst>
                <a:path w="23" h="16">
                  <a:moveTo>
                    <a:pt x="0" y="16"/>
                  </a:moveTo>
                  <a:cubicBezTo>
                    <a:pt x="20" y="16"/>
                    <a:pt x="20" y="16"/>
                    <a:pt x="20" y="16"/>
                  </a:cubicBezTo>
                  <a:cubicBezTo>
                    <a:pt x="20" y="11"/>
                    <a:pt x="21" y="5"/>
                    <a:pt x="23" y="0"/>
                  </a:cubicBezTo>
                  <a:cubicBezTo>
                    <a:pt x="4" y="0"/>
                    <a:pt x="4" y="0"/>
                    <a:pt x="4" y="0"/>
                  </a:cubicBezTo>
                  <a:cubicBezTo>
                    <a:pt x="2" y="5"/>
                    <a:pt x="0" y="10"/>
                    <a:pt x="0"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sp>
          <p:nvSpPr>
            <p:cNvPr id="54" name="Freeform 260">
              <a:extLst>
                <a:ext uri="{FF2B5EF4-FFF2-40B4-BE49-F238E27FC236}">
                  <a16:creationId xmlns:a16="http://schemas.microsoft.com/office/drawing/2014/main" id="{EB2E636F-FAA1-4671-A79A-E1AD7534C210}"/>
                </a:ext>
              </a:extLst>
            </p:cNvPr>
            <p:cNvSpPr>
              <a:spLocks/>
            </p:cNvSpPr>
            <p:nvPr/>
          </p:nvSpPr>
          <p:spPr bwMode="auto">
            <a:xfrm>
              <a:off x="3621088" y="798513"/>
              <a:ext cx="85725" cy="60325"/>
            </a:xfrm>
            <a:custGeom>
              <a:avLst/>
              <a:gdLst>
                <a:gd name="T0" fmla="*/ 0 w 23"/>
                <a:gd name="T1" fmla="*/ 0 h 16"/>
                <a:gd name="T2" fmla="*/ 3 w 23"/>
                <a:gd name="T3" fmla="*/ 16 h 16"/>
                <a:gd name="T4" fmla="*/ 23 w 23"/>
                <a:gd name="T5" fmla="*/ 16 h 16"/>
                <a:gd name="T6" fmla="*/ 19 w 23"/>
                <a:gd name="T7" fmla="*/ 0 h 16"/>
                <a:gd name="T8" fmla="*/ 0 w 23"/>
                <a:gd name="T9" fmla="*/ 0 h 16"/>
              </a:gdLst>
              <a:ahLst/>
              <a:cxnLst>
                <a:cxn ang="0">
                  <a:pos x="T0" y="T1"/>
                </a:cxn>
                <a:cxn ang="0">
                  <a:pos x="T2" y="T3"/>
                </a:cxn>
                <a:cxn ang="0">
                  <a:pos x="T4" y="T5"/>
                </a:cxn>
                <a:cxn ang="0">
                  <a:pos x="T6" y="T7"/>
                </a:cxn>
                <a:cxn ang="0">
                  <a:pos x="T8" y="T9"/>
                </a:cxn>
              </a:cxnLst>
              <a:rect l="0" t="0" r="r" b="b"/>
              <a:pathLst>
                <a:path w="23" h="16">
                  <a:moveTo>
                    <a:pt x="0" y="0"/>
                  </a:moveTo>
                  <a:cubicBezTo>
                    <a:pt x="2" y="5"/>
                    <a:pt x="3" y="11"/>
                    <a:pt x="3" y="16"/>
                  </a:cubicBezTo>
                  <a:cubicBezTo>
                    <a:pt x="23" y="16"/>
                    <a:pt x="23" y="16"/>
                    <a:pt x="23" y="16"/>
                  </a:cubicBezTo>
                  <a:cubicBezTo>
                    <a:pt x="23" y="10"/>
                    <a:pt x="21" y="5"/>
                    <a:pt x="19"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sp>
          <p:nvSpPr>
            <p:cNvPr id="55" name="Freeform 261">
              <a:extLst>
                <a:ext uri="{FF2B5EF4-FFF2-40B4-BE49-F238E27FC236}">
                  <a16:creationId xmlns:a16="http://schemas.microsoft.com/office/drawing/2014/main" id="{CBFE28E0-2BD6-46BE-B6ED-329230B90C10}"/>
                </a:ext>
              </a:extLst>
            </p:cNvPr>
            <p:cNvSpPr>
              <a:spLocks/>
            </p:cNvSpPr>
            <p:nvPr/>
          </p:nvSpPr>
          <p:spPr bwMode="auto">
            <a:xfrm>
              <a:off x="3575050" y="935038"/>
              <a:ext cx="112713" cy="74613"/>
            </a:xfrm>
            <a:custGeom>
              <a:avLst/>
              <a:gdLst>
                <a:gd name="T0" fmla="*/ 11 w 30"/>
                <a:gd name="T1" fmla="*/ 0 h 20"/>
                <a:gd name="T2" fmla="*/ 0 w 30"/>
                <a:gd name="T3" fmla="*/ 19 h 20"/>
                <a:gd name="T4" fmla="*/ 0 w 30"/>
                <a:gd name="T5" fmla="*/ 20 h 20"/>
                <a:gd name="T6" fmla="*/ 30 w 30"/>
                <a:gd name="T7" fmla="*/ 0 h 20"/>
                <a:gd name="T8" fmla="*/ 11 w 30"/>
                <a:gd name="T9" fmla="*/ 0 h 20"/>
              </a:gdLst>
              <a:ahLst/>
              <a:cxnLst>
                <a:cxn ang="0">
                  <a:pos x="T0" y="T1"/>
                </a:cxn>
                <a:cxn ang="0">
                  <a:pos x="T2" y="T3"/>
                </a:cxn>
                <a:cxn ang="0">
                  <a:pos x="T4" y="T5"/>
                </a:cxn>
                <a:cxn ang="0">
                  <a:pos x="T6" y="T7"/>
                </a:cxn>
                <a:cxn ang="0">
                  <a:pos x="T8" y="T9"/>
                </a:cxn>
              </a:cxnLst>
              <a:rect l="0" t="0" r="r" b="b"/>
              <a:pathLst>
                <a:path w="30" h="20">
                  <a:moveTo>
                    <a:pt x="11" y="0"/>
                  </a:moveTo>
                  <a:cubicBezTo>
                    <a:pt x="8" y="6"/>
                    <a:pt x="5" y="13"/>
                    <a:pt x="0" y="19"/>
                  </a:cubicBezTo>
                  <a:cubicBezTo>
                    <a:pt x="0" y="20"/>
                    <a:pt x="0" y="20"/>
                    <a:pt x="0" y="20"/>
                  </a:cubicBezTo>
                  <a:cubicBezTo>
                    <a:pt x="13" y="19"/>
                    <a:pt x="24" y="11"/>
                    <a:pt x="30" y="0"/>
                  </a:cubicBez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sp>
          <p:nvSpPr>
            <p:cNvPr id="56" name="Freeform 262">
              <a:extLst>
                <a:ext uri="{FF2B5EF4-FFF2-40B4-BE49-F238E27FC236}">
                  <a16:creationId xmlns:a16="http://schemas.microsoft.com/office/drawing/2014/main" id="{4C110F8C-5323-4107-8EA8-6C6F88758729}"/>
                </a:ext>
              </a:extLst>
            </p:cNvPr>
            <p:cNvSpPr>
              <a:spLocks/>
            </p:cNvSpPr>
            <p:nvPr/>
          </p:nvSpPr>
          <p:spPr bwMode="auto">
            <a:xfrm>
              <a:off x="3440113" y="935038"/>
              <a:ext cx="112713" cy="74613"/>
            </a:xfrm>
            <a:custGeom>
              <a:avLst/>
              <a:gdLst>
                <a:gd name="T0" fmla="*/ 30 w 30"/>
                <a:gd name="T1" fmla="*/ 19 h 20"/>
                <a:gd name="T2" fmla="*/ 19 w 30"/>
                <a:gd name="T3" fmla="*/ 0 h 20"/>
                <a:gd name="T4" fmla="*/ 0 w 30"/>
                <a:gd name="T5" fmla="*/ 0 h 20"/>
                <a:gd name="T6" fmla="*/ 30 w 30"/>
                <a:gd name="T7" fmla="*/ 20 h 20"/>
                <a:gd name="T8" fmla="*/ 30 w 30"/>
                <a:gd name="T9" fmla="*/ 19 h 20"/>
              </a:gdLst>
              <a:ahLst/>
              <a:cxnLst>
                <a:cxn ang="0">
                  <a:pos x="T0" y="T1"/>
                </a:cxn>
                <a:cxn ang="0">
                  <a:pos x="T2" y="T3"/>
                </a:cxn>
                <a:cxn ang="0">
                  <a:pos x="T4" y="T5"/>
                </a:cxn>
                <a:cxn ang="0">
                  <a:pos x="T6" y="T7"/>
                </a:cxn>
                <a:cxn ang="0">
                  <a:pos x="T8" y="T9"/>
                </a:cxn>
              </a:cxnLst>
              <a:rect l="0" t="0" r="r" b="b"/>
              <a:pathLst>
                <a:path w="30" h="20">
                  <a:moveTo>
                    <a:pt x="30" y="19"/>
                  </a:moveTo>
                  <a:cubicBezTo>
                    <a:pt x="25" y="13"/>
                    <a:pt x="22" y="6"/>
                    <a:pt x="19" y="0"/>
                  </a:cubicBezTo>
                  <a:cubicBezTo>
                    <a:pt x="0" y="0"/>
                    <a:pt x="0" y="0"/>
                    <a:pt x="0" y="0"/>
                  </a:cubicBezTo>
                  <a:cubicBezTo>
                    <a:pt x="6" y="11"/>
                    <a:pt x="17" y="19"/>
                    <a:pt x="30" y="20"/>
                  </a:cubicBezTo>
                  <a:lnTo>
                    <a:pt x="30"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sp>
          <p:nvSpPr>
            <p:cNvPr id="57" name="Freeform 263">
              <a:extLst>
                <a:ext uri="{FF2B5EF4-FFF2-40B4-BE49-F238E27FC236}">
                  <a16:creationId xmlns:a16="http://schemas.microsoft.com/office/drawing/2014/main" id="{8DC165B0-E6C2-424C-B0A0-248AD122000D}"/>
                </a:ext>
              </a:extLst>
            </p:cNvPr>
            <p:cNvSpPr>
              <a:spLocks/>
            </p:cNvSpPr>
            <p:nvPr/>
          </p:nvSpPr>
          <p:spPr bwMode="auto">
            <a:xfrm>
              <a:off x="3448050" y="723900"/>
              <a:ext cx="104775" cy="60325"/>
            </a:xfrm>
            <a:custGeom>
              <a:avLst/>
              <a:gdLst>
                <a:gd name="T0" fmla="*/ 18 w 28"/>
                <a:gd name="T1" fmla="*/ 16 h 16"/>
                <a:gd name="T2" fmla="*/ 28 w 28"/>
                <a:gd name="T3" fmla="*/ 1 h 16"/>
                <a:gd name="T4" fmla="*/ 28 w 28"/>
                <a:gd name="T5" fmla="*/ 0 h 16"/>
                <a:gd name="T6" fmla="*/ 0 w 28"/>
                <a:gd name="T7" fmla="*/ 16 h 16"/>
                <a:gd name="T8" fmla="*/ 18 w 28"/>
                <a:gd name="T9" fmla="*/ 16 h 16"/>
              </a:gdLst>
              <a:ahLst/>
              <a:cxnLst>
                <a:cxn ang="0">
                  <a:pos x="T0" y="T1"/>
                </a:cxn>
                <a:cxn ang="0">
                  <a:pos x="T2" y="T3"/>
                </a:cxn>
                <a:cxn ang="0">
                  <a:pos x="T4" y="T5"/>
                </a:cxn>
                <a:cxn ang="0">
                  <a:pos x="T6" y="T7"/>
                </a:cxn>
                <a:cxn ang="0">
                  <a:pos x="T8" y="T9"/>
                </a:cxn>
              </a:cxnLst>
              <a:rect l="0" t="0" r="r" b="b"/>
              <a:pathLst>
                <a:path w="28" h="16">
                  <a:moveTo>
                    <a:pt x="18" y="16"/>
                  </a:moveTo>
                  <a:cubicBezTo>
                    <a:pt x="20" y="11"/>
                    <a:pt x="24" y="5"/>
                    <a:pt x="28" y="1"/>
                  </a:cubicBezTo>
                  <a:cubicBezTo>
                    <a:pt x="28" y="0"/>
                    <a:pt x="28" y="0"/>
                    <a:pt x="28" y="0"/>
                  </a:cubicBezTo>
                  <a:cubicBezTo>
                    <a:pt x="16" y="1"/>
                    <a:pt x="6" y="7"/>
                    <a:pt x="0" y="16"/>
                  </a:cubicBezTo>
                  <a:lnTo>
                    <a:pt x="18"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sp>
          <p:nvSpPr>
            <p:cNvPr id="58" name="Freeform 264">
              <a:extLst>
                <a:ext uri="{FF2B5EF4-FFF2-40B4-BE49-F238E27FC236}">
                  <a16:creationId xmlns:a16="http://schemas.microsoft.com/office/drawing/2014/main" id="{2C22B1E3-26FD-460A-A9E2-8C3086E2C863}"/>
                </a:ext>
              </a:extLst>
            </p:cNvPr>
            <p:cNvSpPr>
              <a:spLocks/>
            </p:cNvSpPr>
            <p:nvPr/>
          </p:nvSpPr>
          <p:spPr bwMode="auto">
            <a:xfrm>
              <a:off x="3575050" y="723900"/>
              <a:ext cx="106363" cy="60325"/>
            </a:xfrm>
            <a:custGeom>
              <a:avLst/>
              <a:gdLst>
                <a:gd name="T0" fmla="*/ 0 w 28"/>
                <a:gd name="T1" fmla="*/ 1 h 16"/>
                <a:gd name="T2" fmla="*/ 10 w 28"/>
                <a:gd name="T3" fmla="*/ 16 h 16"/>
                <a:gd name="T4" fmla="*/ 28 w 28"/>
                <a:gd name="T5" fmla="*/ 16 h 16"/>
                <a:gd name="T6" fmla="*/ 0 w 28"/>
                <a:gd name="T7" fmla="*/ 0 h 16"/>
                <a:gd name="T8" fmla="*/ 0 w 28"/>
                <a:gd name="T9" fmla="*/ 1 h 16"/>
              </a:gdLst>
              <a:ahLst/>
              <a:cxnLst>
                <a:cxn ang="0">
                  <a:pos x="T0" y="T1"/>
                </a:cxn>
                <a:cxn ang="0">
                  <a:pos x="T2" y="T3"/>
                </a:cxn>
                <a:cxn ang="0">
                  <a:pos x="T4" y="T5"/>
                </a:cxn>
                <a:cxn ang="0">
                  <a:pos x="T6" y="T7"/>
                </a:cxn>
                <a:cxn ang="0">
                  <a:pos x="T8" y="T9"/>
                </a:cxn>
              </a:cxnLst>
              <a:rect l="0" t="0" r="r" b="b"/>
              <a:pathLst>
                <a:path w="28" h="16">
                  <a:moveTo>
                    <a:pt x="0" y="1"/>
                  </a:moveTo>
                  <a:cubicBezTo>
                    <a:pt x="4" y="5"/>
                    <a:pt x="8" y="11"/>
                    <a:pt x="10" y="16"/>
                  </a:cubicBezTo>
                  <a:cubicBezTo>
                    <a:pt x="28" y="16"/>
                    <a:pt x="28" y="16"/>
                    <a:pt x="28" y="16"/>
                  </a:cubicBezTo>
                  <a:cubicBezTo>
                    <a:pt x="22" y="7"/>
                    <a:pt x="11" y="1"/>
                    <a:pt x="0" y="0"/>
                  </a:cubicBez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grpSp>
      <p:grpSp>
        <p:nvGrpSpPr>
          <p:cNvPr id="59" name="Group 58">
            <a:extLst>
              <a:ext uri="{FF2B5EF4-FFF2-40B4-BE49-F238E27FC236}">
                <a16:creationId xmlns:a16="http://schemas.microsoft.com/office/drawing/2014/main" id="{A111D77A-6095-4970-84F8-D972B5356353}"/>
              </a:ext>
            </a:extLst>
          </p:cNvPr>
          <p:cNvGrpSpPr/>
          <p:nvPr/>
        </p:nvGrpSpPr>
        <p:grpSpPr>
          <a:xfrm>
            <a:off x="7144927" y="1265133"/>
            <a:ext cx="3726625" cy="657705"/>
            <a:chOff x="6284976" y="1299467"/>
            <a:chExt cx="5449824" cy="873882"/>
          </a:xfrm>
        </p:grpSpPr>
        <p:sp>
          <p:nvSpPr>
            <p:cNvPr id="60" name="Content Placeholder 2">
              <a:extLst>
                <a:ext uri="{FF2B5EF4-FFF2-40B4-BE49-F238E27FC236}">
                  <a16:creationId xmlns:a16="http://schemas.microsoft.com/office/drawing/2014/main" id="{5BD1B552-63A3-4A39-9140-3741C5DF70F3}"/>
                </a:ext>
              </a:extLst>
            </p:cNvPr>
            <p:cNvSpPr txBox="1">
              <a:spLocks/>
            </p:cNvSpPr>
            <p:nvPr/>
          </p:nvSpPr>
          <p:spPr>
            <a:xfrm>
              <a:off x="6284976" y="1805305"/>
              <a:ext cx="5449824" cy="368044"/>
            </a:xfrm>
            <a:prstGeom prst="rect">
              <a:avLst/>
            </a:prstGeom>
          </p:spPr>
          <p:txBody>
            <a:bodyPr vert="horz"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800" dirty="0"/>
                <a:t>icaos@interstatecompact.org</a:t>
              </a:r>
            </a:p>
          </p:txBody>
        </p:sp>
        <p:sp>
          <p:nvSpPr>
            <p:cNvPr id="61" name="Content Placeholder 2">
              <a:extLst>
                <a:ext uri="{FF2B5EF4-FFF2-40B4-BE49-F238E27FC236}">
                  <a16:creationId xmlns:a16="http://schemas.microsoft.com/office/drawing/2014/main" id="{BA70DA6E-9B2F-4B09-8927-144E554504A7}"/>
                </a:ext>
              </a:extLst>
            </p:cNvPr>
            <p:cNvSpPr txBox="1">
              <a:spLocks/>
            </p:cNvSpPr>
            <p:nvPr/>
          </p:nvSpPr>
          <p:spPr>
            <a:xfrm>
              <a:off x="6284976" y="1299467"/>
              <a:ext cx="5449824" cy="408938"/>
            </a:xfrm>
            <a:prstGeom prst="rect">
              <a:avLst/>
            </a:prstGeom>
          </p:spPr>
          <p:txBody>
            <a:bodyPr vert="horz" wrap="square" lIns="0" tIns="0" rIns="0" bIns="0" rtlCol="0" anchor="b">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2000" dirty="0">
                  <a:solidFill>
                    <a:srgbClr val="102747"/>
                  </a:solidFill>
                </a:rPr>
                <a:t>Email</a:t>
              </a:r>
            </a:p>
          </p:txBody>
        </p:sp>
        <p:cxnSp>
          <p:nvCxnSpPr>
            <p:cNvPr id="62" name="Straight Connector 61">
              <a:extLst>
                <a:ext uri="{FF2B5EF4-FFF2-40B4-BE49-F238E27FC236}">
                  <a16:creationId xmlns:a16="http://schemas.microsoft.com/office/drawing/2014/main" id="{E10CFB64-6BDE-4CB1-8CE8-76043419C3F9}"/>
                </a:ext>
              </a:extLst>
            </p:cNvPr>
            <p:cNvCxnSpPr>
              <a:cxnSpLocks/>
            </p:cNvCxnSpPr>
            <p:nvPr/>
          </p:nvCxnSpPr>
          <p:spPr>
            <a:xfrm>
              <a:off x="6284976" y="1756857"/>
              <a:ext cx="544982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017BEFB7-3F7F-42EB-ACE8-08F959741EAA}"/>
              </a:ext>
            </a:extLst>
          </p:cNvPr>
          <p:cNvGrpSpPr/>
          <p:nvPr/>
        </p:nvGrpSpPr>
        <p:grpSpPr>
          <a:xfrm>
            <a:off x="7144928" y="2551152"/>
            <a:ext cx="2650300" cy="934705"/>
            <a:chOff x="6284976" y="1299467"/>
            <a:chExt cx="5449824" cy="1241929"/>
          </a:xfrm>
        </p:grpSpPr>
        <p:sp>
          <p:nvSpPr>
            <p:cNvPr id="64" name="Content Placeholder 2">
              <a:extLst>
                <a:ext uri="{FF2B5EF4-FFF2-40B4-BE49-F238E27FC236}">
                  <a16:creationId xmlns:a16="http://schemas.microsoft.com/office/drawing/2014/main" id="{6A37F00C-CC2A-4593-80C1-A63876A94450}"/>
                </a:ext>
              </a:extLst>
            </p:cNvPr>
            <p:cNvSpPr txBox="1">
              <a:spLocks/>
            </p:cNvSpPr>
            <p:nvPr/>
          </p:nvSpPr>
          <p:spPr>
            <a:xfrm>
              <a:off x="6284976" y="1805307"/>
              <a:ext cx="5449824" cy="736089"/>
            </a:xfrm>
            <a:prstGeom prst="rect">
              <a:avLst/>
            </a:prstGeom>
          </p:spPr>
          <p:txBody>
            <a:bodyPr vert="horz"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800"/>
                <a:t>859.721.1050 </a:t>
              </a:r>
              <a:endParaRPr lang="en-US" sz="1800" dirty="0"/>
            </a:p>
            <a:p>
              <a:pPr marL="0" indent="0">
                <a:lnSpc>
                  <a:spcPct val="100000"/>
                </a:lnSpc>
                <a:spcBef>
                  <a:spcPts val="0"/>
                </a:spcBef>
                <a:buNone/>
              </a:pPr>
              <a:endParaRPr lang="en-US" sz="1800" dirty="0"/>
            </a:p>
          </p:txBody>
        </p:sp>
        <p:sp>
          <p:nvSpPr>
            <p:cNvPr id="65" name="Content Placeholder 2">
              <a:extLst>
                <a:ext uri="{FF2B5EF4-FFF2-40B4-BE49-F238E27FC236}">
                  <a16:creationId xmlns:a16="http://schemas.microsoft.com/office/drawing/2014/main" id="{02551B09-7A29-47A4-AA64-170FB76C7F2C}"/>
                </a:ext>
              </a:extLst>
            </p:cNvPr>
            <p:cNvSpPr txBox="1">
              <a:spLocks/>
            </p:cNvSpPr>
            <p:nvPr/>
          </p:nvSpPr>
          <p:spPr>
            <a:xfrm>
              <a:off x="6284976" y="1299467"/>
              <a:ext cx="5449824" cy="408938"/>
            </a:xfrm>
            <a:prstGeom prst="rect">
              <a:avLst/>
            </a:prstGeom>
          </p:spPr>
          <p:txBody>
            <a:bodyPr vert="horz" wrap="square" lIns="0" tIns="0" rIns="0" bIns="0" rtlCol="0" anchor="b">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2000" dirty="0">
                  <a:solidFill>
                    <a:srgbClr val="102747"/>
                  </a:solidFill>
                </a:rPr>
                <a:t>Phone</a:t>
              </a:r>
            </a:p>
          </p:txBody>
        </p:sp>
        <p:cxnSp>
          <p:nvCxnSpPr>
            <p:cNvPr id="66" name="Straight Connector 65">
              <a:extLst>
                <a:ext uri="{FF2B5EF4-FFF2-40B4-BE49-F238E27FC236}">
                  <a16:creationId xmlns:a16="http://schemas.microsoft.com/office/drawing/2014/main" id="{151FD6E3-BD81-478E-9265-5AAFA8072443}"/>
                </a:ext>
              </a:extLst>
            </p:cNvPr>
            <p:cNvCxnSpPr>
              <a:cxnSpLocks/>
            </p:cNvCxnSpPr>
            <p:nvPr/>
          </p:nvCxnSpPr>
          <p:spPr>
            <a:xfrm>
              <a:off x="6284976" y="1756857"/>
              <a:ext cx="544982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67" name="Group 66">
            <a:extLst>
              <a:ext uri="{FF2B5EF4-FFF2-40B4-BE49-F238E27FC236}">
                <a16:creationId xmlns:a16="http://schemas.microsoft.com/office/drawing/2014/main" id="{DAC6C265-61F7-4ED9-A78B-028DC6863860}"/>
              </a:ext>
            </a:extLst>
          </p:cNvPr>
          <p:cNvGrpSpPr/>
          <p:nvPr/>
        </p:nvGrpSpPr>
        <p:grpSpPr>
          <a:xfrm>
            <a:off x="7144928" y="3837174"/>
            <a:ext cx="2650300" cy="657705"/>
            <a:chOff x="6284976" y="1299467"/>
            <a:chExt cx="5449824" cy="873882"/>
          </a:xfrm>
        </p:grpSpPr>
        <p:sp>
          <p:nvSpPr>
            <p:cNvPr id="68" name="Content Placeholder 2">
              <a:extLst>
                <a:ext uri="{FF2B5EF4-FFF2-40B4-BE49-F238E27FC236}">
                  <a16:creationId xmlns:a16="http://schemas.microsoft.com/office/drawing/2014/main" id="{0530B8AF-D8F7-4608-BD9F-5AB6464140EF}"/>
                </a:ext>
              </a:extLst>
            </p:cNvPr>
            <p:cNvSpPr txBox="1">
              <a:spLocks/>
            </p:cNvSpPr>
            <p:nvPr/>
          </p:nvSpPr>
          <p:spPr>
            <a:xfrm>
              <a:off x="6284976" y="1805305"/>
              <a:ext cx="5449824" cy="368044"/>
            </a:xfrm>
            <a:prstGeom prst="rect">
              <a:avLst/>
            </a:prstGeom>
          </p:spPr>
          <p:txBody>
            <a:bodyPr vert="horz"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800" dirty="0"/>
                <a:t>www.interstatecompact.org</a:t>
              </a:r>
            </a:p>
          </p:txBody>
        </p:sp>
        <p:sp>
          <p:nvSpPr>
            <p:cNvPr id="69" name="Content Placeholder 2">
              <a:extLst>
                <a:ext uri="{FF2B5EF4-FFF2-40B4-BE49-F238E27FC236}">
                  <a16:creationId xmlns:a16="http://schemas.microsoft.com/office/drawing/2014/main" id="{58D9F3DF-3F1F-4822-B5DC-FE00D25F0BA8}"/>
                </a:ext>
              </a:extLst>
            </p:cNvPr>
            <p:cNvSpPr txBox="1">
              <a:spLocks/>
            </p:cNvSpPr>
            <p:nvPr/>
          </p:nvSpPr>
          <p:spPr>
            <a:xfrm>
              <a:off x="6284976" y="1299467"/>
              <a:ext cx="5449824" cy="408938"/>
            </a:xfrm>
            <a:prstGeom prst="rect">
              <a:avLst/>
            </a:prstGeom>
          </p:spPr>
          <p:txBody>
            <a:bodyPr vert="horz" wrap="square" lIns="0" tIns="0" rIns="0" bIns="0" rtlCol="0" anchor="b">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2000" dirty="0">
                  <a:solidFill>
                    <a:srgbClr val="102747"/>
                  </a:solidFill>
                </a:rPr>
                <a:t>Website</a:t>
              </a:r>
            </a:p>
          </p:txBody>
        </p:sp>
        <p:cxnSp>
          <p:nvCxnSpPr>
            <p:cNvPr id="70" name="Straight Connector 69">
              <a:extLst>
                <a:ext uri="{FF2B5EF4-FFF2-40B4-BE49-F238E27FC236}">
                  <a16:creationId xmlns:a16="http://schemas.microsoft.com/office/drawing/2014/main" id="{66D38441-33F8-414C-A34B-BF82302D1476}"/>
                </a:ext>
              </a:extLst>
            </p:cNvPr>
            <p:cNvCxnSpPr>
              <a:cxnSpLocks/>
            </p:cNvCxnSpPr>
            <p:nvPr/>
          </p:nvCxnSpPr>
          <p:spPr>
            <a:xfrm>
              <a:off x="6284976" y="1756857"/>
              <a:ext cx="544982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8D9F0086-081A-4908-90E0-E4F8C13F0DF7}"/>
              </a:ext>
            </a:extLst>
          </p:cNvPr>
          <p:cNvGrpSpPr/>
          <p:nvPr/>
        </p:nvGrpSpPr>
        <p:grpSpPr>
          <a:xfrm>
            <a:off x="7144928" y="5123194"/>
            <a:ext cx="2650300" cy="1211705"/>
            <a:chOff x="6284976" y="1299467"/>
            <a:chExt cx="5449824" cy="1609972"/>
          </a:xfrm>
        </p:grpSpPr>
        <p:sp>
          <p:nvSpPr>
            <p:cNvPr id="72" name="Content Placeholder 2">
              <a:extLst>
                <a:ext uri="{FF2B5EF4-FFF2-40B4-BE49-F238E27FC236}">
                  <a16:creationId xmlns:a16="http://schemas.microsoft.com/office/drawing/2014/main" id="{683A8375-BF64-4DA2-AFB8-727FBC6E470E}"/>
                </a:ext>
              </a:extLst>
            </p:cNvPr>
            <p:cNvSpPr txBox="1">
              <a:spLocks/>
            </p:cNvSpPr>
            <p:nvPr/>
          </p:nvSpPr>
          <p:spPr>
            <a:xfrm>
              <a:off x="6284976" y="1805307"/>
              <a:ext cx="5449824" cy="1104132"/>
            </a:xfrm>
            <a:prstGeom prst="rect">
              <a:avLst/>
            </a:prstGeom>
          </p:spPr>
          <p:txBody>
            <a:bodyPr vert="horz"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fr-FR" sz="1800" dirty="0"/>
                <a:t>3070 Lake Crest Circle</a:t>
              </a:r>
            </a:p>
            <a:p>
              <a:pPr marL="0" indent="0">
                <a:lnSpc>
                  <a:spcPct val="100000"/>
                </a:lnSpc>
                <a:spcBef>
                  <a:spcPts val="0"/>
                </a:spcBef>
                <a:buNone/>
              </a:pPr>
              <a:r>
                <a:rPr lang="fr-FR" sz="1800" dirty="0"/>
                <a:t>Suite 400-264</a:t>
              </a:r>
            </a:p>
            <a:p>
              <a:pPr marL="0" indent="0">
                <a:lnSpc>
                  <a:spcPct val="100000"/>
                </a:lnSpc>
                <a:spcBef>
                  <a:spcPts val="0"/>
                </a:spcBef>
                <a:buNone/>
              </a:pPr>
              <a:r>
                <a:rPr lang="fr-FR" sz="1800" dirty="0"/>
                <a:t>Lexington, KY 40513</a:t>
              </a:r>
            </a:p>
          </p:txBody>
        </p:sp>
        <p:sp>
          <p:nvSpPr>
            <p:cNvPr id="73" name="Content Placeholder 2">
              <a:extLst>
                <a:ext uri="{FF2B5EF4-FFF2-40B4-BE49-F238E27FC236}">
                  <a16:creationId xmlns:a16="http://schemas.microsoft.com/office/drawing/2014/main" id="{5FAFE8E9-EB60-48AC-901B-465AF078B39F}"/>
                </a:ext>
              </a:extLst>
            </p:cNvPr>
            <p:cNvSpPr txBox="1">
              <a:spLocks/>
            </p:cNvSpPr>
            <p:nvPr/>
          </p:nvSpPr>
          <p:spPr>
            <a:xfrm>
              <a:off x="6284976" y="1299467"/>
              <a:ext cx="5449824" cy="408938"/>
            </a:xfrm>
            <a:prstGeom prst="rect">
              <a:avLst/>
            </a:prstGeom>
          </p:spPr>
          <p:txBody>
            <a:bodyPr vert="horz" wrap="square" lIns="0" tIns="0" rIns="0" bIns="0" rtlCol="0" anchor="b">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2000" dirty="0">
                  <a:solidFill>
                    <a:srgbClr val="102747"/>
                  </a:solidFill>
                </a:rPr>
                <a:t>Office</a:t>
              </a:r>
            </a:p>
          </p:txBody>
        </p:sp>
        <p:cxnSp>
          <p:nvCxnSpPr>
            <p:cNvPr id="74" name="Straight Connector 73">
              <a:extLst>
                <a:ext uri="{FF2B5EF4-FFF2-40B4-BE49-F238E27FC236}">
                  <a16:creationId xmlns:a16="http://schemas.microsoft.com/office/drawing/2014/main" id="{204A700E-BBAE-4D9C-B295-9225313A7D08}"/>
                </a:ext>
              </a:extLst>
            </p:cNvPr>
            <p:cNvCxnSpPr>
              <a:cxnSpLocks/>
            </p:cNvCxnSpPr>
            <p:nvPr/>
          </p:nvCxnSpPr>
          <p:spPr>
            <a:xfrm>
              <a:off x="6284976" y="1756857"/>
              <a:ext cx="544982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75" name="Content Placeholder 2">
            <a:extLst>
              <a:ext uri="{FF2B5EF4-FFF2-40B4-BE49-F238E27FC236}">
                <a16:creationId xmlns:a16="http://schemas.microsoft.com/office/drawing/2014/main" id="{5F968D20-8032-4F44-BC28-8CC5319A8754}"/>
              </a:ext>
            </a:extLst>
          </p:cNvPr>
          <p:cNvSpPr txBox="1">
            <a:spLocks/>
          </p:cNvSpPr>
          <p:nvPr/>
        </p:nvSpPr>
        <p:spPr>
          <a:xfrm>
            <a:off x="804370" y="4852647"/>
            <a:ext cx="4343401" cy="2308324"/>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200"/>
              </a:spcAft>
              <a:buNone/>
            </a:pPr>
            <a:endParaRPr lang="en-US" sz="2000" dirty="0">
              <a:solidFill>
                <a:schemeClr val="bg1"/>
              </a:solidFill>
            </a:endParaRPr>
          </a:p>
          <a:p>
            <a:pPr marL="0" indent="0">
              <a:lnSpc>
                <a:spcPct val="100000"/>
              </a:lnSpc>
              <a:spcBef>
                <a:spcPts val="0"/>
              </a:spcBef>
              <a:spcAft>
                <a:spcPts val="1200"/>
              </a:spcAft>
              <a:buNone/>
            </a:pPr>
            <a:r>
              <a:rPr lang="en-US" sz="1600" dirty="0">
                <a:solidFill>
                  <a:schemeClr val="bg1"/>
                </a:solidFill>
              </a:rPr>
              <a:t>https://www.interstatecompact.org/core-search</a:t>
            </a:r>
          </a:p>
          <a:p>
            <a:pPr marL="0" indent="0">
              <a:lnSpc>
                <a:spcPct val="100000"/>
              </a:lnSpc>
              <a:spcBef>
                <a:spcPts val="0"/>
              </a:spcBef>
              <a:spcAft>
                <a:spcPts val="1200"/>
              </a:spcAft>
              <a:buNone/>
            </a:pPr>
            <a:r>
              <a:rPr lang="en-US" sz="1600" dirty="0">
                <a:solidFill>
                  <a:schemeClr val="bg1"/>
                </a:solidFill>
              </a:rPr>
              <a:t>https://www.interstatecompact.org/bench-book</a:t>
            </a:r>
          </a:p>
          <a:p>
            <a:pPr marL="0" indent="0">
              <a:lnSpc>
                <a:spcPct val="100000"/>
              </a:lnSpc>
              <a:spcBef>
                <a:spcPts val="0"/>
              </a:spcBef>
              <a:spcAft>
                <a:spcPts val="1200"/>
              </a:spcAft>
              <a:buNone/>
            </a:pPr>
            <a:r>
              <a:rPr lang="en-US" sz="1600" dirty="0">
                <a:solidFill>
                  <a:schemeClr val="bg1"/>
                </a:solidFill>
              </a:rPr>
              <a:t>https://support.interstatecompact.org/hc/en-us</a:t>
            </a:r>
          </a:p>
          <a:p>
            <a:pPr marL="0" indent="0">
              <a:lnSpc>
                <a:spcPct val="100000"/>
              </a:lnSpc>
              <a:spcBef>
                <a:spcPts val="0"/>
              </a:spcBef>
              <a:spcAft>
                <a:spcPts val="1200"/>
              </a:spcAft>
              <a:buNone/>
            </a:pPr>
            <a:endParaRPr lang="en-US" sz="1600" dirty="0">
              <a:solidFill>
                <a:schemeClr val="bg1"/>
              </a:solidFill>
            </a:endParaRPr>
          </a:p>
          <a:p>
            <a:pPr marL="0" indent="0">
              <a:lnSpc>
                <a:spcPct val="100000"/>
              </a:lnSpc>
              <a:spcBef>
                <a:spcPts val="0"/>
              </a:spcBef>
              <a:spcAft>
                <a:spcPts val="1200"/>
              </a:spcAft>
              <a:buNone/>
            </a:pPr>
            <a:endParaRPr lang="en-US" sz="1600" dirty="0"/>
          </a:p>
        </p:txBody>
      </p:sp>
      <p:pic>
        <p:nvPicPr>
          <p:cNvPr id="76" name="Picture 75">
            <a:extLst>
              <a:ext uri="{FF2B5EF4-FFF2-40B4-BE49-F238E27FC236}">
                <a16:creationId xmlns:a16="http://schemas.microsoft.com/office/drawing/2014/main" id="{A87311A4-B73F-4180-A5CC-7AAC80434842}"/>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50560" y="1304422"/>
            <a:ext cx="2019088" cy="863781"/>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p:spPr>
      </p:pic>
      <p:pic>
        <p:nvPicPr>
          <p:cNvPr id="78" name="Picture 77">
            <a:extLst>
              <a:ext uri="{FF2B5EF4-FFF2-40B4-BE49-F238E27FC236}">
                <a16:creationId xmlns:a16="http://schemas.microsoft.com/office/drawing/2014/main" id="{EE06F07A-D4DD-44F4-96FA-C24510357F7D}"/>
              </a:ext>
            </a:extLst>
          </p:cNvPr>
          <p:cNvPicPr>
            <a:picLocks noChangeAspect="1"/>
          </p:cNvPicPr>
          <p:nvPr/>
        </p:nvPicPr>
        <p:blipFill>
          <a:blip r:embed="rId5"/>
          <a:stretch>
            <a:fillRect/>
          </a:stretch>
        </p:blipFill>
        <p:spPr>
          <a:xfrm>
            <a:off x="3600966" y="999036"/>
            <a:ext cx="1142340" cy="1470440"/>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p:spPr>
      </p:pic>
      <p:pic>
        <p:nvPicPr>
          <p:cNvPr id="2" name="Picture 1"/>
          <p:cNvPicPr>
            <a:picLocks noChangeAspect="1"/>
          </p:cNvPicPr>
          <p:nvPr/>
        </p:nvPicPr>
        <p:blipFill>
          <a:blip r:embed="rId6"/>
          <a:stretch>
            <a:fillRect/>
          </a:stretch>
        </p:blipFill>
        <p:spPr>
          <a:xfrm>
            <a:off x="311389" y="2734754"/>
            <a:ext cx="2320054" cy="20007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p:cNvPicPr>
            <a:picLocks noChangeAspect="1"/>
          </p:cNvPicPr>
          <p:nvPr/>
        </p:nvPicPr>
        <p:blipFill>
          <a:blip r:embed="rId7"/>
          <a:stretch>
            <a:fillRect/>
          </a:stretch>
        </p:blipFill>
        <p:spPr>
          <a:xfrm>
            <a:off x="2949541" y="3011280"/>
            <a:ext cx="2305704" cy="1517760"/>
          </a:xfrm>
          <a:prstGeom prst="rect">
            <a:avLst/>
          </a:prstGeom>
        </p:spPr>
      </p:pic>
    </p:spTree>
    <p:custDataLst>
      <p:tags r:id="rId1"/>
    </p:custDataLst>
    <p:extLst>
      <p:ext uri="{BB962C8B-B14F-4D97-AF65-F5344CB8AC3E}">
        <p14:creationId xmlns:p14="http://schemas.microsoft.com/office/powerpoint/2010/main" val="40325826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7378E-B1B8-413B-B697-D6596FB234B3}"/>
              </a:ext>
            </a:extLst>
          </p:cNvPr>
          <p:cNvSpPr>
            <a:spLocks noGrp="1"/>
          </p:cNvSpPr>
          <p:nvPr>
            <p:ph type="title"/>
          </p:nvPr>
        </p:nvSpPr>
        <p:spPr/>
        <p:txBody>
          <a:bodyPr/>
          <a:lstStyle/>
          <a:p>
            <a:pPr algn="ctr"/>
            <a:r>
              <a:rPr lang="en-US" dirty="0"/>
              <a:t>Questions and/or Suggestions?</a:t>
            </a:r>
          </a:p>
        </p:txBody>
      </p:sp>
      <p:pic>
        <p:nvPicPr>
          <p:cNvPr id="4" name="Picture 2">
            <a:extLst>
              <a:ext uri="{FF2B5EF4-FFF2-40B4-BE49-F238E27FC236}">
                <a16:creationId xmlns:a16="http://schemas.microsoft.com/office/drawing/2014/main" id="{5607477B-BA64-495F-B1BE-7D9827660195}"/>
              </a:ext>
            </a:extLst>
          </p:cNvPr>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4142195" y="1690688"/>
            <a:ext cx="3425009" cy="25895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1954351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9ADDA-F337-4788-86F1-266D5676F005}"/>
              </a:ext>
            </a:extLst>
          </p:cNvPr>
          <p:cNvSpPr>
            <a:spLocks noGrp="1"/>
          </p:cNvSpPr>
          <p:nvPr>
            <p:ph type="title"/>
          </p:nvPr>
        </p:nvSpPr>
        <p:spPr>
          <a:xfrm>
            <a:off x="476250" y="365125"/>
            <a:ext cx="8494246" cy="1465618"/>
          </a:xfrm>
        </p:spPr>
        <p:txBody>
          <a:bodyPr lIns="0" tIns="0" rIns="0" bIns="0" anchor="ctr">
            <a:normAutofit/>
          </a:bodyPr>
          <a:lstStyle/>
          <a:p>
            <a:r>
              <a:rPr lang="en-US" sz="4000" dirty="0"/>
              <a:t>Interstate Compact for Adult Offender Supervision</a:t>
            </a:r>
          </a:p>
        </p:txBody>
      </p:sp>
      <p:sp>
        <p:nvSpPr>
          <p:cNvPr id="7" name="Footer Placeholder 6">
            <a:extLst>
              <a:ext uri="{FF2B5EF4-FFF2-40B4-BE49-F238E27FC236}">
                <a16:creationId xmlns:a16="http://schemas.microsoft.com/office/drawing/2014/main" id="{CB6EFDB5-FC2B-49AA-A879-65DB711D866F}"/>
              </a:ext>
            </a:extLst>
          </p:cNvPr>
          <p:cNvSpPr>
            <a:spLocks noGrp="1"/>
          </p:cNvSpPr>
          <p:nvPr>
            <p:ph type="ftr" sz="quarter" idx="11"/>
          </p:nvPr>
        </p:nvSpPr>
        <p:spPr>
          <a:xfrm>
            <a:off x="476249" y="6275388"/>
            <a:ext cx="10578193" cy="438332"/>
          </a:xfrm>
        </p:spPr>
        <p:txBody>
          <a:bodyPr lIns="0"/>
          <a:lstStyle/>
          <a:p>
            <a:pPr algn="l"/>
            <a:endParaRPr lang="en-US" dirty="0"/>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3</a:t>
            </a:fld>
            <a:endParaRPr lang="en-US">
              <a:solidFill>
                <a:schemeClr val="bg1"/>
              </a:solidFill>
            </a:endParaRPr>
          </a:p>
        </p:txBody>
      </p:sp>
      <p:sp>
        <p:nvSpPr>
          <p:cNvPr id="4" name="Rectangle 3">
            <a:extLst>
              <a:ext uri="{FF2B5EF4-FFF2-40B4-BE49-F238E27FC236}">
                <a16:creationId xmlns:a16="http://schemas.microsoft.com/office/drawing/2014/main" id="{5CDF7546-5B53-457F-BF1F-872AA9DC4568}"/>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0" name="Group 19">
            <a:extLst>
              <a:ext uri="{FF2B5EF4-FFF2-40B4-BE49-F238E27FC236}">
                <a16:creationId xmlns:a16="http://schemas.microsoft.com/office/drawing/2014/main" id="{15826501-4F62-441E-805C-795037B2F290}"/>
              </a:ext>
            </a:extLst>
          </p:cNvPr>
          <p:cNvGrpSpPr/>
          <p:nvPr/>
        </p:nvGrpSpPr>
        <p:grpSpPr>
          <a:xfrm>
            <a:off x="476250" y="1830743"/>
            <a:ext cx="6139703" cy="4106089"/>
            <a:chOff x="476251" y="1816229"/>
            <a:chExt cx="7453454" cy="4106089"/>
          </a:xfrm>
        </p:grpSpPr>
        <p:sp>
          <p:nvSpPr>
            <p:cNvPr id="21" name="Content Placeholder 2">
              <a:extLst>
                <a:ext uri="{FF2B5EF4-FFF2-40B4-BE49-F238E27FC236}">
                  <a16:creationId xmlns:a16="http://schemas.microsoft.com/office/drawing/2014/main" id="{218870D6-28F2-4557-A5FB-D37FD6F2FE3E}"/>
                </a:ext>
              </a:extLst>
            </p:cNvPr>
            <p:cNvSpPr txBox="1">
              <a:spLocks/>
            </p:cNvSpPr>
            <p:nvPr/>
          </p:nvSpPr>
          <p:spPr>
            <a:xfrm>
              <a:off x="476251" y="2013556"/>
              <a:ext cx="7453454" cy="3908762"/>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3200" dirty="0">
                  <a:solidFill>
                    <a:srgbClr val="102747"/>
                  </a:solidFill>
                </a:rPr>
                <a:t>ICAOS regulates how offenders are:</a:t>
              </a:r>
            </a:p>
            <a:p>
              <a:pPr>
                <a:lnSpc>
                  <a:spcPct val="100000"/>
                </a:lnSpc>
                <a:spcBef>
                  <a:spcPts val="0"/>
                </a:spcBef>
                <a:spcAft>
                  <a:spcPts val="1200"/>
                </a:spcAft>
                <a:defRPr sz="2000" b="0" i="0" u="none" strike="noStrike" kern="1200" spc="0" baseline="0">
                  <a:solidFill>
                    <a:srgbClr val="102747"/>
                  </a:solidFill>
                  <a:latin typeface="+mn-lt"/>
                  <a:ea typeface="+mn-ea"/>
                  <a:cs typeface="+mn-cs"/>
                </a:defRPr>
              </a:pPr>
              <a:r>
                <a:rPr lang="en-US" sz="3200" dirty="0">
                  <a:solidFill>
                    <a:srgbClr val="102747"/>
                  </a:solidFill>
                </a:rPr>
                <a:t>Transferred from one state to another</a:t>
              </a:r>
            </a:p>
            <a:p>
              <a:pPr>
                <a:lnSpc>
                  <a:spcPct val="100000"/>
                </a:lnSpc>
                <a:spcBef>
                  <a:spcPts val="0"/>
                </a:spcBef>
                <a:spcAft>
                  <a:spcPts val="1200"/>
                </a:spcAft>
                <a:defRPr sz="2000" b="0" i="0" u="none" strike="noStrike" kern="1200" spc="0" baseline="0">
                  <a:solidFill>
                    <a:srgbClr val="102747"/>
                  </a:solidFill>
                  <a:latin typeface="+mn-lt"/>
                  <a:ea typeface="+mn-ea"/>
                  <a:cs typeface="+mn-cs"/>
                </a:defRPr>
              </a:pPr>
              <a:r>
                <a:rPr lang="en-US" sz="3200" dirty="0">
                  <a:solidFill>
                    <a:srgbClr val="102747"/>
                  </a:solidFill>
                </a:rPr>
                <a:t>Supervised while on Compact Supervision</a:t>
              </a:r>
            </a:p>
            <a:p>
              <a:pPr>
                <a:lnSpc>
                  <a:spcPct val="100000"/>
                </a:lnSpc>
                <a:spcBef>
                  <a:spcPts val="0"/>
                </a:spcBef>
                <a:spcAft>
                  <a:spcPts val="1200"/>
                </a:spcAft>
                <a:defRPr sz="2000" b="0" i="0" u="none" strike="noStrike" kern="1200" spc="0" baseline="0">
                  <a:solidFill>
                    <a:srgbClr val="102747"/>
                  </a:solidFill>
                  <a:latin typeface="+mn-lt"/>
                  <a:ea typeface="+mn-ea"/>
                  <a:cs typeface="+mn-cs"/>
                </a:defRPr>
              </a:pPr>
              <a:r>
                <a:rPr lang="en-US" sz="3200" dirty="0">
                  <a:solidFill>
                    <a:srgbClr val="102747"/>
                  </a:solidFill>
                </a:rPr>
                <a:t>Returned to a sending state when supervision is not successful</a:t>
              </a:r>
              <a:endParaRPr lang="en-US" sz="2800" dirty="0">
                <a:solidFill>
                  <a:srgbClr val="102747"/>
                </a:solidFill>
              </a:endParaRPr>
            </a:p>
          </p:txBody>
        </p:sp>
        <p:cxnSp>
          <p:nvCxnSpPr>
            <p:cNvPr id="22" name="Straight Connector 21">
              <a:extLst>
                <a:ext uri="{FF2B5EF4-FFF2-40B4-BE49-F238E27FC236}">
                  <a16:creationId xmlns:a16="http://schemas.microsoft.com/office/drawing/2014/main" id="{3FC9CCB8-70D3-4C46-8580-105190FA5861}"/>
                </a:ext>
              </a:extLst>
            </p:cNvPr>
            <p:cNvCxnSpPr>
              <a:cxnSpLocks/>
            </p:cNvCxnSpPr>
            <p:nvPr/>
          </p:nvCxnSpPr>
          <p:spPr>
            <a:xfrm>
              <a:off x="476251" y="1816229"/>
              <a:ext cx="581839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pic>
        <p:nvPicPr>
          <p:cNvPr id="13" name="Picture 3" descr="ICAOS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69564" y="365125"/>
            <a:ext cx="1291353" cy="1262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 descr="C:\Users\Mspring\AppData\Local\Microsoft\Windows\Temporary Internet Files\Content.IE5\3H4UHZ3P\MC900013532[1].wmf"/>
          <p:cNvPicPr>
            <a:picLocks noChangeAspect="1" noChangeArrowheads="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273925" y="2726709"/>
            <a:ext cx="1527175" cy="265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Straight Arrow Connector 15"/>
          <p:cNvCxnSpPr>
            <a:cxnSpLocks/>
          </p:cNvCxnSpPr>
          <p:nvPr/>
        </p:nvCxnSpPr>
        <p:spPr>
          <a:xfrm>
            <a:off x="8801100" y="3958139"/>
            <a:ext cx="914141" cy="0"/>
          </a:xfrm>
          <a:prstGeom prst="straightConnector1">
            <a:avLst/>
          </a:prstGeom>
          <a:ln w="28575">
            <a:solidFill>
              <a:srgbClr val="A20000"/>
            </a:solidFill>
            <a:tailEnd type="arrow"/>
          </a:ln>
        </p:spPr>
        <p:style>
          <a:lnRef idx="1">
            <a:schemeClr val="accent1"/>
          </a:lnRef>
          <a:fillRef idx="0">
            <a:schemeClr val="accent1"/>
          </a:fillRef>
          <a:effectRef idx="0">
            <a:schemeClr val="accent1"/>
          </a:effectRef>
          <a:fontRef idx="minor">
            <a:schemeClr val="tx1"/>
          </a:fontRef>
        </p:style>
      </p:cxnSp>
      <p:pic>
        <p:nvPicPr>
          <p:cNvPr id="17" name="Picture 7" descr="C:\Users\Mspring\AppData\Local\Microsoft\Windows\Temporary Internet Files\Content.IE5\YY7NIZ22\MC900027394[1].wmf"/>
          <p:cNvPicPr>
            <a:picLocks noChangeAspect="1" noChangeArrowheads="1"/>
          </p:cNvPicPr>
          <p:nvPr/>
        </p:nvPicPr>
        <p:blipFill>
          <a:blip r:embed="rId6" cstate="print">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10028019" y="3084887"/>
            <a:ext cx="1294790" cy="1746504"/>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Connector 17">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300843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CDF7546-5B53-457F-BF1F-872AA9DC4568}"/>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Footer Placeholder 6">
            <a:extLst>
              <a:ext uri="{FF2B5EF4-FFF2-40B4-BE49-F238E27FC236}">
                <a16:creationId xmlns:a16="http://schemas.microsoft.com/office/drawing/2014/main" id="{CB6EFDB5-FC2B-49AA-A879-65DB711D866F}"/>
              </a:ext>
            </a:extLst>
          </p:cNvPr>
          <p:cNvSpPr>
            <a:spLocks noGrp="1"/>
          </p:cNvSpPr>
          <p:nvPr>
            <p:ph type="ftr" sz="quarter" idx="11"/>
          </p:nvPr>
        </p:nvSpPr>
        <p:spPr>
          <a:xfrm>
            <a:off x="476250" y="6275388"/>
            <a:ext cx="4114800" cy="365125"/>
          </a:xfrm>
        </p:spPr>
        <p:txBody>
          <a:bodyPr lIns="0"/>
          <a:lstStyle/>
          <a:p>
            <a:pPr algn="l"/>
            <a:endParaRPr lang="en-US" dirty="0"/>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4</a:t>
            </a:fld>
            <a:endParaRPr lang="en-US">
              <a:solidFill>
                <a:schemeClr val="bg1"/>
              </a:solidFill>
            </a:endParaRPr>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9DD95D5D-5CAB-49E1-8C46-AA0BB9844C00}"/>
              </a:ext>
            </a:extLst>
          </p:cNvPr>
          <p:cNvGrpSpPr/>
          <p:nvPr/>
        </p:nvGrpSpPr>
        <p:grpSpPr>
          <a:xfrm>
            <a:off x="4442279" y="2353235"/>
            <a:ext cx="3370462" cy="3039035"/>
            <a:chOff x="4329794" y="1386114"/>
            <a:chExt cx="3551464" cy="3873120"/>
          </a:xfrm>
        </p:grpSpPr>
        <p:sp>
          <p:nvSpPr>
            <p:cNvPr id="8" name="Content Placeholder 2">
              <a:extLst>
                <a:ext uri="{FF2B5EF4-FFF2-40B4-BE49-F238E27FC236}">
                  <a16:creationId xmlns:a16="http://schemas.microsoft.com/office/drawing/2014/main" id="{2CDB853E-776F-45FF-9101-292BB98A25ED}"/>
                </a:ext>
              </a:extLst>
            </p:cNvPr>
            <p:cNvSpPr txBox="1">
              <a:spLocks/>
            </p:cNvSpPr>
            <p:nvPr/>
          </p:nvSpPr>
          <p:spPr>
            <a:xfrm>
              <a:off x="4329794" y="1915885"/>
              <a:ext cx="3465352" cy="3343349"/>
            </a:xfrm>
            <a:prstGeom prst="rect">
              <a:avLst/>
            </a:prstGeom>
          </p:spPr>
          <p:txBody>
            <a:bodyPr vert="horz" lIns="0" tIns="0" rIns="0" bIns="0" rtlCol="0" anchor="ctr">
              <a:no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spcAft>
                  <a:spcPts val="1200"/>
                </a:spcAft>
                <a:buClrTx/>
                <a:buNone/>
              </a:pPr>
              <a:r>
                <a:rPr lang="en-US" sz="2400" dirty="0">
                  <a:solidFill>
                    <a:prstClr val="black"/>
                  </a:solidFill>
                </a:rPr>
                <a:t>The Compact is binding upon all state authorities &amp; citizens</a:t>
              </a:r>
            </a:p>
          </p:txBody>
        </p:sp>
        <p:sp>
          <p:nvSpPr>
            <p:cNvPr id="12" name="Content Placeholder 2">
              <a:extLst>
                <a:ext uri="{FF2B5EF4-FFF2-40B4-BE49-F238E27FC236}">
                  <a16:creationId xmlns:a16="http://schemas.microsoft.com/office/drawing/2014/main" id="{F402F6DB-77B4-436B-A107-C00A6DD278B7}"/>
                </a:ext>
              </a:extLst>
            </p:cNvPr>
            <p:cNvSpPr txBox="1">
              <a:spLocks/>
            </p:cNvSpPr>
            <p:nvPr/>
          </p:nvSpPr>
          <p:spPr>
            <a:xfrm>
              <a:off x="4329794" y="1386114"/>
              <a:ext cx="3551464" cy="492443"/>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3200" dirty="0">
                  <a:solidFill>
                    <a:srgbClr val="102747"/>
                  </a:solidFill>
                </a:rPr>
                <a:t>Binding</a:t>
              </a:r>
            </a:p>
          </p:txBody>
        </p:sp>
        <p:cxnSp>
          <p:nvCxnSpPr>
            <p:cNvPr id="17" name="Straight Connector 16">
              <a:extLst>
                <a:ext uri="{FF2B5EF4-FFF2-40B4-BE49-F238E27FC236}">
                  <a16:creationId xmlns:a16="http://schemas.microsoft.com/office/drawing/2014/main" id="{CE8D27ED-BB1F-4539-8ED3-FB090333B45E}"/>
                </a:ext>
              </a:extLst>
            </p:cNvPr>
            <p:cNvCxnSpPr>
              <a:cxnSpLocks/>
            </p:cNvCxnSpPr>
            <p:nvPr/>
          </p:nvCxnSpPr>
          <p:spPr>
            <a:xfrm>
              <a:off x="4329794" y="1931642"/>
              <a:ext cx="355146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17610756-A6C6-418F-A031-4D4B3746C5F5}"/>
              </a:ext>
            </a:extLst>
          </p:cNvPr>
          <p:cNvGrpSpPr/>
          <p:nvPr/>
        </p:nvGrpSpPr>
        <p:grpSpPr>
          <a:xfrm>
            <a:off x="8408307" y="2353235"/>
            <a:ext cx="3478893" cy="3039035"/>
            <a:chOff x="8183336" y="1386114"/>
            <a:chExt cx="3551464" cy="3873119"/>
          </a:xfrm>
        </p:grpSpPr>
        <p:sp>
          <p:nvSpPr>
            <p:cNvPr id="9" name="Content Placeholder 2">
              <a:extLst>
                <a:ext uri="{FF2B5EF4-FFF2-40B4-BE49-F238E27FC236}">
                  <a16:creationId xmlns:a16="http://schemas.microsoft.com/office/drawing/2014/main" id="{7EBAC094-3DDB-4051-ABC3-FE3529A0C7F2}"/>
                </a:ext>
              </a:extLst>
            </p:cNvPr>
            <p:cNvSpPr txBox="1">
              <a:spLocks/>
            </p:cNvSpPr>
            <p:nvPr/>
          </p:nvSpPr>
          <p:spPr>
            <a:xfrm>
              <a:off x="8183336" y="1915885"/>
              <a:ext cx="3395885" cy="3343348"/>
            </a:xfrm>
            <a:prstGeom prst="rect">
              <a:avLst/>
            </a:prstGeom>
          </p:spPr>
          <p:txBody>
            <a:bodyPr vert="horz" lIns="0" tIns="0" rIns="0" bIns="0" rtlCol="0" anchor="ctr">
              <a:no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spcAft>
                  <a:spcPts val="1200"/>
                </a:spcAft>
                <a:buClrTx/>
                <a:buNone/>
              </a:pPr>
              <a:r>
                <a:rPr lang="en-US" sz="2400" dirty="0">
                  <a:solidFill>
                    <a:prstClr val="black"/>
                  </a:solidFill>
                </a:rPr>
                <a:t>The Compact rules supersedes conflicting state law</a:t>
              </a:r>
            </a:p>
          </p:txBody>
        </p:sp>
        <p:sp>
          <p:nvSpPr>
            <p:cNvPr id="13" name="Content Placeholder 2">
              <a:extLst>
                <a:ext uri="{FF2B5EF4-FFF2-40B4-BE49-F238E27FC236}">
                  <a16:creationId xmlns:a16="http://schemas.microsoft.com/office/drawing/2014/main" id="{A04C8335-03EA-420B-BCCF-68E0D09916FD}"/>
                </a:ext>
              </a:extLst>
            </p:cNvPr>
            <p:cNvSpPr txBox="1">
              <a:spLocks/>
            </p:cNvSpPr>
            <p:nvPr/>
          </p:nvSpPr>
          <p:spPr>
            <a:xfrm>
              <a:off x="8183336" y="1386114"/>
              <a:ext cx="3551464" cy="492443"/>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3200" dirty="0">
                  <a:solidFill>
                    <a:srgbClr val="102747"/>
                  </a:solidFill>
                </a:rPr>
                <a:t>Supersedes</a:t>
              </a:r>
            </a:p>
          </p:txBody>
        </p:sp>
        <p:cxnSp>
          <p:nvCxnSpPr>
            <p:cNvPr id="18" name="Straight Connector 17">
              <a:extLst>
                <a:ext uri="{FF2B5EF4-FFF2-40B4-BE49-F238E27FC236}">
                  <a16:creationId xmlns:a16="http://schemas.microsoft.com/office/drawing/2014/main" id="{3245BE4C-7006-4A5C-BBD1-7F6746D2EDFD}"/>
                </a:ext>
              </a:extLst>
            </p:cNvPr>
            <p:cNvCxnSpPr>
              <a:cxnSpLocks/>
            </p:cNvCxnSpPr>
            <p:nvPr/>
          </p:nvCxnSpPr>
          <p:spPr>
            <a:xfrm>
              <a:off x="8183336" y="1931642"/>
              <a:ext cx="355146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115BD476-C700-4A6B-B7C2-C0C6F86FDD71}"/>
              </a:ext>
            </a:extLst>
          </p:cNvPr>
          <p:cNvGrpSpPr/>
          <p:nvPr/>
        </p:nvGrpSpPr>
        <p:grpSpPr>
          <a:xfrm>
            <a:off x="476249" y="2353235"/>
            <a:ext cx="3571315" cy="3039036"/>
            <a:chOff x="476250" y="1386114"/>
            <a:chExt cx="3551465" cy="3957960"/>
          </a:xfrm>
        </p:grpSpPr>
        <p:sp>
          <p:nvSpPr>
            <p:cNvPr id="11" name="Content Placeholder 2">
              <a:extLst>
                <a:ext uri="{FF2B5EF4-FFF2-40B4-BE49-F238E27FC236}">
                  <a16:creationId xmlns:a16="http://schemas.microsoft.com/office/drawing/2014/main" id="{2A148BEC-FF21-46F5-B3BE-3AEAA82F7A09}"/>
                </a:ext>
              </a:extLst>
            </p:cNvPr>
            <p:cNvSpPr txBox="1">
              <a:spLocks/>
            </p:cNvSpPr>
            <p:nvPr/>
          </p:nvSpPr>
          <p:spPr>
            <a:xfrm>
              <a:off x="476251" y="1386114"/>
              <a:ext cx="3551464" cy="641345"/>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3200" dirty="0">
                  <a:solidFill>
                    <a:srgbClr val="102747"/>
                  </a:solidFill>
                </a:rPr>
                <a:t>Authorized</a:t>
              </a:r>
            </a:p>
          </p:txBody>
        </p:sp>
        <p:cxnSp>
          <p:nvCxnSpPr>
            <p:cNvPr id="16" name="Straight Connector 15">
              <a:extLst>
                <a:ext uri="{FF2B5EF4-FFF2-40B4-BE49-F238E27FC236}">
                  <a16:creationId xmlns:a16="http://schemas.microsoft.com/office/drawing/2014/main" id="{D70A7FD7-5F5D-4318-8FF5-9A6F6193220D}"/>
                </a:ext>
              </a:extLst>
            </p:cNvPr>
            <p:cNvCxnSpPr>
              <a:cxnSpLocks/>
            </p:cNvCxnSpPr>
            <p:nvPr/>
          </p:nvCxnSpPr>
          <p:spPr>
            <a:xfrm>
              <a:off x="476250" y="1933314"/>
              <a:ext cx="355146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4" name="Content Placeholder 2">
              <a:extLst>
                <a:ext uri="{FF2B5EF4-FFF2-40B4-BE49-F238E27FC236}">
                  <a16:creationId xmlns:a16="http://schemas.microsoft.com/office/drawing/2014/main" id="{02D04C75-9D7E-4858-925A-F3C1C5D41E53}"/>
                </a:ext>
              </a:extLst>
            </p:cNvPr>
            <p:cNvSpPr txBox="1">
              <a:spLocks/>
            </p:cNvSpPr>
            <p:nvPr/>
          </p:nvSpPr>
          <p:spPr>
            <a:xfrm>
              <a:off x="476251" y="2012780"/>
              <a:ext cx="3487483" cy="3331294"/>
            </a:xfrm>
            <a:prstGeom prst="rect">
              <a:avLst/>
            </a:prstGeom>
          </p:spPr>
          <p:txBody>
            <a:bodyPr vert="horz" lIns="0" tIns="0" rIns="0" bIns="0" rtlCol="0" anchor="ctr">
              <a:no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2400" dirty="0"/>
                <a:t>The Compact is authorized by US Constitution &amp; Crime Control Act</a:t>
              </a:r>
            </a:p>
          </p:txBody>
        </p:sp>
      </p:grpSp>
      <p:sp>
        <p:nvSpPr>
          <p:cNvPr id="22" name="Title 1">
            <a:extLst>
              <a:ext uri="{FF2B5EF4-FFF2-40B4-BE49-F238E27FC236}">
                <a16:creationId xmlns:a16="http://schemas.microsoft.com/office/drawing/2014/main" id="{D019ADDA-F337-4788-86F1-266D5676F005}"/>
              </a:ext>
            </a:extLst>
          </p:cNvPr>
          <p:cNvSpPr txBox="1">
            <a:spLocks/>
          </p:cNvSpPr>
          <p:nvPr/>
        </p:nvSpPr>
        <p:spPr>
          <a:xfrm>
            <a:off x="476250" y="365125"/>
            <a:ext cx="11258550" cy="701675"/>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Authority of an Interstate Compact</a:t>
            </a:r>
          </a:p>
        </p:txBody>
      </p:sp>
      <p:pic>
        <p:nvPicPr>
          <p:cNvPr id="23" name="Picture 22" descr="Destroying this Republic and the &lt;strong&gt;US Constitution&lt;/strong&gt; ⋆ The Old ..."/>
          <p:cNvPicPr>
            <a:picLocks noChangeAspect="1"/>
          </p:cNvPicPr>
          <p:nvPr/>
        </p:nvPicPr>
        <p:blipFill rotWithShape="1">
          <a:blip r:embed="rId4">
            <a:extLst>
              <a:ext uri="{28A0092B-C50C-407E-A947-70E740481C1C}">
                <a14:useLocalDpi xmlns:a14="http://schemas.microsoft.com/office/drawing/2010/main" val="0"/>
              </a:ext>
            </a:extLst>
          </a:blip>
          <a:srcRect t="8161" r="6297" b="37431"/>
          <a:stretch/>
        </p:blipFill>
        <p:spPr>
          <a:xfrm>
            <a:off x="476250" y="5170760"/>
            <a:ext cx="3121760" cy="1095570"/>
          </a:xfrm>
          <a:prstGeom prst="rect">
            <a:avLst/>
          </a:prstGeom>
        </p:spPr>
      </p:pic>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l="5240" r="3437" b="33798"/>
          <a:stretch/>
        </p:blipFill>
        <p:spPr>
          <a:xfrm>
            <a:off x="4442279" y="5158734"/>
            <a:ext cx="2985247" cy="1095570"/>
          </a:xfrm>
          <a:prstGeom prst="rect">
            <a:avLst/>
          </a:prstGeom>
        </p:spPr>
      </p:pic>
      <p:pic>
        <p:nvPicPr>
          <p:cNvPr id="14" name="Picture 13"/>
          <p:cNvPicPr>
            <a:picLocks noChangeAspect="1"/>
          </p:cNvPicPr>
          <p:nvPr/>
        </p:nvPicPr>
        <p:blipFill rotWithShape="1">
          <a:blip r:embed="rId6">
            <a:extLst>
              <a:ext uri="{28A0092B-C50C-407E-A947-70E740481C1C}">
                <a14:useLocalDpi xmlns:a14="http://schemas.microsoft.com/office/drawing/2010/main" val="0"/>
              </a:ext>
            </a:extLst>
          </a:blip>
          <a:srcRect r="14639" b="41673"/>
          <a:stretch/>
        </p:blipFill>
        <p:spPr>
          <a:xfrm>
            <a:off x="8271795" y="5146710"/>
            <a:ext cx="2967565" cy="1119619"/>
          </a:xfrm>
          <a:prstGeom prst="rect">
            <a:avLst/>
          </a:prstGeom>
        </p:spPr>
      </p:pic>
    </p:spTree>
    <p:custDataLst>
      <p:tags r:id="rId1"/>
    </p:custDataLst>
    <p:extLst>
      <p:ext uri="{BB962C8B-B14F-4D97-AF65-F5344CB8AC3E}">
        <p14:creationId xmlns:p14="http://schemas.microsoft.com/office/powerpoint/2010/main" val="2093339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noFill/>
        </p:spPr>
        <p:txBody>
          <a:bodyPr/>
          <a:lstStyle/>
          <a:p>
            <a:pPr algn="ctr"/>
            <a:fld id="{20ACEE5B-6B89-47D3-A969-11CC9D54FA43}" type="slidenum">
              <a:rPr lang="en-US" smtClean="0">
                <a:solidFill>
                  <a:schemeClr val="bg1"/>
                </a:solidFill>
              </a:rPr>
              <a:pPr algn="ctr"/>
              <a:t>5</a:t>
            </a:fld>
            <a:endParaRPr lang="en-US">
              <a:solidFill>
                <a:schemeClr val="bg1"/>
              </a:solidFill>
            </a:endParaRPr>
          </a:p>
        </p:txBody>
      </p:sp>
      <p:cxnSp>
        <p:nvCxnSpPr>
          <p:cNvPr id="10" name="Straight Connector 9">
            <a:extLst>
              <a:ext uri="{FF2B5EF4-FFF2-40B4-BE49-F238E27FC236}">
                <a16:creationId xmlns:a16="http://schemas.microsoft.com/office/drawing/2014/main" id="{FB636B81-E366-40A1-A22C-E23DE020F5B1}"/>
              </a:ext>
            </a:extLst>
          </p:cNvPr>
          <p:cNvCxnSpPr>
            <a:cxnSpLocks/>
          </p:cNvCxnSpPr>
          <p:nvPr/>
        </p:nvCxnSpPr>
        <p:spPr>
          <a:xfrm>
            <a:off x="5280338" y="6457950"/>
            <a:ext cx="593376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14418FD2-1E4D-41DE-90CF-BB168478A4E4}"/>
              </a:ext>
            </a:extLst>
          </p:cNvPr>
          <p:cNvSpPr txBox="1">
            <a:spLocks/>
          </p:cNvSpPr>
          <p:nvPr/>
        </p:nvSpPr>
        <p:spPr>
          <a:xfrm>
            <a:off x="476250" y="566867"/>
            <a:ext cx="10066243" cy="559449"/>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Implications of Non-Compliance</a:t>
            </a:r>
          </a:p>
        </p:txBody>
      </p:sp>
      <p:sp>
        <p:nvSpPr>
          <p:cNvPr id="14" name="Content Placeholder 2">
            <a:extLst>
              <a:ext uri="{FF2B5EF4-FFF2-40B4-BE49-F238E27FC236}">
                <a16:creationId xmlns:a16="http://schemas.microsoft.com/office/drawing/2014/main" id="{C327E4E7-CDA1-48AB-98DC-CC61E26C03B4}"/>
              </a:ext>
            </a:extLst>
          </p:cNvPr>
          <p:cNvSpPr txBox="1">
            <a:spLocks/>
          </p:cNvSpPr>
          <p:nvPr/>
        </p:nvSpPr>
        <p:spPr>
          <a:xfrm>
            <a:off x="1497496" y="1949825"/>
            <a:ext cx="9716604" cy="4325563"/>
          </a:xfrm>
          <a:prstGeom prst="rect">
            <a:avLst/>
          </a:prstGeom>
        </p:spPr>
        <p:txBody>
          <a:bodyPr vert="horz" lIns="0" tIns="0" rIns="0" bIns="0" rtlCol="0" anchor="t">
            <a:no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It is incumbent upon prosecutors, judges and other state officials to understand the requirements of the Compact and its rules, as well as the consequences of non-compliance. </a:t>
            </a:r>
          </a:p>
          <a:p>
            <a:pPr marL="0" indent="0">
              <a:buNone/>
            </a:pPr>
            <a:endParaRPr lang="en-US" sz="1800" dirty="0"/>
          </a:p>
          <a:p>
            <a:pPr marL="0" indent="0">
              <a:buNone/>
            </a:pPr>
            <a:r>
              <a:rPr lang="en-US" dirty="0"/>
              <a:t>Failure of state judicial or executive branch officials to comply with the Compact and its rules results in the state defaulting on its obligations under the Compact and could lead the Commission to take corrective or punitive action, including suit in federal court for injunctive relief. </a:t>
            </a:r>
          </a:p>
        </p:txBody>
      </p:sp>
      <p:cxnSp>
        <p:nvCxnSpPr>
          <p:cNvPr id="16" name="Straight Connector 15">
            <a:extLst>
              <a:ext uri="{FF2B5EF4-FFF2-40B4-BE49-F238E27FC236}">
                <a16:creationId xmlns:a16="http://schemas.microsoft.com/office/drawing/2014/main" id="{CAEA7AF2-1E15-4151-9F69-95B9E8C43451}"/>
              </a:ext>
            </a:extLst>
          </p:cNvPr>
          <p:cNvCxnSpPr>
            <a:cxnSpLocks/>
          </p:cNvCxnSpPr>
          <p:nvPr/>
        </p:nvCxnSpPr>
        <p:spPr>
          <a:xfrm>
            <a:off x="476250" y="1246921"/>
            <a:ext cx="417302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5CDF7546-5B53-457F-BF1F-872AA9DC4568}"/>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Slide Number Placeholder 5">
            <a:extLst>
              <a:ext uri="{FF2B5EF4-FFF2-40B4-BE49-F238E27FC236}">
                <a16:creationId xmlns:a16="http://schemas.microsoft.com/office/drawing/2014/main" id="{CC019D98-9AE7-44E7-8F60-792F270F24EB}"/>
              </a:ext>
            </a:extLst>
          </p:cNvPr>
          <p:cNvSpPr txBox="1">
            <a:spLocks/>
          </p:cNvSpPr>
          <p:nvPr/>
        </p:nvSpPr>
        <p:spPr>
          <a:xfrm>
            <a:off x="11346287" y="6275388"/>
            <a:ext cx="388513" cy="365125"/>
          </a:xfrm>
          <a:prstGeom prst="rect">
            <a:avLst/>
          </a:prstGeom>
          <a:solidFill>
            <a:srgbClr val="102747"/>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5</a:t>
            </a:r>
          </a:p>
        </p:txBody>
      </p:sp>
      <p:cxnSp>
        <p:nvCxnSpPr>
          <p:cNvPr id="30" name="Straight Connector 2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185771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4">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3906609" y="994230"/>
            <a:ext cx="8115754" cy="4565685"/>
          </a:xfrm>
          <a:prstGeom prst="rect">
            <a:avLst/>
          </a:prstGeom>
          <a:solidFill>
            <a:schemeClr val="bg1"/>
          </a:solidFill>
        </p:spPr>
      </p:pic>
      <p:sp>
        <p:nvSpPr>
          <p:cNvPr id="4" name="Footer Placeholder 3"/>
          <p:cNvSpPr>
            <a:spLocks noGrp="1"/>
          </p:cNvSpPr>
          <p:nvPr>
            <p:ph type="ftr" sz="quarter" idx="11"/>
          </p:nvPr>
        </p:nvSpPr>
        <p:spPr>
          <a:xfrm>
            <a:off x="3233290" y="5718630"/>
            <a:ext cx="8266560" cy="633488"/>
          </a:xfrm>
        </p:spPr>
        <p:txBody>
          <a:bodyPr/>
          <a:lstStyle/>
          <a:p>
            <a:r>
              <a:rPr lang="en-US" sz="1600" dirty="0"/>
              <a:t>ICAOS Directory </a:t>
            </a:r>
            <a:r>
              <a:rPr lang="en-US" sz="1600" dirty="0">
                <a:hlinkClick r:id="rId5"/>
              </a:rPr>
              <a:t>https://www.interstatecompact.org/regions-states</a:t>
            </a:r>
            <a:endParaRPr lang="en-US" sz="1600" dirty="0"/>
          </a:p>
        </p:txBody>
      </p:sp>
      <p:sp>
        <p:nvSpPr>
          <p:cNvPr id="10" name="Slide Number Placeholder 5">
            <a:extLst>
              <a:ext uri="{FF2B5EF4-FFF2-40B4-BE49-F238E27FC236}">
                <a16:creationId xmlns:a16="http://schemas.microsoft.com/office/drawing/2014/main" id="{0A1E83DF-78FB-477B-844B-9678B26867CA}"/>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6</a:t>
            </a:fld>
            <a:endParaRPr lang="en-US">
              <a:solidFill>
                <a:schemeClr val="bg1"/>
              </a:solidFill>
            </a:endParaRPr>
          </a:p>
        </p:txBody>
      </p:sp>
      <p:sp>
        <p:nvSpPr>
          <p:cNvPr id="7" name="Title 1">
            <a:extLst>
              <a:ext uri="{FF2B5EF4-FFF2-40B4-BE49-F238E27FC236}">
                <a16:creationId xmlns:a16="http://schemas.microsoft.com/office/drawing/2014/main" id="{D019ADDA-F337-4788-86F1-266D5676F005}"/>
              </a:ext>
            </a:extLst>
          </p:cNvPr>
          <p:cNvSpPr txBox="1">
            <a:spLocks/>
          </p:cNvSpPr>
          <p:nvPr/>
        </p:nvSpPr>
        <p:spPr>
          <a:xfrm>
            <a:off x="476250" y="365125"/>
            <a:ext cx="11258550" cy="701675"/>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Interstate Compact Offices</a:t>
            </a:r>
          </a:p>
        </p:txBody>
      </p:sp>
      <p:sp>
        <p:nvSpPr>
          <p:cNvPr id="8" name="Rectangle 7">
            <a:extLst>
              <a:ext uri="{FF2B5EF4-FFF2-40B4-BE49-F238E27FC236}">
                <a16:creationId xmlns:a16="http://schemas.microsoft.com/office/drawing/2014/main" id="{5CDF7546-5B53-457F-BF1F-872AA9DC4568}"/>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Oval 8"/>
          <p:cNvSpPr/>
          <p:nvPr/>
        </p:nvSpPr>
        <p:spPr>
          <a:xfrm>
            <a:off x="6976934" y="3602759"/>
            <a:ext cx="1975104" cy="1929038"/>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Interstate Compact Office</a:t>
            </a:r>
          </a:p>
        </p:txBody>
      </p:sp>
      <p:sp>
        <p:nvSpPr>
          <p:cNvPr id="11" name="TextBox 10"/>
          <p:cNvSpPr txBox="1"/>
          <p:nvPr/>
        </p:nvSpPr>
        <p:spPr>
          <a:xfrm>
            <a:off x="137885" y="1542032"/>
            <a:ext cx="3764644" cy="3785652"/>
          </a:xfrm>
          <a:prstGeom prst="rect">
            <a:avLst/>
          </a:prstGeom>
          <a:noFill/>
        </p:spPr>
        <p:txBody>
          <a:bodyPr wrap="square" rtlCol="0">
            <a:spAutoFit/>
          </a:bodyPr>
          <a:lstStyle/>
          <a:p>
            <a:pPr marL="285750" indent="-285750">
              <a:buFont typeface="Arial" panose="020B0604020202020204" pitchFamily="34" charset="0"/>
              <a:buChar char="•"/>
            </a:pPr>
            <a:r>
              <a:rPr lang="en-US" sz="2400" dirty="0"/>
              <a:t>Administers the Compact</a:t>
            </a:r>
          </a:p>
          <a:p>
            <a:pPr marL="285750" indent="-285750">
              <a:buFont typeface="Arial" panose="020B0604020202020204" pitchFamily="34" charset="0"/>
              <a:buChar char="•"/>
            </a:pPr>
            <a:r>
              <a:rPr lang="en-US" sz="2400" dirty="0"/>
              <a:t>Point of contact for case specific questions </a:t>
            </a:r>
          </a:p>
          <a:p>
            <a:pPr marL="285750" indent="-285750">
              <a:buFont typeface="Arial" panose="020B0604020202020204" pitchFamily="34" charset="0"/>
              <a:buChar char="•"/>
            </a:pPr>
            <a:r>
              <a:rPr lang="en-US" sz="2400" dirty="0"/>
              <a:t>Conducts training</a:t>
            </a:r>
          </a:p>
          <a:p>
            <a:pPr marL="285750" indent="-285750">
              <a:buFont typeface="Arial" panose="020B0604020202020204" pitchFamily="34" charset="0"/>
              <a:buChar char="•"/>
            </a:pPr>
            <a:r>
              <a:rPr lang="en-US" sz="2400" dirty="0"/>
              <a:t>Resolves issues with other states</a:t>
            </a:r>
          </a:p>
          <a:p>
            <a:pPr marL="285750" indent="-285750">
              <a:buFont typeface="Arial" panose="020B0604020202020204" pitchFamily="34" charset="0"/>
              <a:buChar char="•"/>
            </a:pPr>
            <a:r>
              <a:rPr lang="en-US" sz="2400" dirty="0"/>
              <a:t>Ensures rule compliance</a:t>
            </a:r>
          </a:p>
          <a:p>
            <a:pPr marL="285750" indent="-285750">
              <a:buFont typeface="Arial" panose="020B0604020202020204" pitchFamily="34" charset="0"/>
              <a:buChar char="•"/>
            </a:pPr>
            <a:r>
              <a:rPr lang="en-US" sz="2400" dirty="0"/>
              <a:t>Develops &amp; recommends in-state ISC operating procedures to State Council</a:t>
            </a:r>
          </a:p>
        </p:txBody>
      </p:sp>
      <p:cxnSp>
        <p:nvCxnSpPr>
          <p:cNvPr id="12" name="Straight Connector 11">
            <a:extLst>
              <a:ext uri="{FF2B5EF4-FFF2-40B4-BE49-F238E27FC236}">
                <a16:creationId xmlns:a16="http://schemas.microsoft.com/office/drawing/2014/main" id="{A7ECBFA1-C298-4FA0-BE55-233B9E89C54D}"/>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2477384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9ADDA-F337-4788-86F1-266D5676F005}"/>
              </a:ext>
            </a:extLst>
          </p:cNvPr>
          <p:cNvSpPr>
            <a:spLocks noGrp="1"/>
          </p:cNvSpPr>
          <p:nvPr>
            <p:ph type="title"/>
          </p:nvPr>
        </p:nvSpPr>
        <p:spPr>
          <a:xfrm>
            <a:off x="476250" y="365125"/>
            <a:ext cx="11258550" cy="701675"/>
          </a:xfrm>
        </p:spPr>
        <p:txBody>
          <a:bodyPr lIns="0" tIns="0" rIns="0" bIns="0" anchor="ctr">
            <a:normAutofit/>
          </a:bodyPr>
          <a:lstStyle/>
          <a:p>
            <a:pPr algn="ctr"/>
            <a:r>
              <a:rPr lang="en-US" sz="4000" dirty="0"/>
              <a:t>Purpose of ICAOS</a:t>
            </a:r>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7</a:t>
            </a:fld>
            <a:endParaRPr lang="en-US">
              <a:solidFill>
                <a:schemeClr val="bg1"/>
              </a:solidFill>
            </a:endParaRPr>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5" name="Group 94">
            <a:extLst>
              <a:ext uri="{FF2B5EF4-FFF2-40B4-BE49-F238E27FC236}">
                <a16:creationId xmlns:a16="http://schemas.microsoft.com/office/drawing/2014/main" id="{0468935A-2200-4935-89AE-7970A4F5F07E}"/>
              </a:ext>
            </a:extLst>
          </p:cNvPr>
          <p:cNvGrpSpPr/>
          <p:nvPr/>
        </p:nvGrpSpPr>
        <p:grpSpPr>
          <a:xfrm>
            <a:off x="4177875" y="1700362"/>
            <a:ext cx="3825645" cy="3821633"/>
            <a:chOff x="4183178" y="1660397"/>
            <a:chExt cx="3825645" cy="3821633"/>
          </a:xfrm>
        </p:grpSpPr>
        <p:sp>
          <p:nvSpPr>
            <p:cNvPr id="12" name="Freeform 9">
              <a:extLst>
                <a:ext uri="{FF2B5EF4-FFF2-40B4-BE49-F238E27FC236}">
                  <a16:creationId xmlns:a16="http://schemas.microsoft.com/office/drawing/2014/main" id="{116B0888-A3BD-4D22-AFD2-5923F6201BB4}"/>
                </a:ext>
              </a:extLst>
            </p:cNvPr>
            <p:cNvSpPr>
              <a:spLocks/>
            </p:cNvSpPr>
            <p:nvPr/>
          </p:nvSpPr>
          <p:spPr bwMode="auto">
            <a:xfrm rot="2700000">
              <a:off x="5706392" y="1647275"/>
              <a:ext cx="1933100" cy="2671762"/>
            </a:xfrm>
            <a:custGeom>
              <a:avLst/>
              <a:gdLst>
                <a:gd name="T0" fmla="*/ 233 w 467"/>
                <a:gd name="T1" fmla="*/ 0 h 646"/>
                <a:gd name="T2" fmla="*/ 0 w 467"/>
                <a:gd name="T3" fmla="*/ 232 h 646"/>
                <a:gd name="T4" fmla="*/ 10 w 467"/>
                <a:gd name="T5" fmla="*/ 299 h 646"/>
                <a:gd name="T6" fmla="*/ 73 w 467"/>
                <a:gd name="T7" fmla="*/ 400 h 646"/>
                <a:gd name="T8" fmla="*/ 73 w 467"/>
                <a:gd name="T9" fmla="*/ 401 h 646"/>
                <a:gd name="T10" fmla="*/ 119 w 467"/>
                <a:gd name="T11" fmla="*/ 522 h 646"/>
                <a:gd name="T12" fmla="*/ 79 w 467"/>
                <a:gd name="T13" fmla="*/ 636 h 646"/>
                <a:gd name="T14" fmla="*/ 84 w 467"/>
                <a:gd name="T15" fmla="*/ 646 h 646"/>
                <a:gd name="T16" fmla="*/ 169 w 467"/>
                <a:gd name="T17" fmla="*/ 586 h 646"/>
                <a:gd name="T18" fmla="*/ 178 w 467"/>
                <a:gd name="T19" fmla="*/ 522 h 646"/>
                <a:gd name="T20" fmla="*/ 169 w 467"/>
                <a:gd name="T21" fmla="*/ 456 h 646"/>
                <a:gd name="T22" fmla="*/ 98 w 467"/>
                <a:gd name="T23" fmla="*/ 342 h 646"/>
                <a:gd name="T24" fmla="*/ 59 w 467"/>
                <a:gd name="T25" fmla="*/ 232 h 646"/>
                <a:gd name="T26" fmla="*/ 233 w 467"/>
                <a:gd name="T27" fmla="*/ 59 h 646"/>
                <a:gd name="T28" fmla="*/ 408 w 467"/>
                <a:gd name="T29" fmla="*/ 232 h 646"/>
                <a:gd name="T30" fmla="*/ 361 w 467"/>
                <a:gd name="T31" fmla="*/ 351 h 646"/>
                <a:gd name="T32" fmla="*/ 457 w 467"/>
                <a:gd name="T33" fmla="*/ 299 h 646"/>
                <a:gd name="T34" fmla="*/ 467 w 467"/>
                <a:gd name="T35" fmla="*/ 232 h 646"/>
                <a:gd name="T36" fmla="*/ 233 w 467"/>
                <a:gd name="T37" fmla="*/ 0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7" h="646">
                  <a:moveTo>
                    <a:pt x="233" y="0"/>
                  </a:moveTo>
                  <a:cubicBezTo>
                    <a:pt x="105" y="0"/>
                    <a:pt x="0" y="104"/>
                    <a:pt x="0" y="232"/>
                  </a:cubicBezTo>
                  <a:cubicBezTo>
                    <a:pt x="0" y="255"/>
                    <a:pt x="3" y="278"/>
                    <a:pt x="10" y="299"/>
                  </a:cubicBezTo>
                  <a:cubicBezTo>
                    <a:pt x="21" y="338"/>
                    <a:pt x="43" y="373"/>
                    <a:pt x="73" y="400"/>
                  </a:cubicBezTo>
                  <a:cubicBezTo>
                    <a:pt x="73" y="401"/>
                    <a:pt x="73" y="401"/>
                    <a:pt x="73" y="401"/>
                  </a:cubicBezTo>
                  <a:cubicBezTo>
                    <a:pt x="102" y="432"/>
                    <a:pt x="119" y="476"/>
                    <a:pt x="119" y="522"/>
                  </a:cubicBezTo>
                  <a:cubicBezTo>
                    <a:pt x="119" y="565"/>
                    <a:pt x="105" y="605"/>
                    <a:pt x="79" y="636"/>
                  </a:cubicBezTo>
                  <a:cubicBezTo>
                    <a:pt x="84" y="646"/>
                    <a:pt x="84" y="646"/>
                    <a:pt x="84" y="646"/>
                  </a:cubicBezTo>
                  <a:cubicBezTo>
                    <a:pt x="110" y="624"/>
                    <a:pt x="136" y="596"/>
                    <a:pt x="169" y="586"/>
                  </a:cubicBezTo>
                  <a:cubicBezTo>
                    <a:pt x="175" y="566"/>
                    <a:pt x="178" y="544"/>
                    <a:pt x="178" y="522"/>
                  </a:cubicBezTo>
                  <a:cubicBezTo>
                    <a:pt x="178" y="499"/>
                    <a:pt x="175" y="477"/>
                    <a:pt x="169" y="456"/>
                  </a:cubicBezTo>
                  <a:cubicBezTo>
                    <a:pt x="156" y="413"/>
                    <a:pt x="131" y="370"/>
                    <a:pt x="98" y="342"/>
                  </a:cubicBezTo>
                  <a:cubicBezTo>
                    <a:pt x="74" y="312"/>
                    <a:pt x="59" y="274"/>
                    <a:pt x="59" y="232"/>
                  </a:cubicBezTo>
                  <a:cubicBezTo>
                    <a:pt x="59" y="136"/>
                    <a:pt x="137" y="59"/>
                    <a:pt x="233" y="59"/>
                  </a:cubicBezTo>
                  <a:cubicBezTo>
                    <a:pt x="330" y="59"/>
                    <a:pt x="408" y="136"/>
                    <a:pt x="408" y="232"/>
                  </a:cubicBezTo>
                  <a:cubicBezTo>
                    <a:pt x="408" y="278"/>
                    <a:pt x="390" y="320"/>
                    <a:pt x="361" y="351"/>
                  </a:cubicBezTo>
                  <a:cubicBezTo>
                    <a:pt x="361" y="351"/>
                    <a:pt x="422" y="309"/>
                    <a:pt x="457" y="299"/>
                  </a:cubicBezTo>
                  <a:cubicBezTo>
                    <a:pt x="463" y="278"/>
                    <a:pt x="467" y="255"/>
                    <a:pt x="467" y="232"/>
                  </a:cubicBezTo>
                  <a:cubicBezTo>
                    <a:pt x="467" y="104"/>
                    <a:pt x="362" y="0"/>
                    <a:pt x="233" y="0"/>
                  </a:cubicBezTo>
                  <a:close/>
                </a:path>
              </a:pathLst>
            </a:custGeom>
            <a:solidFill>
              <a:schemeClr val="bg1">
                <a:lumMod val="85000"/>
              </a:schemeClr>
            </a:solidFill>
            <a:ln>
              <a:noFill/>
            </a:ln>
            <a:effectLst/>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sp>
          <p:nvSpPr>
            <p:cNvPr id="13" name="Line 10">
              <a:extLst>
                <a:ext uri="{FF2B5EF4-FFF2-40B4-BE49-F238E27FC236}">
                  <a16:creationId xmlns:a16="http://schemas.microsoft.com/office/drawing/2014/main" id="{7B9D2CB1-7DED-49E8-A682-66F5F8B6CE6E}"/>
                </a:ext>
              </a:extLst>
            </p:cNvPr>
            <p:cNvSpPr>
              <a:spLocks noChangeShapeType="1"/>
            </p:cNvSpPr>
            <p:nvPr/>
          </p:nvSpPr>
          <p:spPr bwMode="auto">
            <a:xfrm rot="2700000">
              <a:off x="6968723" y="3520905"/>
              <a:ext cx="0" cy="0"/>
            </a:xfrm>
            <a:prstGeom prst="line">
              <a:avLst/>
            </a:prstGeom>
            <a:noFill/>
            <a:ln w="15875" cap="flat">
              <a:solidFill>
                <a:srgbClr val="231F2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sp>
          <p:nvSpPr>
            <p:cNvPr id="14" name="Freeform 11">
              <a:extLst>
                <a:ext uri="{FF2B5EF4-FFF2-40B4-BE49-F238E27FC236}">
                  <a16:creationId xmlns:a16="http://schemas.microsoft.com/office/drawing/2014/main" id="{0A1926C6-02D2-45DC-B45F-5B9EB51575C5}"/>
                </a:ext>
              </a:extLst>
            </p:cNvPr>
            <p:cNvSpPr>
              <a:spLocks/>
            </p:cNvSpPr>
            <p:nvPr/>
          </p:nvSpPr>
          <p:spPr bwMode="auto">
            <a:xfrm rot="2700000">
              <a:off x="4537667" y="2830842"/>
              <a:ext cx="1933100" cy="2642077"/>
            </a:xfrm>
            <a:custGeom>
              <a:avLst/>
              <a:gdLst>
                <a:gd name="T0" fmla="*/ 458 w 467"/>
                <a:gd name="T1" fmla="*/ 343 h 639"/>
                <a:gd name="T2" fmla="*/ 448 w 467"/>
                <a:gd name="T3" fmla="*/ 340 h 639"/>
                <a:gd name="T4" fmla="*/ 458 w 467"/>
                <a:gd name="T5" fmla="*/ 343 h 639"/>
                <a:gd name="T6" fmla="*/ 399 w 467"/>
                <a:gd name="T7" fmla="*/ 243 h 639"/>
                <a:gd name="T8" fmla="*/ 399 w 467"/>
                <a:gd name="T9" fmla="*/ 243 h 639"/>
                <a:gd name="T10" fmla="*/ 348 w 467"/>
                <a:gd name="T11" fmla="*/ 119 h 639"/>
                <a:gd name="T12" fmla="*/ 394 w 467"/>
                <a:gd name="T13" fmla="*/ 2 h 639"/>
                <a:gd name="T14" fmla="*/ 391 w 467"/>
                <a:gd name="T15" fmla="*/ 0 h 639"/>
                <a:gd name="T16" fmla="*/ 299 w 467"/>
                <a:gd name="T17" fmla="*/ 52 h 639"/>
                <a:gd name="T18" fmla="*/ 289 w 467"/>
                <a:gd name="T19" fmla="*/ 119 h 639"/>
                <a:gd name="T20" fmla="*/ 298 w 467"/>
                <a:gd name="T21" fmla="*/ 183 h 639"/>
                <a:gd name="T22" fmla="*/ 346 w 467"/>
                <a:gd name="T23" fmla="*/ 271 h 639"/>
                <a:gd name="T24" fmla="*/ 346 w 467"/>
                <a:gd name="T25" fmla="*/ 271 h 639"/>
                <a:gd name="T26" fmla="*/ 346 w 467"/>
                <a:gd name="T27" fmla="*/ 272 h 639"/>
                <a:gd name="T28" fmla="*/ 368 w 467"/>
                <a:gd name="T29" fmla="*/ 294 h 639"/>
                <a:gd name="T30" fmla="*/ 408 w 467"/>
                <a:gd name="T31" fmla="*/ 407 h 639"/>
                <a:gd name="T32" fmla="*/ 233 w 467"/>
                <a:gd name="T33" fmla="*/ 580 h 639"/>
                <a:gd name="T34" fmla="*/ 59 w 467"/>
                <a:gd name="T35" fmla="*/ 407 h 639"/>
                <a:gd name="T36" fmla="*/ 110 w 467"/>
                <a:gd name="T37" fmla="*/ 284 h 639"/>
                <a:gd name="T38" fmla="*/ 109 w 467"/>
                <a:gd name="T39" fmla="*/ 282 h 639"/>
                <a:gd name="T40" fmla="*/ 9 w 467"/>
                <a:gd name="T41" fmla="*/ 342 h 639"/>
                <a:gd name="T42" fmla="*/ 0 w 467"/>
                <a:gd name="T43" fmla="*/ 407 h 639"/>
                <a:gd name="T44" fmla="*/ 233 w 467"/>
                <a:gd name="T45" fmla="*/ 639 h 639"/>
                <a:gd name="T46" fmla="*/ 467 w 467"/>
                <a:gd name="T47" fmla="*/ 407 h 639"/>
                <a:gd name="T48" fmla="*/ 458 w 467"/>
                <a:gd name="T49" fmla="*/ 343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7" h="639">
                  <a:moveTo>
                    <a:pt x="458" y="343"/>
                  </a:moveTo>
                  <a:cubicBezTo>
                    <a:pt x="455" y="342"/>
                    <a:pt x="452" y="341"/>
                    <a:pt x="448" y="340"/>
                  </a:cubicBezTo>
                  <a:cubicBezTo>
                    <a:pt x="452" y="341"/>
                    <a:pt x="455" y="342"/>
                    <a:pt x="458" y="343"/>
                  </a:cubicBezTo>
                  <a:cubicBezTo>
                    <a:pt x="447" y="305"/>
                    <a:pt x="426" y="271"/>
                    <a:pt x="399" y="243"/>
                  </a:cubicBezTo>
                  <a:cubicBezTo>
                    <a:pt x="399" y="243"/>
                    <a:pt x="399" y="243"/>
                    <a:pt x="399" y="243"/>
                  </a:cubicBezTo>
                  <a:cubicBezTo>
                    <a:pt x="367" y="212"/>
                    <a:pt x="348" y="168"/>
                    <a:pt x="348" y="119"/>
                  </a:cubicBezTo>
                  <a:cubicBezTo>
                    <a:pt x="348" y="74"/>
                    <a:pt x="365" y="33"/>
                    <a:pt x="394" y="2"/>
                  </a:cubicBezTo>
                  <a:cubicBezTo>
                    <a:pt x="391" y="0"/>
                    <a:pt x="391" y="0"/>
                    <a:pt x="391" y="0"/>
                  </a:cubicBezTo>
                  <a:cubicBezTo>
                    <a:pt x="365" y="24"/>
                    <a:pt x="333" y="42"/>
                    <a:pt x="299" y="52"/>
                  </a:cubicBezTo>
                  <a:cubicBezTo>
                    <a:pt x="292" y="74"/>
                    <a:pt x="289" y="96"/>
                    <a:pt x="289" y="119"/>
                  </a:cubicBezTo>
                  <a:cubicBezTo>
                    <a:pt x="289" y="141"/>
                    <a:pt x="292" y="163"/>
                    <a:pt x="298" y="183"/>
                  </a:cubicBezTo>
                  <a:cubicBezTo>
                    <a:pt x="307" y="216"/>
                    <a:pt x="324" y="246"/>
                    <a:pt x="346" y="271"/>
                  </a:cubicBezTo>
                  <a:cubicBezTo>
                    <a:pt x="346" y="271"/>
                    <a:pt x="346" y="271"/>
                    <a:pt x="346" y="271"/>
                  </a:cubicBezTo>
                  <a:cubicBezTo>
                    <a:pt x="346" y="271"/>
                    <a:pt x="346" y="271"/>
                    <a:pt x="346" y="272"/>
                  </a:cubicBezTo>
                  <a:cubicBezTo>
                    <a:pt x="353" y="279"/>
                    <a:pt x="360" y="287"/>
                    <a:pt x="368" y="294"/>
                  </a:cubicBezTo>
                  <a:cubicBezTo>
                    <a:pt x="393" y="324"/>
                    <a:pt x="408" y="364"/>
                    <a:pt x="408" y="407"/>
                  </a:cubicBezTo>
                  <a:cubicBezTo>
                    <a:pt x="408" y="503"/>
                    <a:pt x="330" y="580"/>
                    <a:pt x="233" y="580"/>
                  </a:cubicBezTo>
                  <a:cubicBezTo>
                    <a:pt x="137" y="580"/>
                    <a:pt x="59" y="503"/>
                    <a:pt x="59" y="407"/>
                  </a:cubicBezTo>
                  <a:cubicBezTo>
                    <a:pt x="59" y="359"/>
                    <a:pt x="78" y="315"/>
                    <a:pt x="110" y="284"/>
                  </a:cubicBezTo>
                  <a:cubicBezTo>
                    <a:pt x="109" y="282"/>
                    <a:pt x="109" y="282"/>
                    <a:pt x="109" y="282"/>
                  </a:cubicBezTo>
                  <a:cubicBezTo>
                    <a:pt x="82" y="310"/>
                    <a:pt x="47" y="331"/>
                    <a:pt x="9" y="342"/>
                  </a:cubicBezTo>
                  <a:cubicBezTo>
                    <a:pt x="3" y="363"/>
                    <a:pt x="0" y="384"/>
                    <a:pt x="0" y="407"/>
                  </a:cubicBezTo>
                  <a:cubicBezTo>
                    <a:pt x="0" y="535"/>
                    <a:pt x="105" y="639"/>
                    <a:pt x="233" y="639"/>
                  </a:cubicBezTo>
                  <a:cubicBezTo>
                    <a:pt x="362" y="639"/>
                    <a:pt x="467" y="535"/>
                    <a:pt x="467" y="407"/>
                  </a:cubicBezTo>
                  <a:cubicBezTo>
                    <a:pt x="467" y="385"/>
                    <a:pt x="464" y="363"/>
                    <a:pt x="458" y="343"/>
                  </a:cubicBezTo>
                  <a:close/>
                </a:path>
              </a:pathLst>
            </a:custGeom>
            <a:solidFill>
              <a:schemeClr val="bg1">
                <a:lumMod val="85000"/>
              </a:schemeClr>
            </a:solidFill>
            <a:ln>
              <a:noFill/>
            </a:ln>
            <a:effectLst/>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sp>
          <p:nvSpPr>
            <p:cNvPr id="15" name="Freeform 12">
              <a:extLst>
                <a:ext uri="{FF2B5EF4-FFF2-40B4-BE49-F238E27FC236}">
                  <a16:creationId xmlns:a16="http://schemas.microsoft.com/office/drawing/2014/main" id="{A2E6BD20-8B0C-4627-8152-25CC17190FA7}"/>
                </a:ext>
              </a:extLst>
            </p:cNvPr>
            <p:cNvSpPr>
              <a:spLocks/>
            </p:cNvSpPr>
            <p:nvPr/>
          </p:nvSpPr>
          <p:spPr bwMode="auto">
            <a:xfrm rot="2700000">
              <a:off x="5368104" y="3202300"/>
              <a:ext cx="2636838" cy="1922622"/>
            </a:xfrm>
            <a:custGeom>
              <a:avLst/>
              <a:gdLst>
                <a:gd name="T0" fmla="*/ 403 w 637"/>
                <a:gd name="T1" fmla="*/ 0 h 465"/>
                <a:gd name="T2" fmla="*/ 338 w 637"/>
                <a:gd name="T3" fmla="*/ 9 h 465"/>
                <a:gd name="T4" fmla="*/ 242 w 637"/>
                <a:gd name="T5" fmla="*/ 61 h 465"/>
                <a:gd name="T6" fmla="*/ 114 w 637"/>
                <a:gd name="T7" fmla="*/ 116 h 465"/>
                <a:gd name="T8" fmla="*/ 0 w 637"/>
                <a:gd name="T9" fmla="*/ 74 h 465"/>
                <a:gd name="T10" fmla="*/ 50 w 637"/>
                <a:gd name="T11" fmla="*/ 166 h 465"/>
                <a:gd name="T12" fmla="*/ 114 w 637"/>
                <a:gd name="T13" fmla="*/ 175 h 465"/>
                <a:gd name="T14" fmla="*/ 180 w 637"/>
                <a:gd name="T15" fmla="*/ 165 h 465"/>
                <a:gd name="T16" fmla="*/ 274 w 637"/>
                <a:gd name="T17" fmla="*/ 116 h 465"/>
                <a:gd name="T18" fmla="*/ 285 w 637"/>
                <a:gd name="T19" fmla="*/ 105 h 465"/>
                <a:gd name="T20" fmla="*/ 403 w 637"/>
                <a:gd name="T21" fmla="*/ 59 h 465"/>
                <a:gd name="T22" fmla="*/ 578 w 637"/>
                <a:gd name="T23" fmla="*/ 232 h 465"/>
                <a:gd name="T24" fmla="*/ 403 w 637"/>
                <a:gd name="T25" fmla="*/ 406 h 465"/>
                <a:gd name="T26" fmla="*/ 281 w 637"/>
                <a:gd name="T27" fmla="*/ 356 h 465"/>
                <a:gd name="T28" fmla="*/ 280 w 637"/>
                <a:gd name="T29" fmla="*/ 356 h 465"/>
                <a:gd name="T30" fmla="*/ 280 w 637"/>
                <a:gd name="T31" fmla="*/ 356 h 465"/>
                <a:gd name="T32" fmla="*/ 339 w 637"/>
                <a:gd name="T33" fmla="*/ 456 h 465"/>
                <a:gd name="T34" fmla="*/ 403 w 637"/>
                <a:gd name="T35" fmla="*/ 465 h 465"/>
                <a:gd name="T36" fmla="*/ 637 w 637"/>
                <a:gd name="T37" fmla="*/ 232 h 465"/>
                <a:gd name="T38" fmla="*/ 403 w 637"/>
                <a:gd name="T39" fmla="*/ 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7" h="465">
                  <a:moveTo>
                    <a:pt x="403" y="0"/>
                  </a:moveTo>
                  <a:cubicBezTo>
                    <a:pt x="381" y="0"/>
                    <a:pt x="359" y="3"/>
                    <a:pt x="338" y="9"/>
                  </a:cubicBezTo>
                  <a:cubicBezTo>
                    <a:pt x="303" y="19"/>
                    <a:pt x="242" y="61"/>
                    <a:pt x="242" y="61"/>
                  </a:cubicBezTo>
                  <a:cubicBezTo>
                    <a:pt x="210" y="95"/>
                    <a:pt x="165" y="116"/>
                    <a:pt x="114" y="116"/>
                  </a:cubicBezTo>
                  <a:cubicBezTo>
                    <a:pt x="71" y="116"/>
                    <a:pt x="31" y="100"/>
                    <a:pt x="0" y="74"/>
                  </a:cubicBezTo>
                  <a:cubicBezTo>
                    <a:pt x="23" y="100"/>
                    <a:pt x="40" y="133"/>
                    <a:pt x="50" y="166"/>
                  </a:cubicBezTo>
                  <a:cubicBezTo>
                    <a:pt x="70" y="171"/>
                    <a:pt x="92" y="175"/>
                    <a:pt x="114" y="175"/>
                  </a:cubicBezTo>
                  <a:cubicBezTo>
                    <a:pt x="137" y="175"/>
                    <a:pt x="159" y="171"/>
                    <a:pt x="180" y="165"/>
                  </a:cubicBezTo>
                  <a:cubicBezTo>
                    <a:pt x="214" y="155"/>
                    <a:pt x="248" y="139"/>
                    <a:pt x="274" y="116"/>
                  </a:cubicBezTo>
                  <a:cubicBezTo>
                    <a:pt x="278" y="112"/>
                    <a:pt x="282" y="108"/>
                    <a:pt x="285" y="105"/>
                  </a:cubicBezTo>
                  <a:cubicBezTo>
                    <a:pt x="316" y="76"/>
                    <a:pt x="358" y="59"/>
                    <a:pt x="403" y="59"/>
                  </a:cubicBezTo>
                  <a:cubicBezTo>
                    <a:pt x="500" y="59"/>
                    <a:pt x="578" y="136"/>
                    <a:pt x="578" y="232"/>
                  </a:cubicBezTo>
                  <a:cubicBezTo>
                    <a:pt x="578" y="328"/>
                    <a:pt x="500" y="406"/>
                    <a:pt x="403" y="406"/>
                  </a:cubicBezTo>
                  <a:cubicBezTo>
                    <a:pt x="355" y="406"/>
                    <a:pt x="312" y="387"/>
                    <a:pt x="281" y="356"/>
                  </a:cubicBezTo>
                  <a:cubicBezTo>
                    <a:pt x="280" y="356"/>
                    <a:pt x="280" y="356"/>
                    <a:pt x="280" y="356"/>
                  </a:cubicBezTo>
                  <a:cubicBezTo>
                    <a:pt x="280" y="356"/>
                    <a:pt x="280" y="356"/>
                    <a:pt x="280" y="356"/>
                  </a:cubicBezTo>
                  <a:cubicBezTo>
                    <a:pt x="307" y="384"/>
                    <a:pt x="328" y="418"/>
                    <a:pt x="339" y="456"/>
                  </a:cubicBezTo>
                  <a:cubicBezTo>
                    <a:pt x="359" y="462"/>
                    <a:pt x="381" y="465"/>
                    <a:pt x="403" y="465"/>
                  </a:cubicBezTo>
                  <a:cubicBezTo>
                    <a:pt x="532" y="465"/>
                    <a:pt x="637" y="360"/>
                    <a:pt x="637" y="232"/>
                  </a:cubicBezTo>
                  <a:cubicBezTo>
                    <a:pt x="637" y="104"/>
                    <a:pt x="532" y="0"/>
                    <a:pt x="403" y="0"/>
                  </a:cubicBezTo>
                  <a:close/>
                </a:path>
              </a:pathLst>
            </a:custGeom>
            <a:solidFill>
              <a:srgbClr val="102747"/>
            </a:solidFill>
            <a:ln>
              <a:noFill/>
            </a:ln>
            <a:effectLst/>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sp>
          <p:nvSpPr>
            <p:cNvPr id="16" name="Freeform 13">
              <a:extLst>
                <a:ext uri="{FF2B5EF4-FFF2-40B4-BE49-F238E27FC236}">
                  <a16:creationId xmlns:a16="http://schemas.microsoft.com/office/drawing/2014/main" id="{380FF45E-74BE-4EA7-B701-E8196B45F279}"/>
                </a:ext>
              </a:extLst>
            </p:cNvPr>
            <p:cNvSpPr>
              <a:spLocks noEditPoints="1"/>
            </p:cNvSpPr>
            <p:nvPr/>
          </p:nvSpPr>
          <p:spPr bwMode="auto">
            <a:xfrm rot="2700000">
              <a:off x="4188248" y="2007028"/>
              <a:ext cx="2615883" cy="1922622"/>
            </a:xfrm>
            <a:custGeom>
              <a:avLst/>
              <a:gdLst>
                <a:gd name="T0" fmla="*/ 586 w 632"/>
                <a:gd name="T1" fmla="*/ 304 h 465"/>
                <a:gd name="T2" fmla="*/ 584 w 632"/>
                <a:gd name="T3" fmla="*/ 297 h 465"/>
                <a:gd name="T4" fmla="*/ 519 w 632"/>
                <a:gd name="T5" fmla="*/ 288 h 465"/>
                <a:gd name="T6" fmla="*/ 453 w 632"/>
                <a:gd name="T7" fmla="*/ 298 h 465"/>
                <a:gd name="T8" fmla="*/ 340 w 632"/>
                <a:gd name="T9" fmla="*/ 373 h 465"/>
                <a:gd name="T10" fmla="*/ 234 w 632"/>
                <a:gd name="T11" fmla="*/ 406 h 465"/>
                <a:gd name="T12" fmla="*/ 59 w 632"/>
                <a:gd name="T13" fmla="*/ 233 h 465"/>
                <a:gd name="T14" fmla="*/ 234 w 632"/>
                <a:gd name="T15" fmla="*/ 59 h 465"/>
                <a:gd name="T16" fmla="*/ 357 w 632"/>
                <a:gd name="T17" fmla="*/ 110 h 465"/>
                <a:gd name="T18" fmla="*/ 357 w 632"/>
                <a:gd name="T19" fmla="*/ 110 h 465"/>
                <a:gd name="T20" fmla="*/ 357 w 632"/>
                <a:gd name="T21" fmla="*/ 110 h 465"/>
                <a:gd name="T22" fmla="*/ 296 w 632"/>
                <a:gd name="T23" fmla="*/ 10 h 465"/>
                <a:gd name="T24" fmla="*/ 295 w 632"/>
                <a:gd name="T25" fmla="*/ 9 h 465"/>
                <a:gd name="T26" fmla="*/ 234 w 632"/>
                <a:gd name="T27" fmla="*/ 0 h 465"/>
                <a:gd name="T28" fmla="*/ 0 w 632"/>
                <a:gd name="T29" fmla="*/ 233 h 465"/>
                <a:gd name="T30" fmla="*/ 234 w 632"/>
                <a:gd name="T31" fmla="*/ 465 h 465"/>
                <a:gd name="T32" fmla="*/ 299 w 632"/>
                <a:gd name="T33" fmla="*/ 456 h 465"/>
                <a:gd name="T34" fmla="*/ 300 w 632"/>
                <a:gd name="T35" fmla="*/ 455 h 465"/>
                <a:gd name="T36" fmla="*/ 396 w 632"/>
                <a:gd name="T37" fmla="*/ 396 h 465"/>
                <a:gd name="T38" fmla="*/ 395 w 632"/>
                <a:gd name="T39" fmla="*/ 396 h 465"/>
                <a:gd name="T40" fmla="*/ 396 w 632"/>
                <a:gd name="T41" fmla="*/ 398 h 465"/>
                <a:gd name="T42" fmla="*/ 519 w 632"/>
                <a:gd name="T43" fmla="*/ 347 h 465"/>
                <a:gd name="T44" fmla="*/ 632 w 632"/>
                <a:gd name="T45" fmla="*/ 385 h 465"/>
                <a:gd name="T46" fmla="*/ 632 w 632"/>
                <a:gd name="T47" fmla="*/ 385 h 465"/>
                <a:gd name="T48" fmla="*/ 586 w 632"/>
                <a:gd name="T49" fmla="*/ 304 h 465"/>
                <a:gd name="T50" fmla="*/ 406 w 632"/>
                <a:gd name="T51" fmla="*/ 385 h 465"/>
                <a:gd name="T52" fmla="*/ 399 w 632"/>
                <a:gd name="T53" fmla="*/ 392 h 465"/>
                <a:gd name="T54" fmla="*/ 406 w 632"/>
                <a:gd name="T55" fmla="*/ 385 h 465"/>
                <a:gd name="T56" fmla="*/ 449 w 632"/>
                <a:gd name="T57" fmla="*/ 312 h 465"/>
                <a:gd name="T58" fmla="*/ 447 w 632"/>
                <a:gd name="T59" fmla="*/ 316 h 465"/>
                <a:gd name="T60" fmla="*/ 449 w 632"/>
                <a:gd name="T61" fmla="*/ 312 h 465"/>
                <a:gd name="T62" fmla="*/ 444 w 632"/>
                <a:gd name="T63" fmla="*/ 325 h 465"/>
                <a:gd name="T64" fmla="*/ 441 w 632"/>
                <a:gd name="T65" fmla="*/ 330 h 465"/>
                <a:gd name="T66" fmla="*/ 444 w 632"/>
                <a:gd name="T67" fmla="*/ 325 h 465"/>
                <a:gd name="T68" fmla="*/ 437 w 632"/>
                <a:gd name="T69" fmla="*/ 338 h 465"/>
                <a:gd name="T70" fmla="*/ 435 w 632"/>
                <a:gd name="T71" fmla="*/ 343 h 465"/>
                <a:gd name="T72" fmla="*/ 437 w 632"/>
                <a:gd name="T73" fmla="*/ 338 h 465"/>
                <a:gd name="T74" fmla="*/ 431 w 632"/>
                <a:gd name="T75" fmla="*/ 351 h 465"/>
                <a:gd name="T76" fmla="*/ 427 w 632"/>
                <a:gd name="T77" fmla="*/ 356 h 465"/>
                <a:gd name="T78" fmla="*/ 431 w 632"/>
                <a:gd name="T79" fmla="*/ 351 h 465"/>
                <a:gd name="T80" fmla="*/ 423 w 632"/>
                <a:gd name="T81" fmla="*/ 363 h 465"/>
                <a:gd name="T82" fmla="*/ 419 w 632"/>
                <a:gd name="T83" fmla="*/ 369 h 465"/>
                <a:gd name="T84" fmla="*/ 423 w 632"/>
                <a:gd name="T85" fmla="*/ 363 h 465"/>
                <a:gd name="T86" fmla="*/ 415 w 632"/>
                <a:gd name="T87" fmla="*/ 374 h 465"/>
                <a:gd name="T88" fmla="*/ 409 w 632"/>
                <a:gd name="T89" fmla="*/ 381 h 465"/>
                <a:gd name="T90" fmla="*/ 415 w 632"/>
                <a:gd name="T91" fmla="*/ 374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32" h="465">
                  <a:moveTo>
                    <a:pt x="586" y="304"/>
                  </a:moveTo>
                  <a:cubicBezTo>
                    <a:pt x="585" y="302"/>
                    <a:pt x="584" y="299"/>
                    <a:pt x="584" y="297"/>
                  </a:cubicBezTo>
                  <a:cubicBezTo>
                    <a:pt x="563" y="291"/>
                    <a:pt x="542" y="288"/>
                    <a:pt x="519" y="288"/>
                  </a:cubicBezTo>
                  <a:cubicBezTo>
                    <a:pt x="496" y="288"/>
                    <a:pt x="474" y="292"/>
                    <a:pt x="453" y="298"/>
                  </a:cubicBezTo>
                  <a:cubicBezTo>
                    <a:pt x="408" y="311"/>
                    <a:pt x="369" y="337"/>
                    <a:pt x="340" y="373"/>
                  </a:cubicBezTo>
                  <a:cubicBezTo>
                    <a:pt x="310" y="394"/>
                    <a:pt x="273" y="406"/>
                    <a:pt x="234" y="406"/>
                  </a:cubicBezTo>
                  <a:cubicBezTo>
                    <a:pt x="137" y="406"/>
                    <a:pt x="59" y="329"/>
                    <a:pt x="59" y="233"/>
                  </a:cubicBezTo>
                  <a:cubicBezTo>
                    <a:pt x="59" y="137"/>
                    <a:pt x="137" y="59"/>
                    <a:pt x="234" y="59"/>
                  </a:cubicBezTo>
                  <a:cubicBezTo>
                    <a:pt x="282" y="59"/>
                    <a:pt x="325" y="79"/>
                    <a:pt x="357" y="110"/>
                  </a:cubicBezTo>
                  <a:cubicBezTo>
                    <a:pt x="357" y="110"/>
                    <a:pt x="357" y="110"/>
                    <a:pt x="357" y="110"/>
                  </a:cubicBezTo>
                  <a:cubicBezTo>
                    <a:pt x="357" y="110"/>
                    <a:pt x="357" y="110"/>
                    <a:pt x="357" y="110"/>
                  </a:cubicBezTo>
                  <a:cubicBezTo>
                    <a:pt x="329" y="83"/>
                    <a:pt x="307" y="48"/>
                    <a:pt x="296" y="10"/>
                  </a:cubicBezTo>
                  <a:cubicBezTo>
                    <a:pt x="295" y="9"/>
                    <a:pt x="295" y="9"/>
                    <a:pt x="295" y="9"/>
                  </a:cubicBezTo>
                  <a:cubicBezTo>
                    <a:pt x="276" y="3"/>
                    <a:pt x="255" y="0"/>
                    <a:pt x="234" y="0"/>
                  </a:cubicBezTo>
                  <a:cubicBezTo>
                    <a:pt x="105" y="0"/>
                    <a:pt x="0" y="105"/>
                    <a:pt x="0" y="233"/>
                  </a:cubicBezTo>
                  <a:cubicBezTo>
                    <a:pt x="0" y="361"/>
                    <a:pt x="105" y="465"/>
                    <a:pt x="234" y="465"/>
                  </a:cubicBezTo>
                  <a:cubicBezTo>
                    <a:pt x="256" y="465"/>
                    <a:pt x="279" y="462"/>
                    <a:pt x="299" y="456"/>
                  </a:cubicBezTo>
                  <a:cubicBezTo>
                    <a:pt x="300" y="455"/>
                    <a:pt x="300" y="455"/>
                    <a:pt x="300" y="455"/>
                  </a:cubicBezTo>
                  <a:cubicBezTo>
                    <a:pt x="337" y="443"/>
                    <a:pt x="370" y="423"/>
                    <a:pt x="396" y="396"/>
                  </a:cubicBezTo>
                  <a:cubicBezTo>
                    <a:pt x="396" y="396"/>
                    <a:pt x="396" y="396"/>
                    <a:pt x="395" y="396"/>
                  </a:cubicBezTo>
                  <a:cubicBezTo>
                    <a:pt x="396" y="398"/>
                    <a:pt x="396" y="398"/>
                    <a:pt x="396" y="398"/>
                  </a:cubicBezTo>
                  <a:cubicBezTo>
                    <a:pt x="428" y="367"/>
                    <a:pt x="471" y="347"/>
                    <a:pt x="519" y="347"/>
                  </a:cubicBezTo>
                  <a:cubicBezTo>
                    <a:pt x="561" y="347"/>
                    <a:pt x="601" y="360"/>
                    <a:pt x="632" y="385"/>
                  </a:cubicBezTo>
                  <a:cubicBezTo>
                    <a:pt x="632" y="385"/>
                    <a:pt x="632" y="385"/>
                    <a:pt x="632" y="385"/>
                  </a:cubicBezTo>
                  <a:cubicBezTo>
                    <a:pt x="611" y="361"/>
                    <a:pt x="596" y="334"/>
                    <a:pt x="586" y="304"/>
                  </a:cubicBezTo>
                  <a:close/>
                  <a:moveTo>
                    <a:pt x="406" y="385"/>
                  </a:moveTo>
                  <a:cubicBezTo>
                    <a:pt x="403" y="388"/>
                    <a:pt x="401" y="390"/>
                    <a:pt x="399" y="392"/>
                  </a:cubicBezTo>
                  <a:cubicBezTo>
                    <a:pt x="401" y="390"/>
                    <a:pt x="403" y="388"/>
                    <a:pt x="406" y="385"/>
                  </a:cubicBezTo>
                  <a:close/>
                  <a:moveTo>
                    <a:pt x="449" y="312"/>
                  </a:moveTo>
                  <a:cubicBezTo>
                    <a:pt x="448" y="313"/>
                    <a:pt x="448" y="314"/>
                    <a:pt x="447" y="316"/>
                  </a:cubicBezTo>
                  <a:cubicBezTo>
                    <a:pt x="448" y="314"/>
                    <a:pt x="448" y="313"/>
                    <a:pt x="449" y="312"/>
                  </a:cubicBezTo>
                  <a:close/>
                  <a:moveTo>
                    <a:pt x="444" y="325"/>
                  </a:moveTo>
                  <a:cubicBezTo>
                    <a:pt x="443" y="327"/>
                    <a:pt x="442" y="328"/>
                    <a:pt x="441" y="330"/>
                  </a:cubicBezTo>
                  <a:cubicBezTo>
                    <a:pt x="442" y="328"/>
                    <a:pt x="443" y="327"/>
                    <a:pt x="444" y="325"/>
                  </a:cubicBezTo>
                  <a:close/>
                  <a:moveTo>
                    <a:pt x="437" y="338"/>
                  </a:moveTo>
                  <a:cubicBezTo>
                    <a:pt x="437" y="340"/>
                    <a:pt x="436" y="342"/>
                    <a:pt x="435" y="343"/>
                  </a:cubicBezTo>
                  <a:cubicBezTo>
                    <a:pt x="436" y="342"/>
                    <a:pt x="437" y="340"/>
                    <a:pt x="437" y="338"/>
                  </a:cubicBezTo>
                  <a:close/>
                  <a:moveTo>
                    <a:pt x="431" y="351"/>
                  </a:moveTo>
                  <a:cubicBezTo>
                    <a:pt x="429" y="353"/>
                    <a:pt x="428" y="354"/>
                    <a:pt x="427" y="356"/>
                  </a:cubicBezTo>
                  <a:cubicBezTo>
                    <a:pt x="428" y="354"/>
                    <a:pt x="429" y="353"/>
                    <a:pt x="431" y="351"/>
                  </a:cubicBezTo>
                  <a:close/>
                  <a:moveTo>
                    <a:pt x="423" y="363"/>
                  </a:moveTo>
                  <a:cubicBezTo>
                    <a:pt x="422" y="365"/>
                    <a:pt x="420" y="367"/>
                    <a:pt x="419" y="369"/>
                  </a:cubicBezTo>
                  <a:cubicBezTo>
                    <a:pt x="420" y="367"/>
                    <a:pt x="422" y="365"/>
                    <a:pt x="423" y="363"/>
                  </a:cubicBezTo>
                  <a:close/>
                  <a:moveTo>
                    <a:pt x="415" y="374"/>
                  </a:moveTo>
                  <a:cubicBezTo>
                    <a:pt x="413" y="376"/>
                    <a:pt x="411" y="379"/>
                    <a:pt x="409" y="381"/>
                  </a:cubicBezTo>
                  <a:cubicBezTo>
                    <a:pt x="411" y="379"/>
                    <a:pt x="413" y="376"/>
                    <a:pt x="415" y="374"/>
                  </a:cubicBezTo>
                  <a:close/>
                </a:path>
              </a:pathLst>
            </a:custGeom>
            <a:solidFill>
              <a:srgbClr val="102747"/>
            </a:solidFill>
            <a:ln>
              <a:noFill/>
            </a:ln>
            <a:effectLst/>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grpSp>
      <p:grpSp>
        <p:nvGrpSpPr>
          <p:cNvPr id="81" name="Group 80">
            <a:extLst>
              <a:ext uri="{FF2B5EF4-FFF2-40B4-BE49-F238E27FC236}">
                <a16:creationId xmlns:a16="http://schemas.microsoft.com/office/drawing/2014/main" id="{948A9A2A-8DE9-4984-AAD0-428793D7AC44}"/>
              </a:ext>
            </a:extLst>
          </p:cNvPr>
          <p:cNvGrpSpPr/>
          <p:nvPr/>
        </p:nvGrpSpPr>
        <p:grpSpPr>
          <a:xfrm>
            <a:off x="8293233" y="3735129"/>
            <a:ext cx="3441565" cy="1477328"/>
            <a:chOff x="353395" y="937648"/>
            <a:chExt cx="3674318" cy="1477328"/>
          </a:xfrm>
        </p:grpSpPr>
        <p:sp>
          <p:nvSpPr>
            <p:cNvPr id="82" name="Content Placeholder 2">
              <a:extLst>
                <a:ext uri="{FF2B5EF4-FFF2-40B4-BE49-F238E27FC236}">
                  <a16:creationId xmlns:a16="http://schemas.microsoft.com/office/drawing/2014/main" id="{5E409C04-FD9F-4385-85E7-C4B57CF7BC3A}"/>
                </a:ext>
              </a:extLst>
            </p:cNvPr>
            <p:cNvSpPr txBox="1">
              <a:spLocks/>
            </p:cNvSpPr>
            <p:nvPr/>
          </p:nvSpPr>
          <p:spPr>
            <a:xfrm>
              <a:off x="476249" y="937648"/>
              <a:ext cx="3551464" cy="1477328"/>
            </a:xfrm>
            <a:prstGeom prst="rect">
              <a:avLst/>
            </a:prstGeom>
          </p:spPr>
          <p:txBody>
            <a:bodyPr vert="horz" wrap="square" lIns="0" tIns="0" rIns="0" bIns="0" rtlCol="0" anchor="b">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3200" dirty="0">
                  <a:solidFill>
                    <a:srgbClr val="102747"/>
                  </a:solidFill>
                </a:rPr>
                <a:t>Control/Track Movement of Offenders</a:t>
              </a:r>
              <a:endParaRPr lang="en-US" sz="1800" dirty="0">
                <a:solidFill>
                  <a:srgbClr val="102747"/>
                </a:solidFill>
              </a:endParaRPr>
            </a:p>
          </p:txBody>
        </p:sp>
        <p:cxnSp>
          <p:nvCxnSpPr>
            <p:cNvPr id="83" name="Straight Connector 82">
              <a:extLst>
                <a:ext uri="{FF2B5EF4-FFF2-40B4-BE49-F238E27FC236}">
                  <a16:creationId xmlns:a16="http://schemas.microsoft.com/office/drawing/2014/main" id="{72B67418-3EB7-4455-83A7-89B4952FF11F}"/>
                </a:ext>
              </a:extLst>
            </p:cNvPr>
            <p:cNvCxnSpPr>
              <a:cxnSpLocks/>
            </p:cNvCxnSpPr>
            <p:nvPr/>
          </p:nvCxnSpPr>
          <p:spPr>
            <a:xfrm>
              <a:off x="353395" y="2414976"/>
              <a:ext cx="355146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763DFD82-3843-4D02-A1AC-0898967AE6E4}"/>
              </a:ext>
            </a:extLst>
          </p:cNvPr>
          <p:cNvGrpSpPr/>
          <p:nvPr/>
        </p:nvGrpSpPr>
        <p:grpSpPr>
          <a:xfrm>
            <a:off x="8408306" y="1883677"/>
            <a:ext cx="3326493" cy="1046353"/>
            <a:chOff x="476251" y="709006"/>
            <a:chExt cx="3551464" cy="1046353"/>
          </a:xfrm>
        </p:grpSpPr>
        <p:sp>
          <p:nvSpPr>
            <p:cNvPr id="78" name="Content Placeholder 2">
              <a:extLst>
                <a:ext uri="{FF2B5EF4-FFF2-40B4-BE49-F238E27FC236}">
                  <a16:creationId xmlns:a16="http://schemas.microsoft.com/office/drawing/2014/main" id="{3393790C-8A85-4BF8-90DD-0D2FAD79EEB1}"/>
                </a:ext>
              </a:extLst>
            </p:cNvPr>
            <p:cNvSpPr txBox="1">
              <a:spLocks/>
            </p:cNvSpPr>
            <p:nvPr/>
          </p:nvSpPr>
          <p:spPr>
            <a:xfrm>
              <a:off x="476251" y="709006"/>
              <a:ext cx="3551464" cy="984885"/>
            </a:xfrm>
            <a:prstGeom prst="rect">
              <a:avLst/>
            </a:prstGeom>
          </p:spPr>
          <p:txBody>
            <a:bodyPr vert="horz" wrap="square" lIns="0" tIns="0" rIns="0" bIns="0" rtlCol="0" anchor="b">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3200" dirty="0">
                  <a:solidFill>
                    <a:srgbClr val="102747"/>
                  </a:solidFill>
                </a:rPr>
                <a:t>Protect the Rights of Victims</a:t>
              </a:r>
            </a:p>
          </p:txBody>
        </p:sp>
        <p:cxnSp>
          <p:nvCxnSpPr>
            <p:cNvPr id="79" name="Straight Connector 78">
              <a:extLst>
                <a:ext uri="{FF2B5EF4-FFF2-40B4-BE49-F238E27FC236}">
                  <a16:creationId xmlns:a16="http://schemas.microsoft.com/office/drawing/2014/main" id="{34DDDE68-69F5-42C4-8580-659EF81A2F7A}"/>
                </a:ext>
              </a:extLst>
            </p:cNvPr>
            <p:cNvCxnSpPr>
              <a:cxnSpLocks/>
            </p:cNvCxnSpPr>
            <p:nvPr/>
          </p:nvCxnSpPr>
          <p:spPr>
            <a:xfrm>
              <a:off x="476251" y="1755359"/>
              <a:ext cx="355146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3C8CF09C-4BA7-4083-9205-F8F3C23BE530}"/>
              </a:ext>
            </a:extLst>
          </p:cNvPr>
          <p:cNvGrpSpPr/>
          <p:nvPr/>
        </p:nvGrpSpPr>
        <p:grpSpPr>
          <a:xfrm>
            <a:off x="306979" y="2313860"/>
            <a:ext cx="3838301" cy="616317"/>
            <a:chOff x="175176" y="2411484"/>
            <a:chExt cx="4097886" cy="616317"/>
          </a:xfrm>
        </p:grpSpPr>
        <p:sp>
          <p:nvSpPr>
            <p:cNvPr id="86" name="Content Placeholder 2">
              <a:extLst>
                <a:ext uri="{FF2B5EF4-FFF2-40B4-BE49-F238E27FC236}">
                  <a16:creationId xmlns:a16="http://schemas.microsoft.com/office/drawing/2014/main" id="{FDD0BB56-8A13-41D9-A360-0FAF837E790B}"/>
                </a:ext>
              </a:extLst>
            </p:cNvPr>
            <p:cNvSpPr txBox="1">
              <a:spLocks/>
            </p:cNvSpPr>
            <p:nvPr/>
          </p:nvSpPr>
          <p:spPr>
            <a:xfrm>
              <a:off x="175176" y="2411484"/>
              <a:ext cx="4097886" cy="492443"/>
            </a:xfrm>
            <a:prstGeom prst="rect">
              <a:avLst/>
            </a:prstGeom>
          </p:spPr>
          <p:txBody>
            <a:bodyPr vert="horz" wrap="square" lIns="0" tIns="0" rIns="0" bIns="0" rtlCol="0" anchor="b">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3200" dirty="0">
                  <a:solidFill>
                    <a:srgbClr val="102747"/>
                  </a:solidFill>
                </a:rPr>
                <a:t>Promote Public Safety</a:t>
              </a:r>
            </a:p>
          </p:txBody>
        </p:sp>
        <p:cxnSp>
          <p:nvCxnSpPr>
            <p:cNvPr id="87" name="Straight Connector 86">
              <a:extLst>
                <a:ext uri="{FF2B5EF4-FFF2-40B4-BE49-F238E27FC236}">
                  <a16:creationId xmlns:a16="http://schemas.microsoft.com/office/drawing/2014/main" id="{D8889C1D-42CF-41EC-B992-40F44013C872}"/>
                </a:ext>
              </a:extLst>
            </p:cNvPr>
            <p:cNvCxnSpPr>
              <a:cxnSpLocks/>
            </p:cNvCxnSpPr>
            <p:nvPr/>
          </p:nvCxnSpPr>
          <p:spPr>
            <a:xfrm>
              <a:off x="569579" y="3027801"/>
              <a:ext cx="355146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89" name="Group 88">
            <a:extLst>
              <a:ext uri="{FF2B5EF4-FFF2-40B4-BE49-F238E27FC236}">
                <a16:creationId xmlns:a16="http://schemas.microsoft.com/office/drawing/2014/main" id="{BAD6B32B-7EA1-4E2E-B23D-7899D6C8D171}"/>
              </a:ext>
            </a:extLst>
          </p:cNvPr>
          <p:cNvGrpSpPr/>
          <p:nvPr/>
        </p:nvGrpSpPr>
        <p:grpSpPr>
          <a:xfrm>
            <a:off x="18288" y="3739495"/>
            <a:ext cx="4002893" cy="1648632"/>
            <a:chOff x="18978" y="942014"/>
            <a:chExt cx="4273609" cy="1648632"/>
          </a:xfrm>
        </p:grpSpPr>
        <p:sp>
          <p:nvSpPr>
            <p:cNvPr id="90" name="Content Placeholder 2">
              <a:extLst>
                <a:ext uri="{FF2B5EF4-FFF2-40B4-BE49-F238E27FC236}">
                  <a16:creationId xmlns:a16="http://schemas.microsoft.com/office/drawing/2014/main" id="{D0299F22-E2A7-41D9-8FAC-923B46D5C60B}"/>
                </a:ext>
              </a:extLst>
            </p:cNvPr>
            <p:cNvSpPr txBox="1">
              <a:spLocks/>
            </p:cNvSpPr>
            <p:nvPr/>
          </p:nvSpPr>
          <p:spPr>
            <a:xfrm>
              <a:off x="18978" y="942014"/>
              <a:ext cx="4273609" cy="1648632"/>
            </a:xfrm>
            <a:prstGeom prst="rect">
              <a:avLst/>
            </a:prstGeom>
          </p:spPr>
          <p:txBody>
            <a:bodyPr vert="horz" wrap="square" lIns="0" tIns="0" rIns="0" bIns="0" rtlCol="0" anchor="b">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3200" dirty="0">
                  <a:solidFill>
                    <a:srgbClr val="102747"/>
                  </a:solidFill>
                </a:rPr>
                <a:t>Ensure Effective Supervision &amp; </a:t>
              </a:r>
            </a:p>
            <a:p>
              <a:pPr marL="0" indent="0" algn="r">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3200" dirty="0">
                  <a:solidFill>
                    <a:srgbClr val="102747"/>
                  </a:solidFill>
                </a:rPr>
                <a:t>Rehabilitation</a:t>
              </a:r>
              <a:endParaRPr lang="en-US" sz="1800" dirty="0">
                <a:solidFill>
                  <a:srgbClr val="102747"/>
                </a:solidFill>
              </a:endParaRPr>
            </a:p>
          </p:txBody>
        </p:sp>
        <p:cxnSp>
          <p:nvCxnSpPr>
            <p:cNvPr id="91" name="Straight Connector 90">
              <a:extLst>
                <a:ext uri="{FF2B5EF4-FFF2-40B4-BE49-F238E27FC236}">
                  <a16:creationId xmlns:a16="http://schemas.microsoft.com/office/drawing/2014/main" id="{62088324-F6FF-4E69-B1DD-14C41D566F38}"/>
                </a:ext>
              </a:extLst>
            </p:cNvPr>
            <p:cNvCxnSpPr>
              <a:cxnSpLocks/>
            </p:cNvCxnSpPr>
            <p:nvPr/>
          </p:nvCxnSpPr>
          <p:spPr>
            <a:xfrm>
              <a:off x="721597" y="2590646"/>
              <a:ext cx="355146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65447" y="2510890"/>
            <a:ext cx="562053" cy="628738"/>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35162" y="2424381"/>
            <a:ext cx="387066" cy="532216"/>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99888" y="4153104"/>
            <a:ext cx="718680" cy="56146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31687" y="4118824"/>
            <a:ext cx="601178" cy="549649"/>
          </a:xfrm>
          <a:prstGeom prst="rect">
            <a:avLst/>
          </a:prstGeom>
        </p:spPr>
      </p:pic>
      <p:pic>
        <p:nvPicPr>
          <p:cNvPr id="45" name="Picture 3" descr="ICAOS_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94168" y="490613"/>
            <a:ext cx="1179147" cy="1152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4853755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9ADDA-F337-4788-86F1-266D5676F005}"/>
              </a:ext>
            </a:extLst>
          </p:cNvPr>
          <p:cNvSpPr>
            <a:spLocks noGrp="1"/>
          </p:cNvSpPr>
          <p:nvPr>
            <p:ph type="title"/>
          </p:nvPr>
        </p:nvSpPr>
        <p:spPr>
          <a:xfrm>
            <a:off x="476250" y="365125"/>
            <a:ext cx="11258550" cy="701675"/>
          </a:xfrm>
        </p:spPr>
        <p:txBody>
          <a:bodyPr lIns="0" tIns="0" rIns="0" bIns="0" anchor="ctr">
            <a:normAutofit fontScale="90000"/>
          </a:bodyPr>
          <a:lstStyle/>
          <a:p>
            <a:pPr algn="ctr"/>
            <a:r>
              <a:rPr lang="en-US" sz="4000" dirty="0"/>
              <a:t>ICAOS Creates Circumstances to </a:t>
            </a:r>
            <a:br>
              <a:rPr lang="en-US" sz="4000" dirty="0"/>
            </a:br>
            <a:r>
              <a:rPr lang="en-US" sz="4000" dirty="0"/>
              <a:t>Promote Successful Supervision</a:t>
            </a:r>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8</a:t>
            </a:fld>
            <a:endParaRPr lang="en-US">
              <a:solidFill>
                <a:schemeClr val="bg1"/>
              </a:solidFill>
            </a:endParaRPr>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2" name="Content Placeholder 2">
            <a:extLst>
              <a:ext uri="{FF2B5EF4-FFF2-40B4-BE49-F238E27FC236}">
                <a16:creationId xmlns:a16="http://schemas.microsoft.com/office/drawing/2014/main" id="{5E409C04-FD9F-4385-85E7-C4B57CF7BC3A}"/>
              </a:ext>
            </a:extLst>
          </p:cNvPr>
          <p:cNvSpPr txBox="1">
            <a:spLocks/>
          </p:cNvSpPr>
          <p:nvPr/>
        </p:nvSpPr>
        <p:spPr>
          <a:xfrm>
            <a:off x="8515804" y="4473624"/>
            <a:ext cx="3593902" cy="984885"/>
          </a:xfrm>
          <a:prstGeom prst="rect">
            <a:avLst/>
          </a:prstGeom>
        </p:spPr>
        <p:txBody>
          <a:bodyPr vert="horz" wrap="square" lIns="0" tIns="0" rIns="0" bIns="0" rtlCol="0" anchor="b">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3200" dirty="0">
                <a:solidFill>
                  <a:srgbClr val="102747"/>
                </a:solidFill>
              </a:rPr>
              <a:t>Means of Support &amp; Employment</a:t>
            </a:r>
            <a:endParaRPr lang="en-US" sz="1800" dirty="0">
              <a:solidFill>
                <a:srgbClr val="102747"/>
              </a:solidFill>
            </a:endParaRPr>
          </a:p>
        </p:txBody>
      </p:sp>
      <p:sp>
        <p:nvSpPr>
          <p:cNvPr id="78" name="Content Placeholder 2">
            <a:extLst>
              <a:ext uri="{FF2B5EF4-FFF2-40B4-BE49-F238E27FC236}">
                <a16:creationId xmlns:a16="http://schemas.microsoft.com/office/drawing/2014/main" id="{3393790C-8A85-4BF8-90DD-0D2FAD79EEB1}"/>
              </a:ext>
            </a:extLst>
          </p:cNvPr>
          <p:cNvSpPr txBox="1">
            <a:spLocks/>
          </p:cNvSpPr>
          <p:nvPr/>
        </p:nvSpPr>
        <p:spPr>
          <a:xfrm>
            <a:off x="671868" y="2444115"/>
            <a:ext cx="3664692" cy="984885"/>
          </a:xfrm>
          <a:prstGeom prst="rect">
            <a:avLst/>
          </a:prstGeom>
        </p:spPr>
        <p:txBody>
          <a:bodyPr vert="horz" wrap="square" lIns="0" tIns="0" rIns="0" bIns="0" rtlCol="0" anchor="b">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3200" dirty="0">
                <a:solidFill>
                  <a:srgbClr val="102747"/>
                </a:solidFill>
              </a:rPr>
              <a:t>Positive Relationships &amp; Family Support</a:t>
            </a:r>
          </a:p>
        </p:txBody>
      </p:sp>
      <p:sp>
        <p:nvSpPr>
          <p:cNvPr id="86" name="Content Placeholder 2">
            <a:extLst>
              <a:ext uri="{FF2B5EF4-FFF2-40B4-BE49-F238E27FC236}">
                <a16:creationId xmlns:a16="http://schemas.microsoft.com/office/drawing/2014/main" id="{FDD0BB56-8A13-41D9-A360-0FAF837E790B}"/>
              </a:ext>
            </a:extLst>
          </p:cNvPr>
          <p:cNvSpPr txBox="1">
            <a:spLocks/>
          </p:cNvSpPr>
          <p:nvPr/>
        </p:nvSpPr>
        <p:spPr>
          <a:xfrm>
            <a:off x="6944789" y="2690335"/>
            <a:ext cx="3838301" cy="492443"/>
          </a:xfrm>
          <a:prstGeom prst="rect">
            <a:avLst/>
          </a:prstGeom>
        </p:spPr>
        <p:txBody>
          <a:bodyPr vert="horz" wrap="square" lIns="0" tIns="0" rIns="0" bIns="0" rtlCol="0" anchor="b">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3200" dirty="0">
                <a:solidFill>
                  <a:srgbClr val="102747"/>
                </a:solidFill>
              </a:rPr>
              <a:t>Life Stability</a:t>
            </a:r>
          </a:p>
        </p:txBody>
      </p:sp>
      <p:sp>
        <p:nvSpPr>
          <p:cNvPr id="90" name="Content Placeholder 2">
            <a:extLst>
              <a:ext uri="{FF2B5EF4-FFF2-40B4-BE49-F238E27FC236}">
                <a16:creationId xmlns:a16="http://schemas.microsoft.com/office/drawing/2014/main" id="{D0299F22-E2A7-41D9-8FAC-923B46D5C60B}"/>
              </a:ext>
            </a:extLst>
          </p:cNvPr>
          <p:cNvSpPr txBox="1">
            <a:spLocks/>
          </p:cNvSpPr>
          <p:nvPr/>
        </p:nvSpPr>
        <p:spPr>
          <a:xfrm>
            <a:off x="82294" y="4966067"/>
            <a:ext cx="4002893" cy="492443"/>
          </a:xfrm>
          <a:prstGeom prst="rect">
            <a:avLst/>
          </a:prstGeom>
        </p:spPr>
        <p:txBody>
          <a:bodyPr vert="horz" wrap="square" lIns="0" tIns="0" rIns="0" bIns="0" rtlCol="0" anchor="b">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3200" dirty="0">
                <a:solidFill>
                  <a:srgbClr val="102747"/>
                </a:solidFill>
              </a:rPr>
              <a:t>Resources/Programs</a:t>
            </a:r>
            <a:endParaRPr lang="en-US" sz="1800" dirty="0">
              <a:solidFill>
                <a:srgbClr val="102747"/>
              </a:solidFill>
            </a:endParaRPr>
          </a:p>
        </p:txBody>
      </p:sp>
      <p:pic>
        <p:nvPicPr>
          <p:cNvPr id="45" name="Picture 3" descr="ICAOS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4168" y="490613"/>
            <a:ext cx="1179147" cy="1152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a:extLst>
              <a:ext uri="{FF2B5EF4-FFF2-40B4-BE49-F238E27FC236}">
                <a16:creationId xmlns:a16="http://schemas.microsoft.com/office/drawing/2014/main" id="{2230E96D-84BE-4F91-94F4-C38037C57B63}"/>
              </a:ext>
            </a:extLst>
          </p:cNvPr>
          <p:cNvSpPr/>
          <p:nvPr/>
        </p:nvSpPr>
        <p:spPr>
          <a:xfrm>
            <a:off x="4442691" y="2040360"/>
            <a:ext cx="3593902" cy="3418331"/>
          </a:xfrm>
          <a:prstGeom prst="ellipse">
            <a:avLst/>
          </a:prstGeom>
          <a:solidFill>
            <a:srgbClr val="00468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Ensure Effective Supervision &amp; Rehabilitation</a:t>
            </a:r>
          </a:p>
        </p:txBody>
      </p:sp>
    </p:spTree>
    <p:custDataLst>
      <p:tags r:id="rId1"/>
    </p:custDataLst>
    <p:extLst>
      <p:ext uri="{BB962C8B-B14F-4D97-AF65-F5344CB8AC3E}">
        <p14:creationId xmlns:p14="http://schemas.microsoft.com/office/powerpoint/2010/main" val="19462417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5DB1D2-D03B-4C85-92F4-B243CC8DD3EA}"/>
              </a:ext>
            </a:extLst>
          </p:cNvPr>
          <p:cNvSpPr/>
          <p:nvPr/>
        </p:nvSpPr>
        <p:spPr>
          <a:xfrm>
            <a:off x="476249" y="1371601"/>
            <a:ext cx="3529693" cy="46862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FD6A1CFF-AF5A-415E-9EC8-DBE00D669E74}"/>
              </a:ext>
            </a:extLst>
          </p:cNvPr>
          <p:cNvSpPr/>
          <p:nvPr/>
        </p:nvSpPr>
        <p:spPr>
          <a:xfrm>
            <a:off x="8205110" y="1371601"/>
            <a:ext cx="3529693" cy="46862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a:extLst>
              <a:ext uri="{FF2B5EF4-FFF2-40B4-BE49-F238E27FC236}">
                <a16:creationId xmlns:a16="http://schemas.microsoft.com/office/drawing/2014/main" id="{572E2AA6-DF87-4D02-985D-FC2A9DFF43ED}"/>
              </a:ext>
            </a:extLst>
          </p:cNvPr>
          <p:cNvSpPr/>
          <p:nvPr/>
        </p:nvSpPr>
        <p:spPr>
          <a:xfrm>
            <a:off x="4331154" y="1371601"/>
            <a:ext cx="3529693" cy="46862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itle 1">
            <a:extLst>
              <a:ext uri="{FF2B5EF4-FFF2-40B4-BE49-F238E27FC236}">
                <a16:creationId xmlns:a16="http://schemas.microsoft.com/office/drawing/2014/main" id="{1A67359D-BA6B-4544-B54A-4B59012C43CA}"/>
              </a:ext>
            </a:extLst>
          </p:cNvPr>
          <p:cNvSpPr>
            <a:spLocks noGrp="1"/>
          </p:cNvSpPr>
          <p:nvPr>
            <p:ph type="title"/>
          </p:nvPr>
        </p:nvSpPr>
        <p:spPr>
          <a:xfrm>
            <a:off x="476250" y="365125"/>
            <a:ext cx="11258550" cy="701675"/>
          </a:xfrm>
        </p:spPr>
        <p:txBody>
          <a:bodyPr lIns="0" tIns="0" rIns="0" bIns="0" anchor="ctr">
            <a:normAutofit/>
          </a:bodyPr>
          <a:lstStyle/>
          <a:p>
            <a:r>
              <a:rPr lang="en-US" sz="4000" dirty="0"/>
              <a:t>What Triggers the ICAOS?</a:t>
            </a:r>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9</a:t>
            </a:fld>
            <a:endParaRPr lang="en-US">
              <a:solidFill>
                <a:schemeClr val="bg1"/>
              </a:solidFill>
            </a:endParaRPr>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id="{3B2B811C-90B1-4590-8E04-B32485004D90}"/>
              </a:ext>
            </a:extLst>
          </p:cNvPr>
          <p:cNvGrpSpPr/>
          <p:nvPr/>
        </p:nvGrpSpPr>
        <p:grpSpPr>
          <a:xfrm>
            <a:off x="4521332" y="2444520"/>
            <a:ext cx="3074762" cy="3664418"/>
            <a:chOff x="4239314" y="1379893"/>
            <a:chExt cx="3551464" cy="2002518"/>
          </a:xfrm>
        </p:grpSpPr>
        <p:sp>
          <p:nvSpPr>
            <p:cNvPr id="41" name="Content Placeholder 2">
              <a:extLst>
                <a:ext uri="{FF2B5EF4-FFF2-40B4-BE49-F238E27FC236}">
                  <a16:creationId xmlns:a16="http://schemas.microsoft.com/office/drawing/2014/main" id="{A5925636-1E78-40AC-96FD-A98C52E9B033}"/>
                </a:ext>
              </a:extLst>
            </p:cNvPr>
            <p:cNvSpPr txBox="1">
              <a:spLocks/>
            </p:cNvSpPr>
            <p:nvPr/>
          </p:nvSpPr>
          <p:spPr>
            <a:xfrm>
              <a:off x="4239314" y="1448131"/>
              <a:ext cx="3551464" cy="1934280"/>
            </a:xfrm>
            <a:prstGeom prst="rect">
              <a:avLst/>
            </a:prstGeom>
          </p:spPr>
          <p:txBody>
            <a:bodyPr vert="horz" lIns="0" tIns="0" rIns="0" bIns="0" rtlCol="0" anchor="t">
              <a:no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spcAft>
                  <a:spcPts val="1200"/>
                </a:spcAft>
                <a:buClrTx/>
                <a:buNone/>
              </a:pPr>
              <a:r>
                <a:rPr lang="en-US" sz="1600" dirty="0">
                  <a:solidFill>
                    <a:prstClr val="black"/>
                  </a:solidFill>
                </a:rPr>
                <a:t>2 Distinct criteria:</a:t>
              </a:r>
            </a:p>
            <a:p>
              <a:pPr lvl="1">
                <a:lnSpc>
                  <a:spcPct val="100000"/>
                </a:lnSpc>
                <a:spcBef>
                  <a:spcPts val="0"/>
                </a:spcBef>
                <a:spcAft>
                  <a:spcPts val="1200"/>
                </a:spcAft>
              </a:pPr>
              <a:r>
                <a:rPr lang="en-US" sz="1600" dirty="0">
                  <a:solidFill>
                    <a:prstClr val="black"/>
                  </a:solidFill>
                </a:rPr>
                <a:t>Oversight exercised by a controlling authority, which includes: </a:t>
              </a:r>
            </a:p>
            <a:p>
              <a:pPr lvl="2">
                <a:lnSpc>
                  <a:spcPct val="100000"/>
                </a:lnSpc>
                <a:spcBef>
                  <a:spcPts val="0"/>
                </a:spcBef>
                <a:spcAft>
                  <a:spcPts val="1200"/>
                </a:spcAft>
              </a:pPr>
              <a:r>
                <a:rPr lang="en-US" sz="1400" dirty="0"/>
                <a:t>Courts</a:t>
              </a:r>
            </a:p>
            <a:p>
              <a:pPr lvl="2">
                <a:lnSpc>
                  <a:spcPct val="100000"/>
                </a:lnSpc>
                <a:spcBef>
                  <a:spcPts val="0"/>
                </a:spcBef>
                <a:spcAft>
                  <a:spcPts val="1200"/>
                </a:spcAft>
              </a:pPr>
              <a:r>
                <a:rPr lang="en-US" sz="1400" dirty="0"/>
                <a:t>Paroling Authorities</a:t>
              </a:r>
            </a:p>
            <a:p>
              <a:pPr lvl="2">
                <a:lnSpc>
                  <a:spcPct val="100000"/>
                </a:lnSpc>
                <a:spcBef>
                  <a:spcPts val="0"/>
                </a:spcBef>
                <a:spcAft>
                  <a:spcPts val="1200"/>
                </a:spcAft>
              </a:pPr>
              <a:r>
                <a:rPr lang="en-US" sz="1400" dirty="0"/>
                <a:t>Corrections</a:t>
              </a:r>
            </a:p>
            <a:p>
              <a:pPr lvl="2">
                <a:lnSpc>
                  <a:spcPct val="100000"/>
                </a:lnSpc>
                <a:spcBef>
                  <a:spcPts val="0"/>
                </a:spcBef>
                <a:spcAft>
                  <a:spcPts val="1200"/>
                </a:spcAft>
              </a:pPr>
              <a:r>
                <a:rPr lang="en-US" sz="1400" dirty="0"/>
                <a:t>Other Criminal Justice Agencies</a:t>
              </a:r>
            </a:p>
            <a:p>
              <a:pPr lvl="1">
                <a:lnSpc>
                  <a:spcPct val="100000"/>
                </a:lnSpc>
                <a:spcBef>
                  <a:spcPts val="0"/>
                </a:spcBef>
                <a:spcAft>
                  <a:spcPts val="1200"/>
                </a:spcAft>
              </a:pPr>
              <a:r>
                <a:rPr lang="en-US" sz="1600" dirty="0"/>
                <a:t>Required to monitor regulations or conditions, </a:t>
              </a:r>
              <a:r>
                <a:rPr lang="en-US" sz="1600" u="sng" dirty="0"/>
                <a:t>other than monetary</a:t>
              </a:r>
            </a:p>
            <a:p>
              <a:pPr>
                <a:lnSpc>
                  <a:spcPct val="100000"/>
                </a:lnSpc>
                <a:spcBef>
                  <a:spcPts val="0"/>
                </a:spcBef>
                <a:spcAft>
                  <a:spcPts val="1200"/>
                </a:spcAft>
                <a:buClrTx/>
              </a:pPr>
              <a:endParaRPr lang="en-US" sz="1400" dirty="0">
                <a:solidFill>
                  <a:prstClr val="black"/>
                </a:solidFill>
              </a:endParaRPr>
            </a:p>
            <a:p>
              <a:pPr>
                <a:lnSpc>
                  <a:spcPct val="100000"/>
                </a:lnSpc>
                <a:spcBef>
                  <a:spcPts val="0"/>
                </a:spcBef>
                <a:spcAft>
                  <a:spcPts val="1200"/>
                </a:spcAft>
                <a:buClrTx/>
              </a:pPr>
              <a:endParaRPr lang="en-US" sz="1400" dirty="0">
                <a:solidFill>
                  <a:prstClr val="black"/>
                </a:solidFill>
              </a:endParaRPr>
            </a:p>
          </p:txBody>
        </p:sp>
        <p:cxnSp>
          <p:nvCxnSpPr>
            <p:cNvPr id="53" name="Straight Connector 52">
              <a:extLst>
                <a:ext uri="{FF2B5EF4-FFF2-40B4-BE49-F238E27FC236}">
                  <a16:creationId xmlns:a16="http://schemas.microsoft.com/office/drawing/2014/main" id="{C3CD2EC2-ABBB-424D-8391-1ACA2B3C83B3}"/>
                </a:ext>
              </a:extLst>
            </p:cNvPr>
            <p:cNvCxnSpPr>
              <a:cxnSpLocks/>
            </p:cNvCxnSpPr>
            <p:nvPr/>
          </p:nvCxnSpPr>
          <p:spPr>
            <a:xfrm>
              <a:off x="4239314" y="1379893"/>
              <a:ext cx="355146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40ADEEE8-FEA9-49F4-9ED0-B0AAF4E6E3F4}"/>
              </a:ext>
            </a:extLst>
          </p:cNvPr>
          <p:cNvGrpSpPr/>
          <p:nvPr/>
        </p:nvGrpSpPr>
        <p:grpSpPr>
          <a:xfrm>
            <a:off x="8467274" y="2444520"/>
            <a:ext cx="3005364" cy="2280439"/>
            <a:chOff x="8175834" y="1379893"/>
            <a:chExt cx="3551465" cy="1246207"/>
          </a:xfrm>
        </p:grpSpPr>
        <p:sp>
          <p:nvSpPr>
            <p:cNvPr id="55" name="Content Placeholder 2">
              <a:extLst>
                <a:ext uri="{FF2B5EF4-FFF2-40B4-BE49-F238E27FC236}">
                  <a16:creationId xmlns:a16="http://schemas.microsoft.com/office/drawing/2014/main" id="{F400E055-C8A5-4855-AE48-9EA1CD5B05DF}"/>
                </a:ext>
              </a:extLst>
            </p:cNvPr>
            <p:cNvSpPr txBox="1">
              <a:spLocks/>
            </p:cNvSpPr>
            <p:nvPr/>
          </p:nvSpPr>
          <p:spPr>
            <a:xfrm>
              <a:off x="8175834" y="1439021"/>
              <a:ext cx="3551464" cy="1187079"/>
            </a:xfrm>
            <a:prstGeom prst="rect">
              <a:avLst/>
            </a:prstGeom>
          </p:spPr>
          <p:txBody>
            <a:bodyPr vert="horz" lIns="0" tIns="0" rIns="0" bIns="0" rtlCol="0" anchor="t">
              <a:no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spcAft>
                  <a:spcPts val="1200"/>
                </a:spcAft>
                <a:buClrTx/>
                <a:buNone/>
              </a:pPr>
              <a:r>
                <a:rPr lang="en-US" sz="1600" dirty="0">
                  <a:solidFill>
                    <a:prstClr val="black"/>
                  </a:solidFill>
                </a:rPr>
                <a:t>means to remain in another state for </a:t>
              </a:r>
              <a:r>
                <a:rPr lang="en-US" sz="1600" b="1" dirty="0">
                  <a:solidFill>
                    <a:prstClr val="black"/>
                  </a:solidFill>
                </a:rPr>
                <a:t>more than 45 consecutive </a:t>
              </a:r>
              <a:r>
                <a:rPr lang="en-US" sz="1600" dirty="0">
                  <a:solidFill>
                    <a:prstClr val="black"/>
                  </a:solidFill>
                </a:rPr>
                <a:t>days in any 12 month period.</a:t>
              </a:r>
            </a:p>
          </p:txBody>
        </p:sp>
        <p:cxnSp>
          <p:nvCxnSpPr>
            <p:cNvPr id="57" name="Straight Connector 56">
              <a:extLst>
                <a:ext uri="{FF2B5EF4-FFF2-40B4-BE49-F238E27FC236}">
                  <a16:creationId xmlns:a16="http://schemas.microsoft.com/office/drawing/2014/main" id="{3EDB945D-E0BC-4796-80FB-952440514D1C}"/>
                </a:ext>
              </a:extLst>
            </p:cNvPr>
            <p:cNvCxnSpPr>
              <a:cxnSpLocks/>
            </p:cNvCxnSpPr>
            <p:nvPr/>
          </p:nvCxnSpPr>
          <p:spPr>
            <a:xfrm>
              <a:off x="8175835" y="1379893"/>
              <a:ext cx="355146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74DC01FA-D330-41DD-9D10-7EBCE3A6BE8B}"/>
              </a:ext>
            </a:extLst>
          </p:cNvPr>
          <p:cNvGrpSpPr/>
          <p:nvPr/>
        </p:nvGrpSpPr>
        <p:grpSpPr>
          <a:xfrm>
            <a:off x="744762" y="2455067"/>
            <a:ext cx="2992666" cy="2299481"/>
            <a:chOff x="476251" y="1385657"/>
            <a:chExt cx="3551464" cy="1256613"/>
          </a:xfrm>
        </p:grpSpPr>
        <p:cxnSp>
          <p:nvCxnSpPr>
            <p:cNvPr id="60" name="Straight Connector 59">
              <a:extLst>
                <a:ext uri="{FF2B5EF4-FFF2-40B4-BE49-F238E27FC236}">
                  <a16:creationId xmlns:a16="http://schemas.microsoft.com/office/drawing/2014/main" id="{279333A3-D99F-4435-89E5-240230C58842}"/>
                </a:ext>
              </a:extLst>
            </p:cNvPr>
            <p:cNvCxnSpPr>
              <a:cxnSpLocks/>
            </p:cNvCxnSpPr>
            <p:nvPr/>
          </p:nvCxnSpPr>
          <p:spPr>
            <a:xfrm>
              <a:off x="476251" y="1385657"/>
              <a:ext cx="355146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1" name="Content Placeholder 2">
              <a:extLst>
                <a:ext uri="{FF2B5EF4-FFF2-40B4-BE49-F238E27FC236}">
                  <a16:creationId xmlns:a16="http://schemas.microsoft.com/office/drawing/2014/main" id="{96EF72D4-E5FC-42B9-9CDF-049012F9A48A}"/>
                </a:ext>
              </a:extLst>
            </p:cNvPr>
            <p:cNvSpPr txBox="1">
              <a:spLocks/>
            </p:cNvSpPr>
            <p:nvPr/>
          </p:nvSpPr>
          <p:spPr>
            <a:xfrm>
              <a:off x="476251" y="1455191"/>
              <a:ext cx="3551464" cy="1187079"/>
            </a:xfrm>
            <a:prstGeom prst="rect">
              <a:avLst/>
            </a:prstGeom>
          </p:spPr>
          <p:txBody>
            <a:bodyPr vert="horz" lIns="0" tIns="0" rIns="0" bIns="0" rtlCol="0" anchor="t">
              <a:no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1600" dirty="0"/>
                <a:t>Adult who commits a criminal offense (all felonies &amp; specific misdemeanants)</a:t>
              </a:r>
            </a:p>
            <a:p>
              <a:pPr>
                <a:lnSpc>
                  <a:spcPct val="100000"/>
                </a:lnSpc>
                <a:spcBef>
                  <a:spcPts val="0"/>
                </a:spcBef>
                <a:spcAft>
                  <a:spcPts val="1200"/>
                </a:spcAft>
              </a:pPr>
              <a:r>
                <a:rPr lang="en-US" sz="1600" dirty="0"/>
                <a:t>Subject to ‘supervision’; and </a:t>
              </a:r>
            </a:p>
            <a:p>
              <a:pPr>
                <a:lnSpc>
                  <a:spcPct val="100000"/>
                </a:lnSpc>
                <a:spcBef>
                  <a:spcPts val="0"/>
                </a:spcBef>
                <a:spcAft>
                  <a:spcPts val="1200"/>
                </a:spcAft>
              </a:pPr>
              <a:r>
                <a:rPr lang="en-US" sz="1600" dirty="0"/>
                <a:t>Released to the community under the jurisdiction of:</a:t>
              </a:r>
            </a:p>
            <a:p>
              <a:pPr lvl="1">
                <a:lnSpc>
                  <a:spcPct val="100000"/>
                </a:lnSpc>
                <a:spcBef>
                  <a:spcPts val="0"/>
                </a:spcBef>
                <a:spcAft>
                  <a:spcPts val="1200"/>
                </a:spcAft>
              </a:pPr>
              <a:r>
                <a:rPr lang="en-US" sz="1600" dirty="0"/>
                <a:t>Courts</a:t>
              </a:r>
            </a:p>
            <a:p>
              <a:pPr lvl="1">
                <a:lnSpc>
                  <a:spcPct val="100000"/>
                </a:lnSpc>
                <a:spcBef>
                  <a:spcPts val="0"/>
                </a:spcBef>
                <a:spcAft>
                  <a:spcPts val="1200"/>
                </a:spcAft>
              </a:pPr>
              <a:r>
                <a:rPr lang="en-US" sz="1600" dirty="0"/>
                <a:t>Paroling Authorities</a:t>
              </a:r>
            </a:p>
            <a:p>
              <a:pPr lvl="1">
                <a:lnSpc>
                  <a:spcPct val="100000"/>
                </a:lnSpc>
                <a:spcBef>
                  <a:spcPts val="0"/>
                </a:spcBef>
                <a:spcAft>
                  <a:spcPts val="1200"/>
                </a:spcAft>
              </a:pPr>
              <a:r>
                <a:rPr lang="en-US" sz="1600" dirty="0"/>
                <a:t>Corrections</a:t>
              </a:r>
            </a:p>
            <a:p>
              <a:pPr lvl="1">
                <a:lnSpc>
                  <a:spcPct val="100000"/>
                </a:lnSpc>
                <a:spcBef>
                  <a:spcPts val="0"/>
                </a:spcBef>
                <a:spcAft>
                  <a:spcPts val="1200"/>
                </a:spcAft>
              </a:pPr>
              <a:r>
                <a:rPr lang="en-US" sz="1600" dirty="0"/>
                <a:t>Other Criminal Justice Agencies</a:t>
              </a:r>
            </a:p>
            <a:p>
              <a:pPr marL="177800" lvl="1" indent="0">
                <a:lnSpc>
                  <a:spcPct val="100000"/>
                </a:lnSpc>
                <a:spcBef>
                  <a:spcPts val="0"/>
                </a:spcBef>
                <a:spcAft>
                  <a:spcPts val="1200"/>
                </a:spcAft>
                <a:buNone/>
              </a:pPr>
              <a:endParaRPr lang="en-US" sz="1000" dirty="0"/>
            </a:p>
          </p:txBody>
        </p:sp>
      </p:grpSp>
      <p:sp>
        <p:nvSpPr>
          <p:cNvPr id="13" name="TextBox 12">
            <a:extLst>
              <a:ext uri="{FF2B5EF4-FFF2-40B4-BE49-F238E27FC236}">
                <a16:creationId xmlns:a16="http://schemas.microsoft.com/office/drawing/2014/main" id="{3FB38B93-4C6B-402E-941E-8FF6E86E7641}"/>
              </a:ext>
            </a:extLst>
          </p:cNvPr>
          <p:cNvSpPr txBox="1"/>
          <p:nvPr/>
        </p:nvSpPr>
        <p:spPr>
          <a:xfrm>
            <a:off x="1369991" y="1692732"/>
            <a:ext cx="1742208" cy="584775"/>
          </a:xfrm>
          <a:prstGeom prst="rect">
            <a:avLst/>
          </a:prstGeom>
          <a:noFill/>
        </p:spPr>
        <p:txBody>
          <a:bodyPr wrap="none" rtlCol="0" anchor="ctr">
            <a:spAutoFit/>
          </a:bodyPr>
          <a:lstStyle/>
          <a:p>
            <a:pPr algn="ctr"/>
            <a:r>
              <a:rPr lang="en-US" sz="3200" b="1" dirty="0">
                <a:solidFill>
                  <a:srgbClr val="102747"/>
                </a:solidFill>
              </a:rPr>
              <a:t>Offender</a:t>
            </a:r>
          </a:p>
        </p:txBody>
      </p:sp>
      <p:sp>
        <p:nvSpPr>
          <p:cNvPr id="68" name="TextBox 67">
            <a:extLst>
              <a:ext uri="{FF2B5EF4-FFF2-40B4-BE49-F238E27FC236}">
                <a16:creationId xmlns:a16="http://schemas.microsoft.com/office/drawing/2014/main" id="{1B53ED25-81D8-47BC-8DFB-F810046E8BFD}"/>
              </a:ext>
            </a:extLst>
          </p:cNvPr>
          <p:cNvSpPr txBox="1"/>
          <p:nvPr/>
        </p:nvSpPr>
        <p:spPr>
          <a:xfrm>
            <a:off x="4830452" y="1696350"/>
            <a:ext cx="2226507" cy="584775"/>
          </a:xfrm>
          <a:prstGeom prst="rect">
            <a:avLst/>
          </a:prstGeom>
          <a:noFill/>
        </p:spPr>
        <p:txBody>
          <a:bodyPr wrap="none" rtlCol="0" anchor="ctr">
            <a:spAutoFit/>
          </a:bodyPr>
          <a:lstStyle/>
          <a:p>
            <a:pPr algn="ctr"/>
            <a:r>
              <a:rPr lang="en-US" sz="3200" b="1" dirty="0">
                <a:solidFill>
                  <a:srgbClr val="102747"/>
                </a:solidFill>
              </a:rPr>
              <a:t>Supervision</a:t>
            </a:r>
          </a:p>
        </p:txBody>
      </p:sp>
      <p:sp>
        <p:nvSpPr>
          <p:cNvPr id="69" name="TextBox 68">
            <a:extLst>
              <a:ext uri="{FF2B5EF4-FFF2-40B4-BE49-F238E27FC236}">
                <a16:creationId xmlns:a16="http://schemas.microsoft.com/office/drawing/2014/main" id="{5C7095C3-96E3-4F70-9DC1-DB96F3ABA7EE}"/>
              </a:ext>
            </a:extLst>
          </p:cNvPr>
          <p:cNvSpPr txBox="1"/>
          <p:nvPr/>
        </p:nvSpPr>
        <p:spPr>
          <a:xfrm>
            <a:off x="8943269" y="1692732"/>
            <a:ext cx="1690656" cy="584775"/>
          </a:xfrm>
          <a:prstGeom prst="rect">
            <a:avLst/>
          </a:prstGeom>
          <a:noFill/>
        </p:spPr>
        <p:txBody>
          <a:bodyPr wrap="none" rtlCol="0" anchor="ctr">
            <a:spAutoFit/>
          </a:bodyPr>
          <a:lstStyle/>
          <a:p>
            <a:pPr algn="ctr"/>
            <a:r>
              <a:rPr lang="en-US" sz="3200" b="1" dirty="0">
                <a:solidFill>
                  <a:srgbClr val="102747"/>
                </a:solidFill>
              </a:rPr>
              <a:t>Relocate</a:t>
            </a:r>
          </a:p>
        </p:txBody>
      </p:sp>
      <p:sp>
        <p:nvSpPr>
          <p:cNvPr id="74" name="Rectangle 73">
            <a:extLst>
              <a:ext uri="{FF2B5EF4-FFF2-40B4-BE49-F238E27FC236}">
                <a16:creationId xmlns:a16="http://schemas.microsoft.com/office/drawing/2014/main" id="{220FB99B-6271-4121-B6ED-EF6AD4F39B0A}"/>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Cross 1"/>
          <p:cNvSpPr/>
          <p:nvPr/>
        </p:nvSpPr>
        <p:spPr>
          <a:xfrm>
            <a:off x="3737428" y="3429000"/>
            <a:ext cx="868266" cy="856444"/>
          </a:xfrm>
          <a:prstGeom prst="plus">
            <a:avLst/>
          </a:prstGeom>
          <a:solidFill>
            <a:srgbClr val="10274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a:t>
            </a:r>
          </a:p>
        </p:txBody>
      </p:sp>
      <p:sp>
        <p:nvSpPr>
          <p:cNvPr id="33" name="Cross 32"/>
          <p:cNvSpPr/>
          <p:nvPr/>
        </p:nvSpPr>
        <p:spPr>
          <a:xfrm>
            <a:off x="7596093" y="3428999"/>
            <a:ext cx="828837" cy="788637"/>
          </a:xfrm>
          <a:prstGeom prst="plus">
            <a:avLst/>
          </a:prstGeom>
          <a:solidFill>
            <a:srgbClr val="10274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a:t>
            </a:r>
          </a:p>
        </p:txBody>
      </p:sp>
      <p:pic>
        <p:nvPicPr>
          <p:cNvPr id="34" name="Picture 3" descr="ICAOS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15531" y="170348"/>
            <a:ext cx="1113254" cy="1087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41050278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JLp19Z2v"/>
  <p:tag name="ARTICULATE_SLIDE_COUNT" val="27"/>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4128</TotalTime>
  <Words>3693</Words>
  <Application>Microsoft Office PowerPoint</Application>
  <PresentationFormat>Widescreen</PresentationFormat>
  <Paragraphs>406</Paragraphs>
  <Slides>27</Slides>
  <Notes>27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27</vt:i4>
      </vt:variant>
    </vt:vector>
  </HeadingPairs>
  <TitlesOfParts>
    <vt:vector size="33" baseType="lpstr">
      <vt:lpstr>Arial</vt:lpstr>
      <vt:lpstr>Calibri</vt:lpstr>
      <vt:lpstr>Calibri Light</vt:lpstr>
      <vt:lpstr>Garamond</vt:lpstr>
      <vt:lpstr>1_Office Theme</vt:lpstr>
      <vt:lpstr>Office Theme</vt:lpstr>
      <vt:lpstr>PowerPoint Presentation</vt:lpstr>
      <vt:lpstr>Presentation Objectives</vt:lpstr>
      <vt:lpstr>Interstate Compact for Adult Offender Supervision</vt:lpstr>
      <vt:lpstr>PowerPoint Presentation</vt:lpstr>
      <vt:lpstr>PowerPoint Presentation</vt:lpstr>
      <vt:lpstr>PowerPoint Presentation</vt:lpstr>
      <vt:lpstr>Purpose of ICAOS</vt:lpstr>
      <vt:lpstr>ICAOS Creates Circumstances to  Promote Successful Supervision</vt:lpstr>
      <vt:lpstr>What Triggers the ICAOS?</vt:lpstr>
      <vt:lpstr>What Requirements for Transfer?</vt:lpstr>
      <vt:lpstr>PowerPoint Presentation</vt:lpstr>
      <vt:lpstr>Mandatory versus Discretionary Transfers</vt:lpstr>
      <vt:lpstr>Compact Supervision in a Receiving State</vt:lpstr>
      <vt:lpstr>Transfer Assessment FY22 Purpose to promote offender success, effective tracking, efficient transfer processes, and adherence to ICAOS Rules 3.101, 3.101-1, 3.101-2, and 3.104. </vt:lpstr>
      <vt:lpstr>FY22 Assessment Results</vt:lpstr>
      <vt:lpstr>PowerPoint Presentation</vt:lpstr>
      <vt:lpstr>PowerPoint Presentation</vt:lpstr>
      <vt:lpstr>PowerPoint Presentation</vt:lpstr>
      <vt:lpstr>PowerPoint Presentation</vt:lpstr>
      <vt:lpstr>Improving Transfer Documentation Promotes Supervision Success!</vt:lpstr>
      <vt:lpstr>Transfer Tips</vt:lpstr>
      <vt:lpstr>PowerPoint Presentation</vt:lpstr>
      <vt:lpstr>PowerPoint Presentation</vt:lpstr>
      <vt:lpstr>PowerPoint Presentation</vt:lpstr>
      <vt:lpstr>Tools &amp; Training</vt:lpstr>
      <vt:lpstr>PowerPoint Presentation</vt:lpstr>
      <vt:lpstr>Questions and/or Suggestions?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APPA Interstate Compact Presentation</dc:title>
  <dc:creator>Spring, Mindy</dc:creator>
  <cp:lastModifiedBy>Mindy Spring</cp:lastModifiedBy>
  <cp:revision>130</cp:revision>
  <cp:lastPrinted>2021-08-11T22:28:39Z</cp:lastPrinted>
  <dcterms:created xsi:type="dcterms:W3CDTF">2020-12-23T18:37:03Z</dcterms:created>
  <dcterms:modified xsi:type="dcterms:W3CDTF">2022-08-29T15:59:38Z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EBF9B464-88FC-4DF8-87A6-D642FF69B687</vt:lpwstr>
  </property>
  <property fmtid="{D5CDD505-2E9C-101B-9397-08002B2CF9AE}" pid="3" name="ArticulatePath">
    <vt:lpwstr>APPA Interstate Compact Presentation</vt:lpwstr>
  </property>
  <property fmtid="{D5CDD505-2E9C-101B-9397-08002B2CF9AE}" pid="4" name="IsExistingPresentation">
    <vt:lpwstr>Yes</vt:lpwstr>
  </property>
  <property fmtid="{D5CDD505-2E9C-101B-9397-08002B2CF9AE}" pid="5" name="PresentationVersion">
    <vt:lpwstr>2.1</vt:lpwstr>
  </property>
</Properties>
</file>