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580" r:id="rId4"/>
    <p:sldId id="692" r:id="rId5"/>
    <p:sldId id="693" r:id="rId6"/>
    <p:sldId id="694" r:id="rId7"/>
    <p:sldId id="695" r:id="rId8"/>
    <p:sldId id="699" r:id="rId9"/>
    <p:sldId id="701" r:id="rId10"/>
    <p:sldId id="569" r:id="rId11"/>
    <p:sldId id="266" r:id="rId12"/>
    <p:sldId id="283" r:id="rId13"/>
    <p:sldId id="284" r:id="rId14"/>
  </p:sldIdLst>
  <p:sldSz cx="12192000" cy="6858000"/>
  <p:notesSz cx="7099300" cy="93853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dy Spring" initials="MS" lastIdx="1" clrIdx="0">
    <p:extLst>
      <p:ext uri="{19B8F6BF-5375-455C-9EA6-DF929625EA0E}">
        <p15:presenceInfo xmlns:p15="http://schemas.microsoft.com/office/powerpoint/2012/main" userId="S::mspring@interstatecompact.org::86d49a1b-350d-47d2-b7ae-919d736573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656" autoAdjust="0"/>
  </p:normalViewPr>
  <p:slideViewPr>
    <p:cSldViewPr snapToGrid="0">
      <p:cViewPr varScale="1">
        <p:scale>
          <a:sx n="78" d="100"/>
          <a:sy n="78" d="100"/>
        </p:scale>
        <p:origin x="11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9F64220E-A505-4970-B46B-198C87C1BD9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88E50232-E8ED-453E-BAED-E240A7FD8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1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79EED-C460-4751-8E52-D18C6054A4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2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from past audits or highlighted in this year’s DCA Dashboard Program.  </a:t>
            </a:r>
          </a:p>
          <a:p>
            <a:r>
              <a:rPr lang="en-US" dirty="0"/>
              <a:t>Go to article for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79EED-C460-4751-8E52-D18C6054A4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7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A09C-6269-48C9-A46E-B13D8FEDD1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23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79EED-C460-4751-8E52-D18C6054A4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1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79EED-C460-4751-8E52-D18C6054A4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6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79EED-C460-4751-8E52-D18C6054A4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6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50232-E8ED-453E-BAED-E240A7FD8F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3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50232-E8ED-453E-BAED-E240A7FD8F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20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Email stop triggers noted in article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https://support.interstatecompact.org/hc/en-us/articles/6280328669847-Warrant-Status-Special-Status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79EED-C460-4751-8E52-D18C6054A4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78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79EED-C460-4751-8E52-D18C6054A4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13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50232-E8ED-453E-BAED-E240A7FD8F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43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 sz="2000" b="0" i="0" u="none" strike="noStrike" kern="1200" spc="0" baseline="0">
                <a:solidFill>
                  <a:srgbClr val="102747"/>
                </a:solidFill>
                <a:latin typeface="+mn-lt"/>
                <a:ea typeface="+mn-ea"/>
                <a:cs typeface="+mn-cs"/>
              </a:defRPr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79EED-C460-4751-8E52-D18C6054A4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4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339A-E3D2-4FB5-8237-12EE2AC03C49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7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339A-E3D2-4FB5-8237-12EE2AC03C49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2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339A-E3D2-4FB5-8237-12EE2AC03C49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2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339A-E3D2-4FB5-8237-12EE2AC03C49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3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339A-E3D2-4FB5-8237-12EE2AC03C49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9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339A-E3D2-4FB5-8237-12EE2AC03C49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1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339A-E3D2-4FB5-8237-12EE2AC03C49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8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339A-E3D2-4FB5-8237-12EE2AC03C49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339A-E3D2-4FB5-8237-12EE2AC03C49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4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339A-E3D2-4FB5-8237-12EE2AC03C49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339A-E3D2-4FB5-8237-12EE2AC03C49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7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339A-E3D2-4FB5-8237-12EE2AC03C49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757A3-A670-44E3-8F2C-368FB9AFE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8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hyperlink" Target="https://support.interstatecompact.org/hc/en-us/articles/5744894888087-FY23-ICAOS-Compliance-Audit" TargetMode="External"/><Relationship Id="rId5" Type="http://schemas.openxmlformats.org/officeDocument/2006/relationships/hyperlink" Target="http://channel9.msdn.com/blogs/nicfill/need-more-hdd-space-try-disk-cleanup" TargetMode="Externa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hyperlink" Target="https://vimeo.com/725481458" TargetMode="External"/><Relationship Id="rId5" Type="http://schemas.openxmlformats.org/officeDocument/2006/relationships/hyperlink" Target="https://support.interstatecompact.org/hc/en-us/articles/4419732848663-What-is-the-tolling-feature-used-in-ICOTS-" TargetMode="External"/><Relationship Id="rId4" Type="http://schemas.openxmlformats.org/officeDocument/2006/relationships/hyperlink" Target="https://www.interstatecompact.org/about/annual-business-meeting/2022/registra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https://askleo.com/whats-difference-email-domain-email-account-email-address/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support.interstatecompact.org/hc/en-us/articles/6280328669847-Warrant-Status-Special-Statu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hyperlink" Target="https://dash2.interstatecompact.org/app/main%23/dashboards/62b489d64ecdd92ae0ab27c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A4DC169-4993-4B1E-8950-4347355BC6A3}"/>
              </a:ext>
            </a:extLst>
          </p:cNvPr>
          <p:cNvSpPr/>
          <p:nvPr/>
        </p:nvSpPr>
        <p:spPr>
          <a:xfrm>
            <a:off x="9299732" y="0"/>
            <a:ext cx="2892267" cy="685800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33867141-BFE8-4AF0-8CDC-F95068AF5D23}"/>
              </a:ext>
            </a:extLst>
          </p:cNvPr>
          <p:cNvCxnSpPr>
            <a:cxnSpLocks/>
          </p:cNvCxnSpPr>
          <p:nvPr/>
        </p:nvCxnSpPr>
        <p:spPr>
          <a:xfrm>
            <a:off x="0" y="6495609"/>
            <a:ext cx="92997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0EBF723D-A4F4-419F-A9B7-75AA050B8271}"/>
              </a:ext>
            </a:extLst>
          </p:cNvPr>
          <p:cNvSpPr/>
          <p:nvPr/>
        </p:nvSpPr>
        <p:spPr>
          <a:xfrm>
            <a:off x="1043189" y="2609850"/>
            <a:ext cx="11148810" cy="3494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3B379B-E74C-4691-8BE5-FBE0E846CB72}"/>
              </a:ext>
            </a:extLst>
          </p:cNvPr>
          <p:cNvGrpSpPr/>
          <p:nvPr/>
        </p:nvGrpSpPr>
        <p:grpSpPr>
          <a:xfrm>
            <a:off x="1592510" y="3434334"/>
            <a:ext cx="9723190" cy="2192859"/>
            <a:chOff x="810520" y="1955982"/>
            <a:chExt cx="9723190" cy="21928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41E572-75DE-459D-A703-6B6847D7931B}"/>
                </a:ext>
              </a:extLst>
            </p:cNvPr>
            <p:cNvSpPr txBox="1"/>
            <p:nvPr/>
          </p:nvSpPr>
          <p:spPr>
            <a:xfrm>
              <a:off x="810520" y="1955982"/>
              <a:ext cx="9723190" cy="147732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4800" dirty="0">
                  <a:solidFill>
                    <a:srgbClr val="102747"/>
                  </a:solidFill>
                  <a:latin typeface="Garamond" panose="02020404030301010803" pitchFamily="18" charset="0"/>
                </a:rPr>
                <a:t>Warrant Management Dashboard Training July 2022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E15474-EB57-4BE6-A0DE-6F17AC4329AD}"/>
                </a:ext>
              </a:extLst>
            </p:cNvPr>
            <p:cNvSpPr txBox="1"/>
            <p:nvPr/>
          </p:nvSpPr>
          <p:spPr>
            <a:xfrm>
              <a:off x="810520" y="3717954"/>
              <a:ext cx="806342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rgbClr val="102747"/>
                  </a:solidFill>
                  <a:latin typeface="Garamond" panose="02020404030301010803" pitchFamily="18" charset="0"/>
                </a:rPr>
                <a:t>Interstate Commission for Adult Offender Supervision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2EC4867-BBC1-4B30-8F0D-2830056F8454}"/>
                </a:ext>
              </a:extLst>
            </p:cNvPr>
            <p:cNvCxnSpPr>
              <a:cxnSpLocks/>
            </p:cNvCxnSpPr>
            <p:nvPr/>
          </p:nvCxnSpPr>
          <p:spPr>
            <a:xfrm>
              <a:off x="810520" y="3575631"/>
              <a:ext cx="80634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47DFAF3-7A6F-483E-9BBB-030930CF6727}"/>
              </a:ext>
            </a:extLst>
          </p:cNvPr>
          <p:cNvCxnSpPr>
            <a:cxnSpLocks/>
          </p:cNvCxnSpPr>
          <p:nvPr/>
        </p:nvCxnSpPr>
        <p:spPr>
          <a:xfrm>
            <a:off x="9299732" y="6495609"/>
            <a:ext cx="8562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ICAO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81" y="1856436"/>
            <a:ext cx="1459841" cy="142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6105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4C569CE-AFD4-47E4-9CA4-59538496BE0C}"/>
              </a:ext>
            </a:extLst>
          </p:cNvPr>
          <p:cNvSpPr/>
          <p:nvPr/>
        </p:nvSpPr>
        <p:spPr>
          <a:xfrm>
            <a:off x="5280338" y="0"/>
            <a:ext cx="6911664" cy="6857993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9D98-9AE7-44E7-8F60-792F270F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6287" y="6275388"/>
            <a:ext cx="388513" cy="365125"/>
          </a:xfrm>
          <a:noFill/>
        </p:spPr>
        <p:txBody>
          <a:bodyPr/>
          <a:lstStyle/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10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8A34FCC-159E-43A0-B7A2-6960C2497FE6}"/>
              </a:ext>
            </a:extLst>
          </p:cNvPr>
          <p:cNvGrpSpPr/>
          <p:nvPr/>
        </p:nvGrpSpPr>
        <p:grpSpPr>
          <a:xfrm>
            <a:off x="5618747" y="451990"/>
            <a:ext cx="6364706" cy="4706204"/>
            <a:chOff x="5805715" y="911464"/>
            <a:chExt cx="5604968" cy="410003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C28CC65-4B8A-4DA5-B414-F7C64BDA33D6}"/>
                </a:ext>
              </a:extLst>
            </p:cNvPr>
            <p:cNvGrpSpPr/>
            <p:nvPr/>
          </p:nvGrpSpPr>
          <p:grpSpPr>
            <a:xfrm>
              <a:off x="5805715" y="911464"/>
              <a:ext cx="5604967" cy="813670"/>
              <a:chOff x="5805715" y="650769"/>
              <a:chExt cx="5604967" cy="81367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CF289BA-4F2A-4AEB-A175-1F0661BC0534}"/>
                  </a:ext>
                </a:extLst>
              </p:cNvPr>
              <p:cNvSpPr/>
              <p:nvPr/>
            </p:nvSpPr>
            <p:spPr>
              <a:xfrm>
                <a:off x="5805715" y="650769"/>
                <a:ext cx="469615" cy="8136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4000" b="1" dirty="0">
                    <a:solidFill>
                      <a:srgbClr val="102747"/>
                    </a:solidFill>
                    <a:latin typeface="+mj-lt"/>
                    <a:ea typeface="+mj-ea"/>
                    <a:cs typeface="+mj-cs"/>
                  </a:rPr>
                  <a:t>∙</a:t>
                </a:r>
              </a:p>
            </p:txBody>
          </p:sp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29864AAE-8196-49EA-AAC2-02573C3FAC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2316" y="764071"/>
                <a:ext cx="4958366" cy="642629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marL="177800" indent="-1778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207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636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2200" dirty="0">
                    <a:solidFill>
                      <a:schemeClr val="bg1"/>
                    </a:solidFill>
                  </a:rPr>
                  <a:t>No ability to sort by supervision type</a:t>
                </a:r>
              </a:p>
              <a:p>
                <a:pPr algn="just">
                  <a:buClr>
                    <a:schemeClr val="bg1"/>
                  </a:buClr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solidFill>
                      <a:schemeClr val="bg1"/>
                    </a:solidFill>
                  </a:rPr>
                  <a:t>Export to filter by user email address</a:t>
                </a:r>
              </a:p>
            </p:txBody>
          </p:sp>
        </p:grp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1D7DDDF0-EBE6-4A40-AC39-059294E8487E}"/>
                </a:ext>
              </a:extLst>
            </p:cNvPr>
            <p:cNvSpPr txBox="1">
              <a:spLocks/>
            </p:cNvSpPr>
            <p:nvPr/>
          </p:nvSpPr>
          <p:spPr>
            <a:xfrm>
              <a:off x="6452316" y="3979180"/>
              <a:ext cx="4958366" cy="58989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spcBef>
                  <a:spcPts val="0"/>
                </a:spcBef>
                <a:buClrTx/>
                <a:buNone/>
                <a:defRPr sz="2000" b="0" i="0" u="none" strike="noStrike" kern="1200" spc="0" baseline="0">
                  <a:solidFill>
                    <a:srgbClr val="102747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200" dirty="0">
                  <a:solidFill>
                    <a:schemeClr val="bg1"/>
                  </a:solidFill>
                </a:rPr>
                <a:t>Only 1 warrant record active at any given time</a:t>
              </a:r>
            </a:p>
            <a:p>
              <a:pPr algn="just">
                <a:lnSpc>
                  <a:spcPct val="100000"/>
                </a:lnSpc>
                <a:spcBef>
                  <a:spcPts val="0"/>
                </a:spcBef>
                <a:buClrTx/>
                <a:buFont typeface="Wingdings" panose="05000000000000000000" pitchFamily="2" charset="2"/>
                <a:buChar char="Ø"/>
                <a:defRPr sz="2000" b="0" i="0" u="none" strike="noStrike" kern="1200" spc="0" baseline="0">
                  <a:solidFill>
                    <a:srgbClr val="102747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200" dirty="0">
                  <a:solidFill>
                    <a:schemeClr val="bg1"/>
                  </a:solidFill>
                </a:rPr>
                <a:t>Note additional warrants in comments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5C5F162-B193-42F7-92B8-CC3292786192}"/>
                </a:ext>
              </a:extLst>
            </p:cNvPr>
            <p:cNvGrpSpPr/>
            <p:nvPr/>
          </p:nvGrpSpPr>
          <p:grpSpPr>
            <a:xfrm>
              <a:off x="5805715" y="3338889"/>
              <a:ext cx="5604968" cy="1549950"/>
              <a:chOff x="5805715" y="3570032"/>
              <a:chExt cx="5604968" cy="154995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7601086-027A-40D6-9C00-9CE126EE4542}"/>
                  </a:ext>
                </a:extLst>
              </p:cNvPr>
              <p:cNvSpPr/>
              <p:nvPr/>
            </p:nvSpPr>
            <p:spPr>
              <a:xfrm>
                <a:off x="5805715" y="4165883"/>
                <a:ext cx="469615" cy="954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4000" b="1" dirty="0">
                    <a:solidFill>
                      <a:srgbClr val="102747"/>
                    </a:solidFill>
                  </a:rPr>
                  <a:t>∙</a:t>
                </a:r>
              </a:p>
            </p:txBody>
          </p:sp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82A8A580-6D58-4C41-A349-D8D423A65E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2317" y="3570032"/>
                <a:ext cx="4958366" cy="29494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marL="177800" indent="-1778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20700" indent="-165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58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>
                    <a:tab pos="1943100" algn="l"/>
                  </a:tabLs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63600" indent="-1778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102747"/>
                  </a:buClr>
                  <a:buFont typeface="Garamond" panose="02020404030301010803" pitchFamily="18" charset="0"/>
                  <a:buChar char="›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ClrTx/>
                  <a:buNone/>
                  <a:defRPr sz="2000" b="0" i="0" u="none" strike="noStrike" kern="1200" spc="0" baseline="0">
                    <a:solidFill>
                      <a:srgbClr val="102747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3A79EB94-58A2-4233-B470-1E9689239953}"/>
                </a:ext>
              </a:extLst>
            </p:cNvPr>
            <p:cNvSpPr txBox="1">
              <a:spLocks/>
            </p:cNvSpPr>
            <p:nvPr/>
          </p:nvSpPr>
          <p:spPr>
            <a:xfrm>
              <a:off x="6452317" y="4716550"/>
              <a:ext cx="4958366" cy="29494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177800" indent="-1778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1651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>
                  <a:tab pos="1943100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3600" indent="-1778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102747"/>
                </a:buClr>
                <a:buFont typeface="Garamond" panose="02020404030301010803" pitchFamily="18" charset="0"/>
                <a:buChar char="›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spcBef>
                  <a:spcPts val="0"/>
                </a:spcBef>
                <a:buClrTx/>
                <a:buNone/>
                <a:defRPr sz="2000" b="0" i="0" u="none" strike="noStrike" kern="1200" spc="0" baseline="0">
                  <a:solidFill>
                    <a:srgbClr val="102747"/>
                  </a:solidFill>
                  <a:latin typeface="+mn-lt"/>
                  <a:ea typeface="+mn-ea"/>
                  <a:cs typeface="+mn-cs"/>
                </a:defRPr>
              </a:pP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0" y="2032922"/>
            <a:ext cx="4760685" cy="2736398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019ADDA-F337-4788-86F1-266D567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2431804"/>
            <a:ext cx="3751796" cy="1994392"/>
          </a:xfrm>
        </p:spPr>
        <p:txBody>
          <a:bodyPr wrap="square" lIns="0" tIns="0" rIns="0" bIns="0" anchor="ctr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Warrant Report Limitations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7A59D-759E-C4E1-A317-4AAFAB126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600" y="1551023"/>
            <a:ext cx="2500612" cy="2100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EF4A32-FA12-44A2-B7E6-37CBEB596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519" y="4768273"/>
            <a:ext cx="3226275" cy="2082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192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ADDA-F337-4788-86F1-266D567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65125"/>
            <a:ext cx="11258550" cy="701675"/>
          </a:xfrm>
        </p:spPr>
        <p:txBody>
          <a:bodyPr lIns="0" tIns="0" rIns="0" bIns="0" anchor="ctr">
            <a:normAutofit/>
          </a:bodyPr>
          <a:lstStyle/>
          <a:p>
            <a:r>
              <a:rPr lang="en-US" sz="4000" dirty="0"/>
              <a:t>FY23 Compliance Audit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0" y="365125"/>
            <a:ext cx="275771" cy="701675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9D98-9AE7-44E7-8F60-792F270F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6287" y="6275388"/>
            <a:ext cx="388513" cy="365125"/>
          </a:xfrm>
          <a:solidFill>
            <a:srgbClr val="102747"/>
          </a:solidFill>
        </p:spPr>
        <p:txBody>
          <a:bodyPr/>
          <a:lstStyle/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11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36B81-E366-40A1-A22C-E23DE020F5B1}"/>
              </a:ext>
            </a:extLst>
          </p:cNvPr>
          <p:cNvCxnSpPr/>
          <p:nvPr/>
        </p:nvCxnSpPr>
        <p:spPr>
          <a:xfrm>
            <a:off x="4723238" y="6457950"/>
            <a:ext cx="64908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6762117-9E83-4EE4-B42A-4B235E78DB35}"/>
              </a:ext>
            </a:extLst>
          </p:cNvPr>
          <p:cNvSpPr txBox="1">
            <a:spLocks/>
          </p:cNvSpPr>
          <p:nvPr/>
        </p:nvSpPr>
        <p:spPr>
          <a:xfrm>
            <a:off x="476250" y="1371604"/>
            <a:ext cx="7034893" cy="49037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200" dirty="0"/>
              <a:t>Data Integrity Audit Covering:</a:t>
            </a:r>
          </a:p>
          <a:p>
            <a:pPr lvl="1"/>
            <a:endParaRPr lang="en-US" sz="2800" dirty="0"/>
          </a:p>
          <a:p>
            <a:pPr lvl="1"/>
            <a:r>
              <a:rPr lang="en-US" dirty="0"/>
              <a:t>Demographic data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Photos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Junk/Duplicate Offender Cleanup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Rejected Case Clean-up</a:t>
            </a:r>
          </a:p>
          <a:p>
            <a:pPr lvl="2"/>
            <a:r>
              <a:rPr lang="en-US" sz="2400" i="1" dirty="0"/>
              <a:t>Rejected 60+ days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Awaiting Retaking Clean-up</a:t>
            </a:r>
          </a:p>
          <a:p>
            <a:pPr lvl="2"/>
            <a:endParaRPr lang="en-US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4356E1A-607C-4C17-B5F1-33CD8CC38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08271" y="1450045"/>
            <a:ext cx="4656364" cy="3957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F5BBF8-9E22-4E7A-9052-3B90DCA360D9}"/>
              </a:ext>
            </a:extLst>
          </p:cNvPr>
          <p:cNvSpPr txBox="1"/>
          <p:nvPr/>
        </p:nvSpPr>
        <p:spPr>
          <a:xfrm>
            <a:off x="6308271" y="5407954"/>
            <a:ext cx="4656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6"/>
              </a:rPr>
              <a:t>https://support.interstatecompact.org/hc/en-us/articles/5744894888087-FY23-ICAOS-Compliance-Audit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56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71" y="53180"/>
            <a:ext cx="10515600" cy="1325563"/>
          </a:xfrm>
        </p:spPr>
        <p:txBody>
          <a:bodyPr/>
          <a:lstStyle/>
          <a:p>
            <a:r>
              <a:rPr lang="en-US" dirty="0"/>
              <a:t>Prepare for discussions at ABM!!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23D1C1-BC0E-4C47-992B-9FA9BDE3C491}"/>
              </a:ext>
            </a:extLst>
          </p:cNvPr>
          <p:cNvSpPr/>
          <p:nvPr/>
        </p:nvSpPr>
        <p:spPr>
          <a:xfrm>
            <a:off x="-8235" y="4068417"/>
            <a:ext cx="863641" cy="206568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23D1C1-BC0E-4C47-992B-9FA9BDE3C491}"/>
              </a:ext>
            </a:extLst>
          </p:cNvPr>
          <p:cNvSpPr/>
          <p:nvPr/>
        </p:nvSpPr>
        <p:spPr>
          <a:xfrm>
            <a:off x="11328359" y="4068417"/>
            <a:ext cx="863641" cy="206568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0" y="365125"/>
            <a:ext cx="275771" cy="701675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7C6B7F-C072-D7BF-6883-22FFED5EF59E}"/>
              </a:ext>
            </a:extLst>
          </p:cNvPr>
          <p:cNvSpPr txBox="1"/>
          <p:nvPr/>
        </p:nvSpPr>
        <p:spPr>
          <a:xfrm>
            <a:off x="855406" y="1066800"/>
            <a:ext cx="876027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ABM Registration </a:t>
            </a:r>
            <a:r>
              <a:rPr lang="en-US" sz="2800" dirty="0"/>
              <a:t>now open!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is your state utilizing the </a:t>
            </a:r>
            <a:r>
              <a:rPr lang="en-US" sz="2800" dirty="0">
                <a:hlinkClick r:id="rId5"/>
              </a:rPr>
              <a:t>‘tolling’ feature</a:t>
            </a:r>
            <a:r>
              <a:rPr lang="en-US" sz="2800" dirty="0"/>
              <a:t>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Review tolled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FY22 Rejection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What did your state learn </a:t>
            </a:r>
            <a:r>
              <a:rPr lang="en-US" sz="2400"/>
              <a:t>or change?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Drug Laws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What is the impact of decriminalization on supervision?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Past, Present &amp; Future of ICAOS theme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Debut of </a:t>
            </a:r>
            <a:r>
              <a:rPr lang="en-US" sz="2400" dirty="0">
                <a:hlinkClick r:id="rId6"/>
              </a:rPr>
              <a:t>documentary</a:t>
            </a:r>
            <a:r>
              <a:rPr lang="en-US" sz="2400" dirty="0"/>
              <a:t> &amp; UCCI Compact Study</a:t>
            </a:r>
            <a:endParaRPr lang="en-US" sz="2800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017606FC-FDE9-4EDA-3226-E9646518EE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82" y="365125"/>
            <a:ext cx="3927340" cy="32236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412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8">
            <a:extLst>
              <a:ext uri="{FF2B5EF4-FFF2-40B4-BE49-F238E27FC236}">
                <a16:creationId xmlns:a16="http://schemas.microsoft.com/office/drawing/2014/main" id="{0A4DC169-4993-4B1E-8950-4347355BC6A3}"/>
              </a:ext>
            </a:extLst>
          </p:cNvPr>
          <p:cNvSpPr/>
          <p:nvPr/>
        </p:nvSpPr>
        <p:spPr>
          <a:xfrm>
            <a:off x="2" y="0"/>
            <a:ext cx="41365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EBF723D-A4F4-419F-A9B7-75AA050B8271}"/>
              </a:ext>
            </a:extLst>
          </p:cNvPr>
          <p:cNvSpPr/>
          <p:nvPr/>
        </p:nvSpPr>
        <p:spPr>
          <a:xfrm>
            <a:off x="0" y="3788229"/>
            <a:ext cx="8665023" cy="2467430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3B379B-E74C-4691-8BE5-FBE0E846CB72}"/>
              </a:ext>
            </a:extLst>
          </p:cNvPr>
          <p:cNvGrpSpPr/>
          <p:nvPr/>
        </p:nvGrpSpPr>
        <p:grpSpPr>
          <a:xfrm>
            <a:off x="634567" y="4202513"/>
            <a:ext cx="7064945" cy="1577308"/>
            <a:chOff x="810519" y="2509978"/>
            <a:chExt cx="8564499" cy="157730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41E572-75DE-459D-A703-6B6847D7931B}"/>
                </a:ext>
              </a:extLst>
            </p:cNvPr>
            <p:cNvSpPr txBox="1"/>
            <p:nvPr/>
          </p:nvSpPr>
          <p:spPr>
            <a:xfrm>
              <a:off x="810520" y="2509978"/>
              <a:ext cx="8063425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Garamond" panose="02020404030301010803" pitchFamily="18" charset="0"/>
                </a:rPr>
                <a:t>Thank You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E15474-EB57-4BE6-A0DE-6F17AC4329AD}"/>
                </a:ext>
              </a:extLst>
            </p:cNvPr>
            <p:cNvSpPr txBox="1"/>
            <p:nvPr/>
          </p:nvSpPr>
          <p:spPr>
            <a:xfrm>
              <a:off x="810519" y="3717954"/>
              <a:ext cx="856449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Garamond" panose="02020404030301010803" pitchFamily="18" charset="0"/>
                </a:rPr>
                <a:t>Interstate Compact for Adult Offender Supervision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2EC4867-BBC1-4B30-8F0D-2830056F8454}"/>
                </a:ext>
              </a:extLst>
            </p:cNvPr>
            <p:cNvCxnSpPr>
              <a:cxnSpLocks/>
            </p:cNvCxnSpPr>
            <p:nvPr/>
          </p:nvCxnSpPr>
          <p:spPr>
            <a:xfrm>
              <a:off x="810520" y="3575631"/>
              <a:ext cx="80634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3" descr="ICAO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81" y="1856436"/>
            <a:ext cx="1459841" cy="142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929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0" y="2032922"/>
            <a:ext cx="4760685" cy="2736398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9D98-9AE7-44E7-8F60-792F270F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6287" y="6275388"/>
            <a:ext cx="388513" cy="365125"/>
          </a:xfrm>
          <a:solidFill>
            <a:srgbClr val="102747"/>
          </a:solidFill>
        </p:spPr>
        <p:txBody>
          <a:bodyPr/>
          <a:lstStyle/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2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36B81-E366-40A1-A22C-E23DE020F5B1}"/>
              </a:ext>
            </a:extLst>
          </p:cNvPr>
          <p:cNvCxnSpPr/>
          <p:nvPr/>
        </p:nvCxnSpPr>
        <p:spPr>
          <a:xfrm>
            <a:off x="4723238" y="6457950"/>
            <a:ext cx="64908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19ADDA-F337-4788-86F1-266D567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2760900"/>
            <a:ext cx="3751796" cy="1336200"/>
          </a:xfrm>
        </p:spPr>
        <p:txBody>
          <a:bodyPr wrap="square" lIns="0" tIns="0" rIns="0" bIns="0" anchor="ctr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Presentation Objectives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8EAB450-4F3F-492D-9E02-777E3AE49528}"/>
              </a:ext>
            </a:extLst>
          </p:cNvPr>
          <p:cNvSpPr txBox="1">
            <a:spLocks/>
          </p:cNvSpPr>
          <p:nvPr/>
        </p:nvSpPr>
        <p:spPr>
          <a:xfrm>
            <a:off x="5170260" y="2274915"/>
            <a:ext cx="7049142" cy="256993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  <a:defRPr sz="2000" b="0" i="0" u="none" strike="noStrike" kern="1200" spc="0" baseline="0">
                <a:solidFill>
                  <a:srgbClr val="102747"/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solidFill>
                  <a:srgbClr val="102747"/>
                </a:solidFill>
              </a:rPr>
              <a:t>Today you will learn about: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Warrant Status FAQ’s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New Warrant Management Dashboard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FY23 Compliance Audit Preparations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ABM Registration OPEN!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2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5DB1D2-D03B-4C85-92F4-B243CC8DD3EA}"/>
              </a:ext>
            </a:extLst>
          </p:cNvPr>
          <p:cNvSpPr/>
          <p:nvPr/>
        </p:nvSpPr>
        <p:spPr>
          <a:xfrm>
            <a:off x="476250" y="1371601"/>
            <a:ext cx="3520516" cy="4970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D6A1CFF-AF5A-415E-9EC8-DBE00D669E74}"/>
              </a:ext>
            </a:extLst>
          </p:cNvPr>
          <p:cNvSpPr/>
          <p:nvPr/>
        </p:nvSpPr>
        <p:spPr>
          <a:xfrm>
            <a:off x="8189860" y="1371601"/>
            <a:ext cx="3544944" cy="49037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72E2AA6-DF87-4D02-985D-FC2A9DFF43ED}"/>
              </a:ext>
            </a:extLst>
          </p:cNvPr>
          <p:cNvSpPr/>
          <p:nvPr/>
        </p:nvSpPr>
        <p:spPr>
          <a:xfrm>
            <a:off x="4331154" y="1371601"/>
            <a:ext cx="3594736" cy="4903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9D98-9AE7-44E7-8F60-792F270F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6287" y="6275388"/>
            <a:ext cx="388513" cy="365125"/>
          </a:xfrm>
          <a:solidFill>
            <a:srgbClr val="102747"/>
          </a:solidFill>
        </p:spPr>
        <p:txBody>
          <a:bodyPr/>
          <a:lstStyle/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36B81-E366-40A1-A22C-E23DE020F5B1}"/>
              </a:ext>
            </a:extLst>
          </p:cNvPr>
          <p:cNvCxnSpPr/>
          <p:nvPr/>
        </p:nvCxnSpPr>
        <p:spPr>
          <a:xfrm>
            <a:off x="4723238" y="6457950"/>
            <a:ext cx="64908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5925636-1E78-40AC-96FD-A98C52E9B033}"/>
              </a:ext>
            </a:extLst>
          </p:cNvPr>
          <p:cNvSpPr txBox="1">
            <a:spLocks/>
          </p:cNvSpPr>
          <p:nvPr/>
        </p:nvSpPr>
        <p:spPr>
          <a:xfrm>
            <a:off x="4521332" y="2569389"/>
            <a:ext cx="3074762" cy="35395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B38B93-4C6B-402E-941E-8FF6E86E7641}"/>
              </a:ext>
            </a:extLst>
          </p:cNvPr>
          <p:cNvSpPr txBox="1"/>
          <p:nvPr/>
        </p:nvSpPr>
        <p:spPr>
          <a:xfrm>
            <a:off x="480842" y="1692732"/>
            <a:ext cx="352051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102747"/>
                </a:solidFill>
              </a:rPr>
              <a:t>New Special Status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53ED25-81D8-47BC-8DFB-F810046E8BFD}"/>
              </a:ext>
            </a:extLst>
          </p:cNvPr>
          <p:cNvSpPr txBox="1"/>
          <p:nvPr/>
        </p:nvSpPr>
        <p:spPr>
          <a:xfrm>
            <a:off x="4331154" y="1692732"/>
            <a:ext cx="362952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102747"/>
                </a:solidFill>
              </a:rPr>
              <a:t>Email Notifications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7095C3-96E3-4F70-9DC1-DB96F3ABA7EE}"/>
              </a:ext>
            </a:extLst>
          </p:cNvPr>
          <p:cNvSpPr txBox="1"/>
          <p:nvPr/>
        </p:nvSpPr>
        <p:spPr>
          <a:xfrm>
            <a:off x="8614625" y="1692732"/>
            <a:ext cx="234795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102747"/>
                </a:solidFill>
              </a:rPr>
              <a:t>Data Export</a:t>
            </a: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1A67359D-BA6B-4544-B54A-4B59012C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65125"/>
            <a:ext cx="11258550" cy="701675"/>
          </a:xfrm>
        </p:spPr>
        <p:txBody>
          <a:bodyPr lIns="0" tIns="0" rIns="0" bIns="0" anchor="ctr">
            <a:normAutofit/>
          </a:bodyPr>
          <a:lstStyle/>
          <a:p>
            <a:r>
              <a:rPr lang="en-US" sz="4000" dirty="0"/>
              <a:t>Warrant Status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20FB99B-6271-4121-B6ED-EF6AD4F39B0A}"/>
              </a:ext>
            </a:extLst>
          </p:cNvPr>
          <p:cNvSpPr/>
          <p:nvPr/>
        </p:nvSpPr>
        <p:spPr>
          <a:xfrm>
            <a:off x="0" y="365125"/>
            <a:ext cx="275771" cy="701675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AD6DB-E07B-4022-8C26-3B0A0DC434D1}"/>
              </a:ext>
            </a:extLst>
          </p:cNvPr>
          <p:cNvSpPr txBox="1"/>
          <p:nvPr/>
        </p:nvSpPr>
        <p:spPr>
          <a:xfrm>
            <a:off x="4331154" y="5419023"/>
            <a:ext cx="352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Triggered by ICOTS activities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C6A229CA-F16C-4113-B65B-834C9B9B3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170" y="2408214"/>
            <a:ext cx="3529693" cy="296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8B11E3-F169-95C8-6F6D-4758B25F5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44" y="2590087"/>
            <a:ext cx="3435527" cy="2533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7F6E87-8224-0B6C-A954-CE020EF40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686" y="2808533"/>
            <a:ext cx="3610586" cy="2137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799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5DBB2D-BC83-053C-024E-C5FE7FE8E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78" y="561749"/>
            <a:ext cx="10553444" cy="77903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607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F3696F-6DAA-1447-B844-278F35E94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30" y="1676310"/>
            <a:ext cx="10516140" cy="3505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307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0A94E-5865-4193-5CAB-4B57B5516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892" y="0"/>
            <a:ext cx="804021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568312-1BFF-1BD7-0998-D3A3D7AF7A77}"/>
              </a:ext>
            </a:extLst>
          </p:cNvPr>
          <p:cNvSpPr txBox="1"/>
          <p:nvPr/>
        </p:nvSpPr>
        <p:spPr>
          <a:xfrm>
            <a:off x="571500" y="2755900"/>
            <a:ext cx="274320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Enter verification date AFTER confirming warrant is compact compliant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geographic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bond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Entered into NCIC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E5390C0-E6B0-4AF0-89F6-E1D276E1C70A}"/>
              </a:ext>
            </a:extLst>
          </p:cNvPr>
          <p:cNvCxnSpPr/>
          <p:nvPr/>
        </p:nvCxnSpPr>
        <p:spPr>
          <a:xfrm flipV="1">
            <a:off x="3314700" y="2463800"/>
            <a:ext cx="381000" cy="9652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8891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ADDA-F337-4788-86F1-266D567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65125"/>
            <a:ext cx="11258550" cy="701675"/>
          </a:xfrm>
        </p:spPr>
        <p:txBody>
          <a:bodyPr lIns="0" tIns="0" rIns="0" bIns="0" anchor="ctr">
            <a:normAutofit/>
          </a:bodyPr>
          <a:lstStyle/>
          <a:p>
            <a:r>
              <a:rPr lang="en-US" sz="3200" dirty="0"/>
              <a:t>Warrant Status Workflow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0" y="365125"/>
            <a:ext cx="275771" cy="701675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9D98-9AE7-44E7-8F60-792F270F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6287" y="6275388"/>
            <a:ext cx="388513" cy="365125"/>
          </a:xfrm>
          <a:solidFill>
            <a:srgbClr val="102747"/>
          </a:solidFill>
        </p:spPr>
        <p:txBody>
          <a:bodyPr/>
          <a:lstStyle/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9A820-E515-4FAD-A7E8-9527F1A82044}"/>
              </a:ext>
            </a:extLst>
          </p:cNvPr>
          <p:cNvSpPr txBox="1"/>
          <p:nvPr/>
        </p:nvSpPr>
        <p:spPr>
          <a:xfrm>
            <a:off x="738867" y="887186"/>
            <a:ext cx="1048702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Add/Update Warrant Status records anytime via the Offender profile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/>
          </a:p>
          <a:p>
            <a:r>
              <a:rPr lang="en-US" sz="2400" dirty="0"/>
              <a:t>ICOTS will prompt the user (via email notifications) to add warrant records upon submission of: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Failure to Arrive;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Mandatory Retaking (via Violation Report) w/Sending state </a:t>
            </a:r>
          </a:p>
          <a:p>
            <a:pPr lvl="1"/>
            <a:r>
              <a:rPr lang="en-US" sz="2400" dirty="0"/>
              <a:t>	response of ‘Warrant Issued/Requested;’ or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New Discretionary Retaking</a:t>
            </a:r>
          </a:p>
          <a:p>
            <a:pPr lvl="1"/>
            <a:endParaRPr lang="en-US" sz="2400" dirty="0"/>
          </a:p>
          <a:p>
            <a:r>
              <a:rPr lang="en-US" sz="2400" dirty="0"/>
              <a:t>‘Warrant Status Update Needed’ email notifications sent @ 5, 10, 15, and 30 days</a:t>
            </a:r>
          </a:p>
          <a:p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Warrant Status record historical and emails stop after indicating warrant is ‘withdrawn’ or ‘served’</a:t>
            </a:r>
          </a:p>
          <a:p>
            <a:r>
              <a:rPr lang="en-US" sz="2400" i="1" dirty="0">
                <a:hlinkClick r:id="rId4"/>
              </a:rPr>
              <a:t>See article for details</a:t>
            </a: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  <p:pic>
        <p:nvPicPr>
          <p:cNvPr id="7" name="Picture 6" descr="A computer on a table&#10;&#10;Description automatically generated with low confidence">
            <a:extLst>
              <a:ext uri="{FF2B5EF4-FFF2-40B4-BE49-F238E27FC236}">
                <a16:creationId xmlns:a16="http://schemas.microsoft.com/office/drawing/2014/main" id="{1A413BD8-7754-4ABF-9664-95317A7329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217357" y="2296533"/>
            <a:ext cx="2624533" cy="1753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095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ADDA-F337-4788-86F1-266D567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65125"/>
            <a:ext cx="11258550" cy="701675"/>
          </a:xfrm>
        </p:spPr>
        <p:txBody>
          <a:bodyPr lIns="0" tIns="0" rIns="0" bIns="0" anchor="ctr">
            <a:normAutofit/>
          </a:bodyPr>
          <a:lstStyle/>
          <a:p>
            <a:r>
              <a:rPr lang="en-US" sz="4000" dirty="0"/>
              <a:t>New Warrant Management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F7546-5B53-457F-BF1F-872AA9DC4568}"/>
              </a:ext>
            </a:extLst>
          </p:cNvPr>
          <p:cNvSpPr/>
          <p:nvPr/>
        </p:nvSpPr>
        <p:spPr>
          <a:xfrm>
            <a:off x="0" y="365125"/>
            <a:ext cx="275771" cy="701675"/>
          </a:xfrm>
          <a:prstGeom prst="rect">
            <a:avLst/>
          </a:prstGeom>
          <a:solidFill>
            <a:srgbClr val="102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9D98-9AE7-44E7-8F60-792F270F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6287" y="6275388"/>
            <a:ext cx="388513" cy="365125"/>
          </a:xfrm>
          <a:solidFill>
            <a:srgbClr val="102747"/>
          </a:solidFill>
        </p:spPr>
        <p:txBody>
          <a:bodyPr/>
          <a:lstStyle/>
          <a:p>
            <a:pPr algn="ctr"/>
            <a:fld id="{20ACEE5B-6B89-47D3-A969-11CC9D54FA43}" type="slidenum">
              <a:rPr lang="en-US" smtClean="0">
                <a:solidFill>
                  <a:schemeClr val="bg1"/>
                </a:solidFill>
              </a:rPr>
              <a:pPr algn="ctr"/>
              <a:t>8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36B81-E366-40A1-A22C-E23DE020F5B1}"/>
              </a:ext>
            </a:extLst>
          </p:cNvPr>
          <p:cNvCxnSpPr/>
          <p:nvPr/>
        </p:nvCxnSpPr>
        <p:spPr>
          <a:xfrm>
            <a:off x="4723238" y="6457950"/>
            <a:ext cx="64908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6762117-9E83-4EE4-B42A-4B235E78DB35}"/>
              </a:ext>
            </a:extLst>
          </p:cNvPr>
          <p:cNvSpPr txBox="1">
            <a:spLocks/>
          </p:cNvSpPr>
          <p:nvPr/>
        </p:nvSpPr>
        <p:spPr>
          <a:xfrm>
            <a:off x="275771" y="1296941"/>
            <a:ext cx="6251121" cy="49037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>
                <a:tab pos="194310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6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02747"/>
              </a:buClr>
              <a:buFont typeface="Garamond" panose="02020404030301010803" pitchFamily="18" charset="0"/>
              <a:buChar char="›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/>
              <a:t>Shows records for ALL TIME</a:t>
            </a:r>
          </a:p>
          <a:p>
            <a:pPr lvl="2"/>
            <a:r>
              <a:rPr lang="en-US" sz="2400" dirty="0"/>
              <a:t>In screen filters allow filter by warrant status (active, withdrawn, executed) and initiating activity type</a:t>
            </a:r>
          </a:p>
          <a:p>
            <a:pPr lvl="2"/>
            <a:r>
              <a:rPr lang="en-US" sz="2400" dirty="0"/>
              <a:t>Export and filter for specific timeframe data</a:t>
            </a:r>
          </a:p>
          <a:p>
            <a:pPr marL="355600" lvl="2" indent="0">
              <a:buNone/>
            </a:pPr>
            <a:endParaRPr lang="en-US" sz="2400" dirty="0"/>
          </a:p>
          <a:p>
            <a:pPr lvl="1"/>
            <a:r>
              <a:rPr lang="en-US" sz="2800" dirty="0"/>
              <a:t>Warrant creation &amp; update records</a:t>
            </a:r>
          </a:p>
          <a:p>
            <a:pPr lvl="1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961CB-27BE-4DFA-BECB-D929D1E75F90}"/>
              </a:ext>
            </a:extLst>
          </p:cNvPr>
          <p:cNvSpPr txBox="1"/>
          <p:nvPr/>
        </p:nvSpPr>
        <p:spPr>
          <a:xfrm>
            <a:off x="6727371" y="5478236"/>
            <a:ext cx="482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https://dash2.interstatecompact.org/app/main%23/dashboards/62b489d64ecdd92ae0ab27cf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020591-90E0-187E-91F6-B2A6EEE3D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702" y="1333553"/>
            <a:ext cx="5612429" cy="332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CFC4B2-DBBC-4C6A-191A-4F7B560B1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" y="3192204"/>
            <a:ext cx="5482172" cy="2534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649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61294-99C3-AF9D-8FA3-4A1C5854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2C2C2C"/>
                </a:solidFill>
              </a:rPr>
              <a:t>Report Demo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0653CC4-11A1-6AD1-653D-DA7A9304F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11731" b="-2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72290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1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8305</TotalTime>
  <Words>426</Words>
  <Application>Microsoft Office PowerPoint</Application>
  <PresentationFormat>Widescreen</PresentationFormat>
  <Paragraphs>97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Open Sans</vt:lpstr>
      <vt:lpstr>Wingdings</vt:lpstr>
      <vt:lpstr>Office Theme</vt:lpstr>
      <vt:lpstr>PowerPoint Presentation</vt:lpstr>
      <vt:lpstr>Presentation Objectives</vt:lpstr>
      <vt:lpstr>Warrant Status</vt:lpstr>
      <vt:lpstr>PowerPoint Presentation</vt:lpstr>
      <vt:lpstr>PowerPoint Presentation</vt:lpstr>
      <vt:lpstr>PowerPoint Presentation</vt:lpstr>
      <vt:lpstr>Warrant Status Workflow</vt:lpstr>
      <vt:lpstr>New Warrant Management Dashboard</vt:lpstr>
      <vt:lpstr>Report Demo</vt:lpstr>
      <vt:lpstr>Warrant Report Limitations</vt:lpstr>
      <vt:lpstr>FY23 Compliance Audit </vt:lpstr>
      <vt:lpstr>Prepare for discussions at ABM!!</vt:lpstr>
      <vt:lpstr>PowerPoint Presentation</vt:lpstr>
    </vt:vector>
  </TitlesOfParts>
  <Company>Interstate Commission for Adult Offender Supervision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mspring</dc:creator>
  <cp:lastModifiedBy>Mindy Spring</cp:lastModifiedBy>
  <cp:revision>254</cp:revision>
  <cp:lastPrinted>2022-05-16T15:52:42Z</cp:lastPrinted>
  <dcterms:created xsi:type="dcterms:W3CDTF">2021-02-03T13:23:19Z</dcterms:created>
  <dcterms:modified xsi:type="dcterms:W3CDTF">2022-07-05T16:13:57Z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C2A1CD06-20EA-49AE-9962-D982504CB2D9</vt:lpwstr>
  </property>
  <property fmtid="{D5CDD505-2E9C-101B-9397-08002B2CF9AE}" pid="3" name="ArticulatePath">
    <vt:lpwstr>FebCompactStaff</vt:lpwstr>
  </property>
</Properties>
</file>