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4" r:id="rId3"/>
    <p:sldId id="290" r:id="rId4"/>
    <p:sldId id="289" r:id="rId5"/>
    <p:sldId id="286" r:id="rId6"/>
    <p:sldId id="288" r:id="rId7"/>
    <p:sldId id="589" r:id="rId8"/>
    <p:sldId id="287" r:id="rId9"/>
    <p:sldId id="568" r:id="rId10"/>
    <p:sldId id="560" r:id="rId11"/>
    <p:sldId id="307" r:id="rId12"/>
    <p:sldId id="580" r:id="rId13"/>
    <p:sldId id="299" r:id="rId14"/>
    <p:sldId id="594" r:id="rId15"/>
    <p:sldId id="583" r:id="rId16"/>
    <p:sldId id="584" r:id="rId17"/>
    <p:sldId id="300" r:id="rId18"/>
    <p:sldId id="591" r:id="rId19"/>
    <p:sldId id="593" r:id="rId20"/>
    <p:sldId id="595" r:id="rId21"/>
    <p:sldId id="561" r:id="rId22"/>
    <p:sldId id="562" r:id="rId23"/>
    <p:sldId id="301" r:id="rId24"/>
    <p:sldId id="5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88" userDrawn="1">
          <p15:clr>
            <a:srgbClr val="A4A3A4"/>
          </p15:clr>
        </p15:guide>
        <p15:guide id="3" pos="7392" userDrawn="1">
          <p15:clr>
            <a:srgbClr val="A4A3A4"/>
          </p15:clr>
        </p15:guide>
        <p15:guide id="4" orient="horz" pos="672" userDrawn="1">
          <p15:clr>
            <a:srgbClr val="A4A3A4"/>
          </p15:clr>
        </p15:guide>
        <p15:guide id="5" orient="horz" pos="216" userDrawn="1">
          <p15:clr>
            <a:srgbClr val="A4A3A4"/>
          </p15:clr>
        </p15:guide>
        <p15:guide id="6" orient="horz"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747"/>
    <a:srgbClr val="A20000"/>
    <a:srgbClr val="CD0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45" autoAdjust="0"/>
    <p:restoredTop sz="65971" autoAdjust="0"/>
  </p:normalViewPr>
  <p:slideViewPr>
    <p:cSldViewPr snapToGrid="0">
      <p:cViewPr varScale="1">
        <p:scale>
          <a:sx n="48" d="100"/>
          <a:sy n="48" d="100"/>
        </p:scale>
        <p:origin x="744" y="28"/>
      </p:cViewPr>
      <p:guideLst>
        <p:guide orient="horz" pos="864"/>
        <p:guide pos="288"/>
        <p:guide pos="7392"/>
        <p:guide orient="horz" pos="672"/>
        <p:guide orient="horz" pos="216"/>
        <p:guide orient="horz" pos="3816"/>
      </p:guideLst>
    </p:cSldViewPr>
  </p:slideViewPr>
  <p:notesTextViewPr>
    <p:cViewPr>
      <p:scale>
        <a:sx n="1" d="1"/>
        <a:sy n="1" d="1"/>
      </p:scale>
      <p:origin x="0" y="0"/>
    </p:cViewPr>
  </p:notesTextViewPr>
  <p:notesViewPr>
    <p:cSldViewPr snapToGrid="0">
      <p:cViewPr>
        <p:scale>
          <a:sx n="90" d="100"/>
          <a:sy n="90" d="100"/>
        </p:scale>
        <p:origin x="2539"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594D7-89D9-44DF-8EC4-339EC9FF5C1D}" type="datetimeFigureOut">
              <a:rPr lang="en-US" smtClean="0"/>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79EED-C460-4751-8E52-D18C6054A4B8}" type="slidenum">
              <a:rPr lang="en-US" smtClean="0"/>
              <a:t>‹#›</a:t>
            </a:fld>
            <a:endParaRPr lang="en-US"/>
          </a:p>
        </p:txBody>
      </p:sp>
    </p:spTree>
    <p:extLst>
      <p:ext uri="{BB962C8B-B14F-4D97-AF65-F5344CB8AC3E}">
        <p14:creationId xmlns:p14="http://schemas.microsoft.com/office/powerpoint/2010/main" val="149357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5749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Compact</a:t>
            </a:r>
            <a:r>
              <a:rPr lang="en-US" baseline="0" dirty="0"/>
              <a:t> offices have an important role in ensuring compact success.  They can also assist you in understanding compact implications in a case you may be dealing with.  </a:t>
            </a:r>
          </a:p>
        </p:txBody>
      </p:sp>
      <p:sp>
        <p:nvSpPr>
          <p:cNvPr id="4" name="Slide Number Placeholder 3"/>
          <p:cNvSpPr>
            <a:spLocks noGrp="1"/>
          </p:cNvSpPr>
          <p:nvPr>
            <p:ph type="sldNum" sz="quarter" idx="10"/>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50815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11</a:t>
            </a:fld>
            <a:endParaRPr lang="en-US"/>
          </a:p>
        </p:txBody>
      </p:sp>
    </p:spTree>
    <p:extLst>
      <p:ext uri="{BB962C8B-B14F-4D97-AF65-F5344CB8AC3E}">
        <p14:creationId xmlns:p14="http://schemas.microsoft.com/office/powerpoint/2010/main" val="163694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As a precondition to transfer supervision, ALL offenders must sign the offender application for transfer agreeing to waive extradition from any state.  This is EXTREMELY IMPORTANT as it replaces the need for an extradition hearing in the Receiving State and the need for a Governor's warrant by the Sending State in order to apprehend an offender.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form clearly states, “…I will not resist or fight any effort by any state to return me to the sending</a:t>
            </a:r>
          </a:p>
          <a:p>
            <a:r>
              <a:rPr lang="en-US" sz="1200" kern="1200" dirty="0">
                <a:solidFill>
                  <a:schemeClr val="tx1"/>
                </a:solidFill>
                <a:latin typeface="+mn-lt"/>
                <a:ea typeface="+mn-ea"/>
                <a:cs typeface="+mn-cs"/>
              </a:rPr>
              <a:t>state and I AGREE TO WAIVE ANY RIGHT I MAY HAVE TO EXTRADITION. I WAIVE THIS RIGHT FREELY,</a:t>
            </a:r>
          </a:p>
          <a:p>
            <a:r>
              <a:rPr lang="en-US" sz="1200" kern="1200" dirty="0">
                <a:solidFill>
                  <a:schemeClr val="tx1"/>
                </a:solidFill>
                <a:latin typeface="+mn-lt"/>
                <a:ea typeface="+mn-ea"/>
                <a:cs typeface="+mn-cs"/>
              </a:rPr>
              <a:t>VOLUNTARILY AND INTELLIGENTLY.”</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12</a:t>
            </a:fld>
            <a:endParaRPr lang="en-US"/>
          </a:p>
        </p:txBody>
      </p:sp>
    </p:spTree>
    <p:extLst>
      <p:ext uri="{BB962C8B-B14F-4D97-AF65-F5344CB8AC3E}">
        <p14:creationId xmlns:p14="http://schemas.microsoft.com/office/powerpoint/2010/main" val="308996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allowed</a:t>
            </a:r>
            <a:r>
              <a:rPr lang="en-US" baseline="0" dirty="0"/>
              <a:t> to transfer, receiving states have to provide supervision consistently in how they would supervised an offender sentenced in the receiving state.  Although most states fulfill this requirement well under the compact requirements, it can be a training issue for stakeholders involved in supervision decisions or rehabilitation programs.</a:t>
            </a:r>
          </a:p>
          <a:p>
            <a:endParaRPr lang="en-US" baseline="0" dirty="0"/>
          </a:p>
          <a:p>
            <a:r>
              <a:rPr lang="en-US" sz="1200" b="0" i="0" kern="1200" dirty="0">
                <a:solidFill>
                  <a:schemeClr val="tx1"/>
                </a:solidFill>
                <a:effectLst/>
                <a:latin typeface="+mn-lt"/>
                <a:ea typeface="+mn-ea"/>
                <a:cs typeface="+mn-cs"/>
              </a:rPr>
              <a:t>Rule 4.101 requires a receiving state to supervise transferred offenders as it would in-state offenders. Receiving states shall subject the offender to any and all supervision techniques and behavior responses imposed on in-state offenders, with the exception of modifying the supervision term or revoking conditional release.</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13</a:t>
            </a:fld>
            <a:endParaRPr lang="en-US"/>
          </a:p>
        </p:txBody>
      </p:sp>
    </p:spTree>
    <p:extLst>
      <p:ext uri="{BB962C8B-B14F-4D97-AF65-F5344CB8AC3E}">
        <p14:creationId xmlns:p14="http://schemas.microsoft.com/office/powerpoint/2010/main" val="3049683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14</a:t>
            </a:fld>
            <a:endParaRPr lang="en-US"/>
          </a:p>
        </p:txBody>
      </p:sp>
    </p:spTree>
    <p:extLst>
      <p:ext uri="{BB962C8B-B14F-4D97-AF65-F5344CB8AC3E}">
        <p14:creationId xmlns:p14="http://schemas.microsoft.com/office/powerpoint/2010/main" val="863710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15</a:t>
            </a:fld>
            <a:endParaRPr lang="en-US"/>
          </a:p>
        </p:txBody>
      </p:sp>
    </p:spTree>
    <p:extLst>
      <p:ext uri="{BB962C8B-B14F-4D97-AF65-F5344CB8AC3E}">
        <p14:creationId xmlns:p14="http://schemas.microsoft.com/office/powerpoint/2010/main" val="2263016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16</a:t>
            </a:fld>
            <a:endParaRPr lang="en-US"/>
          </a:p>
        </p:txBody>
      </p:sp>
    </p:spTree>
    <p:extLst>
      <p:ext uri="{BB962C8B-B14F-4D97-AF65-F5344CB8AC3E}">
        <p14:creationId xmlns:p14="http://schemas.microsoft.com/office/powerpoint/2010/main" val="4188248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flip side, it is also a challenge for states recognizing another</a:t>
            </a:r>
            <a:r>
              <a:rPr lang="en-US" baseline="0" dirty="0"/>
              <a:t> state’s </a:t>
            </a:r>
            <a:r>
              <a:rPr lang="en-US" dirty="0"/>
              <a:t>documentation and</a:t>
            </a:r>
            <a:r>
              <a:rPr lang="en-US" baseline="0" dirty="0"/>
              <a:t> the path to revocation may be different in a receiving state versus a sending state.  The commission has published legal white papers on several issues related to these challenges.  Many highlight the responsibility for states to educate its stakeholders and involve relevant stakeholders when decisions are made.  </a:t>
            </a:r>
          </a:p>
          <a:p>
            <a:endParaRPr lang="en-US" baseline="0" dirty="0"/>
          </a:p>
          <a:p>
            <a:r>
              <a:rPr lang="en-US" baseline="0" dirty="0"/>
              <a:t>while numerous courts have held that convicted persons do not have a right to relocate from one state to another (as discussed in earlier slide,) courts have also</a:t>
            </a:r>
          </a:p>
          <a:p>
            <a:r>
              <a:rPr lang="en-US" baseline="0" dirty="0"/>
              <a:t>recognized that once relocation is granted states should not lightly or arbitrarily revoke the relocation.  </a:t>
            </a:r>
          </a:p>
          <a:p>
            <a:endParaRPr lang="en-US" baseline="0" dirty="0"/>
          </a:p>
          <a:p>
            <a:r>
              <a:rPr lang="en-US" baseline="0" dirty="0"/>
              <a:t>Although retaking does not guarantee an offender will be revoked once retaken and back in the sending state, that is the intent if the level of noncompliance is reached while under supervision in the receiving state so states must ensure sufficient documentation and communication to ensure proper decisions and actions are made when responding to violation situations.</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17</a:t>
            </a:fld>
            <a:endParaRPr lang="en-US"/>
          </a:p>
        </p:txBody>
      </p:sp>
    </p:spTree>
    <p:extLst>
      <p:ext uri="{BB962C8B-B14F-4D97-AF65-F5344CB8AC3E}">
        <p14:creationId xmlns:p14="http://schemas.microsoft.com/office/powerpoint/2010/main" val="1863682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18</a:t>
            </a:fld>
            <a:endParaRPr lang="en-US"/>
          </a:p>
        </p:txBody>
      </p:sp>
    </p:spTree>
    <p:extLst>
      <p:ext uri="{BB962C8B-B14F-4D97-AF65-F5344CB8AC3E}">
        <p14:creationId xmlns:p14="http://schemas.microsoft.com/office/powerpoint/2010/main" val="726382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19</a:t>
            </a:fld>
            <a:endParaRPr lang="en-US"/>
          </a:p>
        </p:txBody>
      </p:sp>
    </p:spTree>
    <p:extLst>
      <p:ext uri="{BB962C8B-B14F-4D97-AF65-F5344CB8AC3E}">
        <p14:creationId xmlns:p14="http://schemas.microsoft.com/office/powerpoint/2010/main" val="279175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Learn about how the compact’s function, what authority the compact rules have and implications for not complying with the compact requirements</a:t>
            </a:r>
          </a:p>
          <a:p>
            <a:pPr marL="171450" indent="-171450">
              <a:buFont typeface="Arial" panose="020B0604020202020204" pitchFamily="34" charset="0"/>
              <a:buChar char="•"/>
            </a:pPr>
            <a:r>
              <a:rPr lang="en-US" baseline="0" dirty="0"/>
              <a:t>What are the specific functions of ICAOS</a:t>
            </a:r>
          </a:p>
          <a:p>
            <a:pPr marL="171450" indent="-171450">
              <a:buFont typeface="Arial" panose="020B0604020202020204" pitchFamily="34" charset="0"/>
              <a:buChar char="•"/>
            </a:pPr>
            <a:r>
              <a:rPr lang="en-US" baseline="0" dirty="0"/>
              <a:t>who is required to be transferred through the compacts</a:t>
            </a:r>
          </a:p>
          <a:p>
            <a:pPr marL="171450" indent="-171450">
              <a:buFont typeface="Arial" panose="020B0604020202020204" pitchFamily="34" charset="0"/>
              <a:buChar char="•"/>
            </a:pPr>
            <a:r>
              <a:rPr lang="en-US" baseline="0" dirty="0"/>
              <a:t>high level look at states’ responsibilities and </a:t>
            </a:r>
          </a:p>
          <a:p>
            <a:pPr marL="171450" indent="-171450">
              <a:buFont typeface="Arial" panose="020B0604020202020204" pitchFamily="34" charset="0"/>
              <a:buChar char="•"/>
            </a:pPr>
            <a:r>
              <a:rPr lang="en-US" baseline="0" dirty="0"/>
              <a:t>what resources available to help answer questions regarding compact cases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3810595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20</a:t>
            </a:fld>
            <a:endParaRPr lang="en-US"/>
          </a:p>
        </p:txBody>
      </p:sp>
    </p:spTree>
    <p:extLst>
      <p:ext uri="{BB962C8B-B14F-4D97-AF65-F5344CB8AC3E}">
        <p14:creationId xmlns:p14="http://schemas.microsoft.com/office/powerpoint/2010/main" val="2536741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ICAOS has numerous resources for stakeholders involved in compact operations.</a:t>
            </a:r>
          </a:p>
          <a:p>
            <a:r>
              <a:rPr lang="en-US" baseline="0" dirty="0"/>
              <a:t>CORE, </a:t>
            </a:r>
          </a:p>
          <a:p>
            <a:r>
              <a:rPr lang="en-US" baseline="0" dirty="0"/>
              <a:t>ICAOS support site (training resources (including </a:t>
            </a:r>
            <a:r>
              <a:rPr lang="en-US" baseline="0" dirty="0" err="1"/>
              <a:t>Ondemand</a:t>
            </a:r>
            <a:r>
              <a:rPr lang="en-US" baseline="0" dirty="0"/>
              <a:t>), FAQ’s for ICOTS users, forums for state’s to share resources and dialogue)</a:t>
            </a:r>
          </a:p>
          <a:p>
            <a:r>
              <a:rPr lang="en-US" baseline="0" dirty="0"/>
              <a:t>ICOTS public </a:t>
            </a:r>
            <a:r>
              <a:rPr lang="en-US" baseline="0" dirty="0" err="1"/>
              <a:t>webportal</a:t>
            </a:r>
            <a:r>
              <a:rPr lang="en-US" baseline="0" dirty="0"/>
              <a:t> available to see a particular offender who may be transferred through the compact and contact info for each state</a:t>
            </a:r>
          </a:p>
          <a:p>
            <a:r>
              <a:rPr lang="en-US" baseline="0" dirty="0"/>
              <a:t>ICAOS </a:t>
            </a:r>
            <a:r>
              <a:rPr lang="en-US" baseline="0" dirty="0" err="1"/>
              <a:t>Benchbook</a:t>
            </a:r>
            <a:r>
              <a:rPr lang="en-US" baseline="0" dirty="0"/>
              <a:t>, comprehensive legal resource</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21</a:t>
            </a:fld>
            <a:endParaRPr lang="en-US"/>
          </a:p>
        </p:txBody>
      </p:sp>
    </p:spTree>
    <p:extLst>
      <p:ext uri="{BB962C8B-B14F-4D97-AF65-F5344CB8AC3E}">
        <p14:creationId xmlns:p14="http://schemas.microsoft.com/office/powerpoint/2010/main" val="2373731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279EED-C460-4751-8E52-D18C6054A4B8}" type="slidenum">
              <a:rPr lang="en-US" smtClean="0"/>
              <a:t>22</a:t>
            </a:fld>
            <a:endParaRPr lang="en-US"/>
          </a:p>
        </p:txBody>
      </p:sp>
    </p:spTree>
    <p:extLst>
      <p:ext uri="{BB962C8B-B14F-4D97-AF65-F5344CB8AC3E}">
        <p14:creationId xmlns:p14="http://schemas.microsoft.com/office/powerpoint/2010/main" val="3888951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23</a:t>
            </a:fld>
            <a:endParaRPr lang="en-US"/>
          </a:p>
        </p:txBody>
      </p:sp>
    </p:spTree>
    <p:extLst>
      <p:ext uri="{BB962C8B-B14F-4D97-AF65-F5344CB8AC3E}">
        <p14:creationId xmlns:p14="http://schemas.microsoft.com/office/powerpoint/2010/main" val="2203962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24</a:t>
            </a:fld>
            <a:endParaRPr lang="en-US"/>
          </a:p>
        </p:txBody>
      </p:sp>
    </p:spTree>
    <p:extLst>
      <p:ext uri="{BB962C8B-B14F-4D97-AF65-F5344CB8AC3E}">
        <p14:creationId xmlns:p14="http://schemas.microsoft.com/office/powerpoint/2010/main" val="223492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0938"/>
            <a:ext cx="5486400" cy="3086100"/>
          </a:xfrm>
        </p:spPr>
      </p:sp>
      <p:sp>
        <p:nvSpPr>
          <p:cNvPr id="3" name="Notes Placeholder 2"/>
          <p:cNvSpPr>
            <a:spLocks noGrp="1"/>
          </p:cNvSpPr>
          <p:nvPr>
            <p:ph type="body" idx="1"/>
          </p:nvPr>
        </p:nvSpPr>
        <p:spPr/>
        <p:txBody>
          <a:bodyPr/>
          <a:lstStyle/>
          <a:p>
            <a:r>
              <a:rPr lang="en-US" dirty="0"/>
              <a:t>ICAOS’s goals are to maintain supervision through</a:t>
            </a:r>
            <a:r>
              <a:rPr lang="en-US" baseline="0" dirty="0"/>
              <a:t> a defined transfer process where it is recognized the best likelihood for success resides in another state: </a:t>
            </a:r>
          </a:p>
          <a:p>
            <a:r>
              <a:rPr lang="en-US" baseline="0" dirty="0"/>
              <a:t>family, treatment, work, education, etc.</a:t>
            </a:r>
          </a:p>
          <a:p>
            <a:r>
              <a:rPr lang="en-US" baseline="0" dirty="0"/>
              <a:t> </a:t>
            </a:r>
            <a:r>
              <a:rPr lang="en-US" dirty="0"/>
              <a:t> </a:t>
            </a:r>
          </a:p>
          <a:p>
            <a:r>
              <a:rPr lang="en-US" dirty="0"/>
              <a:t>Transfer does not allow a person to evade the conditions and expectations of the Court or Board of Parole; adult</a:t>
            </a:r>
            <a:r>
              <a:rPr lang="en-US" baseline="0" dirty="0"/>
              <a:t> offenders must agree to any conditions imposed by the sentencing state and the state in which they are transferring to</a:t>
            </a:r>
          </a:p>
          <a:p>
            <a:endParaRPr lang="en-US" baseline="0" dirty="0"/>
          </a:p>
          <a:p>
            <a:r>
              <a:rPr lang="en-US" baseline="0" dirty="0"/>
              <a:t>Receiving states must treat compact offenders as they would their own upon the transfer of supervision responsibilities which under the compact.</a:t>
            </a:r>
          </a:p>
          <a:p>
            <a:r>
              <a:rPr lang="en-US" baseline="0" dirty="0"/>
              <a:t>  </a:t>
            </a:r>
            <a:endParaRPr lang="en-US" dirty="0"/>
          </a:p>
          <a:p>
            <a:r>
              <a:rPr lang="en-US" dirty="0"/>
              <a:t>ICAOS </a:t>
            </a:r>
            <a:r>
              <a:rPr lang="en-US" baseline="0" dirty="0"/>
              <a:t>also creates a mechanism to return the person to the sending state if they violate the terms of their supervision and supervised release, probation or parole should be revoked</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17490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Promote Public Safety</a:t>
            </a:r>
          </a:p>
          <a:p>
            <a:r>
              <a:rPr lang="en-US" baseline="0" dirty="0"/>
              <a:t>Protect Victim’s rights</a:t>
            </a:r>
          </a:p>
          <a:p>
            <a:r>
              <a:rPr lang="en-US" baseline="0" dirty="0"/>
              <a:t>Ensure supervision techniques are consistent with instate offenders and in line with best practices of the supervising state; this includes </a:t>
            </a:r>
            <a:r>
              <a:rPr lang="en-US" sz="1200" kern="1200" dirty="0">
                <a:solidFill>
                  <a:schemeClr val="tx1"/>
                </a:solidFill>
                <a:effectLst/>
                <a:latin typeface="+mn-lt"/>
                <a:ea typeface="+mn-ea"/>
                <a:cs typeface="+mn-cs"/>
              </a:rPr>
              <a:t>same access to supervision, sanctions, and services</a:t>
            </a:r>
            <a:endParaRPr lang="en-US" baseline="0" dirty="0"/>
          </a:p>
          <a:p>
            <a:r>
              <a:rPr lang="en-US" baseline="0" dirty="0"/>
              <a:t>Through databases supported by each national office, we are tracking and controlling movement of offenders as they cross state lines </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4</a:t>
            </a:fld>
            <a:endParaRPr lang="en-US"/>
          </a:p>
        </p:txBody>
      </p:sp>
    </p:spTree>
    <p:extLst>
      <p:ext uri="{BB962C8B-B14F-4D97-AF65-F5344CB8AC3E}">
        <p14:creationId xmlns:p14="http://schemas.microsoft.com/office/powerpoint/2010/main" val="24605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authority</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126438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each state passed like</a:t>
            </a:r>
            <a:r>
              <a:rPr lang="en-US" baseline="0" dirty="0"/>
              <a:t> legislation to become a member of the Compacts, knowing this legislation is exists key to knowing each states’ obligations which requires the state to comply with rules and enforce and effectuate the compact business in each state.  Mention state council role and ensuring resources exist for states to comply with compact obligations.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6</a:t>
            </a:fld>
            <a:endParaRPr lang="en-US"/>
          </a:p>
        </p:txBody>
      </p:sp>
    </p:spTree>
    <p:extLst>
      <p:ext uri="{BB962C8B-B14F-4D97-AF65-F5344CB8AC3E}">
        <p14:creationId xmlns:p14="http://schemas.microsoft.com/office/powerpoint/2010/main" val="163633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203603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a:t>
            </a:r>
            <a:r>
              <a:rPr lang="en-US" baseline="0" dirty="0"/>
              <a:t> made up of the states, DC, US Virgin Islands and PR .The Commission has rule making authority and the authority to enforce compliance upon its members</a:t>
            </a:r>
            <a:endParaRPr lang="en-US" dirty="0"/>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8</a:t>
            </a:fld>
            <a:endParaRPr lang="en-US"/>
          </a:p>
        </p:txBody>
      </p:sp>
    </p:spTree>
    <p:extLst>
      <p:ext uri="{BB962C8B-B14F-4D97-AF65-F5344CB8AC3E}">
        <p14:creationId xmlns:p14="http://schemas.microsoft.com/office/powerpoint/2010/main" val="7896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compact rules are binding on all state officials and states’ citizens.   </a:t>
            </a:r>
          </a:p>
          <a:p>
            <a:r>
              <a:rPr lang="en-US" baseline="0" dirty="0"/>
              <a:t>The rules and by-laws adopted by states also address how noncompliance is handled.  </a:t>
            </a:r>
          </a:p>
          <a:p>
            <a:r>
              <a:rPr lang="en-US" baseline="0" dirty="0"/>
              <a:t>Corrective actions could require states to complete a corrective action plan, require training and in some cases could lead to the Commission to file suit in federal court against a defaulting state.     </a:t>
            </a:r>
          </a:p>
        </p:txBody>
      </p:sp>
      <p:sp>
        <p:nvSpPr>
          <p:cNvPr id="4" name="Slide Number Placeholder 3"/>
          <p:cNvSpPr>
            <a:spLocks noGrp="1"/>
          </p:cNvSpPr>
          <p:nvPr>
            <p:ph type="sldNum" sz="quarter" idx="5"/>
          </p:nvPr>
        </p:nvSpPr>
        <p:spPr/>
        <p:txBody>
          <a:bodyPr/>
          <a:lstStyle/>
          <a:p>
            <a:fld id="{41279EED-C460-4751-8E52-D18C6054A4B8}" type="slidenum">
              <a:rPr lang="en-US" smtClean="0"/>
              <a:t>9</a:t>
            </a:fld>
            <a:endParaRPr lang="en-US"/>
          </a:p>
        </p:txBody>
      </p:sp>
    </p:spTree>
    <p:extLst>
      <p:ext uri="{BB962C8B-B14F-4D97-AF65-F5344CB8AC3E}">
        <p14:creationId xmlns:p14="http://schemas.microsoft.com/office/powerpoint/2010/main" val="274943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A8D2-7801-4C1A-8174-6461E62C03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CCA18-2CDE-4DFC-BD38-534A78EBE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463E8-84B5-4771-B306-9BD537BBAC7D}"/>
              </a:ext>
            </a:extLst>
          </p:cNvPr>
          <p:cNvSpPr>
            <a:spLocks noGrp="1"/>
          </p:cNvSpPr>
          <p:nvPr>
            <p:ph type="dt" sz="half" idx="10"/>
          </p:nvPr>
        </p:nvSpPr>
        <p:spPr/>
        <p:txBody>
          <a:bodyPr/>
          <a:lstStyle/>
          <a:p>
            <a:fld id="{DF18388D-7049-4A58-ADEF-069566DE167C}" type="datetime1">
              <a:rPr lang="en-US" smtClean="0"/>
              <a:t>6/14/2022</a:t>
            </a:fld>
            <a:endParaRPr lang="en-US"/>
          </a:p>
        </p:txBody>
      </p:sp>
      <p:sp>
        <p:nvSpPr>
          <p:cNvPr id="5" name="Footer Placeholder 4">
            <a:extLst>
              <a:ext uri="{FF2B5EF4-FFF2-40B4-BE49-F238E27FC236}">
                <a16:creationId xmlns:a16="http://schemas.microsoft.com/office/drawing/2014/main" id="{837DAFE3-1E93-4F0F-9D33-8FC7EBD0D14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52CBB345-F763-43E1-9677-9C8B46796F9D}"/>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3707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EB78-F0A3-4057-B8C5-D4FB73DB78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F6B5E-9BC2-47EC-9A21-4DF177161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8AB22-76D6-44FD-85AC-FC624D4CA6BC}"/>
              </a:ext>
            </a:extLst>
          </p:cNvPr>
          <p:cNvSpPr>
            <a:spLocks noGrp="1"/>
          </p:cNvSpPr>
          <p:nvPr>
            <p:ph type="dt" sz="half" idx="10"/>
          </p:nvPr>
        </p:nvSpPr>
        <p:spPr/>
        <p:txBody>
          <a:bodyPr/>
          <a:lstStyle/>
          <a:p>
            <a:fld id="{A3E6A9BD-FB71-48D4-9715-A1838906E938}" type="datetime1">
              <a:rPr lang="en-US" smtClean="0"/>
              <a:t>6/14/2022</a:t>
            </a:fld>
            <a:endParaRPr lang="en-US"/>
          </a:p>
        </p:txBody>
      </p:sp>
      <p:sp>
        <p:nvSpPr>
          <p:cNvPr id="5" name="Footer Placeholder 4">
            <a:extLst>
              <a:ext uri="{FF2B5EF4-FFF2-40B4-BE49-F238E27FC236}">
                <a16:creationId xmlns:a16="http://schemas.microsoft.com/office/drawing/2014/main" id="{4F027D41-8927-4140-9BBB-3240D7037FE7}"/>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7F2790AD-13EB-472C-B70F-04CE90F24AC0}"/>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8483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AB713-8A5F-44D4-9418-40DEFBCA6A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7F773D-F7CE-4EC2-8150-A14C1DBB4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2FFE4-6D17-4A33-809A-DE4018BAEF3D}"/>
              </a:ext>
            </a:extLst>
          </p:cNvPr>
          <p:cNvSpPr>
            <a:spLocks noGrp="1"/>
          </p:cNvSpPr>
          <p:nvPr>
            <p:ph type="dt" sz="half" idx="10"/>
          </p:nvPr>
        </p:nvSpPr>
        <p:spPr/>
        <p:txBody>
          <a:bodyPr/>
          <a:lstStyle/>
          <a:p>
            <a:fld id="{A156700E-BABF-48D7-91ED-16FA9F56B942}" type="datetime1">
              <a:rPr lang="en-US" smtClean="0"/>
              <a:t>6/14/2022</a:t>
            </a:fld>
            <a:endParaRPr lang="en-US"/>
          </a:p>
        </p:txBody>
      </p:sp>
      <p:sp>
        <p:nvSpPr>
          <p:cNvPr id="5" name="Footer Placeholder 4">
            <a:extLst>
              <a:ext uri="{FF2B5EF4-FFF2-40B4-BE49-F238E27FC236}">
                <a16:creationId xmlns:a16="http://schemas.microsoft.com/office/drawing/2014/main" id="{5A32F211-47EB-4D78-AA5E-7ACDE0062FAD}"/>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E1CD26BA-3599-4EE3-9F68-E75EFE9543F5}"/>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72375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E30E-2CF4-4C28-A728-ACC9709BA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D7D78-1CBF-4FC3-914C-F3FB674F3C74}"/>
              </a:ext>
            </a:extLst>
          </p:cNvPr>
          <p:cNvSpPr>
            <a:spLocks noGrp="1"/>
          </p:cNvSpPr>
          <p:nvPr>
            <p:ph idx="1"/>
          </p:nvPr>
        </p:nvSpPr>
        <p:spPr/>
        <p:txBody>
          <a:bodyPr/>
          <a:lstStyle>
            <a:lvl1pPr marL="177800" indent="-177800">
              <a:buClr>
                <a:srgbClr val="102747"/>
              </a:buClr>
              <a:buFont typeface="Garamond" panose="02020404030301010803" pitchFamily="18" charset="0"/>
              <a:buChar char="›"/>
              <a:defRPr/>
            </a:lvl1pPr>
            <a:lvl2pPr marL="342900" indent="-165100">
              <a:buClr>
                <a:srgbClr val="102747"/>
              </a:buClr>
              <a:buFont typeface="Garamond" panose="02020404030301010803" pitchFamily="18" charset="0"/>
              <a:buChar char="›"/>
              <a:defRPr/>
            </a:lvl2pPr>
            <a:lvl3pPr marL="520700" indent="-165100">
              <a:buClr>
                <a:srgbClr val="102747"/>
              </a:buClr>
              <a:buFont typeface="Garamond" panose="02020404030301010803" pitchFamily="18" charset="0"/>
              <a:buChar char="›"/>
              <a:tabLst>
                <a:tab pos="1943100" algn="l"/>
              </a:tabLst>
              <a:defRPr/>
            </a:lvl3pPr>
            <a:lvl4pPr marL="685800" indent="-177800">
              <a:buClr>
                <a:srgbClr val="102747"/>
              </a:buClr>
              <a:buFont typeface="Garamond" panose="02020404030301010803" pitchFamily="18" charset="0"/>
              <a:buChar char="›"/>
              <a:tabLst>
                <a:tab pos="1943100" algn="l"/>
              </a:tabLst>
              <a:defRPr/>
            </a:lvl4pPr>
            <a:lvl5pPr marL="863600" indent="-177800">
              <a:buClr>
                <a:srgbClr val="102747"/>
              </a:buClr>
              <a:buFont typeface="Garamond" panose="02020404030301010803" pitchFamily="18"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C459B1-99F0-4BD1-8B0B-58723E65F436}"/>
              </a:ext>
            </a:extLst>
          </p:cNvPr>
          <p:cNvSpPr>
            <a:spLocks noGrp="1"/>
          </p:cNvSpPr>
          <p:nvPr>
            <p:ph type="dt" sz="half" idx="10"/>
          </p:nvPr>
        </p:nvSpPr>
        <p:spPr/>
        <p:txBody>
          <a:bodyPr/>
          <a:lstStyle/>
          <a:p>
            <a:fld id="{2492679C-196D-4DE0-8A42-E5ADEB72970E}" type="datetime1">
              <a:rPr lang="en-US" smtClean="0"/>
              <a:t>6/14/2022</a:t>
            </a:fld>
            <a:endParaRPr lang="en-US"/>
          </a:p>
        </p:txBody>
      </p:sp>
      <p:sp>
        <p:nvSpPr>
          <p:cNvPr id="5" name="Footer Placeholder 4">
            <a:extLst>
              <a:ext uri="{FF2B5EF4-FFF2-40B4-BE49-F238E27FC236}">
                <a16:creationId xmlns:a16="http://schemas.microsoft.com/office/drawing/2014/main" id="{B7FE4102-C2B4-4A47-9F34-AB569C938059}"/>
              </a:ext>
            </a:extLst>
          </p:cNvPr>
          <p:cNvSpPr>
            <a:spLocks noGrp="1"/>
          </p:cNvSpPr>
          <p:nvPr>
            <p:ph type="ftr" sz="quarter" idx="11"/>
          </p:nvPr>
        </p:nvSpPr>
        <p:spPr/>
        <p:txBody>
          <a:bodyPr/>
          <a:lstStyle/>
          <a:p>
            <a:r>
              <a:rPr lang="en-US" dirty="0"/>
              <a:t>Insert Your Footer Here</a:t>
            </a:r>
          </a:p>
        </p:txBody>
      </p:sp>
      <p:sp>
        <p:nvSpPr>
          <p:cNvPr id="6" name="Slide Number Placeholder 5">
            <a:extLst>
              <a:ext uri="{FF2B5EF4-FFF2-40B4-BE49-F238E27FC236}">
                <a16:creationId xmlns:a16="http://schemas.microsoft.com/office/drawing/2014/main" id="{6238B167-E2CC-4E62-8049-AFC7D64DE58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211684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01E3-CDD6-4188-8C1C-C98FC9C36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61369-1D30-4C1E-9595-48AC121AD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EDAB11-A9B4-4500-BF8F-B50C2BB4CCFF}"/>
              </a:ext>
            </a:extLst>
          </p:cNvPr>
          <p:cNvSpPr>
            <a:spLocks noGrp="1"/>
          </p:cNvSpPr>
          <p:nvPr>
            <p:ph type="dt" sz="half" idx="10"/>
          </p:nvPr>
        </p:nvSpPr>
        <p:spPr/>
        <p:txBody>
          <a:bodyPr/>
          <a:lstStyle/>
          <a:p>
            <a:fld id="{4374ED3D-CB9B-48CA-9D94-084D6089EB93}" type="datetime1">
              <a:rPr lang="en-US" smtClean="0"/>
              <a:t>6/14/2022</a:t>
            </a:fld>
            <a:endParaRPr lang="en-US"/>
          </a:p>
        </p:txBody>
      </p:sp>
      <p:sp>
        <p:nvSpPr>
          <p:cNvPr id="5" name="Footer Placeholder 4">
            <a:extLst>
              <a:ext uri="{FF2B5EF4-FFF2-40B4-BE49-F238E27FC236}">
                <a16:creationId xmlns:a16="http://schemas.microsoft.com/office/drawing/2014/main" id="{5C372044-A45B-41EA-930C-5263ADC40664}"/>
              </a:ext>
            </a:extLst>
          </p:cNvPr>
          <p:cNvSpPr>
            <a:spLocks noGrp="1"/>
          </p:cNvSpPr>
          <p:nvPr>
            <p:ph type="ftr" sz="quarter" idx="11"/>
          </p:nvPr>
        </p:nvSpPr>
        <p:spPr/>
        <p:txBody>
          <a:bodyPr/>
          <a:lstStyle/>
          <a:p>
            <a:r>
              <a:rPr lang="en-US"/>
              <a:t>Insert Your Footer Here</a:t>
            </a:r>
          </a:p>
        </p:txBody>
      </p:sp>
      <p:sp>
        <p:nvSpPr>
          <p:cNvPr id="6" name="Slide Number Placeholder 5">
            <a:extLst>
              <a:ext uri="{FF2B5EF4-FFF2-40B4-BE49-F238E27FC236}">
                <a16:creationId xmlns:a16="http://schemas.microsoft.com/office/drawing/2014/main" id="{8E75C8D7-6F28-4815-9EE3-1AC310BBF67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647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24E2-8BD4-4D5F-8392-7AD00B78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613C7-50F2-424F-BE7F-7DE7F4441D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118EE6-5835-4D32-A248-0BDDC8921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9169D1-83B0-400F-9319-38E8753A3B31}"/>
              </a:ext>
            </a:extLst>
          </p:cNvPr>
          <p:cNvSpPr>
            <a:spLocks noGrp="1"/>
          </p:cNvSpPr>
          <p:nvPr>
            <p:ph type="dt" sz="half" idx="10"/>
          </p:nvPr>
        </p:nvSpPr>
        <p:spPr/>
        <p:txBody>
          <a:bodyPr/>
          <a:lstStyle/>
          <a:p>
            <a:fld id="{0B5689B3-530D-4855-BCB9-DEB09A7CF906}" type="datetime1">
              <a:rPr lang="en-US" smtClean="0"/>
              <a:t>6/14/2022</a:t>
            </a:fld>
            <a:endParaRPr lang="en-US"/>
          </a:p>
        </p:txBody>
      </p:sp>
      <p:sp>
        <p:nvSpPr>
          <p:cNvPr id="6" name="Footer Placeholder 5">
            <a:extLst>
              <a:ext uri="{FF2B5EF4-FFF2-40B4-BE49-F238E27FC236}">
                <a16:creationId xmlns:a16="http://schemas.microsoft.com/office/drawing/2014/main" id="{A1C3FEED-4036-4191-A42E-A183CD0313EA}"/>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40901FE4-4C37-487F-8A3F-7F8C96BE31C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41341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9C24-40E6-4317-A009-BC709DF49D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934740-2740-4357-8B9E-D5EDF7805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66345-5C80-4EA8-95D9-0896444A9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B0ECDC-8899-47DC-82BF-4A970E295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4B3B67-BBA0-4D0C-A8CF-852BC026E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A4E01C-3297-4635-8452-9091983D59B6}"/>
              </a:ext>
            </a:extLst>
          </p:cNvPr>
          <p:cNvSpPr>
            <a:spLocks noGrp="1"/>
          </p:cNvSpPr>
          <p:nvPr>
            <p:ph type="dt" sz="half" idx="10"/>
          </p:nvPr>
        </p:nvSpPr>
        <p:spPr/>
        <p:txBody>
          <a:bodyPr/>
          <a:lstStyle/>
          <a:p>
            <a:fld id="{200FEFAF-07A3-4695-BB79-64B21819070B}" type="datetime1">
              <a:rPr lang="en-US" smtClean="0"/>
              <a:t>6/14/2022</a:t>
            </a:fld>
            <a:endParaRPr lang="en-US"/>
          </a:p>
        </p:txBody>
      </p:sp>
      <p:sp>
        <p:nvSpPr>
          <p:cNvPr id="8" name="Footer Placeholder 7">
            <a:extLst>
              <a:ext uri="{FF2B5EF4-FFF2-40B4-BE49-F238E27FC236}">
                <a16:creationId xmlns:a16="http://schemas.microsoft.com/office/drawing/2014/main" id="{EC84BF24-974A-42CF-A4DD-3F77B75E021C}"/>
              </a:ext>
            </a:extLst>
          </p:cNvPr>
          <p:cNvSpPr>
            <a:spLocks noGrp="1"/>
          </p:cNvSpPr>
          <p:nvPr>
            <p:ph type="ftr" sz="quarter" idx="11"/>
          </p:nvPr>
        </p:nvSpPr>
        <p:spPr/>
        <p:txBody>
          <a:bodyPr/>
          <a:lstStyle/>
          <a:p>
            <a:r>
              <a:rPr lang="en-US"/>
              <a:t>Insert Your Footer Here</a:t>
            </a:r>
          </a:p>
        </p:txBody>
      </p:sp>
      <p:sp>
        <p:nvSpPr>
          <p:cNvPr id="9" name="Slide Number Placeholder 8">
            <a:extLst>
              <a:ext uri="{FF2B5EF4-FFF2-40B4-BE49-F238E27FC236}">
                <a16:creationId xmlns:a16="http://schemas.microsoft.com/office/drawing/2014/main" id="{A350926F-924C-40C9-90A6-2C476AE82FF7}"/>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81094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4EE6-F7BA-4C11-AA2C-6A393C9A28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FEA8C-7DFC-4CD9-AEF4-7B81F2BDE2D9}"/>
              </a:ext>
            </a:extLst>
          </p:cNvPr>
          <p:cNvSpPr>
            <a:spLocks noGrp="1"/>
          </p:cNvSpPr>
          <p:nvPr>
            <p:ph type="dt" sz="half" idx="10"/>
          </p:nvPr>
        </p:nvSpPr>
        <p:spPr/>
        <p:txBody>
          <a:bodyPr/>
          <a:lstStyle/>
          <a:p>
            <a:fld id="{1F283797-4250-4407-9785-E305430B2792}" type="datetime1">
              <a:rPr lang="en-US" smtClean="0"/>
              <a:t>6/14/2022</a:t>
            </a:fld>
            <a:endParaRPr lang="en-US"/>
          </a:p>
        </p:txBody>
      </p:sp>
      <p:sp>
        <p:nvSpPr>
          <p:cNvPr id="4" name="Footer Placeholder 3">
            <a:extLst>
              <a:ext uri="{FF2B5EF4-FFF2-40B4-BE49-F238E27FC236}">
                <a16:creationId xmlns:a16="http://schemas.microsoft.com/office/drawing/2014/main" id="{131D82DD-A71A-499A-A598-A6104FD22784}"/>
              </a:ext>
            </a:extLst>
          </p:cNvPr>
          <p:cNvSpPr>
            <a:spLocks noGrp="1"/>
          </p:cNvSpPr>
          <p:nvPr>
            <p:ph type="ftr" sz="quarter" idx="11"/>
          </p:nvPr>
        </p:nvSpPr>
        <p:spPr/>
        <p:txBody>
          <a:bodyPr/>
          <a:lstStyle/>
          <a:p>
            <a:r>
              <a:rPr lang="en-US"/>
              <a:t>Insert Your Footer Here</a:t>
            </a:r>
          </a:p>
        </p:txBody>
      </p:sp>
      <p:sp>
        <p:nvSpPr>
          <p:cNvPr id="5" name="Slide Number Placeholder 4">
            <a:extLst>
              <a:ext uri="{FF2B5EF4-FFF2-40B4-BE49-F238E27FC236}">
                <a16:creationId xmlns:a16="http://schemas.microsoft.com/office/drawing/2014/main" id="{3C1A7A6E-C67E-4F89-ADB1-226826F618A3}"/>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2388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9F175-0F57-4EB3-B265-34517C43F307}"/>
              </a:ext>
            </a:extLst>
          </p:cNvPr>
          <p:cNvSpPr>
            <a:spLocks noGrp="1"/>
          </p:cNvSpPr>
          <p:nvPr>
            <p:ph type="dt" sz="half" idx="10"/>
          </p:nvPr>
        </p:nvSpPr>
        <p:spPr/>
        <p:txBody>
          <a:bodyPr/>
          <a:lstStyle/>
          <a:p>
            <a:fld id="{9EF207AB-517D-4491-9172-EBFFC880A0F5}" type="datetime1">
              <a:rPr lang="en-US" smtClean="0"/>
              <a:t>6/14/2022</a:t>
            </a:fld>
            <a:endParaRPr lang="en-US"/>
          </a:p>
        </p:txBody>
      </p:sp>
      <p:sp>
        <p:nvSpPr>
          <p:cNvPr id="3" name="Footer Placeholder 2">
            <a:extLst>
              <a:ext uri="{FF2B5EF4-FFF2-40B4-BE49-F238E27FC236}">
                <a16:creationId xmlns:a16="http://schemas.microsoft.com/office/drawing/2014/main" id="{52284187-B78A-4088-BD9A-54F6B432DBF7}"/>
              </a:ext>
            </a:extLst>
          </p:cNvPr>
          <p:cNvSpPr>
            <a:spLocks noGrp="1"/>
          </p:cNvSpPr>
          <p:nvPr>
            <p:ph type="ftr" sz="quarter" idx="11"/>
          </p:nvPr>
        </p:nvSpPr>
        <p:spPr/>
        <p:txBody>
          <a:bodyPr/>
          <a:lstStyle/>
          <a:p>
            <a:r>
              <a:rPr lang="en-US"/>
              <a:t>Insert Your Footer Here</a:t>
            </a:r>
          </a:p>
        </p:txBody>
      </p:sp>
      <p:sp>
        <p:nvSpPr>
          <p:cNvPr id="4" name="Slide Number Placeholder 3">
            <a:extLst>
              <a:ext uri="{FF2B5EF4-FFF2-40B4-BE49-F238E27FC236}">
                <a16:creationId xmlns:a16="http://schemas.microsoft.com/office/drawing/2014/main" id="{A023A28F-8FE9-46BF-A895-C31A14937FC1}"/>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132782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C224-3EAF-4EE6-A0D5-9A804E237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226DD-F5E8-414C-BDF0-C2F770A53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3F688C-1DE6-44DD-988C-9CB1769E2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98EE2-070C-405B-B3AD-0DE7B0F727AE}"/>
              </a:ext>
            </a:extLst>
          </p:cNvPr>
          <p:cNvSpPr>
            <a:spLocks noGrp="1"/>
          </p:cNvSpPr>
          <p:nvPr>
            <p:ph type="dt" sz="half" idx="10"/>
          </p:nvPr>
        </p:nvSpPr>
        <p:spPr/>
        <p:txBody>
          <a:bodyPr/>
          <a:lstStyle/>
          <a:p>
            <a:fld id="{49940FA8-FD76-4777-81F3-EA849AAF49D9}" type="datetime1">
              <a:rPr lang="en-US" smtClean="0"/>
              <a:t>6/14/2022</a:t>
            </a:fld>
            <a:endParaRPr lang="en-US"/>
          </a:p>
        </p:txBody>
      </p:sp>
      <p:sp>
        <p:nvSpPr>
          <p:cNvPr id="6" name="Footer Placeholder 5">
            <a:extLst>
              <a:ext uri="{FF2B5EF4-FFF2-40B4-BE49-F238E27FC236}">
                <a16:creationId xmlns:a16="http://schemas.microsoft.com/office/drawing/2014/main" id="{A3C71937-FE79-46E8-880E-54563256039B}"/>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CD56B417-789C-4CF7-8948-08A457455EFA}"/>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419326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0891-E02B-4A29-A955-5E06630F0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55FE48-8E40-498D-AA77-9E67F7F84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5DF13E-98FF-4848-9799-8BCF36FB4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A9BE-8217-4F2F-AC35-168B6095098C}"/>
              </a:ext>
            </a:extLst>
          </p:cNvPr>
          <p:cNvSpPr>
            <a:spLocks noGrp="1"/>
          </p:cNvSpPr>
          <p:nvPr>
            <p:ph type="dt" sz="half" idx="10"/>
          </p:nvPr>
        </p:nvSpPr>
        <p:spPr/>
        <p:txBody>
          <a:bodyPr/>
          <a:lstStyle/>
          <a:p>
            <a:fld id="{B2E5968D-F649-4BB4-A9DF-559D2CA7055F}" type="datetime1">
              <a:rPr lang="en-US" smtClean="0"/>
              <a:t>6/14/2022</a:t>
            </a:fld>
            <a:endParaRPr lang="en-US"/>
          </a:p>
        </p:txBody>
      </p:sp>
      <p:sp>
        <p:nvSpPr>
          <p:cNvPr id="6" name="Footer Placeholder 5">
            <a:extLst>
              <a:ext uri="{FF2B5EF4-FFF2-40B4-BE49-F238E27FC236}">
                <a16:creationId xmlns:a16="http://schemas.microsoft.com/office/drawing/2014/main" id="{B7863AB8-90C3-4C6E-8ABE-02803C029275}"/>
              </a:ext>
            </a:extLst>
          </p:cNvPr>
          <p:cNvSpPr>
            <a:spLocks noGrp="1"/>
          </p:cNvSpPr>
          <p:nvPr>
            <p:ph type="ftr" sz="quarter" idx="11"/>
          </p:nvPr>
        </p:nvSpPr>
        <p:spPr/>
        <p:txBody>
          <a:bodyPr/>
          <a:lstStyle/>
          <a:p>
            <a:r>
              <a:rPr lang="en-US"/>
              <a:t>Insert Your Footer Here</a:t>
            </a:r>
          </a:p>
        </p:txBody>
      </p:sp>
      <p:sp>
        <p:nvSpPr>
          <p:cNvPr id="7" name="Slide Number Placeholder 6">
            <a:extLst>
              <a:ext uri="{FF2B5EF4-FFF2-40B4-BE49-F238E27FC236}">
                <a16:creationId xmlns:a16="http://schemas.microsoft.com/office/drawing/2014/main" id="{D199F9E5-7A14-4B53-85EF-77D661FA7B3E}"/>
              </a:ext>
            </a:extLst>
          </p:cNvPr>
          <p:cNvSpPr>
            <a:spLocks noGrp="1"/>
          </p:cNvSpPr>
          <p:nvPr>
            <p:ph type="sldNum" sz="quarter" idx="12"/>
          </p:nvPr>
        </p:nvSpPr>
        <p:spPr/>
        <p:txBody>
          <a:bodyPr/>
          <a:lstStyle/>
          <a:p>
            <a:fld id="{20ACEE5B-6B89-47D3-A969-11CC9D54FA43}" type="slidenum">
              <a:rPr lang="en-US" smtClean="0"/>
              <a:t>‹#›</a:t>
            </a:fld>
            <a:endParaRPr lang="en-US"/>
          </a:p>
        </p:txBody>
      </p:sp>
    </p:spTree>
    <p:extLst>
      <p:ext uri="{BB962C8B-B14F-4D97-AF65-F5344CB8AC3E}">
        <p14:creationId xmlns:p14="http://schemas.microsoft.com/office/powerpoint/2010/main" val="349285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C7549-7BA2-4483-80DE-044F01FB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3F9A2D-9010-4365-9F0A-6371B64B0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D3941-B14F-4EAD-86E2-820976428C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26A1-4838-47B3-BDB6-2E6C2423384E}" type="datetime1">
              <a:rPr lang="en-US" smtClean="0"/>
              <a:t>6/14/2022</a:t>
            </a:fld>
            <a:endParaRPr lang="en-US"/>
          </a:p>
        </p:txBody>
      </p:sp>
      <p:sp>
        <p:nvSpPr>
          <p:cNvPr id="5" name="Footer Placeholder 4">
            <a:extLst>
              <a:ext uri="{FF2B5EF4-FFF2-40B4-BE49-F238E27FC236}">
                <a16:creationId xmlns:a16="http://schemas.microsoft.com/office/drawing/2014/main" id="{1420FA04-5677-48F2-93C7-E80C17D69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Your Footer Here</a:t>
            </a:r>
          </a:p>
        </p:txBody>
      </p:sp>
      <p:sp>
        <p:nvSpPr>
          <p:cNvPr id="6" name="Slide Number Placeholder 5">
            <a:extLst>
              <a:ext uri="{FF2B5EF4-FFF2-40B4-BE49-F238E27FC236}">
                <a16:creationId xmlns:a16="http://schemas.microsoft.com/office/drawing/2014/main" id="{16E9B155-7C67-4B01-800F-B47EEE4F9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EE5B-6B89-47D3-A969-11CC9D54FA43}" type="slidenum">
              <a:rPr lang="en-US" smtClean="0"/>
              <a:t>‹#›</a:t>
            </a:fld>
            <a:endParaRPr lang="en-US"/>
          </a:p>
        </p:txBody>
      </p:sp>
    </p:spTree>
    <p:extLst>
      <p:ext uri="{BB962C8B-B14F-4D97-AF65-F5344CB8AC3E}">
        <p14:creationId xmlns:p14="http://schemas.microsoft.com/office/powerpoint/2010/main" val="72205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hyperlink" Target="https://www.interstatecompact.org/regions-state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https://sooke.pocketnews.ca/arrest-warrant-issued-regarding-the-rbc-robbery/"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s://www.interstatecompact.org/regions-state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hyperlink" Target="https://interstatecompact.org/core-search" TargetMode="External"/><Relationship Id="rId3" Type="http://schemas.openxmlformats.org/officeDocument/2006/relationships/notesSlide" Target="../notesSlides/notesSlide21.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1.jpg"/><Relationship Id="rId11" Type="http://schemas.openxmlformats.org/officeDocument/2006/relationships/image" Target="../media/image24.png"/><Relationship Id="rId5" Type="http://schemas.openxmlformats.org/officeDocument/2006/relationships/hyperlink" Target="https://interstatecompact.org/bench-book" TargetMode="External"/><Relationship Id="rId10" Type="http://schemas.openxmlformats.org/officeDocument/2006/relationships/image" Target="../media/image23.png"/><Relationship Id="rId4" Type="http://schemas.openxmlformats.org/officeDocument/2006/relationships/hyperlink" Target="https://interstatecompact.org/user/login?destination=/zendesk-api" TargetMode="External"/><Relationship Id="rId9" Type="http://schemas.openxmlformats.org/officeDocument/2006/relationships/hyperlink" Target="https://interstatecompact.org/user/login?destination=/litmos-api"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rgbClr val="102747"/>
                  </a:solidFill>
                  <a:latin typeface="Garamond" panose="02020404030301010803" pitchFamily="18" charset="0"/>
                </a:rPr>
                <a:t>Crossing State Lines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44" name="Group 1043">
            <a:extLst>
              <a:ext uri="{FF2B5EF4-FFF2-40B4-BE49-F238E27FC236}">
                <a16:creationId xmlns:a16="http://schemas.microsoft.com/office/drawing/2014/main" id="{3FC859BB-9DED-4BC3-A24A-683432F38FB3}"/>
              </a:ext>
            </a:extLst>
          </p:cNvPr>
          <p:cNvGrpSpPr/>
          <p:nvPr/>
        </p:nvGrpSpPr>
        <p:grpSpPr>
          <a:xfrm>
            <a:off x="3267056" y="1773364"/>
            <a:ext cx="4587414" cy="1575133"/>
            <a:chOff x="810119" y="1631550"/>
            <a:chExt cx="3202734" cy="738655"/>
          </a:xfrm>
        </p:grpSpPr>
        <p:sp>
          <p:nvSpPr>
            <p:cNvPr id="1036" name="Rectangle 1035">
              <a:extLst>
                <a:ext uri="{FF2B5EF4-FFF2-40B4-BE49-F238E27FC236}">
                  <a16:creationId xmlns:a16="http://schemas.microsoft.com/office/drawing/2014/main" id="{1B14BE5B-21DC-47E0-8177-5D05CFFDF548}"/>
                </a:ext>
              </a:extLst>
            </p:cNvPr>
            <p:cNvSpPr/>
            <p:nvPr/>
          </p:nvSpPr>
          <p:spPr>
            <a:xfrm>
              <a:off x="810119" y="1631550"/>
              <a:ext cx="3202734" cy="73865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63">
              <a:extLst>
                <a:ext uri="{FF2B5EF4-FFF2-40B4-BE49-F238E27FC236}">
                  <a16:creationId xmlns:a16="http://schemas.microsoft.com/office/drawing/2014/main" id="{8F7A174D-DAFD-4582-9472-A624813A8C08}"/>
                </a:ext>
              </a:extLst>
            </p:cNvPr>
            <p:cNvSpPr txBox="1">
              <a:spLocks/>
            </p:cNvSpPr>
            <p:nvPr/>
          </p:nvSpPr>
          <p:spPr>
            <a:xfrm>
              <a:off x="898348" y="1721123"/>
              <a:ext cx="2885471" cy="195869"/>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i="1" dirty="0">
                  <a:solidFill>
                    <a:schemeClr val="bg1"/>
                  </a:solidFill>
                  <a:latin typeface="Garamond" panose="02020404030301010803" pitchFamily="18" charset="0"/>
                  <a:cs typeface="Segoe UI" panose="020B0502040204020203" pitchFamily="34" charset="0"/>
                </a:rPr>
                <a:t>Presented by:</a:t>
              </a:r>
              <a:br>
                <a:rPr lang="en-US" sz="1600" i="1" dirty="0">
                  <a:solidFill>
                    <a:schemeClr val="bg1"/>
                  </a:solidFill>
                  <a:latin typeface="Garamond" panose="02020404030301010803" pitchFamily="18" charset="0"/>
                  <a:cs typeface="Segoe UI" panose="020B0502040204020203" pitchFamily="34" charset="0"/>
                </a:rPr>
              </a:br>
              <a:endParaRPr lang="en-US" sz="1600" dirty="0">
                <a:solidFill>
                  <a:schemeClr val="bg1"/>
                </a:solidFill>
                <a:latin typeface="Garamond" panose="02020404030301010803" pitchFamily="18" charset="0"/>
                <a:cs typeface="Segoe UI" panose="020B0502040204020203" pitchFamily="34" charset="0"/>
              </a:endParaRPr>
            </a:p>
          </p:txBody>
        </p: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61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33290" y="5718630"/>
            <a:ext cx="8266560" cy="633488"/>
          </a:xfrm>
        </p:spPr>
        <p:txBody>
          <a:bodyPr/>
          <a:lstStyle/>
          <a:p>
            <a:r>
              <a:rPr lang="en-US" sz="1600" dirty="0"/>
              <a:t>ICAOS Directory </a:t>
            </a:r>
            <a:r>
              <a:rPr lang="en-US" sz="1600" dirty="0">
                <a:hlinkClick r:id="rId4"/>
              </a:rPr>
              <a:t>https://www.interstatecompact.org/regions-states</a:t>
            </a:r>
            <a:endParaRPr lang="en-US" sz="1600" dirty="0"/>
          </a:p>
        </p:txBody>
      </p:sp>
      <p:pic>
        <p:nvPicPr>
          <p:cNvPr id="6" name="Content Placeholder 5"/>
          <p:cNvPicPr>
            <a:picLocks noGrp="1" noChangeAspect="1"/>
          </p:cNvPicPr>
          <p:nvPr>
            <p:ph idx="1"/>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06609" y="994230"/>
            <a:ext cx="8115754" cy="4565685"/>
          </a:xfrm>
          <a:prstGeom prst="rect">
            <a:avLst/>
          </a:prstGeom>
          <a:solidFill>
            <a:schemeClr val="bg1"/>
          </a:solidFill>
        </p:spPr>
      </p:pic>
      <p:sp>
        <p:nvSpPr>
          <p:cNvPr id="7"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Interstate Compact Offices</a:t>
            </a:r>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6976934" y="3602759"/>
            <a:ext cx="1975104" cy="192903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Interstate Compact Office</a:t>
            </a:r>
          </a:p>
        </p:txBody>
      </p:sp>
      <p:sp>
        <p:nvSpPr>
          <p:cNvPr id="11" name="TextBox 10"/>
          <p:cNvSpPr txBox="1"/>
          <p:nvPr/>
        </p:nvSpPr>
        <p:spPr>
          <a:xfrm>
            <a:off x="137885" y="1542032"/>
            <a:ext cx="376464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Administers the Compact</a:t>
            </a:r>
          </a:p>
          <a:p>
            <a:pPr marL="285750" indent="-285750">
              <a:buFont typeface="Arial" panose="020B0604020202020204" pitchFamily="34" charset="0"/>
              <a:buChar char="•"/>
            </a:pPr>
            <a:r>
              <a:rPr lang="en-US" sz="2400" dirty="0"/>
              <a:t>Point of contact for case specific questions </a:t>
            </a:r>
          </a:p>
          <a:p>
            <a:pPr marL="285750" indent="-285750">
              <a:buFont typeface="Arial" panose="020B0604020202020204" pitchFamily="34" charset="0"/>
              <a:buChar char="•"/>
            </a:pPr>
            <a:r>
              <a:rPr lang="en-US" sz="2400" dirty="0"/>
              <a:t>Conducts training</a:t>
            </a:r>
          </a:p>
          <a:p>
            <a:pPr marL="285750" indent="-285750">
              <a:buFont typeface="Arial" panose="020B0604020202020204" pitchFamily="34" charset="0"/>
              <a:buChar char="•"/>
            </a:pPr>
            <a:r>
              <a:rPr lang="en-US" sz="2400" dirty="0"/>
              <a:t>Resolves issues with other states</a:t>
            </a:r>
          </a:p>
          <a:p>
            <a:pPr marL="285750" indent="-285750">
              <a:buFont typeface="Arial" panose="020B0604020202020204" pitchFamily="34" charset="0"/>
              <a:buChar char="•"/>
            </a:pPr>
            <a:r>
              <a:rPr lang="en-US" sz="2400" dirty="0"/>
              <a:t>Ensures rule compliance</a:t>
            </a:r>
          </a:p>
          <a:p>
            <a:pPr marL="285750" indent="-285750">
              <a:buFont typeface="Arial" panose="020B0604020202020204" pitchFamily="34" charset="0"/>
              <a:buChar char="•"/>
            </a:pPr>
            <a:r>
              <a:rPr lang="en-US" sz="2400" dirty="0"/>
              <a:t>Develops &amp; recommends in-state ISC operating procedures to State Council</a:t>
            </a:r>
          </a:p>
        </p:txBody>
      </p:sp>
      <p:sp>
        <p:nvSpPr>
          <p:cNvPr id="10" name="Slide Number Placeholder 5">
            <a:extLst>
              <a:ext uri="{FF2B5EF4-FFF2-40B4-BE49-F238E27FC236}">
                <a16:creationId xmlns:a16="http://schemas.microsoft.com/office/drawing/2014/main" id="{0A1E83DF-78FB-477B-844B-9678B26867CA}"/>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cxnSp>
        <p:nvCxnSpPr>
          <p:cNvPr id="12" name="Straight Connector 11">
            <a:extLst>
              <a:ext uri="{FF2B5EF4-FFF2-40B4-BE49-F238E27FC236}">
                <a16:creationId xmlns:a16="http://schemas.microsoft.com/office/drawing/2014/main" id="{A7ECBFA1-C298-4FA0-BE55-233B9E89C54D}"/>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5218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2 Distinct criteria:</a:t>
              </a:r>
            </a:p>
            <a:p>
              <a:pPr lvl="1">
                <a:lnSpc>
                  <a:spcPct val="100000"/>
                </a:lnSpc>
                <a:spcBef>
                  <a:spcPts val="0"/>
                </a:spcBef>
                <a:spcAft>
                  <a:spcPts val="1200"/>
                </a:spcAft>
              </a:pPr>
              <a:r>
                <a:rPr lang="en-US" sz="1600" dirty="0">
                  <a:solidFill>
                    <a:prstClr val="black"/>
                  </a:solidFill>
                </a:rPr>
                <a:t>Oversight exercised by a controlling authority, which includes: </a:t>
              </a:r>
            </a:p>
            <a:p>
              <a:pPr lvl="2">
                <a:lnSpc>
                  <a:spcPct val="100000"/>
                </a:lnSpc>
                <a:spcBef>
                  <a:spcPts val="0"/>
                </a:spcBef>
                <a:spcAft>
                  <a:spcPts val="1200"/>
                </a:spcAft>
              </a:pPr>
              <a:r>
                <a:rPr lang="en-US" sz="1400" dirty="0"/>
                <a:t>Courts</a:t>
              </a:r>
            </a:p>
            <a:p>
              <a:pPr lvl="2">
                <a:lnSpc>
                  <a:spcPct val="100000"/>
                </a:lnSpc>
                <a:spcBef>
                  <a:spcPts val="0"/>
                </a:spcBef>
                <a:spcAft>
                  <a:spcPts val="1200"/>
                </a:spcAft>
              </a:pPr>
              <a:r>
                <a:rPr lang="en-US" sz="1400" dirty="0"/>
                <a:t>Paroling Authorities</a:t>
              </a:r>
            </a:p>
            <a:p>
              <a:pPr lvl="2">
                <a:lnSpc>
                  <a:spcPct val="100000"/>
                </a:lnSpc>
                <a:spcBef>
                  <a:spcPts val="0"/>
                </a:spcBef>
                <a:spcAft>
                  <a:spcPts val="1200"/>
                </a:spcAft>
              </a:pPr>
              <a:r>
                <a:rPr lang="en-US" sz="1400" dirty="0"/>
                <a:t>Corrections</a:t>
              </a:r>
            </a:p>
            <a:p>
              <a:pPr lvl="2">
                <a:lnSpc>
                  <a:spcPct val="100000"/>
                </a:lnSpc>
                <a:spcBef>
                  <a:spcPts val="0"/>
                </a:spcBef>
                <a:spcAft>
                  <a:spcPts val="1200"/>
                </a:spcAft>
              </a:pPr>
              <a:r>
                <a:rPr lang="en-US" sz="1400" dirty="0"/>
                <a:t>Other Criminal Justice Agencies</a:t>
              </a:r>
            </a:p>
            <a:p>
              <a:pPr lvl="1">
                <a:lnSpc>
                  <a:spcPct val="100000"/>
                </a:lnSpc>
                <a:spcBef>
                  <a:spcPts val="0"/>
                </a:spcBef>
                <a:spcAft>
                  <a:spcPts val="1200"/>
                </a:spcAft>
              </a:pPr>
              <a:r>
                <a:rPr lang="en-US" sz="1600" dirty="0"/>
                <a:t>Required to monitor regulations or conditions, </a:t>
              </a:r>
              <a:r>
                <a:rPr lang="en-US" sz="1600" u="sng" dirty="0"/>
                <a:t>other than monetary</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Offender means to remain in another state for </a:t>
              </a:r>
              <a:r>
                <a:rPr lang="en-US" sz="1600" b="1" dirty="0">
                  <a:solidFill>
                    <a:prstClr val="black"/>
                  </a:solidFill>
                </a:rPr>
                <a:t>more than 45 consecutive </a:t>
              </a:r>
              <a:r>
                <a:rPr lang="en-US" sz="1600" dirty="0">
                  <a:solidFill>
                    <a:prstClr val="black"/>
                  </a:solidFill>
                </a:rPr>
                <a:t>days in any 12 month period.</a:t>
              </a: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55067"/>
            <a:ext cx="2992666" cy="2299481"/>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dirty="0"/>
                <a:t>Adult who commits a criminal offense (all felonies &amp; specific misdemeanants)</a:t>
              </a:r>
            </a:p>
            <a:p>
              <a:pPr>
                <a:lnSpc>
                  <a:spcPct val="100000"/>
                </a:lnSpc>
                <a:spcBef>
                  <a:spcPts val="0"/>
                </a:spcBef>
                <a:spcAft>
                  <a:spcPts val="1200"/>
                </a:spcAft>
              </a:pPr>
              <a:r>
                <a:rPr lang="en-US" sz="1600" dirty="0"/>
                <a:t>Subject to ‘supervision’; and </a:t>
              </a:r>
            </a:p>
            <a:p>
              <a:pPr>
                <a:lnSpc>
                  <a:spcPct val="100000"/>
                </a:lnSpc>
                <a:spcBef>
                  <a:spcPts val="0"/>
                </a:spcBef>
                <a:spcAft>
                  <a:spcPts val="1200"/>
                </a:spcAft>
              </a:pPr>
              <a:r>
                <a:rPr lang="en-US" sz="1600" dirty="0"/>
                <a:t>Released to the community under the jurisdiction of:</a:t>
              </a:r>
            </a:p>
            <a:p>
              <a:pPr lvl="1">
                <a:lnSpc>
                  <a:spcPct val="100000"/>
                </a:lnSpc>
                <a:spcBef>
                  <a:spcPts val="0"/>
                </a:spcBef>
                <a:spcAft>
                  <a:spcPts val="1200"/>
                </a:spcAft>
              </a:pPr>
              <a:r>
                <a:rPr lang="en-US" sz="1600" dirty="0"/>
                <a:t>Courts</a:t>
              </a:r>
            </a:p>
            <a:p>
              <a:pPr lvl="1">
                <a:lnSpc>
                  <a:spcPct val="100000"/>
                </a:lnSpc>
                <a:spcBef>
                  <a:spcPts val="0"/>
                </a:spcBef>
                <a:spcAft>
                  <a:spcPts val="1200"/>
                </a:spcAft>
              </a:pPr>
              <a:r>
                <a:rPr lang="en-US" sz="1600" dirty="0"/>
                <a:t>Paroling Authorities</a:t>
              </a:r>
            </a:p>
            <a:p>
              <a:pPr lvl="1">
                <a:lnSpc>
                  <a:spcPct val="100000"/>
                </a:lnSpc>
                <a:spcBef>
                  <a:spcPts val="0"/>
                </a:spcBef>
                <a:spcAft>
                  <a:spcPts val="1200"/>
                </a:spcAft>
              </a:pPr>
              <a:r>
                <a:rPr lang="en-US" sz="1600" dirty="0"/>
                <a:t>Corrections</a:t>
              </a:r>
            </a:p>
            <a:p>
              <a:pPr lvl="1">
                <a:lnSpc>
                  <a:spcPct val="100000"/>
                </a:lnSpc>
                <a:spcBef>
                  <a:spcPts val="0"/>
                </a:spcBef>
                <a:spcAft>
                  <a:spcPts val="1200"/>
                </a:spcAft>
              </a:pPr>
              <a:r>
                <a:rPr lang="en-US" sz="1600" dirty="0"/>
                <a:t>Other Criminal Justice Agencies</a:t>
              </a:r>
            </a:p>
            <a:p>
              <a:pPr marL="177800" lvl="1" indent="0">
                <a:lnSpc>
                  <a:spcPct val="100000"/>
                </a:lnSpc>
                <a:spcBef>
                  <a:spcPts val="0"/>
                </a:spcBef>
                <a:spcAft>
                  <a:spcPts val="1200"/>
                </a:spcAft>
                <a:buNone/>
              </a:pP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9991" y="1692732"/>
            <a:ext cx="1742208" cy="584775"/>
          </a:xfrm>
          <a:prstGeom prst="rect">
            <a:avLst/>
          </a:prstGeom>
          <a:noFill/>
        </p:spPr>
        <p:txBody>
          <a:bodyPr wrap="none" rtlCol="0" anchor="ctr">
            <a:spAutoFit/>
          </a:bodyPr>
          <a:lstStyle/>
          <a:p>
            <a:pPr algn="ctr"/>
            <a:r>
              <a:rPr lang="en-US" sz="3200" b="1" dirty="0">
                <a:solidFill>
                  <a:srgbClr val="102747"/>
                </a:solidFill>
              </a:rPr>
              <a:t>Offender</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30452" y="1696350"/>
            <a:ext cx="2226507" cy="584775"/>
          </a:xfrm>
          <a:prstGeom prst="rect">
            <a:avLst/>
          </a:prstGeom>
          <a:noFill/>
        </p:spPr>
        <p:txBody>
          <a:bodyPr wrap="none" rtlCol="0" anchor="ctr">
            <a:spAutoFit/>
          </a:bodyPr>
          <a:lstStyle/>
          <a:p>
            <a:pPr algn="ctr"/>
            <a:r>
              <a:rPr lang="en-US" sz="3200" b="1" dirty="0">
                <a:solidFill>
                  <a:srgbClr val="102747"/>
                </a:solidFill>
              </a:rPr>
              <a:t>Supervision</a:t>
            </a:r>
          </a:p>
        </p:txBody>
      </p:sp>
      <p:sp>
        <p:nvSpPr>
          <p:cNvPr id="69" name="TextBox 68">
            <a:extLst>
              <a:ext uri="{FF2B5EF4-FFF2-40B4-BE49-F238E27FC236}">
                <a16:creationId xmlns:a16="http://schemas.microsoft.com/office/drawing/2014/main" id="{5C7095C3-96E3-4F70-9DC1-DB96F3ABA7EE}"/>
              </a:ext>
            </a:extLst>
          </p:cNvPr>
          <p:cNvSpPr txBox="1"/>
          <p:nvPr/>
        </p:nvSpPr>
        <p:spPr>
          <a:xfrm>
            <a:off x="8943269" y="1692732"/>
            <a:ext cx="1690656" cy="584775"/>
          </a:xfrm>
          <a:prstGeom prst="rect">
            <a:avLst/>
          </a:prstGeom>
          <a:noFill/>
        </p:spPr>
        <p:txBody>
          <a:bodyPr wrap="none" rtlCol="0" anchor="ctr">
            <a:spAutoFit/>
          </a:bodyPr>
          <a:lstStyle/>
          <a:p>
            <a:pPr algn="ctr"/>
            <a:r>
              <a:rPr lang="en-US" sz="3200" b="1" dirty="0">
                <a:solidFill>
                  <a:srgbClr val="102747"/>
                </a:solidFill>
              </a:rPr>
              <a:t>Relocate</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Triggers the ICAOS?</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ross 1"/>
          <p:cNvSpPr/>
          <p:nvPr/>
        </p:nvSpPr>
        <p:spPr>
          <a:xfrm>
            <a:off x="3737428" y="3429000"/>
            <a:ext cx="868266" cy="856444"/>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33" name="Cross 32"/>
          <p:cNvSpPr/>
          <p:nvPr/>
        </p:nvSpPr>
        <p:spPr>
          <a:xfrm>
            <a:off x="7596093" y="3428999"/>
            <a:ext cx="828837" cy="788637"/>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1050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12</a:t>
            </a:fld>
            <a:endParaRPr lang="en-US" dirty="0">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r>
              <a:rPr lang="en-US" dirty="0"/>
              <a:t>Rules 3.109, 4.101, 4.102</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t>Offender agrees to conditions imposed by </a:t>
              </a:r>
              <a:r>
                <a:rPr lang="en-US" sz="2400" u="sng" dirty="0"/>
                <a:t>BOTH Sending &amp; Receiving States</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Offender applying for transfer must </a:t>
              </a:r>
              <a:r>
                <a:rPr lang="en-US" sz="2400" u="sng" dirty="0">
                  <a:solidFill>
                    <a:prstClr val="black"/>
                  </a:solidFill>
                </a:rPr>
                <a:t>WAIVE rights for extradition </a:t>
              </a:r>
              <a:endParaRPr lang="en-US" sz="1600" u="sng" dirty="0">
                <a:solidFill>
                  <a:prstClr val="black"/>
                </a:solidFill>
              </a:endParaRP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43957"/>
            <a:ext cx="2992666" cy="1256613"/>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Sentencing Authority in the </a:t>
              </a:r>
              <a:r>
                <a:rPr lang="en-US" sz="2400" u="sng" dirty="0"/>
                <a:t>Sending State </a:t>
              </a:r>
              <a:r>
                <a:rPr lang="en-US" sz="2400" dirty="0"/>
                <a:t>determines duration of Supervision</a:t>
              </a: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4896" y="1692732"/>
            <a:ext cx="1752403" cy="584775"/>
          </a:xfrm>
          <a:prstGeom prst="rect">
            <a:avLst/>
          </a:prstGeom>
          <a:noFill/>
        </p:spPr>
        <p:txBody>
          <a:bodyPr wrap="none" rtlCol="0" anchor="ctr">
            <a:spAutoFit/>
          </a:bodyPr>
          <a:lstStyle/>
          <a:p>
            <a:pPr algn="ctr"/>
            <a:r>
              <a:rPr lang="en-US" sz="3200" b="1" dirty="0">
                <a:solidFill>
                  <a:srgbClr val="102747"/>
                </a:solidFill>
              </a:rPr>
              <a:t>Duration</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95184" y="1696350"/>
            <a:ext cx="2097049" cy="584775"/>
          </a:xfrm>
          <a:prstGeom prst="rect">
            <a:avLst/>
          </a:prstGeom>
          <a:noFill/>
        </p:spPr>
        <p:txBody>
          <a:bodyPr wrap="none" rtlCol="0" anchor="ctr">
            <a:spAutoFit/>
          </a:bodyPr>
          <a:lstStyle/>
          <a:p>
            <a:pPr algn="ctr"/>
            <a:r>
              <a:rPr lang="en-US" sz="3200" b="1" dirty="0">
                <a:solidFill>
                  <a:srgbClr val="102747"/>
                </a:solidFill>
              </a:rPr>
              <a:t>Conditions</a:t>
            </a:r>
          </a:p>
        </p:txBody>
      </p:sp>
      <p:sp>
        <p:nvSpPr>
          <p:cNvPr id="69" name="TextBox 68">
            <a:extLst>
              <a:ext uri="{FF2B5EF4-FFF2-40B4-BE49-F238E27FC236}">
                <a16:creationId xmlns:a16="http://schemas.microsoft.com/office/drawing/2014/main" id="{5C7095C3-96E3-4F70-9DC1-DB96F3ABA7EE}"/>
              </a:ext>
            </a:extLst>
          </p:cNvPr>
          <p:cNvSpPr txBox="1"/>
          <p:nvPr/>
        </p:nvSpPr>
        <p:spPr>
          <a:xfrm>
            <a:off x="9116265" y="1692732"/>
            <a:ext cx="1344663" cy="584775"/>
          </a:xfrm>
          <a:prstGeom prst="rect">
            <a:avLst/>
          </a:prstGeom>
          <a:noFill/>
        </p:spPr>
        <p:txBody>
          <a:bodyPr wrap="none" rtlCol="0" anchor="ctr">
            <a:spAutoFit/>
          </a:bodyPr>
          <a:lstStyle/>
          <a:p>
            <a:pPr algn="ctr"/>
            <a:r>
              <a:rPr lang="en-US" sz="3200" b="1" dirty="0">
                <a:solidFill>
                  <a:srgbClr val="102747"/>
                </a:solidFill>
              </a:rPr>
              <a:t>Waiver</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Elements</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January &lt;strong&gt;Calendar&lt;/strong&gt; Picture | Free Photograph | Photos Public ..."/>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8083" y="4339163"/>
            <a:ext cx="2586023" cy="1724015"/>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4" name="Picture 3" descr="Terms and &lt;strong&gt;Conditions&lt;/strong&gt;"/>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47625" y="4364683"/>
            <a:ext cx="2853739" cy="1693218"/>
          </a:xfrm>
          <a:prstGeom prst="rect">
            <a:avLst/>
          </a:prstGeom>
          <a:ln w="38100" cap="sq">
            <a:noFill/>
            <a:prstDash val="solid"/>
            <a:miter lim="800000"/>
          </a:ln>
          <a:effectLst>
            <a:outerShdw blurRad="50800" dist="38100" dir="2700000" algn="tl" rotWithShape="0">
              <a:srgbClr val="000000">
                <a:alpha val="43000"/>
              </a:srgbClr>
            </a:outerShdw>
            <a:softEdge rad="3175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6247" y="4405924"/>
            <a:ext cx="3448553" cy="1852001"/>
          </a:xfrm>
          <a:prstGeom prst="rect">
            <a:avLst/>
          </a:prstGeom>
          <a:effectLst>
            <a:softEdge rad="127000"/>
          </a:effectLst>
        </p:spPr>
      </p:pic>
    </p:spTree>
    <p:custDataLst>
      <p:tags r:id="rId1"/>
    </p:custDataLst>
    <p:extLst>
      <p:ext uri="{BB962C8B-B14F-4D97-AF65-F5344CB8AC3E}">
        <p14:creationId xmlns:p14="http://schemas.microsoft.com/office/powerpoint/2010/main" val="225799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652" y="3888097"/>
            <a:ext cx="2820761" cy="2820761"/>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in a Receiving State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13</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6029482" y="6092825"/>
            <a:ext cx="4114800" cy="365125"/>
          </a:xfrm>
        </p:spPr>
        <p:txBody>
          <a:bodyPr lIns="0"/>
          <a:lstStyle/>
          <a:p>
            <a:pPr algn="l"/>
            <a:r>
              <a:rPr lang="en-US" i="1" dirty="0"/>
              <a:t>Excerpt from ICAOS </a:t>
            </a:r>
            <a:r>
              <a:rPr lang="en-US" i="1" dirty="0" err="1"/>
              <a:t>Benchbook</a:t>
            </a:r>
            <a:r>
              <a:rPr lang="en-US" i="1" dirty="0"/>
              <a:t> for Judges &amp; Court Personnel</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6131859" y="3563450"/>
            <a:ext cx="5347447" cy="1683818"/>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i="1" dirty="0"/>
              <a:t>‘Participation in the ICAOS ensures not only the controlled movement of offenders under community supervision, but also that out-of-state offenders will be given the same resources and supervision provided to similar in-state offenders including the use of incentives, corrective actions, graduated responses and other supervision techniques’</a:t>
            </a:r>
          </a:p>
        </p:txBody>
      </p: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382121" y="2248236"/>
            <a:ext cx="5449824"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Supervision standard consistent with similar offenders sentenced in the Receiving State</a:t>
            </a: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6029482" y="2248236"/>
            <a:ext cx="5923032" cy="98488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Same programs, incentives, sanctions/interventions</a:t>
            </a:r>
          </a:p>
        </p:txBody>
      </p:sp>
      <p:cxnSp>
        <p:nvCxnSpPr>
          <p:cNvPr id="19" name="Straight Connector 18">
            <a:extLst>
              <a:ext uri="{FF2B5EF4-FFF2-40B4-BE49-F238E27FC236}">
                <a16:creationId xmlns:a16="http://schemas.microsoft.com/office/drawing/2014/main" id="{5CAD134E-B413-436C-8A34-8D5A4567650C}"/>
              </a:ext>
            </a:extLst>
          </p:cNvPr>
          <p:cNvCxnSpPr>
            <a:cxnSpLocks/>
          </p:cNvCxnSpPr>
          <p:nvPr/>
        </p:nvCxnSpPr>
        <p:spPr>
          <a:xfrm>
            <a:off x="6029482" y="3398285"/>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799" y="365125"/>
            <a:ext cx="1310969" cy="12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6">
            <a:extLst>
              <a:ext uri="{FF2B5EF4-FFF2-40B4-BE49-F238E27FC236}">
                <a16:creationId xmlns:a16="http://schemas.microsoft.com/office/drawing/2014/main" id="{CB6EFDB5-FC2B-49AA-A879-65DB711D866F}"/>
              </a:ext>
            </a:extLst>
          </p:cNvPr>
          <p:cNvSpPr txBox="1">
            <a:spLocks/>
          </p:cNvSpPr>
          <p:nvPr/>
        </p:nvSpPr>
        <p:spPr>
          <a:xfrm>
            <a:off x="476250" y="6275388"/>
            <a:ext cx="4114800" cy="365125"/>
          </a:xfrm>
          <a:prstGeom prst="rect">
            <a:avLst/>
          </a:prstGeom>
        </p:spPr>
        <p:txBody>
          <a:bodyPr vert="horz" lIns="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Rule 4.101</a:t>
            </a:r>
          </a:p>
        </p:txBody>
      </p:sp>
    </p:spTree>
    <p:custDataLst>
      <p:tags r:id="rId1"/>
    </p:custDataLst>
    <p:extLst>
      <p:ext uri="{BB962C8B-B14F-4D97-AF65-F5344CB8AC3E}">
        <p14:creationId xmlns:p14="http://schemas.microsoft.com/office/powerpoint/2010/main" val="302833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DD081F-81B2-4DAF-B81A-01070A0AC9C3}"/>
              </a:ext>
            </a:extLst>
          </p:cNvPr>
          <p:cNvSpPr/>
          <p:nvPr/>
        </p:nvSpPr>
        <p:spPr>
          <a:xfrm>
            <a:off x="0" y="0"/>
            <a:ext cx="7834470"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37744" y="1123876"/>
            <a:ext cx="6931152" cy="447558"/>
          </a:xfrm>
        </p:spPr>
        <p:txBody>
          <a:bodyPr wrap="square" lIns="0" tIns="0" rIns="0" bIns="0" anchor="ctr">
            <a:spAutoFit/>
          </a:bodyPr>
          <a:lstStyle/>
          <a:p>
            <a:r>
              <a:rPr lang="en-US" sz="3200" dirty="0">
                <a:solidFill>
                  <a:schemeClr val="bg1"/>
                </a:solidFill>
              </a:rPr>
              <a:t>Authority to Arrest &amp; Detain (Rule 4.109)</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351075" y="2221435"/>
            <a:ext cx="7132320" cy="3391400"/>
          </a:xfrm>
        </p:spPr>
        <p:txBody>
          <a:bodyPr lIns="0" tIns="0" rIns="0" bIns="0" anchor="t">
            <a:noAutofit/>
          </a:bodyPr>
          <a:lstStyle/>
          <a:p>
            <a:pPr marL="0" indent="0">
              <a:lnSpc>
                <a:spcPct val="100000"/>
              </a:lnSpc>
              <a:spcBef>
                <a:spcPts val="0"/>
              </a:spcBef>
              <a:spcAft>
                <a:spcPts val="1200"/>
              </a:spcAft>
              <a:buClr>
                <a:schemeClr val="bg1"/>
              </a:buClr>
              <a:buNone/>
            </a:pPr>
            <a:r>
              <a:rPr lang="en-US" sz="3200" dirty="0">
                <a:solidFill>
                  <a:schemeClr val="bg1"/>
                </a:solidFill>
              </a:rPr>
              <a:t>Compact offenders may be taken into custody or continued in custody by the receiving state for violating the terms and conditions of supervision </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14</a:t>
            </a:fld>
            <a:endParaRPr lang="en-US">
              <a:solidFill>
                <a:schemeClr val="bg1"/>
              </a:solidFill>
            </a:endParaRPr>
          </a:p>
        </p:txBody>
      </p:sp>
      <p:cxnSp>
        <p:nvCxnSpPr>
          <p:cNvPr id="9" name="Straight Connector 8">
            <a:extLst>
              <a:ext uri="{FF2B5EF4-FFF2-40B4-BE49-F238E27FC236}">
                <a16:creationId xmlns:a16="http://schemas.microsoft.com/office/drawing/2014/main" id="{C7FD908F-7DBA-4437-9681-9B15B002034C}"/>
              </a:ext>
            </a:extLst>
          </p:cNvPr>
          <p:cNvCxnSpPr>
            <a:cxnSpLocks/>
          </p:cNvCxnSpPr>
          <p:nvPr/>
        </p:nvCxnSpPr>
        <p:spPr>
          <a:xfrm flipV="1">
            <a:off x="1030503" y="1806026"/>
            <a:ext cx="5287829" cy="3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816A1CC-ABA3-4B98-9EBF-920D0D41FFF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51567"/>
          <a:stretch/>
        </p:blipFill>
        <p:spPr>
          <a:xfrm>
            <a:off x="7834470" y="312962"/>
            <a:ext cx="4357529" cy="5998057"/>
          </a:xfrm>
          <a:prstGeom prst="rect">
            <a:avLst/>
          </a:prstGeom>
        </p:spPr>
      </p:pic>
    </p:spTree>
    <p:custDataLst>
      <p:tags r:id="rId1"/>
    </p:custDataLst>
    <p:extLst>
      <p:ext uri="{BB962C8B-B14F-4D97-AF65-F5344CB8AC3E}">
        <p14:creationId xmlns:p14="http://schemas.microsoft.com/office/powerpoint/2010/main" val="3265411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6971F06-C746-4813-B581-1EA68A2E538A}"/>
              </a:ext>
            </a:extLst>
          </p:cNvPr>
          <p:cNvSpPr/>
          <p:nvPr/>
        </p:nvSpPr>
        <p:spPr>
          <a:xfrm>
            <a:off x="435421" y="2570535"/>
            <a:ext cx="5245251" cy="37927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Retaking &amp; Warrants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9"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380145"/>
            <a:ext cx="4114800" cy="365125"/>
          </a:xfrm>
        </p:spPr>
        <p:txBody>
          <a:bodyPr lIns="0"/>
          <a:lstStyle/>
          <a:p>
            <a:pPr algn="l"/>
            <a:r>
              <a:rPr lang="en-US" dirty="0"/>
              <a:t>Rules 1.101 (definitions) 5.101, 5.101-1, 5.102, 5.103, 5.105, 5.106, 5.107, 5.108, 5.109, 5.110, 5.111</a:t>
            </a:r>
          </a:p>
        </p:txBody>
      </p:sp>
      <p:sp>
        <p:nvSpPr>
          <p:cNvPr id="28" name="Rectangle 27">
            <a:extLst>
              <a:ext uri="{FF2B5EF4-FFF2-40B4-BE49-F238E27FC236}">
                <a16:creationId xmlns:a16="http://schemas.microsoft.com/office/drawing/2014/main" id="{3CAE1D0D-AE59-415C-952C-F2E00CF5190B}"/>
              </a:ext>
            </a:extLst>
          </p:cNvPr>
          <p:cNvSpPr/>
          <p:nvPr/>
        </p:nvSpPr>
        <p:spPr>
          <a:xfrm>
            <a:off x="0" y="1094496"/>
            <a:ext cx="12192000" cy="138134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Retaking requires a Warrant</a:t>
            </a:r>
          </a:p>
          <a:p>
            <a:pPr algn="ctr"/>
            <a:r>
              <a:rPr lang="en-US" dirty="0"/>
              <a:t>Warrants for interstate offenders shall be entered in the National Crime Information Center (NCIC)</a:t>
            </a:r>
          </a:p>
          <a:p>
            <a:pPr algn="ctr"/>
            <a:r>
              <a:rPr lang="en-US" dirty="0"/>
              <a:t>Wanted Person File with a nationwide pick-up radius with no bond amount set within </a:t>
            </a:r>
            <a:r>
              <a:rPr lang="en-US" u="sng" dirty="0"/>
              <a:t>15 business days</a:t>
            </a:r>
            <a:r>
              <a:rPr lang="en-US" dirty="0"/>
              <a:t>.</a:t>
            </a:r>
          </a:p>
        </p:txBody>
      </p:sp>
      <p:sp>
        <p:nvSpPr>
          <p:cNvPr id="14" name="Rectangle 13">
            <a:extLst>
              <a:ext uri="{FF2B5EF4-FFF2-40B4-BE49-F238E27FC236}">
                <a16:creationId xmlns:a16="http://schemas.microsoft.com/office/drawing/2014/main" id="{66971F06-C746-4813-B581-1EA68A2E538A}"/>
              </a:ext>
            </a:extLst>
          </p:cNvPr>
          <p:cNvSpPr/>
          <p:nvPr/>
        </p:nvSpPr>
        <p:spPr>
          <a:xfrm>
            <a:off x="6489549" y="2518832"/>
            <a:ext cx="5245251" cy="37927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556590" y="3046309"/>
            <a:ext cx="5002912" cy="261610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Discretionary Retaking by Sending State  </a:t>
            </a:r>
          </a:p>
          <a:p>
            <a:pPr>
              <a:lnSpc>
                <a:spcPct val="100000"/>
              </a:lnSpc>
              <a:spcBef>
                <a:spcPts val="0"/>
              </a:spcBef>
              <a:spcAft>
                <a:spcPts val="1200"/>
              </a:spcAft>
            </a:pPr>
            <a:r>
              <a:rPr lang="en-US" sz="2000" dirty="0">
                <a:solidFill>
                  <a:srgbClr val="102747"/>
                </a:solidFill>
              </a:rPr>
              <a:t>Requires notification to authorities in the receiving state</a:t>
            </a:r>
          </a:p>
          <a:p>
            <a:pPr>
              <a:lnSpc>
                <a:spcPct val="100000"/>
              </a:lnSpc>
              <a:spcBef>
                <a:spcPts val="0"/>
              </a:spcBef>
              <a:spcAft>
                <a:spcPts val="1200"/>
              </a:spcAft>
            </a:pPr>
            <a:r>
              <a:rPr lang="en-US" sz="2000" dirty="0">
                <a:solidFill>
                  <a:srgbClr val="102747"/>
                </a:solidFill>
              </a:rPr>
              <a:t>May order offender to return in lieu of retaking</a:t>
            </a:r>
          </a:p>
          <a:p>
            <a:pPr>
              <a:lnSpc>
                <a:spcPct val="100000"/>
              </a:lnSpc>
              <a:spcBef>
                <a:spcPts val="0"/>
              </a:spcBef>
              <a:spcAft>
                <a:spcPts val="1200"/>
              </a:spcAft>
            </a:pPr>
            <a:r>
              <a:rPr lang="en-US" sz="2000" dirty="0">
                <a:solidFill>
                  <a:srgbClr val="102747"/>
                </a:solidFill>
              </a:rPr>
              <a:t>Sending State retains the authority to retake at anytime unless the offender has pending charges in the receiving state </a:t>
            </a:r>
          </a:p>
        </p:txBody>
      </p:sp>
      <p:sp>
        <p:nvSpPr>
          <p:cNvPr id="30" name="Content Placeholder 2">
            <a:extLst>
              <a:ext uri="{FF2B5EF4-FFF2-40B4-BE49-F238E27FC236}">
                <a16:creationId xmlns:a16="http://schemas.microsoft.com/office/drawing/2014/main" id="{5F968D20-8032-4F44-BC28-8CC5319A8754}"/>
              </a:ext>
            </a:extLst>
          </p:cNvPr>
          <p:cNvSpPr txBox="1">
            <a:spLocks/>
          </p:cNvSpPr>
          <p:nvPr/>
        </p:nvSpPr>
        <p:spPr>
          <a:xfrm>
            <a:off x="6626087" y="3046309"/>
            <a:ext cx="5108713" cy="295465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Mandatory Retaking (</a:t>
            </a:r>
            <a:r>
              <a:rPr lang="en-US" sz="1800" dirty="0">
                <a:solidFill>
                  <a:srgbClr val="102747"/>
                </a:solidFill>
              </a:rPr>
              <a:t>initiated by a receiving state when corrective actions have been exhausted and documented and supervision is no longer viable)</a:t>
            </a:r>
          </a:p>
          <a:p>
            <a:pPr>
              <a:lnSpc>
                <a:spcPct val="100000"/>
              </a:lnSpc>
              <a:spcBef>
                <a:spcPts val="0"/>
              </a:spcBef>
              <a:spcAft>
                <a:spcPts val="1200"/>
              </a:spcAft>
            </a:pPr>
            <a:r>
              <a:rPr lang="en-US" sz="2000" dirty="0">
                <a:solidFill>
                  <a:srgbClr val="102747"/>
                </a:solidFill>
              </a:rPr>
              <a:t>Offender is convicted of new felony or violent crime; </a:t>
            </a:r>
          </a:p>
          <a:p>
            <a:pPr>
              <a:lnSpc>
                <a:spcPct val="100000"/>
              </a:lnSpc>
              <a:spcBef>
                <a:spcPts val="0"/>
              </a:spcBef>
              <a:spcAft>
                <a:spcPts val="1200"/>
              </a:spcAft>
            </a:pPr>
            <a:r>
              <a:rPr lang="en-US" sz="2000" dirty="0">
                <a:solidFill>
                  <a:srgbClr val="102747"/>
                </a:solidFill>
              </a:rPr>
              <a:t>Offender absconded; </a:t>
            </a:r>
          </a:p>
          <a:p>
            <a:pPr>
              <a:lnSpc>
                <a:spcPct val="100000"/>
              </a:lnSpc>
              <a:spcBef>
                <a:spcPts val="0"/>
              </a:spcBef>
              <a:spcAft>
                <a:spcPts val="1200"/>
              </a:spcAft>
            </a:pPr>
            <a:r>
              <a:rPr lang="en-US" sz="2000" dirty="0">
                <a:solidFill>
                  <a:srgbClr val="102747"/>
                </a:solidFill>
              </a:rPr>
              <a:t>Offender engaged in revocable behavior*</a:t>
            </a:r>
          </a:p>
          <a:p>
            <a:pPr marL="177800" lvl="1" indent="0">
              <a:lnSpc>
                <a:spcPct val="100000"/>
              </a:lnSpc>
              <a:spcBef>
                <a:spcPts val="0"/>
              </a:spcBef>
              <a:spcAft>
                <a:spcPts val="1200"/>
              </a:spcAft>
              <a:buNone/>
            </a:pPr>
            <a:r>
              <a:rPr lang="en-US" sz="1600" i="1" dirty="0">
                <a:solidFill>
                  <a:srgbClr val="102747"/>
                </a:solidFill>
              </a:rPr>
              <a:t>*May order offender to return in lieu of retaking</a:t>
            </a:r>
          </a:p>
        </p:txBody>
      </p:sp>
    </p:spTree>
    <p:custDataLst>
      <p:tags r:id="rId1"/>
    </p:custDataLst>
    <p:extLst>
      <p:ext uri="{BB962C8B-B14F-4D97-AF65-F5344CB8AC3E}">
        <p14:creationId xmlns:p14="http://schemas.microsoft.com/office/powerpoint/2010/main" val="18469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Retaking &amp; Warrants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16</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247086" y="2536052"/>
            <a:ext cx="2233714" cy="240065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Resident/Family</a:t>
            </a:r>
          </a:p>
          <a:p>
            <a:pPr marL="0" indent="0">
              <a:lnSpc>
                <a:spcPct val="100000"/>
              </a:lnSpc>
              <a:spcBef>
                <a:spcPts val="0"/>
              </a:spcBef>
              <a:spcAft>
                <a:spcPts val="1200"/>
              </a:spcAft>
              <a:buNone/>
            </a:pPr>
            <a:r>
              <a:rPr lang="en-US" sz="1800" dirty="0"/>
              <a:t>The offender is a </a:t>
            </a:r>
            <a:r>
              <a:rPr lang="en-US" sz="1800"/>
              <a:t>resident or has </a:t>
            </a:r>
            <a:r>
              <a:rPr lang="en-US" sz="1800" dirty="0"/>
              <a:t>resident family and a willingness to assist the offender AND the offender can obtain employment or has a means of support</a:t>
            </a:r>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9"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380145"/>
            <a:ext cx="4114800" cy="365125"/>
          </a:xfrm>
        </p:spPr>
        <p:txBody>
          <a:bodyPr lIns="0"/>
          <a:lstStyle/>
          <a:p>
            <a:pPr algn="l"/>
            <a:r>
              <a:rPr lang="en-US" dirty="0"/>
              <a:t>Rules 1.101 (definitions) 5.101, 5.101-1, 5.102, 5.103, 5.105, 5.106, 5.107, 5.108, 5.109, 5.110, 5.111</a:t>
            </a:r>
          </a:p>
        </p:txBody>
      </p:sp>
      <p:sp>
        <p:nvSpPr>
          <p:cNvPr id="28" name="Rectangle 27">
            <a:extLst>
              <a:ext uri="{FF2B5EF4-FFF2-40B4-BE49-F238E27FC236}">
                <a16:creationId xmlns:a16="http://schemas.microsoft.com/office/drawing/2014/main" id="{3CAE1D0D-AE59-415C-952C-F2E00CF5190B}"/>
              </a:ext>
            </a:extLst>
          </p:cNvPr>
          <p:cNvSpPr/>
          <p:nvPr/>
        </p:nvSpPr>
        <p:spPr>
          <a:xfrm>
            <a:off x="0" y="1094496"/>
            <a:ext cx="12192000" cy="138134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Retaking requires a Warrant</a:t>
            </a:r>
          </a:p>
          <a:p>
            <a:pPr algn="ctr"/>
            <a:r>
              <a:rPr lang="en-US" dirty="0"/>
              <a:t>Warrants for interstate offenders shall be entered in the National Crime Information Center (NCIC)</a:t>
            </a:r>
          </a:p>
          <a:p>
            <a:pPr algn="ctr"/>
            <a:r>
              <a:rPr lang="en-US" dirty="0"/>
              <a:t>Wanted Person File with a nationwide pick-up radius with no bond amount set </a:t>
            </a:r>
            <a:r>
              <a:rPr lang="en-US" b="1" u="sng" dirty="0"/>
              <a:t>within 15 business days</a:t>
            </a:r>
            <a:r>
              <a:rPr lang="en-US" dirty="0"/>
              <a:t>.</a:t>
            </a:r>
          </a:p>
        </p:txBody>
      </p:sp>
      <p:sp>
        <p:nvSpPr>
          <p:cNvPr id="15" name="Rectangle 14">
            <a:extLst>
              <a:ext uri="{FF2B5EF4-FFF2-40B4-BE49-F238E27FC236}">
                <a16:creationId xmlns:a16="http://schemas.microsoft.com/office/drawing/2014/main" id="{98302245-387A-4EDC-90E5-8722D4EE7A5F}"/>
              </a:ext>
            </a:extLst>
          </p:cNvPr>
          <p:cNvSpPr/>
          <p:nvPr/>
        </p:nvSpPr>
        <p:spPr>
          <a:xfrm>
            <a:off x="314211" y="2544761"/>
            <a:ext cx="5264954" cy="3717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6188765" y="2495912"/>
            <a:ext cx="5526983" cy="3779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id="{5F968D20-8032-4F44-BC28-8CC5319A8754}"/>
              </a:ext>
            </a:extLst>
          </p:cNvPr>
          <p:cNvSpPr txBox="1">
            <a:spLocks/>
          </p:cNvSpPr>
          <p:nvPr/>
        </p:nvSpPr>
        <p:spPr>
          <a:xfrm>
            <a:off x="476250" y="2543214"/>
            <a:ext cx="4864376" cy="2616101"/>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New Pending Felony/Violent Crime Charges in the Receiving State?</a:t>
            </a:r>
          </a:p>
          <a:p>
            <a:pPr>
              <a:lnSpc>
                <a:spcPct val="100000"/>
              </a:lnSpc>
              <a:spcBef>
                <a:spcPts val="0"/>
              </a:spcBef>
              <a:spcAft>
                <a:spcPts val="1200"/>
              </a:spcAft>
            </a:pPr>
            <a:r>
              <a:rPr lang="en-US" sz="2000" dirty="0">
                <a:solidFill>
                  <a:srgbClr val="102747"/>
                </a:solidFill>
              </a:rPr>
              <a:t>Offender not available for retaking, unless key stakeholders in both states agree due to public safety concern</a:t>
            </a:r>
          </a:p>
          <a:p>
            <a:pPr marL="0" indent="0">
              <a:lnSpc>
                <a:spcPct val="100000"/>
              </a:lnSpc>
              <a:spcBef>
                <a:spcPts val="0"/>
              </a:spcBef>
              <a:spcAft>
                <a:spcPts val="1200"/>
              </a:spcAft>
              <a:buNone/>
            </a:pPr>
            <a:endParaRPr lang="en-US" sz="2000" dirty="0">
              <a:solidFill>
                <a:srgbClr val="102747"/>
              </a:solidFill>
            </a:endParaRPr>
          </a:p>
          <a:p>
            <a:pPr>
              <a:lnSpc>
                <a:spcPct val="100000"/>
              </a:lnSpc>
              <a:spcBef>
                <a:spcPts val="0"/>
              </a:spcBef>
              <a:spcAft>
                <a:spcPts val="1200"/>
              </a:spcAft>
            </a:pPr>
            <a:endParaRPr lang="en-US" sz="2000" dirty="0">
              <a:solidFill>
                <a:srgbClr val="102747"/>
              </a:solidFill>
            </a:endParaRPr>
          </a:p>
        </p:txBody>
      </p:sp>
      <p:sp>
        <p:nvSpPr>
          <p:cNvPr id="34" name="Content Placeholder 2">
            <a:extLst>
              <a:ext uri="{FF2B5EF4-FFF2-40B4-BE49-F238E27FC236}">
                <a16:creationId xmlns:a16="http://schemas.microsoft.com/office/drawing/2014/main" id="{5F968D20-8032-4F44-BC28-8CC5319A8754}"/>
              </a:ext>
            </a:extLst>
          </p:cNvPr>
          <p:cNvSpPr txBox="1">
            <a:spLocks/>
          </p:cNvSpPr>
          <p:nvPr/>
        </p:nvSpPr>
        <p:spPr>
          <a:xfrm>
            <a:off x="6537624" y="2483061"/>
            <a:ext cx="4943176" cy="517064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Sending State Responsibilities:</a:t>
            </a:r>
          </a:p>
          <a:p>
            <a:pPr>
              <a:lnSpc>
                <a:spcPct val="100000"/>
              </a:lnSpc>
              <a:spcBef>
                <a:spcPts val="0"/>
              </a:spcBef>
              <a:spcAft>
                <a:spcPts val="1200"/>
              </a:spcAft>
            </a:pPr>
            <a:r>
              <a:rPr lang="en-US" sz="2000" dirty="0">
                <a:solidFill>
                  <a:srgbClr val="102747"/>
                </a:solidFill>
              </a:rPr>
              <a:t>Ensure probable cause is established/requested prior to retaking if revocation is possible</a:t>
            </a:r>
          </a:p>
          <a:p>
            <a:pPr>
              <a:lnSpc>
                <a:spcPct val="100000"/>
              </a:lnSpc>
              <a:spcBef>
                <a:spcPts val="0"/>
              </a:spcBef>
              <a:spcAft>
                <a:spcPts val="1200"/>
              </a:spcAft>
            </a:pPr>
            <a:r>
              <a:rPr lang="en-US" sz="2000" dirty="0">
                <a:solidFill>
                  <a:srgbClr val="102747"/>
                </a:solidFill>
              </a:rPr>
              <a:t>Retake within 30 days</a:t>
            </a:r>
          </a:p>
          <a:p>
            <a:pPr>
              <a:lnSpc>
                <a:spcPct val="100000"/>
              </a:lnSpc>
              <a:spcBef>
                <a:spcPts val="0"/>
              </a:spcBef>
              <a:spcAft>
                <a:spcPts val="1200"/>
              </a:spcAft>
            </a:pPr>
            <a:r>
              <a:rPr lang="en-US" sz="2000" dirty="0">
                <a:solidFill>
                  <a:srgbClr val="102747"/>
                </a:solidFill>
              </a:rPr>
              <a:t>Cost of retaking</a:t>
            </a:r>
          </a:p>
          <a:p>
            <a:pPr marL="0" indent="0">
              <a:lnSpc>
                <a:spcPct val="100000"/>
              </a:lnSpc>
              <a:spcBef>
                <a:spcPts val="0"/>
              </a:spcBef>
              <a:spcAft>
                <a:spcPts val="1200"/>
              </a:spcAft>
              <a:buNone/>
            </a:pPr>
            <a:r>
              <a:rPr lang="en-US" sz="2000" dirty="0">
                <a:solidFill>
                  <a:srgbClr val="102747"/>
                </a:solidFill>
              </a:rPr>
              <a:t>Receiving State Responsibilities:</a:t>
            </a:r>
          </a:p>
          <a:p>
            <a:pPr>
              <a:lnSpc>
                <a:spcPct val="100000"/>
              </a:lnSpc>
              <a:spcBef>
                <a:spcPts val="0"/>
              </a:spcBef>
              <a:spcAft>
                <a:spcPts val="1200"/>
              </a:spcAft>
            </a:pPr>
            <a:r>
              <a:rPr lang="en-US" sz="2000" dirty="0">
                <a:solidFill>
                  <a:srgbClr val="102747"/>
                </a:solidFill>
              </a:rPr>
              <a:t>Conduct hearing/establish probable cause </a:t>
            </a:r>
          </a:p>
          <a:p>
            <a:pPr>
              <a:lnSpc>
                <a:spcPct val="100000"/>
              </a:lnSpc>
              <a:spcBef>
                <a:spcPts val="0"/>
              </a:spcBef>
              <a:spcAft>
                <a:spcPts val="1200"/>
              </a:spcAft>
            </a:pPr>
            <a:r>
              <a:rPr lang="en-US" sz="2000" dirty="0">
                <a:solidFill>
                  <a:srgbClr val="102747"/>
                </a:solidFill>
              </a:rPr>
              <a:t>Cost of incarceration pending retaking</a:t>
            </a:r>
          </a:p>
          <a:p>
            <a:pPr>
              <a:lnSpc>
                <a:spcPct val="100000"/>
              </a:lnSpc>
              <a:spcBef>
                <a:spcPts val="0"/>
              </a:spcBef>
              <a:spcAft>
                <a:spcPts val="1200"/>
              </a:spcAft>
            </a:pPr>
            <a:r>
              <a:rPr lang="en-US" sz="2000" dirty="0">
                <a:solidFill>
                  <a:srgbClr val="102747"/>
                </a:solidFill>
              </a:rPr>
              <a:t>No bail or other release conditions</a:t>
            </a:r>
          </a:p>
          <a:p>
            <a:pPr lvl="1">
              <a:lnSpc>
                <a:spcPct val="100000"/>
              </a:lnSpc>
              <a:spcBef>
                <a:spcPts val="0"/>
              </a:spcBef>
              <a:spcAft>
                <a:spcPts val="1200"/>
              </a:spcAft>
            </a:pPr>
            <a:endParaRPr lang="en-US" sz="1600" dirty="0">
              <a:solidFill>
                <a:srgbClr val="102747"/>
              </a:solidFill>
            </a:endParaRPr>
          </a:p>
          <a:p>
            <a:pPr marL="0" indent="0">
              <a:lnSpc>
                <a:spcPct val="100000"/>
              </a:lnSpc>
              <a:spcBef>
                <a:spcPts val="0"/>
              </a:spcBef>
              <a:spcAft>
                <a:spcPts val="1200"/>
              </a:spcAft>
              <a:buNone/>
            </a:pPr>
            <a:endParaRPr lang="en-US" sz="2000" dirty="0">
              <a:solidFill>
                <a:srgbClr val="102747"/>
              </a:solidFill>
            </a:endParaRPr>
          </a:p>
          <a:p>
            <a:pPr>
              <a:lnSpc>
                <a:spcPct val="100000"/>
              </a:lnSpc>
              <a:spcBef>
                <a:spcPts val="0"/>
              </a:spcBef>
              <a:spcAft>
                <a:spcPts val="1200"/>
              </a:spcAft>
            </a:pPr>
            <a:endParaRPr lang="en-US" sz="2000" dirty="0">
              <a:solidFill>
                <a:srgbClr val="102747"/>
              </a:solidFill>
            </a:endParaRPr>
          </a:p>
        </p:txBody>
      </p:sp>
      <p:pic>
        <p:nvPicPr>
          <p:cNvPr id="25" name="Picture 24" descr="Clipart - &lt;strong&gt;Stop&lt;/strong&gt; Sign"/>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50830" y="4169388"/>
            <a:ext cx="1915216" cy="1915216"/>
          </a:xfrm>
          <a:prstGeom prst="rect">
            <a:avLst/>
          </a:prstGeom>
        </p:spPr>
      </p:pic>
    </p:spTree>
    <p:custDataLst>
      <p:tags r:id="rId1"/>
    </p:custDataLst>
    <p:extLst>
      <p:ext uri="{BB962C8B-B14F-4D97-AF65-F5344CB8AC3E}">
        <p14:creationId xmlns:p14="http://schemas.microsoft.com/office/powerpoint/2010/main" val="213563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75771" y="2546715"/>
            <a:ext cx="3751796" cy="1329595"/>
          </a:xfrm>
        </p:spPr>
        <p:txBody>
          <a:bodyPr wrap="square" lIns="0" tIns="0" rIns="0" bIns="0" anchor="ctr">
            <a:spAutoFit/>
          </a:bodyPr>
          <a:lstStyle/>
          <a:p>
            <a:r>
              <a:rPr lang="en-US" sz="4800" dirty="0">
                <a:solidFill>
                  <a:schemeClr val="bg1"/>
                </a:solidFill>
              </a:rPr>
              <a:t>Common Challenges</a:t>
            </a:r>
          </a:p>
        </p:txBody>
      </p:sp>
      <p:grpSp>
        <p:nvGrpSpPr>
          <p:cNvPr id="20" name="Group 19">
            <a:extLst>
              <a:ext uri="{FF2B5EF4-FFF2-40B4-BE49-F238E27FC236}">
                <a16:creationId xmlns:a16="http://schemas.microsoft.com/office/drawing/2014/main" id="{CEEE308C-7854-4AEF-9C76-74B87619FE8E}"/>
              </a:ext>
            </a:extLst>
          </p:cNvPr>
          <p:cNvGrpSpPr/>
          <p:nvPr/>
        </p:nvGrpSpPr>
        <p:grpSpPr>
          <a:xfrm>
            <a:off x="5625448" y="1314459"/>
            <a:ext cx="6109352" cy="5002592"/>
            <a:chOff x="5625448" y="1855172"/>
            <a:chExt cx="6109352" cy="5002592"/>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625448" y="3402170"/>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625448" y="1855172"/>
              <a:ext cx="6109352" cy="149271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Differences in Supervision</a:t>
              </a:r>
            </a:p>
            <a:p>
              <a:pPr>
                <a:lnSpc>
                  <a:spcPct val="100000"/>
                </a:lnSpc>
                <a:spcBef>
                  <a:spcPts val="0"/>
                </a:spcBef>
                <a:spcAft>
                  <a:spcPts val="600"/>
                </a:spcAft>
              </a:pPr>
              <a:r>
                <a:rPr lang="en-US" sz="2000" dirty="0"/>
                <a:t>States’ responses to behavior and path revocation vary across jurisdictions</a:t>
              </a:r>
            </a:p>
            <a:p>
              <a:pPr>
                <a:lnSpc>
                  <a:spcPct val="100000"/>
                </a:lnSpc>
                <a:spcBef>
                  <a:spcPts val="0"/>
                </a:spcBef>
                <a:spcAft>
                  <a:spcPts val="600"/>
                </a:spcAft>
              </a:pPr>
              <a:r>
                <a:rPr lang="en-US" sz="2000" dirty="0"/>
                <a:t>Recognizing another state’s documentation</a:t>
              </a:r>
            </a:p>
          </p:txBody>
        </p:sp>
        <p:sp>
          <p:nvSpPr>
            <p:cNvPr id="15" name="Content Placeholder 2">
              <a:extLst>
                <a:ext uri="{FF2B5EF4-FFF2-40B4-BE49-F238E27FC236}">
                  <a16:creationId xmlns:a16="http://schemas.microsoft.com/office/drawing/2014/main" id="{96C6830C-D673-463C-BDFB-A2111DA99761}"/>
                </a:ext>
              </a:extLst>
            </p:cNvPr>
            <p:cNvSpPr txBox="1">
              <a:spLocks/>
            </p:cNvSpPr>
            <p:nvPr/>
          </p:nvSpPr>
          <p:spPr>
            <a:xfrm>
              <a:off x="5625448" y="3687665"/>
              <a:ext cx="6109352" cy="31700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Stakeholder Involvement is Key</a:t>
              </a:r>
            </a:p>
            <a:p>
              <a:pPr>
                <a:lnSpc>
                  <a:spcPct val="100000"/>
                </a:lnSpc>
                <a:spcBef>
                  <a:spcPts val="0"/>
                </a:spcBef>
                <a:spcAft>
                  <a:spcPts val="600"/>
                </a:spcAft>
              </a:pPr>
              <a:r>
                <a:rPr lang="en-US" sz="2000" dirty="0"/>
                <a:t>Ensure sanctions are exhausted before requiring retaking</a:t>
              </a:r>
            </a:p>
            <a:p>
              <a:pPr lvl="1">
                <a:lnSpc>
                  <a:spcPct val="100000"/>
                </a:lnSpc>
                <a:spcBef>
                  <a:spcPts val="0"/>
                </a:spcBef>
                <a:spcAft>
                  <a:spcPts val="600"/>
                </a:spcAft>
              </a:pPr>
              <a:r>
                <a:rPr lang="en-US" sz="1800" dirty="0"/>
                <a:t>Actions and documentation must demonstrate noncompliance meets grounds for revocation in receiving state  </a:t>
              </a:r>
            </a:p>
            <a:p>
              <a:pPr lvl="1">
                <a:lnSpc>
                  <a:spcPct val="100000"/>
                </a:lnSpc>
                <a:spcBef>
                  <a:spcPts val="0"/>
                </a:spcBef>
                <a:spcAft>
                  <a:spcPts val="600"/>
                </a:spcAft>
              </a:pPr>
              <a:r>
                <a:rPr lang="en-US" sz="1800" dirty="0"/>
                <a:t>If offender is retaken, it intends that the sending state will revoke supervision </a:t>
              </a:r>
            </a:p>
            <a:p>
              <a:pPr>
                <a:lnSpc>
                  <a:spcPct val="100000"/>
                </a:lnSpc>
                <a:spcBef>
                  <a:spcPts val="0"/>
                </a:spcBef>
                <a:spcAft>
                  <a:spcPts val="600"/>
                </a:spcAft>
              </a:pPr>
              <a:r>
                <a:rPr lang="en-US" sz="2000" dirty="0"/>
                <a:t>Ensure compliance: warrants, timeframes, costs</a:t>
              </a:r>
            </a:p>
            <a:p>
              <a:pPr>
                <a:lnSpc>
                  <a:spcPct val="100000"/>
                </a:lnSpc>
                <a:spcBef>
                  <a:spcPts val="0"/>
                </a:spcBef>
                <a:spcAft>
                  <a:spcPts val="600"/>
                </a:spcAft>
              </a:pPr>
              <a:r>
                <a:rPr lang="en-US" sz="2000" dirty="0"/>
                <a:t>New pending charges = Offender not available for retaking </a:t>
              </a:r>
              <a:r>
                <a:rPr lang="en-US" sz="1800" dirty="0"/>
                <a:t>(</a:t>
              </a:r>
              <a:r>
                <a:rPr lang="en-US" sz="1800" i="1" dirty="0"/>
                <a:t>unless key stakeholders in both states agree due to public safety concerns)</a:t>
              </a:r>
              <a:endParaRPr lang="en-US" sz="2000" i="1" dirty="0"/>
            </a:p>
          </p:txBody>
        </p:sp>
      </p:grpSp>
      <p:pic>
        <p:nvPicPr>
          <p:cNvPr id="1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965" y="2337189"/>
            <a:ext cx="1789273" cy="174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Retaking Considerations</a:t>
            </a:r>
          </a:p>
        </p:txBody>
      </p:sp>
      <p:sp>
        <p:nvSpPr>
          <p:cNvPr id="17" name="Rectangle 16">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72447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Other Challenges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18</a:t>
            </a:fld>
            <a:endParaRPr lang="en-US">
              <a:solidFill>
                <a:schemeClr val="bg1"/>
              </a:solidFill>
            </a:endParaRPr>
          </a:p>
        </p:txBody>
      </p: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269468" y="2152472"/>
            <a:ext cx="3710168"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a:t>If receiving state requires retaking, MUST be willing to hold the offender pending retake.</a:t>
            </a:r>
          </a:p>
        </p:txBody>
      </p:sp>
      <p:grpSp>
        <p:nvGrpSpPr>
          <p:cNvPr id="47" name="Group 46">
            <a:extLst>
              <a:ext uri="{FF2B5EF4-FFF2-40B4-BE49-F238E27FC236}">
                <a16:creationId xmlns:a16="http://schemas.microsoft.com/office/drawing/2014/main" id="{82720B08-7733-4BFE-B1C0-AA8FB6D919DB}"/>
              </a:ext>
            </a:extLst>
          </p:cNvPr>
          <p:cNvGrpSpPr/>
          <p:nvPr/>
        </p:nvGrpSpPr>
        <p:grpSpPr>
          <a:xfrm>
            <a:off x="247937" y="1371858"/>
            <a:ext cx="3731698" cy="780614"/>
            <a:chOff x="476250" y="1400628"/>
            <a:chExt cx="4032915" cy="726301"/>
          </a:xfrm>
        </p:grpSpPr>
        <p:sp>
          <p:nvSpPr>
            <p:cNvPr id="15" name="Rectangle 14">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endParaRPr lang="en-US" sz="3200" dirty="0">
                <a:solidFill>
                  <a:schemeClr val="bg1"/>
                </a:solidFill>
              </a:endParaRPr>
            </a:p>
          </p:txBody>
        </p:sp>
      </p:grpSp>
      <p:sp>
        <p:nvSpPr>
          <p:cNvPr id="31" name="Content Placeholder 2">
            <a:extLst>
              <a:ext uri="{FF2B5EF4-FFF2-40B4-BE49-F238E27FC236}">
                <a16:creationId xmlns:a16="http://schemas.microsoft.com/office/drawing/2014/main" id="{02D04C75-9D7E-4858-925A-F3C1C5D41E53}"/>
              </a:ext>
            </a:extLst>
          </p:cNvPr>
          <p:cNvSpPr txBox="1">
            <a:spLocks/>
          </p:cNvSpPr>
          <p:nvPr/>
        </p:nvSpPr>
        <p:spPr>
          <a:xfrm>
            <a:off x="4063605" y="4636269"/>
            <a:ext cx="3710168" cy="172938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Sending state has up to 30 calendar days to retake once  offender is solely held on the sending state’s warrant</a:t>
            </a:r>
          </a:p>
          <a:p>
            <a:pPr lvl="1"/>
            <a:endParaRPr lang="en-US" dirty="0"/>
          </a:p>
        </p:txBody>
      </p:sp>
      <p:grpSp>
        <p:nvGrpSpPr>
          <p:cNvPr id="36" name="Group 35">
            <a:extLst>
              <a:ext uri="{FF2B5EF4-FFF2-40B4-BE49-F238E27FC236}">
                <a16:creationId xmlns:a16="http://schemas.microsoft.com/office/drawing/2014/main" id="{82720B08-7733-4BFE-B1C0-AA8FB6D919DB}"/>
              </a:ext>
            </a:extLst>
          </p:cNvPr>
          <p:cNvGrpSpPr/>
          <p:nvPr/>
        </p:nvGrpSpPr>
        <p:grpSpPr>
          <a:xfrm>
            <a:off x="4042074" y="3773562"/>
            <a:ext cx="3731698" cy="780614"/>
            <a:chOff x="476250" y="1400628"/>
            <a:chExt cx="4032915" cy="726301"/>
          </a:xfrm>
        </p:grpSpPr>
        <p:sp>
          <p:nvSpPr>
            <p:cNvPr id="38" name="Rectangle 37">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Time to Retake</a:t>
              </a:r>
            </a:p>
          </p:txBody>
        </p:sp>
      </p:grpSp>
      <p:grpSp>
        <p:nvGrpSpPr>
          <p:cNvPr id="55" name="Group 54">
            <a:extLst>
              <a:ext uri="{FF2B5EF4-FFF2-40B4-BE49-F238E27FC236}">
                <a16:creationId xmlns:a16="http://schemas.microsoft.com/office/drawing/2014/main" id="{82720B08-7733-4BFE-B1C0-AA8FB6D919DB}"/>
              </a:ext>
            </a:extLst>
          </p:cNvPr>
          <p:cNvGrpSpPr/>
          <p:nvPr/>
        </p:nvGrpSpPr>
        <p:grpSpPr>
          <a:xfrm>
            <a:off x="8003101" y="1371858"/>
            <a:ext cx="3731698" cy="780614"/>
            <a:chOff x="476250" y="1400628"/>
            <a:chExt cx="4032915" cy="726301"/>
          </a:xfrm>
        </p:grpSpPr>
        <p:sp>
          <p:nvSpPr>
            <p:cNvPr id="56" name="Rectangle 55">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Documentation</a:t>
              </a:r>
            </a:p>
          </p:txBody>
        </p:sp>
      </p:grpSp>
      <p:sp>
        <p:nvSpPr>
          <p:cNvPr id="58" name="Content Placeholder 2">
            <a:extLst>
              <a:ext uri="{FF2B5EF4-FFF2-40B4-BE49-F238E27FC236}">
                <a16:creationId xmlns:a16="http://schemas.microsoft.com/office/drawing/2014/main" id="{02D04C75-9D7E-4858-925A-F3C1C5D41E53}"/>
              </a:ext>
            </a:extLst>
          </p:cNvPr>
          <p:cNvSpPr txBox="1">
            <a:spLocks/>
          </p:cNvSpPr>
          <p:nvPr/>
        </p:nvSpPr>
        <p:spPr>
          <a:xfrm>
            <a:off x="4147050" y="2156030"/>
            <a:ext cx="3710168"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endParaRPr lang="en-US" sz="2400" dirty="0"/>
          </a:p>
        </p:txBody>
      </p:sp>
      <p:grpSp>
        <p:nvGrpSpPr>
          <p:cNvPr id="59" name="Group 58">
            <a:extLst>
              <a:ext uri="{FF2B5EF4-FFF2-40B4-BE49-F238E27FC236}">
                <a16:creationId xmlns:a16="http://schemas.microsoft.com/office/drawing/2014/main" id="{82720B08-7733-4BFE-B1C0-AA8FB6D919DB}"/>
              </a:ext>
            </a:extLst>
          </p:cNvPr>
          <p:cNvGrpSpPr/>
          <p:nvPr/>
        </p:nvGrpSpPr>
        <p:grpSpPr>
          <a:xfrm>
            <a:off x="4147051" y="1364426"/>
            <a:ext cx="3731698" cy="780614"/>
            <a:chOff x="476250" y="1400628"/>
            <a:chExt cx="4032915" cy="726301"/>
          </a:xfrm>
        </p:grpSpPr>
        <p:sp>
          <p:nvSpPr>
            <p:cNvPr id="60" name="Rectangle 59">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Transport Cost</a:t>
              </a:r>
            </a:p>
          </p:txBody>
        </p:sp>
      </p:grpSp>
      <p:sp>
        <p:nvSpPr>
          <p:cNvPr id="62" name="Content Placeholder 2">
            <a:extLst>
              <a:ext uri="{FF2B5EF4-FFF2-40B4-BE49-F238E27FC236}">
                <a16:creationId xmlns:a16="http://schemas.microsoft.com/office/drawing/2014/main" id="{02D04C75-9D7E-4858-925A-F3C1C5D41E53}"/>
              </a:ext>
            </a:extLst>
          </p:cNvPr>
          <p:cNvSpPr txBox="1">
            <a:spLocks/>
          </p:cNvSpPr>
          <p:nvPr/>
        </p:nvSpPr>
        <p:spPr>
          <a:xfrm>
            <a:off x="235541" y="4653686"/>
            <a:ext cx="3710168" cy="100046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Pending retaking, the receiving state incurs cost to incarcerate</a:t>
            </a:r>
          </a:p>
        </p:txBody>
      </p:sp>
      <p:grpSp>
        <p:nvGrpSpPr>
          <p:cNvPr id="63" name="Group 62">
            <a:extLst>
              <a:ext uri="{FF2B5EF4-FFF2-40B4-BE49-F238E27FC236}">
                <a16:creationId xmlns:a16="http://schemas.microsoft.com/office/drawing/2014/main" id="{82720B08-7733-4BFE-B1C0-AA8FB6D919DB}"/>
              </a:ext>
            </a:extLst>
          </p:cNvPr>
          <p:cNvGrpSpPr/>
          <p:nvPr/>
        </p:nvGrpSpPr>
        <p:grpSpPr>
          <a:xfrm>
            <a:off x="214011" y="3773562"/>
            <a:ext cx="3731698" cy="780614"/>
            <a:chOff x="476250" y="1400628"/>
            <a:chExt cx="4032915" cy="726301"/>
          </a:xfrm>
        </p:grpSpPr>
        <p:sp>
          <p:nvSpPr>
            <p:cNvPr id="64" name="Rectangle 63">
              <a:extLst>
                <a:ext uri="{FF2B5EF4-FFF2-40B4-BE49-F238E27FC236}">
                  <a16:creationId xmlns:a16="http://schemas.microsoft.com/office/drawing/2014/main" id="{2F97FBEE-A08E-48D2-8C49-C82824C2F92D}"/>
                </a:ext>
              </a:extLst>
            </p:cNvPr>
            <p:cNvSpPr/>
            <p:nvPr/>
          </p:nvSpPr>
          <p:spPr>
            <a:xfrm>
              <a:off x="476250" y="1400628"/>
              <a:ext cx="4032915" cy="726301"/>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C69E152-E48F-4AE7-8291-D5175D126DF1}"/>
                </a:ext>
              </a:extLst>
            </p:cNvPr>
            <p:cNvSpPr/>
            <p:nvPr/>
          </p:nvSpPr>
          <p:spPr>
            <a:xfrm>
              <a:off x="499519" y="1506502"/>
              <a:ext cx="3806016" cy="458180"/>
            </a:xfrm>
            <a:prstGeom prst="rect">
              <a:avLst/>
            </a:prstGeom>
          </p:spPr>
          <p:txBody>
            <a:bodyPr wrap="square" lIns="0" tIns="0" rIns="0" bIns="0" anchor="ctr">
              <a:spAutoFit/>
            </a:bodyPr>
            <a:lstStyle/>
            <a:p>
              <a:pPr algn="ctr"/>
              <a:r>
                <a:rPr lang="en-US" sz="3200" dirty="0">
                  <a:solidFill>
                    <a:schemeClr val="bg1"/>
                  </a:solidFill>
                </a:rPr>
                <a:t>Cost to Incarcerate</a:t>
              </a:r>
            </a:p>
          </p:txBody>
        </p:sp>
      </p:grpSp>
      <p:sp>
        <p:nvSpPr>
          <p:cNvPr id="30" name="Rectangle 29">
            <a:extLst>
              <a:ext uri="{FF2B5EF4-FFF2-40B4-BE49-F238E27FC236}">
                <a16:creationId xmlns:a16="http://schemas.microsoft.com/office/drawing/2014/main" id="{0C69E152-E48F-4AE7-8291-D5175D126DF1}"/>
              </a:ext>
            </a:extLst>
          </p:cNvPr>
          <p:cNvSpPr/>
          <p:nvPr/>
        </p:nvSpPr>
        <p:spPr>
          <a:xfrm>
            <a:off x="329752" y="1465038"/>
            <a:ext cx="3521746" cy="492443"/>
          </a:xfrm>
          <a:prstGeom prst="rect">
            <a:avLst/>
          </a:prstGeom>
        </p:spPr>
        <p:txBody>
          <a:bodyPr wrap="square" lIns="0" tIns="0" rIns="0" bIns="0" anchor="ctr">
            <a:spAutoFit/>
          </a:bodyPr>
          <a:lstStyle/>
          <a:p>
            <a:pPr algn="ctr"/>
            <a:r>
              <a:rPr lang="en-US" sz="3200" dirty="0">
                <a:solidFill>
                  <a:schemeClr val="bg1"/>
                </a:solidFill>
              </a:rPr>
              <a:t>Jail Space</a:t>
            </a:r>
          </a:p>
        </p:txBody>
      </p:sp>
      <p:sp>
        <p:nvSpPr>
          <p:cNvPr id="32" name="Content Placeholder 2">
            <a:extLst>
              <a:ext uri="{FF2B5EF4-FFF2-40B4-BE49-F238E27FC236}">
                <a16:creationId xmlns:a16="http://schemas.microsoft.com/office/drawing/2014/main" id="{02D04C75-9D7E-4858-925A-F3C1C5D41E53}"/>
              </a:ext>
            </a:extLst>
          </p:cNvPr>
          <p:cNvSpPr txBox="1">
            <a:spLocks/>
          </p:cNvSpPr>
          <p:nvPr/>
        </p:nvSpPr>
        <p:spPr>
          <a:xfrm>
            <a:off x="4076001" y="2227133"/>
            <a:ext cx="3884608" cy="89255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400" dirty="0"/>
              <a:t>Options available</a:t>
            </a:r>
          </a:p>
          <a:p>
            <a:pPr>
              <a:lnSpc>
                <a:spcPct val="100000"/>
              </a:lnSpc>
              <a:spcBef>
                <a:spcPts val="0"/>
              </a:spcBef>
              <a:spcAft>
                <a:spcPts val="1200"/>
              </a:spcAft>
            </a:pPr>
            <a:r>
              <a:rPr lang="en-US" sz="2400" dirty="0"/>
              <a:t>Rising cost to transport</a:t>
            </a:r>
          </a:p>
        </p:txBody>
      </p:sp>
      <p:sp>
        <p:nvSpPr>
          <p:cNvPr id="33" name="Content Placeholder 2">
            <a:extLst>
              <a:ext uri="{FF2B5EF4-FFF2-40B4-BE49-F238E27FC236}">
                <a16:creationId xmlns:a16="http://schemas.microsoft.com/office/drawing/2014/main" id="{02D04C75-9D7E-4858-925A-F3C1C5D41E53}"/>
              </a:ext>
            </a:extLst>
          </p:cNvPr>
          <p:cNvSpPr txBox="1">
            <a:spLocks/>
          </p:cNvSpPr>
          <p:nvPr/>
        </p:nvSpPr>
        <p:spPr>
          <a:xfrm>
            <a:off x="8064000" y="2244690"/>
            <a:ext cx="3710168" cy="150810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200" dirty="0"/>
              <a:t>Must be detailed</a:t>
            </a:r>
          </a:p>
          <a:p>
            <a:pPr>
              <a:lnSpc>
                <a:spcPct val="100000"/>
              </a:lnSpc>
              <a:spcBef>
                <a:spcPts val="0"/>
              </a:spcBef>
              <a:spcAft>
                <a:spcPts val="1200"/>
              </a:spcAft>
            </a:pPr>
            <a:r>
              <a:rPr lang="en-US" sz="2200" dirty="0"/>
              <a:t>PC prior to retaking documents and confirms violating behavior is revocable</a:t>
            </a:r>
          </a:p>
        </p:txBody>
      </p:sp>
    </p:spTree>
    <p:custDataLst>
      <p:tags r:id="rId1"/>
    </p:custDataLst>
    <p:extLst>
      <p:ext uri="{BB962C8B-B14F-4D97-AF65-F5344CB8AC3E}">
        <p14:creationId xmlns:p14="http://schemas.microsoft.com/office/powerpoint/2010/main" val="1395832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352926" y="2524467"/>
            <a:ext cx="3875120" cy="1224822"/>
          </a:xfrm>
        </p:spPr>
        <p:txBody>
          <a:bodyPr wrap="square" lIns="0" tIns="0" rIns="0" bIns="0" anchor="ctr">
            <a:spAutoFit/>
          </a:bodyPr>
          <a:lstStyle/>
          <a:p>
            <a:pPr algn="ctr"/>
            <a:r>
              <a:rPr lang="en-US" dirty="0">
                <a:solidFill>
                  <a:schemeClr val="bg1"/>
                </a:solidFill>
              </a:rPr>
              <a:t>How Can You Help?</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4971495" y="1097858"/>
            <a:ext cx="6867579" cy="415498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Work with the County Attorney when an offender is detained on an interstate compact warrant.</a:t>
            </a:r>
          </a:p>
          <a:p>
            <a:pPr>
              <a:lnSpc>
                <a:spcPct val="100000"/>
              </a:lnSpc>
              <a:spcBef>
                <a:spcPts val="0"/>
              </a:spcBef>
              <a:spcAft>
                <a:spcPts val="600"/>
              </a:spcAft>
            </a:pPr>
            <a:endParaRPr lang="en-US" sz="2400" dirty="0"/>
          </a:p>
          <a:p>
            <a:pPr>
              <a:lnSpc>
                <a:spcPct val="100000"/>
              </a:lnSpc>
              <a:spcBef>
                <a:spcPts val="0"/>
              </a:spcBef>
              <a:spcAft>
                <a:spcPts val="600"/>
              </a:spcAft>
            </a:pPr>
            <a:r>
              <a:rPr lang="en-US" sz="2400" dirty="0"/>
              <a:t>Ensure County Attorney knows not to file ‘Fugitive from Justice’</a:t>
            </a:r>
          </a:p>
          <a:p>
            <a:pPr>
              <a:lnSpc>
                <a:spcPct val="100000"/>
              </a:lnSpc>
              <a:spcBef>
                <a:spcPts val="0"/>
              </a:spcBef>
              <a:spcAft>
                <a:spcPts val="600"/>
              </a:spcAft>
            </a:pPr>
            <a:endParaRPr lang="en-US" sz="2400" dirty="0"/>
          </a:p>
          <a:p>
            <a:pPr>
              <a:lnSpc>
                <a:spcPct val="100000"/>
              </a:lnSpc>
              <a:spcBef>
                <a:spcPts val="0"/>
              </a:spcBef>
              <a:spcAft>
                <a:spcPts val="600"/>
              </a:spcAft>
            </a:pPr>
            <a:r>
              <a:rPr lang="en-US" sz="2400" dirty="0"/>
              <a:t>Work with Judges regarding Interstate Compact rules and recognizing the pre-signed waiver.</a:t>
            </a:r>
          </a:p>
          <a:p>
            <a:pPr>
              <a:lnSpc>
                <a:spcPct val="100000"/>
              </a:lnSpc>
              <a:spcBef>
                <a:spcPts val="0"/>
              </a:spcBef>
              <a:spcAft>
                <a:spcPts val="600"/>
              </a:spcAft>
            </a:pPr>
            <a:endParaRPr lang="en-US" sz="2400" dirty="0"/>
          </a:p>
          <a:p>
            <a:pPr>
              <a:lnSpc>
                <a:spcPct val="100000"/>
              </a:lnSpc>
              <a:spcBef>
                <a:spcPts val="0"/>
              </a:spcBef>
              <a:spcAft>
                <a:spcPts val="600"/>
              </a:spcAft>
            </a:pPr>
            <a:r>
              <a:rPr lang="en-US" sz="2400" dirty="0"/>
              <a:t>If a bond is set contact the </a:t>
            </a:r>
            <a:r>
              <a:rPr lang="en-US" sz="2400" dirty="0">
                <a:hlinkClick r:id="rId4"/>
              </a:rPr>
              <a:t>compact office</a:t>
            </a:r>
            <a:r>
              <a:rPr lang="en-US" sz="2400" dirty="0"/>
              <a:t>.</a:t>
            </a:r>
          </a:p>
        </p:txBody>
      </p:sp>
    </p:spTree>
    <p:custDataLst>
      <p:tags r:id="rId1"/>
    </p:custDataLst>
    <p:extLst>
      <p:ext uri="{BB962C8B-B14F-4D97-AF65-F5344CB8AC3E}">
        <p14:creationId xmlns:p14="http://schemas.microsoft.com/office/powerpoint/2010/main" val="154594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grpSp>
        <p:nvGrpSpPr>
          <p:cNvPr id="20" name="Group 19">
            <a:extLst>
              <a:ext uri="{FF2B5EF4-FFF2-40B4-BE49-F238E27FC236}">
                <a16:creationId xmlns:a16="http://schemas.microsoft.com/office/drawing/2014/main" id="{CEEE308C-7854-4AEF-9C76-74B87619FE8E}"/>
              </a:ext>
            </a:extLst>
          </p:cNvPr>
          <p:cNvGrpSpPr/>
          <p:nvPr/>
        </p:nvGrpSpPr>
        <p:grpSpPr>
          <a:xfrm>
            <a:off x="5082988" y="1987589"/>
            <a:ext cx="7109012" cy="3829498"/>
            <a:chOff x="5606398" y="760848"/>
            <a:chExt cx="6109352" cy="2804608"/>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606398" y="3565456"/>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606398" y="760848"/>
              <a:ext cx="6109352" cy="188214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In this training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a:t>Purposes &amp; functions of ICAOS</a:t>
              </a:r>
            </a:p>
            <a:p>
              <a:pPr>
                <a:lnSpc>
                  <a:spcPct val="100000"/>
                </a:lnSpc>
                <a:spcBef>
                  <a:spcPts val="0"/>
                </a:spcBef>
                <a:spcAft>
                  <a:spcPts val="600"/>
                </a:spcAft>
              </a:pPr>
              <a:r>
                <a:rPr lang="en-US" dirty="0"/>
                <a:t>Considerations for Extradition Officials</a:t>
              </a:r>
            </a:p>
            <a:p>
              <a:pPr>
                <a:lnSpc>
                  <a:spcPct val="100000"/>
                </a:lnSpc>
                <a:spcBef>
                  <a:spcPts val="0"/>
                </a:spcBef>
                <a:spcAft>
                  <a:spcPts val="600"/>
                </a:spcAft>
              </a:pPr>
              <a:r>
                <a:rPr lang="en-US" dirty="0"/>
                <a:t>Resources available when compact cases arise</a:t>
              </a:r>
            </a:p>
          </p:txBody>
        </p:sp>
      </p:grpSp>
    </p:spTree>
    <p:custDataLst>
      <p:tags r:id="rId1"/>
    </p:custDataLst>
    <p:extLst>
      <p:ext uri="{BB962C8B-B14F-4D97-AF65-F5344CB8AC3E}">
        <p14:creationId xmlns:p14="http://schemas.microsoft.com/office/powerpoint/2010/main" val="394261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352926" y="2219768"/>
            <a:ext cx="3875120" cy="1834220"/>
          </a:xfrm>
        </p:spPr>
        <p:txBody>
          <a:bodyPr wrap="square" lIns="0" tIns="0" rIns="0" bIns="0" anchor="ctr">
            <a:spAutoFit/>
          </a:bodyPr>
          <a:lstStyle/>
          <a:p>
            <a:pPr algn="ctr"/>
            <a:r>
              <a:rPr lang="en-US" dirty="0">
                <a:solidFill>
                  <a:schemeClr val="bg1"/>
                </a:solidFill>
              </a:rPr>
              <a:t>How Can Compact Help You?</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4971495" y="1843314"/>
            <a:ext cx="6867579" cy="289310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Confirm whether or not an offender is an interstate compact offender.</a:t>
            </a:r>
          </a:p>
          <a:p>
            <a:pPr>
              <a:lnSpc>
                <a:spcPct val="100000"/>
              </a:lnSpc>
              <a:spcBef>
                <a:spcPts val="0"/>
              </a:spcBef>
              <a:spcAft>
                <a:spcPts val="600"/>
              </a:spcAft>
            </a:pPr>
            <a:endParaRPr lang="en-US" sz="2400" dirty="0"/>
          </a:p>
          <a:p>
            <a:pPr>
              <a:lnSpc>
                <a:spcPct val="100000"/>
              </a:lnSpc>
              <a:spcBef>
                <a:spcPts val="0"/>
              </a:spcBef>
              <a:spcAft>
                <a:spcPts val="600"/>
              </a:spcAft>
            </a:pPr>
            <a:r>
              <a:rPr lang="en-US" sz="2400" dirty="0"/>
              <a:t>Refer all compact related questions to us.</a:t>
            </a:r>
          </a:p>
          <a:p>
            <a:pPr>
              <a:lnSpc>
                <a:spcPct val="100000"/>
              </a:lnSpc>
              <a:spcBef>
                <a:spcPts val="0"/>
              </a:spcBef>
              <a:spcAft>
                <a:spcPts val="600"/>
              </a:spcAft>
            </a:pPr>
            <a:endParaRPr lang="en-US" sz="2400" dirty="0"/>
          </a:p>
          <a:p>
            <a:pPr>
              <a:lnSpc>
                <a:spcPct val="100000"/>
              </a:lnSpc>
              <a:spcBef>
                <a:spcPts val="0"/>
              </a:spcBef>
              <a:spcAft>
                <a:spcPts val="600"/>
              </a:spcAft>
            </a:pPr>
            <a:r>
              <a:rPr lang="en-US" sz="2400" dirty="0"/>
              <a:t>Ensure involvement/coordination with probation or parole offices.</a:t>
            </a:r>
          </a:p>
        </p:txBody>
      </p:sp>
    </p:spTree>
    <p:custDataLst>
      <p:tags r:id="rId1"/>
    </p:custDataLst>
    <p:extLst>
      <p:ext uri="{BB962C8B-B14F-4D97-AF65-F5344CB8AC3E}">
        <p14:creationId xmlns:p14="http://schemas.microsoft.com/office/powerpoint/2010/main" val="3893582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2800" dirty="0"/>
              <a:t>ICAOS Resources: www.interstatecompact.org</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21</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8963137"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711200" y="2274633"/>
            <a:ext cx="2233714" cy="320087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Compact Online Reference Encyclopedia</a:t>
            </a:r>
          </a:p>
          <a:p>
            <a:pPr marL="0" indent="0">
              <a:lnSpc>
                <a:spcPct val="100000"/>
              </a:lnSpc>
              <a:spcBef>
                <a:spcPts val="0"/>
              </a:spcBef>
              <a:spcAft>
                <a:spcPts val="1200"/>
              </a:spcAft>
              <a:buNone/>
            </a:pPr>
            <a:r>
              <a:rPr lang="en-US" sz="1600" dirty="0"/>
              <a:t>A cross-referenced guide on all ICAOS white papers, advisory opinions, training modules, rules. PC Hearing Officer Guide and the bench book. </a:t>
            </a:r>
          </a:p>
          <a:p>
            <a:pPr marL="0" indent="0">
              <a:lnSpc>
                <a:spcPct val="100000"/>
              </a:lnSpc>
              <a:spcBef>
                <a:spcPts val="0"/>
              </a:spcBef>
              <a:spcAft>
                <a:spcPts val="1200"/>
              </a:spcAft>
              <a:buNone/>
            </a:pPr>
            <a:endParaRPr lang="en-US" sz="1600" dirty="0"/>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325277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227754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Training Support</a:t>
            </a:r>
          </a:p>
          <a:p>
            <a:pPr marL="0" indent="0">
              <a:lnSpc>
                <a:spcPct val="100000"/>
              </a:lnSpc>
              <a:spcBef>
                <a:spcPts val="0"/>
              </a:spcBef>
              <a:spcAft>
                <a:spcPts val="1200"/>
              </a:spcAft>
              <a:buNone/>
            </a:pPr>
            <a:endParaRPr lang="en-US" sz="1400" dirty="0">
              <a:solidFill>
                <a:srgbClr val="102747"/>
              </a:solidFill>
            </a:endParaRPr>
          </a:p>
          <a:p>
            <a:pPr marL="0" indent="0">
              <a:lnSpc>
                <a:spcPct val="100000"/>
              </a:lnSpc>
              <a:spcBef>
                <a:spcPts val="0"/>
              </a:spcBef>
              <a:spcAft>
                <a:spcPts val="1200"/>
              </a:spcAft>
              <a:buNone/>
            </a:pPr>
            <a:r>
              <a:rPr lang="en-US" sz="1600" dirty="0"/>
              <a:t>All of the Commission’s training material, resources and on-demand modules in one convenient location.</a:t>
            </a:r>
          </a:p>
          <a:p>
            <a:pPr marL="0" indent="0">
              <a:lnSpc>
                <a:spcPct val="100000"/>
              </a:lnSpc>
              <a:spcBef>
                <a:spcPts val="0"/>
              </a:spcBef>
              <a:spcAft>
                <a:spcPts val="1200"/>
              </a:spcAft>
              <a:buNone/>
            </a:pPr>
            <a:endParaRPr lang="en-US" sz="2000" dirty="0">
              <a:solidFill>
                <a:srgbClr val="102747"/>
              </a:solidFill>
            </a:endParaRPr>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32432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370939" y="2236916"/>
            <a:ext cx="2233714" cy="206210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Interstate Compact Offender Tracking System</a:t>
            </a:r>
          </a:p>
          <a:p>
            <a:pPr marL="0" indent="0">
              <a:lnSpc>
                <a:spcPct val="100000"/>
              </a:lnSpc>
              <a:spcBef>
                <a:spcPts val="0"/>
              </a:spcBef>
              <a:spcAft>
                <a:spcPts val="1200"/>
              </a:spcAft>
              <a:buNone/>
            </a:pPr>
            <a:r>
              <a:rPr lang="en-US" sz="1600" dirty="0"/>
              <a:t>The Commission’s national tracking system that administers the transfers for all compact offenders.</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198085" y="2162600"/>
            <a:ext cx="2233714" cy="258532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ICAOS Bench Book for Judges and Courts</a:t>
            </a:r>
          </a:p>
          <a:p>
            <a:pPr marL="0" indent="0">
              <a:lnSpc>
                <a:spcPct val="100000"/>
              </a:lnSpc>
              <a:spcBef>
                <a:spcPts val="0"/>
              </a:spcBef>
              <a:spcAft>
                <a:spcPts val="1200"/>
              </a:spcAft>
              <a:buNone/>
            </a:pPr>
            <a:endParaRPr lang="en-US" sz="1600" dirty="0"/>
          </a:p>
          <a:p>
            <a:pPr marL="0" indent="0">
              <a:lnSpc>
                <a:spcPct val="100000"/>
              </a:lnSpc>
              <a:spcBef>
                <a:spcPts val="0"/>
              </a:spcBef>
              <a:spcAft>
                <a:spcPts val="1200"/>
              </a:spcAft>
              <a:buNone/>
            </a:pPr>
            <a:r>
              <a:rPr lang="en-US" sz="1600" dirty="0"/>
              <a:t>The Commission’s judicial reference tool to assist judges and court personnel on the Compact. </a:t>
            </a:r>
          </a:p>
          <a:p>
            <a:pPr marL="0" indent="0">
              <a:lnSpc>
                <a:spcPct val="100000"/>
              </a:lnSpc>
              <a:spcBef>
                <a:spcPts val="0"/>
              </a:spcBef>
              <a:spcAft>
                <a:spcPts val="1200"/>
              </a:spcAft>
              <a:buNone/>
            </a:pPr>
            <a:endParaRPr lang="en-US" sz="1800" dirty="0">
              <a:solidFill>
                <a:srgbClr val="102747"/>
              </a:solidFill>
            </a:endParaRPr>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3233723"/>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a:extLst>
              <a:ext uri="{FF2B5EF4-FFF2-40B4-BE49-F238E27FC236}">
                <a16:creationId xmlns:a16="http://schemas.microsoft.com/office/drawing/2014/main" id="{E6093FA2-EE2A-4E2E-ADF1-8D97E1513350}"/>
              </a:ext>
            </a:extLst>
          </p:cNvPr>
          <p:cNvSpPr txBox="1">
            <a:spLocks/>
          </p:cNvSpPr>
          <p:nvPr/>
        </p:nvSpPr>
        <p:spPr>
          <a:xfrm>
            <a:off x="6179547" y="5912231"/>
            <a:ext cx="2678704"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4"/>
              </a:rPr>
              <a:t>https://interstatecompact.org/user/login?destination=/zendesk-api</a:t>
            </a:r>
            <a:endParaRPr lang="en-US" sz="1200" dirty="0">
              <a:solidFill>
                <a:schemeClr val="bg1">
                  <a:lumMod val="65000"/>
                </a:schemeClr>
              </a:solidFill>
            </a:endParaRPr>
          </a:p>
        </p:txBody>
      </p:sp>
      <p:sp>
        <p:nvSpPr>
          <p:cNvPr id="47" name="Content Placeholder 2">
            <a:extLst>
              <a:ext uri="{FF2B5EF4-FFF2-40B4-BE49-F238E27FC236}">
                <a16:creationId xmlns:a16="http://schemas.microsoft.com/office/drawing/2014/main" id="{AEE011FE-629C-4C32-BC80-6AE310C3CBE6}"/>
              </a:ext>
            </a:extLst>
          </p:cNvPr>
          <p:cNvSpPr txBox="1">
            <a:spLocks/>
          </p:cNvSpPr>
          <p:nvPr/>
        </p:nvSpPr>
        <p:spPr>
          <a:xfrm>
            <a:off x="9025343" y="5912231"/>
            <a:ext cx="2641404"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5"/>
              </a:rPr>
              <a:t>https://interstatecompact.org/bench-book</a:t>
            </a:r>
            <a:endParaRPr lang="en-US" sz="1200" dirty="0">
              <a:solidFill>
                <a:schemeClr val="bg1">
                  <a:lumMod val="65000"/>
                </a:schemeClr>
              </a:solidFill>
            </a:endParaRPr>
          </a:p>
        </p:txBody>
      </p:sp>
      <p:pic>
        <p:nvPicPr>
          <p:cNvPr id="35" name="Picture 34">
            <a:extLst>
              <a:ext uri="{FF2B5EF4-FFF2-40B4-BE49-F238E27FC236}">
                <a16:creationId xmlns:a16="http://schemas.microsoft.com/office/drawing/2014/main" id="{A87311A4-B73F-4180-A5CC-7AAC8043484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99460" y="1150590"/>
            <a:ext cx="2019088" cy="863781"/>
          </a:xfrm>
          <a:prstGeom prst="rect">
            <a:avLst/>
          </a:prstGeom>
          <a:noFill/>
          <a:ln w="38100" cap="sq">
            <a:noFill/>
            <a:prstDash val="solid"/>
            <a:miter lim="800000"/>
          </a:ln>
          <a:effectLst>
            <a:outerShdw blurRad="50800" dist="38100" dir="2700000" algn="tl" rotWithShape="0">
              <a:srgbClr val="000000">
                <a:alpha val="43000"/>
              </a:srgbClr>
            </a:outerShdw>
          </a:effectLst>
        </p:spPr>
      </p:pic>
      <p:pic>
        <p:nvPicPr>
          <p:cNvPr id="38" name="Picture 37">
            <a:extLst>
              <a:ext uri="{FF2B5EF4-FFF2-40B4-BE49-F238E27FC236}">
                <a16:creationId xmlns:a16="http://schemas.microsoft.com/office/drawing/2014/main" id="{102AD780-6327-4F8F-B76F-49D47C75E7AE}"/>
              </a:ext>
            </a:extLst>
          </p:cNvPr>
          <p:cNvPicPr>
            <a:picLocks noChangeAspect="1"/>
          </p:cNvPicPr>
          <p:nvPr/>
        </p:nvPicPr>
        <p:blipFill>
          <a:blip r:embed="rId7"/>
          <a:stretch>
            <a:fillRect/>
          </a:stretch>
        </p:blipFill>
        <p:spPr>
          <a:xfrm>
            <a:off x="3630286" y="1033320"/>
            <a:ext cx="2023022" cy="121814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41" name="Content Placeholder 2">
            <a:extLst>
              <a:ext uri="{FF2B5EF4-FFF2-40B4-BE49-F238E27FC236}">
                <a16:creationId xmlns:a16="http://schemas.microsoft.com/office/drawing/2014/main" id="{CF783E87-F632-4F1E-85BE-1A9F48144A85}"/>
              </a:ext>
            </a:extLst>
          </p:cNvPr>
          <p:cNvSpPr txBox="1">
            <a:spLocks/>
          </p:cNvSpPr>
          <p:nvPr/>
        </p:nvSpPr>
        <p:spPr>
          <a:xfrm>
            <a:off x="476250" y="5926967"/>
            <a:ext cx="2684559"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8"/>
              </a:rPr>
              <a:t>https://interstatecompact.org/core-search</a:t>
            </a:r>
            <a:endParaRPr lang="en-US" sz="1200" dirty="0"/>
          </a:p>
        </p:txBody>
      </p:sp>
      <p:sp>
        <p:nvSpPr>
          <p:cNvPr id="48" name="Content Placeholder 2">
            <a:extLst>
              <a:ext uri="{FF2B5EF4-FFF2-40B4-BE49-F238E27FC236}">
                <a16:creationId xmlns:a16="http://schemas.microsoft.com/office/drawing/2014/main" id="{907CF52B-D231-4550-8AF3-378662472B48}"/>
              </a:ext>
            </a:extLst>
          </p:cNvPr>
          <p:cNvSpPr txBox="1">
            <a:spLocks/>
          </p:cNvSpPr>
          <p:nvPr/>
        </p:nvSpPr>
        <p:spPr>
          <a:xfrm>
            <a:off x="3333750" y="5924551"/>
            <a:ext cx="2678705"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hlinkClick r:id="rId9"/>
              </a:rPr>
              <a:t>https://interstatecompact.org/user/login?destination=/litmos-api</a:t>
            </a:r>
            <a:endParaRPr lang="en-US" sz="1200" dirty="0">
              <a:solidFill>
                <a:schemeClr val="bg1">
                  <a:lumMod val="65000"/>
                </a:schemeClr>
              </a:solidFill>
            </a:endParaRPr>
          </a:p>
        </p:txBody>
      </p:sp>
      <p:pic>
        <p:nvPicPr>
          <p:cNvPr id="53" name="Picture 52">
            <a:extLst>
              <a:ext uri="{FF2B5EF4-FFF2-40B4-BE49-F238E27FC236}">
                <a16:creationId xmlns:a16="http://schemas.microsoft.com/office/drawing/2014/main" id="{E6284F70-099F-4E98-98B7-74957B917A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8261" y="839085"/>
            <a:ext cx="1421276" cy="1421276"/>
          </a:xfrm>
          <a:prstGeom prst="rect">
            <a:avLst/>
          </a:prstGeom>
        </p:spPr>
      </p:pic>
      <p:pic>
        <p:nvPicPr>
          <p:cNvPr id="54" name="Picture 53">
            <a:extLst>
              <a:ext uri="{FF2B5EF4-FFF2-40B4-BE49-F238E27FC236}">
                <a16:creationId xmlns:a16="http://schemas.microsoft.com/office/drawing/2014/main" id="{EE06F07A-D4DD-44F4-96FA-C24510357F7D}"/>
              </a:ext>
            </a:extLst>
          </p:cNvPr>
          <p:cNvPicPr>
            <a:picLocks noChangeAspect="1"/>
          </p:cNvPicPr>
          <p:nvPr/>
        </p:nvPicPr>
        <p:blipFill>
          <a:blip r:embed="rId11"/>
          <a:stretch>
            <a:fillRect/>
          </a:stretch>
        </p:blipFill>
        <p:spPr>
          <a:xfrm>
            <a:off x="9774875" y="625256"/>
            <a:ext cx="1142340" cy="1470440"/>
          </a:xfrm>
          <a:prstGeom prst="rect">
            <a:avLst/>
          </a:prstGeom>
          <a:ln w="38100" cap="sq">
            <a:no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52785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9299732" y="0"/>
            <a:ext cx="2892267"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1043189" y="2609850"/>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592510" y="3988330"/>
            <a:ext cx="8063425" cy="1638863"/>
            <a:chOff x="810520" y="2509978"/>
            <a:chExt cx="8063425" cy="1638863"/>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pPr algn="ctr"/>
              <a:r>
                <a:rPr lang="en-US" sz="6000" dirty="0">
                  <a:solidFill>
                    <a:srgbClr val="102747"/>
                  </a:solidFill>
                  <a:latin typeface="Garamond" panose="02020404030301010803" pitchFamily="18" charset="0"/>
                </a:rPr>
                <a:t>Questions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pPr algn="ctr"/>
              <a:r>
                <a:rPr lang="en-US" sz="2800" dirty="0">
                  <a:solidFill>
                    <a:srgbClr val="102747"/>
                  </a:solidFill>
                  <a:latin typeface="Garamond" panose="02020404030301010803" pitchFamily="18" charset="0"/>
                </a:rPr>
                <a:t>Interstate Compacts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42580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23</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849099-8F0E-4CD4-B9A5-1D896C61F5E3}"/>
              </a:ext>
            </a:extLst>
          </p:cNvPr>
          <p:cNvSpPr/>
          <p:nvPr/>
        </p:nvSpPr>
        <p:spPr>
          <a:xfrm>
            <a:off x="-28198" y="0"/>
            <a:ext cx="5445014"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EEAF8F-1E2D-4FE7-8318-15A4E85566C0}"/>
              </a:ext>
            </a:extLst>
          </p:cNvPr>
          <p:cNvSpPr txBox="1"/>
          <p:nvPr/>
        </p:nvSpPr>
        <p:spPr>
          <a:xfrm>
            <a:off x="5813569" y="345313"/>
            <a:ext cx="4711969" cy="418769"/>
          </a:xfrm>
          <a:prstGeom prst="rect">
            <a:avLst/>
          </a:prstGeom>
          <a:noFill/>
        </p:spPr>
        <p:txBody>
          <a:bodyPr wrap="square" lIns="0" tIns="0" rIns="0" bIns="0" rtlCol="0" anchor="ctr">
            <a:spAutoFit/>
          </a:bodyPr>
          <a:lstStyle/>
          <a:p>
            <a:pPr>
              <a:lnSpc>
                <a:spcPct val="120000"/>
              </a:lnSpc>
            </a:pPr>
            <a:r>
              <a:rPr lang="en-US" sz="2400" dirty="0"/>
              <a:t>Contact the ICAOS National Office</a:t>
            </a:r>
          </a:p>
        </p:txBody>
      </p:sp>
      <p:cxnSp>
        <p:nvCxnSpPr>
          <p:cNvPr id="16" name="Straight Connector 15">
            <a:extLst>
              <a:ext uri="{FF2B5EF4-FFF2-40B4-BE49-F238E27FC236}">
                <a16:creationId xmlns:a16="http://schemas.microsoft.com/office/drawing/2014/main" id="{65CDFCF1-56C9-45F3-86AF-9BF6D1815339}"/>
              </a:ext>
            </a:extLst>
          </p:cNvPr>
          <p:cNvCxnSpPr>
            <a:cxnSpLocks/>
          </p:cNvCxnSpPr>
          <p:nvPr/>
        </p:nvCxnSpPr>
        <p:spPr>
          <a:xfrm>
            <a:off x="7046149" y="1129893"/>
            <a:ext cx="37517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E0CAF28-BA37-478B-BAE9-899D5A8D10E2}"/>
              </a:ext>
            </a:extLst>
          </p:cNvPr>
          <p:cNvGrpSpPr/>
          <p:nvPr/>
        </p:nvGrpSpPr>
        <p:grpSpPr>
          <a:xfrm>
            <a:off x="5912348" y="1124522"/>
            <a:ext cx="934605" cy="934605"/>
            <a:chOff x="5813571" y="798286"/>
            <a:chExt cx="1078596" cy="1078596"/>
          </a:xfrm>
        </p:grpSpPr>
        <p:sp>
          <p:nvSpPr>
            <p:cNvPr id="17" name="Oval 16">
              <a:extLst>
                <a:ext uri="{FF2B5EF4-FFF2-40B4-BE49-F238E27FC236}">
                  <a16:creationId xmlns:a16="http://schemas.microsoft.com/office/drawing/2014/main" id="{3C8FAA56-C568-4C9B-B925-E0E193816AF7}"/>
                </a:ext>
              </a:extLst>
            </p:cNvPr>
            <p:cNvSpPr/>
            <p:nvPr/>
          </p:nvSpPr>
          <p:spPr>
            <a:xfrm>
              <a:off x="5813571" y="798286"/>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60BED466-3678-4C30-82D2-7CCE9021A00A}"/>
                </a:ext>
              </a:extLst>
            </p:cNvPr>
            <p:cNvSpPr/>
            <p:nvPr/>
          </p:nvSpPr>
          <p:spPr>
            <a:xfrm>
              <a:off x="5927567" y="912282"/>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5" name="Group 24">
              <a:extLst>
                <a:ext uri="{FF2B5EF4-FFF2-40B4-BE49-F238E27FC236}">
                  <a16:creationId xmlns:a16="http://schemas.microsoft.com/office/drawing/2014/main" id="{20C6F42E-BEC2-4D86-A534-EF9DF6DF088A}"/>
                </a:ext>
              </a:extLst>
            </p:cNvPr>
            <p:cNvGrpSpPr/>
            <p:nvPr/>
          </p:nvGrpSpPr>
          <p:grpSpPr>
            <a:xfrm>
              <a:off x="6187769" y="1224872"/>
              <a:ext cx="330200" cy="225425"/>
              <a:chOff x="4127500" y="3670301"/>
              <a:chExt cx="330200" cy="225425"/>
            </a:xfrm>
            <a:solidFill>
              <a:schemeClr val="bg1"/>
            </a:solidFill>
          </p:grpSpPr>
          <p:sp>
            <p:nvSpPr>
              <p:cNvPr id="26" name="Freeform 26">
                <a:extLst>
                  <a:ext uri="{FF2B5EF4-FFF2-40B4-BE49-F238E27FC236}">
                    <a16:creationId xmlns:a16="http://schemas.microsoft.com/office/drawing/2014/main" id="{2BE6E0A7-6E24-46AF-B127-7E312D2B75F2}"/>
                  </a:ext>
                </a:extLst>
              </p:cNvPr>
              <p:cNvSpPr>
                <a:spLocks/>
              </p:cNvSpPr>
              <p:nvPr/>
            </p:nvSpPr>
            <p:spPr bwMode="auto">
              <a:xfrm>
                <a:off x="4127500" y="3684588"/>
                <a:ext cx="330200" cy="211138"/>
              </a:xfrm>
              <a:custGeom>
                <a:avLst/>
                <a:gdLst>
                  <a:gd name="T0" fmla="*/ 87 w 88"/>
                  <a:gd name="T1" fmla="*/ 0 h 56"/>
                  <a:gd name="T2" fmla="*/ 45 w 88"/>
                  <a:gd name="T3" fmla="*/ 34 h 56"/>
                  <a:gd name="T4" fmla="*/ 44 w 88"/>
                  <a:gd name="T5" fmla="*/ 34 h 56"/>
                  <a:gd name="T6" fmla="*/ 43 w 88"/>
                  <a:gd name="T7" fmla="*/ 34 h 56"/>
                  <a:gd name="T8" fmla="*/ 1 w 88"/>
                  <a:gd name="T9" fmla="*/ 0 h 56"/>
                  <a:gd name="T10" fmla="*/ 0 w 88"/>
                  <a:gd name="T11" fmla="*/ 4 h 56"/>
                  <a:gd name="T12" fmla="*/ 0 w 88"/>
                  <a:gd name="T13" fmla="*/ 48 h 56"/>
                  <a:gd name="T14" fmla="*/ 8 w 88"/>
                  <a:gd name="T15" fmla="*/ 56 h 56"/>
                  <a:gd name="T16" fmla="*/ 80 w 88"/>
                  <a:gd name="T17" fmla="*/ 56 h 56"/>
                  <a:gd name="T18" fmla="*/ 88 w 88"/>
                  <a:gd name="T19" fmla="*/ 48 h 56"/>
                  <a:gd name="T20" fmla="*/ 88 w 88"/>
                  <a:gd name="T21" fmla="*/ 4 h 56"/>
                  <a:gd name="T22" fmla="*/ 87 w 88"/>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56">
                    <a:moveTo>
                      <a:pt x="87" y="0"/>
                    </a:moveTo>
                    <a:cubicBezTo>
                      <a:pt x="45" y="34"/>
                      <a:pt x="45" y="34"/>
                      <a:pt x="45" y="34"/>
                    </a:cubicBezTo>
                    <a:cubicBezTo>
                      <a:pt x="45" y="34"/>
                      <a:pt x="44" y="34"/>
                      <a:pt x="44" y="34"/>
                    </a:cubicBezTo>
                    <a:cubicBezTo>
                      <a:pt x="44" y="34"/>
                      <a:pt x="43" y="34"/>
                      <a:pt x="43" y="34"/>
                    </a:cubicBezTo>
                    <a:cubicBezTo>
                      <a:pt x="1" y="0"/>
                      <a:pt x="1" y="0"/>
                      <a:pt x="1" y="0"/>
                    </a:cubicBezTo>
                    <a:cubicBezTo>
                      <a:pt x="0" y="1"/>
                      <a:pt x="0" y="2"/>
                      <a:pt x="0" y="4"/>
                    </a:cubicBezTo>
                    <a:cubicBezTo>
                      <a:pt x="0" y="48"/>
                      <a:pt x="0" y="48"/>
                      <a:pt x="0" y="48"/>
                    </a:cubicBezTo>
                    <a:cubicBezTo>
                      <a:pt x="0" y="52"/>
                      <a:pt x="4" y="56"/>
                      <a:pt x="8" y="56"/>
                    </a:cubicBezTo>
                    <a:cubicBezTo>
                      <a:pt x="80" y="56"/>
                      <a:pt x="80" y="56"/>
                      <a:pt x="80" y="56"/>
                    </a:cubicBezTo>
                    <a:cubicBezTo>
                      <a:pt x="84" y="56"/>
                      <a:pt x="88" y="52"/>
                      <a:pt x="88" y="48"/>
                    </a:cubicBezTo>
                    <a:cubicBezTo>
                      <a:pt x="88" y="4"/>
                      <a:pt x="88" y="4"/>
                      <a:pt x="88" y="4"/>
                    </a:cubicBezTo>
                    <a:cubicBezTo>
                      <a:pt x="88" y="2"/>
                      <a:pt x="88" y="1"/>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27" name="Freeform 27">
                <a:extLst>
                  <a:ext uri="{FF2B5EF4-FFF2-40B4-BE49-F238E27FC236}">
                    <a16:creationId xmlns:a16="http://schemas.microsoft.com/office/drawing/2014/main" id="{FD2B891F-0A13-4EC2-8BA4-3FB455348AFB}"/>
                  </a:ext>
                </a:extLst>
              </p:cNvPr>
              <p:cNvSpPr>
                <a:spLocks/>
              </p:cNvSpPr>
              <p:nvPr/>
            </p:nvSpPr>
            <p:spPr bwMode="auto">
              <a:xfrm>
                <a:off x="4143375" y="3670301"/>
                <a:ext cx="300038" cy="123825"/>
              </a:xfrm>
              <a:custGeom>
                <a:avLst/>
                <a:gdLst>
                  <a:gd name="T0" fmla="*/ 80 w 80"/>
                  <a:gd name="T1" fmla="*/ 1 h 33"/>
                  <a:gd name="T2" fmla="*/ 76 w 80"/>
                  <a:gd name="T3" fmla="*/ 0 h 33"/>
                  <a:gd name="T4" fmla="*/ 4 w 80"/>
                  <a:gd name="T5" fmla="*/ 0 h 33"/>
                  <a:gd name="T6" fmla="*/ 0 w 80"/>
                  <a:gd name="T7" fmla="*/ 1 h 33"/>
                  <a:gd name="T8" fmla="*/ 40 w 80"/>
                  <a:gd name="T9" fmla="*/ 33 h 33"/>
                  <a:gd name="T10" fmla="*/ 80 w 80"/>
                  <a:gd name="T11" fmla="*/ 1 h 33"/>
                </a:gdLst>
                <a:ahLst/>
                <a:cxnLst>
                  <a:cxn ang="0">
                    <a:pos x="T0" y="T1"/>
                  </a:cxn>
                  <a:cxn ang="0">
                    <a:pos x="T2" y="T3"/>
                  </a:cxn>
                  <a:cxn ang="0">
                    <a:pos x="T4" y="T5"/>
                  </a:cxn>
                  <a:cxn ang="0">
                    <a:pos x="T6" y="T7"/>
                  </a:cxn>
                  <a:cxn ang="0">
                    <a:pos x="T8" y="T9"/>
                  </a:cxn>
                  <a:cxn ang="0">
                    <a:pos x="T10" y="T11"/>
                  </a:cxn>
                </a:cxnLst>
                <a:rect l="0" t="0" r="r" b="b"/>
                <a:pathLst>
                  <a:path w="80" h="33">
                    <a:moveTo>
                      <a:pt x="80" y="1"/>
                    </a:moveTo>
                    <a:cubicBezTo>
                      <a:pt x="79" y="0"/>
                      <a:pt x="77" y="0"/>
                      <a:pt x="76" y="0"/>
                    </a:cubicBezTo>
                    <a:cubicBezTo>
                      <a:pt x="4" y="0"/>
                      <a:pt x="4" y="0"/>
                      <a:pt x="4" y="0"/>
                    </a:cubicBezTo>
                    <a:cubicBezTo>
                      <a:pt x="3" y="0"/>
                      <a:pt x="1" y="0"/>
                      <a:pt x="0" y="1"/>
                    </a:cubicBezTo>
                    <a:cubicBezTo>
                      <a:pt x="40" y="33"/>
                      <a:pt x="40" y="33"/>
                      <a:pt x="40" y="33"/>
                    </a:cubicBezTo>
                    <a:lnTo>
                      <a:pt x="8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5" name="Group 34">
            <a:extLst>
              <a:ext uri="{FF2B5EF4-FFF2-40B4-BE49-F238E27FC236}">
                <a16:creationId xmlns:a16="http://schemas.microsoft.com/office/drawing/2014/main" id="{6B00B1DF-7DF7-4030-8939-C368901365E3}"/>
              </a:ext>
            </a:extLst>
          </p:cNvPr>
          <p:cNvGrpSpPr/>
          <p:nvPr/>
        </p:nvGrpSpPr>
        <p:grpSpPr>
          <a:xfrm>
            <a:off x="5912348" y="2410543"/>
            <a:ext cx="934605" cy="934605"/>
            <a:chOff x="5813571" y="2462892"/>
            <a:chExt cx="1078596" cy="1078596"/>
          </a:xfrm>
        </p:grpSpPr>
        <p:sp>
          <p:nvSpPr>
            <p:cNvPr id="18" name="Oval 17">
              <a:extLst>
                <a:ext uri="{FF2B5EF4-FFF2-40B4-BE49-F238E27FC236}">
                  <a16:creationId xmlns:a16="http://schemas.microsoft.com/office/drawing/2014/main" id="{8D5B9D78-F752-4862-8F95-9048A8D78BA0}"/>
                </a:ext>
              </a:extLst>
            </p:cNvPr>
            <p:cNvSpPr/>
            <p:nvPr/>
          </p:nvSpPr>
          <p:spPr>
            <a:xfrm>
              <a:off x="5813571" y="2462892"/>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0303F7FD-1300-49C9-B7F1-0CC209A88464}"/>
                </a:ext>
              </a:extLst>
            </p:cNvPr>
            <p:cNvSpPr/>
            <p:nvPr/>
          </p:nvSpPr>
          <p:spPr>
            <a:xfrm>
              <a:off x="5927567" y="2576888"/>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a:extLst>
                <a:ext uri="{FF2B5EF4-FFF2-40B4-BE49-F238E27FC236}">
                  <a16:creationId xmlns:a16="http://schemas.microsoft.com/office/drawing/2014/main" id="{28C75AF1-BCEC-4A7E-8556-9FEB54A68AF3}"/>
                </a:ext>
              </a:extLst>
            </p:cNvPr>
            <p:cNvGrpSpPr/>
            <p:nvPr/>
          </p:nvGrpSpPr>
          <p:grpSpPr>
            <a:xfrm>
              <a:off x="6170307" y="2821215"/>
              <a:ext cx="365125" cy="361950"/>
              <a:chOff x="4108450" y="2886076"/>
              <a:chExt cx="365125" cy="361950"/>
            </a:xfrm>
            <a:solidFill>
              <a:schemeClr val="bg1"/>
            </a:solidFill>
          </p:grpSpPr>
          <p:sp>
            <p:nvSpPr>
              <p:cNvPr id="29" name="Freeform 7">
                <a:extLst>
                  <a:ext uri="{FF2B5EF4-FFF2-40B4-BE49-F238E27FC236}">
                    <a16:creationId xmlns:a16="http://schemas.microsoft.com/office/drawing/2014/main" id="{F6133284-A0D1-44C4-9417-B03B5432F760}"/>
                  </a:ext>
                </a:extLst>
              </p:cNvPr>
              <p:cNvSpPr>
                <a:spLocks/>
              </p:cNvSpPr>
              <p:nvPr/>
            </p:nvSpPr>
            <p:spPr bwMode="auto">
              <a:xfrm>
                <a:off x="4108450" y="2946401"/>
                <a:ext cx="307975" cy="301625"/>
              </a:xfrm>
              <a:custGeom>
                <a:avLst/>
                <a:gdLst>
                  <a:gd name="T0" fmla="*/ 70 w 82"/>
                  <a:gd name="T1" fmla="*/ 49 h 80"/>
                  <a:gd name="T2" fmla="*/ 63 w 82"/>
                  <a:gd name="T3" fmla="*/ 46 h 80"/>
                  <a:gd name="T4" fmla="*/ 56 w 82"/>
                  <a:gd name="T5" fmla="*/ 49 h 80"/>
                  <a:gd name="T6" fmla="*/ 54 w 82"/>
                  <a:gd name="T7" fmla="*/ 50 h 80"/>
                  <a:gd name="T8" fmla="*/ 31 w 82"/>
                  <a:gd name="T9" fmla="*/ 27 h 80"/>
                  <a:gd name="T10" fmla="*/ 32 w 82"/>
                  <a:gd name="T11" fmla="*/ 25 h 80"/>
                  <a:gd name="T12" fmla="*/ 32 w 82"/>
                  <a:gd name="T13" fmla="*/ 11 h 80"/>
                  <a:gd name="T14" fmla="*/ 24 w 82"/>
                  <a:gd name="T15" fmla="*/ 3 h 80"/>
                  <a:gd name="T16" fmla="*/ 17 w 82"/>
                  <a:gd name="T17" fmla="*/ 0 h 80"/>
                  <a:gd name="T18" fmla="*/ 10 w 82"/>
                  <a:gd name="T19" fmla="*/ 3 h 80"/>
                  <a:gd name="T20" fmla="*/ 5 w 82"/>
                  <a:gd name="T21" fmla="*/ 7 h 80"/>
                  <a:gd name="T22" fmla="*/ 3 w 82"/>
                  <a:gd name="T23" fmla="*/ 25 h 80"/>
                  <a:gd name="T24" fmla="*/ 56 w 82"/>
                  <a:gd name="T25" fmla="*/ 78 h 80"/>
                  <a:gd name="T26" fmla="*/ 64 w 82"/>
                  <a:gd name="T27" fmla="*/ 80 h 80"/>
                  <a:gd name="T28" fmla="*/ 74 w 82"/>
                  <a:gd name="T29" fmla="*/ 76 h 80"/>
                  <a:gd name="T30" fmla="*/ 78 w 82"/>
                  <a:gd name="T31" fmla="*/ 71 h 80"/>
                  <a:gd name="T32" fmla="*/ 78 w 82"/>
                  <a:gd name="T33" fmla="*/ 57 h 80"/>
                  <a:gd name="T34" fmla="*/ 70 w 82"/>
                  <a:gd name="T35"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0">
                    <a:moveTo>
                      <a:pt x="70" y="49"/>
                    </a:moveTo>
                    <a:cubicBezTo>
                      <a:pt x="68" y="47"/>
                      <a:pt x="65" y="46"/>
                      <a:pt x="63" y="46"/>
                    </a:cubicBezTo>
                    <a:cubicBezTo>
                      <a:pt x="60" y="46"/>
                      <a:pt x="57" y="47"/>
                      <a:pt x="56" y="49"/>
                    </a:cubicBezTo>
                    <a:cubicBezTo>
                      <a:pt x="54" y="50"/>
                      <a:pt x="54" y="50"/>
                      <a:pt x="54" y="50"/>
                    </a:cubicBezTo>
                    <a:cubicBezTo>
                      <a:pt x="46" y="43"/>
                      <a:pt x="38" y="35"/>
                      <a:pt x="31" y="27"/>
                    </a:cubicBezTo>
                    <a:cubicBezTo>
                      <a:pt x="32" y="25"/>
                      <a:pt x="32" y="25"/>
                      <a:pt x="32" y="25"/>
                    </a:cubicBezTo>
                    <a:cubicBezTo>
                      <a:pt x="36" y="22"/>
                      <a:pt x="36" y="15"/>
                      <a:pt x="32" y="11"/>
                    </a:cubicBezTo>
                    <a:cubicBezTo>
                      <a:pt x="24" y="3"/>
                      <a:pt x="24" y="3"/>
                      <a:pt x="24" y="3"/>
                    </a:cubicBezTo>
                    <a:cubicBezTo>
                      <a:pt x="22" y="1"/>
                      <a:pt x="19" y="0"/>
                      <a:pt x="17" y="0"/>
                    </a:cubicBezTo>
                    <a:cubicBezTo>
                      <a:pt x="14" y="0"/>
                      <a:pt x="12" y="1"/>
                      <a:pt x="10" y="3"/>
                    </a:cubicBezTo>
                    <a:cubicBezTo>
                      <a:pt x="5" y="7"/>
                      <a:pt x="5" y="7"/>
                      <a:pt x="5" y="7"/>
                    </a:cubicBezTo>
                    <a:cubicBezTo>
                      <a:pt x="0" y="12"/>
                      <a:pt x="0" y="20"/>
                      <a:pt x="3" y="25"/>
                    </a:cubicBezTo>
                    <a:cubicBezTo>
                      <a:pt x="17" y="46"/>
                      <a:pt x="35" y="64"/>
                      <a:pt x="56" y="78"/>
                    </a:cubicBezTo>
                    <a:cubicBezTo>
                      <a:pt x="58" y="79"/>
                      <a:pt x="61" y="80"/>
                      <a:pt x="64" y="80"/>
                    </a:cubicBezTo>
                    <a:cubicBezTo>
                      <a:pt x="67" y="80"/>
                      <a:pt x="71" y="79"/>
                      <a:pt x="74" y="76"/>
                    </a:cubicBezTo>
                    <a:cubicBezTo>
                      <a:pt x="78" y="71"/>
                      <a:pt x="78" y="71"/>
                      <a:pt x="78" y="71"/>
                    </a:cubicBezTo>
                    <a:cubicBezTo>
                      <a:pt x="82" y="67"/>
                      <a:pt x="82" y="61"/>
                      <a:pt x="78" y="57"/>
                    </a:cubicBezTo>
                    <a:lnTo>
                      <a:pt x="7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0" name="Freeform 8">
                <a:extLst>
                  <a:ext uri="{FF2B5EF4-FFF2-40B4-BE49-F238E27FC236}">
                    <a16:creationId xmlns:a16="http://schemas.microsoft.com/office/drawing/2014/main" id="{F992CB7E-6E68-4CCC-93F1-126777A01801}"/>
                  </a:ext>
                </a:extLst>
              </p:cNvPr>
              <p:cNvSpPr>
                <a:spLocks/>
              </p:cNvSpPr>
              <p:nvPr/>
            </p:nvSpPr>
            <p:spPr bwMode="auto">
              <a:xfrm>
                <a:off x="4286250" y="2886076"/>
                <a:ext cx="187325" cy="188913"/>
              </a:xfrm>
              <a:custGeom>
                <a:avLst/>
                <a:gdLst>
                  <a:gd name="T0" fmla="*/ 2 w 50"/>
                  <a:gd name="T1" fmla="*/ 0 h 50"/>
                  <a:gd name="T2" fmla="*/ 0 w 50"/>
                  <a:gd name="T3" fmla="*/ 2 h 50"/>
                  <a:gd name="T4" fmla="*/ 2 w 50"/>
                  <a:gd name="T5" fmla="*/ 4 h 50"/>
                  <a:gd name="T6" fmla="*/ 46 w 50"/>
                  <a:gd name="T7" fmla="*/ 48 h 50"/>
                  <a:gd name="T8" fmla="*/ 48 w 50"/>
                  <a:gd name="T9" fmla="*/ 50 h 50"/>
                  <a:gd name="T10" fmla="*/ 50 w 50"/>
                  <a:gd name="T11" fmla="*/ 48 h 50"/>
                  <a:gd name="T12" fmla="*/ 2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2" y="0"/>
                    </a:moveTo>
                    <a:cubicBezTo>
                      <a:pt x="1" y="0"/>
                      <a:pt x="0" y="1"/>
                      <a:pt x="0" y="2"/>
                    </a:cubicBezTo>
                    <a:cubicBezTo>
                      <a:pt x="0" y="3"/>
                      <a:pt x="1" y="4"/>
                      <a:pt x="2" y="4"/>
                    </a:cubicBezTo>
                    <a:cubicBezTo>
                      <a:pt x="26" y="4"/>
                      <a:pt x="46" y="24"/>
                      <a:pt x="46" y="48"/>
                    </a:cubicBezTo>
                    <a:cubicBezTo>
                      <a:pt x="46" y="49"/>
                      <a:pt x="47" y="50"/>
                      <a:pt x="48" y="50"/>
                    </a:cubicBezTo>
                    <a:cubicBezTo>
                      <a:pt x="49" y="50"/>
                      <a:pt x="50" y="49"/>
                      <a:pt x="50" y="48"/>
                    </a:cubicBezTo>
                    <a:cubicBezTo>
                      <a:pt x="50" y="22"/>
                      <a:pt x="28"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1" name="Freeform 9">
                <a:extLst>
                  <a:ext uri="{FF2B5EF4-FFF2-40B4-BE49-F238E27FC236}">
                    <a16:creationId xmlns:a16="http://schemas.microsoft.com/office/drawing/2014/main" id="{692B1D1B-8E84-43BB-A7B5-27D7DCDBE445}"/>
                  </a:ext>
                </a:extLst>
              </p:cNvPr>
              <p:cNvSpPr>
                <a:spLocks/>
              </p:cNvSpPr>
              <p:nvPr/>
            </p:nvSpPr>
            <p:spPr bwMode="auto">
              <a:xfrm>
                <a:off x="4286250" y="2946401"/>
                <a:ext cx="127000" cy="128588"/>
              </a:xfrm>
              <a:custGeom>
                <a:avLst/>
                <a:gdLst>
                  <a:gd name="T0" fmla="*/ 2 w 34"/>
                  <a:gd name="T1" fmla="*/ 4 h 34"/>
                  <a:gd name="T2" fmla="*/ 30 w 34"/>
                  <a:gd name="T3" fmla="*/ 32 h 34"/>
                  <a:gd name="T4" fmla="*/ 32 w 34"/>
                  <a:gd name="T5" fmla="*/ 34 h 34"/>
                  <a:gd name="T6" fmla="*/ 34 w 34"/>
                  <a:gd name="T7" fmla="*/ 32 h 34"/>
                  <a:gd name="T8" fmla="*/ 2 w 34"/>
                  <a:gd name="T9" fmla="*/ 0 h 34"/>
                  <a:gd name="T10" fmla="*/ 0 w 34"/>
                  <a:gd name="T11" fmla="*/ 2 h 34"/>
                  <a:gd name="T12" fmla="*/ 2 w 34"/>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2" y="4"/>
                    </a:moveTo>
                    <a:cubicBezTo>
                      <a:pt x="17" y="4"/>
                      <a:pt x="30" y="17"/>
                      <a:pt x="30" y="32"/>
                    </a:cubicBezTo>
                    <a:cubicBezTo>
                      <a:pt x="30" y="33"/>
                      <a:pt x="31" y="34"/>
                      <a:pt x="32" y="34"/>
                    </a:cubicBezTo>
                    <a:cubicBezTo>
                      <a:pt x="33" y="34"/>
                      <a:pt x="34" y="33"/>
                      <a:pt x="34" y="32"/>
                    </a:cubicBezTo>
                    <a:cubicBezTo>
                      <a:pt x="34" y="14"/>
                      <a:pt x="20"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2" name="Freeform 10">
                <a:extLst>
                  <a:ext uri="{FF2B5EF4-FFF2-40B4-BE49-F238E27FC236}">
                    <a16:creationId xmlns:a16="http://schemas.microsoft.com/office/drawing/2014/main" id="{0AE14156-35EC-44C7-AD18-8BF6C8965D91}"/>
                  </a:ext>
                </a:extLst>
              </p:cNvPr>
              <p:cNvSpPr>
                <a:spLocks/>
              </p:cNvSpPr>
              <p:nvPr/>
            </p:nvSpPr>
            <p:spPr bwMode="auto">
              <a:xfrm>
                <a:off x="4286250" y="3006726"/>
                <a:ext cx="66675" cy="68263"/>
              </a:xfrm>
              <a:custGeom>
                <a:avLst/>
                <a:gdLst>
                  <a:gd name="T0" fmla="*/ 2 w 18"/>
                  <a:gd name="T1" fmla="*/ 4 h 18"/>
                  <a:gd name="T2" fmla="*/ 14 w 18"/>
                  <a:gd name="T3" fmla="*/ 16 h 18"/>
                  <a:gd name="T4" fmla="*/ 16 w 18"/>
                  <a:gd name="T5" fmla="*/ 18 h 18"/>
                  <a:gd name="T6" fmla="*/ 18 w 18"/>
                  <a:gd name="T7" fmla="*/ 16 h 18"/>
                  <a:gd name="T8" fmla="*/ 2 w 18"/>
                  <a:gd name="T9" fmla="*/ 0 h 18"/>
                  <a:gd name="T10" fmla="*/ 0 w 18"/>
                  <a:gd name="T11" fmla="*/ 2 h 18"/>
                  <a:gd name="T12" fmla="*/ 2 w 1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2" y="4"/>
                    </a:moveTo>
                    <a:cubicBezTo>
                      <a:pt x="9" y="4"/>
                      <a:pt x="14" y="9"/>
                      <a:pt x="14" y="16"/>
                    </a:cubicBezTo>
                    <a:cubicBezTo>
                      <a:pt x="14" y="17"/>
                      <a:pt x="15" y="18"/>
                      <a:pt x="16" y="18"/>
                    </a:cubicBezTo>
                    <a:cubicBezTo>
                      <a:pt x="17" y="18"/>
                      <a:pt x="18" y="17"/>
                      <a:pt x="18" y="16"/>
                    </a:cubicBezTo>
                    <a:cubicBezTo>
                      <a:pt x="18" y="7"/>
                      <a:pt x="11"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6" name="Group 35">
            <a:extLst>
              <a:ext uri="{FF2B5EF4-FFF2-40B4-BE49-F238E27FC236}">
                <a16:creationId xmlns:a16="http://schemas.microsoft.com/office/drawing/2014/main" id="{DE34C7D8-3FAD-470B-A87A-BFA2F620A7BF}"/>
              </a:ext>
            </a:extLst>
          </p:cNvPr>
          <p:cNvGrpSpPr/>
          <p:nvPr/>
        </p:nvGrpSpPr>
        <p:grpSpPr>
          <a:xfrm>
            <a:off x="5912348" y="4982583"/>
            <a:ext cx="934605" cy="934605"/>
            <a:chOff x="5813571" y="4181019"/>
            <a:chExt cx="1078596" cy="1078596"/>
          </a:xfrm>
        </p:grpSpPr>
        <p:sp>
          <p:nvSpPr>
            <p:cNvPr id="19" name="Oval 18">
              <a:extLst>
                <a:ext uri="{FF2B5EF4-FFF2-40B4-BE49-F238E27FC236}">
                  <a16:creationId xmlns:a16="http://schemas.microsoft.com/office/drawing/2014/main" id="{B5B4670F-B4D8-44BC-AB05-DC12F114D0AA}"/>
                </a:ext>
              </a:extLst>
            </p:cNvPr>
            <p:cNvSpPr/>
            <p:nvPr/>
          </p:nvSpPr>
          <p:spPr>
            <a:xfrm>
              <a:off x="5813571" y="4181019"/>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6D193350-3558-4F1A-8E6A-166D11B1AE34}"/>
                </a:ext>
              </a:extLst>
            </p:cNvPr>
            <p:cNvSpPr/>
            <p:nvPr/>
          </p:nvSpPr>
          <p:spPr>
            <a:xfrm>
              <a:off x="5927567" y="4295015"/>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23">
              <a:extLst>
                <a:ext uri="{FF2B5EF4-FFF2-40B4-BE49-F238E27FC236}">
                  <a16:creationId xmlns:a16="http://schemas.microsoft.com/office/drawing/2014/main" id="{744BD608-0AE2-4506-AD6A-D34797818776}"/>
                </a:ext>
              </a:extLst>
            </p:cNvPr>
            <p:cNvSpPr>
              <a:spLocks noEditPoints="1"/>
            </p:cNvSpPr>
            <p:nvPr/>
          </p:nvSpPr>
          <p:spPr bwMode="auto">
            <a:xfrm>
              <a:off x="6172688" y="4539342"/>
              <a:ext cx="360363" cy="361950"/>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2400"/>
            </a:p>
          </p:txBody>
        </p:sp>
      </p:grpSp>
      <p:sp>
        <p:nvSpPr>
          <p:cNvPr id="38" name="Oval 37">
            <a:extLst>
              <a:ext uri="{FF2B5EF4-FFF2-40B4-BE49-F238E27FC236}">
                <a16:creationId xmlns:a16="http://schemas.microsoft.com/office/drawing/2014/main" id="{7742B07A-45EB-40D2-9A03-4E33693F5BD1}"/>
              </a:ext>
            </a:extLst>
          </p:cNvPr>
          <p:cNvSpPr/>
          <p:nvPr/>
        </p:nvSpPr>
        <p:spPr>
          <a:xfrm>
            <a:off x="5813570" y="3429419"/>
            <a:ext cx="934605" cy="9346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Oval 38">
            <a:extLst>
              <a:ext uri="{FF2B5EF4-FFF2-40B4-BE49-F238E27FC236}">
                <a16:creationId xmlns:a16="http://schemas.microsoft.com/office/drawing/2014/main" id="{05ECDF15-D0EE-4CD9-80A5-D75986C05C3C}"/>
              </a:ext>
            </a:extLst>
          </p:cNvPr>
          <p:cNvSpPr/>
          <p:nvPr/>
        </p:nvSpPr>
        <p:spPr>
          <a:xfrm>
            <a:off x="5912348" y="3528196"/>
            <a:ext cx="737049" cy="737049"/>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44">
            <a:extLst>
              <a:ext uri="{FF2B5EF4-FFF2-40B4-BE49-F238E27FC236}">
                <a16:creationId xmlns:a16="http://schemas.microsoft.com/office/drawing/2014/main" id="{FF120F7E-E4F5-4620-BC22-A752E1FCB1FB}"/>
              </a:ext>
            </a:extLst>
          </p:cNvPr>
          <p:cNvGrpSpPr/>
          <p:nvPr/>
        </p:nvGrpSpPr>
        <p:grpSpPr>
          <a:xfrm>
            <a:off x="6209800" y="3987004"/>
            <a:ext cx="339703" cy="353727"/>
            <a:chOff x="3390900" y="723900"/>
            <a:chExt cx="346075" cy="360363"/>
          </a:xfrm>
          <a:solidFill>
            <a:schemeClr val="bg1"/>
          </a:solidFill>
        </p:grpSpPr>
        <p:sp>
          <p:nvSpPr>
            <p:cNvPr id="46" name="Freeform 252">
              <a:extLst>
                <a:ext uri="{FF2B5EF4-FFF2-40B4-BE49-F238E27FC236}">
                  <a16:creationId xmlns:a16="http://schemas.microsoft.com/office/drawing/2014/main" id="{A111DBF6-D001-4EED-B757-FAB0A8E1958C}"/>
                </a:ext>
              </a:extLst>
            </p:cNvPr>
            <p:cNvSpPr>
              <a:spLocks/>
            </p:cNvSpPr>
            <p:nvPr/>
          </p:nvSpPr>
          <p:spPr bwMode="auto">
            <a:xfrm>
              <a:off x="3390900" y="1023938"/>
              <a:ext cx="346075" cy="60325"/>
            </a:xfrm>
            <a:custGeom>
              <a:avLst/>
              <a:gdLst>
                <a:gd name="T0" fmla="*/ 90 w 92"/>
                <a:gd name="T1" fmla="*/ 12 h 16"/>
                <a:gd name="T2" fmla="*/ 48 w 92"/>
                <a:gd name="T3" fmla="*/ 12 h 16"/>
                <a:gd name="T4" fmla="*/ 48 w 92"/>
                <a:gd name="T5" fmla="*/ 0 h 16"/>
                <a:gd name="T6" fmla="*/ 44 w 92"/>
                <a:gd name="T7" fmla="*/ 0 h 16"/>
                <a:gd name="T8" fmla="*/ 44 w 92"/>
                <a:gd name="T9" fmla="*/ 12 h 16"/>
                <a:gd name="T10" fmla="*/ 2 w 92"/>
                <a:gd name="T11" fmla="*/ 12 h 16"/>
                <a:gd name="T12" fmla="*/ 0 w 92"/>
                <a:gd name="T13" fmla="*/ 14 h 16"/>
                <a:gd name="T14" fmla="*/ 2 w 92"/>
                <a:gd name="T15" fmla="*/ 16 h 16"/>
                <a:gd name="T16" fmla="*/ 90 w 92"/>
                <a:gd name="T17" fmla="*/ 16 h 16"/>
                <a:gd name="T18" fmla="*/ 92 w 92"/>
                <a:gd name="T19" fmla="*/ 14 h 16"/>
                <a:gd name="T20" fmla="*/ 90 w 92"/>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6">
                  <a:moveTo>
                    <a:pt x="90" y="12"/>
                  </a:moveTo>
                  <a:cubicBezTo>
                    <a:pt x="48" y="12"/>
                    <a:pt x="48" y="12"/>
                    <a:pt x="48" y="12"/>
                  </a:cubicBezTo>
                  <a:cubicBezTo>
                    <a:pt x="48" y="0"/>
                    <a:pt x="48" y="0"/>
                    <a:pt x="48" y="0"/>
                  </a:cubicBezTo>
                  <a:cubicBezTo>
                    <a:pt x="44" y="0"/>
                    <a:pt x="44" y="0"/>
                    <a:pt x="44" y="0"/>
                  </a:cubicBezTo>
                  <a:cubicBezTo>
                    <a:pt x="44" y="12"/>
                    <a:pt x="44" y="12"/>
                    <a:pt x="44" y="12"/>
                  </a:cubicBezTo>
                  <a:cubicBezTo>
                    <a:pt x="2" y="12"/>
                    <a:pt x="2" y="12"/>
                    <a:pt x="2" y="12"/>
                  </a:cubicBezTo>
                  <a:cubicBezTo>
                    <a:pt x="1" y="12"/>
                    <a:pt x="0" y="13"/>
                    <a:pt x="0" y="14"/>
                  </a:cubicBezTo>
                  <a:cubicBezTo>
                    <a:pt x="0" y="15"/>
                    <a:pt x="1" y="16"/>
                    <a:pt x="2" y="16"/>
                  </a:cubicBezTo>
                  <a:cubicBezTo>
                    <a:pt x="90" y="16"/>
                    <a:pt x="90" y="16"/>
                    <a:pt x="90" y="16"/>
                  </a:cubicBezTo>
                  <a:cubicBezTo>
                    <a:pt x="91" y="16"/>
                    <a:pt x="92" y="15"/>
                    <a:pt x="92" y="14"/>
                  </a:cubicBezTo>
                  <a:cubicBezTo>
                    <a:pt x="92" y="13"/>
                    <a:pt x="91"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7" name="Freeform 253">
              <a:extLst>
                <a:ext uri="{FF2B5EF4-FFF2-40B4-BE49-F238E27FC236}">
                  <a16:creationId xmlns:a16="http://schemas.microsoft.com/office/drawing/2014/main" id="{FC405264-BE3A-43DC-B54D-80EA85FC65A5}"/>
                </a:ext>
              </a:extLst>
            </p:cNvPr>
            <p:cNvSpPr>
              <a:spLocks/>
            </p:cNvSpPr>
            <p:nvPr/>
          </p:nvSpPr>
          <p:spPr bwMode="auto">
            <a:xfrm>
              <a:off x="3421063" y="874713"/>
              <a:ext cx="87313" cy="44450"/>
            </a:xfrm>
            <a:custGeom>
              <a:avLst/>
              <a:gdLst>
                <a:gd name="T0" fmla="*/ 21 w 23"/>
                <a:gd name="T1" fmla="*/ 0 h 12"/>
                <a:gd name="T2" fmla="*/ 0 w 23"/>
                <a:gd name="T3" fmla="*/ 0 h 12"/>
                <a:gd name="T4" fmla="*/ 3 w 23"/>
                <a:gd name="T5" fmla="*/ 12 h 12"/>
                <a:gd name="T6" fmla="*/ 23 w 23"/>
                <a:gd name="T7" fmla="*/ 12 h 12"/>
                <a:gd name="T8" fmla="*/ 21 w 23"/>
                <a:gd name="T9" fmla="*/ 0 h 12"/>
              </a:gdLst>
              <a:ahLst/>
              <a:cxnLst>
                <a:cxn ang="0">
                  <a:pos x="T0" y="T1"/>
                </a:cxn>
                <a:cxn ang="0">
                  <a:pos x="T2" y="T3"/>
                </a:cxn>
                <a:cxn ang="0">
                  <a:pos x="T4" y="T5"/>
                </a:cxn>
                <a:cxn ang="0">
                  <a:pos x="T6" y="T7"/>
                </a:cxn>
                <a:cxn ang="0">
                  <a:pos x="T8" y="T9"/>
                </a:cxn>
              </a:cxnLst>
              <a:rect l="0" t="0" r="r" b="b"/>
              <a:pathLst>
                <a:path w="23" h="12">
                  <a:moveTo>
                    <a:pt x="21" y="0"/>
                  </a:moveTo>
                  <a:cubicBezTo>
                    <a:pt x="0" y="0"/>
                    <a:pt x="0" y="0"/>
                    <a:pt x="0" y="0"/>
                  </a:cubicBezTo>
                  <a:cubicBezTo>
                    <a:pt x="1" y="4"/>
                    <a:pt x="1" y="8"/>
                    <a:pt x="3" y="12"/>
                  </a:cubicBezTo>
                  <a:cubicBezTo>
                    <a:pt x="23" y="12"/>
                    <a:pt x="23" y="12"/>
                    <a:pt x="23" y="12"/>
                  </a:cubicBezTo>
                  <a:cubicBezTo>
                    <a:pt x="22" y="8"/>
                    <a:pt x="21" y="4"/>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8" name="Freeform 254">
              <a:extLst>
                <a:ext uri="{FF2B5EF4-FFF2-40B4-BE49-F238E27FC236}">
                  <a16:creationId xmlns:a16="http://schemas.microsoft.com/office/drawing/2014/main" id="{B983B4BE-E4EF-483A-9C3C-2777C4F9897C}"/>
                </a:ext>
              </a:extLst>
            </p:cNvPr>
            <p:cNvSpPr>
              <a:spLocks/>
            </p:cNvSpPr>
            <p:nvPr/>
          </p:nvSpPr>
          <p:spPr bwMode="auto">
            <a:xfrm>
              <a:off x="3530600" y="739775"/>
              <a:ext cx="68263" cy="44450"/>
            </a:xfrm>
            <a:custGeom>
              <a:avLst/>
              <a:gdLst>
                <a:gd name="T0" fmla="*/ 8 w 18"/>
                <a:gd name="T1" fmla="*/ 0 h 12"/>
                <a:gd name="T2" fmla="*/ 0 w 18"/>
                <a:gd name="T3" fmla="*/ 12 h 12"/>
                <a:gd name="T4" fmla="*/ 18 w 18"/>
                <a:gd name="T5" fmla="*/ 12 h 12"/>
                <a:gd name="T6" fmla="*/ 10 w 18"/>
                <a:gd name="T7" fmla="*/ 0 h 12"/>
                <a:gd name="T8" fmla="*/ 8 w 18"/>
                <a:gd name="T9" fmla="*/ 0 h 12"/>
              </a:gdLst>
              <a:ahLst/>
              <a:cxnLst>
                <a:cxn ang="0">
                  <a:pos x="T0" y="T1"/>
                </a:cxn>
                <a:cxn ang="0">
                  <a:pos x="T2" y="T3"/>
                </a:cxn>
                <a:cxn ang="0">
                  <a:pos x="T4" y="T5"/>
                </a:cxn>
                <a:cxn ang="0">
                  <a:pos x="T6" y="T7"/>
                </a:cxn>
                <a:cxn ang="0">
                  <a:pos x="T8" y="T9"/>
                </a:cxn>
              </a:cxnLst>
              <a:rect l="0" t="0" r="r" b="b"/>
              <a:pathLst>
                <a:path w="18" h="12">
                  <a:moveTo>
                    <a:pt x="8" y="0"/>
                  </a:moveTo>
                  <a:cubicBezTo>
                    <a:pt x="5" y="4"/>
                    <a:pt x="2" y="8"/>
                    <a:pt x="0" y="12"/>
                  </a:cubicBezTo>
                  <a:cubicBezTo>
                    <a:pt x="18" y="12"/>
                    <a:pt x="18" y="12"/>
                    <a:pt x="18" y="12"/>
                  </a:cubicBezTo>
                  <a:cubicBezTo>
                    <a:pt x="16" y="8"/>
                    <a:pt x="13" y="4"/>
                    <a:pt x="1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9" name="Freeform 255">
              <a:extLst>
                <a:ext uri="{FF2B5EF4-FFF2-40B4-BE49-F238E27FC236}">
                  <a16:creationId xmlns:a16="http://schemas.microsoft.com/office/drawing/2014/main" id="{B223B66A-D382-4670-99BB-4AEA46C9E1D6}"/>
                </a:ext>
              </a:extLst>
            </p:cNvPr>
            <p:cNvSpPr>
              <a:spLocks/>
            </p:cNvSpPr>
            <p:nvPr/>
          </p:nvSpPr>
          <p:spPr bwMode="auto">
            <a:xfrm>
              <a:off x="3621088" y="874713"/>
              <a:ext cx="85725" cy="44450"/>
            </a:xfrm>
            <a:custGeom>
              <a:avLst/>
              <a:gdLst>
                <a:gd name="T0" fmla="*/ 23 w 23"/>
                <a:gd name="T1" fmla="*/ 0 h 12"/>
                <a:gd name="T2" fmla="*/ 2 w 23"/>
                <a:gd name="T3" fmla="*/ 0 h 12"/>
                <a:gd name="T4" fmla="*/ 0 w 23"/>
                <a:gd name="T5" fmla="*/ 12 h 12"/>
                <a:gd name="T6" fmla="*/ 20 w 23"/>
                <a:gd name="T7" fmla="*/ 12 h 12"/>
                <a:gd name="T8" fmla="*/ 23 w 23"/>
                <a:gd name="T9" fmla="*/ 0 h 12"/>
              </a:gdLst>
              <a:ahLst/>
              <a:cxnLst>
                <a:cxn ang="0">
                  <a:pos x="T0" y="T1"/>
                </a:cxn>
                <a:cxn ang="0">
                  <a:pos x="T2" y="T3"/>
                </a:cxn>
                <a:cxn ang="0">
                  <a:pos x="T4" y="T5"/>
                </a:cxn>
                <a:cxn ang="0">
                  <a:pos x="T6" y="T7"/>
                </a:cxn>
                <a:cxn ang="0">
                  <a:pos x="T8" y="T9"/>
                </a:cxn>
              </a:cxnLst>
              <a:rect l="0" t="0" r="r" b="b"/>
              <a:pathLst>
                <a:path w="23" h="12">
                  <a:moveTo>
                    <a:pt x="23" y="0"/>
                  </a:moveTo>
                  <a:cubicBezTo>
                    <a:pt x="2" y="0"/>
                    <a:pt x="2" y="0"/>
                    <a:pt x="2" y="0"/>
                  </a:cubicBezTo>
                  <a:cubicBezTo>
                    <a:pt x="2" y="4"/>
                    <a:pt x="1" y="8"/>
                    <a:pt x="0" y="12"/>
                  </a:cubicBezTo>
                  <a:cubicBezTo>
                    <a:pt x="20" y="12"/>
                    <a:pt x="20" y="12"/>
                    <a:pt x="20" y="12"/>
                  </a:cubicBezTo>
                  <a:cubicBezTo>
                    <a:pt x="22" y="8"/>
                    <a:pt x="23" y="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0" name="Freeform 256">
              <a:extLst>
                <a:ext uri="{FF2B5EF4-FFF2-40B4-BE49-F238E27FC236}">
                  <a16:creationId xmlns:a16="http://schemas.microsoft.com/office/drawing/2014/main" id="{7AADD97D-38F2-4A47-960C-9EC3371E196B}"/>
                </a:ext>
              </a:extLst>
            </p:cNvPr>
            <p:cNvSpPr>
              <a:spLocks/>
            </p:cNvSpPr>
            <p:nvPr/>
          </p:nvSpPr>
          <p:spPr bwMode="auto">
            <a:xfrm>
              <a:off x="3511550" y="874713"/>
              <a:ext cx="104775" cy="44450"/>
            </a:xfrm>
            <a:custGeom>
              <a:avLst/>
              <a:gdLst>
                <a:gd name="T0" fmla="*/ 0 w 28"/>
                <a:gd name="T1" fmla="*/ 0 h 12"/>
                <a:gd name="T2" fmla="*/ 3 w 28"/>
                <a:gd name="T3" fmla="*/ 12 h 12"/>
                <a:gd name="T4" fmla="*/ 25 w 28"/>
                <a:gd name="T5" fmla="*/ 12 h 12"/>
                <a:gd name="T6" fmla="*/ 28 w 28"/>
                <a:gd name="T7" fmla="*/ 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cubicBezTo>
                    <a:pt x="1" y="4"/>
                    <a:pt x="2" y="8"/>
                    <a:pt x="3" y="12"/>
                  </a:cubicBezTo>
                  <a:cubicBezTo>
                    <a:pt x="25" y="12"/>
                    <a:pt x="25" y="12"/>
                    <a:pt x="25" y="12"/>
                  </a:cubicBezTo>
                  <a:cubicBezTo>
                    <a:pt x="26" y="8"/>
                    <a:pt x="27" y="4"/>
                    <a:pt x="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1" name="Freeform 257">
              <a:extLst>
                <a:ext uri="{FF2B5EF4-FFF2-40B4-BE49-F238E27FC236}">
                  <a16:creationId xmlns:a16="http://schemas.microsoft.com/office/drawing/2014/main" id="{299F226E-99B4-42CA-96C0-278E06B10757}"/>
                </a:ext>
              </a:extLst>
            </p:cNvPr>
            <p:cNvSpPr>
              <a:spLocks/>
            </p:cNvSpPr>
            <p:nvPr/>
          </p:nvSpPr>
          <p:spPr bwMode="auto">
            <a:xfrm>
              <a:off x="3511550" y="798513"/>
              <a:ext cx="104775" cy="60325"/>
            </a:xfrm>
            <a:custGeom>
              <a:avLst/>
              <a:gdLst>
                <a:gd name="T0" fmla="*/ 28 w 28"/>
                <a:gd name="T1" fmla="*/ 16 h 16"/>
                <a:gd name="T2" fmla="*/ 25 w 28"/>
                <a:gd name="T3" fmla="*/ 0 h 16"/>
                <a:gd name="T4" fmla="*/ 3 w 28"/>
                <a:gd name="T5" fmla="*/ 0 h 16"/>
                <a:gd name="T6" fmla="*/ 0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cubicBezTo>
                    <a:pt x="28" y="11"/>
                    <a:pt x="27" y="5"/>
                    <a:pt x="25" y="0"/>
                  </a:cubicBezTo>
                  <a:cubicBezTo>
                    <a:pt x="3" y="0"/>
                    <a:pt x="3" y="0"/>
                    <a:pt x="3" y="0"/>
                  </a:cubicBezTo>
                  <a:cubicBezTo>
                    <a:pt x="1" y="5"/>
                    <a:pt x="0" y="11"/>
                    <a:pt x="0" y="16"/>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2" name="Freeform 258">
              <a:extLst>
                <a:ext uri="{FF2B5EF4-FFF2-40B4-BE49-F238E27FC236}">
                  <a16:creationId xmlns:a16="http://schemas.microsoft.com/office/drawing/2014/main" id="{4C003908-1DC2-4687-B8CE-0B64A1175A4C}"/>
                </a:ext>
              </a:extLst>
            </p:cNvPr>
            <p:cNvSpPr>
              <a:spLocks/>
            </p:cNvSpPr>
            <p:nvPr/>
          </p:nvSpPr>
          <p:spPr bwMode="auto">
            <a:xfrm>
              <a:off x="3527425" y="935038"/>
              <a:ext cx="74613" cy="58738"/>
            </a:xfrm>
            <a:custGeom>
              <a:avLst/>
              <a:gdLst>
                <a:gd name="T0" fmla="*/ 11 w 20"/>
                <a:gd name="T1" fmla="*/ 16 h 16"/>
                <a:gd name="T2" fmla="*/ 20 w 20"/>
                <a:gd name="T3" fmla="*/ 0 h 16"/>
                <a:gd name="T4" fmla="*/ 0 w 20"/>
                <a:gd name="T5" fmla="*/ 0 h 16"/>
                <a:gd name="T6" fmla="*/ 9 w 20"/>
                <a:gd name="T7" fmla="*/ 16 h 16"/>
                <a:gd name="T8" fmla="*/ 11 w 20"/>
                <a:gd name="T9" fmla="*/ 16 h 16"/>
              </a:gdLst>
              <a:ahLst/>
              <a:cxnLst>
                <a:cxn ang="0">
                  <a:pos x="T0" y="T1"/>
                </a:cxn>
                <a:cxn ang="0">
                  <a:pos x="T2" y="T3"/>
                </a:cxn>
                <a:cxn ang="0">
                  <a:pos x="T4" y="T5"/>
                </a:cxn>
                <a:cxn ang="0">
                  <a:pos x="T6" y="T7"/>
                </a:cxn>
                <a:cxn ang="0">
                  <a:pos x="T8" y="T9"/>
                </a:cxn>
              </a:cxnLst>
              <a:rect l="0" t="0" r="r" b="b"/>
              <a:pathLst>
                <a:path w="20" h="16">
                  <a:moveTo>
                    <a:pt x="11" y="16"/>
                  </a:moveTo>
                  <a:cubicBezTo>
                    <a:pt x="14" y="11"/>
                    <a:pt x="17" y="5"/>
                    <a:pt x="20" y="0"/>
                  </a:cubicBezTo>
                  <a:cubicBezTo>
                    <a:pt x="0" y="0"/>
                    <a:pt x="0" y="0"/>
                    <a:pt x="0" y="0"/>
                  </a:cubicBezTo>
                  <a:cubicBezTo>
                    <a:pt x="3" y="5"/>
                    <a:pt x="6" y="11"/>
                    <a:pt x="9" y="16"/>
                  </a:cubicBezTo>
                  <a:lnTo>
                    <a:pt x="1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3" name="Freeform 259">
              <a:extLst>
                <a:ext uri="{FF2B5EF4-FFF2-40B4-BE49-F238E27FC236}">
                  <a16:creationId xmlns:a16="http://schemas.microsoft.com/office/drawing/2014/main" id="{77FE54F1-C954-4DFB-8CA4-214A84BCC7EA}"/>
                </a:ext>
              </a:extLst>
            </p:cNvPr>
            <p:cNvSpPr>
              <a:spLocks/>
            </p:cNvSpPr>
            <p:nvPr/>
          </p:nvSpPr>
          <p:spPr bwMode="auto">
            <a:xfrm>
              <a:off x="3421063" y="798513"/>
              <a:ext cx="87313" cy="60325"/>
            </a:xfrm>
            <a:custGeom>
              <a:avLst/>
              <a:gdLst>
                <a:gd name="T0" fmla="*/ 0 w 23"/>
                <a:gd name="T1" fmla="*/ 16 h 16"/>
                <a:gd name="T2" fmla="*/ 20 w 23"/>
                <a:gd name="T3" fmla="*/ 16 h 16"/>
                <a:gd name="T4" fmla="*/ 23 w 23"/>
                <a:gd name="T5" fmla="*/ 0 h 16"/>
                <a:gd name="T6" fmla="*/ 4 w 23"/>
                <a:gd name="T7" fmla="*/ 0 h 16"/>
                <a:gd name="T8" fmla="*/ 0 w 23"/>
                <a:gd name="T9" fmla="*/ 16 h 16"/>
              </a:gdLst>
              <a:ahLst/>
              <a:cxnLst>
                <a:cxn ang="0">
                  <a:pos x="T0" y="T1"/>
                </a:cxn>
                <a:cxn ang="0">
                  <a:pos x="T2" y="T3"/>
                </a:cxn>
                <a:cxn ang="0">
                  <a:pos x="T4" y="T5"/>
                </a:cxn>
                <a:cxn ang="0">
                  <a:pos x="T6" y="T7"/>
                </a:cxn>
                <a:cxn ang="0">
                  <a:pos x="T8" y="T9"/>
                </a:cxn>
              </a:cxnLst>
              <a:rect l="0" t="0" r="r" b="b"/>
              <a:pathLst>
                <a:path w="23" h="16">
                  <a:moveTo>
                    <a:pt x="0" y="16"/>
                  </a:moveTo>
                  <a:cubicBezTo>
                    <a:pt x="20" y="16"/>
                    <a:pt x="20" y="16"/>
                    <a:pt x="20" y="16"/>
                  </a:cubicBezTo>
                  <a:cubicBezTo>
                    <a:pt x="20" y="11"/>
                    <a:pt x="21" y="5"/>
                    <a:pt x="23" y="0"/>
                  </a:cubicBezTo>
                  <a:cubicBezTo>
                    <a:pt x="4" y="0"/>
                    <a:pt x="4" y="0"/>
                    <a:pt x="4" y="0"/>
                  </a:cubicBezTo>
                  <a:cubicBezTo>
                    <a:pt x="2" y="5"/>
                    <a:pt x="0" y="10"/>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4" name="Freeform 260">
              <a:extLst>
                <a:ext uri="{FF2B5EF4-FFF2-40B4-BE49-F238E27FC236}">
                  <a16:creationId xmlns:a16="http://schemas.microsoft.com/office/drawing/2014/main" id="{EB2E636F-FAA1-4671-A79A-E1AD7534C210}"/>
                </a:ext>
              </a:extLst>
            </p:cNvPr>
            <p:cNvSpPr>
              <a:spLocks/>
            </p:cNvSpPr>
            <p:nvPr/>
          </p:nvSpPr>
          <p:spPr bwMode="auto">
            <a:xfrm>
              <a:off x="3621088" y="798513"/>
              <a:ext cx="85725" cy="60325"/>
            </a:xfrm>
            <a:custGeom>
              <a:avLst/>
              <a:gdLst>
                <a:gd name="T0" fmla="*/ 0 w 23"/>
                <a:gd name="T1" fmla="*/ 0 h 16"/>
                <a:gd name="T2" fmla="*/ 3 w 23"/>
                <a:gd name="T3" fmla="*/ 16 h 16"/>
                <a:gd name="T4" fmla="*/ 23 w 23"/>
                <a:gd name="T5" fmla="*/ 16 h 16"/>
                <a:gd name="T6" fmla="*/ 19 w 23"/>
                <a:gd name="T7" fmla="*/ 0 h 16"/>
                <a:gd name="T8" fmla="*/ 0 w 23"/>
                <a:gd name="T9" fmla="*/ 0 h 16"/>
              </a:gdLst>
              <a:ahLst/>
              <a:cxnLst>
                <a:cxn ang="0">
                  <a:pos x="T0" y="T1"/>
                </a:cxn>
                <a:cxn ang="0">
                  <a:pos x="T2" y="T3"/>
                </a:cxn>
                <a:cxn ang="0">
                  <a:pos x="T4" y="T5"/>
                </a:cxn>
                <a:cxn ang="0">
                  <a:pos x="T6" y="T7"/>
                </a:cxn>
                <a:cxn ang="0">
                  <a:pos x="T8" y="T9"/>
                </a:cxn>
              </a:cxnLst>
              <a:rect l="0" t="0" r="r" b="b"/>
              <a:pathLst>
                <a:path w="23" h="16">
                  <a:moveTo>
                    <a:pt x="0" y="0"/>
                  </a:moveTo>
                  <a:cubicBezTo>
                    <a:pt x="2" y="5"/>
                    <a:pt x="3" y="11"/>
                    <a:pt x="3" y="16"/>
                  </a:cubicBezTo>
                  <a:cubicBezTo>
                    <a:pt x="23" y="16"/>
                    <a:pt x="23" y="16"/>
                    <a:pt x="23" y="16"/>
                  </a:cubicBezTo>
                  <a:cubicBezTo>
                    <a:pt x="23" y="10"/>
                    <a:pt x="21" y="5"/>
                    <a:pt x="1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5" name="Freeform 261">
              <a:extLst>
                <a:ext uri="{FF2B5EF4-FFF2-40B4-BE49-F238E27FC236}">
                  <a16:creationId xmlns:a16="http://schemas.microsoft.com/office/drawing/2014/main" id="{CBFE28E0-2BD6-46BE-B6ED-329230B90C10}"/>
                </a:ext>
              </a:extLst>
            </p:cNvPr>
            <p:cNvSpPr>
              <a:spLocks/>
            </p:cNvSpPr>
            <p:nvPr/>
          </p:nvSpPr>
          <p:spPr bwMode="auto">
            <a:xfrm>
              <a:off x="3575050" y="935038"/>
              <a:ext cx="112713" cy="74613"/>
            </a:xfrm>
            <a:custGeom>
              <a:avLst/>
              <a:gdLst>
                <a:gd name="T0" fmla="*/ 11 w 30"/>
                <a:gd name="T1" fmla="*/ 0 h 20"/>
                <a:gd name="T2" fmla="*/ 0 w 30"/>
                <a:gd name="T3" fmla="*/ 19 h 20"/>
                <a:gd name="T4" fmla="*/ 0 w 30"/>
                <a:gd name="T5" fmla="*/ 20 h 20"/>
                <a:gd name="T6" fmla="*/ 30 w 30"/>
                <a:gd name="T7" fmla="*/ 0 h 20"/>
                <a:gd name="T8" fmla="*/ 11 w 30"/>
                <a:gd name="T9" fmla="*/ 0 h 20"/>
              </a:gdLst>
              <a:ahLst/>
              <a:cxnLst>
                <a:cxn ang="0">
                  <a:pos x="T0" y="T1"/>
                </a:cxn>
                <a:cxn ang="0">
                  <a:pos x="T2" y="T3"/>
                </a:cxn>
                <a:cxn ang="0">
                  <a:pos x="T4" y="T5"/>
                </a:cxn>
                <a:cxn ang="0">
                  <a:pos x="T6" y="T7"/>
                </a:cxn>
                <a:cxn ang="0">
                  <a:pos x="T8" y="T9"/>
                </a:cxn>
              </a:cxnLst>
              <a:rect l="0" t="0" r="r" b="b"/>
              <a:pathLst>
                <a:path w="30" h="20">
                  <a:moveTo>
                    <a:pt x="11" y="0"/>
                  </a:moveTo>
                  <a:cubicBezTo>
                    <a:pt x="8" y="6"/>
                    <a:pt x="5" y="13"/>
                    <a:pt x="0" y="19"/>
                  </a:cubicBezTo>
                  <a:cubicBezTo>
                    <a:pt x="0" y="20"/>
                    <a:pt x="0" y="20"/>
                    <a:pt x="0" y="20"/>
                  </a:cubicBezTo>
                  <a:cubicBezTo>
                    <a:pt x="13" y="19"/>
                    <a:pt x="24" y="11"/>
                    <a:pt x="30"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6" name="Freeform 262">
              <a:extLst>
                <a:ext uri="{FF2B5EF4-FFF2-40B4-BE49-F238E27FC236}">
                  <a16:creationId xmlns:a16="http://schemas.microsoft.com/office/drawing/2014/main" id="{4C110F8C-5323-4107-8EA8-6C6F88758729}"/>
                </a:ext>
              </a:extLst>
            </p:cNvPr>
            <p:cNvSpPr>
              <a:spLocks/>
            </p:cNvSpPr>
            <p:nvPr/>
          </p:nvSpPr>
          <p:spPr bwMode="auto">
            <a:xfrm>
              <a:off x="3440113" y="935038"/>
              <a:ext cx="112713" cy="74613"/>
            </a:xfrm>
            <a:custGeom>
              <a:avLst/>
              <a:gdLst>
                <a:gd name="T0" fmla="*/ 30 w 30"/>
                <a:gd name="T1" fmla="*/ 19 h 20"/>
                <a:gd name="T2" fmla="*/ 19 w 30"/>
                <a:gd name="T3" fmla="*/ 0 h 20"/>
                <a:gd name="T4" fmla="*/ 0 w 30"/>
                <a:gd name="T5" fmla="*/ 0 h 20"/>
                <a:gd name="T6" fmla="*/ 30 w 30"/>
                <a:gd name="T7" fmla="*/ 20 h 20"/>
                <a:gd name="T8" fmla="*/ 30 w 30"/>
                <a:gd name="T9" fmla="*/ 19 h 20"/>
              </a:gdLst>
              <a:ahLst/>
              <a:cxnLst>
                <a:cxn ang="0">
                  <a:pos x="T0" y="T1"/>
                </a:cxn>
                <a:cxn ang="0">
                  <a:pos x="T2" y="T3"/>
                </a:cxn>
                <a:cxn ang="0">
                  <a:pos x="T4" y="T5"/>
                </a:cxn>
                <a:cxn ang="0">
                  <a:pos x="T6" y="T7"/>
                </a:cxn>
                <a:cxn ang="0">
                  <a:pos x="T8" y="T9"/>
                </a:cxn>
              </a:cxnLst>
              <a:rect l="0" t="0" r="r" b="b"/>
              <a:pathLst>
                <a:path w="30" h="20">
                  <a:moveTo>
                    <a:pt x="30" y="19"/>
                  </a:moveTo>
                  <a:cubicBezTo>
                    <a:pt x="25" y="13"/>
                    <a:pt x="22" y="6"/>
                    <a:pt x="19" y="0"/>
                  </a:cubicBezTo>
                  <a:cubicBezTo>
                    <a:pt x="0" y="0"/>
                    <a:pt x="0" y="0"/>
                    <a:pt x="0" y="0"/>
                  </a:cubicBezTo>
                  <a:cubicBezTo>
                    <a:pt x="6" y="11"/>
                    <a:pt x="17" y="19"/>
                    <a:pt x="30" y="20"/>
                  </a:cubicBezTo>
                  <a:lnTo>
                    <a:pt x="3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7" name="Freeform 263">
              <a:extLst>
                <a:ext uri="{FF2B5EF4-FFF2-40B4-BE49-F238E27FC236}">
                  <a16:creationId xmlns:a16="http://schemas.microsoft.com/office/drawing/2014/main" id="{8DC165B0-E6C2-424C-B0A0-248AD122000D}"/>
                </a:ext>
              </a:extLst>
            </p:cNvPr>
            <p:cNvSpPr>
              <a:spLocks/>
            </p:cNvSpPr>
            <p:nvPr/>
          </p:nvSpPr>
          <p:spPr bwMode="auto">
            <a:xfrm>
              <a:off x="3448050" y="723900"/>
              <a:ext cx="104775" cy="60325"/>
            </a:xfrm>
            <a:custGeom>
              <a:avLst/>
              <a:gdLst>
                <a:gd name="T0" fmla="*/ 18 w 28"/>
                <a:gd name="T1" fmla="*/ 16 h 16"/>
                <a:gd name="T2" fmla="*/ 28 w 28"/>
                <a:gd name="T3" fmla="*/ 1 h 16"/>
                <a:gd name="T4" fmla="*/ 28 w 28"/>
                <a:gd name="T5" fmla="*/ 0 h 16"/>
                <a:gd name="T6" fmla="*/ 0 w 28"/>
                <a:gd name="T7" fmla="*/ 16 h 16"/>
                <a:gd name="T8" fmla="*/ 18 w 28"/>
                <a:gd name="T9" fmla="*/ 16 h 16"/>
              </a:gdLst>
              <a:ahLst/>
              <a:cxnLst>
                <a:cxn ang="0">
                  <a:pos x="T0" y="T1"/>
                </a:cxn>
                <a:cxn ang="0">
                  <a:pos x="T2" y="T3"/>
                </a:cxn>
                <a:cxn ang="0">
                  <a:pos x="T4" y="T5"/>
                </a:cxn>
                <a:cxn ang="0">
                  <a:pos x="T6" y="T7"/>
                </a:cxn>
                <a:cxn ang="0">
                  <a:pos x="T8" y="T9"/>
                </a:cxn>
              </a:cxnLst>
              <a:rect l="0" t="0" r="r" b="b"/>
              <a:pathLst>
                <a:path w="28" h="16">
                  <a:moveTo>
                    <a:pt x="18" y="16"/>
                  </a:moveTo>
                  <a:cubicBezTo>
                    <a:pt x="20" y="11"/>
                    <a:pt x="24" y="5"/>
                    <a:pt x="28" y="1"/>
                  </a:cubicBezTo>
                  <a:cubicBezTo>
                    <a:pt x="28" y="0"/>
                    <a:pt x="28" y="0"/>
                    <a:pt x="28" y="0"/>
                  </a:cubicBezTo>
                  <a:cubicBezTo>
                    <a:pt x="16" y="1"/>
                    <a:pt x="6" y="7"/>
                    <a:pt x="0" y="16"/>
                  </a:cubicBezTo>
                  <a:lnTo>
                    <a:pt x="1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8" name="Freeform 264">
              <a:extLst>
                <a:ext uri="{FF2B5EF4-FFF2-40B4-BE49-F238E27FC236}">
                  <a16:creationId xmlns:a16="http://schemas.microsoft.com/office/drawing/2014/main" id="{2C22B1E3-26FD-460A-A9E2-8C3086E2C863}"/>
                </a:ext>
              </a:extLst>
            </p:cNvPr>
            <p:cNvSpPr>
              <a:spLocks/>
            </p:cNvSpPr>
            <p:nvPr/>
          </p:nvSpPr>
          <p:spPr bwMode="auto">
            <a:xfrm>
              <a:off x="3575050" y="723900"/>
              <a:ext cx="106363" cy="60325"/>
            </a:xfrm>
            <a:custGeom>
              <a:avLst/>
              <a:gdLst>
                <a:gd name="T0" fmla="*/ 0 w 28"/>
                <a:gd name="T1" fmla="*/ 1 h 16"/>
                <a:gd name="T2" fmla="*/ 10 w 28"/>
                <a:gd name="T3" fmla="*/ 16 h 16"/>
                <a:gd name="T4" fmla="*/ 28 w 28"/>
                <a:gd name="T5" fmla="*/ 16 h 16"/>
                <a:gd name="T6" fmla="*/ 0 w 28"/>
                <a:gd name="T7" fmla="*/ 0 h 16"/>
                <a:gd name="T8" fmla="*/ 0 w 28"/>
                <a:gd name="T9" fmla="*/ 1 h 16"/>
              </a:gdLst>
              <a:ahLst/>
              <a:cxnLst>
                <a:cxn ang="0">
                  <a:pos x="T0" y="T1"/>
                </a:cxn>
                <a:cxn ang="0">
                  <a:pos x="T2" y="T3"/>
                </a:cxn>
                <a:cxn ang="0">
                  <a:pos x="T4" y="T5"/>
                </a:cxn>
                <a:cxn ang="0">
                  <a:pos x="T6" y="T7"/>
                </a:cxn>
                <a:cxn ang="0">
                  <a:pos x="T8" y="T9"/>
                </a:cxn>
              </a:cxnLst>
              <a:rect l="0" t="0" r="r" b="b"/>
              <a:pathLst>
                <a:path w="28" h="16">
                  <a:moveTo>
                    <a:pt x="0" y="1"/>
                  </a:moveTo>
                  <a:cubicBezTo>
                    <a:pt x="4" y="5"/>
                    <a:pt x="8" y="11"/>
                    <a:pt x="10" y="16"/>
                  </a:cubicBezTo>
                  <a:cubicBezTo>
                    <a:pt x="28" y="16"/>
                    <a:pt x="28" y="16"/>
                    <a:pt x="28" y="16"/>
                  </a:cubicBezTo>
                  <a:cubicBezTo>
                    <a:pt x="22" y="7"/>
                    <a:pt x="11" y="1"/>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nvGrpSpPr>
          <p:cNvPr id="59" name="Group 58">
            <a:extLst>
              <a:ext uri="{FF2B5EF4-FFF2-40B4-BE49-F238E27FC236}">
                <a16:creationId xmlns:a16="http://schemas.microsoft.com/office/drawing/2014/main" id="{A111D77A-6095-4970-84F8-D972B5356353}"/>
              </a:ext>
            </a:extLst>
          </p:cNvPr>
          <p:cNvGrpSpPr/>
          <p:nvPr/>
        </p:nvGrpSpPr>
        <p:grpSpPr>
          <a:xfrm>
            <a:off x="7144927" y="1265133"/>
            <a:ext cx="3726625" cy="657705"/>
            <a:chOff x="6284976" y="1299467"/>
            <a:chExt cx="5449824" cy="873882"/>
          </a:xfrm>
        </p:grpSpPr>
        <p:sp>
          <p:nvSpPr>
            <p:cNvPr id="60" name="Content Placeholder 2">
              <a:extLst>
                <a:ext uri="{FF2B5EF4-FFF2-40B4-BE49-F238E27FC236}">
                  <a16:creationId xmlns:a16="http://schemas.microsoft.com/office/drawing/2014/main" id="{5BD1B552-63A3-4A39-9140-3741C5DF70F3}"/>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icaos@interstatecompact.org</a:t>
              </a:r>
            </a:p>
          </p:txBody>
        </p:sp>
        <p:sp>
          <p:nvSpPr>
            <p:cNvPr id="61" name="Content Placeholder 2">
              <a:extLst>
                <a:ext uri="{FF2B5EF4-FFF2-40B4-BE49-F238E27FC236}">
                  <a16:creationId xmlns:a16="http://schemas.microsoft.com/office/drawing/2014/main" id="{BA70DA6E-9B2F-4B09-8927-144E554504A7}"/>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Email</a:t>
              </a:r>
            </a:p>
          </p:txBody>
        </p:sp>
        <p:cxnSp>
          <p:nvCxnSpPr>
            <p:cNvPr id="62" name="Straight Connector 61">
              <a:extLst>
                <a:ext uri="{FF2B5EF4-FFF2-40B4-BE49-F238E27FC236}">
                  <a16:creationId xmlns:a16="http://schemas.microsoft.com/office/drawing/2014/main" id="{E10CFB64-6BDE-4CB1-8CE8-76043419C3F9}"/>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017BEFB7-3F7F-42EB-ACE8-08F959741EAA}"/>
              </a:ext>
            </a:extLst>
          </p:cNvPr>
          <p:cNvGrpSpPr/>
          <p:nvPr/>
        </p:nvGrpSpPr>
        <p:grpSpPr>
          <a:xfrm>
            <a:off x="7144928" y="2551152"/>
            <a:ext cx="2650300" cy="934705"/>
            <a:chOff x="6284976" y="1299467"/>
            <a:chExt cx="5449824" cy="1241929"/>
          </a:xfrm>
        </p:grpSpPr>
        <p:sp>
          <p:nvSpPr>
            <p:cNvPr id="64" name="Content Placeholder 2">
              <a:extLst>
                <a:ext uri="{FF2B5EF4-FFF2-40B4-BE49-F238E27FC236}">
                  <a16:creationId xmlns:a16="http://schemas.microsoft.com/office/drawing/2014/main" id="{6A37F00C-CC2A-4593-80C1-A63876A94450}"/>
                </a:ext>
              </a:extLst>
            </p:cNvPr>
            <p:cNvSpPr txBox="1">
              <a:spLocks/>
            </p:cNvSpPr>
            <p:nvPr/>
          </p:nvSpPr>
          <p:spPr>
            <a:xfrm>
              <a:off x="6284976" y="1805307"/>
              <a:ext cx="5449824" cy="736089"/>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a:t>859.721.1050 </a:t>
              </a:r>
              <a:endParaRPr lang="en-US" sz="1800" dirty="0"/>
            </a:p>
            <a:p>
              <a:pPr marL="0" indent="0">
                <a:lnSpc>
                  <a:spcPct val="100000"/>
                </a:lnSpc>
                <a:spcBef>
                  <a:spcPts val="0"/>
                </a:spcBef>
                <a:buNone/>
              </a:pPr>
              <a:endParaRPr lang="en-US" sz="1800" dirty="0"/>
            </a:p>
          </p:txBody>
        </p:sp>
        <p:sp>
          <p:nvSpPr>
            <p:cNvPr id="65" name="Content Placeholder 2">
              <a:extLst>
                <a:ext uri="{FF2B5EF4-FFF2-40B4-BE49-F238E27FC236}">
                  <a16:creationId xmlns:a16="http://schemas.microsoft.com/office/drawing/2014/main" id="{02551B09-7A29-47A4-AA64-170FB76C7F2C}"/>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Phone</a:t>
              </a:r>
            </a:p>
          </p:txBody>
        </p:sp>
        <p:cxnSp>
          <p:nvCxnSpPr>
            <p:cNvPr id="66" name="Straight Connector 65">
              <a:extLst>
                <a:ext uri="{FF2B5EF4-FFF2-40B4-BE49-F238E27FC236}">
                  <a16:creationId xmlns:a16="http://schemas.microsoft.com/office/drawing/2014/main" id="{151FD6E3-BD81-478E-9265-5AAFA8072443}"/>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AC6C265-61F7-4ED9-A78B-028DC6863860}"/>
              </a:ext>
            </a:extLst>
          </p:cNvPr>
          <p:cNvGrpSpPr/>
          <p:nvPr/>
        </p:nvGrpSpPr>
        <p:grpSpPr>
          <a:xfrm>
            <a:off x="7144928" y="3837174"/>
            <a:ext cx="2650300" cy="657705"/>
            <a:chOff x="6284976" y="1299467"/>
            <a:chExt cx="5449824" cy="873882"/>
          </a:xfrm>
        </p:grpSpPr>
        <p:sp>
          <p:nvSpPr>
            <p:cNvPr id="68" name="Content Placeholder 2">
              <a:extLst>
                <a:ext uri="{FF2B5EF4-FFF2-40B4-BE49-F238E27FC236}">
                  <a16:creationId xmlns:a16="http://schemas.microsoft.com/office/drawing/2014/main" id="{0530B8AF-D8F7-4608-BD9F-5AB6464140EF}"/>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www.interstatecompact.org</a:t>
              </a:r>
            </a:p>
          </p:txBody>
        </p:sp>
        <p:sp>
          <p:nvSpPr>
            <p:cNvPr id="69" name="Content Placeholder 2">
              <a:extLst>
                <a:ext uri="{FF2B5EF4-FFF2-40B4-BE49-F238E27FC236}">
                  <a16:creationId xmlns:a16="http://schemas.microsoft.com/office/drawing/2014/main" id="{58D9F3DF-3F1F-4822-B5DC-FE00D25F0BA8}"/>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Website</a:t>
              </a:r>
            </a:p>
          </p:txBody>
        </p:sp>
        <p:cxnSp>
          <p:nvCxnSpPr>
            <p:cNvPr id="70" name="Straight Connector 69">
              <a:extLst>
                <a:ext uri="{FF2B5EF4-FFF2-40B4-BE49-F238E27FC236}">
                  <a16:creationId xmlns:a16="http://schemas.microsoft.com/office/drawing/2014/main" id="{66D38441-33F8-414C-A34B-BF82302D1476}"/>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8D9F0086-081A-4908-90E0-E4F8C13F0DF7}"/>
              </a:ext>
            </a:extLst>
          </p:cNvPr>
          <p:cNvGrpSpPr/>
          <p:nvPr/>
        </p:nvGrpSpPr>
        <p:grpSpPr>
          <a:xfrm>
            <a:off x="7144928" y="5123194"/>
            <a:ext cx="2650300" cy="1211705"/>
            <a:chOff x="6284976" y="1299467"/>
            <a:chExt cx="5449824" cy="1609972"/>
          </a:xfrm>
        </p:grpSpPr>
        <p:sp>
          <p:nvSpPr>
            <p:cNvPr id="72" name="Content Placeholder 2">
              <a:extLst>
                <a:ext uri="{FF2B5EF4-FFF2-40B4-BE49-F238E27FC236}">
                  <a16:creationId xmlns:a16="http://schemas.microsoft.com/office/drawing/2014/main" id="{683A8375-BF64-4DA2-AFB8-727FBC6E470E}"/>
                </a:ext>
              </a:extLst>
            </p:cNvPr>
            <p:cNvSpPr txBox="1">
              <a:spLocks/>
            </p:cNvSpPr>
            <p:nvPr/>
          </p:nvSpPr>
          <p:spPr>
            <a:xfrm>
              <a:off x="6284976" y="1805307"/>
              <a:ext cx="5449824" cy="1104132"/>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800" dirty="0"/>
                <a:t>3070 Lake Crest Circle</a:t>
              </a:r>
            </a:p>
            <a:p>
              <a:pPr marL="0" indent="0">
                <a:lnSpc>
                  <a:spcPct val="100000"/>
                </a:lnSpc>
                <a:spcBef>
                  <a:spcPts val="0"/>
                </a:spcBef>
                <a:buNone/>
              </a:pPr>
              <a:r>
                <a:rPr lang="fr-FR" sz="1800" dirty="0"/>
                <a:t>Suite 400-264</a:t>
              </a:r>
            </a:p>
            <a:p>
              <a:pPr marL="0" indent="0">
                <a:lnSpc>
                  <a:spcPct val="100000"/>
                </a:lnSpc>
                <a:spcBef>
                  <a:spcPts val="0"/>
                </a:spcBef>
                <a:buNone/>
              </a:pPr>
              <a:r>
                <a:rPr lang="fr-FR" sz="1800" dirty="0"/>
                <a:t>Lexington, KY 40513</a:t>
              </a:r>
            </a:p>
          </p:txBody>
        </p:sp>
        <p:sp>
          <p:nvSpPr>
            <p:cNvPr id="73" name="Content Placeholder 2">
              <a:extLst>
                <a:ext uri="{FF2B5EF4-FFF2-40B4-BE49-F238E27FC236}">
                  <a16:creationId xmlns:a16="http://schemas.microsoft.com/office/drawing/2014/main" id="{5FAFE8E9-EB60-48AC-901B-465AF078B39F}"/>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Office</a:t>
              </a:r>
            </a:p>
          </p:txBody>
        </p:sp>
        <p:cxnSp>
          <p:nvCxnSpPr>
            <p:cNvPr id="74" name="Straight Connector 73">
              <a:extLst>
                <a:ext uri="{FF2B5EF4-FFF2-40B4-BE49-F238E27FC236}">
                  <a16:creationId xmlns:a16="http://schemas.microsoft.com/office/drawing/2014/main" id="{204A700E-BBAE-4D9C-B295-9225313A7D08}"/>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7" name="Title 1">
            <a:extLst>
              <a:ext uri="{FF2B5EF4-FFF2-40B4-BE49-F238E27FC236}">
                <a16:creationId xmlns:a16="http://schemas.microsoft.com/office/drawing/2014/main" id="{0E90441A-D048-4A2F-A065-18F7266C0B7C}"/>
              </a:ext>
            </a:extLst>
          </p:cNvPr>
          <p:cNvSpPr>
            <a:spLocks noGrp="1"/>
          </p:cNvSpPr>
          <p:nvPr>
            <p:ph type="title"/>
          </p:nvPr>
        </p:nvSpPr>
        <p:spPr>
          <a:xfrm>
            <a:off x="1071336" y="3230278"/>
            <a:ext cx="3751796" cy="671402"/>
          </a:xfrm>
        </p:spPr>
        <p:txBody>
          <a:bodyPr wrap="square" lIns="0" tIns="0" rIns="0" bIns="0" anchor="ctr">
            <a:spAutoFit/>
          </a:bodyPr>
          <a:lstStyle/>
          <a:p>
            <a:r>
              <a:rPr lang="en-US" sz="4800" dirty="0">
                <a:solidFill>
                  <a:schemeClr val="bg1"/>
                </a:solidFill>
              </a:rPr>
              <a:t>Contact Us</a:t>
            </a:r>
          </a:p>
        </p:txBody>
      </p:sp>
      <p:cxnSp>
        <p:nvCxnSpPr>
          <p:cNvPr id="79" name="Straight Connector 78">
            <a:extLst>
              <a:ext uri="{FF2B5EF4-FFF2-40B4-BE49-F238E27FC236}">
                <a16:creationId xmlns:a16="http://schemas.microsoft.com/office/drawing/2014/main" id="{6CC2AAD0-16D9-484C-AE06-8D1730E675FA}"/>
              </a:ext>
            </a:extLst>
          </p:cNvPr>
          <p:cNvCxnSpPr>
            <a:cxnSpLocks/>
          </p:cNvCxnSpPr>
          <p:nvPr/>
        </p:nvCxnSpPr>
        <p:spPr>
          <a:xfrm>
            <a:off x="1071336" y="3973955"/>
            <a:ext cx="37517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0" name="Picture 3" descr="ICAOS_Logo">
            <a:extLst>
              <a:ext uri="{FF2B5EF4-FFF2-40B4-BE49-F238E27FC236}">
                <a16:creationId xmlns:a16="http://schemas.microsoft.com/office/drawing/2014/main" id="{2B546129-C4FB-45D2-98F3-371F8DC8E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313" y="4193934"/>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87896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2" y="0"/>
            <a:ext cx="41365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BF723D-A4F4-419F-A9B7-75AA050B8271}"/>
              </a:ext>
            </a:extLst>
          </p:cNvPr>
          <p:cNvSpPr/>
          <p:nvPr/>
        </p:nvSpPr>
        <p:spPr>
          <a:xfrm>
            <a:off x="0" y="3788229"/>
            <a:ext cx="8665023" cy="246743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634567" y="4202513"/>
            <a:ext cx="7064945" cy="1577308"/>
            <a:chOff x="810519" y="2509978"/>
            <a:chExt cx="8564499" cy="1577308"/>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chemeClr val="bg1"/>
                  </a:solidFill>
                  <a:latin typeface="Garamond" panose="02020404030301010803" pitchFamily="18" charset="0"/>
                </a:rPr>
                <a:t>Thank You</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19" y="3717954"/>
              <a:ext cx="8564499" cy="369332"/>
            </a:xfrm>
            <a:prstGeom prst="rect">
              <a:avLst/>
            </a:prstGeom>
            <a:noFill/>
          </p:spPr>
          <p:txBody>
            <a:bodyPr wrap="square" lIns="0" tIns="0" rIns="0" bIns="0" rtlCol="0">
              <a:spAutoFit/>
            </a:bodyPr>
            <a:lstStyle/>
            <a:p>
              <a:r>
                <a:rPr lang="en-US" sz="2400" dirty="0">
                  <a:solidFill>
                    <a:schemeClr val="bg1"/>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1717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8494246" cy="1465618"/>
          </a:xfrm>
        </p:spPr>
        <p:txBody>
          <a:bodyPr lIns="0" tIns="0" rIns="0" bIns="0" anchor="ctr">
            <a:normAutofit/>
          </a:bodyPr>
          <a:lstStyle/>
          <a:p>
            <a:r>
              <a:rPr lang="en-US" sz="4000" dirty="0"/>
              <a:t>Interstate Compact for Adult Offender Supervision</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49" y="6275388"/>
            <a:ext cx="10578193" cy="438332"/>
          </a:xfrm>
        </p:spPr>
        <p:txBody>
          <a:bodyPr lIns="0"/>
          <a:lstStyle/>
          <a:p>
            <a:pPr algn="l"/>
            <a:endParaRPr lang="en-US" dirty="0"/>
          </a:p>
        </p:txBody>
      </p:sp>
      <p:grpSp>
        <p:nvGrpSpPr>
          <p:cNvPr id="20" name="Group 19">
            <a:extLst>
              <a:ext uri="{FF2B5EF4-FFF2-40B4-BE49-F238E27FC236}">
                <a16:creationId xmlns:a16="http://schemas.microsoft.com/office/drawing/2014/main" id="{15826501-4F62-441E-805C-795037B2F290}"/>
              </a:ext>
            </a:extLst>
          </p:cNvPr>
          <p:cNvGrpSpPr/>
          <p:nvPr/>
        </p:nvGrpSpPr>
        <p:grpSpPr>
          <a:xfrm>
            <a:off x="476250" y="1830743"/>
            <a:ext cx="6139703" cy="4106089"/>
            <a:chOff x="476251" y="1816229"/>
            <a:chExt cx="7453454" cy="4106089"/>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1" y="2013556"/>
              <a:ext cx="7453454" cy="39087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ICAOS regulates how offenders are:</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Transferred from one state to another</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Supervised while on Compact Supervision</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Returned to a sending state when supervision is not successful</a:t>
              </a:r>
              <a:endParaRPr lang="en-US" sz="2800"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564" y="365125"/>
            <a:ext cx="1291353" cy="126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Users\Mspring\AppData\Local\Microsoft\Windows\Temporary Internet Files\Content.IE5\3H4UHZ3P\MC900013532[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73925" y="2726709"/>
            <a:ext cx="152717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a:cxnSpLocks/>
          </p:cNvCxnSpPr>
          <p:nvPr/>
        </p:nvCxnSpPr>
        <p:spPr>
          <a:xfrm>
            <a:off x="8801100" y="3958139"/>
            <a:ext cx="914141" cy="0"/>
          </a:xfrm>
          <a:prstGeom prst="straightConnector1">
            <a:avLst/>
          </a:prstGeom>
          <a:ln w="28575">
            <a:solidFill>
              <a:srgbClr val="A2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7" descr="C:\Users\Mspring\AppData\Local\Microsoft\Windows\Temporary Internet Files\Content.IE5\YY7NIZ22\MC900027394[1].wmf"/>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028019" y="3084887"/>
            <a:ext cx="1294790" cy="1746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2011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pPr algn="ctr"/>
            <a:r>
              <a:rPr lang="en-US" sz="4000" dirty="0"/>
              <a:t>Purpose of ICAOS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0468935A-2200-4935-89AE-7970A4F5F07E}"/>
              </a:ext>
            </a:extLst>
          </p:cNvPr>
          <p:cNvGrpSpPr/>
          <p:nvPr/>
        </p:nvGrpSpPr>
        <p:grpSpPr>
          <a:xfrm>
            <a:off x="4177875" y="1700362"/>
            <a:ext cx="3825645" cy="3821633"/>
            <a:chOff x="4183178" y="1660397"/>
            <a:chExt cx="3825645" cy="3821633"/>
          </a:xfrm>
        </p:grpSpPr>
        <p:sp>
          <p:nvSpPr>
            <p:cNvPr id="12" name="Freeform 9">
              <a:extLst>
                <a:ext uri="{FF2B5EF4-FFF2-40B4-BE49-F238E27FC236}">
                  <a16:creationId xmlns:a16="http://schemas.microsoft.com/office/drawing/2014/main" id="{116B0888-A3BD-4D22-AFD2-5923F6201BB4}"/>
                </a:ext>
              </a:extLst>
            </p:cNvPr>
            <p:cNvSpPr>
              <a:spLocks/>
            </p:cNvSpPr>
            <p:nvPr/>
          </p:nvSpPr>
          <p:spPr bwMode="auto">
            <a:xfrm rot="2700000">
              <a:off x="5706392" y="1647275"/>
              <a:ext cx="1933100" cy="2671762"/>
            </a:xfrm>
            <a:custGeom>
              <a:avLst/>
              <a:gdLst>
                <a:gd name="T0" fmla="*/ 233 w 467"/>
                <a:gd name="T1" fmla="*/ 0 h 646"/>
                <a:gd name="T2" fmla="*/ 0 w 467"/>
                <a:gd name="T3" fmla="*/ 232 h 646"/>
                <a:gd name="T4" fmla="*/ 10 w 467"/>
                <a:gd name="T5" fmla="*/ 299 h 646"/>
                <a:gd name="T6" fmla="*/ 73 w 467"/>
                <a:gd name="T7" fmla="*/ 400 h 646"/>
                <a:gd name="T8" fmla="*/ 73 w 467"/>
                <a:gd name="T9" fmla="*/ 401 h 646"/>
                <a:gd name="T10" fmla="*/ 119 w 467"/>
                <a:gd name="T11" fmla="*/ 522 h 646"/>
                <a:gd name="T12" fmla="*/ 79 w 467"/>
                <a:gd name="T13" fmla="*/ 636 h 646"/>
                <a:gd name="T14" fmla="*/ 84 w 467"/>
                <a:gd name="T15" fmla="*/ 646 h 646"/>
                <a:gd name="T16" fmla="*/ 169 w 467"/>
                <a:gd name="T17" fmla="*/ 586 h 646"/>
                <a:gd name="T18" fmla="*/ 178 w 467"/>
                <a:gd name="T19" fmla="*/ 522 h 646"/>
                <a:gd name="T20" fmla="*/ 169 w 467"/>
                <a:gd name="T21" fmla="*/ 456 h 646"/>
                <a:gd name="T22" fmla="*/ 98 w 467"/>
                <a:gd name="T23" fmla="*/ 342 h 646"/>
                <a:gd name="T24" fmla="*/ 59 w 467"/>
                <a:gd name="T25" fmla="*/ 232 h 646"/>
                <a:gd name="T26" fmla="*/ 233 w 467"/>
                <a:gd name="T27" fmla="*/ 59 h 646"/>
                <a:gd name="T28" fmla="*/ 408 w 467"/>
                <a:gd name="T29" fmla="*/ 232 h 646"/>
                <a:gd name="T30" fmla="*/ 361 w 467"/>
                <a:gd name="T31" fmla="*/ 351 h 646"/>
                <a:gd name="T32" fmla="*/ 457 w 467"/>
                <a:gd name="T33" fmla="*/ 299 h 646"/>
                <a:gd name="T34" fmla="*/ 467 w 467"/>
                <a:gd name="T35" fmla="*/ 232 h 646"/>
                <a:gd name="T36" fmla="*/ 233 w 467"/>
                <a:gd name="T3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646">
                  <a:moveTo>
                    <a:pt x="233" y="0"/>
                  </a:moveTo>
                  <a:cubicBezTo>
                    <a:pt x="105" y="0"/>
                    <a:pt x="0" y="104"/>
                    <a:pt x="0" y="232"/>
                  </a:cubicBezTo>
                  <a:cubicBezTo>
                    <a:pt x="0" y="255"/>
                    <a:pt x="3" y="278"/>
                    <a:pt x="10" y="299"/>
                  </a:cubicBezTo>
                  <a:cubicBezTo>
                    <a:pt x="21" y="338"/>
                    <a:pt x="43" y="373"/>
                    <a:pt x="73" y="400"/>
                  </a:cubicBezTo>
                  <a:cubicBezTo>
                    <a:pt x="73" y="401"/>
                    <a:pt x="73" y="401"/>
                    <a:pt x="73" y="401"/>
                  </a:cubicBezTo>
                  <a:cubicBezTo>
                    <a:pt x="102" y="432"/>
                    <a:pt x="119" y="476"/>
                    <a:pt x="119" y="522"/>
                  </a:cubicBezTo>
                  <a:cubicBezTo>
                    <a:pt x="119" y="565"/>
                    <a:pt x="105" y="605"/>
                    <a:pt x="79" y="636"/>
                  </a:cubicBezTo>
                  <a:cubicBezTo>
                    <a:pt x="84" y="646"/>
                    <a:pt x="84" y="646"/>
                    <a:pt x="84" y="646"/>
                  </a:cubicBezTo>
                  <a:cubicBezTo>
                    <a:pt x="110" y="624"/>
                    <a:pt x="136" y="596"/>
                    <a:pt x="169" y="586"/>
                  </a:cubicBezTo>
                  <a:cubicBezTo>
                    <a:pt x="175" y="566"/>
                    <a:pt x="178" y="544"/>
                    <a:pt x="178" y="522"/>
                  </a:cubicBezTo>
                  <a:cubicBezTo>
                    <a:pt x="178" y="499"/>
                    <a:pt x="175" y="477"/>
                    <a:pt x="169" y="456"/>
                  </a:cubicBezTo>
                  <a:cubicBezTo>
                    <a:pt x="156" y="413"/>
                    <a:pt x="131" y="370"/>
                    <a:pt x="98" y="342"/>
                  </a:cubicBezTo>
                  <a:cubicBezTo>
                    <a:pt x="74" y="312"/>
                    <a:pt x="59" y="274"/>
                    <a:pt x="59" y="232"/>
                  </a:cubicBezTo>
                  <a:cubicBezTo>
                    <a:pt x="59" y="136"/>
                    <a:pt x="137" y="59"/>
                    <a:pt x="233" y="59"/>
                  </a:cubicBezTo>
                  <a:cubicBezTo>
                    <a:pt x="330" y="59"/>
                    <a:pt x="408" y="136"/>
                    <a:pt x="408" y="232"/>
                  </a:cubicBezTo>
                  <a:cubicBezTo>
                    <a:pt x="408" y="278"/>
                    <a:pt x="390" y="320"/>
                    <a:pt x="361" y="351"/>
                  </a:cubicBezTo>
                  <a:cubicBezTo>
                    <a:pt x="361" y="351"/>
                    <a:pt x="422" y="309"/>
                    <a:pt x="457" y="299"/>
                  </a:cubicBezTo>
                  <a:cubicBezTo>
                    <a:pt x="463" y="278"/>
                    <a:pt x="467" y="255"/>
                    <a:pt x="467" y="232"/>
                  </a:cubicBezTo>
                  <a:cubicBezTo>
                    <a:pt x="467" y="104"/>
                    <a:pt x="362" y="0"/>
                    <a:pt x="233" y="0"/>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3" name="Line 10">
              <a:extLst>
                <a:ext uri="{FF2B5EF4-FFF2-40B4-BE49-F238E27FC236}">
                  <a16:creationId xmlns:a16="http://schemas.microsoft.com/office/drawing/2014/main" id="{7B9D2CB1-7DED-49E8-A682-66F5F8B6CE6E}"/>
                </a:ext>
              </a:extLst>
            </p:cNvPr>
            <p:cNvSpPr>
              <a:spLocks noChangeShapeType="1"/>
            </p:cNvSpPr>
            <p:nvPr/>
          </p:nvSpPr>
          <p:spPr bwMode="auto">
            <a:xfrm rot="2700000">
              <a:off x="6968723" y="3520905"/>
              <a:ext cx="0" cy="0"/>
            </a:xfrm>
            <a:prstGeom prst="line">
              <a:avLst/>
            </a:prstGeom>
            <a:noFill/>
            <a:ln w="1587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4" name="Freeform 11">
              <a:extLst>
                <a:ext uri="{FF2B5EF4-FFF2-40B4-BE49-F238E27FC236}">
                  <a16:creationId xmlns:a16="http://schemas.microsoft.com/office/drawing/2014/main" id="{0A1926C6-02D2-45DC-B45F-5B9EB51575C5}"/>
                </a:ext>
              </a:extLst>
            </p:cNvPr>
            <p:cNvSpPr>
              <a:spLocks/>
            </p:cNvSpPr>
            <p:nvPr/>
          </p:nvSpPr>
          <p:spPr bwMode="auto">
            <a:xfrm rot="2700000">
              <a:off x="4537667" y="2830842"/>
              <a:ext cx="1933100" cy="2642077"/>
            </a:xfrm>
            <a:custGeom>
              <a:avLst/>
              <a:gdLst>
                <a:gd name="T0" fmla="*/ 458 w 467"/>
                <a:gd name="T1" fmla="*/ 343 h 639"/>
                <a:gd name="T2" fmla="*/ 448 w 467"/>
                <a:gd name="T3" fmla="*/ 340 h 639"/>
                <a:gd name="T4" fmla="*/ 458 w 467"/>
                <a:gd name="T5" fmla="*/ 343 h 639"/>
                <a:gd name="T6" fmla="*/ 399 w 467"/>
                <a:gd name="T7" fmla="*/ 243 h 639"/>
                <a:gd name="T8" fmla="*/ 399 w 467"/>
                <a:gd name="T9" fmla="*/ 243 h 639"/>
                <a:gd name="T10" fmla="*/ 348 w 467"/>
                <a:gd name="T11" fmla="*/ 119 h 639"/>
                <a:gd name="T12" fmla="*/ 394 w 467"/>
                <a:gd name="T13" fmla="*/ 2 h 639"/>
                <a:gd name="T14" fmla="*/ 391 w 467"/>
                <a:gd name="T15" fmla="*/ 0 h 639"/>
                <a:gd name="T16" fmla="*/ 299 w 467"/>
                <a:gd name="T17" fmla="*/ 52 h 639"/>
                <a:gd name="T18" fmla="*/ 289 w 467"/>
                <a:gd name="T19" fmla="*/ 119 h 639"/>
                <a:gd name="T20" fmla="*/ 298 w 467"/>
                <a:gd name="T21" fmla="*/ 183 h 639"/>
                <a:gd name="T22" fmla="*/ 346 w 467"/>
                <a:gd name="T23" fmla="*/ 271 h 639"/>
                <a:gd name="T24" fmla="*/ 346 w 467"/>
                <a:gd name="T25" fmla="*/ 271 h 639"/>
                <a:gd name="T26" fmla="*/ 346 w 467"/>
                <a:gd name="T27" fmla="*/ 272 h 639"/>
                <a:gd name="T28" fmla="*/ 368 w 467"/>
                <a:gd name="T29" fmla="*/ 294 h 639"/>
                <a:gd name="T30" fmla="*/ 408 w 467"/>
                <a:gd name="T31" fmla="*/ 407 h 639"/>
                <a:gd name="T32" fmla="*/ 233 w 467"/>
                <a:gd name="T33" fmla="*/ 580 h 639"/>
                <a:gd name="T34" fmla="*/ 59 w 467"/>
                <a:gd name="T35" fmla="*/ 407 h 639"/>
                <a:gd name="T36" fmla="*/ 110 w 467"/>
                <a:gd name="T37" fmla="*/ 284 h 639"/>
                <a:gd name="T38" fmla="*/ 109 w 467"/>
                <a:gd name="T39" fmla="*/ 282 h 639"/>
                <a:gd name="T40" fmla="*/ 9 w 467"/>
                <a:gd name="T41" fmla="*/ 342 h 639"/>
                <a:gd name="T42" fmla="*/ 0 w 467"/>
                <a:gd name="T43" fmla="*/ 407 h 639"/>
                <a:gd name="T44" fmla="*/ 233 w 467"/>
                <a:gd name="T45" fmla="*/ 639 h 639"/>
                <a:gd name="T46" fmla="*/ 467 w 467"/>
                <a:gd name="T47" fmla="*/ 407 h 639"/>
                <a:gd name="T48" fmla="*/ 458 w 467"/>
                <a:gd name="T49" fmla="*/ 3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639">
                  <a:moveTo>
                    <a:pt x="458" y="343"/>
                  </a:moveTo>
                  <a:cubicBezTo>
                    <a:pt x="455" y="342"/>
                    <a:pt x="452" y="341"/>
                    <a:pt x="448" y="340"/>
                  </a:cubicBezTo>
                  <a:cubicBezTo>
                    <a:pt x="452" y="341"/>
                    <a:pt x="455" y="342"/>
                    <a:pt x="458" y="343"/>
                  </a:cubicBezTo>
                  <a:cubicBezTo>
                    <a:pt x="447" y="305"/>
                    <a:pt x="426" y="271"/>
                    <a:pt x="399" y="243"/>
                  </a:cubicBezTo>
                  <a:cubicBezTo>
                    <a:pt x="399" y="243"/>
                    <a:pt x="399" y="243"/>
                    <a:pt x="399" y="243"/>
                  </a:cubicBezTo>
                  <a:cubicBezTo>
                    <a:pt x="367" y="212"/>
                    <a:pt x="348" y="168"/>
                    <a:pt x="348" y="119"/>
                  </a:cubicBezTo>
                  <a:cubicBezTo>
                    <a:pt x="348" y="74"/>
                    <a:pt x="365" y="33"/>
                    <a:pt x="394" y="2"/>
                  </a:cubicBezTo>
                  <a:cubicBezTo>
                    <a:pt x="391" y="0"/>
                    <a:pt x="391" y="0"/>
                    <a:pt x="391" y="0"/>
                  </a:cubicBezTo>
                  <a:cubicBezTo>
                    <a:pt x="365" y="24"/>
                    <a:pt x="333" y="42"/>
                    <a:pt x="299" y="52"/>
                  </a:cubicBezTo>
                  <a:cubicBezTo>
                    <a:pt x="292" y="74"/>
                    <a:pt x="289" y="96"/>
                    <a:pt x="289" y="119"/>
                  </a:cubicBezTo>
                  <a:cubicBezTo>
                    <a:pt x="289" y="141"/>
                    <a:pt x="292" y="163"/>
                    <a:pt x="298" y="183"/>
                  </a:cubicBezTo>
                  <a:cubicBezTo>
                    <a:pt x="307" y="216"/>
                    <a:pt x="324" y="246"/>
                    <a:pt x="346" y="271"/>
                  </a:cubicBezTo>
                  <a:cubicBezTo>
                    <a:pt x="346" y="271"/>
                    <a:pt x="346" y="271"/>
                    <a:pt x="346" y="271"/>
                  </a:cubicBezTo>
                  <a:cubicBezTo>
                    <a:pt x="346" y="271"/>
                    <a:pt x="346" y="271"/>
                    <a:pt x="346" y="272"/>
                  </a:cubicBezTo>
                  <a:cubicBezTo>
                    <a:pt x="353" y="279"/>
                    <a:pt x="360" y="287"/>
                    <a:pt x="368" y="294"/>
                  </a:cubicBezTo>
                  <a:cubicBezTo>
                    <a:pt x="393" y="324"/>
                    <a:pt x="408" y="364"/>
                    <a:pt x="408" y="407"/>
                  </a:cubicBezTo>
                  <a:cubicBezTo>
                    <a:pt x="408" y="503"/>
                    <a:pt x="330" y="580"/>
                    <a:pt x="233" y="580"/>
                  </a:cubicBezTo>
                  <a:cubicBezTo>
                    <a:pt x="137" y="580"/>
                    <a:pt x="59" y="503"/>
                    <a:pt x="59" y="407"/>
                  </a:cubicBezTo>
                  <a:cubicBezTo>
                    <a:pt x="59" y="359"/>
                    <a:pt x="78" y="315"/>
                    <a:pt x="110" y="284"/>
                  </a:cubicBezTo>
                  <a:cubicBezTo>
                    <a:pt x="109" y="282"/>
                    <a:pt x="109" y="282"/>
                    <a:pt x="109" y="282"/>
                  </a:cubicBezTo>
                  <a:cubicBezTo>
                    <a:pt x="82" y="310"/>
                    <a:pt x="47" y="331"/>
                    <a:pt x="9" y="342"/>
                  </a:cubicBezTo>
                  <a:cubicBezTo>
                    <a:pt x="3" y="363"/>
                    <a:pt x="0" y="384"/>
                    <a:pt x="0" y="407"/>
                  </a:cubicBezTo>
                  <a:cubicBezTo>
                    <a:pt x="0" y="535"/>
                    <a:pt x="105" y="639"/>
                    <a:pt x="233" y="639"/>
                  </a:cubicBezTo>
                  <a:cubicBezTo>
                    <a:pt x="362" y="639"/>
                    <a:pt x="467" y="535"/>
                    <a:pt x="467" y="407"/>
                  </a:cubicBezTo>
                  <a:cubicBezTo>
                    <a:pt x="467" y="385"/>
                    <a:pt x="464" y="363"/>
                    <a:pt x="458" y="343"/>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5" name="Freeform 12">
              <a:extLst>
                <a:ext uri="{FF2B5EF4-FFF2-40B4-BE49-F238E27FC236}">
                  <a16:creationId xmlns:a16="http://schemas.microsoft.com/office/drawing/2014/main" id="{A2E6BD20-8B0C-4627-8152-25CC17190FA7}"/>
                </a:ext>
              </a:extLst>
            </p:cNvPr>
            <p:cNvSpPr>
              <a:spLocks/>
            </p:cNvSpPr>
            <p:nvPr/>
          </p:nvSpPr>
          <p:spPr bwMode="auto">
            <a:xfrm rot="2700000">
              <a:off x="5368104" y="3202300"/>
              <a:ext cx="2636838" cy="1922622"/>
            </a:xfrm>
            <a:custGeom>
              <a:avLst/>
              <a:gdLst>
                <a:gd name="T0" fmla="*/ 403 w 637"/>
                <a:gd name="T1" fmla="*/ 0 h 465"/>
                <a:gd name="T2" fmla="*/ 338 w 637"/>
                <a:gd name="T3" fmla="*/ 9 h 465"/>
                <a:gd name="T4" fmla="*/ 242 w 637"/>
                <a:gd name="T5" fmla="*/ 61 h 465"/>
                <a:gd name="T6" fmla="*/ 114 w 637"/>
                <a:gd name="T7" fmla="*/ 116 h 465"/>
                <a:gd name="T8" fmla="*/ 0 w 637"/>
                <a:gd name="T9" fmla="*/ 74 h 465"/>
                <a:gd name="T10" fmla="*/ 50 w 637"/>
                <a:gd name="T11" fmla="*/ 166 h 465"/>
                <a:gd name="T12" fmla="*/ 114 w 637"/>
                <a:gd name="T13" fmla="*/ 175 h 465"/>
                <a:gd name="T14" fmla="*/ 180 w 637"/>
                <a:gd name="T15" fmla="*/ 165 h 465"/>
                <a:gd name="T16" fmla="*/ 274 w 637"/>
                <a:gd name="T17" fmla="*/ 116 h 465"/>
                <a:gd name="T18" fmla="*/ 285 w 637"/>
                <a:gd name="T19" fmla="*/ 105 h 465"/>
                <a:gd name="T20" fmla="*/ 403 w 637"/>
                <a:gd name="T21" fmla="*/ 59 h 465"/>
                <a:gd name="T22" fmla="*/ 578 w 637"/>
                <a:gd name="T23" fmla="*/ 232 h 465"/>
                <a:gd name="T24" fmla="*/ 403 w 637"/>
                <a:gd name="T25" fmla="*/ 406 h 465"/>
                <a:gd name="T26" fmla="*/ 281 w 637"/>
                <a:gd name="T27" fmla="*/ 356 h 465"/>
                <a:gd name="T28" fmla="*/ 280 w 637"/>
                <a:gd name="T29" fmla="*/ 356 h 465"/>
                <a:gd name="T30" fmla="*/ 280 w 637"/>
                <a:gd name="T31" fmla="*/ 356 h 465"/>
                <a:gd name="T32" fmla="*/ 339 w 637"/>
                <a:gd name="T33" fmla="*/ 456 h 465"/>
                <a:gd name="T34" fmla="*/ 403 w 637"/>
                <a:gd name="T35" fmla="*/ 465 h 465"/>
                <a:gd name="T36" fmla="*/ 637 w 637"/>
                <a:gd name="T37" fmla="*/ 232 h 465"/>
                <a:gd name="T38" fmla="*/ 403 w 637"/>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465">
                  <a:moveTo>
                    <a:pt x="403" y="0"/>
                  </a:moveTo>
                  <a:cubicBezTo>
                    <a:pt x="381" y="0"/>
                    <a:pt x="359" y="3"/>
                    <a:pt x="338" y="9"/>
                  </a:cubicBezTo>
                  <a:cubicBezTo>
                    <a:pt x="303" y="19"/>
                    <a:pt x="242" y="61"/>
                    <a:pt x="242" y="61"/>
                  </a:cubicBezTo>
                  <a:cubicBezTo>
                    <a:pt x="210" y="95"/>
                    <a:pt x="165" y="116"/>
                    <a:pt x="114" y="116"/>
                  </a:cubicBezTo>
                  <a:cubicBezTo>
                    <a:pt x="71" y="116"/>
                    <a:pt x="31" y="100"/>
                    <a:pt x="0" y="74"/>
                  </a:cubicBezTo>
                  <a:cubicBezTo>
                    <a:pt x="23" y="100"/>
                    <a:pt x="40" y="133"/>
                    <a:pt x="50" y="166"/>
                  </a:cubicBezTo>
                  <a:cubicBezTo>
                    <a:pt x="70" y="171"/>
                    <a:pt x="92" y="175"/>
                    <a:pt x="114" y="175"/>
                  </a:cubicBezTo>
                  <a:cubicBezTo>
                    <a:pt x="137" y="175"/>
                    <a:pt x="159" y="171"/>
                    <a:pt x="180" y="165"/>
                  </a:cubicBezTo>
                  <a:cubicBezTo>
                    <a:pt x="214" y="155"/>
                    <a:pt x="248" y="139"/>
                    <a:pt x="274" y="116"/>
                  </a:cubicBezTo>
                  <a:cubicBezTo>
                    <a:pt x="278" y="112"/>
                    <a:pt x="282" y="108"/>
                    <a:pt x="285" y="105"/>
                  </a:cubicBezTo>
                  <a:cubicBezTo>
                    <a:pt x="316" y="76"/>
                    <a:pt x="358" y="59"/>
                    <a:pt x="403" y="59"/>
                  </a:cubicBezTo>
                  <a:cubicBezTo>
                    <a:pt x="500" y="59"/>
                    <a:pt x="578" y="136"/>
                    <a:pt x="578" y="232"/>
                  </a:cubicBezTo>
                  <a:cubicBezTo>
                    <a:pt x="578" y="328"/>
                    <a:pt x="500" y="406"/>
                    <a:pt x="403" y="406"/>
                  </a:cubicBezTo>
                  <a:cubicBezTo>
                    <a:pt x="355" y="406"/>
                    <a:pt x="312" y="387"/>
                    <a:pt x="281" y="356"/>
                  </a:cubicBezTo>
                  <a:cubicBezTo>
                    <a:pt x="280" y="356"/>
                    <a:pt x="280" y="356"/>
                    <a:pt x="280" y="356"/>
                  </a:cubicBezTo>
                  <a:cubicBezTo>
                    <a:pt x="280" y="356"/>
                    <a:pt x="280" y="356"/>
                    <a:pt x="280" y="356"/>
                  </a:cubicBezTo>
                  <a:cubicBezTo>
                    <a:pt x="307" y="384"/>
                    <a:pt x="328" y="418"/>
                    <a:pt x="339" y="456"/>
                  </a:cubicBezTo>
                  <a:cubicBezTo>
                    <a:pt x="359" y="462"/>
                    <a:pt x="381" y="465"/>
                    <a:pt x="403" y="465"/>
                  </a:cubicBezTo>
                  <a:cubicBezTo>
                    <a:pt x="532" y="465"/>
                    <a:pt x="637" y="360"/>
                    <a:pt x="637" y="232"/>
                  </a:cubicBezTo>
                  <a:cubicBezTo>
                    <a:pt x="637" y="104"/>
                    <a:pt x="532" y="0"/>
                    <a:pt x="403" y="0"/>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6" name="Freeform 13">
              <a:extLst>
                <a:ext uri="{FF2B5EF4-FFF2-40B4-BE49-F238E27FC236}">
                  <a16:creationId xmlns:a16="http://schemas.microsoft.com/office/drawing/2014/main" id="{380FF45E-74BE-4EA7-B701-E8196B45F279}"/>
                </a:ext>
              </a:extLst>
            </p:cNvPr>
            <p:cNvSpPr>
              <a:spLocks noEditPoints="1"/>
            </p:cNvSpPr>
            <p:nvPr/>
          </p:nvSpPr>
          <p:spPr bwMode="auto">
            <a:xfrm rot="2700000">
              <a:off x="4188248" y="2007028"/>
              <a:ext cx="2615883" cy="1922622"/>
            </a:xfrm>
            <a:custGeom>
              <a:avLst/>
              <a:gdLst>
                <a:gd name="T0" fmla="*/ 586 w 632"/>
                <a:gd name="T1" fmla="*/ 304 h 465"/>
                <a:gd name="T2" fmla="*/ 584 w 632"/>
                <a:gd name="T3" fmla="*/ 297 h 465"/>
                <a:gd name="T4" fmla="*/ 519 w 632"/>
                <a:gd name="T5" fmla="*/ 288 h 465"/>
                <a:gd name="T6" fmla="*/ 453 w 632"/>
                <a:gd name="T7" fmla="*/ 298 h 465"/>
                <a:gd name="T8" fmla="*/ 340 w 632"/>
                <a:gd name="T9" fmla="*/ 373 h 465"/>
                <a:gd name="T10" fmla="*/ 234 w 632"/>
                <a:gd name="T11" fmla="*/ 406 h 465"/>
                <a:gd name="T12" fmla="*/ 59 w 632"/>
                <a:gd name="T13" fmla="*/ 233 h 465"/>
                <a:gd name="T14" fmla="*/ 234 w 632"/>
                <a:gd name="T15" fmla="*/ 59 h 465"/>
                <a:gd name="T16" fmla="*/ 357 w 632"/>
                <a:gd name="T17" fmla="*/ 110 h 465"/>
                <a:gd name="T18" fmla="*/ 357 w 632"/>
                <a:gd name="T19" fmla="*/ 110 h 465"/>
                <a:gd name="T20" fmla="*/ 357 w 632"/>
                <a:gd name="T21" fmla="*/ 110 h 465"/>
                <a:gd name="T22" fmla="*/ 296 w 632"/>
                <a:gd name="T23" fmla="*/ 10 h 465"/>
                <a:gd name="T24" fmla="*/ 295 w 632"/>
                <a:gd name="T25" fmla="*/ 9 h 465"/>
                <a:gd name="T26" fmla="*/ 234 w 632"/>
                <a:gd name="T27" fmla="*/ 0 h 465"/>
                <a:gd name="T28" fmla="*/ 0 w 632"/>
                <a:gd name="T29" fmla="*/ 233 h 465"/>
                <a:gd name="T30" fmla="*/ 234 w 632"/>
                <a:gd name="T31" fmla="*/ 465 h 465"/>
                <a:gd name="T32" fmla="*/ 299 w 632"/>
                <a:gd name="T33" fmla="*/ 456 h 465"/>
                <a:gd name="T34" fmla="*/ 300 w 632"/>
                <a:gd name="T35" fmla="*/ 455 h 465"/>
                <a:gd name="T36" fmla="*/ 396 w 632"/>
                <a:gd name="T37" fmla="*/ 396 h 465"/>
                <a:gd name="T38" fmla="*/ 395 w 632"/>
                <a:gd name="T39" fmla="*/ 396 h 465"/>
                <a:gd name="T40" fmla="*/ 396 w 632"/>
                <a:gd name="T41" fmla="*/ 398 h 465"/>
                <a:gd name="T42" fmla="*/ 519 w 632"/>
                <a:gd name="T43" fmla="*/ 347 h 465"/>
                <a:gd name="T44" fmla="*/ 632 w 632"/>
                <a:gd name="T45" fmla="*/ 385 h 465"/>
                <a:gd name="T46" fmla="*/ 632 w 632"/>
                <a:gd name="T47" fmla="*/ 385 h 465"/>
                <a:gd name="T48" fmla="*/ 586 w 632"/>
                <a:gd name="T49" fmla="*/ 304 h 465"/>
                <a:gd name="T50" fmla="*/ 406 w 632"/>
                <a:gd name="T51" fmla="*/ 385 h 465"/>
                <a:gd name="T52" fmla="*/ 399 w 632"/>
                <a:gd name="T53" fmla="*/ 392 h 465"/>
                <a:gd name="T54" fmla="*/ 406 w 632"/>
                <a:gd name="T55" fmla="*/ 385 h 465"/>
                <a:gd name="T56" fmla="*/ 449 w 632"/>
                <a:gd name="T57" fmla="*/ 312 h 465"/>
                <a:gd name="T58" fmla="*/ 447 w 632"/>
                <a:gd name="T59" fmla="*/ 316 h 465"/>
                <a:gd name="T60" fmla="*/ 449 w 632"/>
                <a:gd name="T61" fmla="*/ 312 h 465"/>
                <a:gd name="T62" fmla="*/ 444 w 632"/>
                <a:gd name="T63" fmla="*/ 325 h 465"/>
                <a:gd name="T64" fmla="*/ 441 w 632"/>
                <a:gd name="T65" fmla="*/ 330 h 465"/>
                <a:gd name="T66" fmla="*/ 444 w 632"/>
                <a:gd name="T67" fmla="*/ 325 h 465"/>
                <a:gd name="T68" fmla="*/ 437 w 632"/>
                <a:gd name="T69" fmla="*/ 338 h 465"/>
                <a:gd name="T70" fmla="*/ 435 w 632"/>
                <a:gd name="T71" fmla="*/ 343 h 465"/>
                <a:gd name="T72" fmla="*/ 437 w 632"/>
                <a:gd name="T73" fmla="*/ 338 h 465"/>
                <a:gd name="T74" fmla="*/ 431 w 632"/>
                <a:gd name="T75" fmla="*/ 351 h 465"/>
                <a:gd name="T76" fmla="*/ 427 w 632"/>
                <a:gd name="T77" fmla="*/ 356 h 465"/>
                <a:gd name="T78" fmla="*/ 431 w 632"/>
                <a:gd name="T79" fmla="*/ 351 h 465"/>
                <a:gd name="T80" fmla="*/ 423 w 632"/>
                <a:gd name="T81" fmla="*/ 363 h 465"/>
                <a:gd name="T82" fmla="*/ 419 w 632"/>
                <a:gd name="T83" fmla="*/ 369 h 465"/>
                <a:gd name="T84" fmla="*/ 423 w 632"/>
                <a:gd name="T85" fmla="*/ 363 h 465"/>
                <a:gd name="T86" fmla="*/ 415 w 632"/>
                <a:gd name="T87" fmla="*/ 374 h 465"/>
                <a:gd name="T88" fmla="*/ 409 w 632"/>
                <a:gd name="T89" fmla="*/ 381 h 465"/>
                <a:gd name="T90" fmla="*/ 415 w 632"/>
                <a:gd name="T91"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465">
                  <a:moveTo>
                    <a:pt x="586" y="304"/>
                  </a:moveTo>
                  <a:cubicBezTo>
                    <a:pt x="585" y="302"/>
                    <a:pt x="584" y="299"/>
                    <a:pt x="584" y="297"/>
                  </a:cubicBezTo>
                  <a:cubicBezTo>
                    <a:pt x="563" y="291"/>
                    <a:pt x="542" y="288"/>
                    <a:pt x="519" y="288"/>
                  </a:cubicBezTo>
                  <a:cubicBezTo>
                    <a:pt x="496" y="288"/>
                    <a:pt x="474" y="292"/>
                    <a:pt x="453" y="298"/>
                  </a:cubicBezTo>
                  <a:cubicBezTo>
                    <a:pt x="408" y="311"/>
                    <a:pt x="369" y="337"/>
                    <a:pt x="340" y="373"/>
                  </a:cubicBezTo>
                  <a:cubicBezTo>
                    <a:pt x="310" y="394"/>
                    <a:pt x="273" y="406"/>
                    <a:pt x="234" y="406"/>
                  </a:cubicBezTo>
                  <a:cubicBezTo>
                    <a:pt x="137" y="406"/>
                    <a:pt x="59" y="329"/>
                    <a:pt x="59" y="233"/>
                  </a:cubicBezTo>
                  <a:cubicBezTo>
                    <a:pt x="59" y="137"/>
                    <a:pt x="137" y="59"/>
                    <a:pt x="234" y="59"/>
                  </a:cubicBezTo>
                  <a:cubicBezTo>
                    <a:pt x="282" y="59"/>
                    <a:pt x="325" y="79"/>
                    <a:pt x="357" y="110"/>
                  </a:cubicBezTo>
                  <a:cubicBezTo>
                    <a:pt x="357" y="110"/>
                    <a:pt x="357" y="110"/>
                    <a:pt x="357" y="110"/>
                  </a:cubicBezTo>
                  <a:cubicBezTo>
                    <a:pt x="357" y="110"/>
                    <a:pt x="357" y="110"/>
                    <a:pt x="357" y="110"/>
                  </a:cubicBezTo>
                  <a:cubicBezTo>
                    <a:pt x="329" y="83"/>
                    <a:pt x="307" y="48"/>
                    <a:pt x="296" y="10"/>
                  </a:cubicBezTo>
                  <a:cubicBezTo>
                    <a:pt x="295" y="9"/>
                    <a:pt x="295" y="9"/>
                    <a:pt x="295" y="9"/>
                  </a:cubicBezTo>
                  <a:cubicBezTo>
                    <a:pt x="276" y="3"/>
                    <a:pt x="255" y="0"/>
                    <a:pt x="234" y="0"/>
                  </a:cubicBezTo>
                  <a:cubicBezTo>
                    <a:pt x="105" y="0"/>
                    <a:pt x="0" y="105"/>
                    <a:pt x="0" y="233"/>
                  </a:cubicBezTo>
                  <a:cubicBezTo>
                    <a:pt x="0" y="361"/>
                    <a:pt x="105" y="465"/>
                    <a:pt x="234" y="465"/>
                  </a:cubicBezTo>
                  <a:cubicBezTo>
                    <a:pt x="256" y="465"/>
                    <a:pt x="279" y="462"/>
                    <a:pt x="299" y="456"/>
                  </a:cubicBezTo>
                  <a:cubicBezTo>
                    <a:pt x="300" y="455"/>
                    <a:pt x="300" y="455"/>
                    <a:pt x="300" y="455"/>
                  </a:cubicBezTo>
                  <a:cubicBezTo>
                    <a:pt x="337" y="443"/>
                    <a:pt x="370" y="423"/>
                    <a:pt x="396" y="396"/>
                  </a:cubicBezTo>
                  <a:cubicBezTo>
                    <a:pt x="396" y="396"/>
                    <a:pt x="396" y="396"/>
                    <a:pt x="395" y="396"/>
                  </a:cubicBezTo>
                  <a:cubicBezTo>
                    <a:pt x="396" y="398"/>
                    <a:pt x="396" y="398"/>
                    <a:pt x="396" y="398"/>
                  </a:cubicBezTo>
                  <a:cubicBezTo>
                    <a:pt x="428" y="367"/>
                    <a:pt x="471" y="347"/>
                    <a:pt x="519" y="347"/>
                  </a:cubicBezTo>
                  <a:cubicBezTo>
                    <a:pt x="561" y="347"/>
                    <a:pt x="601" y="360"/>
                    <a:pt x="632" y="385"/>
                  </a:cubicBezTo>
                  <a:cubicBezTo>
                    <a:pt x="632" y="385"/>
                    <a:pt x="632" y="385"/>
                    <a:pt x="632" y="385"/>
                  </a:cubicBezTo>
                  <a:cubicBezTo>
                    <a:pt x="611" y="361"/>
                    <a:pt x="596" y="334"/>
                    <a:pt x="586" y="304"/>
                  </a:cubicBezTo>
                  <a:close/>
                  <a:moveTo>
                    <a:pt x="406" y="385"/>
                  </a:moveTo>
                  <a:cubicBezTo>
                    <a:pt x="403" y="388"/>
                    <a:pt x="401" y="390"/>
                    <a:pt x="399" y="392"/>
                  </a:cubicBezTo>
                  <a:cubicBezTo>
                    <a:pt x="401" y="390"/>
                    <a:pt x="403" y="388"/>
                    <a:pt x="406" y="385"/>
                  </a:cubicBezTo>
                  <a:close/>
                  <a:moveTo>
                    <a:pt x="449" y="312"/>
                  </a:moveTo>
                  <a:cubicBezTo>
                    <a:pt x="448" y="313"/>
                    <a:pt x="448" y="314"/>
                    <a:pt x="447" y="316"/>
                  </a:cubicBezTo>
                  <a:cubicBezTo>
                    <a:pt x="448" y="314"/>
                    <a:pt x="448" y="313"/>
                    <a:pt x="449" y="312"/>
                  </a:cubicBezTo>
                  <a:close/>
                  <a:moveTo>
                    <a:pt x="444" y="325"/>
                  </a:moveTo>
                  <a:cubicBezTo>
                    <a:pt x="443" y="327"/>
                    <a:pt x="442" y="328"/>
                    <a:pt x="441" y="330"/>
                  </a:cubicBezTo>
                  <a:cubicBezTo>
                    <a:pt x="442" y="328"/>
                    <a:pt x="443" y="327"/>
                    <a:pt x="444" y="325"/>
                  </a:cubicBezTo>
                  <a:close/>
                  <a:moveTo>
                    <a:pt x="437" y="338"/>
                  </a:moveTo>
                  <a:cubicBezTo>
                    <a:pt x="437" y="340"/>
                    <a:pt x="436" y="342"/>
                    <a:pt x="435" y="343"/>
                  </a:cubicBezTo>
                  <a:cubicBezTo>
                    <a:pt x="436" y="342"/>
                    <a:pt x="437" y="340"/>
                    <a:pt x="437" y="338"/>
                  </a:cubicBezTo>
                  <a:close/>
                  <a:moveTo>
                    <a:pt x="431" y="351"/>
                  </a:moveTo>
                  <a:cubicBezTo>
                    <a:pt x="429" y="353"/>
                    <a:pt x="428" y="354"/>
                    <a:pt x="427" y="356"/>
                  </a:cubicBezTo>
                  <a:cubicBezTo>
                    <a:pt x="428" y="354"/>
                    <a:pt x="429" y="353"/>
                    <a:pt x="431" y="351"/>
                  </a:cubicBezTo>
                  <a:close/>
                  <a:moveTo>
                    <a:pt x="423" y="363"/>
                  </a:moveTo>
                  <a:cubicBezTo>
                    <a:pt x="422" y="365"/>
                    <a:pt x="420" y="367"/>
                    <a:pt x="419" y="369"/>
                  </a:cubicBezTo>
                  <a:cubicBezTo>
                    <a:pt x="420" y="367"/>
                    <a:pt x="422" y="365"/>
                    <a:pt x="423" y="363"/>
                  </a:cubicBezTo>
                  <a:close/>
                  <a:moveTo>
                    <a:pt x="415" y="374"/>
                  </a:moveTo>
                  <a:cubicBezTo>
                    <a:pt x="413" y="376"/>
                    <a:pt x="411" y="379"/>
                    <a:pt x="409" y="381"/>
                  </a:cubicBezTo>
                  <a:cubicBezTo>
                    <a:pt x="411" y="379"/>
                    <a:pt x="413" y="376"/>
                    <a:pt x="415" y="374"/>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81" name="Group 80">
            <a:extLst>
              <a:ext uri="{FF2B5EF4-FFF2-40B4-BE49-F238E27FC236}">
                <a16:creationId xmlns:a16="http://schemas.microsoft.com/office/drawing/2014/main" id="{948A9A2A-8DE9-4984-AAD0-428793D7AC44}"/>
              </a:ext>
            </a:extLst>
          </p:cNvPr>
          <p:cNvGrpSpPr/>
          <p:nvPr/>
        </p:nvGrpSpPr>
        <p:grpSpPr>
          <a:xfrm>
            <a:off x="8293233" y="3735129"/>
            <a:ext cx="3441565" cy="1477328"/>
            <a:chOff x="353395" y="937648"/>
            <a:chExt cx="3674318" cy="1477328"/>
          </a:xfrm>
        </p:grpSpPr>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476249" y="937648"/>
              <a:ext cx="3551464" cy="147732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Control/Track Movement of Offenders</a:t>
              </a:r>
              <a:r>
                <a:rPr lang="en-US" sz="1800" dirty="0">
                  <a:solidFill>
                    <a:srgbClr val="102747"/>
                  </a:solidFill>
                </a:rPr>
                <a:t>.</a:t>
              </a:r>
            </a:p>
          </p:txBody>
        </p:sp>
        <p:cxnSp>
          <p:nvCxnSpPr>
            <p:cNvPr id="83" name="Straight Connector 82">
              <a:extLst>
                <a:ext uri="{FF2B5EF4-FFF2-40B4-BE49-F238E27FC236}">
                  <a16:creationId xmlns:a16="http://schemas.microsoft.com/office/drawing/2014/main" id="{72B67418-3EB7-4455-83A7-89B4952FF11F}"/>
                </a:ext>
              </a:extLst>
            </p:cNvPr>
            <p:cNvCxnSpPr>
              <a:cxnSpLocks/>
            </p:cNvCxnSpPr>
            <p:nvPr/>
          </p:nvCxnSpPr>
          <p:spPr>
            <a:xfrm>
              <a:off x="353395" y="241497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763DFD82-3843-4D02-A1AC-0898967AE6E4}"/>
              </a:ext>
            </a:extLst>
          </p:cNvPr>
          <p:cNvGrpSpPr/>
          <p:nvPr/>
        </p:nvGrpSpPr>
        <p:grpSpPr>
          <a:xfrm>
            <a:off x="8408306" y="1883677"/>
            <a:ext cx="3326493" cy="1046353"/>
            <a:chOff x="476251" y="709006"/>
            <a:chExt cx="3551464" cy="1046353"/>
          </a:xfrm>
        </p:grpSpPr>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476251" y="709006"/>
              <a:ext cx="3551464"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Protect the Rights of Victims</a:t>
              </a:r>
            </a:p>
          </p:txBody>
        </p:sp>
        <p:cxnSp>
          <p:nvCxnSpPr>
            <p:cNvPr id="79" name="Straight Connector 78">
              <a:extLst>
                <a:ext uri="{FF2B5EF4-FFF2-40B4-BE49-F238E27FC236}">
                  <a16:creationId xmlns:a16="http://schemas.microsoft.com/office/drawing/2014/main" id="{34DDDE68-69F5-42C4-8580-659EF81A2F7A}"/>
                </a:ext>
              </a:extLst>
            </p:cNvPr>
            <p:cNvCxnSpPr>
              <a:cxnSpLocks/>
            </p:cNvCxnSpPr>
            <p:nvPr/>
          </p:nvCxnSpPr>
          <p:spPr>
            <a:xfrm>
              <a:off x="476251" y="1755359"/>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3C8CF09C-4BA7-4083-9205-F8F3C23BE530}"/>
              </a:ext>
            </a:extLst>
          </p:cNvPr>
          <p:cNvGrpSpPr/>
          <p:nvPr/>
        </p:nvGrpSpPr>
        <p:grpSpPr>
          <a:xfrm>
            <a:off x="306979" y="2313860"/>
            <a:ext cx="3838301" cy="616317"/>
            <a:chOff x="175176" y="2411484"/>
            <a:chExt cx="4097886" cy="616317"/>
          </a:xfrm>
        </p:grpSpPr>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175176" y="2411484"/>
              <a:ext cx="4097886"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Promote Public Safety</a:t>
              </a:r>
            </a:p>
          </p:txBody>
        </p:sp>
        <p:cxnSp>
          <p:nvCxnSpPr>
            <p:cNvPr id="87" name="Straight Connector 86">
              <a:extLst>
                <a:ext uri="{FF2B5EF4-FFF2-40B4-BE49-F238E27FC236}">
                  <a16:creationId xmlns:a16="http://schemas.microsoft.com/office/drawing/2014/main" id="{D8889C1D-42CF-41EC-B992-40F44013C872}"/>
                </a:ext>
              </a:extLst>
            </p:cNvPr>
            <p:cNvCxnSpPr>
              <a:cxnSpLocks/>
            </p:cNvCxnSpPr>
            <p:nvPr/>
          </p:nvCxnSpPr>
          <p:spPr>
            <a:xfrm>
              <a:off x="569579" y="3027801"/>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BAD6B32B-7EA1-4E2E-B23D-7899D6C8D171}"/>
              </a:ext>
            </a:extLst>
          </p:cNvPr>
          <p:cNvGrpSpPr/>
          <p:nvPr/>
        </p:nvGrpSpPr>
        <p:grpSpPr>
          <a:xfrm>
            <a:off x="18288" y="3739495"/>
            <a:ext cx="4002893" cy="1648632"/>
            <a:chOff x="18978" y="942014"/>
            <a:chExt cx="4273609" cy="1648632"/>
          </a:xfrm>
        </p:grpSpPr>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18978" y="942014"/>
              <a:ext cx="4273609" cy="1648632"/>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Ensure effective Supervision &amp; </a:t>
              </a:r>
            </a:p>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Rehabilitation</a:t>
              </a:r>
              <a:r>
                <a:rPr lang="en-US" sz="1800" dirty="0">
                  <a:solidFill>
                    <a:srgbClr val="102747"/>
                  </a:solidFill>
                </a:rPr>
                <a:t>.</a:t>
              </a:r>
            </a:p>
          </p:txBody>
        </p:sp>
        <p:cxnSp>
          <p:nvCxnSpPr>
            <p:cNvPr id="91" name="Straight Connector 90">
              <a:extLst>
                <a:ext uri="{FF2B5EF4-FFF2-40B4-BE49-F238E27FC236}">
                  <a16:creationId xmlns:a16="http://schemas.microsoft.com/office/drawing/2014/main" id="{62088324-F6FF-4E69-B1DD-14C41D566F38}"/>
                </a:ext>
              </a:extLst>
            </p:cNvPr>
            <p:cNvCxnSpPr>
              <a:cxnSpLocks/>
            </p:cNvCxnSpPr>
            <p:nvPr/>
          </p:nvCxnSpPr>
          <p:spPr>
            <a:xfrm>
              <a:off x="721597" y="259064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447" y="2510890"/>
            <a:ext cx="562053" cy="62873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162" y="2424381"/>
            <a:ext cx="387066" cy="5322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888" y="4153104"/>
            <a:ext cx="718680" cy="5614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687" y="4118824"/>
            <a:ext cx="601178" cy="549649"/>
          </a:xfrm>
          <a:prstGeom prst="rect">
            <a:avLst/>
          </a:prstGeom>
        </p:spPr>
      </p:pic>
      <p:pic>
        <p:nvPicPr>
          <p:cNvPr id="45" name="Picture 3" descr="ICAOS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4138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5</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DD95D5D-5CAB-49E1-8C46-AA0BB9844C00}"/>
              </a:ext>
            </a:extLst>
          </p:cNvPr>
          <p:cNvGrpSpPr/>
          <p:nvPr/>
        </p:nvGrpSpPr>
        <p:grpSpPr>
          <a:xfrm>
            <a:off x="4442279" y="2353235"/>
            <a:ext cx="3370462" cy="3039035"/>
            <a:chOff x="4329794" y="1386114"/>
            <a:chExt cx="3551464" cy="3873120"/>
          </a:xfrm>
        </p:grpSpPr>
        <p:sp>
          <p:nvSpPr>
            <p:cNvPr id="8" name="Content Placeholder 2">
              <a:extLst>
                <a:ext uri="{FF2B5EF4-FFF2-40B4-BE49-F238E27FC236}">
                  <a16:creationId xmlns:a16="http://schemas.microsoft.com/office/drawing/2014/main" id="{2CDB853E-776F-45FF-9101-292BB98A25ED}"/>
                </a:ext>
              </a:extLst>
            </p:cNvPr>
            <p:cNvSpPr txBox="1">
              <a:spLocks/>
            </p:cNvSpPr>
            <p:nvPr/>
          </p:nvSpPr>
          <p:spPr>
            <a:xfrm>
              <a:off x="4329794" y="1915885"/>
              <a:ext cx="3465352" cy="3343349"/>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is binding upon all state authorities &amp; citizens</a:t>
              </a:r>
            </a:p>
          </p:txBody>
        </p:sp>
        <p:sp>
          <p:nvSpPr>
            <p:cNvPr id="12" name="Content Placeholder 2">
              <a:extLst>
                <a:ext uri="{FF2B5EF4-FFF2-40B4-BE49-F238E27FC236}">
                  <a16:creationId xmlns:a16="http://schemas.microsoft.com/office/drawing/2014/main" id="{F402F6DB-77B4-436B-A107-C00A6DD278B7}"/>
                </a:ext>
              </a:extLst>
            </p:cNvPr>
            <p:cNvSpPr txBox="1">
              <a:spLocks/>
            </p:cNvSpPr>
            <p:nvPr/>
          </p:nvSpPr>
          <p:spPr>
            <a:xfrm>
              <a:off x="4329794"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Binding</a:t>
              </a:r>
            </a:p>
          </p:txBody>
        </p:sp>
        <p:cxnSp>
          <p:nvCxnSpPr>
            <p:cNvPr id="17" name="Straight Connector 16">
              <a:extLst>
                <a:ext uri="{FF2B5EF4-FFF2-40B4-BE49-F238E27FC236}">
                  <a16:creationId xmlns:a16="http://schemas.microsoft.com/office/drawing/2014/main" id="{CE8D27ED-BB1F-4539-8ED3-FB090333B45E}"/>
                </a:ext>
              </a:extLst>
            </p:cNvPr>
            <p:cNvCxnSpPr>
              <a:cxnSpLocks/>
            </p:cNvCxnSpPr>
            <p:nvPr/>
          </p:nvCxnSpPr>
          <p:spPr>
            <a:xfrm>
              <a:off x="4329794"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7610756-A6C6-418F-A031-4D4B3746C5F5}"/>
              </a:ext>
            </a:extLst>
          </p:cNvPr>
          <p:cNvGrpSpPr/>
          <p:nvPr/>
        </p:nvGrpSpPr>
        <p:grpSpPr>
          <a:xfrm>
            <a:off x="8408307" y="2353235"/>
            <a:ext cx="3478893" cy="3039035"/>
            <a:chOff x="8183336" y="1386114"/>
            <a:chExt cx="3551464" cy="3873119"/>
          </a:xfrm>
        </p:grpSpPr>
        <p:sp>
          <p:nvSpPr>
            <p:cNvPr id="9" name="Content Placeholder 2">
              <a:extLst>
                <a:ext uri="{FF2B5EF4-FFF2-40B4-BE49-F238E27FC236}">
                  <a16:creationId xmlns:a16="http://schemas.microsoft.com/office/drawing/2014/main" id="{7EBAC094-3DDB-4051-ABC3-FE3529A0C7F2}"/>
                </a:ext>
              </a:extLst>
            </p:cNvPr>
            <p:cNvSpPr txBox="1">
              <a:spLocks/>
            </p:cNvSpPr>
            <p:nvPr/>
          </p:nvSpPr>
          <p:spPr>
            <a:xfrm>
              <a:off x="8183336" y="1915885"/>
              <a:ext cx="3395885" cy="3343348"/>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rules supersedes conflicting state law</a:t>
              </a:r>
            </a:p>
          </p:txBody>
        </p:sp>
        <p:sp>
          <p:nvSpPr>
            <p:cNvPr id="13" name="Content Placeholder 2">
              <a:extLst>
                <a:ext uri="{FF2B5EF4-FFF2-40B4-BE49-F238E27FC236}">
                  <a16:creationId xmlns:a16="http://schemas.microsoft.com/office/drawing/2014/main" id="{A04C8335-03EA-420B-BCCF-68E0D09916FD}"/>
                </a:ext>
              </a:extLst>
            </p:cNvPr>
            <p:cNvSpPr txBox="1">
              <a:spLocks/>
            </p:cNvSpPr>
            <p:nvPr/>
          </p:nvSpPr>
          <p:spPr>
            <a:xfrm>
              <a:off x="8183336"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Supersedes</a:t>
              </a:r>
            </a:p>
          </p:txBody>
        </p:sp>
        <p:cxnSp>
          <p:nvCxnSpPr>
            <p:cNvPr id="18" name="Straight Connector 17">
              <a:extLst>
                <a:ext uri="{FF2B5EF4-FFF2-40B4-BE49-F238E27FC236}">
                  <a16:creationId xmlns:a16="http://schemas.microsoft.com/office/drawing/2014/main" id="{3245BE4C-7006-4A5C-BBD1-7F6746D2EDFD}"/>
                </a:ext>
              </a:extLst>
            </p:cNvPr>
            <p:cNvCxnSpPr>
              <a:cxnSpLocks/>
            </p:cNvCxnSpPr>
            <p:nvPr/>
          </p:nvCxnSpPr>
          <p:spPr>
            <a:xfrm>
              <a:off x="8183336"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15BD476-C700-4A6B-B7C2-C0C6F86FDD71}"/>
              </a:ext>
            </a:extLst>
          </p:cNvPr>
          <p:cNvGrpSpPr/>
          <p:nvPr/>
        </p:nvGrpSpPr>
        <p:grpSpPr>
          <a:xfrm>
            <a:off x="476249" y="2353235"/>
            <a:ext cx="3571315" cy="3039036"/>
            <a:chOff x="476250" y="1386114"/>
            <a:chExt cx="3551465" cy="3957960"/>
          </a:xfrm>
        </p:grpSpPr>
        <p:sp>
          <p:nvSpPr>
            <p:cNvPr id="11" name="Content Placeholder 2">
              <a:extLst>
                <a:ext uri="{FF2B5EF4-FFF2-40B4-BE49-F238E27FC236}">
                  <a16:creationId xmlns:a16="http://schemas.microsoft.com/office/drawing/2014/main" id="{2A148BEC-FF21-46F5-B3BE-3AEAA82F7A09}"/>
                </a:ext>
              </a:extLst>
            </p:cNvPr>
            <p:cNvSpPr txBox="1">
              <a:spLocks/>
            </p:cNvSpPr>
            <p:nvPr/>
          </p:nvSpPr>
          <p:spPr>
            <a:xfrm>
              <a:off x="476251" y="1386114"/>
              <a:ext cx="3551464" cy="64134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Authorized</a:t>
              </a:r>
            </a:p>
          </p:txBody>
        </p:sp>
        <p:cxnSp>
          <p:nvCxnSpPr>
            <p:cNvPr id="16" name="Straight Connector 15">
              <a:extLst>
                <a:ext uri="{FF2B5EF4-FFF2-40B4-BE49-F238E27FC236}">
                  <a16:creationId xmlns:a16="http://schemas.microsoft.com/office/drawing/2014/main" id="{D70A7FD7-5F5D-4318-8FF5-9A6F6193220D}"/>
                </a:ext>
              </a:extLst>
            </p:cNvPr>
            <p:cNvCxnSpPr>
              <a:cxnSpLocks/>
            </p:cNvCxnSpPr>
            <p:nvPr/>
          </p:nvCxnSpPr>
          <p:spPr>
            <a:xfrm>
              <a:off x="476250" y="1933314"/>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476251" y="2012780"/>
              <a:ext cx="3487483" cy="3331294"/>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The Compact is authorized by US Constitution &amp; Crime Control Act</a:t>
              </a:r>
            </a:p>
          </p:txBody>
        </p:sp>
      </p:grp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Authority of an Interstate Compact</a:t>
            </a:r>
          </a:p>
        </p:txBody>
      </p:sp>
      <p:pic>
        <p:nvPicPr>
          <p:cNvPr id="23" name="Picture 22" descr="Destroying this Republic and the &lt;strong&gt;US Constitution&lt;/strong&gt; ⋆ The Old ..."/>
          <p:cNvPicPr>
            <a:picLocks noChangeAspect="1"/>
          </p:cNvPicPr>
          <p:nvPr/>
        </p:nvPicPr>
        <p:blipFill rotWithShape="1">
          <a:blip r:embed="rId4">
            <a:extLst>
              <a:ext uri="{28A0092B-C50C-407E-A947-70E740481C1C}">
                <a14:useLocalDpi xmlns:a14="http://schemas.microsoft.com/office/drawing/2010/main" val="0"/>
              </a:ext>
            </a:extLst>
          </a:blip>
          <a:srcRect t="8161" r="6297" b="37431"/>
          <a:stretch/>
        </p:blipFill>
        <p:spPr>
          <a:xfrm>
            <a:off x="476250" y="5170760"/>
            <a:ext cx="3121760" cy="109557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240" r="3437" b="33798"/>
          <a:stretch/>
        </p:blipFill>
        <p:spPr>
          <a:xfrm>
            <a:off x="4442279" y="5158734"/>
            <a:ext cx="2985247" cy="109557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r="14639" b="41673"/>
          <a:stretch/>
        </p:blipFill>
        <p:spPr>
          <a:xfrm>
            <a:off x="8271795" y="5146710"/>
            <a:ext cx="2967565" cy="1119619"/>
          </a:xfrm>
          <a:prstGeom prst="rect">
            <a:avLst/>
          </a:prstGeom>
        </p:spPr>
      </p:pic>
    </p:spTree>
    <p:custDataLst>
      <p:tags r:id="rId1"/>
    </p:custDataLst>
    <p:extLst>
      <p:ext uri="{BB962C8B-B14F-4D97-AF65-F5344CB8AC3E}">
        <p14:creationId xmlns:p14="http://schemas.microsoft.com/office/powerpoint/2010/main" val="209333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DD081F-81B2-4DAF-B81A-01070A0AC9C3}"/>
              </a:ext>
            </a:extLst>
          </p:cNvPr>
          <p:cNvSpPr/>
          <p:nvPr/>
        </p:nvSpPr>
        <p:spPr>
          <a:xfrm>
            <a:off x="0" y="0"/>
            <a:ext cx="7834470"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37744" y="1067930"/>
            <a:ext cx="6931152" cy="559449"/>
          </a:xfrm>
        </p:spPr>
        <p:txBody>
          <a:bodyPr wrap="square" lIns="0" tIns="0" rIns="0" bIns="0" anchor="ctr">
            <a:spAutoFit/>
          </a:bodyPr>
          <a:lstStyle/>
          <a:p>
            <a:r>
              <a:rPr lang="en-US" sz="4000" dirty="0">
                <a:solidFill>
                  <a:schemeClr val="bg1"/>
                </a:solidFill>
              </a:rPr>
              <a:t>Interstate Compact Legislation</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237744" y="2592371"/>
            <a:ext cx="7132320" cy="3391400"/>
          </a:xfrm>
        </p:spPr>
        <p:txBody>
          <a:bodyPr lIns="0" tIns="0" rIns="0" bIns="0" anchor="t">
            <a:noAutofit/>
          </a:bodyPr>
          <a:lstStyle/>
          <a:p>
            <a:pPr marL="0" indent="0">
              <a:lnSpc>
                <a:spcPct val="100000"/>
              </a:lnSpc>
              <a:spcBef>
                <a:spcPts val="0"/>
              </a:spcBef>
              <a:spcAft>
                <a:spcPts val="1200"/>
              </a:spcAft>
              <a:buClr>
                <a:schemeClr val="bg1"/>
              </a:buClr>
              <a:buNone/>
            </a:pPr>
            <a:r>
              <a:rPr lang="en-US" sz="3200" dirty="0">
                <a:solidFill>
                  <a:schemeClr val="bg1"/>
                </a:solidFill>
              </a:rPr>
              <a:t>Courts, Parole Boards, Community Corrections &amp; Other Executive Agencies:</a:t>
            </a:r>
          </a:p>
          <a:p>
            <a:pPr>
              <a:lnSpc>
                <a:spcPct val="100000"/>
              </a:lnSpc>
              <a:spcBef>
                <a:spcPts val="0"/>
              </a:spcBef>
              <a:spcAft>
                <a:spcPts val="1200"/>
              </a:spcAft>
              <a:buClr>
                <a:schemeClr val="bg1"/>
              </a:buClr>
            </a:pPr>
            <a:endParaRPr lang="en-US" sz="3200" dirty="0">
              <a:solidFill>
                <a:schemeClr val="bg1"/>
              </a:solidFill>
            </a:endParaRPr>
          </a:p>
          <a:p>
            <a:pPr>
              <a:lnSpc>
                <a:spcPct val="100000"/>
              </a:lnSpc>
              <a:spcBef>
                <a:spcPts val="0"/>
              </a:spcBef>
              <a:spcAft>
                <a:spcPts val="1200"/>
              </a:spcAft>
              <a:buClr>
                <a:schemeClr val="bg1"/>
              </a:buClr>
            </a:pPr>
            <a:r>
              <a:rPr lang="en-US" sz="3200" dirty="0">
                <a:solidFill>
                  <a:schemeClr val="bg1"/>
                </a:solidFill>
              </a:rPr>
              <a:t>Subject to the ICAOS Rules</a:t>
            </a:r>
          </a:p>
          <a:p>
            <a:pPr>
              <a:lnSpc>
                <a:spcPct val="100000"/>
              </a:lnSpc>
              <a:spcBef>
                <a:spcPts val="0"/>
              </a:spcBef>
              <a:spcAft>
                <a:spcPts val="1200"/>
              </a:spcAft>
              <a:buClr>
                <a:schemeClr val="bg1"/>
              </a:buClr>
            </a:pPr>
            <a:r>
              <a:rPr lang="en-US" sz="3200" dirty="0">
                <a:solidFill>
                  <a:schemeClr val="bg1"/>
                </a:solidFill>
              </a:rPr>
              <a:t>Must enforce &amp; effectuate the Compacts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cxnSp>
        <p:nvCxnSpPr>
          <p:cNvPr id="9" name="Straight Connector 8">
            <a:extLst>
              <a:ext uri="{FF2B5EF4-FFF2-40B4-BE49-F238E27FC236}">
                <a16:creationId xmlns:a16="http://schemas.microsoft.com/office/drawing/2014/main" id="{C7FD908F-7DBA-4437-9681-9B15B002034C}"/>
              </a:ext>
            </a:extLst>
          </p:cNvPr>
          <p:cNvCxnSpPr>
            <a:cxnSpLocks/>
          </p:cNvCxnSpPr>
          <p:nvPr/>
        </p:nvCxnSpPr>
        <p:spPr>
          <a:xfrm flipV="1">
            <a:off x="418027" y="2340864"/>
            <a:ext cx="5287829" cy="3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816A1CC-ABA3-4B98-9EBF-920D0D41F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92004" y="1907070"/>
            <a:ext cx="4581969" cy="3043860"/>
          </a:xfrm>
          <a:prstGeom prst="rect">
            <a:avLst/>
          </a:prstGeom>
        </p:spPr>
      </p:pic>
    </p:spTree>
    <p:custDataLst>
      <p:tags r:id="rId1"/>
    </p:custDataLst>
    <p:extLst>
      <p:ext uri="{BB962C8B-B14F-4D97-AF65-F5344CB8AC3E}">
        <p14:creationId xmlns:p14="http://schemas.microsoft.com/office/powerpoint/2010/main" val="178010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C569CE-AFD4-47E4-9CA4-59538496BE0C}"/>
              </a:ext>
            </a:extLst>
          </p:cNvPr>
          <p:cNvSpPr/>
          <p:nvPr/>
        </p:nvSpPr>
        <p:spPr>
          <a:xfrm>
            <a:off x="5804452" y="7"/>
            <a:ext cx="6387548" cy="685799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2800" i="1" dirty="0"/>
              <a:t>There is no “right” of convicted persons to travel across state lines or to serve one’s sentence in a particular state.  See, Jones v. Harris, 452 U.S. 412 (1981); </a:t>
            </a:r>
            <a:r>
              <a:rPr lang="en-US" sz="2800" i="1" dirty="0" err="1"/>
              <a:t>Meachum</a:t>
            </a:r>
            <a:r>
              <a:rPr lang="en-US" sz="2800" i="1" dirty="0"/>
              <a:t> v. </a:t>
            </a:r>
            <a:r>
              <a:rPr lang="en-US" sz="2800" i="1" dirty="0" err="1"/>
              <a:t>Fano</a:t>
            </a:r>
            <a:r>
              <a:rPr lang="en-US" sz="2800" i="1" dirty="0"/>
              <a:t>, 427 U.S. 215 (1976)</a:t>
            </a:r>
          </a:p>
          <a:p>
            <a:pPr>
              <a:spcAft>
                <a:spcPts val="1200"/>
              </a:spcAft>
            </a:pPr>
            <a:endParaRPr lang="en-US" sz="2800" i="1" dirty="0"/>
          </a:p>
          <a:p>
            <a:pPr>
              <a:spcAft>
                <a:spcPts val="1200"/>
              </a:spcAft>
            </a:pPr>
            <a:r>
              <a:rPr lang="en-US" sz="2800" i="1" dirty="0"/>
              <a:t>Convicted persons have no right to control where they live; the right is extinguished for the balance of their sentence.  Williams v. Wisconsin, 336 F.3d 576 (7th Cir. 2003), </a:t>
            </a:r>
            <a:r>
              <a:rPr lang="en-US" sz="2800" i="1" dirty="0" err="1"/>
              <a:t>Pelland</a:t>
            </a:r>
            <a:r>
              <a:rPr lang="en-US" sz="2800" i="1" dirty="0"/>
              <a:t> v. RI,317 F. Supp. 2d 26 (2004)</a:t>
            </a:r>
            <a:endParaRPr lang="en-US" sz="2800" dirty="0"/>
          </a:p>
          <a:p>
            <a:pPr>
              <a:spcAft>
                <a:spcPts val="1200"/>
              </a:spcAft>
            </a:pPr>
            <a:endParaRPr lang="en-US" i="1" dirty="0"/>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75771" y="365125"/>
            <a:ext cx="4653283" cy="701675"/>
          </a:xfrm>
        </p:spPr>
        <p:txBody>
          <a:bodyPr lIns="0" tIns="0" rIns="0" bIns="0" anchor="ctr">
            <a:normAutofit/>
          </a:bodyPr>
          <a:lstStyle/>
          <a:p>
            <a:pPr algn="r"/>
            <a:r>
              <a:rPr lang="en-US" sz="4000" dirty="0"/>
              <a:t>Authority to Regulate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6215270" y="6453809"/>
            <a:ext cx="4998830" cy="41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nother Reminder to Read Your Construction Contracts ..."/>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880451"/>
            <a:ext cx="5280336" cy="3520224"/>
          </a:xfrm>
          <a:prstGeom prst="rect">
            <a:avLst/>
          </a:prstGeom>
        </p:spPr>
      </p:pic>
    </p:spTree>
    <p:custDataLst>
      <p:tags r:id="rId1"/>
    </p:custDataLst>
    <p:extLst>
      <p:ext uri="{BB962C8B-B14F-4D97-AF65-F5344CB8AC3E}">
        <p14:creationId xmlns:p14="http://schemas.microsoft.com/office/powerpoint/2010/main" val="214673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National Governing Body</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8</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5826501-4F62-441E-805C-795037B2F290}"/>
              </a:ext>
            </a:extLst>
          </p:cNvPr>
          <p:cNvGrpSpPr/>
          <p:nvPr/>
        </p:nvGrpSpPr>
        <p:grpSpPr>
          <a:xfrm>
            <a:off x="476249" y="1400628"/>
            <a:ext cx="6139703" cy="4678204"/>
            <a:chOff x="476250" y="1386114"/>
            <a:chExt cx="7453454" cy="4678204"/>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0" y="1386114"/>
              <a:ext cx="7453454" cy="467820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Members of the ICAOS: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All 50 states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District of Columbia</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US Virgin Islands</a:t>
              </a:r>
            </a:p>
            <a:p>
              <a:pPr lvl="1">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2800" dirty="0">
                  <a:solidFill>
                    <a:srgbClr val="102747"/>
                  </a:solidFill>
                </a:rPr>
                <a:t>Puerto Rico</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endParaRPr lang="en-US" sz="1800" dirty="0">
                <a:solidFill>
                  <a:srgbClr val="102747"/>
                </a:solidFill>
              </a:endParaRP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Rule Making Authority</a:t>
              </a:r>
            </a:p>
            <a:p>
              <a:pPr>
                <a:lnSpc>
                  <a:spcPct val="100000"/>
                </a:lnSpc>
                <a:spcBef>
                  <a:spcPts val="0"/>
                </a:spcBef>
                <a:spcAft>
                  <a:spcPts val="1200"/>
                </a:spcAft>
                <a:buFont typeface="Wingdings" panose="05000000000000000000" pitchFamily="2" charset="2"/>
                <a:buChar char="Ø"/>
                <a:defRPr sz="2000" b="0" i="0" u="none" strike="noStrike" kern="1200" spc="0" baseline="0">
                  <a:solidFill>
                    <a:srgbClr val="102747"/>
                  </a:solidFill>
                  <a:latin typeface="+mn-lt"/>
                  <a:ea typeface="+mn-ea"/>
                  <a:cs typeface="+mn-cs"/>
                </a:defRPr>
              </a:pPr>
              <a:r>
                <a:rPr lang="en-US" sz="3200" dirty="0">
                  <a:solidFill>
                    <a:srgbClr val="102747"/>
                  </a:solidFill>
                </a:rPr>
                <a:t>Compliance Enforcement</a:t>
              </a:r>
              <a:endParaRPr lang="en-US"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6" descr="C:\Documents and Settings\mindyspring\Local Settings\Temporary Internet Files\Content.IE5\AAZT1RUN\MC900349411[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66221" y="1400628"/>
            <a:ext cx="5074322" cy="394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4419" y="365125"/>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477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476250" y="566867"/>
            <a:ext cx="10066243" cy="5594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Implications of Non-Compliance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1497496" y="1949825"/>
            <a:ext cx="9716604" cy="432556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It is incumbent upon prosecutors, judges and other state officials to understand the requirements of the Compact and its rules, as well as the consequences of non-compliance. </a:t>
            </a:r>
          </a:p>
          <a:p>
            <a:pPr marL="0" indent="0">
              <a:buNone/>
            </a:pPr>
            <a:endParaRPr lang="en-US" sz="1800" dirty="0"/>
          </a:p>
          <a:p>
            <a:pPr marL="0" indent="0">
              <a:buNone/>
            </a:pPr>
            <a:r>
              <a:rPr lang="en-US" dirty="0"/>
              <a:t>Failure of state judicial or executive branch officials to comply with the Compact and its rules results in the state defaulting on its obligations under the Compact and could lead the Commission to take corrective or punitive action, including suit in federal court for injunctive relief. </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Slide Number Placeholder 5">
            <a:extLst>
              <a:ext uri="{FF2B5EF4-FFF2-40B4-BE49-F238E27FC236}">
                <a16:creationId xmlns:a16="http://schemas.microsoft.com/office/drawing/2014/main" id="{CC019D98-9AE7-44E7-8F60-792F270F24EB}"/>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5</a:t>
            </a:r>
          </a:p>
        </p:txBody>
      </p:sp>
      <p:cxnSp>
        <p:nvCxnSpPr>
          <p:cNvPr id="30" name="Straight Connector 2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24965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301"/>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4">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9400</TotalTime>
  <Words>2383</Words>
  <Application>Microsoft Office PowerPoint</Application>
  <PresentationFormat>Widescreen</PresentationFormat>
  <Paragraphs>295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Garamond</vt:lpstr>
      <vt:lpstr>Wingdings</vt:lpstr>
      <vt:lpstr>Office Theme</vt:lpstr>
      <vt:lpstr>PowerPoint Presentation</vt:lpstr>
      <vt:lpstr>Presentation Objectives</vt:lpstr>
      <vt:lpstr>Interstate Compact for Adult Offender Supervision</vt:lpstr>
      <vt:lpstr>Purpose of ICAOS</vt:lpstr>
      <vt:lpstr>PowerPoint Presentation</vt:lpstr>
      <vt:lpstr>Interstate Compact Legislation</vt:lpstr>
      <vt:lpstr>Authority to Regulate</vt:lpstr>
      <vt:lpstr>National Governing Body</vt:lpstr>
      <vt:lpstr>PowerPoint Presentation</vt:lpstr>
      <vt:lpstr>PowerPoint Presentation</vt:lpstr>
      <vt:lpstr>What Triggers the ICAOS?</vt:lpstr>
      <vt:lpstr>Compact Supervision Elements</vt:lpstr>
      <vt:lpstr>Compact Supervision in a Receiving State</vt:lpstr>
      <vt:lpstr>Authority to Arrest &amp; Detain (Rule 4.109)</vt:lpstr>
      <vt:lpstr>Retaking &amp; Warrants</vt:lpstr>
      <vt:lpstr>Retaking &amp; Warrants</vt:lpstr>
      <vt:lpstr>Common Challenges</vt:lpstr>
      <vt:lpstr>Other Challenges</vt:lpstr>
      <vt:lpstr>How Can You Help?</vt:lpstr>
      <vt:lpstr>How Can Compact Help You?</vt:lpstr>
      <vt:lpstr>ICAOS Resources: www.interstatecompact.org</vt:lpstr>
      <vt:lpstr>PowerPoint Presentation</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Christopher</dc:creator>
  <cp:lastModifiedBy>Mindy Spring</cp:lastModifiedBy>
  <cp:revision>344</cp:revision>
  <dcterms:created xsi:type="dcterms:W3CDTF">2019-11-01T07:33:21Z</dcterms:created>
  <dcterms:modified xsi:type="dcterms:W3CDTF">2022-06-14T16:13:45Z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4684F672-F42B-462C-B9C3-02901C834E03</vt:lpwstr>
  </property>
  <property fmtid="{D5CDD505-2E9C-101B-9397-08002B2CF9AE}" pid="3" name="ArticulatePath">
    <vt:lpwstr>NAAG Webinar re ICJ &amp; ICAOS DRAFT AL</vt:lpwstr>
  </property>
</Properties>
</file>