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601" r:id="rId3"/>
    <p:sldId id="260" r:id="rId4"/>
    <p:sldId id="691" r:id="rId5"/>
    <p:sldId id="580" r:id="rId6"/>
    <p:sldId id="692" r:id="rId7"/>
    <p:sldId id="693" r:id="rId8"/>
    <p:sldId id="694" r:id="rId9"/>
    <p:sldId id="695" r:id="rId10"/>
    <p:sldId id="569" r:id="rId11"/>
    <p:sldId id="676" r:id="rId12"/>
    <p:sldId id="306" r:id="rId13"/>
    <p:sldId id="697" r:id="rId14"/>
    <p:sldId id="578" r:id="rId15"/>
    <p:sldId id="698" r:id="rId16"/>
    <p:sldId id="266" r:id="rId17"/>
    <p:sldId id="604" r:id="rId18"/>
    <p:sldId id="606" r:id="rId19"/>
    <p:sldId id="699" r:id="rId20"/>
    <p:sldId id="700" r:id="rId21"/>
    <p:sldId id="283" r:id="rId22"/>
    <p:sldId id="284" r:id="rId23"/>
  </p:sldIdLst>
  <p:sldSz cx="12192000" cy="6858000"/>
  <p:notesSz cx="7099300" cy="93853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ndy Spring" initials="MS" lastIdx="1" clrIdx="0">
    <p:extLst>
      <p:ext uri="{19B8F6BF-5375-455C-9EA6-DF929625EA0E}">
        <p15:presenceInfo xmlns:p15="http://schemas.microsoft.com/office/powerpoint/2012/main" userId="S::mspring@interstatecompact.org::86d49a1b-350d-47d2-b7ae-919d736573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656" autoAdjust="0"/>
  </p:normalViewPr>
  <p:slideViewPr>
    <p:cSldViewPr snapToGrid="0">
      <p:cViewPr varScale="1">
        <p:scale>
          <a:sx n="50" d="100"/>
          <a:sy n="50" d="100"/>
        </p:scale>
        <p:origin x="42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E4DADA-B6D1-4F6C-9B5E-F872020FF85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8D511FE8-E840-4683-96C9-E06C9FD4EA40}">
      <dgm:prSet/>
      <dgm:spPr/>
      <dgm:t>
        <a:bodyPr/>
        <a:lstStyle/>
        <a:p>
          <a:r>
            <a:rPr lang="en-US" dirty="0"/>
            <a:t>Delete:  One-time batch delete 19,000 offenders </a:t>
          </a:r>
        </a:p>
      </dgm:t>
    </dgm:pt>
    <dgm:pt modelId="{B0D5437F-ADC0-4BA5-BC81-4F469B67E97A}" type="parTrans" cxnId="{AB26AA3E-96C4-4F05-A443-D6790E0CA43A}">
      <dgm:prSet/>
      <dgm:spPr/>
      <dgm:t>
        <a:bodyPr/>
        <a:lstStyle/>
        <a:p>
          <a:endParaRPr lang="en-US"/>
        </a:p>
      </dgm:t>
    </dgm:pt>
    <dgm:pt modelId="{C6FE06FE-DDB6-4F2F-8DC0-7B758CB31A31}" type="sibTrans" cxnId="{AB26AA3E-96C4-4F05-A443-D6790E0CA43A}">
      <dgm:prSet/>
      <dgm:spPr/>
      <dgm:t>
        <a:bodyPr/>
        <a:lstStyle/>
        <a:p>
          <a:endParaRPr lang="en-US"/>
        </a:p>
      </dgm:t>
    </dgm:pt>
    <dgm:pt modelId="{EEA07500-CB0B-4289-902D-4AAB43A25F07}">
      <dgm:prSet/>
      <dgm:spPr/>
      <dgm:t>
        <a:bodyPr/>
        <a:lstStyle/>
        <a:p>
          <a:r>
            <a:rPr lang="en-US" dirty="0"/>
            <a:t>Merge:  Both offender profiles historical only</a:t>
          </a:r>
        </a:p>
      </dgm:t>
    </dgm:pt>
    <dgm:pt modelId="{6A94D79C-F513-4FA9-891D-6EE40B85CD98}" type="parTrans" cxnId="{94FCCE3A-2612-4450-A6B2-1FF6314F3812}">
      <dgm:prSet/>
      <dgm:spPr/>
      <dgm:t>
        <a:bodyPr/>
        <a:lstStyle/>
        <a:p>
          <a:endParaRPr lang="en-US"/>
        </a:p>
      </dgm:t>
    </dgm:pt>
    <dgm:pt modelId="{FADD3809-35B8-4E06-BB04-959680126E36}" type="sibTrans" cxnId="{94FCCE3A-2612-4450-A6B2-1FF6314F3812}">
      <dgm:prSet/>
      <dgm:spPr/>
      <dgm:t>
        <a:bodyPr/>
        <a:lstStyle/>
        <a:p>
          <a:endParaRPr lang="en-US"/>
        </a:p>
      </dgm:t>
    </dgm:pt>
    <dgm:pt modelId="{8D4D1505-FAD9-44C4-A114-0ADDED48FF93}">
      <dgm:prSet/>
      <dgm:spPr/>
      <dgm:t>
        <a:bodyPr/>
        <a:lstStyle/>
        <a:p>
          <a:r>
            <a:rPr lang="en-US" dirty="0"/>
            <a:t>Move:  No reassignment of the ‘supervising user’ pending move</a:t>
          </a:r>
        </a:p>
      </dgm:t>
    </dgm:pt>
    <dgm:pt modelId="{CD322118-2E00-4A34-A74C-C92E7EAC5170}" type="parTrans" cxnId="{B52CAE7B-B1AD-438E-9A8F-E1FA6AA96D2B}">
      <dgm:prSet/>
      <dgm:spPr/>
      <dgm:t>
        <a:bodyPr/>
        <a:lstStyle/>
        <a:p>
          <a:endParaRPr lang="en-US"/>
        </a:p>
      </dgm:t>
    </dgm:pt>
    <dgm:pt modelId="{1619A12C-6588-4282-9180-33DAF27FA157}" type="sibTrans" cxnId="{B52CAE7B-B1AD-438E-9A8F-E1FA6AA96D2B}">
      <dgm:prSet/>
      <dgm:spPr/>
      <dgm:t>
        <a:bodyPr/>
        <a:lstStyle/>
        <a:p>
          <a:endParaRPr lang="en-US"/>
        </a:p>
      </dgm:t>
    </dgm:pt>
    <dgm:pt modelId="{CE4F613D-CDD0-48AC-AFC3-8C817A56A683}">
      <dgm:prSet/>
      <dgm:spPr/>
      <dgm:t>
        <a:bodyPr/>
        <a:lstStyle/>
        <a:p>
          <a:r>
            <a:rPr lang="en-US" dirty="0"/>
            <a:t>Other:  Remove the "Back" button from the confirmation screen</a:t>
          </a:r>
        </a:p>
      </dgm:t>
    </dgm:pt>
    <dgm:pt modelId="{9422DA12-A72E-43DE-9729-EDA5A45DB957}" type="parTrans" cxnId="{4B04A70D-1B92-4E7D-BD87-770389F1BFF5}">
      <dgm:prSet/>
      <dgm:spPr/>
      <dgm:t>
        <a:bodyPr/>
        <a:lstStyle/>
        <a:p>
          <a:endParaRPr lang="en-US"/>
        </a:p>
      </dgm:t>
    </dgm:pt>
    <dgm:pt modelId="{04EB9307-C303-4528-9115-A9AF45568380}" type="sibTrans" cxnId="{4B04A70D-1B92-4E7D-BD87-770389F1BFF5}">
      <dgm:prSet/>
      <dgm:spPr/>
      <dgm:t>
        <a:bodyPr/>
        <a:lstStyle/>
        <a:p>
          <a:endParaRPr lang="en-US"/>
        </a:p>
      </dgm:t>
    </dgm:pt>
    <dgm:pt modelId="{C3BB8E66-28E4-4209-BD88-3E07B48B7F3C}" type="pres">
      <dgm:prSet presAssocID="{2EE4DADA-B6D1-4F6C-9B5E-F872020FF857}" presName="Name0" presStyleCnt="0">
        <dgm:presLayoutVars>
          <dgm:dir/>
          <dgm:animLvl val="lvl"/>
          <dgm:resizeHandles val="exact"/>
        </dgm:presLayoutVars>
      </dgm:prSet>
      <dgm:spPr/>
    </dgm:pt>
    <dgm:pt modelId="{61EAD8EF-53DE-4510-AD7F-D7C9217ADFF1}" type="pres">
      <dgm:prSet presAssocID="{8D511FE8-E840-4683-96C9-E06C9FD4EA40}" presName="linNode" presStyleCnt="0"/>
      <dgm:spPr/>
    </dgm:pt>
    <dgm:pt modelId="{763361D3-79B1-42AB-A9FA-1781D66DC231}" type="pres">
      <dgm:prSet presAssocID="{8D511FE8-E840-4683-96C9-E06C9FD4EA40}" presName="parentText" presStyleLbl="node1" presStyleIdx="0" presStyleCnt="4" custScaleX="277778" custLinFactNeighborX="-88889" custLinFactNeighborY="-2338">
        <dgm:presLayoutVars>
          <dgm:chMax val="1"/>
          <dgm:bulletEnabled val="1"/>
        </dgm:presLayoutVars>
      </dgm:prSet>
      <dgm:spPr/>
    </dgm:pt>
    <dgm:pt modelId="{B46CAB7A-70E0-409C-80E3-3BCB012EC1D6}" type="pres">
      <dgm:prSet presAssocID="{C6FE06FE-DDB6-4F2F-8DC0-7B758CB31A31}" presName="sp" presStyleCnt="0"/>
      <dgm:spPr/>
    </dgm:pt>
    <dgm:pt modelId="{A4A99E57-5BAF-40BE-B305-469E5EF6CBEC}" type="pres">
      <dgm:prSet presAssocID="{EEA07500-CB0B-4289-902D-4AAB43A25F07}" presName="linNode" presStyleCnt="0"/>
      <dgm:spPr/>
    </dgm:pt>
    <dgm:pt modelId="{FB292B24-B8D8-476A-BAFB-F698FEEFAFD3}" type="pres">
      <dgm:prSet presAssocID="{EEA07500-CB0B-4289-902D-4AAB43A25F07}" presName="parentText" presStyleLbl="node1" presStyleIdx="1" presStyleCnt="4" custScaleX="277778">
        <dgm:presLayoutVars>
          <dgm:chMax val="1"/>
          <dgm:bulletEnabled val="1"/>
        </dgm:presLayoutVars>
      </dgm:prSet>
      <dgm:spPr/>
    </dgm:pt>
    <dgm:pt modelId="{8374955C-2B32-4253-8049-DA8A3D97F4EC}" type="pres">
      <dgm:prSet presAssocID="{FADD3809-35B8-4E06-BB04-959680126E36}" presName="sp" presStyleCnt="0"/>
      <dgm:spPr/>
    </dgm:pt>
    <dgm:pt modelId="{77633316-702B-46FA-9EBF-887F42A7E377}" type="pres">
      <dgm:prSet presAssocID="{8D4D1505-FAD9-44C4-A114-0ADDED48FF93}" presName="linNode" presStyleCnt="0"/>
      <dgm:spPr/>
    </dgm:pt>
    <dgm:pt modelId="{9F93FAEE-8950-4935-BC40-6A3668A90952}" type="pres">
      <dgm:prSet presAssocID="{8D4D1505-FAD9-44C4-A114-0ADDED48FF93}" presName="parentText" presStyleLbl="node1" presStyleIdx="2" presStyleCnt="4" custScaleX="277778">
        <dgm:presLayoutVars>
          <dgm:chMax val="1"/>
          <dgm:bulletEnabled val="1"/>
        </dgm:presLayoutVars>
      </dgm:prSet>
      <dgm:spPr/>
    </dgm:pt>
    <dgm:pt modelId="{83177303-9AC5-48D0-ACAE-CF1659A4459D}" type="pres">
      <dgm:prSet presAssocID="{1619A12C-6588-4282-9180-33DAF27FA157}" presName="sp" presStyleCnt="0"/>
      <dgm:spPr/>
    </dgm:pt>
    <dgm:pt modelId="{D7643A9D-80FB-42D1-8E27-DCA08BFB5FE0}" type="pres">
      <dgm:prSet presAssocID="{CE4F613D-CDD0-48AC-AFC3-8C817A56A683}" presName="linNode" presStyleCnt="0"/>
      <dgm:spPr/>
    </dgm:pt>
    <dgm:pt modelId="{B9BB7CD9-458A-4EB4-A365-125ADFA1AFD8}" type="pres">
      <dgm:prSet presAssocID="{CE4F613D-CDD0-48AC-AFC3-8C817A56A683}" presName="parentText" presStyleLbl="node1" presStyleIdx="3" presStyleCnt="4" custScaleX="277778">
        <dgm:presLayoutVars>
          <dgm:chMax val="1"/>
          <dgm:bulletEnabled val="1"/>
        </dgm:presLayoutVars>
      </dgm:prSet>
      <dgm:spPr/>
    </dgm:pt>
  </dgm:ptLst>
  <dgm:cxnLst>
    <dgm:cxn modelId="{4B04A70D-1B92-4E7D-BD87-770389F1BFF5}" srcId="{2EE4DADA-B6D1-4F6C-9B5E-F872020FF857}" destId="{CE4F613D-CDD0-48AC-AFC3-8C817A56A683}" srcOrd="3" destOrd="0" parTransId="{9422DA12-A72E-43DE-9729-EDA5A45DB957}" sibTransId="{04EB9307-C303-4528-9115-A9AF45568380}"/>
    <dgm:cxn modelId="{402D2916-0FA4-4C7C-B6F2-364C90D014DF}" type="presOf" srcId="{8D511FE8-E840-4683-96C9-E06C9FD4EA40}" destId="{763361D3-79B1-42AB-A9FA-1781D66DC231}" srcOrd="0" destOrd="0" presId="urn:microsoft.com/office/officeart/2005/8/layout/vList5"/>
    <dgm:cxn modelId="{E6AF9818-1F4D-45D3-9D4A-89C650C816AE}" type="presOf" srcId="{CE4F613D-CDD0-48AC-AFC3-8C817A56A683}" destId="{B9BB7CD9-458A-4EB4-A365-125ADFA1AFD8}" srcOrd="0" destOrd="0" presId="urn:microsoft.com/office/officeart/2005/8/layout/vList5"/>
    <dgm:cxn modelId="{94FCCE3A-2612-4450-A6B2-1FF6314F3812}" srcId="{2EE4DADA-B6D1-4F6C-9B5E-F872020FF857}" destId="{EEA07500-CB0B-4289-902D-4AAB43A25F07}" srcOrd="1" destOrd="0" parTransId="{6A94D79C-F513-4FA9-891D-6EE40B85CD98}" sibTransId="{FADD3809-35B8-4E06-BB04-959680126E36}"/>
    <dgm:cxn modelId="{AB26AA3E-96C4-4F05-A443-D6790E0CA43A}" srcId="{2EE4DADA-B6D1-4F6C-9B5E-F872020FF857}" destId="{8D511FE8-E840-4683-96C9-E06C9FD4EA40}" srcOrd="0" destOrd="0" parTransId="{B0D5437F-ADC0-4BA5-BC81-4F469B67E97A}" sibTransId="{C6FE06FE-DDB6-4F2F-8DC0-7B758CB31A31}"/>
    <dgm:cxn modelId="{B52CAE7B-B1AD-438E-9A8F-E1FA6AA96D2B}" srcId="{2EE4DADA-B6D1-4F6C-9B5E-F872020FF857}" destId="{8D4D1505-FAD9-44C4-A114-0ADDED48FF93}" srcOrd="2" destOrd="0" parTransId="{CD322118-2E00-4A34-A74C-C92E7EAC5170}" sibTransId="{1619A12C-6588-4282-9180-33DAF27FA157}"/>
    <dgm:cxn modelId="{40C7CF87-A7B2-4BD0-BA33-4221C595605E}" type="presOf" srcId="{EEA07500-CB0B-4289-902D-4AAB43A25F07}" destId="{FB292B24-B8D8-476A-BAFB-F698FEEFAFD3}" srcOrd="0" destOrd="0" presId="urn:microsoft.com/office/officeart/2005/8/layout/vList5"/>
    <dgm:cxn modelId="{C55124B0-4407-4CCE-A3C0-84D5DEC8EC9C}" type="presOf" srcId="{2EE4DADA-B6D1-4F6C-9B5E-F872020FF857}" destId="{C3BB8E66-28E4-4209-BD88-3E07B48B7F3C}" srcOrd="0" destOrd="0" presId="urn:microsoft.com/office/officeart/2005/8/layout/vList5"/>
    <dgm:cxn modelId="{8EB7ABC8-8995-4475-A9D5-AF6E4284C51C}" type="presOf" srcId="{8D4D1505-FAD9-44C4-A114-0ADDED48FF93}" destId="{9F93FAEE-8950-4935-BC40-6A3668A90952}" srcOrd="0" destOrd="0" presId="urn:microsoft.com/office/officeart/2005/8/layout/vList5"/>
    <dgm:cxn modelId="{436163B7-AF7B-412C-8E83-5F705A964E71}" type="presParOf" srcId="{C3BB8E66-28E4-4209-BD88-3E07B48B7F3C}" destId="{61EAD8EF-53DE-4510-AD7F-D7C9217ADFF1}" srcOrd="0" destOrd="0" presId="urn:microsoft.com/office/officeart/2005/8/layout/vList5"/>
    <dgm:cxn modelId="{0236E606-DF56-47B7-A0B9-331A96B5DA21}" type="presParOf" srcId="{61EAD8EF-53DE-4510-AD7F-D7C9217ADFF1}" destId="{763361D3-79B1-42AB-A9FA-1781D66DC231}" srcOrd="0" destOrd="0" presId="urn:microsoft.com/office/officeart/2005/8/layout/vList5"/>
    <dgm:cxn modelId="{23F917E4-4ED7-475A-A4F2-49158A349B0A}" type="presParOf" srcId="{C3BB8E66-28E4-4209-BD88-3E07B48B7F3C}" destId="{B46CAB7A-70E0-409C-80E3-3BCB012EC1D6}" srcOrd="1" destOrd="0" presId="urn:microsoft.com/office/officeart/2005/8/layout/vList5"/>
    <dgm:cxn modelId="{21828474-94E6-4121-B414-FF4A687D25D5}" type="presParOf" srcId="{C3BB8E66-28E4-4209-BD88-3E07B48B7F3C}" destId="{A4A99E57-5BAF-40BE-B305-469E5EF6CBEC}" srcOrd="2" destOrd="0" presId="urn:microsoft.com/office/officeart/2005/8/layout/vList5"/>
    <dgm:cxn modelId="{29F758ED-B57A-4DA4-818C-DB3BF863A20C}" type="presParOf" srcId="{A4A99E57-5BAF-40BE-B305-469E5EF6CBEC}" destId="{FB292B24-B8D8-476A-BAFB-F698FEEFAFD3}" srcOrd="0" destOrd="0" presId="urn:microsoft.com/office/officeart/2005/8/layout/vList5"/>
    <dgm:cxn modelId="{90069C68-F9C1-4A7D-A576-91A6C8A6D3A1}" type="presParOf" srcId="{C3BB8E66-28E4-4209-BD88-3E07B48B7F3C}" destId="{8374955C-2B32-4253-8049-DA8A3D97F4EC}" srcOrd="3" destOrd="0" presId="urn:microsoft.com/office/officeart/2005/8/layout/vList5"/>
    <dgm:cxn modelId="{09EFFF3B-316D-4DF2-A643-8E1C423484F3}" type="presParOf" srcId="{C3BB8E66-28E4-4209-BD88-3E07B48B7F3C}" destId="{77633316-702B-46FA-9EBF-887F42A7E377}" srcOrd="4" destOrd="0" presId="urn:microsoft.com/office/officeart/2005/8/layout/vList5"/>
    <dgm:cxn modelId="{7D58D0AB-C12E-471C-94D7-9BBEA1BC6626}" type="presParOf" srcId="{77633316-702B-46FA-9EBF-887F42A7E377}" destId="{9F93FAEE-8950-4935-BC40-6A3668A90952}" srcOrd="0" destOrd="0" presId="urn:microsoft.com/office/officeart/2005/8/layout/vList5"/>
    <dgm:cxn modelId="{10DA1BFF-2E2E-4E70-8DDC-D5F7DBAA7F5D}" type="presParOf" srcId="{C3BB8E66-28E4-4209-BD88-3E07B48B7F3C}" destId="{83177303-9AC5-48D0-ACAE-CF1659A4459D}" srcOrd="5" destOrd="0" presId="urn:microsoft.com/office/officeart/2005/8/layout/vList5"/>
    <dgm:cxn modelId="{F047D3C0-FB95-4A4C-8740-734BF8B37CBA}" type="presParOf" srcId="{C3BB8E66-28E4-4209-BD88-3E07B48B7F3C}" destId="{D7643A9D-80FB-42D1-8E27-DCA08BFB5FE0}" srcOrd="6" destOrd="0" presId="urn:microsoft.com/office/officeart/2005/8/layout/vList5"/>
    <dgm:cxn modelId="{CD259192-663F-40A0-BFB6-E289B46DD980}" type="presParOf" srcId="{D7643A9D-80FB-42D1-8E27-DCA08BFB5FE0}" destId="{B9BB7CD9-458A-4EB4-A365-125ADFA1AFD8}"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75D571-C750-49B9-AF23-8B94E9CA59B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915F9E3-BF8B-46E0-ACEE-A671D899B9E3}">
      <dgm:prSet/>
      <dgm:spPr/>
      <dgm:t>
        <a:bodyPr/>
        <a:lstStyle/>
        <a:p>
          <a:r>
            <a:rPr lang="en-US" dirty="0"/>
            <a:t>Data entry &amp; sharing</a:t>
          </a:r>
        </a:p>
      </dgm:t>
    </dgm:pt>
    <dgm:pt modelId="{1DDB65B3-6E4B-4440-8F4C-59FEB9F36B5B}" type="parTrans" cxnId="{DA184F33-E68C-4B24-A666-199DC5A1B46D}">
      <dgm:prSet/>
      <dgm:spPr/>
      <dgm:t>
        <a:bodyPr/>
        <a:lstStyle/>
        <a:p>
          <a:endParaRPr lang="en-US"/>
        </a:p>
      </dgm:t>
    </dgm:pt>
    <dgm:pt modelId="{625B2CA8-BB0C-4B2A-8970-9E611EFA1C34}" type="sibTrans" cxnId="{DA184F33-E68C-4B24-A666-199DC5A1B46D}">
      <dgm:prSet/>
      <dgm:spPr/>
      <dgm:t>
        <a:bodyPr/>
        <a:lstStyle/>
        <a:p>
          <a:endParaRPr lang="en-US"/>
        </a:p>
      </dgm:t>
    </dgm:pt>
    <dgm:pt modelId="{AF3A71F2-9327-4C1E-85FD-26BDC1BED940}">
      <dgm:prSet/>
      <dgm:spPr/>
      <dgm:t>
        <a:bodyPr/>
        <a:lstStyle/>
        <a:p>
          <a:r>
            <a:rPr lang="en-US" dirty="0"/>
            <a:t>Data integrity timeframes</a:t>
          </a:r>
        </a:p>
      </dgm:t>
    </dgm:pt>
    <dgm:pt modelId="{DD0DBD3C-F5D0-4CF8-A06D-66692DCB54E5}" type="parTrans" cxnId="{EBFF224C-D8B4-440E-B8AF-0DE0E6CE57FA}">
      <dgm:prSet/>
      <dgm:spPr/>
      <dgm:t>
        <a:bodyPr/>
        <a:lstStyle/>
        <a:p>
          <a:endParaRPr lang="en-US"/>
        </a:p>
      </dgm:t>
    </dgm:pt>
    <dgm:pt modelId="{76C8C56A-AEF8-47C8-9D71-31E4C81F5A21}" type="sibTrans" cxnId="{EBFF224C-D8B4-440E-B8AF-0DE0E6CE57FA}">
      <dgm:prSet/>
      <dgm:spPr/>
      <dgm:t>
        <a:bodyPr/>
        <a:lstStyle/>
        <a:p>
          <a:endParaRPr lang="en-US"/>
        </a:p>
      </dgm:t>
    </dgm:pt>
    <dgm:pt modelId="{BF692161-44DF-49C2-8383-F8F107BF8C8D}">
      <dgm:prSet/>
      <dgm:spPr/>
      <dgm:t>
        <a:bodyPr/>
        <a:lstStyle/>
        <a:p>
          <a:r>
            <a:rPr lang="en-US" dirty="0"/>
            <a:t>Report errors </a:t>
          </a:r>
          <a:r>
            <a:rPr lang="en-US" b="1" u="sng" dirty="0"/>
            <a:t>5 business days</a:t>
          </a:r>
        </a:p>
      </dgm:t>
    </dgm:pt>
    <dgm:pt modelId="{965F8F61-C345-4FE9-8672-22CF984C4905}" type="parTrans" cxnId="{B9913C46-98FB-4EC4-987E-1B93853A5908}">
      <dgm:prSet/>
      <dgm:spPr/>
      <dgm:t>
        <a:bodyPr/>
        <a:lstStyle/>
        <a:p>
          <a:endParaRPr lang="en-US"/>
        </a:p>
      </dgm:t>
    </dgm:pt>
    <dgm:pt modelId="{13F67BE6-0A83-4D82-A851-CA13D390FA0A}" type="sibTrans" cxnId="{B9913C46-98FB-4EC4-987E-1B93853A5908}">
      <dgm:prSet/>
      <dgm:spPr/>
      <dgm:t>
        <a:bodyPr/>
        <a:lstStyle/>
        <a:p>
          <a:endParaRPr lang="en-US"/>
        </a:p>
      </dgm:t>
    </dgm:pt>
    <dgm:pt modelId="{1E5B4107-CE30-41C7-90A6-7BB2E69F4CD8}">
      <dgm:prSet/>
      <dgm:spPr/>
      <dgm:t>
        <a:bodyPr/>
        <a:lstStyle/>
        <a:p>
          <a:r>
            <a:rPr lang="en-US"/>
            <a:t>Creation of duplicates, junk offenders, other data entry errors</a:t>
          </a:r>
        </a:p>
      </dgm:t>
    </dgm:pt>
    <dgm:pt modelId="{3676BE6A-E32A-4BE9-BBF0-5A0F80F5AE4F}" type="parTrans" cxnId="{E298A268-B8BD-4CD3-971D-DBD0C523C31D}">
      <dgm:prSet/>
      <dgm:spPr/>
      <dgm:t>
        <a:bodyPr/>
        <a:lstStyle/>
        <a:p>
          <a:endParaRPr lang="en-US"/>
        </a:p>
      </dgm:t>
    </dgm:pt>
    <dgm:pt modelId="{6ED7FF8E-7DEB-4F09-92F4-61F1AAA7231F}" type="sibTrans" cxnId="{E298A268-B8BD-4CD3-971D-DBD0C523C31D}">
      <dgm:prSet/>
      <dgm:spPr/>
      <dgm:t>
        <a:bodyPr/>
        <a:lstStyle/>
        <a:p>
          <a:endParaRPr lang="en-US"/>
        </a:p>
      </dgm:t>
    </dgm:pt>
    <dgm:pt modelId="{D752E936-DAC4-4A65-9458-D18BFB85C4C4}">
      <dgm:prSet/>
      <dgm:spPr/>
      <dgm:t>
        <a:bodyPr/>
        <a:lstStyle/>
        <a:p>
          <a:r>
            <a:rPr lang="en-US" dirty="0"/>
            <a:t>Act on errors (State Administrators) </a:t>
          </a:r>
          <a:r>
            <a:rPr lang="en-US" b="1" u="sng" dirty="0"/>
            <a:t>30 calendar days</a:t>
          </a:r>
          <a:r>
            <a:rPr lang="en-US" dirty="0"/>
            <a:t>.</a:t>
          </a:r>
        </a:p>
      </dgm:t>
    </dgm:pt>
    <dgm:pt modelId="{677B2969-13AB-4BB9-9A62-539175E7C619}" type="parTrans" cxnId="{67AFC9A3-B921-4EEF-95A8-B493B4A6F2E5}">
      <dgm:prSet/>
      <dgm:spPr/>
      <dgm:t>
        <a:bodyPr/>
        <a:lstStyle/>
        <a:p>
          <a:endParaRPr lang="en-US"/>
        </a:p>
      </dgm:t>
    </dgm:pt>
    <dgm:pt modelId="{A12A1C2D-7696-45A5-87D1-7841E2419CB5}" type="sibTrans" cxnId="{67AFC9A3-B921-4EEF-95A8-B493B4A6F2E5}">
      <dgm:prSet/>
      <dgm:spPr/>
      <dgm:t>
        <a:bodyPr/>
        <a:lstStyle/>
        <a:p>
          <a:endParaRPr lang="en-US"/>
        </a:p>
      </dgm:t>
    </dgm:pt>
    <dgm:pt modelId="{CEC1F423-8AC5-4EA8-9945-2C4EEAD257FA}">
      <dgm:prSet/>
      <dgm:spPr/>
      <dgm:t>
        <a:bodyPr/>
        <a:lstStyle/>
        <a:p>
          <a:r>
            <a:rPr lang="en-US"/>
            <a:t>Move, merge, delete including:</a:t>
          </a:r>
        </a:p>
      </dgm:t>
    </dgm:pt>
    <dgm:pt modelId="{804F8C57-3507-47D8-A030-9E10865BD503}" type="parTrans" cxnId="{8AB16D2F-9C23-40FA-9889-E3237C1E981A}">
      <dgm:prSet/>
      <dgm:spPr/>
      <dgm:t>
        <a:bodyPr/>
        <a:lstStyle/>
        <a:p>
          <a:endParaRPr lang="en-US"/>
        </a:p>
      </dgm:t>
    </dgm:pt>
    <dgm:pt modelId="{E1358196-B329-455C-B5BD-4D422EA73B2B}" type="sibTrans" cxnId="{8AB16D2F-9C23-40FA-9889-E3237C1E981A}">
      <dgm:prSet/>
      <dgm:spPr/>
      <dgm:t>
        <a:bodyPr/>
        <a:lstStyle/>
        <a:p>
          <a:endParaRPr lang="en-US"/>
        </a:p>
      </dgm:t>
    </dgm:pt>
    <dgm:pt modelId="{8EE9E61A-6F23-4AA0-92FB-FFFACEA386AD}">
      <dgm:prSet/>
      <dgm:spPr/>
      <dgm:t>
        <a:bodyPr/>
        <a:lstStyle/>
        <a:p>
          <a:r>
            <a:rPr lang="en-US"/>
            <a:t>Pending requests from other states</a:t>
          </a:r>
        </a:p>
      </dgm:t>
    </dgm:pt>
    <dgm:pt modelId="{F561726E-BA83-4216-AE88-F7B804105F26}" type="parTrans" cxnId="{7101C96E-9F56-42F6-8FA1-9370F366F489}">
      <dgm:prSet/>
      <dgm:spPr/>
      <dgm:t>
        <a:bodyPr/>
        <a:lstStyle/>
        <a:p>
          <a:endParaRPr lang="en-US"/>
        </a:p>
      </dgm:t>
    </dgm:pt>
    <dgm:pt modelId="{51364986-991F-4192-A5EF-0252B6D19EC5}" type="sibTrans" cxnId="{7101C96E-9F56-42F6-8FA1-9370F366F489}">
      <dgm:prSet/>
      <dgm:spPr/>
      <dgm:t>
        <a:bodyPr/>
        <a:lstStyle/>
        <a:p>
          <a:endParaRPr lang="en-US"/>
        </a:p>
      </dgm:t>
    </dgm:pt>
    <dgm:pt modelId="{93935F4A-EBBC-4DA0-87F8-D135D3829D7E}">
      <dgm:prSet/>
      <dgm:spPr/>
      <dgm:t>
        <a:bodyPr/>
        <a:lstStyle/>
        <a:p>
          <a:r>
            <a:rPr lang="en-US"/>
            <a:t>Utilize reports to act on junk/dup profiles </a:t>
          </a:r>
          <a:r>
            <a:rPr lang="en-US" b="1" u="sng"/>
            <a:t>CREATED BY YOUR STATE</a:t>
          </a:r>
          <a:r>
            <a:rPr lang="en-US"/>
            <a:t>!</a:t>
          </a:r>
        </a:p>
      </dgm:t>
    </dgm:pt>
    <dgm:pt modelId="{2AEE5E37-A62E-40D7-AC9E-656AB8984D39}" type="parTrans" cxnId="{7C51A998-099B-4443-B537-445228C0D2E6}">
      <dgm:prSet/>
      <dgm:spPr/>
      <dgm:t>
        <a:bodyPr/>
        <a:lstStyle/>
        <a:p>
          <a:endParaRPr lang="en-US"/>
        </a:p>
      </dgm:t>
    </dgm:pt>
    <dgm:pt modelId="{1589A9D2-7AB9-4833-945B-E5A8CBE30EC8}" type="sibTrans" cxnId="{7C51A998-099B-4443-B537-445228C0D2E6}">
      <dgm:prSet/>
      <dgm:spPr/>
      <dgm:t>
        <a:bodyPr/>
        <a:lstStyle/>
        <a:p>
          <a:endParaRPr lang="en-US"/>
        </a:p>
      </dgm:t>
    </dgm:pt>
    <dgm:pt modelId="{7486042C-67EA-4A6D-9001-1830DF64CE18}" type="pres">
      <dgm:prSet presAssocID="{2D75D571-C750-49B9-AF23-8B94E9CA59BC}" presName="linear" presStyleCnt="0">
        <dgm:presLayoutVars>
          <dgm:dir/>
          <dgm:animLvl val="lvl"/>
          <dgm:resizeHandles val="exact"/>
        </dgm:presLayoutVars>
      </dgm:prSet>
      <dgm:spPr/>
    </dgm:pt>
    <dgm:pt modelId="{6FEE5609-E2FF-438D-A0C8-04697971016D}" type="pres">
      <dgm:prSet presAssocID="{9915F9E3-BF8B-46E0-ACEE-A671D899B9E3}" presName="parentLin" presStyleCnt="0"/>
      <dgm:spPr/>
    </dgm:pt>
    <dgm:pt modelId="{966E88D9-9EDF-4032-8A1A-509B314337AC}" type="pres">
      <dgm:prSet presAssocID="{9915F9E3-BF8B-46E0-ACEE-A671D899B9E3}" presName="parentLeftMargin" presStyleLbl="node1" presStyleIdx="0" presStyleCnt="2"/>
      <dgm:spPr/>
    </dgm:pt>
    <dgm:pt modelId="{EA5315BC-0049-49B1-9B8B-A61D7E21676F}" type="pres">
      <dgm:prSet presAssocID="{9915F9E3-BF8B-46E0-ACEE-A671D899B9E3}" presName="parentText" presStyleLbl="node1" presStyleIdx="0" presStyleCnt="2">
        <dgm:presLayoutVars>
          <dgm:chMax val="0"/>
          <dgm:bulletEnabled val="1"/>
        </dgm:presLayoutVars>
      </dgm:prSet>
      <dgm:spPr/>
    </dgm:pt>
    <dgm:pt modelId="{B683B8F6-0AD7-49C3-BB1F-20335E45E239}" type="pres">
      <dgm:prSet presAssocID="{9915F9E3-BF8B-46E0-ACEE-A671D899B9E3}" presName="negativeSpace" presStyleCnt="0"/>
      <dgm:spPr/>
    </dgm:pt>
    <dgm:pt modelId="{AE113A49-AE74-4978-A592-C4C5A3EDD3D3}" type="pres">
      <dgm:prSet presAssocID="{9915F9E3-BF8B-46E0-ACEE-A671D899B9E3}" presName="childText" presStyleLbl="conFgAcc1" presStyleIdx="0" presStyleCnt="2">
        <dgm:presLayoutVars>
          <dgm:bulletEnabled val="1"/>
        </dgm:presLayoutVars>
      </dgm:prSet>
      <dgm:spPr/>
    </dgm:pt>
    <dgm:pt modelId="{8BCCF0FC-A901-4776-BB5E-13D5F6DC014B}" type="pres">
      <dgm:prSet presAssocID="{625B2CA8-BB0C-4B2A-8970-9E611EFA1C34}" presName="spaceBetweenRectangles" presStyleCnt="0"/>
      <dgm:spPr/>
    </dgm:pt>
    <dgm:pt modelId="{B7D4776C-9DD0-4763-ADE1-53EA1E797224}" type="pres">
      <dgm:prSet presAssocID="{AF3A71F2-9327-4C1E-85FD-26BDC1BED940}" presName="parentLin" presStyleCnt="0"/>
      <dgm:spPr/>
    </dgm:pt>
    <dgm:pt modelId="{2EB14E4A-F73D-43AD-9231-69909C16E4DB}" type="pres">
      <dgm:prSet presAssocID="{AF3A71F2-9327-4C1E-85FD-26BDC1BED940}" presName="parentLeftMargin" presStyleLbl="node1" presStyleIdx="0" presStyleCnt="2"/>
      <dgm:spPr/>
    </dgm:pt>
    <dgm:pt modelId="{E6ABC6BC-0774-4C1A-91F5-6656070955F1}" type="pres">
      <dgm:prSet presAssocID="{AF3A71F2-9327-4C1E-85FD-26BDC1BED940}" presName="parentText" presStyleLbl="node1" presStyleIdx="1" presStyleCnt="2">
        <dgm:presLayoutVars>
          <dgm:chMax val="0"/>
          <dgm:bulletEnabled val="1"/>
        </dgm:presLayoutVars>
      </dgm:prSet>
      <dgm:spPr/>
    </dgm:pt>
    <dgm:pt modelId="{C0F27229-BD7E-40B1-9107-C47878F7830C}" type="pres">
      <dgm:prSet presAssocID="{AF3A71F2-9327-4C1E-85FD-26BDC1BED940}" presName="negativeSpace" presStyleCnt="0"/>
      <dgm:spPr/>
    </dgm:pt>
    <dgm:pt modelId="{BFF1A4B5-159A-4D12-9080-F9579D6D5CB3}" type="pres">
      <dgm:prSet presAssocID="{AF3A71F2-9327-4C1E-85FD-26BDC1BED940}" presName="childText" presStyleLbl="conFgAcc1" presStyleIdx="1" presStyleCnt="2">
        <dgm:presLayoutVars>
          <dgm:bulletEnabled val="1"/>
        </dgm:presLayoutVars>
      </dgm:prSet>
      <dgm:spPr/>
    </dgm:pt>
  </dgm:ptLst>
  <dgm:cxnLst>
    <dgm:cxn modelId="{CAFB900F-9195-46B3-9C11-D9B64AC398A8}" type="presOf" srcId="{AF3A71F2-9327-4C1E-85FD-26BDC1BED940}" destId="{2EB14E4A-F73D-43AD-9231-69909C16E4DB}" srcOrd="0" destOrd="0" presId="urn:microsoft.com/office/officeart/2005/8/layout/list1"/>
    <dgm:cxn modelId="{D6ED8128-17D2-4FA6-9E95-7E384468B92D}" type="presOf" srcId="{CEC1F423-8AC5-4EA8-9945-2C4EEAD257FA}" destId="{BFF1A4B5-159A-4D12-9080-F9579D6D5CB3}" srcOrd="0" destOrd="3" presId="urn:microsoft.com/office/officeart/2005/8/layout/list1"/>
    <dgm:cxn modelId="{297BCC2D-4F9A-48E3-9CDB-659192D398D9}" type="presOf" srcId="{9915F9E3-BF8B-46E0-ACEE-A671D899B9E3}" destId="{EA5315BC-0049-49B1-9B8B-A61D7E21676F}" srcOrd="1" destOrd="0" presId="urn:microsoft.com/office/officeart/2005/8/layout/list1"/>
    <dgm:cxn modelId="{8AB16D2F-9C23-40FA-9889-E3237C1E981A}" srcId="{D752E936-DAC4-4A65-9458-D18BFB85C4C4}" destId="{CEC1F423-8AC5-4EA8-9945-2C4EEAD257FA}" srcOrd="0" destOrd="0" parTransId="{804F8C57-3507-47D8-A030-9E10865BD503}" sibTransId="{E1358196-B329-455C-B5BD-4D422EA73B2B}"/>
    <dgm:cxn modelId="{DA184F33-E68C-4B24-A666-199DC5A1B46D}" srcId="{2D75D571-C750-49B9-AF23-8B94E9CA59BC}" destId="{9915F9E3-BF8B-46E0-ACEE-A671D899B9E3}" srcOrd="0" destOrd="0" parTransId="{1DDB65B3-6E4B-4440-8F4C-59FEB9F36B5B}" sibTransId="{625B2CA8-BB0C-4B2A-8970-9E611EFA1C34}"/>
    <dgm:cxn modelId="{9F80413A-2975-4171-BE37-A674F3F81A29}" type="presOf" srcId="{AF3A71F2-9327-4C1E-85FD-26BDC1BED940}" destId="{E6ABC6BC-0774-4C1A-91F5-6656070955F1}" srcOrd="1" destOrd="0" presId="urn:microsoft.com/office/officeart/2005/8/layout/list1"/>
    <dgm:cxn modelId="{A58A1164-ABCA-43EF-92EF-087400862A84}" type="presOf" srcId="{93935F4A-EBBC-4DA0-87F8-D135D3829D7E}" destId="{BFF1A4B5-159A-4D12-9080-F9579D6D5CB3}" srcOrd="0" destOrd="5" presId="urn:microsoft.com/office/officeart/2005/8/layout/list1"/>
    <dgm:cxn modelId="{B9913C46-98FB-4EC4-987E-1B93853A5908}" srcId="{AF3A71F2-9327-4C1E-85FD-26BDC1BED940}" destId="{BF692161-44DF-49C2-8383-F8F107BF8C8D}" srcOrd="0" destOrd="0" parTransId="{965F8F61-C345-4FE9-8672-22CF984C4905}" sibTransId="{13F67BE6-0A83-4D82-A851-CA13D390FA0A}"/>
    <dgm:cxn modelId="{E298A268-B8BD-4CD3-971D-DBD0C523C31D}" srcId="{BF692161-44DF-49C2-8383-F8F107BF8C8D}" destId="{1E5B4107-CE30-41C7-90A6-7BB2E69F4CD8}" srcOrd="0" destOrd="0" parTransId="{3676BE6A-E32A-4BE9-BBF0-5A0F80F5AE4F}" sibTransId="{6ED7FF8E-7DEB-4F09-92F4-61F1AAA7231F}"/>
    <dgm:cxn modelId="{EBFF224C-D8B4-440E-B8AF-0DE0E6CE57FA}" srcId="{2D75D571-C750-49B9-AF23-8B94E9CA59BC}" destId="{AF3A71F2-9327-4C1E-85FD-26BDC1BED940}" srcOrd="1" destOrd="0" parTransId="{DD0DBD3C-F5D0-4CF8-A06D-66692DCB54E5}" sibTransId="{76C8C56A-AEF8-47C8-9D71-31E4C81F5A21}"/>
    <dgm:cxn modelId="{7101C96E-9F56-42F6-8FA1-9370F366F489}" srcId="{CEC1F423-8AC5-4EA8-9945-2C4EEAD257FA}" destId="{8EE9E61A-6F23-4AA0-92FB-FFFACEA386AD}" srcOrd="0" destOrd="0" parTransId="{F561726E-BA83-4216-AE88-F7B804105F26}" sibTransId="{51364986-991F-4192-A5EF-0252B6D19EC5}"/>
    <dgm:cxn modelId="{7C51A998-099B-4443-B537-445228C0D2E6}" srcId="{CEC1F423-8AC5-4EA8-9945-2C4EEAD257FA}" destId="{93935F4A-EBBC-4DA0-87F8-D135D3829D7E}" srcOrd="1" destOrd="0" parTransId="{2AEE5E37-A62E-40D7-AC9E-656AB8984D39}" sibTransId="{1589A9D2-7AB9-4833-945B-E5A8CBE30EC8}"/>
    <dgm:cxn modelId="{67AFC9A3-B921-4EEF-95A8-B493B4A6F2E5}" srcId="{AF3A71F2-9327-4C1E-85FD-26BDC1BED940}" destId="{D752E936-DAC4-4A65-9458-D18BFB85C4C4}" srcOrd="1" destOrd="0" parTransId="{677B2969-13AB-4BB9-9A62-539175E7C619}" sibTransId="{A12A1C2D-7696-45A5-87D1-7841E2419CB5}"/>
    <dgm:cxn modelId="{175973A5-43B3-4547-A6D3-49EC73E4D24F}" type="presOf" srcId="{BF692161-44DF-49C2-8383-F8F107BF8C8D}" destId="{BFF1A4B5-159A-4D12-9080-F9579D6D5CB3}" srcOrd="0" destOrd="0" presId="urn:microsoft.com/office/officeart/2005/8/layout/list1"/>
    <dgm:cxn modelId="{6DBA61BC-7858-45CE-8B5B-90C0799627E2}" type="presOf" srcId="{2D75D571-C750-49B9-AF23-8B94E9CA59BC}" destId="{7486042C-67EA-4A6D-9001-1830DF64CE18}" srcOrd="0" destOrd="0" presId="urn:microsoft.com/office/officeart/2005/8/layout/list1"/>
    <dgm:cxn modelId="{9F550ECF-5E28-445B-9415-69FE06779CF9}" type="presOf" srcId="{1E5B4107-CE30-41C7-90A6-7BB2E69F4CD8}" destId="{BFF1A4B5-159A-4D12-9080-F9579D6D5CB3}" srcOrd="0" destOrd="1" presId="urn:microsoft.com/office/officeart/2005/8/layout/list1"/>
    <dgm:cxn modelId="{070D59D8-80F5-4582-AFF4-74FFE506D0E6}" type="presOf" srcId="{8EE9E61A-6F23-4AA0-92FB-FFFACEA386AD}" destId="{BFF1A4B5-159A-4D12-9080-F9579D6D5CB3}" srcOrd="0" destOrd="4" presId="urn:microsoft.com/office/officeart/2005/8/layout/list1"/>
    <dgm:cxn modelId="{0BC9E1ED-70A0-42C5-A0C2-803F9E50054E}" type="presOf" srcId="{D752E936-DAC4-4A65-9458-D18BFB85C4C4}" destId="{BFF1A4B5-159A-4D12-9080-F9579D6D5CB3}" srcOrd="0" destOrd="2" presId="urn:microsoft.com/office/officeart/2005/8/layout/list1"/>
    <dgm:cxn modelId="{C5B069EE-FC77-4687-9E53-702715B6CF11}" type="presOf" srcId="{9915F9E3-BF8B-46E0-ACEE-A671D899B9E3}" destId="{966E88D9-9EDF-4032-8A1A-509B314337AC}" srcOrd="0" destOrd="0" presId="urn:microsoft.com/office/officeart/2005/8/layout/list1"/>
    <dgm:cxn modelId="{F4C4A34E-614A-44BA-B62A-4D273A864E36}" type="presParOf" srcId="{7486042C-67EA-4A6D-9001-1830DF64CE18}" destId="{6FEE5609-E2FF-438D-A0C8-04697971016D}" srcOrd="0" destOrd="0" presId="urn:microsoft.com/office/officeart/2005/8/layout/list1"/>
    <dgm:cxn modelId="{B63FC59E-63CE-4BF3-B1B8-ADF5F1698179}" type="presParOf" srcId="{6FEE5609-E2FF-438D-A0C8-04697971016D}" destId="{966E88D9-9EDF-4032-8A1A-509B314337AC}" srcOrd="0" destOrd="0" presId="urn:microsoft.com/office/officeart/2005/8/layout/list1"/>
    <dgm:cxn modelId="{F3835D51-FB8E-42BD-983A-7AAEED54C7C0}" type="presParOf" srcId="{6FEE5609-E2FF-438D-A0C8-04697971016D}" destId="{EA5315BC-0049-49B1-9B8B-A61D7E21676F}" srcOrd="1" destOrd="0" presId="urn:microsoft.com/office/officeart/2005/8/layout/list1"/>
    <dgm:cxn modelId="{E60DE575-46C0-4BA5-ABDE-9AA85C0EC6CF}" type="presParOf" srcId="{7486042C-67EA-4A6D-9001-1830DF64CE18}" destId="{B683B8F6-0AD7-49C3-BB1F-20335E45E239}" srcOrd="1" destOrd="0" presId="urn:microsoft.com/office/officeart/2005/8/layout/list1"/>
    <dgm:cxn modelId="{57AC1839-1CE9-4997-8F1F-D8F78AD6CFF8}" type="presParOf" srcId="{7486042C-67EA-4A6D-9001-1830DF64CE18}" destId="{AE113A49-AE74-4978-A592-C4C5A3EDD3D3}" srcOrd="2" destOrd="0" presId="urn:microsoft.com/office/officeart/2005/8/layout/list1"/>
    <dgm:cxn modelId="{1EAA5A74-612F-41C6-9770-9A31E8AF6D97}" type="presParOf" srcId="{7486042C-67EA-4A6D-9001-1830DF64CE18}" destId="{8BCCF0FC-A901-4776-BB5E-13D5F6DC014B}" srcOrd="3" destOrd="0" presId="urn:microsoft.com/office/officeart/2005/8/layout/list1"/>
    <dgm:cxn modelId="{447EE843-D44B-488F-A892-BF4273FB7FD4}" type="presParOf" srcId="{7486042C-67EA-4A6D-9001-1830DF64CE18}" destId="{B7D4776C-9DD0-4763-ADE1-53EA1E797224}" srcOrd="4" destOrd="0" presId="urn:microsoft.com/office/officeart/2005/8/layout/list1"/>
    <dgm:cxn modelId="{1B20BFC0-001C-4E6D-99BD-B334D3E3F1B8}" type="presParOf" srcId="{B7D4776C-9DD0-4763-ADE1-53EA1E797224}" destId="{2EB14E4A-F73D-43AD-9231-69909C16E4DB}" srcOrd="0" destOrd="0" presId="urn:microsoft.com/office/officeart/2005/8/layout/list1"/>
    <dgm:cxn modelId="{9E25AA39-BF8F-4718-B922-468987FB3439}" type="presParOf" srcId="{B7D4776C-9DD0-4763-ADE1-53EA1E797224}" destId="{E6ABC6BC-0774-4C1A-91F5-6656070955F1}" srcOrd="1" destOrd="0" presId="urn:microsoft.com/office/officeart/2005/8/layout/list1"/>
    <dgm:cxn modelId="{28F3D119-41C4-44A2-B5CA-A17657929D77}" type="presParOf" srcId="{7486042C-67EA-4A6D-9001-1830DF64CE18}" destId="{C0F27229-BD7E-40B1-9107-C47878F7830C}" srcOrd="5" destOrd="0" presId="urn:microsoft.com/office/officeart/2005/8/layout/list1"/>
    <dgm:cxn modelId="{8B03BF36-1F29-476D-AFC5-40B37742AA92}" type="presParOf" srcId="{7486042C-67EA-4A6D-9001-1830DF64CE18}" destId="{BFF1A4B5-159A-4D12-9080-F9579D6D5CB3}"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3361D3-79B1-42AB-A9FA-1781D66DC231}">
      <dsp:nvSpPr>
        <dsp:cNvPr id="0" name=""/>
        <dsp:cNvSpPr/>
      </dsp:nvSpPr>
      <dsp:spPr>
        <a:xfrm>
          <a:off x="0" y="0"/>
          <a:ext cx="10505339" cy="10474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Delete:  One-time batch delete 19,000 offenders </a:t>
          </a:r>
        </a:p>
      </dsp:txBody>
      <dsp:txXfrm>
        <a:off x="51133" y="51133"/>
        <a:ext cx="10403073" cy="945199"/>
      </dsp:txXfrm>
    </dsp:sp>
    <dsp:sp modelId="{FB292B24-B8D8-476A-BAFB-F698FEEFAFD3}">
      <dsp:nvSpPr>
        <dsp:cNvPr id="0" name=""/>
        <dsp:cNvSpPr/>
      </dsp:nvSpPr>
      <dsp:spPr>
        <a:xfrm>
          <a:off x="5130" y="1102016"/>
          <a:ext cx="10505339" cy="10474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Merge:  Both offender profiles historical only</a:t>
          </a:r>
        </a:p>
      </dsp:txBody>
      <dsp:txXfrm>
        <a:off x="56263" y="1153149"/>
        <a:ext cx="10403073" cy="945199"/>
      </dsp:txXfrm>
    </dsp:sp>
    <dsp:sp modelId="{9F93FAEE-8950-4935-BC40-6A3668A90952}">
      <dsp:nvSpPr>
        <dsp:cNvPr id="0" name=""/>
        <dsp:cNvSpPr/>
      </dsp:nvSpPr>
      <dsp:spPr>
        <a:xfrm>
          <a:off x="5130" y="2201855"/>
          <a:ext cx="10505339" cy="10474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Move:  No reassignment of the ‘supervising user’ pending move</a:t>
          </a:r>
        </a:p>
      </dsp:txBody>
      <dsp:txXfrm>
        <a:off x="56263" y="2252988"/>
        <a:ext cx="10403073" cy="945199"/>
      </dsp:txXfrm>
    </dsp:sp>
    <dsp:sp modelId="{B9BB7CD9-458A-4EB4-A365-125ADFA1AFD8}">
      <dsp:nvSpPr>
        <dsp:cNvPr id="0" name=""/>
        <dsp:cNvSpPr/>
      </dsp:nvSpPr>
      <dsp:spPr>
        <a:xfrm>
          <a:off x="5130" y="3301694"/>
          <a:ext cx="10505339" cy="10474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Other:  Remove the "Back" button from the confirmation screen</a:t>
          </a:r>
        </a:p>
      </dsp:txBody>
      <dsp:txXfrm>
        <a:off x="56263" y="3352827"/>
        <a:ext cx="10403073" cy="9451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113A49-AE74-4978-A592-C4C5A3EDD3D3}">
      <dsp:nvSpPr>
        <dsp:cNvPr id="0" name=""/>
        <dsp:cNvSpPr/>
      </dsp:nvSpPr>
      <dsp:spPr>
        <a:xfrm>
          <a:off x="0" y="358124"/>
          <a:ext cx="6027964"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5315BC-0049-49B1-9B8B-A61D7E21676F}">
      <dsp:nvSpPr>
        <dsp:cNvPr id="0" name=""/>
        <dsp:cNvSpPr/>
      </dsp:nvSpPr>
      <dsp:spPr>
        <a:xfrm>
          <a:off x="301398" y="62924"/>
          <a:ext cx="4219574"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490" tIns="0" rIns="159490" bIns="0" numCol="1" spcCol="1270" anchor="ctr" anchorCtr="0">
          <a:noAutofit/>
        </a:bodyPr>
        <a:lstStyle/>
        <a:p>
          <a:pPr marL="0" lvl="0" indent="0" algn="l" defTabSz="889000">
            <a:lnSpc>
              <a:spcPct val="90000"/>
            </a:lnSpc>
            <a:spcBef>
              <a:spcPct val="0"/>
            </a:spcBef>
            <a:spcAft>
              <a:spcPct val="35000"/>
            </a:spcAft>
            <a:buNone/>
          </a:pPr>
          <a:r>
            <a:rPr lang="en-US" sz="2000" kern="1200" dirty="0"/>
            <a:t>Data entry &amp; sharing</a:t>
          </a:r>
        </a:p>
      </dsp:txBody>
      <dsp:txXfrm>
        <a:off x="330219" y="91745"/>
        <a:ext cx="4161932" cy="532758"/>
      </dsp:txXfrm>
    </dsp:sp>
    <dsp:sp modelId="{BFF1A4B5-159A-4D12-9080-F9579D6D5CB3}">
      <dsp:nvSpPr>
        <dsp:cNvPr id="0" name=""/>
        <dsp:cNvSpPr/>
      </dsp:nvSpPr>
      <dsp:spPr>
        <a:xfrm>
          <a:off x="0" y="1265325"/>
          <a:ext cx="6027964" cy="3339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67837" tIns="416560" rIns="467837"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Report errors </a:t>
          </a:r>
          <a:r>
            <a:rPr lang="en-US" sz="2000" b="1" u="sng" kern="1200" dirty="0"/>
            <a:t>5 business days</a:t>
          </a:r>
        </a:p>
        <a:p>
          <a:pPr marL="457200" lvl="2" indent="-228600" algn="l" defTabSz="889000">
            <a:lnSpc>
              <a:spcPct val="90000"/>
            </a:lnSpc>
            <a:spcBef>
              <a:spcPct val="0"/>
            </a:spcBef>
            <a:spcAft>
              <a:spcPct val="15000"/>
            </a:spcAft>
            <a:buChar char="•"/>
          </a:pPr>
          <a:r>
            <a:rPr lang="en-US" sz="2000" kern="1200"/>
            <a:t>Creation of duplicates, junk offenders, other data entry errors</a:t>
          </a:r>
        </a:p>
        <a:p>
          <a:pPr marL="228600" lvl="1" indent="-228600" algn="l" defTabSz="889000">
            <a:lnSpc>
              <a:spcPct val="90000"/>
            </a:lnSpc>
            <a:spcBef>
              <a:spcPct val="0"/>
            </a:spcBef>
            <a:spcAft>
              <a:spcPct val="15000"/>
            </a:spcAft>
            <a:buChar char="•"/>
          </a:pPr>
          <a:r>
            <a:rPr lang="en-US" sz="2000" kern="1200" dirty="0"/>
            <a:t>Act on errors (State Administrators) </a:t>
          </a:r>
          <a:r>
            <a:rPr lang="en-US" sz="2000" b="1" u="sng" kern="1200" dirty="0"/>
            <a:t>30 calendar days</a:t>
          </a:r>
          <a:r>
            <a:rPr lang="en-US" sz="2000" kern="1200" dirty="0"/>
            <a:t>.</a:t>
          </a:r>
        </a:p>
        <a:p>
          <a:pPr marL="457200" lvl="2" indent="-228600" algn="l" defTabSz="889000">
            <a:lnSpc>
              <a:spcPct val="90000"/>
            </a:lnSpc>
            <a:spcBef>
              <a:spcPct val="0"/>
            </a:spcBef>
            <a:spcAft>
              <a:spcPct val="15000"/>
            </a:spcAft>
            <a:buChar char="•"/>
          </a:pPr>
          <a:r>
            <a:rPr lang="en-US" sz="2000" kern="1200"/>
            <a:t>Move, merge, delete including:</a:t>
          </a:r>
        </a:p>
        <a:p>
          <a:pPr marL="685800" lvl="3" indent="-228600" algn="l" defTabSz="889000">
            <a:lnSpc>
              <a:spcPct val="90000"/>
            </a:lnSpc>
            <a:spcBef>
              <a:spcPct val="0"/>
            </a:spcBef>
            <a:spcAft>
              <a:spcPct val="15000"/>
            </a:spcAft>
            <a:buChar char="•"/>
          </a:pPr>
          <a:r>
            <a:rPr lang="en-US" sz="2000" kern="1200"/>
            <a:t>Pending requests from other states</a:t>
          </a:r>
        </a:p>
        <a:p>
          <a:pPr marL="685800" lvl="3" indent="-228600" algn="l" defTabSz="889000">
            <a:lnSpc>
              <a:spcPct val="90000"/>
            </a:lnSpc>
            <a:spcBef>
              <a:spcPct val="0"/>
            </a:spcBef>
            <a:spcAft>
              <a:spcPct val="15000"/>
            </a:spcAft>
            <a:buChar char="•"/>
          </a:pPr>
          <a:r>
            <a:rPr lang="en-US" sz="2000" kern="1200"/>
            <a:t>Utilize reports to act on junk/dup profiles </a:t>
          </a:r>
          <a:r>
            <a:rPr lang="en-US" sz="2000" b="1" u="sng" kern="1200"/>
            <a:t>CREATED BY YOUR STATE</a:t>
          </a:r>
          <a:r>
            <a:rPr lang="en-US" sz="2000" kern="1200"/>
            <a:t>!</a:t>
          </a:r>
        </a:p>
      </dsp:txBody>
      <dsp:txXfrm>
        <a:off x="0" y="1265325"/>
        <a:ext cx="6027964" cy="3339000"/>
      </dsp:txXfrm>
    </dsp:sp>
    <dsp:sp modelId="{E6ABC6BC-0774-4C1A-91F5-6656070955F1}">
      <dsp:nvSpPr>
        <dsp:cNvPr id="0" name=""/>
        <dsp:cNvSpPr/>
      </dsp:nvSpPr>
      <dsp:spPr>
        <a:xfrm>
          <a:off x="301398" y="970125"/>
          <a:ext cx="4219574"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490" tIns="0" rIns="159490" bIns="0" numCol="1" spcCol="1270" anchor="ctr" anchorCtr="0">
          <a:noAutofit/>
        </a:bodyPr>
        <a:lstStyle/>
        <a:p>
          <a:pPr marL="0" lvl="0" indent="0" algn="l" defTabSz="889000">
            <a:lnSpc>
              <a:spcPct val="90000"/>
            </a:lnSpc>
            <a:spcBef>
              <a:spcPct val="0"/>
            </a:spcBef>
            <a:spcAft>
              <a:spcPct val="35000"/>
            </a:spcAft>
            <a:buNone/>
          </a:pPr>
          <a:r>
            <a:rPr lang="en-US" sz="2000" kern="1200" dirty="0"/>
            <a:t>Data integrity timeframes</a:t>
          </a:r>
        </a:p>
      </dsp:txBody>
      <dsp:txXfrm>
        <a:off x="330219" y="998946"/>
        <a:ext cx="4161932" cy="53275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endParaRPr lang="en-US"/>
          </a:p>
        </p:txBody>
      </p:sp>
      <p:sp>
        <p:nvSpPr>
          <p:cNvPr id="3" name="Date Placeholder 2"/>
          <p:cNvSpPr>
            <a:spLocks noGrp="1"/>
          </p:cNvSpPr>
          <p:nvPr>
            <p:ph type="dt" idx="1"/>
          </p:nvPr>
        </p:nvSpPr>
        <p:spPr>
          <a:xfrm>
            <a:off x="4021294" y="0"/>
            <a:ext cx="3076363" cy="470895"/>
          </a:xfrm>
          <a:prstGeom prst="rect">
            <a:avLst/>
          </a:prstGeom>
        </p:spPr>
        <p:txBody>
          <a:bodyPr vert="horz" lIns="94192" tIns="47096" rIns="94192" bIns="47096" rtlCol="0"/>
          <a:lstStyle>
            <a:lvl1pPr algn="r">
              <a:defRPr sz="1200"/>
            </a:lvl1pPr>
          </a:lstStyle>
          <a:p>
            <a:fld id="{9F64220E-A505-4970-B46B-198C87C1BD9B}" type="datetimeFigureOut">
              <a:rPr lang="en-US" smtClean="0"/>
              <a:t>5/20/2022</a:t>
            </a:fld>
            <a:endParaRPr lang="en-US"/>
          </a:p>
        </p:txBody>
      </p:sp>
      <p:sp>
        <p:nvSpPr>
          <p:cNvPr id="4" name="Slide Image Placeholder 3"/>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4192" tIns="47096" rIns="94192" bIns="47096" rtlCol="0" anchor="ctr"/>
          <a:lstStyle/>
          <a:p>
            <a:endParaRPr lang="en-US"/>
          </a:p>
        </p:txBody>
      </p:sp>
      <p:sp>
        <p:nvSpPr>
          <p:cNvPr id="5" name="Notes Placeholder 4"/>
          <p:cNvSpPr>
            <a:spLocks noGrp="1"/>
          </p:cNvSpPr>
          <p:nvPr>
            <p:ph type="body" sz="quarter" idx="3"/>
          </p:nvPr>
        </p:nvSpPr>
        <p:spPr>
          <a:xfrm>
            <a:off x="709930" y="4516676"/>
            <a:ext cx="5679440" cy="3695462"/>
          </a:xfrm>
          <a:prstGeom prst="rect">
            <a:avLst/>
          </a:prstGeom>
        </p:spPr>
        <p:txBody>
          <a:bodyPr vert="horz" lIns="94192" tIns="47096" rIns="94192" bIns="4709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4407"/>
            <a:ext cx="3076363" cy="470894"/>
          </a:xfrm>
          <a:prstGeom prst="rect">
            <a:avLst/>
          </a:prstGeom>
        </p:spPr>
        <p:txBody>
          <a:bodyPr vert="horz" lIns="94192" tIns="47096" rIns="94192" bIns="47096" rtlCol="0" anchor="b"/>
          <a:lstStyle>
            <a:lvl1pPr algn="l">
              <a:defRPr sz="1200"/>
            </a:lvl1pPr>
          </a:lstStyle>
          <a:p>
            <a:endParaRPr lang="en-US"/>
          </a:p>
        </p:txBody>
      </p:sp>
      <p:sp>
        <p:nvSpPr>
          <p:cNvPr id="7" name="Slide Number Placeholder 6"/>
          <p:cNvSpPr>
            <a:spLocks noGrp="1"/>
          </p:cNvSpPr>
          <p:nvPr>
            <p:ph type="sldNum" sz="quarter" idx="5"/>
          </p:nvPr>
        </p:nvSpPr>
        <p:spPr>
          <a:xfrm>
            <a:off x="4021294" y="8914407"/>
            <a:ext cx="3076363" cy="470894"/>
          </a:xfrm>
          <a:prstGeom prst="rect">
            <a:avLst/>
          </a:prstGeom>
        </p:spPr>
        <p:txBody>
          <a:bodyPr vert="horz" lIns="94192" tIns="47096" rIns="94192" bIns="47096" rtlCol="0" anchor="b"/>
          <a:lstStyle>
            <a:lvl1pPr algn="r">
              <a:defRPr sz="1200"/>
            </a:lvl1pPr>
          </a:lstStyle>
          <a:p>
            <a:fld id="{88E50232-E8ED-453E-BAED-E240A7FD8F51}" type="slidenum">
              <a:rPr lang="en-US" smtClean="0"/>
              <a:t>‹#›</a:t>
            </a:fld>
            <a:endParaRPr lang="en-US"/>
          </a:p>
        </p:txBody>
      </p:sp>
    </p:spTree>
    <p:extLst>
      <p:ext uri="{BB962C8B-B14F-4D97-AF65-F5344CB8AC3E}">
        <p14:creationId xmlns:p14="http://schemas.microsoft.com/office/powerpoint/2010/main" val="3064913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dirty="0">
                <a:solidFill>
                  <a:srgbClr val="232333"/>
                </a:solidFill>
                <a:effectLst/>
                <a:latin typeface="Lato" panose="020F0502020204030203" pitchFamily="34" charset="0"/>
              </a:rPr>
              <a:t>2022 Approved ICOTS Enhancements</a:t>
            </a:r>
            <a:br>
              <a:rPr lang="en-US" sz="2800" dirty="0"/>
            </a:br>
            <a:r>
              <a:rPr lang="en-US" sz="2800" b="0" i="0" dirty="0">
                <a:solidFill>
                  <a:srgbClr val="232333"/>
                </a:solidFill>
                <a:effectLst/>
                <a:latin typeface="Lato" panose="020F0502020204030203" pitchFamily="34" charset="0"/>
              </a:rPr>
              <a:t>• New Warrant Status:</a:t>
            </a:r>
            <a:br>
              <a:rPr lang="en-US" sz="2800" dirty="0"/>
            </a:br>
            <a:r>
              <a:rPr lang="en-US" sz="2800" b="0" i="0" dirty="0">
                <a:solidFill>
                  <a:srgbClr val="232333"/>
                </a:solidFill>
                <a:effectLst/>
                <a:latin typeface="Lato" panose="020F0502020204030203" pitchFamily="34" charset="0"/>
              </a:rPr>
              <a:t>• Offender Profile</a:t>
            </a:r>
            <a:br>
              <a:rPr lang="en-US" sz="2800" dirty="0"/>
            </a:br>
            <a:r>
              <a:rPr lang="en-US" sz="2800" b="0" i="0" dirty="0">
                <a:solidFill>
                  <a:srgbClr val="232333"/>
                </a:solidFill>
                <a:effectLst/>
                <a:latin typeface="Lato" panose="020F0502020204030203" pitchFamily="34" charset="0"/>
              </a:rPr>
              <a:t>• Email Notifications</a:t>
            </a:r>
            <a:br>
              <a:rPr lang="en-US" sz="2800" dirty="0"/>
            </a:br>
            <a:r>
              <a:rPr lang="en-US" sz="2800" b="0" i="0" dirty="0">
                <a:solidFill>
                  <a:srgbClr val="232333"/>
                </a:solidFill>
                <a:effectLst/>
                <a:latin typeface="Lato" panose="020F0502020204030203" pitchFamily="34" charset="0"/>
              </a:rPr>
              <a:t>• New Discretionary Retaking Activity</a:t>
            </a:r>
            <a:br>
              <a:rPr lang="en-US" sz="2800" dirty="0"/>
            </a:br>
            <a:br>
              <a:rPr lang="en-US" sz="2800" dirty="0"/>
            </a:br>
            <a:r>
              <a:rPr lang="en-US" sz="2800" b="0" i="0" dirty="0">
                <a:solidFill>
                  <a:srgbClr val="232333"/>
                </a:solidFill>
                <a:effectLst/>
                <a:latin typeface="Lato" panose="020F0502020204030203" pitchFamily="34" charset="0"/>
              </a:rPr>
              <a:t>Offender Management Enhancement</a:t>
            </a:r>
            <a:br>
              <a:rPr lang="en-US" sz="2800" dirty="0"/>
            </a:br>
            <a:r>
              <a:rPr lang="en-US" sz="2800" b="0" i="0" dirty="0">
                <a:solidFill>
                  <a:srgbClr val="232333"/>
                </a:solidFill>
                <a:effectLst/>
                <a:latin typeface="Lato" panose="020F0502020204030203" pitchFamily="34" charset="0"/>
              </a:rPr>
              <a:t>• New restrictions to improve process management</a:t>
            </a:r>
            <a:br>
              <a:rPr lang="en-US" sz="2800" dirty="0"/>
            </a:br>
            <a:br>
              <a:rPr lang="en-US" sz="2800" dirty="0"/>
            </a:br>
            <a:r>
              <a:rPr lang="en-US" sz="2800" b="0" i="0" dirty="0">
                <a:solidFill>
                  <a:srgbClr val="232333"/>
                </a:solidFill>
                <a:effectLst/>
                <a:latin typeface="Lato" panose="020F0502020204030203" pitchFamily="34" charset="0"/>
              </a:rPr>
              <a:t>FY23 Compliance Audit Planning</a:t>
            </a:r>
            <a:br>
              <a:rPr lang="en-US" sz="2800" dirty="0"/>
            </a:br>
            <a:br>
              <a:rPr lang="en-US" sz="2800" dirty="0"/>
            </a:br>
            <a:r>
              <a:rPr lang="en-US" sz="2800" b="0" i="0" dirty="0">
                <a:solidFill>
                  <a:srgbClr val="232333"/>
                </a:solidFill>
                <a:effectLst/>
                <a:latin typeface="Lato" panose="020F0502020204030203" pitchFamily="34" charset="0"/>
              </a:rPr>
              <a:t>New Dashboard (Tolled ICOTS Cases) &amp; New CAR Data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1279EED-C460-4751-8E52-D18C6054A4B8}" type="slidenum">
              <a:rPr lang="en-US" smtClean="0"/>
              <a:t>1</a:t>
            </a:fld>
            <a:endParaRPr lang="en-US"/>
          </a:p>
        </p:txBody>
      </p:sp>
    </p:spTree>
    <p:extLst>
      <p:ext uri="{BB962C8B-B14F-4D97-AF65-F5344CB8AC3E}">
        <p14:creationId xmlns:p14="http://schemas.microsoft.com/office/powerpoint/2010/main" val="57492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1200" strike="sng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1279EED-C460-4751-8E52-D18C6054A4B8}" type="slidenum">
              <a:rPr lang="en-US" smtClean="0"/>
              <a:t>11</a:t>
            </a:fld>
            <a:endParaRPr lang="en-US"/>
          </a:p>
        </p:txBody>
      </p:sp>
    </p:spTree>
    <p:extLst>
      <p:ext uri="{BB962C8B-B14F-4D97-AF65-F5344CB8AC3E}">
        <p14:creationId xmlns:p14="http://schemas.microsoft.com/office/powerpoint/2010/main" val="2961170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This process will not apply to offenders ordered to return in-lieu-of-retaking under Rule 5.101 (a) or 5.103 (b). Rather, those offenders will use the existing return reporting instruction procedure.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800" i="0" dirty="0">
              <a:solidFill>
                <a:srgbClr val="102747"/>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12</a:t>
            </a:fld>
            <a:endParaRPr lang="en-US"/>
          </a:p>
        </p:txBody>
      </p:sp>
    </p:spTree>
    <p:extLst>
      <p:ext uri="{BB962C8B-B14F-4D97-AF65-F5344CB8AC3E}">
        <p14:creationId xmlns:p14="http://schemas.microsoft.com/office/powerpoint/2010/main" val="748017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E50232-E8ED-453E-BAED-E240A7FD8F51}" type="slidenum">
              <a:rPr lang="en-US" smtClean="0"/>
              <a:t>13</a:t>
            </a:fld>
            <a:endParaRPr lang="en-US"/>
          </a:p>
        </p:txBody>
      </p:sp>
    </p:spTree>
    <p:extLst>
      <p:ext uri="{BB962C8B-B14F-4D97-AF65-F5344CB8AC3E}">
        <p14:creationId xmlns:p14="http://schemas.microsoft.com/office/powerpoint/2010/main" val="1283464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14</a:t>
            </a:fld>
            <a:endParaRPr lang="en-US"/>
          </a:p>
        </p:txBody>
      </p:sp>
    </p:spTree>
    <p:extLst>
      <p:ext uri="{BB962C8B-B14F-4D97-AF65-F5344CB8AC3E}">
        <p14:creationId xmlns:p14="http://schemas.microsoft.com/office/powerpoint/2010/main" val="2714814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Delete occurred summer 2021</a:t>
            </a:r>
          </a:p>
        </p:txBody>
      </p:sp>
      <p:sp>
        <p:nvSpPr>
          <p:cNvPr id="4" name="Slide Number Placeholder 3"/>
          <p:cNvSpPr>
            <a:spLocks noGrp="1"/>
          </p:cNvSpPr>
          <p:nvPr>
            <p:ph type="sldNum" sz="quarter" idx="5"/>
          </p:nvPr>
        </p:nvSpPr>
        <p:spPr/>
        <p:txBody>
          <a:bodyPr/>
          <a:lstStyle/>
          <a:p>
            <a:fld id="{88E50232-E8ED-453E-BAED-E240A7FD8F51}" type="slidenum">
              <a:rPr lang="en-US" smtClean="0"/>
              <a:t>15</a:t>
            </a:fld>
            <a:endParaRPr lang="en-US"/>
          </a:p>
        </p:txBody>
      </p:sp>
    </p:spTree>
    <p:extLst>
      <p:ext uri="{BB962C8B-B14F-4D97-AF65-F5344CB8AC3E}">
        <p14:creationId xmlns:p14="http://schemas.microsoft.com/office/powerpoint/2010/main" val="928647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from past audits or highlighted in this year’s DCA Dashboard Program.  </a:t>
            </a:r>
          </a:p>
          <a:p>
            <a:r>
              <a:rPr lang="en-US" dirty="0"/>
              <a:t>Go to article for details</a:t>
            </a:r>
          </a:p>
        </p:txBody>
      </p:sp>
      <p:sp>
        <p:nvSpPr>
          <p:cNvPr id="4" name="Slide Number Placeholder 3"/>
          <p:cNvSpPr>
            <a:spLocks noGrp="1"/>
          </p:cNvSpPr>
          <p:nvPr>
            <p:ph type="sldNum" sz="quarter" idx="10"/>
          </p:nvPr>
        </p:nvSpPr>
        <p:spPr/>
        <p:txBody>
          <a:bodyPr/>
          <a:lstStyle/>
          <a:p>
            <a:fld id="{41279EED-C460-4751-8E52-D18C6054A4B8}" type="slidenum">
              <a:rPr lang="en-US" smtClean="0"/>
              <a:t>16</a:t>
            </a:fld>
            <a:endParaRPr lang="en-US"/>
          </a:p>
        </p:txBody>
      </p:sp>
    </p:spTree>
    <p:extLst>
      <p:ext uri="{BB962C8B-B14F-4D97-AF65-F5344CB8AC3E}">
        <p14:creationId xmlns:p14="http://schemas.microsoft.com/office/powerpoint/2010/main" val="249327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not new requirements. Analysis shows states have not been enforcing PP requirements.</a:t>
            </a:r>
          </a:p>
          <a:p>
            <a:endParaRPr lang="en-US" dirty="0"/>
          </a:p>
        </p:txBody>
      </p:sp>
      <p:sp>
        <p:nvSpPr>
          <p:cNvPr id="4" name="Slide Number Placeholder 3"/>
          <p:cNvSpPr>
            <a:spLocks noGrp="1"/>
          </p:cNvSpPr>
          <p:nvPr>
            <p:ph type="sldNum" sz="quarter" idx="5"/>
          </p:nvPr>
        </p:nvSpPr>
        <p:spPr/>
        <p:txBody>
          <a:bodyPr/>
          <a:lstStyle/>
          <a:p>
            <a:fld id="{88E50232-E8ED-453E-BAED-E240A7FD8F51}" type="slidenum">
              <a:rPr lang="en-US" smtClean="0"/>
              <a:t>17</a:t>
            </a:fld>
            <a:endParaRPr lang="en-US"/>
          </a:p>
        </p:txBody>
      </p:sp>
    </p:spTree>
    <p:extLst>
      <p:ext uri="{BB962C8B-B14F-4D97-AF65-F5344CB8AC3E}">
        <p14:creationId xmlns:p14="http://schemas.microsoft.com/office/powerpoint/2010/main" val="1512504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Transfer Decision to focus on various uses the report can be used for.  </a:t>
            </a:r>
          </a:p>
          <a:p>
            <a:endParaRPr lang="en-US" dirty="0"/>
          </a:p>
          <a:p>
            <a:r>
              <a:rPr lang="en-US" dirty="0"/>
              <a:t>There will be 2 sessions at the ABM on the assessment so we expect to learn more on practical ways states can use this report.</a:t>
            </a:r>
          </a:p>
          <a:p>
            <a:r>
              <a:rPr lang="en-US" dirty="0"/>
              <a:t>Ensure racial equality for compact cases</a:t>
            </a:r>
          </a:p>
          <a:p>
            <a:r>
              <a:rPr lang="en-US" dirty="0"/>
              <a:t>Audit users and staff.  Do certain users see more rejections.  Why?  Is there a trend with certain states rejecting more than other state?  What details are your users including in the justification and does that directly correlate to rejection.</a:t>
            </a:r>
          </a:p>
          <a:p>
            <a:r>
              <a:rPr lang="en-US" dirty="0"/>
              <a:t>Staff, is your staff doing their job in reviewing outgoing transfer documentation.  What more can be done.  Does your state send deficient transfers out versus send back to the field.  For example, when I did my review I came across cases where the justification merely stated ‘is a resident per the compact.’  To me that is </a:t>
            </a:r>
            <a:r>
              <a:rPr lang="en-US"/>
              <a:t>unacceptable. </a:t>
            </a:r>
            <a:endParaRPr lang="en-US" dirty="0"/>
          </a:p>
          <a:p>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18</a:t>
            </a:fld>
            <a:endParaRPr lang="en-US"/>
          </a:p>
        </p:txBody>
      </p:sp>
    </p:spTree>
    <p:extLst>
      <p:ext uri="{BB962C8B-B14F-4D97-AF65-F5344CB8AC3E}">
        <p14:creationId xmlns:p14="http://schemas.microsoft.com/office/powerpoint/2010/main" val="33915874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19</a:t>
            </a:fld>
            <a:endParaRPr lang="en-US"/>
          </a:p>
        </p:txBody>
      </p:sp>
    </p:spTree>
    <p:extLst>
      <p:ext uri="{BB962C8B-B14F-4D97-AF65-F5344CB8AC3E}">
        <p14:creationId xmlns:p14="http://schemas.microsoft.com/office/powerpoint/2010/main" val="1788613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20</a:t>
            </a:fld>
            <a:endParaRPr lang="en-US"/>
          </a:p>
        </p:txBody>
      </p:sp>
    </p:spTree>
    <p:extLst>
      <p:ext uri="{BB962C8B-B14F-4D97-AF65-F5344CB8AC3E}">
        <p14:creationId xmlns:p14="http://schemas.microsoft.com/office/powerpoint/2010/main" val="2258568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E50232-E8ED-453E-BAED-E240A7FD8F51}" type="slidenum">
              <a:rPr lang="en-US" smtClean="0"/>
              <a:t>2</a:t>
            </a:fld>
            <a:endParaRPr lang="en-US"/>
          </a:p>
        </p:txBody>
      </p:sp>
    </p:spTree>
    <p:extLst>
      <p:ext uri="{BB962C8B-B14F-4D97-AF65-F5344CB8AC3E}">
        <p14:creationId xmlns:p14="http://schemas.microsoft.com/office/powerpoint/2010/main" val="24235519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787A09C-6269-48C9-A46E-B13D8FEDD1A6}" type="slidenum">
              <a:rPr lang="en-US" smtClean="0"/>
              <a:pPr>
                <a:defRPr/>
              </a:pPr>
              <a:t>21</a:t>
            </a:fld>
            <a:endParaRPr lang="en-US"/>
          </a:p>
        </p:txBody>
      </p:sp>
    </p:spTree>
    <p:extLst>
      <p:ext uri="{BB962C8B-B14F-4D97-AF65-F5344CB8AC3E}">
        <p14:creationId xmlns:p14="http://schemas.microsoft.com/office/powerpoint/2010/main" val="18561239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22</a:t>
            </a:fld>
            <a:endParaRPr lang="en-US"/>
          </a:p>
        </p:txBody>
      </p:sp>
    </p:spTree>
    <p:extLst>
      <p:ext uri="{BB962C8B-B14F-4D97-AF65-F5344CB8AC3E}">
        <p14:creationId xmlns:p14="http://schemas.microsoft.com/office/powerpoint/2010/main" val="680113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232333"/>
                </a:solidFill>
                <a:effectLst/>
                <a:latin typeface="Lato" panose="020F0502020204030203" pitchFamily="34" charset="0"/>
              </a:rPr>
              <a:t>2022 Approved ICOTS Enhancements</a:t>
            </a:r>
            <a:br>
              <a:rPr lang="en-US" sz="1200" dirty="0"/>
            </a:br>
            <a:r>
              <a:rPr lang="en-US" sz="1200" b="0" i="0" dirty="0">
                <a:solidFill>
                  <a:srgbClr val="232333"/>
                </a:solidFill>
                <a:effectLst/>
                <a:latin typeface="Lato" panose="020F0502020204030203" pitchFamily="34" charset="0"/>
              </a:rPr>
              <a:t>• New Warrant Status:</a:t>
            </a:r>
            <a:br>
              <a:rPr lang="en-US" sz="1200" dirty="0"/>
            </a:br>
            <a:r>
              <a:rPr lang="en-US" sz="1200" b="0" i="0" dirty="0">
                <a:solidFill>
                  <a:srgbClr val="232333"/>
                </a:solidFill>
                <a:effectLst/>
                <a:latin typeface="Lato" panose="020F0502020204030203" pitchFamily="34" charset="0"/>
              </a:rPr>
              <a:t>• Offender Profile</a:t>
            </a:r>
            <a:br>
              <a:rPr lang="en-US" sz="1200" dirty="0"/>
            </a:br>
            <a:r>
              <a:rPr lang="en-US" sz="1200" b="0" i="0" dirty="0">
                <a:solidFill>
                  <a:srgbClr val="232333"/>
                </a:solidFill>
                <a:effectLst/>
                <a:latin typeface="Lato" panose="020F0502020204030203" pitchFamily="34" charset="0"/>
              </a:rPr>
              <a:t>• Email Notifications</a:t>
            </a:r>
            <a:br>
              <a:rPr lang="en-US" sz="1200" dirty="0"/>
            </a:br>
            <a:r>
              <a:rPr lang="en-US" sz="1200" b="0" i="0" dirty="0">
                <a:solidFill>
                  <a:srgbClr val="232333"/>
                </a:solidFill>
                <a:effectLst/>
                <a:latin typeface="Lato" panose="020F0502020204030203" pitchFamily="34" charset="0"/>
              </a:rPr>
              <a:t>• New Discretionary Retaking Activity</a:t>
            </a:r>
            <a:br>
              <a:rPr lang="en-US" sz="1200" dirty="0"/>
            </a:br>
            <a:br>
              <a:rPr lang="en-US" sz="1200" dirty="0"/>
            </a:br>
            <a:r>
              <a:rPr lang="en-US" sz="1200" b="0" i="0" dirty="0">
                <a:solidFill>
                  <a:srgbClr val="232333"/>
                </a:solidFill>
                <a:effectLst/>
                <a:latin typeface="Lato" panose="020F0502020204030203" pitchFamily="34" charset="0"/>
              </a:rPr>
              <a:t>Offender Management Enhancement</a:t>
            </a:r>
            <a:br>
              <a:rPr lang="en-US" sz="1200" dirty="0"/>
            </a:br>
            <a:r>
              <a:rPr lang="en-US" sz="1200" b="0" i="0" dirty="0">
                <a:solidFill>
                  <a:srgbClr val="232333"/>
                </a:solidFill>
                <a:effectLst/>
                <a:latin typeface="Lato" panose="020F0502020204030203" pitchFamily="34" charset="0"/>
              </a:rPr>
              <a:t>• New restrictions to improve process management</a:t>
            </a:r>
            <a:br>
              <a:rPr lang="en-US" sz="1200" dirty="0"/>
            </a:br>
            <a:br>
              <a:rPr lang="en-US" sz="1200" dirty="0"/>
            </a:br>
            <a:r>
              <a:rPr lang="en-US" sz="1200" b="0" i="0" dirty="0">
                <a:solidFill>
                  <a:srgbClr val="232333"/>
                </a:solidFill>
                <a:effectLst/>
                <a:latin typeface="Lato" panose="020F0502020204030203" pitchFamily="34" charset="0"/>
              </a:rPr>
              <a:t>FY23 Compliance Audit Planning</a:t>
            </a:r>
            <a:br>
              <a:rPr lang="en-US" sz="1200" dirty="0"/>
            </a:br>
            <a:br>
              <a:rPr lang="en-US" sz="1200" dirty="0"/>
            </a:br>
            <a:r>
              <a:rPr lang="en-US" sz="1200" b="0" i="0" dirty="0">
                <a:solidFill>
                  <a:srgbClr val="232333"/>
                </a:solidFill>
                <a:effectLst/>
                <a:latin typeface="Lato" panose="020F0502020204030203" pitchFamily="34" charset="0"/>
              </a:rPr>
              <a:t>New Dashboard (Tolled ICOTS Cases) &amp; New CAR Data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1279EED-C460-4751-8E52-D18C6054A4B8}" type="slidenum">
              <a:rPr lang="en-US" smtClean="0"/>
              <a:t>3</a:t>
            </a:fld>
            <a:endParaRPr lang="en-US"/>
          </a:p>
        </p:txBody>
      </p:sp>
    </p:spTree>
    <p:extLst>
      <p:ext uri="{BB962C8B-B14F-4D97-AF65-F5344CB8AC3E}">
        <p14:creationId xmlns:p14="http://schemas.microsoft.com/office/powerpoint/2010/main" val="255036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Rule implementation appeared smooth.  No questions or concerns reported to national office since the December training.  </a:t>
            </a:r>
          </a:p>
          <a:p>
            <a:r>
              <a:rPr lang="en-US" dirty="0"/>
              <a:t>If no additional questions on the rules, we can focus on the ICOTS enhancements</a:t>
            </a:r>
          </a:p>
        </p:txBody>
      </p:sp>
      <p:sp>
        <p:nvSpPr>
          <p:cNvPr id="4" name="Slide Number Placeholder 3"/>
          <p:cNvSpPr>
            <a:spLocks noGrp="1"/>
          </p:cNvSpPr>
          <p:nvPr>
            <p:ph type="sldNum" sz="quarter" idx="5"/>
          </p:nvPr>
        </p:nvSpPr>
        <p:spPr/>
        <p:txBody>
          <a:bodyPr/>
          <a:lstStyle/>
          <a:p>
            <a:fld id="{41279EED-C460-4751-8E52-D18C6054A4B8}" type="slidenum">
              <a:rPr lang="en-US" smtClean="0"/>
              <a:t>4</a:t>
            </a:fld>
            <a:endParaRPr lang="en-US"/>
          </a:p>
        </p:txBody>
      </p:sp>
    </p:spTree>
    <p:extLst>
      <p:ext uri="{BB962C8B-B14F-4D97-AF65-F5344CB8AC3E}">
        <p14:creationId xmlns:p14="http://schemas.microsoft.com/office/powerpoint/2010/main" val="2484006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5</a:t>
            </a:fld>
            <a:endParaRPr lang="en-US"/>
          </a:p>
        </p:txBody>
      </p:sp>
    </p:spTree>
    <p:extLst>
      <p:ext uri="{BB962C8B-B14F-4D97-AF65-F5344CB8AC3E}">
        <p14:creationId xmlns:p14="http://schemas.microsoft.com/office/powerpoint/2010/main" val="3089963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Warrant Status</a:t>
            </a:r>
          </a:p>
          <a:p>
            <a:r>
              <a:rPr lang="en-US" dirty="0"/>
              <a:t>Demo in PREP</a:t>
            </a:r>
          </a:p>
          <a:p>
            <a:endParaRPr lang="en-US" dirty="0"/>
          </a:p>
        </p:txBody>
      </p:sp>
      <p:sp>
        <p:nvSpPr>
          <p:cNvPr id="4" name="Slide Number Placeholder 3"/>
          <p:cNvSpPr>
            <a:spLocks noGrp="1"/>
          </p:cNvSpPr>
          <p:nvPr>
            <p:ph type="sldNum" sz="quarter" idx="5"/>
          </p:nvPr>
        </p:nvSpPr>
        <p:spPr/>
        <p:txBody>
          <a:bodyPr/>
          <a:lstStyle/>
          <a:p>
            <a:fld id="{88E50232-E8ED-453E-BAED-E240A7FD8F51}" type="slidenum">
              <a:rPr lang="en-US" smtClean="0"/>
              <a:t>6</a:t>
            </a:fld>
            <a:endParaRPr lang="en-US"/>
          </a:p>
        </p:txBody>
      </p:sp>
    </p:spTree>
    <p:extLst>
      <p:ext uri="{BB962C8B-B14F-4D97-AF65-F5344CB8AC3E}">
        <p14:creationId xmlns:p14="http://schemas.microsoft.com/office/powerpoint/2010/main" val="1690834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E50232-E8ED-453E-BAED-E240A7FD8F51}" type="slidenum">
              <a:rPr lang="en-US" smtClean="0"/>
              <a:t>8</a:t>
            </a:fld>
            <a:endParaRPr lang="en-US"/>
          </a:p>
        </p:txBody>
      </p:sp>
    </p:spTree>
    <p:extLst>
      <p:ext uri="{BB962C8B-B14F-4D97-AF65-F5344CB8AC3E}">
        <p14:creationId xmlns:p14="http://schemas.microsoft.com/office/powerpoint/2010/main" val="2092620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Statuses associated with profile, not specific cases</a:t>
            </a:r>
          </a:p>
        </p:txBody>
      </p:sp>
      <p:sp>
        <p:nvSpPr>
          <p:cNvPr id="4" name="Slide Number Placeholder 3"/>
          <p:cNvSpPr>
            <a:spLocks noGrp="1"/>
          </p:cNvSpPr>
          <p:nvPr>
            <p:ph type="sldNum" sz="quarter" idx="10"/>
          </p:nvPr>
        </p:nvSpPr>
        <p:spPr/>
        <p:txBody>
          <a:bodyPr/>
          <a:lstStyle/>
          <a:p>
            <a:fld id="{41279EED-C460-4751-8E52-D18C6054A4B8}" type="slidenum">
              <a:rPr lang="en-US" smtClean="0"/>
              <a:t>9</a:t>
            </a:fld>
            <a:endParaRPr lang="en-US"/>
          </a:p>
        </p:txBody>
      </p:sp>
    </p:spTree>
    <p:extLst>
      <p:ext uri="{BB962C8B-B14F-4D97-AF65-F5344CB8AC3E}">
        <p14:creationId xmlns:p14="http://schemas.microsoft.com/office/powerpoint/2010/main" val="2828578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buClrTx/>
              <a:buNone/>
              <a:defRPr sz="2000" b="0" i="0" u="none" strike="noStrike" kern="1200" spc="0" baseline="0">
                <a:solidFill>
                  <a:srgbClr val="102747"/>
                </a:solidFill>
                <a:latin typeface="+mn-lt"/>
                <a:ea typeface="+mn-ea"/>
                <a:cs typeface="+mn-cs"/>
              </a:defRPr>
            </a:pPr>
            <a:endParaRPr lang="en-US" baseline="0" dirty="0"/>
          </a:p>
        </p:txBody>
      </p:sp>
      <p:sp>
        <p:nvSpPr>
          <p:cNvPr id="4" name="Slide Number Placeholder 3"/>
          <p:cNvSpPr>
            <a:spLocks noGrp="1"/>
          </p:cNvSpPr>
          <p:nvPr>
            <p:ph type="sldNum" sz="quarter" idx="5"/>
          </p:nvPr>
        </p:nvSpPr>
        <p:spPr/>
        <p:txBody>
          <a:bodyPr/>
          <a:lstStyle/>
          <a:p>
            <a:fld id="{41279EED-C460-4751-8E52-D18C6054A4B8}" type="slidenum">
              <a:rPr lang="en-US" smtClean="0"/>
              <a:t>10</a:t>
            </a:fld>
            <a:endParaRPr lang="en-US"/>
          </a:p>
        </p:txBody>
      </p:sp>
    </p:spTree>
    <p:extLst>
      <p:ext uri="{BB962C8B-B14F-4D97-AF65-F5344CB8AC3E}">
        <p14:creationId xmlns:p14="http://schemas.microsoft.com/office/powerpoint/2010/main" val="785049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4B8339A-E3D2-4FB5-8237-12EE2AC03C49}" type="datetimeFigureOut">
              <a:rPr lang="en-US" smtClean="0"/>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757A3-A670-44E3-8F2C-368FB9AFE01E}" type="slidenum">
              <a:rPr lang="en-US" smtClean="0"/>
              <a:t>‹#›</a:t>
            </a:fld>
            <a:endParaRPr lang="en-US"/>
          </a:p>
        </p:txBody>
      </p:sp>
    </p:spTree>
    <p:extLst>
      <p:ext uri="{BB962C8B-B14F-4D97-AF65-F5344CB8AC3E}">
        <p14:creationId xmlns:p14="http://schemas.microsoft.com/office/powerpoint/2010/main" val="2808871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B8339A-E3D2-4FB5-8237-12EE2AC03C49}" type="datetimeFigureOut">
              <a:rPr lang="en-US" smtClean="0"/>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757A3-A670-44E3-8F2C-368FB9AFE01E}" type="slidenum">
              <a:rPr lang="en-US" smtClean="0"/>
              <a:t>‹#›</a:t>
            </a:fld>
            <a:endParaRPr lang="en-US"/>
          </a:p>
        </p:txBody>
      </p:sp>
    </p:spTree>
    <p:extLst>
      <p:ext uri="{BB962C8B-B14F-4D97-AF65-F5344CB8AC3E}">
        <p14:creationId xmlns:p14="http://schemas.microsoft.com/office/powerpoint/2010/main" val="560623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B8339A-E3D2-4FB5-8237-12EE2AC03C49}" type="datetimeFigureOut">
              <a:rPr lang="en-US" smtClean="0"/>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757A3-A670-44E3-8F2C-368FB9AFE01E}" type="slidenum">
              <a:rPr lang="en-US" smtClean="0"/>
              <a:t>‹#›</a:t>
            </a:fld>
            <a:endParaRPr lang="en-US"/>
          </a:p>
        </p:txBody>
      </p:sp>
    </p:spTree>
    <p:extLst>
      <p:ext uri="{BB962C8B-B14F-4D97-AF65-F5344CB8AC3E}">
        <p14:creationId xmlns:p14="http://schemas.microsoft.com/office/powerpoint/2010/main" val="2779826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B8339A-E3D2-4FB5-8237-12EE2AC03C49}" type="datetimeFigureOut">
              <a:rPr lang="en-US" smtClean="0"/>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757A3-A670-44E3-8F2C-368FB9AFE01E}" type="slidenum">
              <a:rPr lang="en-US" smtClean="0"/>
              <a:t>‹#›</a:t>
            </a:fld>
            <a:endParaRPr lang="en-US"/>
          </a:p>
        </p:txBody>
      </p:sp>
    </p:spTree>
    <p:extLst>
      <p:ext uri="{BB962C8B-B14F-4D97-AF65-F5344CB8AC3E}">
        <p14:creationId xmlns:p14="http://schemas.microsoft.com/office/powerpoint/2010/main" val="445635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4B8339A-E3D2-4FB5-8237-12EE2AC03C49}" type="datetimeFigureOut">
              <a:rPr lang="en-US" smtClean="0"/>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757A3-A670-44E3-8F2C-368FB9AFE01E}" type="slidenum">
              <a:rPr lang="en-US" smtClean="0"/>
              <a:t>‹#›</a:t>
            </a:fld>
            <a:endParaRPr lang="en-US"/>
          </a:p>
        </p:txBody>
      </p:sp>
    </p:spTree>
    <p:extLst>
      <p:ext uri="{BB962C8B-B14F-4D97-AF65-F5344CB8AC3E}">
        <p14:creationId xmlns:p14="http://schemas.microsoft.com/office/powerpoint/2010/main" val="1744297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4B8339A-E3D2-4FB5-8237-12EE2AC03C49}" type="datetimeFigureOut">
              <a:rPr lang="en-US" smtClean="0"/>
              <a:t>5/20/2022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9757A3-A670-44E3-8F2C-368FB9AFE01E}" type="slidenum">
              <a:rPr lang="en-US" smtClean="0"/>
              <a:t>‹#›</a:t>
            </a:fld>
            <a:endParaRPr lang="en-US"/>
          </a:p>
        </p:txBody>
      </p:sp>
    </p:spTree>
    <p:extLst>
      <p:ext uri="{BB962C8B-B14F-4D97-AF65-F5344CB8AC3E}">
        <p14:creationId xmlns:p14="http://schemas.microsoft.com/office/powerpoint/2010/main" val="2083413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4B8339A-E3D2-4FB5-8237-12EE2AC03C49}" type="datetimeFigureOut">
              <a:rPr lang="en-US" smtClean="0"/>
              <a:t>5/20/2022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9757A3-A670-44E3-8F2C-368FB9AFE01E}" type="slidenum">
              <a:rPr lang="en-US" smtClean="0"/>
              <a:t>‹#›</a:t>
            </a:fld>
            <a:endParaRPr lang="en-US"/>
          </a:p>
        </p:txBody>
      </p:sp>
    </p:spTree>
    <p:extLst>
      <p:ext uri="{BB962C8B-B14F-4D97-AF65-F5344CB8AC3E}">
        <p14:creationId xmlns:p14="http://schemas.microsoft.com/office/powerpoint/2010/main" val="3331780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4B8339A-E3D2-4FB5-8237-12EE2AC03C49}" type="datetimeFigureOut">
              <a:rPr lang="en-US" smtClean="0"/>
              <a:t>5/20/2022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9757A3-A670-44E3-8F2C-368FB9AFE01E}" type="slidenum">
              <a:rPr lang="en-US" smtClean="0"/>
              <a:t>‹#›</a:t>
            </a:fld>
            <a:endParaRPr lang="en-US"/>
          </a:p>
        </p:txBody>
      </p:sp>
    </p:spTree>
    <p:extLst>
      <p:ext uri="{BB962C8B-B14F-4D97-AF65-F5344CB8AC3E}">
        <p14:creationId xmlns:p14="http://schemas.microsoft.com/office/powerpoint/2010/main" val="172475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B8339A-E3D2-4FB5-8237-12EE2AC03C49}" type="datetimeFigureOut">
              <a:rPr lang="en-US" smtClean="0"/>
              <a:t>5/20/2022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9757A3-A670-44E3-8F2C-368FB9AFE01E}" type="slidenum">
              <a:rPr lang="en-US" smtClean="0"/>
              <a:t>‹#›</a:t>
            </a:fld>
            <a:endParaRPr lang="en-US"/>
          </a:p>
        </p:txBody>
      </p:sp>
    </p:spTree>
    <p:extLst>
      <p:ext uri="{BB962C8B-B14F-4D97-AF65-F5344CB8AC3E}">
        <p14:creationId xmlns:p14="http://schemas.microsoft.com/office/powerpoint/2010/main" val="3087145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4B8339A-E3D2-4FB5-8237-12EE2AC03C49}" type="datetimeFigureOut">
              <a:rPr lang="en-US" smtClean="0"/>
              <a:t>5/20/2022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9757A3-A670-44E3-8F2C-368FB9AFE01E}" type="slidenum">
              <a:rPr lang="en-US" smtClean="0"/>
              <a:t>‹#›</a:t>
            </a:fld>
            <a:endParaRPr lang="en-US"/>
          </a:p>
        </p:txBody>
      </p:sp>
    </p:spTree>
    <p:extLst>
      <p:ext uri="{BB962C8B-B14F-4D97-AF65-F5344CB8AC3E}">
        <p14:creationId xmlns:p14="http://schemas.microsoft.com/office/powerpoint/2010/main" val="206768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4B8339A-E3D2-4FB5-8237-12EE2AC03C49}" type="datetimeFigureOut">
              <a:rPr lang="en-US" smtClean="0"/>
              <a:t>5/20/2022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9757A3-A670-44E3-8F2C-368FB9AFE01E}" type="slidenum">
              <a:rPr lang="en-US" smtClean="0"/>
              <a:t>‹#›</a:t>
            </a:fld>
            <a:endParaRPr lang="en-US"/>
          </a:p>
        </p:txBody>
      </p:sp>
    </p:spTree>
    <p:extLst>
      <p:ext uri="{BB962C8B-B14F-4D97-AF65-F5344CB8AC3E}">
        <p14:creationId xmlns:p14="http://schemas.microsoft.com/office/powerpoint/2010/main" val="3475571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B8339A-E3D2-4FB5-8237-12EE2AC03C49}" type="datetimeFigureOut">
              <a:rPr lang="en-US" smtClean="0"/>
              <a:t>5/20/2022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9757A3-A670-44E3-8F2C-368FB9AFE01E}" type="slidenum">
              <a:rPr lang="en-US" smtClean="0"/>
              <a:t>‹#›</a:t>
            </a:fld>
            <a:endParaRPr lang="en-US"/>
          </a:p>
        </p:txBody>
      </p:sp>
    </p:spTree>
    <p:extLst>
      <p:ext uri="{BB962C8B-B14F-4D97-AF65-F5344CB8AC3E}">
        <p14:creationId xmlns:p14="http://schemas.microsoft.com/office/powerpoint/2010/main" val="3324088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4.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hyperlink" Target="https://pixabay.com/en/tick-mark-correct-choice-sign-yes-40143/" TargetMode="External"/><Relationship Id="rId4" Type="http://schemas.openxmlformats.org/officeDocument/2006/relationships/diagramData" Target="../diagrams/data1.xml"/><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hyperlink" Target="https://support.interstatecompact.org/hc/en-us/articles/5744894888087-FY23-ICAOS-Compliance-Audit" TargetMode="External"/><Relationship Id="rId5" Type="http://schemas.openxmlformats.org/officeDocument/2006/relationships/hyperlink" Target="http://channel9.msdn.com/blogs/nicfill/need-more-hdd-space-try-disk-cleanup" TargetMode="Externa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6.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hyperlink" Target="https://support.interstatecompact.org/hc/en-us/sections/1500001041362-DCA-Compact-Staff-Dashboard-Program-and-Best-Practices" TargetMode="External"/><Relationship Id="rId5" Type="http://schemas.openxmlformats.org/officeDocument/2006/relationships/hyperlink" Target="https://support.interstatecompact.org/hc/en-us/articles/360062756533-DCA-Compact-Staff-Dashboard-Program-FY22" TargetMode="External"/><Relationship Id="rId4" Type="http://schemas.openxmlformats.org/officeDocument/2006/relationships/hyperlink" Target="https://www.interstatecompact.org/icaos-dashboards"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hyperlink" Target="https://support.interstatecompact.org/hc/en-us/articles/4419732848663-What-is-the-tolling-feature-used-in-ICOTS-" TargetMode="Externa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hyperlink" Target="https://www.interstatecompact.org/newsletters" TargetMode="Externa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hyperlink" Target="http://receitascozinhasaudavel.blogspot.com/2013/03/newsletter.html" TargetMode="Externa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hyperlink" Target="https://support.interstatecompact.org/hc/en-us/articles/4411705662615-2021-Rule-Amendments-ICOTS-Enhancements"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hyperlink" Target="https://askleo.com/whats-difference-email-domain-email-account-email-address/" TargetMode="Externa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 name="Rectangle 1038">
            <a:extLst>
              <a:ext uri="{FF2B5EF4-FFF2-40B4-BE49-F238E27FC236}">
                <a16:creationId xmlns:a16="http://schemas.microsoft.com/office/drawing/2014/main" id="{0A4DC169-4993-4B1E-8950-4347355BC6A3}"/>
              </a:ext>
            </a:extLst>
          </p:cNvPr>
          <p:cNvSpPr/>
          <p:nvPr/>
        </p:nvSpPr>
        <p:spPr>
          <a:xfrm>
            <a:off x="9299732" y="0"/>
            <a:ext cx="2892267" cy="6858000"/>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5" name="Straight Connector 1034">
            <a:extLst>
              <a:ext uri="{FF2B5EF4-FFF2-40B4-BE49-F238E27FC236}">
                <a16:creationId xmlns:a16="http://schemas.microsoft.com/office/drawing/2014/main" id="{33867141-BFE8-4AF0-8CDC-F95068AF5D23}"/>
              </a:ext>
            </a:extLst>
          </p:cNvPr>
          <p:cNvCxnSpPr>
            <a:cxnSpLocks/>
          </p:cNvCxnSpPr>
          <p:nvPr/>
        </p:nvCxnSpPr>
        <p:spPr>
          <a:xfrm>
            <a:off x="0" y="6495609"/>
            <a:ext cx="929973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0EBF723D-A4F4-419F-A9B7-75AA050B8271}"/>
              </a:ext>
            </a:extLst>
          </p:cNvPr>
          <p:cNvSpPr/>
          <p:nvPr/>
        </p:nvSpPr>
        <p:spPr>
          <a:xfrm>
            <a:off x="1043189" y="2609850"/>
            <a:ext cx="11148810" cy="34947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53B379B-E74C-4691-8BE5-FBE0E846CB72}"/>
              </a:ext>
            </a:extLst>
          </p:cNvPr>
          <p:cNvGrpSpPr/>
          <p:nvPr/>
        </p:nvGrpSpPr>
        <p:grpSpPr>
          <a:xfrm>
            <a:off x="1592510" y="3434334"/>
            <a:ext cx="9723190" cy="2192859"/>
            <a:chOff x="810520" y="1955982"/>
            <a:chExt cx="9723190" cy="2192859"/>
          </a:xfrm>
        </p:grpSpPr>
        <p:sp>
          <p:nvSpPr>
            <p:cNvPr id="6" name="TextBox 5">
              <a:extLst>
                <a:ext uri="{FF2B5EF4-FFF2-40B4-BE49-F238E27FC236}">
                  <a16:creationId xmlns:a16="http://schemas.microsoft.com/office/drawing/2014/main" id="{7741E572-75DE-459D-A703-6B6847D7931B}"/>
                </a:ext>
              </a:extLst>
            </p:cNvPr>
            <p:cNvSpPr txBox="1"/>
            <p:nvPr/>
          </p:nvSpPr>
          <p:spPr>
            <a:xfrm>
              <a:off x="810520" y="1955982"/>
              <a:ext cx="9723190" cy="1477328"/>
            </a:xfrm>
            <a:prstGeom prst="rect">
              <a:avLst/>
            </a:prstGeom>
            <a:noFill/>
          </p:spPr>
          <p:txBody>
            <a:bodyPr wrap="square" lIns="0" tIns="0" rIns="0" bIns="0" rtlCol="0" anchor="b">
              <a:spAutoFit/>
            </a:bodyPr>
            <a:lstStyle/>
            <a:p>
              <a:r>
                <a:rPr lang="en-US" sz="4800" dirty="0">
                  <a:solidFill>
                    <a:srgbClr val="102747"/>
                  </a:solidFill>
                  <a:latin typeface="Garamond" panose="02020404030301010803" pitchFamily="18" charset="0"/>
                </a:rPr>
                <a:t>2021 Approved Rule Amendments &amp; ICOTS Enhancements Part II May 2022</a:t>
              </a:r>
            </a:p>
          </p:txBody>
        </p:sp>
        <p:sp>
          <p:nvSpPr>
            <p:cNvPr id="10" name="TextBox 9">
              <a:extLst>
                <a:ext uri="{FF2B5EF4-FFF2-40B4-BE49-F238E27FC236}">
                  <a16:creationId xmlns:a16="http://schemas.microsoft.com/office/drawing/2014/main" id="{D0E15474-EB57-4BE6-A0DE-6F17AC4329AD}"/>
                </a:ext>
              </a:extLst>
            </p:cNvPr>
            <p:cNvSpPr txBox="1"/>
            <p:nvPr/>
          </p:nvSpPr>
          <p:spPr>
            <a:xfrm>
              <a:off x="810520" y="3717954"/>
              <a:ext cx="8063425" cy="430887"/>
            </a:xfrm>
            <a:prstGeom prst="rect">
              <a:avLst/>
            </a:prstGeom>
            <a:noFill/>
          </p:spPr>
          <p:txBody>
            <a:bodyPr wrap="square" lIns="0" tIns="0" rIns="0" bIns="0" rtlCol="0">
              <a:spAutoFit/>
            </a:bodyPr>
            <a:lstStyle/>
            <a:p>
              <a:r>
                <a:rPr lang="en-US" sz="2800" dirty="0">
                  <a:solidFill>
                    <a:srgbClr val="102747"/>
                  </a:solidFill>
                  <a:latin typeface="Garamond" panose="02020404030301010803" pitchFamily="18" charset="0"/>
                </a:rPr>
                <a:t>Interstate Commission for Adult Offender Supervision</a:t>
              </a:r>
            </a:p>
          </p:txBody>
        </p:sp>
        <p:cxnSp>
          <p:nvCxnSpPr>
            <p:cNvPr id="11" name="Straight Connector 10">
              <a:extLst>
                <a:ext uri="{FF2B5EF4-FFF2-40B4-BE49-F238E27FC236}">
                  <a16:creationId xmlns:a16="http://schemas.microsoft.com/office/drawing/2014/main" id="{B2EC4867-BBC1-4B30-8F0D-2830056F8454}"/>
                </a:ext>
              </a:extLst>
            </p:cNvPr>
            <p:cNvCxnSpPr>
              <a:cxnSpLocks/>
            </p:cNvCxnSpPr>
            <p:nvPr/>
          </p:nvCxnSpPr>
          <p:spPr>
            <a:xfrm>
              <a:off x="810520" y="3575631"/>
              <a:ext cx="806342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52" name="Straight Connector 51">
            <a:extLst>
              <a:ext uri="{FF2B5EF4-FFF2-40B4-BE49-F238E27FC236}">
                <a16:creationId xmlns:a16="http://schemas.microsoft.com/office/drawing/2014/main" id="{C47DFAF3-7A6F-483E-9BBB-030930CF6727}"/>
              </a:ext>
            </a:extLst>
          </p:cNvPr>
          <p:cNvCxnSpPr>
            <a:cxnSpLocks/>
          </p:cNvCxnSpPr>
          <p:nvPr/>
        </p:nvCxnSpPr>
        <p:spPr>
          <a:xfrm>
            <a:off x="9299732" y="6495609"/>
            <a:ext cx="85625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3" descr="ICAO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4181" y="1856436"/>
            <a:ext cx="1459841" cy="142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426105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4C569CE-AFD4-47E4-9CA4-59538496BE0C}"/>
              </a:ext>
            </a:extLst>
          </p:cNvPr>
          <p:cNvSpPr/>
          <p:nvPr/>
        </p:nvSpPr>
        <p:spPr>
          <a:xfrm>
            <a:off x="5280338" y="0"/>
            <a:ext cx="6911664" cy="6857993"/>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noFill/>
        </p:spPr>
        <p:txBody>
          <a:bodyPr/>
          <a:lstStyle/>
          <a:p>
            <a:pPr algn="ctr"/>
            <a:fld id="{20ACEE5B-6B89-47D3-A969-11CC9D54FA43}" type="slidenum">
              <a:rPr lang="en-US" smtClean="0">
                <a:solidFill>
                  <a:schemeClr val="bg1"/>
                </a:solidFill>
              </a:rPr>
              <a:pPr algn="ctr"/>
              <a:t>10</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a:cxnSpLocks/>
          </p:cNvCxnSpPr>
          <p:nvPr/>
        </p:nvCxnSpPr>
        <p:spPr>
          <a:xfrm>
            <a:off x="5280338" y="6457950"/>
            <a:ext cx="59337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926BC2D-C475-4763-93F8-BE33BD9698D1}"/>
              </a:ext>
            </a:extLst>
          </p:cNvPr>
          <p:cNvCxnSpPr>
            <a:cxnSpLocks/>
          </p:cNvCxnSpPr>
          <p:nvPr/>
        </p:nvCxnSpPr>
        <p:spPr>
          <a:xfrm>
            <a:off x="4723238" y="6457950"/>
            <a:ext cx="5571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28A34FCC-159E-43A0-B7A2-6960C2497FE6}"/>
              </a:ext>
            </a:extLst>
          </p:cNvPr>
          <p:cNvGrpSpPr/>
          <p:nvPr/>
        </p:nvGrpSpPr>
        <p:grpSpPr>
          <a:xfrm>
            <a:off x="5618747" y="451990"/>
            <a:ext cx="6364706" cy="5274622"/>
            <a:chOff x="5805715" y="911464"/>
            <a:chExt cx="5604968" cy="4595237"/>
          </a:xfrm>
        </p:grpSpPr>
        <p:grpSp>
          <p:nvGrpSpPr>
            <p:cNvPr id="40" name="Group 39">
              <a:extLst>
                <a:ext uri="{FF2B5EF4-FFF2-40B4-BE49-F238E27FC236}">
                  <a16:creationId xmlns:a16="http://schemas.microsoft.com/office/drawing/2014/main" id="{5C28CC65-4B8A-4DA5-B414-F7C64BDA33D6}"/>
                </a:ext>
              </a:extLst>
            </p:cNvPr>
            <p:cNvGrpSpPr/>
            <p:nvPr/>
          </p:nvGrpSpPr>
          <p:grpSpPr>
            <a:xfrm>
              <a:off x="5805715" y="911464"/>
              <a:ext cx="5604968" cy="813670"/>
              <a:chOff x="5805715" y="650769"/>
              <a:chExt cx="5604968" cy="813670"/>
            </a:xfrm>
          </p:grpSpPr>
          <p:sp>
            <p:nvSpPr>
              <p:cNvPr id="20" name="Rectangle 19">
                <a:extLst>
                  <a:ext uri="{FF2B5EF4-FFF2-40B4-BE49-F238E27FC236}">
                    <a16:creationId xmlns:a16="http://schemas.microsoft.com/office/drawing/2014/main" id="{1CF289BA-4F2A-4AEB-A175-1F0661BC0534}"/>
                  </a:ext>
                </a:extLst>
              </p:cNvPr>
              <p:cNvSpPr/>
              <p:nvPr/>
            </p:nvSpPr>
            <p:spPr>
              <a:xfrm>
                <a:off x="5805715" y="650769"/>
                <a:ext cx="469615" cy="813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ct val="0"/>
                  </a:spcBef>
                </a:pPr>
                <a:r>
                  <a:rPr lang="en-US" sz="4000" b="1" dirty="0">
                    <a:solidFill>
                      <a:srgbClr val="102747"/>
                    </a:solidFill>
                    <a:latin typeface="+mj-lt"/>
                    <a:ea typeface="+mj-ea"/>
                    <a:cs typeface="+mj-cs"/>
                  </a:rPr>
                  <a:t>∙</a:t>
                </a:r>
              </a:p>
            </p:txBody>
          </p:sp>
          <p:sp>
            <p:nvSpPr>
              <p:cNvPr id="25" name="Content Placeholder 2">
                <a:extLst>
                  <a:ext uri="{FF2B5EF4-FFF2-40B4-BE49-F238E27FC236}">
                    <a16:creationId xmlns:a16="http://schemas.microsoft.com/office/drawing/2014/main" id="{29864AAE-8196-49EA-AAC2-02573C3FACB3}"/>
                  </a:ext>
                </a:extLst>
              </p:cNvPr>
              <p:cNvSpPr txBox="1">
                <a:spLocks/>
              </p:cNvSpPr>
              <p:nvPr/>
            </p:nvSpPr>
            <p:spPr>
              <a:xfrm>
                <a:off x="6452317" y="809357"/>
                <a:ext cx="4958366" cy="533532"/>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200" dirty="0">
                    <a:solidFill>
                      <a:schemeClr val="bg1"/>
                    </a:solidFill>
                  </a:rPr>
                  <a:t>Allows for multiple entries by various users with a time/date audit trail of ICOTS user entry data.  </a:t>
                </a:r>
              </a:p>
            </p:txBody>
          </p:sp>
        </p:grpSp>
        <p:grpSp>
          <p:nvGrpSpPr>
            <p:cNvPr id="39" name="Group 38">
              <a:extLst>
                <a:ext uri="{FF2B5EF4-FFF2-40B4-BE49-F238E27FC236}">
                  <a16:creationId xmlns:a16="http://schemas.microsoft.com/office/drawing/2014/main" id="{A8345170-6701-4E1F-9D9D-6809601105C0}"/>
                </a:ext>
              </a:extLst>
            </p:cNvPr>
            <p:cNvGrpSpPr/>
            <p:nvPr/>
          </p:nvGrpSpPr>
          <p:grpSpPr>
            <a:xfrm>
              <a:off x="5805715" y="2125176"/>
              <a:ext cx="5604968" cy="954099"/>
              <a:chOff x="5805715" y="2110400"/>
              <a:chExt cx="5604968" cy="954099"/>
            </a:xfrm>
          </p:grpSpPr>
          <p:sp>
            <p:nvSpPr>
              <p:cNvPr id="21" name="Rectangle 20">
                <a:extLst>
                  <a:ext uri="{FF2B5EF4-FFF2-40B4-BE49-F238E27FC236}">
                    <a16:creationId xmlns:a16="http://schemas.microsoft.com/office/drawing/2014/main" id="{7C38E3CA-3F5B-4EC2-B3FB-24CEEEFBB2F0}"/>
                  </a:ext>
                </a:extLst>
              </p:cNvPr>
              <p:cNvSpPr/>
              <p:nvPr/>
            </p:nvSpPr>
            <p:spPr>
              <a:xfrm>
                <a:off x="5805715" y="2110400"/>
                <a:ext cx="469615" cy="954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ct val="0"/>
                  </a:spcBef>
                </a:pPr>
                <a:r>
                  <a:rPr lang="en-US" sz="4400" b="1" dirty="0">
                    <a:solidFill>
                      <a:srgbClr val="102747"/>
                    </a:solidFill>
                  </a:rPr>
                  <a:t>∙</a:t>
                </a:r>
              </a:p>
            </p:txBody>
          </p:sp>
          <p:sp>
            <p:nvSpPr>
              <p:cNvPr id="26" name="Content Placeholder 2">
                <a:extLst>
                  <a:ext uri="{FF2B5EF4-FFF2-40B4-BE49-F238E27FC236}">
                    <a16:creationId xmlns:a16="http://schemas.microsoft.com/office/drawing/2014/main" id="{1D7DDDF0-EBE6-4A40-AC39-059294E8487E}"/>
                  </a:ext>
                </a:extLst>
              </p:cNvPr>
              <p:cNvSpPr txBox="1">
                <a:spLocks/>
              </p:cNvSpPr>
              <p:nvPr/>
            </p:nvSpPr>
            <p:spPr>
              <a:xfrm>
                <a:off x="6452317" y="2141169"/>
                <a:ext cx="4958366" cy="88484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ClrTx/>
                  <a:buNone/>
                  <a:defRPr sz="2000" b="0" i="0" u="none" strike="noStrike" kern="1200" spc="0" baseline="0">
                    <a:solidFill>
                      <a:srgbClr val="102747"/>
                    </a:solidFill>
                    <a:latin typeface="+mn-lt"/>
                    <a:ea typeface="+mn-ea"/>
                    <a:cs typeface="+mn-cs"/>
                  </a:defRPr>
                </a:pPr>
                <a:r>
                  <a:rPr lang="en-US" sz="2200" dirty="0">
                    <a:solidFill>
                      <a:schemeClr val="bg1"/>
                    </a:solidFill>
                  </a:rPr>
                  <a:t>Warrant data can be added to any active or historical record </a:t>
                </a:r>
                <a:r>
                  <a:rPr lang="en-US" sz="2200" i="1" dirty="0">
                    <a:solidFill>
                      <a:schemeClr val="bg1"/>
                    </a:solidFill>
                  </a:rPr>
                  <a:t>(e.g. absconder cases may be closed when entering warrant information</a:t>
                </a:r>
                <a:r>
                  <a:rPr lang="en-US" sz="2200" dirty="0">
                    <a:solidFill>
                      <a:schemeClr val="bg1"/>
                    </a:solidFill>
                  </a:rPr>
                  <a:t>)</a:t>
                </a:r>
              </a:p>
            </p:txBody>
          </p:sp>
        </p:grpSp>
        <p:grpSp>
          <p:nvGrpSpPr>
            <p:cNvPr id="38" name="Group 37">
              <a:extLst>
                <a:ext uri="{FF2B5EF4-FFF2-40B4-BE49-F238E27FC236}">
                  <a16:creationId xmlns:a16="http://schemas.microsoft.com/office/drawing/2014/main" id="{45C5F162-B193-42F7-92B8-CC3292786192}"/>
                </a:ext>
              </a:extLst>
            </p:cNvPr>
            <p:cNvGrpSpPr/>
            <p:nvPr/>
          </p:nvGrpSpPr>
          <p:grpSpPr>
            <a:xfrm>
              <a:off x="5805715" y="3338889"/>
              <a:ext cx="5604968" cy="954099"/>
              <a:chOff x="5805715" y="3570032"/>
              <a:chExt cx="5604968" cy="954099"/>
            </a:xfrm>
          </p:grpSpPr>
          <p:sp>
            <p:nvSpPr>
              <p:cNvPr id="22" name="Rectangle 21">
                <a:extLst>
                  <a:ext uri="{FF2B5EF4-FFF2-40B4-BE49-F238E27FC236}">
                    <a16:creationId xmlns:a16="http://schemas.microsoft.com/office/drawing/2014/main" id="{57601086-027A-40D6-9C00-9CE126EE4542}"/>
                  </a:ext>
                </a:extLst>
              </p:cNvPr>
              <p:cNvSpPr/>
              <p:nvPr/>
            </p:nvSpPr>
            <p:spPr>
              <a:xfrm>
                <a:off x="5805715" y="3570032"/>
                <a:ext cx="469615" cy="954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ct val="0"/>
                  </a:spcBef>
                </a:pPr>
                <a:r>
                  <a:rPr lang="en-US" sz="4000" b="1" dirty="0">
                    <a:solidFill>
                      <a:srgbClr val="102747"/>
                    </a:solidFill>
                  </a:rPr>
                  <a:t>∙</a:t>
                </a:r>
              </a:p>
            </p:txBody>
          </p:sp>
          <p:sp>
            <p:nvSpPr>
              <p:cNvPr id="27" name="Content Placeholder 2">
                <a:extLst>
                  <a:ext uri="{FF2B5EF4-FFF2-40B4-BE49-F238E27FC236}">
                    <a16:creationId xmlns:a16="http://schemas.microsoft.com/office/drawing/2014/main" id="{82A8A580-6D58-4C41-A349-D8D423A65E22}"/>
                  </a:ext>
                </a:extLst>
              </p:cNvPr>
              <p:cNvSpPr txBox="1">
                <a:spLocks/>
              </p:cNvSpPr>
              <p:nvPr/>
            </p:nvSpPr>
            <p:spPr>
              <a:xfrm>
                <a:off x="6452317" y="3570032"/>
                <a:ext cx="4958366" cy="88484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ClrTx/>
                  <a:buNone/>
                  <a:defRPr sz="2000" b="0" i="0" u="none" strike="noStrike" kern="1200" spc="0" baseline="0">
                    <a:solidFill>
                      <a:srgbClr val="102747"/>
                    </a:solidFill>
                    <a:latin typeface="+mn-lt"/>
                    <a:ea typeface="+mn-ea"/>
                    <a:cs typeface="+mn-cs"/>
                  </a:defRPr>
                </a:pPr>
                <a:r>
                  <a:rPr lang="en-US" sz="2200" dirty="0">
                    <a:solidFill>
                      <a:schemeClr val="bg1"/>
                    </a:solidFill>
                  </a:rPr>
                  <a:t>Sending state-assigned PO, supervisors, and compact office can enter warrant status data (Compact Office does NOT need to reassign case)</a:t>
                </a:r>
              </a:p>
            </p:txBody>
          </p:sp>
        </p:grpSp>
        <p:grpSp>
          <p:nvGrpSpPr>
            <p:cNvPr id="37" name="Group 36">
              <a:extLst>
                <a:ext uri="{FF2B5EF4-FFF2-40B4-BE49-F238E27FC236}">
                  <a16:creationId xmlns:a16="http://schemas.microsoft.com/office/drawing/2014/main" id="{FF083029-9EC7-44CF-8218-CD57084E4087}"/>
                </a:ext>
              </a:extLst>
            </p:cNvPr>
            <p:cNvGrpSpPr/>
            <p:nvPr/>
          </p:nvGrpSpPr>
          <p:grpSpPr>
            <a:xfrm>
              <a:off x="5805715" y="4552602"/>
              <a:ext cx="5604968" cy="954099"/>
              <a:chOff x="5805715" y="5029664"/>
              <a:chExt cx="5604968" cy="954099"/>
            </a:xfrm>
          </p:grpSpPr>
          <p:sp>
            <p:nvSpPr>
              <p:cNvPr id="23" name="Rectangle 22">
                <a:extLst>
                  <a:ext uri="{FF2B5EF4-FFF2-40B4-BE49-F238E27FC236}">
                    <a16:creationId xmlns:a16="http://schemas.microsoft.com/office/drawing/2014/main" id="{FD9AF6CE-00D9-47F7-9514-44B022729968}"/>
                  </a:ext>
                </a:extLst>
              </p:cNvPr>
              <p:cNvSpPr/>
              <p:nvPr/>
            </p:nvSpPr>
            <p:spPr>
              <a:xfrm>
                <a:off x="5805715" y="5029664"/>
                <a:ext cx="469615" cy="954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ct val="0"/>
                  </a:spcBef>
                </a:pPr>
                <a:r>
                  <a:rPr lang="en-US" sz="4000" b="1" dirty="0">
                    <a:solidFill>
                      <a:srgbClr val="102747"/>
                    </a:solidFill>
                  </a:rPr>
                  <a:t>∙</a:t>
                </a:r>
              </a:p>
            </p:txBody>
          </p:sp>
          <p:sp>
            <p:nvSpPr>
              <p:cNvPr id="28" name="Content Placeholder 2">
                <a:extLst>
                  <a:ext uri="{FF2B5EF4-FFF2-40B4-BE49-F238E27FC236}">
                    <a16:creationId xmlns:a16="http://schemas.microsoft.com/office/drawing/2014/main" id="{3A79EB94-58A2-4233-B470-1E9689239953}"/>
                  </a:ext>
                </a:extLst>
              </p:cNvPr>
              <p:cNvSpPr txBox="1">
                <a:spLocks/>
              </p:cNvSpPr>
              <p:nvPr/>
            </p:nvSpPr>
            <p:spPr>
              <a:xfrm>
                <a:off x="6452317" y="5193612"/>
                <a:ext cx="4958366" cy="589895"/>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ClrTx/>
                  <a:buNone/>
                  <a:defRPr sz="2000" b="0" i="0" u="none" strike="noStrike" kern="1200" spc="0" baseline="0">
                    <a:solidFill>
                      <a:srgbClr val="102747"/>
                    </a:solidFill>
                    <a:latin typeface="+mn-lt"/>
                    <a:ea typeface="+mn-ea"/>
                    <a:cs typeface="+mn-cs"/>
                  </a:defRPr>
                </a:pPr>
                <a:r>
                  <a:rPr lang="en-US" sz="2200" dirty="0">
                    <a:solidFill>
                      <a:schemeClr val="bg1"/>
                    </a:solidFill>
                  </a:rPr>
                  <a:t>Clear audit trail of who, what, and when an entry is made. </a:t>
                </a:r>
              </a:p>
            </p:txBody>
          </p:sp>
        </p:grpSp>
      </p:grpSp>
      <p:sp>
        <p:nvSpPr>
          <p:cNvPr id="24" name="Rectangle 23">
            <a:extLst>
              <a:ext uri="{FF2B5EF4-FFF2-40B4-BE49-F238E27FC236}">
                <a16:creationId xmlns:a16="http://schemas.microsoft.com/office/drawing/2014/main" id="{5CDF7546-5B53-457F-BF1F-872AA9DC4568}"/>
              </a:ext>
            </a:extLst>
          </p:cNvPr>
          <p:cNvSpPr/>
          <p:nvPr/>
        </p:nvSpPr>
        <p:spPr>
          <a:xfrm>
            <a:off x="0" y="2032922"/>
            <a:ext cx="4760685" cy="2736398"/>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Title 1">
            <a:extLst>
              <a:ext uri="{FF2B5EF4-FFF2-40B4-BE49-F238E27FC236}">
                <a16:creationId xmlns:a16="http://schemas.microsoft.com/office/drawing/2014/main" id="{D019ADDA-F337-4788-86F1-266D5676F005}"/>
              </a:ext>
            </a:extLst>
          </p:cNvPr>
          <p:cNvSpPr>
            <a:spLocks noGrp="1"/>
          </p:cNvSpPr>
          <p:nvPr>
            <p:ph type="title"/>
          </p:nvPr>
        </p:nvSpPr>
        <p:spPr>
          <a:xfrm>
            <a:off x="409575" y="2760900"/>
            <a:ext cx="3751796" cy="1336200"/>
          </a:xfrm>
        </p:spPr>
        <p:txBody>
          <a:bodyPr wrap="square" lIns="0" tIns="0" rIns="0" bIns="0" anchor="ctr">
            <a:spAutoFit/>
          </a:bodyPr>
          <a:lstStyle/>
          <a:p>
            <a:r>
              <a:rPr lang="en-US" sz="4800" dirty="0">
                <a:solidFill>
                  <a:schemeClr val="bg1"/>
                </a:solidFill>
              </a:rPr>
              <a:t>Warrant Status</a:t>
            </a:r>
            <a:br>
              <a:rPr lang="en-US" sz="4800" dirty="0">
                <a:solidFill>
                  <a:schemeClr val="bg1"/>
                </a:solidFill>
              </a:rPr>
            </a:br>
            <a:r>
              <a:rPr lang="en-US" sz="4800" dirty="0">
                <a:solidFill>
                  <a:schemeClr val="bg1"/>
                </a:solidFill>
              </a:rPr>
              <a:t>Functionality</a:t>
            </a:r>
          </a:p>
        </p:txBody>
      </p:sp>
    </p:spTree>
    <p:custDataLst>
      <p:tags r:id="rId1"/>
    </p:custDataLst>
    <p:extLst>
      <p:ext uri="{BB962C8B-B14F-4D97-AF65-F5344CB8AC3E}">
        <p14:creationId xmlns:p14="http://schemas.microsoft.com/office/powerpoint/2010/main" val="4211928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C92210-BA9A-442E-A3C2-7E2B93A4636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rot="21361789">
            <a:off x="307702" y="2460729"/>
            <a:ext cx="3310395" cy="25843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4000" dirty="0"/>
              <a:t>Warrant Status Expectations for States</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11</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D537E66E-CC66-4916-9074-FD3B7FF1F6E6}"/>
              </a:ext>
            </a:extLst>
          </p:cNvPr>
          <p:cNvSpPr txBox="1">
            <a:spLocks/>
          </p:cNvSpPr>
          <p:nvPr/>
        </p:nvSpPr>
        <p:spPr>
          <a:xfrm>
            <a:off x="579658" y="992461"/>
            <a:ext cx="5449824" cy="49244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endParaRPr lang="en-US" sz="3200" dirty="0">
              <a:solidFill>
                <a:srgbClr val="102747"/>
              </a:solidFill>
            </a:endParaRPr>
          </a:p>
        </p:txBody>
      </p:sp>
      <p:sp>
        <p:nvSpPr>
          <p:cNvPr id="18" name="Content Placeholder 2">
            <a:extLst>
              <a:ext uri="{FF2B5EF4-FFF2-40B4-BE49-F238E27FC236}">
                <a16:creationId xmlns:a16="http://schemas.microsoft.com/office/drawing/2014/main" id="{C6402A8A-41DA-4EF8-83E0-8EF6559A8B08}"/>
              </a:ext>
            </a:extLst>
          </p:cNvPr>
          <p:cNvSpPr txBox="1">
            <a:spLocks/>
          </p:cNvSpPr>
          <p:nvPr/>
        </p:nvSpPr>
        <p:spPr>
          <a:xfrm>
            <a:off x="4380295" y="1136826"/>
            <a:ext cx="7176747" cy="4616648"/>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buFont typeface="Wingdings" panose="05000000000000000000" pitchFamily="2" charset="2"/>
              <a:buChar char="Ø"/>
              <a:defRPr sz="2000" b="0" i="0" u="none" strike="noStrike" kern="1200" spc="0" baseline="0">
                <a:solidFill>
                  <a:srgbClr val="102747"/>
                </a:solidFill>
                <a:latin typeface="+mn-lt"/>
                <a:ea typeface="+mn-ea"/>
                <a:cs typeface="+mn-cs"/>
              </a:defRPr>
            </a:pPr>
            <a:r>
              <a:rPr lang="en-US" sz="3200" dirty="0">
                <a:solidFill>
                  <a:srgbClr val="102747"/>
                </a:solidFill>
              </a:rPr>
              <a:t>Make training a priority. Procedures to obtain compact compliant warrants varies by state. System only as good as the data.</a:t>
            </a:r>
          </a:p>
          <a:p>
            <a:pPr>
              <a:lnSpc>
                <a:spcPct val="100000"/>
              </a:lnSpc>
              <a:spcBef>
                <a:spcPts val="0"/>
              </a:spcBef>
              <a:spcAft>
                <a:spcPts val="1200"/>
              </a:spcAft>
              <a:buFont typeface="Wingdings" panose="05000000000000000000" pitchFamily="2" charset="2"/>
              <a:buChar char="Ø"/>
              <a:defRPr sz="2000" b="0" i="0" u="none" strike="noStrike" kern="1200" spc="0" baseline="0">
                <a:solidFill>
                  <a:srgbClr val="102747"/>
                </a:solidFill>
                <a:latin typeface="+mn-lt"/>
                <a:ea typeface="+mn-ea"/>
                <a:cs typeface="+mn-cs"/>
              </a:defRPr>
            </a:pPr>
            <a:r>
              <a:rPr lang="en-US" sz="3200" dirty="0">
                <a:solidFill>
                  <a:srgbClr val="102747"/>
                </a:solidFill>
              </a:rPr>
              <a:t>Self-audit regularly to ensure ICOTS privacy policy compliant data entry.  </a:t>
            </a:r>
          </a:p>
          <a:p>
            <a:pPr>
              <a:lnSpc>
                <a:spcPct val="100000"/>
              </a:lnSpc>
              <a:spcBef>
                <a:spcPts val="0"/>
              </a:spcBef>
              <a:spcAft>
                <a:spcPts val="1200"/>
              </a:spcAft>
              <a:buFont typeface="Wingdings" panose="05000000000000000000" pitchFamily="2" charset="2"/>
              <a:buChar char="Ø"/>
              <a:defRPr sz="2000" b="0" i="0" u="none" strike="noStrike" kern="1200" spc="0" baseline="0">
                <a:solidFill>
                  <a:srgbClr val="102747"/>
                </a:solidFill>
                <a:latin typeface="+mn-lt"/>
                <a:ea typeface="+mn-ea"/>
                <a:cs typeface="+mn-cs"/>
              </a:defRPr>
            </a:pPr>
            <a:r>
              <a:rPr lang="en-US" sz="3200" dirty="0">
                <a:solidFill>
                  <a:srgbClr val="102747"/>
                </a:solidFill>
              </a:rPr>
              <a:t>Ensure users know that ICOTS/ICAOS does not confirm active/compliant warrants.  States will need to verify. </a:t>
            </a:r>
            <a:r>
              <a:rPr lang="en-US" sz="2400" i="1" dirty="0">
                <a:solidFill>
                  <a:srgbClr val="102747"/>
                </a:solidFill>
              </a:rPr>
              <a:t>Disclaimer included in screens &amp; email notifications</a:t>
            </a:r>
            <a:endParaRPr lang="en-US" sz="2400" dirty="0">
              <a:solidFill>
                <a:srgbClr val="102747"/>
              </a:solidFill>
            </a:endParaRPr>
          </a:p>
        </p:txBody>
      </p:sp>
    </p:spTree>
    <p:custDataLst>
      <p:tags r:id="rId1"/>
    </p:custDataLst>
    <p:extLst>
      <p:ext uri="{BB962C8B-B14F-4D97-AF65-F5344CB8AC3E}">
        <p14:creationId xmlns:p14="http://schemas.microsoft.com/office/powerpoint/2010/main" val="514571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12</a:t>
            </a:fld>
            <a:endParaRPr lang="en-US">
              <a:solidFill>
                <a:schemeClr val="bg1"/>
              </a:solidFill>
            </a:endParaRPr>
          </a:p>
        </p:txBody>
      </p:sp>
      <p:sp>
        <p:nvSpPr>
          <p:cNvPr id="7" name="Footer Placeholder 6">
            <a:extLst>
              <a:ext uri="{FF2B5EF4-FFF2-40B4-BE49-F238E27FC236}">
                <a16:creationId xmlns:a16="http://schemas.microsoft.com/office/drawing/2014/main" id="{CB6EFDB5-FC2B-49AA-A879-65DB711D866F}"/>
              </a:ext>
            </a:extLst>
          </p:cNvPr>
          <p:cNvSpPr>
            <a:spLocks noGrp="1"/>
          </p:cNvSpPr>
          <p:nvPr>
            <p:ph type="ftr" sz="quarter" idx="11"/>
          </p:nvPr>
        </p:nvSpPr>
        <p:spPr>
          <a:xfrm>
            <a:off x="476250" y="6275388"/>
            <a:ext cx="4114800" cy="365125"/>
          </a:xfrm>
        </p:spPr>
        <p:txBody>
          <a:bodyPr lIns="0"/>
          <a:lstStyle/>
          <a:p>
            <a:pPr algn="l"/>
            <a:endParaRPr lang="en-US" dirty="0"/>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a16="http://schemas.microsoft.com/office/drawing/2014/main" id="{D019ADDA-F337-4788-86F1-266D5676F005}"/>
              </a:ext>
            </a:extLst>
          </p:cNvPr>
          <p:cNvSpPr txBox="1">
            <a:spLocks/>
          </p:cNvSpPr>
          <p:nvPr/>
        </p:nvSpPr>
        <p:spPr>
          <a:xfrm>
            <a:off x="476250" y="365125"/>
            <a:ext cx="11258550" cy="701675"/>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Discretionary Retaking Activity:  $38,625</a:t>
            </a:r>
          </a:p>
        </p:txBody>
      </p:sp>
      <p:pic>
        <p:nvPicPr>
          <p:cNvPr id="26" name="Picture 25" descr="Table&#10;&#10;Description automatically generated">
            <a:extLst>
              <a:ext uri="{FF2B5EF4-FFF2-40B4-BE49-F238E27FC236}">
                <a16:creationId xmlns:a16="http://schemas.microsoft.com/office/drawing/2014/main" id="{B871797F-CF12-4004-9829-4E9E9723C4A4}"/>
              </a:ext>
            </a:extLst>
          </p:cNvPr>
          <p:cNvPicPr>
            <a:picLocks noChangeAspect="1"/>
          </p:cNvPicPr>
          <p:nvPr/>
        </p:nvPicPr>
        <p:blipFill>
          <a:blip r:embed="rId4"/>
          <a:stretch>
            <a:fillRect/>
          </a:stretch>
        </p:blipFill>
        <p:spPr>
          <a:xfrm>
            <a:off x="7425871" y="1602961"/>
            <a:ext cx="4615485" cy="16204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7" name="Picture 26" descr="Graphical user interface, text, application, email&#10;&#10;Description automatically generated">
            <a:extLst>
              <a:ext uri="{FF2B5EF4-FFF2-40B4-BE49-F238E27FC236}">
                <a16:creationId xmlns:a16="http://schemas.microsoft.com/office/drawing/2014/main" id="{4FFBEA90-577E-4863-9894-D6C6D639813E}"/>
              </a:ext>
            </a:extLst>
          </p:cNvPr>
          <p:cNvPicPr>
            <a:picLocks noChangeAspect="1"/>
          </p:cNvPicPr>
          <p:nvPr/>
        </p:nvPicPr>
        <p:blipFill rotWithShape="1">
          <a:blip r:embed="rId5"/>
          <a:srcRect l="44284"/>
          <a:stretch/>
        </p:blipFill>
        <p:spPr>
          <a:xfrm>
            <a:off x="8425030" y="3429000"/>
            <a:ext cx="2617166" cy="2243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8" name="Content Placeholder 2">
            <a:extLst>
              <a:ext uri="{FF2B5EF4-FFF2-40B4-BE49-F238E27FC236}">
                <a16:creationId xmlns:a16="http://schemas.microsoft.com/office/drawing/2014/main" id="{C71C629C-D595-4D13-B544-66DD4D9065AD}"/>
              </a:ext>
            </a:extLst>
          </p:cNvPr>
          <p:cNvSpPr txBox="1">
            <a:spLocks/>
          </p:cNvSpPr>
          <p:nvPr/>
        </p:nvSpPr>
        <p:spPr>
          <a:xfrm>
            <a:off x="372024" y="1548169"/>
            <a:ext cx="6649286" cy="4124206"/>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defRPr sz="2000" b="0" i="0" u="none" strike="noStrike" kern="1200" spc="0" baseline="0">
                <a:solidFill>
                  <a:srgbClr val="102747"/>
                </a:solidFill>
                <a:latin typeface="+mn-lt"/>
                <a:ea typeface="+mn-ea"/>
                <a:cs typeface="+mn-cs"/>
              </a:defRPr>
            </a:pPr>
            <a:r>
              <a:rPr lang="en-US" sz="2400" dirty="0">
                <a:solidFill>
                  <a:srgbClr val="102747"/>
                </a:solidFill>
              </a:rPr>
              <a:t>Communicates Sending State’s intent to Retake under Rule 5.101 (b) ‘</a:t>
            </a:r>
            <a:r>
              <a:rPr lang="nb-NO" sz="2400" dirty="0">
                <a:solidFill>
                  <a:srgbClr val="102747"/>
                </a:solidFill>
              </a:rPr>
              <a:t>retake an offender </a:t>
            </a:r>
            <a:r>
              <a:rPr lang="nb-NO" sz="2400" u="sng" dirty="0">
                <a:solidFill>
                  <a:srgbClr val="102747"/>
                </a:solidFill>
              </a:rPr>
              <a:t>via warrant</a:t>
            </a:r>
            <a:r>
              <a:rPr lang="nb-NO" sz="2400" dirty="0">
                <a:solidFill>
                  <a:srgbClr val="102747"/>
                </a:solidFill>
              </a:rPr>
              <a:t>’</a:t>
            </a:r>
          </a:p>
          <a:p>
            <a:pPr>
              <a:lnSpc>
                <a:spcPct val="100000"/>
              </a:lnSpc>
              <a:spcBef>
                <a:spcPts val="0"/>
              </a:spcBef>
              <a:spcAft>
                <a:spcPts val="1200"/>
              </a:spcAft>
              <a:defRPr sz="2000" b="0" i="0" u="none" strike="noStrike" kern="1200" spc="0" baseline="0">
                <a:solidFill>
                  <a:srgbClr val="102747"/>
                </a:solidFill>
                <a:latin typeface="+mn-lt"/>
                <a:ea typeface="+mn-ea"/>
                <a:cs typeface="+mn-cs"/>
              </a:defRPr>
            </a:pPr>
            <a:r>
              <a:rPr lang="nb-NO" sz="2400" dirty="0">
                <a:solidFill>
                  <a:srgbClr val="102747"/>
                </a:solidFill>
              </a:rPr>
              <a:t>Mirrors Progress Report workflow, except sending state transmits:  </a:t>
            </a:r>
          </a:p>
          <a:p>
            <a:pPr lvl="1">
              <a:lnSpc>
                <a:spcPct val="100000"/>
              </a:lnSpc>
              <a:spcBef>
                <a:spcPts val="0"/>
              </a:spcBef>
              <a:spcAft>
                <a:spcPts val="1200"/>
              </a:spcAft>
              <a:defRPr sz="2000" b="0" i="0" u="none" strike="noStrike" kern="1200" spc="0" baseline="0">
                <a:solidFill>
                  <a:srgbClr val="102747"/>
                </a:solidFill>
                <a:latin typeface="+mn-lt"/>
                <a:ea typeface="+mn-ea"/>
                <a:cs typeface="+mn-cs"/>
              </a:defRPr>
            </a:pPr>
            <a:r>
              <a:rPr lang="en-US" dirty="0">
                <a:solidFill>
                  <a:srgbClr val="102747"/>
                </a:solidFill>
              </a:rPr>
              <a:t>PO-&gt;Supervisor-&gt;Compact Office. </a:t>
            </a:r>
          </a:p>
          <a:p>
            <a:pPr lvl="1">
              <a:lnSpc>
                <a:spcPct val="100000"/>
              </a:lnSpc>
              <a:spcBef>
                <a:spcPts val="0"/>
              </a:spcBef>
              <a:spcAft>
                <a:spcPts val="1200"/>
              </a:spcAft>
              <a:defRPr sz="2000" b="0" i="0" u="none" strike="noStrike" kern="1200" spc="0" baseline="0">
                <a:solidFill>
                  <a:srgbClr val="102747"/>
                </a:solidFill>
                <a:latin typeface="+mn-lt"/>
                <a:ea typeface="+mn-ea"/>
                <a:cs typeface="+mn-cs"/>
              </a:defRPr>
            </a:pPr>
            <a:r>
              <a:rPr lang="en-US" dirty="0">
                <a:solidFill>
                  <a:srgbClr val="102747"/>
                </a:solidFill>
              </a:rPr>
              <a:t>When transmitted to the Receiving State, the activity will become final except for the assigned user’s ability to withdraw</a:t>
            </a:r>
          </a:p>
          <a:p>
            <a:pPr>
              <a:lnSpc>
                <a:spcPct val="100000"/>
              </a:lnSpc>
              <a:spcBef>
                <a:spcPts val="0"/>
              </a:spcBef>
              <a:spcAft>
                <a:spcPts val="1200"/>
              </a:spcAft>
              <a:defRPr sz="2000" b="0" i="0" u="none" strike="noStrike" kern="1200" spc="0" baseline="0">
                <a:solidFill>
                  <a:srgbClr val="102747"/>
                </a:solidFill>
                <a:latin typeface="+mn-lt"/>
                <a:ea typeface="+mn-ea"/>
                <a:cs typeface="+mn-cs"/>
              </a:defRPr>
            </a:pPr>
            <a:r>
              <a:rPr lang="en-US" sz="2400" dirty="0">
                <a:solidFill>
                  <a:srgbClr val="102747"/>
                </a:solidFill>
              </a:rPr>
              <a:t>Compliments the New Warrant Status Enhancement as a trigger for email notifications to instruct the user to enter a ‘Warrant Status Record”</a:t>
            </a:r>
          </a:p>
        </p:txBody>
      </p:sp>
    </p:spTree>
    <p:custDataLst>
      <p:tags r:id="rId1"/>
    </p:custDataLst>
    <p:extLst>
      <p:ext uri="{BB962C8B-B14F-4D97-AF65-F5344CB8AC3E}">
        <p14:creationId xmlns:p14="http://schemas.microsoft.com/office/powerpoint/2010/main" val="2093339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5B92D76-0538-9C97-1023-14173E1AF303}"/>
              </a:ext>
            </a:extLst>
          </p:cNvPr>
          <p:cNvPicPr>
            <a:picLocks noChangeAspect="1"/>
          </p:cNvPicPr>
          <p:nvPr/>
        </p:nvPicPr>
        <p:blipFill>
          <a:blip r:embed="rId4"/>
          <a:stretch>
            <a:fillRect/>
          </a:stretch>
        </p:blipFill>
        <p:spPr>
          <a:xfrm>
            <a:off x="675996" y="110954"/>
            <a:ext cx="10840007" cy="6636091"/>
          </a:xfrm>
          <a:prstGeom prst="rect">
            <a:avLst/>
          </a:prstGeom>
        </p:spPr>
      </p:pic>
    </p:spTree>
    <p:custDataLst>
      <p:tags r:id="rId1"/>
    </p:custDataLst>
    <p:extLst>
      <p:ext uri="{BB962C8B-B14F-4D97-AF65-F5344CB8AC3E}">
        <p14:creationId xmlns:p14="http://schemas.microsoft.com/office/powerpoint/2010/main" val="3960412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DD081F-81B2-4DAF-B81A-01070A0AC9C3}"/>
              </a:ext>
            </a:extLst>
          </p:cNvPr>
          <p:cNvSpPr/>
          <p:nvPr/>
        </p:nvSpPr>
        <p:spPr>
          <a:xfrm>
            <a:off x="0" y="0"/>
            <a:ext cx="7834470" cy="6857993"/>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237744" y="313223"/>
            <a:ext cx="6931152" cy="1113446"/>
          </a:xfrm>
        </p:spPr>
        <p:txBody>
          <a:bodyPr wrap="square" lIns="0" tIns="0" rIns="0" bIns="0" anchor="ctr">
            <a:spAutoFit/>
          </a:bodyPr>
          <a:lstStyle/>
          <a:p>
            <a:pPr algn="ctr"/>
            <a:r>
              <a:rPr lang="en-US" sz="4000" dirty="0">
                <a:solidFill>
                  <a:schemeClr val="bg1"/>
                </a:solidFill>
              </a:rPr>
              <a:t>Discretionary Retake Activity Considerations</a:t>
            </a:r>
          </a:p>
        </p:txBody>
      </p:sp>
      <p:sp>
        <p:nvSpPr>
          <p:cNvPr id="3" name="Content Placeholder 2">
            <a:extLst>
              <a:ext uri="{FF2B5EF4-FFF2-40B4-BE49-F238E27FC236}">
                <a16:creationId xmlns:a16="http://schemas.microsoft.com/office/drawing/2014/main" id="{CCFEB3EB-D02A-4B2A-9829-29CDD5B66A36}"/>
              </a:ext>
            </a:extLst>
          </p:cNvPr>
          <p:cNvSpPr>
            <a:spLocks noGrp="1"/>
          </p:cNvSpPr>
          <p:nvPr>
            <p:ph idx="1"/>
          </p:nvPr>
        </p:nvSpPr>
        <p:spPr>
          <a:xfrm>
            <a:off x="237744" y="1739892"/>
            <a:ext cx="7395508" cy="4535496"/>
          </a:xfrm>
        </p:spPr>
        <p:txBody>
          <a:bodyPr lIns="0" tIns="0" rIns="0" bIns="0" anchor="t">
            <a:noAutofit/>
          </a:bodyPr>
          <a:lstStyle/>
          <a:p>
            <a:pPr>
              <a:lnSpc>
                <a:spcPct val="100000"/>
              </a:lnSpc>
              <a:spcBef>
                <a:spcPts val="0"/>
              </a:spcBef>
              <a:spcAft>
                <a:spcPts val="1200"/>
              </a:spcAft>
              <a:buClr>
                <a:schemeClr val="bg1"/>
              </a:buClr>
            </a:pPr>
            <a:r>
              <a:rPr lang="en-US" sz="3200" dirty="0">
                <a:solidFill>
                  <a:schemeClr val="bg1"/>
                </a:solidFill>
              </a:rPr>
              <a:t>Tracks frequency Rule 5.101 (b) is invoked</a:t>
            </a:r>
          </a:p>
          <a:p>
            <a:pPr>
              <a:lnSpc>
                <a:spcPct val="100000"/>
              </a:lnSpc>
              <a:spcBef>
                <a:spcPts val="0"/>
              </a:spcBef>
              <a:spcAft>
                <a:spcPts val="1200"/>
              </a:spcAft>
              <a:buClr>
                <a:schemeClr val="bg1"/>
              </a:buClr>
            </a:pPr>
            <a:r>
              <a:rPr lang="en-US" sz="3200" dirty="0">
                <a:solidFill>
                  <a:schemeClr val="bg1"/>
                </a:solidFill>
              </a:rPr>
              <a:t>Communicates ‘reason’ sending state invoked retaking</a:t>
            </a:r>
          </a:p>
          <a:p>
            <a:pPr>
              <a:lnSpc>
                <a:spcPct val="100000"/>
              </a:lnSpc>
              <a:spcBef>
                <a:spcPts val="0"/>
              </a:spcBef>
              <a:spcAft>
                <a:spcPts val="1200"/>
              </a:spcAft>
              <a:buClr>
                <a:schemeClr val="bg1"/>
              </a:buClr>
            </a:pPr>
            <a:r>
              <a:rPr lang="en-US" sz="3200" dirty="0">
                <a:solidFill>
                  <a:schemeClr val="bg1"/>
                </a:solidFill>
              </a:rPr>
              <a:t>Captures compliance data for notifying receiving state within 15 business days of warrant issuance</a:t>
            </a:r>
          </a:p>
          <a:p>
            <a:pPr>
              <a:lnSpc>
                <a:spcPct val="100000"/>
              </a:lnSpc>
              <a:spcBef>
                <a:spcPts val="0"/>
              </a:spcBef>
              <a:spcAft>
                <a:spcPts val="1200"/>
              </a:spcAft>
              <a:buClr>
                <a:schemeClr val="bg1"/>
              </a:buClr>
            </a:pPr>
            <a:r>
              <a:rPr lang="en-US" sz="3200" dirty="0">
                <a:solidFill>
                  <a:schemeClr val="bg1"/>
                </a:solidFill>
              </a:rPr>
              <a:t>Prompts users to enter a ‘warrant status record’ if not entered previously</a:t>
            </a:r>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14</a:t>
            </a:fld>
            <a:endParaRPr lang="en-US">
              <a:solidFill>
                <a:schemeClr val="bg1"/>
              </a:solidFill>
            </a:endParaRPr>
          </a:p>
        </p:txBody>
      </p:sp>
      <p:pic>
        <p:nvPicPr>
          <p:cNvPr id="4" name="Picture 3" descr="Do Y’all Really Want Diversity of Thought? – Onyx Truth"/>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34470" y="1661150"/>
            <a:ext cx="4357530" cy="3686210"/>
          </a:xfrm>
          <a:prstGeom prst="rect">
            <a:avLst/>
          </a:prstGeom>
        </p:spPr>
      </p:pic>
    </p:spTree>
    <p:custDataLst>
      <p:tags r:id="rId1"/>
    </p:custDataLst>
    <p:extLst>
      <p:ext uri="{BB962C8B-B14F-4D97-AF65-F5344CB8AC3E}">
        <p14:creationId xmlns:p14="http://schemas.microsoft.com/office/powerpoint/2010/main" val="2641728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3C356-BA50-AEC9-BD87-A64FC302DBBE}"/>
              </a:ext>
            </a:extLst>
          </p:cNvPr>
          <p:cNvSpPr>
            <a:spLocks noGrp="1"/>
          </p:cNvSpPr>
          <p:nvPr>
            <p:ph type="title"/>
          </p:nvPr>
        </p:nvSpPr>
        <p:spPr/>
        <p:txBody>
          <a:bodyPr/>
          <a:lstStyle/>
          <a:p>
            <a:r>
              <a:rPr lang="en-US" dirty="0"/>
              <a:t>NEW Offender Management Restrictions</a:t>
            </a:r>
          </a:p>
        </p:txBody>
      </p:sp>
      <p:graphicFrame>
        <p:nvGraphicFramePr>
          <p:cNvPr id="7" name="Content Placeholder 2">
            <a:extLst>
              <a:ext uri="{FF2B5EF4-FFF2-40B4-BE49-F238E27FC236}">
                <a16:creationId xmlns:a16="http://schemas.microsoft.com/office/drawing/2014/main" id="{C3D2DC9C-0FF5-0A15-F1B0-FD15D9943F00}"/>
              </a:ext>
            </a:extLst>
          </p:cNvPr>
          <p:cNvGraphicFramePr>
            <a:graphicFrameLocks noGrp="1"/>
          </p:cNvGraphicFramePr>
          <p:nvPr>
            <p:ph idx="1"/>
            <p:extLst>
              <p:ext uri="{D42A27DB-BD31-4B8C-83A1-F6EECF244321}">
                <p14:modId xmlns:p14="http://schemas.microsoft.com/office/powerpoint/2010/main" val="28555391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descr="Shape, arrow&#10;&#10;Description automatically generated">
            <a:extLst>
              <a:ext uri="{FF2B5EF4-FFF2-40B4-BE49-F238E27FC236}">
                <a16:creationId xmlns:a16="http://schemas.microsoft.com/office/drawing/2014/main" id="{62B801CD-6E71-D631-EEC1-C49DC5A5D35C}"/>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10041223" y="1959428"/>
            <a:ext cx="734952" cy="681037"/>
          </a:xfrm>
          <a:prstGeom prst="rect">
            <a:avLst/>
          </a:prstGeom>
        </p:spPr>
      </p:pic>
      <p:sp>
        <p:nvSpPr>
          <p:cNvPr id="6" name="TextBox 5">
            <a:extLst>
              <a:ext uri="{FF2B5EF4-FFF2-40B4-BE49-F238E27FC236}">
                <a16:creationId xmlns:a16="http://schemas.microsoft.com/office/drawing/2014/main" id="{6D819D43-1DA9-B10E-0F7D-E1C8D1D70924}"/>
              </a:ext>
            </a:extLst>
          </p:cNvPr>
          <p:cNvSpPr txBox="1"/>
          <p:nvPr/>
        </p:nvSpPr>
        <p:spPr>
          <a:xfrm>
            <a:off x="838200" y="6237514"/>
            <a:ext cx="10515600" cy="369332"/>
          </a:xfrm>
          <a:prstGeom prst="rect">
            <a:avLst/>
          </a:prstGeom>
          <a:noFill/>
        </p:spPr>
        <p:txBody>
          <a:bodyPr wrap="square" rtlCol="0">
            <a:spAutoFit/>
          </a:bodyPr>
          <a:lstStyle/>
          <a:p>
            <a:pPr algn="ctr"/>
            <a:r>
              <a:rPr lang="en-US" i="1" dirty="0"/>
              <a:t>Merge, Move and Other to be implemented Mid-Late June</a:t>
            </a:r>
          </a:p>
        </p:txBody>
      </p:sp>
    </p:spTree>
    <p:custDataLst>
      <p:tags r:id="rId1"/>
    </p:custDataLst>
    <p:extLst>
      <p:ext uri="{BB962C8B-B14F-4D97-AF65-F5344CB8AC3E}">
        <p14:creationId xmlns:p14="http://schemas.microsoft.com/office/powerpoint/2010/main" val="1356714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4000" dirty="0"/>
              <a:t>FY23 Compliance Audit </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16</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Content Placeholder 2">
            <a:extLst>
              <a:ext uri="{FF2B5EF4-FFF2-40B4-BE49-F238E27FC236}">
                <a16:creationId xmlns:a16="http://schemas.microsoft.com/office/drawing/2014/main" id="{96762117-9E83-4EE4-B42A-4B235E78DB35}"/>
              </a:ext>
            </a:extLst>
          </p:cNvPr>
          <p:cNvSpPr txBox="1">
            <a:spLocks/>
          </p:cNvSpPr>
          <p:nvPr/>
        </p:nvSpPr>
        <p:spPr>
          <a:xfrm>
            <a:off x="476250" y="1371604"/>
            <a:ext cx="7034893" cy="4903783"/>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3200" dirty="0"/>
              <a:t>Data Integrity Audit Covering:</a:t>
            </a:r>
          </a:p>
          <a:p>
            <a:pPr lvl="1"/>
            <a:endParaRPr lang="en-US" sz="2800" dirty="0"/>
          </a:p>
          <a:p>
            <a:pPr lvl="1"/>
            <a:r>
              <a:rPr lang="en-US" dirty="0"/>
              <a:t>Demographic data</a:t>
            </a:r>
          </a:p>
          <a:p>
            <a:pPr lvl="1"/>
            <a:endParaRPr lang="en-US" dirty="0"/>
          </a:p>
          <a:p>
            <a:pPr lvl="1"/>
            <a:r>
              <a:rPr lang="en-US" dirty="0"/>
              <a:t>Photos</a:t>
            </a:r>
          </a:p>
          <a:p>
            <a:pPr lvl="1"/>
            <a:endParaRPr lang="en-US" dirty="0"/>
          </a:p>
          <a:p>
            <a:pPr lvl="1"/>
            <a:r>
              <a:rPr lang="en-US" dirty="0"/>
              <a:t>Junk/Duplicate Offender Cleanup</a:t>
            </a:r>
          </a:p>
          <a:p>
            <a:pPr lvl="1"/>
            <a:endParaRPr lang="en-US" dirty="0"/>
          </a:p>
          <a:p>
            <a:pPr lvl="1"/>
            <a:r>
              <a:rPr lang="en-US" dirty="0"/>
              <a:t>Rejected Case Clean-up</a:t>
            </a:r>
          </a:p>
          <a:p>
            <a:pPr lvl="2"/>
            <a:r>
              <a:rPr lang="en-US" sz="2400" i="1" dirty="0"/>
              <a:t>Rejected 60+ days</a:t>
            </a:r>
          </a:p>
          <a:p>
            <a:pPr lvl="1"/>
            <a:endParaRPr lang="en-US" dirty="0"/>
          </a:p>
          <a:p>
            <a:pPr lvl="1"/>
            <a:r>
              <a:rPr lang="en-US" dirty="0"/>
              <a:t>Awaiting Retaking Clean-up</a:t>
            </a:r>
          </a:p>
          <a:p>
            <a:pPr lvl="2"/>
            <a:endParaRPr lang="en-US" dirty="0"/>
          </a:p>
        </p:txBody>
      </p:sp>
      <p:pic>
        <p:nvPicPr>
          <p:cNvPr id="8" name="Picture 7" descr="A picture containing graphical user interface&#10;&#10;Description automatically generated">
            <a:extLst>
              <a:ext uri="{FF2B5EF4-FFF2-40B4-BE49-F238E27FC236}">
                <a16:creationId xmlns:a16="http://schemas.microsoft.com/office/drawing/2014/main" id="{B4356E1A-607C-4C17-B5F1-33CD8CC38ABB}"/>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308271" y="1450045"/>
            <a:ext cx="4656364" cy="3957909"/>
          </a:xfrm>
          <a:prstGeom prst="rect">
            <a:avLst/>
          </a:prstGeom>
        </p:spPr>
      </p:pic>
      <p:sp>
        <p:nvSpPr>
          <p:cNvPr id="3" name="TextBox 2">
            <a:extLst>
              <a:ext uri="{FF2B5EF4-FFF2-40B4-BE49-F238E27FC236}">
                <a16:creationId xmlns:a16="http://schemas.microsoft.com/office/drawing/2014/main" id="{D2F5BBF8-9E22-4E7A-9052-3B90DCA360D9}"/>
              </a:ext>
            </a:extLst>
          </p:cNvPr>
          <p:cNvSpPr txBox="1"/>
          <p:nvPr/>
        </p:nvSpPr>
        <p:spPr>
          <a:xfrm>
            <a:off x="6308271" y="5407954"/>
            <a:ext cx="4656364" cy="1015663"/>
          </a:xfrm>
          <a:prstGeom prst="rect">
            <a:avLst/>
          </a:prstGeom>
          <a:noFill/>
        </p:spPr>
        <p:txBody>
          <a:bodyPr wrap="square" rtlCol="0">
            <a:spAutoFit/>
          </a:bodyPr>
          <a:lstStyle/>
          <a:p>
            <a:pPr algn="ctr"/>
            <a:r>
              <a:rPr lang="en-US" sz="2000" dirty="0">
                <a:hlinkClick r:id="rId6"/>
              </a:rPr>
              <a:t>https://support.interstatecompact.org/hc/en-us/articles/5744894888087-FY23-ICAOS-Compliance-Audit</a:t>
            </a:r>
            <a:endParaRPr lang="en-US" sz="2000" dirty="0"/>
          </a:p>
        </p:txBody>
      </p:sp>
    </p:spTree>
    <p:custDataLst>
      <p:tags r:id="rId1"/>
    </p:custDataLst>
    <p:extLst>
      <p:ext uri="{BB962C8B-B14F-4D97-AF65-F5344CB8AC3E}">
        <p14:creationId xmlns:p14="http://schemas.microsoft.com/office/powerpoint/2010/main" val="995569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02525-76A1-4E17-8B5F-176F2A4B2773}"/>
              </a:ext>
            </a:extLst>
          </p:cNvPr>
          <p:cNvSpPr>
            <a:spLocks noGrp="1"/>
          </p:cNvSpPr>
          <p:nvPr>
            <p:ph type="title"/>
          </p:nvPr>
        </p:nvSpPr>
        <p:spPr/>
        <p:txBody>
          <a:bodyPr/>
          <a:lstStyle/>
          <a:p>
            <a:r>
              <a:rPr lang="en-US" dirty="0"/>
              <a:t>ICOTS Privacy Policy v4 AP 6-2009 </a:t>
            </a:r>
          </a:p>
        </p:txBody>
      </p:sp>
      <p:graphicFrame>
        <p:nvGraphicFramePr>
          <p:cNvPr id="12" name="Content Placeholder 2">
            <a:extLst>
              <a:ext uri="{FF2B5EF4-FFF2-40B4-BE49-F238E27FC236}">
                <a16:creationId xmlns:a16="http://schemas.microsoft.com/office/drawing/2014/main" id="{CD1288F8-9665-450E-C91A-F2C3B73852CF}"/>
              </a:ext>
            </a:extLst>
          </p:cNvPr>
          <p:cNvGraphicFramePr>
            <a:graphicFrameLocks noGrp="1"/>
          </p:cNvGraphicFramePr>
          <p:nvPr>
            <p:ph idx="1"/>
            <p:extLst>
              <p:ext uri="{D42A27DB-BD31-4B8C-83A1-F6EECF244321}">
                <p14:modId xmlns:p14="http://schemas.microsoft.com/office/powerpoint/2010/main" val="2303969225"/>
              </p:ext>
            </p:extLst>
          </p:nvPr>
        </p:nvGraphicFramePr>
        <p:xfrm>
          <a:off x="838200" y="1825625"/>
          <a:ext cx="6027964" cy="46672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D7467961-4C67-4684-92EB-3D72C9002360}"/>
              </a:ext>
            </a:extLst>
          </p:cNvPr>
          <p:cNvSpPr txBox="1"/>
          <p:nvPr/>
        </p:nvSpPr>
        <p:spPr>
          <a:xfrm>
            <a:off x="7256220" y="4569286"/>
            <a:ext cx="4935780" cy="646331"/>
          </a:xfrm>
          <a:prstGeom prst="rect">
            <a:avLst/>
          </a:prstGeom>
          <a:noFill/>
        </p:spPr>
        <p:txBody>
          <a:bodyPr wrap="square" rtlCol="0">
            <a:spAutoFit/>
          </a:bodyPr>
          <a:lstStyle/>
          <a:p>
            <a:r>
              <a:rPr lang="en-US" i="1" dirty="0"/>
              <a:t>How are states addressing data errors with users to prevent future dups/junk profiles?</a:t>
            </a:r>
          </a:p>
        </p:txBody>
      </p:sp>
      <p:sp>
        <p:nvSpPr>
          <p:cNvPr id="3" name="Rectangle: Rounded Corners 2">
            <a:extLst>
              <a:ext uri="{FF2B5EF4-FFF2-40B4-BE49-F238E27FC236}">
                <a16:creationId xmlns:a16="http://schemas.microsoft.com/office/drawing/2014/main" id="{0C74D7D4-1E1A-46D1-B87D-1FB915810773}"/>
              </a:ext>
            </a:extLst>
          </p:cNvPr>
          <p:cNvSpPr/>
          <p:nvPr/>
        </p:nvSpPr>
        <p:spPr>
          <a:xfrm>
            <a:off x="7431775" y="2584733"/>
            <a:ext cx="4327071" cy="16885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Cleanup = opportunity to stress Privacy Policy user responsibilities</a:t>
            </a:r>
          </a:p>
          <a:p>
            <a:pPr algn="ctr"/>
            <a:r>
              <a:rPr lang="en-US" dirty="0"/>
              <a:t> </a:t>
            </a:r>
          </a:p>
          <a:p>
            <a:pPr algn="ctr"/>
            <a:r>
              <a:rPr lang="en-US" dirty="0"/>
              <a:t>https://www.interstatecompact.org/policies/icots-privacy-06-2009</a:t>
            </a:r>
          </a:p>
        </p:txBody>
      </p:sp>
    </p:spTree>
    <p:custDataLst>
      <p:tags r:id="rId1"/>
    </p:custDataLst>
    <p:extLst>
      <p:ext uri="{BB962C8B-B14F-4D97-AF65-F5344CB8AC3E}">
        <p14:creationId xmlns:p14="http://schemas.microsoft.com/office/powerpoint/2010/main" val="822325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4000" dirty="0"/>
              <a:t>FY23 DCA Dashboard Program</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18</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Content Placeholder 2">
            <a:extLst>
              <a:ext uri="{FF2B5EF4-FFF2-40B4-BE49-F238E27FC236}">
                <a16:creationId xmlns:a16="http://schemas.microsoft.com/office/drawing/2014/main" id="{96762117-9E83-4EE4-B42A-4B235E78DB35}"/>
              </a:ext>
            </a:extLst>
          </p:cNvPr>
          <p:cNvSpPr txBox="1">
            <a:spLocks/>
          </p:cNvSpPr>
          <p:nvPr/>
        </p:nvSpPr>
        <p:spPr>
          <a:xfrm>
            <a:off x="275771" y="1347353"/>
            <a:ext cx="6385753" cy="4112879"/>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dirty="0"/>
              <a:t>Focus on 2 Areas:</a:t>
            </a:r>
          </a:p>
          <a:p>
            <a:pPr>
              <a:lnSpc>
                <a:spcPct val="100000"/>
              </a:lnSpc>
              <a:spcBef>
                <a:spcPts val="0"/>
              </a:spcBef>
              <a:spcAft>
                <a:spcPts val="1200"/>
              </a:spcAft>
            </a:pPr>
            <a:r>
              <a:rPr lang="en-US" dirty="0"/>
              <a:t>Transfer Decision Dashboard</a:t>
            </a:r>
          </a:p>
          <a:p>
            <a:pPr lvl="1">
              <a:lnSpc>
                <a:spcPct val="100000"/>
              </a:lnSpc>
              <a:spcBef>
                <a:spcPts val="0"/>
              </a:spcBef>
              <a:spcAft>
                <a:spcPts val="1200"/>
              </a:spcAft>
            </a:pPr>
            <a:r>
              <a:rPr lang="en-US" dirty="0"/>
              <a:t>Training Fall 2022</a:t>
            </a:r>
          </a:p>
          <a:p>
            <a:pPr lvl="1">
              <a:lnSpc>
                <a:spcPct val="100000"/>
              </a:lnSpc>
              <a:spcBef>
                <a:spcPts val="0"/>
              </a:spcBef>
              <a:spcAft>
                <a:spcPts val="1200"/>
              </a:spcAft>
            </a:pPr>
            <a:r>
              <a:rPr lang="en-US" dirty="0"/>
              <a:t>Utilized for FY22 Assessment/ABM sessions</a:t>
            </a:r>
          </a:p>
          <a:p>
            <a:pPr lvl="1">
              <a:lnSpc>
                <a:spcPct val="100000"/>
              </a:lnSpc>
              <a:spcBef>
                <a:spcPts val="0"/>
              </a:spcBef>
              <a:spcAft>
                <a:spcPts val="1200"/>
              </a:spcAft>
            </a:pPr>
            <a:r>
              <a:rPr lang="en-US" dirty="0"/>
              <a:t>Identify areas for improving acceptance rates</a:t>
            </a:r>
          </a:p>
          <a:p>
            <a:pPr>
              <a:lnSpc>
                <a:spcPct val="100000"/>
              </a:lnSpc>
              <a:spcBef>
                <a:spcPts val="0"/>
              </a:spcBef>
              <a:spcAft>
                <a:spcPts val="1200"/>
              </a:spcAft>
            </a:pPr>
            <a:r>
              <a:rPr lang="en-US" dirty="0"/>
              <a:t>Warrant Tracking Dashboard</a:t>
            </a:r>
          </a:p>
          <a:p>
            <a:pPr lvl="1">
              <a:lnSpc>
                <a:spcPct val="100000"/>
              </a:lnSpc>
              <a:spcBef>
                <a:spcPts val="0"/>
              </a:spcBef>
              <a:spcAft>
                <a:spcPts val="1200"/>
              </a:spcAft>
            </a:pPr>
            <a:r>
              <a:rPr lang="en-US" dirty="0"/>
              <a:t>Training Winter 2023</a:t>
            </a:r>
          </a:p>
          <a:p>
            <a:pPr lvl="1">
              <a:lnSpc>
                <a:spcPct val="100000"/>
              </a:lnSpc>
              <a:spcBef>
                <a:spcPts val="0"/>
              </a:spcBef>
              <a:spcAft>
                <a:spcPts val="1200"/>
              </a:spcAft>
            </a:pPr>
            <a:r>
              <a:rPr lang="en-US" dirty="0"/>
              <a:t>Dashboard to launch Fall 2022</a:t>
            </a:r>
          </a:p>
        </p:txBody>
      </p:sp>
      <p:sp>
        <p:nvSpPr>
          <p:cNvPr id="5" name="Rectangle 4"/>
          <p:cNvSpPr/>
          <p:nvPr/>
        </p:nvSpPr>
        <p:spPr>
          <a:xfrm>
            <a:off x="351064" y="5536724"/>
            <a:ext cx="11383736" cy="1477328"/>
          </a:xfrm>
          <a:prstGeom prst="rect">
            <a:avLst/>
          </a:prstGeom>
        </p:spPr>
        <p:txBody>
          <a:bodyPr wrap="square">
            <a:spAutoFit/>
          </a:bodyPr>
          <a:lstStyle/>
          <a:p>
            <a:r>
              <a:rPr lang="en-US" dirty="0">
                <a:hlinkClick r:id="rId4"/>
              </a:rPr>
              <a:t>https://www.interstatecompact.org/icaos-dashboards</a:t>
            </a:r>
            <a:endParaRPr lang="en-US" dirty="0"/>
          </a:p>
          <a:p>
            <a:endParaRPr lang="en-US" dirty="0">
              <a:hlinkClick r:id="rId5"/>
            </a:endParaRPr>
          </a:p>
          <a:p>
            <a:r>
              <a:rPr lang="en-US" dirty="0">
                <a:hlinkClick r:id="rId6"/>
              </a:rPr>
              <a:t>https://support.interstatecompact.org/hc/en-us/sections/1500001041362-DCA-Compact-Staff-Dashboard-Program-and-Best-Practices</a:t>
            </a:r>
            <a:endParaRPr lang="en-US" dirty="0"/>
          </a:p>
          <a:p>
            <a:endParaRPr lang="en-US" dirty="0"/>
          </a:p>
        </p:txBody>
      </p:sp>
      <p:pic>
        <p:nvPicPr>
          <p:cNvPr id="8" name="Picture 7">
            <a:extLst>
              <a:ext uri="{FF2B5EF4-FFF2-40B4-BE49-F238E27FC236}">
                <a16:creationId xmlns:a16="http://schemas.microsoft.com/office/drawing/2014/main" id="{3ABC5A56-3D8F-DAD4-FE09-8B9DE0FC1BCC}"/>
              </a:ext>
            </a:extLst>
          </p:cNvPr>
          <p:cNvPicPr>
            <a:picLocks noChangeAspect="1"/>
          </p:cNvPicPr>
          <p:nvPr/>
        </p:nvPicPr>
        <p:blipFill>
          <a:blip r:embed="rId7"/>
          <a:stretch>
            <a:fillRect/>
          </a:stretch>
        </p:blipFill>
        <p:spPr>
          <a:xfrm>
            <a:off x="6304928" y="1347353"/>
            <a:ext cx="5845417" cy="3967597"/>
          </a:xfrm>
          <a:prstGeom prst="rect">
            <a:avLst/>
          </a:prstGeom>
        </p:spPr>
      </p:pic>
    </p:spTree>
    <p:custDataLst>
      <p:tags r:id="rId1"/>
    </p:custDataLst>
    <p:extLst>
      <p:ext uri="{BB962C8B-B14F-4D97-AF65-F5344CB8AC3E}">
        <p14:creationId xmlns:p14="http://schemas.microsoft.com/office/powerpoint/2010/main" val="1427925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913373E-B4F2-4FAF-9CB5-D738FC539620}"/>
              </a:ext>
            </a:extLst>
          </p:cNvPr>
          <p:cNvPicPr>
            <a:picLocks noChangeAspect="1"/>
          </p:cNvPicPr>
          <p:nvPr/>
        </p:nvPicPr>
        <p:blipFill>
          <a:blip r:embed="rId4"/>
          <a:stretch>
            <a:fillRect/>
          </a:stretch>
        </p:blipFill>
        <p:spPr>
          <a:xfrm>
            <a:off x="6262007" y="1458925"/>
            <a:ext cx="5529943" cy="35256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4000" dirty="0"/>
              <a:t>New Tolling Dashboard</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19</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Content Placeholder 2">
            <a:extLst>
              <a:ext uri="{FF2B5EF4-FFF2-40B4-BE49-F238E27FC236}">
                <a16:creationId xmlns:a16="http://schemas.microsoft.com/office/drawing/2014/main" id="{96762117-9E83-4EE4-B42A-4B235E78DB35}"/>
              </a:ext>
            </a:extLst>
          </p:cNvPr>
          <p:cNvSpPr txBox="1">
            <a:spLocks/>
          </p:cNvSpPr>
          <p:nvPr/>
        </p:nvSpPr>
        <p:spPr>
          <a:xfrm>
            <a:off x="476250" y="1371605"/>
            <a:ext cx="6251121" cy="4903759"/>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800" dirty="0"/>
              <a:t>Legal concerns raised over misuse of ‘tolling’ feature</a:t>
            </a:r>
          </a:p>
          <a:p>
            <a:pPr marL="355600" lvl="2" indent="0">
              <a:buNone/>
            </a:pPr>
            <a:endParaRPr lang="en-US" sz="2400" dirty="0"/>
          </a:p>
          <a:p>
            <a:pPr lvl="1"/>
            <a:r>
              <a:rPr lang="en-US" sz="2800" dirty="0"/>
              <a:t>Rules Committee directed new Workgroup to Investigate</a:t>
            </a:r>
          </a:p>
          <a:p>
            <a:pPr lvl="2"/>
            <a:r>
              <a:rPr lang="en-US" dirty="0"/>
              <a:t>Data analysis</a:t>
            </a:r>
          </a:p>
          <a:p>
            <a:pPr lvl="3"/>
            <a:r>
              <a:rPr lang="en-US" dirty="0"/>
              <a:t>Identify &amp; confirm issues</a:t>
            </a:r>
          </a:p>
          <a:p>
            <a:pPr lvl="3"/>
            <a:r>
              <a:rPr lang="en-US" dirty="0"/>
              <a:t>Possible solutions/best practices</a:t>
            </a:r>
          </a:p>
          <a:p>
            <a:pPr lvl="2"/>
            <a:r>
              <a:rPr lang="en-US" dirty="0"/>
              <a:t>DCA Institute Session Planned</a:t>
            </a:r>
          </a:p>
          <a:p>
            <a:pPr lvl="2"/>
            <a:endParaRPr lang="en-US" dirty="0"/>
          </a:p>
          <a:p>
            <a:pPr lvl="1"/>
            <a:r>
              <a:rPr lang="en-US" i="1" dirty="0"/>
              <a:t>Is feature used in accordance your state’s legal authority? </a:t>
            </a:r>
          </a:p>
          <a:p>
            <a:pPr lvl="1"/>
            <a:r>
              <a:rPr lang="en-US" i="1" dirty="0"/>
              <a:t>Providing proper documentation &amp; clarifications in ICOTS?</a:t>
            </a:r>
          </a:p>
          <a:p>
            <a:pPr lvl="1"/>
            <a:endParaRPr lang="en-US" dirty="0"/>
          </a:p>
        </p:txBody>
      </p:sp>
      <p:sp>
        <p:nvSpPr>
          <p:cNvPr id="8" name="TextBox 7">
            <a:extLst>
              <a:ext uri="{FF2B5EF4-FFF2-40B4-BE49-F238E27FC236}">
                <a16:creationId xmlns:a16="http://schemas.microsoft.com/office/drawing/2014/main" id="{7BE961CB-27BE-4DFA-BECB-D929D1E75F90}"/>
              </a:ext>
            </a:extLst>
          </p:cNvPr>
          <p:cNvSpPr txBox="1"/>
          <p:nvPr/>
        </p:nvSpPr>
        <p:spPr>
          <a:xfrm>
            <a:off x="6727371" y="5478236"/>
            <a:ext cx="4825093" cy="1200329"/>
          </a:xfrm>
          <a:prstGeom prst="rect">
            <a:avLst/>
          </a:prstGeom>
          <a:noFill/>
        </p:spPr>
        <p:txBody>
          <a:bodyPr wrap="square" rtlCol="0">
            <a:spAutoFit/>
          </a:bodyPr>
          <a:lstStyle/>
          <a:p>
            <a:r>
              <a:rPr lang="en-US" sz="1800" dirty="0">
                <a:hlinkClick r:id="rId5"/>
              </a:rPr>
              <a:t>https://support.interstatecompact.org/hc/en-us/articles/4419732848663-What-is-the-tolling-feature-used-in-ICOTS-</a:t>
            </a:r>
            <a:endParaRPr lang="en-US" sz="1800" dirty="0"/>
          </a:p>
          <a:p>
            <a:endParaRPr lang="en-US" dirty="0"/>
          </a:p>
        </p:txBody>
      </p:sp>
    </p:spTree>
    <p:custDataLst>
      <p:tags r:id="rId1"/>
    </p:custDataLst>
    <p:extLst>
      <p:ext uri="{BB962C8B-B14F-4D97-AF65-F5344CB8AC3E}">
        <p14:creationId xmlns:p14="http://schemas.microsoft.com/office/powerpoint/2010/main" val="4206494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10;&#10;Description automatically generated">
            <a:extLst>
              <a:ext uri="{FF2B5EF4-FFF2-40B4-BE49-F238E27FC236}">
                <a16:creationId xmlns:a16="http://schemas.microsoft.com/office/drawing/2014/main" id="{52DC5B09-3F47-4B00-B28A-9B539AAD4CD4}"/>
              </a:ext>
            </a:extLst>
          </p:cNvPr>
          <p:cNvPicPr>
            <a:picLocks noGrp="1" noChangeAspect="1"/>
          </p:cNvPicPr>
          <p:nvPr>
            <p:ph idx="1"/>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64417" y="2673350"/>
            <a:ext cx="4968632" cy="2746375"/>
          </a:xfrm>
        </p:spPr>
      </p:pic>
      <p:pic>
        <p:nvPicPr>
          <p:cNvPr id="8" name="Picture 7">
            <a:extLst>
              <a:ext uri="{FF2B5EF4-FFF2-40B4-BE49-F238E27FC236}">
                <a16:creationId xmlns:a16="http://schemas.microsoft.com/office/drawing/2014/main" id="{EADEA9C2-F878-4C89-94EE-3CA05FBD2D6F}"/>
              </a:ext>
            </a:extLst>
          </p:cNvPr>
          <p:cNvPicPr>
            <a:picLocks noChangeAspect="1"/>
          </p:cNvPicPr>
          <p:nvPr/>
        </p:nvPicPr>
        <p:blipFill rotWithShape="1">
          <a:blip r:embed="rId6"/>
          <a:srcRect l="1730"/>
          <a:stretch/>
        </p:blipFill>
        <p:spPr>
          <a:xfrm>
            <a:off x="5591175" y="1368264"/>
            <a:ext cx="6275792" cy="5124611"/>
          </a:xfrm>
          <a:prstGeom prst="rect">
            <a:avLst/>
          </a:prstGeom>
          <a:ln>
            <a:noFill/>
          </a:ln>
          <a:effectLst>
            <a:outerShdw blurRad="292100" dist="139700" dir="2700000" algn="tl" rotWithShape="0">
              <a:srgbClr val="333333">
                <a:alpha val="65000"/>
              </a:srgbClr>
            </a:outerShdw>
          </a:effectLst>
        </p:spPr>
      </p:pic>
      <p:sp>
        <p:nvSpPr>
          <p:cNvPr id="9" name="Title 1">
            <a:extLst>
              <a:ext uri="{FF2B5EF4-FFF2-40B4-BE49-F238E27FC236}">
                <a16:creationId xmlns:a16="http://schemas.microsoft.com/office/drawing/2014/main" id="{E92675EC-E1E6-4EE3-AE0F-61B6A37AAA5F}"/>
              </a:ext>
            </a:extLst>
          </p:cNvPr>
          <p:cNvSpPr>
            <a:spLocks noGrp="1"/>
          </p:cNvSpPr>
          <p:nvPr>
            <p:ph type="title"/>
          </p:nvPr>
        </p:nvSpPr>
        <p:spPr>
          <a:xfrm>
            <a:off x="476250" y="365125"/>
            <a:ext cx="11258550" cy="701675"/>
          </a:xfrm>
        </p:spPr>
        <p:txBody>
          <a:bodyPr lIns="0" tIns="0" rIns="0" bIns="0" anchor="ctr">
            <a:normAutofit/>
          </a:bodyPr>
          <a:lstStyle/>
          <a:p>
            <a:r>
              <a:rPr lang="en-US" sz="4000" dirty="0"/>
              <a:t>Don’t Miss Important Information!</a:t>
            </a:r>
          </a:p>
        </p:txBody>
      </p:sp>
      <p:sp>
        <p:nvSpPr>
          <p:cNvPr id="10" name="Rectangle 9">
            <a:extLst>
              <a:ext uri="{FF2B5EF4-FFF2-40B4-BE49-F238E27FC236}">
                <a16:creationId xmlns:a16="http://schemas.microsoft.com/office/drawing/2014/main" id="{E02E91A2-E5A9-4BEA-82F5-ED74E7831546}"/>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TextBox 10">
            <a:extLst>
              <a:ext uri="{FF2B5EF4-FFF2-40B4-BE49-F238E27FC236}">
                <a16:creationId xmlns:a16="http://schemas.microsoft.com/office/drawing/2014/main" id="{E9EE5878-386F-46A8-9D67-81D6B68C4D40}"/>
              </a:ext>
            </a:extLst>
          </p:cNvPr>
          <p:cNvSpPr txBox="1"/>
          <p:nvPr/>
        </p:nvSpPr>
        <p:spPr>
          <a:xfrm>
            <a:off x="325033" y="1657350"/>
            <a:ext cx="4770842" cy="646331"/>
          </a:xfrm>
          <a:prstGeom prst="rect">
            <a:avLst/>
          </a:prstGeom>
          <a:noFill/>
        </p:spPr>
        <p:txBody>
          <a:bodyPr wrap="square" rtlCol="0">
            <a:spAutoFit/>
          </a:bodyPr>
          <a:lstStyle/>
          <a:p>
            <a:r>
              <a:rPr lang="en-US" dirty="0">
                <a:hlinkClick r:id="rId7"/>
              </a:rPr>
              <a:t>https://www.interstatecompact.org/newsletters</a:t>
            </a:r>
            <a:endParaRPr lang="en-US" dirty="0"/>
          </a:p>
          <a:p>
            <a:endParaRPr lang="en-US" dirty="0"/>
          </a:p>
        </p:txBody>
      </p:sp>
      <p:sp>
        <p:nvSpPr>
          <p:cNvPr id="2" name="TextBox 1">
            <a:extLst>
              <a:ext uri="{FF2B5EF4-FFF2-40B4-BE49-F238E27FC236}">
                <a16:creationId xmlns:a16="http://schemas.microsoft.com/office/drawing/2014/main" id="{86955355-11F1-4145-8FB7-5EF49F453748}"/>
              </a:ext>
            </a:extLst>
          </p:cNvPr>
          <p:cNvSpPr txBox="1"/>
          <p:nvPr/>
        </p:nvSpPr>
        <p:spPr>
          <a:xfrm>
            <a:off x="386649" y="5538768"/>
            <a:ext cx="4647609" cy="1077218"/>
          </a:xfrm>
          <a:prstGeom prst="rect">
            <a:avLst/>
          </a:prstGeom>
          <a:noFill/>
        </p:spPr>
        <p:txBody>
          <a:bodyPr wrap="square" rtlCol="0">
            <a:spAutoFit/>
          </a:bodyPr>
          <a:lstStyle/>
          <a:p>
            <a:pPr algn="ctr"/>
            <a:r>
              <a:rPr lang="en-US" sz="2800" dirty="0"/>
              <a:t>&lt;40% Commission Open Rate </a:t>
            </a:r>
            <a:r>
              <a:rPr lang="en-US" sz="3600" dirty="0">
                <a:sym typeface="Wingdings" panose="05000000000000000000" pitchFamily="2" charset="2"/>
              </a:rPr>
              <a:t></a:t>
            </a:r>
            <a:endParaRPr lang="en-US" sz="3600" dirty="0"/>
          </a:p>
        </p:txBody>
      </p:sp>
    </p:spTree>
    <p:custDataLst>
      <p:tags r:id="rId1"/>
    </p:custDataLst>
    <p:extLst>
      <p:ext uri="{BB962C8B-B14F-4D97-AF65-F5344CB8AC3E}">
        <p14:creationId xmlns:p14="http://schemas.microsoft.com/office/powerpoint/2010/main" val="2363577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4000" dirty="0"/>
              <a:t>New Compact Action Request Data</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20</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2015F13-D971-48ED-A711-E8499F207EA4}"/>
              </a:ext>
            </a:extLst>
          </p:cNvPr>
          <p:cNvPicPr>
            <a:picLocks noChangeAspect="1"/>
          </p:cNvPicPr>
          <p:nvPr/>
        </p:nvPicPr>
        <p:blipFill>
          <a:blip r:embed="rId4"/>
          <a:stretch>
            <a:fillRect/>
          </a:stretch>
        </p:blipFill>
        <p:spPr>
          <a:xfrm>
            <a:off x="977900" y="1160987"/>
            <a:ext cx="6303006" cy="55485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a:extLst>
              <a:ext uri="{FF2B5EF4-FFF2-40B4-BE49-F238E27FC236}">
                <a16:creationId xmlns:a16="http://schemas.microsoft.com/office/drawing/2014/main" id="{096079E7-9027-4FF7-98DB-F6D255A2C7A7}"/>
              </a:ext>
            </a:extLst>
          </p:cNvPr>
          <p:cNvSpPr txBox="1"/>
          <p:nvPr/>
        </p:nvSpPr>
        <p:spPr>
          <a:xfrm>
            <a:off x="7731579" y="988124"/>
            <a:ext cx="4073978" cy="5539978"/>
          </a:xfrm>
          <a:prstGeom prst="rect">
            <a:avLst/>
          </a:prstGeom>
          <a:noFill/>
        </p:spPr>
        <p:txBody>
          <a:bodyPr wrap="square" rtlCol="0">
            <a:spAutoFit/>
          </a:bodyPr>
          <a:lstStyle/>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Export CAR comments to excel</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Provides audit tool to ensure</a:t>
            </a:r>
          </a:p>
          <a:p>
            <a:pPr marL="742950" lvl="1" indent="-285750">
              <a:buFont typeface="Arial" panose="020B0604020202020204" pitchFamily="34" charset="0"/>
              <a:buChar char="•"/>
            </a:pPr>
            <a:r>
              <a:rPr lang="en-US" sz="2800" dirty="0"/>
              <a:t>Users respond;</a:t>
            </a:r>
          </a:p>
          <a:p>
            <a:pPr marL="742950" lvl="1" indent="-285750">
              <a:buFont typeface="Arial" panose="020B0604020202020204" pitchFamily="34" charset="0"/>
              <a:buChar char="•"/>
            </a:pPr>
            <a:r>
              <a:rPr lang="en-US" sz="2800"/>
              <a:t>Appropriate communication;</a:t>
            </a:r>
            <a:endParaRPr lang="en-US" sz="2800" dirty="0"/>
          </a:p>
          <a:p>
            <a:pPr marL="742950" lvl="1" indent="-285750">
              <a:buFont typeface="Arial" panose="020B0604020202020204" pitchFamily="34" charset="0"/>
              <a:buChar char="•"/>
            </a:pPr>
            <a:r>
              <a:rPr lang="en-US" sz="2800" dirty="0"/>
              <a:t>Violation data is not sent using CAR’s</a:t>
            </a:r>
          </a:p>
          <a:p>
            <a:endParaRPr lang="en-US" dirty="0"/>
          </a:p>
        </p:txBody>
      </p:sp>
    </p:spTree>
    <p:custDataLst>
      <p:tags r:id="rId1"/>
    </p:custDataLst>
    <p:extLst>
      <p:ext uri="{BB962C8B-B14F-4D97-AF65-F5344CB8AC3E}">
        <p14:creationId xmlns:p14="http://schemas.microsoft.com/office/powerpoint/2010/main" val="1608404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771" y="53180"/>
            <a:ext cx="10515600" cy="1325563"/>
          </a:xfrm>
        </p:spPr>
        <p:txBody>
          <a:bodyPr/>
          <a:lstStyle/>
          <a:p>
            <a:r>
              <a:rPr lang="en-US" dirty="0"/>
              <a:t>DCA Region Chairs</a:t>
            </a:r>
          </a:p>
        </p:txBody>
      </p:sp>
      <p:sp>
        <p:nvSpPr>
          <p:cNvPr id="5" name="Rectangle 4">
            <a:extLst>
              <a:ext uri="{FF2B5EF4-FFF2-40B4-BE49-F238E27FC236}">
                <a16:creationId xmlns:a16="http://schemas.microsoft.com/office/drawing/2014/main" id="{5D23D1C1-BC0E-4C47-992B-9FA9BDE3C491}"/>
              </a:ext>
            </a:extLst>
          </p:cNvPr>
          <p:cNvSpPr/>
          <p:nvPr/>
        </p:nvSpPr>
        <p:spPr>
          <a:xfrm>
            <a:off x="-8235" y="4068417"/>
            <a:ext cx="863641" cy="2065680"/>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D23D1C1-BC0E-4C47-992B-9FA9BDE3C491}"/>
              </a:ext>
            </a:extLst>
          </p:cNvPr>
          <p:cNvSpPr/>
          <p:nvPr/>
        </p:nvSpPr>
        <p:spPr>
          <a:xfrm>
            <a:off x="11328359" y="4068417"/>
            <a:ext cx="863641" cy="2065680"/>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extBox 2"/>
          <p:cNvSpPr txBox="1"/>
          <p:nvPr/>
        </p:nvSpPr>
        <p:spPr>
          <a:xfrm>
            <a:off x="1141263" y="1207488"/>
            <a:ext cx="9925879" cy="954107"/>
          </a:xfrm>
          <a:prstGeom prst="rect">
            <a:avLst/>
          </a:prstGeom>
          <a:noFill/>
        </p:spPr>
        <p:txBody>
          <a:bodyPr wrap="square" rtlCol="0">
            <a:spAutoFit/>
          </a:bodyPr>
          <a:lstStyle/>
          <a:p>
            <a:pPr algn="ctr"/>
            <a:r>
              <a:rPr lang="en-US" sz="2800" dirty="0"/>
              <a:t>Communicate your topic suggestions to your region chair for upcoming training &amp;/or DCA Region Meeting!</a:t>
            </a:r>
          </a:p>
        </p:txBody>
      </p:sp>
      <p:pic>
        <p:nvPicPr>
          <p:cNvPr id="11" name="Picture 10">
            <a:extLst>
              <a:ext uri="{FF2B5EF4-FFF2-40B4-BE49-F238E27FC236}">
                <a16:creationId xmlns:a16="http://schemas.microsoft.com/office/drawing/2014/main" id="{AAB2C24D-52A3-45BA-9C64-B3A3930FCFED}"/>
              </a:ext>
            </a:extLst>
          </p:cNvPr>
          <p:cNvPicPr>
            <a:picLocks noChangeAspect="1"/>
          </p:cNvPicPr>
          <p:nvPr/>
        </p:nvPicPr>
        <p:blipFill>
          <a:blip r:embed="rId4"/>
          <a:stretch>
            <a:fillRect/>
          </a:stretch>
        </p:blipFill>
        <p:spPr>
          <a:xfrm>
            <a:off x="1979665" y="2172844"/>
            <a:ext cx="8249074" cy="3791145"/>
          </a:xfrm>
          <a:prstGeom prst="rect">
            <a:avLst/>
          </a:prstGeom>
        </p:spPr>
      </p:pic>
    </p:spTree>
    <p:custDataLst>
      <p:tags r:id="rId1"/>
    </p:custDataLst>
    <p:extLst>
      <p:ext uri="{BB962C8B-B14F-4D97-AF65-F5344CB8AC3E}">
        <p14:creationId xmlns:p14="http://schemas.microsoft.com/office/powerpoint/2010/main" val="414412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 name="Rectangle 1038">
            <a:extLst>
              <a:ext uri="{FF2B5EF4-FFF2-40B4-BE49-F238E27FC236}">
                <a16:creationId xmlns:a16="http://schemas.microsoft.com/office/drawing/2014/main" id="{0A4DC169-4993-4B1E-8950-4347355BC6A3}"/>
              </a:ext>
            </a:extLst>
          </p:cNvPr>
          <p:cNvSpPr/>
          <p:nvPr/>
        </p:nvSpPr>
        <p:spPr>
          <a:xfrm>
            <a:off x="2" y="0"/>
            <a:ext cx="41365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0EBF723D-A4F4-419F-A9B7-75AA050B8271}"/>
              </a:ext>
            </a:extLst>
          </p:cNvPr>
          <p:cNvSpPr/>
          <p:nvPr/>
        </p:nvSpPr>
        <p:spPr>
          <a:xfrm>
            <a:off x="0" y="3788229"/>
            <a:ext cx="8665023" cy="2467430"/>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53B379B-E74C-4691-8BE5-FBE0E846CB72}"/>
              </a:ext>
            </a:extLst>
          </p:cNvPr>
          <p:cNvGrpSpPr/>
          <p:nvPr/>
        </p:nvGrpSpPr>
        <p:grpSpPr>
          <a:xfrm>
            <a:off x="634567" y="4202513"/>
            <a:ext cx="7064945" cy="1577308"/>
            <a:chOff x="810519" y="2509978"/>
            <a:chExt cx="8564499" cy="1577308"/>
          </a:xfrm>
        </p:grpSpPr>
        <p:sp>
          <p:nvSpPr>
            <p:cNvPr id="6" name="TextBox 5">
              <a:extLst>
                <a:ext uri="{FF2B5EF4-FFF2-40B4-BE49-F238E27FC236}">
                  <a16:creationId xmlns:a16="http://schemas.microsoft.com/office/drawing/2014/main" id="{7741E572-75DE-459D-A703-6B6847D7931B}"/>
                </a:ext>
              </a:extLst>
            </p:cNvPr>
            <p:cNvSpPr txBox="1"/>
            <p:nvPr/>
          </p:nvSpPr>
          <p:spPr>
            <a:xfrm>
              <a:off x="810520" y="2509978"/>
              <a:ext cx="8063425" cy="923330"/>
            </a:xfrm>
            <a:prstGeom prst="rect">
              <a:avLst/>
            </a:prstGeom>
            <a:noFill/>
          </p:spPr>
          <p:txBody>
            <a:bodyPr wrap="square" lIns="0" tIns="0" rIns="0" bIns="0" rtlCol="0" anchor="b">
              <a:spAutoFit/>
            </a:bodyPr>
            <a:lstStyle/>
            <a:p>
              <a:r>
                <a:rPr lang="en-US" sz="6000" dirty="0">
                  <a:solidFill>
                    <a:schemeClr val="bg1"/>
                  </a:solidFill>
                  <a:latin typeface="Garamond" panose="02020404030301010803" pitchFamily="18" charset="0"/>
                </a:rPr>
                <a:t>Thank You</a:t>
              </a:r>
            </a:p>
          </p:txBody>
        </p:sp>
        <p:sp>
          <p:nvSpPr>
            <p:cNvPr id="10" name="TextBox 9">
              <a:extLst>
                <a:ext uri="{FF2B5EF4-FFF2-40B4-BE49-F238E27FC236}">
                  <a16:creationId xmlns:a16="http://schemas.microsoft.com/office/drawing/2014/main" id="{D0E15474-EB57-4BE6-A0DE-6F17AC4329AD}"/>
                </a:ext>
              </a:extLst>
            </p:cNvPr>
            <p:cNvSpPr txBox="1"/>
            <p:nvPr/>
          </p:nvSpPr>
          <p:spPr>
            <a:xfrm>
              <a:off x="810519" y="3717954"/>
              <a:ext cx="8564499" cy="369332"/>
            </a:xfrm>
            <a:prstGeom prst="rect">
              <a:avLst/>
            </a:prstGeom>
            <a:noFill/>
          </p:spPr>
          <p:txBody>
            <a:bodyPr wrap="square" lIns="0" tIns="0" rIns="0" bIns="0" rtlCol="0">
              <a:spAutoFit/>
            </a:bodyPr>
            <a:lstStyle/>
            <a:p>
              <a:r>
                <a:rPr lang="en-US" sz="2400" dirty="0">
                  <a:solidFill>
                    <a:schemeClr val="bg1"/>
                  </a:solidFill>
                  <a:latin typeface="Garamond" panose="02020404030301010803" pitchFamily="18" charset="0"/>
                </a:rPr>
                <a:t>Interstate Compact for Adult Offender Supervision</a:t>
              </a:r>
            </a:p>
          </p:txBody>
        </p:sp>
        <p:cxnSp>
          <p:nvCxnSpPr>
            <p:cNvPr id="11" name="Straight Connector 10">
              <a:extLst>
                <a:ext uri="{FF2B5EF4-FFF2-40B4-BE49-F238E27FC236}">
                  <a16:creationId xmlns:a16="http://schemas.microsoft.com/office/drawing/2014/main" id="{B2EC4867-BBC1-4B30-8F0D-2830056F8454}"/>
                </a:ext>
              </a:extLst>
            </p:cNvPr>
            <p:cNvCxnSpPr>
              <a:cxnSpLocks/>
            </p:cNvCxnSpPr>
            <p:nvPr/>
          </p:nvCxnSpPr>
          <p:spPr>
            <a:xfrm>
              <a:off x="810520" y="3575631"/>
              <a:ext cx="80634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8" name="Picture 3" descr="ICAO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4181" y="1856436"/>
            <a:ext cx="1459841" cy="142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799298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DF7546-5B53-457F-BF1F-872AA9DC4568}"/>
              </a:ext>
            </a:extLst>
          </p:cNvPr>
          <p:cNvSpPr/>
          <p:nvPr/>
        </p:nvSpPr>
        <p:spPr>
          <a:xfrm>
            <a:off x="0" y="2032922"/>
            <a:ext cx="4760685" cy="2736398"/>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3</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09575" y="2760900"/>
            <a:ext cx="3751796" cy="1336200"/>
          </a:xfrm>
        </p:spPr>
        <p:txBody>
          <a:bodyPr wrap="square" lIns="0" tIns="0" rIns="0" bIns="0" anchor="ctr">
            <a:spAutoFit/>
          </a:bodyPr>
          <a:lstStyle/>
          <a:p>
            <a:r>
              <a:rPr lang="en-US" sz="4800" dirty="0">
                <a:solidFill>
                  <a:schemeClr val="bg1"/>
                </a:solidFill>
              </a:rPr>
              <a:t>Presentation Objectives</a:t>
            </a:r>
          </a:p>
        </p:txBody>
      </p:sp>
      <p:sp>
        <p:nvSpPr>
          <p:cNvPr id="13" name="Content Placeholder 2">
            <a:extLst>
              <a:ext uri="{FF2B5EF4-FFF2-40B4-BE49-F238E27FC236}">
                <a16:creationId xmlns:a16="http://schemas.microsoft.com/office/drawing/2014/main" id="{38EAB450-4F3F-492D-9E02-777E3AE49528}"/>
              </a:ext>
            </a:extLst>
          </p:cNvPr>
          <p:cNvSpPr txBox="1">
            <a:spLocks/>
          </p:cNvSpPr>
          <p:nvPr/>
        </p:nvSpPr>
        <p:spPr>
          <a:xfrm>
            <a:off x="5142858" y="1254379"/>
            <a:ext cx="7049142" cy="429348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Tx/>
              <a:buNone/>
              <a:defRPr sz="2000" b="0" i="0" u="none" strike="noStrike" kern="1200" spc="0" baseline="0">
                <a:solidFill>
                  <a:srgbClr val="102747"/>
                </a:solidFill>
                <a:latin typeface="+mn-lt"/>
                <a:ea typeface="+mn-ea"/>
                <a:cs typeface="+mn-cs"/>
              </a:defRPr>
            </a:pPr>
            <a:r>
              <a:rPr lang="en-US" sz="4000" dirty="0">
                <a:solidFill>
                  <a:srgbClr val="102747"/>
                </a:solidFill>
              </a:rPr>
              <a:t>Today you will learn about:</a:t>
            </a:r>
          </a:p>
          <a:p>
            <a:pPr>
              <a:lnSpc>
                <a:spcPct val="100000"/>
              </a:lnSpc>
              <a:spcBef>
                <a:spcPts val="0"/>
              </a:spcBef>
              <a:spcAft>
                <a:spcPts val="600"/>
              </a:spcAft>
            </a:pPr>
            <a:r>
              <a:rPr lang="en-US" dirty="0"/>
              <a:t>FY22 Approved Rule &amp; ICOTS Enhancements</a:t>
            </a:r>
          </a:p>
          <a:p>
            <a:pPr lvl="1">
              <a:lnSpc>
                <a:spcPct val="100000"/>
              </a:lnSpc>
              <a:spcBef>
                <a:spcPts val="0"/>
              </a:spcBef>
              <a:spcAft>
                <a:spcPts val="600"/>
              </a:spcAft>
            </a:pPr>
            <a:r>
              <a:rPr lang="en-US" dirty="0"/>
              <a:t>New Warrant Status</a:t>
            </a:r>
          </a:p>
          <a:p>
            <a:pPr lvl="1">
              <a:lnSpc>
                <a:spcPct val="100000"/>
              </a:lnSpc>
              <a:spcBef>
                <a:spcPts val="0"/>
              </a:spcBef>
              <a:spcAft>
                <a:spcPts val="600"/>
              </a:spcAft>
            </a:pPr>
            <a:r>
              <a:rPr lang="en-US" dirty="0"/>
              <a:t>New Discretionary Retaking Activity</a:t>
            </a:r>
          </a:p>
          <a:p>
            <a:pPr lvl="1">
              <a:lnSpc>
                <a:spcPct val="100000"/>
              </a:lnSpc>
              <a:spcBef>
                <a:spcPts val="0"/>
              </a:spcBef>
              <a:spcAft>
                <a:spcPts val="600"/>
              </a:spcAft>
            </a:pPr>
            <a:r>
              <a:rPr lang="en-US" dirty="0"/>
              <a:t>New Offender Management Restrictions</a:t>
            </a:r>
          </a:p>
          <a:p>
            <a:pPr>
              <a:lnSpc>
                <a:spcPct val="100000"/>
              </a:lnSpc>
              <a:spcBef>
                <a:spcPts val="0"/>
              </a:spcBef>
              <a:spcAft>
                <a:spcPts val="600"/>
              </a:spcAft>
            </a:pPr>
            <a:r>
              <a:rPr lang="en-US" dirty="0"/>
              <a:t>FY23 Compliance Audit Preparations</a:t>
            </a:r>
          </a:p>
          <a:p>
            <a:pPr>
              <a:lnSpc>
                <a:spcPct val="100000"/>
              </a:lnSpc>
              <a:spcBef>
                <a:spcPts val="0"/>
              </a:spcBef>
              <a:spcAft>
                <a:spcPts val="600"/>
              </a:spcAft>
            </a:pPr>
            <a:r>
              <a:rPr lang="en-US" dirty="0"/>
              <a:t>Dashboard News</a:t>
            </a:r>
          </a:p>
          <a:p>
            <a:pPr lvl="1">
              <a:lnSpc>
                <a:spcPct val="100000"/>
              </a:lnSpc>
              <a:spcBef>
                <a:spcPts val="0"/>
              </a:spcBef>
              <a:spcAft>
                <a:spcPts val="600"/>
              </a:spcAft>
            </a:pPr>
            <a:r>
              <a:rPr lang="en-US" dirty="0"/>
              <a:t>New Tolling Dashboard</a:t>
            </a:r>
          </a:p>
          <a:p>
            <a:pPr lvl="1">
              <a:lnSpc>
                <a:spcPct val="100000"/>
              </a:lnSpc>
              <a:spcBef>
                <a:spcPts val="0"/>
              </a:spcBef>
              <a:spcAft>
                <a:spcPts val="600"/>
              </a:spcAft>
            </a:pPr>
            <a:r>
              <a:rPr lang="en-US" dirty="0"/>
              <a:t>New CAR data</a:t>
            </a:r>
          </a:p>
        </p:txBody>
      </p:sp>
    </p:spTree>
    <p:custDataLst>
      <p:tags r:id="rId1"/>
    </p:custDataLst>
    <p:extLst>
      <p:ext uri="{BB962C8B-B14F-4D97-AF65-F5344CB8AC3E}">
        <p14:creationId xmlns:p14="http://schemas.microsoft.com/office/powerpoint/2010/main" val="336423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68D1820-E68D-4E2D-A089-C0838B258FC8}"/>
              </a:ext>
            </a:extLst>
          </p:cNvPr>
          <p:cNvSpPr txBox="1"/>
          <p:nvPr/>
        </p:nvSpPr>
        <p:spPr>
          <a:xfrm>
            <a:off x="552981" y="1536098"/>
            <a:ext cx="3768257" cy="3908586"/>
          </a:xfrm>
          <a:prstGeom prst="rect">
            <a:avLst/>
          </a:prstGeom>
        </p:spPr>
        <p:txBody>
          <a:bodyPr vert="horz" lIns="91440" tIns="45720" rIns="91440" bIns="45720" rtlCol="0">
            <a:normAutofit/>
          </a:bodyPr>
          <a:lstStyle/>
          <a:p>
            <a:pPr algn="ctr">
              <a:lnSpc>
                <a:spcPct val="90000"/>
              </a:lnSpc>
              <a:spcAft>
                <a:spcPts val="600"/>
              </a:spcAft>
            </a:pPr>
            <a:r>
              <a:rPr lang="en-US" sz="3200" b="1" dirty="0"/>
              <a:t>April 1, 2022 Rule Implementation</a:t>
            </a:r>
          </a:p>
          <a:p>
            <a:pPr algn="ctr">
              <a:lnSpc>
                <a:spcPct val="90000"/>
              </a:lnSpc>
              <a:spcAft>
                <a:spcPts val="600"/>
              </a:spcAft>
            </a:pPr>
            <a:endParaRPr lang="en-US" sz="3200" b="1" dirty="0"/>
          </a:p>
          <a:p>
            <a:pPr algn="ctr">
              <a:lnSpc>
                <a:spcPct val="90000"/>
              </a:lnSpc>
              <a:spcAft>
                <a:spcPts val="600"/>
              </a:spcAft>
            </a:pPr>
            <a:r>
              <a:rPr lang="en-US" sz="3200" b="1" dirty="0"/>
              <a:t>&amp;</a:t>
            </a:r>
          </a:p>
          <a:p>
            <a:pPr algn="ctr">
              <a:lnSpc>
                <a:spcPct val="90000"/>
              </a:lnSpc>
              <a:spcAft>
                <a:spcPts val="600"/>
              </a:spcAft>
            </a:pPr>
            <a:r>
              <a:rPr lang="en-US" sz="3200" b="1" dirty="0"/>
              <a:t> </a:t>
            </a:r>
          </a:p>
          <a:p>
            <a:pPr algn="ctr">
              <a:lnSpc>
                <a:spcPct val="90000"/>
              </a:lnSpc>
              <a:spcAft>
                <a:spcPts val="600"/>
              </a:spcAft>
            </a:pPr>
            <a:r>
              <a:rPr lang="en-US" sz="3200" b="1" dirty="0"/>
              <a:t>June 1, 2022 ICOTS Implementation</a:t>
            </a:r>
            <a:endParaRPr lang="en-US" sz="2000" dirty="0"/>
          </a:p>
        </p:txBody>
      </p:sp>
      <p:sp>
        <p:nvSpPr>
          <p:cNvPr id="5" name="Slide Number Placeholder 4">
            <a:extLst>
              <a:ext uri="{FF2B5EF4-FFF2-40B4-BE49-F238E27FC236}">
                <a16:creationId xmlns:a16="http://schemas.microsoft.com/office/drawing/2014/main" id="{36914EFF-29EE-4CCF-B9D4-A7B984ADB72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20ACEE5B-6B89-47D3-A969-11CC9D54FA43}" type="slidenum">
              <a:rPr lang="en-US" sz="1000">
                <a:solidFill>
                  <a:schemeClr val="tx1">
                    <a:lumMod val="50000"/>
                    <a:lumOff val="50000"/>
                  </a:schemeClr>
                </a:solidFill>
              </a:rPr>
              <a:pPr>
                <a:spcAft>
                  <a:spcPts val="600"/>
                </a:spcAft>
              </a:pPr>
              <a:t>4</a:t>
            </a:fld>
            <a:endParaRPr lang="en-US" sz="1000">
              <a:solidFill>
                <a:schemeClr val="tx1">
                  <a:lumMod val="50000"/>
                  <a:lumOff val="50000"/>
                </a:schemeClr>
              </a:solidFill>
            </a:endParaRPr>
          </a:p>
        </p:txBody>
      </p:sp>
      <p:sp>
        <p:nvSpPr>
          <p:cNvPr id="13" name="Slide Number Placeholder 5">
            <a:extLst>
              <a:ext uri="{FF2B5EF4-FFF2-40B4-BE49-F238E27FC236}">
                <a16:creationId xmlns:a16="http://schemas.microsoft.com/office/drawing/2014/main" id="{6E2F17E9-4F88-45DA-B330-0B6BE827C2A6}"/>
              </a:ext>
            </a:extLst>
          </p:cNvPr>
          <p:cNvSpPr txBox="1">
            <a:spLocks/>
          </p:cNvSpPr>
          <p:nvPr/>
        </p:nvSpPr>
        <p:spPr>
          <a:xfrm>
            <a:off x="11346287" y="6275388"/>
            <a:ext cx="388513" cy="365125"/>
          </a:xfrm>
          <a:prstGeom prst="rect">
            <a:avLst/>
          </a:prstGeom>
          <a:solidFill>
            <a:srgbClr val="102747"/>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0ACEE5B-6B89-47D3-A969-11CC9D54FA43}" type="slidenum">
              <a:rPr lang="en-US" smtClean="0">
                <a:solidFill>
                  <a:schemeClr val="bg1"/>
                </a:solidFill>
              </a:rPr>
              <a:pPr algn="ctr"/>
              <a:t>4</a:t>
            </a:fld>
            <a:endParaRPr lang="en-US">
              <a:solidFill>
                <a:schemeClr val="bg1"/>
              </a:solidFill>
            </a:endParaRPr>
          </a:p>
        </p:txBody>
      </p:sp>
      <p:cxnSp>
        <p:nvCxnSpPr>
          <p:cNvPr id="14" name="Straight Connector 13">
            <a:extLst>
              <a:ext uri="{FF2B5EF4-FFF2-40B4-BE49-F238E27FC236}">
                <a16:creationId xmlns:a16="http://schemas.microsoft.com/office/drawing/2014/main" id="{8A02FA5F-D726-4F2C-8237-615407D888E2}"/>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B99218C3-487C-450A-B83C-411D539BB70F}"/>
              </a:ext>
            </a:extLst>
          </p:cNvPr>
          <p:cNvPicPr>
            <a:picLocks noChangeAspect="1"/>
          </p:cNvPicPr>
          <p:nvPr/>
        </p:nvPicPr>
        <p:blipFill>
          <a:blip r:embed="rId4"/>
          <a:stretch>
            <a:fillRect/>
          </a:stretch>
        </p:blipFill>
        <p:spPr>
          <a:xfrm>
            <a:off x="5336405" y="1536098"/>
            <a:ext cx="6490862" cy="3914369"/>
          </a:xfrm>
          <a:prstGeom prst="rect">
            <a:avLst/>
          </a:prstGeom>
        </p:spPr>
      </p:pic>
      <p:sp>
        <p:nvSpPr>
          <p:cNvPr id="2" name="TextBox 1">
            <a:extLst>
              <a:ext uri="{FF2B5EF4-FFF2-40B4-BE49-F238E27FC236}">
                <a16:creationId xmlns:a16="http://schemas.microsoft.com/office/drawing/2014/main" id="{1970AD9B-07DB-E72B-426C-B8125156F291}"/>
              </a:ext>
            </a:extLst>
          </p:cNvPr>
          <p:cNvSpPr txBox="1"/>
          <p:nvPr/>
        </p:nvSpPr>
        <p:spPr>
          <a:xfrm>
            <a:off x="1167493" y="5755821"/>
            <a:ext cx="10046607" cy="923330"/>
          </a:xfrm>
          <a:prstGeom prst="rect">
            <a:avLst/>
          </a:prstGeom>
          <a:noFill/>
        </p:spPr>
        <p:txBody>
          <a:bodyPr wrap="square" rtlCol="0">
            <a:spAutoFit/>
          </a:bodyPr>
          <a:lstStyle/>
          <a:p>
            <a:r>
              <a:rPr lang="en-US" dirty="0"/>
              <a:t>See Support Article for Q &amp; A </a:t>
            </a:r>
            <a:r>
              <a:rPr lang="en-US" dirty="0">
                <a:hlinkClick r:id="rId5"/>
              </a:rPr>
              <a:t>https://support.interstatecompact.org/hc/en-us/articles/4411705662615-2021-Rule-Amendments-ICOTS-Enhancements</a:t>
            </a:r>
            <a:endParaRPr lang="en-US" dirty="0"/>
          </a:p>
          <a:p>
            <a:endParaRPr lang="en-US" dirty="0"/>
          </a:p>
        </p:txBody>
      </p:sp>
    </p:spTree>
    <p:custDataLst>
      <p:tags r:id="rId1"/>
    </p:custDataLst>
    <p:extLst>
      <p:ext uri="{BB962C8B-B14F-4D97-AF65-F5344CB8AC3E}">
        <p14:creationId xmlns:p14="http://schemas.microsoft.com/office/powerpoint/2010/main" val="3356902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5DB1D2-D03B-4C85-92F4-B243CC8DD3EA}"/>
              </a:ext>
            </a:extLst>
          </p:cNvPr>
          <p:cNvSpPr/>
          <p:nvPr/>
        </p:nvSpPr>
        <p:spPr>
          <a:xfrm>
            <a:off x="476250" y="1371601"/>
            <a:ext cx="3520516" cy="49707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FD6A1CFF-AF5A-415E-9EC8-DBE00D669E74}"/>
              </a:ext>
            </a:extLst>
          </p:cNvPr>
          <p:cNvSpPr/>
          <p:nvPr/>
        </p:nvSpPr>
        <p:spPr>
          <a:xfrm>
            <a:off x="8189860" y="1371601"/>
            <a:ext cx="3544944" cy="49037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572E2AA6-DF87-4D02-985D-FC2A9DFF43ED}"/>
              </a:ext>
            </a:extLst>
          </p:cNvPr>
          <p:cNvSpPr/>
          <p:nvPr/>
        </p:nvSpPr>
        <p:spPr>
          <a:xfrm>
            <a:off x="4331154" y="1371601"/>
            <a:ext cx="3594736" cy="49037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5</a:t>
            </a:fld>
            <a:endParaRPr lang="en-US" dirty="0">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1" name="Content Placeholder 2">
            <a:extLst>
              <a:ext uri="{FF2B5EF4-FFF2-40B4-BE49-F238E27FC236}">
                <a16:creationId xmlns:a16="http://schemas.microsoft.com/office/drawing/2014/main" id="{A5925636-1E78-40AC-96FD-A98C52E9B033}"/>
              </a:ext>
            </a:extLst>
          </p:cNvPr>
          <p:cNvSpPr txBox="1">
            <a:spLocks/>
          </p:cNvSpPr>
          <p:nvPr/>
        </p:nvSpPr>
        <p:spPr>
          <a:xfrm>
            <a:off x="4521332" y="2569389"/>
            <a:ext cx="3074762" cy="3539549"/>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buClrTx/>
            </a:pPr>
            <a:endParaRPr lang="en-US" sz="1400" dirty="0">
              <a:solidFill>
                <a:prstClr val="black"/>
              </a:solidFill>
            </a:endParaRPr>
          </a:p>
        </p:txBody>
      </p:sp>
      <p:sp>
        <p:nvSpPr>
          <p:cNvPr id="13" name="TextBox 12">
            <a:extLst>
              <a:ext uri="{FF2B5EF4-FFF2-40B4-BE49-F238E27FC236}">
                <a16:creationId xmlns:a16="http://schemas.microsoft.com/office/drawing/2014/main" id="{3FB38B93-4C6B-402E-941E-8FF6E86E7641}"/>
              </a:ext>
            </a:extLst>
          </p:cNvPr>
          <p:cNvSpPr txBox="1"/>
          <p:nvPr/>
        </p:nvSpPr>
        <p:spPr>
          <a:xfrm>
            <a:off x="480842" y="1692732"/>
            <a:ext cx="3520516" cy="584775"/>
          </a:xfrm>
          <a:prstGeom prst="rect">
            <a:avLst/>
          </a:prstGeom>
          <a:noFill/>
        </p:spPr>
        <p:txBody>
          <a:bodyPr wrap="none" rtlCol="0" anchor="ctr">
            <a:spAutoFit/>
          </a:bodyPr>
          <a:lstStyle/>
          <a:p>
            <a:pPr algn="ctr"/>
            <a:r>
              <a:rPr lang="en-US" sz="3200" b="1" dirty="0">
                <a:solidFill>
                  <a:srgbClr val="102747"/>
                </a:solidFill>
              </a:rPr>
              <a:t>New Special Status</a:t>
            </a:r>
          </a:p>
        </p:txBody>
      </p:sp>
      <p:sp>
        <p:nvSpPr>
          <p:cNvPr id="68" name="TextBox 67">
            <a:extLst>
              <a:ext uri="{FF2B5EF4-FFF2-40B4-BE49-F238E27FC236}">
                <a16:creationId xmlns:a16="http://schemas.microsoft.com/office/drawing/2014/main" id="{1B53ED25-81D8-47BC-8DFB-F810046E8BFD}"/>
              </a:ext>
            </a:extLst>
          </p:cNvPr>
          <p:cNvSpPr txBox="1"/>
          <p:nvPr/>
        </p:nvSpPr>
        <p:spPr>
          <a:xfrm>
            <a:off x="4331154" y="1692732"/>
            <a:ext cx="3629520" cy="584775"/>
          </a:xfrm>
          <a:prstGeom prst="rect">
            <a:avLst/>
          </a:prstGeom>
          <a:noFill/>
        </p:spPr>
        <p:txBody>
          <a:bodyPr wrap="none" rtlCol="0" anchor="ctr">
            <a:spAutoFit/>
          </a:bodyPr>
          <a:lstStyle/>
          <a:p>
            <a:pPr algn="ctr"/>
            <a:r>
              <a:rPr lang="en-US" sz="3200" b="1" dirty="0">
                <a:solidFill>
                  <a:srgbClr val="102747"/>
                </a:solidFill>
              </a:rPr>
              <a:t>Email Notifications</a:t>
            </a:r>
          </a:p>
        </p:txBody>
      </p:sp>
      <p:sp>
        <p:nvSpPr>
          <p:cNvPr id="69" name="TextBox 68">
            <a:extLst>
              <a:ext uri="{FF2B5EF4-FFF2-40B4-BE49-F238E27FC236}">
                <a16:creationId xmlns:a16="http://schemas.microsoft.com/office/drawing/2014/main" id="{5C7095C3-96E3-4F70-9DC1-DB96F3ABA7EE}"/>
              </a:ext>
            </a:extLst>
          </p:cNvPr>
          <p:cNvSpPr txBox="1"/>
          <p:nvPr/>
        </p:nvSpPr>
        <p:spPr>
          <a:xfrm>
            <a:off x="8614625" y="1692732"/>
            <a:ext cx="2347950" cy="584775"/>
          </a:xfrm>
          <a:prstGeom prst="rect">
            <a:avLst/>
          </a:prstGeom>
          <a:noFill/>
        </p:spPr>
        <p:txBody>
          <a:bodyPr wrap="none" rtlCol="0" anchor="ctr">
            <a:spAutoFit/>
          </a:bodyPr>
          <a:lstStyle/>
          <a:p>
            <a:pPr algn="ctr"/>
            <a:r>
              <a:rPr lang="en-US" sz="3200" b="1" dirty="0">
                <a:solidFill>
                  <a:srgbClr val="102747"/>
                </a:solidFill>
              </a:rPr>
              <a:t>Data Export</a:t>
            </a:r>
          </a:p>
        </p:txBody>
      </p:sp>
      <p:sp>
        <p:nvSpPr>
          <p:cNvPr id="73" name="Title 1">
            <a:extLst>
              <a:ext uri="{FF2B5EF4-FFF2-40B4-BE49-F238E27FC236}">
                <a16:creationId xmlns:a16="http://schemas.microsoft.com/office/drawing/2014/main" id="{1A67359D-BA6B-4544-B54A-4B59012C43CA}"/>
              </a:ext>
            </a:extLst>
          </p:cNvPr>
          <p:cNvSpPr>
            <a:spLocks noGrp="1"/>
          </p:cNvSpPr>
          <p:nvPr>
            <p:ph type="title"/>
          </p:nvPr>
        </p:nvSpPr>
        <p:spPr>
          <a:xfrm>
            <a:off x="476250" y="365125"/>
            <a:ext cx="11258550" cy="701675"/>
          </a:xfrm>
        </p:spPr>
        <p:txBody>
          <a:bodyPr lIns="0" tIns="0" rIns="0" bIns="0" anchor="ctr">
            <a:normAutofit/>
          </a:bodyPr>
          <a:lstStyle/>
          <a:p>
            <a:r>
              <a:rPr lang="en-US" sz="4000" dirty="0"/>
              <a:t>Warrant Status Bundle:  $56,565</a:t>
            </a:r>
          </a:p>
        </p:txBody>
      </p:sp>
      <p:sp>
        <p:nvSpPr>
          <p:cNvPr id="74" name="Rectangle 73">
            <a:extLst>
              <a:ext uri="{FF2B5EF4-FFF2-40B4-BE49-F238E27FC236}">
                <a16:creationId xmlns:a16="http://schemas.microsoft.com/office/drawing/2014/main" id="{220FB99B-6271-4121-B6ED-EF6AD4F39B0A}"/>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extBox 8">
            <a:extLst>
              <a:ext uri="{FF2B5EF4-FFF2-40B4-BE49-F238E27FC236}">
                <a16:creationId xmlns:a16="http://schemas.microsoft.com/office/drawing/2014/main" id="{96AAD6DB-E07B-4022-8C26-3B0A0DC434D1}"/>
              </a:ext>
            </a:extLst>
          </p:cNvPr>
          <p:cNvSpPr txBox="1"/>
          <p:nvPr/>
        </p:nvSpPr>
        <p:spPr>
          <a:xfrm>
            <a:off x="4331154" y="5419023"/>
            <a:ext cx="3529693" cy="923330"/>
          </a:xfrm>
          <a:prstGeom prst="rect">
            <a:avLst/>
          </a:prstGeom>
          <a:noFill/>
        </p:spPr>
        <p:txBody>
          <a:bodyPr wrap="square" rtlCol="0">
            <a:spAutoFit/>
          </a:bodyPr>
          <a:lstStyle/>
          <a:p>
            <a:r>
              <a:rPr lang="en-US" i="1" dirty="0"/>
              <a:t>Triggered by ICOTS activities/action and missing warrant data (e.g. NCIC verification)</a:t>
            </a:r>
          </a:p>
        </p:txBody>
      </p:sp>
      <p:pic>
        <p:nvPicPr>
          <p:cNvPr id="14" name="Picture 13" descr="Table&#10;&#10;Description automatically generated">
            <a:extLst>
              <a:ext uri="{FF2B5EF4-FFF2-40B4-BE49-F238E27FC236}">
                <a16:creationId xmlns:a16="http://schemas.microsoft.com/office/drawing/2014/main" id="{598422BF-7BA9-4E08-85F7-1E494DB4239F}"/>
              </a:ext>
            </a:extLst>
          </p:cNvPr>
          <p:cNvPicPr>
            <a:picLocks noChangeAspect="1"/>
          </p:cNvPicPr>
          <p:nvPr/>
        </p:nvPicPr>
        <p:blipFill>
          <a:blip r:embed="rId4"/>
          <a:stretch>
            <a:fillRect/>
          </a:stretch>
        </p:blipFill>
        <p:spPr>
          <a:xfrm>
            <a:off x="8155075" y="3020282"/>
            <a:ext cx="3629762" cy="1651836"/>
          </a:xfrm>
          <a:prstGeom prst="rect">
            <a:avLst/>
          </a:prstGeom>
          <a:ln>
            <a:noFill/>
          </a:ln>
          <a:effectLst>
            <a:outerShdw blurRad="292100" dist="139700" dir="2700000" algn="tl" rotWithShape="0">
              <a:srgbClr val="333333">
                <a:alpha val="65000"/>
              </a:srgbClr>
            </a:outerShdw>
          </a:effectLst>
        </p:spPr>
      </p:pic>
      <p:pic>
        <p:nvPicPr>
          <p:cNvPr id="16" name="Picture 15" descr="Text&#10;&#10;Description automatically generated">
            <a:extLst>
              <a:ext uri="{FF2B5EF4-FFF2-40B4-BE49-F238E27FC236}">
                <a16:creationId xmlns:a16="http://schemas.microsoft.com/office/drawing/2014/main" id="{C6A229CA-F16C-4113-B65B-834C9B9B3926}"/>
              </a:ext>
            </a:extLst>
          </p:cNvPr>
          <p:cNvPicPr>
            <a:picLocks noChangeAspect="1"/>
          </p:cNvPicPr>
          <p:nvPr/>
        </p:nvPicPr>
        <p:blipFill>
          <a:blip r:embed="rId5"/>
          <a:stretch>
            <a:fillRect/>
          </a:stretch>
        </p:blipFill>
        <p:spPr>
          <a:xfrm>
            <a:off x="4300170" y="2408214"/>
            <a:ext cx="3529693" cy="2967225"/>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4F8B11E3-F169-95C8-6F6D-4758B25F598C}"/>
              </a:ext>
            </a:extLst>
          </p:cNvPr>
          <p:cNvPicPr>
            <a:picLocks noChangeAspect="1"/>
          </p:cNvPicPr>
          <p:nvPr/>
        </p:nvPicPr>
        <p:blipFill>
          <a:blip r:embed="rId6"/>
          <a:stretch>
            <a:fillRect/>
          </a:stretch>
        </p:blipFill>
        <p:spPr>
          <a:xfrm>
            <a:off x="518744" y="2590087"/>
            <a:ext cx="3435527" cy="2533780"/>
          </a:xfrm>
          <a:prstGeom prst="rect">
            <a:avLst/>
          </a:prstGeom>
        </p:spPr>
      </p:pic>
    </p:spTree>
    <p:custDataLst>
      <p:tags r:id="rId1"/>
    </p:custDataLst>
    <p:extLst>
      <p:ext uri="{BB962C8B-B14F-4D97-AF65-F5344CB8AC3E}">
        <p14:creationId xmlns:p14="http://schemas.microsoft.com/office/powerpoint/2010/main" val="2257997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5DBB2D-BC83-053C-024E-C5FE7FE8EC2C}"/>
              </a:ext>
            </a:extLst>
          </p:cNvPr>
          <p:cNvPicPr>
            <a:picLocks noChangeAspect="1"/>
          </p:cNvPicPr>
          <p:nvPr/>
        </p:nvPicPr>
        <p:blipFill>
          <a:blip r:embed="rId4"/>
          <a:stretch>
            <a:fillRect/>
          </a:stretch>
        </p:blipFill>
        <p:spPr>
          <a:xfrm>
            <a:off x="819278" y="561749"/>
            <a:ext cx="10553444" cy="7790316"/>
          </a:xfrm>
          <a:prstGeom prst="rect">
            <a:avLst/>
          </a:prstGeom>
        </p:spPr>
      </p:pic>
    </p:spTree>
    <p:custDataLst>
      <p:tags r:id="rId1"/>
    </p:custDataLst>
    <p:extLst>
      <p:ext uri="{BB962C8B-B14F-4D97-AF65-F5344CB8AC3E}">
        <p14:creationId xmlns:p14="http://schemas.microsoft.com/office/powerpoint/2010/main" val="2336070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F3696F-6DAA-1447-B844-278F35E945AD}"/>
              </a:ext>
            </a:extLst>
          </p:cNvPr>
          <p:cNvPicPr>
            <a:picLocks noChangeAspect="1"/>
          </p:cNvPicPr>
          <p:nvPr/>
        </p:nvPicPr>
        <p:blipFill>
          <a:blip r:embed="rId3"/>
          <a:stretch>
            <a:fillRect/>
          </a:stretch>
        </p:blipFill>
        <p:spPr>
          <a:xfrm>
            <a:off x="837930" y="1676310"/>
            <a:ext cx="10516140" cy="3505380"/>
          </a:xfrm>
          <a:prstGeom prst="rect">
            <a:avLst/>
          </a:prstGeom>
        </p:spPr>
      </p:pic>
    </p:spTree>
    <p:custDataLst>
      <p:tags r:id="rId1"/>
    </p:custDataLst>
    <p:extLst>
      <p:ext uri="{BB962C8B-B14F-4D97-AF65-F5344CB8AC3E}">
        <p14:creationId xmlns:p14="http://schemas.microsoft.com/office/powerpoint/2010/main" val="713079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90A94E-5865-4193-5CAB-4B57B55164C2}"/>
              </a:ext>
            </a:extLst>
          </p:cNvPr>
          <p:cNvPicPr>
            <a:picLocks noChangeAspect="1"/>
          </p:cNvPicPr>
          <p:nvPr/>
        </p:nvPicPr>
        <p:blipFill>
          <a:blip r:embed="rId4"/>
          <a:stretch>
            <a:fillRect/>
          </a:stretch>
        </p:blipFill>
        <p:spPr>
          <a:xfrm>
            <a:off x="2075892" y="0"/>
            <a:ext cx="8040216" cy="6858000"/>
          </a:xfrm>
          <a:prstGeom prst="rect">
            <a:avLst/>
          </a:prstGeom>
        </p:spPr>
      </p:pic>
      <p:sp>
        <p:nvSpPr>
          <p:cNvPr id="2" name="TextBox 1">
            <a:extLst>
              <a:ext uri="{FF2B5EF4-FFF2-40B4-BE49-F238E27FC236}">
                <a16:creationId xmlns:a16="http://schemas.microsoft.com/office/drawing/2014/main" id="{1D568312-1BFF-1BD7-0998-D3A3D7AF7A77}"/>
              </a:ext>
            </a:extLst>
          </p:cNvPr>
          <p:cNvSpPr txBox="1"/>
          <p:nvPr/>
        </p:nvSpPr>
        <p:spPr>
          <a:xfrm>
            <a:off x="571500" y="2755900"/>
            <a:ext cx="2743200" cy="1754326"/>
          </a:xfrm>
          <a:prstGeom prst="rect">
            <a:avLst/>
          </a:prstGeom>
          <a:solidFill>
            <a:schemeClr val="accent1"/>
          </a:solidFill>
        </p:spPr>
        <p:txBody>
          <a:bodyPr wrap="square" rtlCol="0">
            <a:spAutoFit/>
          </a:bodyPr>
          <a:lstStyle/>
          <a:p>
            <a:r>
              <a:rPr lang="en-US" dirty="0"/>
              <a:t>Enter verification date AFTER confirming warrant is compact compliant</a:t>
            </a:r>
          </a:p>
          <a:p>
            <a:pPr marL="285750" indent="-285750">
              <a:buFont typeface="Arial" panose="020B0604020202020204" pitchFamily="34" charset="0"/>
              <a:buChar char="•"/>
            </a:pPr>
            <a:r>
              <a:rPr lang="en-US" dirty="0"/>
              <a:t>No geographic limits</a:t>
            </a:r>
          </a:p>
          <a:p>
            <a:pPr marL="285750" indent="-285750">
              <a:buFont typeface="Arial" panose="020B0604020202020204" pitchFamily="34" charset="0"/>
              <a:buChar char="•"/>
            </a:pPr>
            <a:r>
              <a:rPr lang="en-US" dirty="0"/>
              <a:t>No bond</a:t>
            </a:r>
          </a:p>
          <a:p>
            <a:pPr marL="285750" indent="-285750">
              <a:buFont typeface="Arial" panose="020B0604020202020204" pitchFamily="34" charset="0"/>
              <a:buChar char="•"/>
            </a:pPr>
            <a:r>
              <a:rPr lang="en-US" dirty="0"/>
              <a:t>Entered into NCIC</a:t>
            </a:r>
          </a:p>
        </p:txBody>
      </p:sp>
      <p:cxnSp>
        <p:nvCxnSpPr>
          <p:cNvPr id="5" name="Straight Arrow Connector 4">
            <a:extLst>
              <a:ext uri="{FF2B5EF4-FFF2-40B4-BE49-F238E27FC236}">
                <a16:creationId xmlns:a16="http://schemas.microsoft.com/office/drawing/2014/main" id="{DE5390C0-E6B0-4AF0-89F6-E1D276E1C70A}"/>
              </a:ext>
            </a:extLst>
          </p:cNvPr>
          <p:cNvCxnSpPr/>
          <p:nvPr/>
        </p:nvCxnSpPr>
        <p:spPr>
          <a:xfrm flipV="1">
            <a:off x="3314700" y="2463800"/>
            <a:ext cx="381000" cy="9652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88913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3200" dirty="0"/>
              <a:t>Warrant Status Bundle:  Workflow</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9</a:t>
            </a:fld>
            <a:endParaRPr lang="en-US">
              <a:solidFill>
                <a:schemeClr val="bg1"/>
              </a:solidFill>
            </a:endParaRPr>
          </a:p>
        </p:txBody>
      </p:sp>
      <p:sp>
        <p:nvSpPr>
          <p:cNvPr id="3" name="TextBox 2">
            <a:extLst>
              <a:ext uri="{FF2B5EF4-FFF2-40B4-BE49-F238E27FC236}">
                <a16:creationId xmlns:a16="http://schemas.microsoft.com/office/drawing/2014/main" id="{BB49A820-E515-4FAD-A7E8-9527F1A82044}"/>
              </a:ext>
            </a:extLst>
          </p:cNvPr>
          <p:cNvSpPr txBox="1"/>
          <p:nvPr/>
        </p:nvSpPr>
        <p:spPr>
          <a:xfrm>
            <a:off x="738867" y="887186"/>
            <a:ext cx="10076148" cy="6494085"/>
          </a:xfrm>
          <a:prstGeom prst="rect">
            <a:avLst/>
          </a:prstGeom>
          <a:noFill/>
        </p:spPr>
        <p:txBody>
          <a:bodyPr wrap="square" rtlCol="0">
            <a:spAutoFit/>
          </a:bodyPr>
          <a:lstStyle/>
          <a:p>
            <a:r>
              <a:rPr lang="en-US" sz="2400" dirty="0"/>
              <a:t>Add/Update Warrant Status records anytime via the Offender profile</a:t>
            </a:r>
          </a:p>
          <a:p>
            <a:pPr marL="457200" indent="-457200">
              <a:buFont typeface="Wingdings" panose="05000000000000000000" pitchFamily="2" charset="2"/>
              <a:buChar char="Ø"/>
            </a:pPr>
            <a:endParaRPr lang="en-US" sz="2400" dirty="0"/>
          </a:p>
          <a:p>
            <a:r>
              <a:rPr lang="en-US" sz="2400" dirty="0"/>
              <a:t>ICOTS will prompt the user (via email notifications) to add warrant records upon submission of:</a:t>
            </a:r>
          </a:p>
          <a:p>
            <a:pPr marL="914400" lvl="1" indent="-457200">
              <a:buFont typeface="Wingdings" panose="05000000000000000000" pitchFamily="2" charset="2"/>
              <a:buChar char="Ø"/>
            </a:pPr>
            <a:r>
              <a:rPr lang="en-US" sz="2400" dirty="0"/>
              <a:t>Failure to Arrive;</a:t>
            </a:r>
          </a:p>
          <a:p>
            <a:pPr marL="914400" lvl="1" indent="-457200">
              <a:buFont typeface="Wingdings" panose="05000000000000000000" pitchFamily="2" charset="2"/>
              <a:buChar char="Ø"/>
            </a:pPr>
            <a:r>
              <a:rPr lang="en-US" sz="2400" dirty="0"/>
              <a:t>Mandatory Retaking (via Violation Report) w/Sending state </a:t>
            </a:r>
          </a:p>
          <a:p>
            <a:pPr lvl="1"/>
            <a:r>
              <a:rPr lang="en-US" sz="2400" dirty="0"/>
              <a:t>	response of ‘Warrant Issued/Requested;’ or</a:t>
            </a:r>
          </a:p>
          <a:p>
            <a:pPr marL="914400" lvl="1" indent="-457200">
              <a:buFont typeface="Wingdings" panose="05000000000000000000" pitchFamily="2" charset="2"/>
              <a:buChar char="Ø"/>
            </a:pPr>
            <a:r>
              <a:rPr lang="en-US" sz="2400" dirty="0"/>
              <a:t>New Discretionary Retaking</a:t>
            </a:r>
          </a:p>
          <a:p>
            <a:pPr lvl="1"/>
            <a:endParaRPr lang="en-US" sz="2400" dirty="0"/>
          </a:p>
          <a:p>
            <a:r>
              <a:rPr lang="en-US" sz="2400" dirty="0"/>
              <a:t>‘Warrant Status Update Needed’ email notifications sent when required fields are blank:</a:t>
            </a:r>
          </a:p>
          <a:p>
            <a:pPr marL="914400" lvl="1" indent="-457200">
              <a:buFont typeface="Wingdings" panose="05000000000000000000" pitchFamily="2" charset="2"/>
              <a:buChar char="Ø"/>
            </a:pPr>
            <a:r>
              <a:rPr lang="en-US" sz="2400" dirty="0"/>
              <a:t>Warrant issuing authority </a:t>
            </a:r>
          </a:p>
          <a:p>
            <a:pPr marL="914400" lvl="1" indent="-457200">
              <a:buFont typeface="Wingdings" panose="05000000000000000000" pitchFamily="2" charset="2"/>
              <a:buChar char="Ø"/>
            </a:pPr>
            <a:r>
              <a:rPr lang="en-US" sz="2400" dirty="0"/>
              <a:t>NCIC verification date</a:t>
            </a:r>
          </a:p>
          <a:p>
            <a:pPr marL="914400" lvl="1" indent="-457200">
              <a:buFont typeface="Wingdings" panose="05000000000000000000" pitchFamily="2" charset="2"/>
              <a:buChar char="Ø"/>
            </a:pPr>
            <a:endParaRPr lang="en-US" sz="2400" dirty="0"/>
          </a:p>
          <a:p>
            <a:pPr marL="457200" indent="-457200">
              <a:buFont typeface="Wingdings" panose="05000000000000000000" pitchFamily="2" charset="2"/>
              <a:buChar char="Ø"/>
            </a:pPr>
            <a:r>
              <a:rPr lang="en-US" sz="2400" dirty="0"/>
              <a:t>Warrant Status record historical after indicating warrant is ‘withdrawn’ or ‘served’</a:t>
            </a:r>
          </a:p>
          <a:p>
            <a:pPr marL="914400" lvl="1" indent="-457200">
              <a:buFont typeface="Wingdings" panose="05000000000000000000" pitchFamily="2" charset="2"/>
              <a:buChar char="Ø"/>
            </a:pPr>
            <a:endParaRPr lang="en-US" sz="3200" dirty="0"/>
          </a:p>
        </p:txBody>
      </p:sp>
      <p:pic>
        <p:nvPicPr>
          <p:cNvPr id="7" name="Picture 6" descr="A computer on a table&#10;&#10;Description automatically generated with low confidence">
            <a:extLst>
              <a:ext uri="{FF2B5EF4-FFF2-40B4-BE49-F238E27FC236}">
                <a16:creationId xmlns:a16="http://schemas.microsoft.com/office/drawing/2014/main" id="{1A413BD8-7754-4ABF-9664-95317A7329D3}"/>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217357" y="2296533"/>
            <a:ext cx="2624533" cy="1753180"/>
          </a:xfrm>
          <a:prstGeom prst="rect">
            <a:avLst/>
          </a:prstGeom>
        </p:spPr>
      </p:pic>
    </p:spTree>
    <p:custDataLst>
      <p:tags r:id="rId1"/>
    </p:custDataLst>
    <p:extLst>
      <p:ext uri="{BB962C8B-B14F-4D97-AF65-F5344CB8AC3E}">
        <p14:creationId xmlns:p14="http://schemas.microsoft.com/office/powerpoint/2010/main" val="8209526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2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8086</TotalTime>
  <Words>1356</Words>
  <Application>Microsoft Office PowerPoint</Application>
  <PresentationFormat>Widescreen</PresentationFormat>
  <Paragraphs>192</Paragraphs>
  <Slides>22</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Calibri Light</vt:lpstr>
      <vt:lpstr>Garamond</vt:lpstr>
      <vt:lpstr>Lato</vt:lpstr>
      <vt:lpstr>Times New Roman</vt:lpstr>
      <vt:lpstr>Wingdings</vt:lpstr>
      <vt:lpstr>Office Theme</vt:lpstr>
      <vt:lpstr>PowerPoint Presentation</vt:lpstr>
      <vt:lpstr>Don’t Miss Important Information!</vt:lpstr>
      <vt:lpstr>Presentation Objectives</vt:lpstr>
      <vt:lpstr>PowerPoint Presentation</vt:lpstr>
      <vt:lpstr>Warrant Status Bundle:  $56,565</vt:lpstr>
      <vt:lpstr>PowerPoint Presentation</vt:lpstr>
      <vt:lpstr>PowerPoint Presentation</vt:lpstr>
      <vt:lpstr>PowerPoint Presentation</vt:lpstr>
      <vt:lpstr>Warrant Status Bundle:  Workflow</vt:lpstr>
      <vt:lpstr>Warrant Status Functionality</vt:lpstr>
      <vt:lpstr>Warrant Status Expectations for States</vt:lpstr>
      <vt:lpstr>PowerPoint Presentation</vt:lpstr>
      <vt:lpstr>PowerPoint Presentation</vt:lpstr>
      <vt:lpstr>Discretionary Retake Activity Considerations</vt:lpstr>
      <vt:lpstr>NEW Offender Management Restrictions</vt:lpstr>
      <vt:lpstr>FY23 Compliance Audit </vt:lpstr>
      <vt:lpstr>ICOTS Privacy Policy v4 AP 6-2009 </vt:lpstr>
      <vt:lpstr>FY23 DCA Dashboard Program</vt:lpstr>
      <vt:lpstr>New Tolling Dashboard</vt:lpstr>
      <vt:lpstr>New Compact Action Request Data</vt:lpstr>
      <vt:lpstr>DCA Region Chairs</vt:lpstr>
      <vt:lpstr>PowerPoint Presentation</vt:lpstr>
    </vt:vector>
  </TitlesOfParts>
  <Company>Interstate Commission for Adult Offender Supervision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mspring</dc:creator>
  <cp:lastModifiedBy>Mindy Spring</cp:lastModifiedBy>
  <cp:revision>234</cp:revision>
  <cp:lastPrinted>2022-05-16T15:52:42Z</cp:lastPrinted>
  <dcterms:created xsi:type="dcterms:W3CDTF">2021-02-03T13:23:19Z</dcterms:created>
  <dcterms:modified xsi:type="dcterms:W3CDTF">2022-05-20T14:53:22Z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C2A1CD06-20EA-49AE-9962-D982504CB2D9</vt:lpwstr>
  </property>
  <property fmtid="{D5CDD505-2E9C-101B-9397-08002B2CF9AE}" pid="3" name="ArticulatePath">
    <vt:lpwstr>FebCompactStaff</vt:lpwstr>
  </property>
</Properties>
</file>