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8288000" cy="10287000"/>
  <p:notesSz cx="6858000" cy="9144000"/>
  <p:embeddedFontLst>
    <p:embeddedFont>
      <p:font typeface="Canva Sans" panose="020B0604020202020204" charset="0"/>
      <p:regular r:id="rId52"/>
    </p:embeddedFont>
    <p:embeddedFont>
      <p:font typeface="Canva Sans Bold" panose="020B0604020202020204" charset="0"/>
      <p:regular r:id="rId53"/>
    </p:embeddedFont>
    <p:embeddedFont>
      <p:font typeface="Montserrat Bold" pitchFamily="2" charset="0"/>
      <p:bold r:id="rId54"/>
    </p:embeddedFont>
  </p:embeddedFontLst>
  <p:custDataLst>
    <p:tags r:id="rId5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7502" y="5590237"/>
            <a:ext cx="14099416" cy="1409941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45D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420234" y="-1717598"/>
            <a:ext cx="3735531" cy="373553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solidFill>
                <a:srgbClr val="CF234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929195" y="8389571"/>
            <a:ext cx="3735531" cy="373553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solidFill>
                <a:srgbClr val="CF234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8757394" y="7522582"/>
            <a:ext cx="8779632" cy="1733977"/>
          </a:xfrm>
          <a:custGeom>
            <a:avLst/>
            <a:gdLst/>
            <a:ahLst/>
            <a:cxnLst/>
            <a:rect l="l" t="t" r="r" b="b"/>
            <a:pathLst>
              <a:path w="8779632" h="1733977">
                <a:moveTo>
                  <a:pt x="0" y="0"/>
                </a:moveTo>
                <a:lnTo>
                  <a:pt x="8779632" y="0"/>
                </a:lnTo>
                <a:lnTo>
                  <a:pt x="8779632" y="1733977"/>
                </a:lnTo>
                <a:lnTo>
                  <a:pt x="0" y="173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8573918" y="3143201"/>
            <a:ext cx="9146584" cy="5246370"/>
            <a:chOff x="0" y="0"/>
            <a:chExt cx="7981950" cy="4578350"/>
          </a:xfrm>
        </p:grpSpPr>
        <p:sp>
          <p:nvSpPr>
            <p:cNvPr id="13" name="Freeform 13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3"/>
              <a:stretch>
                <a:fillRect l="-1600" r="-69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>
            <a:off x="202038" y="3576250"/>
            <a:ext cx="8624170" cy="2013987"/>
          </a:xfrm>
          <a:custGeom>
            <a:avLst/>
            <a:gdLst/>
            <a:ahLst/>
            <a:cxnLst/>
            <a:rect l="l" t="t" r="r" b="b"/>
            <a:pathLst>
              <a:path w="8624170" h="2013987">
                <a:moveTo>
                  <a:pt x="0" y="0"/>
                </a:moveTo>
                <a:lnTo>
                  <a:pt x="8624171" y="0"/>
                </a:lnTo>
                <a:lnTo>
                  <a:pt x="8624171" y="2013987"/>
                </a:lnTo>
                <a:lnTo>
                  <a:pt x="0" y="20139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19" r="-12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-675547" y="-11658116"/>
            <a:ext cx="14099416" cy="14099416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45D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95363" y="6002224"/>
            <a:ext cx="8430846" cy="927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>
                <a:solidFill>
                  <a:srgbClr val="01478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BETTER WAY TO WORK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39338" y="1559321"/>
            <a:ext cx="9009323" cy="7168358"/>
          </a:xfrm>
          <a:custGeom>
            <a:avLst/>
            <a:gdLst/>
            <a:ahLst/>
            <a:cxnLst/>
            <a:rect l="l" t="t" r="r" b="b"/>
            <a:pathLst>
              <a:path w="9009323" h="7168358">
                <a:moveTo>
                  <a:pt x="0" y="0"/>
                </a:moveTo>
                <a:lnTo>
                  <a:pt x="9009324" y="0"/>
                </a:lnTo>
                <a:lnTo>
                  <a:pt x="9009324" y="7168358"/>
                </a:lnTo>
                <a:lnTo>
                  <a:pt x="0" y="7168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831827" y="78101"/>
            <a:ext cx="12624346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346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MULTI-FACTOR AUTHENTICATION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639945" y="1409094"/>
            <a:ext cx="6492240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97563" y="1915327"/>
            <a:ext cx="2935911" cy="2657000"/>
          </a:xfrm>
          <a:custGeom>
            <a:avLst/>
            <a:gdLst/>
            <a:ahLst/>
            <a:cxnLst/>
            <a:rect l="l" t="t" r="r" b="b"/>
            <a:pathLst>
              <a:path w="2935911" h="2657000">
                <a:moveTo>
                  <a:pt x="0" y="0"/>
                </a:moveTo>
                <a:lnTo>
                  <a:pt x="2935911" y="0"/>
                </a:lnTo>
                <a:lnTo>
                  <a:pt x="2935911" y="2657000"/>
                </a:lnTo>
                <a:lnTo>
                  <a:pt x="0" y="265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123974" y="1846580"/>
            <a:ext cx="9879062" cy="6517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64" lvl="1" indent="-474982" algn="l">
              <a:lnSpc>
                <a:spcPts val="6160"/>
              </a:lnSpc>
              <a:buFont typeface="Arial"/>
              <a:buChar char="•"/>
            </a:pPr>
            <a:r>
              <a:rPr lang="en-US" sz="4400" b="1">
                <a:solidFill>
                  <a:srgbClr val="145D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Protects Sensitive Information</a:t>
            </a:r>
          </a:p>
          <a:p>
            <a:pPr algn="l">
              <a:lnSpc>
                <a:spcPts val="4760"/>
              </a:lnSpc>
            </a:pPr>
            <a:endParaRPr lang="en-US" sz="4400" b="1">
              <a:solidFill>
                <a:srgbClr val="145DA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060"/>
              </a:lnSpc>
            </a:pPr>
            <a:endParaRPr lang="en-US" sz="4400" b="1">
              <a:solidFill>
                <a:srgbClr val="145DA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949964" lvl="1" indent="-474982" algn="l">
              <a:lnSpc>
                <a:spcPts val="6160"/>
              </a:lnSpc>
              <a:buFont typeface="Arial"/>
              <a:buChar char="•"/>
            </a:pPr>
            <a:r>
              <a:rPr lang="en-US" sz="4400" b="1">
                <a:solidFill>
                  <a:srgbClr val="145D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Prevents Unauthorized Access</a:t>
            </a:r>
          </a:p>
          <a:p>
            <a:pPr algn="l">
              <a:lnSpc>
                <a:spcPts val="4760"/>
              </a:lnSpc>
            </a:pPr>
            <a:endParaRPr lang="en-US" sz="4400" b="1">
              <a:solidFill>
                <a:srgbClr val="145DA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060"/>
              </a:lnSpc>
            </a:pPr>
            <a:endParaRPr lang="en-US" sz="4400" b="1">
              <a:solidFill>
                <a:srgbClr val="145DA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949964" lvl="1" indent="-474982" algn="l">
              <a:lnSpc>
                <a:spcPts val="6160"/>
              </a:lnSpc>
              <a:buFont typeface="Arial"/>
              <a:buChar char="•"/>
            </a:pPr>
            <a:r>
              <a:rPr lang="en-US" sz="4400" b="1">
                <a:solidFill>
                  <a:srgbClr val="145D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Supports Public Safety</a:t>
            </a:r>
          </a:p>
          <a:p>
            <a:pPr algn="ctr">
              <a:lnSpc>
                <a:spcPts val="4060"/>
              </a:lnSpc>
            </a:pPr>
            <a:endParaRPr lang="en-US" sz="4400" b="1">
              <a:solidFill>
                <a:srgbClr val="145DA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5460"/>
              </a:lnSpc>
            </a:pPr>
            <a:endParaRPr lang="en-US" sz="4400" b="1">
              <a:solidFill>
                <a:srgbClr val="145DA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949964" lvl="1" indent="-474982" algn="l">
              <a:lnSpc>
                <a:spcPts val="6160"/>
              </a:lnSpc>
              <a:buFont typeface="Arial"/>
              <a:buChar char="•"/>
            </a:pPr>
            <a:r>
              <a:rPr lang="en-US" sz="4400" b="1">
                <a:solidFill>
                  <a:srgbClr val="145D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Meets Federal Requirements</a:t>
            </a:r>
          </a:p>
        </p:txBody>
      </p:sp>
      <p:sp>
        <p:nvSpPr>
          <p:cNvPr id="5" name="Freeform 5"/>
          <p:cNvSpPr/>
          <p:nvPr/>
        </p:nvSpPr>
        <p:spPr>
          <a:xfrm>
            <a:off x="14191900" y="1805411"/>
            <a:ext cx="2965807" cy="2876832"/>
          </a:xfrm>
          <a:custGeom>
            <a:avLst/>
            <a:gdLst/>
            <a:ahLst/>
            <a:cxnLst/>
            <a:rect l="l" t="t" r="r" b="b"/>
            <a:pathLst>
              <a:path w="2965807" h="2876832">
                <a:moveTo>
                  <a:pt x="0" y="0"/>
                </a:moveTo>
                <a:lnTo>
                  <a:pt x="2965806" y="0"/>
                </a:lnTo>
                <a:lnTo>
                  <a:pt x="2965806" y="2876832"/>
                </a:lnTo>
                <a:lnTo>
                  <a:pt x="0" y="2876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59932" y="5654560"/>
            <a:ext cx="2814447" cy="3272613"/>
          </a:xfrm>
          <a:custGeom>
            <a:avLst/>
            <a:gdLst/>
            <a:ahLst/>
            <a:cxnLst/>
            <a:rect l="l" t="t" r="r" b="b"/>
            <a:pathLst>
              <a:path w="2814447" h="3272613">
                <a:moveTo>
                  <a:pt x="0" y="0"/>
                </a:moveTo>
                <a:lnTo>
                  <a:pt x="2814447" y="0"/>
                </a:lnTo>
                <a:lnTo>
                  <a:pt x="2814447" y="3272613"/>
                </a:lnTo>
                <a:lnTo>
                  <a:pt x="0" y="32726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799526" y="5654560"/>
            <a:ext cx="2459774" cy="3279698"/>
          </a:xfrm>
          <a:custGeom>
            <a:avLst/>
            <a:gdLst/>
            <a:ahLst/>
            <a:cxnLst/>
            <a:rect l="l" t="t" r="r" b="b"/>
            <a:pathLst>
              <a:path w="2459774" h="3279698">
                <a:moveTo>
                  <a:pt x="0" y="0"/>
                </a:moveTo>
                <a:lnTo>
                  <a:pt x="2459774" y="0"/>
                </a:lnTo>
                <a:lnTo>
                  <a:pt x="2459774" y="3279699"/>
                </a:lnTo>
                <a:lnTo>
                  <a:pt x="0" y="3279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7067252" y="170844"/>
            <a:ext cx="4153495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145DA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WHY MFA? 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12803" y="1350415"/>
            <a:ext cx="14310394" cy="8661205"/>
            <a:chOff x="0" y="0"/>
            <a:chExt cx="134294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2941" cy="812800"/>
            </a:xfrm>
            <a:custGeom>
              <a:avLst/>
              <a:gdLst/>
              <a:ahLst/>
              <a:cxnLst/>
              <a:rect l="l" t="t" r="r" b="b"/>
              <a:pathLst>
                <a:path w="1342941" h="812800">
                  <a:moveTo>
                    <a:pt x="12443" y="0"/>
                  </a:moveTo>
                  <a:lnTo>
                    <a:pt x="1330498" y="0"/>
                  </a:lnTo>
                  <a:cubicBezTo>
                    <a:pt x="1337370" y="0"/>
                    <a:pt x="1342941" y="5571"/>
                    <a:pt x="1342941" y="12443"/>
                  </a:cubicBezTo>
                  <a:lnTo>
                    <a:pt x="1342941" y="800357"/>
                  </a:lnTo>
                  <a:cubicBezTo>
                    <a:pt x="1342941" y="803657"/>
                    <a:pt x="1341630" y="806822"/>
                    <a:pt x="1339297" y="809156"/>
                  </a:cubicBezTo>
                  <a:cubicBezTo>
                    <a:pt x="1336963" y="811489"/>
                    <a:pt x="1333798" y="812800"/>
                    <a:pt x="1330498" y="812800"/>
                  </a:cubicBezTo>
                  <a:lnTo>
                    <a:pt x="12443" y="812800"/>
                  </a:lnTo>
                  <a:cubicBezTo>
                    <a:pt x="9143" y="812800"/>
                    <a:pt x="5978" y="811489"/>
                    <a:pt x="3644" y="809156"/>
                  </a:cubicBezTo>
                  <a:cubicBezTo>
                    <a:pt x="1311" y="806822"/>
                    <a:pt x="0" y="803657"/>
                    <a:pt x="0" y="800357"/>
                  </a:cubicBezTo>
                  <a:lnTo>
                    <a:pt x="0" y="12443"/>
                  </a:lnTo>
                  <a:cubicBezTo>
                    <a:pt x="0" y="9143"/>
                    <a:pt x="1311" y="5978"/>
                    <a:pt x="3644" y="3644"/>
                  </a:cubicBezTo>
                  <a:cubicBezTo>
                    <a:pt x="5978" y="1311"/>
                    <a:pt x="9143" y="0"/>
                    <a:pt x="12443" y="0"/>
                  </a:cubicBezTo>
                  <a:close/>
                </a:path>
              </a:pathLst>
            </a:custGeom>
            <a:blipFill>
              <a:blip r:embed="rId3"/>
              <a:stretch>
                <a:fillRect l="-2401" r="-240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394960" y="9261"/>
            <a:ext cx="5546080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1478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LOGIN &amp; NEWS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332014" y="2002765"/>
            <a:ext cx="1392717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697051" y="2611351"/>
            <a:ext cx="8262042" cy="6540699"/>
            <a:chOff x="0" y="0"/>
            <a:chExt cx="1026708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26708" cy="812800"/>
            </a:xfrm>
            <a:custGeom>
              <a:avLst/>
              <a:gdLst/>
              <a:ahLst/>
              <a:cxnLst/>
              <a:rect l="l" t="t" r="r" b="b"/>
              <a:pathLst>
                <a:path w="1026708" h="812800">
                  <a:moveTo>
                    <a:pt x="0" y="0"/>
                  </a:moveTo>
                  <a:lnTo>
                    <a:pt x="1026708" y="0"/>
                  </a:lnTo>
                  <a:lnTo>
                    <a:pt x="102670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20058" r="-2005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60692" y="347661"/>
            <a:ext cx="10639723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1478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YOU’LL FIND IN NEWS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3192475"/>
            <a:ext cx="9038829" cy="5283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94" lvl="1" indent="-539747" algn="l">
              <a:lnSpc>
                <a:spcPts val="6999"/>
              </a:lnSpc>
              <a:buFont typeface="Arial"/>
              <a:buChar char="•"/>
            </a:pPr>
            <a:r>
              <a:rPr lang="en-US" sz="4999">
                <a:solidFill>
                  <a:srgbClr val="014785"/>
                </a:solidFill>
                <a:latin typeface="Canva Sans"/>
                <a:ea typeface="Canva Sans"/>
                <a:cs typeface="Canva Sans"/>
                <a:sym typeface="Canva Sans"/>
              </a:rPr>
              <a:t>System Maintenance</a:t>
            </a:r>
          </a:p>
          <a:p>
            <a:pPr marL="1079494" lvl="1" indent="-539747" algn="l">
              <a:lnSpc>
                <a:spcPts val="6999"/>
              </a:lnSpc>
              <a:buFont typeface="Arial"/>
              <a:buChar char="•"/>
            </a:pPr>
            <a:r>
              <a:rPr lang="en-US" sz="4999">
                <a:solidFill>
                  <a:srgbClr val="014785"/>
                </a:solidFill>
                <a:latin typeface="Canva Sans"/>
                <a:ea typeface="Canva Sans"/>
                <a:cs typeface="Canva Sans"/>
                <a:sym typeface="Canva Sans"/>
              </a:rPr>
              <a:t>Releases &amp; Enhancements</a:t>
            </a:r>
          </a:p>
          <a:p>
            <a:pPr marL="1079494" lvl="1" indent="-539747" algn="l">
              <a:lnSpc>
                <a:spcPts val="6999"/>
              </a:lnSpc>
              <a:buFont typeface="Arial"/>
              <a:buChar char="•"/>
            </a:pPr>
            <a:r>
              <a:rPr lang="en-US" sz="4999">
                <a:solidFill>
                  <a:srgbClr val="014785"/>
                </a:solidFill>
                <a:latin typeface="Canva Sans"/>
                <a:ea typeface="Canva Sans"/>
                <a:cs typeface="Canva Sans"/>
                <a:sym typeface="Canva Sans"/>
              </a:rPr>
              <a:t>Service Interruptions</a:t>
            </a:r>
          </a:p>
          <a:p>
            <a:pPr marL="1079494" lvl="1" indent="-539747" algn="l">
              <a:lnSpc>
                <a:spcPts val="6999"/>
              </a:lnSpc>
              <a:buFont typeface="Arial"/>
              <a:buChar char="•"/>
            </a:pPr>
            <a:r>
              <a:rPr lang="en-US" sz="4999">
                <a:solidFill>
                  <a:srgbClr val="014785"/>
                </a:solidFill>
                <a:latin typeface="Canva Sans"/>
                <a:ea typeface="Canva Sans"/>
                <a:cs typeface="Canva Sans"/>
                <a:sym typeface="Canva Sans"/>
              </a:rPr>
              <a:t>Training Opportunities</a:t>
            </a:r>
          </a:p>
          <a:p>
            <a:pPr marL="1079494" lvl="1" indent="-539747" algn="l">
              <a:lnSpc>
                <a:spcPts val="6999"/>
              </a:lnSpc>
              <a:buFont typeface="Arial"/>
              <a:buChar char="•"/>
            </a:pPr>
            <a:r>
              <a:rPr lang="en-US" sz="4999">
                <a:solidFill>
                  <a:srgbClr val="014785"/>
                </a:solidFill>
                <a:latin typeface="Canva Sans"/>
                <a:ea typeface="Canva Sans"/>
                <a:cs typeface="Canva Sans"/>
                <a:sym typeface="Canva Sans"/>
              </a:rPr>
              <a:t>Educational Resources</a:t>
            </a:r>
          </a:p>
          <a:p>
            <a:pPr marL="1079494" lvl="1" indent="-539747" algn="l">
              <a:lnSpc>
                <a:spcPts val="6999"/>
              </a:lnSpc>
              <a:buFont typeface="Arial"/>
              <a:buChar char="•"/>
            </a:pPr>
            <a:r>
              <a:rPr lang="en-US" sz="4999">
                <a:solidFill>
                  <a:srgbClr val="014785"/>
                </a:solidFill>
                <a:latin typeface="Canva Sans"/>
                <a:ea typeface="Canva Sans"/>
                <a:cs typeface="Canva Sans"/>
                <a:sym typeface="Canva Sans"/>
              </a:rPr>
              <a:t>Events &amp; Reminders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28123" y="1595439"/>
            <a:ext cx="12031754" cy="8141052"/>
            <a:chOff x="0" y="0"/>
            <a:chExt cx="1864033" cy="12612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64034" cy="1261262"/>
            </a:xfrm>
            <a:custGeom>
              <a:avLst/>
              <a:gdLst/>
              <a:ahLst/>
              <a:cxnLst/>
              <a:rect l="l" t="t" r="r" b="b"/>
              <a:pathLst>
                <a:path w="1864034" h="1261262">
                  <a:moveTo>
                    <a:pt x="0" y="0"/>
                  </a:moveTo>
                  <a:lnTo>
                    <a:pt x="1864034" y="0"/>
                  </a:lnTo>
                  <a:lnTo>
                    <a:pt x="1864034" y="1261262"/>
                  </a:lnTo>
                  <a:lnTo>
                    <a:pt x="0" y="1261262"/>
                  </a:lnTo>
                  <a:close/>
                </a:path>
              </a:pathLst>
            </a:custGeom>
            <a:blipFill>
              <a:blip r:embed="rId3"/>
              <a:stretch>
                <a:fillRect t="-1641" b="-16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446118" y="36405"/>
            <a:ext cx="5395764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C468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USER PROFILE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0555" y="1352653"/>
            <a:ext cx="17646891" cy="8018306"/>
          </a:xfrm>
          <a:custGeom>
            <a:avLst/>
            <a:gdLst/>
            <a:ahLst/>
            <a:cxnLst/>
            <a:rect l="l" t="t" r="r" b="b"/>
            <a:pathLst>
              <a:path w="17646891" h="8018306">
                <a:moveTo>
                  <a:pt x="0" y="0"/>
                </a:moveTo>
                <a:lnTo>
                  <a:pt x="17646890" y="0"/>
                </a:lnTo>
                <a:lnTo>
                  <a:pt x="17646890" y="8018306"/>
                </a:lnTo>
                <a:lnTo>
                  <a:pt x="0" y="80183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845496" y="104875"/>
            <a:ext cx="10597009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2438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USER INFO &amp; DEACTIVATION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2017938"/>
            <a:ext cx="9144000" cy="8258137"/>
            <a:chOff x="0" y="0"/>
            <a:chExt cx="885350" cy="7995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5350" cy="799578"/>
            </a:xfrm>
            <a:custGeom>
              <a:avLst/>
              <a:gdLst/>
              <a:ahLst/>
              <a:cxnLst/>
              <a:rect l="l" t="t" r="r" b="b"/>
              <a:pathLst>
                <a:path w="885350" h="799578">
                  <a:moveTo>
                    <a:pt x="0" y="0"/>
                  </a:moveTo>
                  <a:lnTo>
                    <a:pt x="885350" y="0"/>
                  </a:lnTo>
                  <a:lnTo>
                    <a:pt x="885350" y="799578"/>
                  </a:lnTo>
                  <a:lnTo>
                    <a:pt x="0" y="799578"/>
                  </a:lnTo>
                  <a:close/>
                </a:path>
              </a:pathLst>
            </a:custGeom>
            <a:blipFill>
              <a:blip r:embed="rId3"/>
              <a:stretch>
                <a:fillRect l="-17903" r="-1790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54633" y="461961"/>
            <a:ext cx="16856032" cy="1219395"/>
            <a:chOff x="0" y="0"/>
            <a:chExt cx="22474709" cy="1625860"/>
          </a:xfrm>
        </p:grpSpPr>
        <p:sp>
          <p:nvSpPr>
            <p:cNvPr id="5" name="AutoShape 5"/>
            <p:cNvSpPr/>
            <p:nvPr/>
          </p:nvSpPr>
          <p:spPr>
            <a:xfrm flipV="1">
              <a:off x="0" y="1600460"/>
              <a:ext cx="22474709" cy="0"/>
            </a:xfrm>
            <a:prstGeom prst="line">
              <a:avLst/>
            </a:prstGeom>
            <a:ln w="50800" cap="flat">
              <a:solidFill>
                <a:srgbClr val="CF234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14300"/>
              <a:ext cx="22371645" cy="13334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sz="5400" b="1" dirty="0">
                  <a:solidFill>
                    <a:srgbClr val="04458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SIMPLIFIED USER ADMINISTRATION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54633" y="3043989"/>
            <a:ext cx="8279342" cy="5170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778" lvl="1" indent="-453389" algn="l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Same look &amp; feel for End Users</a:t>
            </a:r>
          </a:p>
          <a:p>
            <a:pPr marL="906778" lvl="1" indent="-453389" algn="l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Simplified deactivation process for compact Staff</a:t>
            </a:r>
          </a:p>
          <a:p>
            <a:pPr marL="906778" lvl="1" indent="-453389" algn="l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Automatic removal of User Roles which was often times overlooked in ICOTS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7640" y="1368216"/>
            <a:ext cx="16230600" cy="7766685"/>
            <a:chOff x="0" y="0"/>
            <a:chExt cx="2514545" cy="12032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203263"/>
            </a:xfrm>
            <a:custGeom>
              <a:avLst/>
              <a:gdLst/>
              <a:ahLst/>
              <a:cxnLst/>
              <a:rect l="l" t="t" r="r" b="b"/>
              <a:pathLst>
                <a:path w="2514545" h="1203263">
                  <a:moveTo>
                    <a:pt x="0" y="0"/>
                  </a:moveTo>
                  <a:lnTo>
                    <a:pt x="2514545" y="0"/>
                  </a:lnTo>
                  <a:lnTo>
                    <a:pt x="2514545" y="1203263"/>
                  </a:lnTo>
                  <a:lnTo>
                    <a:pt x="0" y="1203263"/>
                  </a:lnTo>
                  <a:close/>
                </a:path>
              </a:pathLst>
            </a:custGeom>
            <a:blipFill>
              <a:blip r:embed="rId3"/>
              <a:stretch>
                <a:fillRect t="-914" b="-9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945559" y="27061"/>
            <a:ext cx="8396883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6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COMPACT WORKLOAD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11015" y="1028700"/>
            <a:ext cx="11465971" cy="8980609"/>
            <a:chOff x="0" y="0"/>
            <a:chExt cx="1823045" cy="14278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3045" cy="1427882"/>
            </a:xfrm>
            <a:custGeom>
              <a:avLst/>
              <a:gdLst/>
              <a:ahLst/>
              <a:cxnLst/>
              <a:rect l="l" t="t" r="r" b="b"/>
              <a:pathLst>
                <a:path w="1823045" h="1427882">
                  <a:moveTo>
                    <a:pt x="15530" y="0"/>
                  </a:moveTo>
                  <a:lnTo>
                    <a:pt x="1807515" y="0"/>
                  </a:lnTo>
                  <a:cubicBezTo>
                    <a:pt x="1816092" y="0"/>
                    <a:pt x="1823045" y="6953"/>
                    <a:pt x="1823045" y="15530"/>
                  </a:cubicBezTo>
                  <a:lnTo>
                    <a:pt x="1823045" y="1412352"/>
                  </a:lnTo>
                  <a:cubicBezTo>
                    <a:pt x="1823045" y="1420929"/>
                    <a:pt x="1816092" y="1427882"/>
                    <a:pt x="1807515" y="1427882"/>
                  </a:cubicBezTo>
                  <a:lnTo>
                    <a:pt x="15530" y="1427882"/>
                  </a:lnTo>
                  <a:cubicBezTo>
                    <a:pt x="6953" y="1427882"/>
                    <a:pt x="0" y="1420929"/>
                    <a:pt x="0" y="1412352"/>
                  </a:cubicBezTo>
                  <a:lnTo>
                    <a:pt x="0" y="15530"/>
                  </a:lnTo>
                  <a:cubicBezTo>
                    <a:pt x="0" y="6953"/>
                    <a:pt x="6953" y="0"/>
                    <a:pt x="15530" y="0"/>
                  </a:cubicBezTo>
                  <a:close/>
                </a:path>
              </a:pathLst>
            </a:custGeom>
            <a:blipFill>
              <a:blip r:embed="rId3"/>
              <a:stretch>
                <a:fillRect t="-489" b="-48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202558" y="-114300"/>
            <a:ext cx="11882884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1F529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COMPACT WORKLOAD RESULTS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633" y="461961"/>
            <a:ext cx="16856032" cy="1219395"/>
            <a:chOff x="0" y="0"/>
            <a:chExt cx="22474709" cy="1625861"/>
          </a:xfrm>
        </p:grpSpPr>
        <p:sp>
          <p:nvSpPr>
            <p:cNvPr id="3" name="AutoShape 3"/>
            <p:cNvSpPr/>
            <p:nvPr/>
          </p:nvSpPr>
          <p:spPr>
            <a:xfrm>
              <a:off x="0" y="1600461"/>
              <a:ext cx="22474709" cy="0"/>
            </a:xfrm>
            <a:prstGeom prst="line">
              <a:avLst/>
            </a:prstGeom>
            <a:ln w="50800" cap="flat">
              <a:solidFill>
                <a:srgbClr val="CF234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4300"/>
              <a:ext cx="22371645" cy="1333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sz="5400" b="1" dirty="0">
                  <a:solidFill>
                    <a:srgbClr val="04458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IMPROVED SEARCH FUNCTIONALITY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6390994"/>
            <a:ext cx="18310006" cy="3896006"/>
            <a:chOff x="0" y="0"/>
            <a:chExt cx="2836699" cy="6035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36699" cy="603593"/>
            </a:xfrm>
            <a:custGeom>
              <a:avLst/>
              <a:gdLst/>
              <a:ahLst/>
              <a:cxnLst/>
              <a:rect l="l" t="t" r="r" b="b"/>
              <a:pathLst>
                <a:path w="2836699" h="603593">
                  <a:moveTo>
                    <a:pt x="0" y="0"/>
                  </a:moveTo>
                  <a:lnTo>
                    <a:pt x="2836699" y="0"/>
                  </a:lnTo>
                  <a:lnTo>
                    <a:pt x="2836699" y="603593"/>
                  </a:lnTo>
                  <a:lnTo>
                    <a:pt x="0" y="603593"/>
                  </a:lnTo>
                  <a:close/>
                </a:path>
              </a:pathLst>
            </a:custGeom>
            <a:blipFill>
              <a:blip r:embed="rId3"/>
              <a:stretch>
                <a:fillRect t="-70053" b="-1448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314544" y="2249364"/>
            <a:ext cx="13721038" cy="369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Profile Search on every screen for quicker access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More intuitive search results that highlight key matches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Search results on the bottom of screens to allow for abilty to change search criteria instantly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Color coded information to quickly see type and status of cases 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318353"/>
            <a:ext cx="18288000" cy="8275320"/>
          </a:xfrm>
          <a:custGeom>
            <a:avLst/>
            <a:gdLst/>
            <a:ahLst/>
            <a:cxnLst/>
            <a:rect l="l" t="t" r="r" b="b"/>
            <a:pathLst>
              <a:path w="18288000" h="8275320">
                <a:moveTo>
                  <a:pt x="0" y="0"/>
                </a:moveTo>
                <a:lnTo>
                  <a:pt x="18288000" y="0"/>
                </a:lnTo>
                <a:lnTo>
                  <a:pt x="18288000" y="8275320"/>
                </a:lnTo>
                <a:lnTo>
                  <a:pt x="0" y="82753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817316" y="11499"/>
            <a:ext cx="12653367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D417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SUPERVISED INDIVDUAL PROFILE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454366"/>
            <a:ext cx="18288000" cy="8149590"/>
          </a:xfrm>
          <a:custGeom>
            <a:avLst/>
            <a:gdLst/>
            <a:ahLst/>
            <a:cxnLst/>
            <a:rect l="l" t="t" r="r" b="b"/>
            <a:pathLst>
              <a:path w="18288000" h="8149590">
                <a:moveTo>
                  <a:pt x="0" y="0"/>
                </a:moveTo>
                <a:lnTo>
                  <a:pt x="18288000" y="0"/>
                </a:lnTo>
                <a:lnTo>
                  <a:pt x="18288000" y="8149590"/>
                </a:lnTo>
                <a:lnTo>
                  <a:pt x="0" y="81495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692673" y="36405"/>
            <a:ext cx="12902654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A488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SUPERVISED INDIVIDUAL PROFILE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633" y="461961"/>
            <a:ext cx="16856032" cy="1219395"/>
            <a:chOff x="0" y="0"/>
            <a:chExt cx="22474709" cy="1625860"/>
          </a:xfrm>
        </p:grpSpPr>
        <p:sp>
          <p:nvSpPr>
            <p:cNvPr id="3" name="AutoShape 3"/>
            <p:cNvSpPr/>
            <p:nvPr/>
          </p:nvSpPr>
          <p:spPr>
            <a:xfrm flipV="1">
              <a:off x="0" y="1600460"/>
              <a:ext cx="22474709" cy="0"/>
            </a:xfrm>
            <a:prstGeom prst="line">
              <a:avLst/>
            </a:prstGeom>
            <a:ln w="50800" cap="flat">
              <a:solidFill>
                <a:srgbClr val="CF234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4300"/>
              <a:ext cx="22371645" cy="13334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sz="5400" b="1" dirty="0">
                  <a:solidFill>
                    <a:srgbClr val="04458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PROFILE MODERNIZATION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69806" y="6689668"/>
            <a:ext cx="16840859" cy="3428775"/>
            <a:chOff x="0" y="0"/>
            <a:chExt cx="1690153" cy="34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0153" cy="344113"/>
            </a:xfrm>
            <a:custGeom>
              <a:avLst/>
              <a:gdLst/>
              <a:ahLst/>
              <a:cxnLst/>
              <a:rect l="l" t="t" r="r" b="b"/>
              <a:pathLst>
                <a:path w="1690153" h="344113">
                  <a:moveTo>
                    <a:pt x="0" y="0"/>
                  </a:moveTo>
                  <a:lnTo>
                    <a:pt x="1690153" y="0"/>
                  </a:lnTo>
                  <a:lnTo>
                    <a:pt x="1690153" y="344113"/>
                  </a:lnTo>
                  <a:lnTo>
                    <a:pt x="0" y="344113"/>
                  </a:lnTo>
                  <a:close/>
                </a:path>
              </a:pathLst>
            </a:custGeom>
            <a:blipFill>
              <a:blip r:embed="rId3"/>
              <a:stretch>
                <a:fillRect t="-87525" b="-875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400051" y="2105889"/>
            <a:ext cx="15565196" cy="431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2" lvl="1" indent="-377826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Language updated to reflect “Supervised Individual” instead of “Offender”</a:t>
            </a:r>
          </a:p>
          <a:p>
            <a:pPr marL="755652" lvl="1" indent="-377826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Updated NCIC codes</a:t>
            </a:r>
          </a:p>
          <a:p>
            <a:pPr marL="755652" lvl="1" indent="-377826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Contact information located in one section to streamline information</a:t>
            </a:r>
          </a:p>
          <a:p>
            <a:pPr marL="755652" lvl="1" indent="-377826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Ethnicity now shown on profile</a:t>
            </a:r>
          </a:p>
          <a:p>
            <a:pPr marL="755652" lvl="1" indent="-377826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“Violation History” removed as this info is available elsewhere on the profile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4843" y="1376130"/>
            <a:ext cx="8494115" cy="6970572"/>
          </a:xfrm>
          <a:custGeom>
            <a:avLst/>
            <a:gdLst/>
            <a:ahLst/>
            <a:cxnLst/>
            <a:rect l="l" t="t" r="r" b="b"/>
            <a:pathLst>
              <a:path w="8494115" h="6970572">
                <a:moveTo>
                  <a:pt x="0" y="0"/>
                </a:moveTo>
                <a:lnTo>
                  <a:pt x="8494114" y="0"/>
                </a:lnTo>
                <a:lnTo>
                  <a:pt x="8494114" y="6970571"/>
                </a:lnTo>
                <a:lnTo>
                  <a:pt x="0" y="6970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34409" b="-826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356390" y="1251627"/>
            <a:ext cx="8508959" cy="8150687"/>
          </a:xfrm>
          <a:custGeom>
            <a:avLst/>
            <a:gdLst/>
            <a:ahLst/>
            <a:cxnLst/>
            <a:rect l="l" t="t" r="r" b="b"/>
            <a:pathLst>
              <a:path w="8508959" h="8150687">
                <a:moveTo>
                  <a:pt x="0" y="0"/>
                </a:moveTo>
                <a:lnTo>
                  <a:pt x="8508960" y="0"/>
                </a:lnTo>
                <a:lnTo>
                  <a:pt x="8508960" y="8150688"/>
                </a:lnTo>
                <a:lnTo>
                  <a:pt x="0" y="81506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252459" y="3850"/>
            <a:ext cx="3492996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D488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REPORTS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14655" y="1590444"/>
            <a:ext cx="12858691" cy="9179003"/>
          </a:xfrm>
          <a:custGeom>
            <a:avLst/>
            <a:gdLst/>
            <a:ahLst/>
            <a:cxnLst/>
            <a:rect l="l" t="t" r="r" b="b"/>
            <a:pathLst>
              <a:path w="12858691" h="9179003">
                <a:moveTo>
                  <a:pt x="0" y="0"/>
                </a:moveTo>
                <a:lnTo>
                  <a:pt x="12858690" y="0"/>
                </a:lnTo>
                <a:lnTo>
                  <a:pt x="12858690" y="9179003"/>
                </a:lnTo>
                <a:lnTo>
                  <a:pt x="0" y="91790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693667" y="62536"/>
            <a:ext cx="8900666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USER ADMINISTRATION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99724" y="1491330"/>
            <a:ext cx="10208421" cy="7550608"/>
          </a:xfrm>
          <a:custGeom>
            <a:avLst/>
            <a:gdLst/>
            <a:ahLst/>
            <a:cxnLst/>
            <a:rect l="l" t="t" r="r" b="b"/>
            <a:pathLst>
              <a:path w="10208421" h="7550608">
                <a:moveTo>
                  <a:pt x="0" y="0"/>
                </a:moveTo>
                <a:lnTo>
                  <a:pt x="10208421" y="0"/>
                </a:lnTo>
                <a:lnTo>
                  <a:pt x="10208421" y="7550608"/>
                </a:lnTo>
                <a:lnTo>
                  <a:pt x="0" y="75506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516767" y="41236"/>
            <a:ext cx="8974336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PROFILE MANAGEMENT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64326" y="1069936"/>
            <a:ext cx="14484949" cy="7837746"/>
          </a:xfrm>
          <a:custGeom>
            <a:avLst/>
            <a:gdLst/>
            <a:ahLst/>
            <a:cxnLst/>
            <a:rect l="l" t="t" r="r" b="b"/>
            <a:pathLst>
              <a:path w="14484949" h="7837746">
                <a:moveTo>
                  <a:pt x="0" y="0"/>
                </a:moveTo>
                <a:lnTo>
                  <a:pt x="14484949" y="0"/>
                </a:lnTo>
                <a:lnTo>
                  <a:pt x="14484949" y="7837746"/>
                </a:lnTo>
                <a:lnTo>
                  <a:pt x="0" y="783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516767" y="41236"/>
            <a:ext cx="8974336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PROFILE MANAGEMENT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64326" y="8821957"/>
            <a:ext cx="14484949" cy="828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  <a:spcBef>
                <a:spcPct val="0"/>
              </a:spcBef>
            </a:pPr>
            <a:r>
              <a:rPr lang="en-US" sz="4900" b="1">
                <a:solidFill>
                  <a:srgbClr val="CF234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CLEARER DIRECTION BUILT INTO THE SYSTEM</a:t>
            </a:r>
          </a:p>
        </p:txBody>
      </p:sp>
      <p:sp>
        <p:nvSpPr>
          <p:cNvPr id="5" name="AutoShape 5"/>
          <p:cNvSpPr/>
          <p:nvPr/>
        </p:nvSpPr>
        <p:spPr>
          <a:xfrm flipV="1">
            <a:off x="1584412" y="7989499"/>
            <a:ext cx="1482096" cy="1111718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633" y="461961"/>
            <a:ext cx="16856032" cy="1219395"/>
            <a:chOff x="0" y="0"/>
            <a:chExt cx="22474709" cy="1625861"/>
          </a:xfrm>
        </p:grpSpPr>
        <p:sp>
          <p:nvSpPr>
            <p:cNvPr id="3" name="AutoShape 3"/>
            <p:cNvSpPr/>
            <p:nvPr/>
          </p:nvSpPr>
          <p:spPr>
            <a:xfrm>
              <a:off x="0" y="1600461"/>
              <a:ext cx="22474709" cy="0"/>
            </a:xfrm>
            <a:prstGeom prst="line">
              <a:avLst/>
            </a:prstGeom>
            <a:ln w="50800" cap="flat">
              <a:solidFill>
                <a:srgbClr val="CF234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4300"/>
              <a:ext cx="22371645" cy="1333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sz="5400" b="1" dirty="0">
                  <a:solidFill>
                    <a:srgbClr val="04458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IMPROVED MANAGEMENT OF PROCESSES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1721363"/>
            <a:ext cx="18288000" cy="8565637"/>
          </a:xfrm>
          <a:custGeom>
            <a:avLst/>
            <a:gdLst/>
            <a:ahLst/>
            <a:cxnLst/>
            <a:rect l="l" t="t" r="r" b="b"/>
            <a:pathLst>
              <a:path w="18288000" h="8565637">
                <a:moveTo>
                  <a:pt x="0" y="0"/>
                </a:moveTo>
                <a:lnTo>
                  <a:pt x="18288000" y="0"/>
                </a:lnTo>
                <a:lnTo>
                  <a:pt x="18288000" y="8565637"/>
                </a:lnTo>
                <a:lnTo>
                  <a:pt x="0" y="85656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0990" b="-209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611086" y="3099031"/>
            <a:ext cx="11687905" cy="554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“Overdue” reports replaced by “Pending” reports for more proactive case management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Overdue reports remain available in the ICAOS Dashboard Reports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New “Last Transmitted Activity” report makes it easier to monitor case progress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National Office approval removed from moves/merges/deletes/expungements for faster processing by states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444" y="3427810"/>
            <a:ext cx="18260556" cy="3623579"/>
          </a:xfrm>
          <a:custGeom>
            <a:avLst/>
            <a:gdLst/>
            <a:ahLst/>
            <a:cxnLst/>
            <a:rect l="l" t="t" r="r" b="b"/>
            <a:pathLst>
              <a:path w="18260556" h="3623579">
                <a:moveTo>
                  <a:pt x="0" y="0"/>
                </a:moveTo>
                <a:lnTo>
                  <a:pt x="18260556" y="0"/>
                </a:lnTo>
                <a:lnTo>
                  <a:pt x="18260556" y="3623579"/>
                </a:lnTo>
                <a:lnTo>
                  <a:pt x="0" y="36235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694066" y="42624"/>
            <a:ext cx="4899868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545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DASHBOARD</a:t>
            </a: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633" y="461961"/>
            <a:ext cx="16856032" cy="1219395"/>
            <a:chOff x="0" y="0"/>
            <a:chExt cx="22474709" cy="1625861"/>
          </a:xfrm>
        </p:grpSpPr>
        <p:sp>
          <p:nvSpPr>
            <p:cNvPr id="3" name="AutoShape 3"/>
            <p:cNvSpPr/>
            <p:nvPr/>
          </p:nvSpPr>
          <p:spPr>
            <a:xfrm>
              <a:off x="0" y="1600461"/>
              <a:ext cx="22474709" cy="0"/>
            </a:xfrm>
            <a:prstGeom prst="line">
              <a:avLst/>
            </a:prstGeom>
            <a:ln w="50800" cap="flat">
              <a:solidFill>
                <a:srgbClr val="CF234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4300"/>
              <a:ext cx="22371645" cy="1333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sz="5400" b="1" dirty="0">
                  <a:solidFill>
                    <a:srgbClr val="04458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QUICK ACCESS TO COMMON PROCESSES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4633" y="2171344"/>
            <a:ext cx="7575369" cy="757536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25187" r="-251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90701" y="2249364"/>
            <a:ext cx="9319964" cy="740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Replaces “Assistants” tab which could be confusing and overwhelming for users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Common tasks located on “Dashboard” as a starting point for users</a:t>
            </a:r>
          </a:p>
          <a:p>
            <a:pPr marL="1511301" lvl="2" indent="-503767" algn="l">
              <a:lnSpc>
                <a:spcPts val="4900"/>
              </a:lnSpc>
              <a:buFont typeface="Arial"/>
              <a:buChar char="⚬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Start a New Transfer</a:t>
            </a:r>
          </a:p>
          <a:p>
            <a:pPr marL="1511301" lvl="2" indent="-503767" algn="l">
              <a:lnSpc>
                <a:spcPts val="4900"/>
              </a:lnSpc>
              <a:buFont typeface="Arial"/>
              <a:buChar char="⚬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Case Management Communications</a:t>
            </a:r>
          </a:p>
          <a:p>
            <a:pPr marL="1511301" lvl="2" indent="-503767" algn="l">
              <a:lnSpc>
                <a:spcPts val="4900"/>
              </a:lnSpc>
              <a:buFont typeface="Arial"/>
              <a:buChar char="⚬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Submit Notice of Departure</a:t>
            </a:r>
          </a:p>
          <a:p>
            <a:pPr marL="1511301" lvl="2" indent="-503767" algn="l">
              <a:lnSpc>
                <a:spcPts val="4900"/>
              </a:lnSpc>
              <a:buFont typeface="Arial"/>
              <a:buChar char="⚬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Submit Notice of Arrival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Encourages majority of workflow processes to occur fron the Individual’s Profile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9886" y="1290402"/>
            <a:ext cx="8581886" cy="5412270"/>
          </a:xfrm>
          <a:custGeom>
            <a:avLst/>
            <a:gdLst/>
            <a:ahLst/>
            <a:cxnLst/>
            <a:rect l="l" t="t" r="r" b="b"/>
            <a:pathLst>
              <a:path w="8581886" h="5412270">
                <a:moveTo>
                  <a:pt x="0" y="0"/>
                </a:moveTo>
                <a:lnTo>
                  <a:pt x="8581886" y="0"/>
                </a:lnTo>
                <a:lnTo>
                  <a:pt x="8581886" y="5412269"/>
                </a:lnTo>
                <a:lnTo>
                  <a:pt x="0" y="54122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654297" y="1635377"/>
            <a:ext cx="7633703" cy="5225876"/>
          </a:xfrm>
          <a:custGeom>
            <a:avLst/>
            <a:gdLst/>
            <a:ahLst/>
            <a:cxnLst/>
            <a:rect l="l" t="t" r="r" b="b"/>
            <a:pathLst>
              <a:path w="7633703" h="5225876">
                <a:moveTo>
                  <a:pt x="0" y="0"/>
                </a:moveTo>
                <a:lnTo>
                  <a:pt x="7633703" y="0"/>
                </a:lnTo>
                <a:lnTo>
                  <a:pt x="7633703" y="5225876"/>
                </a:lnTo>
                <a:lnTo>
                  <a:pt x="0" y="52258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971088" y="4799364"/>
            <a:ext cx="10983074" cy="5452479"/>
          </a:xfrm>
          <a:custGeom>
            <a:avLst/>
            <a:gdLst/>
            <a:ahLst/>
            <a:cxnLst/>
            <a:rect l="l" t="t" r="r" b="b"/>
            <a:pathLst>
              <a:path w="10983074" h="5452479">
                <a:moveTo>
                  <a:pt x="0" y="0"/>
                </a:moveTo>
                <a:lnTo>
                  <a:pt x="10983074" y="0"/>
                </a:lnTo>
                <a:lnTo>
                  <a:pt x="10983074" y="5452479"/>
                </a:lnTo>
                <a:lnTo>
                  <a:pt x="0" y="54524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993431" y="42624"/>
            <a:ext cx="10301139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545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PRE-TRANSFER QUESTIONS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633" y="461961"/>
            <a:ext cx="16856032" cy="1219395"/>
            <a:chOff x="0" y="0"/>
            <a:chExt cx="22474709" cy="1625861"/>
          </a:xfrm>
        </p:grpSpPr>
        <p:sp>
          <p:nvSpPr>
            <p:cNvPr id="3" name="AutoShape 3"/>
            <p:cNvSpPr/>
            <p:nvPr/>
          </p:nvSpPr>
          <p:spPr>
            <a:xfrm flipV="1">
              <a:off x="0" y="1600461"/>
              <a:ext cx="22474709" cy="0"/>
            </a:xfrm>
            <a:prstGeom prst="line">
              <a:avLst/>
            </a:prstGeom>
            <a:ln w="50800" cap="flat">
              <a:solidFill>
                <a:srgbClr val="CF234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4300"/>
              <a:ext cx="22371645" cy="1333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sz="5400" b="1" dirty="0">
                  <a:solidFill>
                    <a:srgbClr val="04458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PRE-TRANSFER QUESTIONS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548222" y="2522471"/>
            <a:ext cx="10032098" cy="678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Takes the guesswork out of which process to start by answering a few simple questions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Provides more accurate information to the receiving state on where an individual is actually located at the time of the request 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Includes questions on virtual sentencing and if the individual was living in the receiving state at the time of violation or revocation proceedings which was unavailable in ICOTS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54633" y="2689448"/>
            <a:ext cx="6520871" cy="652087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48281" r="-209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243509"/>
            <a:ext cx="16173553" cy="6032895"/>
          </a:xfrm>
          <a:custGeom>
            <a:avLst/>
            <a:gdLst/>
            <a:ahLst/>
            <a:cxnLst/>
            <a:rect l="l" t="t" r="r" b="b"/>
            <a:pathLst>
              <a:path w="16173553" h="6032895">
                <a:moveTo>
                  <a:pt x="0" y="0"/>
                </a:moveTo>
                <a:lnTo>
                  <a:pt x="16173553" y="0"/>
                </a:lnTo>
                <a:lnTo>
                  <a:pt x="16173553" y="6032895"/>
                </a:lnTo>
                <a:lnTo>
                  <a:pt x="0" y="60328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289751" y="6063461"/>
            <a:ext cx="3964235" cy="3964235"/>
            <a:chOff x="0" y="0"/>
            <a:chExt cx="5285646" cy="528564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285646" cy="528564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F234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64896" y="364896"/>
              <a:ext cx="4555854" cy="455585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468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853971" y="766561"/>
              <a:ext cx="3577704" cy="338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9"/>
                </a:lnSpc>
                <a:spcBef>
                  <a:spcPct val="0"/>
                </a:spcBef>
              </a:pPr>
              <a:r>
                <a:rPr lang="en-US" sz="4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No Process Changes 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736455" y="62536"/>
            <a:ext cx="8815090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NOTICE OF DEPARTURE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881384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964977" y="2175413"/>
            <a:ext cx="7645687" cy="7645687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25187" r="-251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736455" y="62536"/>
            <a:ext cx="8815090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NOTICE OF DEPARTURE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4633" y="3499532"/>
            <a:ext cx="8922413" cy="493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Clearer language added to instruct users to provide travel information (itinerary, travel companions, etc.)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Space to include how reporting instructions have been or will be given to the supervised individual</a:t>
            </a:r>
          </a:p>
          <a:p>
            <a:pPr algn="l">
              <a:lnSpc>
                <a:spcPts val="4900"/>
              </a:lnSpc>
            </a:pPr>
            <a:endParaRPr lang="en-US" sz="3500">
              <a:solidFill>
                <a:srgbClr val="044584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*Overall NOD process remains the same*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4206" y="1310314"/>
            <a:ext cx="15859588" cy="8930930"/>
          </a:xfrm>
          <a:custGeom>
            <a:avLst/>
            <a:gdLst/>
            <a:ahLst/>
            <a:cxnLst/>
            <a:rect l="l" t="t" r="r" b="b"/>
            <a:pathLst>
              <a:path w="15859588" h="8930930">
                <a:moveTo>
                  <a:pt x="0" y="0"/>
                </a:moveTo>
                <a:lnTo>
                  <a:pt x="15859588" y="0"/>
                </a:lnTo>
                <a:lnTo>
                  <a:pt x="15859588" y="8930930"/>
                </a:lnTo>
                <a:lnTo>
                  <a:pt x="0" y="89309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383634" y="62536"/>
            <a:ext cx="7520732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NOTICE OF ARRIVAL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1289751" y="6063461"/>
            <a:ext cx="3964235" cy="3964235"/>
            <a:chOff x="0" y="0"/>
            <a:chExt cx="5285646" cy="5285646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5285646" cy="5285646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F234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364896" y="364896"/>
              <a:ext cx="4555854" cy="4555854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468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853971" y="766561"/>
              <a:ext cx="3577704" cy="338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9"/>
                </a:lnSpc>
                <a:spcBef>
                  <a:spcPct val="0"/>
                </a:spcBef>
              </a:pPr>
              <a:r>
                <a:rPr lang="en-US" sz="4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No Process Changes 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7672" y="1416150"/>
            <a:ext cx="17499489" cy="7623215"/>
          </a:xfrm>
          <a:custGeom>
            <a:avLst/>
            <a:gdLst/>
            <a:ahLst/>
            <a:cxnLst/>
            <a:rect l="l" t="t" r="r" b="b"/>
            <a:pathLst>
              <a:path w="17499489" h="7623215">
                <a:moveTo>
                  <a:pt x="0" y="0"/>
                </a:moveTo>
                <a:lnTo>
                  <a:pt x="17499489" y="0"/>
                </a:lnTo>
                <a:lnTo>
                  <a:pt x="17499489" y="7623214"/>
                </a:lnTo>
                <a:lnTo>
                  <a:pt x="0" y="76232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161883" y="6024215"/>
            <a:ext cx="3964235" cy="3964235"/>
            <a:chOff x="0" y="0"/>
            <a:chExt cx="5285646" cy="528564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285646" cy="528564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F234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64896" y="364896"/>
              <a:ext cx="4555854" cy="455585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468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853971" y="766561"/>
              <a:ext cx="3577704" cy="338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9"/>
                </a:lnSpc>
                <a:spcBef>
                  <a:spcPct val="0"/>
                </a:spcBef>
              </a:pPr>
              <a:r>
                <a:rPr lang="en-US" sz="4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No Process Changes 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64667" y="62536"/>
            <a:ext cx="15758666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REQUEST FOR REPORTING INSTRUCTIONS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endParaRPr lang="en-US" sz="6000" b="1" dirty="0">
              <a:solidFill>
                <a:srgbClr val="04448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800232" y="2860257"/>
            <a:ext cx="6810432" cy="681043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13238" r="-132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64667" y="-345"/>
            <a:ext cx="15758666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REQUEST FOR REPORTING INSTRUCTIONS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&amp; TRANSFER REQUESTS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4633" y="2882519"/>
            <a:ext cx="9540238" cy="616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Create a new case from an existing closed case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Updated NCIC codes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New residence verification fields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Identify others residing at proposed residence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Phone number required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Support system and resources required for all transfers</a:t>
            </a:r>
          </a:p>
          <a:p>
            <a:pPr algn="l">
              <a:lnSpc>
                <a:spcPts val="4900"/>
              </a:lnSpc>
            </a:pPr>
            <a:endParaRPr lang="en-US" sz="3500">
              <a:solidFill>
                <a:srgbClr val="044584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6522921"/>
            <a:ext cx="18290533" cy="3764079"/>
            <a:chOff x="0" y="0"/>
            <a:chExt cx="2833682" cy="5831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682" cy="583154"/>
            </a:xfrm>
            <a:custGeom>
              <a:avLst/>
              <a:gdLst/>
              <a:ahLst/>
              <a:cxnLst/>
              <a:rect l="l" t="t" r="r" b="b"/>
              <a:pathLst>
                <a:path w="2833682" h="583154">
                  <a:moveTo>
                    <a:pt x="0" y="0"/>
                  </a:moveTo>
                  <a:lnTo>
                    <a:pt x="2833682" y="0"/>
                  </a:lnTo>
                  <a:lnTo>
                    <a:pt x="2833682" y="583154"/>
                  </a:lnTo>
                  <a:lnTo>
                    <a:pt x="0" y="583154"/>
                  </a:lnTo>
                  <a:close/>
                </a:path>
              </a:pathLst>
            </a:custGeom>
            <a:blipFill>
              <a:blip r:embed="rId3"/>
              <a:stretch>
                <a:fillRect t="-87941" b="-13519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80128" y="2285063"/>
            <a:ext cx="17142785" cy="3281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13272" lvl="1" indent="-506636" algn="l">
              <a:lnSpc>
                <a:spcPts val="6570"/>
              </a:lnSpc>
              <a:spcBef>
                <a:spcPct val="0"/>
              </a:spcBef>
              <a:buFont typeface="Arial"/>
              <a:buChar char="•"/>
            </a:pPr>
            <a:r>
              <a:rPr lang="en-US" sz="4693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VICTIM SENSITIVE DETAILS</a:t>
            </a:r>
            <a:r>
              <a:rPr lang="en-US" sz="4693" b="1">
                <a:solidFill>
                  <a:srgbClr val="CF234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→</a:t>
            </a:r>
            <a:r>
              <a:rPr lang="en-US" sz="4693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VICTIM INFORMATION</a:t>
            </a:r>
          </a:p>
          <a:p>
            <a:pPr marL="1013272" lvl="1" indent="-506636" algn="l">
              <a:lnSpc>
                <a:spcPts val="6570"/>
              </a:lnSpc>
              <a:spcBef>
                <a:spcPct val="0"/>
              </a:spcBef>
              <a:buFont typeface="Arial"/>
              <a:buChar char="•"/>
            </a:pPr>
            <a:r>
              <a:rPr lang="en-US" sz="4693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CONTACT RESTRICTIONS </a:t>
            </a:r>
            <a:r>
              <a:rPr lang="en-US" sz="4693" b="1">
                <a:solidFill>
                  <a:srgbClr val="CF234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→</a:t>
            </a:r>
            <a:r>
              <a:rPr lang="en-US" sz="4693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NO-CONTACT ORDERS</a:t>
            </a:r>
          </a:p>
          <a:p>
            <a:pPr marL="1013272" lvl="1" indent="-506636" algn="l">
              <a:lnSpc>
                <a:spcPts val="6570"/>
              </a:lnSpc>
              <a:spcBef>
                <a:spcPct val="0"/>
              </a:spcBef>
              <a:buFont typeface="Arial"/>
              <a:buChar char="•"/>
            </a:pPr>
            <a:r>
              <a:rPr lang="en-US" sz="4693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PROTECTIVE ORDERS </a:t>
            </a:r>
            <a:r>
              <a:rPr lang="en-US" sz="4693" b="1">
                <a:solidFill>
                  <a:srgbClr val="CF234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→</a:t>
            </a:r>
            <a:r>
              <a:rPr lang="en-US" sz="4693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ACTIVE PROTECTION ORDERS</a:t>
            </a:r>
          </a:p>
          <a:p>
            <a:pPr marL="1013272" lvl="1" indent="-506636" algn="l">
              <a:lnSpc>
                <a:spcPts val="6570"/>
              </a:lnSpc>
              <a:spcBef>
                <a:spcPct val="0"/>
              </a:spcBef>
              <a:buFont typeface="Arial"/>
              <a:buChar char="•"/>
            </a:pPr>
            <a:r>
              <a:rPr lang="en-US" sz="4693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SUPERVISION HISTORY </a:t>
            </a:r>
            <a:r>
              <a:rPr lang="en-US" sz="4693" b="1">
                <a:solidFill>
                  <a:srgbClr val="CF234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→</a:t>
            </a:r>
            <a:r>
              <a:rPr lang="en-US" sz="4693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SUPERVISION DETAILS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9408" y="148881"/>
            <a:ext cx="16787768" cy="957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2438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UPDATED TERMINOLOGY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9750" y="940081"/>
            <a:ext cx="16488501" cy="9346919"/>
          </a:xfrm>
          <a:custGeom>
            <a:avLst/>
            <a:gdLst/>
            <a:ahLst/>
            <a:cxnLst/>
            <a:rect l="l" t="t" r="r" b="b"/>
            <a:pathLst>
              <a:path w="16488501" h="9346919">
                <a:moveTo>
                  <a:pt x="0" y="0"/>
                </a:moveTo>
                <a:lnTo>
                  <a:pt x="16488500" y="0"/>
                </a:lnTo>
                <a:lnTo>
                  <a:pt x="16488500" y="9346919"/>
                </a:lnTo>
                <a:lnTo>
                  <a:pt x="0" y="93469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161883" y="6068817"/>
            <a:ext cx="3964235" cy="3964235"/>
            <a:chOff x="0" y="0"/>
            <a:chExt cx="5285646" cy="528564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285646" cy="528564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F234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64896" y="364896"/>
              <a:ext cx="4555854" cy="455585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468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853971" y="766561"/>
              <a:ext cx="3577704" cy="338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9"/>
                </a:lnSpc>
                <a:spcBef>
                  <a:spcPct val="0"/>
                </a:spcBef>
              </a:pPr>
              <a:r>
                <a:rPr lang="en-US" sz="4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No Process Changes 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310560" y="62536"/>
            <a:ext cx="7666881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TRANSFER REQUEST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endParaRPr lang="en-US" sz="6000" b="1" dirty="0">
              <a:solidFill>
                <a:srgbClr val="04448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7483" y="1152299"/>
            <a:ext cx="16093034" cy="9122739"/>
          </a:xfrm>
          <a:custGeom>
            <a:avLst/>
            <a:gdLst/>
            <a:ahLst/>
            <a:cxnLst/>
            <a:rect l="l" t="t" r="r" b="b"/>
            <a:pathLst>
              <a:path w="16093034" h="9122739">
                <a:moveTo>
                  <a:pt x="0" y="0"/>
                </a:moveTo>
                <a:lnTo>
                  <a:pt x="16093034" y="0"/>
                </a:lnTo>
                <a:lnTo>
                  <a:pt x="16093034" y="9122739"/>
                </a:lnTo>
                <a:lnTo>
                  <a:pt x="0" y="91227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698024" y="6099570"/>
            <a:ext cx="3964235" cy="3964235"/>
            <a:chOff x="0" y="0"/>
            <a:chExt cx="5285646" cy="528564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285646" cy="528564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F234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64896" y="364896"/>
              <a:ext cx="4555854" cy="455585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468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853971" y="766561"/>
              <a:ext cx="3577704" cy="338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9"/>
                </a:lnSpc>
                <a:spcBef>
                  <a:spcPct val="0"/>
                </a:spcBef>
              </a:pPr>
              <a:r>
                <a:rPr lang="en-US" sz="4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No Process Changes 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040835" y="62536"/>
            <a:ext cx="4206329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RFRI REPLY</a:t>
            </a: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0657" y="1028700"/>
            <a:ext cx="16306686" cy="9172511"/>
          </a:xfrm>
          <a:custGeom>
            <a:avLst/>
            <a:gdLst/>
            <a:ahLst/>
            <a:cxnLst/>
            <a:rect l="l" t="t" r="r" b="b"/>
            <a:pathLst>
              <a:path w="16306686" h="9172511">
                <a:moveTo>
                  <a:pt x="0" y="0"/>
                </a:moveTo>
                <a:lnTo>
                  <a:pt x="16306686" y="0"/>
                </a:lnTo>
                <a:lnTo>
                  <a:pt x="16306686" y="9172511"/>
                </a:lnTo>
                <a:lnTo>
                  <a:pt x="0" y="9172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161883" y="5976556"/>
            <a:ext cx="3964235" cy="3964235"/>
            <a:chOff x="0" y="0"/>
            <a:chExt cx="5285646" cy="528564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285646" cy="528564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F234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64896" y="364896"/>
              <a:ext cx="4555854" cy="455585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468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853971" y="766561"/>
              <a:ext cx="3577704" cy="338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9"/>
                </a:lnSpc>
                <a:spcBef>
                  <a:spcPct val="0"/>
                </a:spcBef>
              </a:pPr>
              <a:r>
                <a:rPr lang="en-US" sz="4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No Process Changes 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909221" y="62536"/>
            <a:ext cx="6469559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TRANSFER REPLY</a:t>
            </a: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35475" y="1227746"/>
            <a:ext cx="16845544" cy="8946922"/>
            <a:chOff x="0" y="0"/>
            <a:chExt cx="2010454" cy="10677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10454" cy="1067782"/>
            </a:xfrm>
            <a:custGeom>
              <a:avLst/>
              <a:gdLst/>
              <a:ahLst/>
              <a:cxnLst/>
              <a:rect l="l" t="t" r="r" b="b"/>
              <a:pathLst>
                <a:path w="2010454" h="1067782">
                  <a:moveTo>
                    <a:pt x="0" y="0"/>
                  </a:moveTo>
                  <a:lnTo>
                    <a:pt x="2010454" y="0"/>
                  </a:lnTo>
                  <a:lnTo>
                    <a:pt x="2010454" y="1067782"/>
                  </a:lnTo>
                  <a:lnTo>
                    <a:pt x="0" y="1067782"/>
                  </a:lnTo>
                  <a:close/>
                </a:path>
              </a:pathLst>
            </a:custGeom>
            <a:blipFill>
              <a:blip r:embed="rId3"/>
              <a:stretch>
                <a:fillRect t="-2013" b="-201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082105" y="-345"/>
            <a:ext cx="14123789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COMMUNICATIONS &amp; NOTIFICATIONS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999795" y="1507388"/>
            <a:ext cx="8188963" cy="818896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r="-1165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484688" y="-345"/>
            <a:ext cx="7318623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COMMUNICATIONS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4633" y="1993144"/>
            <a:ext cx="9154842" cy="678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Replaces Compact Action Requests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Clear direction on what the receiving user needs to do with clearer specializations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No longer getting lost in old Compact Action Requests or responding to the incorrect one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Nested coversations to keep information all in one place (after November 2nd launch)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Historical record on individual’s profile</a:t>
            </a: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54633" y="1351571"/>
            <a:ext cx="8188963" cy="818896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r="-178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175251" y="-345"/>
            <a:ext cx="5937498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NOTIFICATIONS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2328203"/>
            <a:ext cx="9154842" cy="616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Replicates current ICOTS notification emails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Does NOT replace email notifications but provides the same information directly into INSITE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Will show as “System Generated” notification in your Communications section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Quick glance as a to-list for end users</a:t>
            </a:r>
          </a:p>
          <a:p>
            <a:pPr algn="l">
              <a:lnSpc>
                <a:spcPts val="4900"/>
              </a:lnSpc>
            </a:pPr>
            <a:endParaRPr lang="en-US" sz="3500">
              <a:solidFill>
                <a:srgbClr val="044584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54633" y="1531381"/>
            <a:ext cx="17065916" cy="2965203"/>
          </a:xfrm>
          <a:custGeom>
            <a:avLst/>
            <a:gdLst/>
            <a:ahLst/>
            <a:cxnLst/>
            <a:rect l="l" t="t" r="r" b="b"/>
            <a:pathLst>
              <a:path w="17065916" h="2965203">
                <a:moveTo>
                  <a:pt x="0" y="0"/>
                </a:moveTo>
                <a:lnTo>
                  <a:pt x="17065916" y="0"/>
                </a:lnTo>
                <a:lnTo>
                  <a:pt x="17065916" y="2965203"/>
                </a:lnTo>
                <a:lnTo>
                  <a:pt x="0" y="29652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140720" y="4278705"/>
            <a:ext cx="11657976" cy="369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Communications should be closed after reponse has been received and all information has been provided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System Generated Notifications will automatically closed when viewed for 2 seconds or more</a:t>
            </a:r>
          </a:p>
          <a:p>
            <a:pPr algn="l">
              <a:lnSpc>
                <a:spcPts val="4900"/>
              </a:lnSpc>
            </a:pPr>
            <a:endParaRPr lang="en-US" sz="3500">
              <a:solidFill>
                <a:srgbClr val="044584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5" name="AutoShape 5"/>
          <p:cNvSpPr/>
          <p:nvPr/>
        </p:nvSpPr>
        <p:spPr>
          <a:xfrm flipV="1">
            <a:off x="14196860" y="4192528"/>
            <a:ext cx="2593814" cy="163052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53220" y="7971230"/>
            <a:ext cx="17468742" cy="1839637"/>
          </a:xfrm>
          <a:custGeom>
            <a:avLst/>
            <a:gdLst/>
            <a:ahLst/>
            <a:cxnLst/>
            <a:rect l="l" t="t" r="r" b="b"/>
            <a:pathLst>
              <a:path w="17468742" h="1839637">
                <a:moveTo>
                  <a:pt x="0" y="0"/>
                </a:moveTo>
                <a:lnTo>
                  <a:pt x="17468742" y="0"/>
                </a:lnTo>
                <a:lnTo>
                  <a:pt x="17468742" y="1839637"/>
                </a:lnTo>
                <a:lnTo>
                  <a:pt x="0" y="183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56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15231" y="92075"/>
            <a:ext cx="16257538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CLOSING COMMUNICATIONS &amp; NOTIFICATIONS</a:t>
            </a:r>
          </a:p>
        </p:txBody>
      </p:sp>
      <p:sp>
        <p:nvSpPr>
          <p:cNvPr id="8" name="AutoShape 8"/>
          <p:cNvSpPr/>
          <p:nvPr/>
        </p:nvSpPr>
        <p:spPr>
          <a:xfrm>
            <a:off x="14323780" y="6879646"/>
            <a:ext cx="2623460" cy="1926979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53279" y="1362571"/>
            <a:ext cx="15781441" cy="8924429"/>
            <a:chOff x="0" y="0"/>
            <a:chExt cx="772387" cy="436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72387" cy="436786"/>
            </a:xfrm>
            <a:custGeom>
              <a:avLst/>
              <a:gdLst/>
              <a:ahLst/>
              <a:cxnLst/>
              <a:rect l="l" t="t" r="r" b="b"/>
              <a:pathLst>
                <a:path w="772387" h="436786">
                  <a:moveTo>
                    <a:pt x="0" y="0"/>
                  </a:moveTo>
                  <a:lnTo>
                    <a:pt x="772387" y="0"/>
                  </a:lnTo>
                  <a:lnTo>
                    <a:pt x="772387" y="436786"/>
                  </a:lnTo>
                  <a:lnTo>
                    <a:pt x="0" y="436786"/>
                  </a:lnTo>
                  <a:close/>
                </a:path>
              </a:pathLst>
            </a:custGeom>
            <a:blipFill>
              <a:blip r:embed="rId3"/>
              <a:stretch>
                <a:fillRect l="-211" r="-2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566990" y="9180"/>
            <a:ext cx="7154019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PROGRESS REPORT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54633" y="1593828"/>
            <a:ext cx="8389367" cy="8693172"/>
          </a:xfrm>
          <a:custGeom>
            <a:avLst/>
            <a:gdLst/>
            <a:ahLst/>
            <a:cxnLst/>
            <a:rect l="l" t="t" r="r" b="b"/>
            <a:pathLst>
              <a:path w="8389367" h="8693172">
                <a:moveTo>
                  <a:pt x="0" y="0"/>
                </a:moveTo>
                <a:lnTo>
                  <a:pt x="8389367" y="0"/>
                </a:lnTo>
                <a:lnTo>
                  <a:pt x="8389367" y="8693172"/>
                </a:lnTo>
                <a:lnTo>
                  <a:pt x="0" y="86931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226" r="-6576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9678095" y="6329804"/>
            <a:ext cx="8329536" cy="3645495"/>
            <a:chOff x="0" y="0"/>
            <a:chExt cx="1290463" cy="5647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90463" cy="564783"/>
            </a:xfrm>
            <a:custGeom>
              <a:avLst/>
              <a:gdLst/>
              <a:ahLst/>
              <a:cxnLst/>
              <a:rect l="l" t="t" r="r" b="b"/>
              <a:pathLst>
                <a:path w="1290463" h="564783">
                  <a:moveTo>
                    <a:pt x="0" y="0"/>
                  </a:moveTo>
                  <a:lnTo>
                    <a:pt x="1290463" y="0"/>
                  </a:lnTo>
                  <a:lnTo>
                    <a:pt x="1290463" y="564783"/>
                  </a:lnTo>
                  <a:lnTo>
                    <a:pt x="0" y="564783"/>
                  </a:lnTo>
                  <a:close/>
                </a:path>
              </a:pathLst>
            </a:custGeom>
            <a:blipFill>
              <a:blip r:embed="rId4"/>
              <a:stretch>
                <a:fillRect l="-5160" r="-3760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566990" y="9180"/>
            <a:ext cx="7154019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PROGRESS REPORT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56524" y="1527153"/>
            <a:ext cx="8254141" cy="4631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8" lvl="1" indent="-356239" algn="l">
              <a:lnSpc>
                <a:spcPts val="4620"/>
              </a:lnSpc>
              <a:spcBef>
                <a:spcPct val="0"/>
              </a:spcBef>
              <a:buFont typeface="Arial"/>
              <a:buChar char="•"/>
            </a:pPr>
            <a:r>
              <a:rPr lang="en-US" sz="3300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"Progress, Performance &amp; Attitude" renamed to </a:t>
            </a:r>
            <a:r>
              <a:rPr lang="en-US" sz="3300" b="1">
                <a:solidFill>
                  <a:srgbClr val="CF234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"Progress, Performance &amp; New Arrests"</a:t>
            </a:r>
          </a:p>
          <a:p>
            <a:pPr marL="712478" lvl="1" indent="-356239" algn="l">
              <a:lnSpc>
                <a:spcPts val="4620"/>
              </a:lnSpc>
              <a:spcBef>
                <a:spcPct val="0"/>
              </a:spcBef>
              <a:buFont typeface="Arial"/>
              <a:buChar char="•"/>
            </a:pPr>
            <a:r>
              <a:rPr lang="en-US" sz="3300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Receiving State Conditions &amp; Incentives/Corrective Actions now display regardless of user responses</a:t>
            </a:r>
          </a:p>
          <a:p>
            <a:pPr marL="712478" lvl="1" indent="-356239" algn="l">
              <a:lnSpc>
                <a:spcPts val="4620"/>
              </a:lnSpc>
              <a:spcBef>
                <a:spcPct val="0"/>
              </a:spcBef>
              <a:buFont typeface="Arial"/>
              <a:buChar char="•"/>
            </a:pPr>
            <a:r>
              <a:rPr lang="en-US" sz="3300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Recommendations section updated for improved clarity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86323" y="1228317"/>
            <a:ext cx="17901677" cy="8904535"/>
            <a:chOff x="0" y="0"/>
            <a:chExt cx="2670548" cy="13283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70548" cy="1328366"/>
            </a:xfrm>
            <a:custGeom>
              <a:avLst/>
              <a:gdLst/>
              <a:ahLst/>
              <a:cxnLst/>
              <a:rect l="l" t="t" r="r" b="b"/>
              <a:pathLst>
                <a:path w="2670548" h="1328366">
                  <a:moveTo>
                    <a:pt x="0" y="0"/>
                  </a:moveTo>
                  <a:lnTo>
                    <a:pt x="2670548" y="0"/>
                  </a:lnTo>
                  <a:lnTo>
                    <a:pt x="2670548" y="1328366"/>
                  </a:lnTo>
                  <a:lnTo>
                    <a:pt x="0" y="1328366"/>
                  </a:lnTo>
                  <a:close/>
                </a:path>
              </a:pathLst>
            </a:custGeom>
            <a:blipFill>
              <a:blip r:embed="rId3"/>
              <a:stretch>
                <a:fillRect t="-6982" b="-698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457304" y="-345"/>
            <a:ext cx="7373392" cy="98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VIOLATION REPORT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13523" y="1265094"/>
            <a:ext cx="10175921" cy="5754499"/>
            <a:chOff x="0" y="0"/>
            <a:chExt cx="772387" cy="436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72387" cy="436786"/>
            </a:xfrm>
            <a:custGeom>
              <a:avLst/>
              <a:gdLst/>
              <a:ahLst/>
              <a:cxnLst/>
              <a:rect l="l" t="t" r="r" b="b"/>
              <a:pathLst>
                <a:path w="772387" h="436786">
                  <a:moveTo>
                    <a:pt x="0" y="0"/>
                  </a:moveTo>
                  <a:lnTo>
                    <a:pt x="772387" y="0"/>
                  </a:lnTo>
                  <a:lnTo>
                    <a:pt x="772387" y="436786"/>
                  </a:lnTo>
                  <a:lnTo>
                    <a:pt x="0" y="436786"/>
                  </a:lnTo>
                  <a:close/>
                </a:path>
              </a:pathLst>
            </a:custGeom>
            <a:blipFill>
              <a:blip r:embed="rId3"/>
              <a:stretch>
                <a:fillRect l="-61039" r="-61039" b="-11010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36015" y="5014265"/>
            <a:ext cx="10977870" cy="4920736"/>
            <a:chOff x="0" y="0"/>
            <a:chExt cx="1700759" cy="7623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00759" cy="762351"/>
            </a:xfrm>
            <a:custGeom>
              <a:avLst/>
              <a:gdLst/>
              <a:ahLst/>
              <a:cxnLst/>
              <a:rect l="l" t="t" r="r" b="b"/>
              <a:pathLst>
                <a:path w="1700759" h="762351">
                  <a:moveTo>
                    <a:pt x="0" y="0"/>
                  </a:moveTo>
                  <a:lnTo>
                    <a:pt x="1700759" y="0"/>
                  </a:lnTo>
                  <a:lnTo>
                    <a:pt x="1700759" y="762351"/>
                  </a:lnTo>
                  <a:lnTo>
                    <a:pt x="0" y="762351"/>
                  </a:lnTo>
                  <a:close/>
                </a:path>
              </a:pathLst>
            </a:custGeom>
            <a:blipFill>
              <a:blip r:embed="rId4"/>
              <a:stretch>
                <a:fillRect t="-1520" b="-152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519068" y="9180"/>
            <a:ext cx="7249864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VIOLATION REPORT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3304" y="7423150"/>
            <a:ext cx="6694239" cy="183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Clearer directions provided to assist end users</a:t>
            </a:r>
          </a:p>
          <a:p>
            <a:pPr algn="l">
              <a:lnSpc>
                <a:spcPts val="4900"/>
              </a:lnSpc>
            </a:pPr>
            <a:endParaRPr lang="en-US" sz="3500">
              <a:solidFill>
                <a:srgbClr val="044584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196965" y="1870055"/>
            <a:ext cx="6740951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spcBef>
                <a:spcPct val="0"/>
              </a:spcBef>
              <a:buFont typeface="Arial"/>
              <a:buChar char="•"/>
            </a:pPr>
            <a:r>
              <a:rPr lang="en-US" sz="3500">
                <a:solidFill>
                  <a:srgbClr val="024382"/>
                </a:solidFill>
                <a:latin typeface="Canva Sans"/>
                <a:ea typeface="Canva Sans"/>
                <a:cs typeface="Canva Sans"/>
                <a:sym typeface="Canva Sans"/>
              </a:rPr>
              <a:t>Determination Date replaces prior discovery or determination language to provide consistency</a:t>
            </a: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53279" y="1362571"/>
            <a:ext cx="15781441" cy="8924429"/>
            <a:chOff x="0" y="0"/>
            <a:chExt cx="772387" cy="436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72387" cy="436786"/>
            </a:xfrm>
            <a:custGeom>
              <a:avLst/>
              <a:gdLst/>
              <a:ahLst/>
              <a:cxnLst/>
              <a:rect l="l" t="t" r="r" b="b"/>
              <a:pathLst>
                <a:path w="772387" h="436786">
                  <a:moveTo>
                    <a:pt x="0" y="0"/>
                  </a:moveTo>
                  <a:lnTo>
                    <a:pt x="772387" y="0"/>
                  </a:lnTo>
                  <a:lnTo>
                    <a:pt x="772387" y="436786"/>
                  </a:lnTo>
                  <a:lnTo>
                    <a:pt x="0" y="436786"/>
                  </a:lnTo>
                  <a:close/>
                </a:path>
              </a:pathLst>
            </a:custGeom>
            <a:blipFill>
              <a:blip r:embed="rId3"/>
              <a:stretch>
                <a:fillRect l="-196" r="-19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519068" y="9180"/>
            <a:ext cx="7249864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VIOLATION REPORT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623579" y="3679616"/>
            <a:ext cx="3964235" cy="3964235"/>
            <a:chOff x="0" y="0"/>
            <a:chExt cx="5285646" cy="5285646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5285646" cy="5285646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F234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64896" y="364896"/>
              <a:ext cx="4555854" cy="4555854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468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364896" y="1339713"/>
              <a:ext cx="4555854" cy="22311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9"/>
                </a:lnSpc>
                <a:spcBef>
                  <a:spcPct val="0"/>
                </a:spcBef>
              </a:pPr>
              <a:r>
                <a:rPr lang="en-US" sz="4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Clearer Language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63625" y="2084206"/>
            <a:ext cx="17431318" cy="8164854"/>
          </a:xfrm>
          <a:custGeom>
            <a:avLst/>
            <a:gdLst/>
            <a:ahLst/>
            <a:cxnLst/>
            <a:rect l="l" t="t" r="r" b="b"/>
            <a:pathLst>
              <a:path w="17431318" h="8164854">
                <a:moveTo>
                  <a:pt x="0" y="0"/>
                </a:moveTo>
                <a:lnTo>
                  <a:pt x="17431318" y="0"/>
                </a:lnTo>
                <a:lnTo>
                  <a:pt x="17431318" y="8164855"/>
                </a:lnTo>
                <a:lnTo>
                  <a:pt x="0" y="81648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5" r="-3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519068" y="9180"/>
            <a:ext cx="7249864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VIOLATION REPORT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588625" y="1151546"/>
            <a:ext cx="7670675" cy="2062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7"/>
              </a:lnSpc>
            </a:pPr>
            <a:r>
              <a:rPr lang="en-US" sz="3933" b="1">
                <a:solidFill>
                  <a:srgbClr val="CF234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After November 2nd-</a:t>
            </a:r>
          </a:p>
          <a:p>
            <a:pPr algn="ctr">
              <a:lnSpc>
                <a:spcPts val="5507"/>
              </a:lnSpc>
              <a:spcBef>
                <a:spcPct val="0"/>
              </a:spcBef>
            </a:pPr>
            <a:r>
              <a:rPr lang="en-US" sz="3933" b="1">
                <a:solidFill>
                  <a:srgbClr val="CF234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Incentives/Corrective Actions on EVERY Violation Report</a:t>
            </a:r>
          </a:p>
        </p:txBody>
      </p: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435587"/>
            <a:ext cx="15753446" cy="8851413"/>
            <a:chOff x="0" y="0"/>
            <a:chExt cx="1446594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46594" cy="812800"/>
            </a:xfrm>
            <a:custGeom>
              <a:avLst/>
              <a:gdLst/>
              <a:ahLst/>
              <a:cxnLst/>
              <a:rect l="l" t="t" r="r" b="b"/>
              <a:pathLst>
                <a:path w="1446594" h="812800">
                  <a:moveTo>
                    <a:pt x="0" y="0"/>
                  </a:moveTo>
                  <a:lnTo>
                    <a:pt x="1446594" y="0"/>
                  </a:lnTo>
                  <a:lnTo>
                    <a:pt x="1446594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t="-111" b="-1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289751" y="6063461"/>
            <a:ext cx="3964235" cy="3964235"/>
            <a:chOff x="0" y="0"/>
            <a:chExt cx="5285646" cy="5285646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5285646" cy="5285646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F234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64896" y="364896"/>
              <a:ext cx="4555854" cy="4555854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468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853971" y="766561"/>
              <a:ext cx="3577704" cy="338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9"/>
                </a:lnSpc>
                <a:spcBef>
                  <a:spcPct val="0"/>
                </a:spcBef>
              </a:pPr>
              <a:r>
                <a:rPr lang="en-US" sz="4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No Process Changes 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803029" y="9180"/>
            <a:ext cx="12681942" cy="9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ADDENDUM TO A VIOLATION REPORT</a:t>
            </a: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54633" y="1446821"/>
            <a:ext cx="16949059" cy="8624827"/>
            <a:chOff x="0" y="0"/>
            <a:chExt cx="1629253" cy="8290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9253" cy="829074"/>
            </a:xfrm>
            <a:custGeom>
              <a:avLst/>
              <a:gdLst/>
              <a:ahLst/>
              <a:cxnLst/>
              <a:rect l="l" t="t" r="r" b="b"/>
              <a:pathLst>
                <a:path w="1629253" h="829074">
                  <a:moveTo>
                    <a:pt x="0" y="0"/>
                  </a:moveTo>
                  <a:lnTo>
                    <a:pt x="1629253" y="0"/>
                  </a:lnTo>
                  <a:lnTo>
                    <a:pt x="1629253" y="829074"/>
                  </a:lnTo>
                  <a:lnTo>
                    <a:pt x="0" y="829074"/>
                  </a:lnTo>
                  <a:close/>
                </a:path>
              </a:pathLst>
            </a:custGeom>
            <a:blipFill>
              <a:blip r:embed="rId3"/>
              <a:stretch>
                <a:fillRect t="-1127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432349" y="9180"/>
            <a:ext cx="11423303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VIOLATION REPORT RESPONSE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289751" y="6063461"/>
            <a:ext cx="3964235" cy="3964235"/>
            <a:chOff x="0" y="0"/>
            <a:chExt cx="5285646" cy="5285646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5285646" cy="5285646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F234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64896" y="364896"/>
              <a:ext cx="4555854" cy="4555854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468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853971" y="766561"/>
              <a:ext cx="3577704" cy="338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9"/>
                </a:lnSpc>
                <a:spcBef>
                  <a:spcPct val="0"/>
                </a:spcBef>
              </a:pPr>
              <a:r>
                <a:rPr lang="en-US" sz="4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No Process Changes 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435587"/>
            <a:ext cx="15753446" cy="8851413"/>
            <a:chOff x="0" y="0"/>
            <a:chExt cx="1446594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46594" cy="812800"/>
            </a:xfrm>
            <a:custGeom>
              <a:avLst/>
              <a:gdLst/>
              <a:ahLst/>
              <a:cxnLst/>
              <a:rect l="l" t="t" r="r" b="b"/>
              <a:pathLst>
                <a:path w="1446594" h="812800">
                  <a:moveTo>
                    <a:pt x="0" y="0"/>
                  </a:moveTo>
                  <a:lnTo>
                    <a:pt x="1446594" y="0"/>
                  </a:lnTo>
                  <a:lnTo>
                    <a:pt x="1446594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t="-445" b="-4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289751" y="6063461"/>
            <a:ext cx="3964235" cy="3964235"/>
            <a:chOff x="0" y="0"/>
            <a:chExt cx="5285646" cy="5285646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5285646" cy="5285646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F234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64896" y="364896"/>
              <a:ext cx="4555854" cy="4555854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468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853971" y="766561"/>
              <a:ext cx="3577704" cy="338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9"/>
                </a:lnSpc>
                <a:spcBef>
                  <a:spcPct val="0"/>
                </a:spcBef>
              </a:pPr>
              <a:r>
                <a:rPr lang="en-US" sz="4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No Process Changes 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92969" y="9180"/>
            <a:ext cx="16502062" cy="9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ADDENDUM TO A VIOLATION REPORT RESPONSE</a:t>
            </a: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54633" y="1523021"/>
            <a:ext cx="8583826" cy="8544524"/>
            <a:chOff x="0" y="0"/>
            <a:chExt cx="816539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6539" cy="812800"/>
            </a:xfrm>
            <a:custGeom>
              <a:avLst/>
              <a:gdLst/>
              <a:ahLst/>
              <a:cxnLst/>
              <a:rect l="l" t="t" r="r" b="b"/>
              <a:pathLst>
                <a:path w="816539" h="812800">
                  <a:moveTo>
                    <a:pt x="0" y="0"/>
                  </a:moveTo>
                  <a:lnTo>
                    <a:pt x="816539" y="0"/>
                  </a:lnTo>
                  <a:lnTo>
                    <a:pt x="81653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16452" r="-603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48682" y="9180"/>
            <a:ext cx="13190637" cy="9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DISCRETIONARY RETAKING &amp; RETURNS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05528" y="2173959"/>
            <a:ext cx="6170910" cy="6247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b="1">
                <a:solidFill>
                  <a:srgbClr val="CF234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DISCRETIONARY RETAKING</a:t>
            </a:r>
          </a:p>
          <a:p>
            <a:pPr marL="820432" lvl="1" indent="-410216" algn="l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44483"/>
                </a:solidFill>
                <a:latin typeface="Canva Sans"/>
                <a:ea typeface="Canva Sans"/>
                <a:cs typeface="Canva Sans"/>
                <a:sym typeface="Canva Sans"/>
              </a:rPr>
              <a:t>Overall process has not changed</a:t>
            </a:r>
          </a:p>
          <a:p>
            <a:pPr marL="820432" lvl="1" indent="-410216" algn="l">
              <a:lnSpc>
                <a:spcPts val="5320"/>
              </a:lnSpc>
              <a:spcBef>
                <a:spcPct val="0"/>
              </a:spcBef>
              <a:buFont typeface="Arial"/>
              <a:buChar char="•"/>
            </a:pPr>
            <a:r>
              <a:rPr lang="en-US" sz="3800">
                <a:solidFill>
                  <a:srgbClr val="044483"/>
                </a:solidFill>
                <a:latin typeface="Canva Sans"/>
                <a:ea typeface="Canva Sans"/>
                <a:cs typeface="Canva Sans"/>
                <a:sym typeface="Canva Sans"/>
              </a:rPr>
              <a:t>Language has been updated to improved guidance on the process and warrant status requirements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2052163"/>
            <a:ext cx="8164168" cy="6498955"/>
          </a:xfrm>
          <a:custGeom>
            <a:avLst/>
            <a:gdLst/>
            <a:ahLst/>
            <a:cxnLst/>
            <a:rect l="l" t="t" r="r" b="b"/>
            <a:pathLst>
              <a:path w="8164168" h="6498955">
                <a:moveTo>
                  <a:pt x="0" y="0"/>
                </a:moveTo>
                <a:lnTo>
                  <a:pt x="8164168" y="0"/>
                </a:lnTo>
                <a:lnTo>
                  <a:pt x="8164168" y="6498955"/>
                </a:lnTo>
                <a:lnTo>
                  <a:pt x="0" y="64989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548682" y="9180"/>
            <a:ext cx="13190637" cy="9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DISCRETIONARY RETAKING &amp; RETURNS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705528" y="2173959"/>
            <a:ext cx="6170910" cy="558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b="1">
                <a:solidFill>
                  <a:srgbClr val="CF234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DISCRETIONARY RETURNS</a:t>
            </a:r>
          </a:p>
          <a:p>
            <a:pPr marL="820432" lvl="1" indent="-410216" algn="l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44483"/>
                </a:solidFill>
                <a:latin typeface="Canva Sans"/>
                <a:ea typeface="Canva Sans"/>
                <a:cs typeface="Canva Sans"/>
                <a:sym typeface="Canva Sans"/>
              </a:rPr>
              <a:t>MOVED THE PROCESS TO THE COMMUNICATIONS SECTION FOR EASIER ACCESS</a:t>
            </a:r>
          </a:p>
          <a:p>
            <a:pPr marL="820432" lvl="1" indent="-410216" algn="l">
              <a:lnSpc>
                <a:spcPts val="5320"/>
              </a:lnSpc>
              <a:spcBef>
                <a:spcPct val="0"/>
              </a:spcBef>
              <a:buFont typeface="Arial"/>
              <a:buChar char="•"/>
            </a:pPr>
            <a:r>
              <a:rPr lang="en-US" sz="3800">
                <a:solidFill>
                  <a:srgbClr val="044483"/>
                </a:solidFill>
                <a:latin typeface="Canva Sans"/>
                <a:ea typeface="Canva Sans"/>
                <a:cs typeface="Canva Sans"/>
                <a:sym typeface="Canva Sans"/>
              </a:rPr>
              <a:t>Generate under Return to Sending State RFRI</a:t>
            </a:r>
          </a:p>
        </p:txBody>
      </p:sp>
      <p:sp>
        <p:nvSpPr>
          <p:cNvPr id="6" name="AutoShape 6"/>
          <p:cNvSpPr/>
          <p:nvPr/>
        </p:nvSpPr>
        <p:spPr>
          <a:xfrm flipH="1">
            <a:off x="5764777" y="5469604"/>
            <a:ext cx="5143247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88273" y="1523021"/>
            <a:ext cx="8583826" cy="8544524"/>
            <a:chOff x="0" y="0"/>
            <a:chExt cx="816539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6539" cy="812800"/>
            </a:xfrm>
            <a:custGeom>
              <a:avLst/>
              <a:gdLst/>
              <a:ahLst/>
              <a:cxnLst/>
              <a:rect l="l" t="t" r="r" b="b"/>
              <a:pathLst>
                <a:path w="816539" h="812800">
                  <a:moveTo>
                    <a:pt x="0" y="0"/>
                  </a:moveTo>
                  <a:lnTo>
                    <a:pt x="816539" y="0"/>
                  </a:lnTo>
                  <a:lnTo>
                    <a:pt x="81653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t="-446" b="-4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180186" y="9180"/>
            <a:ext cx="7927628" cy="9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CASE CLOSURE NOTICE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35174" y="2642994"/>
            <a:ext cx="6170910" cy="5313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32" lvl="1" indent="-410216" algn="l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44483"/>
                </a:solidFill>
                <a:latin typeface="Canva Sans"/>
                <a:ea typeface="Canva Sans"/>
                <a:cs typeface="Canva Sans"/>
                <a:sym typeface="Canva Sans"/>
              </a:rPr>
              <a:t>Overall process has not changed</a:t>
            </a:r>
          </a:p>
          <a:p>
            <a:pPr marL="820432" lvl="1" indent="-410216" algn="l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44483"/>
                </a:solidFill>
                <a:latin typeface="Canva Sans"/>
                <a:ea typeface="Canva Sans"/>
                <a:cs typeface="Canva Sans"/>
                <a:sym typeface="Canva Sans"/>
              </a:rPr>
              <a:t>Updated Closure Reason Descriptions for clarity</a:t>
            </a:r>
          </a:p>
          <a:p>
            <a:pPr marL="820432" lvl="1" indent="-410216" algn="l">
              <a:lnSpc>
                <a:spcPts val="5320"/>
              </a:lnSpc>
              <a:spcBef>
                <a:spcPct val="0"/>
              </a:spcBef>
              <a:buFont typeface="Arial"/>
              <a:buChar char="•"/>
            </a:pPr>
            <a:r>
              <a:rPr lang="en-US" sz="3800">
                <a:solidFill>
                  <a:srgbClr val="044483"/>
                </a:solidFill>
                <a:latin typeface="Canva Sans"/>
                <a:ea typeface="Canva Sans"/>
                <a:cs typeface="Canva Sans"/>
                <a:sym typeface="Canva Sans"/>
              </a:rPr>
              <a:t>New option for Subsequent State Transfers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435587"/>
            <a:ext cx="15753446" cy="8851413"/>
            <a:chOff x="0" y="0"/>
            <a:chExt cx="1446594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46594" cy="812800"/>
            </a:xfrm>
            <a:custGeom>
              <a:avLst/>
              <a:gdLst/>
              <a:ahLst/>
              <a:cxnLst/>
              <a:rect l="l" t="t" r="r" b="b"/>
              <a:pathLst>
                <a:path w="1446594" h="812800">
                  <a:moveTo>
                    <a:pt x="0" y="0"/>
                  </a:moveTo>
                  <a:lnTo>
                    <a:pt x="1446594" y="0"/>
                  </a:lnTo>
                  <a:lnTo>
                    <a:pt x="1446594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t="-55" b="-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289751" y="6063461"/>
            <a:ext cx="3964235" cy="3964235"/>
            <a:chOff x="0" y="0"/>
            <a:chExt cx="5285646" cy="5285646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5285646" cy="5285646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F234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64896" y="364896"/>
              <a:ext cx="4555854" cy="4555854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468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853971" y="766561"/>
              <a:ext cx="3577704" cy="338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9"/>
                </a:lnSpc>
                <a:spcBef>
                  <a:spcPct val="0"/>
                </a:spcBef>
              </a:pPr>
              <a:r>
                <a:rPr lang="en-US" sz="4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No Process Changes 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270126" y="9180"/>
            <a:ext cx="11747748" cy="9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CASE CLOSURE NOTICE RESPONSE</a:t>
            </a:r>
          </a:p>
        </p:txBody>
      </p:sp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164303" y="1991546"/>
            <a:ext cx="3964235" cy="3964235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F234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437975" y="2265218"/>
            <a:ext cx="3416891" cy="341689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468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804782" y="2677310"/>
            <a:ext cx="2683278" cy="2506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Click the Printer Icon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9661550" y="4758104"/>
            <a:ext cx="2935132" cy="2742239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988511" y="2347825"/>
            <a:ext cx="8637870" cy="7215911"/>
          </a:xfrm>
          <a:custGeom>
            <a:avLst/>
            <a:gdLst/>
            <a:ahLst/>
            <a:cxnLst/>
            <a:rect l="l" t="t" r="r" b="b"/>
            <a:pathLst>
              <a:path w="8637870" h="7215911">
                <a:moveTo>
                  <a:pt x="0" y="0"/>
                </a:moveTo>
                <a:lnTo>
                  <a:pt x="8637870" y="0"/>
                </a:lnTo>
                <a:lnTo>
                  <a:pt x="8637870" y="7215911"/>
                </a:lnTo>
                <a:lnTo>
                  <a:pt x="0" y="72159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4281562" y="9180"/>
            <a:ext cx="9724876" cy="9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GENERATING PDFS IN INSITE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5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835</Words>
  <Application>Microsoft Office PowerPoint</Application>
  <PresentationFormat>Custom</PresentationFormat>
  <Paragraphs>147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Canva Sans Bold</vt:lpstr>
      <vt:lpstr>Calibri</vt:lpstr>
      <vt:lpstr>Arial</vt:lpstr>
      <vt:lpstr>Montserrat Bold</vt:lpstr>
      <vt:lpstr>Canva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INSITE Slide Deck</dc:title>
  <cp:lastModifiedBy>Suzanne Brooks</cp:lastModifiedBy>
  <cp:revision>2</cp:revision>
  <dcterms:created xsi:type="dcterms:W3CDTF">2006-08-16T00:00:00Z</dcterms:created>
  <dcterms:modified xsi:type="dcterms:W3CDTF">2026-10-14T11:23:48Z</dcterms:modified>
  <dc:identifier>DAHMXNt2P8U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1D335905-093D-4DC6-8E97-C578E901224B</vt:lpwstr>
  </property>
  <property fmtid="{D5CDD505-2E9C-101B-9397-08002B2CF9AE}" pid="3" name="ArticulatePath">
    <vt:lpwstr>INSITE Slide Deck 10-13-26_compressed</vt:lpwstr>
  </property>
</Properties>
</file>