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692" r:id="rId3"/>
    <p:sldId id="260" r:id="rId4"/>
    <p:sldId id="690" r:id="rId5"/>
    <p:sldId id="681" r:id="rId6"/>
    <p:sldId id="685" r:id="rId7"/>
    <p:sldId id="688" r:id="rId8"/>
    <p:sldId id="689" r:id="rId9"/>
    <p:sldId id="686" r:id="rId10"/>
    <p:sldId id="275" r:id="rId11"/>
    <p:sldId id="687" r:id="rId12"/>
    <p:sldId id="580" r:id="rId13"/>
    <p:sldId id="691" r:id="rId14"/>
    <p:sldId id="569" r:id="rId15"/>
    <p:sldId id="676" r:id="rId16"/>
    <p:sldId id="306" r:id="rId17"/>
    <p:sldId id="578" r:id="rId18"/>
    <p:sldId id="283" r:id="rId19"/>
    <p:sldId id="619" r:id="rId20"/>
  </p:sldIdLst>
  <p:sldSz cx="12192000" cy="6858000"/>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pring@interstatecompact.org" initials="m" lastIdx="4" clrIdx="0">
    <p:extLst>
      <p:ext uri="{19B8F6BF-5375-455C-9EA6-DF929625EA0E}">
        <p15:presenceInfo xmlns:p15="http://schemas.microsoft.com/office/powerpoint/2012/main" userId="be4f0ff4ee8123cb" providerId="Windows Live"/>
      </p:ext>
    </p:extLst>
  </p:cmAuthor>
  <p:cmAuthor id="2" name="Mindy Spring" initials="MS" lastIdx="10" clrIdx="1">
    <p:extLst>
      <p:ext uri="{19B8F6BF-5375-455C-9EA6-DF929625EA0E}">
        <p15:presenceInfo xmlns:p15="http://schemas.microsoft.com/office/powerpoint/2012/main" userId="S::mspring@interstatecompact.org::86d49a1b-350d-47d2-b7ae-919d73657331" providerId="AD"/>
      </p:ext>
    </p:extLst>
  </p:cmAuthor>
  <p:cmAuthor id="3" name="Ashley Lippert" initials="AL" lastIdx="14" clrIdx="2">
    <p:extLst>
      <p:ext uri="{19B8F6BF-5375-455C-9EA6-DF929625EA0E}">
        <p15:presenceInfo xmlns:p15="http://schemas.microsoft.com/office/powerpoint/2012/main" userId="Ashley Lip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3690" autoAdjust="0"/>
  </p:normalViewPr>
  <p:slideViewPr>
    <p:cSldViewPr snapToGrid="0">
      <p:cViewPr varScale="1">
        <p:scale>
          <a:sx n="62" d="100"/>
          <a:sy n="62" d="100"/>
        </p:scale>
        <p:origin x="776" y="36"/>
      </p:cViewPr>
      <p:guideLst>
        <p:guide orient="horz" pos="864"/>
        <p:guide pos="288"/>
        <p:guide pos="7392"/>
        <p:guide orient="horz" pos="672"/>
        <p:guide orient="horz" pos="216"/>
        <p:guide orient="horz" pos="3816"/>
      </p:guideLst>
    </p:cSldViewPr>
  </p:slideViewPr>
  <p:notesTextViewPr>
    <p:cViewPr>
      <p:scale>
        <a:sx n="125" d="100"/>
        <a:sy n="125" d="100"/>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9F3A269-DE64-4E02-A17B-AFBB89BAB915}" type="datetimeFigureOut">
              <a:rPr lang="en-US" smtClean="0"/>
              <a:t>11/18/2021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44C5A16-58E0-434A-AF92-04908FC4EAB2}" type="slidenum">
              <a:rPr lang="en-US" smtClean="0"/>
              <a:t>‹#›</a:t>
            </a:fld>
            <a:endParaRPr lang="en-US"/>
          </a:p>
        </p:txBody>
      </p:sp>
    </p:spTree>
    <p:extLst>
      <p:ext uri="{BB962C8B-B14F-4D97-AF65-F5344CB8AC3E}">
        <p14:creationId xmlns:p14="http://schemas.microsoft.com/office/powerpoint/2010/main" val="4238067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C0594D7-89D9-44DF-8EC4-339EC9FF5C1D}" type="datetimeFigureOut">
              <a:rPr lang="en-US" smtClean="0"/>
              <a:t>11/18/2021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Presenters: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Suzanne Brooks, Mindy Spring &amp; Tracy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Hudrlik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Housekeeping:  Keep yourself muted when not speaking, but feel free to ask questions via the chat or hand raise feature.  </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153412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374443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Statuses associated with profile, not specific cases</a:t>
            </a:r>
          </a:p>
        </p:txBody>
      </p:sp>
      <p:sp>
        <p:nvSpPr>
          <p:cNvPr id="4" name="Slide Number Placeholder 3"/>
          <p:cNvSpPr>
            <a:spLocks noGrp="1"/>
          </p:cNvSpPr>
          <p:nvPr>
            <p:ph type="sldNum" sz="quarter" idx="10"/>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282857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78504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296117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process will not apply to offenders ordered to return in-lieu-of-retaking under Rule 5.101 (a) or 5.103 (b). Rather, those offenders will use the existing return reporting instruction procedure.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i="0" dirty="0">
              <a:solidFill>
                <a:srgbClr val="10274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74801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2714814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A09C-6269-48C9-A46E-B13D8FEDD1A6}" type="slidenum">
              <a:rPr lang="en-US" smtClean="0"/>
              <a:pPr>
                <a:defRPr/>
              </a:pPr>
              <a:t>18</a:t>
            </a:fld>
            <a:endParaRPr lang="en-US"/>
          </a:p>
        </p:txBody>
      </p:sp>
    </p:spTree>
    <p:extLst>
      <p:ext uri="{BB962C8B-B14F-4D97-AF65-F5344CB8AC3E}">
        <p14:creationId xmlns:p14="http://schemas.microsoft.com/office/powerpoint/2010/main" val="185612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228487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72406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8400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60640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1800" dirty="0">
                <a:effectLst/>
                <a:latin typeface="Calibri" panose="020F0502020204030204" pitchFamily="34" charset="0"/>
                <a:ea typeface="Calibri" panose="020F0502020204030204" pitchFamily="34" charset="0"/>
              </a:rPr>
              <a:t>more may qualify for mandatory transfer as a ‘resident’, that does not necessarily mean more offenders will be transferred.  Instead, many who would qualify under the new definition are having to be transferred as resident family or discretionary and when current ‘resident’ is misapplied, it results in delays and due to rejections.  </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10188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Distinct revocation of supervision from revocation of sentence.</a:t>
            </a:r>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32960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259409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8075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11/18/2021</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11/18/2021</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11/18/2021</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11/18/2021</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11/18/2021</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11/18/2021</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11/18/2021</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11/18/2021</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11/18/2021</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11/18/2021</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11/18/2021</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11/18/2021</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notesSlide" Target="../notesSlides/notesSlide11.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hyperlink" Target="https://www.flickr.com/photos/128733321@N05/19620861981"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askleo.com/whats-difference-email-domain-email-account-email-address/"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hyperlink" Target="mailto:dgreeott@interstatecompact.org"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www.interstatecompact.org/about/councilupdat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gif"/><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434333"/>
            <a:ext cx="9556301" cy="2192860"/>
            <a:chOff x="810520" y="1955981"/>
            <a:chExt cx="9556301" cy="2192860"/>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955981"/>
              <a:ext cx="9556301" cy="1477328"/>
            </a:xfrm>
            <a:prstGeom prst="rect">
              <a:avLst/>
            </a:prstGeom>
            <a:noFill/>
          </p:spPr>
          <p:txBody>
            <a:bodyPr wrap="square" lIns="0" tIns="0" rIns="0" bIns="0" rtlCol="0" anchor="b">
              <a:spAutoFit/>
            </a:bodyPr>
            <a:lstStyle/>
            <a:p>
              <a:r>
                <a:rPr lang="en-US" sz="4800" dirty="0">
                  <a:solidFill>
                    <a:srgbClr val="102747"/>
                  </a:solidFill>
                  <a:latin typeface="Garamond" panose="02020404030301010803" pitchFamily="18" charset="0"/>
                </a:rPr>
                <a:t>2021 Approved Rule Amendments &amp; ICOTS Enhancements </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Commission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r>
              <a:rPr lang="en-US" sz="2800" dirty="0"/>
              <a:t>Rules 2.110, 4.111, 5.101, 5.102, 5.103 &amp; 5.103-1</a:t>
            </a:r>
            <a:br>
              <a:rPr lang="en-US" sz="2800" dirty="0"/>
            </a:br>
            <a:r>
              <a:rPr lang="en-US" sz="2800" dirty="0"/>
              <a:t>15 Business Day Standard for Issuing Compact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D2284EE8-A1A2-45A4-8FE7-EB47D60915E6}"/>
              </a:ext>
            </a:extLst>
          </p:cNvPr>
          <p:cNvGraphicFramePr>
            <a:graphicFrameLocks noGrp="1"/>
          </p:cNvGraphicFramePr>
          <p:nvPr>
            <p:extLst>
              <p:ext uri="{D42A27DB-BD31-4B8C-83A1-F6EECF244321}">
                <p14:modId xmlns:p14="http://schemas.microsoft.com/office/powerpoint/2010/main" val="2471798576"/>
              </p:ext>
            </p:extLst>
          </p:nvPr>
        </p:nvGraphicFramePr>
        <p:xfrm>
          <a:off x="457200" y="1499359"/>
          <a:ext cx="11362623" cy="4959227"/>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4225973377"/>
                    </a:ext>
                  </a:extLst>
                </a:gridCol>
                <a:gridCol w="7552623">
                  <a:extLst>
                    <a:ext uri="{9D8B030D-6E8A-4147-A177-3AD203B41FA5}">
                      <a16:colId xmlns:a16="http://schemas.microsoft.com/office/drawing/2014/main" val="286330443"/>
                    </a:ext>
                  </a:extLst>
                </a:gridCol>
              </a:tblGrid>
              <a:tr h="752987">
                <a:tc gridSpan="2">
                  <a:txBody>
                    <a:bodyPr/>
                    <a:lstStyle/>
                    <a:p>
                      <a:pPr algn="ctr"/>
                      <a:r>
                        <a:rPr lang="en-US" sz="2800" dirty="0"/>
                        <a:t>Summary of Rules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2747"/>
                    </a:solidFill>
                  </a:tcPr>
                </a:tc>
                <a:tc hMerge="1">
                  <a:txBody>
                    <a:bodyPr/>
                    <a:lstStyle/>
                    <a:p>
                      <a:pPr algn="ct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2747"/>
                    </a:solidFill>
                  </a:tcPr>
                </a:tc>
                <a:extLst>
                  <a:ext uri="{0D108BD9-81ED-4DB2-BD59-A6C34878D82A}">
                    <a16:rowId xmlns:a16="http://schemas.microsoft.com/office/drawing/2014/main" val="2992529384"/>
                  </a:ext>
                </a:extLst>
              </a:tr>
              <a:tr h="903726">
                <a:tc>
                  <a:txBody>
                    <a:bodyPr/>
                    <a:lstStyle/>
                    <a:p>
                      <a:pPr algn="l"/>
                      <a:r>
                        <a:rPr lang="en-US" sz="2800" dirty="0"/>
                        <a:t>Rules 2.110, 4.111&amp; 5.103</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dirty="0"/>
                        <a:t>Offender does not return as ordered (Expands timeframe from 10 to 15 business days)</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129035"/>
                  </a:ext>
                </a:extLst>
              </a:tr>
              <a:tr h="903726">
                <a:tc>
                  <a:txBody>
                    <a:bodyPr/>
                    <a:lstStyle/>
                    <a:p>
                      <a:pPr algn="l"/>
                      <a:r>
                        <a:rPr lang="en-US" sz="2800" dirty="0"/>
                        <a:t>Rules 5.101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800" dirty="0"/>
                        <a:t>Offender does not return as ordered (Reduces timeframe from 30 calendar to 15 business days)</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3604465"/>
                  </a:ext>
                </a:extLst>
              </a:tr>
              <a:tr h="1311861">
                <a:tc>
                  <a:txBody>
                    <a:bodyPr/>
                    <a:lstStyle/>
                    <a:p>
                      <a:pPr algn="l"/>
                      <a:r>
                        <a:rPr lang="en-US" sz="2800" dirty="0"/>
                        <a:t>Rule 5.102</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dirty="0"/>
                        <a:t>Creates timeframe to issue warrant after invoking mandatory retaking for new felony or violent crime conviction</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3887201"/>
                  </a:ext>
                </a:extLst>
              </a:tr>
              <a:tr h="903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Rule 5.103-1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Expands timeframe from ‘upon receipt’ to 15 business days</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236624"/>
                  </a:ext>
                </a:extLst>
              </a:tr>
            </a:tbl>
          </a:graphicData>
        </a:graphic>
      </p:graphicFrame>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spTree>
    <p:custDataLst>
      <p:tags r:id="rId1"/>
    </p:custDataLst>
    <p:extLst>
      <p:ext uri="{BB962C8B-B14F-4D97-AF65-F5344CB8AC3E}">
        <p14:creationId xmlns:p14="http://schemas.microsoft.com/office/powerpoint/2010/main" val="203702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400" dirty="0"/>
              <a:t>Rules 2.110, 4.111, 5.101, 5.102, 5.103 &amp; 5.103-1</a:t>
            </a:r>
            <a:br>
              <a:rPr lang="en-US" sz="2400" dirty="0"/>
            </a:br>
            <a:r>
              <a:rPr lang="en-US" sz="2400" dirty="0"/>
              <a:t>15 Business Day Standard for Issuing Compact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9" name="TextBox 8">
            <a:extLst>
              <a:ext uri="{FF2B5EF4-FFF2-40B4-BE49-F238E27FC236}">
                <a16:creationId xmlns:a16="http://schemas.microsoft.com/office/drawing/2014/main" id="{7EBAEE46-33EE-45A1-946B-45F8615B36CE}"/>
              </a:ext>
            </a:extLst>
          </p:cNvPr>
          <p:cNvSpPr txBox="1"/>
          <p:nvPr/>
        </p:nvSpPr>
        <p:spPr>
          <a:xfrm>
            <a:off x="2100987" y="1349562"/>
            <a:ext cx="7990026" cy="523220"/>
          </a:xfrm>
          <a:prstGeom prst="rect">
            <a:avLst/>
          </a:prstGeom>
          <a:noFill/>
        </p:spPr>
        <p:txBody>
          <a:bodyPr wrap="square" rtlCol="0">
            <a:spAutoFit/>
          </a:bodyPr>
          <a:lstStyle/>
          <a:p>
            <a:pPr algn="ctr"/>
            <a:r>
              <a:rPr lang="en-US" sz="2800" u="sng" dirty="0"/>
              <a:t>Implications for 15 Business Day Standard</a:t>
            </a:r>
          </a:p>
        </p:txBody>
      </p:sp>
      <p:sp>
        <p:nvSpPr>
          <p:cNvPr id="11" name="TextBox 10">
            <a:extLst>
              <a:ext uri="{FF2B5EF4-FFF2-40B4-BE49-F238E27FC236}">
                <a16:creationId xmlns:a16="http://schemas.microsoft.com/office/drawing/2014/main" id="{CA9F75A0-36CF-481B-AF07-BC1A69A9F2EE}"/>
              </a:ext>
            </a:extLst>
          </p:cNvPr>
          <p:cNvSpPr txBox="1"/>
          <p:nvPr/>
        </p:nvSpPr>
        <p:spPr>
          <a:xfrm>
            <a:off x="306951" y="3046227"/>
            <a:ext cx="6632864" cy="1938992"/>
          </a:xfrm>
          <a:prstGeom prst="rect">
            <a:avLst/>
          </a:prstGeom>
          <a:noFill/>
        </p:spPr>
        <p:txBody>
          <a:bodyPr wrap="square" rtlCol="0">
            <a:spAutoFit/>
          </a:bodyPr>
          <a:lstStyle/>
          <a:p>
            <a:r>
              <a:rPr lang="en-US" sz="2400" dirty="0"/>
              <a:t>Standard timeframe to improve stakeholder training</a:t>
            </a:r>
          </a:p>
          <a:p>
            <a:endParaRPr lang="en-US" sz="2400" dirty="0"/>
          </a:p>
          <a:p>
            <a:r>
              <a:rPr lang="en-US" sz="2400" dirty="0"/>
              <a:t>Streamlines audit standards for new ‘Warrant Status’ ICOTS enhancement</a:t>
            </a:r>
          </a:p>
          <a:p>
            <a:r>
              <a:rPr lang="en-US" sz="2400" dirty="0"/>
              <a:t>	</a:t>
            </a:r>
          </a:p>
        </p:txBody>
      </p:sp>
      <p:pic>
        <p:nvPicPr>
          <p:cNvPr id="5" name="Picture 4" descr="A picture containing text, measuring stick&#10;&#10;Description automatically generated">
            <a:extLst>
              <a:ext uri="{FF2B5EF4-FFF2-40B4-BE49-F238E27FC236}">
                <a16:creationId xmlns:a16="http://schemas.microsoft.com/office/drawing/2014/main" id="{EEFABA0C-0B79-4F86-B00D-C965E25F23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8379" y="2561310"/>
            <a:ext cx="4716670" cy="3145982"/>
          </a:xfrm>
          <a:prstGeom prst="rect">
            <a:avLst/>
          </a:prstGeom>
        </p:spPr>
      </p:pic>
      <p:pic>
        <p:nvPicPr>
          <p:cNvPr id="14" name="Graphic 13" descr="Laptop with solid fill">
            <a:extLst>
              <a:ext uri="{FF2B5EF4-FFF2-40B4-BE49-F238E27FC236}">
                <a16:creationId xmlns:a16="http://schemas.microsoft.com/office/drawing/2014/main" id="{4CA3492D-4310-4667-8EA2-C74FEA91B0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4535" y="4222259"/>
            <a:ext cx="1041042" cy="1041042"/>
          </a:xfrm>
          <a:prstGeom prst="rect">
            <a:avLst/>
          </a:prstGeom>
        </p:spPr>
      </p:pic>
      <p:pic>
        <p:nvPicPr>
          <p:cNvPr id="16" name="Picture 15" descr="Logo, company name&#10;&#10;Description automatically generated">
            <a:extLst>
              <a:ext uri="{FF2B5EF4-FFF2-40B4-BE49-F238E27FC236}">
                <a16:creationId xmlns:a16="http://schemas.microsoft.com/office/drawing/2014/main" id="{CB9E2D55-8771-45E7-AB91-C7BFC5A0F2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813" y="4508531"/>
            <a:ext cx="410486" cy="410486"/>
          </a:xfrm>
          <a:prstGeom prst="rect">
            <a:avLst/>
          </a:prstGeom>
        </p:spPr>
      </p:pic>
    </p:spTree>
    <p:custDataLst>
      <p:tags r:id="rId1"/>
    </p:custDataLst>
    <p:extLst>
      <p:ext uri="{BB962C8B-B14F-4D97-AF65-F5344CB8AC3E}">
        <p14:creationId xmlns:p14="http://schemas.microsoft.com/office/powerpoint/2010/main" val="327645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50" y="1371601"/>
            <a:ext cx="3520516" cy="4970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189860" y="1371601"/>
            <a:ext cx="3544944" cy="4903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94736" cy="4903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dirty="0">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521332" y="2569389"/>
            <a:ext cx="3074762" cy="353954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Tx/>
            </a:pPr>
            <a:endParaRPr lang="en-US" sz="1400" dirty="0">
              <a:solidFill>
                <a:prstClr val="black"/>
              </a:solidFill>
            </a:endParaRPr>
          </a:p>
        </p:txBody>
      </p:sp>
      <p:sp>
        <p:nvSpPr>
          <p:cNvPr id="13" name="TextBox 12">
            <a:extLst>
              <a:ext uri="{FF2B5EF4-FFF2-40B4-BE49-F238E27FC236}">
                <a16:creationId xmlns:a16="http://schemas.microsoft.com/office/drawing/2014/main" id="{3FB38B93-4C6B-402E-941E-8FF6E86E7641}"/>
              </a:ext>
            </a:extLst>
          </p:cNvPr>
          <p:cNvSpPr txBox="1"/>
          <p:nvPr/>
        </p:nvSpPr>
        <p:spPr>
          <a:xfrm>
            <a:off x="480842" y="1692732"/>
            <a:ext cx="3520516" cy="584775"/>
          </a:xfrm>
          <a:prstGeom prst="rect">
            <a:avLst/>
          </a:prstGeom>
          <a:noFill/>
        </p:spPr>
        <p:txBody>
          <a:bodyPr wrap="none" rtlCol="0" anchor="ctr">
            <a:spAutoFit/>
          </a:bodyPr>
          <a:lstStyle/>
          <a:p>
            <a:pPr algn="ctr"/>
            <a:r>
              <a:rPr lang="en-US" sz="3200" b="1" dirty="0">
                <a:solidFill>
                  <a:srgbClr val="102747"/>
                </a:solidFill>
              </a:rPr>
              <a:t>New Special Status</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331154" y="1692732"/>
            <a:ext cx="3629520" cy="584775"/>
          </a:xfrm>
          <a:prstGeom prst="rect">
            <a:avLst/>
          </a:prstGeom>
          <a:noFill/>
        </p:spPr>
        <p:txBody>
          <a:bodyPr wrap="none" rtlCol="0" anchor="ctr">
            <a:spAutoFit/>
          </a:bodyPr>
          <a:lstStyle/>
          <a:p>
            <a:pPr algn="ctr"/>
            <a:r>
              <a:rPr lang="en-US" sz="3200" b="1" dirty="0">
                <a:solidFill>
                  <a:srgbClr val="102747"/>
                </a:solidFill>
              </a:rPr>
              <a:t>Email Notifications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614625" y="1692732"/>
            <a:ext cx="2347950" cy="584775"/>
          </a:xfrm>
          <a:prstGeom prst="rect">
            <a:avLst/>
          </a:prstGeom>
          <a:noFill/>
        </p:spPr>
        <p:txBody>
          <a:bodyPr wrap="none" rtlCol="0" anchor="ctr">
            <a:spAutoFit/>
          </a:bodyPr>
          <a:lstStyle/>
          <a:p>
            <a:pPr algn="ctr"/>
            <a:r>
              <a:rPr lang="en-US" sz="3200" b="1" dirty="0">
                <a:solidFill>
                  <a:srgbClr val="102747"/>
                </a:solidFill>
              </a:rPr>
              <a:t>Data Export</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Bundle:  $56,565</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20BBC10F-5C6D-4F8F-B7D6-325AA7B35FF5}"/>
              </a:ext>
            </a:extLst>
          </p:cNvPr>
          <p:cNvPicPr>
            <a:picLocks noChangeAspect="1"/>
          </p:cNvPicPr>
          <p:nvPr/>
        </p:nvPicPr>
        <p:blipFill>
          <a:blip r:embed="rId4"/>
          <a:stretch>
            <a:fillRect/>
          </a:stretch>
        </p:blipFill>
        <p:spPr>
          <a:xfrm>
            <a:off x="653264" y="2815891"/>
            <a:ext cx="3068874" cy="234937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6AAD6DB-E07B-4022-8C26-3B0A0DC434D1}"/>
              </a:ext>
            </a:extLst>
          </p:cNvPr>
          <p:cNvSpPr txBox="1"/>
          <p:nvPr/>
        </p:nvSpPr>
        <p:spPr>
          <a:xfrm>
            <a:off x="4331154" y="5419023"/>
            <a:ext cx="3529693" cy="923330"/>
          </a:xfrm>
          <a:prstGeom prst="rect">
            <a:avLst/>
          </a:prstGeom>
          <a:noFill/>
        </p:spPr>
        <p:txBody>
          <a:bodyPr wrap="square" rtlCol="0">
            <a:spAutoFit/>
          </a:bodyPr>
          <a:lstStyle/>
          <a:p>
            <a:r>
              <a:rPr lang="en-US" i="1" dirty="0"/>
              <a:t>Triggered by ICOTS activities/action and missing warrant data (e.g. NCIC verification)</a:t>
            </a:r>
          </a:p>
        </p:txBody>
      </p:sp>
      <p:pic>
        <p:nvPicPr>
          <p:cNvPr id="14" name="Picture 13" descr="Table&#10;&#10;Description automatically generated">
            <a:extLst>
              <a:ext uri="{FF2B5EF4-FFF2-40B4-BE49-F238E27FC236}">
                <a16:creationId xmlns:a16="http://schemas.microsoft.com/office/drawing/2014/main" id="{598422BF-7BA9-4E08-85F7-1E494DB4239F}"/>
              </a:ext>
            </a:extLst>
          </p:cNvPr>
          <p:cNvPicPr>
            <a:picLocks noChangeAspect="1"/>
          </p:cNvPicPr>
          <p:nvPr/>
        </p:nvPicPr>
        <p:blipFill>
          <a:blip r:embed="rId5"/>
          <a:stretch>
            <a:fillRect/>
          </a:stretch>
        </p:blipFill>
        <p:spPr>
          <a:xfrm>
            <a:off x="8155075" y="3020282"/>
            <a:ext cx="3629762" cy="1651836"/>
          </a:xfrm>
          <a:prstGeom prst="rect">
            <a:avLst/>
          </a:prstGeom>
          <a:ln>
            <a:noFill/>
          </a:ln>
          <a:effectLst>
            <a:outerShdw blurRad="292100" dist="139700" dir="2700000" algn="tl" rotWithShape="0">
              <a:srgbClr val="333333">
                <a:alpha val="65000"/>
              </a:srgbClr>
            </a:outerShdw>
          </a:effectLst>
        </p:spPr>
      </p:pic>
      <p:pic>
        <p:nvPicPr>
          <p:cNvPr id="16" name="Picture 15" descr="Text&#10;&#10;Description automatically generated">
            <a:extLst>
              <a:ext uri="{FF2B5EF4-FFF2-40B4-BE49-F238E27FC236}">
                <a16:creationId xmlns:a16="http://schemas.microsoft.com/office/drawing/2014/main" id="{C6A229CA-F16C-4113-B65B-834C9B9B3926}"/>
              </a:ext>
            </a:extLst>
          </p:cNvPr>
          <p:cNvPicPr>
            <a:picLocks noChangeAspect="1"/>
          </p:cNvPicPr>
          <p:nvPr/>
        </p:nvPicPr>
        <p:blipFill>
          <a:blip r:embed="rId6"/>
          <a:stretch>
            <a:fillRect/>
          </a:stretch>
        </p:blipFill>
        <p:spPr>
          <a:xfrm>
            <a:off x="4300170" y="2408214"/>
            <a:ext cx="3529693" cy="29672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3200" dirty="0"/>
              <a:t>Warrant Status Bundle:  Workflow</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sp>
        <p:nvSpPr>
          <p:cNvPr id="3" name="TextBox 2">
            <a:extLst>
              <a:ext uri="{FF2B5EF4-FFF2-40B4-BE49-F238E27FC236}">
                <a16:creationId xmlns:a16="http://schemas.microsoft.com/office/drawing/2014/main" id="{BB49A820-E515-4FAD-A7E8-9527F1A82044}"/>
              </a:ext>
            </a:extLst>
          </p:cNvPr>
          <p:cNvSpPr txBox="1"/>
          <p:nvPr/>
        </p:nvSpPr>
        <p:spPr>
          <a:xfrm>
            <a:off x="771524" y="1066800"/>
            <a:ext cx="10076148" cy="6124754"/>
          </a:xfrm>
          <a:prstGeom prst="rect">
            <a:avLst/>
          </a:prstGeom>
          <a:noFill/>
        </p:spPr>
        <p:txBody>
          <a:bodyPr wrap="square" rtlCol="0">
            <a:spAutoFit/>
          </a:bodyPr>
          <a:lstStyle/>
          <a:p>
            <a:r>
              <a:rPr lang="en-US" sz="2400" dirty="0"/>
              <a:t>Add Warrant Status records anytime via the Offender profile</a:t>
            </a:r>
          </a:p>
          <a:p>
            <a:pPr marL="457200" indent="-457200">
              <a:buFont typeface="Wingdings" panose="05000000000000000000" pitchFamily="2" charset="2"/>
              <a:buChar char="Ø"/>
            </a:pPr>
            <a:endParaRPr lang="en-US" sz="2400" dirty="0"/>
          </a:p>
          <a:p>
            <a:r>
              <a:rPr lang="en-US" sz="2400" dirty="0"/>
              <a:t>ICOTS will prompt the user (via email notifications) to add warrant records upon submission of:</a:t>
            </a:r>
          </a:p>
          <a:p>
            <a:pPr marL="914400" lvl="1" indent="-457200">
              <a:buFont typeface="Wingdings" panose="05000000000000000000" pitchFamily="2" charset="2"/>
              <a:buChar char="Ø"/>
            </a:pPr>
            <a:r>
              <a:rPr lang="en-US" sz="2400" dirty="0"/>
              <a:t>Failure to Arrive;</a:t>
            </a:r>
          </a:p>
          <a:p>
            <a:pPr marL="914400" lvl="1" indent="-457200">
              <a:buFont typeface="Wingdings" panose="05000000000000000000" pitchFamily="2" charset="2"/>
              <a:buChar char="Ø"/>
            </a:pPr>
            <a:r>
              <a:rPr lang="en-US" sz="2400" dirty="0"/>
              <a:t>Mandatory Retaking (via Violation Report) w/Sending state </a:t>
            </a:r>
          </a:p>
          <a:p>
            <a:pPr lvl="1"/>
            <a:r>
              <a:rPr lang="en-US" sz="2400" dirty="0"/>
              <a:t>	response of ‘Warrant Issued/Requested;’ or</a:t>
            </a:r>
          </a:p>
          <a:p>
            <a:pPr marL="914400" lvl="1" indent="-457200">
              <a:buFont typeface="Wingdings" panose="05000000000000000000" pitchFamily="2" charset="2"/>
              <a:buChar char="Ø"/>
            </a:pPr>
            <a:r>
              <a:rPr lang="en-US" sz="2400" dirty="0"/>
              <a:t>New Discretionary Retaking</a:t>
            </a:r>
          </a:p>
          <a:p>
            <a:pPr lvl="1"/>
            <a:endParaRPr lang="en-US" sz="2400" dirty="0"/>
          </a:p>
          <a:p>
            <a:r>
              <a:rPr lang="en-US" sz="2400" dirty="0"/>
              <a:t>‘Warrant Status Update Needed’ notifications sent when required fields are blank:</a:t>
            </a:r>
          </a:p>
          <a:p>
            <a:pPr marL="914400" lvl="1" indent="-457200">
              <a:buFont typeface="Wingdings" panose="05000000000000000000" pitchFamily="2" charset="2"/>
              <a:buChar char="Ø"/>
            </a:pPr>
            <a:r>
              <a:rPr lang="en-US" sz="2400" dirty="0"/>
              <a:t>Warrant issuing authority </a:t>
            </a:r>
          </a:p>
          <a:p>
            <a:pPr marL="914400" lvl="1" indent="-457200">
              <a:buFont typeface="Wingdings" panose="05000000000000000000" pitchFamily="2" charset="2"/>
              <a:buChar char="Ø"/>
            </a:pPr>
            <a:r>
              <a:rPr lang="en-US" sz="2400" dirty="0"/>
              <a:t>NCIC verification date</a:t>
            </a:r>
          </a:p>
          <a:p>
            <a:pPr marL="914400" lvl="1"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Warrant Status record historical after indicating warrant is ‘withdrawn’ or ‘served’</a:t>
            </a:r>
          </a:p>
          <a:p>
            <a:pPr marL="914400" lvl="1" indent="-457200">
              <a:buFont typeface="Wingdings" panose="05000000000000000000" pitchFamily="2" charset="2"/>
              <a:buChar char="Ø"/>
            </a:pPr>
            <a:endParaRPr lang="en-US" sz="3200" dirty="0"/>
          </a:p>
        </p:txBody>
      </p:sp>
      <p:pic>
        <p:nvPicPr>
          <p:cNvPr id="7" name="Picture 6" descr="A computer on a table&#10;&#10;Description automatically generated with low confidence">
            <a:extLst>
              <a:ext uri="{FF2B5EF4-FFF2-40B4-BE49-F238E27FC236}">
                <a16:creationId xmlns:a16="http://schemas.microsoft.com/office/drawing/2014/main" id="{1A413BD8-7754-4ABF-9664-95317A7329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17357" y="2296533"/>
            <a:ext cx="2624533" cy="1753180"/>
          </a:xfrm>
          <a:prstGeom prst="rect">
            <a:avLst/>
          </a:prstGeom>
        </p:spPr>
      </p:pic>
    </p:spTree>
    <p:custDataLst>
      <p:tags r:id="rId1"/>
    </p:custDataLst>
    <p:extLst>
      <p:ext uri="{BB962C8B-B14F-4D97-AF65-F5344CB8AC3E}">
        <p14:creationId xmlns:p14="http://schemas.microsoft.com/office/powerpoint/2010/main" val="82095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18747" y="451990"/>
            <a:ext cx="6364706" cy="5274622"/>
            <a:chOff x="5805715" y="911464"/>
            <a:chExt cx="5604968" cy="459523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4"/>
              <a:ext cx="5604968" cy="813670"/>
              <a:chOff x="5805715" y="650769"/>
              <a:chExt cx="5604968" cy="813670"/>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809357"/>
                <a:ext cx="4958366" cy="5335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bg1"/>
                    </a:solidFill>
                  </a:rPr>
                  <a:t>Allows for multiple entries by various users with a time/date audit trail of ICOTS user entry data.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41169"/>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Warrant data can be added to any active or historical record </a:t>
                </a:r>
                <a:r>
                  <a:rPr lang="en-US" sz="2200" i="1" dirty="0">
                    <a:solidFill>
                      <a:schemeClr val="bg1"/>
                    </a:solidFill>
                  </a:rPr>
                  <a:t>(e.g. absconder cases may be closed when entering warrant information</a:t>
                </a:r>
                <a:r>
                  <a:rPr lang="en-US" sz="2200" dirty="0">
                    <a:solidFill>
                      <a:schemeClr val="bg1"/>
                    </a:solidFill>
                  </a:rPr>
                  <a:t>)</a:t>
                </a: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604968" cy="954099"/>
              <a:chOff x="5805715" y="3570032"/>
              <a:chExt cx="5604968"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570032"/>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Sending state-assigned PO, supervisors, and compact office can enter warrant status data (Compact Office does NOT need to reassign case)</a:t>
                </a: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193612"/>
                <a:ext cx="4958366" cy="58989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Clear audit trail of who, what, and when an entry is made. </a:t>
                </a:r>
              </a:p>
            </p:txBody>
          </p:sp>
        </p:gr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Warrant Status</a:t>
            </a:r>
            <a:br>
              <a:rPr lang="en-US" sz="4800" dirty="0">
                <a:solidFill>
                  <a:schemeClr val="bg1"/>
                </a:solidFill>
              </a:rPr>
            </a:br>
            <a:r>
              <a:rPr lang="en-US" sz="4800" dirty="0">
                <a:solidFill>
                  <a:schemeClr val="bg1"/>
                </a:solidFill>
              </a:rPr>
              <a:t>Functionality</a:t>
            </a:r>
          </a:p>
        </p:txBody>
      </p:sp>
    </p:spTree>
    <p:custDataLst>
      <p:tags r:id="rId1"/>
    </p:custDataLst>
    <p:extLst>
      <p:ext uri="{BB962C8B-B14F-4D97-AF65-F5344CB8AC3E}">
        <p14:creationId xmlns:p14="http://schemas.microsoft.com/office/powerpoint/2010/main" val="421192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89C92210-BA9A-442E-A3C2-7E2B93A46363}"/>
              </a:ext>
            </a:extLst>
          </p:cNvPr>
          <p:cNvPicPr>
            <a:picLocks noChangeAspect="1"/>
          </p:cNvPicPr>
          <p:nvPr/>
        </p:nvPicPr>
        <p:blipFill>
          <a:blip r:embed="rId4"/>
          <a:stretch>
            <a:fillRect/>
          </a:stretch>
        </p:blipFill>
        <p:spPr>
          <a:xfrm rot="21361789">
            <a:off x="307702" y="2398110"/>
            <a:ext cx="3310395" cy="270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Expectations for States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4380295" y="1136826"/>
            <a:ext cx="7176747" cy="461664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Make training a priority. Procedures to obtain compact compliant warrants varies by state. System only as good as the data.</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Self-audit regularly to ensure ICOTS privacy policy compliant data entry.  </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Ensure users know that ICOTS/ICAOS does not confirm active/compliant warrants.  States will need to verify. </a:t>
            </a:r>
            <a:r>
              <a:rPr lang="en-US" sz="2400" i="1" dirty="0">
                <a:solidFill>
                  <a:srgbClr val="102747"/>
                </a:solidFill>
              </a:rPr>
              <a:t>Disclaimer included in screens &amp; email notifications</a:t>
            </a:r>
            <a:endParaRPr lang="en-US" sz="2400" dirty="0">
              <a:solidFill>
                <a:srgbClr val="102747"/>
              </a:solidFill>
            </a:endParaRPr>
          </a:p>
        </p:txBody>
      </p:sp>
    </p:spTree>
    <p:custDataLst>
      <p:tags r:id="rId1"/>
    </p:custDataLst>
    <p:extLst>
      <p:ext uri="{BB962C8B-B14F-4D97-AF65-F5344CB8AC3E}">
        <p14:creationId xmlns:p14="http://schemas.microsoft.com/office/powerpoint/2010/main" val="51457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Discretionary Retaking Activity:  $38,625</a:t>
            </a:r>
          </a:p>
        </p:txBody>
      </p:sp>
      <p:pic>
        <p:nvPicPr>
          <p:cNvPr id="26" name="Picture 25" descr="Table&#10;&#10;Description automatically generated">
            <a:extLst>
              <a:ext uri="{FF2B5EF4-FFF2-40B4-BE49-F238E27FC236}">
                <a16:creationId xmlns:a16="http://schemas.microsoft.com/office/drawing/2014/main" id="{B871797F-CF12-4004-9829-4E9E9723C4A4}"/>
              </a:ext>
            </a:extLst>
          </p:cNvPr>
          <p:cNvPicPr>
            <a:picLocks noChangeAspect="1"/>
          </p:cNvPicPr>
          <p:nvPr/>
        </p:nvPicPr>
        <p:blipFill>
          <a:blip r:embed="rId4"/>
          <a:stretch>
            <a:fillRect/>
          </a:stretch>
        </p:blipFill>
        <p:spPr>
          <a:xfrm>
            <a:off x="7425871" y="1602961"/>
            <a:ext cx="4615485" cy="1620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Graphical user interface, text, application, email&#10;&#10;Description automatically generated">
            <a:extLst>
              <a:ext uri="{FF2B5EF4-FFF2-40B4-BE49-F238E27FC236}">
                <a16:creationId xmlns:a16="http://schemas.microsoft.com/office/drawing/2014/main" id="{4FFBEA90-577E-4863-9894-D6C6D639813E}"/>
              </a:ext>
            </a:extLst>
          </p:cNvPr>
          <p:cNvPicPr>
            <a:picLocks noChangeAspect="1"/>
          </p:cNvPicPr>
          <p:nvPr/>
        </p:nvPicPr>
        <p:blipFill rotWithShape="1">
          <a:blip r:embed="rId5"/>
          <a:srcRect l="44284"/>
          <a:stretch/>
        </p:blipFill>
        <p:spPr>
          <a:xfrm>
            <a:off x="8425030" y="3429000"/>
            <a:ext cx="2617166" cy="22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Content Placeholder 2">
            <a:extLst>
              <a:ext uri="{FF2B5EF4-FFF2-40B4-BE49-F238E27FC236}">
                <a16:creationId xmlns:a16="http://schemas.microsoft.com/office/drawing/2014/main" id="{C71C629C-D595-4D13-B544-66DD4D9065AD}"/>
              </a:ext>
            </a:extLst>
          </p:cNvPr>
          <p:cNvSpPr txBox="1">
            <a:spLocks/>
          </p:cNvSpPr>
          <p:nvPr/>
        </p:nvSpPr>
        <p:spPr>
          <a:xfrm>
            <a:off x="372024" y="1548169"/>
            <a:ext cx="6649286" cy="412420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Communicates Sending State’s intent to Retake under Rule 5.101 (b) ‘</a:t>
            </a:r>
            <a:r>
              <a:rPr lang="nb-NO" sz="2400" dirty="0">
                <a:solidFill>
                  <a:srgbClr val="102747"/>
                </a:solidFill>
              </a:rPr>
              <a:t>retake an offender </a:t>
            </a:r>
            <a:r>
              <a:rPr lang="nb-NO" sz="2400" u="sng" dirty="0">
                <a:solidFill>
                  <a:srgbClr val="102747"/>
                </a:solidFill>
              </a:rPr>
              <a:t>via warrant</a:t>
            </a:r>
            <a:r>
              <a:rPr lang="nb-NO" sz="2400" dirty="0">
                <a:solidFill>
                  <a:srgbClr val="102747"/>
                </a:solidFill>
              </a:rPr>
              <a:t>’</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nb-NO" sz="2400" dirty="0">
                <a:solidFill>
                  <a:srgbClr val="102747"/>
                </a:solidFill>
              </a:rPr>
              <a:t>Mirrors Progress Report workflow, except sending state transmits: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PO-&gt;Supervisor-&gt;Compact Office.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When transmitted to the Receiving State, the activity will become final except for the assigned user’s ability to withdraw</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Compliments the New Warrant Status Enhancement as a trigger for email notifications to instruct the user to enter a ‘Warrant Status Record”</a:t>
            </a:r>
          </a:p>
        </p:txBody>
      </p:sp>
    </p:spTree>
    <p:custDataLst>
      <p:tags r:id="rId1"/>
    </p:custDataLst>
    <p:extLst>
      <p:ext uri="{BB962C8B-B14F-4D97-AF65-F5344CB8AC3E}">
        <p14:creationId xmlns:p14="http://schemas.microsoft.com/office/powerpoint/2010/main" val="2093339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313223"/>
            <a:ext cx="6931152" cy="1113446"/>
          </a:xfrm>
        </p:spPr>
        <p:txBody>
          <a:bodyPr wrap="square" lIns="0" tIns="0" rIns="0" bIns="0" anchor="ctr">
            <a:spAutoFit/>
          </a:bodyPr>
          <a:lstStyle/>
          <a:p>
            <a:pPr algn="ctr"/>
            <a:r>
              <a:rPr lang="en-US" sz="4000" dirty="0">
                <a:solidFill>
                  <a:schemeClr val="bg1"/>
                </a:solidFill>
              </a:rPr>
              <a:t>Discretionary Retake Activity Considerations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1739892"/>
            <a:ext cx="7395508" cy="4535496"/>
          </a:xfrm>
        </p:spPr>
        <p:txBody>
          <a:bodyPr lIns="0" tIns="0" rIns="0" bIns="0" anchor="t">
            <a:noAutofit/>
          </a:bodyPr>
          <a:lstStyle/>
          <a:p>
            <a:pPr>
              <a:lnSpc>
                <a:spcPct val="100000"/>
              </a:lnSpc>
              <a:spcBef>
                <a:spcPts val="0"/>
              </a:spcBef>
              <a:spcAft>
                <a:spcPts val="1200"/>
              </a:spcAft>
              <a:buClr>
                <a:schemeClr val="bg1"/>
              </a:buClr>
            </a:pPr>
            <a:r>
              <a:rPr lang="en-US" sz="3200" dirty="0">
                <a:solidFill>
                  <a:schemeClr val="bg1"/>
                </a:solidFill>
              </a:rPr>
              <a:t>Tracks frequency Rule 5.101 (b) is invoked</a:t>
            </a:r>
          </a:p>
          <a:p>
            <a:pPr>
              <a:lnSpc>
                <a:spcPct val="100000"/>
              </a:lnSpc>
              <a:spcBef>
                <a:spcPts val="0"/>
              </a:spcBef>
              <a:spcAft>
                <a:spcPts val="1200"/>
              </a:spcAft>
              <a:buClr>
                <a:schemeClr val="bg1"/>
              </a:buClr>
            </a:pPr>
            <a:r>
              <a:rPr lang="en-US" sz="3200" dirty="0">
                <a:solidFill>
                  <a:schemeClr val="bg1"/>
                </a:solidFill>
              </a:rPr>
              <a:t>Communicates ‘reason’ sending state invoked retaking</a:t>
            </a:r>
          </a:p>
          <a:p>
            <a:pPr>
              <a:lnSpc>
                <a:spcPct val="100000"/>
              </a:lnSpc>
              <a:spcBef>
                <a:spcPts val="0"/>
              </a:spcBef>
              <a:spcAft>
                <a:spcPts val="1200"/>
              </a:spcAft>
              <a:buClr>
                <a:schemeClr val="bg1"/>
              </a:buClr>
            </a:pPr>
            <a:r>
              <a:rPr lang="en-US" sz="3200" dirty="0">
                <a:solidFill>
                  <a:schemeClr val="bg1"/>
                </a:solidFill>
              </a:rPr>
              <a:t>Captures compliance data for notifying receiving state within 15 business days of warrant issuance</a:t>
            </a:r>
          </a:p>
          <a:p>
            <a:pPr>
              <a:lnSpc>
                <a:spcPct val="100000"/>
              </a:lnSpc>
              <a:spcBef>
                <a:spcPts val="0"/>
              </a:spcBef>
              <a:spcAft>
                <a:spcPts val="1200"/>
              </a:spcAft>
              <a:buClr>
                <a:schemeClr val="bg1"/>
              </a:buClr>
            </a:pPr>
            <a:r>
              <a:rPr lang="en-US" sz="3200" dirty="0">
                <a:solidFill>
                  <a:schemeClr val="bg1"/>
                </a:solidFill>
              </a:rPr>
              <a:t>Prompts users to enter a ‘warrant status record’ if not entered previously</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pic>
        <p:nvPicPr>
          <p:cNvPr id="4" name="Picture 3" descr="Do Y’all Really Want Diversity of Thought? – Onyx Truth"/>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34470" y="1661150"/>
            <a:ext cx="4357530" cy="3686210"/>
          </a:xfrm>
          <a:prstGeom prst="rect">
            <a:avLst/>
          </a:prstGeom>
        </p:spPr>
      </p:pic>
    </p:spTree>
    <p:custDataLst>
      <p:tags r:id="rId1"/>
    </p:custDataLst>
    <p:extLst>
      <p:ext uri="{BB962C8B-B14F-4D97-AF65-F5344CB8AC3E}">
        <p14:creationId xmlns:p14="http://schemas.microsoft.com/office/powerpoint/2010/main" val="264172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53180"/>
            <a:ext cx="10515600" cy="1325563"/>
          </a:xfrm>
        </p:spPr>
        <p:txBody>
          <a:bodyPr/>
          <a:lstStyle/>
          <a:p>
            <a:r>
              <a:rPr lang="en-US" dirty="0"/>
              <a:t>Share Your State’s Implementation Plans!</a:t>
            </a:r>
          </a:p>
        </p:txBody>
      </p:sp>
      <p:sp>
        <p:nvSpPr>
          <p:cNvPr id="5" name="Rectangle 4">
            <a:extLst>
              <a:ext uri="{FF2B5EF4-FFF2-40B4-BE49-F238E27FC236}">
                <a16:creationId xmlns:a16="http://schemas.microsoft.com/office/drawing/2014/main" id="{5D23D1C1-BC0E-4C47-992B-9FA9BDE3C491}"/>
              </a:ext>
            </a:extLst>
          </p:cNvPr>
          <p:cNvSpPr/>
          <p:nvPr/>
        </p:nvSpPr>
        <p:spPr>
          <a:xfrm>
            <a:off x="-8235"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23D1C1-BC0E-4C47-992B-9FA9BDE3C491}"/>
              </a:ext>
            </a:extLst>
          </p:cNvPr>
          <p:cNvSpPr/>
          <p:nvPr/>
        </p:nvSpPr>
        <p:spPr>
          <a:xfrm>
            <a:off x="11328359"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275772" y="1454403"/>
            <a:ext cx="6340786" cy="954107"/>
          </a:xfrm>
          <a:prstGeom prst="rect">
            <a:avLst/>
          </a:prstGeom>
          <a:noFill/>
        </p:spPr>
        <p:txBody>
          <a:bodyPr wrap="square" rtlCol="0">
            <a:spAutoFit/>
          </a:bodyPr>
          <a:lstStyle/>
          <a:p>
            <a:pPr algn="ctr"/>
            <a:r>
              <a:rPr lang="en-US" sz="2800" dirty="0"/>
              <a:t>Share implementation plans @ upcoming DCA Region Meetings!</a:t>
            </a:r>
          </a:p>
        </p:txBody>
      </p:sp>
      <p:pic>
        <p:nvPicPr>
          <p:cNvPr id="10" name="Picture 9">
            <a:extLst>
              <a:ext uri="{FF2B5EF4-FFF2-40B4-BE49-F238E27FC236}">
                <a16:creationId xmlns:a16="http://schemas.microsoft.com/office/drawing/2014/main" id="{01F0088B-4B83-4F76-957A-23690D63B971}"/>
              </a:ext>
            </a:extLst>
          </p:cNvPr>
          <p:cNvPicPr>
            <a:picLocks noChangeAspect="1"/>
          </p:cNvPicPr>
          <p:nvPr/>
        </p:nvPicPr>
        <p:blipFill>
          <a:blip r:embed="rId4"/>
          <a:stretch>
            <a:fillRect/>
          </a:stretch>
        </p:blipFill>
        <p:spPr>
          <a:xfrm>
            <a:off x="927964" y="3091907"/>
            <a:ext cx="7455218" cy="2971780"/>
          </a:xfrm>
          <a:prstGeom prst="rect">
            <a:avLst/>
          </a:prstGeom>
        </p:spPr>
      </p:pic>
      <p:pic>
        <p:nvPicPr>
          <p:cNvPr id="12" name="Graphic 11" descr="Postit Notes with solid fill">
            <a:extLst>
              <a:ext uri="{FF2B5EF4-FFF2-40B4-BE49-F238E27FC236}">
                <a16:creationId xmlns:a16="http://schemas.microsoft.com/office/drawing/2014/main" id="{F924BC99-41A4-4CA3-8624-38AE7F3A39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8578" y="424200"/>
            <a:ext cx="4517669" cy="4517669"/>
          </a:xfrm>
          <a:prstGeom prst="rect">
            <a:avLst/>
          </a:prstGeom>
        </p:spPr>
      </p:pic>
      <p:sp>
        <p:nvSpPr>
          <p:cNvPr id="13" name="TextBox 12">
            <a:extLst>
              <a:ext uri="{FF2B5EF4-FFF2-40B4-BE49-F238E27FC236}">
                <a16:creationId xmlns:a16="http://schemas.microsoft.com/office/drawing/2014/main" id="{433FD348-1DE2-477D-B914-EFF4B1FB0573}"/>
              </a:ext>
            </a:extLst>
          </p:cNvPr>
          <p:cNvSpPr txBox="1"/>
          <p:nvPr/>
        </p:nvSpPr>
        <p:spPr>
          <a:xfrm>
            <a:off x="9705202" y="2491742"/>
            <a:ext cx="2321960" cy="1077218"/>
          </a:xfrm>
          <a:prstGeom prst="rect">
            <a:avLst/>
          </a:prstGeom>
          <a:noFill/>
        </p:spPr>
        <p:txBody>
          <a:bodyPr wrap="square" rtlCol="0">
            <a:spAutoFit/>
          </a:bodyPr>
          <a:lstStyle/>
          <a:p>
            <a:r>
              <a:rPr lang="en-US" dirty="0"/>
              <a:t>AGENDA</a:t>
            </a:r>
          </a:p>
          <a:p>
            <a:endParaRPr lang="en-US" dirty="0"/>
          </a:p>
          <a:p>
            <a:r>
              <a:rPr lang="en-US" sz="1400" dirty="0"/>
              <a:t>ICOTS Enhancement  Implementation Plans</a:t>
            </a:r>
          </a:p>
        </p:txBody>
      </p:sp>
    </p:spTree>
    <p:custDataLst>
      <p:tags r:id="rId1"/>
    </p:custDataLst>
    <p:extLst>
      <p:ext uri="{BB962C8B-B14F-4D97-AF65-F5344CB8AC3E}">
        <p14:creationId xmlns:p14="http://schemas.microsoft.com/office/powerpoint/2010/main" val="41441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1730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0C8F-8A6B-49CB-9EB2-08E150662B21}"/>
              </a:ext>
            </a:extLst>
          </p:cNvPr>
          <p:cNvSpPr>
            <a:spLocks noGrp="1"/>
          </p:cNvSpPr>
          <p:nvPr>
            <p:ph type="title"/>
          </p:nvPr>
        </p:nvSpPr>
        <p:spPr>
          <a:xfrm>
            <a:off x="92467" y="484632"/>
            <a:ext cx="4160555" cy="1821237"/>
          </a:xfrm>
        </p:spPr>
        <p:txBody>
          <a:bodyPr>
            <a:normAutofit/>
          </a:bodyPr>
          <a:lstStyle/>
          <a:p>
            <a:pPr algn="ctr"/>
            <a:r>
              <a:rPr lang="en-US" sz="4000"/>
              <a:t>Directory Information Up-to-Date??</a:t>
            </a:r>
            <a:endParaRPr lang="en-US" sz="4000" dirty="0"/>
          </a:p>
        </p:txBody>
      </p:sp>
      <p:sp>
        <p:nvSpPr>
          <p:cNvPr id="15" name="Content Placeholder 14">
            <a:extLst>
              <a:ext uri="{FF2B5EF4-FFF2-40B4-BE49-F238E27FC236}">
                <a16:creationId xmlns:a16="http://schemas.microsoft.com/office/drawing/2014/main" id="{DC87DA92-4B37-45B9-BC39-CA45664899F8}"/>
              </a:ext>
            </a:extLst>
          </p:cNvPr>
          <p:cNvSpPr>
            <a:spLocks noGrp="1"/>
          </p:cNvSpPr>
          <p:nvPr>
            <p:ph idx="1"/>
          </p:nvPr>
        </p:nvSpPr>
        <p:spPr>
          <a:xfrm>
            <a:off x="555513" y="2438400"/>
            <a:ext cx="3697510" cy="3785419"/>
          </a:xfrm>
        </p:spPr>
        <p:txBody>
          <a:bodyPr>
            <a:normAutofit/>
          </a:bodyPr>
          <a:lstStyle/>
          <a:p>
            <a:pPr>
              <a:buClr>
                <a:srgbClr val="252851"/>
              </a:buClr>
            </a:pPr>
            <a:endParaRPr lang="en-US" sz="1800" dirty="0"/>
          </a:p>
        </p:txBody>
      </p:sp>
      <p:sp>
        <p:nvSpPr>
          <p:cNvPr id="18" name="Rectangle 17">
            <a:extLst>
              <a:ext uri="{FF2B5EF4-FFF2-40B4-BE49-F238E27FC236}">
                <a16:creationId xmlns:a16="http://schemas.microsoft.com/office/drawing/2014/main" id="{45BEE692-38FF-45D5-BACD-3ED0107AB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rgbClr val="252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FFC0ABB7-3FF2-48CA-AF41-7C90BA14B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0A0ABD9-02BE-4A1D-B5C0-49BFF12F0619}"/>
              </a:ext>
            </a:extLst>
          </p:cNvPr>
          <p:cNvPicPr>
            <a:picLocks noChangeAspect="1"/>
          </p:cNvPicPr>
          <p:nvPr/>
        </p:nvPicPr>
        <p:blipFill rotWithShape="1">
          <a:blip r:embed="rId4"/>
          <a:srcRect l="3792" r="4164" b="-1"/>
          <a:stretch/>
        </p:blipFill>
        <p:spPr>
          <a:xfrm>
            <a:off x="5141757" y="794956"/>
            <a:ext cx="6611619" cy="3663419"/>
          </a:xfrm>
          <a:prstGeom prst="rect">
            <a:avLst/>
          </a:prstGeom>
        </p:spPr>
      </p:pic>
      <p:pic>
        <p:nvPicPr>
          <p:cNvPr id="9" name="Picture 8">
            <a:extLst>
              <a:ext uri="{FF2B5EF4-FFF2-40B4-BE49-F238E27FC236}">
                <a16:creationId xmlns:a16="http://schemas.microsoft.com/office/drawing/2014/main" id="{699F4AE9-0891-4C31-A996-EF26E8695E61}"/>
              </a:ext>
            </a:extLst>
          </p:cNvPr>
          <p:cNvPicPr>
            <a:picLocks noChangeAspect="1"/>
          </p:cNvPicPr>
          <p:nvPr/>
        </p:nvPicPr>
        <p:blipFill rotWithShape="1">
          <a:blip r:embed="rId5"/>
          <a:srcRect r="417" b="3"/>
          <a:stretch/>
        </p:blipFill>
        <p:spPr>
          <a:xfrm>
            <a:off x="254641" y="2242089"/>
            <a:ext cx="3603723" cy="2922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A215BA4B-43FB-4530-8DD6-1A42C60E5A47}"/>
              </a:ext>
            </a:extLst>
          </p:cNvPr>
          <p:cNvSpPr>
            <a:spLocks noGrp="1"/>
          </p:cNvSpPr>
          <p:nvPr>
            <p:ph type="ftr" sz="quarter" idx="11"/>
          </p:nvPr>
        </p:nvSpPr>
        <p:spPr>
          <a:xfrm>
            <a:off x="5316180" y="5164185"/>
            <a:ext cx="6388140" cy="365125"/>
          </a:xfrm>
        </p:spPr>
        <p:txBody>
          <a:bodyPr>
            <a:noAutofit/>
          </a:bodyPr>
          <a:lstStyle/>
          <a:p>
            <a:pPr algn="l">
              <a:spcAft>
                <a:spcPts val="600"/>
              </a:spcAft>
            </a:pPr>
            <a:r>
              <a:rPr lang="en-US" sz="2000">
                <a:solidFill>
                  <a:srgbClr val="595959"/>
                </a:solidFill>
                <a:hlinkClick r:id="rId6"/>
              </a:rPr>
              <a:t>https://www.interstatecompact.org/about/councilupdate</a:t>
            </a:r>
            <a:endParaRPr lang="en-US" sz="2000">
              <a:solidFill>
                <a:srgbClr val="595959"/>
              </a:solidFill>
            </a:endParaRPr>
          </a:p>
          <a:p>
            <a:pPr algn="l">
              <a:spcAft>
                <a:spcPts val="600"/>
              </a:spcAft>
            </a:pPr>
            <a:endParaRPr lang="en-US" sz="2000">
              <a:solidFill>
                <a:srgbClr val="595959"/>
              </a:solidFill>
            </a:endParaRPr>
          </a:p>
          <a:p>
            <a:pPr algn="l">
              <a:spcAft>
                <a:spcPts val="600"/>
              </a:spcAft>
            </a:pPr>
            <a:r>
              <a:rPr lang="en-US" sz="2000">
                <a:solidFill>
                  <a:srgbClr val="595959"/>
                </a:solidFill>
              </a:rPr>
              <a:t>Questions?  Email </a:t>
            </a:r>
            <a:r>
              <a:rPr lang="en-US" sz="2000">
                <a:solidFill>
                  <a:srgbClr val="595959"/>
                </a:solidFill>
                <a:hlinkClick r:id="rId7"/>
              </a:rPr>
              <a:t>dgreeott@interstatecompact.org</a:t>
            </a:r>
            <a:endParaRPr lang="en-US" sz="2000">
              <a:solidFill>
                <a:srgbClr val="595959"/>
              </a:solidFill>
            </a:endParaRPr>
          </a:p>
          <a:p>
            <a:pPr algn="l">
              <a:spcAft>
                <a:spcPts val="600"/>
              </a:spcAft>
            </a:pPr>
            <a:endParaRPr lang="en-US" sz="2000" dirty="0">
              <a:solidFill>
                <a:srgbClr val="595959"/>
              </a:solidFill>
            </a:endParaRPr>
          </a:p>
        </p:txBody>
      </p:sp>
      <p:pic>
        <p:nvPicPr>
          <p:cNvPr id="13" name="Picture 12">
            <a:extLst>
              <a:ext uri="{FF2B5EF4-FFF2-40B4-BE49-F238E27FC236}">
                <a16:creationId xmlns:a16="http://schemas.microsoft.com/office/drawing/2014/main" id="{57DAF028-9490-4A02-9EED-0566E8858FF8}"/>
              </a:ext>
            </a:extLst>
          </p:cNvPr>
          <p:cNvPicPr>
            <a:picLocks noChangeAspect="1"/>
          </p:cNvPicPr>
          <p:nvPr/>
        </p:nvPicPr>
        <p:blipFill rotWithShape="1">
          <a:blip r:embed="rId8"/>
          <a:srcRect l="26681"/>
          <a:stretch/>
        </p:blipFill>
        <p:spPr>
          <a:xfrm>
            <a:off x="2359814" y="3892241"/>
            <a:ext cx="2008513" cy="2808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8262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7109013" cy="397031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ICAOS Rule Amendments</a:t>
            </a:r>
          </a:p>
          <a:p>
            <a:pPr lvl="1">
              <a:lnSpc>
                <a:spcPct val="100000"/>
              </a:lnSpc>
              <a:spcBef>
                <a:spcPts val="0"/>
              </a:spcBef>
              <a:spcAft>
                <a:spcPts val="600"/>
              </a:spcAft>
            </a:pPr>
            <a:r>
              <a:rPr lang="en-US" dirty="0"/>
              <a:t>Practical impact &amp; considerations for states</a:t>
            </a:r>
          </a:p>
          <a:p>
            <a:pPr>
              <a:lnSpc>
                <a:spcPct val="100000"/>
              </a:lnSpc>
              <a:spcBef>
                <a:spcPts val="0"/>
              </a:spcBef>
              <a:spcAft>
                <a:spcPts val="600"/>
              </a:spcAft>
            </a:pPr>
            <a:r>
              <a:rPr lang="en-US" dirty="0"/>
              <a:t>ICOTS Enhancement for Warrant Tracking</a:t>
            </a:r>
          </a:p>
          <a:p>
            <a:pPr lvl="1">
              <a:lnSpc>
                <a:spcPct val="100000"/>
              </a:lnSpc>
              <a:spcBef>
                <a:spcPts val="0"/>
              </a:spcBef>
              <a:spcAft>
                <a:spcPts val="600"/>
              </a:spcAft>
            </a:pPr>
            <a:r>
              <a:rPr lang="en-US" dirty="0"/>
              <a:t>Warrant Status Bundle</a:t>
            </a:r>
          </a:p>
          <a:p>
            <a:pPr>
              <a:lnSpc>
                <a:spcPct val="100000"/>
              </a:lnSpc>
              <a:spcBef>
                <a:spcPts val="0"/>
              </a:spcBef>
              <a:spcAft>
                <a:spcPts val="600"/>
              </a:spcAft>
            </a:pPr>
            <a:r>
              <a:rPr lang="en-US" dirty="0"/>
              <a:t>New Discretionary Retaking Activity</a:t>
            </a:r>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368D1820-E68D-4E2D-A089-C0838B258FC8}"/>
              </a:ext>
            </a:extLst>
          </p:cNvPr>
          <p:cNvSpPr txBox="1"/>
          <p:nvPr/>
        </p:nvSpPr>
        <p:spPr>
          <a:xfrm>
            <a:off x="552981" y="1536098"/>
            <a:ext cx="3768257" cy="3908586"/>
          </a:xfrm>
          <a:prstGeom prst="rect">
            <a:avLst/>
          </a:prstGeom>
        </p:spPr>
        <p:txBody>
          <a:bodyPr vert="horz" lIns="91440" tIns="45720" rIns="91440" bIns="45720" rtlCol="0">
            <a:normAutofit/>
          </a:bodyPr>
          <a:lstStyle/>
          <a:p>
            <a:pPr algn="ctr">
              <a:lnSpc>
                <a:spcPct val="90000"/>
              </a:lnSpc>
              <a:spcAft>
                <a:spcPts val="600"/>
              </a:spcAft>
            </a:pPr>
            <a:r>
              <a:rPr lang="en-US" sz="3200" b="1" dirty="0"/>
              <a:t>April 1, 2022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Effective Date for Rule Proposals &amp; ICOTS Enhancements</a:t>
            </a:r>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p:txBody>
      </p:sp>
      <p:pic>
        <p:nvPicPr>
          <p:cNvPr id="9" name="Picture 8" descr="Table&#10;&#10;Description automatically generated">
            <a:extLst>
              <a:ext uri="{FF2B5EF4-FFF2-40B4-BE49-F238E27FC236}">
                <a16:creationId xmlns:a16="http://schemas.microsoft.com/office/drawing/2014/main" id="{8650B7DA-7ED7-4449-BD03-F49B7F773C01}"/>
              </a:ext>
            </a:extLst>
          </p:cNvPr>
          <p:cNvPicPr>
            <a:picLocks noChangeAspect="1"/>
          </p:cNvPicPr>
          <p:nvPr/>
        </p:nvPicPr>
        <p:blipFill>
          <a:blip r:embed="rId4"/>
          <a:stretch>
            <a:fillRect/>
          </a:stretch>
        </p:blipFill>
        <p:spPr>
          <a:xfrm>
            <a:off x="4874218" y="1220531"/>
            <a:ext cx="7149168" cy="453972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6914EFF-29EE-4CCF-B9D4-A7B984ADB7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solidFill>
                  <a:schemeClr val="tx1">
                    <a:lumMod val="50000"/>
                    <a:lumOff val="50000"/>
                  </a:schemeClr>
                </a:solidFill>
              </a:rPr>
              <a:pPr>
                <a:spcAft>
                  <a:spcPts val="600"/>
                </a:spcAft>
              </a:pPr>
              <a:t>4</a:t>
            </a:fld>
            <a:endParaRPr lang="en-US" sz="1000">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6E2F17E9-4F88-45DA-B330-0B6BE827C2A6}"/>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4" name="Straight Connector 13">
            <a:extLst>
              <a:ext uri="{FF2B5EF4-FFF2-40B4-BE49-F238E27FC236}">
                <a16:creationId xmlns:a16="http://schemas.microsoft.com/office/drawing/2014/main" id="{8A02FA5F-D726-4F2C-8237-615407D888E2}"/>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987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5F2FA6-35BB-46F0-A515-E7A8DD36394D}"/>
              </a:ext>
            </a:extLst>
          </p:cNvPr>
          <p:cNvSpPr txBox="1">
            <a:spLocks/>
          </p:cNvSpPr>
          <p:nvPr/>
        </p:nvSpPr>
        <p:spPr>
          <a:xfrm>
            <a:off x="-135194" y="107951"/>
            <a:ext cx="3739341" cy="1330839"/>
          </a:xfrm>
          <a:prstGeom prst="ellipse">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kern="1200" dirty="0">
                <a:solidFill>
                  <a:schemeClr val="tx1"/>
                </a:solidFill>
                <a:latin typeface="+mj-lt"/>
                <a:ea typeface="+mj-ea"/>
                <a:cs typeface="+mj-cs"/>
              </a:rPr>
              <a:t>Rule 1.101 ‘Resident’ Definition</a:t>
            </a:r>
          </a:p>
        </p:txBody>
      </p:sp>
      <p:sp>
        <p:nvSpPr>
          <p:cNvPr id="10" name="TextBox 9">
            <a:extLst>
              <a:ext uri="{FF2B5EF4-FFF2-40B4-BE49-F238E27FC236}">
                <a16:creationId xmlns:a16="http://schemas.microsoft.com/office/drawing/2014/main" id="{0B66CF5D-A788-4238-912A-85EB67A719E1}"/>
              </a:ext>
            </a:extLst>
          </p:cNvPr>
          <p:cNvSpPr txBox="1"/>
          <p:nvPr/>
        </p:nvSpPr>
        <p:spPr>
          <a:xfrm>
            <a:off x="275772" y="1323974"/>
            <a:ext cx="4013596" cy="5032375"/>
          </a:xfrm>
          <a:prstGeom prst="rect">
            <a:avLst/>
          </a:prstGeom>
        </p:spPr>
        <p:txBody>
          <a:bodyPr vert="horz" lIns="91440" tIns="45720" rIns="91440" bIns="45720" rtlCol="0">
            <a:normAutofit fontScale="77500" lnSpcReduction="20000"/>
          </a:bodyPr>
          <a:lstStyle/>
          <a:p>
            <a:pPr marL="114300" indent="-342900">
              <a:lnSpc>
                <a:spcPct val="90000"/>
              </a:lnSpc>
              <a:spcAft>
                <a:spcPts val="600"/>
              </a:spcAft>
              <a:buFont typeface="Wingdings" panose="05000000000000000000" pitchFamily="2" charset="2"/>
              <a:buChar char="Ø"/>
            </a:pPr>
            <a:r>
              <a:rPr lang="en-US" sz="2800" dirty="0"/>
              <a:t>Current definition is:</a:t>
            </a:r>
          </a:p>
          <a:p>
            <a:pPr marL="685800" lvl="1" indent="-457200">
              <a:lnSpc>
                <a:spcPct val="90000"/>
              </a:lnSpc>
              <a:spcAft>
                <a:spcPts val="600"/>
              </a:spcAft>
              <a:buFont typeface="Wingdings" panose="05000000000000000000" pitchFamily="2" charset="2"/>
              <a:buChar char="§"/>
            </a:pPr>
            <a:r>
              <a:rPr lang="en-US" sz="2800" dirty="0"/>
              <a:t>Restrictive</a:t>
            </a:r>
          </a:p>
          <a:p>
            <a:pPr marL="685800" lvl="1" indent="-457200">
              <a:lnSpc>
                <a:spcPct val="90000"/>
              </a:lnSpc>
              <a:spcAft>
                <a:spcPts val="600"/>
              </a:spcAft>
              <a:buFont typeface="Wingdings" panose="05000000000000000000" pitchFamily="2" charset="2"/>
              <a:buChar char="§"/>
            </a:pPr>
            <a:r>
              <a:rPr lang="en-US" sz="2800" dirty="0"/>
              <a:t>Commonly misapplied </a:t>
            </a:r>
          </a:p>
          <a:p>
            <a:pPr marL="685800" lvl="1" indent="-457200">
              <a:lnSpc>
                <a:spcPct val="90000"/>
              </a:lnSpc>
              <a:spcAft>
                <a:spcPts val="600"/>
              </a:spcAft>
              <a:buFont typeface="Wingdings" panose="05000000000000000000" pitchFamily="2" charset="2"/>
              <a:buChar char="§"/>
            </a:pPr>
            <a:r>
              <a:rPr lang="en-US" sz="2800" dirty="0"/>
              <a:t>Causes delays/denials</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Qualifying reason remains tied to commission of offense for which a transfer is requested</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Individuals who have resided in the receiving state for an extended time between commission of the offense and placement on supervision, will qualify as ‘resident’ under this revised definition</a:t>
            </a:r>
          </a:p>
          <a:p>
            <a:pPr marL="114300" indent="-342900">
              <a:lnSpc>
                <a:spcPct val="90000"/>
              </a:lnSpc>
              <a:spcAft>
                <a:spcPts val="600"/>
              </a:spcAft>
              <a:buFont typeface="Wingdings" panose="05000000000000000000" pitchFamily="2" charset="2"/>
              <a:buChar char="Ø"/>
            </a:pPr>
            <a:endParaRPr lang="en-US" sz="2000" dirty="0"/>
          </a:p>
        </p:txBody>
      </p:sp>
      <p:pic>
        <p:nvPicPr>
          <p:cNvPr id="3" name="Picture 2" descr="Text&#10;&#10;Description automatically generated">
            <a:extLst>
              <a:ext uri="{FF2B5EF4-FFF2-40B4-BE49-F238E27FC236}">
                <a16:creationId xmlns:a16="http://schemas.microsoft.com/office/drawing/2014/main" id="{570CECE3-267E-4865-9097-9BCA154440F7}"/>
              </a:ext>
            </a:extLst>
          </p:cNvPr>
          <p:cNvPicPr>
            <a:picLocks noChangeAspect="1"/>
          </p:cNvPicPr>
          <p:nvPr/>
        </p:nvPicPr>
        <p:blipFill>
          <a:blip r:embed="rId4"/>
          <a:stretch>
            <a:fillRect/>
          </a:stretch>
        </p:blipFill>
        <p:spPr>
          <a:xfrm>
            <a:off x="5510284" y="1334244"/>
            <a:ext cx="6155141" cy="218507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solidFill>
                  <a:schemeClr val="tx1">
                    <a:lumMod val="50000"/>
                    <a:lumOff val="50000"/>
                  </a:schemeClr>
                </a:solidFill>
              </a:rPr>
              <a:pPr>
                <a:spcAft>
                  <a:spcPts val="600"/>
                </a:spcAft>
              </a:pPr>
              <a:t>5</a:t>
            </a:fld>
            <a:endParaRPr lang="en-US" sz="1000">
              <a:solidFill>
                <a:schemeClr val="tx1">
                  <a:lumMod val="50000"/>
                  <a:lumOff val="50000"/>
                </a:schemeClr>
              </a:solidFill>
            </a:endParaRPr>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7401" y="4167872"/>
            <a:ext cx="1340708" cy="1340708"/>
          </a:xfrm>
          <a:prstGeom prst="rect">
            <a:avLst/>
          </a:prstGeom>
        </p:spPr>
      </p:pic>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1893" y="4518304"/>
            <a:ext cx="521619" cy="521619"/>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6488004" y="4399804"/>
            <a:ext cx="5358063" cy="830997"/>
          </a:xfrm>
          <a:prstGeom prst="rect">
            <a:avLst/>
          </a:prstGeom>
          <a:noFill/>
        </p:spPr>
        <p:txBody>
          <a:bodyPr wrap="square" rtlCol="0">
            <a:spAutoFit/>
          </a:bodyPr>
          <a:lstStyle/>
          <a:p>
            <a:r>
              <a:rPr lang="en-US" sz="2400" dirty="0"/>
              <a:t>ICOTS Change:  Remove Definitions from Transfer and Transfer Reply PDFs  </a:t>
            </a:r>
            <a:r>
              <a:rPr lang="en-US" sz="2400" b="1" dirty="0"/>
              <a:t>$1,020</a:t>
            </a:r>
          </a:p>
        </p:txBody>
      </p:sp>
    </p:spTree>
    <p:custDataLst>
      <p:tags r:id="rId1"/>
    </p:custDataLst>
    <p:extLst>
      <p:ext uri="{BB962C8B-B14F-4D97-AF65-F5344CB8AC3E}">
        <p14:creationId xmlns:p14="http://schemas.microsoft.com/office/powerpoint/2010/main" val="286977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33440" y="25403"/>
            <a:ext cx="6258560" cy="680719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grpSp>
        <p:nvGrpSpPr>
          <p:cNvPr id="41" name="Group 40">
            <a:extLst>
              <a:ext uri="{FF2B5EF4-FFF2-40B4-BE49-F238E27FC236}">
                <a16:creationId xmlns:a16="http://schemas.microsoft.com/office/drawing/2014/main" id="{28A34FCC-159E-43A0-B7A2-6960C2497FE6}"/>
              </a:ext>
            </a:extLst>
          </p:cNvPr>
          <p:cNvGrpSpPr/>
          <p:nvPr/>
        </p:nvGrpSpPr>
        <p:grpSpPr>
          <a:xfrm>
            <a:off x="6129832" y="595939"/>
            <a:ext cx="5767878" cy="5863438"/>
            <a:chOff x="5805715" y="895490"/>
            <a:chExt cx="5767878" cy="530019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895490"/>
              <a:ext cx="5624373" cy="1000467"/>
              <a:chOff x="5805715" y="634795"/>
              <a:chExt cx="5624373" cy="1000467"/>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71722" y="634795"/>
                <a:ext cx="4958366"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Need for ICOTS user &amp; Stakeholder training on new criteria for mandatory transfer</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98254"/>
                <a:ext cx="4958366" cy="66770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Anticipate increase in eligible offenders for transfer under ‘resident’ reason</a:t>
                </a:r>
                <a:endParaRPr lang="en-US" sz="1600" dirty="0">
                  <a:solidFill>
                    <a:schemeClr val="bg1"/>
                  </a:solidFill>
                </a:endParaRP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05376"/>
              <a:ext cx="5604968" cy="1001562"/>
              <a:chOff x="5805715" y="3536519"/>
              <a:chExt cx="5604968" cy="1001562"/>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536519"/>
                <a:ext cx="4958366" cy="10015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Anticipate improved acceptance rates for ‘resident’ due to common misapplication under current definition</a:t>
                </a:r>
                <a:endParaRPr lang="en-US" sz="1600" dirty="0">
                  <a:solidFill>
                    <a:schemeClr val="bg1"/>
                  </a:solidFill>
                </a:endParaRP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26418"/>
              <a:ext cx="5767878" cy="1669269"/>
              <a:chOff x="5805715" y="5003480"/>
              <a:chExt cx="5767878" cy="166926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155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003480"/>
                <a:ext cx="5121276" cy="166926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Considers where the offender lived immediately prior to EITHER the supervision start date or sentence date, rather than where offender lived prior to committing the offense.</a:t>
                </a:r>
                <a:endParaRPr lang="en-US" sz="1600" dirty="0">
                  <a:solidFill>
                    <a:schemeClr val="bg1"/>
                  </a:solidFill>
                </a:endParaRPr>
              </a:p>
            </p:txBody>
          </p:sp>
        </p:grpSp>
      </p:grpSp>
      <p:sp>
        <p:nvSpPr>
          <p:cNvPr id="30" name="Title 1">
            <a:extLst>
              <a:ext uri="{FF2B5EF4-FFF2-40B4-BE49-F238E27FC236}">
                <a16:creationId xmlns:a16="http://schemas.microsoft.com/office/drawing/2014/main" id="{677B94E6-4D40-48E8-900C-4A0B0257B7CE}"/>
              </a:ext>
            </a:extLst>
          </p:cNvPr>
          <p:cNvSpPr txBox="1">
            <a:spLocks/>
          </p:cNvSpPr>
          <p:nvPr/>
        </p:nvSpPr>
        <p:spPr>
          <a:xfrm>
            <a:off x="-135194" y="107951"/>
            <a:ext cx="3739341" cy="1330839"/>
          </a:xfrm>
          <a:prstGeom prst="ellipse">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kern="1200" dirty="0">
                <a:solidFill>
                  <a:schemeClr val="tx1"/>
                </a:solidFill>
                <a:latin typeface="+mj-lt"/>
                <a:ea typeface="+mj-ea"/>
                <a:cs typeface="+mj-cs"/>
              </a:rPr>
              <a:t>Rule 1.101 ‘Resident’ Definition</a:t>
            </a:r>
          </a:p>
        </p:txBody>
      </p:sp>
      <p:sp>
        <p:nvSpPr>
          <p:cNvPr id="31" name="Rectangle 30">
            <a:extLst>
              <a:ext uri="{FF2B5EF4-FFF2-40B4-BE49-F238E27FC236}">
                <a16:creationId xmlns:a16="http://schemas.microsoft.com/office/drawing/2014/main" id="{45AA9F06-C724-4B41-ACE3-39ACC50F0D97}"/>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2" name="Picture 31" descr="Text&#10;&#10;Description automatically generated">
            <a:extLst>
              <a:ext uri="{FF2B5EF4-FFF2-40B4-BE49-F238E27FC236}">
                <a16:creationId xmlns:a16="http://schemas.microsoft.com/office/drawing/2014/main" id="{07374014-C500-401E-B9EC-91A970A803F9}"/>
              </a:ext>
            </a:extLst>
          </p:cNvPr>
          <p:cNvPicPr>
            <a:picLocks noChangeAspect="1"/>
          </p:cNvPicPr>
          <p:nvPr/>
        </p:nvPicPr>
        <p:blipFill>
          <a:blip r:embed="rId4"/>
          <a:stretch>
            <a:fillRect/>
          </a:stretch>
        </p:blipFill>
        <p:spPr>
          <a:xfrm>
            <a:off x="78701" y="2822135"/>
            <a:ext cx="5766245" cy="204701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E36CA64-BF2B-4088-A98F-89A4F749DB5D}"/>
              </a:ext>
            </a:extLst>
          </p:cNvPr>
          <p:cNvSpPr txBox="1"/>
          <p:nvPr/>
        </p:nvSpPr>
        <p:spPr>
          <a:xfrm>
            <a:off x="0" y="1538209"/>
            <a:ext cx="5842000" cy="954107"/>
          </a:xfrm>
          <a:prstGeom prst="rect">
            <a:avLst/>
          </a:prstGeom>
          <a:noFill/>
        </p:spPr>
        <p:txBody>
          <a:bodyPr wrap="square" rtlCol="0">
            <a:spAutoFit/>
          </a:bodyPr>
          <a:lstStyle/>
          <a:p>
            <a:pPr algn="ctr"/>
            <a:r>
              <a:rPr lang="en-US" sz="2800" dirty="0"/>
              <a:t>Implications for Approving </a:t>
            </a:r>
          </a:p>
          <a:p>
            <a:pPr algn="ctr"/>
            <a:r>
              <a:rPr lang="en-US" sz="2800" dirty="0"/>
              <a:t>Definition of ‘Resident’</a:t>
            </a:r>
          </a:p>
        </p:txBody>
      </p:sp>
    </p:spTree>
    <p:custDataLst>
      <p:tags r:id="rId1"/>
    </p:custDataLst>
    <p:extLst>
      <p:ext uri="{BB962C8B-B14F-4D97-AF65-F5344CB8AC3E}">
        <p14:creationId xmlns:p14="http://schemas.microsoft.com/office/powerpoint/2010/main" val="239678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5F2FA6-35BB-46F0-A515-E7A8DD36394D}"/>
              </a:ext>
            </a:extLst>
          </p:cNvPr>
          <p:cNvSpPr txBox="1">
            <a:spLocks/>
          </p:cNvSpPr>
          <p:nvPr/>
        </p:nvSpPr>
        <p:spPr>
          <a:xfrm>
            <a:off x="-104923" y="104416"/>
            <a:ext cx="8902082" cy="1322888"/>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Rule 5.108 (b) &amp; (f)</a:t>
            </a:r>
          </a:p>
          <a:p>
            <a:pPr>
              <a:spcAft>
                <a:spcPts val="600"/>
              </a:spcAft>
            </a:pPr>
            <a:r>
              <a:rPr lang="en-US" sz="2400" dirty="0"/>
              <a:t>Probable Cause Hearing in the Receiving State</a:t>
            </a:r>
          </a:p>
        </p:txBody>
      </p:sp>
      <p:sp>
        <p:nvSpPr>
          <p:cNvPr id="10" name="TextBox 9">
            <a:extLst>
              <a:ext uri="{FF2B5EF4-FFF2-40B4-BE49-F238E27FC236}">
                <a16:creationId xmlns:a16="http://schemas.microsoft.com/office/drawing/2014/main" id="{0B66CF5D-A788-4238-912A-85EB67A719E1}"/>
              </a:ext>
            </a:extLst>
          </p:cNvPr>
          <p:cNvSpPr txBox="1"/>
          <p:nvPr/>
        </p:nvSpPr>
        <p:spPr>
          <a:xfrm>
            <a:off x="157316" y="1391332"/>
            <a:ext cx="4404852" cy="4776107"/>
          </a:xfrm>
          <a:prstGeom prst="rect">
            <a:avLst/>
          </a:prstGeom>
        </p:spPr>
        <p:txBody>
          <a:bodyPr vert="horz" lIns="91440" tIns="45720" rIns="91440" bIns="45720" rtlCol="0">
            <a:normAutofit/>
          </a:bodyPr>
          <a:lstStyle/>
          <a:p>
            <a:pPr marL="171450" indent="-285750">
              <a:lnSpc>
                <a:spcPct val="90000"/>
              </a:lnSpc>
              <a:spcAft>
                <a:spcPts val="600"/>
              </a:spcAft>
              <a:buFont typeface="Wingdings" panose="05000000000000000000" pitchFamily="2" charset="2"/>
              <a:buChar char="Ø"/>
            </a:pPr>
            <a:endParaRPr lang="en-US" sz="2400" dirty="0"/>
          </a:p>
          <a:p>
            <a:pPr marL="171450" indent="-285750">
              <a:lnSpc>
                <a:spcPct val="90000"/>
              </a:lnSpc>
              <a:spcAft>
                <a:spcPts val="600"/>
              </a:spcAft>
              <a:buFont typeface="Wingdings" panose="05000000000000000000" pitchFamily="2" charset="2"/>
              <a:buChar char="Ø"/>
            </a:pPr>
            <a:r>
              <a:rPr lang="en-US" sz="2400" dirty="0"/>
              <a:t>Rule 5.108 (b)  Additional language clarifies the waiver must include admission of a </a:t>
            </a:r>
            <a:r>
              <a:rPr lang="en-US" sz="2400"/>
              <a:t>revocable violation.</a:t>
            </a:r>
            <a:endParaRPr lang="en-US" sz="2400" dirty="0"/>
          </a:p>
          <a:p>
            <a:pPr marL="342900" lvl="1">
              <a:lnSpc>
                <a:spcPct val="90000"/>
              </a:lnSpc>
              <a:spcAft>
                <a:spcPts val="600"/>
              </a:spcAft>
            </a:pPr>
            <a:endParaRPr lang="en-US" sz="2400" dirty="0"/>
          </a:p>
          <a:p>
            <a:pPr marL="342900" lvl="1">
              <a:lnSpc>
                <a:spcPct val="90000"/>
              </a:lnSpc>
              <a:spcAft>
                <a:spcPts val="600"/>
              </a:spcAft>
            </a:pPr>
            <a:r>
              <a:rPr lang="en-US" sz="2400" dirty="0"/>
              <a:t>ICAOS </a:t>
            </a:r>
            <a:r>
              <a:rPr lang="en-US" sz="2400" dirty="0" err="1"/>
              <a:t>Benchbook</a:t>
            </a:r>
            <a:r>
              <a:rPr lang="en-US" sz="2400" dirty="0"/>
              <a:t> for Judges:  “the intent of the rule is that the offender must admit guilt to a violation that would result in revocation.” </a:t>
            </a:r>
          </a:p>
          <a:p>
            <a:pPr marL="171450" indent="-285750">
              <a:lnSpc>
                <a:spcPct val="90000"/>
              </a:lnSpc>
              <a:spcAft>
                <a:spcPts val="600"/>
              </a:spcAft>
              <a:buFont typeface="Wingdings" panose="05000000000000000000" pitchFamily="2" charset="2"/>
              <a:buChar char="Ø"/>
            </a:pPr>
            <a:endParaRPr lang="en-US" dirty="0"/>
          </a:p>
        </p:txBody>
      </p:sp>
      <p:pic>
        <p:nvPicPr>
          <p:cNvPr id="6" name="Picture 5" descr="Text, letter&#10;&#10;Description automatically generated">
            <a:extLst>
              <a:ext uri="{FF2B5EF4-FFF2-40B4-BE49-F238E27FC236}">
                <a16:creationId xmlns:a16="http://schemas.microsoft.com/office/drawing/2014/main" id="{64DB3386-CDC6-447A-A437-D496A393FFEA}"/>
              </a:ext>
            </a:extLst>
          </p:cNvPr>
          <p:cNvPicPr>
            <a:picLocks noChangeAspect="1"/>
          </p:cNvPicPr>
          <p:nvPr/>
        </p:nvPicPr>
        <p:blipFill rotWithShape="1">
          <a:blip r:embed="rId4"/>
          <a:srcRect b="69315"/>
          <a:stretch/>
        </p:blipFill>
        <p:spPr>
          <a:xfrm>
            <a:off x="5810754" y="2342844"/>
            <a:ext cx="5653438" cy="1976907"/>
          </a:xfrm>
          <a:prstGeom prst="rect">
            <a:avLst/>
          </a:prstGeom>
          <a:ln>
            <a:noFill/>
          </a:ln>
          <a:effectLst>
            <a:outerShdw blurRad="292100" dist="139700" dir="2700000" algn="tl" rotWithShape="0">
              <a:srgbClr val="333333">
                <a:alpha val="65000"/>
              </a:srgbClr>
            </a:outerShdw>
          </a:effectLst>
        </p:spPr>
      </p:pic>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579" y="5718605"/>
            <a:ext cx="1041042" cy="1041042"/>
          </a:xfrm>
          <a:prstGeom prst="rect">
            <a:avLst/>
          </a:prstGeom>
        </p:spPr>
      </p:pic>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pPr>
                <a:spcAft>
                  <a:spcPts val="600"/>
                </a:spcAft>
              </a:pPr>
              <a:t>7</a:t>
            </a:fld>
            <a:endParaRPr lang="en-US" sz="1000"/>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857" y="5945864"/>
            <a:ext cx="410486" cy="410486"/>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1326621" y="6035159"/>
            <a:ext cx="5143432" cy="369332"/>
          </a:xfrm>
          <a:prstGeom prst="rect">
            <a:avLst/>
          </a:prstGeom>
          <a:noFill/>
        </p:spPr>
        <p:txBody>
          <a:bodyPr wrap="square" rtlCol="0">
            <a:spAutoFit/>
          </a:bodyPr>
          <a:lstStyle/>
          <a:p>
            <a:pPr>
              <a:spcAft>
                <a:spcPts val="600"/>
              </a:spcAft>
            </a:pPr>
            <a:r>
              <a:rPr lang="en-US" dirty="0"/>
              <a:t>ICOTS Change</a:t>
            </a:r>
            <a:r>
              <a:rPr lang="en-US" b="1" dirty="0"/>
              <a:t>:  NONE</a:t>
            </a:r>
          </a:p>
        </p:txBody>
      </p:sp>
    </p:spTree>
    <p:custDataLst>
      <p:tags r:id="rId1"/>
    </p:custDataLst>
    <p:extLst>
      <p:ext uri="{BB962C8B-B14F-4D97-AF65-F5344CB8AC3E}">
        <p14:creationId xmlns:p14="http://schemas.microsoft.com/office/powerpoint/2010/main" val="15107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5F2FA6-35BB-46F0-A515-E7A8DD36394D}"/>
              </a:ext>
            </a:extLst>
          </p:cNvPr>
          <p:cNvSpPr txBox="1">
            <a:spLocks/>
          </p:cNvSpPr>
          <p:nvPr/>
        </p:nvSpPr>
        <p:spPr>
          <a:xfrm>
            <a:off x="-104923" y="104416"/>
            <a:ext cx="8839020" cy="1322888"/>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Rule 5.108 (b) &amp; (f)</a:t>
            </a:r>
          </a:p>
          <a:p>
            <a:pPr>
              <a:spcAft>
                <a:spcPts val="600"/>
              </a:spcAft>
            </a:pPr>
            <a:r>
              <a:rPr lang="en-US" sz="2400" dirty="0"/>
              <a:t>Probable Cause Hearing in the Receiving State</a:t>
            </a:r>
          </a:p>
        </p:txBody>
      </p:sp>
      <p:sp>
        <p:nvSpPr>
          <p:cNvPr id="10" name="TextBox 9">
            <a:extLst>
              <a:ext uri="{FF2B5EF4-FFF2-40B4-BE49-F238E27FC236}">
                <a16:creationId xmlns:a16="http://schemas.microsoft.com/office/drawing/2014/main" id="{0B66CF5D-A788-4238-912A-85EB67A719E1}"/>
              </a:ext>
            </a:extLst>
          </p:cNvPr>
          <p:cNvSpPr txBox="1"/>
          <p:nvPr/>
        </p:nvSpPr>
        <p:spPr>
          <a:xfrm>
            <a:off x="-2931" y="1344508"/>
            <a:ext cx="4848652" cy="4776107"/>
          </a:xfrm>
          <a:prstGeom prst="rect">
            <a:avLst/>
          </a:prstGeom>
        </p:spPr>
        <p:txBody>
          <a:bodyPr vert="horz" lIns="91440" tIns="45720" rIns="91440" bIns="45720" rtlCol="0">
            <a:normAutofit/>
          </a:bodyPr>
          <a:lstStyle/>
          <a:p>
            <a:pPr marL="171450" indent="-285750">
              <a:lnSpc>
                <a:spcPct val="90000"/>
              </a:lnSpc>
              <a:spcAft>
                <a:spcPts val="600"/>
              </a:spcAft>
              <a:buFont typeface="Wingdings" panose="05000000000000000000" pitchFamily="2" charset="2"/>
              <a:buChar char="Ø"/>
            </a:pPr>
            <a:endParaRPr lang="en-US" dirty="0"/>
          </a:p>
          <a:p>
            <a:pPr marL="171450" indent="-285750">
              <a:lnSpc>
                <a:spcPct val="90000"/>
              </a:lnSpc>
              <a:spcAft>
                <a:spcPts val="600"/>
              </a:spcAft>
              <a:buFont typeface="Wingdings" panose="05000000000000000000" pitchFamily="2" charset="2"/>
              <a:buChar char="Ø"/>
            </a:pPr>
            <a:r>
              <a:rPr lang="en-US" sz="2400" dirty="0"/>
              <a:t>Rule 5.108 (f)  Ensures PC hearing reports meet proper criteria illustrating probable cause for a ‘</a:t>
            </a:r>
            <a:r>
              <a:rPr lang="en-US" sz="2400" u="sng" dirty="0"/>
              <a:t>revocable</a:t>
            </a:r>
            <a:r>
              <a:rPr lang="en-US" sz="2400" dirty="0"/>
              <a:t>’ violation.</a:t>
            </a:r>
          </a:p>
          <a:p>
            <a:pPr marL="342900" lvl="1">
              <a:lnSpc>
                <a:spcPct val="90000"/>
              </a:lnSpc>
              <a:spcAft>
                <a:spcPts val="600"/>
              </a:spcAft>
            </a:pPr>
            <a:endParaRPr lang="en-US" sz="2400" dirty="0"/>
          </a:p>
          <a:p>
            <a:pPr marL="342900" lvl="1">
              <a:lnSpc>
                <a:spcPct val="90000"/>
              </a:lnSpc>
              <a:spcAft>
                <a:spcPts val="600"/>
              </a:spcAft>
            </a:pPr>
            <a:r>
              <a:rPr lang="en-US" sz="2400" dirty="0"/>
              <a:t>ICAOS </a:t>
            </a:r>
            <a:r>
              <a:rPr lang="en-US" sz="2400" dirty="0" err="1"/>
              <a:t>Benchbook</a:t>
            </a:r>
            <a:r>
              <a:rPr lang="en-US" sz="2400" dirty="0"/>
              <a:t> for Judges:       “officials in the receiving state must show through documentation that the offender has engaged in behavior requiring retaking.”</a:t>
            </a:r>
          </a:p>
        </p:txBody>
      </p:sp>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579" y="5718605"/>
            <a:ext cx="1041042" cy="1041042"/>
          </a:xfrm>
          <a:prstGeom prst="rect">
            <a:avLst/>
          </a:prstGeom>
        </p:spPr>
      </p:pic>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pPr>
                <a:spcAft>
                  <a:spcPts val="600"/>
                </a:spcAft>
              </a:pPr>
              <a:t>8</a:t>
            </a:fld>
            <a:endParaRPr lang="en-US" sz="1000"/>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857" y="5945864"/>
            <a:ext cx="410486" cy="410486"/>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1326621" y="6035159"/>
            <a:ext cx="5143432" cy="369332"/>
          </a:xfrm>
          <a:prstGeom prst="rect">
            <a:avLst/>
          </a:prstGeom>
          <a:noFill/>
        </p:spPr>
        <p:txBody>
          <a:bodyPr wrap="square" rtlCol="0">
            <a:spAutoFit/>
          </a:bodyPr>
          <a:lstStyle/>
          <a:p>
            <a:pPr>
              <a:spcAft>
                <a:spcPts val="600"/>
              </a:spcAft>
            </a:pPr>
            <a:r>
              <a:rPr lang="en-US" dirty="0"/>
              <a:t>ICOTS Change</a:t>
            </a:r>
            <a:r>
              <a:rPr lang="en-US" b="1" dirty="0"/>
              <a:t>:  NONE</a:t>
            </a:r>
          </a:p>
        </p:txBody>
      </p:sp>
      <p:pic>
        <p:nvPicPr>
          <p:cNvPr id="3" name="Picture 2" descr="Text&#10;&#10;Description automatically generated">
            <a:extLst>
              <a:ext uri="{FF2B5EF4-FFF2-40B4-BE49-F238E27FC236}">
                <a16:creationId xmlns:a16="http://schemas.microsoft.com/office/drawing/2014/main" id="{3FFC9EEB-D9D6-4AF8-8DE7-8425DBB47CB8}"/>
              </a:ext>
            </a:extLst>
          </p:cNvPr>
          <p:cNvPicPr>
            <a:picLocks noChangeAspect="1"/>
          </p:cNvPicPr>
          <p:nvPr/>
        </p:nvPicPr>
        <p:blipFill>
          <a:blip r:embed="rId7"/>
          <a:stretch>
            <a:fillRect/>
          </a:stretch>
        </p:blipFill>
        <p:spPr>
          <a:xfrm>
            <a:off x="5589700" y="2993242"/>
            <a:ext cx="5670841" cy="1149409"/>
          </a:xfrm>
          <a:prstGeom prst="rect">
            <a:avLst/>
          </a:prstGeom>
        </p:spPr>
      </p:pic>
      <p:pic>
        <p:nvPicPr>
          <p:cNvPr id="1026" name="Picture 2">
            <a:extLst>
              <a:ext uri="{FF2B5EF4-FFF2-40B4-BE49-F238E27FC236}">
                <a16:creationId xmlns:a16="http://schemas.microsoft.com/office/drawing/2014/main" id="{204AE951-0DE7-46A7-A921-CB4865E104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2940" y="2084507"/>
            <a:ext cx="5444359" cy="449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18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33440" y="25403"/>
            <a:ext cx="6258560" cy="680719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grpSp>
        <p:nvGrpSpPr>
          <p:cNvPr id="41" name="Group 40">
            <a:extLst>
              <a:ext uri="{FF2B5EF4-FFF2-40B4-BE49-F238E27FC236}">
                <a16:creationId xmlns:a16="http://schemas.microsoft.com/office/drawing/2014/main" id="{28A34FCC-159E-43A0-B7A2-6960C2497FE6}"/>
              </a:ext>
            </a:extLst>
          </p:cNvPr>
          <p:cNvGrpSpPr/>
          <p:nvPr/>
        </p:nvGrpSpPr>
        <p:grpSpPr>
          <a:xfrm>
            <a:off x="6250534" y="502559"/>
            <a:ext cx="5759660" cy="2901691"/>
            <a:chOff x="5805715" y="898782"/>
            <a:chExt cx="5759660" cy="2486359"/>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898782"/>
              <a:ext cx="5616347" cy="1000467"/>
              <a:chOff x="5805715" y="638087"/>
              <a:chExt cx="5616347" cy="1000467"/>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63696" y="638087"/>
                <a:ext cx="4958366"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Clarifies the intent of the Rule consistent with training, ICAOS Hearing Officer’s Guide &amp;  ICAOS </a:t>
                </a:r>
                <a:r>
                  <a:rPr lang="en-US" sz="2400" dirty="0" err="1">
                    <a:solidFill>
                      <a:schemeClr val="bg1"/>
                    </a:solidFill>
                  </a:rPr>
                  <a:t>Benchbook</a:t>
                </a:r>
                <a:r>
                  <a:rPr lang="en-US" sz="2400" dirty="0">
                    <a:solidFill>
                      <a:schemeClr val="bg1"/>
                    </a:solidFill>
                  </a:rPr>
                  <a:t>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19269"/>
              <a:ext cx="5759660" cy="1265872"/>
              <a:chOff x="5805715" y="2104493"/>
              <a:chExt cx="5759660" cy="1265872"/>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122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17446" y="2104493"/>
                <a:ext cx="5147929" cy="126587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Ensure documentation illustrates the offender engaged in revocable behavior</a:t>
                </a:r>
              </a:p>
              <a:p>
                <a:pPr>
                  <a:lnSpc>
                    <a:spcPct val="100000"/>
                  </a:lnSpc>
                  <a:spcBef>
                    <a:spcPts val="0"/>
                  </a:spcBef>
                  <a:buClrTx/>
                  <a:defRPr sz="2000" b="0" i="0" u="none" strike="noStrike" kern="1200" spc="0" baseline="0">
                    <a:solidFill>
                      <a:srgbClr val="102747"/>
                    </a:solidFill>
                    <a:latin typeface="+mn-lt"/>
                    <a:ea typeface="+mn-ea"/>
                    <a:cs typeface="+mn-cs"/>
                  </a:defRPr>
                </a:pPr>
                <a:r>
                  <a:rPr lang="en-US" sz="2400" dirty="0">
                    <a:solidFill>
                      <a:schemeClr val="bg1"/>
                    </a:solidFill>
                  </a:rPr>
                  <a:t>PC Waivers</a:t>
                </a:r>
              </a:p>
              <a:p>
                <a:pPr>
                  <a:lnSpc>
                    <a:spcPct val="100000"/>
                  </a:lnSpc>
                  <a:spcBef>
                    <a:spcPts val="0"/>
                  </a:spcBef>
                  <a:buClrTx/>
                  <a:defRPr sz="2000" b="0" i="0" u="none" strike="noStrike" kern="1200" spc="0" baseline="0">
                    <a:solidFill>
                      <a:srgbClr val="102747"/>
                    </a:solidFill>
                    <a:latin typeface="+mn-lt"/>
                    <a:ea typeface="+mn-ea"/>
                    <a:cs typeface="+mn-cs"/>
                  </a:defRPr>
                </a:pPr>
                <a:r>
                  <a:rPr lang="en-US" sz="2400" dirty="0">
                    <a:solidFill>
                      <a:schemeClr val="bg1"/>
                    </a:solidFill>
                  </a:rPr>
                  <a:t>PC Hearing Results</a:t>
                </a:r>
                <a:r>
                  <a:rPr lang="en-US" sz="2000" dirty="0">
                    <a:solidFill>
                      <a:schemeClr val="bg1"/>
                    </a:solidFill>
                  </a:rPr>
                  <a:t>	</a:t>
                </a:r>
                <a:endParaRPr lang="en-US" sz="1400" dirty="0">
                  <a:solidFill>
                    <a:schemeClr val="bg1"/>
                  </a:solidFill>
                </a:endParaRPr>
              </a:p>
            </p:txBody>
          </p:sp>
        </p:grpSp>
      </p:grpSp>
      <p:sp>
        <p:nvSpPr>
          <p:cNvPr id="30" name="Title 1">
            <a:extLst>
              <a:ext uri="{FF2B5EF4-FFF2-40B4-BE49-F238E27FC236}">
                <a16:creationId xmlns:a16="http://schemas.microsoft.com/office/drawing/2014/main" id="{677B94E6-4D40-48E8-900C-4A0B0257B7CE}"/>
              </a:ext>
            </a:extLst>
          </p:cNvPr>
          <p:cNvSpPr txBox="1">
            <a:spLocks/>
          </p:cNvSpPr>
          <p:nvPr/>
        </p:nvSpPr>
        <p:spPr>
          <a:xfrm>
            <a:off x="-356136" y="75897"/>
            <a:ext cx="7732462" cy="1583197"/>
          </a:xfrm>
          <a:prstGeom prst="ellipse">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5.108 (b) &amp; (f)</a:t>
            </a:r>
          </a:p>
          <a:p>
            <a:pPr>
              <a:spcAft>
                <a:spcPts val="600"/>
              </a:spcAft>
            </a:pPr>
            <a:r>
              <a:rPr lang="en-US" sz="2400" dirty="0"/>
              <a:t>Probable Cause Hearing in the Receiving State</a:t>
            </a:r>
          </a:p>
        </p:txBody>
      </p:sp>
      <p:sp>
        <p:nvSpPr>
          <p:cNvPr id="31" name="Rectangle 30">
            <a:extLst>
              <a:ext uri="{FF2B5EF4-FFF2-40B4-BE49-F238E27FC236}">
                <a16:creationId xmlns:a16="http://schemas.microsoft.com/office/drawing/2014/main" id="{45AA9F06-C724-4B41-ACE3-39ACC50F0D97}"/>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CE36CA64-BF2B-4088-A98F-89A4F749DB5D}"/>
              </a:ext>
            </a:extLst>
          </p:cNvPr>
          <p:cNvSpPr txBox="1"/>
          <p:nvPr/>
        </p:nvSpPr>
        <p:spPr>
          <a:xfrm>
            <a:off x="0" y="1538209"/>
            <a:ext cx="5842000" cy="954107"/>
          </a:xfrm>
          <a:prstGeom prst="rect">
            <a:avLst/>
          </a:prstGeom>
          <a:noFill/>
        </p:spPr>
        <p:txBody>
          <a:bodyPr wrap="square" rtlCol="0">
            <a:spAutoFit/>
          </a:bodyPr>
          <a:lstStyle/>
          <a:p>
            <a:pPr algn="ctr"/>
            <a:r>
              <a:rPr lang="en-US" sz="2800" dirty="0"/>
              <a:t>Implications for Approving </a:t>
            </a:r>
          </a:p>
          <a:p>
            <a:pPr algn="ctr"/>
            <a:r>
              <a:rPr lang="en-US" sz="2800" dirty="0"/>
              <a:t>Rule 5.108</a:t>
            </a:r>
          </a:p>
        </p:txBody>
      </p:sp>
      <p:pic>
        <p:nvPicPr>
          <p:cNvPr id="24" name="Picture 23" descr="Text, letter&#10;&#10;Description automatically generated">
            <a:extLst>
              <a:ext uri="{FF2B5EF4-FFF2-40B4-BE49-F238E27FC236}">
                <a16:creationId xmlns:a16="http://schemas.microsoft.com/office/drawing/2014/main" id="{A61B41CA-8515-47B0-9B95-9D7A9F2303F0}"/>
              </a:ext>
            </a:extLst>
          </p:cNvPr>
          <p:cNvPicPr>
            <a:picLocks noChangeAspect="1"/>
          </p:cNvPicPr>
          <p:nvPr/>
        </p:nvPicPr>
        <p:blipFill rotWithShape="1">
          <a:blip r:embed="rId4"/>
          <a:srcRect b="68700"/>
          <a:stretch/>
        </p:blipFill>
        <p:spPr>
          <a:xfrm>
            <a:off x="181806" y="2579606"/>
            <a:ext cx="5653438" cy="2016568"/>
          </a:xfrm>
          <a:prstGeom prst="rect">
            <a:avLst/>
          </a:prstGeom>
          <a:ln>
            <a:noFill/>
          </a:ln>
          <a:effectLst>
            <a:outerShdw blurRad="292100" dist="139700" dir="2700000" algn="tl" rotWithShape="0">
              <a:srgbClr val="333333">
                <a:alpha val="65000"/>
              </a:srgbClr>
            </a:outerShdw>
          </a:effectLst>
        </p:spPr>
      </p:pic>
      <p:pic>
        <p:nvPicPr>
          <p:cNvPr id="29" name="Picture 28" descr="Text, letter&#10;&#10;Description automatically generated">
            <a:extLst>
              <a:ext uri="{FF2B5EF4-FFF2-40B4-BE49-F238E27FC236}">
                <a16:creationId xmlns:a16="http://schemas.microsoft.com/office/drawing/2014/main" id="{8D64EE3B-6469-465E-8447-7D23A412B744}"/>
              </a:ext>
            </a:extLst>
          </p:cNvPr>
          <p:cNvPicPr>
            <a:picLocks noChangeAspect="1"/>
          </p:cNvPicPr>
          <p:nvPr/>
        </p:nvPicPr>
        <p:blipFill rotWithShape="1">
          <a:blip r:embed="rId4"/>
          <a:srcRect t="83163" b="6054"/>
          <a:stretch/>
        </p:blipFill>
        <p:spPr>
          <a:xfrm>
            <a:off x="137885" y="4902186"/>
            <a:ext cx="5653438" cy="694749"/>
          </a:xfrm>
          <a:prstGeom prst="rect">
            <a:avLst/>
          </a:prstGeom>
          <a:ln>
            <a:noFill/>
          </a:ln>
          <a:effectLst>
            <a:outerShdw blurRad="292100" dist="139700" dir="2700000" algn="tl" rotWithShape="0">
              <a:srgbClr val="333333">
                <a:alpha val="65000"/>
              </a:srgbClr>
            </a:outerShdw>
          </a:effectLst>
        </p:spPr>
      </p:pic>
      <p:pic>
        <p:nvPicPr>
          <p:cNvPr id="7" name="Picture 6" descr="Graphical user interface, application&#10;&#10;Description automatically generated">
            <a:extLst>
              <a:ext uri="{FF2B5EF4-FFF2-40B4-BE49-F238E27FC236}">
                <a16:creationId xmlns:a16="http://schemas.microsoft.com/office/drawing/2014/main" id="{E0AEEEF2-DC24-4887-96E8-77429397F1F9}"/>
              </a:ext>
            </a:extLst>
          </p:cNvPr>
          <p:cNvPicPr>
            <a:picLocks noChangeAspect="1"/>
          </p:cNvPicPr>
          <p:nvPr/>
        </p:nvPicPr>
        <p:blipFill>
          <a:blip r:embed="rId5"/>
          <a:stretch>
            <a:fillRect/>
          </a:stretch>
        </p:blipFill>
        <p:spPr>
          <a:xfrm>
            <a:off x="6725751" y="3879553"/>
            <a:ext cx="5009049" cy="21389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9736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1SnF9Z5c"/>
  <p:tag name="ARTICULATE_SLIDE_THUMBNAIL_REFRESH"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9534</TotalTime>
  <Words>1195</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Garamond</vt:lpstr>
      <vt:lpstr>Times New Roman</vt:lpstr>
      <vt:lpstr>Wingdings</vt:lpstr>
      <vt:lpstr>Office Theme</vt:lpstr>
      <vt:lpstr>PowerPoint Presentation</vt:lpstr>
      <vt:lpstr>Directory Information Up-to-Date??</vt:lpstr>
      <vt:lpstr>Presentation Objectives</vt:lpstr>
      <vt:lpstr>PowerPoint Presentation</vt:lpstr>
      <vt:lpstr>PowerPoint Presentation</vt:lpstr>
      <vt:lpstr>PowerPoint Presentation</vt:lpstr>
      <vt:lpstr>PowerPoint Presentation</vt:lpstr>
      <vt:lpstr>PowerPoint Presentation</vt:lpstr>
      <vt:lpstr>PowerPoint Presentation</vt:lpstr>
      <vt:lpstr>Rules 2.110, 4.111, 5.101, 5.102, 5.103 &amp; 5.103-1 15 Business Day Standard for Issuing Compact Warrants</vt:lpstr>
      <vt:lpstr>Rules 2.110, 4.111, 5.101, 5.102, 5.103 &amp; 5.103-1 15 Business Day Standard for Issuing Compact Warrants</vt:lpstr>
      <vt:lpstr>Warrant Status Bundle:  $56,565</vt:lpstr>
      <vt:lpstr>Warrant Status Bundle:  Workflow</vt:lpstr>
      <vt:lpstr>Warrant Status Functionality</vt:lpstr>
      <vt:lpstr>Warrant Status Expectations for States</vt:lpstr>
      <vt:lpstr>PowerPoint Presentation</vt:lpstr>
      <vt:lpstr>Discretionary Retake Activity Considerations</vt:lpstr>
      <vt:lpstr>Share Your State’s Implementation Plans!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558</cp:revision>
  <cp:lastPrinted>2021-09-21T17:33:30Z</cp:lastPrinted>
  <dcterms:created xsi:type="dcterms:W3CDTF">2019-11-01T07:33:21Z</dcterms:created>
  <dcterms:modified xsi:type="dcterms:W3CDTF">2021-11-18T21:46:36Z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