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0" r:id="rId3"/>
    <p:sldId id="269" r:id="rId4"/>
    <p:sldId id="597" r:id="rId5"/>
    <p:sldId id="303" r:id="rId6"/>
    <p:sldId id="261" r:id="rId7"/>
    <p:sldId id="266" r:id="rId8"/>
    <p:sldId id="307" r:id="rId9"/>
    <p:sldId id="596" r:id="rId10"/>
    <p:sldId id="594" r:id="rId11"/>
    <p:sldId id="283" r:id="rId12"/>
    <p:sldId id="284"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56" autoAdjust="0"/>
  </p:normalViewPr>
  <p:slideViewPr>
    <p:cSldViewPr snapToGrid="0">
      <p:cViewPr varScale="1">
        <p:scale>
          <a:sx n="69" d="100"/>
          <a:sy n="69" d="100"/>
        </p:scale>
        <p:origin x="110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4220E-A505-4970-B46B-198C87C1BD9B}" type="datetimeFigureOut">
              <a:rPr lang="en-US" smtClean="0"/>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50232-E8ED-453E-BAED-E240A7FD8F51}" type="slidenum">
              <a:rPr lang="en-US" smtClean="0"/>
              <a:t>‹#›</a:t>
            </a:fld>
            <a:endParaRPr lang="en-US"/>
          </a:p>
        </p:txBody>
      </p:sp>
    </p:spTree>
    <p:extLst>
      <p:ext uri="{BB962C8B-B14F-4D97-AF65-F5344CB8AC3E}">
        <p14:creationId xmlns:p14="http://schemas.microsoft.com/office/powerpoint/2010/main" val="306491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upport.interstatecompact.org/hc/en-us/articles/224743927-Not-Receiving-A-Password-Reset-Emai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upport.interstatecompact.org/hc/en-us/requests/new"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211998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whether states have a designated person?</a:t>
            </a:r>
          </a:p>
          <a:p>
            <a:r>
              <a:rPr lang="en-US" dirty="0"/>
              <a:t>Do they have these procedures published for their users?</a:t>
            </a:r>
          </a:p>
          <a:p>
            <a:r>
              <a:rPr lang="en-US" dirty="0"/>
              <a:t>Do states define what a junk or dup record is?</a:t>
            </a:r>
          </a:p>
          <a:p>
            <a:r>
              <a:rPr lang="en-US" dirty="0"/>
              <a:t>What are states’ timeframes set for processing?</a:t>
            </a:r>
          </a:p>
        </p:txBody>
      </p:sp>
      <p:sp>
        <p:nvSpPr>
          <p:cNvPr id="4" name="Slide Number Placeholder 3"/>
          <p:cNvSpPr>
            <a:spLocks noGrp="1"/>
          </p:cNvSpPr>
          <p:nvPr>
            <p:ph type="sldNum" sz="quarter" idx="10"/>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3157317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7A09C-6269-48C9-A46E-B13D8FEDD1A6}" type="slidenum">
              <a:rPr lang="en-US" smtClean="0"/>
              <a:pPr>
                <a:defRPr/>
              </a:pPr>
              <a:t>11</a:t>
            </a:fld>
            <a:endParaRPr lang="en-US"/>
          </a:p>
        </p:txBody>
      </p:sp>
    </p:spTree>
    <p:extLst>
      <p:ext uri="{BB962C8B-B14F-4D97-AF65-F5344CB8AC3E}">
        <p14:creationId xmlns:p14="http://schemas.microsoft.com/office/powerpoint/2010/main" val="1856123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12</a:t>
            </a:fld>
            <a:endParaRPr lang="en-US"/>
          </a:p>
        </p:txBody>
      </p:sp>
    </p:spTree>
    <p:extLst>
      <p:ext uri="{BB962C8B-B14F-4D97-AF65-F5344CB8AC3E}">
        <p14:creationId xmlns:p14="http://schemas.microsoft.com/office/powerpoint/2010/main" val="68011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Region </a:t>
            </a:r>
            <a:r>
              <a:rPr lang="en-US" baseline="0"/>
              <a:t>chair elections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255036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Tickets coming in from end users and through the direct email are on the rise.  We have 5 staff and no one is full time for ICOTS support.  When ICOTS was launched, the Commission decided to have states be responsible for level 1 support instead of hiring </a:t>
            </a:r>
            <a:r>
              <a:rPr lang="en-US"/>
              <a:t>additional national staff</a:t>
            </a:r>
            <a:r>
              <a:rPr lang="en-US" dirty="0"/>
              <a:t>.  Never direct an end user to contact the national office for assistance.  All assistance must go through compact staff designated to assist with ICOTS, training or whatever the issue is.</a:t>
            </a:r>
          </a:p>
          <a:p>
            <a:r>
              <a:rPr lang="en-US" dirty="0"/>
              <a:t>Use the support site.  We get questions over and over on training items that can easily be looked up via the search in ICAOS support.  Establish standards for your users when requesting assistance.  Details of the issue, screen shots, what browser they were using, what their IT has done to assist, etc.  </a:t>
            </a:r>
          </a:p>
        </p:txBody>
      </p:sp>
      <p:sp>
        <p:nvSpPr>
          <p:cNvPr id="4" name="Slide Number Placeholder 3"/>
          <p:cNvSpPr>
            <a:spLocks noGrp="1"/>
          </p:cNvSpPr>
          <p:nvPr>
            <p:ph type="sldNum" sz="quarter" idx="10"/>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236188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E50232-E8ED-453E-BAED-E240A7FD8F51}" type="slidenum">
              <a:rPr lang="en-US" smtClean="0"/>
              <a:t>4</a:t>
            </a:fld>
            <a:endParaRPr lang="en-US"/>
          </a:p>
        </p:txBody>
      </p:sp>
    </p:spTree>
    <p:extLst>
      <p:ext uri="{BB962C8B-B14F-4D97-AF65-F5344CB8AC3E}">
        <p14:creationId xmlns:p14="http://schemas.microsoft.com/office/powerpoint/2010/main" val="360903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to send out to user experiencing email issues</a:t>
            </a:r>
          </a:p>
        </p:txBody>
      </p:sp>
      <p:sp>
        <p:nvSpPr>
          <p:cNvPr id="4" name="Slide Number Placeholder 3"/>
          <p:cNvSpPr>
            <a:spLocks noGrp="1"/>
          </p:cNvSpPr>
          <p:nvPr>
            <p:ph type="sldNum" sz="quarter" idx="10"/>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2222752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Receiving tickets w/o including State admin.  Same states failing to provide admin or confirming proper action. Admins refusing to suppress hard bounces must be escalated.  These are preventable and take a lot of resources</a:t>
            </a:r>
          </a:p>
          <a:p>
            <a:r>
              <a:rPr lang="en-US" dirty="0"/>
              <a:t>Email Bounces</a:t>
            </a:r>
          </a:p>
          <a:p>
            <a:r>
              <a:rPr lang="en-US" sz="1200" b="1" i="0" kern="1200" dirty="0">
                <a:solidFill>
                  <a:schemeClr val="tx1"/>
                </a:solidFill>
                <a:effectLst/>
                <a:latin typeface="+mn-lt"/>
                <a:ea typeface="+mn-ea"/>
                <a:cs typeface="+mn-cs"/>
              </a:rPr>
              <a:t>Users</a:t>
            </a:r>
          </a:p>
          <a:p>
            <a:r>
              <a:rPr lang="en-US" sz="1200" kern="1200" dirty="0">
                <a:solidFill>
                  <a:schemeClr val="tx1"/>
                </a:solidFill>
                <a:effectLst/>
                <a:latin typeface="+mn-lt"/>
                <a:ea typeface="+mn-ea"/>
                <a:cs typeface="+mn-cs"/>
              </a:rPr>
              <a:t>A number of states continue to submit the occasional ticket where a user or group of users has stopped receiving any email notifications from ICOTS. There are typically two underlying causes to this </a:t>
            </a:r>
            <a:r>
              <a:rPr lang="en-US" sz="1200" kern="1200" dirty="0" err="1">
                <a:solidFill>
                  <a:schemeClr val="tx1"/>
                </a:solidFill>
                <a:effectLst/>
                <a:latin typeface="+mn-lt"/>
                <a:ea typeface="+mn-ea"/>
                <a:cs typeface="+mn-cs"/>
              </a:rPr>
              <a:t>issue:Internal</a:t>
            </a:r>
            <a:r>
              <a:rPr lang="en-US" sz="1200" kern="1200" dirty="0">
                <a:solidFill>
                  <a:schemeClr val="tx1"/>
                </a:solidFill>
                <a:effectLst/>
                <a:latin typeface="+mn-lt"/>
                <a:ea typeface="+mn-ea"/>
                <a:cs typeface="+mn-cs"/>
              </a:rPr>
              <a:t> software used to limit spam or junk mail is rejecting emails from ICOTS or placing them in a quarantine folder.</a:t>
            </a:r>
          </a:p>
          <a:p>
            <a:r>
              <a:rPr lang="en-US" sz="1200" kern="1200" dirty="0">
                <a:solidFill>
                  <a:schemeClr val="tx1"/>
                </a:solidFill>
                <a:effectLst/>
                <a:latin typeface="+mn-lt"/>
                <a:ea typeface="+mn-ea"/>
                <a:cs typeface="+mn-cs"/>
              </a:rPr>
              <a:t>An internal mail server is sending a “hard bounce” message to the ICOTS mail server, effectively telling it that the email address doesn’t exist and future emails should be disabled.</a:t>
            </a:r>
          </a:p>
          <a:p>
            <a:r>
              <a:rPr lang="en-US" sz="1200" kern="1200" dirty="0">
                <a:solidFill>
                  <a:schemeClr val="tx1"/>
                </a:solidFill>
                <a:effectLst/>
                <a:latin typeface="+mn-lt"/>
                <a:ea typeface="+mn-ea"/>
                <a:cs typeface="+mn-cs"/>
              </a:rPr>
              <a:t>In both instances, states will need to take action to reinstate ICOTS notifications for the user. In the case of ICOTS emails being marked as spam, resolving the issue could be as simple as locating the emails in the spam folder, but could also require the user’s IT department to check their email logs to see where the notifications are being blocked.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knowledge base article will help IT departments make sure ICOTS emails aren’t flagged as junk mail: </a:t>
            </a:r>
            <a:r>
              <a:rPr lang="en-US" sz="1200" b="0" u="sng" kern="1200" dirty="0">
                <a:solidFill>
                  <a:schemeClr val="tx1"/>
                </a:solidFill>
                <a:effectLst/>
                <a:latin typeface="+mn-lt"/>
                <a:ea typeface="+mn-ea"/>
                <a:cs typeface="+mn-cs"/>
                <a:hlinkClick r:id="rId3"/>
              </a:rPr>
              <a:t>https://support.interstatecompact.org/hc/en-us/articles/224743927-Not-Receiving-A-Password-Reset-Email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 the case of “hard bounce” notifications, the national office can send those specific emails to Appriss to check if they’ve been deactivated. Once reactivated, the user’s IT department will have to take action to ensure those hard bounce notifications are not sent again.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Here are the steps to take if a user in your state s not receiving email notifications from </a:t>
            </a:r>
            <a:r>
              <a:rPr lang="en-US" sz="1200" kern="1200" dirty="0" err="1">
                <a:solidFill>
                  <a:schemeClr val="tx1"/>
                </a:solidFill>
                <a:effectLst/>
                <a:latin typeface="+mn-lt"/>
                <a:ea typeface="+mn-ea"/>
                <a:cs typeface="+mn-cs"/>
              </a:rPr>
              <a:t>ICOTS:Determine</a:t>
            </a:r>
            <a:r>
              <a:rPr lang="en-US" sz="1200" kern="1200" dirty="0">
                <a:solidFill>
                  <a:schemeClr val="tx1"/>
                </a:solidFill>
                <a:effectLst/>
                <a:latin typeface="+mn-lt"/>
                <a:ea typeface="+mn-ea"/>
                <a:cs typeface="+mn-cs"/>
              </a:rPr>
              <a:t> whether the emails are not being blocked by a spam filter. This usually requires reaching out to the department in charge of administrating your email service.</a:t>
            </a:r>
          </a:p>
          <a:p>
            <a:r>
              <a:rPr lang="en-US" sz="1200" kern="1200" dirty="0">
                <a:solidFill>
                  <a:schemeClr val="tx1"/>
                </a:solidFill>
                <a:effectLst/>
                <a:latin typeface="+mn-lt"/>
                <a:ea typeface="+mn-ea"/>
                <a:cs typeface="+mn-cs"/>
              </a:rPr>
              <a:t>If you’re sure the spam filter is not blocking emails, send the specific email addresses not getting notifications to the helpdesk: </a:t>
            </a:r>
            <a:r>
              <a:rPr lang="en-US" sz="1200" b="0" u="sng" kern="1200" dirty="0">
                <a:solidFill>
                  <a:schemeClr val="tx1"/>
                </a:solidFill>
                <a:effectLst/>
                <a:latin typeface="+mn-lt"/>
                <a:ea typeface="+mn-ea"/>
                <a:cs typeface="+mn-cs"/>
                <a:hlinkClick r:id="rId4"/>
              </a:rPr>
              <a:t>https://support.interstatecompact.org/hc/en-us/requests/new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email contact information for the person or department in charge of administrating the email for your domain. Once provided, the national office can forward the issue to Appriss.</a:t>
            </a:r>
          </a:p>
          <a:p>
            <a:r>
              <a:rPr lang="en-US" sz="1200" kern="1200" dirty="0">
                <a:solidFill>
                  <a:schemeClr val="tx1"/>
                </a:solidFill>
                <a:effectLst/>
                <a:latin typeface="+mn-lt"/>
                <a:ea typeface="+mn-ea"/>
                <a:cs typeface="+mn-cs"/>
              </a:rPr>
              <a:t>Appriss will be able to determine whether notifications stopped due to a hard bounce message. They will reactivate it and, if the deactivation occurred within the past 30 days, send email logs showing when and how the deactivation occurred.</a:t>
            </a:r>
          </a:p>
          <a:p>
            <a:r>
              <a:rPr lang="en-US" sz="1200" b="1" kern="1200" dirty="0">
                <a:solidFill>
                  <a:schemeClr val="tx1"/>
                </a:solidFill>
                <a:effectLst/>
                <a:latin typeface="+mn-lt"/>
                <a:ea typeface="+mn-ea"/>
                <a:cs typeface="+mn-cs"/>
              </a:rPr>
              <a:t>*MOST IMPORTANT*</a:t>
            </a:r>
            <a:r>
              <a:rPr lang="en-US" sz="1200" kern="1200" dirty="0">
                <a:solidFill>
                  <a:schemeClr val="tx1"/>
                </a:solidFill>
                <a:effectLst/>
                <a:latin typeface="+mn-lt"/>
                <a:ea typeface="+mn-ea"/>
                <a:cs typeface="+mn-cs"/>
              </a:rPr>
              <a:t> – The department or agency responsible for administrating email for that user(s) must take steps to ensure hard bounce notifications are not sent by their email servers for messages coming from ICOTS. Otherwise, this issue will continue to occur.</a:t>
            </a:r>
          </a:p>
          <a:p>
            <a:r>
              <a:rPr lang="en-US" sz="1200" kern="1200" dirty="0">
                <a:solidFill>
                  <a:schemeClr val="tx1"/>
                </a:solidFill>
                <a:effectLst/>
                <a:latin typeface="+mn-lt"/>
                <a:ea typeface="+mn-ea"/>
                <a:cs typeface="+mn-cs"/>
              </a:rPr>
              <a:t>While the issue is occurring on the state’s side, the national office is happy to assist in diagnosing the problem.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60057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a:t>
            </a:r>
            <a:r>
              <a:rPr lang="en-US" baseline="0" dirty="0"/>
              <a:t> expectations go beyond adhering to timeframes and the 6 automated standards.</a:t>
            </a:r>
          </a:p>
          <a:p>
            <a:endParaRPr lang="en-US" baseline="0" dirty="0"/>
          </a:p>
          <a:p>
            <a:r>
              <a:rPr lang="en-US" baseline="0" dirty="0"/>
              <a:t>States should be regularly using the reports to improve compact processes, ensure CLEAN data and identify areas for training needs, etc.</a:t>
            </a: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24932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8</a:t>
            </a:fld>
            <a:endParaRPr lang="en-US"/>
          </a:p>
        </p:txBody>
      </p:sp>
    </p:spTree>
    <p:extLst>
      <p:ext uri="{BB962C8B-B14F-4D97-AF65-F5344CB8AC3E}">
        <p14:creationId xmlns:p14="http://schemas.microsoft.com/office/powerpoint/2010/main" val="189621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Article</a:t>
            </a:r>
          </a:p>
          <a:p>
            <a:r>
              <a:rPr lang="en-US" dirty="0"/>
              <a:t>https://support.interstatecompact.org/hc/en-us/articles/1500006065481</a:t>
            </a:r>
          </a:p>
          <a:p>
            <a:endParaRPr lang="en-US" dirty="0"/>
          </a:p>
          <a:p>
            <a:r>
              <a:rPr lang="en-US" dirty="0"/>
              <a:t>Pull Dup report</a:t>
            </a:r>
          </a:p>
          <a:p>
            <a:r>
              <a:rPr lang="en-US" dirty="0"/>
              <a:t>Show how to review each profile, determine steps, particularly for MOVE; delete when nothing is transmitted</a:t>
            </a:r>
          </a:p>
          <a:p>
            <a:r>
              <a:rPr lang="en-US" dirty="0"/>
              <a:t>Go through pending items</a:t>
            </a:r>
          </a:p>
          <a:p>
            <a:r>
              <a:rPr lang="en-US" dirty="0"/>
              <a:t>Pull Junk offender report (note we </a:t>
            </a:r>
            <a:r>
              <a:rPr lang="en-US" dirty="0" err="1"/>
              <a:t>wil</a:t>
            </a:r>
            <a:r>
              <a:rPr lang="en-US" dirty="0"/>
              <a:t> be adding a new element) nothing transmitted soon.</a:t>
            </a:r>
          </a:p>
          <a:p>
            <a:endParaRPr lang="en-US" dirty="0"/>
          </a:p>
        </p:txBody>
      </p:sp>
      <p:sp>
        <p:nvSpPr>
          <p:cNvPr id="4" name="Slide Number Placeholder 3"/>
          <p:cNvSpPr>
            <a:spLocks noGrp="1"/>
          </p:cNvSpPr>
          <p:nvPr>
            <p:ph type="sldNum" sz="quarter" idx="5"/>
          </p:nvPr>
        </p:nvSpPr>
        <p:spPr/>
        <p:txBody>
          <a:bodyPr/>
          <a:lstStyle/>
          <a:p>
            <a:fld id="{88E50232-E8ED-453E-BAED-E240A7FD8F51}" type="slidenum">
              <a:rPr lang="en-US" smtClean="0"/>
              <a:t>9</a:t>
            </a:fld>
            <a:endParaRPr lang="en-US"/>
          </a:p>
        </p:txBody>
      </p:sp>
    </p:spTree>
    <p:extLst>
      <p:ext uri="{BB962C8B-B14F-4D97-AF65-F5344CB8AC3E}">
        <p14:creationId xmlns:p14="http://schemas.microsoft.com/office/powerpoint/2010/main" val="93047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4B8339A-E3D2-4FB5-8237-12EE2AC03C4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80887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339A-E3D2-4FB5-8237-12EE2AC03C4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56062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339A-E3D2-4FB5-8237-12EE2AC03C4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77982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8339A-E3D2-4FB5-8237-12EE2AC03C4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44563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4B8339A-E3D2-4FB5-8237-12EE2AC03C49}"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174429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B8339A-E3D2-4FB5-8237-12EE2AC03C49}"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08341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B8339A-E3D2-4FB5-8237-12EE2AC03C49}"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333178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B8339A-E3D2-4FB5-8237-12EE2AC03C49}"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17247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8339A-E3D2-4FB5-8237-12EE2AC03C49}"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308714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B8339A-E3D2-4FB5-8237-12EE2AC03C49}"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20676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4B8339A-E3D2-4FB5-8237-12EE2AC03C49}"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9757A3-A670-44E3-8F2C-368FB9AFE01E}" type="slidenum">
              <a:rPr lang="en-US" smtClean="0"/>
              <a:t>‹#›</a:t>
            </a:fld>
            <a:endParaRPr lang="en-US"/>
          </a:p>
        </p:txBody>
      </p:sp>
    </p:spTree>
    <p:extLst>
      <p:ext uri="{BB962C8B-B14F-4D97-AF65-F5344CB8AC3E}">
        <p14:creationId xmlns:p14="http://schemas.microsoft.com/office/powerpoint/2010/main" val="3475571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8339A-E3D2-4FB5-8237-12EE2AC03C49}" type="datetimeFigureOut">
              <a:rPr lang="en-US" smtClean="0"/>
              <a:t>7/7/2021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757A3-A670-44E3-8F2C-368FB9AFE01E}" type="slidenum">
              <a:rPr lang="en-US" smtClean="0"/>
              <a:t>‹#›</a:t>
            </a:fld>
            <a:endParaRPr lang="en-US"/>
          </a:p>
        </p:txBody>
      </p:sp>
    </p:spTree>
    <p:extLst>
      <p:ext uri="{BB962C8B-B14F-4D97-AF65-F5344CB8AC3E}">
        <p14:creationId xmlns:p14="http://schemas.microsoft.com/office/powerpoint/2010/main" val="3324088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hyperlink" Target="http://nancynwilson.com/get-help-now/"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hyperlink" Target="https://www.interstatecompact.org/icots-directory-search"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s://support.interstatecompact.org/hc/en-us/articles/1500002092561-ICOTS-Emails-Not-Reaching-Some-Users" TargetMode="External"/><Relationship Id="rId3" Type="http://schemas.openxmlformats.org/officeDocument/2006/relationships/notesSlide" Target="../notesSlides/notesSlide5.xml"/><Relationship Id="rId7" Type="http://schemas.openxmlformats.org/officeDocument/2006/relationships/hyperlink" Target="https://support.interstatecompact.org/hc/en-us/articles/224743927-Not-Receiving-A-Password-Reset-Email"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mailto:pm_bounces@pm-bounces.globalnotifications.com" TargetMode="External"/><Relationship Id="rId5" Type="http://schemas.openxmlformats.org/officeDocument/2006/relationships/hyperlink" Target="mailto:icots@globalnotifications.com" TargetMode="External"/><Relationship Id="rId4" Type="http://schemas.openxmlformats.org/officeDocument/2006/relationships/hyperlink" Target="https://support.interstatecompact.org/hc/en-us/articles/4403471183127-Troubleshooting-for-ICOTS-Email-Notification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jpg"/><Relationship Id="rId5" Type="http://schemas.openxmlformats.org/officeDocument/2006/relationships/hyperlink" Target="https://support.interstatecompact.org/hc/en-us/articles/224743927-Not-Receiving-A-Password-Reset-Email" TargetMode="External"/><Relationship Id="rId4" Type="http://schemas.openxmlformats.org/officeDocument/2006/relationships/hyperlink" Target="https://mailchi.mp/interstatecompact/feb-icaos-monthly-newsletter"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hyperlink" Target="https://support.interstatecompact.org/hc/en-us/articles/360062756533-DCA-Compact-Staff-Dashboard-Program-FY22" TargetMode="External"/><Relationship Id="rId4" Type="http://schemas.openxmlformats.org/officeDocument/2006/relationships/hyperlink" Target="https://www.interstatecompact.org/icaos-dashboard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s://en.wikipedia.org/wiki/DMAIC" TargetMode="External"/><Relationship Id="rId5" Type="http://schemas.openxmlformats.org/officeDocument/2006/relationships/image" Target="../media/image6.png"/><Relationship Id="rId4" Type="http://schemas.openxmlformats.org/officeDocument/2006/relationships/hyperlink" Target="https://support.interstatecompact.org/hc/en-us/articles/1500006065481-FY22-Q1-July-2021-September-2021-Offender-management"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476604" y="1486973"/>
            <a:ext cx="11207395" cy="3999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831126" y="2194673"/>
            <a:ext cx="10009892" cy="2562192"/>
            <a:chOff x="810520" y="1586649"/>
            <a:chExt cx="8063425" cy="2562192"/>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1586649"/>
              <a:ext cx="8063425" cy="1846659"/>
            </a:xfrm>
            <a:prstGeom prst="rect">
              <a:avLst/>
            </a:prstGeom>
            <a:noFill/>
          </p:spPr>
          <p:txBody>
            <a:bodyPr wrap="square" lIns="0" tIns="0" rIns="0" bIns="0" rtlCol="0" anchor="b">
              <a:spAutoFit/>
            </a:bodyPr>
            <a:lstStyle/>
            <a:p>
              <a:r>
                <a:rPr lang="en-US" sz="6000" dirty="0">
                  <a:solidFill>
                    <a:srgbClr val="102747"/>
                  </a:solidFill>
                  <a:latin typeface="Garamond" panose="02020404030301010803" pitchFamily="18" charset="0"/>
                </a:rPr>
                <a:t>FY22 DCA Dashboard Program</a:t>
              </a:r>
            </a:p>
            <a:p>
              <a:r>
                <a:rPr lang="en-US" sz="6000" dirty="0">
                  <a:solidFill>
                    <a:srgbClr val="102747"/>
                  </a:solidFill>
                  <a:latin typeface="Garamond" panose="02020404030301010803" pitchFamily="18" charset="0"/>
                </a:rPr>
                <a:t>Q1 Offender Management</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01" y="765432"/>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63">
            <a:extLst>
              <a:ext uri="{FF2B5EF4-FFF2-40B4-BE49-F238E27FC236}">
                <a16:creationId xmlns:a16="http://schemas.microsoft.com/office/drawing/2014/main" id="{8F7A174D-DAFD-4582-9472-A624813A8C08}"/>
              </a:ext>
            </a:extLst>
          </p:cNvPr>
          <p:cNvSpPr txBox="1">
            <a:spLocks/>
          </p:cNvSpPr>
          <p:nvPr/>
        </p:nvSpPr>
        <p:spPr>
          <a:xfrm>
            <a:off x="2790240" y="4680284"/>
            <a:ext cx="6551245" cy="223779"/>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dirty="0">
              <a:solidFill>
                <a:schemeClr val="bg1"/>
              </a:solidFill>
              <a:latin typeface="Garamond" panose="02020404030301010803" pitchFamily="18" charset="0"/>
              <a:cs typeface="Segoe UI" panose="020B0502040204020203" pitchFamily="34" charset="0"/>
            </a:endParaRPr>
          </a:p>
        </p:txBody>
      </p:sp>
    </p:spTree>
    <p:custDataLst>
      <p:tags r:id="rId1"/>
    </p:custDataLst>
    <p:extLst>
      <p:ext uri="{BB962C8B-B14F-4D97-AF65-F5344CB8AC3E}">
        <p14:creationId xmlns:p14="http://schemas.microsoft.com/office/powerpoint/2010/main" val="256282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07481" y="2888342"/>
            <a:ext cx="5227320"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212079"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Offender Management Initiatives</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841829" y="3279016"/>
            <a:ext cx="4405086" cy="3376309"/>
          </a:xfrm>
        </p:spPr>
        <p:txBody>
          <a:bodyPr wrap="square" lIns="0" tIns="0" rIns="0" bIns="0" anchor="t">
            <a:spAutoFit/>
          </a:bodyPr>
          <a:lstStyle/>
          <a:p>
            <a:r>
              <a:rPr lang="en-US" sz="2400" dirty="0"/>
              <a:t>Who manages &amp; How do users report duplicates/junk records to your state?</a:t>
            </a:r>
          </a:p>
          <a:p>
            <a:r>
              <a:rPr lang="en-US" sz="2400" dirty="0"/>
              <a:t>Frequency of Processing/Cleansing of ICOTS data</a:t>
            </a:r>
          </a:p>
          <a:p>
            <a:r>
              <a:rPr lang="en-US" sz="2400" dirty="0"/>
              <a:t>Training requirements for State Admin access</a:t>
            </a:r>
          </a:p>
          <a:p>
            <a:pPr algn="ctr"/>
            <a:endParaRPr lang="en-US" sz="24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CAE1D0D-AE59-415C-952C-F2E00CF5190B}"/>
              </a:ext>
            </a:extLst>
          </p:cNvPr>
          <p:cNvSpPr/>
          <p:nvPr/>
        </p:nvSpPr>
        <p:spPr>
          <a:xfrm>
            <a:off x="0" y="1371600"/>
            <a:ext cx="12192000" cy="151674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60697" y="1452680"/>
            <a:ext cx="4405086"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bg1"/>
                </a:solidFill>
              </a:rPr>
              <a:t>Per Privacy Policy States MUST have established P&amp;P for reporting and managing Dup and Junk Records</a:t>
            </a: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1201" y="1858945"/>
            <a:ext cx="4405086" cy="3323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chemeClr val="bg1"/>
                </a:solidFill>
              </a:rPr>
              <a:t>National Office</a:t>
            </a:r>
          </a:p>
        </p:txBody>
      </p:sp>
      <p:sp>
        <p:nvSpPr>
          <p:cNvPr id="13" name="Content Placeholder 2">
            <a:extLst>
              <a:ext uri="{FF2B5EF4-FFF2-40B4-BE49-F238E27FC236}">
                <a16:creationId xmlns:a16="http://schemas.microsoft.com/office/drawing/2014/main" id="{CCFEB3EB-D02A-4B2A-9829-29CDD5B66A36}"/>
              </a:ext>
            </a:extLst>
          </p:cNvPr>
          <p:cNvSpPr txBox="1">
            <a:spLocks/>
          </p:cNvSpPr>
          <p:nvPr/>
        </p:nvSpPr>
        <p:spPr>
          <a:xfrm>
            <a:off x="6875108" y="3279016"/>
            <a:ext cx="4405086" cy="3440429"/>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Regular review of instruction articles &amp; training</a:t>
            </a:r>
          </a:p>
          <a:p>
            <a:r>
              <a:rPr lang="en-US" sz="2400" dirty="0"/>
              <a:t>Identifying user behavior not in compliance w/ PP and reporting to states</a:t>
            </a:r>
          </a:p>
          <a:p>
            <a:r>
              <a:rPr lang="en-US" sz="2400" dirty="0"/>
              <a:t>Newly approved Enhancement:</a:t>
            </a:r>
          </a:p>
          <a:p>
            <a:pPr lvl="1"/>
            <a:r>
              <a:rPr lang="en-US" sz="1600" dirty="0"/>
              <a:t>Purge Junk Records (Phase 1)</a:t>
            </a:r>
          </a:p>
          <a:p>
            <a:pPr lvl="1"/>
            <a:r>
              <a:rPr lang="en-US" sz="1600" dirty="0"/>
              <a:t>Set Restrictions for Offender Management Functions to decrease user created errors</a:t>
            </a:r>
          </a:p>
          <a:p>
            <a:pPr marL="457200" lvl="1" indent="0">
              <a:buNone/>
            </a:pPr>
            <a:endParaRPr lang="en-US" sz="2400" dirty="0"/>
          </a:p>
        </p:txBody>
      </p:sp>
    </p:spTree>
    <p:custDataLst>
      <p:tags r:id="rId1"/>
    </p:custDataLst>
    <p:extLst>
      <p:ext uri="{BB962C8B-B14F-4D97-AF65-F5344CB8AC3E}">
        <p14:creationId xmlns:p14="http://schemas.microsoft.com/office/powerpoint/2010/main" val="3991940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53180"/>
            <a:ext cx="10515600" cy="1325563"/>
          </a:xfrm>
        </p:spPr>
        <p:txBody>
          <a:bodyPr/>
          <a:lstStyle/>
          <a:p>
            <a:r>
              <a:rPr lang="en-US" dirty="0"/>
              <a:t>DCA Region Chairs</a:t>
            </a:r>
          </a:p>
        </p:txBody>
      </p:sp>
      <p:pic>
        <p:nvPicPr>
          <p:cNvPr id="4" name="Content Placeholder 3"/>
          <p:cNvPicPr>
            <a:picLocks noGrp="1" noChangeAspect="1"/>
          </p:cNvPicPr>
          <p:nvPr>
            <p:ph idx="1"/>
          </p:nvPr>
        </p:nvPicPr>
        <p:blipFill>
          <a:blip r:embed="rId4"/>
          <a:stretch>
            <a:fillRect/>
          </a:stretch>
        </p:blipFill>
        <p:spPr>
          <a:xfrm>
            <a:off x="2092184" y="2161595"/>
            <a:ext cx="8156717" cy="3853794"/>
          </a:xfrm>
          <a:prstGeom prst="rect">
            <a:avLst/>
          </a:prstGeom>
        </p:spPr>
      </p:pic>
      <p:sp>
        <p:nvSpPr>
          <p:cNvPr id="5" name="Rectangle 4">
            <a:extLst>
              <a:ext uri="{FF2B5EF4-FFF2-40B4-BE49-F238E27FC236}">
                <a16:creationId xmlns:a16="http://schemas.microsoft.com/office/drawing/2014/main" id="{5D23D1C1-BC0E-4C47-992B-9FA9BDE3C491}"/>
              </a:ext>
            </a:extLst>
          </p:cNvPr>
          <p:cNvSpPr/>
          <p:nvPr/>
        </p:nvSpPr>
        <p:spPr>
          <a:xfrm>
            <a:off x="-8235" y="4068417"/>
            <a:ext cx="863641" cy="206568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23D1C1-BC0E-4C47-992B-9FA9BDE3C491}"/>
              </a:ext>
            </a:extLst>
          </p:cNvPr>
          <p:cNvSpPr/>
          <p:nvPr/>
        </p:nvSpPr>
        <p:spPr>
          <a:xfrm>
            <a:off x="11328359" y="4068417"/>
            <a:ext cx="863641" cy="206568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p:cNvSpPr txBox="1"/>
          <p:nvPr/>
        </p:nvSpPr>
        <p:spPr>
          <a:xfrm>
            <a:off x="1141263" y="1207488"/>
            <a:ext cx="9925879" cy="954107"/>
          </a:xfrm>
          <a:prstGeom prst="rect">
            <a:avLst/>
          </a:prstGeom>
          <a:noFill/>
        </p:spPr>
        <p:txBody>
          <a:bodyPr wrap="square" rtlCol="0">
            <a:spAutoFit/>
          </a:bodyPr>
          <a:lstStyle/>
          <a:p>
            <a:pPr algn="ctr"/>
            <a:r>
              <a:rPr lang="en-US" sz="2800" dirty="0"/>
              <a:t>Communicate your topic suggestions to your region chair for upcoming training &amp;/or DCA Region Meeting!</a:t>
            </a:r>
          </a:p>
        </p:txBody>
      </p:sp>
    </p:spTree>
    <p:custDataLst>
      <p:tags r:id="rId1"/>
    </p:custDataLst>
    <p:extLst>
      <p:ext uri="{BB962C8B-B14F-4D97-AF65-F5344CB8AC3E}">
        <p14:creationId xmlns:p14="http://schemas.microsoft.com/office/powerpoint/2010/main" val="41441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0A4DC169-4993-4B1E-8950-4347355BC6A3}"/>
              </a:ext>
            </a:extLst>
          </p:cNvPr>
          <p:cNvSpPr/>
          <p:nvPr/>
        </p:nvSpPr>
        <p:spPr>
          <a:xfrm>
            <a:off x="2" y="0"/>
            <a:ext cx="413657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EBF723D-A4F4-419F-A9B7-75AA050B8271}"/>
              </a:ext>
            </a:extLst>
          </p:cNvPr>
          <p:cNvSpPr/>
          <p:nvPr/>
        </p:nvSpPr>
        <p:spPr>
          <a:xfrm>
            <a:off x="0" y="3788229"/>
            <a:ext cx="8665023" cy="246743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634567" y="4202513"/>
            <a:ext cx="7064945" cy="1577308"/>
            <a:chOff x="810519" y="2509978"/>
            <a:chExt cx="8564499" cy="1577308"/>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2509978"/>
              <a:ext cx="8063425" cy="923330"/>
            </a:xfrm>
            <a:prstGeom prst="rect">
              <a:avLst/>
            </a:prstGeom>
            <a:noFill/>
          </p:spPr>
          <p:txBody>
            <a:bodyPr wrap="square" lIns="0" tIns="0" rIns="0" bIns="0" rtlCol="0" anchor="b">
              <a:spAutoFit/>
            </a:bodyPr>
            <a:lstStyle/>
            <a:p>
              <a:r>
                <a:rPr lang="en-US" sz="6000" dirty="0">
                  <a:solidFill>
                    <a:schemeClr val="bg1"/>
                  </a:solidFill>
                  <a:latin typeface="Garamond" panose="02020404030301010803" pitchFamily="18" charset="0"/>
                </a:rPr>
                <a:t>Thank You</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19" y="3717954"/>
              <a:ext cx="8564499" cy="369332"/>
            </a:xfrm>
            <a:prstGeom prst="rect">
              <a:avLst/>
            </a:prstGeom>
            <a:noFill/>
          </p:spPr>
          <p:txBody>
            <a:bodyPr wrap="square" lIns="0" tIns="0" rIns="0" bIns="0" rtlCol="0">
              <a:spAutoFit/>
            </a:bodyPr>
            <a:lstStyle/>
            <a:p>
              <a:r>
                <a:rPr lang="en-US" sz="2400" dirty="0">
                  <a:solidFill>
                    <a:schemeClr val="bg1"/>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8"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181" y="1856436"/>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9929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082988" y="1423917"/>
            <a:ext cx="7109013" cy="543225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Today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Helpdesk &amp; Hard </a:t>
            </a:r>
            <a:r>
              <a:rPr lang="en-US"/>
              <a:t>Bounce Reminder</a:t>
            </a:r>
            <a:endParaRPr lang="en-US" dirty="0"/>
          </a:p>
          <a:p>
            <a:pPr>
              <a:lnSpc>
                <a:spcPct val="100000"/>
              </a:lnSpc>
              <a:spcBef>
                <a:spcPts val="0"/>
              </a:spcBef>
              <a:spcAft>
                <a:spcPts val="600"/>
              </a:spcAft>
            </a:pPr>
            <a:r>
              <a:rPr lang="en-US" dirty="0"/>
              <a:t>DCA Dashboard Program Overview</a:t>
            </a:r>
          </a:p>
          <a:p>
            <a:pPr>
              <a:lnSpc>
                <a:spcPct val="100000"/>
              </a:lnSpc>
              <a:spcBef>
                <a:spcPts val="0"/>
              </a:spcBef>
              <a:spcAft>
                <a:spcPts val="600"/>
              </a:spcAft>
            </a:pPr>
            <a:r>
              <a:rPr lang="en-US" dirty="0"/>
              <a:t>Q1:  Offender Management</a:t>
            </a:r>
          </a:p>
          <a:p>
            <a:pPr lvl="1">
              <a:lnSpc>
                <a:spcPct val="100000"/>
              </a:lnSpc>
              <a:spcBef>
                <a:spcPts val="0"/>
              </a:spcBef>
              <a:spcAft>
                <a:spcPts val="600"/>
              </a:spcAft>
            </a:pPr>
            <a:r>
              <a:rPr lang="en-US" dirty="0"/>
              <a:t>Goals</a:t>
            </a:r>
          </a:p>
          <a:p>
            <a:pPr lvl="1">
              <a:lnSpc>
                <a:spcPct val="100000"/>
              </a:lnSpc>
              <a:spcBef>
                <a:spcPts val="0"/>
              </a:spcBef>
              <a:spcAft>
                <a:spcPts val="600"/>
              </a:spcAft>
            </a:pPr>
            <a:r>
              <a:rPr lang="en-US" dirty="0"/>
              <a:t>Actions</a:t>
            </a:r>
          </a:p>
          <a:p>
            <a:pPr lvl="1">
              <a:lnSpc>
                <a:spcPct val="100000"/>
              </a:lnSpc>
              <a:spcBef>
                <a:spcPts val="0"/>
              </a:spcBef>
              <a:spcAft>
                <a:spcPts val="600"/>
              </a:spcAft>
            </a:pPr>
            <a:r>
              <a:rPr lang="en-US" dirty="0"/>
              <a:t>Expectations</a:t>
            </a:r>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p:txBody>
      </p:sp>
    </p:spTree>
    <p:custDataLst>
      <p:tags r:id="rId1"/>
    </p:custDataLst>
    <p:extLst>
      <p:ext uri="{BB962C8B-B14F-4D97-AF65-F5344CB8AC3E}">
        <p14:creationId xmlns:p14="http://schemas.microsoft.com/office/powerpoint/2010/main" val="336423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750C4-634D-44EA-85D6-C3A2D5FC456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96591" y="1066800"/>
            <a:ext cx="5849696" cy="4387272"/>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4569"/>
            <a:ext cx="4961386" cy="1491624"/>
          </a:xfrm>
        </p:spPr>
        <p:txBody>
          <a:bodyPr lIns="0" tIns="0" rIns="0" bIns="0" anchor="ctr">
            <a:normAutofit/>
          </a:bodyPr>
          <a:lstStyle/>
          <a:p>
            <a:r>
              <a:rPr lang="en-US" sz="4000" dirty="0"/>
              <a:t>Helpdesk Reminder</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2359" y="1501872"/>
            <a:ext cx="5693641" cy="5539978"/>
          </a:xfrm>
          <a:prstGeom prst="rect">
            <a:avLst/>
          </a:prstGeom>
          <a:noFill/>
        </p:spPr>
        <p:txBody>
          <a:bodyPr wrap="square" rtlCol="0">
            <a:spAutoFit/>
          </a:bodyPr>
          <a:lstStyle/>
          <a:p>
            <a:pPr marL="457200" indent="-457200">
              <a:buFont typeface="Arial" panose="020B0604020202020204" pitchFamily="34" charset="0"/>
              <a:buChar char="•"/>
            </a:pPr>
            <a:r>
              <a:rPr lang="en-US" sz="2800" dirty="0"/>
              <a:t>INSTRUCT users to call Compact Office for Assistance</a:t>
            </a:r>
          </a:p>
          <a:p>
            <a:pPr marL="457200" indent="-457200">
              <a:buFont typeface="Arial" panose="020B0604020202020204" pitchFamily="34" charset="0"/>
              <a:buChar char="•"/>
            </a:pPr>
            <a:r>
              <a:rPr lang="en-US" sz="2800" dirty="0"/>
              <a:t>Only DCAs and Appointed Compact staff are authorized to submit tickets to ICOTS helpdesk after troubleshooting</a:t>
            </a:r>
          </a:p>
          <a:p>
            <a:pPr marL="457200" indent="-457200">
              <a:buFont typeface="Arial" panose="020B0604020202020204" pitchFamily="34" charset="0"/>
              <a:buChar char="•"/>
            </a:pPr>
            <a:r>
              <a:rPr lang="en-US" sz="2800" dirty="0"/>
              <a:t>Articles on support site are PUBLIC and UNDERUTILIZED </a:t>
            </a:r>
          </a:p>
          <a:p>
            <a:pPr marL="457200" indent="-457200">
              <a:buFont typeface="Arial" panose="020B0604020202020204" pitchFamily="34" charset="0"/>
              <a:buChar char="•"/>
            </a:pPr>
            <a:r>
              <a:rPr lang="en-US" sz="2800" dirty="0"/>
              <a:t>Provide </a:t>
            </a:r>
            <a:r>
              <a:rPr lang="en-US" sz="2800" u="sng" dirty="0"/>
              <a:t>Screen Shots</a:t>
            </a:r>
            <a:r>
              <a:rPr lang="en-US" sz="2800" dirty="0"/>
              <a:t>, browser info, etc.</a:t>
            </a:r>
          </a:p>
          <a:p>
            <a:pPr marL="457200" indent="-457200">
              <a:buFont typeface="Arial" panose="020B0604020202020204" pitchFamily="34" charset="0"/>
              <a:buChar char="•"/>
            </a:pPr>
            <a:r>
              <a:rPr lang="en-US" sz="2800" dirty="0"/>
              <a:t>Nearly all reported ‘errors’ are user created</a:t>
            </a:r>
          </a:p>
          <a:p>
            <a:endParaRPr lang="en-US" dirty="0"/>
          </a:p>
        </p:txBody>
      </p:sp>
    </p:spTree>
    <p:custDataLst>
      <p:tags r:id="rId1"/>
    </p:custDataLst>
    <p:extLst>
      <p:ext uri="{BB962C8B-B14F-4D97-AF65-F5344CB8AC3E}">
        <p14:creationId xmlns:p14="http://schemas.microsoft.com/office/powerpoint/2010/main" val="193336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96AD3B8-A591-4951-AD86-CCC09F92810C}"/>
              </a:ext>
            </a:extLst>
          </p:cNvPr>
          <p:cNvSpPr>
            <a:spLocks noGrp="1"/>
          </p:cNvSpPr>
          <p:nvPr>
            <p:ph type="title"/>
          </p:nvPr>
        </p:nvSpPr>
        <p:spPr>
          <a:xfrm>
            <a:off x="476250" y="-4569"/>
            <a:ext cx="10080914" cy="1491624"/>
          </a:xfrm>
        </p:spPr>
        <p:txBody>
          <a:bodyPr lIns="0" tIns="0" rIns="0" bIns="0" anchor="ctr">
            <a:normAutofit/>
          </a:bodyPr>
          <a:lstStyle/>
          <a:p>
            <a:r>
              <a:rPr lang="en-US" sz="4000" dirty="0"/>
              <a:t>State Helpdesk/Administrator Directory</a:t>
            </a:r>
          </a:p>
        </p:txBody>
      </p:sp>
      <p:sp>
        <p:nvSpPr>
          <p:cNvPr id="14" name="Rectangle 13">
            <a:extLst>
              <a:ext uri="{FF2B5EF4-FFF2-40B4-BE49-F238E27FC236}">
                <a16:creationId xmlns:a16="http://schemas.microsoft.com/office/drawing/2014/main" id="{BD846081-A7DD-4753-BEE6-BA6EB11F767F}"/>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a:extLst>
              <a:ext uri="{FF2B5EF4-FFF2-40B4-BE49-F238E27FC236}">
                <a16:creationId xmlns:a16="http://schemas.microsoft.com/office/drawing/2014/main" id="{4FBF2254-C75F-426D-A5B3-F0CDB48CB06D}"/>
              </a:ext>
            </a:extLst>
          </p:cNvPr>
          <p:cNvPicPr>
            <a:picLocks noChangeAspect="1"/>
          </p:cNvPicPr>
          <p:nvPr/>
        </p:nvPicPr>
        <p:blipFill>
          <a:blip r:embed="rId4"/>
          <a:stretch>
            <a:fillRect/>
          </a:stretch>
        </p:blipFill>
        <p:spPr>
          <a:xfrm>
            <a:off x="342604" y="1034927"/>
            <a:ext cx="11506791" cy="4788146"/>
          </a:xfrm>
          <a:prstGeom prst="rect">
            <a:avLst/>
          </a:prstGeom>
        </p:spPr>
      </p:pic>
      <p:sp>
        <p:nvSpPr>
          <p:cNvPr id="6" name="TextBox 5">
            <a:extLst>
              <a:ext uri="{FF2B5EF4-FFF2-40B4-BE49-F238E27FC236}">
                <a16:creationId xmlns:a16="http://schemas.microsoft.com/office/drawing/2014/main" id="{657A8872-1EAA-42FA-BA1A-75666597D94E}"/>
              </a:ext>
            </a:extLst>
          </p:cNvPr>
          <p:cNvSpPr txBox="1"/>
          <p:nvPr/>
        </p:nvSpPr>
        <p:spPr>
          <a:xfrm>
            <a:off x="275771" y="5966691"/>
            <a:ext cx="11639138" cy="738664"/>
          </a:xfrm>
          <a:prstGeom prst="rect">
            <a:avLst/>
          </a:prstGeom>
          <a:noFill/>
        </p:spPr>
        <p:txBody>
          <a:bodyPr wrap="square" rtlCol="0">
            <a:spAutoFit/>
          </a:bodyPr>
          <a:lstStyle/>
          <a:p>
            <a:pPr algn="ctr"/>
            <a:r>
              <a:rPr lang="en-US" dirty="0">
                <a:hlinkClick r:id="rId5"/>
              </a:rPr>
              <a:t>https://www.interstatecompact.org/icots-directory-search</a:t>
            </a:r>
            <a:endParaRPr lang="en-US" dirty="0"/>
          </a:p>
          <a:p>
            <a:pPr algn="ctr"/>
            <a:r>
              <a:rPr lang="en-US" sz="2400" i="1" dirty="0"/>
              <a:t>Is your state’s information correct?</a:t>
            </a:r>
          </a:p>
        </p:txBody>
      </p:sp>
    </p:spTree>
    <p:custDataLst>
      <p:tags r:id="rId1"/>
    </p:custDataLst>
    <p:extLst>
      <p:ext uri="{BB962C8B-B14F-4D97-AF65-F5344CB8AC3E}">
        <p14:creationId xmlns:p14="http://schemas.microsoft.com/office/powerpoint/2010/main" val="8091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8483023" cy="766977"/>
          </a:xfrm>
        </p:spPr>
        <p:txBody>
          <a:bodyPr lIns="0" tIns="0" rIns="0" bIns="0" anchor="ctr">
            <a:normAutofit fontScale="90000"/>
          </a:bodyPr>
          <a:lstStyle/>
          <a:p>
            <a:r>
              <a:rPr lang="en-US" sz="4000" dirty="0"/>
              <a:t>Troubleshooting Steps for ICOTS Email Issues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5</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49" y="6275388"/>
            <a:ext cx="10578193" cy="438332"/>
          </a:xfrm>
        </p:spPr>
        <p:txBody>
          <a:bodyPr lIns="0"/>
          <a:lstStyle/>
          <a:p>
            <a:pPr algn="l"/>
            <a:r>
              <a:rPr lang="en-US" dirty="0">
                <a:hlinkClick r:id="rId4"/>
              </a:rPr>
              <a:t>https://support.interstatecompact.org/hc/en-us/articles/4403471183127-Troubleshooting-for-ICOTS-Email-Notifications</a:t>
            </a:r>
            <a:endParaRPr lang="en-US" dirty="0"/>
          </a:p>
          <a:p>
            <a:pPr algn="l"/>
            <a:endParaRPr lang="en-US" dirty="0"/>
          </a:p>
        </p:txBody>
      </p:sp>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51699" y="1551708"/>
            <a:ext cx="10879562" cy="462280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5100" marR="0" indent="-342900">
              <a:buFont typeface="+mj-lt"/>
              <a:buAutoNum type="arabicPeriod"/>
            </a:pPr>
            <a:r>
              <a:rPr lang="en-US" sz="1800" dirty="0">
                <a:solidFill>
                  <a:srgbClr val="333333"/>
                </a:solidFill>
                <a:effectLst/>
                <a:latin typeface="Open Sans" panose="020B0606030504020204" pitchFamily="34" charset="0"/>
                <a:ea typeface="Times New Roman" panose="02020603050405020304" pitchFamily="18" charset="0"/>
              </a:rPr>
              <a:t>Check with your state compact office and ensure your ICOTS account is setup correctly.  Then send a test email by entering your (or the user experiencing the issue) email address via ‘what is my password’ from the ICOTS login screen.</a:t>
            </a:r>
            <a:endParaRPr lang="en-US" sz="1800" dirty="0">
              <a:effectLst/>
              <a:latin typeface="Times New Roman" panose="02020603050405020304" pitchFamily="18" charset="0"/>
              <a:ea typeface="Times New Roman" panose="02020603050405020304" pitchFamily="18" charset="0"/>
            </a:endParaRPr>
          </a:p>
          <a:p>
            <a:pPr marL="165100" marR="0" indent="-342900">
              <a:buFont typeface="+mj-lt"/>
              <a:buAutoNum type="arabicPeriod"/>
            </a:pPr>
            <a:r>
              <a:rPr lang="en-US" sz="1800" dirty="0">
                <a:solidFill>
                  <a:srgbClr val="333333"/>
                </a:solidFill>
                <a:effectLst/>
                <a:latin typeface="Open Sans" panose="020B0606030504020204" pitchFamily="34" charset="0"/>
                <a:ea typeface="Times New Roman" panose="02020603050405020304" pitchFamily="18" charset="0"/>
              </a:rPr>
              <a:t>Ensure the addresses </a:t>
            </a:r>
            <a:r>
              <a:rPr lang="en-US" sz="1800" u="none" strike="noStrike" dirty="0">
                <a:solidFill>
                  <a:srgbClr val="0072EF"/>
                </a:solidFill>
                <a:effectLst/>
                <a:latin typeface="Open Sans" panose="020B0606030504020204" pitchFamily="34" charset="0"/>
                <a:ea typeface="Times New Roman" panose="02020603050405020304" pitchFamily="18" charset="0"/>
                <a:hlinkClick r:id="rId5"/>
              </a:rPr>
              <a:t>icots@globalnotifications.com</a:t>
            </a:r>
            <a:r>
              <a:rPr lang="en-US" sz="1800" dirty="0">
                <a:solidFill>
                  <a:srgbClr val="333333"/>
                </a:solidFill>
                <a:effectLst/>
                <a:latin typeface="Open Sans" panose="020B0606030504020204" pitchFamily="34" charset="0"/>
                <a:ea typeface="Times New Roman" panose="02020603050405020304" pitchFamily="18" charset="0"/>
              </a:rPr>
              <a:t> and </a:t>
            </a:r>
            <a:r>
              <a:rPr lang="en-US" sz="1800" u="none" strike="noStrike" dirty="0">
                <a:solidFill>
                  <a:srgbClr val="0072EF"/>
                </a:solidFill>
                <a:effectLst/>
                <a:latin typeface="Open Sans" panose="020B0606030504020204" pitchFamily="34" charset="0"/>
                <a:ea typeface="Times New Roman" panose="02020603050405020304" pitchFamily="18" charset="0"/>
                <a:hlinkClick r:id="rId6"/>
              </a:rPr>
              <a:t>pm_bounces@pm-bounces.globalnotifications.com</a:t>
            </a:r>
            <a:r>
              <a:rPr lang="en-US" sz="1800" dirty="0">
                <a:solidFill>
                  <a:srgbClr val="333333"/>
                </a:solidFill>
                <a:effectLst/>
                <a:latin typeface="Open Sans" panose="020B0606030504020204" pitchFamily="34" charset="0"/>
                <a:ea typeface="Times New Roman" panose="02020603050405020304" pitchFamily="18" charset="0"/>
              </a:rPr>
              <a:t> are set as a “Safe Sender”. Be sure to check that emails are not going to a junk mail folder. (See article for more information)</a:t>
            </a:r>
            <a:r>
              <a:rPr lang="en-US" sz="1800" u="sng" dirty="0">
                <a:solidFill>
                  <a:srgbClr val="0072EF"/>
                </a:solidFill>
                <a:effectLst/>
                <a:latin typeface="Open Sans" panose="020B0606030504020204" pitchFamily="34" charset="0"/>
                <a:ea typeface="Times New Roman" panose="02020603050405020304" pitchFamily="18" charset="0"/>
                <a:hlinkClick r:id="rId7"/>
              </a:rPr>
              <a:t>https://support.interstatecompact.org/hc/en-us/articles/224743927-Not-Receiving-A-Password-Reset-Email</a:t>
            </a:r>
            <a:endParaRPr lang="en-US" sz="1800" dirty="0">
              <a:effectLst/>
              <a:latin typeface="Times New Roman" panose="02020603050405020304" pitchFamily="18" charset="0"/>
              <a:ea typeface="Times New Roman" panose="02020603050405020304" pitchFamily="18" charset="0"/>
            </a:endParaRPr>
          </a:p>
          <a:p>
            <a:pPr marL="165100" marR="0" indent="-342900">
              <a:buFont typeface="+mj-lt"/>
              <a:buAutoNum type="arabicPeriod"/>
            </a:pPr>
            <a:r>
              <a:rPr lang="en-US" sz="1800" dirty="0">
                <a:solidFill>
                  <a:srgbClr val="333333"/>
                </a:solidFill>
                <a:effectLst/>
                <a:latin typeface="Open Sans" panose="020B0606030504020204" pitchFamily="34" charset="0"/>
                <a:ea typeface="Times New Roman" panose="02020603050405020304" pitchFamily="18" charset="0"/>
              </a:rPr>
              <a:t>Did the email fail to deliver, is a Hard Bounce suspected? Your state’s ICOTS administrator must provide the national office with the steps you have taken to address this issue, as well as provide contact information for the individual that provides support for your state’s email domain (this is not typically IT support).  (See article for more information) </a:t>
            </a:r>
            <a:r>
              <a:rPr lang="en-US" sz="1800" u="sng" dirty="0">
                <a:solidFill>
                  <a:srgbClr val="333333"/>
                </a:solidFill>
                <a:effectLst/>
                <a:latin typeface="Open Sans" panose="020B0606030504020204" pitchFamily="34" charset="0"/>
                <a:ea typeface="Times New Roman" panose="02020603050405020304" pitchFamily="18" charset="0"/>
                <a:hlinkClick r:id="rId8"/>
              </a:rPr>
              <a:t>https://support.interstatecompact.org/hc/en-us/articles/1500002092561-ICOTS-Emails-Not-Reaching-Some-Users</a:t>
            </a:r>
            <a:r>
              <a:rPr lang="en-US" sz="1800" dirty="0">
                <a:solidFill>
                  <a:srgbClr val="333333"/>
                </a:solidFill>
                <a:effectLst/>
                <a:latin typeface="Open Sans" panose="020B0606030504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65100" marR="0" indent="-342900">
              <a:buFont typeface="+mj-lt"/>
              <a:buAutoNum type="arabicPeriod"/>
            </a:pPr>
            <a:r>
              <a:rPr lang="en-US" sz="1800" dirty="0">
                <a:solidFill>
                  <a:srgbClr val="333333"/>
                </a:solidFill>
                <a:latin typeface="Open Sans" panose="020B0606030504020204" pitchFamily="34" charset="0"/>
                <a:ea typeface="Times New Roman" panose="02020603050405020304" pitchFamily="18" charset="0"/>
              </a:rPr>
              <a:t>I</a:t>
            </a:r>
            <a:r>
              <a:rPr lang="en-US" sz="1800" dirty="0">
                <a:solidFill>
                  <a:srgbClr val="333333"/>
                </a:solidFill>
                <a:effectLst/>
                <a:latin typeface="Open Sans" panose="020B0606030504020204" pitchFamily="34" charset="0"/>
                <a:ea typeface="Times New Roman" panose="02020603050405020304" pitchFamily="18" charset="0"/>
              </a:rPr>
              <a:t>f the email is a confirmed hard bounce, your state’s ICOTS administrator must ensure that hard bounce notifications to ICOTS emails have been suppressed by your state’s email domain administrator.  Please note, users must have access to emails to utilize ICOTS. Ongoing issues may be escalated to the Commissioner for resolution.</a:t>
            </a:r>
            <a:endParaRPr lang="en-US" sz="1800" dirty="0">
              <a:effectLst/>
              <a:latin typeface="Times New Roman" panose="02020603050405020304" pitchFamily="18" charset="0"/>
              <a:ea typeface="Times New Roman" panose="02020603050405020304" pitchFamily="18" charset="0"/>
            </a:endParaRPr>
          </a:p>
        </p:txBody>
      </p:sp>
      <p:cxnSp>
        <p:nvCxnSpPr>
          <p:cNvPr id="18" name="Straight Connector 17">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084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ICOTS Email Bounces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581891" y="5576355"/>
            <a:ext cx="4682836" cy="699027"/>
          </a:xfrm>
        </p:spPr>
        <p:txBody>
          <a:bodyPr lIns="0"/>
          <a:lstStyle/>
          <a:p>
            <a:r>
              <a:rPr lang="en-US" dirty="0">
                <a:hlinkClick r:id="rId4"/>
              </a:rPr>
              <a:t>https://mailchi.mp/interstatecompact/feb-icaos-monthly-newsletter</a:t>
            </a:r>
            <a:endParaRPr lang="en-US" dirty="0"/>
          </a:p>
          <a:p>
            <a:endParaRPr lang="en-US" dirty="0"/>
          </a:p>
          <a:p>
            <a:r>
              <a:rPr lang="en-US" sz="1800" dirty="0"/>
              <a:t>Self-test via ‘What is my password?’</a:t>
            </a:r>
          </a:p>
          <a:p>
            <a:r>
              <a:rPr lang="en-US" sz="1000" b="0" u="sng" kern="1200" dirty="0">
                <a:solidFill>
                  <a:schemeClr val="tx1"/>
                </a:solidFill>
                <a:effectLst/>
                <a:latin typeface="+mn-lt"/>
                <a:ea typeface="+mn-ea"/>
                <a:cs typeface="+mn-cs"/>
                <a:hlinkClick r:id="rId5"/>
              </a:rPr>
              <a:t>https://support.interstatecompact.org/hc/en-us/articles/224743927-Not-Receiving-A-Password-Reset-Email</a:t>
            </a:r>
            <a:endParaRPr lang="en-US" sz="1000" dirty="0"/>
          </a:p>
          <a:p>
            <a:endParaRPr lang="en-US" dirty="0"/>
          </a:p>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4904522" y="1247436"/>
            <a:ext cx="6830278" cy="344925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b="1" dirty="0"/>
              <a:t>Receiving mail server software </a:t>
            </a:r>
            <a:r>
              <a:rPr lang="en-US" sz="3200" dirty="0"/>
              <a:t>causes the hard bounce issue </a:t>
            </a:r>
          </a:p>
          <a:p>
            <a:pPr lvl="1"/>
            <a:endParaRPr lang="en-US" sz="3200" dirty="0"/>
          </a:p>
          <a:p>
            <a:pPr lvl="1"/>
            <a:r>
              <a:rPr lang="en-US" sz="3200" b="1" dirty="0"/>
              <a:t>Helpdesk ticket request must include:</a:t>
            </a:r>
          </a:p>
          <a:p>
            <a:pPr lvl="2"/>
            <a:r>
              <a:rPr lang="en-US" sz="2800" u="sng" dirty="0"/>
              <a:t>ADMINISTRATOR contact info</a:t>
            </a:r>
          </a:p>
          <a:p>
            <a:pPr lvl="3"/>
            <a:r>
              <a:rPr lang="en-US" sz="2600" u="sng" dirty="0"/>
              <a:t>Not</a:t>
            </a:r>
            <a:r>
              <a:rPr lang="en-US" sz="2600" dirty="0"/>
              <a:t> Tech Support</a:t>
            </a:r>
          </a:p>
          <a:p>
            <a:pPr lvl="2"/>
            <a:r>
              <a:rPr lang="en-US" sz="2800" dirty="0"/>
              <a:t>DETAILED action taken by administrator</a:t>
            </a:r>
          </a:p>
          <a:p>
            <a:pPr lvl="2"/>
            <a:r>
              <a:rPr lang="en-US" sz="2800" dirty="0"/>
              <a:t>Expectation &amp; CONFIRMATION administrator is aware of required action to be taken by them to prevent future hard bounces once Appriss reactivates account</a:t>
            </a:r>
          </a:p>
        </p:txBody>
      </p:sp>
      <p:pic>
        <p:nvPicPr>
          <p:cNvPr id="3" name="Picture 2" descr="Why Does &lt;strong&gt;Email&lt;/strong&gt; with a Lot of BCC'ed Recipients &lt;strong&gt;Bounce&lt;/strong&gt;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231" y="2622143"/>
            <a:ext cx="4915496" cy="2580636"/>
          </a:xfrm>
          <a:prstGeom prst="rect">
            <a:avLst/>
          </a:prstGeom>
        </p:spPr>
      </p:pic>
      <p:sp>
        <p:nvSpPr>
          <p:cNvPr id="5" name="Explosion: 8 Points 4">
            <a:extLst>
              <a:ext uri="{FF2B5EF4-FFF2-40B4-BE49-F238E27FC236}">
                <a16:creationId xmlns:a16="http://schemas.microsoft.com/office/drawing/2014/main" id="{F961FABC-C155-4420-944F-31B2E7D5AD20}"/>
              </a:ext>
            </a:extLst>
          </p:cNvPr>
          <p:cNvSpPr/>
          <p:nvPr/>
        </p:nvSpPr>
        <p:spPr>
          <a:xfrm rot="21332818">
            <a:off x="25514" y="1034816"/>
            <a:ext cx="4424218" cy="296920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Increasing Incidents!  Planning for Commissioner Escalation!! </a:t>
            </a:r>
          </a:p>
        </p:txBody>
      </p:sp>
    </p:spTree>
    <p:custDataLst>
      <p:tags r:id="rId1"/>
    </p:custDataLst>
    <p:extLst>
      <p:ext uri="{BB962C8B-B14F-4D97-AF65-F5344CB8AC3E}">
        <p14:creationId xmlns:p14="http://schemas.microsoft.com/office/powerpoint/2010/main" val="3275730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FY22 DCA Dashboard Program</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96762117-9E83-4EE4-B42A-4B235E78DB35}"/>
              </a:ext>
            </a:extLst>
          </p:cNvPr>
          <p:cNvSpPr txBox="1">
            <a:spLocks/>
          </p:cNvSpPr>
          <p:nvPr/>
        </p:nvSpPr>
        <p:spPr>
          <a:xfrm>
            <a:off x="476250" y="1347354"/>
            <a:ext cx="6385753" cy="41128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dirty="0"/>
              <a:t>Objectives:</a:t>
            </a:r>
          </a:p>
          <a:p>
            <a:pPr lvl="0"/>
            <a:r>
              <a:rPr lang="en-US" dirty="0"/>
              <a:t>Improve Data Integrity and Accuracy</a:t>
            </a:r>
          </a:p>
          <a:p>
            <a:pPr lvl="0"/>
            <a:r>
              <a:rPr lang="en-US" dirty="0"/>
              <a:t>Improve Report Capabilities </a:t>
            </a:r>
          </a:p>
          <a:p>
            <a:pPr lvl="0"/>
            <a:r>
              <a:rPr lang="en-US" dirty="0"/>
              <a:t>Share Best Practices</a:t>
            </a:r>
          </a:p>
          <a:p>
            <a:pPr lvl="0"/>
            <a:r>
              <a:rPr lang="en-US" dirty="0"/>
              <a:t>DCA Mentoring Opportunity</a:t>
            </a:r>
          </a:p>
          <a:p>
            <a:pPr lvl="0"/>
            <a:r>
              <a:rPr lang="en-US" dirty="0"/>
              <a:t>Expectations for Report Uses:  </a:t>
            </a:r>
          </a:p>
          <a:p>
            <a:pPr lvl="1"/>
            <a:r>
              <a:rPr lang="en-US" dirty="0"/>
              <a:t>Manipulating data elements</a:t>
            </a:r>
          </a:p>
          <a:p>
            <a:pPr lvl="1"/>
            <a:r>
              <a:rPr lang="en-US" dirty="0"/>
              <a:t>Self-auditing practices </a:t>
            </a:r>
          </a:p>
          <a:p>
            <a:pPr lvl="1"/>
            <a:r>
              <a:rPr lang="en-US" dirty="0"/>
              <a:t>Practical uses – using the reports day-to-day</a:t>
            </a:r>
          </a:p>
          <a:p>
            <a:pPr lvl="0"/>
            <a:r>
              <a:rPr lang="en-US" dirty="0"/>
              <a:t>Determine Needs for ICAOS Formal Auditing/Corrective Action</a:t>
            </a:r>
          </a:p>
          <a:p>
            <a:pPr marL="0" indent="0">
              <a:lnSpc>
                <a:spcPct val="100000"/>
              </a:lnSpc>
              <a:spcBef>
                <a:spcPts val="0"/>
              </a:spcBef>
              <a:spcAft>
                <a:spcPts val="1200"/>
              </a:spcAft>
              <a:buNone/>
            </a:pPr>
            <a:endParaRPr lang="en-US" dirty="0"/>
          </a:p>
        </p:txBody>
      </p:sp>
      <p:sp>
        <p:nvSpPr>
          <p:cNvPr id="5" name="Rectangle 4"/>
          <p:cNvSpPr/>
          <p:nvPr/>
        </p:nvSpPr>
        <p:spPr>
          <a:xfrm>
            <a:off x="6330880" y="4658093"/>
            <a:ext cx="6122934" cy="1754326"/>
          </a:xfrm>
          <a:prstGeom prst="rect">
            <a:avLst/>
          </a:prstGeom>
        </p:spPr>
        <p:txBody>
          <a:bodyPr wrap="square">
            <a:spAutoFit/>
          </a:bodyPr>
          <a:lstStyle/>
          <a:p>
            <a:r>
              <a:rPr lang="en-US" dirty="0">
                <a:hlinkClick r:id="rId4"/>
              </a:rPr>
              <a:t>https://www.interstatecompact.org/icaos-dashboards</a:t>
            </a:r>
            <a:endParaRPr lang="en-US" dirty="0"/>
          </a:p>
          <a:p>
            <a:endParaRPr lang="en-US" dirty="0">
              <a:hlinkClick r:id="rId5"/>
            </a:endParaRPr>
          </a:p>
          <a:p>
            <a:r>
              <a:rPr lang="en-US" dirty="0">
                <a:hlinkClick r:id="rId5"/>
              </a:rPr>
              <a:t>https://support.interstatecompact.org/hc/en-us/articles/360062756533-DCA-Compact-Staff-Dashboard-Program-FY22</a:t>
            </a:r>
            <a:endParaRPr lang="en-US" dirty="0"/>
          </a:p>
          <a:p>
            <a:endParaRPr lang="en-US" dirty="0"/>
          </a:p>
        </p:txBody>
      </p:sp>
      <p:pic>
        <p:nvPicPr>
          <p:cNvPr id="3" name="Picture 2"/>
          <p:cNvPicPr>
            <a:picLocks noChangeAspect="1"/>
          </p:cNvPicPr>
          <p:nvPr/>
        </p:nvPicPr>
        <p:blipFill rotWithShape="1">
          <a:blip r:embed="rId6"/>
          <a:srcRect t="7225"/>
          <a:stretch/>
        </p:blipFill>
        <p:spPr>
          <a:xfrm>
            <a:off x="6066673" y="1475003"/>
            <a:ext cx="5856017" cy="2896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99556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8880186" cy="492442"/>
          </a:xfrm>
        </p:spPr>
        <p:txBody>
          <a:bodyPr lIns="0"/>
          <a:lstStyle/>
          <a:p>
            <a:pPr algn="l"/>
            <a:r>
              <a:rPr lang="en-US" dirty="0">
                <a:hlinkClick r:id="rId4"/>
              </a:rPr>
              <a:t>https://support.interstatecompact.org/hc/en-us/articles/1500006065481-FY22-Q1-July-2021-September-2021-Offender-management</a:t>
            </a:r>
            <a:endParaRPr lang="en-US" dirty="0"/>
          </a:p>
          <a:p>
            <a:pPr algn="l"/>
            <a:endParaRPr lang="en-US" dirty="0"/>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442279" y="2353235"/>
            <a:ext cx="3370462"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What Offender Management Issues Exist?</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408307" y="2353234"/>
            <a:ext cx="3478893"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What Objectives does Your State Need to Focus on?</a:t>
            </a:r>
          </a:p>
        </p:txBody>
      </p:sp>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0" y="2353235"/>
            <a:ext cx="3571314"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What is Offender Management?</a:t>
            </a:r>
          </a:p>
        </p:txBody>
      </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FY22:  Q1 Offender Management</a:t>
            </a:r>
          </a:p>
        </p:txBody>
      </p:sp>
      <p:pic>
        <p:nvPicPr>
          <p:cNvPr id="3" name="Picture 2" descr="A picture containing logo&#10;&#10;Description automatically generated">
            <a:extLst>
              <a:ext uri="{FF2B5EF4-FFF2-40B4-BE49-F238E27FC236}">
                <a16:creationId xmlns:a16="http://schemas.microsoft.com/office/drawing/2014/main" id="{45A74100-B1F5-4B52-823C-6DBF1F794BA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07105" y="3830562"/>
            <a:ext cx="6948441" cy="1858708"/>
          </a:xfrm>
          <a:prstGeom prst="rect">
            <a:avLst/>
          </a:prstGeom>
        </p:spPr>
      </p:pic>
    </p:spTree>
    <p:custDataLst>
      <p:tags r:id="rId1"/>
    </p:custDataLst>
    <p:extLst>
      <p:ext uri="{BB962C8B-B14F-4D97-AF65-F5344CB8AC3E}">
        <p14:creationId xmlns:p14="http://schemas.microsoft.com/office/powerpoint/2010/main" val="153106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A59283-AAA0-49BC-A58C-D88E190FB5F0}"/>
              </a:ext>
            </a:extLst>
          </p:cNvPr>
          <p:cNvSpPr>
            <a:spLocks noGrp="1"/>
          </p:cNvSpPr>
          <p:nvPr>
            <p:ph type="title"/>
          </p:nvPr>
        </p:nvSpPr>
        <p:spPr/>
        <p:txBody>
          <a:bodyPr/>
          <a:lstStyle/>
          <a:p>
            <a:r>
              <a:rPr lang="en-US" dirty="0"/>
              <a:t>Article Review &amp; Demo</a:t>
            </a:r>
          </a:p>
        </p:txBody>
      </p:sp>
      <p:sp>
        <p:nvSpPr>
          <p:cNvPr id="5" name="Text Placeholder 4">
            <a:extLst>
              <a:ext uri="{FF2B5EF4-FFF2-40B4-BE49-F238E27FC236}">
                <a16:creationId xmlns:a16="http://schemas.microsoft.com/office/drawing/2014/main" id="{706E2F9D-6162-4365-96E3-B257FD859047}"/>
              </a:ext>
            </a:extLst>
          </p:cNvPr>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2098407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5519</TotalTime>
  <Words>1539</Words>
  <Application>Microsoft Office PowerPoint</Application>
  <PresentationFormat>Widescreen</PresentationFormat>
  <Paragraphs>126</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Garamond</vt:lpstr>
      <vt:lpstr>Open Sans</vt:lpstr>
      <vt:lpstr>Times New Roman</vt:lpstr>
      <vt:lpstr>Office Theme</vt:lpstr>
      <vt:lpstr>PowerPoint Presentation</vt:lpstr>
      <vt:lpstr>Presentation Objectives</vt:lpstr>
      <vt:lpstr>Helpdesk Reminder</vt:lpstr>
      <vt:lpstr>State Helpdesk/Administrator Directory</vt:lpstr>
      <vt:lpstr>Troubleshooting Steps for ICOTS Email Issues</vt:lpstr>
      <vt:lpstr>ICOTS Email Bounces</vt:lpstr>
      <vt:lpstr>FY22 DCA Dashboard Program</vt:lpstr>
      <vt:lpstr>PowerPoint Presentation</vt:lpstr>
      <vt:lpstr>Article Review &amp; Demo</vt:lpstr>
      <vt:lpstr>Offender Management Initiatives</vt:lpstr>
      <vt:lpstr>DCA Region Chairs</vt:lpstr>
      <vt:lpstr>PowerPoint Presentation</vt:lpstr>
    </vt:vector>
  </TitlesOfParts>
  <Company>Interstate Commission for Adult Offender Supervision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mspring</dc:creator>
  <cp:lastModifiedBy>Mindy Spring</cp:lastModifiedBy>
  <cp:revision>136</cp:revision>
  <dcterms:created xsi:type="dcterms:W3CDTF">2021-02-03T13:23:19Z</dcterms:created>
  <dcterms:modified xsi:type="dcterms:W3CDTF">2021-07-07T13:24:53Z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C2A1CD06-20EA-49AE-9962-D982504CB2D9</vt:lpwstr>
  </property>
  <property fmtid="{D5CDD505-2E9C-101B-9397-08002B2CF9AE}" pid="3" name="ArticulatePath">
    <vt:lpwstr>FebCompactStaff</vt:lpwstr>
  </property>
</Properties>
</file>