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embeddedFontLst>
    <p:embeddedFont>
      <p:font typeface="Canva Sans" panose="020B0604020202020204" charset="0"/>
      <p:regular r:id="rId29"/>
    </p:embeddedFont>
    <p:embeddedFont>
      <p:font typeface="Canva Sans Bold" panose="020B0604020202020204" charset="0"/>
      <p:regular r:id="rId30"/>
    </p:embeddedFont>
    <p:embeddedFont>
      <p:font typeface="Montserrat Bold" pitchFamily="2" charset="0"/>
      <p:regular r:id="rId31"/>
      <p:bold r:id="rId32"/>
    </p:embeddedFont>
  </p:embeddedFontLst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7502" y="5590237"/>
            <a:ext cx="14099416" cy="1409941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420234" y="-1717598"/>
            <a:ext cx="3735531" cy="373553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solidFill>
                <a:srgbClr val="CF234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929195" y="8389571"/>
            <a:ext cx="3735531" cy="373553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solidFill>
                <a:srgbClr val="CF234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8757394" y="7522582"/>
            <a:ext cx="8779632" cy="1733977"/>
          </a:xfrm>
          <a:custGeom>
            <a:avLst/>
            <a:gdLst/>
            <a:ahLst/>
            <a:cxnLst/>
            <a:rect l="l" t="t" r="r" b="b"/>
            <a:pathLst>
              <a:path w="8779632" h="1733977">
                <a:moveTo>
                  <a:pt x="0" y="0"/>
                </a:moveTo>
                <a:lnTo>
                  <a:pt x="8779632" y="0"/>
                </a:lnTo>
                <a:lnTo>
                  <a:pt x="8779632" y="1733977"/>
                </a:lnTo>
                <a:lnTo>
                  <a:pt x="0" y="173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8573918" y="3143201"/>
            <a:ext cx="9146584" cy="5246370"/>
            <a:chOff x="0" y="0"/>
            <a:chExt cx="7981950" cy="4578350"/>
          </a:xfrm>
        </p:grpSpPr>
        <p:sp>
          <p:nvSpPr>
            <p:cNvPr id="13" name="Freeform 13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3"/>
              <a:stretch>
                <a:fillRect l="-1600" r="-69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202038" y="3576250"/>
            <a:ext cx="8624170" cy="2013987"/>
          </a:xfrm>
          <a:custGeom>
            <a:avLst/>
            <a:gdLst/>
            <a:ahLst/>
            <a:cxnLst/>
            <a:rect l="l" t="t" r="r" b="b"/>
            <a:pathLst>
              <a:path w="8624170" h="2013987">
                <a:moveTo>
                  <a:pt x="0" y="0"/>
                </a:moveTo>
                <a:lnTo>
                  <a:pt x="8624171" y="0"/>
                </a:lnTo>
                <a:lnTo>
                  <a:pt x="8624171" y="2013987"/>
                </a:lnTo>
                <a:lnTo>
                  <a:pt x="0" y="20139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19" r="-12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-675547" y="-11658116"/>
            <a:ext cx="14099416" cy="1409941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95363" y="6002224"/>
            <a:ext cx="8430846" cy="927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>
                <a:solidFill>
                  <a:srgbClr val="0147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BETTER WAY TO WORK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39338" y="1559321"/>
            <a:ext cx="9009323" cy="7168358"/>
          </a:xfrm>
          <a:custGeom>
            <a:avLst/>
            <a:gdLst/>
            <a:ahLst/>
            <a:cxnLst/>
            <a:rect l="l" t="t" r="r" b="b"/>
            <a:pathLst>
              <a:path w="9009323" h="7168358">
                <a:moveTo>
                  <a:pt x="0" y="0"/>
                </a:moveTo>
                <a:lnTo>
                  <a:pt x="9009324" y="0"/>
                </a:lnTo>
                <a:lnTo>
                  <a:pt x="9009324" y="7168358"/>
                </a:lnTo>
                <a:lnTo>
                  <a:pt x="0" y="7168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54547" y="49526"/>
            <a:ext cx="15778907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0346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MULTI-FACTOR AUTHENTICATION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639945" y="1409094"/>
            <a:ext cx="6492240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97563" y="1915327"/>
            <a:ext cx="2935911" cy="2657000"/>
          </a:xfrm>
          <a:custGeom>
            <a:avLst/>
            <a:gdLst/>
            <a:ahLst/>
            <a:cxnLst/>
            <a:rect l="l" t="t" r="r" b="b"/>
            <a:pathLst>
              <a:path w="2935911" h="2657000">
                <a:moveTo>
                  <a:pt x="0" y="0"/>
                </a:moveTo>
                <a:lnTo>
                  <a:pt x="2935911" y="0"/>
                </a:lnTo>
                <a:lnTo>
                  <a:pt x="2935911" y="2657000"/>
                </a:lnTo>
                <a:lnTo>
                  <a:pt x="0" y="265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123974" y="1846580"/>
            <a:ext cx="9879062" cy="6517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64" lvl="1" indent="-474982" algn="l">
              <a:lnSpc>
                <a:spcPts val="6160"/>
              </a:lnSpc>
              <a:buFont typeface="Arial"/>
              <a:buChar char="•"/>
            </a:pPr>
            <a:r>
              <a:rPr lang="en-US" sz="4400" b="1">
                <a:solidFill>
                  <a:srgbClr val="145D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Protects Sensitive Information</a:t>
            </a:r>
          </a:p>
          <a:p>
            <a:pPr algn="l">
              <a:lnSpc>
                <a:spcPts val="47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0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949964" lvl="1" indent="-474982" algn="l">
              <a:lnSpc>
                <a:spcPts val="6160"/>
              </a:lnSpc>
              <a:buFont typeface="Arial"/>
              <a:buChar char="•"/>
            </a:pPr>
            <a:r>
              <a:rPr lang="en-US" sz="4400" b="1">
                <a:solidFill>
                  <a:srgbClr val="145D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Prevents Unauthorized Access</a:t>
            </a:r>
          </a:p>
          <a:p>
            <a:pPr algn="l">
              <a:lnSpc>
                <a:spcPts val="47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0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949964" lvl="1" indent="-474982" algn="l">
              <a:lnSpc>
                <a:spcPts val="6160"/>
              </a:lnSpc>
              <a:buFont typeface="Arial"/>
              <a:buChar char="•"/>
            </a:pPr>
            <a:r>
              <a:rPr lang="en-US" sz="4400" b="1">
                <a:solidFill>
                  <a:srgbClr val="145D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Supports Public Safety</a:t>
            </a:r>
          </a:p>
          <a:p>
            <a:pPr algn="ctr">
              <a:lnSpc>
                <a:spcPts val="40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5460"/>
              </a:lnSpc>
            </a:pPr>
            <a:endParaRPr lang="en-US" sz="4400" b="1">
              <a:solidFill>
                <a:srgbClr val="145DA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949964" lvl="1" indent="-474982" algn="l">
              <a:lnSpc>
                <a:spcPts val="6160"/>
              </a:lnSpc>
              <a:buFont typeface="Arial"/>
              <a:buChar char="•"/>
            </a:pPr>
            <a:r>
              <a:rPr lang="en-US" sz="4400" b="1">
                <a:solidFill>
                  <a:srgbClr val="145DA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Meets Federal Requirements</a:t>
            </a:r>
          </a:p>
        </p:txBody>
      </p:sp>
      <p:sp>
        <p:nvSpPr>
          <p:cNvPr id="5" name="Freeform 5"/>
          <p:cNvSpPr/>
          <p:nvPr/>
        </p:nvSpPr>
        <p:spPr>
          <a:xfrm>
            <a:off x="14191900" y="1805411"/>
            <a:ext cx="2965807" cy="2876832"/>
          </a:xfrm>
          <a:custGeom>
            <a:avLst/>
            <a:gdLst/>
            <a:ahLst/>
            <a:cxnLst/>
            <a:rect l="l" t="t" r="r" b="b"/>
            <a:pathLst>
              <a:path w="2965807" h="2876832">
                <a:moveTo>
                  <a:pt x="0" y="0"/>
                </a:moveTo>
                <a:lnTo>
                  <a:pt x="2965806" y="0"/>
                </a:lnTo>
                <a:lnTo>
                  <a:pt x="2965806" y="2876832"/>
                </a:lnTo>
                <a:lnTo>
                  <a:pt x="0" y="2876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59932" y="5654560"/>
            <a:ext cx="2814447" cy="3272613"/>
          </a:xfrm>
          <a:custGeom>
            <a:avLst/>
            <a:gdLst/>
            <a:ahLst/>
            <a:cxnLst/>
            <a:rect l="l" t="t" r="r" b="b"/>
            <a:pathLst>
              <a:path w="2814447" h="3272613">
                <a:moveTo>
                  <a:pt x="0" y="0"/>
                </a:moveTo>
                <a:lnTo>
                  <a:pt x="2814447" y="0"/>
                </a:lnTo>
                <a:lnTo>
                  <a:pt x="2814447" y="3272613"/>
                </a:lnTo>
                <a:lnTo>
                  <a:pt x="0" y="32726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799526" y="5654560"/>
            <a:ext cx="2459774" cy="3279698"/>
          </a:xfrm>
          <a:custGeom>
            <a:avLst/>
            <a:gdLst/>
            <a:ahLst/>
            <a:cxnLst/>
            <a:rect l="l" t="t" r="r" b="b"/>
            <a:pathLst>
              <a:path w="2459774" h="3279698">
                <a:moveTo>
                  <a:pt x="0" y="0"/>
                </a:moveTo>
                <a:lnTo>
                  <a:pt x="2459774" y="0"/>
                </a:lnTo>
                <a:lnTo>
                  <a:pt x="2459774" y="3279699"/>
                </a:lnTo>
                <a:lnTo>
                  <a:pt x="0" y="3279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548065" y="132744"/>
            <a:ext cx="5191869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 b="1">
                <a:solidFill>
                  <a:srgbClr val="145DA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WHY MFA?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12803" y="1350415"/>
            <a:ext cx="14310394" cy="8661205"/>
            <a:chOff x="0" y="0"/>
            <a:chExt cx="134294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2941" cy="812800"/>
            </a:xfrm>
            <a:custGeom>
              <a:avLst/>
              <a:gdLst/>
              <a:ahLst/>
              <a:cxnLst/>
              <a:rect l="l" t="t" r="r" b="b"/>
              <a:pathLst>
                <a:path w="1342941" h="812800">
                  <a:moveTo>
                    <a:pt x="12443" y="0"/>
                  </a:moveTo>
                  <a:lnTo>
                    <a:pt x="1330498" y="0"/>
                  </a:lnTo>
                  <a:cubicBezTo>
                    <a:pt x="1337370" y="0"/>
                    <a:pt x="1342941" y="5571"/>
                    <a:pt x="1342941" y="12443"/>
                  </a:cubicBezTo>
                  <a:lnTo>
                    <a:pt x="1342941" y="800357"/>
                  </a:lnTo>
                  <a:cubicBezTo>
                    <a:pt x="1342941" y="803657"/>
                    <a:pt x="1341630" y="806822"/>
                    <a:pt x="1339297" y="809156"/>
                  </a:cubicBezTo>
                  <a:cubicBezTo>
                    <a:pt x="1336963" y="811489"/>
                    <a:pt x="1333798" y="812800"/>
                    <a:pt x="1330498" y="812800"/>
                  </a:cubicBezTo>
                  <a:lnTo>
                    <a:pt x="12443" y="812800"/>
                  </a:lnTo>
                  <a:cubicBezTo>
                    <a:pt x="9143" y="812800"/>
                    <a:pt x="5978" y="811489"/>
                    <a:pt x="3644" y="809156"/>
                  </a:cubicBezTo>
                  <a:cubicBezTo>
                    <a:pt x="1311" y="806822"/>
                    <a:pt x="0" y="803657"/>
                    <a:pt x="0" y="800357"/>
                  </a:cubicBezTo>
                  <a:lnTo>
                    <a:pt x="0" y="12443"/>
                  </a:lnTo>
                  <a:cubicBezTo>
                    <a:pt x="0" y="9143"/>
                    <a:pt x="1311" y="5978"/>
                    <a:pt x="3644" y="3644"/>
                  </a:cubicBezTo>
                  <a:cubicBezTo>
                    <a:pt x="5978" y="1311"/>
                    <a:pt x="9143" y="0"/>
                    <a:pt x="12443" y="0"/>
                  </a:cubicBezTo>
                  <a:close/>
                </a:path>
              </a:pathLst>
            </a:custGeom>
            <a:blipFill>
              <a:blip r:embed="rId3"/>
              <a:stretch>
                <a:fillRect l="-2401" r="-240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702016" y="-19314"/>
            <a:ext cx="6931968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0147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LOGIN &amp; NEWS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332014" y="2002765"/>
            <a:ext cx="1392717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697051" y="2611351"/>
            <a:ext cx="8262042" cy="6540699"/>
            <a:chOff x="0" y="0"/>
            <a:chExt cx="1026708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6708" cy="812800"/>
            </a:xfrm>
            <a:custGeom>
              <a:avLst/>
              <a:gdLst/>
              <a:ahLst/>
              <a:cxnLst/>
              <a:rect l="l" t="t" r="r" b="b"/>
              <a:pathLst>
                <a:path w="1026708" h="812800">
                  <a:moveTo>
                    <a:pt x="0" y="0"/>
                  </a:moveTo>
                  <a:lnTo>
                    <a:pt x="1026708" y="0"/>
                  </a:lnTo>
                  <a:lnTo>
                    <a:pt x="102670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20058" r="-2005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31360" y="319086"/>
            <a:ext cx="13298388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0147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YOU’LL FIND IN NEWS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3192475"/>
            <a:ext cx="9038829" cy="5283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System Maintenance</a:t>
            </a:r>
          </a:p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Releases &amp; Enhancements</a:t>
            </a:r>
          </a:p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Service Interruptions</a:t>
            </a:r>
          </a:p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Training Opportunities</a:t>
            </a:r>
          </a:p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Educational Resources</a:t>
            </a:r>
          </a:p>
          <a:p>
            <a:pPr marL="1079494" lvl="1" indent="-539747" algn="l">
              <a:lnSpc>
                <a:spcPts val="6999"/>
              </a:lnSpc>
              <a:buFont typeface="Arial"/>
              <a:buChar char="•"/>
            </a:pPr>
            <a:r>
              <a:rPr lang="en-US" sz="4999">
                <a:solidFill>
                  <a:srgbClr val="014785"/>
                </a:solidFill>
                <a:latin typeface="Canva Sans"/>
                <a:ea typeface="Canva Sans"/>
                <a:cs typeface="Canva Sans"/>
                <a:sym typeface="Canva Sans"/>
              </a:rPr>
              <a:t>Events &amp; Reminders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28123" y="1595439"/>
            <a:ext cx="12031754" cy="8141052"/>
            <a:chOff x="0" y="0"/>
            <a:chExt cx="1864033" cy="12612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64034" cy="1261262"/>
            </a:xfrm>
            <a:custGeom>
              <a:avLst/>
              <a:gdLst/>
              <a:ahLst/>
              <a:cxnLst/>
              <a:rect l="l" t="t" r="r" b="b"/>
              <a:pathLst>
                <a:path w="1864034" h="1261262">
                  <a:moveTo>
                    <a:pt x="0" y="0"/>
                  </a:moveTo>
                  <a:lnTo>
                    <a:pt x="1864034" y="0"/>
                  </a:lnTo>
                  <a:lnTo>
                    <a:pt x="1864034" y="1261262"/>
                  </a:lnTo>
                  <a:lnTo>
                    <a:pt x="0" y="1261262"/>
                  </a:lnTo>
                  <a:close/>
                </a:path>
              </a:pathLst>
            </a:custGeom>
            <a:blipFill>
              <a:blip r:embed="rId2"/>
              <a:stretch>
                <a:fillRect t="-1641" b="-16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771927" y="7830"/>
            <a:ext cx="6744146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499" b="1">
                <a:solidFill>
                  <a:srgbClr val="0C468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USER PROFILE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0555" y="1352653"/>
            <a:ext cx="17646891" cy="8018306"/>
          </a:xfrm>
          <a:custGeom>
            <a:avLst/>
            <a:gdLst/>
            <a:ahLst/>
            <a:cxnLst/>
            <a:rect l="l" t="t" r="r" b="b"/>
            <a:pathLst>
              <a:path w="17646891" h="8018306">
                <a:moveTo>
                  <a:pt x="0" y="0"/>
                </a:moveTo>
                <a:lnTo>
                  <a:pt x="17646890" y="0"/>
                </a:lnTo>
                <a:lnTo>
                  <a:pt x="17646890" y="8018306"/>
                </a:lnTo>
                <a:lnTo>
                  <a:pt x="0" y="80183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521521" y="76300"/>
            <a:ext cx="13244959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499" b="1">
                <a:solidFill>
                  <a:srgbClr val="02438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USER INFO &amp; DEACTIVATION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2017938"/>
            <a:ext cx="9144000" cy="8258137"/>
            <a:chOff x="0" y="0"/>
            <a:chExt cx="885350" cy="7995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5350" cy="799578"/>
            </a:xfrm>
            <a:custGeom>
              <a:avLst/>
              <a:gdLst/>
              <a:ahLst/>
              <a:cxnLst/>
              <a:rect l="l" t="t" r="r" b="b"/>
              <a:pathLst>
                <a:path w="885350" h="799578">
                  <a:moveTo>
                    <a:pt x="0" y="0"/>
                  </a:moveTo>
                  <a:lnTo>
                    <a:pt x="885350" y="0"/>
                  </a:lnTo>
                  <a:lnTo>
                    <a:pt x="885350" y="799578"/>
                  </a:lnTo>
                  <a:lnTo>
                    <a:pt x="0" y="799578"/>
                  </a:lnTo>
                  <a:close/>
                </a:path>
              </a:pathLst>
            </a:custGeom>
            <a:blipFill>
              <a:blip r:embed="rId3"/>
              <a:stretch>
                <a:fillRect l="-17903" r="-1790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54633" y="461961"/>
            <a:ext cx="16856032" cy="1438473"/>
            <a:chOff x="0" y="0"/>
            <a:chExt cx="22474709" cy="1917964"/>
          </a:xfrm>
        </p:grpSpPr>
        <p:sp>
          <p:nvSpPr>
            <p:cNvPr id="5" name="AutoShape 5"/>
            <p:cNvSpPr/>
            <p:nvPr/>
          </p:nvSpPr>
          <p:spPr>
            <a:xfrm flipV="1">
              <a:off x="0" y="1892564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42875"/>
              <a:ext cx="22371645" cy="16541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499"/>
                </a:lnSpc>
                <a:spcBef>
                  <a:spcPct val="0"/>
                </a:spcBef>
              </a:pPr>
              <a:r>
                <a:rPr lang="en-US" sz="7200" b="1" dirty="0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SIMPLIFIED USER ADMINISTRATION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54633" y="3043989"/>
            <a:ext cx="8279342" cy="517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78" lvl="1" indent="-453389" algn="l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Same look &amp; feel for End Users</a:t>
            </a:r>
          </a:p>
          <a:p>
            <a:pPr marL="906778" lvl="1" indent="-453389" algn="l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Simplified deactivation process for compact Staff</a:t>
            </a:r>
          </a:p>
          <a:p>
            <a:pPr marL="906778" lvl="1" indent="-453389" algn="l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Automatic removal of User Roles which was often times overlooked in ICOTS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7640" y="1368216"/>
            <a:ext cx="16230600" cy="7766685"/>
            <a:chOff x="0" y="0"/>
            <a:chExt cx="2514545" cy="12032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203263"/>
            </a:xfrm>
            <a:custGeom>
              <a:avLst/>
              <a:gdLst/>
              <a:ahLst/>
              <a:cxnLst/>
              <a:rect l="l" t="t" r="r" b="b"/>
              <a:pathLst>
                <a:path w="2514545" h="1203263">
                  <a:moveTo>
                    <a:pt x="0" y="0"/>
                  </a:moveTo>
                  <a:lnTo>
                    <a:pt x="2514545" y="0"/>
                  </a:lnTo>
                  <a:lnTo>
                    <a:pt x="2514545" y="1203263"/>
                  </a:lnTo>
                  <a:lnTo>
                    <a:pt x="0" y="1203263"/>
                  </a:lnTo>
                  <a:close/>
                </a:path>
              </a:pathLst>
            </a:custGeom>
            <a:blipFill>
              <a:blip r:embed="rId2"/>
              <a:stretch>
                <a:fillRect t="-914" b="-9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896469" y="-1514"/>
            <a:ext cx="10495062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499" b="1">
                <a:solidFill>
                  <a:srgbClr val="06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COMPACT WORKLOAD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11015" y="1028700"/>
            <a:ext cx="11465971" cy="8980609"/>
            <a:chOff x="0" y="0"/>
            <a:chExt cx="1823045" cy="14278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3045" cy="1427882"/>
            </a:xfrm>
            <a:custGeom>
              <a:avLst/>
              <a:gdLst/>
              <a:ahLst/>
              <a:cxnLst/>
              <a:rect l="l" t="t" r="r" b="b"/>
              <a:pathLst>
                <a:path w="1823045" h="1427882">
                  <a:moveTo>
                    <a:pt x="15530" y="0"/>
                  </a:moveTo>
                  <a:lnTo>
                    <a:pt x="1807515" y="0"/>
                  </a:lnTo>
                  <a:cubicBezTo>
                    <a:pt x="1816092" y="0"/>
                    <a:pt x="1823045" y="6953"/>
                    <a:pt x="1823045" y="15530"/>
                  </a:cubicBezTo>
                  <a:lnTo>
                    <a:pt x="1823045" y="1412352"/>
                  </a:lnTo>
                  <a:cubicBezTo>
                    <a:pt x="1823045" y="1420929"/>
                    <a:pt x="1816092" y="1427882"/>
                    <a:pt x="1807515" y="1427882"/>
                  </a:cubicBezTo>
                  <a:lnTo>
                    <a:pt x="15530" y="1427882"/>
                  </a:lnTo>
                  <a:cubicBezTo>
                    <a:pt x="6953" y="1427882"/>
                    <a:pt x="0" y="1420929"/>
                    <a:pt x="0" y="1412352"/>
                  </a:cubicBezTo>
                  <a:lnTo>
                    <a:pt x="0" y="15530"/>
                  </a:lnTo>
                  <a:cubicBezTo>
                    <a:pt x="0" y="6953"/>
                    <a:pt x="6953" y="0"/>
                    <a:pt x="15530" y="0"/>
                  </a:cubicBezTo>
                  <a:close/>
                </a:path>
              </a:pathLst>
            </a:custGeom>
            <a:blipFill>
              <a:blip r:embed="rId3"/>
              <a:stretch>
                <a:fillRect t="-489" b="-48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717923" y="-142875"/>
            <a:ext cx="14852154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1F529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COMPACT WORKLOAD RESULTS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633" y="461961"/>
            <a:ext cx="16856032" cy="1414978"/>
            <a:chOff x="0" y="0"/>
            <a:chExt cx="22474709" cy="1886637"/>
          </a:xfrm>
        </p:grpSpPr>
        <p:sp>
          <p:nvSpPr>
            <p:cNvPr id="3" name="AutoShape 3"/>
            <p:cNvSpPr/>
            <p:nvPr/>
          </p:nvSpPr>
          <p:spPr>
            <a:xfrm>
              <a:off x="0" y="1861237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22371645" cy="16133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219"/>
                </a:lnSpc>
                <a:spcBef>
                  <a:spcPct val="0"/>
                </a:spcBef>
              </a:pPr>
              <a:r>
                <a:rPr lang="en-US" sz="7299" b="1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IMPROVED SEARCH FUNCTIONALITY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6390994"/>
            <a:ext cx="18310006" cy="3896006"/>
            <a:chOff x="0" y="0"/>
            <a:chExt cx="2836699" cy="6035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36699" cy="603593"/>
            </a:xfrm>
            <a:custGeom>
              <a:avLst/>
              <a:gdLst/>
              <a:ahLst/>
              <a:cxnLst/>
              <a:rect l="l" t="t" r="r" b="b"/>
              <a:pathLst>
                <a:path w="2836699" h="603593">
                  <a:moveTo>
                    <a:pt x="0" y="0"/>
                  </a:moveTo>
                  <a:lnTo>
                    <a:pt x="2836699" y="0"/>
                  </a:lnTo>
                  <a:lnTo>
                    <a:pt x="2836699" y="603593"/>
                  </a:lnTo>
                  <a:lnTo>
                    <a:pt x="0" y="603593"/>
                  </a:lnTo>
                  <a:close/>
                </a:path>
              </a:pathLst>
            </a:custGeom>
            <a:blipFill>
              <a:blip r:embed="rId2"/>
              <a:stretch>
                <a:fillRect t="-70053" b="-1448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314544" y="2249364"/>
            <a:ext cx="13721038" cy="36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Profile Search on every screen for quicker access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More intuitive search results that highlight key matches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Search results on the bottom of screens to allow for abilty to change search criteria instantly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Color coded information to quickly see type and status of cases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318353"/>
            <a:ext cx="18288000" cy="8275320"/>
          </a:xfrm>
          <a:custGeom>
            <a:avLst/>
            <a:gdLst/>
            <a:ahLst/>
            <a:cxnLst/>
            <a:rect l="l" t="t" r="r" b="b"/>
            <a:pathLst>
              <a:path w="18288000" h="8275320">
                <a:moveTo>
                  <a:pt x="0" y="0"/>
                </a:moveTo>
                <a:lnTo>
                  <a:pt x="18288000" y="0"/>
                </a:lnTo>
                <a:lnTo>
                  <a:pt x="18288000" y="8275320"/>
                </a:lnTo>
                <a:lnTo>
                  <a:pt x="0" y="8275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36390" y="-17076"/>
            <a:ext cx="15815221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499" b="1">
                <a:solidFill>
                  <a:srgbClr val="0D417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SUPERVISED INDIVDUAL PROFILE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454366"/>
            <a:ext cx="18288000" cy="8149590"/>
          </a:xfrm>
          <a:custGeom>
            <a:avLst/>
            <a:gdLst/>
            <a:ahLst/>
            <a:cxnLst/>
            <a:rect l="l" t="t" r="r" b="b"/>
            <a:pathLst>
              <a:path w="18288000" h="8149590">
                <a:moveTo>
                  <a:pt x="0" y="0"/>
                </a:moveTo>
                <a:lnTo>
                  <a:pt x="18288000" y="0"/>
                </a:lnTo>
                <a:lnTo>
                  <a:pt x="18288000" y="8149590"/>
                </a:lnTo>
                <a:lnTo>
                  <a:pt x="0" y="81495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80641" y="7830"/>
            <a:ext cx="16126718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0A48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SUPERVISED INDIVIDUAL PROFILE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633" y="461961"/>
            <a:ext cx="16856032" cy="1438473"/>
            <a:chOff x="0" y="0"/>
            <a:chExt cx="22474709" cy="1917964"/>
          </a:xfrm>
        </p:grpSpPr>
        <p:sp>
          <p:nvSpPr>
            <p:cNvPr id="3" name="AutoShape 3"/>
            <p:cNvSpPr/>
            <p:nvPr/>
          </p:nvSpPr>
          <p:spPr>
            <a:xfrm flipV="1">
              <a:off x="0" y="1892564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42875"/>
              <a:ext cx="22371645" cy="16541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499"/>
                </a:lnSpc>
                <a:spcBef>
                  <a:spcPct val="0"/>
                </a:spcBef>
              </a:pPr>
              <a:r>
                <a:rPr lang="en-US" sz="7499" b="1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PROFILE MODERNIZATION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69806" y="6689668"/>
            <a:ext cx="16840859" cy="3428775"/>
            <a:chOff x="0" y="0"/>
            <a:chExt cx="1690153" cy="34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0153" cy="344113"/>
            </a:xfrm>
            <a:custGeom>
              <a:avLst/>
              <a:gdLst/>
              <a:ahLst/>
              <a:cxnLst/>
              <a:rect l="l" t="t" r="r" b="b"/>
              <a:pathLst>
                <a:path w="1690153" h="344113">
                  <a:moveTo>
                    <a:pt x="0" y="0"/>
                  </a:moveTo>
                  <a:lnTo>
                    <a:pt x="1690153" y="0"/>
                  </a:lnTo>
                  <a:lnTo>
                    <a:pt x="1690153" y="344113"/>
                  </a:lnTo>
                  <a:lnTo>
                    <a:pt x="0" y="344113"/>
                  </a:lnTo>
                  <a:close/>
                </a:path>
              </a:pathLst>
            </a:custGeom>
            <a:blipFill>
              <a:blip r:embed="rId2"/>
              <a:stretch>
                <a:fillRect t="-87525" b="-875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400051" y="2105889"/>
            <a:ext cx="15565196" cy="431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2" lvl="1" indent="-377826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Language updated to reflect “Supervised Individual” instead of “Offender”</a:t>
            </a:r>
          </a:p>
          <a:p>
            <a:pPr marL="755652" lvl="1" indent="-377826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Updated NCIC codes</a:t>
            </a:r>
          </a:p>
          <a:p>
            <a:pPr marL="755652" lvl="1" indent="-377826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Contact information located in one section to streamline information</a:t>
            </a:r>
          </a:p>
          <a:p>
            <a:pPr marL="755652" lvl="1" indent="-377826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Ethnicity now shown on profile</a:t>
            </a:r>
          </a:p>
          <a:p>
            <a:pPr marL="755652" lvl="1" indent="-377826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“Violation History” removed as this info is available elsewhere on the profile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4843" y="1376130"/>
            <a:ext cx="8494115" cy="6970572"/>
          </a:xfrm>
          <a:custGeom>
            <a:avLst/>
            <a:gdLst/>
            <a:ahLst/>
            <a:cxnLst/>
            <a:rect l="l" t="t" r="r" b="b"/>
            <a:pathLst>
              <a:path w="8494115" h="6970572">
                <a:moveTo>
                  <a:pt x="0" y="0"/>
                </a:moveTo>
                <a:lnTo>
                  <a:pt x="8494114" y="0"/>
                </a:lnTo>
                <a:lnTo>
                  <a:pt x="8494114" y="6970571"/>
                </a:lnTo>
                <a:lnTo>
                  <a:pt x="0" y="69705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34409" b="-826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356390" y="1251627"/>
            <a:ext cx="8508959" cy="8150687"/>
          </a:xfrm>
          <a:custGeom>
            <a:avLst/>
            <a:gdLst/>
            <a:ahLst/>
            <a:cxnLst/>
            <a:rect l="l" t="t" r="r" b="b"/>
            <a:pathLst>
              <a:path w="8508959" h="8150687">
                <a:moveTo>
                  <a:pt x="0" y="0"/>
                </a:moveTo>
                <a:lnTo>
                  <a:pt x="8508960" y="0"/>
                </a:lnTo>
                <a:lnTo>
                  <a:pt x="8508960" y="8150688"/>
                </a:lnTo>
                <a:lnTo>
                  <a:pt x="0" y="8150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816021" y="-24725"/>
            <a:ext cx="4365873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499" b="1">
                <a:solidFill>
                  <a:srgbClr val="0D48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REPORTS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14655" y="1590444"/>
            <a:ext cx="12858691" cy="9179003"/>
          </a:xfrm>
          <a:custGeom>
            <a:avLst/>
            <a:gdLst/>
            <a:ahLst/>
            <a:cxnLst/>
            <a:rect l="l" t="t" r="r" b="b"/>
            <a:pathLst>
              <a:path w="12858691" h="9179003">
                <a:moveTo>
                  <a:pt x="0" y="0"/>
                </a:moveTo>
                <a:lnTo>
                  <a:pt x="12858690" y="0"/>
                </a:lnTo>
                <a:lnTo>
                  <a:pt x="12858690" y="9179003"/>
                </a:lnTo>
                <a:lnTo>
                  <a:pt x="0" y="91790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581623" y="33961"/>
            <a:ext cx="11124754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USER ADMINISTRATION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99724" y="1491330"/>
            <a:ext cx="10208421" cy="7550608"/>
          </a:xfrm>
          <a:custGeom>
            <a:avLst/>
            <a:gdLst/>
            <a:ahLst/>
            <a:cxnLst/>
            <a:rect l="l" t="t" r="r" b="b"/>
            <a:pathLst>
              <a:path w="10208421" h="7550608">
                <a:moveTo>
                  <a:pt x="0" y="0"/>
                </a:moveTo>
                <a:lnTo>
                  <a:pt x="10208421" y="0"/>
                </a:lnTo>
                <a:lnTo>
                  <a:pt x="10208421" y="7550608"/>
                </a:lnTo>
                <a:lnTo>
                  <a:pt x="0" y="7550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395496" y="12661"/>
            <a:ext cx="11216878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PROFILE MANAGEMENT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633" y="461961"/>
            <a:ext cx="16856032" cy="1259402"/>
            <a:chOff x="0" y="0"/>
            <a:chExt cx="22474709" cy="1679203"/>
          </a:xfrm>
        </p:grpSpPr>
        <p:sp>
          <p:nvSpPr>
            <p:cNvPr id="3" name="AutoShape 3"/>
            <p:cNvSpPr/>
            <p:nvPr/>
          </p:nvSpPr>
          <p:spPr>
            <a:xfrm>
              <a:off x="0" y="1653803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22371645" cy="1396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19"/>
                </a:lnSpc>
                <a:spcBef>
                  <a:spcPct val="0"/>
                </a:spcBef>
              </a:pPr>
              <a:r>
                <a:rPr lang="en-US" sz="6299" b="1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IMPROVED MANAGEMENT OF PROCESSES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1721363"/>
            <a:ext cx="18288000" cy="8565637"/>
          </a:xfrm>
          <a:custGeom>
            <a:avLst/>
            <a:gdLst/>
            <a:ahLst/>
            <a:cxnLst/>
            <a:rect l="l" t="t" r="r" b="b"/>
            <a:pathLst>
              <a:path w="18288000" h="8565637">
                <a:moveTo>
                  <a:pt x="0" y="0"/>
                </a:moveTo>
                <a:lnTo>
                  <a:pt x="18288000" y="0"/>
                </a:lnTo>
                <a:lnTo>
                  <a:pt x="18288000" y="8565637"/>
                </a:lnTo>
                <a:lnTo>
                  <a:pt x="0" y="85656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20990" b="-209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611086" y="3099031"/>
            <a:ext cx="11687905" cy="554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“Overdue” reports replaced by “Pending” reports for more proactive case management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Overdue reports remain available in the ICAOS Dashboard Reports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New “Last Transmitted Activity” report makes it easier to monitor case progress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National Office approval removed from moves/merges/deletes/expungements for faster processing by states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444" y="3427810"/>
            <a:ext cx="18260556" cy="3623579"/>
          </a:xfrm>
          <a:custGeom>
            <a:avLst/>
            <a:gdLst/>
            <a:ahLst/>
            <a:cxnLst/>
            <a:rect l="l" t="t" r="r" b="b"/>
            <a:pathLst>
              <a:path w="18260556" h="3623579">
                <a:moveTo>
                  <a:pt x="0" y="0"/>
                </a:moveTo>
                <a:lnTo>
                  <a:pt x="18260556" y="0"/>
                </a:lnTo>
                <a:lnTo>
                  <a:pt x="18260556" y="3623579"/>
                </a:lnTo>
                <a:lnTo>
                  <a:pt x="0" y="36235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081861" y="14049"/>
            <a:ext cx="6124277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0545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DASHBOARD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633" y="461961"/>
            <a:ext cx="16856032" cy="1292422"/>
            <a:chOff x="0" y="0"/>
            <a:chExt cx="22474709" cy="1723230"/>
          </a:xfrm>
        </p:grpSpPr>
        <p:sp>
          <p:nvSpPr>
            <p:cNvPr id="3" name="AutoShape 3"/>
            <p:cNvSpPr/>
            <p:nvPr/>
          </p:nvSpPr>
          <p:spPr>
            <a:xfrm>
              <a:off x="0" y="1697830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22371645" cy="14308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99"/>
                </a:lnSpc>
                <a:spcBef>
                  <a:spcPct val="0"/>
                </a:spcBef>
              </a:pPr>
              <a:r>
                <a:rPr lang="en-US" sz="6499" b="1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QUICK ACCESS TO COMMON PROCESSES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4633" y="2171344"/>
            <a:ext cx="7575369" cy="757536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25187" r="-251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90701" y="2249364"/>
            <a:ext cx="9319964" cy="740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Replaces “Assistants” tab which could be confusing and overwhelming for users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Common tasks located on “Dashboard” as a starting point for users</a:t>
            </a:r>
          </a:p>
          <a:p>
            <a:pPr marL="1511301" lvl="2" indent="-503767" algn="l">
              <a:lnSpc>
                <a:spcPts val="4900"/>
              </a:lnSpc>
              <a:buFont typeface="Arial"/>
              <a:buChar char="⚬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Start a New Transfer</a:t>
            </a:r>
          </a:p>
          <a:p>
            <a:pPr marL="1511301" lvl="2" indent="-503767" algn="l">
              <a:lnSpc>
                <a:spcPts val="4900"/>
              </a:lnSpc>
              <a:buFont typeface="Arial"/>
              <a:buChar char="⚬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Case Management Communications</a:t>
            </a:r>
          </a:p>
          <a:p>
            <a:pPr marL="1511301" lvl="2" indent="-503767" algn="l">
              <a:lnSpc>
                <a:spcPts val="4900"/>
              </a:lnSpc>
              <a:buFont typeface="Arial"/>
              <a:buChar char="⚬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Submit Notice of Departure</a:t>
            </a:r>
          </a:p>
          <a:p>
            <a:pPr marL="1511301" lvl="2" indent="-503767" algn="l">
              <a:lnSpc>
                <a:spcPts val="4900"/>
              </a:lnSpc>
              <a:buFont typeface="Arial"/>
              <a:buChar char="⚬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Submit Notice of Arrival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Encourages majority of workflow processes to occur fron the Individual’s Profile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9886" y="1290402"/>
            <a:ext cx="8581886" cy="5412270"/>
          </a:xfrm>
          <a:custGeom>
            <a:avLst/>
            <a:gdLst/>
            <a:ahLst/>
            <a:cxnLst/>
            <a:rect l="l" t="t" r="r" b="b"/>
            <a:pathLst>
              <a:path w="8581886" h="5412270">
                <a:moveTo>
                  <a:pt x="0" y="0"/>
                </a:moveTo>
                <a:lnTo>
                  <a:pt x="8581886" y="0"/>
                </a:lnTo>
                <a:lnTo>
                  <a:pt x="8581886" y="5412269"/>
                </a:lnTo>
                <a:lnTo>
                  <a:pt x="0" y="54122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654297" y="1635377"/>
            <a:ext cx="7633703" cy="5225876"/>
          </a:xfrm>
          <a:custGeom>
            <a:avLst/>
            <a:gdLst/>
            <a:ahLst/>
            <a:cxnLst/>
            <a:rect l="l" t="t" r="r" b="b"/>
            <a:pathLst>
              <a:path w="7633703" h="5225876">
                <a:moveTo>
                  <a:pt x="0" y="0"/>
                </a:moveTo>
                <a:lnTo>
                  <a:pt x="7633703" y="0"/>
                </a:lnTo>
                <a:lnTo>
                  <a:pt x="7633703" y="5225876"/>
                </a:lnTo>
                <a:lnTo>
                  <a:pt x="0" y="52258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971088" y="4799364"/>
            <a:ext cx="10983074" cy="5452479"/>
          </a:xfrm>
          <a:custGeom>
            <a:avLst/>
            <a:gdLst/>
            <a:ahLst/>
            <a:cxnLst/>
            <a:rect l="l" t="t" r="r" b="b"/>
            <a:pathLst>
              <a:path w="10983074" h="5452479">
                <a:moveTo>
                  <a:pt x="0" y="0"/>
                </a:moveTo>
                <a:lnTo>
                  <a:pt x="10983074" y="0"/>
                </a:lnTo>
                <a:lnTo>
                  <a:pt x="10983074" y="5452479"/>
                </a:lnTo>
                <a:lnTo>
                  <a:pt x="0" y="54524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706365" y="14049"/>
            <a:ext cx="12875270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0545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PRE-TRANSFER QUESTIONS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633" y="461961"/>
            <a:ext cx="16856032" cy="1438473"/>
            <a:chOff x="0" y="0"/>
            <a:chExt cx="22474709" cy="1917964"/>
          </a:xfrm>
        </p:grpSpPr>
        <p:sp>
          <p:nvSpPr>
            <p:cNvPr id="3" name="AutoShape 3"/>
            <p:cNvSpPr/>
            <p:nvPr/>
          </p:nvSpPr>
          <p:spPr>
            <a:xfrm flipV="1">
              <a:off x="0" y="1892564"/>
              <a:ext cx="22474709" cy="0"/>
            </a:xfrm>
            <a:prstGeom prst="line">
              <a:avLst/>
            </a:prstGeom>
            <a:ln w="50800" cap="flat">
              <a:solidFill>
                <a:srgbClr val="CF234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42875"/>
              <a:ext cx="22371645" cy="16541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499"/>
                </a:lnSpc>
                <a:spcBef>
                  <a:spcPct val="0"/>
                </a:spcBef>
              </a:pPr>
              <a:r>
                <a:rPr lang="en-US" sz="7499" b="1">
                  <a:solidFill>
                    <a:srgbClr val="04458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PRE-TRANSFER QUESTIONS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548222" y="2522471"/>
            <a:ext cx="10032098" cy="678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Takes the guesswork out of which process to start by answering a few simple questions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Provides more accurate information to the receiving state on where an individual is actually located at the time of the request 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Includes questions on virtual sentencing and if the individual was living in the receiving state at the time of violation or revocation proceedings which was unavailable in ICOTS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54633" y="2689448"/>
            <a:ext cx="6520871" cy="652087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48281" r="-209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4723" y="1310314"/>
            <a:ext cx="15958553" cy="8976686"/>
          </a:xfrm>
          <a:custGeom>
            <a:avLst/>
            <a:gdLst/>
            <a:ahLst/>
            <a:cxnLst/>
            <a:rect l="l" t="t" r="r" b="b"/>
            <a:pathLst>
              <a:path w="15958553" h="8976686">
                <a:moveTo>
                  <a:pt x="0" y="0"/>
                </a:moveTo>
                <a:lnTo>
                  <a:pt x="15958554" y="0"/>
                </a:lnTo>
                <a:lnTo>
                  <a:pt x="15958554" y="8976686"/>
                </a:lnTo>
                <a:lnTo>
                  <a:pt x="0" y="897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635053" y="33961"/>
            <a:ext cx="11017895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499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NOTICE OF DEPARTURE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074477" y="5340754"/>
            <a:ext cx="3964235" cy="3964235"/>
            <a:chOff x="0" y="0"/>
            <a:chExt cx="5285646" cy="528564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881384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964977" y="2175413"/>
            <a:ext cx="7645687" cy="7645687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25187" r="-251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635053" y="33961"/>
            <a:ext cx="11017895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NOTICE OF DEPARTURE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633" y="3499532"/>
            <a:ext cx="8922413" cy="493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Clearer language added to instruct users to provide travel information (itinerary, travel companions, etc.)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Space to include how reporting instructions have been or will be given to the supervised individual</a:t>
            </a:r>
          </a:p>
          <a:p>
            <a:pPr algn="l">
              <a:lnSpc>
                <a:spcPts val="4900"/>
              </a:lnSpc>
            </a:pPr>
            <a:endParaRPr lang="en-US" sz="3500">
              <a:solidFill>
                <a:srgbClr val="044584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04458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*Overall NOD process remains the same*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4206" y="1310314"/>
            <a:ext cx="15859588" cy="8930930"/>
          </a:xfrm>
          <a:custGeom>
            <a:avLst/>
            <a:gdLst/>
            <a:ahLst/>
            <a:cxnLst/>
            <a:rect l="l" t="t" r="r" b="b"/>
            <a:pathLst>
              <a:path w="15859588" h="8930930">
                <a:moveTo>
                  <a:pt x="0" y="0"/>
                </a:moveTo>
                <a:lnTo>
                  <a:pt x="15859588" y="0"/>
                </a:lnTo>
                <a:lnTo>
                  <a:pt x="15859588" y="8930930"/>
                </a:lnTo>
                <a:lnTo>
                  <a:pt x="0" y="8930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241687" y="5294065"/>
            <a:ext cx="3964235" cy="3964235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F234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515359" y="5567737"/>
            <a:ext cx="3416891" cy="341689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468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444008" y="33961"/>
            <a:ext cx="9399984" cy="12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  <a:spcBef>
                <a:spcPct val="0"/>
              </a:spcBef>
            </a:pPr>
            <a:r>
              <a:rPr lang="en-US" sz="7499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NOTICE OF ARRIVAL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882166" y="5847555"/>
            <a:ext cx="2683278" cy="2561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 Process Changes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1694" y="1351906"/>
            <a:ext cx="15884612" cy="8935094"/>
          </a:xfrm>
          <a:custGeom>
            <a:avLst/>
            <a:gdLst/>
            <a:ahLst/>
            <a:cxnLst/>
            <a:rect l="l" t="t" r="r" b="b"/>
            <a:pathLst>
              <a:path w="15884612" h="8935094">
                <a:moveTo>
                  <a:pt x="0" y="0"/>
                </a:moveTo>
                <a:lnTo>
                  <a:pt x="15884612" y="0"/>
                </a:lnTo>
                <a:lnTo>
                  <a:pt x="15884612" y="8935094"/>
                </a:lnTo>
                <a:lnTo>
                  <a:pt x="0" y="89350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837413" y="5916577"/>
            <a:ext cx="3964235" cy="3964235"/>
            <a:chOff x="0" y="0"/>
            <a:chExt cx="5285646" cy="528564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285646" cy="528564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F234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64896" y="364896"/>
              <a:ext cx="4555854" cy="4555854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4684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853971" y="766561"/>
              <a:ext cx="3577704" cy="338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9"/>
                </a:lnSpc>
                <a:spcBef>
                  <a:spcPct val="0"/>
                </a:spcBef>
              </a:pPr>
              <a:r>
                <a:rPr lang="en-US" sz="48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No Process Changes 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14685" y="43486"/>
            <a:ext cx="17858631" cy="2467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 b="1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REQUEST FOR REPORTING INSTRUCTIONS</a:t>
            </a:r>
          </a:p>
          <a:p>
            <a:pPr algn="ctr">
              <a:lnSpc>
                <a:spcPts val="10359"/>
              </a:lnSpc>
              <a:spcBef>
                <a:spcPct val="0"/>
              </a:spcBef>
            </a:pPr>
            <a:endParaRPr lang="en-US" sz="6799" b="1">
              <a:solidFill>
                <a:srgbClr val="04448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54633" y="1227746"/>
            <a:ext cx="16856032" cy="0"/>
          </a:xfrm>
          <a:prstGeom prst="line">
            <a:avLst/>
          </a:prstGeom>
          <a:ln w="38100" cap="flat">
            <a:solidFill>
              <a:srgbClr val="CF23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800232" y="2860257"/>
            <a:ext cx="6810432" cy="681043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3238" r="-132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4685" y="-19395"/>
            <a:ext cx="17858631" cy="2360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6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REQUEST FOR REPORTING INSTRUCTIONS</a:t>
            </a:r>
          </a:p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4448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&amp; TRANSFER REQUESTS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633" y="2793582"/>
            <a:ext cx="9540238" cy="616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Create a new case from an existing closed case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Updated NCIC codes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New residence verification fields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Identify others residing at proposed residence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Phone number required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Support system and means of support required for all transfers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44584"/>
                </a:solidFill>
                <a:latin typeface="Canva Sans"/>
                <a:ea typeface="Canva Sans"/>
                <a:cs typeface="Canva Sans"/>
                <a:sym typeface="Canva Sans"/>
              </a:rPr>
              <a:t>Modernized terminology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479</Words>
  <Application>Microsoft Office PowerPoint</Application>
  <PresentationFormat>Custom</PresentationFormat>
  <Paragraphs>84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Canva Sans</vt:lpstr>
      <vt:lpstr>Calibri</vt:lpstr>
      <vt:lpstr>Montserrat Bold</vt:lpstr>
      <vt:lpstr>Arial</vt:lpstr>
      <vt:lpstr>Canva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INSITE Slide Deck</dc:title>
  <dc:creator>Suzanne Brooks</dc:creator>
  <cp:lastModifiedBy>Suzanne Brooks</cp:lastModifiedBy>
  <cp:revision>2</cp:revision>
  <dcterms:created xsi:type="dcterms:W3CDTF">2006-08-16T00:00:00Z</dcterms:created>
  <dcterms:modified xsi:type="dcterms:W3CDTF">2026-09-11T18:32:02Z</dcterms:modified>
  <dc:identifier>DAHMXNt2P8U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93AC954C-E0D8-40CE-AAF0-63DF0CD7701E</vt:lpwstr>
  </property>
  <property fmtid="{D5CDD505-2E9C-101B-9397-08002B2CF9AE}" pid="3" name="ArticulatePath">
    <vt:lpwstr>INSITE Slide Deck 9-11-26 (1)</vt:lpwstr>
  </property>
</Properties>
</file>