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Canva Sans Bold" charset="1" panose="020B0803030501040103"/>
      <p:regular r:id="rId28"/>
    </p:embeddedFont>
    <p:embeddedFont>
      <p:font typeface="Montserrat Bold" charset="1" panose="00000800000000000000"/>
      <p:regular r:id="rId29"/>
    </p:embeddedFont>
    <p:embeddedFont>
      <p:font typeface="Canva Sans" charset="1" panose="020B0503030501040103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png" Type="http://schemas.openxmlformats.org/officeDocument/2006/relationships/image"/><Relationship Id="rId4" Target="../media/image3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97502" y="5590237"/>
            <a:ext cx="14099416" cy="14099416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420234" y="-1717598"/>
            <a:ext cx="3735531" cy="373553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CF2344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929195" y="8389571"/>
            <a:ext cx="3735531" cy="37355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CF2344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8757394" y="7522582"/>
            <a:ext cx="8779632" cy="1733977"/>
          </a:xfrm>
          <a:custGeom>
            <a:avLst/>
            <a:gdLst/>
            <a:ahLst/>
            <a:cxnLst/>
            <a:rect r="r" b="b" t="t" l="l"/>
            <a:pathLst>
              <a:path h="1733977" w="8779632">
                <a:moveTo>
                  <a:pt x="0" y="0"/>
                </a:moveTo>
                <a:lnTo>
                  <a:pt x="8779632" y="0"/>
                </a:lnTo>
                <a:lnTo>
                  <a:pt x="8779632" y="1733977"/>
                </a:lnTo>
                <a:lnTo>
                  <a:pt x="0" y="1733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8573918" y="3143201"/>
            <a:ext cx="9146584" cy="5246370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1600" t="0" r="-6983" b="0"/>
              </a:stretch>
            </a:blip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202038" y="3576250"/>
            <a:ext cx="8624170" cy="2013987"/>
          </a:xfrm>
          <a:custGeom>
            <a:avLst/>
            <a:gdLst/>
            <a:ahLst/>
            <a:cxnLst/>
            <a:rect r="r" b="b" t="t" l="l"/>
            <a:pathLst>
              <a:path h="2013987" w="8624170">
                <a:moveTo>
                  <a:pt x="0" y="0"/>
                </a:moveTo>
                <a:lnTo>
                  <a:pt x="8624171" y="0"/>
                </a:lnTo>
                <a:lnTo>
                  <a:pt x="8624171" y="2013987"/>
                </a:lnTo>
                <a:lnTo>
                  <a:pt x="0" y="20139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9" t="0" r="-1225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395363" y="6002224"/>
            <a:ext cx="8430846" cy="927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147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 BETTER WAY TO WORK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-675547" y="-11658116"/>
            <a:ext cx="14099416" cy="14099416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11015" y="1028700"/>
            <a:ext cx="11465971" cy="8980609"/>
            <a:chOff x="0" y="0"/>
            <a:chExt cx="1823045" cy="14278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3045" cy="1427882"/>
            </a:xfrm>
            <a:custGeom>
              <a:avLst/>
              <a:gdLst/>
              <a:ahLst/>
              <a:cxnLst/>
              <a:rect r="r" b="b" t="t" l="l"/>
              <a:pathLst>
                <a:path h="1427882" w="1823045">
                  <a:moveTo>
                    <a:pt x="15530" y="0"/>
                  </a:moveTo>
                  <a:lnTo>
                    <a:pt x="1807515" y="0"/>
                  </a:lnTo>
                  <a:cubicBezTo>
                    <a:pt x="1816092" y="0"/>
                    <a:pt x="1823045" y="6953"/>
                    <a:pt x="1823045" y="15530"/>
                  </a:cubicBezTo>
                  <a:lnTo>
                    <a:pt x="1823045" y="1412352"/>
                  </a:lnTo>
                  <a:cubicBezTo>
                    <a:pt x="1823045" y="1420929"/>
                    <a:pt x="1816092" y="1427882"/>
                    <a:pt x="1807515" y="1427882"/>
                  </a:cubicBezTo>
                  <a:lnTo>
                    <a:pt x="15530" y="1427882"/>
                  </a:lnTo>
                  <a:cubicBezTo>
                    <a:pt x="6953" y="1427882"/>
                    <a:pt x="0" y="1420929"/>
                    <a:pt x="0" y="1412352"/>
                  </a:cubicBezTo>
                  <a:lnTo>
                    <a:pt x="0" y="15530"/>
                  </a:lnTo>
                  <a:cubicBezTo>
                    <a:pt x="0" y="6953"/>
                    <a:pt x="6953" y="0"/>
                    <a:pt x="1553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89" r="0" b="-489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17923" y="-142875"/>
            <a:ext cx="14852154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1F529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COMPACT WORKLOAD RESULTS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633" y="461961"/>
            <a:ext cx="16856032" cy="1414978"/>
            <a:chOff x="0" y="0"/>
            <a:chExt cx="22474709" cy="1886637"/>
          </a:xfrm>
        </p:grpSpPr>
        <p:sp>
          <p:nvSpPr>
            <p:cNvPr name="AutoShape 3" id="3"/>
            <p:cNvSpPr/>
            <p:nvPr/>
          </p:nvSpPr>
          <p:spPr>
            <a:xfrm>
              <a:off x="0" y="1861237"/>
              <a:ext cx="22474709" cy="0"/>
            </a:xfrm>
            <a:prstGeom prst="line">
              <a:avLst/>
            </a:prstGeom>
            <a:ln cap="flat" w="50800">
              <a:solidFill>
                <a:srgbClr val="CF234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-133350"/>
              <a:ext cx="22371645" cy="16133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219"/>
                </a:lnSpc>
                <a:spcBef>
                  <a:spcPct val="0"/>
                </a:spcBef>
              </a:pPr>
              <a:r>
                <a:rPr lang="en-US" b="true" sz="7299">
                  <a:solidFill>
                    <a:srgbClr val="044584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IMPROVED SEARCH FUNCTIONALITY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6390994"/>
            <a:ext cx="18310006" cy="3896006"/>
            <a:chOff x="0" y="0"/>
            <a:chExt cx="2836699" cy="6035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836699" cy="603593"/>
            </a:xfrm>
            <a:custGeom>
              <a:avLst/>
              <a:gdLst/>
              <a:ahLst/>
              <a:cxnLst/>
              <a:rect r="r" b="b" t="t" l="l"/>
              <a:pathLst>
                <a:path h="603593" w="2836699">
                  <a:moveTo>
                    <a:pt x="0" y="0"/>
                  </a:moveTo>
                  <a:lnTo>
                    <a:pt x="2836699" y="0"/>
                  </a:lnTo>
                  <a:lnTo>
                    <a:pt x="2836699" y="603593"/>
                  </a:lnTo>
                  <a:lnTo>
                    <a:pt x="0" y="603593"/>
                  </a:lnTo>
                  <a:close/>
                </a:path>
              </a:pathLst>
            </a:custGeom>
            <a:blipFill>
              <a:blip r:embed="rId2"/>
              <a:stretch>
                <a:fillRect l="0" t="-70053" r="0" b="-144825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2314544" y="2249364"/>
            <a:ext cx="13721038" cy="369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Profile Search on every screen for quicker access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More intuitive search results that highlight key matches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Search results on the bottom of screens to allow for abilty to change search criteria instantly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Color coded information to quickly see type and status of cases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98752" y="1473495"/>
            <a:ext cx="15490496" cy="7784805"/>
          </a:xfrm>
          <a:custGeom>
            <a:avLst/>
            <a:gdLst/>
            <a:ahLst/>
            <a:cxnLst/>
            <a:rect r="r" b="b" t="t" l="l"/>
            <a:pathLst>
              <a:path h="7784805" w="15490496">
                <a:moveTo>
                  <a:pt x="0" y="0"/>
                </a:moveTo>
                <a:lnTo>
                  <a:pt x="15490496" y="0"/>
                </a:lnTo>
                <a:lnTo>
                  <a:pt x="15490496" y="7784805"/>
                </a:lnTo>
                <a:lnTo>
                  <a:pt x="0" y="7784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80641" y="7830"/>
            <a:ext cx="1612671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A48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SUPERVISED INDIVIDUAL PROFILE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02789" y="1149928"/>
            <a:ext cx="11082422" cy="9137072"/>
            <a:chOff x="0" y="0"/>
            <a:chExt cx="1716957" cy="14155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16957" cy="1415572"/>
            </a:xfrm>
            <a:custGeom>
              <a:avLst/>
              <a:gdLst/>
              <a:ahLst/>
              <a:cxnLst/>
              <a:rect r="r" b="b" t="t" l="l"/>
              <a:pathLst>
                <a:path h="1415572" w="1716957">
                  <a:moveTo>
                    <a:pt x="0" y="0"/>
                  </a:moveTo>
                  <a:lnTo>
                    <a:pt x="1716957" y="0"/>
                  </a:lnTo>
                  <a:lnTo>
                    <a:pt x="1716957" y="1415572"/>
                  </a:lnTo>
                  <a:lnTo>
                    <a:pt x="0" y="1415572"/>
                  </a:lnTo>
                  <a:close/>
                </a:path>
              </a:pathLst>
            </a:custGeom>
            <a:blipFill>
              <a:blip r:embed="rId2"/>
              <a:stretch>
                <a:fillRect l="0" t="-9542" r="0" b="-9542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36390" y="-17076"/>
            <a:ext cx="15815221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D417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SUPERVISED INDIVDUAL PROFILE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633" y="461961"/>
            <a:ext cx="16856032" cy="1438473"/>
            <a:chOff x="0" y="0"/>
            <a:chExt cx="22474709" cy="1917964"/>
          </a:xfrm>
        </p:grpSpPr>
        <p:sp>
          <p:nvSpPr>
            <p:cNvPr name="AutoShape 3" id="3"/>
            <p:cNvSpPr/>
            <p:nvPr/>
          </p:nvSpPr>
          <p:spPr>
            <a:xfrm flipV="true">
              <a:off x="0" y="1892564"/>
              <a:ext cx="22474709" cy="0"/>
            </a:xfrm>
            <a:prstGeom prst="line">
              <a:avLst/>
            </a:prstGeom>
            <a:ln cap="flat" w="50800">
              <a:solidFill>
                <a:srgbClr val="CF234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-142875"/>
              <a:ext cx="22371645" cy="16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499"/>
                </a:lnSpc>
                <a:spcBef>
                  <a:spcPct val="0"/>
                </a:spcBef>
              </a:pPr>
              <a:r>
                <a:rPr lang="en-US" b="true" sz="7499">
                  <a:solidFill>
                    <a:srgbClr val="044584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PROFILE MODERNIZATION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69806" y="6689668"/>
            <a:ext cx="16840859" cy="3428775"/>
            <a:chOff x="0" y="0"/>
            <a:chExt cx="1690153" cy="3441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90153" cy="344113"/>
            </a:xfrm>
            <a:custGeom>
              <a:avLst/>
              <a:gdLst/>
              <a:ahLst/>
              <a:cxnLst/>
              <a:rect r="r" b="b" t="t" l="l"/>
              <a:pathLst>
                <a:path h="344113" w="1690153">
                  <a:moveTo>
                    <a:pt x="0" y="0"/>
                  </a:moveTo>
                  <a:lnTo>
                    <a:pt x="1690153" y="0"/>
                  </a:lnTo>
                  <a:lnTo>
                    <a:pt x="1690153" y="344113"/>
                  </a:lnTo>
                  <a:lnTo>
                    <a:pt x="0" y="344113"/>
                  </a:lnTo>
                  <a:close/>
                </a:path>
              </a:pathLst>
            </a:custGeom>
            <a:blipFill>
              <a:blip r:embed="rId2"/>
              <a:stretch>
                <a:fillRect l="0" t="-87525" r="0" b="-87525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400051" y="2105889"/>
            <a:ext cx="15565196" cy="431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2" indent="-377826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Language updated to reflect “Supervised Individual” instead of “Offender”</a:t>
            </a:r>
          </a:p>
          <a:p>
            <a:pPr algn="l" marL="755652" indent="-377826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Updated NCIC codes</a:t>
            </a:r>
          </a:p>
          <a:p>
            <a:pPr algn="l" marL="755652" indent="-377826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Contact information located in one section to streamline information</a:t>
            </a:r>
          </a:p>
          <a:p>
            <a:pPr algn="l" marL="755652" indent="-377826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Ethnicity now shown on profile</a:t>
            </a:r>
          </a:p>
          <a:p>
            <a:pPr algn="l" marL="755652" indent="-377826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“Violation History” removed as this info is available elsewhere on the profile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4843" y="1376130"/>
            <a:ext cx="8494115" cy="6970572"/>
          </a:xfrm>
          <a:custGeom>
            <a:avLst/>
            <a:gdLst/>
            <a:ahLst/>
            <a:cxnLst/>
            <a:rect r="r" b="b" t="t" l="l"/>
            <a:pathLst>
              <a:path h="6970572" w="8494115">
                <a:moveTo>
                  <a:pt x="0" y="0"/>
                </a:moveTo>
                <a:lnTo>
                  <a:pt x="8494114" y="0"/>
                </a:lnTo>
                <a:lnTo>
                  <a:pt x="8494114" y="6970571"/>
                </a:lnTo>
                <a:lnTo>
                  <a:pt x="0" y="69705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34409" b="-8266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56390" y="1251627"/>
            <a:ext cx="8508959" cy="8150687"/>
          </a:xfrm>
          <a:custGeom>
            <a:avLst/>
            <a:gdLst/>
            <a:ahLst/>
            <a:cxnLst/>
            <a:rect r="r" b="b" t="t" l="l"/>
            <a:pathLst>
              <a:path h="8150687" w="8508959">
                <a:moveTo>
                  <a:pt x="0" y="0"/>
                </a:moveTo>
                <a:lnTo>
                  <a:pt x="8508960" y="0"/>
                </a:lnTo>
                <a:lnTo>
                  <a:pt x="8508960" y="8150688"/>
                </a:lnTo>
                <a:lnTo>
                  <a:pt x="0" y="8150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816021" y="-24725"/>
            <a:ext cx="4365873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D48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REPORTS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14655" y="1590444"/>
            <a:ext cx="12858691" cy="9179003"/>
          </a:xfrm>
          <a:custGeom>
            <a:avLst/>
            <a:gdLst/>
            <a:ahLst/>
            <a:cxnLst/>
            <a:rect r="r" b="b" t="t" l="l"/>
            <a:pathLst>
              <a:path h="9179003" w="12858691">
                <a:moveTo>
                  <a:pt x="0" y="0"/>
                </a:moveTo>
                <a:lnTo>
                  <a:pt x="12858690" y="0"/>
                </a:lnTo>
                <a:lnTo>
                  <a:pt x="12858690" y="9179003"/>
                </a:lnTo>
                <a:lnTo>
                  <a:pt x="0" y="91790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81623" y="33961"/>
            <a:ext cx="11124754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4448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ADMINISTRATION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899724" y="1491330"/>
            <a:ext cx="10208421" cy="7550608"/>
          </a:xfrm>
          <a:custGeom>
            <a:avLst/>
            <a:gdLst/>
            <a:ahLst/>
            <a:cxnLst/>
            <a:rect r="r" b="b" t="t" l="l"/>
            <a:pathLst>
              <a:path h="7550608" w="10208421">
                <a:moveTo>
                  <a:pt x="0" y="0"/>
                </a:moveTo>
                <a:lnTo>
                  <a:pt x="10208421" y="0"/>
                </a:lnTo>
                <a:lnTo>
                  <a:pt x="10208421" y="7550608"/>
                </a:lnTo>
                <a:lnTo>
                  <a:pt x="0" y="7550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5496" y="12661"/>
            <a:ext cx="1121687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PROFILE MANAGEMENT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633" y="461961"/>
            <a:ext cx="16856032" cy="1259402"/>
            <a:chOff x="0" y="0"/>
            <a:chExt cx="22474709" cy="1679203"/>
          </a:xfrm>
        </p:grpSpPr>
        <p:sp>
          <p:nvSpPr>
            <p:cNvPr name="AutoShape 3" id="3"/>
            <p:cNvSpPr/>
            <p:nvPr/>
          </p:nvSpPr>
          <p:spPr>
            <a:xfrm>
              <a:off x="0" y="1653803"/>
              <a:ext cx="22474709" cy="0"/>
            </a:xfrm>
            <a:prstGeom prst="line">
              <a:avLst/>
            </a:prstGeom>
            <a:ln cap="flat" w="50800">
              <a:solidFill>
                <a:srgbClr val="CF234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-123825"/>
              <a:ext cx="22371645" cy="13963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19"/>
                </a:lnSpc>
                <a:spcBef>
                  <a:spcPct val="0"/>
                </a:spcBef>
              </a:pPr>
              <a:r>
                <a:rPr lang="en-US" b="true" sz="6299">
                  <a:solidFill>
                    <a:srgbClr val="044584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IMPROVED MANAGEMENT OF PROCESSES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1721363"/>
            <a:ext cx="18288000" cy="8565637"/>
          </a:xfrm>
          <a:custGeom>
            <a:avLst/>
            <a:gdLst/>
            <a:ahLst/>
            <a:cxnLst/>
            <a:rect r="r" b="b" t="t" l="l"/>
            <a:pathLst>
              <a:path h="8565637" w="18288000">
                <a:moveTo>
                  <a:pt x="0" y="0"/>
                </a:moveTo>
                <a:lnTo>
                  <a:pt x="18288000" y="0"/>
                </a:lnTo>
                <a:lnTo>
                  <a:pt x="18288000" y="8565637"/>
                </a:lnTo>
                <a:lnTo>
                  <a:pt x="0" y="8565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0" t="-20990" r="0" b="-2099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611086" y="3099031"/>
            <a:ext cx="11687905" cy="554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“Overdue” reports replaced by “Pending” reports for more proactive case management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Overdue reports remain available in the ICAOS Dashboard Reports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New “Last Transmitted Activity” report makes it easier to monitor case progress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National Office approval removed from moves/merges/deletes/expungements for faster processing by states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444" y="3427810"/>
            <a:ext cx="18260556" cy="3623579"/>
          </a:xfrm>
          <a:custGeom>
            <a:avLst/>
            <a:gdLst/>
            <a:ahLst/>
            <a:cxnLst/>
            <a:rect r="r" b="b" t="t" l="l"/>
            <a:pathLst>
              <a:path h="3623579" w="18260556">
                <a:moveTo>
                  <a:pt x="0" y="0"/>
                </a:moveTo>
                <a:lnTo>
                  <a:pt x="18260556" y="0"/>
                </a:lnTo>
                <a:lnTo>
                  <a:pt x="18260556" y="3623579"/>
                </a:lnTo>
                <a:lnTo>
                  <a:pt x="0" y="3623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81861" y="14049"/>
            <a:ext cx="6124277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5458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DASHBOARD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39338" y="1559321"/>
            <a:ext cx="9009323" cy="7168358"/>
          </a:xfrm>
          <a:custGeom>
            <a:avLst/>
            <a:gdLst/>
            <a:ahLst/>
            <a:cxnLst/>
            <a:rect r="r" b="b" t="t" l="l"/>
            <a:pathLst>
              <a:path h="7168358" w="9009323">
                <a:moveTo>
                  <a:pt x="0" y="0"/>
                </a:moveTo>
                <a:lnTo>
                  <a:pt x="9009324" y="0"/>
                </a:lnTo>
                <a:lnTo>
                  <a:pt x="9009324" y="7168358"/>
                </a:lnTo>
                <a:lnTo>
                  <a:pt x="0" y="7168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54547" y="49526"/>
            <a:ext cx="15778907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346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MULTI-FACTOR AUTHENTICATION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633" y="461961"/>
            <a:ext cx="16856032" cy="1292422"/>
            <a:chOff x="0" y="0"/>
            <a:chExt cx="22474709" cy="1723230"/>
          </a:xfrm>
        </p:grpSpPr>
        <p:sp>
          <p:nvSpPr>
            <p:cNvPr name="AutoShape 3" id="3"/>
            <p:cNvSpPr/>
            <p:nvPr/>
          </p:nvSpPr>
          <p:spPr>
            <a:xfrm>
              <a:off x="0" y="1697830"/>
              <a:ext cx="22474709" cy="0"/>
            </a:xfrm>
            <a:prstGeom prst="line">
              <a:avLst/>
            </a:prstGeom>
            <a:ln cap="flat" w="50800">
              <a:solidFill>
                <a:srgbClr val="CF234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-114300"/>
              <a:ext cx="22371645" cy="14308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099"/>
                </a:lnSpc>
                <a:spcBef>
                  <a:spcPct val="0"/>
                </a:spcBef>
              </a:pPr>
              <a:r>
                <a:rPr lang="en-US" b="true" sz="6499">
                  <a:solidFill>
                    <a:srgbClr val="044584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QUICK ACCESS TO COMMON PROCESSES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633" y="2171344"/>
            <a:ext cx="7575369" cy="7575369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5187" t="0" r="-2518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8290701" y="2249364"/>
            <a:ext cx="9319964" cy="740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Replaces “Assistants” tab which could be confusing and overwhelming for users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Common tasks located on “Dashboard” as a starting point for users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Start a New Transfer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Case Management Communications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Submit Notice of Departure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Submit Notice of Arrival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b="true" sz="3500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Encourages majority of workflow processes to occur fron the Individual’s Profile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9886" y="1290402"/>
            <a:ext cx="8581886" cy="5412270"/>
          </a:xfrm>
          <a:custGeom>
            <a:avLst/>
            <a:gdLst/>
            <a:ahLst/>
            <a:cxnLst/>
            <a:rect r="r" b="b" t="t" l="l"/>
            <a:pathLst>
              <a:path h="5412270" w="8581886">
                <a:moveTo>
                  <a:pt x="0" y="0"/>
                </a:moveTo>
                <a:lnTo>
                  <a:pt x="8581886" y="0"/>
                </a:lnTo>
                <a:lnTo>
                  <a:pt x="8581886" y="5412269"/>
                </a:lnTo>
                <a:lnTo>
                  <a:pt x="0" y="5412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654297" y="1635377"/>
            <a:ext cx="7633703" cy="5225876"/>
          </a:xfrm>
          <a:custGeom>
            <a:avLst/>
            <a:gdLst/>
            <a:ahLst/>
            <a:cxnLst/>
            <a:rect r="r" b="b" t="t" l="l"/>
            <a:pathLst>
              <a:path h="5225876" w="7633703">
                <a:moveTo>
                  <a:pt x="0" y="0"/>
                </a:moveTo>
                <a:lnTo>
                  <a:pt x="7633703" y="0"/>
                </a:lnTo>
                <a:lnTo>
                  <a:pt x="7633703" y="5225876"/>
                </a:lnTo>
                <a:lnTo>
                  <a:pt x="0" y="5225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971088" y="4799364"/>
            <a:ext cx="10983074" cy="5452479"/>
          </a:xfrm>
          <a:custGeom>
            <a:avLst/>
            <a:gdLst/>
            <a:ahLst/>
            <a:cxnLst/>
            <a:rect r="r" b="b" t="t" l="l"/>
            <a:pathLst>
              <a:path h="5452479" w="10983074">
                <a:moveTo>
                  <a:pt x="0" y="0"/>
                </a:moveTo>
                <a:lnTo>
                  <a:pt x="10983074" y="0"/>
                </a:lnTo>
                <a:lnTo>
                  <a:pt x="10983074" y="5452479"/>
                </a:lnTo>
                <a:lnTo>
                  <a:pt x="0" y="54524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706365" y="14049"/>
            <a:ext cx="12875270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5458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PRE-TRANSFER QUESTIONS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633" y="461961"/>
            <a:ext cx="16856032" cy="1438473"/>
            <a:chOff x="0" y="0"/>
            <a:chExt cx="22474709" cy="1917964"/>
          </a:xfrm>
        </p:grpSpPr>
        <p:sp>
          <p:nvSpPr>
            <p:cNvPr name="AutoShape 3" id="3"/>
            <p:cNvSpPr/>
            <p:nvPr/>
          </p:nvSpPr>
          <p:spPr>
            <a:xfrm flipV="true">
              <a:off x="0" y="1892564"/>
              <a:ext cx="22474709" cy="0"/>
            </a:xfrm>
            <a:prstGeom prst="line">
              <a:avLst/>
            </a:prstGeom>
            <a:ln cap="flat" w="50800">
              <a:solidFill>
                <a:srgbClr val="CF234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-142875"/>
              <a:ext cx="22371645" cy="16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499"/>
                </a:lnSpc>
                <a:spcBef>
                  <a:spcPct val="0"/>
                </a:spcBef>
              </a:pPr>
              <a:r>
                <a:rPr lang="en-US" b="true" sz="7499">
                  <a:solidFill>
                    <a:srgbClr val="044584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PRE-TRANSFER QUESTIONS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548222" y="2522471"/>
            <a:ext cx="10032098" cy="678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Takes the guesswork out of which process to start by answering a few simple questions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Provides more accurate information to the receiving state on where an individual is actually located at the time of the request </a:t>
            </a: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Includes questions on virtual sentencing and if the individual was living in the receiving state at the time of violation or revocation proceedings which was unavailable in ICOTS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54633" y="2689448"/>
            <a:ext cx="6520871" cy="652087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48281" t="0" r="-2094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639945" y="1409094"/>
            <a:ext cx="6492240" cy="0"/>
          </a:xfrm>
          <a:prstGeom prst="line">
            <a:avLst/>
          </a:prstGeom>
          <a:ln cap="flat" w="38100">
            <a:solidFill>
              <a:srgbClr val="CF234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97563" y="1915327"/>
            <a:ext cx="2935911" cy="2657000"/>
          </a:xfrm>
          <a:custGeom>
            <a:avLst/>
            <a:gdLst/>
            <a:ahLst/>
            <a:cxnLst/>
            <a:rect r="r" b="b" t="t" l="l"/>
            <a:pathLst>
              <a:path h="2657000" w="2935911">
                <a:moveTo>
                  <a:pt x="0" y="0"/>
                </a:moveTo>
                <a:lnTo>
                  <a:pt x="2935911" y="0"/>
                </a:lnTo>
                <a:lnTo>
                  <a:pt x="2935911" y="2657000"/>
                </a:lnTo>
                <a:lnTo>
                  <a:pt x="0" y="265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123974" y="1846580"/>
            <a:ext cx="9879062" cy="651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4" indent="-474982" lvl="1">
              <a:lnSpc>
                <a:spcPts val="6160"/>
              </a:lnSpc>
              <a:buFont typeface="Arial"/>
              <a:buChar char="•"/>
            </a:pPr>
            <a:r>
              <a:rPr lang="en-US" b="true" sz="4400">
                <a:solidFill>
                  <a:srgbClr val="145DA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Protects Sensitive Information</a:t>
            </a:r>
          </a:p>
          <a:p>
            <a:pPr algn="l">
              <a:lnSpc>
                <a:spcPts val="4760"/>
              </a:lnSpc>
            </a:pPr>
          </a:p>
          <a:p>
            <a:pPr algn="l">
              <a:lnSpc>
                <a:spcPts val="4060"/>
              </a:lnSpc>
            </a:pPr>
          </a:p>
          <a:p>
            <a:pPr algn="l" marL="949964" indent="-474982" lvl="1">
              <a:lnSpc>
                <a:spcPts val="6160"/>
              </a:lnSpc>
              <a:buFont typeface="Arial"/>
              <a:buChar char="•"/>
            </a:pPr>
            <a:r>
              <a:rPr lang="en-US" b="true" sz="4400">
                <a:solidFill>
                  <a:srgbClr val="145DA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Prevents Unauthorized Access</a:t>
            </a:r>
          </a:p>
          <a:p>
            <a:pPr algn="l">
              <a:lnSpc>
                <a:spcPts val="4760"/>
              </a:lnSpc>
            </a:pPr>
          </a:p>
          <a:p>
            <a:pPr algn="l">
              <a:lnSpc>
                <a:spcPts val="4060"/>
              </a:lnSpc>
            </a:pPr>
          </a:p>
          <a:p>
            <a:pPr algn="l" marL="949964" indent="-474982" lvl="1">
              <a:lnSpc>
                <a:spcPts val="6160"/>
              </a:lnSpc>
              <a:buFont typeface="Arial"/>
              <a:buChar char="•"/>
            </a:pPr>
            <a:r>
              <a:rPr lang="en-US" b="true" sz="4400">
                <a:solidFill>
                  <a:srgbClr val="145DA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Supports Public Safety</a:t>
            </a:r>
          </a:p>
          <a:p>
            <a:pPr algn="ctr">
              <a:lnSpc>
                <a:spcPts val="4060"/>
              </a:lnSpc>
            </a:pPr>
          </a:p>
          <a:p>
            <a:pPr algn="ctr">
              <a:lnSpc>
                <a:spcPts val="5460"/>
              </a:lnSpc>
            </a:pPr>
          </a:p>
          <a:p>
            <a:pPr algn="l" marL="949964" indent="-474982" lvl="1">
              <a:lnSpc>
                <a:spcPts val="6160"/>
              </a:lnSpc>
              <a:buFont typeface="Arial"/>
              <a:buChar char="•"/>
            </a:pPr>
            <a:r>
              <a:rPr lang="en-US" b="true" sz="4400">
                <a:solidFill>
                  <a:srgbClr val="145DA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Meets Federal Requirements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4191900" y="1805411"/>
            <a:ext cx="2965807" cy="2876832"/>
          </a:xfrm>
          <a:custGeom>
            <a:avLst/>
            <a:gdLst/>
            <a:ahLst/>
            <a:cxnLst/>
            <a:rect r="r" b="b" t="t" l="l"/>
            <a:pathLst>
              <a:path h="2876832" w="2965807">
                <a:moveTo>
                  <a:pt x="0" y="0"/>
                </a:moveTo>
                <a:lnTo>
                  <a:pt x="2965806" y="0"/>
                </a:lnTo>
                <a:lnTo>
                  <a:pt x="2965806" y="2876832"/>
                </a:lnTo>
                <a:lnTo>
                  <a:pt x="0" y="28768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59932" y="5654560"/>
            <a:ext cx="2814447" cy="3272613"/>
          </a:xfrm>
          <a:custGeom>
            <a:avLst/>
            <a:gdLst/>
            <a:ahLst/>
            <a:cxnLst/>
            <a:rect r="r" b="b" t="t" l="l"/>
            <a:pathLst>
              <a:path h="3272613" w="2814447">
                <a:moveTo>
                  <a:pt x="0" y="0"/>
                </a:moveTo>
                <a:lnTo>
                  <a:pt x="2814447" y="0"/>
                </a:lnTo>
                <a:lnTo>
                  <a:pt x="2814447" y="3272613"/>
                </a:lnTo>
                <a:lnTo>
                  <a:pt x="0" y="32726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799526" y="5654560"/>
            <a:ext cx="2459774" cy="3279698"/>
          </a:xfrm>
          <a:custGeom>
            <a:avLst/>
            <a:gdLst/>
            <a:ahLst/>
            <a:cxnLst/>
            <a:rect r="r" b="b" t="t" l="l"/>
            <a:pathLst>
              <a:path h="3279698" w="2459774">
                <a:moveTo>
                  <a:pt x="0" y="0"/>
                </a:moveTo>
                <a:lnTo>
                  <a:pt x="2459774" y="0"/>
                </a:lnTo>
                <a:lnTo>
                  <a:pt x="2459774" y="3279699"/>
                </a:lnTo>
                <a:lnTo>
                  <a:pt x="0" y="3279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548065" y="132744"/>
            <a:ext cx="5191869" cy="1295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  <a:spcBef>
                <a:spcPct val="0"/>
              </a:spcBef>
            </a:pPr>
            <a:r>
              <a:rPr lang="en-US" b="true" sz="7500">
                <a:solidFill>
                  <a:srgbClr val="145DA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WHY MFA?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12803" y="1350415"/>
            <a:ext cx="14310394" cy="8661205"/>
            <a:chOff x="0" y="0"/>
            <a:chExt cx="1342941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42941" cy="812800"/>
            </a:xfrm>
            <a:custGeom>
              <a:avLst/>
              <a:gdLst/>
              <a:ahLst/>
              <a:cxnLst/>
              <a:rect r="r" b="b" t="t" l="l"/>
              <a:pathLst>
                <a:path h="812800" w="1342941">
                  <a:moveTo>
                    <a:pt x="12443" y="0"/>
                  </a:moveTo>
                  <a:lnTo>
                    <a:pt x="1330498" y="0"/>
                  </a:lnTo>
                  <a:cubicBezTo>
                    <a:pt x="1337370" y="0"/>
                    <a:pt x="1342941" y="5571"/>
                    <a:pt x="1342941" y="12443"/>
                  </a:cubicBezTo>
                  <a:lnTo>
                    <a:pt x="1342941" y="800357"/>
                  </a:lnTo>
                  <a:cubicBezTo>
                    <a:pt x="1342941" y="803657"/>
                    <a:pt x="1341630" y="806822"/>
                    <a:pt x="1339297" y="809156"/>
                  </a:cubicBezTo>
                  <a:cubicBezTo>
                    <a:pt x="1336963" y="811489"/>
                    <a:pt x="1333798" y="812800"/>
                    <a:pt x="1330498" y="812800"/>
                  </a:cubicBezTo>
                  <a:lnTo>
                    <a:pt x="12443" y="812800"/>
                  </a:lnTo>
                  <a:cubicBezTo>
                    <a:pt x="9143" y="812800"/>
                    <a:pt x="5978" y="811489"/>
                    <a:pt x="3644" y="809156"/>
                  </a:cubicBezTo>
                  <a:cubicBezTo>
                    <a:pt x="1311" y="806822"/>
                    <a:pt x="0" y="803657"/>
                    <a:pt x="0" y="800357"/>
                  </a:cubicBezTo>
                  <a:lnTo>
                    <a:pt x="0" y="12443"/>
                  </a:lnTo>
                  <a:cubicBezTo>
                    <a:pt x="0" y="9143"/>
                    <a:pt x="1311" y="5978"/>
                    <a:pt x="3644" y="3644"/>
                  </a:cubicBezTo>
                  <a:cubicBezTo>
                    <a:pt x="5978" y="1311"/>
                    <a:pt x="9143" y="0"/>
                    <a:pt x="12443" y="0"/>
                  </a:cubicBezTo>
                  <a:close/>
                </a:path>
              </a:pathLst>
            </a:custGeom>
            <a:blipFill>
              <a:blip r:embed="rId2"/>
              <a:stretch>
                <a:fillRect l="-2401" t="0" r="-240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2016" y="-19314"/>
            <a:ext cx="693196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147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LOGIN &amp; NEWS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2332014" y="2002765"/>
            <a:ext cx="13927172" cy="0"/>
          </a:xfrm>
          <a:prstGeom prst="line">
            <a:avLst/>
          </a:prstGeom>
          <a:ln cap="flat" w="38100">
            <a:solidFill>
              <a:srgbClr val="CF234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697051" y="2611351"/>
            <a:ext cx="8262042" cy="6540699"/>
            <a:chOff x="0" y="0"/>
            <a:chExt cx="1026708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26708" cy="812800"/>
            </a:xfrm>
            <a:custGeom>
              <a:avLst/>
              <a:gdLst/>
              <a:ahLst/>
              <a:cxnLst/>
              <a:rect r="r" b="b" t="t" l="l"/>
              <a:pathLst>
                <a:path h="812800" w="1026708">
                  <a:moveTo>
                    <a:pt x="0" y="0"/>
                  </a:moveTo>
                  <a:lnTo>
                    <a:pt x="1026708" y="0"/>
                  </a:lnTo>
                  <a:lnTo>
                    <a:pt x="1026708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0058" t="0" r="-20058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2631360" y="319086"/>
            <a:ext cx="1329838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147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YOU’LL FIND IN NEWS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3192475"/>
            <a:ext cx="9038829" cy="5283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79494" indent="-539747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14785"/>
                </a:solidFill>
                <a:latin typeface="Canva Sans"/>
                <a:ea typeface="Canva Sans"/>
                <a:cs typeface="Canva Sans"/>
                <a:sym typeface="Canva Sans"/>
              </a:rPr>
              <a:t>System Maintenance</a:t>
            </a:r>
          </a:p>
          <a:p>
            <a:pPr algn="l" marL="1079494" indent="-539747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14785"/>
                </a:solidFill>
                <a:latin typeface="Canva Sans"/>
                <a:ea typeface="Canva Sans"/>
                <a:cs typeface="Canva Sans"/>
                <a:sym typeface="Canva Sans"/>
              </a:rPr>
              <a:t>Releases &amp; Enhancements</a:t>
            </a:r>
          </a:p>
          <a:p>
            <a:pPr algn="l" marL="1079494" indent="-539747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14785"/>
                </a:solidFill>
                <a:latin typeface="Canva Sans"/>
                <a:ea typeface="Canva Sans"/>
                <a:cs typeface="Canva Sans"/>
                <a:sym typeface="Canva Sans"/>
              </a:rPr>
              <a:t>Service Interruptions</a:t>
            </a:r>
          </a:p>
          <a:p>
            <a:pPr algn="l" marL="1079494" indent="-539747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14785"/>
                </a:solidFill>
                <a:latin typeface="Canva Sans"/>
                <a:ea typeface="Canva Sans"/>
                <a:cs typeface="Canva Sans"/>
                <a:sym typeface="Canva Sans"/>
              </a:rPr>
              <a:t>Training Opportunities</a:t>
            </a:r>
          </a:p>
          <a:p>
            <a:pPr algn="l" marL="1079494" indent="-539747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14785"/>
                </a:solidFill>
                <a:latin typeface="Canva Sans"/>
                <a:ea typeface="Canva Sans"/>
                <a:cs typeface="Canva Sans"/>
                <a:sym typeface="Canva Sans"/>
              </a:rPr>
              <a:t>Educational Resources</a:t>
            </a:r>
          </a:p>
          <a:p>
            <a:pPr algn="l" marL="1079494" indent="-539747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14785"/>
                </a:solidFill>
                <a:latin typeface="Canva Sans"/>
                <a:ea typeface="Canva Sans"/>
                <a:cs typeface="Canva Sans"/>
                <a:sym typeface="Canva Sans"/>
              </a:rPr>
              <a:t>Events &amp; Reminders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28123" y="1595439"/>
            <a:ext cx="12031754" cy="8141052"/>
            <a:chOff x="0" y="0"/>
            <a:chExt cx="1864033" cy="12612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64034" cy="1261262"/>
            </a:xfrm>
            <a:custGeom>
              <a:avLst/>
              <a:gdLst/>
              <a:ahLst/>
              <a:cxnLst/>
              <a:rect r="r" b="b" t="t" l="l"/>
              <a:pathLst>
                <a:path h="1261262" w="1864034">
                  <a:moveTo>
                    <a:pt x="0" y="0"/>
                  </a:moveTo>
                  <a:lnTo>
                    <a:pt x="1864034" y="0"/>
                  </a:lnTo>
                  <a:lnTo>
                    <a:pt x="1864034" y="1261262"/>
                  </a:lnTo>
                  <a:lnTo>
                    <a:pt x="0" y="1261262"/>
                  </a:lnTo>
                  <a:close/>
                </a:path>
              </a:pathLst>
            </a:custGeom>
            <a:blipFill>
              <a:blip r:embed="rId2"/>
              <a:stretch>
                <a:fillRect l="0" t="-1641" r="0" b="-1641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71927" y="7830"/>
            <a:ext cx="6744146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C468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PROFILE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0555" y="1352653"/>
            <a:ext cx="17646891" cy="8018306"/>
          </a:xfrm>
          <a:custGeom>
            <a:avLst/>
            <a:gdLst/>
            <a:ahLst/>
            <a:cxnLst/>
            <a:rect r="r" b="b" t="t" l="l"/>
            <a:pathLst>
              <a:path h="8018306" w="17646891">
                <a:moveTo>
                  <a:pt x="0" y="0"/>
                </a:moveTo>
                <a:lnTo>
                  <a:pt x="17646890" y="0"/>
                </a:lnTo>
                <a:lnTo>
                  <a:pt x="17646890" y="8018306"/>
                </a:lnTo>
                <a:lnTo>
                  <a:pt x="0" y="8018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21521" y="76300"/>
            <a:ext cx="13244959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2438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INFO &amp; DEACTIVATION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2017938"/>
            <a:ext cx="9144000" cy="8258137"/>
            <a:chOff x="0" y="0"/>
            <a:chExt cx="885350" cy="79957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85350" cy="799578"/>
            </a:xfrm>
            <a:custGeom>
              <a:avLst/>
              <a:gdLst/>
              <a:ahLst/>
              <a:cxnLst/>
              <a:rect r="r" b="b" t="t" l="l"/>
              <a:pathLst>
                <a:path h="799578" w="885350">
                  <a:moveTo>
                    <a:pt x="0" y="0"/>
                  </a:moveTo>
                  <a:lnTo>
                    <a:pt x="885350" y="0"/>
                  </a:lnTo>
                  <a:lnTo>
                    <a:pt x="885350" y="799578"/>
                  </a:lnTo>
                  <a:lnTo>
                    <a:pt x="0" y="799578"/>
                  </a:lnTo>
                  <a:close/>
                </a:path>
              </a:pathLst>
            </a:custGeom>
            <a:blipFill>
              <a:blip r:embed="rId2"/>
              <a:stretch>
                <a:fillRect l="-17903" t="0" r="-17903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54633" y="461961"/>
            <a:ext cx="16856032" cy="1438473"/>
            <a:chOff x="0" y="0"/>
            <a:chExt cx="22474709" cy="1917964"/>
          </a:xfrm>
        </p:grpSpPr>
        <p:sp>
          <p:nvSpPr>
            <p:cNvPr name="AutoShape 5" id="5"/>
            <p:cNvSpPr/>
            <p:nvPr/>
          </p:nvSpPr>
          <p:spPr>
            <a:xfrm flipV="true">
              <a:off x="0" y="1892564"/>
              <a:ext cx="22474709" cy="0"/>
            </a:xfrm>
            <a:prstGeom prst="line">
              <a:avLst/>
            </a:prstGeom>
            <a:ln cap="flat" w="50800">
              <a:solidFill>
                <a:srgbClr val="CF2344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-142875"/>
              <a:ext cx="22371645" cy="16541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499"/>
                </a:lnSpc>
                <a:spcBef>
                  <a:spcPct val="0"/>
                </a:spcBef>
              </a:pPr>
              <a:r>
                <a:rPr lang="en-US" b="true" sz="7499">
                  <a:solidFill>
                    <a:srgbClr val="044584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SIMPLIFIED USER ADMINISTRATION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754633" y="3043989"/>
            <a:ext cx="8279342" cy="5170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06778" indent="-453389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Same look &amp; feel for End Users</a:t>
            </a:r>
          </a:p>
          <a:p>
            <a:pPr algn="l" marL="906778" indent="-453389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Simplified deactivation process for compact Staff</a:t>
            </a:r>
          </a:p>
          <a:p>
            <a:pPr algn="l" marL="906778" indent="-453389" lvl="1">
              <a:lnSpc>
                <a:spcPts val="5879"/>
              </a:lnSpc>
              <a:buFont typeface="Arial"/>
              <a:buChar char="•"/>
            </a:pPr>
            <a:r>
              <a:rPr lang="en-US" sz="4199">
                <a:solidFill>
                  <a:srgbClr val="044584"/>
                </a:solidFill>
                <a:latin typeface="Canva Sans"/>
                <a:ea typeface="Canva Sans"/>
                <a:cs typeface="Canva Sans"/>
                <a:sym typeface="Canva Sans"/>
              </a:rPr>
              <a:t>Automatic removal of User Roles which was often times overlooked in ICOTS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37640" y="1368216"/>
            <a:ext cx="16230600" cy="7766685"/>
            <a:chOff x="0" y="0"/>
            <a:chExt cx="2514545" cy="1203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14545" cy="1203263"/>
            </a:xfrm>
            <a:custGeom>
              <a:avLst/>
              <a:gdLst/>
              <a:ahLst/>
              <a:cxnLst/>
              <a:rect r="r" b="b" t="t" l="l"/>
              <a:pathLst>
                <a:path h="1203263" w="2514545">
                  <a:moveTo>
                    <a:pt x="0" y="0"/>
                  </a:moveTo>
                  <a:lnTo>
                    <a:pt x="2514545" y="0"/>
                  </a:lnTo>
                  <a:lnTo>
                    <a:pt x="2514545" y="1203263"/>
                  </a:lnTo>
                  <a:lnTo>
                    <a:pt x="0" y="1203263"/>
                  </a:lnTo>
                  <a:close/>
                </a:path>
              </a:pathLst>
            </a:custGeom>
            <a:blipFill>
              <a:blip r:embed="rId2"/>
              <a:stretch>
                <a:fillRect l="0" t="-914" r="0" b="-914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896469" y="-1514"/>
            <a:ext cx="10495062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6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COMPACT WORKLOAD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DAHMXNt2P8U</dc:identifier>
  <dcterms:modified xsi:type="dcterms:W3CDTF">2011-08-01T06:04:30Z</dcterms:modified>
  <cp:revision>1</cp:revision>
  <dc:title>INSITE Slide Deck</dc:title>
</cp:coreProperties>
</file>