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tags/tag7.xml" ContentType="application/vnd.openxmlformats-officedocument.presentationml.tags+xml"/>
  <Override PartName="/ppt/notesSlides/notesSlide17.xml" ContentType="application/vnd.openxmlformats-officedocument.presentationml.notesSlide+xml"/>
  <Override PartName="/ppt/tags/tag8.xml" ContentType="application/vnd.openxmlformats-officedocument.presentationml.tags+xml"/>
  <Override PartName="/ppt/notesSlides/notesSlide18.xml" ContentType="application/vnd.openxmlformats-officedocument.presentationml.notesSlide+xml"/>
  <Override PartName="/ppt/tags/tag9.xml" ContentType="application/vnd.openxmlformats-officedocument.presentationml.tags+xml"/>
  <Override PartName="/ppt/notesSlides/notesSlide19.xml" ContentType="application/vnd.openxmlformats-officedocument.presentationml.notesSlide+xml"/>
  <Override PartName="/ppt/tags/tag10.xml" ContentType="application/vnd.openxmlformats-officedocument.presentationml.tags+xml"/>
  <Override PartName="/ppt/notesSlides/notesSlide20.xml" ContentType="application/vnd.openxmlformats-officedocument.presentationml.notesSlide+xml"/>
  <Override PartName="/ppt/tags/tag11.xml" ContentType="application/vnd.openxmlformats-officedocument.presentationml.tags+xml"/>
  <Override PartName="/ppt/notesSlides/notesSlide21.xml" ContentType="application/vnd.openxmlformats-officedocument.presentationml.notesSlide+xml"/>
  <Override PartName="/ppt/tags/tag12.xml" ContentType="application/vnd.openxmlformats-officedocument.presentationml.tags+xml"/>
  <Override PartName="/ppt/notesSlides/notesSlide22.xml" ContentType="application/vnd.openxmlformats-officedocument.presentationml.notesSlide+xml"/>
  <Override PartName="/ppt/tags/tag13.xml" ContentType="application/vnd.openxmlformats-officedocument.presentationml.tags+xml"/>
  <Override PartName="/ppt/notesSlides/notesSlide2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8288000" cy="10287000"/>
  <p:notesSz cx="6858000" cy="9144000"/>
  <p:embeddedFontLst>
    <p:embeddedFont>
      <p:font typeface="Questrial" pitchFamily="2" charset="0"/>
      <p:regular r:id="rId30"/>
    </p:embeddedFont>
  </p:embeddedFontLst>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7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11.05.2026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Overview of the authority of the interstate commission for adult offender supervision, purpose and functions of the ICAOS as well as resources available.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it is known at sentencing that an individual lives or plans to live out of state, it is important  that judges, prosecuting attorneys, supervising officers and the offender are aware and consider the interstate compact requirements.  The interstate compact office can provide assistance and resources when needed.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Eligibility criteria also requires that the offender has committed an eligible offense.  This includes all Felons and certain misdemeanant offenders as outlined in Rule 2.105.  </a:t>
            </a:r>
          </a:p>
          <a:p>
            <a:r>
              <a:rPr lang="en-US"/>
              <a:t>Eligible misdemeanants have a sentence of at least 1 year of supervision and the instant offense includes one or more of the following:  1.) An offense in which a person incurred direct or threatened physical or psychological harm; 2.) An offense that involves the use or possession of a firearm; 3.) A second or subsequent misdemeanor conviction of driving while impaired by drugs or alcohol; and 4.) A sexual offense that requires the offender to resister as a sex offender in the sending state. </a:t>
            </a:r>
          </a:p>
          <a:p>
            <a:r>
              <a:rPr lang="en-US"/>
              <a:t>Rule 2.106 states that offenders subject to “deferred sentences” are subject to the Compact Rules.  This type of sentencing can be applied differently across jurisdictions. While Compact eligibility criteria does not include cases that do not carry guilt and revocation implications, it does apply to cases where an offender is considered guilty during the period of time they were under supervision.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Request to transfer supervision responsibilities is always at the discretion of the sending state.  Offenders do not have the right to transfer.  Qualifications for all transfers require the offender have at least 90 days of supervision remaining at the time the request is made, is considered to be in substantial compliance, has a valid plan of supervision and has a reason for transfer that is justified.  Review the definitions by clicking on the red boxes on the right of the screen before advancing to the next slide.</a:t>
            </a:r>
          </a:p>
          <a:p>
            <a:r>
              <a:rPr lang="en-US"/>
              <a:t>Substantial compliance means an offender is sufficiently in compliance with the terms and conditions of his or her supervision so as not to result in the initiation of revocation of supervision proceedings by the sending state. </a:t>
            </a:r>
          </a:p>
          <a:p>
            <a:r>
              <a:rPr lang="en-US"/>
              <a:t>Only the sending state determines if an offender is in substantial compliance. </a:t>
            </a:r>
          </a:p>
          <a:p>
            <a:endParaRPr lang="en-US"/>
          </a:p>
          <a:p>
            <a:r>
              <a:rPr lang="en-US"/>
              <a:t>Plan of Supervision means the terms under which an offender will be supervised, including proposed residence,  proposed employment or viable means of support and the terms and conditions of supervision.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Qualifications for transfer and reasons for transfer determine whether the acceptance by the receiving state is Mandatory or Discretionary.  Remember, offenders do not have the right to transfer and the sending state determines whether to submit a request and application to a receiving state.  Mandatory acceptance indicates that if transfer criteria is met and the offender is transferring under one of the 7 mandatory reasons for transfer, the receiving state must accept supervision.  All other requests are considered discretionary.  Nearly all mandatory requests are submitted for offenders qualifying as either a resident of the receiving state per the compact’s definition or having resident family willing and able to assist the offender in the receiving state.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Certain offenders qualify for reporting instructions.  Reporting instructions provide permission for the offender to be in the receiving state during the investigation of the transfer request.  Upon receipt of a request for reporting instructions in the receiving state, replies for reporting instructions are due within 2 business days except for sex offenders.  The receiving state has 5 business days to respond to reporting instruction requests for sex offenders and may be denied if the residence is not compliant with policies or laws.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Interstate Compact transfers of supervision require an acceptance from the receiving state prior to an offender traveling or relocating.  **For incarcerated offenders requesting to relocate upon release, applications can be submitted within 120 days prior to the planned release date.  If the release date changes or is withdrawn, the sending state is required to notify a receiving state immediately.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 a precondition to transfer supervision, ALL offenders must sign the offender application for transfer agreeing to waive extradition from any state.  This is EXTREMELY IMPORTANT as it replaces the need for an extradition hearing in the Receiving State and the need for a Governor's warrant by the Sending State in order to apprehend an offender. </a:t>
            </a:r>
          </a:p>
          <a:p>
            <a:endParaRPr lang="en-US"/>
          </a:p>
          <a:p>
            <a:r>
              <a:rPr lang="en-US"/>
              <a:t>This form clearly states, “…I will not resist or fight any effort by any state to return me to the sending</a:t>
            </a:r>
          </a:p>
          <a:p>
            <a:r>
              <a:rPr lang="en-US"/>
              <a:t>state and I AGREE TO WAIVE ANY RIGHT I MAY HAVE TO EXTRADITION. I WAIVE THIS RIGHT FREELY,</a:t>
            </a:r>
          </a:p>
          <a:p>
            <a:r>
              <a:rPr lang="en-US"/>
              <a:t>VOLUNTARILY AND INTELLIGENTLY.”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Conditions: As part of application for transfer, supervised individuals agree to comply with the terms and conditions that have been placed on them by both the sending and receiving state</a:t>
            </a:r>
          </a:p>
          <a:p>
            <a:endParaRPr lang="en-US"/>
          </a:p>
          <a:p>
            <a:r>
              <a:rPr lang="en-US"/>
              <a:t>Degree: Receiving state to supervise compact individuals consistent with in-state supervised individuals</a:t>
            </a:r>
          </a:p>
          <a:p>
            <a:r>
              <a:rPr lang="en-US"/>
              <a:t>INCLUDING programs, sanction/interventions</a:t>
            </a:r>
          </a:p>
          <a:p>
            <a:r>
              <a:rPr lang="en-US"/>
              <a:t>EXCEPT extend supervision or revoke</a:t>
            </a:r>
          </a:p>
          <a:p>
            <a:r>
              <a:rPr lang="en-US"/>
              <a:t>Courts involved in supervision decision for in-state case?  Then they should be for  compact cases as well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All Warrants issued for Compact individuals must be entered in the National Crime Information Center Wanted Person File with a national pick-up radius.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supervising an out-of-state case, the receiving state acts as an agent for the sending state when an offender violates his or her terms or conditions of supervision or when the sending state initiates retaking of the offender.  Upon execution of the interstate warrant by the receiving state, the individual must be held in custody until he or she is retaken by the sending state.  ICAOS Rule 4.109-1 clarifies the statutory authority to arrest and detain an out-of-state case.  However, state officials should note this rule does not extend warrantless arrest powers to an official who does not domestically have the power to arrest an offender without a warrant.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ICAOS governs how supervised individuals released on supervision, are transferred and supervised over state lines and returned to a sending state when in violation.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an offender is transferred and then returned to a sending state, this is referred to as retaking under the compact rules and definitions. An offender can only be returned to a sending state under the compact if that offender initially left the sending state through a compact transfer. Compact offenders agree to waive extradition from any state prior to transferring.</a:t>
            </a:r>
          </a:p>
          <a:p>
            <a:r>
              <a:rPr lang="en-US"/>
              <a:t>Whether the sending state or the receiving state can initiate retaking is dependent on an offender’s status.</a:t>
            </a:r>
          </a:p>
          <a:p>
            <a:r>
              <a:rPr lang="en-US"/>
              <a:t>A sending state may, in its discretion, retake an offender transferred to another state at any time unless that offender is charged with a new crime in the receiving state.</a:t>
            </a:r>
          </a:p>
          <a:p>
            <a:r>
              <a:rPr lang="en-US"/>
              <a:t>If the offender has been charged with a subsequent criminal offense in the receiving state, the offender shall not be retaken without the consent of the receiving state, or until criminal charges have been dismissed, sentence has been satisfied or the offender has been released to supervision for the subsequent offense. </a:t>
            </a:r>
          </a:p>
          <a:p>
            <a:r>
              <a:rPr lang="en-US"/>
              <a:t>A receiving state may request retaking upon notification to the sending state that an offender committed a violation and such violation would result in a request for revocation if that offender was originally sentenced in the receiving state.  In many instances, the sending state is required to issue a warrant in a timely manner and file a detainer once in custody.  Mandatory retaking situations require that the offender be removed from the receiving state within 30 calendar days once the decision to retake is made and the offender is considered ‘available’, meaning no pending charges or anything else is holding the offender in the receiving state.</a:t>
            </a:r>
          </a:p>
          <a:p>
            <a:r>
              <a:rPr lang="en-US"/>
              <a:t>‘Behavior requiring retaking’ means the offenders has engaged in an act or pattern of non-compliance with conditions of supervision that could not be successfully addressed through the use of documented corrective action or graduated responses and would result in a request for revocation of supervision in the receiving state, if committed by a similar offender sentenced in the receiving state.  In most instances the sending state retakes the offender via warrant, however Rule 5.103 provides the option for a sending state to order the return of the offender in lieu of retaking.  </a:t>
            </a:r>
          </a:p>
          <a:p>
            <a:r>
              <a:rPr lang="en-US"/>
              <a:t>Receiving states may also request retaking after a conviction of a felony or violent crime per Rule 5.102.  For these instances, the sending state must retake the offender after either the offender has completed the term of incarceration for the new conviction or is placed under supervision for the new crime.  Once the offender is available for retaking, the sending state issues a warrant and once the offender is in custody files a detainer with the holding facility.    </a:t>
            </a:r>
          </a:p>
          <a:p>
            <a:r>
              <a:rPr lang="en-US"/>
              <a:t>Absconders apprehended in the receiving state on the sending state’s warrant must also be retaken.  Abscond means to be absent from the offender’s approved place of residence or employment and avoiding supervision.  For absconders, the sending state issues a warrant upon receipt of a violation report containing the receiving state’s confirmation the offender is not at his or her residence, employment and is not located via contact with any known family members or collateral contacts.  The retaking process outlined in Rule 5.103-1 is initiated if and when the offender is apprehended in the receiving state on the sending state’s warrant.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Each state’s obligations during the retaking process are outlined in Chapter 5 of the ICAOS rules.  The sending state is responsible for all costs associated with retaking the offender and must retake offenders within 30 calendar days of the offender considered to be ‘available’ for retaking.  Available means there is nothing holding the offender in the receiving state, specifically, no pending charges.</a:t>
            </a:r>
          </a:p>
          <a:p>
            <a:r>
              <a:rPr lang="en-US"/>
              <a:t>As for the receiving state, all costs associated with detaining the offender awaiting retaking are the responsibility of the receiving state.  Offenders subject to retaking are not entitled to bail or other release conditions and may be afforded the opportunity for a probable cause hearing in the receiving state if requested by a sending state.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ICAOS national office hosts a website providing resources to professionals responsible for administrating the interstate compact within their state, a directory of all interstate compact offices as well as general information for offenders and their families to better understand the compact.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Two white papers published by the Commission are of particular interest to Judges, attorneys and other state officials.  The first white paper discusses common misconceptions regarding the rules and authority of the compact which have led to violations of the compact.  These misconceptions include courts allowing offenders to be in another state beyond 45 calendar days to participate in treatment, school or work without transferring via the Interstate Compact, issuance of warrants by sending states without including all 53 states and territories as well as dismissal or quashing of warrants prior to the execution of the warrant or return of the offender to the sending state.  The second white paper further discusses a sending state’s obligations during the retaking process and highlights that regardless of the term of supervision the offender has left to serve, a sending state cannot discharge the offender’s remaining sentence to avoid retaking.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Enacted in 2002, the Interstate Commission for Adult Offender Supervision is a national governing body which oversees the day-to-day operations of the Interstate Compact for Adult Offender Supervision.  The Compact is a formal agreement between member states to control the movement of certain adult offenders subject to community supervision.  Today all 50 states and the territories of the District of Columbia, Puerto Rico and the US Virgin Islands are members of the Compact.  In becoming a member to the Compact, each state passed similar legislation requiring all agencies within that state to enforce and effectuate the ICAOS Rules in accordance with the purposes for the ICAOS.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ICAOS functions through cooperation and communication which consists of sharing offender information as individuals on supervision relocate to another state.  The key purposes of the ICAOS are to promote public safety, protect victim’s rights, effectively supervise offenders while controlling and tracking movement across state lines.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ICAOS is based on congressional consent granted under the Crime Control Act of 1934, which provides, “The consent of  Congress is hereby given to any two or more States to enter into agreements or compacts for cooperative effort and mutual assistance in the prevention of crime and in the enforcement of their respective criminal laws and policies, and to establish such agencies, joint or otherwise, as they may deem desirable for making effective such agreements and compacts.”  **Because ICAOS has received congressional consent, it is federal law and supersedes any conflicting state laws.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 far as implications for supervision individuals, initiation of a transfer is always at the discretion of the sentencing state.  There is no constitutional right for any convicted person to travel or transfer supervision to another state.  Interstate transfers are considered a privilege and should only be considered when it appears the offender would be more successful supervised in another state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Commission possesses significant enforcement authority regarding non-compliant states which can include requiring remedial training, mediation or arbitration, imposing monetary fines, suspending or terminating a non-compliant state from the Compact or seeking relief in federal court, most commonly by obtaining an injunction to curtail state action or compel compliance. </a:t>
            </a:r>
          </a:p>
          <a:p>
            <a:r>
              <a:rPr lang="en-US"/>
              <a:t>Grounds for seeking redress include, but are not limited to, a state’s failure to perform obligations imposed by the terms of the Compact, the Interstate Commission’s bylaws or any promulgated rule of the Commission. To date, the Commission has prevailed in several enforcement actions against states to address non-compliance including allowing eligible offenders to relocate outside of the compact, failure to retake a compact offender when required by the rules and delinquent payment of dues.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All jurisdictions including the courts, parole boards, community corrections and other criminal justice agencies are subject to ICAOS rules and required to enforce the Compact as indicated in each state’s statute.  The rules are essentially a framework for member states to follow when transferring supervision responsibilities for offenders, determining how offenders are supervised over state lines and returning offenders when in violation.  Effective communication and sharing of offender information are key components to interstate compact business between states as well as between agencies within a state.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Each state’s compact office serves as a resource center for all agencies involved with Compact offenders.  The interstate compact office can confirm whether or not an offender is an interstate compact offender, answer questions regarding the interstate compact as well as assist when issues arise.  State compact offices work with other state compact offices to resolve issues, ensure compliance with the rules as well as work with state council members to develop policy and procedures related to compact business within their state. The compact office can also ensure involvement of a probation or parole officer when necessary.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hyperlink" Target="http://interstatecompact.org" TargetMode="Externa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hyperlink" Target="https://interstatecompact.org/white-papers" TargetMode="Externa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34.svg"/><Relationship Id="rId11" Type="http://schemas.openxmlformats.org/officeDocument/2006/relationships/hyperlink" Target="http://www.interstatecompact.org" TargetMode="External"/><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svg"/><Relationship Id="rId9" Type="http://schemas.openxmlformats.org/officeDocument/2006/relationships/image" Target="../media/image37.sv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hyperlink" Target="https://interstatecompact.org/compact-statute"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831293" y="6199919"/>
            <a:ext cx="12931569" cy="33338"/>
          </a:xfrm>
          <a:prstGeom prst="line">
            <a:avLst/>
          </a:prstGeom>
          <a:ln w="66675" cap="flat">
            <a:solidFill>
              <a:srgbClr val="822C2E"/>
            </a:solidFill>
            <a:prstDash val="solid"/>
            <a:headEnd type="none" w="sm" len="sm"/>
            <a:tailEnd type="none" w="sm" len="sm"/>
          </a:ln>
        </p:spPr>
        <p:txBody>
          <a:bodyPr/>
          <a:lstStyle/>
          <a:p>
            <a:endParaRPr lang="en-US"/>
          </a:p>
        </p:txBody>
      </p:sp>
      <p:sp>
        <p:nvSpPr>
          <p:cNvPr id="3" name="Freeform 3"/>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6000"/>
            </a:blip>
            <a:stretch>
              <a:fillRect t="-9222" b="-9222"/>
            </a:stretch>
          </a:blipFill>
        </p:spPr>
        <p:txBody>
          <a:bodyPr/>
          <a:lstStyle/>
          <a:p>
            <a:endParaRPr lang="en-US"/>
          </a:p>
        </p:txBody>
      </p:sp>
      <p:sp>
        <p:nvSpPr>
          <p:cNvPr id="4" name="TextBox 4"/>
          <p:cNvSpPr txBox="1"/>
          <p:nvPr/>
        </p:nvSpPr>
        <p:spPr>
          <a:xfrm>
            <a:off x="831293" y="4196685"/>
            <a:ext cx="17237949" cy="1693606"/>
          </a:xfrm>
          <a:prstGeom prst="rect">
            <a:avLst/>
          </a:prstGeom>
        </p:spPr>
        <p:txBody>
          <a:bodyPr lIns="0" tIns="0" rIns="0" bIns="0" rtlCol="0" anchor="t">
            <a:spAutoFit/>
          </a:bodyPr>
          <a:lstStyle/>
          <a:p>
            <a:pPr algn="l">
              <a:lnSpc>
                <a:spcPts val="13751"/>
              </a:lnSpc>
            </a:pPr>
            <a:r>
              <a:rPr lang="en-US" sz="9822">
                <a:solidFill>
                  <a:srgbClr val="0E1E31"/>
                </a:solidFill>
                <a:latin typeface="Questrial"/>
                <a:ea typeface="Questrial"/>
                <a:cs typeface="Questrial"/>
                <a:sym typeface="Questrial"/>
              </a:rPr>
              <a:t>ICAOS Stakeholder Training</a:t>
            </a:r>
          </a:p>
        </p:txBody>
      </p:sp>
      <p:sp>
        <p:nvSpPr>
          <p:cNvPr id="5" name="TextBox 5"/>
          <p:cNvSpPr txBox="1"/>
          <p:nvPr/>
        </p:nvSpPr>
        <p:spPr>
          <a:xfrm>
            <a:off x="831293" y="6447569"/>
            <a:ext cx="17237949" cy="715010"/>
          </a:xfrm>
          <a:prstGeom prst="rect">
            <a:avLst/>
          </a:prstGeom>
        </p:spPr>
        <p:txBody>
          <a:bodyPr lIns="0" tIns="0" rIns="0" bIns="0" rtlCol="0" anchor="t">
            <a:spAutoFit/>
          </a:bodyPr>
          <a:lstStyle/>
          <a:p>
            <a:pPr algn="l">
              <a:lnSpc>
                <a:spcPts val="5740"/>
              </a:lnSpc>
            </a:pPr>
            <a:r>
              <a:rPr lang="en-US" sz="4100">
                <a:solidFill>
                  <a:srgbClr val="0E1E31"/>
                </a:solidFill>
                <a:latin typeface="Questrial"/>
                <a:ea typeface="Questrial"/>
                <a:cs typeface="Questrial"/>
                <a:sym typeface="Questrial"/>
              </a:rPr>
              <a:t>Interstate Commission for Adult Offender Supervision (ICAOS)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22C2E"/>
        </a:solidFill>
        <a:effectLst/>
      </p:bgPr>
    </p:bg>
    <p:spTree>
      <p:nvGrpSpPr>
        <p:cNvPr id="1" name=""/>
        <p:cNvGrpSpPr/>
        <p:nvPr/>
      </p:nvGrpSpPr>
      <p:grpSpPr>
        <a:xfrm>
          <a:off x="0" y="0"/>
          <a:ext cx="0" cy="0"/>
          <a:chOff x="0" y="0"/>
          <a:chExt cx="0" cy="0"/>
        </a:xfrm>
      </p:grpSpPr>
      <p:sp>
        <p:nvSpPr>
          <p:cNvPr id="2" name="AutoShape 2"/>
          <p:cNvSpPr/>
          <p:nvPr/>
        </p:nvSpPr>
        <p:spPr>
          <a:xfrm flipV="1">
            <a:off x="11850061" y="793106"/>
            <a:ext cx="6976926" cy="0"/>
          </a:xfrm>
          <a:prstGeom prst="line">
            <a:avLst/>
          </a:prstGeom>
          <a:ln w="28575" cap="flat">
            <a:solidFill>
              <a:srgbClr val="D3D3D3"/>
            </a:solidFill>
            <a:prstDash val="solid"/>
            <a:headEnd type="none" w="sm" len="sm"/>
            <a:tailEnd type="none" w="sm" len="sm"/>
          </a:ln>
        </p:spPr>
        <p:txBody>
          <a:bodyPr/>
          <a:lstStyle/>
          <a:p>
            <a:endParaRPr lang="en-US"/>
          </a:p>
        </p:txBody>
      </p:sp>
      <p:grpSp>
        <p:nvGrpSpPr>
          <p:cNvPr id="3" name="Group 3"/>
          <p:cNvGrpSpPr/>
          <p:nvPr/>
        </p:nvGrpSpPr>
        <p:grpSpPr>
          <a:xfrm>
            <a:off x="10478620" y="2464323"/>
            <a:ext cx="7809380" cy="7822677"/>
            <a:chOff x="0" y="0"/>
            <a:chExt cx="1209877" cy="1211937"/>
          </a:xfrm>
        </p:grpSpPr>
        <p:sp>
          <p:nvSpPr>
            <p:cNvPr id="4" name="Freeform 4"/>
            <p:cNvSpPr/>
            <p:nvPr/>
          </p:nvSpPr>
          <p:spPr>
            <a:xfrm>
              <a:off x="0" y="0"/>
              <a:ext cx="1209877" cy="1211937"/>
            </a:xfrm>
            <a:custGeom>
              <a:avLst/>
              <a:gdLst/>
              <a:ahLst/>
              <a:cxnLst/>
              <a:rect l="l" t="t" r="r" b="b"/>
              <a:pathLst>
                <a:path w="1209877" h="1211937">
                  <a:moveTo>
                    <a:pt x="0" y="0"/>
                  </a:moveTo>
                  <a:lnTo>
                    <a:pt x="1209877" y="0"/>
                  </a:lnTo>
                  <a:lnTo>
                    <a:pt x="1209877" y="1211937"/>
                  </a:lnTo>
                  <a:lnTo>
                    <a:pt x="0" y="1211937"/>
                  </a:lnTo>
                  <a:close/>
                </a:path>
              </a:pathLst>
            </a:custGeom>
            <a:blipFill>
              <a:blip r:embed="rId3"/>
              <a:stretch>
                <a:fillRect t="-16497" b="-16497"/>
              </a:stretch>
            </a:blipFill>
          </p:spPr>
          <p:txBody>
            <a:bodyPr/>
            <a:lstStyle/>
            <a:p>
              <a:endParaRPr lang="en-US"/>
            </a:p>
          </p:txBody>
        </p:sp>
      </p:grpSp>
      <p:grpSp>
        <p:nvGrpSpPr>
          <p:cNvPr id="5" name="Group 5"/>
          <p:cNvGrpSpPr/>
          <p:nvPr/>
        </p:nvGrpSpPr>
        <p:grpSpPr>
          <a:xfrm>
            <a:off x="0" y="2464323"/>
            <a:ext cx="10478620" cy="7822677"/>
            <a:chOff x="0" y="0"/>
            <a:chExt cx="2721711" cy="2031857"/>
          </a:xfrm>
        </p:grpSpPr>
        <p:sp>
          <p:nvSpPr>
            <p:cNvPr id="6" name="Freeform 6"/>
            <p:cNvSpPr/>
            <p:nvPr/>
          </p:nvSpPr>
          <p:spPr>
            <a:xfrm>
              <a:off x="0" y="0"/>
              <a:ext cx="2721711" cy="2031857"/>
            </a:xfrm>
            <a:custGeom>
              <a:avLst/>
              <a:gdLst/>
              <a:ahLst/>
              <a:cxnLst/>
              <a:rect l="l" t="t" r="r" b="b"/>
              <a:pathLst>
                <a:path w="2721711" h="2031857">
                  <a:moveTo>
                    <a:pt x="0" y="0"/>
                  </a:moveTo>
                  <a:lnTo>
                    <a:pt x="2721711" y="0"/>
                  </a:lnTo>
                  <a:lnTo>
                    <a:pt x="2721711" y="2031857"/>
                  </a:lnTo>
                  <a:lnTo>
                    <a:pt x="0" y="2031857"/>
                  </a:lnTo>
                  <a:close/>
                </a:path>
              </a:pathLst>
            </a:custGeom>
            <a:solidFill>
              <a:srgbClr val="2E415D"/>
            </a:solidFill>
          </p:spPr>
          <p:txBody>
            <a:bodyPr/>
            <a:lstStyle/>
            <a:p>
              <a:endParaRPr lang="en-US"/>
            </a:p>
          </p:txBody>
        </p:sp>
      </p:grpSp>
      <p:sp>
        <p:nvSpPr>
          <p:cNvPr id="7" name="TextBox 7"/>
          <p:cNvSpPr txBox="1"/>
          <p:nvPr/>
        </p:nvSpPr>
        <p:spPr>
          <a:xfrm>
            <a:off x="1028700" y="847725"/>
            <a:ext cx="16916765" cy="1527059"/>
          </a:xfrm>
          <a:prstGeom prst="rect">
            <a:avLst/>
          </a:prstGeom>
        </p:spPr>
        <p:txBody>
          <a:bodyPr lIns="0" tIns="0" rIns="0" bIns="0" rtlCol="0" anchor="t">
            <a:spAutoFit/>
          </a:bodyPr>
          <a:lstStyle/>
          <a:p>
            <a:pPr algn="l">
              <a:lnSpc>
                <a:spcPts val="12431"/>
              </a:lnSpc>
            </a:pPr>
            <a:r>
              <a:rPr lang="en-US" sz="8879">
                <a:solidFill>
                  <a:srgbClr val="D3D3D3"/>
                </a:solidFill>
                <a:latin typeface="Questrial"/>
                <a:ea typeface="Questrial"/>
                <a:cs typeface="Questrial"/>
                <a:sym typeface="Questrial"/>
              </a:rPr>
              <a:t>Role of the State Compact Office</a:t>
            </a:r>
          </a:p>
        </p:txBody>
      </p:sp>
      <p:sp>
        <p:nvSpPr>
          <p:cNvPr id="8" name="TextBox 8"/>
          <p:cNvSpPr txBox="1"/>
          <p:nvPr/>
        </p:nvSpPr>
        <p:spPr>
          <a:xfrm>
            <a:off x="372815" y="2547685"/>
            <a:ext cx="9673007" cy="7589278"/>
          </a:xfrm>
          <a:prstGeom prst="rect">
            <a:avLst/>
          </a:prstGeom>
        </p:spPr>
        <p:txBody>
          <a:bodyPr lIns="0" tIns="0" rIns="0" bIns="0" rtlCol="0" anchor="t">
            <a:spAutoFit/>
          </a:bodyPr>
          <a:lstStyle/>
          <a:p>
            <a:pPr marL="665947" lvl="1" indent="-332974" algn="l">
              <a:lnSpc>
                <a:spcPts val="4318"/>
              </a:lnSpc>
              <a:buFont typeface="Arial"/>
              <a:buChar char="•"/>
            </a:pPr>
            <a:r>
              <a:rPr lang="en-US" sz="3084">
                <a:solidFill>
                  <a:srgbClr val="D3D3D3"/>
                </a:solidFill>
                <a:latin typeface="Questrial"/>
                <a:ea typeface="Questrial"/>
                <a:cs typeface="Questrial"/>
                <a:sym typeface="Questrial"/>
              </a:rPr>
              <a:t>Processes &amp; reviews compact transfers and activities</a:t>
            </a:r>
          </a:p>
          <a:p>
            <a:pPr algn="l">
              <a:lnSpc>
                <a:spcPts val="4318"/>
              </a:lnSpc>
            </a:pPr>
            <a:endParaRPr lang="en-US" sz="3084">
              <a:solidFill>
                <a:srgbClr val="D3D3D3"/>
              </a:solidFill>
              <a:latin typeface="Questrial"/>
              <a:ea typeface="Questrial"/>
              <a:cs typeface="Questrial"/>
              <a:sym typeface="Questrial"/>
            </a:endParaRPr>
          </a:p>
          <a:p>
            <a:pPr marL="665947" lvl="1" indent="-332974" algn="l">
              <a:lnSpc>
                <a:spcPts val="4318"/>
              </a:lnSpc>
              <a:buFont typeface="Arial"/>
              <a:buChar char="•"/>
            </a:pPr>
            <a:r>
              <a:rPr lang="en-US" sz="3084">
                <a:solidFill>
                  <a:srgbClr val="D3D3D3"/>
                </a:solidFill>
                <a:latin typeface="Questrial"/>
                <a:ea typeface="Questrial"/>
                <a:cs typeface="Questrial"/>
                <a:sym typeface="Questrial"/>
              </a:rPr>
              <a:t>Training Resource</a:t>
            </a:r>
          </a:p>
          <a:p>
            <a:pPr marL="1331895" lvl="2" indent="-443965" algn="l">
              <a:lnSpc>
                <a:spcPts val="4318"/>
              </a:lnSpc>
              <a:buFont typeface="Arial"/>
              <a:buChar char="⚬"/>
            </a:pPr>
            <a:r>
              <a:rPr lang="en-US" sz="3084">
                <a:solidFill>
                  <a:srgbClr val="D3D3D3"/>
                </a:solidFill>
                <a:latin typeface="Questrial"/>
                <a:ea typeface="Questrial"/>
                <a:cs typeface="Questrial"/>
                <a:sym typeface="Questrial"/>
              </a:rPr>
              <a:t>Field officers, Prosecutors, Judges, Jails &amp; Parole Boards</a:t>
            </a:r>
          </a:p>
          <a:p>
            <a:pPr algn="l">
              <a:lnSpc>
                <a:spcPts val="4318"/>
              </a:lnSpc>
            </a:pPr>
            <a:endParaRPr lang="en-US" sz="3084">
              <a:solidFill>
                <a:srgbClr val="D3D3D3"/>
              </a:solidFill>
              <a:latin typeface="Questrial"/>
              <a:ea typeface="Questrial"/>
              <a:cs typeface="Questrial"/>
              <a:sym typeface="Questrial"/>
            </a:endParaRPr>
          </a:p>
          <a:p>
            <a:pPr marL="665947" lvl="1" indent="-332974" algn="l">
              <a:lnSpc>
                <a:spcPts val="4318"/>
              </a:lnSpc>
              <a:buFont typeface="Arial"/>
              <a:buChar char="•"/>
            </a:pPr>
            <a:r>
              <a:rPr lang="en-US" sz="3084">
                <a:solidFill>
                  <a:srgbClr val="D3D3D3"/>
                </a:solidFill>
                <a:latin typeface="Questrial"/>
                <a:ea typeface="Questrial"/>
                <a:cs typeface="Questrial"/>
                <a:sym typeface="Questrial"/>
              </a:rPr>
              <a:t>Resolves issues with other states</a:t>
            </a:r>
          </a:p>
          <a:p>
            <a:pPr algn="l">
              <a:lnSpc>
                <a:spcPts val="4318"/>
              </a:lnSpc>
            </a:pPr>
            <a:endParaRPr lang="en-US" sz="3084">
              <a:solidFill>
                <a:srgbClr val="D3D3D3"/>
              </a:solidFill>
              <a:latin typeface="Questrial"/>
              <a:ea typeface="Questrial"/>
              <a:cs typeface="Questrial"/>
              <a:sym typeface="Questrial"/>
            </a:endParaRPr>
          </a:p>
          <a:p>
            <a:pPr marL="665947" lvl="1" indent="-332974" algn="l">
              <a:lnSpc>
                <a:spcPts val="4318"/>
              </a:lnSpc>
              <a:buFont typeface="Arial"/>
              <a:buChar char="•"/>
            </a:pPr>
            <a:r>
              <a:rPr lang="en-US" sz="3084">
                <a:solidFill>
                  <a:srgbClr val="D3D3D3"/>
                </a:solidFill>
                <a:latin typeface="Questrial"/>
                <a:ea typeface="Questrial"/>
                <a:cs typeface="Questrial"/>
                <a:sym typeface="Questrial"/>
              </a:rPr>
              <a:t>Ensures compliance with ICAOS rules</a:t>
            </a:r>
          </a:p>
          <a:p>
            <a:pPr algn="l">
              <a:lnSpc>
                <a:spcPts val="4318"/>
              </a:lnSpc>
            </a:pPr>
            <a:endParaRPr lang="en-US" sz="3084">
              <a:solidFill>
                <a:srgbClr val="D3D3D3"/>
              </a:solidFill>
              <a:latin typeface="Questrial"/>
              <a:ea typeface="Questrial"/>
              <a:cs typeface="Questrial"/>
              <a:sym typeface="Questrial"/>
            </a:endParaRPr>
          </a:p>
          <a:p>
            <a:pPr marL="665947" lvl="1" indent="-332974" algn="l">
              <a:lnSpc>
                <a:spcPts val="4318"/>
              </a:lnSpc>
              <a:buFont typeface="Arial"/>
              <a:buChar char="•"/>
            </a:pPr>
            <a:r>
              <a:rPr lang="en-US" sz="3084">
                <a:solidFill>
                  <a:srgbClr val="D3D3D3"/>
                </a:solidFill>
                <a:latin typeface="Questrial"/>
                <a:ea typeface="Questrial"/>
                <a:cs typeface="Questrial"/>
                <a:sym typeface="Questrial"/>
              </a:rPr>
              <a:t>Develops  &amp; recommends in-state standards and operating procedures</a:t>
            </a:r>
          </a:p>
          <a:p>
            <a:pPr marL="1331895" lvl="2" indent="-443965" algn="l">
              <a:lnSpc>
                <a:spcPts val="4318"/>
              </a:lnSpc>
              <a:buFont typeface="Arial"/>
              <a:buChar char="⚬"/>
            </a:pPr>
            <a:r>
              <a:rPr lang="en-US" sz="3084">
                <a:solidFill>
                  <a:srgbClr val="D3D3D3"/>
                </a:solidFill>
                <a:latin typeface="Questrial"/>
                <a:ea typeface="Questrial"/>
                <a:cs typeface="Questrial"/>
                <a:sym typeface="Questrial"/>
              </a:rPr>
              <a:t>State Council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3D3D3"/>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833290" cy="1593725"/>
          </a:xfrm>
        </p:grpSpPr>
        <p:sp>
          <p:nvSpPr>
            <p:cNvPr id="3" name="Freeform 3"/>
            <p:cNvSpPr/>
            <p:nvPr/>
          </p:nvSpPr>
          <p:spPr>
            <a:xfrm>
              <a:off x="0" y="0"/>
              <a:ext cx="2833290" cy="1593725"/>
            </a:xfrm>
            <a:custGeom>
              <a:avLst/>
              <a:gdLst/>
              <a:ahLst/>
              <a:cxnLst/>
              <a:rect l="l" t="t" r="r" b="b"/>
              <a:pathLst>
                <a:path w="2833290" h="1593725">
                  <a:moveTo>
                    <a:pt x="0" y="0"/>
                  </a:moveTo>
                  <a:lnTo>
                    <a:pt x="2833290" y="0"/>
                  </a:lnTo>
                  <a:lnTo>
                    <a:pt x="2833290" y="1593725"/>
                  </a:lnTo>
                  <a:lnTo>
                    <a:pt x="0" y="1593725"/>
                  </a:lnTo>
                  <a:close/>
                </a:path>
              </a:pathLst>
            </a:custGeom>
            <a:solidFill>
              <a:srgbClr val="D3D3D3"/>
            </a:solidFill>
          </p:spPr>
          <p:txBody>
            <a:bodyPr/>
            <a:lstStyle/>
            <a:p>
              <a:endParaRPr lang="en-US"/>
            </a:p>
          </p:txBody>
        </p:sp>
      </p:grpSp>
      <p:sp>
        <p:nvSpPr>
          <p:cNvPr id="4" name="AutoShape 4"/>
          <p:cNvSpPr/>
          <p:nvPr/>
        </p:nvSpPr>
        <p:spPr>
          <a:xfrm flipV="1">
            <a:off x="11850061" y="793106"/>
            <a:ext cx="6976926" cy="0"/>
          </a:xfrm>
          <a:prstGeom prst="line">
            <a:avLst/>
          </a:prstGeom>
          <a:ln w="28575" cap="flat">
            <a:solidFill>
              <a:srgbClr val="0E1E31"/>
            </a:solidFill>
            <a:prstDash val="solid"/>
            <a:headEnd type="none" w="sm" len="sm"/>
            <a:tailEnd type="none" w="sm" len="sm"/>
          </a:ln>
        </p:spPr>
        <p:txBody>
          <a:bodyPr/>
          <a:lstStyle/>
          <a:p>
            <a:endParaRPr lang="en-US"/>
          </a:p>
        </p:txBody>
      </p:sp>
      <p:grpSp>
        <p:nvGrpSpPr>
          <p:cNvPr id="5" name="Group 5"/>
          <p:cNvGrpSpPr/>
          <p:nvPr/>
        </p:nvGrpSpPr>
        <p:grpSpPr>
          <a:xfrm>
            <a:off x="717466" y="928068"/>
            <a:ext cx="17570534" cy="1536256"/>
            <a:chOff x="0" y="0"/>
            <a:chExt cx="2722135" cy="238006"/>
          </a:xfrm>
        </p:grpSpPr>
        <p:sp>
          <p:nvSpPr>
            <p:cNvPr id="6" name="Freeform 6"/>
            <p:cNvSpPr/>
            <p:nvPr/>
          </p:nvSpPr>
          <p:spPr>
            <a:xfrm>
              <a:off x="0" y="0"/>
              <a:ext cx="2722135" cy="238006"/>
            </a:xfrm>
            <a:custGeom>
              <a:avLst/>
              <a:gdLst/>
              <a:ahLst/>
              <a:cxnLst/>
              <a:rect l="l" t="t" r="r" b="b"/>
              <a:pathLst>
                <a:path w="2722135" h="238006">
                  <a:moveTo>
                    <a:pt x="0" y="0"/>
                  </a:moveTo>
                  <a:lnTo>
                    <a:pt x="2722135" y="0"/>
                  </a:lnTo>
                  <a:lnTo>
                    <a:pt x="2722135" y="238006"/>
                  </a:lnTo>
                  <a:lnTo>
                    <a:pt x="0" y="238006"/>
                  </a:lnTo>
                  <a:close/>
                </a:path>
              </a:pathLst>
            </a:custGeom>
            <a:solidFill>
              <a:srgbClr val="D3D3D3"/>
            </a:solidFill>
          </p:spPr>
          <p:txBody>
            <a:bodyPr/>
            <a:lstStyle/>
            <a:p>
              <a:endParaRPr lang="en-US"/>
            </a:p>
          </p:txBody>
        </p:sp>
      </p:grpSp>
      <p:grpSp>
        <p:nvGrpSpPr>
          <p:cNvPr id="7" name="Group 7"/>
          <p:cNvGrpSpPr/>
          <p:nvPr/>
        </p:nvGrpSpPr>
        <p:grpSpPr>
          <a:xfrm>
            <a:off x="4481395" y="3854935"/>
            <a:ext cx="9325210" cy="4901468"/>
            <a:chOff x="0" y="0"/>
            <a:chExt cx="1444719" cy="759366"/>
          </a:xfrm>
        </p:grpSpPr>
        <p:sp>
          <p:nvSpPr>
            <p:cNvPr id="8" name="Freeform 8"/>
            <p:cNvSpPr/>
            <p:nvPr/>
          </p:nvSpPr>
          <p:spPr>
            <a:xfrm>
              <a:off x="0" y="0"/>
              <a:ext cx="1444719" cy="759366"/>
            </a:xfrm>
            <a:custGeom>
              <a:avLst/>
              <a:gdLst/>
              <a:ahLst/>
              <a:cxnLst/>
              <a:rect l="l" t="t" r="r" b="b"/>
              <a:pathLst>
                <a:path w="1444719" h="759366">
                  <a:moveTo>
                    <a:pt x="0" y="0"/>
                  </a:moveTo>
                  <a:lnTo>
                    <a:pt x="1444719" y="0"/>
                  </a:lnTo>
                  <a:lnTo>
                    <a:pt x="1444719" y="759366"/>
                  </a:lnTo>
                  <a:lnTo>
                    <a:pt x="0" y="759366"/>
                  </a:lnTo>
                  <a:close/>
                </a:path>
              </a:pathLst>
            </a:custGeom>
            <a:blipFill>
              <a:blip r:embed="rId3"/>
              <a:stretch>
                <a:fillRect t="-13497" b="-13497"/>
              </a:stretch>
            </a:blipFill>
          </p:spPr>
          <p:txBody>
            <a:bodyPr/>
            <a:lstStyle/>
            <a:p>
              <a:endParaRPr lang="en-US"/>
            </a:p>
          </p:txBody>
        </p:sp>
      </p:grpSp>
      <p:sp>
        <p:nvSpPr>
          <p:cNvPr id="9" name="TextBox 9"/>
          <p:cNvSpPr txBox="1"/>
          <p:nvPr/>
        </p:nvSpPr>
        <p:spPr>
          <a:xfrm>
            <a:off x="1028700" y="838200"/>
            <a:ext cx="16916765" cy="1626123"/>
          </a:xfrm>
          <a:prstGeom prst="rect">
            <a:avLst/>
          </a:prstGeom>
        </p:spPr>
        <p:txBody>
          <a:bodyPr lIns="0" tIns="0" rIns="0" bIns="0" rtlCol="0" anchor="t">
            <a:spAutoFit/>
          </a:bodyPr>
          <a:lstStyle/>
          <a:p>
            <a:pPr algn="l">
              <a:lnSpc>
                <a:spcPts val="13271"/>
              </a:lnSpc>
            </a:pPr>
            <a:r>
              <a:rPr lang="en-US" sz="9479">
                <a:solidFill>
                  <a:srgbClr val="0E1E31"/>
                </a:solidFill>
                <a:latin typeface="Questrial"/>
                <a:ea typeface="Questrial"/>
                <a:cs typeface="Questrial"/>
                <a:sym typeface="Questrial"/>
              </a:rPr>
              <a:t>Collaboration</a:t>
            </a:r>
          </a:p>
        </p:txBody>
      </p:sp>
      <p:sp>
        <p:nvSpPr>
          <p:cNvPr id="10" name="AutoShape 10"/>
          <p:cNvSpPr/>
          <p:nvPr/>
        </p:nvSpPr>
        <p:spPr>
          <a:xfrm>
            <a:off x="10411596" y="3140579"/>
            <a:ext cx="5708864" cy="9525"/>
          </a:xfrm>
          <a:prstGeom prst="line">
            <a:avLst/>
          </a:prstGeom>
          <a:ln w="38100" cap="flat">
            <a:solidFill>
              <a:srgbClr val="0E1E31"/>
            </a:solidFill>
            <a:prstDash val="solid"/>
            <a:headEnd type="none" w="sm" len="sm"/>
            <a:tailEnd type="none" w="sm" len="sm"/>
          </a:ln>
        </p:spPr>
        <p:txBody>
          <a:bodyPr/>
          <a:lstStyle/>
          <a:p>
            <a:endParaRPr lang="en-US"/>
          </a:p>
        </p:txBody>
      </p:sp>
      <p:sp>
        <p:nvSpPr>
          <p:cNvPr id="11" name="TextBox 11"/>
          <p:cNvSpPr txBox="1"/>
          <p:nvPr/>
        </p:nvSpPr>
        <p:spPr>
          <a:xfrm>
            <a:off x="5897880" y="2755769"/>
            <a:ext cx="6492240" cy="721995"/>
          </a:xfrm>
          <a:prstGeom prst="rect">
            <a:avLst/>
          </a:prstGeom>
        </p:spPr>
        <p:txBody>
          <a:bodyPr lIns="0" tIns="0" rIns="0" bIns="0" rtlCol="0" anchor="t">
            <a:spAutoFit/>
          </a:bodyPr>
          <a:lstStyle/>
          <a:p>
            <a:pPr algn="ctr">
              <a:lnSpc>
                <a:spcPts val="5880"/>
              </a:lnSpc>
            </a:pPr>
            <a:r>
              <a:rPr lang="en-US" sz="4200">
                <a:solidFill>
                  <a:srgbClr val="0E1E31"/>
                </a:solidFill>
                <a:latin typeface="Questrial"/>
                <a:ea typeface="Questrial"/>
                <a:cs typeface="Questrial"/>
                <a:sym typeface="Questrial"/>
              </a:rPr>
              <a:t>Judge</a:t>
            </a:r>
          </a:p>
        </p:txBody>
      </p:sp>
      <p:sp>
        <p:nvSpPr>
          <p:cNvPr id="12" name="TextBox 12"/>
          <p:cNvSpPr txBox="1"/>
          <p:nvPr/>
        </p:nvSpPr>
        <p:spPr>
          <a:xfrm>
            <a:off x="5897880" y="9051678"/>
            <a:ext cx="6492240" cy="721995"/>
          </a:xfrm>
          <a:prstGeom prst="rect">
            <a:avLst/>
          </a:prstGeom>
        </p:spPr>
        <p:txBody>
          <a:bodyPr lIns="0" tIns="0" rIns="0" bIns="0" rtlCol="0" anchor="t">
            <a:spAutoFit/>
          </a:bodyPr>
          <a:lstStyle/>
          <a:p>
            <a:pPr algn="ctr">
              <a:lnSpc>
                <a:spcPts val="5880"/>
              </a:lnSpc>
            </a:pPr>
            <a:r>
              <a:rPr lang="en-US" sz="4200">
                <a:solidFill>
                  <a:srgbClr val="0E1E31"/>
                </a:solidFill>
                <a:latin typeface="Questrial"/>
                <a:ea typeface="Questrial"/>
                <a:cs typeface="Questrial"/>
                <a:sym typeface="Questrial"/>
              </a:rPr>
              <a:t>Interstate Compact Office</a:t>
            </a:r>
          </a:p>
        </p:txBody>
      </p:sp>
      <p:sp>
        <p:nvSpPr>
          <p:cNvPr id="13" name="TextBox 13"/>
          <p:cNvSpPr txBox="1"/>
          <p:nvPr/>
        </p:nvSpPr>
        <p:spPr>
          <a:xfrm>
            <a:off x="1397257" y="5691869"/>
            <a:ext cx="1936254" cy="721995"/>
          </a:xfrm>
          <a:prstGeom prst="rect">
            <a:avLst/>
          </a:prstGeom>
        </p:spPr>
        <p:txBody>
          <a:bodyPr lIns="0" tIns="0" rIns="0" bIns="0" rtlCol="0" anchor="t">
            <a:spAutoFit/>
          </a:bodyPr>
          <a:lstStyle/>
          <a:p>
            <a:pPr algn="ctr">
              <a:lnSpc>
                <a:spcPts val="5880"/>
              </a:lnSpc>
            </a:pPr>
            <a:r>
              <a:rPr lang="en-US" sz="4200">
                <a:solidFill>
                  <a:srgbClr val="0E1E31"/>
                </a:solidFill>
                <a:latin typeface="Questrial"/>
                <a:ea typeface="Questrial"/>
                <a:cs typeface="Questrial"/>
                <a:sym typeface="Questrial"/>
              </a:rPr>
              <a:t>Counsel</a:t>
            </a:r>
          </a:p>
        </p:txBody>
      </p:sp>
      <p:sp>
        <p:nvSpPr>
          <p:cNvPr id="14" name="TextBox 14"/>
          <p:cNvSpPr txBox="1"/>
          <p:nvPr/>
        </p:nvSpPr>
        <p:spPr>
          <a:xfrm>
            <a:off x="14159171" y="5530334"/>
            <a:ext cx="3960678" cy="1464945"/>
          </a:xfrm>
          <a:prstGeom prst="rect">
            <a:avLst/>
          </a:prstGeom>
        </p:spPr>
        <p:txBody>
          <a:bodyPr lIns="0" tIns="0" rIns="0" bIns="0" rtlCol="0" anchor="t">
            <a:spAutoFit/>
          </a:bodyPr>
          <a:lstStyle/>
          <a:p>
            <a:pPr algn="ctr">
              <a:lnSpc>
                <a:spcPts val="5880"/>
              </a:lnSpc>
            </a:pPr>
            <a:r>
              <a:rPr lang="en-US" sz="4200">
                <a:solidFill>
                  <a:srgbClr val="0E1E31"/>
                </a:solidFill>
                <a:latin typeface="Questrial"/>
                <a:ea typeface="Questrial"/>
                <a:cs typeface="Questrial"/>
                <a:sym typeface="Questrial"/>
              </a:rPr>
              <a:t>Supervision Officer</a:t>
            </a:r>
          </a:p>
        </p:txBody>
      </p:sp>
      <p:sp>
        <p:nvSpPr>
          <p:cNvPr id="15" name="AutoShape 15"/>
          <p:cNvSpPr/>
          <p:nvPr/>
        </p:nvSpPr>
        <p:spPr>
          <a:xfrm>
            <a:off x="2346334" y="3131054"/>
            <a:ext cx="5727914" cy="19050"/>
          </a:xfrm>
          <a:prstGeom prst="line">
            <a:avLst/>
          </a:prstGeom>
          <a:ln w="38100" cap="flat">
            <a:solidFill>
              <a:srgbClr val="0E1E31"/>
            </a:solidFill>
            <a:prstDash val="solid"/>
            <a:headEnd type="none" w="sm" len="sm"/>
            <a:tailEnd type="none" w="sm" len="sm"/>
          </a:ln>
        </p:spPr>
        <p:txBody>
          <a:bodyPr/>
          <a:lstStyle/>
          <a:p>
            <a:endParaRPr lang="en-US"/>
          </a:p>
        </p:txBody>
      </p:sp>
      <p:sp>
        <p:nvSpPr>
          <p:cNvPr id="16" name="AutoShape 16"/>
          <p:cNvSpPr/>
          <p:nvPr/>
        </p:nvSpPr>
        <p:spPr>
          <a:xfrm flipH="1">
            <a:off x="2346334" y="3131054"/>
            <a:ext cx="19050" cy="2485005"/>
          </a:xfrm>
          <a:prstGeom prst="line">
            <a:avLst/>
          </a:prstGeom>
          <a:ln w="38100" cap="flat">
            <a:solidFill>
              <a:srgbClr val="0E1E31"/>
            </a:solidFill>
            <a:prstDash val="solid"/>
            <a:headEnd type="none" w="sm" len="sm"/>
            <a:tailEnd type="triangle" w="lg" len="med"/>
          </a:ln>
        </p:spPr>
        <p:txBody>
          <a:bodyPr/>
          <a:lstStyle/>
          <a:p>
            <a:endParaRPr lang="en-US"/>
          </a:p>
        </p:txBody>
      </p:sp>
      <p:sp>
        <p:nvSpPr>
          <p:cNvPr id="17" name="AutoShape 17"/>
          <p:cNvSpPr/>
          <p:nvPr/>
        </p:nvSpPr>
        <p:spPr>
          <a:xfrm flipH="1">
            <a:off x="16110935" y="3130908"/>
            <a:ext cx="19050" cy="2485005"/>
          </a:xfrm>
          <a:prstGeom prst="line">
            <a:avLst/>
          </a:prstGeom>
          <a:ln w="38100" cap="flat">
            <a:solidFill>
              <a:srgbClr val="0E1E31"/>
            </a:solidFill>
            <a:prstDash val="solid"/>
            <a:headEnd type="none" w="sm" len="sm"/>
            <a:tailEnd type="triangle" w="lg" len="med"/>
          </a:ln>
        </p:spPr>
        <p:txBody>
          <a:bodyPr/>
          <a:lstStyle/>
          <a:p>
            <a:endParaRPr lang="en-US"/>
          </a:p>
        </p:txBody>
      </p:sp>
      <p:sp>
        <p:nvSpPr>
          <p:cNvPr id="18" name="AutoShape 18"/>
          <p:cNvSpPr/>
          <p:nvPr/>
        </p:nvSpPr>
        <p:spPr>
          <a:xfrm>
            <a:off x="2346334" y="6413864"/>
            <a:ext cx="0" cy="3060724"/>
          </a:xfrm>
          <a:prstGeom prst="line">
            <a:avLst/>
          </a:prstGeom>
          <a:ln w="38100" cap="flat">
            <a:solidFill>
              <a:srgbClr val="0E1E31"/>
            </a:solidFill>
            <a:prstDash val="solid"/>
            <a:headEnd type="none" w="sm" len="sm"/>
            <a:tailEnd type="none" w="sm" len="sm"/>
          </a:ln>
        </p:spPr>
        <p:txBody>
          <a:bodyPr/>
          <a:lstStyle/>
          <a:p>
            <a:endParaRPr lang="en-US"/>
          </a:p>
        </p:txBody>
      </p:sp>
      <p:sp>
        <p:nvSpPr>
          <p:cNvPr id="19" name="AutoShape 19"/>
          <p:cNvSpPr/>
          <p:nvPr/>
        </p:nvSpPr>
        <p:spPr>
          <a:xfrm flipH="1">
            <a:off x="16101410" y="7119104"/>
            <a:ext cx="19050" cy="2336434"/>
          </a:xfrm>
          <a:prstGeom prst="line">
            <a:avLst/>
          </a:prstGeom>
          <a:ln w="38100" cap="flat">
            <a:solidFill>
              <a:srgbClr val="0E1E31"/>
            </a:solidFill>
            <a:prstDash val="solid"/>
            <a:headEnd type="none" w="sm" len="sm"/>
            <a:tailEnd type="none" w="sm" len="sm"/>
          </a:ln>
        </p:spPr>
        <p:txBody>
          <a:bodyPr/>
          <a:lstStyle/>
          <a:p>
            <a:endParaRPr lang="en-US"/>
          </a:p>
        </p:txBody>
      </p:sp>
      <p:sp>
        <p:nvSpPr>
          <p:cNvPr id="20" name="AutoShape 20"/>
          <p:cNvSpPr/>
          <p:nvPr/>
        </p:nvSpPr>
        <p:spPr>
          <a:xfrm flipH="1">
            <a:off x="12936398" y="9455538"/>
            <a:ext cx="3165012" cy="0"/>
          </a:xfrm>
          <a:prstGeom prst="line">
            <a:avLst/>
          </a:prstGeom>
          <a:ln w="38100" cap="flat">
            <a:solidFill>
              <a:srgbClr val="0E1E31"/>
            </a:solidFill>
            <a:prstDash val="solid"/>
            <a:headEnd type="none" w="sm" len="sm"/>
            <a:tailEnd type="triangle" w="lg" len="med"/>
          </a:ln>
        </p:spPr>
        <p:txBody>
          <a:bodyPr/>
          <a:lstStyle/>
          <a:p>
            <a:endParaRPr lang="en-US"/>
          </a:p>
        </p:txBody>
      </p:sp>
      <p:sp>
        <p:nvSpPr>
          <p:cNvPr id="21" name="AutoShape 21"/>
          <p:cNvSpPr/>
          <p:nvPr/>
        </p:nvSpPr>
        <p:spPr>
          <a:xfrm>
            <a:off x="2346334" y="9474588"/>
            <a:ext cx="2938446" cy="0"/>
          </a:xfrm>
          <a:prstGeom prst="line">
            <a:avLst/>
          </a:prstGeom>
          <a:ln w="38100" cap="flat">
            <a:solidFill>
              <a:srgbClr val="0E1E31"/>
            </a:solidFill>
            <a:prstDash val="solid"/>
            <a:headEnd type="none" w="sm" len="sm"/>
            <a:tailEnd type="triangle" w="lg" len="med"/>
          </a:ln>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3D3D3"/>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26000"/>
            </a:blip>
            <a:stretch>
              <a:fillRect t="-9333" b="-9333"/>
            </a:stretch>
          </a:blipFill>
        </p:spPr>
        <p:txBody>
          <a:bodyPr/>
          <a:lstStyle/>
          <a:p>
            <a:endParaRPr lang="en-US"/>
          </a:p>
        </p:txBody>
      </p:sp>
      <p:grpSp>
        <p:nvGrpSpPr>
          <p:cNvPr id="3" name="Group 3"/>
          <p:cNvGrpSpPr/>
          <p:nvPr/>
        </p:nvGrpSpPr>
        <p:grpSpPr>
          <a:xfrm>
            <a:off x="0" y="0"/>
            <a:ext cx="9144000" cy="3893820"/>
            <a:chOff x="0" y="0"/>
            <a:chExt cx="12192000" cy="5191760"/>
          </a:xfrm>
        </p:grpSpPr>
        <p:grpSp>
          <p:nvGrpSpPr>
            <p:cNvPr id="4" name="Group 4"/>
            <p:cNvGrpSpPr/>
            <p:nvPr/>
          </p:nvGrpSpPr>
          <p:grpSpPr>
            <a:xfrm>
              <a:off x="0" y="0"/>
              <a:ext cx="12192000" cy="4720033"/>
              <a:chOff x="0" y="0"/>
              <a:chExt cx="1416645" cy="548442"/>
            </a:xfrm>
          </p:grpSpPr>
          <p:sp>
            <p:nvSpPr>
              <p:cNvPr id="5" name="Freeform 5"/>
              <p:cNvSpPr/>
              <p:nvPr/>
            </p:nvSpPr>
            <p:spPr>
              <a:xfrm>
                <a:off x="0" y="0"/>
                <a:ext cx="1416645" cy="548442"/>
              </a:xfrm>
              <a:custGeom>
                <a:avLst/>
                <a:gdLst/>
                <a:ahLst/>
                <a:cxnLst/>
                <a:rect l="l" t="t" r="r" b="b"/>
                <a:pathLst>
                  <a:path w="1416645" h="548442">
                    <a:moveTo>
                      <a:pt x="0" y="0"/>
                    </a:moveTo>
                    <a:lnTo>
                      <a:pt x="1416645" y="0"/>
                    </a:lnTo>
                    <a:lnTo>
                      <a:pt x="1416645" y="548442"/>
                    </a:lnTo>
                    <a:lnTo>
                      <a:pt x="0" y="548442"/>
                    </a:lnTo>
                    <a:close/>
                  </a:path>
                </a:pathLst>
              </a:custGeom>
              <a:solidFill>
                <a:srgbClr val="822C2E"/>
              </a:solidFill>
            </p:spPr>
            <p:txBody>
              <a:bodyPr/>
              <a:lstStyle/>
              <a:p>
                <a:endParaRPr lang="en-US"/>
              </a:p>
            </p:txBody>
          </p:sp>
        </p:grpSp>
        <p:grpSp>
          <p:nvGrpSpPr>
            <p:cNvPr id="6" name="Group 6"/>
            <p:cNvGrpSpPr/>
            <p:nvPr/>
          </p:nvGrpSpPr>
          <p:grpSpPr>
            <a:xfrm>
              <a:off x="0" y="0"/>
              <a:ext cx="12192000" cy="816918"/>
              <a:chOff x="0" y="0"/>
              <a:chExt cx="1416645" cy="94921"/>
            </a:xfrm>
          </p:grpSpPr>
          <p:sp>
            <p:nvSpPr>
              <p:cNvPr id="7" name="Freeform 7"/>
              <p:cNvSpPr/>
              <p:nvPr/>
            </p:nvSpPr>
            <p:spPr>
              <a:xfrm>
                <a:off x="0" y="0"/>
                <a:ext cx="1416645" cy="94921"/>
              </a:xfrm>
              <a:custGeom>
                <a:avLst/>
                <a:gdLst/>
                <a:ahLst/>
                <a:cxnLst/>
                <a:rect l="l" t="t" r="r" b="b"/>
                <a:pathLst>
                  <a:path w="1416645" h="94921">
                    <a:moveTo>
                      <a:pt x="0" y="0"/>
                    </a:moveTo>
                    <a:lnTo>
                      <a:pt x="1416645" y="0"/>
                    </a:lnTo>
                    <a:lnTo>
                      <a:pt x="1416645" y="94921"/>
                    </a:lnTo>
                    <a:lnTo>
                      <a:pt x="0" y="94921"/>
                    </a:lnTo>
                    <a:close/>
                  </a:path>
                </a:pathLst>
              </a:custGeom>
              <a:solidFill>
                <a:srgbClr val="0E1E31"/>
              </a:solidFill>
            </p:spPr>
            <p:txBody>
              <a:bodyPr/>
              <a:lstStyle/>
              <a:p>
                <a:endParaRPr lang="en-US"/>
              </a:p>
            </p:txBody>
          </p:sp>
        </p:grpSp>
        <p:sp>
          <p:nvSpPr>
            <p:cNvPr id="8" name="TextBox 8"/>
            <p:cNvSpPr txBox="1"/>
            <p:nvPr/>
          </p:nvSpPr>
          <p:spPr>
            <a:xfrm>
              <a:off x="179949" y="-85725"/>
              <a:ext cx="11812108" cy="5277485"/>
            </a:xfrm>
            <a:prstGeom prst="rect">
              <a:avLst/>
            </a:prstGeom>
          </p:spPr>
          <p:txBody>
            <a:bodyPr lIns="0" tIns="0" rIns="0" bIns="0" rtlCol="0" anchor="t">
              <a:spAutoFit/>
            </a:bodyPr>
            <a:lstStyle/>
            <a:p>
              <a:pPr algn="ctr">
                <a:lnSpc>
                  <a:spcPts val="5880"/>
                </a:lnSpc>
              </a:pPr>
              <a:r>
                <a:rPr lang="en-US" sz="4200">
                  <a:solidFill>
                    <a:srgbClr val="D3D3D3"/>
                  </a:solidFill>
                  <a:latin typeface="Questrial"/>
                  <a:ea typeface="Questrial"/>
                  <a:cs typeface="Questrial"/>
                  <a:sym typeface="Questrial"/>
                </a:rPr>
                <a:t>Supervised Individual</a:t>
              </a:r>
            </a:p>
            <a:p>
              <a:pPr marL="518170" lvl="1" indent="-259085" algn="l">
                <a:lnSpc>
                  <a:spcPts val="3360"/>
                </a:lnSpc>
                <a:buFont typeface="Arial"/>
                <a:buChar char="•"/>
              </a:pPr>
              <a:r>
                <a:rPr lang="en-US" sz="2400">
                  <a:solidFill>
                    <a:srgbClr val="D3D3D3"/>
                  </a:solidFill>
                  <a:latin typeface="Questrial"/>
                  <a:ea typeface="Questrial"/>
                  <a:cs typeface="Questrial"/>
                  <a:sym typeface="Questrial"/>
                </a:rPr>
                <a:t>Adult who commits a criminal offense</a:t>
              </a:r>
            </a:p>
            <a:p>
              <a:pPr marL="518170" lvl="1" indent="-259085" algn="l">
                <a:lnSpc>
                  <a:spcPts val="3360"/>
                </a:lnSpc>
                <a:buFont typeface="Arial"/>
                <a:buChar char="•"/>
              </a:pPr>
              <a:r>
                <a:rPr lang="en-US" sz="2400">
                  <a:solidFill>
                    <a:srgbClr val="D3D3D3"/>
                  </a:solidFill>
                  <a:latin typeface="Questrial"/>
                  <a:ea typeface="Questrial"/>
                  <a:cs typeface="Questrial"/>
                  <a:sym typeface="Questrial"/>
                </a:rPr>
                <a:t>Subject to supervision</a:t>
              </a:r>
            </a:p>
            <a:p>
              <a:pPr marL="518170" lvl="1" indent="-259085" algn="l">
                <a:lnSpc>
                  <a:spcPts val="3360"/>
                </a:lnSpc>
                <a:buFont typeface="Arial"/>
                <a:buChar char="•"/>
              </a:pPr>
              <a:r>
                <a:rPr lang="en-US" sz="2400">
                  <a:solidFill>
                    <a:srgbClr val="D3D3D3"/>
                  </a:solidFill>
                  <a:latin typeface="Questrial"/>
                  <a:ea typeface="Questrial"/>
                  <a:cs typeface="Questrial"/>
                  <a:sym typeface="Questrial"/>
                </a:rPr>
                <a:t>Released to the community under jurisdiction of:</a:t>
              </a:r>
            </a:p>
            <a:p>
              <a:pPr marL="1036339" lvl="2" indent="-345446" algn="l">
                <a:lnSpc>
                  <a:spcPts val="3360"/>
                </a:lnSpc>
                <a:buFont typeface="Arial"/>
                <a:buChar char="⚬"/>
              </a:pPr>
              <a:r>
                <a:rPr lang="en-US" sz="2400">
                  <a:solidFill>
                    <a:srgbClr val="D3D3D3"/>
                  </a:solidFill>
                  <a:latin typeface="Questrial"/>
                  <a:ea typeface="Questrial"/>
                  <a:cs typeface="Questrial"/>
                  <a:sym typeface="Questrial"/>
                </a:rPr>
                <a:t>Courts</a:t>
              </a:r>
            </a:p>
            <a:p>
              <a:pPr marL="1036339" lvl="2" indent="-345446" algn="l">
                <a:lnSpc>
                  <a:spcPts val="3360"/>
                </a:lnSpc>
                <a:buFont typeface="Arial"/>
                <a:buChar char="⚬"/>
              </a:pPr>
              <a:r>
                <a:rPr lang="en-US" sz="2400">
                  <a:solidFill>
                    <a:srgbClr val="D3D3D3"/>
                  </a:solidFill>
                  <a:latin typeface="Questrial"/>
                  <a:ea typeface="Questrial"/>
                  <a:cs typeface="Questrial"/>
                  <a:sym typeface="Questrial"/>
                </a:rPr>
                <a:t>Paroling authorities</a:t>
              </a:r>
            </a:p>
            <a:p>
              <a:pPr marL="518170" lvl="1" indent="-259085" algn="l">
                <a:lnSpc>
                  <a:spcPts val="3360"/>
                </a:lnSpc>
                <a:buFont typeface="Arial"/>
                <a:buChar char="•"/>
              </a:pPr>
              <a:r>
                <a:rPr lang="en-US" sz="2400">
                  <a:solidFill>
                    <a:srgbClr val="D3D3D3"/>
                  </a:solidFill>
                  <a:latin typeface="Questrial"/>
                  <a:ea typeface="Questrial"/>
                  <a:cs typeface="Questrial"/>
                  <a:sym typeface="Questrial"/>
                </a:rPr>
                <a:t>Meets eligibility requirements</a:t>
              </a:r>
            </a:p>
            <a:p>
              <a:pPr algn="ctr">
                <a:lnSpc>
                  <a:spcPts val="5880"/>
                </a:lnSpc>
              </a:pPr>
              <a:endParaRPr lang="en-US" sz="2400">
                <a:solidFill>
                  <a:srgbClr val="D3D3D3"/>
                </a:solidFill>
                <a:latin typeface="Questrial"/>
                <a:ea typeface="Questrial"/>
                <a:cs typeface="Questrial"/>
                <a:sym typeface="Questrial"/>
              </a:endParaRPr>
            </a:p>
          </p:txBody>
        </p:sp>
        <p:sp>
          <p:nvSpPr>
            <p:cNvPr id="9" name="TextBox 9"/>
            <p:cNvSpPr txBox="1"/>
            <p:nvPr/>
          </p:nvSpPr>
          <p:spPr>
            <a:xfrm>
              <a:off x="4577235" y="2548255"/>
              <a:ext cx="7414822" cy="1642745"/>
            </a:xfrm>
            <a:prstGeom prst="rect">
              <a:avLst/>
            </a:prstGeom>
          </p:spPr>
          <p:txBody>
            <a:bodyPr lIns="0" tIns="0" rIns="0" bIns="0" rtlCol="0" anchor="t">
              <a:spAutoFit/>
            </a:bodyPr>
            <a:lstStyle/>
            <a:p>
              <a:pPr marL="1036320" lvl="2" indent="-345440" algn="l">
                <a:lnSpc>
                  <a:spcPts val="3359"/>
                </a:lnSpc>
                <a:buFont typeface="Arial"/>
                <a:buChar char="⚬"/>
              </a:pPr>
              <a:r>
                <a:rPr lang="en-US" sz="2400" dirty="0">
                  <a:solidFill>
                    <a:srgbClr val="D3D3D3"/>
                  </a:solidFill>
                  <a:latin typeface="Questrial"/>
                  <a:ea typeface="Questrial"/>
                  <a:cs typeface="Questrial"/>
                  <a:sym typeface="Questrial"/>
                </a:rPr>
                <a:t>Corrections</a:t>
              </a:r>
            </a:p>
            <a:p>
              <a:pPr marL="1036320" lvl="2" indent="-345440" algn="l">
                <a:lnSpc>
                  <a:spcPts val="3359"/>
                </a:lnSpc>
                <a:buFont typeface="Arial"/>
                <a:buChar char="⚬"/>
              </a:pPr>
              <a:r>
                <a:rPr lang="en-US" sz="2400" dirty="0">
                  <a:solidFill>
                    <a:srgbClr val="D3D3D3"/>
                  </a:solidFill>
                  <a:latin typeface="Questrial"/>
                  <a:ea typeface="Questrial"/>
                  <a:cs typeface="Questrial"/>
                  <a:sym typeface="Questrial"/>
                </a:rPr>
                <a:t>Other criminal justice agencies</a:t>
              </a:r>
            </a:p>
            <a:p>
              <a:pPr algn="l">
                <a:lnSpc>
                  <a:spcPts val="3359"/>
                </a:lnSpc>
              </a:pPr>
              <a:endParaRPr lang="en-US" sz="2400" dirty="0">
                <a:solidFill>
                  <a:srgbClr val="D3D3D3"/>
                </a:solidFill>
                <a:latin typeface="Questrial"/>
                <a:ea typeface="Questrial"/>
                <a:cs typeface="Questrial"/>
                <a:sym typeface="Questrial"/>
              </a:endParaRPr>
            </a:p>
          </p:txBody>
        </p:sp>
      </p:grpSp>
      <p:grpSp>
        <p:nvGrpSpPr>
          <p:cNvPr id="10" name="Group 10"/>
          <p:cNvGrpSpPr/>
          <p:nvPr/>
        </p:nvGrpSpPr>
        <p:grpSpPr>
          <a:xfrm>
            <a:off x="9144000" y="0"/>
            <a:ext cx="9144000" cy="3540025"/>
            <a:chOff x="0" y="0"/>
            <a:chExt cx="12192000" cy="4720033"/>
          </a:xfrm>
        </p:grpSpPr>
        <p:grpSp>
          <p:nvGrpSpPr>
            <p:cNvPr id="11" name="Group 11"/>
            <p:cNvGrpSpPr/>
            <p:nvPr/>
          </p:nvGrpSpPr>
          <p:grpSpPr>
            <a:xfrm>
              <a:off x="0" y="0"/>
              <a:ext cx="12192000" cy="4720033"/>
              <a:chOff x="0" y="0"/>
              <a:chExt cx="1416645" cy="548442"/>
            </a:xfrm>
          </p:grpSpPr>
          <p:sp>
            <p:nvSpPr>
              <p:cNvPr id="12" name="Freeform 12"/>
              <p:cNvSpPr/>
              <p:nvPr/>
            </p:nvSpPr>
            <p:spPr>
              <a:xfrm>
                <a:off x="0" y="0"/>
                <a:ext cx="1416645" cy="548442"/>
              </a:xfrm>
              <a:custGeom>
                <a:avLst/>
                <a:gdLst/>
                <a:ahLst/>
                <a:cxnLst/>
                <a:rect l="l" t="t" r="r" b="b"/>
                <a:pathLst>
                  <a:path w="1416645" h="548442">
                    <a:moveTo>
                      <a:pt x="0" y="0"/>
                    </a:moveTo>
                    <a:lnTo>
                      <a:pt x="1416645" y="0"/>
                    </a:lnTo>
                    <a:lnTo>
                      <a:pt x="1416645" y="548442"/>
                    </a:lnTo>
                    <a:lnTo>
                      <a:pt x="0" y="548442"/>
                    </a:lnTo>
                    <a:close/>
                  </a:path>
                </a:pathLst>
              </a:custGeom>
              <a:solidFill>
                <a:srgbClr val="2E415D"/>
              </a:solidFill>
            </p:spPr>
            <p:txBody>
              <a:bodyPr/>
              <a:lstStyle/>
              <a:p>
                <a:endParaRPr lang="en-US"/>
              </a:p>
            </p:txBody>
          </p:sp>
        </p:grpSp>
        <p:grpSp>
          <p:nvGrpSpPr>
            <p:cNvPr id="13" name="Group 13"/>
            <p:cNvGrpSpPr/>
            <p:nvPr/>
          </p:nvGrpSpPr>
          <p:grpSpPr>
            <a:xfrm>
              <a:off x="0" y="0"/>
              <a:ext cx="12192000" cy="836912"/>
              <a:chOff x="0" y="0"/>
              <a:chExt cx="1416645" cy="97245"/>
            </a:xfrm>
          </p:grpSpPr>
          <p:sp>
            <p:nvSpPr>
              <p:cNvPr id="14" name="Freeform 14"/>
              <p:cNvSpPr/>
              <p:nvPr/>
            </p:nvSpPr>
            <p:spPr>
              <a:xfrm>
                <a:off x="0" y="0"/>
                <a:ext cx="1416645" cy="97245"/>
              </a:xfrm>
              <a:custGeom>
                <a:avLst/>
                <a:gdLst/>
                <a:ahLst/>
                <a:cxnLst/>
                <a:rect l="l" t="t" r="r" b="b"/>
                <a:pathLst>
                  <a:path w="1416645" h="97245">
                    <a:moveTo>
                      <a:pt x="0" y="0"/>
                    </a:moveTo>
                    <a:lnTo>
                      <a:pt x="1416645" y="0"/>
                    </a:lnTo>
                    <a:lnTo>
                      <a:pt x="1416645" y="97245"/>
                    </a:lnTo>
                    <a:lnTo>
                      <a:pt x="0" y="97245"/>
                    </a:lnTo>
                    <a:close/>
                  </a:path>
                </a:pathLst>
              </a:custGeom>
              <a:solidFill>
                <a:srgbClr val="0E1E31"/>
              </a:solidFill>
            </p:spPr>
            <p:txBody>
              <a:bodyPr/>
              <a:lstStyle/>
              <a:p>
                <a:endParaRPr lang="en-US"/>
              </a:p>
            </p:txBody>
          </p:sp>
        </p:grpSp>
        <p:sp>
          <p:nvSpPr>
            <p:cNvPr id="15" name="TextBox 15"/>
            <p:cNvSpPr txBox="1"/>
            <p:nvPr/>
          </p:nvSpPr>
          <p:spPr>
            <a:xfrm>
              <a:off x="239932" y="-85725"/>
              <a:ext cx="11712137" cy="3274272"/>
            </a:xfrm>
            <a:prstGeom prst="rect">
              <a:avLst/>
            </a:prstGeom>
          </p:spPr>
          <p:txBody>
            <a:bodyPr lIns="0" tIns="0" rIns="0" bIns="0" rtlCol="0" anchor="t">
              <a:spAutoFit/>
            </a:bodyPr>
            <a:lstStyle/>
            <a:p>
              <a:pPr algn="ctr">
                <a:lnSpc>
                  <a:spcPts val="5880"/>
                </a:lnSpc>
              </a:pPr>
              <a:r>
                <a:rPr lang="en-US" sz="4200" dirty="0">
                  <a:solidFill>
                    <a:srgbClr val="FFFFFF"/>
                  </a:solidFill>
                  <a:latin typeface="Questrial"/>
                  <a:ea typeface="Questrial"/>
                  <a:cs typeface="Questrial"/>
                  <a:sym typeface="Questrial"/>
                </a:rPr>
                <a:t>Relocate</a:t>
              </a:r>
            </a:p>
            <a:p>
              <a:pPr algn="l">
                <a:lnSpc>
                  <a:spcPts val="3359"/>
                </a:lnSpc>
              </a:pPr>
              <a:endParaRPr lang="en-US" sz="4200" dirty="0">
                <a:solidFill>
                  <a:srgbClr val="FFFFFF"/>
                </a:solidFill>
                <a:latin typeface="Questrial"/>
                <a:ea typeface="Questrial"/>
                <a:cs typeface="Questrial"/>
                <a:sym typeface="Questrial"/>
              </a:endParaRPr>
            </a:p>
            <a:p>
              <a:pPr marL="539748" lvl="1" indent="-269874" algn="l">
                <a:lnSpc>
                  <a:spcPts val="3499"/>
                </a:lnSpc>
                <a:buFont typeface="Arial"/>
                <a:buChar char="•"/>
              </a:pPr>
              <a:r>
                <a:rPr lang="en-US" sz="2499" dirty="0">
                  <a:solidFill>
                    <a:srgbClr val="FFFFFF"/>
                  </a:solidFill>
                  <a:latin typeface="Questrial"/>
                  <a:ea typeface="Questrial"/>
                  <a:cs typeface="Questrial"/>
                  <a:sym typeface="Questrial"/>
                </a:rPr>
                <a:t>Remain in another state for more than 45 consecutive days</a:t>
              </a:r>
            </a:p>
            <a:p>
              <a:pPr marL="1079496" lvl="2" indent="-359832" algn="l">
                <a:lnSpc>
                  <a:spcPts val="3499"/>
                </a:lnSpc>
                <a:buFont typeface="Arial"/>
                <a:buChar char="⚬"/>
              </a:pPr>
              <a:r>
                <a:rPr lang="en-US" sz="2499" dirty="0">
                  <a:solidFill>
                    <a:srgbClr val="FFFFFF"/>
                  </a:solidFill>
                  <a:latin typeface="Questrial"/>
                  <a:ea typeface="Questrial"/>
                  <a:cs typeface="Questrial"/>
                  <a:sym typeface="Questrial"/>
                </a:rPr>
                <a:t>Includes treatment where the stay exceeds 45 days</a:t>
              </a:r>
            </a:p>
          </p:txBody>
        </p:sp>
      </p:grpSp>
      <p:grpSp>
        <p:nvGrpSpPr>
          <p:cNvPr id="16" name="Group 16"/>
          <p:cNvGrpSpPr/>
          <p:nvPr/>
        </p:nvGrpSpPr>
        <p:grpSpPr>
          <a:xfrm>
            <a:off x="4572000" y="6682681"/>
            <a:ext cx="9144000" cy="3604319"/>
            <a:chOff x="0" y="-85725"/>
            <a:chExt cx="12192000" cy="4805758"/>
          </a:xfrm>
        </p:grpSpPr>
        <p:grpSp>
          <p:nvGrpSpPr>
            <p:cNvPr id="17" name="Group 17"/>
            <p:cNvGrpSpPr/>
            <p:nvPr/>
          </p:nvGrpSpPr>
          <p:grpSpPr>
            <a:xfrm>
              <a:off x="0" y="0"/>
              <a:ext cx="12192000" cy="4720033"/>
              <a:chOff x="0" y="0"/>
              <a:chExt cx="1416645" cy="548442"/>
            </a:xfrm>
          </p:grpSpPr>
          <p:sp>
            <p:nvSpPr>
              <p:cNvPr id="18" name="Freeform 18"/>
              <p:cNvSpPr/>
              <p:nvPr/>
            </p:nvSpPr>
            <p:spPr>
              <a:xfrm>
                <a:off x="0" y="0"/>
                <a:ext cx="1416645" cy="548442"/>
              </a:xfrm>
              <a:custGeom>
                <a:avLst/>
                <a:gdLst/>
                <a:ahLst/>
                <a:cxnLst/>
                <a:rect l="l" t="t" r="r" b="b"/>
                <a:pathLst>
                  <a:path w="1416645" h="548442">
                    <a:moveTo>
                      <a:pt x="0" y="0"/>
                    </a:moveTo>
                    <a:lnTo>
                      <a:pt x="1416645" y="0"/>
                    </a:lnTo>
                    <a:lnTo>
                      <a:pt x="1416645" y="548442"/>
                    </a:lnTo>
                    <a:lnTo>
                      <a:pt x="0" y="548442"/>
                    </a:lnTo>
                    <a:close/>
                  </a:path>
                </a:pathLst>
              </a:custGeom>
              <a:solidFill>
                <a:srgbClr val="757A7C"/>
              </a:solidFill>
            </p:spPr>
            <p:txBody>
              <a:bodyPr/>
              <a:lstStyle/>
              <a:p>
                <a:endParaRPr lang="en-US"/>
              </a:p>
            </p:txBody>
          </p:sp>
        </p:grpSp>
        <p:grpSp>
          <p:nvGrpSpPr>
            <p:cNvPr id="19" name="Group 19"/>
            <p:cNvGrpSpPr/>
            <p:nvPr/>
          </p:nvGrpSpPr>
          <p:grpSpPr>
            <a:xfrm>
              <a:off x="0" y="0"/>
              <a:ext cx="12192000" cy="836912"/>
              <a:chOff x="0" y="0"/>
              <a:chExt cx="1416645" cy="97245"/>
            </a:xfrm>
          </p:grpSpPr>
          <p:sp>
            <p:nvSpPr>
              <p:cNvPr id="20" name="Freeform 20"/>
              <p:cNvSpPr/>
              <p:nvPr/>
            </p:nvSpPr>
            <p:spPr>
              <a:xfrm>
                <a:off x="0" y="0"/>
                <a:ext cx="1416645" cy="97245"/>
              </a:xfrm>
              <a:custGeom>
                <a:avLst/>
                <a:gdLst/>
                <a:ahLst/>
                <a:cxnLst/>
                <a:rect l="l" t="t" r="r" b="b"/>
                <a:pathLst>
                  <a:path w="1416645" h="97245">
                    <a:moveTo>
                      <a:pt x="0" y="0"/>
                    </a:moveTo>
                    <a:lnTo>
                      <a:pt x="1416645" y="0"/>
                    </a:lnTo>
                    <a:lnTo>
                      <a:pt x="1416645" y="97245"/>
                    </a:lnTo>
                    <a:lnTo>
                      <a:pt x="0" y="97245"/>
                    </a:lnTo>
                    <a:close/>
                  </a:path>
                </a:pathLst>
              </a:custGeom>
              <a:solidFill>
                <a:srgbClr val="0E1E31"/>
              </a:solidFill>
            </p:spPr>
            <p:txBody>
              <a:bodyPr/>
              <a:lstStyle/>
              <a:p>
                <a:endParaRPr lang="en-US"/>
              </a:p>
            </p:txBody>
          </p:sp>
        </p:grpSp>
        <p:sp>
          <p:nvSpPr>
            <p:cNvPr id="21" name="TextBox 21"/>
            <p:cNvSpPr txBox="1"/>
            <p:nvPr/>
          </p:nvSpPr>
          <p:spPr>
            <a:xfrm>
              <a:off x="298223" y="-85725"/>
              <a:ext cx="11595553" cy="4742752"/>
            </a:xfrm>
            <a:prstGeom prst="rect">
              <a:avLst/>
            </a:prstGeom>
          </p:spPr>
          <p:txBody>
            <a:bodyPr lIns="0" tIns="0" rIns="0" bIns="0" rtlCol="0" anchor="t">
              <a:spAutoFit/>
            </a:bodyPr>
            <a:lstStyle/>
            <a:p>
              <a:pPr algn="ctr">
                <a:lnSpc>
                  <a:spcPts val="5460"/>
                </a:lnSpc>
              </a:pPr>
              <a:r>
                <a:rPr lang="en-US" sz="3900" dirty="0">
                  <a:solidFill>
                    <a:srgbClr val="D3D3D3"/>
                  </a:solidFill>
                  <a:latin typeface="Questrial"/>
                  <a:ea typeface="Questrial"/>
                  <a:cs typeface="Questrial"/>
                  <a:sym typeface="Questrial"/>
                </a:rPr>
                <a:t>Supervision </a:t>
              </a:r>
            </a:p>
            <a:p>
              <a:pPr algn="ctr">
                <a:lnSpc>
                  <a:spcPts val="5460"/>
                </a:lnSpc>
              </a:pPr>
              <a:r>
                <a:rPr lang="en-US" sz="3900" dirty="0">
                  <a:solidFill>
                    <a:srgbClr val="D3D3D3"/>
                  </a:solidFill>
                  <a:latin typeface="Questrial"/>
                  <a:ea typeface="Questrial"/>
                  <a:cs typeface="Questrial"/>
                  <a:sym typeface="Questrial"/>
                </a:rPr>
                <a:t>(at least 90 days remaining)</a:t>
              </a:r>
            </a:p>
            <a:p>
              <a:pPr algn="l">
                <a:lnSpc>
                  <a:spcPts val="3359"/>
                </a:lnSpc>
              </a:pPr>
              <a:r>
                <a:rPr lang="en-US" sz="2400" dirty="0">
                  <a:solidFill>
                    <a:srgbClr val="0E1E31"/>
                  </a:solidFill>
                  <a:latin typeface="Questrial"/>
                  <a:ea typeface="Questrial"/>
                  <a:cs typeface="Questrial"/>
                  <a:sym typeface="Questrial"/>
                </a:rPr>
                <a:t>2 distinct criteria:</a:t>
              </a:r>
            </a:p>
            <a:p>
              <a:pPr marL="518160" lvl="1" indent="-259080" algn="l">
                <a:lnSpc>
                  <a:spcPts val="3359"/>
                </a:lnSpc>
                <a:buFont typeface="Arial"/>
                <a:buChar char="•"/>
              </a:pPr>
              <a:r>
                <a:rPr lang="en-US" sz="2400" dirty="0">
                  <a:solidFill>
                    <a:srgbClr val="0E1E31"/>
                  </a:solidFill>
                  <a:latin typeface="Questrial"/>
                  <a:ea typeface="Questrial"/>
                  <a:cs typeface="Questrial"/>
                  <a:sym typeface="Questrial"/>
                </a:rPr>
                <a:t>Oversight exercised by controlling authority which includes Courts, Parole Boards. etc.</a:t>
              </a:r>
            </a:p>
            <a:p>
              <a:pPr marL="518160" lvl="1" indent="-259080" algn="l">
                <a:lnSpc>
                  <a:spcPts val="3359"/>
                </a:lnSpc>
                <a:buFont typeface="Arial"/>
                <a:buChar char="•"/>
              </a:pPr>
              <a:r>
                <a:rPr lang="en-US" sz="2400" dirty="0">
                  <a:solidFill>
                    <a:srgbClr val="0E1E31"/>
                  </a:solidFill>
                  <a:latin typeface="Questrial"/>
                  <a:ea typeface="Questrial"/>
                  <a:cs typeface="Questrial"/>
                  <a:sym typeface="Questrial"/>
                </a:rPr>
                <a:t>Required to monitor regulations or conditions, other than monetary</a:t>
              </a:r>
            </a:p>
          </p:txBody>
        </p:sp>
      </p:grpSp>
      <p:grpSp>
        <p:nvGrpSpPr>
          <p:cNvPr id="22" name="Group 22"/>
          <p:cNvGrpSpPr/>
          <p:nvPr/>
        </p:nvGrpSpPr>
        <p:grpSpPr>
          <a:xfrm>
            <a:off x="2681907" y="3540025"/>
            <a:ext cx="12924186" cy="3206950"/>
            <a:chOff x="0" y="0"/>
            <a:chExt cx="17232247" cy="4275934"/>
          </a:xfrm>
        </p:grpSpPr>
        <p:grpSp>
          <p:nvGrpSpPr>
            <p:cNvPr id="23" name="Group 23"/>
            <p:cNvGrpSpPr/>
            <p:nvPr/>
          </p:nvGrpSpPr>
          <p:grpSpPr>
            <a:xfrm>
              <a:off x="0" y="0"/>
              <a:ext cx="17232247" cy="4275934"/>
              <a:chOff x="0" y="0"/>
              <a:chExt cx="2002295" cy="496841"/>
            </a:xfrm>
          </p:grpSpPr>
          <p:sp>
            <p:nvSpPr>
              <p:cNvPr id="24" name="Freeform 24"/>
              <p:cNvSpPr/>
              <p:nvPr/>
            </p:nvSpPr>
            <p:spPr>
              <a:xfrm>
                <a:off x="0" y="0"/>
                <a:ext cx="2002295" cy="496841"/>
              </a:xfrm>
              <a:custGeom>
                <a:avLst/>
                <a:gdLst/>
                <a:ahLst/>
                <a:cxnLst/>
                <a:rect l="l" t="t" r="r" b="b"/>
                <a:pathLst>
                  <a:path w="2002295" h="496841">
                    <a:moveTo>
                      <a:pt x="0" y="0"/>
                    </a:moveTo>
                    <a:lnTo>
                      <a:pt x="2002295" y="0"/>
                    </a:lnTo>
                    <a:lnTo>
                      <a:pt x="2002295" y="496841"/>
                    </a:lnTo>
                    <a:lnTo>
                      <a:pt x="0" y="496841"/>
                    </a:lnTo>
                    <a:close/>
                  </a:path>
                </a:pathLst>
              </a:custGeom>
              <a:solidFill>
                <a:srgbClr val="0E1E31"/>
              </a:solidFill>
            </p:spPr>
            <p:txBody>
              <a:bodyPr/>
              <a:lstStyle/>
              <a:p>
                <a:endParaRPr lang="en-US"/>
              </a:p>
            </p:txBody>
          </p:sp>
        </p:grpSp>
        <p:sp>
          <p:nvSpPr>
            <p:cNvPr id="25" name="TextBox 25"/>
            <p:cNvSpPr txBox="1"/>
            <p:nvPr/>
          </p:nvSpPr>
          <p:spPr>
            <a:xfrm>
              <a:off x="442980" y="637461"/>
              <a:ext cx="16346287" cy="2949954"/>
            </a:xfrm>
            <a:prstGeom prst="rect">
              <a:avLst/>
            </a:prstGeom>
          </p:spPr>
          <p:txBody>
            <a:bodyPr lIns="0" tIns="0" rIns="0" bIns="0" rtlCol="0" anchor="t">
              <a:spAutoFit/>
            </a:bodyPr>
            <a:lstStyle/>
            <a:p>
              <a:pPr algn="ctr">
                <a:lnSpc>
                  <a:spcPts val="5880"/>
                </a:lnSpc>
              </a:pPr>
              <a:r>
                <a:rPr lang="en-US" sz="4200">
                  <a:solidFill>
                    <a:srgbClr val="D3D3D3"/>
                  </a:solidFill>
                  <a:latin typeface="Questrial"/>
                  <a:ea typeface="Questrial"/>
                  <a:cs typeface="Questrial"/>
                  <a:sym typeface="Questrial"/>
                </a:rPr>
                <a:t>No state shall permit a </a:t>
              </a:r>
              <a:r>
                <a:rPr lang="en-US" sz="4200" u="sng">
                  <a:solidFill>
                    <a:srgbClr val="D3D3D3"/>
                  </a:solidFill>
                  <a:latin typeface="Questrial"/>
                  <a:ea typeface="Questrial"/>
                  <a:cs typeface="Questrial"/>
                  <a:sym typeface="Questrial"/>
                </a:rPr>
                <a:t>supervised individual</a:t>
              </a:r>
              <a:r>
                <a:rPr lang="en-US" sz="4200">
                  <a:solidFill>
                    <a:srgbClr val="D3D3D3"/>
                  </a:solidFill>
                  <a:latin typeface="Questrial"/>
                  <a:ea typeface="Questrial"/>
                  <a:cs typeface="Questrial"/>
                  <a:sym typeface="Questrial"/>
                </a:rPr>
                <a:t> who is eligible for transfer to </a:t>
              </a:r>
              <a:r>
                <a:rPr lang="en-US" sz="4200" u="sng">
                  <a:solidFill>
                    <a:srgbClr val="D3D3D3"/>
                  </a:solidFill>
                  <a:latin typeface="Questrial"/>
                  <a:ea typeface="Questrial"/>
                  <a:cs typeface="Questrial"/>
                  <a:sym typeface="Questrial"/>
                </a:rPr>
                <a:t>relocate</a:t>
              </a:r>
              <a:r>
                <a:rPr lang="en-US" sz="4200">
                  <a:solidFill>
                    <a:srgbClr val="D3D3D3"/>
                  </a:solidFill>
                  <a:latin typeface="Questrial"/>
                  <a:ea typeface="Questrial"/>
                  <a:cs typeface="Questrial"/>
                  <a:sym typeface="Questrial"/>
                </a:rPr>
                <a:t> to another state except as provided by these rules</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5000"/>
                                  </p:stCondLst>
                                  <p:childTnLst>
                                    <p:set>
                                      <p:cBhvr>
                                        <p:cTn id="6" dur="1" fill="hold">
                                          <p:stCondLst>
                                            <p:cond delay="49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5000"/>
                                  </p:stCondLst>
                                  <p:childTnLst>
                                    <p:set>
                                      <p:cBhvr>
                                        <p:cTn id="10" dur="1" fill="hold">
                                          <p:stCondLst>
                                            <p:cond delay="9"/>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5000"/>
                                  </p:stCondLst>
                                  <p:childTnLst>
                                    <p:set>
                                      <p:cBhvr>
                                        <p:cTn id="14" dur="1" fill="hold">
                                          <p:stCondLst>
                                            <p:cond delay="9"/>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E415D"/>
        </a:solidFill>
        <a:effectLst/>
      </p:bgPr>
    </p:bg>
    <p:spTree>
      <p:nvGrpSpPr>
        <p:cNvPr id="1" name=""/>
        <p:cNvGrpSpPr/>
        <p:nvPr/>
      </p:nvGrpSpPr>
      <p:grpSpPr>
        <a:xfrm>
          <a:off x="0" y="0"/>
          <a:ext cx="0" cy="0"/>
          <a:chOff x="0" y="0"/>
          <a:chExt cx="0" cy="0"/>
        </a:xfrm>
      </p:grpSpPr>
      <p:sp>
        <p:nvSpPr>
          <p:cNvPr id="2" name="AutoShape 2"/>
          <p:cNvSpPr/>
          <p:nvPr/>
        </p:nvSpPr>
        <p:spPr>
          <a:xfrm flipV="1">
            <a:off x="11850061" y="793106"/>
            <a:ext cx="6976926" cy="0"/>
          </a:xfrm>
          <a:prstGeom prst="line">
            <a:avLst/>
          </a:prstGeom>
          <a:ln w="28575" cap="flat">
            <a:solidFill>
              <a:srgbClr val="D3D3D3"/>
            </a:solidFill>
            <a:prstDash val="solid"/>
            <a:headEnd type="none" w="sm" len="sm"/>
            <a:tailEnd type="none" w="sm" len="sm"/>
          </a:ln>
        </p:spPr>
        <p:txBody>
          <a:bodyPr/>
          <a:lstStyle/>
          <a:p>
            <a:endParaRPr lang="en-US"/>
          </a:p>
        </p:txBody>
      </p:sp>
      <p:grpSp>
        <p:nvGrpSpPr>
          <p:cNvPr id="3" name="Group 3"/>
          <p:cNvGrpSpPr/>
          <p:nvPr/>
        </p:nvGrpSpPr>
        <p:grpSpPr>
          <a:xfrm>
            <a:off x="0" y="2464323"/>
            <a:ext cx="6980836" cy="7822677"/>
            <a:chOff x="0" y="0"/>
            <a:chExt cx="1081514" cy="1211937"/>
          </a:xfrm>
        </p:grpSpPr>
        <p:sp>
          <p:nvSpPr>
            <p:cNvPr id="4" name="Freeform 4"/>
            <p:cNvSpPr/>
            <p:nvPr/>
          </p:nvSpPr>
          <p:spPr>
            <a:xfrm>
              <a:off x="0" y="0"/>
              <a:ext cx="1081514" cy="1211937"/>
            </a:xfrm>
            <a:custGeom>
              <a:avLst/>
              <a:gdLst/>
              <a:ahLst/>
              <a:cxnLst/>
              <a:rect l="l" t="t" r="r" b="b"/>
              <a:pathLst>
                <a:path w="1081514" h="1211937">
                  <a:moveTo>
                    <a:pt x="0" y="0"/>
                  </a:moveTo>
                  <a:lnTo>
                    <a:pt x="1081514" y="0"/>
                  </a:lnTo>
                  <a:lnTo>
                    <a:pt x="1081514" y="1211937"/>
                  </a:lnTo>
                  <a:lnTo>
                    <a:pt x="0" y="1211937"/>
                  </a:lnTo>
                  <a:close/>
                </a:path>
              </a:pathLst>
            </a:custGeom>
            <a:blipFill>
              <a:blip r:embed="rId3"/>
              <a:stretch>
                <a:fillRect r="-68194"/>
              </a:stretch>
            </a:blipFill>
          </p:spPr>
          <p:txBody>
            <a:bodyPr/>
            <a:lstStyle/>
            <a:p>
              <a:endParaRPr lang="en-US"/>
            </a:p>
          </p:txBody>
        </p:sp>
      </p:grpSp>
      <p:grpSp>
        <p:nvGrpSpPr>
          <p:cNvPr id="5" name="Group 5"/>
          <p:cNvGrpSpPr/>
          <p:nvPr/>
        </p:nvGrpSpPr>
        <p:grpSpPr>
          <a:xfrm>
            <a:off x="6980836" y="2464323"/>
            <a:ext cx="11307164" cy="7822677"/>
            <a:chOff x="0" y="0"/>
            <a:chExt cx="2936916" cy="2031857"/>
          </a:xfrm>
        </p:grpSpPr>
        <p:sp>
          <p:nvSpPr>
            <p:cNvPr id="6" name="Freeform 6"/>
            <p:cNvSpPr/>
            <p:nvPr/>
          </p:nvSpPr>
          <p:spPr>
            <a:xfrm>
              <a:off x="0" y="0"/>
              <a:ext cx="2936916" cy="2031857"/>
            </a:xfrm>
            <a:custGeom>
              <a:avLst/>
              <a:gdLst/>
              <a:ahLst/>
              <a:cxnLst/>
              <a:rect l="l" t="t" r="r" b="b"/>
              <a:pathLst>
                <a:path w="2936916" h="2031857">
                  <a:moveTo>
                    <a:pt x="0" y="0"/>
                  </a:moveTo>
                  <a:lnTo>
                    <a:pt x="2936916" y="0"/>
                  </a:lnTo>
                  <a:lnTo>
                    <a:pt x="2936916" y="2031857"/>
                  </a:lnTo>
                  <a:lnTo>
                    <a:pt x="0" y="2031857"/>
                  </a:lnTo>
                  <a:close/>
                </a:path>
              </a:pathLst>
            </a:custGeom>
            <a:solidFill>
              <a:srgbClr val="D3D3D3"/>
            </a:solidFill>
          </p:spPr>
          <p:txBody>
            <a:bodyPr/>
            <a:lstStyle/>
            <a:p>
              <a:endParaRPr lang="en-US"/>
            </a:p>
          </p:txBody>
        </p:sp>
      </p:grpSp>
      <p:sp>
        <p:nvSpPr>
          <p:cNvPr id="7" name="TextBox 7"/>
          <p:cNvSpPr txBox="1"/>
          <p:nvPr/>
        </p:nvSpPr>
        <p:spPr>
          <a:xfrm>
            <a:off x="1028700" y="838200"/>
            <a:ext cx="16916765" cy="1626123"/>
          </a:xfrm>
          <a:prstGeom prst="rect">
            <a:avLst/>
          </a:prstGeom>
        </p:spPr>
        <p:txBody>
          <a:bodyPr lIns="0" tIns="0" rIns="0" bIns="0" rtlCol="0" anchor="t">
            <a:spAutoFit/>
          </a:bodyPr>
          <a:lstStyle/>
          <a:p>
            <a:pPr algn="l">
              <a:lnSpc>
                <a:spcPts val="13271"/>
              </a:lnSpc>
            </a:pPr>
            <a:r>
              <a:rPr lang="en-US" sz="9479">
                <a:solidFill>
                  <a:srgbClr val="D3D3D3"/>
                </a:solidFill>
                <a:latin typeface="Questrial"/>
                <a:ea typeface="Questrial"/>
                <a:cs typeface="Questrial"/>
                <a:sym typeface="Questrial"/>
              </a:rPr>
              <a:t>Eligible Offenses</a:t>
            </a:r>
          </a:p>
        </p:txBody>
      </p:sp>
      <p:sp>
        <p:nvSpPr>
          <p:cNvPr id="8" name="TextBox 8"/>
          <p:cNvSpPr txBox="1"/>
          <p:nvPr/>
        </p:nvSpPr>
        <p:spPr>
          <a:xfrm>
            <a:off x="7157094" y="2397648"/>
            <a:ext cx="11130906" cy="7907019"/>
          </a:xfrm>
          <a:prstGeom prst="rect">
            <a:avLst/>
          </a:prstGeom>
        </p:spPr>
        <p:txBody>
          <a:bodyPr lIns="0" tIns="0" rIns="0" bIns="0" rtlCol="0" anchor="t">
            <a:spAutoFit/>
          </a:bodyPr>
          <a:lstStyle/>
          <a:p>
            <a:pPr algn="l">
              <a:lnSpc>
                <a:spcPts val="4480"/>
              </a:lnSpc>
            </a:pPr>
            <a:r>
              <a:rPr lang="en-US" sz="3200">
                <a:solidFill>
                  <a:srgbClr val="000000"/>
                </a:solidFill>
                <a:latin typeface="Questrial"/>
                <a:ea typeface="Questrial"/>
                <a:cs typeface="Questrial"/>
                <a:sym typeface="Questrial"/>
              </a:rPr>
              <a:t>Felonies</a:t>
            </a:r>
          </a:p>
          <a:p>
            <a:pPr marL="582938" lvl="1" indent="-291469" algn="l">
              <a:lnSpc>
                <a:spcPts val="3780"/>
              </a:lnSpc>
              <a:buFont typeface="Arial"/>
              <a:buChar char="•"/>
            </a:pPr>
            <a:r>
              <a:rPr lang="en-US" sz="2700">
                <a:solidFill>
                  <a:srgbClr val="000000"/>
                </a:solidFill>
                <a:latin typeface="Questrial"/>
                <a:ea typeface="Questrial"/>
                <a:cs typeface="Questrial"/>
                <a:sym typeface="Questrial"/>
              </a:rPr>
              <a:t>All felons subject to “supervision</a:t>
            </a:r>
          </a:p>
          <a:p>
            <a:pPr algn="l">
              <a:lnSpc>
                <a:spcPts val="3920"/>
              </a:lnSpc>
            </a:pPr>
            <a:endParaRPr lang="en-US" sz="2700">
              <a:solidFill>
                <a:srgbClr val="000000"/>
              </a:solidFill>
              <a:latin typeface="Questrial"/>
              <a:ea typeface="Questrial"/>
              <a:cs typeface="Questrial"/>
              <a:sym typeface="Questrial"/>
            </a:endParaRPr>
          </a:p>
          <a:p>
            <a:pPr algn="l">
              <a:lnSpc>
                <a:spcPts val="4480"/>
              </a:lnSpc>
            </a:pPr>
            <a:r>
              <a:rPr lang="en-US" sz="3200">
                <a:solidFill>
                  <a:srgbClr val="000000"/>
                </a:solidFill>
                <a:latin typeface="Questrial"/>
                <a:ea typeface="Questrial"/>
                <a:cs typeface="Questrial"/>
                <a:sym typeface="Questrial"/>
              </a:rPr>
              <a:t>Misdemeanants- Rule 2.105</a:t>
            </a:r>
          </a:p>
          <a:p>
            <a:pPr marL="582938" lvl="1" indent="-291469" algn="l">
              <a:lnSpc>
                <a:spcPts val="3780"/>
              </a:lnSpc>
              <a:buFont typeface="Arial"/>
              <a:buChar char="•"/>
            </a:pPr>
            <a:r>
              <a:rPr lang="en-US" sz="2700">
                <a:solidFill>
                  <a:srgbClr val="000000"/>
                </a:solidFill>
                <a:latin typeface="Questrial"/>
                <a:ea typeface="Questrial"/>
                <a:cs typeface="Questrial"/>
                <a:sym typeface="Questrial"/>
              </a:rPr>
              <a:t>Sentence of 1 year or more of “supervision” &amp; instant offense includes at least 1 of the following:</a:t>
            </a:r>
          </a:p>
          <a:p>
            <a:pPr marL="582938" lvl="1" indent="-291469" algn="l">
              <a:lnSpc>
                <a:spcPts val="3780"/>
              </a:lnSpc>
              <a:buFont typeface="Arial"/>
              <a:buChar char="•"/>
            </a:pPr>
            <a:r>
              <a:rPr lang="en-US" sz="2700">
                <a:solidFill>
                  <a:srgbClr val="000000"/>
                </a:solidFill>
                <a:latin typeface="Questrial"/>
                <a:ea typeface="Questrial"/>
                <a:cs typeface="Questrial"/>
                <a:sym typeface="Questrial"/>
              </a:rPr>
              <a:t>Person incurred direct or threatened physical or psychological harm</a:t>
            </a:r>
          </a:p>
          <a:p>
            <a:pPr marL="582938" lvl="1" indent="-291469" algn="l">
              <a:lnSpc>
                <a:spcPts val="3780"/>
              </a:lnSpc>
              <a:buFont typeface="Arial"/>
              <a:buChar char="•"/>
            </a:pPr>
            <a:r>
              <a:rPr lang="en-US" sz="2700">
                <a:solidFill>
                  <a:srgbClr val="000000"/>
                </a:solidFill>
                <a:latin typeface="Questrial"/>
                <a:ea typeface="Questrial"/>
                <a:cs typeface="Questrial"/>
                <a:sym typeface="Questrial"/>
              </a:rPr>
              <a:t>Use or possession of a firearm</a:t>
            </a:r>
          </a:p>
          <a:p>
            <a:pPr marL="582938" lvl="1" indent="-291469" algn="l">
              <a:lnSpc>
                <a:spcPts val="3780"/>
              </a:lnSpc>
              <a:buFont typeface="Arial"/>
              <a:buChar char="•"/>
            </a:pPr>
            <a:r>
              <a:rPr lang="en-US" sz="2700">
                <a:solidFill>
                  <a:srgbClr val="000000"/>
                </a:solidFill>
                <a:latin typeface="Questrial"/>
                <a:ea typeface="Questrial"/>
                <a:cs typeface="Questrial"/>
                <a:sym typeface="Questrial"/>
              </a:rPr>
              <a:t>2nd or subsequent conviction of driving while impaired by drugs or alcohol</a:t>
            </a:r>
          </a:p>
          <a:p>
            <a:pPr marL="582938" lvl="1" indent="-291469" algn="l">
              <a:lnSpc>
                <a:spcPts val="3780"/>
              </a:lnSpc>
              <a:buFont typeface="Arial"/>
              <a:buChar char="•"/>
            </a:pPr>
            <a:r>
              <a:rPr lang="en-US" sz="2700">
                <a:solidFill>
                  <a:srgbClr val="000000"/>
                </a:solidFill>
                <a:latin typeface="Questrial"/>
                <a:ea typeface="Questrial"/>
                <a:cs typeface="Questrial"/>
                <a:sym typeface="Questrial"/>
              </a:rPr>
              <a:t>Sex offense requiring registration in the sending state</a:t>
            </a:r>
          </a:p>
          <a:p>
            <a:pPr algn="l">
              <a:lnSpc>
                <a:spcPts val="3920"/>
              </a:lnSpc>
            </a:pPr>
            <a:endParaRPr lang="en-US" sz="2700">
              <a:solidFill>
                <a:srgbClr val="000000"/>
              </a:solidFill>
              <a:latin typeface="Questrial"/>
              <a:ea typeface="Questrial"/>
              <a:cs typeface="Questrial"/>
              <a:sym typeface="Questrial"/>
            </a:endParaRPr>
          </a:p>
          <a:p>
            <a:pPr algn="l">
              <a:lnSpc>
                <a:spcPts val="4480"/>
              </a:lnSpc>
            </a:pPr>
            <a:r>
              <a:rPr lang="en-US" sz="3200">
                <a:solidFill>
                  <a:srgbClr val="000000"/>
                </a:solidFill>
                <a:latin typeface="Questrial"/>
                <a:ea typeface="Questrial"/>
                <a:cs typeface="Questrial"/>
                <a:sym typeface="Questrial"/>
              </a:rPr>
              <a:t>Deferred Sentences- Rule 2.106</a:t>
            </a:r>
          </a:p>
          <a:p>
            <a:pPr marL="582938" lvl="1" indent="-291469" algn="l">
              <a:lnSpc>
                <a:spcPts val="3780"/>
              </a:lnSpc>
              <a:buFont typeface="Arial"/>
              <a:buChar char="•"/>
            </a:pPr>
            <a:r>
              <a:rPr lang="en-US" sz="2700">
                <a:solidFill>
                  <a:srgbClr val="000000"/>
                </a:solidFill>
                <a:latin typeface="Questrial"/>
                <a:ea typeface="Questrial"/>
                <a:cs typeface="Questrial"/>
                <a:sym typeface="Questrial"/>
              </a:rPr>
              <a:t>Waived right to trial?</a:t>
            </a:r>
          </a:p>
          <a:p>
            <a:pPr marL="582938" lvl="1" indent="-291469" algn="l">
              <a:lnSpc>
                <a:spcPts val="3780"/>
              </a:lnSpc>
              <a:buFont typeface="Arial"/>
              <a:buChar char="•"/>
            </a:pPr>
            <a:r>
              <a:rPr lang="en-US" sz="2700">
                <a:solidFill>
                  <a:srgbClr val="000000"/>
                </a:solidFill>
                <a:latin typeface="Questrial"/>
                <a:ea typeface="Questrial"/>
                <a:cs typeface="Questrial"/>
                <a:sym typeface="Questrial"/>
              </a:rPr>
              <a:t>Entered a guilty/no contest plea?</a:t>
            </a:r>
          </a:p>
          <a:p>
            <a:pPr marL="582938" lvl="1" indent="-291469" algn="l">
              <a:lnSpc>
                <a:spcPts val="3780"/>
              </a:lnSpc>
              <a:buFont typeface="Arial"/>
              <a:buChar char="•"/>
            </a:pPr>
            <a:r>
              <a:rPr lang="en-US" sz="2700">
                <a:solidFill>
                  <a:srgbClr val="000000"/>
                </a:solidFill>
                <a:latin typeface="Questrial"/>
                <a:ea typeface="Questrial"/>
                <a:cs typeface="Questrial"/>
                <a:sym typeface="Questrial"/>
              </a:rPr>
              <a:t>Court accepted the plea?</a:t>
            </a:r>
          </a:p>
        </p:txBody>
      </p:sp>
      <p:sp>
        <p:nvSpPr>
          <p:cNvPr id="9" name="AutoShape 9"/>
          <p:cNvSpPr/>
          <p:nvPr/>
        </p:nvSpPr>
        <p:spPr>
          <a:xfrm>
            <a:off x="6980836" y="3669344"/>
            <a:ext cx="11251486" cy="0"/>
          </a:xfrm>
          <a:prstGeom prst="line">
            <a:avLst/>
          </a:prstGeom>
          <a:ln w="38100" cap="flat">
            <a:solidFill>
              <a:srgbClr val="822C2E"/>
            </a:solidFill>
            <a:prstDash val="solid"/>
            <a:headEnd type="none" w="sm" len="sm"/>
            <a:tailEnd type="none" w="sm" len="sm"/>
          </a:ln>
        </p:spPr>
        <p:txBody>
          <a:bodyPr/>
          <a:lstStyle/>
          <a:p>
            <a:endParaRPr lang="en-US"/>
          </a:p>
        </p:txBody>
      </p:sp>
      <p:sp>
        <p:nvSpPr>
          <p:cNvPr id="10" name="AutoShape 10"/>
          <p:cNvSpPr/>
          <p:nvPr/>
        </p:nvSpPr>
        <p:spPr>
          <a:xfrm>
            <a:off x="6980836" y="8132048"/>
            <a:ext cx="11331603" cy="0"/>
          </a:xfrm>
          <a:prstGeom prst="line">
            <a:avLst/>
          </a:prstGeom>
          <a:ln w="38100" cap="flat">
            <a:solidFill>
              <a:srgbClr val="822C2E"/>
            </a:solidFill>
            <a:prstDash val="solid"/>
            <a:headEnd type="none" w="sm" len="sm"/>
            <a:tailEnd type="none" w="sm" len="sm"/>
          </a:ln>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57A7C"/>
        </a:solidFill>
        <a:effectLst/>
      </p:bgPr>
    </p:bg>
    <p:spTree>
      <p:nvGrpSpPr>
        <p:cNvPr id="1" name=""/>
        <p:cNvGrpSpPr/>
        <p:nvPr/>
      </p:nvGrpSpPr>
      <p:grpSpPr>
        <a:xfrm>
          <a:off x="0" y="0"/>
          <a:ext cx="0" cy="0"/>
          <a:chOff x="0" y="0"/>
          <a:chExt cx="0" cy="0"/>
        </a:xfrm>
      </p:grpSpPr>
      <p:sp>
        <p:nvSpPr>
          <p:cNvPr id="2" name="AutoShape 2"/>
          <p:cNvSpPr/>
          <p:nvPr/>
        </p:nvSpPr>
        <p:spPr>
          <a:xfrm flipV="1">
            <a:off x="11850061" y="793106"/>
            <a:ext cx="6976926" cy="0"/>
          </a:xfrm>
          <a:prstGeom prst="line">
            <a:avLst/>
          </a:prstGeom>
          <a:ln w="28575" cap="flat">
            <a:solidFill>
              <a:srgbClr val="D3D3D3"/>
            </a:solidFill>
            <a:prstDash val="solid"/>
            <a:headEnd type="none" w="sm" len="sm"/>
            <a:tailEnd type="none" w="sm" len="sm"/>
          </a:ln>
        </p:spPr>
        <p:txBody>
          <a:bodyPr/>
          <a:lstStyle/>
          <a:p>
            <a:endParaRPr lang="en-US"/>
          </a:p>
        </p:txBody>
      </p:sp>
      <p:grpSp>
        <p:nvGrpSpPr>
          <p:cNvPr id="3" name="Group 3"/>
          <p:cNvGrpSpPr/>
          <p:nvPr/>
        </p:nvGrpSpPr>
        <p:grpSpPr>
          <a:xfrm>
            <a:off x="11040292" y="2464323"/>
            <a:ext cx="7247708" cy="7822677"/>
            <a:chOff x="0" y="0"/>
            <a:chExt cx="1122860" cy="1211937"/>
          </a:xfrm>
        </p:grpSpPr>
        <p:sp>
          <p:nvSpPr>
            <p:cNvPr id="4" name="Freeform 4"/>
            <p:cNvSpPr/>
            <p:nvPr/>
          </p:nvSpPr>
          <p:spPr>
            <a:xfrm>
              <a:off x="0" y="0"/>
              <a:ext cx="1122860" cy="1211937"/>
            </a:xfrm>
            <a:custGeom>
              <a:avLst/>
              <a:gdLst/>
              <a:ahLst/>
              <a:cxnLst/>
              <a:rect l="l" t="t" r="r" b="b"/>
              <a:pathLst>
                <a:path w="1122860" h="1211937">
                  <a:moveTo>
                    <a:pt x="0" y="0"/>
                  </a:moveTo>
                  <a:lnTo>
                    <a:pt x="1122860" y="0"/>
                  </a:lnTo>
                  <a:lnTo>
                    <a:pt x="1122860" y="1211937"/>
                  </a:lnTo>
                  <a:lnTo>
                    <a:pt x="0" y="1211937"/>
                  </a:lnTo>
                  <a:close/>
                </a:path>
              </a:pathLst>
            </a:custGeom>
            <a:blipFill>
              <a:blip r:embed="rId3"/>
              <a:stretch>
                <a:fillRect l="-11551" r="-50449"/>
              </a:stretch>
            </a:blipFill>
          </p:spPr>
          <p:txBody>
            <a:bodyPr/>
            <a:lstStyle/>
            <a:p>
              <a:endParaRPr lang="en-US"/>
            </a:p>
          </p:txBody>
        </p:sp>
      </p:grpSp>
      <p:grpSp>
        <p:nvGrpSpPr>
          <p:cNvPr id="5" name="Group 5"/>
          <p:cNvGrpSpPr/>
          <p:nvPr/>
        </p:nvGrpSpPr>
        <p:grpSpPr>
          <a:xfrm>
            <a:off x="0" y="2464323"/>
            <a:ext cx="11040292" cy="7822677"/>
            <a:chOff x="0" y="0"/>
            <a:chExt cx="2867599" cy="2031857"/>
          </a:xfrm>
        </p:grpSpPr>
        <p:sp>
          <p:nvSpPr>
            <p:cNvPr id="6" name="Freeform 6"/>
            <p:cNvSpPr/>
            <p:nvPr/>
          </p:nvSpPr>
          <p:spPr>
            <a:xfrm>
              <a:off x="0" y="0"/>
              <a:ext cx="2867599" cy="2031857"/>
            </a:xfrm>
            <a:custGeom>
              <a:avLst/>
              <a:gdLst/>
              <a:ahLst/>
              <a:cxnLst/>
              <a:rect l="l" t="t" r="r" b="b"/>
              <a:pathLst>
                <a:path w="2867599" h="2031857">
                  <a:moveTo>
                    <a:pt x="0" y="0"/>
                  </a:moveTo>
                  <a:lnTo>
                    <a:pt x="2867599" y="0"/>
                  </a:lnTo>
                  <a:lnTo>
                    <a:pt x="2867599" y="2031857"/>
                  </a:lnTo>
                  <a:lnTo>
                    <a:pt x="0" y="2031857"/>
                  </a:lnTo>
                  <a:close/>
                </a:path>
              </a:pathLst>
            </a:custGeom>
            <a:solidFill>
              <a:srgbClr val="822C2E"/>
            </a:solidFill>
          </p:spPr>
          <p:txBody>
            <a:bodyPr/>
            <a:lstStyle/>
            <a:p>
              <a:endParaRPr lang="en-US"/>
            </a:p>
          </p:txBody>
        </p:sp>
      </p:grpSp>
      <p:sp>
        <p:nvSpPr>
          <p:cNvPr id="7" name="TextBox 7"/>
          <p:cNvSpPr txBox="1"/>
          <p:nvPr/>
        </p:nvSpPr>
        <p:spPr>
          <a:xfrm>
            <a:off x="1028700" y="866775"/>
            <a:ext cx="16916765" cy="1418471"/>
          </a:xfrm>
          <a:prstGeom prst="rect">
            <a:avLst/>
          </a:prstGeom>
        </p:spPr>
        <p:txBody>
          <a:bodyPr lIns="0" tIns="0" rIns="0" bIns="0" rtlCol="0" anchor="t">
            <a:spAutoFit/>
          </a:bodyPr>
          <a:lstStyle/>
          <a:p>
            <a:pPr algn="l">
              <a:lnSpc>
                <a:spcPts val="11591"/>
              </a:lnSpc>
            </a:pPr>
            <a:r>
              <a:rPr lang="en-US" sz="8279">
                <a:solidFill>
                  <a:srgbClr val="D3D3D3"/>
                </a:solidFill>
                <a:latin typeface="Questrial"/>
                <a:ea typeface="Questrial"/>
                <a:cs typeface="Questrial"/>
                <a:sym typeface="Questrial"/>
              </a:rPr>
              <a:t>Transfer Requirements</a:t>
            </a:r>
          </a:p>
        </p:txBody>
      </p:sp>
      <p:sp>
        <p:nvSpPr>
          <p:cNvPr id="8" name="TextBox 8"/>
          <p:cNvSpPr txBox="1"/>
          <p:nvPr/>
        </p:nvSpPr>
        <p:spPr>
          <a:xfrm>
            <a:off x="453287" y="3000002"/>
            <a:ext cx="10043744" cy="6665595"/>
          </a:xfrm>
          <a:prstGeom prst="rect">
            <a:avLst/>
          </a:prstGeom>
        </p:spPr>
        <p:txBody>
          <a:bodyPr lIns="0" tIns="0" rIns="0" bIns="0" rtlCol="0" anchor="t">
            <a:spAutoFit/>
          </a:bodyPr>
          <a:lstStyle/>
          <a:p>
            <a:pPr marL="906780" lvl="1" indent="-453390" algn="l">
              <a:lnSpc>
                <a:spcPts val="5880"/>
              </a:lnSpc>
              <a:buFont typeface="Arial"/>
              <a:buChar char="•"/>
            </a:pPr>
            <a:r>
              <a:rPr lang="en-US" sz="4200">
                <a:solidFill>
                  <a:srgbClr val="D3D3D3"/>
                </a:solidFill>
                <a:latin typeface="Questrial"/>
                <a:ea typeface="Questrial"/>
                <a:cs typeface="Questrial"/>
                <a:sym typeface="Questrial"/>
              </a:rPr>
              <a:t>Request at the discretion of the sending state</a:t>
            </a:r>
          </a:p>
          <a:p>
            <a:pPr marL="1813560" lvl="2" indent="-604520" algn="l">
              <a:lnSpc>
                <a:spcPts val="5880"/>
              </a:lnSpc>
              <a:buFont typeface="Arial"/>
              <a:buChar char="⚬"/>
            </a:pPr>
            <a:r>
              <a:rPr lang="en-US" sz="4200">
                <a:solidFill>
                  <a:srgbClr val="D3D3D3"/>
                </a:solidFill>
                <a:latin typeface="Questrial"/>
                <a:ea typeface="Questrial"/>
                <a:cs typeface="Questrial"/>
                <a:sym typeface="Questrial"/>
              </a:rPr>
              <a:t>No supervised individual has right to transfer</a:t>
            </a:r>
          </a:p>
          <a:p>
            <a:pPr marL="906780" lvl="1" indent="-453390" algn="l">
              <a:lnSpc>
                <a:spcPts val="5880"/>
              </a:lnSpc>
              <a:buFont typeface="Arial"/>
              <a:buChar char="•"/>
            </a:pPr>
            <a:r>
              <a:rPr lang="en-US" sz="4200">
                <a:solidFill>
                  <a:srgbClr val="D3D3D3"/>
                </a:solidFill>
                <a:latin typeface="Questrial"/>
                <a:ea typeface="Questrial"/>
                <a:cs typeface="Questrial"/>
                <a:sym typeface="Questrial"/>
              </a:rPr>
              <a:t>90+ days of supervision remaining</a:t>
            </a:r>
          </a:p>
          <a:p>
            <a:pPr marL="906780" lvl="1" indent="-453390" algn="l">
              <a:lnSpc>
                <a:spcPts val="5880"/>
              </a:lnSpc>
              <a:buFont typeface="Arial"/>
              <a:buChar char="•"/>
            </a:pPr>
            <a:r>
              <a:rPr lang="en-US" sz="4200">
                <a:solidFill>
                  <a:srgbClr val="D3D3D3"/>
                </a:solidFill>
                <a:latin typeface="Questrial"/>
                <a:ea typeface="Questrial"/>
                <a:cs typeface="Questrial"/>
                <a:sym typeface="Questrial"/>
              </a:rPr>
              <a:t>Substantial compliance</a:t>
            </a:r>
          </a:p>
          <a:p>
            <a:pPr marL="906780" lvl="1" indent="-453390" algn="l">
              <a:lnSpc>
                <a:spcPts val="5880"/>
              </a:lnSpc>
              <a:buFont typeface="Arial"/>
              <a:buChar char="•"/>
            </a:pPr>
            <a:r>
              <a:rPr lang="en-US" sz="4200">
                <a:solidFill>
                  <a:srgbClr val="D3D3D3"/>
                </a:solidFill>
                <a:latin typeface="Questrial"/>
                <a:ea typeface="Questrial"/>
                <a:cs typeface="Questrial"/>
                <a:sym typeface="Questrial"/>
              </a:rPr>
              <a:t>Valid plan of supervision</a:t>
            </a:r>
          </a:p>
          <a:p>
            <a:pPr marL="906780" lvl="1" indent="-453390" algn="l">
              <a:lnSpc>
                <a:spcPts val="5880"/>
              </a:lnSpc>
              <a:buFont typeface="Arial"/>
              <a:buChar char="•"/>
            </a:pPr>
            <a:r>
              <a:rPr lang="en-US" sz="4200">
                <a:solidFill>
                  <a:srgbClr val="D3D3D3"/>
                </a:solidFill>
                <a:latin typeface="Questrial"/>
                <a:ea typeface="Questrial"/>
                <a:cs typeface="Questrial"/>
                <a:sym typeface="Questrial"/>
              </a:rPr>
              <a:t>Reason for transfer</a:t>
            </a:r>
          </a:p>
          <a:p>
            <a:pPr marL="906780" lvl="1" indent="-453390" algn="l">
              <a:lnSpc>
                <a:spcPts val="5880"/>
              </a:lnSpc>
              <a:buFont typeface="Arial"/>
              <a:buChar char="•"/>
            </a:pPr>
            <a:r>
              <a:rPr lang="en-US" sz="4200">
                <a:solidFill>
                  <a:srgbClr val="D3D3D3"/>
                </a:solidFill>
                <a:latin typeface="Questrial"/>
                <a:ea typeface="Questrial"/>
                <a:cs typeface="Questrial"/>
                <a:sym typeface="Questrial"/>
              </a:rPr>
              <a:t>Justification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E1E31"/>
        </a:solidFill>
        <a:effectLst/>
      </p:bgPr>
    </p:bg>
    <p:spTree>
      <p:nvGrpSpPr>
        <p:cNvPr id="1" name=""/>
        <p:cNvGrpSpPr/>
        <p:nvPr/>
      </p:nvGrpSpPr>
      <p:grpSpPr>
        <a:xfrm>
          <a:off x="0" y="0"/>
          <a:ext cx="0" cy="0"/>
          <a:chOff x="0" y="0"/>
          <a:chExt cx="0" cy="0"/>
        </a:xfrm>
      </p:grpSpPr>
      <p:sp>
        <p:nvSpPr>
          <p:cNvPr id="2" name="AutoShape 2"/>
          <p:cNvSpPr/>
          <p:nvPr/>
        </p:nvSpPr>
        <p:spPr>
          <a:xfrm flipV="1">
            <a:off x="11850061" y="793106"/>
            <a:ext cx="6976926" cy="0"/>
          </a:xfrm>
          <a:prstGeom prst="line">
            <a:avLst/>
          </a:prstGeom>
          <a:ln w="28575" cap="flat">
            <a:solidFill>
              <a:srgbClr val="D3D3D3"/>
            </a:solidFill>
            <a:prstDash val="solid"/>
            <a:headEnd type="none" w="sm" len="sm"/>
            <a:tailEnd type="none" w="sm" len="sm"/>
          </a:ln>
        </p:spPr>
        <p:txBody>
          <a:bodyPr/>
          <a:lstStyle/>
          <a:p>
            <a:endParaRPr lang="en-US"/>
          </a:p>
        </p:txBody>
      </p:sp>
      <p:grpSp>
        <p:nvGrpSpPr>
          <p:cNvPr id="3" name="Group 3"/>
          <p:cNvGrpSpPr/>
          <p:nvPr/>
        </p:nvGrpSpPr>
        <p:grpSpPr>
          <a:xfrm>
            <a:off x="0" y="2464323"/>
            <a:ext cx="6632883" cy="7822677"/>
            <a:chOff x="0" y="0"/>
            <a:chExt cx="1027607" cy="1211937"/>
          </a:xfrm>
        </p:grpSpPr>
        <p:sp>
          <p:nvSpPr>
            <p:cNvPr id="4" name="Freeform 4"/>
            <p:cNvSpPr/>
            <p:nvPr/>
          </p:nvSpPr>
          <p:spPr>
            <a:xfrm>
              <a:off x="0" y="0"/>
              <a:ext cx="1027607" cy="1211937"/>
            </a:xfrm>
            <a:custGeom>
              <a:avLst/>
              <a:gdLst/>
              <a:ahLst/>
              <a:cxnLst/>
              <a:rect l="l" t="t" r="r" b="b"/>
              <a:pathLst>
                <a:path w="1027607" h="1211937">
                  <a:moveTo>
                    <a:pt x="0" y="0"/>
                  </a:moveTo>
                  <a:lnTo>
                    <a:pt x="1027607" y="0"/>
                  </a:lnTo>
                  <a:lnTo>
                    <a:pt x="1027607" y="1211937"/>
                  </a:lnTo>
                  <a:lnTo>
                    <a:pt x="0" y="1211937"/>
                  </a:lnTo>
                  <a:close/>
                </a:path>
              </a:pathLst>
            </a:custGeom>
            <a:blipFill>
              <a:blip r:embed="rId3"/>
              <a:stretch>
                <a:fillRect t="-10564" b="-10564"/>
              </a:stretch>
            </a:blipFill>
          </p:spPr>
          <p:txBody>
            <a:bodyPr/>
            <a:lstStyle/>
            <a:p>
              <a:endParaRPr lang="en-US"/>
            </a:p>
          </p:txBody>
        </p:sp>
      </p:grpSp>
      <p:grpSp>
        <p:nvGrpSpPr>
          <p:cNvPr id="5" name="Group 5"/>
          <p:cNvGrpSpPr/>
          <p:nvPr/>
        </p:nvGrpSpPr>
        <p:grpSpPr>
          <a:xfrm>
            <a:off x="6632883" y="2464323"/>
            <a:ext cx="11655117" cy="4616138"/>
            <a:chOff x="0" y="0"/>
            <a:chExt cx="3027293" cy="1198993"/>
          </a:xfrm>
        </p:grpSpPr>
        <p:sp>
          <p:nvSpPr>
            <p:cNvPr id="6" name="Freeform 6"/>
            <p:cNvSpPr/>
            <p:nvPr/>
          </p:nvSpPr>
          <p:spPr>
            <a:xfrm>
              <a:off x="0" y="0"/>
              <a:ext cx="3027293" cy="1198993"/>
            </a:xfrm>
            <a:custGeom>
              <a:avLst/>
              <a:gdLst/>
              <a:ahLst/>
              <a:cxnLst/>
              <a:rect l="l" t="t" r="r" b="b"/>
              <a:pathLst>
                <a:path w="3027293" h="1198993">
                  <a:moveTo>
                    <a:pt x="0" y="0"/>
                  </a:moveTo>
                  <a:lnTo>
                    <a:pt x="3027293" y="0"/>
                  </a:lnTo>
                  <a:lnTo>
                    <a:pt x="3027293" y="1198993"/>
                  </a:lnTo>
                  <a:lnTo>
                    <a:pt x="0" y="1198993"/>
                  </a:lnTo>
                  <a:close/>
                </a:path>
              </a:pathLst>
            </a:custGeom>
            <a:solidFill>
              <a:srgbClr val="757A7C"/>
            </a:solidFill>
          </p:spPr>
          <p:txBody>
            <a:bodyPr/>
            <a:lstStyle/>
            <a:p>
              <a:endParaRPr lang="en-US"/>
            </a:p>
          </p:txBody>
        </p:sp>
      </p:grpSp>
      <p:grpSp>
        <p:nvGrpSpPr>
          <p:cNvPr id="7" name="Group 7"/>
          <p:cNvGrpSpPr/>
          <p:nvPr/>
        </p:nvGrpSpPr>
        <p:grpSpPr>
          <a:xfrm>
            <a:off x="6632883" y="7080461"/>
            <a:ext cx="11655117" cy="3206539"/>
            <a:chOff x="0" y="0"/>
            <a:chExt cx="1805683" cy="496777"/>
          </a:xfrm>
        </p:grpSpPr>
        <p:sp>
          <p:nvSpPr>
            <p:cNvPr id="8" name="Freeform 8"/>
            <p:cNvSpPr/>
            <p:nvPr/>
          </p:nvSpPr>
          <p:spPr>
            <a:xfrm>
              <a:off x="0" y="0"/>
              <a:ext cx="1805683" cy="496777"/>
            </a:xfrm>
            <a:custGeom>
              <a:avLst/>
              <a:gdLst/>
              <a:ahLst/>
              <a:cxnLst/>
              <a:rect l="l" t="t" r="r" b="b"/>
              <a:pathLst>
                <a:path w="1805683" h="496777">
                  <a:moveTo>
                    <a:pt x="0" y="0"/>
                  </a:moveTo>
                  <a:lnTo>
                    <a:pt x="1805683" y="0"/>
                  </a:lnTo>
                  <a:lnTo>
                    <a:pt x="1805683" y="496777"/>
                  </a:lnTo>
                  <a:lnTo>
                    <a:pt x="0" y="496777"/>
                  </a:lnTo>
                  <a:close/>
                </a:path>
              </a:pathLst>
            </a:custGeom>
            <a:solidFill>
              <a:srgbClr val="D3D3D3"/>
            </a:solidFill>
          </p:spPr>
          <p:txBody>
            <a:bodyPr/>
            <a:lstStyle/>
            <a:p>
              <a:endParaRPr lang="en-US"/>
            </a:p>
          </p:txBody>
        </p:sp>
      </p:grpSp>
      <p:sp>
        <p:nvSpPr>
          <p:cNvPr id="9" name="TextBox 9"/>
          <p:cNvSpPr txBox="1"/>
          <p:nvPr/>
        </p:nvSpPr>
        <p:spPr>
          <a:xfrm>
            <a:off x="1028700" y="866775"/>
            <a:ext cx="16916765" cy="1418471"/>
          </a:xfrm>
          <a:prstGeom prst="rect">
            <a:avLst/>
          </a:prstGeom>
        </p:spPr>
        <p:txBody>
          <a:bodyPr lIns="0" tIns="0" rIns="0" bIns="0" rtlCol="0" anchor="t">
            <a:spAutoFit/>
          </a:bodyPr>
          <a:lstStyle/>
          <a:p>
            <a:pPr algn="l">
              <a:lnSpc>
                <a:spcPts val="11591"/>
              </a:lnSpc>
            </a:pPr>
            <a:r>
              <a:rPr lang="en-US" sz="8279">
                <a:solidFill>
                  <a:srgbClr val="D3D3D3"/>
                </a:solidFill>
                <a:latin typeface="Questrial"/>
                <a:ea typeface="Questrial"/>
                <a:cs typeface="Questrial"/>
                <a:sym typeface="Questrial"/>
              </a:rPr>
              <a:t>Reason for Transfer</a:t>
            </a:r>
          </a:p>
        </p:txBody>
      </p:sp>
      <p:sp>
        <p:nvSpPr>
          <p:cNvPr id="10" name="TextBox 10"/>
          <p:cNvSpPr txBox="1"/>
          <p:nvPr/>
        </p:nvSpPr>
        <p:spPr>
          <a:xfrm>
            <a:off x="7086170" y="2798495"/>
            <a:ext cx="10748543" cy="3862070"/>
          </a:xfrm>
          <a:prstGeom prst="rect">
            <a:avLst/>
          </a:prstGeom>
        </p:spPr>
        <p:txBody>
          <a:bodyPr lIns="0" tIns="0" rIns="0" bIns="0" rtlCol="0" anchor="t">
            <a:spAutoFit/>
          </a:bodyPr>
          <a:lstStyle/>
          <a:p>
            <a:pPr algn="ctr">
              <a:lnSpc>
                <a:spcPts val="6159"/>
              </a:lnSpc>
            </a:pPr>
            <a:r>
              <a:rPr lang="en-US" sz="4399">
                <a:solidFill>
                  <a:srgbClr val="0E1E31"/>
                </a:solidFill>
                <a:latin typeface="Questrial"/>
                <a:ea typeface="Questrial"/>
                <a:cs typeface="Questrial"/>
                <a:sym typeface="Questrial"/>
              </a:rPr>
              <a:t>Mandatory</a:t>
            </a:r>
          </a:p>
          <a:p>
            <a:pPr algn="l">
              <a:lnSpc>
                <a:spcPts val="4900"/>
              </a:lnSpc>
            </a:pPr>
            <a:r>
              <a:rPr lang="en-US" sz="3500">
                <a:solidFill>
                  <a:srgbClr val="0E1E31"/>
                </a:solidFill>
                <a:latin typeface="Questrial"/>
                <a:ea typeface="Questrial"/>
                <a:cs typeface="Questrial"/>
                <a:sym typeface="Questrial"/>
              </a:rPr>
              <a:t>Resident/Resident Family (Majority of transfers)</a:t>
            </a:r>
          </a:p>
          <a:p>
            <a:pPr algn="l">
              <a:lnSpc>
                <a:spcPts val="4900"/>
              </a:lnSpc>
            </a:pPr>
            <a:r>
              <a:rPr lang="en-US" sz="3500">
                <a:solidFill>
                  <a:srgbClr val="0E1E31"/>
                </a:solidFill>
                <a:latin typeface="Questrial"/>
                <a:ea typeface="Questrial"/>
                <a:cs typeface="Questrial"/>
                <a:sym typeface="Questrial"/>
              </a:rPr>
              <a:t>Other Mandatory (Less common transfer reasons)</a:t>
            </a:r>
          </a:p>
          <a:p>
            <a:pPr marL="755654" lvl="1" indent="-377827" algn="l">
              <a:lnSpc>
                <a:spcPts val="4900"/>
              </a:lnSpc>
              <a:buFont typeface="Arial"/>
              <a:buChar char="•"/>
            </a:pPr>
            <a:r>
              <a:rPr lang="en-US" sz="3500">
                <a:solidFill>
                  <a:srgbClr val="0E1E31"/>
                </a:solidFill>
                <a:latin typeface="Questrial"/>
                <a:ea typeface="Questrial"/>
                <a:cs typeface="Questrial"/>
                <a:sym typeface="Questrial"/>
              </a:rPr>
              <a:t>Military Member/Live with Military Family Military Veteran Receiving Treatment</a:t>
            </a:r>
          </a:p>
          <a:p>
            <a:pPr marL="755654" lvl="1" indent="-377827" algn="l">
              <a:lnSpc>
                <a:spcPts val="4900"/>
              </a:lnSpc>
              <a:buFont typeface="Arial"/>
              <a:buChar char="•"/>
            </a:pPr>
            <a:r>
              <a:rPr lang="en-US" sz="3500">
                <a:solidFill>
                  <a:srgbClr val="0E1E31"/>
                </a:solidFill>
                <a:latin typeface="Questrial"/>
                <a:ea typeface="Questrial"/>
                <a:cs typeface="Questrial"/>
                <a:sym typeface="Questrial"/>
              </a:rPr>
              <a:t>Employment Transfers (at direction of employer)                </a:t>
            </a:r>
          </a:p>
        </p:txBody>
      </p:sp>
      <p:sp>
        <p:nvSpPr>
          <p:cNvPr id="11" name="TextBox 11"/>
          <p:cNvSpPr txBox="1"/>
          <p:nvPr/>
        </p:nvSpPr>
        <p:spPr>
          <a:xfrm>
            <a:off x="7086170" y="7152746"/>
            <a:ext cx="10748543" cy="2976245"/>
          </a:xfrm>
          <a:prstGeom prst="rect">
            <a:avLst/>
          </a:prstGeom>
        </p:spPr>
        <p:txBody>
          <a:bodyPr lIns="0" tIns="0" rIns="0" bIns="0" rtlCol="0" anchor="t">
            <a:spAutoFit/>
          </a:bodyPr>
          <a:lstStyle/>
          <a:p>
            <a:pPr algn="ctr">
              <a:lnSpc>
                <a:spcPts val="6160"/>
              </a:lnSpc>
            </a:pPr>
            <a:r>
              <a:rPr lang="en-US" sz="4400">
                <a:solidFill>
                  <a:srgbClr val="0E1E31"/>
                </a:solidFill>
                <a:latin typeface="Questrial"/>
                <a:ea typeface="Questrial"/>
                <a:cs typeface="Questrial"/>
                <a:sym typeface="Questrial"/>
              </a:rPr>
              <a:t>Discretionary</a:t>
            </a:r>
          </a:p>
          <a:p>
            <a:pPr algn="ctr">
              <a:lnSpc>
                <a:spcPts val="2800"/>
              </a:lnSpc>
              <a:spcBef>
                <a:spcPct val="0"/>
              </a:spcBef>
            </a:pPr>
            <a:endParaRPr lang="en-US" sz="4400">
              <a:solidFill>
                <a:srgbClr val="0E1E31"/>
              </a:solidFill>
              <a:latin typeface="Questrial"/>
              <a:ea typeface="Questrial"/>
              <a:cs typeface="Questrial"/>
              <a:sym typeface="Questrial"/>
            </a:endParaRPr>
          </a:p>
          <a:p>
            <a:pPr algn="l">
              <a:lnSpc>
                <a:spcPts val="4900"/>
              </a:lnSpc>
              <a:spcBef>
                <a:spcPct val="0"/>
              </a:spcBef>
            </a:pPr>
            <a:r>
              <a:rPr lang="en-US" sz="3500">
                <a:solidFill>
                  <a:srgbClr val="0E1E31"/>
                </a:solidFill>
                <a:latin typeface="Questrial"/>
                <a:ea typeface="Questrial"/>
                <a:cs typeface="Questrial"/>
                <a:sym typeface="Questrial"/>
              </a:rPr>
              <a:t>Common Reasons:  Treatment/School/New Employment opportunities; other verified means of  support </a:t>
            </a:r>
          </a:p>
        </p:txBody>
      </p:sp>
      <p:sp>
        <p:nvSpPr>
          <p:cNvPr id="12" name="AutoShape 12"/>
          <p:cNvSpPr/>
          <p:nvPr/>
        </p:nvSpPr>
        <p:spPr>
          <a:xfrm flipV="1">
            <a:off x="6632883" y="3583944"/>
            <a:ext cx="11621565" cy="0"/>
          </a:xfrm>
          <a:prstGeom prst="line">
            <a:avLst/>
          </a:prstGeom>
          <a:ln w="38100" cap="flat">
            <a:solidFill>
              <a:srgbClr val="D3D3D3"/>
            </a:solidFill>
            <a:prstDash val="solid"/>
            <a:headEnd type="none" w="sm" len="sm"/>
            <a:tailEnd type="none" w="sm" len="sm"/>
          </a:ln>
        </p:spPr>
        <p:txBody>
          <a:bodyPr/>
          <a:lstStyle/>
          <a:p>
            <a:endParaRPr lang="en-US"/>
          </a:p>
        </p:txBody>
      </p:sp>
      <p:sp>
        <p:nvSpPr>
          <p:cNvPr id="13" name="AutoShape 13"/>
          <p:cNvSpPr/>
          <p:nvPr/>
        </p:nvSpPr>
        <p:spPr>
          <a:xfrm flipV="1">
            <a:off x="6632883" y="8025124"/>
            <a:ext cx="11741530" cy="0"/>
          </a:xfrm>
          <a:prstGeom prst="line">
            <a:avLst/>
          </a:prstGeom>
          <a:ln w="38100" cap="flat">
            <a:solidFill>
              <a:srgbClr val="757A7C"/>
            </a:solidFill>
            <a:prstDash val="solid"/>
            <a:headEnd type="none" w="sm" len="sm"/>
            <a:tailEnd type="none" w="sm" len="sm"/>
          </a:ln>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22C2E"/>
        </a:solidFill>
        <a:effectLst/>
      </p:bgPr>
    </p:bg>
    <p:spTree>
      <p:nvGrpSpPr>
        <p:cNvPr id="1" name=""/>
        <p:cNvGrpSpPr/>
        <p:nvPr/>
      </p:nvGrpSpPr>
      <p:grpSpPr>
        <a:xfrm>
          <a:off x="0" y="0"/>
          <a:ext cx="0" cy="0"/>
          <a:chOff x="0" y="0"/>
          <a:chExt cx="0" cy="0"/>
        </a:xfrm>
      </p:grpSpPr>
      <p:sp>
        <p:nvSpPr>
          <p:cNvPr id="2" name="AutoShape 2"/>
          <p:cNvSpPr/>
          <p:nvPr/>
        </p:nvSpPr>
        <p:spPr>
          <a:xfrm flipV="1">
            <a:off x="11850061" y="793106"/>
            <a:ext cx="6976926" cy="0"/>
          </a:xfrm>
          <a:prstGeom prst="line">
            <a:avLst/>
          </a:prstGeom>
          <a:ln w="28575" cap="flat">
            <a:solidFill>
              <a:srgbClr val="D3D3D3"/>
            </a:solidFill>
            <a:prstDash val="solid"/>
            <a:headEnd type="none" w="sm" len="sm"/>
            <a:tailEnd type="none" w="sm" len="sm"/>
          </a:ln>
        </p:spPr>
        <p:txBody>
          <a:bodyPr/>
          <a:lstStyle/>
          <a:p>
            <a:endParaRPr lang="en-US"/>
          </a:p>
        </p:txBody>
      </p:sp>
      <p:grpSp>
        <p:nvGrpSpPr>
          <p:cNvPr id="3" name="Group 3"/>
          <p:cNvGrpSpPr/>
          <p:nvPr/>
        </p:nvGrpSpPr>
        <p:grpSpPr>
          <a:xfrm>
            <a:off x="10478620" y="2464323"/>
            <a:ext cx="7809380" cy="7822677"/>
            <a:chOff x="0" y="0"/>
            <a:chExt cx="1209877" cy="1211937"/>
          </a:xfrm>
        </p:grpSpPr>
        <p:sp>
          <p:nvSpPr>
            <p:cNvPr id="4" name="Freeform 4"/>
            <p:cNvSpPr/>
            <p:nvPr/>
          </p:nvSpPr>
          <p:spPr>
            <a:xfrm>
              <a:off x="0" y="0"/>
              <a:ext cx="1209877" cy="1211937"/>
            </a:xfrm>
            <a:custGeom>
              <a:avLst/>
              <a:gdLst/>
              <a:ahLst/>
              <a:cxnLst/>
              <a:rect l="l" t="t" r="r" b="b"/>
              <a:pathLst>
                <a:path w="1209877" h="1211937">
                  <a:moveTo>
                    <a:pt x="0" y="0"/>
                  </a:moveTo>
                  <a:lnTo>
                    <a:pt x="1209877" y="0"/>
                  </a:lnTo>
                  <a:lnTo>
                    <a:pt x="1209877" y="1211937"/>
                  </a:lnTo>
                  <a:lnTo>
                    <a:pt x="0" y="1211937"/>
                  </a:lnTo>
                  <a:close/>
                </a:path>
              </a:pathLst>
            </a:custGeom>
            <a:blipFill>
              <a:blip r:embed="rId4"/>
              <a:stretch>
                <a:fillRect l="-19" r="-50329"/>
              </a:stretch>
            </a:blipFill>
          </p:spPr>
          <p:txBody>
            <a:bodyPr/>
            <a:lstStyle/>
            <a:p>
              <a:endParaRPr lang="en-US"/>
            </a:p>
          </p:txBody>
        </p:sp>
      </p:grpSp>
      <p:grpSp>
        <p:nvGrpSpPr>
          <p:cNvPr id="5" name="Group 5"/>
          <p:cNvGrpSpPr/>
          <p:nvPr/>
        </p:nvGrpSpPr>
        <p:grpSpPr>
          <a:xfrm>
            <a:off x="-7060" y="4203828"/>
            <a:ext cx="10478620" cy="6083172"/>
            <a:chOff x="0" y="0"/>
            <a:chExt cx="2721711" cy="1580039"/>
          </a:xfrm>
        </p:grpSpPr>
        <p:sp>
          <p:nvSpPr>
            <p:cNvPr id="6" name="Freeform 6"/>
            <p:cNvSpPr/>
            <p:nvPr/>
          </p:nvSpPr>
          <p:spPr>
            <a:xfrm>
              <a:off x="0" y="0"/>
              <a:ext cx="2721711" cy="1580039"/>
            </a:xfrm>
            <a:custGeom>
              <a:avLst/>
              <a:gdLst/>
              <a:ahLst/>
              <a:cxnLst/>
              <a:rect l="l" t="t" r="r" b="b"/>
              <a:pathLst>
                <a:path w="2721711" h="1580039">
                  <a:moveTo>
                    <a:pt x="0" y="0"/>
                  </a:moveTo>
                  <a:lnTo>
                    <a:pt x="2721711" y="0"/>
                  </a:lnTo>
                  <a:lnTo>
                    <a:pt x="2721711" y="1580039"/>
                  </a:lnTo>
                  <a:lnTo>
                    <a:pt x="0" y="1580039"/>
                  </a:lnTo>
                  <a:close/>
                </a:path>
              </a:pathLst>
            </a:custGeom>
            <a:solidFill>
              <a:srgbClr val="2E415D"/>
            </a:solidFill>
          </p:spPr>
          <p:txBody>
            <a:bodyPr/>
            <a:lstStyle/>
            <a:p>
              <a:endParaRPr lang="en-US"/>
            </a:p>
          </p:txBody>
        </p:sp>
      </p:grpSp>
      <p:grpSp>
        <p:nvGrpSpPr>
          <p:cNvPr id="7" name="Group 7"/>
          <p:cNvGrpSpPr/>
          <p:nvPr/>
        </p:nvGrpSpPr>
        <p:grpSpPr>
          <a:xfrm>
            <a:off x="-7060" y="2464323"/>
            <a:ext cx="10485680" cy="1739505"/>
            <a:chOff x="0" y="0"/>
            <a:chExt cx="1624506" cy="269495"/>
          </a:xfrm>
        </p:grpSpPr>
        <p:sp>
          <p:nvSpPr>
            <p:cNvPr id="8" name="Freeform 8"/>
            <p:cNvSpPr/>
            <p:nvPr/>
          </p:nvSpPr>
          <p:spPr>
            <a:xfrm>
              <a:off x="0" y="0"/>
              <a:ext cx="1624506" cy="269495"/>
            </a:xfrm>
            <a:custGeom>
              <a:avLst/>
              <a:gdLst/>
              <a:ahLst/>
              <a:cxnLst/>
              <a:rect l="l" t="t" r="r" b="b"/>
              <a:pathLst>
                <a:path w="1624506" h="269495">
                  <a:moveTo>
                    <a:pt x="0" y="0"/>
                  </a:moveTo>
                  <a:lnTo>
                    <a:pt x="1624506" y="0"/>
                  </a:lnTo>
                  <a:lnTo>
                    <a:pt x="1624506" y="269495"/>
                  </a:lnTo>
                  <a:lnTo>
                    <a:pt x="0" y="269495"/>
                  </a:lnTo>
                  <a:close/>
                </a:path>
              </a:pathLst>
            </a:custGeom>
            <a:solidFill>
              <a:srgbClr val="D3D3D3"/>
            </a:solidFill>
          </p:spPr>
          <p:txBody>
            <a:bodyPr/>
            <a:lstStyle/>
            <a:p>
              <a:endParaRPr lang="en-US"/>
            </a:p>
          </p:txBody>
        </p:sp>
      </p:grpSp>
      <p:sp>
        <p:nvSpPr>
          <p:cNvPr id="9" name="TextBox 9"/>
          <p:cNvSpPr txBox="1"/>
          <p:nvPr/>
        </p:nvSpPr>
        <p:spPr>
          <a:xfrm>
            <a:off x="1028700" y="847725"/>
            <a:ext cx="16916765" cy="1527059"/>
          </a:xfrm>
          <a:prstGeom prst="rect">
            <a:avLst/>
          </a:prstGeom>
        </p:spPr>
        <p:txBody>
          <a:bodyPr lIns="0" tIns="0" rIns="0" bIns="0" rtlCol="0" anchor="t">
            <a:spAutoFit/>
          </a:bodyPr>
          <a:lstStyle/>
          <a:p>
            <a:pPr algn="l">
              <a:lnSpc>
                <a:spcPts val="12431"/>
              </a:lnSpc>
            </a:pPr>
            <a:r>
              <a:rPr lang="en-US" sz="8879">
                <a:solidFill>
                  <a:srgbClr val="D3D3D3"/>
                </a:solidFill>
                <a:latin typeface="Questrial"/>
                <a:ea typeface="Questrial"/>
                <a:cs typeface="Questrial"/>
                <a:sym typeface="Questrial"/>
              </a:rPr>
              <a:t>Reporting Instructions</a:t>
            </a:r>
          </a:p>
        </p:txBody>
      </p:sp>
      <p:sp>
        <p:nvSpPr>
          <p:cNvPr id="10" name="TextBox 10"/>
          <p:cNvSpPr txBox="1"/>
          <p:nvPr/>
        </p:nvSpPr>
        <p:spPr>
          <a:xfrm>
            <a:off x="1371600" y="2558741"/>
            <a:ext cx="7772400" cy="1358265"/>
          </a:xfrm>
          <a:prstGeom prst="rect">
            <a:avLst/>
          </a:prstGeom>
        </p:spPr>
        <p:txBody>
          <a:bodyPr wrap="square" lIns="0" tIns="0" rIns="0" bIns="0" rtlCol="0" anchor="t">
            <a:spAutoFit/>
          </a:bodyPr>
          <a:lstStyle/>
          <a:p>
            <a:pPr algn="ctr">
              <a:lnSpc>
                <a:spcPts val="5460"/>
              </a:lnSpc>
            </a:pPr>
            <a:r>
              <a:rPr lang="en-US" sz="3900" dirty="0">
                <a:solidFill>
                  <a:srgbClr val="822C2E"/>
                </a:solidFill>
                <a:latin typeface="Questrial"/>
                <a:ea typeface="Questrial"/>
                <a:cs typeface="Questrial"/>
                <a:sym typeface="Questrial"/>
              </a:rPr>
              <a:t>Rule 3.104</a:t>
            </a:r>
          </a:p>
          <a:p>
            <a:pPr algn="ctr">
              <a:lnSpc>
                <a:spcPts val="5460"/>
              </a:lnSpc>
            </a:pPr>
            <a:r>
              <a:rPr lang="en-US" sz="3900" dirty="0">
                <a:solidFill>
                  <a:srgbClr val="822C2E"/>
                </a:solidFill>
                <a:latin typeface="Questrial"/>
                <a:ea typeface="Questrial"/>
                <a:cs typeface="Questrial"/>
                <a:sym typeface="Questrial"/>
              </a:rPr>
              <a:t>No Travel Prior to Acceptance</a:t>
            </a:r>
          </a:p>
        </p:txBody>
      </p:sp>
      <p:sp>
        <p:nvSpPr>
          <p:cNvPr id="11" name="TextBox 11"/>
          <p:cNvSpPr txBox="1"/>
          <p:nvPr/>
        </p:nvSpPr>
        <p:spPr>
          <a:xfrm>
            <a:off x="88143" y="4384803"/>
            <a:ext cx="10295274" cy="5427345"/>
          </a:xfrm>
          <a:prstGeom prst="rect">
            <a:avLst/>
          </a:prstGeom>
        </p:spPr>
        <p:txBody>
          <a:bodyPr lIns="0" tIns="0" rIns="0" bIns="0" rtlCol="0" anchor="t">
            <a:spAutoFit/>
          </a:bodyPr>
          <a:lstStyle/>
          <a:p>
            <a:pPr algn="ctr">
              <a:lnSpc>
                <a:spcPts val="5320"/>
              </a:lnSpc>
            </a:pPr>
            <a:r>
              <a:rPr lang="en-US" sz="3800">
                <a:solidFill>
                  <a:srgbClr val="FFFFFF"/>
                </a:solidFill>
                <a:latin typeface="Questrial"/>
                <a:ea typeface="Questrial"/>
                <a:cs typeface="Questrial"/>
                <a:sym typeface="Questrial"/>
              </a:rPr>
              <a:t>Reporting Instruction Exceptions</a:t>
            </a:r>
          </a:p>
          <a:p>
            <a:pPr algn="ctr">
              <a:lnSpc>
                <a:spcPts val="3359"/>
              </a:lnSpc>
            </a:pPr>
            <a:endParaRPr lang="en-US" sz="3800">
              <a:solidFill>
                <a:srgbClr val="FFFFFF"/>
              </a:solidFill>
              <a:latin typeface="Questrial"/>
              <a:ea typeface="Questrial"/>
              <a:cs typeface="Questrial"/>
              <a:sym typeface="Questrial"/>
            </a:endParaRPr>
          </a:p>
          <a:p>
            <a:pPr marL="669296" lvl="1" indent="-334648" algn="l">
              <a:lnSpc>
                <a:spcPts val="4340"/>
              </a:lnSpc>
              <a:buFont typeface="Arial"/>
              <a:buChar char="•"/>
            </a:pPr>
            <a:r>
              <a:rPr lang="en-US" sz="3100">
                <a:solidFill>
                  <a:srgbClr val="FFFFFF"/>
                </a:solidFill>
                <a:latin typeface="Questrial"/>
                <a:ea typeface="Questrial"/>
                <a:cs typeface="Questrial"/>
                <a:sym typeface="Questrial"/>
              </a:rPr>
              <a:t>Living in the receiving state at the time of sentencing/disposition of violation or revocation proceeding</a:t>
            </a:r>
          </a:p>
          <a:p>
            <a:pPr marL="669296" lvl="1" indent="-334648" algn="l">
              <a:lnSpc>
                <a:spcPts val="4340"/>
              </a:lnSpc>
              <a:buFont typeface="Arial"/>
              <a:buChar char="•"/>
            </a:pPr>
            <a:r>
              <a:rPr lang="en-US" sz="3100">
                <a:solidFill>
                  <a:srgbClr val="FFFFFF"/>
                </a:solidFill>
                <a:latin typeface="Questrial"/>
                <a:ea typeface="Questrial"/>
                <a:cs typeface="Questrial"/>
                <a:sym typeface="Questrial"/>
              </a:rPr>
              <a:t>Expedited (other emergencies)-Both states must agree</a:t>
            </a:r>
          </a:p>
          <a:p>
            <a:pPr marL="669296" lvl="1" indent="-334648" algn="l">
              <a:lnSpc>
                <a:spcPts val="4340"/>
              </a:lnSpc>
              <a:buFont typeface="Arial"/>
              <a:buChar char="•"/>
            </a:pPr>
            <a:r>
              <a:rPr lang="en-US" sz="3100">
                <a:solidFill>
                  <a:srgbClr val="FFFFFF"/>
                </a:solidFill>
                <a:latin typeface="Questrial"/>
                <a:ea typeface="Questrial"/>
                <a:cs typeface="Questrial"/>
                <a:sym typeface="Questrial"/>
              </a:rPr>
              <a:t>Military orders</a:t>
            </a:r>
          </a:p>
          <a:p>
            <a:pPr marL="669296" lvl="1" indent="-334648" algn="l">
              <a:lnSpc>
                <a:spcPts val="4340"/>
              </a:lnSpc>
              <a:buFont typeface="Arial"/>
              <a:buChar char="•"/>
            </a:pPr>
            <a:r>
              <a:rPr lang="en-US" sz="3100">
                <a:solidFill>
                  <a:srgbClr val="FFFFFF"/>
                </a:solidFill>
                <a:latin typeface="Questrial"/>
                <a:ea typeface="Questrial"/>
                <a:cs typeface="Questrial"/>
                <a:sym typeface="Questrial"/>
              </a:rPr>
              <a:t>Employer directed transfer to maintain employment</a:t>
            </a:r>
          </a:p>
          <a:p>
            <a:pPr marL="669296" lvl="1" indent="-334648" algn="l">
              <a:lnSpc>
                <a:spcPts val="4340"/>
              </a:lnSpc>
              <a:buFont typeface="Arial"/>
              <a:buChar char="•"/>
            </a:pPr>
            <a:r>
              <a:rPr lang="en-US" sz="3100">
                <a:solidFill>
                  <a:srgbClr val="FFFFFF"/>
                </a:solidFill>
                <a:latin typeface="Questrial"/>
                <a:ea typeface="Questrial"/>
                <a:cs typeface="Questrial"/>
                <a:sym typeface="Questrial"/>
              </a:rPr>
              <a:t>Veteran services</a:t>
            </a:r>
          </a:p>
          <a:p>
            <a:pPr marL="669296" lvl="1" indent="-334648" algn="l">
              <a:lnSpc>
                <a:spcPts val="4340"/>
              </a:lnSpc>
              <a:buFont typeface="Arial"/>
              <a:buChar char="•"/>
            </a:pPr>
            <a:r>
              <a:rPr lang="en-US" sz="3100">
                <a:solidFill>
                  <a:srgbClr val="FFFFFF"/>
                </a:solidFill>
                <a:latin typeface="Questrial"/>
                <a:ea typeface="Questrial"/>
                <a:cs typeface="Questrial"/>
                <a:sym typeface="Questrial"/>
              </a:rPr>
              <a:t>Released from incarceration in the receiving state</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E415D"/>
        </a:solidFill>
        <a:effectLst/>
      </p:bgPr>
    </p:bg>
    <p:spTree>
      <p:nvGrpSpPr>
        <p:cNvPr id="1" name=""/>
        <p:cNvGrpSpPr/>
        <p:nvPr/>
      </p:nvGrpSpPr>
      <p:grpSpPr>
        <a:xfrm>
          <a:off x="0" y="0"/>
          <a:ext cx="0" cy="0"/>
          <a:chOff x="0" y="0"/>
          <a:chExt cx="0" cy="0"/>
        </a:xfrm>
      </p:grpSpPr>
      <p:sp>
        <p:nvSpPr>
          <p:cNvPr id="2" name="AutoShape 2"/>
          <p:cNvSpPr/>
          <p:nvPr/>
        </p:nvSpPr>
        <p:spPr>
          <a:xfrm flipV="1">
            <a:off x="11850061" y="793106"/>
            <a:ext cx="6976926" cy="0"/>
          </a:xfrm>
          <a:prstGeom prst="line">
            <a:avLst/>
          </a:prstGeom>
          <a:ln w="28575" cap="flat">
            <a:solidFill>
              <a:srgbClr val="D3D3D3"/>
            </a:solidFill>
            <a:prstDash val="solid"/>
            <a:headEnd type="none" w="sm" len="sm"/>
            <a:tailEnd type="none" w="sm" len="sm"/>
          </a:ln>
        </p:spPr>
        <p:txBody>
          <a:bodyPr/>
          <a:lstStyle/>
          <a:p>
            <a:endParaRPr lang="en-US"/>
          </a:p>
        </p:txBody>
      </p:sp>
      <p:grpSp>
        <p:nvGrpSpPr>
          <p:cNvPr id="3" name="Group 3"/>
          <p:cNvGrpSpPr/>
          <p:nvPr/>
        </p:nvGrpSpPr>
        <p:grpSpPr>
          <a:xfrm>
            <a:off x="9144000" y="2464323"/>
            <a:ext cx="9144000" cy="7822677"/>
            <a:chOff x="0" y="0"/>
            <a:chExt cx="1416645" cy="1211937"/>
          </a:xfrm>
        </p:grpSpPr>
        <p:sp>
          <p:nvSpPr>
            <p:cNvPr id="4" name="Freeform 4"/>
            <p:cNvSpPr/>
            <p:nvPr/>
          </p:nvSpPr>
          <p:spPr>
            <a:xfrm>
              <a:off x="0" y="0"/>
              <a:ext cx="1416645" cy="1211937"/>
            </a:xfrm>
            <a:custGeom>
              <a:avLst/>
              <a:gdLst/>
              <a:ahLst/>
              <a:cxnLst/>
              <a:rect l="l" t="t" r="r" b="b"/>
              <a:pathLst>
                <a:path w="1416645" h="1211937">
                  <a:moveTo>
                    <a:pt x="0" y="0"/>
                  </a:moveTo>
                  <a:lnTo>
                    <a:pt x="1416645" y="0"/>
                  </a:lnTo>
                  <a:lnTo>
                    <a:pt x="1416645" y="1211937"/>
                  </a:lnTo>
                  <a:lnTo>
                    <a:pt x="0" y="1211937"/>
                  </a:lnTo>
                  <a:close/>
                </a:path>
              </a:pathLst>
            </a:custGeom>
            <a:blipFill>
              <a:blip r:embed="rId4"/>
              <a:stretch>
                <a:fillRect l="-14142" r="-14142"/>
              </a:stretch>
            </a:blipFill>
          </p:spPr>
          <p:txBody>
            <a:bodyPr/>
            <a:lstStyle/>
            <a:p>
              <a:endParaRPr lang="en-US"/>
            </a:p>
          </p:txBody>
        </p:sp>
      </p:grpSp>
      <p:grpSp>
        <p:nvGrpSpPr>
          <p:cNvPr id="5" name="Group 5"/>
          <p:cNvGrpSpPr/>
          <p:nvPr/>
        </p:nvGrpSpPr>
        <p:grpSpPr>
          <a:xfrm>
            <a:off x="0" y="2464323"/>
            <a:ext cx="9144000" cy="7822677"/>
            <a:chOff x="0" y="0"/>
            <a:chExt cx="2375057" cy="2031857"/>
          </a:xfrm>
        </p:grpSpPr>
        <p:sp>
          <p:nvSpPr>
            <p:cNvPr id="6" name="Freeform 6"/>
            <p:cNvSpPr/>
            <p:nvPr/>
          </p:nvSpPr>
          <p:spPr>
            <a:xfrm>
              <a:off x="0" y="0"/>
              <a:ext cx="2375057" cy="2031857"/>
            </a:xfrm>
            <a:custGeom>
              <a:avLst/>
              <a:gdLst/>
              <a:ahLst/>
              <a:cxnLst/>
              <a:rect l="l" t="t" r="r" b="b"/>
              <a:pathLst>
                <a:path w="2375057" h="2031857">
                  <a:moveTo>
                    <a:pt x="0" y="0"/>
                  </a:moveTo>
                  <a:lnTo>
                    <a:pt x="2375057" y="0"/>
                  </a:lnTo>
                  <a:lnTo>
                    <a:pt x="2375057" y="2031857"/>
                  </a:lnTo>
                  <a:lnTo>
                    <a:pt x="0" y="2031857"/>
                  </a:lnTo>
                  <a:close/>
                </a:path>
              </a:pathLst>
            </a:custGeom>
            <a:solidFill>
              <a:srgbClr val="D3D3D3"/>
            </a:solidFill>
          </p:spPr>
          <p:txBody>
            <a:bodyPr/>
            <a:lstStyle/>
            <a:p>
              <a:endParaRPr lang="en-US"/>
            </a:p>
          </p:txBody>
        </p:sp>
      </p:grpSp>
      <p:sp>
        <p:nvSpPr>
          <p:cNvPr id="7" name="TextBox 7"/>
          <p:cNvSpPr txBox="1"/>
          <p:nvPr/>
        </p:nvSpPr>
        <p:spPr>
          <a:xfrm>
            <a:off x="1028700" y="838200"/>
            <a:ext cx="16916765" cy="1626123"/>
          </a:xfrm>
          <a:prstGeom prst="rect">
            <a:avLst/>
          </a:prstGeom>
        </p:spPr>
        <p:txBody>
          <a:bodyPr lIns="0" tIns="0" rIns="0" bIns="0" rtlCol="0" anchor="t">
            <a:spAutoFit/>
          </a:bodyPr>
          <a:lstStyle/>
          <a:p>
            <a:pPr algn="l">
              <a:lnSpc>
                <a:spcPts val="13271"/>
              </a:lnSpc>
            </a:pPr>
            <a:r>
              <a:rPr lang="en-US" sz="9479">
                <a:solidFill>
                  <a:srgbClr val="D3D3D3"/>
                </a:solidFill>
                <a:latin typeface="Questrial"/>
                <a:ea typeface="Questrial"/>
                <a:cs typeface="Questrial"/>
                <a:sym typeface="Questrial"/>
              </a:rPr>
              <a:t>Pre-Release Transfer</a:t>
            </a:r>
          </a:p>
        </p:txBody>
      </p:sp>
      <p:sp>
        <p:nvSpPr>
          <p:cNvPr id="8" name="TextBox 8"/>
          <p:cNvSpPr txBox="1"/>
          <p:nvPr/>
        </p:nvSpPr>
        <p:spPr>
          <a:xfrm>
            <a:off x="443866" y="3485515"/>
            <a:ext cx="8334230" cy="5441315"/>
          </a:xfrm>
          <a:prstGeom prst="rect">
            <a:avLst/>
          </a:prstGeom>
        </p:spPr>
        <p:txBody>
          <a:bodyPr lIns="0" tIns="0" rIns="0" bIns="0" rtlCol="0" anchor="t">
            <a:spAutoFit/>
          </a:bodyPr>
          <a:lstStyle/>
          <a:p>
            <a:pPr algn="l">
              <a:lnSpc>
                <a:spcPts val="6159"/>
              </a:lnSpc>
            </a:pPr>
            <a:r>
              <a:rPr lang="en-US" sz="4399">
                <a:solidFill>
                  <a:srgbClr val="0E1E31"/>
                </a:solidFill>
                <a:latin typeface="Questrial"/>
                <a:ea typeface="Questrial"/>
                <a:cs typeface="Questrial"/>
                <a:sym typeface="Questrial"/>
              </a:rPr>
              <a:t>Submit within 120 days prior to release</a:t>
            </a:r>
          </a:p>
          <a:p>
            <a:pPr algn="l">
              <a:lnSpc>
                <a:spcPts val="6159"/>
              </a:lnSpc>
            </a:pPr>
            <a:endParaRPr lang="en-US" sz="4399">
              <a:solidFill>
                <a:srgbClr val="0E1E31"/>
              </a:solidFill>
              <a:latin typeface="Questrial"/>
              <a:ea typeface="Questrial"/>
              <a:cs typeface="Questrial"/>
              <a:sym typeface="Questrial"/>
            </a:endParaRPr>
          </a:p>
          <a:p>
            <a:pPr algn="l">
              <a:lnSpc>
                <a:spcPts val="6159"/>
              </a:lnSpc>
            </a:pPr>
            <a:r>
              <a:rPr lang="en-US" sz="4399">
                <a:solidFill>
                  <a:srgbClr val="0E1E31"/>
                </a:solidFill>
                <a:latin typeface="Questrial"/>
                <a:ea typeface="Questrial"/>
                <a:cs typeface="Questrial"/>
                <a:sym typeface="Questrial"/>
              </a:rPr>
              <a:t>Notify Receiving State if:</a:t>
            </a:r>
          </a:p>
          <a:p>
            <a:pPr marL="949959" lvl="1" indent="-474979" algn="l">
              <a:lnSpc>
                <a:spcPts val="6159"/>
              </a:lnSpc>
              <a:buFont typeface="Arial"/>
              <a:buChar char="•"/>
            </a:pPr>
            <a:r>
              <a:rPr lang="en-US" sz="4399">
                <a:solidFill>
                  <a:srgbClr val="0E1E31"/>
                </a:solidFill>
                <a:latin typeface="Questrial"/>
                <a:ea typeface="Questrial"/>
                <a:cs typeface="Questrial"/>
                <a:sym typeface="Questrial"/>
              </a:rPr>
              <a:t>Release date changes</a:t>
            </a:r>
          </a:p>
          <a:p>
            <a:pPr marL="949959" lvl="1" indent="-474979" algn="l">
              <a:lnSpc>
                <a:spcPts val="6159"/>
              </a:lnSpc>
              <a:buFont typeface="Arial"/>
              <a:buChar char="•"/>
            </a:pPr>
            <a:r>
              <a:rPr lang="en-US" sz="4399">
                <a:solidFill>
                  <a:srgbClr val="0E1E31"/>
                </a:solidFill>
                <a:latin typeface="Questrial"/>
                <a:ea typeface="Questrial"/>
                <a:cs typeface="Questrial"/>
                <a:sym typeface="Questrial"/>
              </a:rPr>
              <a:t>Release date withdrawn or denied</a:t>
            </a:r>
          </a:p>
        </p:txBody>
      </p:sp>
      <p:sp>
        <p:nvSpPr>
          <p:cNvPr id="9" name="AutoShape 9"/>
          <p:cNvSpPr/>
          <p:nvPr/>
        </p:nvSpPr>
        <p:spPr>
          <a:xfrm>
            <a:off x="0" y="5143500"/>
            <a:ext cx="9144000" cy="0"/>
          </a:xfrm>
          <a:prstGeom prst="line">
            <a:avLst/>
          </a:prstGeom>
          <a:ln w="38100" cap="flat">
            <a:solidFill>
              <a:srgbClr val="2E415D"/>
            </a:solidFill>
            <a:prstDash val="solid"/>
            <a:headEnd type="none" w="sm" len="sm"/>
            <a:tailEnd type="none" w="sm" len="sm"/>
          </a:ln>
        </p:spPr>
        <p:txBody>
          <a:bodyPr/>
          <a:lstStyle/>
          <a:p>
            <a:endParaRPr lang="en-US"/>
          </a:p>
        </p:txBody>
      </p:sp>
      <p:sp>
        <p:nvSpPr>
          <p:cNvPr id="10" name="TextBox 10"/>
          <p:cNvSpPr txBox="1"/>
          <p:nvPr/>
        </p:nvSpPr>
        <p:spPr>
          <a:xfrm>
            <a:off x="0" y="9565005"/>
            <a:ext cx="3886200" cy="721995"/>
          </a:xfrm>
          <a:prstGeom prst="rect">
            <a:avLst/>
          </a:prstGeom>
        </p:spPr>
        <p:txBody>
          <a:bodyPr wrap="square" lIns="0" tIns="0" rIns="0" bIns="0" rtlCol="0" anchor="t">
            <a:spAutoFit/>
          </a:bodyPr>
          <a:lstStyle/>
          <a:p>
            <a:pPr algn="ctr">
              <a:lnSpc>
                <a:spcPts val="5880"/>
              </a:lnSpc>
            </a:pPr>
            <a:r>
              <a:rPr lang="en-US" sz="4200" dirty="0">
                <a:solidFill>
                  <a:srgbClr val="0E1E31"/>
                </a:solidFill>
                <a:latin typeface="Questrial"/>
                <a:ea typeface="Questrial"/>
                <a:cs typeface="Questrial"/>
                <a:sym typeface="Questrial"/>
              </a:rPr>
              <a:t>Rule 3.105</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E1E31"/>
        </a:solidFill>
        <a:effectLst/>
      </p:bgPr>
    </p:bg>
    <p:spTree>
      <p:nvGrpSpPr>
        <p:cNvPr id="1" name=""/>
        <p:cNvGrpSpPr/>
        <p:nvPr/>
      </p:nvGrpSpPr>
      <p:grpSpPr>
        <a:xfrm>
          <a:off x="0" y="0"/>
          <a:ext cx="0" cy="0"/>
          <a:chOff x="0" y="0"/>
          <a:chExt cx="0" cy="0"/>
        </a:xfrm>
      </p:grpSpPr>
      <p:sp>
        <p:nvSpPr>
          <p:cNvPr id="2" name="AutoShape 2"/>
          <p:cNvSpPr/>
          <p:nvPr/>
        </p:nvSpPr>
        <p:spPr>
          <a:xfrm flipV="1">
            <a:off x="11850061" y="793106"/>
            <a:ext cx="6976926" cy="0"/>
          </a:xfrm>
          <a:prstGeom prst="line">
            <a:avLst/>
          </a:prstGeom>
          <a:ln w="28575" cap="flat">
            <a:solidFill>
              <a:srgbClr val="D3D3D3"/>
            </a:solidFill>
            <a:prstDash val="solid"/>
            <a:headEnd type="none" w="sm" len="sm"/>
            <a:tailEnd type="none" w="sm" len="sm"/>
          </a:ln>
        </p:spPr>
        <p:txBody>
          <a:bodyPr/>
          <a:lstStyle/>
          <a:p>
            <a:endParaRPr lang="en-US"/>
          </a:p>
        </p:txBody>
      </p:sp>
      <p:grpSp>
        <p:nvGrpSpPr>
          <p:cNvPr id="3" name="Group 3"/>
          <p:cNvGrpSpPr/>
          <p:nvPr/>
        </p:nvGrpSpPr>
        <p:grpSpPr>
          <a:xfrm>
            <a:off x="119966" y="2464323"/>
            <a:ext cx="8659966" cy="6985415"/>
            <a:chOff x="0" y="0"/>
            <a:chExt cx="1186308" cy="956915"/>
          </a:xfrm>
        </p:grpSpPr>
        <p:sp>
          <p:nvSpPr>
            <p:cNvPr id="4" name="Freeform 4"/>
            <p:cNvSpPr/>
            <p:nvPr/>
          </p:nvSpPr>
          <p:spPr>
            <a:xfrm>
              <a:off x="0" y="0"/>
              <a:ext cx="1186308" cy="956915"/>
            </a:xfrm>
            <a:custGeom>
              <a:avLst/>
              <a:gdLst/>
              <a:ahLst/>
              <a:cxnLst/>
              <a:rect l="l" t="t" r="r" b="b"/>
              <a:pathLst>
                <a:path w="1186308" h="956915">
                  <a:moveTo>
                    <a:pt x="0" y="0"/>
                  </a:moveTo>
                  <a:lnTo>
                    <a:pt x="1186308" y="0"/>
                  </a:lnTo>
                  <a:lnTo>
                    <a:pt x="1186308" y="956915"/>
                  </a:lnTo>
                  <a:lnTo>
                    <a:pt x="0" y="956915"/>
                  </a:lnTo>
                  <a:close/>
                </a:path>
              </a:pathLst>
            </a:custGeom>
            <a:solidFill>
              <a:srgbClr val="822C2E"/>
            </a:solidFill>
          </p:spPr>
          <p:txBody>
            <a:bodyPr/>
            <a:lstStyle/>
            <a:p>
              <a:endParaRPr lang="en-US"/>
            </a:p>
          </p:txBody>
        </p:sp>
      </p:grpSp>
      <p:sp>
        <p:nvSpPr>
          <p:cNvPr id="5" name="Freeform 5"/>
          <p:cNvSpPr/>
          <p:nvPr/>
        </p:nvSpPr>
        <p:spPr>
          <a:xfrm>
            <a:off x="9579367" y="2464323"/>
            <a:ext cx="7789233" cy="5923917"/>
          </a:xfrm>
          <a:custGeom>
            <a:avLst/>
            <a:gdLst/>
            <a:ahLst/>
            <a:cxnLst/>
            <a:rect l="l" t="t" r="r" b="b"/>
            <a:pathLst>
              <a:path w="7789233" h="5923917">
                <a:moveTo>
                  <a:pt x="0" y="0"/>
                </a:moveTo>
                <a:lnTo>
                  <a:pt x="7789232" y="0"/>
                </a:lnTo>
                <a:lnTo>
                  <a:pt x="7789232" y="5923917"/>
                </a:lnTo>
                <a:lnTo>
                  <a:pt x="0" y="5923917"/>
                </a:lnTo>
                <a:lnTo>
                  <a:pt x="0" y="0"/>
                </a:lnTo>
                <a:close/>
              </a:path>
            </a:pathLst>
          </a:custGeom>
          <a:blipFill>
            <a:blip r:embed="rId4"/>
            <a:stretch>
              <a:fillRect/>
            </a:stretch>
          </a:blipFill>
        </p:spPr>
        <p:txBody>
          <a:bodyPr/>
          <a:lstStyle/>
          <a:p>
            <a:endParaRPr lang="en-US"/>
          </a:p>
        </p:txBody>
      </p:sp>
      <p:grpSp>
        <p:nvGrpSpPr>
          <p:cNvPr id="6" name="Group 6"/>
          <p:cNvGrpSpPr/>
          <p:nvPr/>
        </p:nvGrpSpPr>
        <p:grpSpPr>
          <a:xfrm>
            <a:off x="8347579" y="6540203"/>
            <a:ext cx="9940421" cy="3746797"/>
            <a:chOff x="0" y="0"/>
            <a:chExt cx="1540031" cy="580477"/>
          </a:xfrm>
        </p:grpSpPr>
        <p:sp>
          <p:nvSpPr>
            <p:cNvPr id="7" name="Freeform 7"/>
            <p:cNvSpPr/>
            <p:nvPr/>
          </p:nvSpPr>
          <p:spPr>
            <a:xfrm>
              <a:off x="0" y="0"/>
              <a:ext cx="1540031" cy="580477"/>
            </a:xfrm>
            <a:custGeom>
              <a:avLst/>
              <a:gdLst/>
              <a:ahLst/>
              <a:cxnLst/>
              <a:rect l="l" t="t" r="r" b="b"/>
              <a:pathLst>
                <a:path w="1540031" h="580477">
                  <a:moveTo>
                    <a:pt x="0" y="0"/>
                  </a:moveTo>
                  <a:lnTo>
                    <a:pt x="1540031" y="0"/>
                  </a:lnTo>
                  <a:lnTo>
                    <a:pt x="1540031" y="580477"/>
                  </a:lnTo>
                  <a:lnTo>
                    <a:pt x="0" y="580477"/>
                  </a:lnTo>
                  <a:close/>
                </a:path>
              </a:pathLst>
            </a:custGeom>
            <a:solidFill>
              <a:srgbClr val="2E415D"/>
            </a:solidFill>
          </p:spPr>
          <p:txBody>
            <a:bodyPr/>
            <a:lstStyle/>
            <a:p>
              <a:endParaRPr lang="en-US"/>
            </a:p>
          </p:txBody>
        </p:sp>
      </p:grpSp>
      <p:sp>
        <p:nvSpPr>
          <p:cNvPr id="8" name="Freeform 8"/>
          <p:cNvSpPr/>
          <p:nvPr/>
        </p:nvSpPr>
        <p:spPr>
          <a:xfrm>
            <a:off x="8659966" y="6826529"/>
            <a:ext cx="9285499" cy="3216376"/>
          </a:xfrm>
          <a:custGeom>
            <a:avLst/>
            <a:gdLst/>
            <a:ahLst/>
            <a:cxnLst/>
            <a:rect l="l" t="t" r="r" b="b"/>
            <a:pathLst>
              <a:path w="9285499" h="3216376">
                <a:moveTo>
                  <a:pt x="0" y="0"/>
                </a:moveTo>
                <a:lnTo>
                  <a:pt x="9285499" y="0"/>
                </a:lnTo>
                <a:lnTo>
                  <a:pt x="9285499" y="3216377"/>
                </a:lnTo>
                <a:lnTo>
                  <a:pt x="0" y="3216377"/>
                </a:lnTo>
                <a:lnTo>
                  <a:pt x="0" y="0"/>
                </a:lnTo>
                <a:close/>
              </a:path>
            </a:pathLst>
          </a:custGeom>
          <a:blipFill>
            <a:blip r:embed="rId5"/>
            <a:stretch>
              <a:fillRect l="-1496" r="-3688"/>
            </a:stretch>
          </a:blipFill>
        </p:spPr>
        <p:txBody>
          <a:bodyPr/>
          <a:lstStyle/>
          <a:p>
            <a:endParaRPr lang="en-US"/>
          </a:p>
        </p:txBody>
      </p:sp>
      <p:sp>
        <p:nvSpPr>
          <p:cNvPr id="9" name="TextBox 9"/>
          <p:cNvSpPr txBox="1"/>
          <p:nvPr/>
        </p:nvSpPr>
        <p:spPr>
          <a:xfrm>
            <a:off x="1028700" y="838200"/>
            <a:ext cx="16916765" cy="1626123"/>
          </a:xfrm>
          <a:prstGeom prst="rect">
            <a:avLst/>
          </a:prstGeom>
        </p:spPr>
        <p:txBody>
          <a:bodyPr lIns="0" tIns="0" rIns="0" bIns="0" rtlCol="0" anchor="t">
            <a:spAutoFit/>
          </a:bodyPr>
          <a:lstStyle/>
          <a:p>
            <a:pPr algn="l">
              <a:lnSpc>
                <a:spcPts val="13271"/>
              </a:lnSpc>
            </a:pPr>
            <a:r>
              <a:rPr lang="en-US" sz="9479">
                <a:solidFill>
                  <a:srgbClr val="D3D3D3"/>
                </a:solidFill>
                <a:latin typeface="Questrial"/>
                <a:ea typeface="Questrial"/>
                <a:cs typeface="Questrial"/>
                <a:sym typeface="Questrial"/>
              </a:rPr>
              <a:t>Waiver of Extradition</a:t>
            </a:r>
          </a:p>
        </p:txBody>
      </p:sp>
      <p:sp>
        <p:nvSpPr>
          <p:cNvPr id="10" name="TextBox 10"/>
          <p:cNvSpPr txBox="1"/>
          <p:nvPr/>
        </p:nvSpPr>
        <p:spPr>
          <a:xfrm>
            <a:off x="448080" y="3151918"/>
            <a:ext cx="8003738" cy="5514975"/>
          </a:xfrm>
          <a:prstGeom prst="rect">
            <a:avLst/>
          </a:prstGeom>
        </p:spPr>
        <p:txBody>
          <a:bodyPr lIns="0" tIns="0" rIns="0" bIns="0" rtlCol="0" anchor="t">
            <a:spAutoFit/>
          </a:bodyPr>
          <a:lstStyle/>
          <a:p>
            <a:pPr algn="ctr">
              <a:lnSpc>
                <a:spcPts val="6299"/>
              </a:lnSpc>
            </a:pPr>
            <a:r>
              <a:rPr lang="en-US" sz="4499">
                <a:solidFill>
                  <a:srgbClr val="D3D3D3"/>
                </a:solidFill>
                <a:latin typeface="Questrial"/>
                <a:ea typeface="Questrial"/>
                <a:cs typeface="Questrial"/>
                <a:sym typeface="Questrial"/>
              </a:rPr>
              <a:t>Application for Transfer</a:t>
            </a:r>
          </a:p>
          <a:p>
            <a:pPr algn="ctr">
              <a:lnSpc>
                <a:spcPts val="6299"/>
              </a:lnSpc>
            </a:pPr>
            <a:endParaRPr lang="en-US" sz="4499">
              <a:solidFill>
                <a:srgbClr val="D3D3D3"/>
              </a:solidFill>
              <a:latin typeface="Questrial"/>
              <a:ea typeface="Questrial"/>
              <a:cs typeface="Questrial"/>
              <a:sym typeface="Questrial"/>
            </a:endParaRPr>
          </a:p>
          <a:p>
            <a:pPr marL="971548" lvl="1" indent="-485774" algn="l">
              <a:lnSpc>
                <a:spcPts val="6299"/>
              </a:lnSpc>
              <a:buFont typeface="Arial"/>
              <a:buChar char="•"/>
            </a:pPr>
            <a:r>
              <a:rPr lang="en-US" sz="4499">
                <a:solidFill>
                  <a:srgbClr val="D3D3D3"/>
                </a:solidFill>
                <a:latin typeface="Questrial"/>
                <a:ea typeface="Questrial"/>
                <a:cs typeface="Questrial"/>
                <a:sym typeface="Questrial"/>
              </a:rPr>
              <a:t>Supervised individual signs prior to leaving the sending state</a:t>
            </a:r>
          </a:p>
          <a:p>
            <a:pPr marL="971548" lvl="1" indent="-485774" algn="l">
              <a:lnSpc>
                <a:spcPts val="6299"/>
              </a:lnSpc>
              <a:buFont typeface="Arial"/>
              <a:buChar char="•"/>
            </a:pPr>
            <a:r>
              <a:rPr lang="en-US" sz="4499">
                <a:solidFill>
                  <a:srgbClr val="D3D3D3"/>
                </a:solidFill>
                <a:latin typeface="Questrial"/>
                <a:ea typeface="Questrial"/>
                <a:cs typeface="Questrial"/>
                <a:sym typeface="Questrial"/>
              </a:rPr>
              <a:t>Extradition hearings not required</a:t>
            </a: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57A7C"/>
        </a:solidFill>
        <a:effectLst/>
      </p:bgPr>
    </p:bg>
    <p:spTree>
      <p:nvGrpSpPr>
        <p:cNvPr id="1" name=""/>
        <p:cNvGrpSpPr/>
        <p:nvPr/>
      </p:nvGrpSpPr>
      <p:grpSpPr>
        <a:xfrm>
          <a:off x="0" y="0"/>
          <a:ext cx="0" cy="0"/>
          <a:chOff x="0" y="0"/>
          <a:chExt cx="0" cy="0"/>
        </a:xfrm>
      </p:grpSpPr>
      <p:sp>
        <p:nvSpPr>
          <p:cNvPr id="2" name="AutoShape 2"/>
          <p:cNvSpPr/>
          <p:nvPr/>
        </p:nvSpPr>
        <p:spPr>
          <a:xfrm flipV="1">
            <a:off x="11850061" y="793106"/>
            <a:ext cx="6976926" cy="0"/>
          </a:xfrm>
          <a:prstGeom prst="line">
            <a:avLst/>
          </a:prstGeom>
          <a:ln w="28575" cap="flat">
            <a:solidFill>
              <a:srgbClr val="D3D3D3"/>
            </a:solidFill>
            <a:prstDash val="solid"/>
            <a:headEnd type="none" w="sm" len="sm"/>
            <a:tailEnd type="none" w="sm" len="sm"/>
          </a:ln>
        </p:spPr>
        <p:txBody>
          <a:bodyPr/>
          <a:lstStyle/>
          <a:p>
            <a:endParaRPr lang="en-US"/>
          </a:p>
        </p:txBody>
      </p:sp>
      <p:grpSp>
        <p:nvGrpSpPr>
          <p:cNvPr id="3" name="Group 3"/>
          <p:cNvGrpSpPr/>
          <p:nvPr/>
        </p:nvGrpSpPr>
        <p:grpSpPr>
          <a:xfrm>
            <a:off x="9144000" y="2464323"/>
            <a:ext cx="9144000" cy="7822677"/>
            <a:chOff x="0" y="0"/>
            <a:chExt cx="1416645" cy="1211937"/>
          </a:xfrm>
        </p:grpSpPr>
        <p:sp>
          <p:nvSpPr>
            <p:cNvPr id="4" name="Freeform 4"/>
            <p:cNvSpPr/>
            <p:nvPr/>
          </p:nvSpPr>
          <p:spPr>
            <a:xfrm>
              <a:off x="0" y="0"/>
              <a:ext cx="1416645" cy="1211937"/>
            </a:xfrm>
            <a:custGeom>
              <a:avLst/>
              <a:gdLst/>
              <a:ahLst/>
              <a:cxnLst/>
              <a:rect l="l" t="t" r="r" b="b"/>
              <a:pathLst>
                <a:path w="1416645" h="1211937">
                  <a:moveTo>
                    <a:pt x="0" y="0"/>
                  </a:moveTo>
                  <a:lnTo>
                    <a:pt x="1416645" y="0"/>
                  </a:lnTo>
                  <a:lnTo>
                    <a:pt x="1416645" y="1211937"/>
                  </a:lnTo>
                  <a:lnTo>
                    <a:pt x="0" y="1211937"/>
                  </a:lnTo>
                  <a:close/>
                </a:path>
              </a:pathLst>
            </a:custGeom>
            <a:solidFill>
              <a:srgbClr val="2E415D"/>
            </a:solidFill>
          </p:spPr>
          <p:txBody>
            <a:bodyPr/>
            <a:lstStyle/>
            <a:p>
              <a:endParaRPr lang="en-US"/>
            </a:p>
          </p:txBody>
        </p:sp>
      </p:grpSp>
      <p:grpSp>
        <p:nvGrpSpPr>
          <p:cNvPr id="5" name="Group 5"/>
          <p:cNvGrpSpPr/>
          <p:nvPr/>
        </p:nvGrpSpPr>
        <p:grpSpPr>
          <a:xfrm>
            <a:off x="0" y="2464323"/>
            <a:ext cx="9144000" cy="7822677"/>
            <a:chOff x="0" y="0"/>
            <a:chExt cx="2375057" cy="2031857"/>
          </a:xfrm>
        </p:grpSpPr>
        <p:sp>
          <p:nvSpPr>
            <p:cNvPr id="6" name="Freeform 6"/>
            <p:cNvSpPr/>
            <p:nvPr/>
          </p:nvSpPr>
          <p:spPr>
            <a:xfrm>
              <a:off x="0" y="0"/>
              <a:ext cx="2375057" cy="2031857"/>
            </a:xfrm>
            <a:custGeom>
              <a:avLst/>
              <a:gdLst/>
              <a:ahLst/>
              <a:cxnLst/>
              <a:rect l="l" t="t" r="r" b="b"/>
              <a:pathLst>
                <a:path w="2375057" h="2031857">
                  <a:moveTo>
                    <a:pt x="0" y="0"/>
                  </a:moveTo>
                  <a:lnTo>
                    <a:pt x="2375057" y="0"/>
                  </a:lnTo>
                  <a:lnTo>
                    <a:pt x="2375057" y="2031857"/>
                  </a:lnTo>
                  <a:lnTo>
                    <a:pt x="0" y="2031857"/>
                  </a:lnTo>
                  <a:close/>
                </a:path>
              </a:pathLst>
            </a:custGeom>
            <a:solidFill>
              <a:srgbClr val="822C2E"/>
            </a:solidFill>
          </p:spPr>
          <p:txBody>
            <a:bodyPr/>
            <a:lstStyle/>
            <a:p>
              <a:endParaRPr lang="en-US"/>
            </a:p>
          </p:txBody>
        </p:sp>
      </p:grpSp>
      <p:grpSp>
        <p:nvGrpSpPr>
          <p:cNvPr id="7" name="Group 7"/>
          <p:cNvGrpSpPr/>
          <p:nvPr/>
        </p:nvGrpSpPr>
        <p:grpSpPr>
          <a:xfrm>
            <a:off x="1981484" y="4104540"/>
            <a:ext cx="5246370" cy="5678755"/>
            <a:chOff x="0" y="0"/>
            <a:chExt cx="6995160" cy="7571673"/>
          </a:xfrm>
        </p:grpSpPr>
        <p:grpSp>
          <p:nvGrpSpPr>
            <p:cNvPr id="8" name="Group 8"/>
            <p:cNvGrpSpPr/>
            <p:nvPr/>
          </p:nvGrpSpPr>
          <p:grpSpPr>
            <a:xfrm>
              <a:off x="0" y="0"/>
              <a:ext cx="6995160" cy="7571673"/>
              <a:chOff x="0" y="0"/>
              <a:chExt cx="812800" cy="879788"/>
            </a:xfrm>
          </p:grpSpPr>
          <p:sp>
            <p:nvSpPr>
              <p:cNvPr id="9" name="Freeform 9"/>
              <p:cNvSpPr/>
              <p:nvPr/>
            </p:nvSpPr>
            <p:spPr>
              <a:xfrm>
                <a:off x="0" y="0"/>
                <a:ext cx="812800" cy="879788"/>
              </a:xfrm>
              <a:custGeom>
                <a:avLst/>
                <a:gdLst/>
                <a:ahLst/>
                <a:cxnLst/>
                <a:rect l="l" t="t" r="r" b="b"/>
                <a:pathLst>
                  <a:path w="812800" h="879788">
                    <a:moveTo>
                      <a:pt x="0" y="0"/>
                    </a:moveTo>
                    <a:lnTo>
                      <a:pt x="812800" y="0"/>
                    </a:lnTo>
                    <a:lnTo>
                      <a:pt x="812800" y="879788"/>
                    </a:lnTo>
                    <a:lnTo>
                      <a:pt x="0" y="879788"/>
                    </a:lnTo>
                    <a:close/>
                  </a:path>
                </a:pathLst>
              </a:custGeom>
              <a:blipFill>
                <a:blip r:embed="rId4"/>
                <a:stretch>
                  <a:fillRect l="-31107" r="-31107"/>
                </a:stretch>
              </a:blipFill>
            </p:spPr>
            <p:txBody>
              <a:bodyPr/>
              <a:lstStyle/>
              <a:p>
                <a:endParaRPr lang="en-US"/>
              </a:p>
            </p:txBody>
          </p:sp>
        </p:grpSp>
        <p:grpSp>
          <p:nvGrpSpPr>
            <p:cNvPr id="10" name="Group 10"/>
            <p:cNvGrpSpPr/>
            <p:nvPr/>
          </p:nvGrpSpPr>
          <p:grpSpPr>
            <a:xfrm>
              <a:off x="0" y="5986682"/>
              <a:ext cx="6995160" cy="1584991"/>
              <a:chOff x="0" y="0"/>
              <a:chExt cx="812800" cy="184167"/>
            </a:xfrm>
          </p:grpSpPr>
          <p:sp>
            <p:nvSpPr>
              <p:cNvPr id="11" name="Freeform 11"/>
              <p:cNvSpPr/>
              <p:nvPr/>
            </p:nvSpPr>
            <p:spPr>
              <a:xfrm>
                <a:off x="0" y="0"/>
                <a:ext cx="812800" cy="184167"/>
              </a:xfrm>
              <a:custGeom>
                <a:avLst/>
                <a:gdLst/>
                <a:ahLst/>
                <a:cxnLst/>
                <a:rect l="l" t="t" r="r" b="b"/>
                <a:pathLst>
                  <a:path w="812800" h="184167">
                    <a:moveTo>
                      <a:pt x="0" y="0"/>
                    </a:moveTo>
                    <a:lnTo>
                      <a:pt x="812800" y="0"/>
                    </a:lnTo>
                    <a:lnTo>
                      <a:pt x="812800" y="184167"/>
                    </a:lnTo>
                    <a:lnTo>
                      <a:pt x="0" y="184167"/>
                    </a:lnTo>
                    <a:close/>
                  </a:path>
                </a:pathLst>
              </a:custGeom>
              <a:solidFill>
                <a:srgbClr val="2E415D">
                  <a:alpha val="76863"/>
                </a:srgbClr>
              </a:solidFill>
            </p:spPr>
            <p:txBody>
              <a:bodyPr/>
              <a:lstStyle/>
              <a:p>
                <a:endParaRPr lang="en-US"/>
              </a:p>
            </p:txBody>
          </p:sp>
        </p:grpSp>
        <p:sp>
          <p:nvSpPr>
            <p:cNvPr id="12" name="TextBox 12"/>
            <p:cNvSpPr txBox="1"/>
            <p:nvPr/>
          </p:nvSpPr>
          <p:spPr>
            <a:xfrm>
              <a:off x="240529" y="5836642"/>
              <a:ext cx="6514103" cy="1735032"/>
            </a:xfrm>
            <a:prstGeom prst="rect">
              <a:avLst/>
            </a:prstGeom>
          </p:spPr>
          <p:txBody>
            <a:bodyPr lIns="0" tIns="0" rIns="0" bIns="0" rtlCol="0" anchor="t">
              <a:spAutoFit/>
            </a:bodyPr>
            <a:lstStyle/>
            <a:p>
              <a:pPr algn="ctr">
                <a:lnSpc>
                  <a:spcPts val="5320"/>
                </a:lnSpc>
              </a:pPr>
              <a:r>
                <a:rPr lang="en-US" sz="3800">
                  <a:solidFill>
                    <a:srgbClr val="D3D3D3"/>
                  </a:solidFill>
                  <a:latin typeface="Questrial"/>
                  <a:ea typeface="Questrial"/>
                  <a:cs typeface="Questrial"/>
                  <a:sym typeface="Questrial"/>
                </a:rPr>
                <a:t>Term of Supervision</a:t>
              </a:r>
            </a:p>
            <a:p>
              <a:pPr algn="ctr">
                <a:lnSpc>
                  <a:spcPts val="5320"/>
                </a:lnSpc>
                <a:spcBef>
                  <a:spcPct val="0"/>
                </a:spcBef>
              </a:pPr>
              <a:r>
                <a:rPr lang="en-US" sz="3800">
                  <a:solidFill>
                    <a:srgbClr val="D3D3D3"/>
                  </a:solidFill>
                  <a:latin typeface="Questrial"/>
                  <a:ea typeface="Questrial"/>
                  <a:cs typeface="Questrial"/>
                  <a:sym typeface="Questrial"/>
                </a:rPr>
                <a:t>Rule 4.102</a:t>
              </a:r>
            </a:p>
          </p:txBody>
        </p:sp>
      </p:grpSp>
      <p:sp>
        <p:nvSpPr>
          <p:cNvPr id="13" name="TextBox 13"/>
          <p:cNvSpPr txBox="1"/>
          <p:nvPr/>
        </p:nvSpPr>
        <p:spPr>
          <a:xfrm>
            <a:off x="1028700" y="866775"/>
            <a:ext cx="16916765" cy="1418471"/>
          </a:xfrm>
          <a:prstGeom prst="rect">
            <a:avLst/>
          </a:prstGeom>
        </p:spPr>
        <p:txBody>
          <a:bodyPr lIns="0" tIns="0" rIns="0" bIns="0" rtlCol="0" anchor="t">
            <a:spAutoFit/>
          </a:bodyPr>
          <a:lstStyle/>
          <a:p>
            <a:pPr algn="l">
              <a:lnSpc>
                <a:spcPts val="11591"/>
              </a:lnSpc>
            </a:pPr>
            <a:r>
              <a:rPr lang="en-US" sz="8279">
                <a:solidFill>
                  <a:srgbClr val="D3D3D3"/>
                </a:solidFill>
                <a:latin typeface="Questrial"/>
                <a:ea typeface="Questrial"/>
                <a:cs typeface="Questrial"/>
                <a:sym typeface="Questrial"/>
              </a:rPr>
              <a:t>Supervision</a:t>
            </a:r>
          </a:p>
        </p:txBody>
      </p:sp>
      <p:sp>
        <p:nvSpPr>
          <p:cNvPr id="14" name="TextBox 14"/>
          <p:cNvSpPr txBox="1"/>
          <p:nvPr/>
        </p:nvSpPr>
        <p:spPr>
          <a:xfrm>
            <a:off x="1981484" y="3016783"/>
            <a:ext cx="5181033" cy="1087756"/>
          </a:xfrm>
          <a:prstGeom prst="rect">
            <a:avLst/>
          </a:prstGeom>
        </p:spPr>
        <p:txBody>
          <a:bodyPr lIns="0" tIns="0" rIns="0" bIns="0" rtlCol="0" anchor="t">
            <a:spAutoFit/>
          </a:bodyPr>
          <a:lstStyle/>
          <a:p>
            <a:pPr algn="l">
              <a:lnSpc>
                <a:spcPts val="8819"/>
              </a:lnSpc>
            </a:pPr>
            <a:r>
              <a:rPr lang="en-US" sz="6299">
                <a:solidFill>
                  <a:srgbClr val="D3D3D3"/>
                </a:solidFill>
                <a:latin typeface="Questrial"/>
                <a:ea typeface="Questrial"/>
                <a:cs typeface="Questrial"/>
                <a:sym typeface="Questrial"/>
              </a:rPr>
              <a:t>Sending State</a:t>
            </a:r>
          </a:p>
        </p:txBody>
      </p:sp>
      <p:sp>
        <p:nvSpPr>
          <p:cNvPr id="15" name="TextBox 15"/>
          <p:cNvSpPr txBox="1"/>
          <p:nvPr/>
        </p:nvSpPr>
        <p:spPr>
          <a:xfrm>
            <a:off x="10892009" y="3016783"/>
            <a:ext cx="5647982" cy="1087756"/>
          </a:xfrm>
          <a:prstGeom prst="rect">
            <a:avLst/>
          </a:prstGeom>
        </p:spPr>
        <p:txBody>
          <a:bodyPr lIns="0" tIns="0" rIns="0" bIns="0" rtlCol="0" anchor="t">
            <a:spAutoFit/>
          </a:bodyPr>
          <a:lstStyle/>
          <a:p>
            <a:pPr algn="l">
              <a:lnSpc>
                <a:spcPts val="8819"/>
              </a:lnSpc>
            </a:pPr>
            <a:r>
              <a:rPr lang="en-US" sz="6299">
                <a:solidFill>
                  <a:srgbClr val="D3D3D3"/>
                </a:solidFill>
                <a:latin typeface="Questrial"/>
                <a:ea typeface="Questrial"/>
                <a:cs typeface="Questrial"/>
                <a:sym typeface="Questrial"/>
              </a:rPr>
              <a:t>Receiving State</a:t>
            </a:r>
          </a:p>
        </p:txBody>
      </p:sp>
      <p:grpSp>
        <p:nvGrpSpPr>
          <p:cNvPr id="16" name="Group 16"/>
          <p:cNvGrpSpPr/>
          <p:nvPr/>
        </p:nvGrpSpPr>
        <p:grpSpPr>
          <a:xfrm>
            <a:off x="6520815" y="4104540"/>
            <a:ext cx="5246370" cy="5678755"/>
            <a:chOff x="0" y="0"/>
            <a:chExt cx="6995160" cy="7571673"/>
          </a:xfrm>
        </p:grpSpPr>
        <p:grpSp>
          <p:nvGrpSpPr>
            <p:cNvPr id="17" name="Group 17"/>
            <p:cNvGrpSpPr/>
            <p:nvPr/>
          </p:nvGrpSpPr>
          <p:grpSpPr>
            <a:xfrm>
              <a:off x="0" y="0"/>
              <a:ext cx="6995160" cy="7571673"/>
              <a:chOff x="0" y="0"/>
              <a:chExt cx="812800" cy="879788"/>
            </a:xfrm>
          </p:grpSpPr>
          <p:sp>
            <p:nvSpPr>
              <p:cNvPr id="18" name="Freeform 18"/>
              <p:cNvSpPr/>
              <p:nvPr/>
            </p:nvSpPr>
            <p:spPr>
              <a:xfrm>
                <a:off x="0" y="0"/>
                <a:ext cx="812800" cy="879788"/>
              </a:xfrm>
              <a:custGeom>
                <a:avLst/>
                <a:gdLst/>
                <a:ahLst/>
                <a:cxnLst/>
                <a:rect l="l" t="t" r="r" b="b"/>
                <a:pathLst>
                  <a:path w="812800" h="879788">
                    <a:moveTo>
                      <a:pt x="0" y="0"/>
                    </a:moveTo>
                    <a:lnTo>
                      <a:pt x="812800" y="0"/>
                    </a:lnTo>
                    <a:lnTo>
                      <a:pt x="812800" y="879788"/>
                    </a:lnTo>
                    <a:lnTo>
                      <a:pt x="0" y="879788"/>
                    </a:lnTo>
                    <a:close/>
                  </a:path>
                </a:pathLst>
              </a:custGeom>
              <a:blipFill>
                <a:blip r:embed="rId5"/>
                <a:stretch>
                  <a:fillRect l="-31231" r="-31231"/>
                </a:stretch>
              </a:blipFill>
            </p:spPr>
            <p:txBody>
              <a:bodyPr/>
              <a:lstStyle/>
              <a:p>
                <a:endParaRPr lang="en-US"/>
              </a:p>
            </p:txBody>
          </p:sp>
        </p:grpSp>
        <p:grpSp>
          <p:nvGrpSpPr>
            <p:cNvPr id="19" name="Group 19"/>
            <p:cNvGrpSpPr/>
            <p:nvPr/>
          </p:nvGrpSpPr>
          <p:grpSpPr>
            <a:xfrm>
              <a:off x="0" y="5986682"/>
              <a:ext cx="6995160" cy="1584991"/>
              <a:chOff x="0" y="0"/>
              <a:chExt cx="812800" cy="184167"/>
            </a:xfrm>
          </p:grpSpPr>
          <p:sp>
            <p:nvSpPr>
              <p:cNvPr id="20" name="Freeform 20"/>
              <p:cNvSpPr/>
              <p:nvPr/>
            </p:nvSpPr>
            <p:spPr>
              <a:xfrm>
                <a:off x="0" y="0"/>
                <a:ext cx="812800" cy="184167"/>
              </a:xfrm>
              <a:custGeom>
                <a:avLst/>
                <a:gdLst/>
                <a:ahLst/>
                <a:cxnLst/>
                <a:rect l="l" t="t" r="r" b="b"/>
                <a:pathLst>
                  <a:path w="812800" h="184167">
                    <a:moveTo>
                      <a:pt x="0" y="0"/>
                    </a:moveTo>
                    <a:lnTo>
                      <a:pt x="812800" y="0"/>
                    </a:lnTo>
                    <a:lnTo>
                      <a:pt x="812800" y="184167"/>
                    </a:lnTo>
                    <a:lnTo>
                      <a:pt x="0" y="184167"/>
                    </a:lnTo>
                    <a:close/>
                  </a:path>
                </a:pathLst>
              </a:custGeom>
              <a:solidFill>
                <a:srgbClr val="2E415D">
                  <a:alpha val="76863"/>
                </a:srgbClr>
              </a:solidFill>
            </p:spPr>
            <p:txBody>
              <a:bodyPr/>
              <a:lstStyle/>
              <a:p>
                <a:endParaRPr lang="en-US"/>
              </a:p>
            </p:txBody>
          </p:sp>
        </p:grpSp>
        <p:sp>
          <p:nvSpPr>
            <p:cNvPr id="21" name="TextBox 21"/>
            <p:cNvSpPr txBox="1"/>
            <p:nvPr/>
          </p:nvSpPr>
          <p:spPr>
            <a:xfrm>
              <a:off x="240529" y="5836642"/>
              <a:ext cx="6514103" cy="1735032"/>
            </a:xfrm>
            <a:prstGeom prst="rect">
              <a:avLst/>
            </a:prstGeom>
          </p:spPr>
          <p:txBody>
            <a:bodyPr lIns="0" tIns="0" rIns="0" bIns="0" rtlCol="0" anchor="t">
              <a:spAutoFit/>
            </a:bodyPr>
            <a:lstStyle/>
            <a:p>
              <a:pPr algn="ctr">
                <a:lnSpc>
                  <a:spcPts val="5320"/>
                </a:lnSpc>
              </a:pPr>
              <a:r>
                <a:rPr lang="en-US" sz="3800">
                  <a:solidFill>
                    <a:srgbClr val="D3D3D3"/>
                  </a:solidFill>
                  <a:latin typeface="Questrial"/>
                  <a:ea typeface="Questrial"/>
                  <a:cs typeface="Questrial"/>
                  <a:sym typeface="Questrial"/>
                </a:rPr>
                <a:t>Conditions</a:t>
              </a:r>
            </a:p>
            <a:p>
              <a:pPr algn="ctr">
                <a:lnSpc>
                  <a:spcPts val="5320"/>
                </a:lnSpc>
                <a:spcBef>
                  <a:spcPct val="0"/>
                </a:spcBef>
              </a:pPr>
              <a:r>
                <a:rPr lang="en-US" sz="3800">
                  <a:solidFill>
                    <a:srgbClr val="D3D3D3"/>
                  </a:solidFill>
                  <a:latin typeface="Questrial"/>
                  <a:ea typeface="Questrial"/>
                  <a:cs typeface="Questrial"/>
                  <a:sym typeface="Questrial"/>
                </a:rPr>
                <a:t>Rule 4.103</a:t>
              </a:r>
            </a:p>
          </p:txBody>
        </p:sp>
      </p:grpSp>
      <p:grpSp>
        <p:nvGrpSpPr>
          <p:cNvPr id="22" name="Group 22"/>
          <p:cNvGrpSpPr/>
          <p:nvPr/>
        </p:nvGrpSpPr>
        <p:grpSpPr>
          <a:xfrm>
            <a:off x="11092815" y="4104540"/>
            <a:ext cx="5246370" cy="5678755"/>
            <a:chOff x="0" y="0"/>
            <a:chExt cx="6995160" cy="7571673"/>
          </a:xfrm>
        </p:grpSpPr>
        <p:grpSp>
          <p:nvGrpSpPr>
            <p:cNvPr id="23" name="Group 23"/>
            <p:cNvGrpSpPr/>
            <p:nvPr/>
          </p:nvGrpSpPr>
          <p:grpSpPr>
            <a:xfrm>
              <a:off x="0" y="0"/>
              <a:ext cx="6995160" cy="7571673"/>
              <a:chOff x="0" y="0"/>
              <a:chExt cx="812800" cy="879788"/>
            </a:xfrm>
          </p:grpSpPr>
          <p:sp>
            <p:nvSpPr>
              <p:cNvPr id="24" name="Freeform 24"/>
              <p:cNvSpPr/>
              <p:nvPr/>
            </p:nvSpPr>
            <p:spPr>
              <a:xfrm>
                <a:off x="0" y="0"/>
                <a:ext cx="812800" cy="879788"/>
              </a:xfrm>
              <a:custGeom>
                <a:avLst/>
                <a:gdLst/>
                <a:ahLst/>
                <a:cxnLst/>
                <a:rect l="l" t="t" r="r" b="b"/>
                <a:pathLst>
                  <a:path w="812800" h="879788">
                    <a:moveTo>
                      <a:pt x="0" y="0"/>
                    </a:moveTo>
                    <a:lnTo>
                      <a:pt x="812800" y="0"/>
                    </a:lnTo>
                    <a:lnTo>
                      <a:pt x="812800" y="879788"/>
                    </a:lnTo>
                    <a:lnTo>
                      <a:pt x="0" y="879788"/>
                    </a:lnTo>
                    <a:close/>
                  </a:path>
                </a:pathLst>
              </a:custGeom>
              <a:blipFill>
                <a:blip r:embed="rId6"/>
                <a:stretch>
                  <a:fillRect l="-31079" r="-31079"/>
                </a:stretch>
              </a:blipFill>
            </p:spPr>
            <p:txBody>
              <a:bodyPr/>
              <a:lstStyle/>
              <a:p>
                <a:endParaRPr lang="en-US"/>
              </a:p>
            </p:txBody>
          </p:sp>
        </p:grpSp>
        <p:grpSp>
          <p:nvGrpSpPr>
            <p:cNvPr id="25" name="Group 25"/>
            <p:cNvGrpSpPr/>
            <p:nvPr/>
          </p:nvGrpSpPr>
          <p:grpSpPr>
            <a:xfrm>
              <a:off x="0" y="5986682"/>
              <a:ext cx="6995160" cy="1584991"/>
              <a:chOff x="0" y="0"/>
              <a:chExt cx="812800" cy="184167"/>
            </a:xfrm>
          </p:grpSpPr>
          <p:sp>
            <p:nvSpPr>
              <p:cNvPr id="26" name="Freeform 26"/>
              <p:cNvSpPr/>
              <p:nvPr/>
            </p:nvSpPr>
            <p:spPr>
              <a:xfrm>
                <a:off x="0" y="0"/>
                <a:ext cx="812800" cy="184167"/>
              </a:xfrm>
              <a:custGeom>
                <a:avLst/>
                <a:gdLst/>
                <a:ahLst/>
                <a:cxnLst/>
                <a:rect l="l" t="t" r="r" b="b"/>
                <a:pathLst>
                  <a:path w="812800" h="184167">
                    <a:moveTo>
                      <a:pt x="0" y="0"/>
                    </a:moveTo>
                    <a:lnTo>
                      <a:pt x="812800" y="0"/>
                    </a:lnTo>
                    <a:lnTo>
                      <a:pt x="812800" y="184167"/>
                    </a:lnTo>
                    <a:lnTo>
                      <a:pt x="0" y="184167"/>
                    </a:lnTo>
                    <a:close/>
                  </a:path>
                </a:pathLst>
              </a:custGeom>
              <a:solidFill>
                <a:srgbClr val="2E415D">
                  <a:alpha val="76863"/>
                </a:srgbClr>
              </a:solidFill>
            </p:spPr>
            <p:txBody>
              <a:bodyPr/>
              <a:lstStyle/>
              <a:p>
                <a:endParaRPr lang="en-US"/>
              </a:p>
            </p:txBody>
          </p:sp>
        </p:grpSp>
        <p:sp>
          <p:nvSpPr>
            <p:cNvPr id="27" name="TextBox 27"/>
            <p:cNvSpPr txBox="1"/>
            <p:nvPr/>
          </p:nvSpPr>
          <p:spPr>
            <a:xfrm>
              <a:off x="240529" y="5836642"/>
              <a:ext cx="6514103" cy="1735032"/>
            </a:xfrm>
            <a:prstGeom prst="rect">
              <a:avLst/>
            </a:prstGeom>
          </p:spPr>
          <p:txBody>
            <a:bodyPr lIns="0" tIns="0" rIns="0" bIns="0" rtlCol="0" anchor="t">
              <a:spAutoFit/>
            </a:bodyPr>
            <a:lstStyle/>
            <a:p>
              <a:pPr algn="ctr">
                <a:lnSpc>
                  <a:spcPts val="5320"/>
                </a:lnSpc>
              </a:pPr>
              <a:r>
                <a:rPr lang="en-US" sz="3800">
                  <a:solidFill>
                    <a:srgbClr val="D3D3D3"/>
                  </a:solidFill>
                  <a:latin typeface="Questrial"/>
                  <a:ea typeface="Questrial"/>
                  <a:cs typeface="Questrial"/>
                  <a:sym typeface="Questrial"/>
                </a:rPr>
                <a:t>Degree of Supervision</a:t>
              </a:r>
            </a:p>
            <a:p>
              <a:pPr algn="ctr">
                <a:lnSpc>
                  <a:spcPts val="5320"/>
                </a:lnSpc>
                <a:spcBef>
                  <a:spcPct val="0"/>
                </a:spcBef>
              </a:pPr>
              <a:r>
                <a:rPr lang="en-US" sz="3800">
                  <a:solidFill>
                    <a:srgbClr val="D3D3D3"/>
                  </a:solidFill>
                  <a:latin typeface="Questrial"/>
                  <a:ea typeface="Questrial"/>
                  <a:cs typeface="Questrial"/>
                  <a:sym typeface="Questrial"/>
                </a:rPr>
                <a:t>Rule 4.101</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800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1+ppt_h/2"/>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8000"/>
                                  </p:stCondLst>
                                  <p:childTnLst>
                                    <p:anim calcmode="lin" valueType="num">
                                      <p:cBhvr additive="base">
                                        <p:cTn id="24" dur="500"/>
                                        <p:tgtEl>
                                          <p:spTgt spid="16"/>
                                        </p:tgtEl>
                                        <p:attrNameLst>
                                          <p:attrName>ppt_x</p:attrName>
                                        </p:attrNameLst>
                                      </p:cBhvr>
                                      <p:tavLst>
                                        <p:tav tm="0">
                                          <p:val>
                                            <p:strVal val="ppt_x"/>
                                          </p:val>
                                        </p:tav>
                                        <p:tav tm="100000">
                                          <p:val>
                                            <p:strVal val="ppt_x"/>
                                          </p:val>
                                        </p:tav>
                                      </p:tavLst>
                                    </p:anim>
                                    <p:anim calcmode="lin" valueType="num">
                                      <p:cBhvr additive="base">
                                        <p:cTn id="25" dur="500"/>
                                        <p:tgtEl>
                                          <p:spTgt spid="16"/>
                                        </p:tgtEl>
                                        <p:attrNameLst>
                                          <p:attrName>ppt_y</p:attrName>
                                        </p:attrNameLst>
                                      </p:cBhvr>
                                      <p:tavLst>
                                        <p:tav tm="0">
                                          <p:val>
                                            <p:strVal val="ppt_y"/>
                                          </p:val>
                                        </p:tav>
                                        <p:tav tm="100000">
                                          <p:val>
                                            <p:strVal val="1+ppt_h/2"/>
                                          </p:val>
                                        </p:tav>
                                      </p:tavLst>
                                    </p:anim>
                                    <p:set>
                                      <p:cBhvr>
                                        <p:cTn id="26" dur="1" fill="hold">
                                          <p:stCondLst>
                                            <p:cond delay="499"/>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22C2E"/>
        </a:solidFill>
        <a:effectLst/>
      </p:bgPr>
    </p:bg>
    <p:spTree>
      <p:nvGrpSpPr>
        <p:cNvPr id="1" name=""/>
        <p:cNvGrpSpPr/>
        <p:nvPr/>
      </p:nvGrpSpPr>
      <p:grpSpPr>
        <a:xfrm>
          <a:off x="0" y="0"/>
          <a:ext cx="0" cy="0"/>
          <a:chOff x="0" y="0"/>
          <a:chExt cx="0" cy="0"/>
        </a:xfrm>
      </p:grpSpPr>
      <p:sp>
        <p:nvSpPr>
          <p:cNvPr id="2" name="TextBox 2"/>
          <p:cNvSpPr txBox="1"/>
          <p:nvPr/>
        </p:nvSpPr>
        <p:spPr>
          <a:xfrm>
            <a:off x="514350" y="802631"/>
            <a:ext cx="17259300" cy="1416662"/>
          </a:xfrm>
          <a:prstGeom prst="rect">
            <a:avLst/>
          </a:prstGeom>
        </p:spPr>
        <p:txBody>
          <a:bodyPr lIns="0" tIns="0" rIns="0" bIns="0" rtlCol="0" anchor="t">
            <a:spAutoFit/>
          </a:bodyPr>
          <a:lstStyle/>
          <a:p>
            <a:pPr algn="l">
              <a:lnSpc>
                <a:spcPts val="10951"/>
              </a:lnSpc>
            </a:pPr>
            <a:r>
              <a:rPr lang="en-US" sz="9360">
                <a:solidFill>
                  <a:srgbClr val="D3D3D3"/>
                </a:solidFill>
                <a:latin typeface="Questrial"/>
                <a:ea typeface="Questrial"/>
                <a:cs typeface="Questrial"/>
                <a:sym typeface="Questrial"/>
              </a:rPr>
              <a:t>Training Objectives</a:t>
            </a:r>
          </a:p>
        </p:txBody>
      </p:sp>
      <p:sp>
        <p:nvSpPr>
          <p:cNvPr id="3" name="AutoShape 3"/>
          <p:cNvSpPr/>
          <p:nvPr/>
        </p:nvSpPr>
        <p:spPr>
          <a:xfrm>
            <a:off x="11850061" y="793106"/>
            <a:ext cx="6437939" cy="0"/>
          </a:xfrm>
          <a:prstGeom prst="line">
            <a:avLst/>
          </a:prstGeom>
          <a:ln w="28575" cap="flat">
            <a:solidFill>
              <a:srgbClr val="D3D3D3"/>
            </a:solidFill>
            <a:prstDash val="solid"/>
            <a:headEnd type="none" w="sm" len="sm"/>
            <a:tailEnd type="none" w="sm" len="sm"/>
          </a:ln>
        </p:spPr>
        <p:txBody>
          <a:bodyPr/>
          <a:lstStyle/>
          <a:p>
            <a:endParaRPr lang="en-US"/>
          </a:p>
        </p:txBody>
      </p:sp>
      <p:grpSp>
        <p:nvGrpSpPr>
          <p:cNvPr id="4" name="Group 4"/>
          <p:cNvGrpSpPr/>
          <p:nvPr/>
        </p:nvGrpSpPr>
        <p:grpSpPr>
          <a:xfrm>
            <a:off x="0" y="6150314"/>
            <a:ext cx="18288000" cy="4136686"/>
            <a:chOff x="0" y="0"/>
            <a:chExt cx="2833290" cy="640881"/>
          </a:xfrm>
        </p:grpSpPr>
        <p:sp>
          <p:nvSpPr>
            <p:cNvPr id="5" name="Freeform 5"/>
            <p:cNvSpPr/>
            <p:nvPr/>
          </p:nvSpPr>
          <p:spPr>
            <a:xfrm>
              <a:off x="0" y="0"/>
              <a:ext cx="2833290" cy="640881"/>
            </a:xfrm>
            <a:custGeom>
              <a:avLst/>
              <a:gdLst/>
              <a:ahLst/>
              <a:cxnLst/>
              <a:rect l="l" t="t" r="r" b="b"/>
              <a:pathLst>
                <a:path w="2833290" h="640881">
                  <a:moveTo>
                    <a:pt x="0" y="0"/>
                  </a:moveTo>
                  <a:lnTo>
                    <a:pt x="2833290" y="0"/>
                  </a:lnTo>
                  <a:lnTo>
                    <a:pt x="2833290" y="640881"/>
                  </a:lnTo>
                  <a:lnTo>
                    <a:pt x="0" y="640881"/>
                  </a:lnTo>
                  <a:close/>
                </a:path>
              </a:pathLst>
            </a:custGeom>
            <a:blipFill>
              <a:blip r:embed="rId3"/>
              <a:stretch>
                <a:fillRect b="-47096"/>
              </a:stretch>
            </a:blipFill>
          </p:spPr>
          <p:txBody>
            <a:bodyPr/>
            <a:lstStyle/>
            <a:p>
              <a:endParaRPr lang="en-US"/>
            </a:p>
          </p:txBody>
        </p:sp>
      </p:grpSp>
      <p:sp>
        <p:nvSpPr>
          <p:cNvPr id="6" name="TextBox 6"/>
          <p:cNvSpPr txBox="1"/>
          <p:nvPr/>
        </p:nvSpPr>
        <p:spPr>
          <a:xfrm>
            <a:off x="514350" y="2506504"/>
            <a:ext cx="4034284" cy="3119480"/>
          </a:xfrm>
          <a:prstGeom prst="rect">
            <a:avLst/>
          </a:prstGeom>
        </p:spPr>
        <p:txBody>
          <a:bodyPr lIns="0" tIns="0" rIns="0" bIns="0" rtlCol="0" anchor="t">
            <a:spAutoFit/>
          </a:bodyPr>
          <a:lstStyle/>
          <a:p>
            <a:pPr marL="768779" lvl="1" indent="-384390" algn="l">
              <a:lnSpc>
                <a:spcPts val="4985"/>
              </a:lnSpc>
              <a:buFont typeface="Arial"/>
              <a:buChar char="•"/>
            </a:pPr>
            <a:r>
              <a:rPr lang="en-US" sz="3560">
                <a:solidFill>
                  <a:srgbClr val="D3D3D3"/>
                </a:solidFill>
                <a:latin typeface="Questrial"/>
                <a:ea typeface="Questrial"/>
                <a:cs typeface="Questrial"/>
                <a:sym typeface="Questrial"/>
              </a:rPr>
              <a:t>What is ICAOS? </a:t>
            </a:r>
          </a:p>
          <a:p>
            <a:pPr algn="l">
              <a:lnSpc>
                <a:spcPts val="4985"/>
              </a:lnSpc>
            </a:pPr>
            <a:endParaRPr lang="en-US" sz="3560">
              <a:solidFill>
                <a:srgbClr val="D3D3D3"/>
              </a:solidFill>
              <a:latin typeface="Questrial"/>
              <a:ea typeface="Questrial"/>
              <a:cs typeface="Questrial"/>
              <a:sym typeface="Questrial"/>
            </a:endParaRPr>
          </a:p>
          <a:p>
            <a:pPr marL="768779" lvl="1" indent="-384390" algn="l">
              <a:lnSpc>
                <a:spcPts val="4985"/>
              </a:lnSpc>
              <a:buFont typeface="Arial"/>
              <a:buChar char="•"/>
            </a:pPr>
            <a:r>
              <a:rPr lang="en-US" sz="3560">
                <a:solidFill>
                  <a:srgbClr val="D3D3D3"/>
                </a:solidFill>
                <a:latin typeface="Questrial"/>
                <a:ea typeface="Questrial"/>
                <a:cs typeface="Questrial"/>
                <a:sym typeface="Questrial"/>
              </a:rPr>
              <a:t>Purpose</a:t>
            </a:r>
          </a:p>
          <a:p>
            <a:pPr algn="l">
              <a:lnSpc>
                <a:spcPts val="4985"/>
              </a:lnSpc>
            </a:pPr>
            <a:endParaRPr lang="en-US" sz="3560">
              <a:solidFill>
                <a:srgbClr val="D3D3D3"/>
              </a:solidFill>
              <a:latin typeface="Questrial"/>
              <a:ea typeface="Questrial"/>
              <a:cs typeface="Questrial"/>
              <a:sym typeface="Questrial"/>
            </a:endParaRPr>
          </a:p>
          <a:p>
            <a:pPr marL="768779" lvl="1" indent="-384390" algn="l">
              <a:lnSpc>
                <a:spcPts val="4985"/>
              </a:lnSpc>
              <a:buFont typeface="Arial"/>
              <a:buChar char="•"/>
            </a:pPr>
            <a:r>
              <a:rPr lang="en-US" sz="3560">
                <a:solidFill>
                  <a:srgbClr val="D3D3D3"/>
                </a:solidFill>
                <a:latin typeface="Questrial"/>
                <a:ea typeface="Questrial"/>
                <a:cs typeface="Questrial"/>
                <a:sym typeface="Questrial"/>
              </a:rPr>
              <a:t>Authority</a:t>
            </a:r>
          </a:p>
        </p:txBody>
      </p:sp>
      <p:sp>
        <p:nvSpPr>
          <p:cNvPr id="7" name="TextBox 7"/>
          <p:cNvSpPr txBox="1"/>
          <p:nvPr/>
        </p:nvSpPr>
        <p:spPr>
          <a:xfrm>
            <a:off x="5922237" y="2506504"/>
            <a:ext cx="5927824" cy="3119480"/>
          </a:xfrm>
          <a:prstGeom prst="rect">
            <a:avLst/>
          </a:prstGeom>
        </p:spPr>
        <p:txBody>
          <a:bodyPr lIns="0" tIns="0" rIns="0" bIns="0" rtlCol="0" anchor="t">
            <a:spAutoFit/>
          </a:bodyPr>
          <a:lstStyle/>
          <a:p>
            <a:pPr marL="768779" lvl="1" indent="-384390" algn="l">
              <a:lnSpc>
                <a:spcPts val="4985"/>
              </a:lnSpc>
              <a:buFont typeface="Arial"/>
              <a:buChar char="•"/>
            </a:pPr>
            <a:r>
              <a:rPr lang="en-US" sz="3560">
                <a:solidFill>
                  <a:srgbClr val="D3D3D3"/>
                </a:solidFill>
                <a:latin typeface="Questrial"/>
                <a:ea typeface="Questrial"/>
                <a:cs typeface="Questrial"/>
                <a:sym typeface="Questrial"/>
              </a:rPr>
              <a:t>Implications</a:t>
            </a:r>
          </a:p>
          <a:p>
            <a:pPr algn="l">
              <a:lnSpc>
                <a:spcPts val="4985"/>
              </a:lnSpc>
            </a:pPr>
            <a:endParaRPr lang="en-US" sz="3560">
              <a:solidFill>
                <a:srgbClr val="D3D3D3"/>
              </a:solidFill>
              <a:latin typeface="Questrial"/>
              <a:ea typeface="Questrial"/>
              <a:cs typeface="Questrial"/>
              <a:sym typeface="Questrial"/>
            </a:endParaRPr>
          </a:p>
          <a:p>
            <a:pPr marL="768779" lvl="1" indent="-384390" algn="l">
              <a:lnSpc>
                <a:spcPts val="4985"/>
              </a:lnSpc>
              <a:buFont typeface="Arial"/>
              <a:buChar char="•"/>
            </a:pPr>
            <a:r>
              <a:rPr lang="en-US" sz="3560">
                <a:solidFill>
                  <a:srgbClr val="D3D3D3"/>
                </a:solidFill>
                <a:latin typeface="Questrial"/>
                <a:ea typeface="Questrial"/>
                <a:cs typeface="Questrial"/>
                <a:sym typeface="Questrial"/>
              </a:rPr>
              <a:t>Rule Making Authority</a:t>
            </a:r>
          </a:p>
          <a:p>
            <a:pPr algn="l">
              <a:lnSpc>
                <a:spcPts val="4985"/>
              </a:lnSpc>
            </a:pPr>
            <a:endParaRPr lang="en-US" sz="3560">
              <a:solidFill>
                <a:srgbClr val="D3D3D3"/>
              </a:solidFill>
              <a:latin typeface="Questrial"/>
              <a:ea typeface="Questrial"/>
              <a:cs typeface="Questrial"/>
              <a:sym typeface="Questrial"/>
            </a:endParaRPr>
          </a:p>
          <a:p>
            <a:pPr marL="768779" lvl="1" indent="-384390" algn="l">
              <a:lnSpc>
                <a:spcPts val="4985"/>
              </a:lnSpc>
              <a:buFont typeface="Arial"/>
              <a:buChar char="•"/>
            </a:pPr>
            <a:r>
              <a:rPr lang="en-US" sz="3560">
                <a:solidFill>
                  <a:srgbClr val="D3D3D3"/>
                </a:solidFill>
                <a:latin typeface="Questrial"/>
                <a:ea typeface="Questrial"/>
                <a:cs typeface="Questrial"/>
                <a:sym typeface="Questrial"/>
              </a:rPr>
              <a:t>Compliance Enforcement</a:t>
            </a:r>
          </a:p>
        </p:txBody>
      </p:sp>
      <p:sp>
        <p:nvSpPr>
          <p:cNvPr id="8" name="TextBox 8"/>
          <p:cNvSpPr txBox="1"/>
          <p:nvPr/>
        </p:nvSpPr>
        <p:spPr>
          <a:xfrm>
            <a:off x="12965485" y="2506504"/>
            <a:ext cx="4808165" cy="3119480"/>
          </a:xfrm>
          <a:prstGeom prst="rect">
            <a:avLst/>
          </a:prstGeom>
        </p:spPr>
        <p:txBody>
          <a:bodyPr lIns="0" tIns="0" rIns="0" bIns="0" rtlCol="0" anchor="t">
            <a:spAutoFit/>
          </a:bodyPr>
          <a:lstStyle/>
          <a:p>
            <a:pPr marL="768779" lvl="1" indent="-384390" algn="l">
              <a:lnSpc>
                <a:spcPts val="4985"/>
              </a:lnSpc>
              <a:buFont typeface="Arial"/>
              <a:buChar char="•"/>
            </a:pPr>
            <a:r>
              <a:rPr lang="en-US" sz="3560">
                <a:solidFill>
                  <a:srgbClr val="D3D3D3"/>
                </a:solidFill>
                <a:latin typeface="Questrial"/>
                <a:ea typeface="Questrial"/>
                <a:cs typeface="Questrial"/>
                <a:sym typeface="Questrial"/>
              </a:rPr>
              <a:t>Role of State Compact Office</a:t>
            </a:r>
          </a:p>
          <a:p>
            <a:pPr algn="l">
              <a:lnSpc>
                <a:spcPts val="4985"/>
              </a:lnSpc>
            </a:pPr>
            <a:endParaRPr lang="en-US" sz="3560">
              <a:solidFill>
                <a:srgbClr val="D3D3D3"/>
              </a:solidFill>
              <a:latin typeface="Questrial"/>
              <a:ea typeface="Questrial"/>
              <a:cs typeface="Questrial"/>
              <a:sym typeface="Questrial"/>
            </a:endParaRPr>
          </a:p>
          <a:p>
            <a:pPr marL="768779" lvl="1" indent="-384390" algn="l">
              <a:lnSpc>
                <a:spcPts val="4985"/>
              </a:lnSpc>
              <a:buFont typeface="Arial"/>
              <a:buChar char="•"/>
            </a:pPr>
            <a:r>
              <a:rPr lang="en-US" sz="3560">
                <a:solidFill>
                  <a:srgbClr val="D3D3D3"/>
                </a:solidFill>
                <a:latin typeface="Questrial"/>
                <a:ea typeface="Questrial"/>
                <a:cs typeface="Questrial"/>
                <a:sym typeface="Questrial"/>
              </a:rPr>
              <a:t>Available Resources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alphaModFix amt="38000"/>
            </a:blip>
            <a:stretch>
              <a:fillRect t="-9222" b="-9222"/>
            </a:stretch>
          </a:blipFill>
        </p:spPr>
        <p:txBody>
          <a:bodyPr/>
          <a:lstStyle/>
          <a:p>
            <a:endParaRPr lang="en-US"/>
          </a:p>
        </p:txBody>
      </p:sp>
      <p:sp>
        <p:nvSpPr>
          <p:cNvPr id="3" name="AutoShape 3"/>
          <p:cNvSpPr/>
          <p:nvPr/>
        </p:nvSpPr>
        <p:spPr>
          <a:xfrm flipV="1">
            <a:off x="11850061" y="793106"/>
            <a:ext cx="6976926" cy="0"/>
          </a:xfrm>
          <a:prstGeom prst="line">
            <a:avLst/>
          </a:prstGeom>
          <a:ln w="28575" cap="flat">
            <a:solidFill>
              <a:srgbClr val="0E1E31"/>
            </a:solidFill>
            <a:prstDash val="solid"/>
            <a:headEnd type="none" w="sm" len="sm"/>
            <a:tailEnd type="none" w="sm" len="sm"/>
          </a:ln>
        </p:spPr>
        <p:txBody>
          <a:bodyPr/>
          <a:lstStyle/>
          <a:p>
            <a:endParaRPr lang="en-US"/>
          </a:p>
        </p:txBody>
      </p:sp>
      <p:grpSp>
        <p:nvGrpSpPr>
          <p:cNvPr id="4" name="Group 4"/>
          <p:cNvGrpSpPr/>
          <p:nvPr/>
        </p:nvGrpSpPr>
        <p:grpSpPr>
          <a:xfrm>
            <a:off x="2656272" y="2947374"/>
            <a:ext cx="12975456" cy="5888172"/>
            <a:chOff x="0" y="0"/>
            <a:chExt cx="3370237" cy="1529390"/>
          </a:xfrm>
        </p:grpSpPr>
        <p:sp>
          <p:nvSpPr>
            <p:cNvPr id="5" name="Freeform 5"/>
            <p:cNvSpPr/>
            <p:nvPr/>
          </p:nvSpPr>
          <p:spPr>
            <a:xfrm>
              <a:off x="0" y="0"/>
              <a:ext cx="3370237" cy="1529390"/>
            </a:xfrm>
            <a:custGeom>
              <a:avLst/>
              <a:gdLst/>
              <a:ahLst/>
              <a:cxnLst/>
              <a:rect l="l" t="t" r="r" b="b"/>
              <a:pathLst>
                <a:path w="3370237" h="1529390">
                  <a:moveTo>
                    <a:pt x="0" y="0"/>
                  </a:moveTo>
                  <a:lnTo>
                    <a:pt x="3370237" y="0"/>
                  </a:lnTo>
                  <a:lnTo>
                    <a:pt x="3370237" y="1529390"/>
                  </a:lnTo>
                  <a:lnTo>
                    <a:pt x="0" y="1529390"/>
                  </a:lnTo>
                  <a:close/>
                </a:path>
              </a:pathLst>
            </a:custGeom>
            <a:solidFill>
              <a:srgbClr val="0E1E31"/>
            </a:solidFill>
          </p:spPr>
          <p:txBody>
            <a:bodyPr/>
            <a:lstStyle/>
            <a:p>
              <a:endParaRPr lang="en-US"/>
            </a:p>
          </p:txBody>
        </p:sp>
      </p:grpSp>
      <p:sp>
        <p:nvSpPr>
          <p:cNvPr id="6" name="TextBox 6"/>
          <p:cNvSpPr txBox="1"/>
          <p:nvPr/>
        </p:nvSpPr>
        <p:spPr>
          <a:xfrm>
            <a:off x="1028700" y="866775"/>
            <a:ext cx="16916765" cy="1418471"/>
          </a:xfrm>
          <a:prstGeom prst="rect">
            <a:avLst/>
          </a:prstGeom>
        </p:spPr>
        <p:txBody>
          <a:bodyPr lIns="0" tIns="0" rIns="0" bIns="0" rtlCol="0" anchor="t">
            <a:spAutoFit/>
          </a:bodyPr>
          <a:lstStyle/>
          <a:p>
            <a:pPr algn="l">
              <a:lnSpc>
                <a:spcPts val="11591"/>
              </a:lnSpc>
            </a:pPr>
            <a:r>
              <a:rPr lang="en-US" sz="8279">
                <a:solidFill>
                  <a:srgbClr val="0E1E31"/>
                </a:solidFill>
                <a:latin typeface="Questrial"/>
                <a:ea typeface="Questrial"/>
                <a:cs typeface="Questrial"/>
                <a:sym typeface="Questrial"/>
              </a:rPr>
              <a:t>Warrant</a:t>
            </a:r>
          </a:p>
        </p:txBody>
      </p:sp>
      <p:sp>
        <p:nvSpPr>
          <p:cNvPr id="7" name="TextBox 7"/>
          <p:cNvSpPr txBox="1"/>
          <p:nvPr/>
        </p:nvSpPr>
        <p:spPr>
          <a:xfrm>
            <a:off x="3316442" y="3258750"/>
            <a:ext cx="11655117" cy="5179695"/>
          </a:xfrm>
          <a:prstGeom prst="rect">
            <a:avLst/>
          </a:prstGeom>
        </p:spPr>
        <p:txBody>
          <a:bodyPr lIns="0" tIns="0" rIns="0" bIns="0" rtlCol="0" anchor="t">
            <a:spAutoFit/>
          </a:bodyPr>
          <a:lstStyle/>
          <a:p>
            <a:pPr algn="ctr">
              <a:lnSpc>
                <a:spcPts val="5880"/>
              </a:lnSpc>
            </a:pPr>
            <a:r>
              <a:rPr lang="en-US" sz="4200">
                <a:solidFill>
                  <a:srgbClr val="D3D3D3"/>
                </a:solidFill>
                <a:latin typeface="Questrial"/>
                <a:ea typeface="Questrial"/>
                <a:cs typeface="Questrial"/>
                <a:sym typeface="Questrial"/>
              </a:rPr>
              <a:t>Warrants must be issued within 15 business days</a:t>
            </a:r>
          </a:p>
          <a:p>
            <a:pPr marL="906780" lvl="1" indent="-453390" algn="l">
              <a:lnSpc>
                <a:spcPts val="5880"/>
              </a:lnSpc>
              <a:buFont typeface="Arial"/>
              <a:buChar char="•"/>
            </a:pPr>
            <a:r>
              <a:rPr lang="en-US" sz="4200">
                <a:solidFill>
                  <a:srgbClr val="D3D3D3"/>
                </a:solidFill>
                <a:latin typeface="Questrial"/>
                <a:ea typeface="Questrial"/>
                <a:cs typeface="Questrial"/>
                <a:sym typeface="Questrial"/>
              </a:rPr>
              <a:t>Written order commanding law enforcement to arrest an offender</a:t>
            </a:r>
          </a:p>
          <a:p>
            <a:pPr marL="906780" lvl="1" indent="-453390" algn="l">
              <a:lnSpc>
                <a:spcPts val="5880"/>
              </a:lnSpc>
              <a:buFont typeface="Arial"/>
              <a:buChar char="•"/>
            </a:pPr>
            <a:r>
              <a:rPr lang="en-US" sz="4200">
                <a:solidFill>
                  <a:srgbClr val="D3D3D3"/>
                </a:solidFill>
                <a:latin typeface="Questrial"/>
                <a:ea typeface="Questrial"/>
                <a:cs typeface="Questrial"/>
                <a:sym typeface="Questrial"/>
              </a:rPr>
              <a:t>SHALL be entered in the NCIC Wanted Person File </a:t>
            </a:r>
          </a:p>
          <a:p>
            <a:pPr marL="906780" lvl="1" indent="-453390" algn="l">
              <a:lnSpc>
                <a:spcPts val="5880"/>
              </a:lnSpc>
              <a:buFont typeface="Arial"/>
              <a:buChar char="•"/>
            </a:pPr>
            <a:r>
              <a:rPr lang="en-US" sz="4200">
                <a:solidFill>
                  <a:srgbClr val="D3D3D3"/>
                </a:solidFill>
                <a:latin typeface="Questrial"/>
                <a:ea typeface="Questrial"/>
                <a:cs typeface="Questrial"/>
                <a:sym typeface="Questrial"/>
              </a:rPr>
              <a:t>National pick-up radius</a:t>
            </a:r>
          </a:p>
          <a:p>
            <a:pPr marL="906780" lvl="1" indent="-453390" algn="l">
              <a:lnSpc>
                <a:spcPts val="5880"/>
              </a:lnSpc>
              <a:buFont typeface="Arial"/>
              <a:buChar char="•"/>
            </a:pPr>
            <a:r>
              <a:rPr lang="en-US" sz="4200">
                <a:solidFill>
                  <a:srgbClr val="D3D3D3"/>
                </a:solidFill>
                <a:latin typeface="Questrial"/>
                <a:ea typeface="Questrial"/>
                <a:cs typeface="Questrial"/>
                <a:sym typeface="Questrial"/>
              </a:rPr>
              <a:t>No bail or other release condition</a:t>
            </a:r>
          </a:p>
        </p:txBody>
      </p:sp>
      <p:sp>
        <p:nvSpPr>
          <p:cNvPr id="8" name="TextBox 8"/>
          <p:cNvSpPr txBox="1"/>
          <p:nvPr/>
        </p:nvSpPr>
        <p:spPr>
          <a:xfrm>
            <a:off x="13718135" y="8288175"/>
            <a:ext cx="1913593" cy="547371"/>
          </a:xfrm>
          <a:prstGeom prst="rect">
            <a:avLst/>
          </a:prstGeom>
        </p:spPr>
        <p:txBody>
          <a:bodyPr lIns="0" tIns="0" rIns="0" bIns="0" rtlCol="0" anchor="t">
            <a:spAutoFit/>
          </a:bodyPr>
          <a:lstStyle/>
          <a:p>
            <a:pPr algn="ctr">
              <a:lnSpc>
                <a:spcPts val="4479"/>
              </a:lnSpc>
              <a:spcBef>
                <a:spcPct val="0"/>
              </a:spcBef>
            </a:pPr>
            <a:r>
              <a:rPr lang="en-US" sz="3199">
                <a:solidFill>
                  <a:srgbClr val="0E1E31"/>
                </a:solidFill>
                <a:latin typeface="Questrial"/>
                <a:ea typeface="Questrial"/>
                <a:cs typeface="Questrial"/>
                <a:sym typeface="Questrial"/>
              </a:rPr>
              <a:t>Rule 1.101</a:t>
            </a: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alphaModFix amt="23000"/>
            </a:blip>
            <a:stretch>
              <a:fillRect t="-9166" b="-9166"/>
            </a:stretch>
          </a:blipFill>
        </p:spPr>
        <p:txBody>
          <a:bodyPr/>
          <a:lstStyle/>
          <a:p>
            <a:endParaRPr lang="en-US"/>
          </a:p>
        </p:txBody>
      </p:sp>
      <p:sp>
        <p:nvSpPr>
          <p:cNvPr id="3" name="AutoShape 3"/>
          <p:cNvSpPr/>
          <p:nvPr/>
        </p:nvSpPr>
        <p:spPr>
          <a:xfrm flipV="1">
            <a:off x="11850061" y="793106"/>
            <a:ext cx="6976926" cy="0"/>
          </a:xfrm>
          <a:prstGeom prst="line">
            <a:avLst/>
          </a:prstGeom>
          <a:ln w="28575" cap="flat">
            <a:solidFill>
              <a:srgbClr val="822C2E"/>
            </a:solidFill>
            <a:prstDash val="solid"/>
            <a:headEnd type="none" w="sm" len="sm"/>
            <a:tailEnd type="none" w="sm" len="sm"/>
          </a:ln>
        </p:spPr>
        <p:txBody>
          <a:bodyPr/>
          <a:lstStyle/>
          <a:p>
            <a:endParaRPr lang="en-US"/>
          </a:p>
        </p:txBody>
      </p:sp>
      <p:grpSp>
        <p:nvGrpSpPr>
          <p:cNvPr id="4" name="Group 4"/>
          <p:cNvGrpSpPr/>
          <p:nvPr/>
        </p:nvGrpSpPr>
        <p:grpSpPr>
          <a:xfrm>
            <a:off x="2656272" y="2947374"/>
            <a:ext cx="12975456" cy="5888172"/>
            <a:chOff x="0" y="0"/>
            <a:chExt cx="3370237" cy="1529390"/>
          </a:xfrm>
        </p:grpSpPr>
        <p:sp>
          <p:nvSpPr>
            <p:cNvPr id="5" name="Freeform 5"/>
            <p:cNvSpPr/>
            <p:nvPr/>
          </p:nvSpPr>
          <p:spPr>
            <a:xfrm>
              <a:off x="0" y="0"/>
              <a:ext cx="3370237" cy="1529390"/>
            </a:xfrm>
            <a:custGeom>
              <a:avLst/>
              <a:gdLst/>
              <a:ahLst/>
              <a:cxnLst/>
              <a:rect l="l" t="t" r="r" b="b"/>
              <a:pathLst>
                <a:path w="3370237" h="1529390">
                  <a:moveTo>
                    <a:pt x="0" y="0"/>
                  </a:moveTo>
                  <a:lnTo>
                    <a:pt x="3370237" y="0"/>
                  </a:lnTo>
                  <a:lnTo>
                    <a:pt x="3370237" y="1529390"/>
                  </a:lnTo>
                  <a:lnTo>
                    <a:pt x="0" y="1529390"/>
                  </a:lnTo>
                  <a:close/>
                </a:path>
              </a:pathLst>
            </a:custGeom>
            <a:solidFill>
              <a:srgbClr val="822C2E"/>
            </a:solidFill>
          </p:spPr>
          <p:txBody>
            <a:bodyPr/>
            <a:lstStyle/>
            <a:p>
              <a:endParaRPr lang="en-US"/>
            </a:p>
          </p:txBody>
        </p:sp>
      </p:grpSp>
      <p:sp>
        <p:nvSpPr>
          <p:cNvPr id="6" name="TextBox 6"/>
          <p:cNvSpPr txBox="1"/>
          <p:nvPr/>
        </p:nvSpPr>
        <p:spPr>
          <a:xfrm>
            <a:off x="1028700" y="866775"/>
            <a:ext cx="16916765" cy="1418471"/>
          </a:xfrm>
          <a:prstGeom prst="rect">
            <a:avLst/>
          </a:prstGeom>
        </p:spPr>
        <p:txBody>
          <a:bodyPr lIns="0" tIns="0" rIns="0" bIns="0" rtlCol="0" anchor="t">
            <a:spAutoFit/>
          </a:bodyPr>
          <a:lstStyle/>
          <a:p>
            <a:pPr algn="l">
              <a:lnSpc>
                <a:spcPts val="11591"/>
              </a:lnSpc>
            </a:pPr>
            <a:r>
              <a:rPr lang="en-US" sz="8279">
                <a:solidFill>
                  <a:srgbClr val="822C2E"/>
                </a:solidFill>
                <a:latin typeface="Questrial"/>
                <a:ea typeface="Questrial"/>
                <a:cs typeface="Questrial"/>
                <a:sym typeface="Questrial"/>
              </a:rPr>
              <a:t>Authority to Arrest &amp; Detain</a:t>
            </a:r>
          </a:p>
        </p:txBody>
      </p:sp>
      <p:sp>
        <p:nvSpPr>
          <p:cNvPr id="7" name="TextBox 7"/>
          <p:cNvSpPr txBox="1"/>
          <p:nvPr/>
        </p:nvSpPr>
        <p:spPr>
          <a:xfrm>
            <a:off x="3316442" y="3853745"/>
            <a:ext cx="11655117" cy="3824605"/>
          </a:xfrm>
          <a:prstGeom prst="rect">
            <a:avLst/>
          </a:prstGeom>
        </p:spPr>
        <p:txBody>
          <a:bodyPr lIns="0" tIns="0" rIns="0" bIns="0" rtlCol="0" anchor="t">
            <a:spAutoFit/>
          </a:bodyPr>
          <a:lstStyle/>
          <a:p>
            <a:pPr algn="l">
              <a:lnSpc>
                <a:spcPts val="5320"/>
              </a:lnSpc>
            </a:pPr>
            <a:r>
              <a:rPr lang="en-US" sz="3800">
                <a:solidFill>
                  <a:srgbClr val="D3D3D3"/>
                </a:solidFill>
                <a:latin typeface="Questrial"/>
                <a:ea typeface="Questrial"/>
                <a:cs typeface="Questrial"/>
                <a:sym typeface="Questrial"/>
              </a:rPr>
              <a:t>A supervised individual in violation of the terms and conditions of supervision may be taken into custody or continued in custody by the receiving state</a:t>
            </a:r>
          </a:p>
          <a:p>
            <a:pPr algn="l">
              <a:lnSpc>
                <a:spcPts val="5320"/>
              </a:lnSpc>
            </a:pPr>
            <a:endParaRPr lang="en-US" sz="3800">
              <a:solidFill>
                <a:srgbClr val="D3D3D3"/>
              </a:solidFill>
              <a:latin typeface="Questrial"/>
              <a:ea typeface="Questrial"/>
              <a:cs typeface="Questrial"/>
              <a:sym typeface="Questrial"/>
            </a:endParaRPr>
          </a:p>
          <a:p>
            <a:pPr marL="712470" lvl="1" indent="-356235" algn="l">
              <a:lnSpc>
                <a:spcPts val="4620"/>
              </a:lnSpc>
              <a:buFont typeface="Arial"/>
              <a:buChar char="•"/>
            </a:pPr>
            <a:r>
              <a:rPr lang="en-US" sz="3300">
                <a:solidFill>
                  <a:srgbClr val="D3D3D3"/>
                </a:solidFill>
                <a:latin typeface="Questrial"/>
                <a:ea typeface="Questrial"/>
                <a:cs typeface="Questrial"/>
                <a:sym typeface="Questrial"/>
              </a:rPr>
              <a:t>Only if you have the authority to arrest in-state individuals without a warrant from the Court</a:t>
            </a:r>
          </a:p>
        </p:txBody>
      </p:sp>
      <p:sp>
        <p:nvSpPr>
          <p:cNvPr id="8" name="TextBox 8"/>
          <p:cNvSpPr txBox="1"/>
          <p:nvPr/>
        </p:nvSpPr>
        <p:spPr>
          <a:xfrm>
            <a:off x="12880847" y="8288175"/>
            <a:ext cx="2750881" cy="547371"/>
          </a:xfrm>
          <a:prstGeom prst="rect">
            <a:avLst/>
          </a:prstGeom>
        </p:spPr>
        <p:txBody>
          <a:bodyPr lIns="0" tIns="0" rIns="0" bIns="0" rtlCol="0" anchor="t">
            <a:spAutoFit/>
          </a:bodyPr>
          <a:lstStyle/>
          <a:p>
            <a:pPr algn="ctr">
              <a:lnSpc>
                <a:spcPts val="4479"/>
              </a:lnSpc>
              <a:spcBef>
                <a:spcPct val="0"/>
              </a:spcBef>
            </a:pPr>
            <a:r>
              <a:rPr lang="en-US" sz="3199">
                <a:solidFill>
                  <a:srgbClr val="D3D3D3"/>
                </a:solidFill>
                <a:latin typeface="Questrial"/>
                <a:ea typeface="Questrial"/>
                <a:cs typeface="Questrial"/>
                <a:sym typeface="Questrial"/>
              </a:rPr>
              <a:t>Rule 4.109-1</a:t>
            </a: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alphaModFix amt="23000"/>
            </a:blip>
            <a:stretch>
              <a:fillRect t="-9444" b="-9444"/>
            </a:stretch>
          </a:blipFill>
        </p:spPr>
        <p:txBody>
          <a:bodyPr/>
          <a:lstStyle/>
          <a:p>
            <a:endParaRPr lang="en-US"/>
          </a:p>
        </p:txBody>
      </p:sp>
      <p:sp>
        <p:nvSpPr>
          <p:cNvPr id="3" name="AutoShape 3"/>
          <p:cNvSpPr/>
          <p:nvPr/>
        </p:nvSpPr>
        <p:spPr>
          <a:xfrm flipV="1">
            <a:off x="11850061" y="793106"/>
            <a:ext cx="6976926" cy="0"/>
          </a:xfrm>
          <a:prstGeom prst="line">
            <a:avLst/>
          </a:prstGeom>
          <a:ln w="28575" cap="flat">
            <a:solidFill>
              <a:srgbClr val="0E1E31"/>
            </a:solidFill>
            <a:prstDash val="solid"/>
            <a:headEnd type="none" w="sm" len="sm"/>
            <a:tailEnd type="none" w="sm" len="sm"/>
          </a:ln>
        </p:spPr>
        <p:txBody>
          <a:bodyPr/>
          <a:lstStyle/>
          <a:p>
            <a:endParaRPr lang="en-US"/>
          </a:p>
        </p:txBody>
      </p:sp>
      <p:grpSp>
        <p:nvGrpSpPr>
          <p:cNvPr id="4" name="Group 4"/>
          <p:cNvGrpSpPr/>
          <p:nvPr/>
        </p:nvGrpSpPr>
        <p:grpSpPr>
          <a:xfrm>
            <a:off x="2656272" y="2285246"/>
            <a:ext cx="12975456" cy="7433934"/>
            <a:chOff x="0" y="0"/>
            <a:chExt cx="3370237" cy="1930886"/>
          </a:xfrm>
        </p:grpSpPr>
        <p:sp>
          <p:nvSpPr>
            <p:cNvPr id="5" name="Freeform 5"/>
            <p:cNvSpPr/>
            <p:nvPr/>
          </p:nvSpPr>
          <p:spPr>
            <a:xfrm>
              <a:off x="0" y="0"/>
              <a:ext cx="3370237" cy="1930886"/>
            </a:xfrm>
            <a:custGeom>
              <a:avLst/>
              <a:gdLst/>
              <a:ahLst/>
              <a:cxnLst/>
              <a:rect l="l" t="t" r="r" b="b"/>
              <a:pathLst>
                <a:path w="3370237" h="1930886">
                  <a:moveTo>
                    <a:pt x="0" y="0"/>
                  </a:moveTo>
                  <a:lnTo>
                    <a:pt x="3370237" y="0"/>
                  </a:lnTo>
                  <a:lnTo>
                    <a:pt x="3370237" y="1930886"/>
                  </a:lnTo>
                  <a:lnTo>
                    <a:pt x="0" y="1930886"/>
                  </a:lnTo>
                  <a:close/>
                </a:path>
              </a:pathLst>
            </a:custGeom>
            <a:solidFill>
              <a:srgbClr val="D3D3D3"/>
            </a:solidFill>
          </p:spPr>
          <p:txBody>
            <a:bodyPr/>
            <a:lstStyle/>
            <a:p>
              <a:endParaRPr lang="en-US"/>
            </a:p>
          </p:txBody>
        </p:sp>
      </p:grpSp>
      <p:sp>
        <p:nvSpPr>
          <p:cNvPr id="6" name="TextBox 6"/>
          <p:cNvSpPr txBox="1"/>
          <p:nvPr/>
        </p:nvSpPr>
        <p:spPr>
          <a:xfrm>
            <a:off x="1028700" y="866775"/>
            <a:ext cx="16916765" cy="1418471"/>
          </a:xfrm>
          <a:prstGeom prst="rect">
            <a:avLst/>
          </a:prstGeom>
        </p:spPr>
        <p:txBody>
          <a:bodyPr lIns="0" tIns="0" rIns="0" bIns="0" rtlCol="0" anchor="t">
            <a:spAutoFit/>
          </a:bodyPr>
          <a:lstStyle/>
          <a:p>
            <a:pPr algn="l">
              <a:lnSpc>
                <a:spcPts val="11591"/>
              </a:lnSpc>
            </a:pPr>
            <a:r>
              <a:rPr lang="en-US" sz="8279">
                <a:solidFill>
                  <a:srgbClr val="0E1E31"/>
                </a:solidFill>
                <a:latin typeface="Questrial"/>
                <a:ea typeface="Questrial"/>
                <a:cs typeface="Questrial"/>
                <a:sym typeface="Questrial"/>
              </a:rPr>
              <a:t>Retaking</a:t>
            </a:r>
          </a:p>
        </p:txBody>
      </p:sp>
      <p:sp>
        <p:nvSpPr>
          <p:cNvPr id="7" name="TextBox 7"/>
          <p:cNvSpPr txBox="1"/>
          <p:nvPr/>
        </p:nvSpPr>
        <p:spPr>
          <a:xfrm>
            <a:off x="3010509" y="2689324"/>
            <a:ext cx="12460202" cy="5857875"/>
          </a:xfrm>
          <a:prstGeom prst="rect">
            <a:avLst/>
          </a:prstGeom>
        </p:spPr>
        <p:txBody>
          <a:bodyPr lIns="0" tIns="0" rIns="0" bIns="0" rtlCol="0" anchor="t">
            <a:spAutoFit/>
          </a:bodyPr>
          <a:lstStyle/>
          <a:p>
            <a:pPr marL="647706" lvl="1" indent="-323853" algn="l">
              <a:lnSpc>
                <a:spcPts val="4200"/>
              </a:lnSpc>
              <a:buFont typeface="Arial"/>
              <a:buChar char="•"/>
            </a:pPr>
            <a:r>
              <a:rPr lang="en-US" sz="3000">
                <a:solidFill>
                  <a:srgbClr val="0E1E31"/>
                </a:solidFill>
                <a:latin typeface="Questrial"/>
                <a:ea typeface="Questrial"/>
                <a:cs typeface="Questrial"/>
                <a:sym typeface="Questrial"/>
              </a:rPr>
              <a:t>Requires Warrant &amp; Detainer</a:t>
            </a:r>
          </a:p>
          <a:p>
            <a:pPr marL="647706" lvl="1" indent="-323853" algn="l">
              <a:lnSpc>
                <a:spcPts val="4200"/>
              </a:lnSpc>
              <a:buFont typeface="Arial"/>
              <a:buChar char="•"/>
            </a:pPr>
            <a:r>
              <a:rPr lang="en-US" sz="3000">
                <a:solidFill>
                  <a:srgbClr val="0E1E31"/>
                </a:solidFill>
                <a:latin typeface="Questrial"/>
                <a:ea typeface="Questrial"/>
                <a:cs typeface="Questrial"/>
                <a:sym typeface="Questrial"/>
              </a:rPr>
              <a:t>Discretion of the Sending State OR Required upon request of Receiving State for non-compliance with a recommendation for a warrant and revocation of supervision</a:t>
            </a:r>
          </a:p>
          <a:p>
            <a:pPr marL="647706" lvl="1" indent="-323853" algn="l">
              <a:lnSpc>
                <a:spcPts val="4200"/>
              </a:lnSpc>
              <a:buFont typeface="Arial"/>
              <a:buChar char="•"/>
            </a:pPr>
            <a:r>
              <a:rPr lang="en-US" sz="3000">
                <a:solidFill>
                  <a:srgbClr val="0E1E31"/>
                </a:solidFill>
                <a:latin typeface="Questrial"/>
                <a:ea typeface="Questrial"/>
                <a:cs typeface="Questrial"/>
                <a:sym typeface="Questrial"/>
              </a:rPr>
              <a:t>Supervised individual charged with a new crime cannot be retaken until:</a:t>
            </a:r>
          </a:p>
          <a:p>
            <a:pPr marL="1295413" lvl="2" indent="-431804" algn="l">
              <a:lnSpc>
                <a:spcPts val="4200"/>
              </a:lnSpc>
              <a:buFont typeface="Arial"/>
              <a:buChar char="⚬"/>
            </a:pPr>
            <a:r>
              <a:rPr lang="en-US" sz="3000">
                <a:solidFill>
                  <a:srgbClr val="0E1E31"/>
                </a:solidFill>
                <a:latin typeface="Questrial"/>
                <a:ea typeface="Questrial"/>
                <a:cs typeface="Questrial"/>
                <a:sym typeface="Questrial"/>
              </a:rPr>
              <a:t>Charges have been dismissed</a:t>
            </a:r>
          </a:p>
          <a:p>
            <a:pPr marL="1295413" lvl="2" indent="-431804" algn="l">
              <a:lnSpc>
                <a:spcPts val="4200"/>
              </a:lnSpc>
              <a:buFont typeface="Arial"/>
              <a:buChar char="⚬"/>
            </a:pPr>
            <a:r>
              <a:rPr lang="en-US" sz="3000">
                <a:solidFill>
                  <a:srgbClr val="0E1E31"/>
                </a:solidFill>
                <a:latin typeface="Questrial"/>
                <a:ea typeface="Questrial"/>
                <a:cs typeface="Questrial"/>
                <a:sym typeface="Questrial"/>
              </a:rPr>
              <a:t>Sentence has been satisfied</a:t>
            </a:r>
          </a:p>
          <a:p>
            <a:pPr marL="1295413" lvl="2" indent="-431804" algn="l">
              <a:lnSpc>
                <a:spcPts val="4200"/>
              </a:lnSpc>
              <a:buFont typeface="Arial"/>
              <a:buChar char="⚬"/>
            </a:pPr>
            <a:r>
              <a:rPr lang="en-US" sz="3000">
                <a:solidFill>
                  <a:srgbClr val="0E1E31"/>
                </a:solidFill>
                <a:latin typeface="Questrial"/>
                <a:ea typeface="Questrial"/>
                <a:cs typeface="Questrial"/>
                <a:sym typeface="Questrial"/>
              </a:rPr>
              <a:t>Supervised individual is released to supervision for the new offense</a:t>
            </a:r>
          </a:p>
          <a:p>
            <a:pPr algn="l">
              <a:lnSpc>
                <a:spcPts val="4200"/>
              </a:lnSpc>
            </a:pPr>
            <a:r>
              <a:rPr lang="en-US" sz="3000">
                <a:solidFill>
                  <a:srgbClr val="0E1E31"/>
                </a:solidFill>
                <a:latin typeface="Questrial"/>
                <a:ea typeface="Questrial"/>
                <a:cs typeface="Questrial"/>
                <a:sym typeface="Questrial"/>
              </a:rPr>
              <a:t>UNLESS sending and receiving state mutually agree to retake/return</a:t>
            </a:r>
          </a:p>
        </p:txBody>
      </p:sp>
      <p:sp>
        <p:nvSpPr>
          <p:cNvPr id="8" name="TextBox 8"/>
          <p:cNvSpPr txBox="1"/>
          <p:nvPr/>
        </p:nvSpPr>
        <p:spPr>
          <a:xfrm>
            <a:off x="11850061" y="8951277"/>
            <a:ext cx="3781666" cy="547371"/>
          </a:xfrm>
          <a:prstGeom prst="rect">
            <a:avLst/>
          </a:prstGeom>
        </p:spPr>
        <p:txBody>
          <a:bodyPr lIns="0" tIns="0" rIns="0" bIns="0" rtlCol="0" anchor="t">
            <a:spAutoFit/>
          </a:bodyPr>
          <a:lstStyle/>
          <a:p>
            <a:pPr algn="ctr">
              <a:lnSpc>
                <a:spcPts val="4479"/>
              </a:lnSpc>
              <a:spcBef>
                <a:spcPct val="0"/>
              </a:spcBef>
            </a:pPr>
            <a:r>
              <a:rPr lang="en-US" sz="3199">
                <a:solidFill>
                  <a:srgbClr val="0E1E31"/>
                </a:solidFill>
                <a:latin typeface="Questrial"/>
                <a:ea typeface="Questrial"/>
                <a:cs typeface="Questrial"/>
                <a:sym typeface="Questrial"/>
              </a:rPr>
              <a:t>Rule 5.101 &amp; 5.101-1</a:t>
            </a: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757A7C"/>
        </a:solidFill>
        <a:effectLst/>
      </p:bgPr>
    </p:bg>
    <p:spTree>
      <p:nvGrpSpPr>
        <p:cNvPr id="1" name=""/>
        <p:cNvGrpSpPr/>
        <p:nvPr/>
      </p:nvGrpSpPr>
      <p:grpSpPr>
        <a:xfrm>
          <a:off x="0" y="0"/>
          <a:ext cx="0" cy="0"/>
          <a:chOff x="0" y="0"/>
          <a:chExt cx="0" cy="0"/>
        </a:xfrm>
      </p:grpSpPr>
      <p:sp>
        <p:nvSpPr>
          <p:cNvPr id="2" name="AutoShape 2"/>
          <p:cNvSpPr/>
          <p:nvPr/>
        </p:nvSpPr>
        <p:spPr>
          <a:xfrm flipV="1">
            <a:off x="11850061" y="793106"/>
            <a:ext cx="6976926" cy="0"/>
          </a:xfrm>
          <a:prstGeom prst="line">
            <a:avLst/>
          </a:prstGeom>
          <a:ln w="28575" cap="flat">
            <a:solidFill>
              <a:srgbClr val="D3D3D3"/>
            </a:solidFill>
            <a:prstDash val="solid"/>
            <a:headEnd type="none" w="sm" len="sm"/>
            <a:tailEnd type="none" w="sm" len="sm"/>
          </a:ln>
        </p:spPr>
        <p:txBody>
          <a:bodyPr/>
          <a:lstStyle/>
          <a:p>
            <a:endParaRPr lang="en-US"/>
          </a:p>
        </p:txBody>
      </p:sp>
      <p:grpSp>
        <p:nvGrpSpPr>
          <p:cNvPr id="3" name="Group 3"/>
          <p:cNvGrpSpPr/>
          <p:nvPr/>
        </p:nvGrpSpPr>
        <p:grpSpPr>
          <a:xfrm>
            <a:off x="9144000" y="2464323"/>
            <a:ext cx="9144000" cy="7822677"/>
            <a:chOff x="0" y="0"/>
            <a:chExt cx="1416645" cy="1211937"/>
          </a:xfrm>
        </p:grpSpPr>
        <p:sp>
          <p:nvSpPr>
            <p:cNvPr id="4" name="Freeform 4"/>
            <p:cNvSpPr/>
            <p:nvPr/>
          </p:nvSpPr>
          <p:spPr>
            <a:xfrm>
              <a:off x="0" y="0"/>
              <a:ext cx="1416645" cy="1211937"/>
            </a:xfrm>
            <a:custGeom>
              <a:avLst/>
              <a:gdLst/>
              <a:ahLst/>
              <a:cxnLst/>
              <a:rect l="l" t="t" r="r" b="b"/>
              <a:pathLst>
                <a:path w="1416645" h="1211937">
                  <a:moveTo>
                    <a:pt x="0" y="0"/>
                  </a:moveTo>
                  <a:lnTo>
                    <a:pt x="1416645" y="0"/>
                  </a:lnTo>
                  <a:lnTo>
                    <a:pt x="1416645" y="1211937"/>
                  </a:lnTo>
                  <a:lnTo>
                    <a:pt x="0" y="1211937"/>
                  </a:lnTo>
                  <a:close/>
                </a:path>
              </a:pathLst>
            </a:custGeom>
            <a:solidFill>
              <a:srgbClr val="822C2E"/>
            </a:solidFill>
          </p:spPr>
          <p:txBody>
            <a:bodyPr/>
            <a:lstStyle/>
            <a:p>
              <a:endParaRPr lang="en-US"/>
            </a:p>
          </p:txBody>
        </p:sp>
      </p:grpSp>
      <p:grpSp>
        <p:nvGrpSpPr>
          <p:cNvPr id="5" name="Group 5"/>
          <p:cNvGrpSpPr/>
          <p:nvPr/>
        </p:nvGrpSpPr>
        <p:grpSpPr>
          <a:xfrm>
            <a:off x="0" y="2464323"/>
            <a:ext cx="9144000" cy="7822677"/>
            <a:chOff x="0" y="0"/>
            <a:chExt cx="2375057" cy="2031857"/>
          </a:xfrm>
        </p:grpSpPr>
        <p:sp>
          <p:nvSpPr>
            <p:cNvPr id="6" name="Freeform 6"/>
            <p:cNvSpPr/>
            <p:nvPr/>
          </p:nvSpPr>
          <p:spPr>
            <a:xfrm>
              <a:off x="0" y="0"/>
              <a:ext cx="2375057" cy="2031857"/>
            </a:xfrm>
            <a:custGeom>
              <a:avLst/>
              <a:gdLst/>
              <a:ahLst/>
              <a:cxnLst/>
              <a:rect l="l" t="t" r="r" b="b"/>
              <a:pathLst>
                <a:path w="2375057" h="2031857">
                  <a:moveTo>
                    <a:pt x="0" y="0"/>
                  </a:moveTo>
                  <a:lnTo>
                    <a:pt x="2375057" y="0"/>
                  </a:lnTo>
                  <a:lnTo>
                    <a:pt x="2375057" y="2031857"/>
                  </a:lnTo>
                  <a:lnTo>
                    <a:pt x="0" y="2031857"/>
                  </a:lnTo>
                  <a:close/>
                </a:path>
              </a:pathLst>
            </a:custGeom>
            <a:solidFill>
              <a:srgbClr val="0E1E31"/>
            </a:solidFill>
          </p:spPr>
          <p:txBody>
            <a:bodyPr/>
            <a:lstStyle/>
            <a:p>
              <a:endParaRPr lang="en-US"/>
            </a:p>
          </p:txBody>
        </p:sp>
      </p:grpSp>
      <p:sp>
        <p:nvSpPr>
          <p:cNvPr id="7" name="TextBox 7"/>
          <p:cNvSpPr txBox="1"/>
          <p:nvPr/>
        </p:nvSpPr>
        <p:spPr>
          <a:xfrm>
            <a:off x="1028700" y="866775"/>
            <a:ext cx="16916765" cy="1418471"/>
          </a:xfrm>
          <a:prstGeom prst="rect">
            <a:avLst/>
          </a:prstGeom>
        </p:spPr>
        <p:txBody>
          <a:bodyPr lIns="0" tIns="0" rIns="0" bIns="0" rtlCol="0" anchor="t">
            <a:spAutoFit/>
          </a:bodyPr>
          <a:lstStyle/>
          <a:p>
            <a:pPr algn="l">
              <a:lnSpc>
                <a:spcPts val="11591"/>
              </a:lnSpc>
            </a:pPr>
            <a:r>
              <a:rPr lang="en-US" sz="8279">
                <a:solidFill>
                  <a:srgbClr val="D3D3D3"/>
                </a:solidFill>
                <a:latin typeface="Questrial"/>
                <a:ea typeface="Questrial"/>
                <a:cs typeface="Questrial"/>
                <a:sym typeface="Questrial"/>
              </a:rPr>
              <a:t>Retaking Obligations</a:t>
            </a:r>
          </a:p>
        </p:txBody>
      </p:sp>
      <p:sp>
        <p:nvSpPr>
          <p:cNvPr id="8" name="TextBox 8"/>
          <p:cNvSpPr txBox="1"/>
          <p:nvPr/>
        </p:nvSpPr>
        <p:spPr>
          <a:xfrm>
            <a:off x="105149" y="3016783"/>
            <a:ext cx="8933703" cy="6755766"/>
          </a:xfrm>
          <a:prstGeom prst="rect">
            <a:avLst/>
          </a:prstGeom>
        </p:spPr>
        <p:txBody>
          <a:bodyPr lIns="0" tIns="0" rIns="0" bIns="0" rtlCol="0" anchor="t">
            <a:spAutoFit/>
          </a:bodyPr>
          <a:lstStyle/>
          <a:p>
            <a:pPr algn="ctr">
              <a:lnSpc>
                <a:spcPts val="8819"/>
              </a:lnSpc>
            </a:pPr>
            <a:r>
              <a:rPr lang="en-US" sz="6299">
                <a:solidFill>
                  <a:srgbClr val="D3D3D3"/>
                </a:solidFill>
                <a:latin typeface="Questrial"/>
                <a:ea typeface="Questrial"/>
                <a:cs typeface="Questrial"/>
                <a:sym typeface="Questrial"/>
              </a:rPr>
              <a:t>Sending State</a:t>
            </a:r>
          </a:p>
          <a:p>
            <a:pPr marL="863601" lvl="1" indent="-431801" algn="l">
              <a:lnSpc>
                <a:spcPts val="5600"/>
              </a:lnSpc>
              <a:buFont typeface="Arial"/>
              <a:buChar char="•"/>
            </a:pPr>
            <a:r>
              <a:rPr lang="en-US" sz="4000">
                <a:solidFill>
                  <a:srgbClr val="D3D3D3"/>
                </a:solidFill>
                <a:latin typeface="Questrial"/>
                <a:ea typeface="Questrial"/>
                <a:cs typeface="Questrial"/>
                <a:sym typeface="Questrial"/>
              </a:rPr>
              <a:t>Cost of retaking</a:t>
            </a:r>
          </a:p>
          <a:p>
            <a:pPr marL="863601" lvl="1" indent="-431801" algn="l">
              <a:lnSpc>
                <a:spcPts val="5600"/>
              </a:lnSpc>
              <a:buFont typeface="Arial"/>
              <a:buChar char="•"/>
            </a:pPr>
            <a:r>
              <a:rPr lang="en-US" sz="4000">
                <a:solidFill>
                  <a:srgbClr val="D3D3D3"/>
                </a:solidFill>
                <a:latin typeface="Questrial"/>
                <a:ea typeface="Questrial"/>
                <a:cs typeface="Questrial"/>
                <a:sym typeface="Questrial"/>
              </a:rPr>
              <a:t>Retake within 30 days</a:t>
            </a:r>
          </a:p>
          <a:p>
            <a:pPr marL="863601" lvl="1" indent="-431801" algn="l">
              <a:lnSpc>
                <a:spcPts val="5600"/>
              </a:lnSpc>
              <a:buFont typeface="Arial"/>
              <a:buChar char="•"/>
            </a:pPr>
            <a:r>
              <a:rPr lang="en-US" sz="4000">
                <a:solidFill>
                  <a:srgbClr val="D3D3D3"/>
                </a:solidFill>
                <a:latin typeface="Questrial"/>
                <a:ea typeface="Questrial"/>
                <a:cs typeface="Questrial"/>
                <a:sym typeface="Questrial"/>
              </a:rPr>
              <a:t>Establish authority of officers</a:t>
            </a:r>
          </a:p>
          <a:p>
            <a:pPr marL="863601" lvl="1" indent="-431801" algn="l">
              <a:lnSpc>
                <a:spcPts val="5600"/>
              </a:lnSpc>
              <a:buFont typeface="Arial"/>
              <a:buChar char="•"/>
            </a:pPr>
            <a:r>
              <a:rPr lang="en-US" sz="4000">
                <a:solidFill>
                  <a:srgbClr val="D3D3D3"/>
                </a:solidFill>
                <a:latin typeface="Questrial"/>
                <a:ea typeface="Questrial"/>
                <a:cs typeface="Questrial"/>
                <a:sym typeface="Questrial"/>
              </a:rPr>
              <a:t>Identify the supervised individual</a:t>
            </a:r>
          </a:p>
          <a:p>
            <a:pPr marL="1727202" lvl="2" indent="-575734" algn="l">
              <a:lnSpc>
                <a:spcPts val="5600"/>
              </a:lnSpc>
              <a:buFont typeface="Arial"/>
              <a:buChar char="⚬"/>
            </a:pPr>
            <a:r>
              <a:rPr lang="en-US" sz="4000">
                <a:solidFill>
                  <a:srgbClr val="D3D3D3"/>
                </a:solidFill>
                <a:latin typeface="Questrial"/>
                <a:ea typeface="Questrial"/>
                <a:cs typeface="Questrial"/>
                <a:sym typeface="Questrial"/>
              </a:rPr>
              <a:t>Ensure no detainers against the individual exist</a:t>
            </a:r>
          </a:p>
          <a:p>
            <a:pPr marL="1727202" lvl="2" indent="-575734" algn="l">
              <a:lnSpc>
                <a:spcPts val="5600"/>
              </a:lnSpc>
              <a:buFont typeface="Arial"/>
              <a:buChar char="⚬"/>
            </a:pPr>
            <a:r>
              <a:rPr lang="en-US" sz="4000">
                <a:solidFill>
                  <a:srgbClr val="D3D3D3"/>
                </a:solidFill>
                <a:latin typeface="Questrial"/>
                <a:ea typeface="Questrial"/>
                <a:cs typeface="Questrial"/>
                <a:sym typeface="Questrial"/>
              </a:rPr>
              <a:t>Ensure no extradition proceedings are pending</a:t>
            </a:r>
          </a:p>
        </p:txBody>
      </p:sp>
      <p:sp>
        <p:nvSpPr>
          <p:cNvPr id="9" name="TextBox 9"/>
          <p:cNvSpPr txBox="1"/>
          <p:nvPr/>
        </p:nvSpPr>
        <p:spPr>
          <a:xfrm>
            <a:off x="9249149" y="3016783"/>
            <a:ext cx="8933703" cy="5346066"/>
          </a:xfrm>
          <a:prstGeom prst="rect">
            <a:avLst/>
          </a:prstGeom>
        </p:spPr>
        <p:txBody>
          <a:bodyPr lIns="0" tIns="0" rIns="0" bIns="0" rtlCol="0" anchor="t">
            <a:spAutoFit/>
          </a:bodyPr>
          <a:lstStyle/>
          <a:p>
            <a:pPr algn="ctr">
              <a:lnSpc>
                <a:spcPts val="8819"/>
              </a:lnSpc>
            </a:pPr>
            <a:r>
              <a:rPr lang="en-US" sz="6299">
                <a:solidFill>
                  <a:srgbClr val="D3D3D3"/>
                </a:solidFill>
                <a:latin typeface="Questrial"/>
                <a:ea typeface="Questrial"/>
                <a:cs typeface="Questrial"/>
                <a:sym typeface="Questrial"/>
              </a:rPr>
              <a:t>Receiving State</a:t>
            </a:r>
          </a:p>
          <a:p>
            <a:pPr marL="863601" lvl="1" indent="-431801" algn="l">
              <a:lnSpc>
                <a:spcPts val="5600"/>
              </a:lnSpc>
              <a:buFont typeface="Arial"/>
              <a:buChar char="•"/>
            </a:pPr>
            <a:r>
              <a:rPr lang="en-US" sz="4000">
                <a:solidFill>
                  <a:srgbClr val="D3D3D3"/>
                </a:solidFill>
                <a:latin typeface="Questrial"/>
                <a:ea typeface="Questrial"/>
                <a:cs typeface="Questrial"/>
                <a:sym typeface="Questrial"/>
              </a:rPr>
              <a:t>Cost of detaining</a:t>
            </a:r>
          </a:p>
          <a:p>
            <a:pPr marL="863601" lvl="1" indent="-431801" algn="l">
              <a:lnSpc>
                <a:spcPts val="5600"/>
              </a:lnSpc>
              <a:buFont typeface="Arial"/>
              <a:buChar char="•"/>
            </a:pPr>
            <a:r>
              <a:rPr lang="en-US" sz="4000">
                <a:solidFill>
                  <a:srgbClr val="D3D3D3"/>
                </a:solidFill>
                <a:latin typeface="Questrial"/>
                <a:ea typeface="Questrial"/>
                <a:cs typeface="Questrial"/>
                <a:sym typeface="Questrial"/>
              </a:rPr>
              <a:t>No bail or release conditions allowed for the supervised individual</a:t>
            </a:r>
          </a:p>
          <a:p>
            <a:pPr marL="863601" lvl="1" indent="-431801" algn="l">
              <a:lnSpc>
                <a:spcPts val="5600"/>
              </a:lnSpc>
              <a:buFont typeface="Arial"/>
              <a:buChar char="•"/>
            </a:pPr>
            <a:r>
              <a:rPr lang="en-US" sz="4000">
                <a:solidFill>
                  <a:srgbClr val="D3D3D3"/>
                </a:solidFill>
                <a:latin typeface="Questrial"/>
                <a:ea typeface="Questrial"/>
                <a:cs typeface="Questrial"/>
                <a:sym typeface="Questrial"/>
              </a:rPr>
              <a:t>Conduct a probable cause hearing if requested</a:t>
            </a:r>
          </a:p>
        </p:txBody>
      </p:sp>
      <p:sp>
        <p:nvSpPr>
          <p:cNvPr id="10" name="TextBox 10"/>
          <p:cNvSpPr txBox="1"/>
          <p:nvPr/>
        </p:nvSpPr>
        <p:spPr>
          <a:xfrm>
            <a:off x="12289427" y="9686824"/>
            <a:ext cx="5998573" cy="615950"/>
          </a:xfrm>
          <a:prstGeom prst="rect">
            <a:avLst/>
          </a:prstGeom>
        </p:spPr>
        <p:txBody>
          <a:bodyPr lIns="0" tIns="0" rIns="0" bIns="0" rtlCol="0" anchor="t">
            <a:spAutoFit/>
          </a:bodyPr>
          <a:lstStyle/>
          <a:p>
            <a:pPr algn="ctr">
              <a:lnSpc>
                <a:spcPts val="4900"/>
              </a:lnSpc>
            </a:pPr>
            <a:r>
              <a:rPr lang="en-US" sz="3500">
                <a:solidFill>
                  <a:srgbClr val="D3D3D3"/>
                </a:solidFill>
                <a:latin typeface="Questrial"/>
                <a:ea typeface="Questrial"/>
                <a:cs typeface="Questrial"/>
                <a:sym typeface="Questrial"/>
              </a:rPr>
              <a:t>Rules 5.105, 5.106, &amp; 5.108</a:t>
            </a:r>
          </a:p>
        </p:txBody>
      </p:sp>
      <p:sp>
        <p:nvSpPr>
          <p:cNvPr id="11" name="AutoShape 11"/>
          <p:cNvSpPr/>
          <p:nvPr/>
        </p:nvSpPr>
        <p:spPr>
          <a:xfrm>
            <a:off x="0" y="4193500"/>
            <a:ext cx="9165248" cy="0"/>
          </a:xfrm>
          <a:prstGeom prst="line">
            <a:avLst/>
          </a:prstGeom>
          <a:ln w="38100" cap="flat">
            <a:solidFill>
              <a:srgbClr val="822C2E"/>
            </a:solidFill>
            <a:prstDash val="solid"/>
            <a:headEnd type="none" w="sm" len="sm"/>
            <a:tailEnd type="none" w="sm" len="sm"/>
          </a:ln>
        </p:spPr>
        <p:txBody>
          <a:bodyPr/>
          <a:lstStyle/>
          <a:p>
            <a:endParaRPr lang="en-US"/>
          </a:p>
        </p:txBody>
      </p:sp>
      <p:sp>
        <p:nvSpPr>
          <p:cNvPr id="12" name="AutoShape 12"/>
          <p:cNvSpPr/>
          <p:nvPr/>
        </p:nvSpPr>
        <p:spPr>
          <a:xfrm>
            <a:off x="9144000" y="4193500"/>
            <a:ext cx="9144000" cy="0"/>
          </a:xfrm>
          <a:prstGeom prst="line">
            <a:avLst/>
          </a:prstGeom>
          <a:ln w="38100" cap="flat">
            <a:solidFill>
              <a:srgbClr val="0E1E31"/>
            </a:solidFill>
            <a:prstDash val="solid"/>
            <a:headEnd type="none" w="sm" len="sm"/>
            <a:tailEnd type="none" w="sm" len="sm"/>
          </a:ln>
        </p:spPr>
        <p:txBody>
          <a:bodyPr/>
          <a:lstStyle/>
          <a:p>
            <a:endParaRPr lang="en-US"/>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E1E31"/>
        </a:solidFill>
        <a:effectLst/>
      </p:bgPr>
    </p:bg>
    <p:spTree>
      <p:nvGrpSpPr>
        <p:cNvPr id="1" name=""/>
        <p:cNvGrpSpPr/>
        <p:nvPr/>
      </p:nvGrpSpPr>
      <p:grpSpPr>
        <a:xfrm>
          <a:off x="0" y="0"/>
          <a:ext cx="0" cy="0"/>
          <a:chOff x="0" y="0"/>
          <a:chExt cx="0" cy="0"/>
        </a:xfrm>
      </p:grpSpPr>
      <p:sp>
        <p:nvSpPr>
          <p:cNvPr id="2" name="AutoShape 2"/>
          <p:cNvSpPr/>
          <p:nvPr/>
        </p:nvSpPr>
        <p:spPr>
          <a:xfrm flipV="1">
            <a:off x="11850061" y="793106"/>
            <a:ext cx="6976926" cy="0"/>
          </a:xfrm>
          <a:prstGeom prst="line">
            <a:avLst/>
          </a:prstGeom>
          <a:ln w="28575" cap="flat">
            <a:solidFill>
              <a:srgbClr val="D3D3D3"/>
            </a:solidFill>
            <a:prstDash val="solid"/>
            <a:headEnd type="none" w="sm" len="sm"/>
            <a:tailEnd type="none" w="sm" len="sm"/>
          </a:ln>
        </p:spPr>
        <p:txBody>
          <a:bodyPr/>
          <a:lstStyle/>
          <a:p>
            <a:endParaRPr lang="en-US"/>
          </a:p>
        </p:txBody>
      </p:sp>
      <p:grpSp>
        <p:nvGrpSpPr>
          <p:cNvPr id="3" name="Group 3"/>
          <p:cNvGrpSpPr/>
          <p:nvPr/>
        </p:nvGrpSpPr>
        <p:grpSpPr>
          <a:xfrm>
            <a:off x="1112825" y="3270138"/>
            <a:ext cx="16146475" cy="6806958"/>
            <a:chOff x="0" y="0"/>
            <a:chExt cx="2501511" cy="1054576"/>
          </a:xfrm>
        </p:grpSpPr>
        <p:sp>
          <p:nvSpPr>
            <p:cNvPr id="4" name="Freeform 4"/>
            <p:cNvSpPr/>
            <p:nvPr/>
          </p:nvSpPr>
          <p:spPr>
            <a:xfrm>
              <a:off x="0" y="0"/>
              <a:ext cx="2501511" cy="1054576"/>
            </a:xfrm>
            <a:custGeom>
              <a:avLst/>
              <a:gdLst/>
              <a:ahLst/>
              <a:cxnLst/>
              <a:rect l="l" t="t" r="r" b="b"/>
              <a:pathLst>
                <a:path w="2501511" h="1054576">
                  <a:moveTo>
                    <a:pt x="0" y="0"/>
                  </a:moveTo>
                  <a:lnTo>
                    <a:pt x="2501511" y="0"/>
                  </a:lnTo>
                  <a:lnTo>
                    <a:pt x="2501511" y="1054576"/>
                  </a:lnTo>
                  <a:lnTo>
                    <a:pt x="0" y="1054576"/>
                  </a:lnTo>
                  <a:close/>
                </a:path>
              </a:pathLst>
            </a:custGeom>
            <a:blipFill>
              <a:blip r:embed="rId4"/>
              <a:stretch>
                <a:fillRect t="-2926" b="-2926"/>
              </a:stretch>
            </a:blipFill>
          </p:spPr>
          <p:txBody>
            <a:bodyPr/>
            <a:lstStyle/>
            <a:p>
              <a:endParaRPr lang="en-US"/>
            </a:p>
          </p:txBody>
        </p:sp>
      </p:grpSp>
      <p:sp>
        <p:nvSpPr>
          <p:cNvPr id="5" name="TextBox 5"/>
          <p:cNvSpPr txBox="1"/>
          <p:nvPr/>
        </p:nvSpPr>
        <p:spPr>
          <a:xfrm>
            <a:off x="1028700" y="838200"/>
            <a:ext cx="16916765" cy="1626123"/>
          </a:xfrm>
          <a:prstGeom prst="rect">
            <a:avLst/>
          </a:prstGeom>
        </p:spPr>
        <p:txBody>
          <a:bodyPr lIns="0" tIns="0" rIns="0" bIns="0" rtlCol="0" anchor="t">
            <a:spAutoFit/>
          </a:bodyPr>
          <a:lstStyle/>
          <a:p>
            <a:pPr algn="l">
              <a:lnSpc>
                <a:spcPts val="13271"/>
              </a:lnSpc>
            </a:pPr>
            <a:r>
              <a:rPr lang="en-US" sz="9479">
                <a:solidFill>
                  <a:srgbClr val="D3D3D3"/>
                </a:solidFill>
                <a:latin typeface="Questrial"/>
                <a:ea typeface="Questrial"/>
                <a:cs typeface="Questrial"/>
                <a:sym typeface="Questrial"/>
              </a:rPr>
              <a:t>ICAOS Website</a:t>
            </a:r>
          </a:p>
        </p:txBody>
      </p:sp>
      <p:sp>
        <p:nvSpPr>
          <p:cNvPr id="6" name="TextBox 6"/>
          <p:cNvSpPr txBox="1"/>
          <p:nvPr/>
        </p:nvSpPr>
        <p:spPr>
          <a:xfrm>
            <a:off x="1028700" y="2378598"/>
            <a:ext cx="5339648" cy="672465"/>
          </a:xfrm>
          <a:prstGeom prst="rect">
            <a:avLst/>
          </a:prstGeom>
        </p:spPr>
        <p:txBody>
          <a:bodyPr lIns="0" tIns="0" rIns="0" bIns="0" rtlCol="0" anchor="t">
            <a:spAutoFit/>
          </a:bodyPr>
          <a:lstStyle/>
          <a:p>
            <a:pPr algn="l">
              <a:lnSpc>
                <a:spcPts val="5460"/>
              </a:lnSpc>
            </a:pPr>
            <a:r>
              <a:rPr lang="en-US" sz="3900" u="sng">
                <a:solidFill>
                  <a:srgbClr val="D3D3D3"/>
                </a:solidFill>
                <a:latin typeface="Questrial"/>
                <a:ea typeface="Questrial"/>
                <a:cs typeface="Questrial"/>
                <a:sym typeface="Questrial"/>
                <a:hlinkClick r:id="rId5" tooltip="http://interstatecompact.org"/>
              </a:rPr>
              <a:t>interstatecompact.org</a:t>
            </a: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E415D"/>
        </a:solidFill>
        <a:effectLst/>
      </p:bgPr>
    </p:bg>
    <p:spTree>
      <p:nvGrpSpPr>
        <p:cNvPr id="1" name=""/>
        <p:cNvGrpSpPr/>
        <p:nvPr/>
      </p:nvGrpSpPr>
      <p:grpSpPr>
        <a:xfrm>
          <a:off x="0" y="0"/>
          <a:ext cx="0" cy="0"/>
          <a:chOff x="0" y="0"/>
          <a:chExt cx="0" cy="0"/>
        </a:xfrm>
      </p:grpSpPr>
      <p:sp>
        <p:nvSpPr>
          <p:cNvPr id="2" name="AutoShape 2"/>
          <p:cNvSpPr/>
          <p:nvPr/>
        </p:nvSpPr>
        <p:spPr>
          <a:xfrm flipV="1">
            <a:off x="11850061" y="793106"/>
            <a:ext cx="6976926" cy="0"/>
          </a:xfrm>
          <a:prstGeom prst="line">
            <a:avLst/>
          </a:prstGeom>
          <a:ln w="28575" cap="flat">
            <a:solidFill>
              <a:srgbClr val="D3D3D3"/>
            </a:solidFill>
            <a:prstDash val="solid"/>
            <a:headEnd type="none" w="sm" len="sm"/>
            <a:tailEnd type="none" w="sm" len="sm"/>
          </a:ln>
        </p:spPr>
        <p:txBody>
          <a:bodyPr/>
          <a:lstStyle/>
          <a:p>
            <a:endParaRPr lang="en-US"/>
          </a:p>
        </p:txBody>
      </p:sp>
      <p:grpSp>
        <p:nvGrpSpPr>
          <p:cNvPr id="3" name="Group 3"/>
          <p:cNvGrpSpPr/>
          <p:nvPr/>
        </p:nvGrpSpPr>
        <p:grpSpPr>
          <a:xfrm>
            <a:off x="0" y="2464323"/>
            <a:ext cx="6980836" cy="7822677"/>
            <a:chOff x="0" y="0"/>
            <a:chExt cx="1081514" cy="1211937"/>
          </a:xfrm>
        </p:grpSpPr>
        <p:sp>
          <p:nvSpPr>
            <p:cNvPr id="4" name="Freeform 4"/>
            <p:cNvSpPr/>
            <p:nvPr/>
          </p:nvSpPr>
          <p:spPr>
            <a:xfrm>
              <a:off x="0" y="0"/>
              <a:ext cx="1081514" cy="1211937"/>
            </a:xfrm>
            <a:custGeom>
              <a:avLst/>
              <a:gdLst/>
              <a:ahLst/>
              <a:cxnLst/>
              <a:rect l="l" t="t" r="r" b="b"/>
              <a:pathLst>
                <a:path w="1081514" h="1211937">
                  <a:moveTo>
                    <a:pt x="0" y="0"/>
                  </a:moveTo>
                  <a:lnTo>
                    <a:pt x="1081514" y="0"/>
                  </a:lnTo>
                  <a:lnTo>
                    <a:pt x="1081514" y="1211937"/>
                  </a:lnTo>
                  <a:lnTo>
                    <a:pt x="0" y="1211937"/>
                  </a:lnTo>
                  <a:close/>
                </a:path>
              </a:pathLst>
            </a:custGeom>
            <a:blipFill>
              <a:blip r:embed="rId4"/>
              <a:stretch>
                <a:fillRect l="-71583" r="-71583"/>
              </a:stretch>
            </a:blipFill>
          </p:spPr>
          <p:txBody>
            <a:bodyPr/>
            <a:lstStyle/>
            <a:p>
              <a:endParaRPr lang="en-US"/>
            </a:p>
          </p:txBody>
        </p:sp>
      </p:grpSp>
      <p:grpSp>
        <p:nvGrpSpPr>
          <p:cNvPr id="5" name="Group 5"/>
          <p:cNvGrpSpPr/>
          <p:nvPr/>
        </p:nvGrpSpPr>
        <p:grpSpPr>
          <a:xfrm>
            <a:off x="6980836" y="2464323"/>
            <a:ext cx="11307164" cy="7822677"/>
            <a:chOff x="0" y="0"/>
            <a:chExt cx="2936916" cy="2031857"/>
          </a:xfrm>
        </p:grpSpPr>
        <p:sp>
          <p:nvSpPr>
            <p:cNvPr id="6" name="Freeform 6"/>
            <p:cNvSpPr/>
            <p:nvPr/>
          </p:nvSpPr>
          <p:spPr>
            <a:xfrm>
              <a:off x="0" y="0"/>
              <a:ext cx="2936916" cy="2031857"/>
            </a:xfrm>
            <a:custGeom>
              <a:avLst/>
              <a:gdLst/>
              <a:ahLst/>
              <a:cxnLst/>
              <a:rect l="l" t="t" r="r" b="b"/>
              <a:pathLst>
                <a:path w="2936916" h="2031857">
                  <a:moveTo>
                    <a:pt x="0" y="0"/>
                  </a:moveTo>
                  <a:lnTo>
                    <a:pt x="2936916" y="0"/>
                  </a:lnTo>
                  <a:lnTo>
                    <a:pt x="2936916" y="2031857"/>
                  </a:lnTo>
                  <a:lnTo>
                    <a:pt x="0" y="2031857"/>
                  </a:lnTo>
                  <a:close/>
                </a:path>
              </a:pathLst>
            </a:custGeom>
            <a:solidFill>
              <a:srgbClr val="D3D3D3"/>
            </a:solidFill>
          </p:spPr>
          <p:txBody>
            <a:bodyPr/>
            <a:lstStyle/>
            <a:p>
              <a:endParaRPr lang="en-US"/>
            </a:p>
          </p:txBody>
        </p:sp>
      </p:grpSp>
      <p:sp>
        <p:nvSpPr>
          <p:cNvPr id="7" name="TextBox 7"/>
          <p:cNvSpPr txBox="1"/>
          <p:nvPr/>
        </p:nvSpPr>
        <p:spPr>
          <a:xfrm>
            <a:off x="1028700" y="838200"/>
            <a:ext cx="16916765" cy="1626123"/>
          </a:xfrm>
          <a:prstGeom prst="rect">
            <a:avLst/>
          </a:prstGeom>
        </p:spPr>
        <p:txBody>
          <a:bodyPr lIns="0" tIns="0" rIns="0" bIns="0" rtlCol="0" anchor="t">
            <a:spAutoFit/>
          </a:bodyPr>
          <a:lstStyle/>
          <a:p>
            <a:pPr algn="l">
              <a:lnSpc>
                <a:spcPts val="13271"/>
              </a:lnSpc>
            </a:pPr>
            <a:r>
              <a:rPr lang="en-US" sz="9479">
                <a:solidFill>
                  <a:srgbClr val="D3D3D3"/>
                </a:solidFill>
                <a:latin typeface="Questrial"/>
                <a:ea typeface="Questrial"/>
                <a:cs typeface="Questrial"/>
                <a:sym typeface="Questrial"/>
              </a:rPr>
              <a:t>White Papers</a:t>
            </a:r>
          </a:p>
        </p:txBody>
      </p:sp>
      <p:sp>
        <p:nvSpPr>
          <p:cNvPr id="8" name="TextBox 8"/>
          <p:cNvSpPr txBox="1"/>
          <p:nvPr/>
        </p:nvSpPr>
        <p:spPr>
          <a:xfrm>
            <a:off x="7254565" y="2989207"/>
            <a:ext cx="10690900" cy="6715760"/>
          </a:xfrm>
          <a:prstGeom prst="rect">
            <a:avLst/>
          </a:prstGeom>
        </p:spPr>
        <p:txBody>
          <a:bodyPr lIns="0" tIns="0" rIns="0" bIns="0" rtlCol="0" anchor="t">
            <a:spAutoFit/>
          </a:bodyPr>
          <a:lstStyle/>
          <a:p>
            <a:pPr algn="l">
              <a:lnSpc>
                <a:spcPts val="3639"/>
              </a:lnSpc>
            </a:pPr>
            <a:r>
              <a:rPr lang="en-US" sz="2599">
                <a:solidFill>
                  <a:srgbClr val="0E1E31"/>
                </a:solidFill>
                <a:latin typeface="Questrial"/>
                <a:ea typeface="Questrial"/>
                <a:cs typeface="Questrial"/>
                <a:sym typeface="Questrial"/>
              </a:rPr>
              <a:t>Why Your State Can be Sanctioned Upon Violation of the Compact or the ICAOS Rules </a:t>
            </a:r>
          </a:p>
          <a:p>
            <a:pPr marL="561339" lvl="1" indent="-280669" algn="l">
              <a:lnSpc>
                <a:spcPts val="3639"/>
              </a:lnSpc>
              <a:buFont typeface="Arial"/>
              <a:buChar char="•"/>
            </a:pPr>
            <a:r>
              <a:rPr lang="en-US" sz="2599">
                <a:solidFill>
                  <a:srgbClr val="0E1E31"/>
                </a:solidFill>
                <a:latin typeface="Questrial"/>
                <a:ea typeface="Questrial"/>
                <a:cs typeface="Questrial"/>
                <a:sym typeface="Questrial"/>
              </a:rPr>
              <a:t>Neither judges, prosecutors nor other state officials can immunize a state from liability which results from their actions arising under the terms of an interstate compact to which the state has bound itself by legislative enactment of the compact.  See Alabama v. North Carolina, 560 U.S._ _, 130 S.Ct. 2295, 176 L.Ed.2d 1070 (June 1, 2010), also Texas v. New Mexico, 462 U.S. 554, 564 (1983)</a:t>
            </a:r>
          </a:p>
          <a:p>
            <a:pPr algn="ctr">
              <a:lnSpc>
                <a:spcPts val="6159"/>
              </a:lnSpc>
            </a:pPr>
            <a:endParaRPr lang="en-US" sz="2599">
              <a:solidFill>
                <a:srgbClr val="0E1E31"/>
              </a:solidFill>
              <a:latin typeface="Questrial"/>
              <a:ea typeface="Questrial"/>
              <a:cs typeface="Questrial"/>
              <a:sym typeface="Questrial"/>
            </a:endParaRPr>
          </a:p>
          <a:p>
            <a:pPr algn="l">
              <a:lnSpc>
                <a:spcPts val="3639"/>
              </a:lnSpc>
            </a:pPr>
            <a:r>
              <a:rPr lang="en-US" sz="2599">
                <a:solidFill>
                  <a:srgbClr val="0E1E31"/>
                </a:solidFill>
                <a:latin typeface="Questrial"/>
                <a:ea typeface="Questrial"/>
                <a:cs typeface="Questrial"/>
                <a:sym typeface="Questrial"/>
              </a:rPr>
              <a:t>Discharge of Sentences in Lieu of Retaking is a Violation of the Compact and the ICAOS Rules </a:t>
            </a:r>
          </a:p>
          <a:p>
            <a:pPr marL="561339" lvl="1" indent="-280669" algn="l">
              <a:lnSpc>
                <a:spcPts val="3639"/>
              </a:lnSpc>
              <a:buFont typeface="Arial"/>
              <a:buChar char="•"/>
            </a:pPr>
            <a:r>
              <a:rPr lang="en-US" sz="2599">
                <a:solidFill>
                  <a:srgbClr val="0E1E31"/>
                </a:solidFill>
                <a:latin typeface="Questrial"/>
                <a:ea typeface="Questrial"/>
                <a:cs typeface="Questrial"/>
                <a:sym typeface="Questrial"/>
              </a:rPr>
              <a:t>Empathizes that once retaking is initiated, states have an obligation to follow through with such requirement regardless of the term remaining on the offender’s supervision</a:t>
            </a:r>
          </a:p>
        </p:txBody>
      </p:sp>
      <p:sp>
        <p:nvSpPr>
          <p:cNvPr id="9" name="TextBox 9"/>
          <p:cNvSpPr txBox="1"/>
          <p:nvPr/>
        </p:nvSpPr>
        <p:spPr>
          <a:xfrm>
            <a:off x="12420600" y="9786442"/>
            <a:ext cx="5524865" cy="367216"/>
          </a:xfrm>
          <a:prstGeom prst="rect">
            <a:avLst/>
          </a:prstGeom>
        </p:spPr>
        <p:txBody>
          <a:bodyPr wrap="square" lIns="0" tIns="0" rIns="0" bIns="0" rtlCol="0" anchor="t">
            <a:spAutoFit/>
          </a:bodyPr>
          <a:lstStyle/>
          <a:p>
            <a:pPr algn="ctr">
              <a:lnSpc>
                <a:spcPts val="3080"/>
              </a:lnSpc>
            </a:pPr>
            <a:r>
              <a:rPr lang="en-US" sz="2200" u="sng" dirty="0">
                <a:solidFill>
                  <a:srgbClr val="822C2E"/>
                </a:solidFill>
                <a:latin typeface="Questrial"/>
                <a:ea typeface="Questrial"/>
                <a:cs typeface="Questrial"/>
                <a:sym typeface="Questrial"/>
                <a:hlinkClick r:id="rId5" tooltip="https://interstatecompact.org/white-papers"/>
              </a:rPr>
              <a:t>https://interstatecompact.org/white-papers</a:t>
            </a: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3D3D3"/>
        </a:solidFill>
        <a:effectLst/>
      </p:bgPr>
    </p:bg>
    <p:spTree>
      <p:nvGrpSpPr>
        <p:cNvPr id="1" name=""/>
        <p:cNvGrpSpPr/>
        <p:nvPr/>
      </p:nvGrpSpPr>
      <p:grpSpPr>
        <a:xfrm>
          <a:off x="0" y="0"/>
          <a:ext cx="0" cy="0"/>
          <a:chOff x="0" y="0"/>
          <a:chExt cx="0" cy="0"/>
        </a:xfrm>
      </p:grpSpPr>
      <p:sp>
        <p:nvSpPr>
          <p:cNvPr id="2" name="Freeform 2"/>
          <p:cNvSpPr/>
          <p:nvPr/>
        </p:nvSpPr>
        <p:spPr>
          <a:xfrm>
            <a:off x="9670216" y="1428854"/>
            <a:ext cx="1091200" cy="1224348"/>
          </a:xfrm>
          <a:custGeom>
            <a:avLst/>
            <a:gdLst/>
            <a:ahLst/>
            <a:cxnLst/>
            <a:rect l="l" t="t" r="r" b="b"/>
            <a:pathLst>
              <a:path w="1091200" h="1224348">
                <a:moveTo>
                  <a:pt x="0" y="0"/>
                </a:moveTo>
                <a:lnTo>
                  <a:pt x="1091200" y="0"/>
                </a:lnTo>
                <a:lnTo>
                  <a:pt x="1091200" y="1224348"/>
                </a:lnTo>
                <a:lnTo>
                  <a:pt x="0" y="1224348"/>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9598734" y="3451023"/>
            <a:ext cx="1234163" cy="1201767"/>
          </a:xfrm>
          <a:custGeom>
            <a:avLst/>
            <a:gdLst/>
            <a:ahLst/>
            <a:cxnLst/>
            <a:rect l="l" t="t" r="r" b="b"/>
            <a:pathLst>
              <a:path w="1234163" h="1201767">
                <a:moveTo>
                  <a:pt x="0" y="0"/>
                </a:moveTo>
                <a:lnTo>
                  <a:pt x="1234164" y="0"/>
                </a:lnTo>
                <a:lnTo>
                  <a:pt x="1234164" y="1201766"/>
                </a:lnTo>
                <a:lnTo>
                  <a:pt x="0" y="120176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9561088" y="5452889"/>
            <a:ext cx="1309456" cy="1309456"/>
          </a:xfrm>
          <a:custGeom>
            <a:avLst/>
            <a:gdLst/>
            <a:ahLst/>
            <a:cxnLst/>
            <a:rect l="l" t="t" r="r" b="b"/>
            <a:pathLst>
              <a:path w="1309456" h="1309456">
                <a:moveTo>
                  <a:pt x="0" y="0"/>
                </a:moveTo>
                <a:lnTo>
                  <a:pt x="1309456" y="0"/>
                </a:lnTo>
                <a:lnTo>
                  <a:pt x="1309456" y="1309456"/>
                </a:lnTo>
                <a:lnTo>
                  <a:pt x="0" y="1309456"/>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9561088" y="7724030"/>
            <a:ext cx="1237974" cy="1656153"/>
          </a:xfrm>
          <a:custGeom>
            <a:avLst/>
            <a:gdLst/>
            <a:ahLst/>
            <a:cxnLst/>
            <a:rect l="l" t="t" r="r" b="b"/>
            <a:pathLst>
              <a:path w="1237974" h="1656153">
                <a:moveTo>
                  <a:pt x="0" y="0"/>
                </a:moveTo>
                <a:lnTo>
                  <a:pt x="1237974" y="0"/>
                </a:lnTo>
                <a:lnTo>
                  <a:pt x="1237974" y="1656153"/>
                </a:lnTo>
                <a:lnTo>
                  <a:pt x="0" y="1656153"/>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224459" y="9380183"/>
            <a:ext cx="950136" cy="810207"/>
          </a:xfrm>
          <a:custGeom>
            <a:avLst/>
            <a:gdLst/>
            <a:ahLst/>
            <a:cxnLst/>
            <a:rect l="l" t="t" r="r" b="b"/>
            <a:pathLst>
              <a:path w="950136" h="810207">
                <a:moveTo>
                  <a:pt x="0" y="0"/>
                </a:moveTo>
                <a:lnTo>
                  <a:pt x="950136" y="0"/>
                </a:lnTo>
                <a:lnTo>
                  <a:pt x="950136" y="810207"/>
                </a:lnTo>
                <a:lnTo>
                  <a:pt x="0" y="810207"/>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a:off x="1299104" y="9380183"/>
            <a:ext cx="810207" cy="810207"/>
          </a:xfrm>
          <a:custGeom>
            <a:avLst/>
            <a:gdLst/>
            <a:ahLst/>
            <a:cxnLst/>
            <a:rect l="l" t="t" r="r" b="b"/>
            <a:pathLst>
              <a:path w="810207" h="810207">
                <a:moveTo>
                  <a:pt x="0" y="0"/>
                </a:moveTo>
                <a:lnTo>
                  <a:pt x="810207" y="0"/>
                </a:lnTo>
                <a:lnTo>
                  <a:pt x="810207" y="810207"/>
                </a:lnTo>
                <a:lnTo>
                  <a:pt x="0" y="810207"/>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2401111" y="9380183"/>
            <a:ext cx="810207" cy="810207"/>
          </a:xfrm>
          <a:custGeom>
            <a:avLst/>
            <a:gdLst/>
            <a:ahLst/>
            <a:cxnLst/>
            <a:rect l="l" t="t" r="r" b="b"/>
            <a:pathLst>
              <a:path w="810207" h="810207">
                <a:moveTo>
                  <a:pt x="0" y="0"/>
                </a:moveTo>
                <a:lnTo>
                  <a:pt x="810207" y="0"/>
                </a:lnTo>
                <a:lnTo>
                  <a:pt x="810207" y="810207"/>
                </a:lnTo>
                <a:lnTo>
                  <a:pt x="0" y="810207"/>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AutoShape 9"/>
          <p:cNvSpPr/>
          <p:nvPr/>
        </p:nvSpPr>
        <p:spPr>
          <a:xfrm flipV="1">
            <a:off x="11311074" y="1014412"/>
            <a:ext cx="6976926" cy="0"/>
          </a:xfrm>
          <a:prstGeom prst="line">
            <a:avLst/>
          </a:prstGeom>
          <a:ln w="28575" cap="flat">
            <a:solidFill>
              <a:srgbClr val="0E1E31"/>
            </a:solidFill>
            <a:prstDash val="solid"/>
            <a:headEnd type="none" w="sm" len="sm"/>
            <a:tailEnd type="none" w="sm" len="sm"/>
          </a:ln>
        </p:spPr>
        <p:txBody>
          <a:bodyPr/>
          <a:lstStyle/>
          <a:p>
            <a:endParaRPr lang="en-US"/>
          </a:p>
        </p:txBody>
      </p:sp>
      <p:grpSp>
        <p:nvGrpSpPr>
          <p:cNvPr id="10" name="Group 10"/>
          <p:cNvGrpSpPr/>
          <p:nvPr/>
        </p:nvGrpSpPr>
        <p:grpSpPr>
          <a:xfrm>
            <a:off x="1497137" y="1978264"/>
            <a:ext cx="6330472" cy="6330472"/>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0"/>
              <a:stretch>
                <a:fillRect t="-791" b="-791"/>
              </a:stretch>
            </a:blipFill>
          </p:spPr>
          <p:txBody>
            <a:bodyPr/>
            <a:lstStyle/>
            <a:p>
              <a:endParaRPr lang="en-US"/>
            </a:p>
          </p:txBody>
        </p:sp>
      </p:grpSp>
      <p:sp>
        <p:nvSpPr>
          <p:cNvPr id="12" name="TextBox 12"/>
          <p:cNvSpPr txBox="1"/>
          <p:nvPr/>
        </p:nvSpPr>
        <p:spPr>
          <a:xfrm>
            <a:off x="7827610" y="50653"/>
            <a:ext cx="10322854" cy="830164"/>
          </a:xfrm>
          <a:prstGeom prst="rect">
            <a:avLst/>
          </a:prstGeom>
        </p:spPr>
        <p:txBody>
          <a:bodyPr wrap="square" lIns="0" tIns="0" rIns="0" bIns="0" rtlCol="0" anchor="t">
            <a:spAutoFit/>
          </a:bodyPr>
          <a:lstStyle/>
          <a:p>
            <a:pPr algn="ctr">
              <a:lnSpc>
                <a:spcPts val="7000"/>
              </a:lnSpc>
              <a:spcBef>
                <a:spcPct val="0"/>
              </a:spcBef>
            </a:pPr>
            <a:r>
              <a:rPr lang="en-US" sz="5000" dirty="0">
                <a:solidFill>
                  <a:srgbClr val="0E1E31"/>
                </a:solidFill>
                <a:latin typeface="Questrial"/>
                <a:ea typeface="Questrial"/>
                <a:cs typeface="Questrial"/>
                <a:sym typeface="Questrial"/>
              </a:rPr>
              <a:t>Contact the ICAOS National Office</a:t>
            </a:r>
          </a:p>
        </p:txBody>
      </p:sp>
      <p:sp>
        <p:nvSpPr>
          <p:cNvPr id="13" name="TextBox 13"/>
          <p:cNvSpPr txBox="1"/>
          <p:nvPr/>
        </p:nvSpPr>
        <p:spPr>
          <a:xfrm>
            <a:off x="11274947" y="1352654"/>
            <a:ext cx="6875517" cy="8526145"/>
          </a:xfrm>
          <a:prstGeom prst="rect">
            <a:avLst/>
          </a:prstGeom>
        </p:spPr>
        <p:txBody>
          <a:bodyPr lIns="0" tIns="0" rIns="0" bIns="0" rtlCol="0" anchor="t">
            <a:spAutoFit/>
          </a:bodyPr>
          <a:lstStyle/>
          <a:p>
            <a:pPr algn="just">
              <a:lnSpc>
                <a:spcPts val="5180"/>
              </a:lnSpc>
            </a:pPr>
            <a:r>
              <a:rPr lang="en-US" sz="3700">
                <a:solidFill>
                  <a:srgbClr val="822C2E"/>
                </a:solidFill>
                <a:latin typeface="Questrial"/>
                <a:ea typeface="Questrial"/>
                <a:cs typeface="Questrial"/>
                <a:sym typeface="Questrial"/>
              </a:rPr>
              <a:t>Email</a:t>
            </a:r>
          </a:p>
          <a:p>
            <a:pPr algn="just">
              <a:lnSpc>
                <a:spcPts val="5180"/>
              </a:lnSpc>
            </a:pPr>
            <a:r>
              <a:rPr lang="en-US" sz="3700">
                <a:solidFill>
                  <a:srgbClr val="0E1E31"/>
                </a:solidFill>
                <a:latin typeface="Questrial"/>
                <a:ea typeface="Questrial"/>
                <a:cs typeface="Questrial"/>
                <a:sym typeface="Questrial"/>
              </a:rPr>
              <a:t>icaos@interstatecompact.org</a:t>
            </a:r>
          </a:p>
          <a:p>
            <a:pPr algn="just">
              <a:lnSpc>
                <a:spcPts val="5180"/>
              </a:lnSpc>
            </a:pPr>
            <a:endParaRPr lang="en-US" sz="3700">
              <a:solidFill>
                <a:srgbClr val="0E1E31"/>
              </a:solidFill>
              <a:latin typeface="Questrial"/>
              <a:ea typeface="Questrial"/>
              <a:cs typeface="Questrial"/>
              <a:sym typeface="Questrial"/>
            </a:endParaRPr>
          </a:p>
          <a:p>
            <a:pPr algn="just">
              <a:lnSpc>
                <a:spcPts val="5180"/>
              </a:lnSpc>
            </a:pPr>
            <a:r>
              <a:rPr lang="en-US" sz="3700">
                <a:solidFill>
                  <a:srgbClr val="822C2E"/>
                </a:solidFill>
                <a:latin typeface="Questrial"/>
                <a:ea typeface="Questrial"/>
                <a:cs typeface="Questrial"/>
                <a:sym typeface="Questrial"/>
              </a:rPr>
              <a:t>Phone</a:t>
            </a:r>
          </a:p>
          <a:p>
            <a:pPr algn="just">
              <a:lnSpc>
                <a:spcPts val="5180"/>
              </a:lnSpc>
            </a:pPr>
            <a:r>
              <a:rPr lang="en-US" sz="3700">
                <a:solidFill>
                  <a:srgbClr val="0E1E31"/>
                </a:solidFill>
                <a:latin typeface="Questrial"/>
                <a:ea typeface="Questrial"/>
                <a:cs typeface="Questrial"/>
                <a:sym typeface="Questrial"/>
              </a:rPr>
              <a:t>859.721.1050</a:t>
            </a:r>
          </a:p>
          <a:p>
            <a:pPr algn="just">
              <a:lnSpc>
                <a:spcPts val="5180"/>
              </a:lnSpc>
            </a:pPr>
            <a:endParaRPr lang="en-US" sz="3700">
              <a:solidFill>
                <a:srgbClr val="0E1E31"/>
              </a:solidFill>
              <a:latin typeface="Questrial"/>
              <a:ea typeface="Questrial"/>
              <a:cs typeface="Questrial"/>
              <a:sym typeface="Questrial"/>
            </a:endParaRPr>
          </a:p>
          <a:p>
            <a:pPr algn="just">
              <a:lnSpc>
                <a:spcPts val="5180"/>
              </a:lnSpc>
            </a:pPr>
            <a:r>
              <a:rPr lang="en-US" sz="3700">
                <a:solidFill>
                  <a:srgbClr val="822C2E"/>
                </a:solidFill>
                <a:latin typeface="Questrial"/>
                <a:ea typeface="Questrial"/>
                <a:cs typeface="Questrial"/>
                <a:sym typeface="Questrial"/>
              </a:rPr>
              <a:t>Website</a:t>
            </a:r>
          </a:p>
          <a:p>
            <a:pPr algn="just">
              <a:lnSpc>
                <a:spcPts val="5180"/>
              </a:lnSpc>
            </a:pPr>
            <a:r>
              <a:rPr lang="en-US" sz="3700" u="sng">
                <a:solidFill>
                  <a:srgbClr val="0E1E31"/>
                </a:solidFill>
                <a:latin typeface="Questrial"/>
                <a:ea typeface="Questrial"/>
                <a:cs typeface="Questrial"/>
                <a:sym typeface="Questrial"/>
                <a:hlinkClick r:id="rId11" tooltip="http://www.interstatecompact.org"/>
              </a:rPr>
              <a:t>www.interstatecompact.org</a:t>
            </a:r>
          </a:p>
          <a:p>
            <a:pPr algn="just">
              <a:lnSpc>
                <a:spcPts val="5180"/>
              </a:lnSpc>
              <a:spcBef>
                <a:spcPct val="0"/>
              </a:spcBef>
            </a:pPr>
            <a:endParaRPr lang="en-US" sz="3700" u="sng">
              <a:solidFill>
                <a:srgbClr val="0E1E31"/>
              </a:solidFill>
              <a:latin typeface="Questrial"/>
              <a:ea typeface="Questrial"/>
              <a:cs typeface="Questrial"/>
              <a:sym typeface="Questrial"/>
              <a:hlinkClick r:id="rId11" tooltip="http://www.interstatecompact.org"/>
            </a:endParaRPr>
          </a:p>
          <a:p>
            <a:pPr algn="just">
              <a:lnSpc>
                <a:spcPts val="5180"/>
              </a:lnSpc>
              <a:spcBef>
                <a:spcPct val="0"/>
              </a:spcBef>
            </a:pPr>
            <a:r>
              <a:rPr lang="en-US" sz="3700">
                <a:solidFill>
                  <a:srgbClr val="822C2E"/>
                </a:solidFill>
                <a:latin typeface="Questrial"/>
                <a:ea typeface="Questrial"/>
                <a:cs typeface="Questrial"/>
                <a:sym typeface="Questrial"/>
              </a:rPr>
              <a:t>Address</a:t>
            </a:r>
          </a:p>
          <a:p>
            <a:pPr algn="just">
              <a:lnSpc>
                <a:spcPts val="5180"/>
              </a:lnSpc>
              <a:spcBef>
                <a:spcPct val="0"/>
              </a:spcBef>
            </a:pPr>
            <a:r>
              <a:rPr lang="en-US" sz="3700">
                <a:solidFill>
                  <a:srgbClr val="0E1E31"/>
                </a:solidFill>
                <a:latin typeface="Questrial"/>
                <a:ea typeface="Questrial"/>
                <a:cs typeface="Questrial"/>
                <a:sym typeface="Questrial"/>
              </a:rPr>
              <a:t>3070 Lake Crest Circle</a:t>
            </a:r>
          </a:p>
          <a:p>
            <a:pPr algn="just">
              <a:lnSpc>
                <a:spcPts val="5180"/>
              </a:lnSpc>
              <a:spcBef>
                <a:spcPct val="0"/>
              </a:spcBef>
            </a:pPr>
            <a:r>
              <a:rPr lang="en-US" sz="3700">
                <a:solidFill>
                  <a:srgbClr val="0E1E31"/>
                </a:solidFill>
                <a:latin typeface="Questrial"/>
                <a:ea typeface="Questrial"/>
                <a:cs typeface="Questrial"/>
                <a:sym typeface="Questrial"/>
              </a:rPr>
              <a:t>Suite 400-264</a:t>
            </a:r>
          </a:p>
          <a:p>
            <a:pPr algn="l">
              <a:lnSpc>
                <a:spcPts val="5180"/>
              </a:lnSpc>
              <a:spcBef>
                <a:spcPct val="0"/>
              </a:spcBef>
            </a:pPr>
            <a:r>
              <a:rPr lang="en-US" sz="3700">
                <a:solidFill>
                  <a:srgbClr val="0E1E31"/>
                </a:solidFill>
                <a:latin typeface="Questrial"/>
                <a:ea typeface="Questrial"/>
                <a:cs typeface="Questrial"/>
                <a:sym typeface="Questrial"/>
              </a:rPr>
              <a:t>Lexington, KY 40513</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3D3D3"/>
        </a:solidFill>
        <a:effectLst/>
      </p:bgPr>
    </p:bg>
    <p:spTree>
      <p:nvGrpSpPr>
        <p:cNvPr id="1" name=""/>
        <p:cNvGrpSpPr/>
        <p:nvPr/>
      </p:nvGrpSpPr>
      <p:grpSpPr>
        <a:xfrm>
          <a:off x="0" y="0"/>
          <a:ext cx="0" cy="0"/>
          <a:chOff x="0" y="0"/>
          <a:chExt cx="0" cy="0"/>
        </a:xfrm>
      </p:grpSpPr>
      <p:sp>
        <p:nvSpPr>
          <p:cNvPr id="4" name="TextBox 4"/>
          <p:cNvSpPr txBox="1"/>
          <p:nvPr/>
        </p:nvSpPr>
        <p:spPr>
          <a:xfrm>
            <a:off x="5830960" y="4192896"/>
            <a:ext cx="6296174" cy="1701182"/>
          </a:xfrm>
          <a:prstGeom prst="rect">
            <a:avLst/>
          </a:prstGeom>
        </p:spPr>
        <p:txBody>
          <a:bodyPr lIns="0" tIns="0" rIns="0" bIns="0" rtlCol="0" anchor="t">
            <a:spAutoFit/>
          </a:bodyPr>
          <a:lstStyle/>
          <a:p>
            <a:pPr algn="ctr">
              <a:lnSpc>
                <a:spcPts val="13859"/>
              </a:lnSpc>
            </a:pPr>
            <a:r>
              <a:rPr lang="en-US" sz="9899">
                <a:solidFill>
                  <a:srgbClr val="2E415D"/>
                </a:solidFill>
                <a:latin typeface="Questrial"/>
                <a:ea typeface="Questrial"/>
                <a:cs typeface="Questrial"/>
                <a:sym typeface="Questrial"/>
              </a:rPr>
              <a:t>Questions?</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3D3D3"/>
        </a:solidFill>
        <a:effectLst/>
      </p:bgPr>
    </p:bg>
    <p:spTree>
      <p:nvGrpSpPr>
        <p:cNvPr id="1" name=""/>
        <p:cNvGrpSpPr/>
        <p:nvPr/>
      </p:nvGrpSpPr>
      <p:grpSpPr>
        <a:xfrm>
          <a:off x="0" y="0"/>
          <a:ext cx="0" cy="0"/>
          <a:chOff x="0" y="0"/>
          <a:chExt cx="0" cy="0"/>
        </a:xfrm>
      </p:grpSpPr>
      <p:sp>
        <p:nvSpPr>
          <p:cNvPr id="2" name="AutoShape 2"/>
          <p:cNvSpPr/>
          <p:nvPr/>
        </p:nvSpPr>
        <p:spPr>
          <a:xfrm flipV="1">
            <a:off x="11850061" y="793106"/>
            <a:ext cx="6976926" cy="0"/>
          </a:xfrm>
          <a:prstGeom prst="line">
            <a:avLst/>
          </a:prstGeom>
          <a:ln w="28575" cap="flat">
            <a:solidFill>
              <a:srgbClr val="822C2E"/>
            </a:solidFill>
            <a:prstDash val="solid"/>
            <a:headEnd type="none" w="sm" len="sm"/>
            <a:tailEnd type="none" w="sm" len="sm"/>
          </a:ln>
        </p:spPr>
        <p:txBody>
          <a:bodyPr/>
          <a:lstStyle/>
          <a:p>
            <a:endParaRPr lang="en-US"/>
          </a:p>
        </p:txBody>
      </p:sp>
      <p:grpSp>
        <p:nvGrpSpPr>
          <p:cNvPr id="3" name="Group 3"/>
          <p:cNvGrpSpPr/>
          <p:nvPr/>
        </p:nvGrpSpPr>
        <p:grpSpPr>
          <a:xfrm>
            <a:off x="0" y="2851253"/>
            <a:ext cx="18288000" cy="7435747"/>
            <a:chOff x="0" y="0"/>
            <a:chExt cx="2833290" cy="1151992"/>
          </a:xfrm>
        </p:grpSpPr>
        <p:sp>
          <p:nvSpPr>
            <p:cNvPr id="4" name="Freeform 4"/>
            <p:cNvSpPr/>
            <p:nvPr/>
          </p:nvSpPr>
          <p:spPr>
            <a:xfrm>
              <a:off x="0" y="0"/>
              <a:ext cx="2833290" cy="1151992"/>
            </a:xfrm>
            <a:custGeom>
              <a:avLst/>
              <a:gdLst/>
              <a:ahLst/>
              <a:cxnLst/>
              <a:rect l="l" t="t" r="r" b="b"/>
              <a:pathLst>
                <a:path w="2833290" h="1151992">
                  <a:moveTo>
                    <a:pt x="0" y="0"/>
                  </a:moveTo>
                  <a:lnTo>
                    <a:pt x="2833290" y="0"/>
                  </a:lnTo>
                  <a:lnTo>
                    <a:pt x="2833290" y="1151992"/>
                  </a:lnTo>
                  <a:lnTo>
                    <a:pt x="0" y="1151992"/>
                  </a:lnTo>
                  <a:close/>
                </a:path>
              </a:pathLst>
            </a:custGeom>
            <a:blipFill>
              <a:blip r:embed="rId3">
                <a:alphaModFix amt="29000"/>
              </a:blip>
              <a:stretch>
                <a:fillRect t="-31931" b="-31931"/>
              </a:stretch>
            </a:blipFill>
          </p:spPr>
          <p:txBody>
            <a:bodyPr/>
            <a:lstStyle/>
            <a:p>
              <a:endParaRPr lang="en-US"/>
            </a:p>
          </p:txBody>
        </p:sp>
      </p:grpSp>
      <p:grpSp>
        <p:nvGrpSpPr>
          <p:cNvPr id="5" name="Group 5"/>
          <p:cNvGrpSpPr/>
          <p:nvPr/>
        </p:nvGrpSpPr>
        <p:grpSpPr>
          <a:xfrm>
            <a:off x="4091506" y="4178375"/>
            <a:ext cx="10104988" cy="4781502"/>
            <a:chOff x="0" y="0"/>
            <a:chExt cx="1565527" cy="740780"/>
          </a:xfrm>
        </p:grpSpPr>
        <p:sp>
          <p:nvSpPr>
            <p:cNvPr id="6" name="Freeform 6"/>
            <p:cNvSpPr/>
            <p:nvPr/>
          </p:nvSpPr>
          <p:spPr>
            <a:xfrm>
              <a:off x="0" y="0"/>
              <a:ext cx="1565527" cy="740780"/>
            </a:xfrm>
            <a:custGeom>
              <a:avLst/>
              <a:gdLst/>
              <a:ahLst/>
              <a:cxnLst/>
              <a:rect l="l" t="t" r="r" b="b"/>
              <a:pathLst>
                <a:path w="1565527" h="740780">
                  <a:moveTo>
                    <a:pt x="0" y="0"/>
                  </a:moveTo>
                  <a:lnTo>
                    <a:pt x="1565527" y="0"/>
                  </a:lnTo>
                  <a:lnTo>
                    <a:pt x="1565527" y="740780"/>
                  </a:lnTo>
                  <a:lnTo>
                    <a:pt x="0" y="740780"/>
                  </a:lnTo>
                  <a:close/>
                </a:path>
              </a:pathLst>
            </a:custGeom>
            <a:solidFill>
              <a:srgbClr val="D3D3D3"/>
            </a:solidFill>
          </p:spPr>
          <p:txBody>
            <a:bodyPr/>
            <a:lstStyle/>
            <a:p>
              <a:endParaRPr lang="en-US"/>
            </a:p>
          </p:txBody>
        </p:sp>
      </p:grpSp>
      <p:sp>
        <p:nvSpPr>
          <p:cNvPr id="7" name="TextBox 7"/>
          <p:cNvSpPr txBox="1"/>
          <p:nvPr/>
        </p:nvSpPr>
        <p:spPr>
          <a:xfrm>
            <a:off x="1028700" y="838200"/>
            <a:ext cx="16916765" cy="1626123"/>
          </a:xfrm>
          <a:prstGeom prst="rect">
            <a:avLst/>
          </a:prstGeom>
        </p:spPr>
        <p:txBody>
          <a:bodyPr lIns="0" tIns="0" rIns="0" bIns="0" rtlCol="0" anchor="t">
            <a:spAutoFit/>
          </a:bodyPr>
          <a:lstStyle/>
          <a:p>
            <a:pPr algn="l">
              <a:lnSpc>
                <a:spcPts val="13271"/>
              </a:lnSpc>
            </a:pPr>
            <a:r>
              <a:rPr lang="en-US" sz="9479">
                <a:solidFill>
                  <a:srgbClr val="0E1E31"/>
                </a:solidFill>
                <a:latin typeface="Questrial"/>
                <a:ea typeface="Questrial"/>
                <a:cs typeface="Questrial"/>
                <a:sym typeface="Questrial"/>
              </a:rPr>
              <a:t>ICAOS Considerations</a:t>
            </a:r>
          </a:p>
        </p:txBody>
      </p:sp>
      <p:sp>
        <p:nvSpPr>
          <p:cNvPr id="8" name="TextBox 8"/>
          <p:cNvSpPr txBox="1"/>
          <p:nvPr/>
        </p:nvSpPr>
        <p:spPr>
          <a:xfrm>
            <a:off x="4091506" y="4679366"/>
            <a:ext cx="10104988" cy="3693795"/>
          </a:xfrm>
          <a:prstGeom prst="rect">
            <a:avLst/>
          </a:prstGeom>
        </p:spPr>
        <p:txBody>
          <a:bodyPr lIns="0" tIns="0" rIns="0" bIns="0" rtlCol="0" anchor="t">
            <a:spAutoFit/>
          </a:bodyPr>
          <a:lstStyle/>
          <a:p>
            <a:pPr marL="906780" lvl="1" indent="-453390" algn="l">
              <a:lnSpc>
                <a:spcPts val="5880"/>
              </a:lnSpc>
              <a:buFont typeface="Arial"/>
              <a:buChar char="•"/>
            </a:pPr>
            <a:r>
              <a:rPr lang="en-US" sz="4200">
                <a:solidFill>
                  <a:srgbClr val="0E1E31"/>
                </a:solidFill>
                <a:latin typeface="Questrial"/>
                <a:ea typeface="Questrial"/>
                <a:cs typeface="Questrial"/>
                <a:sym typeface="Questrial"/>
              </a:rPr>
              <a:t>Transferred from one state to another</a:t>
            </a:r>
          </a:p>
          <a:p>
            <a:pPr marL="906780" lvl="1" indent="-453390" algn="l">
              <a:lnSpc>
                <a:spcPts val="5880"/>
              </a:lnSpc>
              <a:buFont typeface="Arial"/>
              <a:buChar char="•"/>
            </a:pPr>
            <a:r>
              <a:rPr lang="en-US" sz="4200">
                <a:solidFill>
                  <a:srgbClr val="0E1E31"/>
                </a:solidFill>
                <a:latin typeface="Questrial"/>
                <a:ea typeface="Questrial"/>
                <a:cs typeface="Questrial"/>
                <a:sym typeface="Questrial"/>
              </a:rPr>
              <a:t>Supervised while under Interstate Compact supervision</a:t>
            </a:r>
          </a:p>
          <a:p>
            <a:pPr marL="906780" lvl="1" indent="-453390" algn="l">
              <a:lnSpc>
                <a:spcPts val="5880"/>
              </a:lnSpc>
              <a:buFont typeface="Arial"/>
              <a:buChar char="•"/>
            </a:pPr>
            <a:r>
              <a:rPr lang="en-US" sz="4200">
                <a:solidFill>
                  <a:srgbClr val="0E1E31"/>
                </a:solidFill>
                <a:latin typeface="Questrial"/>
                <a:ea typeface="Questrial"/>
                <a:cs typeface="Questrial"/>
                <a:sym typeface="Questrial"/>
              </a:rPr>
              <a:t>Returned to a sending state when a supervised individual violates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E1E31"/>
        </a:solidFill>
        <a:effectLst/>
      </p:bgPr>
    </p:bg>
    <p:spTree>
      <p:nvGrpSpPr>
        <p:cNvPr id="1" name=""/>
        <p:cNvGrpSpPr/>
        <p:nvPr/>
      </p:nvGrpSpPr>
      <p:grpSpPr>
        <a:xfrm>
          <a:off x="0" y="0"/>
          <a:ext cx="0" cy="0"/>
          <a:chOff x="0" y="0"/>
          <a:chExt cx="0" cy="0"/>
        </a:xfrm>
      </p:grpSpPr>
      <p:sp>
        <p:nvSpPr>
          <p:cNvPr id="2" name="AutoShape 2"/>
          <p:cNvSpPr/>
          <p:nvPr/>
        </p:nvSpPr>
        <p:spPr>
          <a:xfrm flipV="1">
            <a:off x="11850061" y="793106"/>
            <a:ext cx="6976926" cy="0"/>
          </a:xfrm>
          <a:prstGeom prst="line">
            <a:avLst/>
          </a:prstGeom>
          <a:ln w="28575" cap="flat">
            <a:solidFill>
              <a:srgbClr val="D3D3D3"/>
            </a:solidFill>
            <a:prstDash val="solid"/>
            <a:headEnd type="none" w="sm" len="sm"/>
            <a:tailEnd type="none" w="sm" len="sm"/>
          </a:ln>
        </p:spPr>
        <p:txBody>
          <a:bodyPr/>
          <a:lstStyle/>
          <a:p>
            <a:endParaRPr lang="en-US"/>
          </a:p>
        </p:txBody>
      </p:sp>
      <p:grpSp>
        <p:nvGrpSpPr>
          <p:cNvPr id="3" name="Group 3"/>
          <p:cNvGrpSpPr/>
          <p:nvPr/>
        </p:nvGrpSpPr>
        <p:grpSpPr>
          <a:xfrm>
            <a:off x="0" y="3480042"/>
            <a:ext cx="18288000" cy="6806958"/>
            <a:chOff x="0" y="0"/>
            <a:chExt cx="2833290" cy="1054576"/>
          </a:xfrm>
        </p:grpSpPr>
        <p:sp>
          <p:nvSpPr>
            <p:cNvPr id="4" name="Freeform 4"/>
            <p:cNvSpPr/>
            <p:nvPr/>
          </p:nvSpPr>
          <p:spPr>
            <a:xfrm>
              <a:off x="0" y="0"/>
              <a:ext cx="2833290" cy="1054576"/>
            </a:xfrm>
            <a:custGeom>
              <a:avLst/>
              <a:gdLst/>
              <a:ahLst/>
              <a:cxnLst/>
              <a:rect l="l" t="t" r="r" b="b"/>
              <a:pathLst>
                <a:path w="2833290" h="1054576">
                  <a:moveTo>
                    <a:pt x="0" y="0"/>
                  </a:moveTo>
                  <a:lnTo>
                    <a:pt x="2833290" y="0"/>
                  </a:lnTo>
                  <a:lnTo>
                    <a:pt x="2833290" y="1054576"/>
                  </a:lnTo>
                  <a:lnTo>
                    <a:pt x="0" y="1054576"/>
                  </a:lnTo>
                  <a:close/>
                </a:path>
              </a:pathLst>
            </a:custGeom>
            <a:blipFill>
              <a:blip r:embed="rId4"/>
              <a:stretch>
                <a:fillRect t="-22049" b="-87698"/>
              </a:stretch>
            </a:blipFill>
          </p:spPr>
          <p:txBody>
            <a:bodyPr/>
            <a:lstStyle/>
            <a:p>
              <a:endParaRPr lang="en-US"/>
            </a:p>
          </p:txBody>
        </p:sp>
      </p:grpSp>
      <p:grpSp>
        <p:nvGrpSpPr>
          <p:cNvPr id="5" name="Group 5"/>
          <p:cNvGrpSpPr/>
          <p:nvPr/>
        </p:nvGrpSpPr>
        <p:grpSpPr>
          <a:xfrm>
            <a:off x="3184264" y="4012906"/>
            <a:ext cx="11919471" cy="5741229"/>
            <a:chOff x="0" y="0"/>
            <a:chExt cx="1846638" cy="889467"/>
          </a:xfrm>
        </p:grpSpPr>
        <p:sp>
          <p:nvSpPr>
            <p:cNvPr id="6" name="Freeform 6"/>
            <p:cNvSpPr/>
            <p:nvPr/>
          </p:nvSpPr>
          <p:spPr>
            <a:xfrm>
              <a:off x="0" y="0"/>
              <a:ext cx="1846638" cy="889467"/>
            </a:xfrm>
            <a:custGeom>
              <a:avLst/>
              <a:gdLst/>
              <a:ahLst/>
              <a:cxnLst/>
              <a:rect l="l" t="t" r="r" b="b"/>
              <a:pathLst>
                <a:path w="1846638" h="889467">
                  <a:moveTo>
                    <a:pt x="0" y="0"/>
                  </a:moveTo>
                  <a:lnTo>
                    <a:pt x="1846638" y="0"/>
                  </a:lnTo>
                  <a:lnTo>
                    <a:pt x="1846638" y="889467"/>
                  </a:lnTo>
                  <a:lnTo>
                    <a:pt x="0" y="889467"/>
                  </a:lnTo>
                  <a:close/>
                </a:path>
              </a:pathLst>
            </a:custGeom>
            <a:solidFill>
              <a:srgbClr val="0E1E31"/>
            </a:solidFill>
          </p:spPr>
          <p:txBody>
            <a:bodyPr/>
            <a:lstStyle/>
            <a:p>
              <a:endParaRPr lang="en-US"/>
            </a:p>
          </p:txBody>
        </p:sp>
      </p:grpSp>
      <p:grpSp>
        <p:nvGrpSpPr>
          <p:cNvPr id="7" name="Group 7"/>
          <p:cNvGrpSpPr/>
          <p:nvPr/>
        </p:nvGrpSpPr>
        <p:grpSpPr>
          <a:xfrm>
            <a:off x="3689899" y="4493478"/>
            <a:ext cx="10908202" cy="4780085"/>
            <a:chOff x="0" y="0"/>
            <a:chExt cx="2833290" cy="1241576"/>
          </a:xfrm>
        </p:grpSpPr>
        <p:sp>
          <p:nvSpPr>
            <p:cNvPr id="8" name="Freeform 8"/>
            <p:cNvSpPr/>
            <p:nvPr/>
          </p:nvSpPr>
          <p:spPr>
            <a:xfrm>
              <a:off x="0" y="0"/>
              <a:ext cx="2833290" cy="1241576"/>
            </a:xfrm>
            <a:custGeom>
              <a:avLst/>
              <a:gdLst/>
              <a:ahLst/>
              <a:cxnLst/>
              <a:rect l="l" t="t" r="r" b="b"/>
              <a:pathLst>
                <a:path w="2833290" h="1241576">
                  <a:moveTo>
                    <a:pt x="0" y="0"/>
                  </a:moveTo>
                  <a:lnTo>
                    <a:pt x="2833290" y="0"/>
                  </a:lnTo>
                  <a:lnTo>
                    <a:pt x="2833290" y="1241576"/>
                  </a:lnTo>
                  <a:lnTo>
                    <a:pt x="0" y="1241576"/>
                  </a:lnTo>
                  <a:close/>
                </a:path>
              </a:pathLst>
            </a:custGeom>
            <a:blipFill>
              <a:blip r:embed="rId5"/>
              <a:stretch>
                <a:fillRect l="-3888" t="-71862" r="-3888"/>
              </a:stretch>
            </a:blipFill>
          </p:spPr>
          <p:txBody>
            <a:bodyPr/>
            <a:lstStyle/>
            <a:p>
              <a:endParaRPr lang="en-US"/>
            </a:p>
          </p:txBody>
        </p:sp>
      </p:grpSp>
      <p:sp>
        <p:nvSpPr>
          <p:cNvPr id="9" name="TextBox 9"/>
          <p:cNvSpPr txBox="1"/>
          <p:nvPr/>
        </p:nvSpPr>
        <p:spPr>
          <a:xfrm>
            <a:off x="1028700" y="838200"/>
            <a:ext cx="16916765" cy="1626123"/>
          </a:xfrm>
          <a:prstGeom prst="rect">
            <a:avLst/>
          </a:prstGeom>
        </p:spPr>
        <p:txBody>
          <a:bodyPr lIns="0" tIns="0" rIns="0" bIns="0" rtlCol="0" anchor="t">
            <a:spAutoFit/>
          </a:bodyPr>
          <a:lstStyle/>
          <a:p>
            <a:pPr algn="l">
              <a:lnSpc>
                <a:spcPts val="13271"/>
              </a:lnSpc>
            </a:pPr>
            <a:r>
              <a:rPr lang="en-US" sz="9479">
                <a:solidFill>
                  <a:srgbClr val="D3D3D3"/>
                </a:solidFill>
                <a:latin typeface="Questrial"/>
                <a:ea typeface="Questrial"/>
                <a:cs typeface="Questrial"/>
                <a:sym typeface="Questrial"/>
              </a:rPr>
              <a:t>Adoption of the Compact</a:t>
            </a:r>
          </a:p>
        </p:txBody>
      </p:sp>
      <p:sp>
        <p:nvSpPr>
          <p:cNvPr id="10" name="TextBox 10"/>
          <p:cNvSpPr txBox="1"/>
          <p:nvPr/>
        </p:nvSpPr>
        <p:spPr>
          <a:xfrm>
            <a:off x="1028700" y="2985885"/>
            <a:ext cx="7581900" cy="427809"/>
          </a:xfrm>
          <a:prstGeom prst="rect">
            <a:avLst/>
          </a:prstGeom>
        </p:spPr>
        <p:txBody>
          <a:bodyPr wrap="square" lIns="0" tIns="0" rIns="0" bIns="0" rtlCol="0" anchor="t">
            <a:spAutoFit/>
          </a:bodyPr>
          <a:lstStyle/>
          <a:p>
            <a:pPr algn="ctr">
              <a:lnSpc>
                <a:spcPts val="3640"/>
              </a:lnSpc>
            </a:pPr>
            <a:r>
              <a:rPr lang="en-US" sz="2600" u="sng" dirty="0">
                <a:solidFill>
                  <a:srgbClr val="D3D3D3"/>
                </a:solidFill>
                <a:latin typeface="Questrial"/>
                <a:ea typeface="Questrial"/>
                <a:cs typeface="Questrial"/>
                <a:sym typeface="Questrial"/>
                <a:hlinkClick r:id="rId6" tooltip="https://interstatecompact.org/compact-statute"/>
              </a:rPr>
              <a:t>https://interstatecompact.org/compact-statute</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3D3D3"/>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833290" cy="1593725"/>
          </a:xfrm>
        </p:grpSpPr>
        <p:sp>
          <p:nvSpPr>
            <p:cNvPr id="3" name="Freeform 3"/>
            <p:cNvSpPr/>
            <p:nvPr/>
          </p:nvSpPr>
          <p:spPr>
            <a:xfrm>
              <a:off x="0" y="0"/>
              <a:ext cx="2833290" cy="1593725"/>
            </a:xfrm>
            <a:custGeom>
              <a:avLst/>
              <a:gdLst/>
              <a:ahLst/>
              <a:cxnLst/>
              <a:rect l="l" t="t" r="r" b="b"/>
              <a:pathLst>
                <a:path w="2833290" h="1593725">
                  <a:moveTo>
                    <a:pt x="0" y="0"/>
                  </a:moveTo>
                  <a:lnTo>
                    <a:pt x="2833290" y="0"/>
                  </a:lnTo>
                  <a:lnTo>
                    <a:pt x="2833290" y="1593725"/>
                  </a:lnTo>
                  <a:lnTo>
                    <a:pt x="0" y="1593725"/>
                  </a:lnTo>
                  <a:close/>
                </a:path>
              </a:pathLst>
            </a:custGeom>
            <a:blipFill>
              <a:blip r:embed="rId3">
                <a:alphaModFix amt="29000"/>
              </a:blip>
              <a:stretch>
                <a:fillRect t="-9313" b="-9313"/>
              </a:stretch>
            </a:blipFill>
          </p:spPr>
          <p:txBody>
            <a:bodyPr/>
            <a:lstStyle/>
            <a:p>
              <a:endParaRPr lang="en-US"/>
            </a:p>
          </p:txBody>
        </p:sp>
      </p:grpSp>
      <p:grpSp>
        <p:nvGrpSpPr>
          <p:cNvPr id="4" name="Group 4"/>
          <p:cNvGrpSpPr/>
          <p:nvPr/>
        </p:nvGrpSpPr>
        <p:grpSpPr>
          <a:xfrm>
            <a:off x="0" y="0"/>
            <a:ext cx="18288000" cy="2464323"/>
            <a:chOff x="0" y="0"/>
            <a:chExt cx="2833290" cy="381788"/>
          </a:xfrm>
        </p:grpSpPr>
        <p:sp>
          <p:nvSpPr>
            <p:cNvPr id="5" name="Freeform 5"/>
            <p:cNvSpPr/>
            <p:nvPr/>
          </p:nvSpPr>
          <p:spPr>
            <a:xfrm>
              <a:off x="0" y="0"/>
              <a:ext cx="2833290" cy="381788"/>
            </a:xfrm>
            <a:custGeom>
              <a:avLst/>
              <a:gdLst/>
              <a:ahLst/>
              <a:cxnLst/>
              <a:rect l="l" t="t" r="r" b="b"/>
              <a:pathLst>
                <a:path w="2833290" h="381788">
                  <a:moveTo>
                    <a:pt x="0" y="0"/>
                  </a:moveTo>
                  <a:lnTo>
                    <a:pt x="2833290" y="0"/>
                  </a:lnTo>
                  <a:lnTo>
                    <a:pt x="2833290" y="381788"/>
                  </a:lnTo>
                  <a:lnTo>
                    <a:pt x="0" y="381788"/>
                  </a:lnTo>
                  <a:close/>
                </a:path>
              </a:pathLst>
            </a:custGeom>
            <a:solidFill>
              <a:srgbClr val="D3D3D3"/>
            </a:solidFill>
          </p:spPr>
          <p:txBody>
            <a:bodyPr/>
            <a:lstStyle/>
            <a:p>
              <a:endParaRPr lang="en-US"/>
            </a:p>
          </p:txBody>
        </p:sp>
      </p:grpSp>
      <p:sp>
        <p:nvSpPr>
          <p:cNvPr id="6" name="AutoShape 6"/>
          <p:cNvSpPr/>
          <p:nvPr/>
        </p:nvSpPr>
        <p:spPr>
          <a:xfrm flipV="1">
            <a:off x="11850061" y="793106"/>
            <a:ext cx="6976926" cy="0"/>
          </a:xfrm>
          <a:prstGeom prst="line">
            <a:avLst/>
          </a:prstGeom>
          <a:ln w="28575" cap="flat">
            <a:solidFill>
              <a:srgbClr val="0E1E31"/>
            </a:solidFill>
            <a:prstDash val="solid"/>
            <a:headEnd type="none" w="sm" len="sm"/>
            <a:tailEnd type="none" w="sm" len="sm"/>
          </a:ln>
        </p:spPr>
        <p:txBody>
          <a:bodyPr/>
          <a:lstStyle/>
          <a:p>
            <a:endParaRPr lang="en-US"/>
          </a:p>
        </p:txBody>
      </p:sp>
      <p:grpSp>
        <p:nvGrpSpPr>
          <p:cNvPr id="7" name="Group 7"/>
          <p:cNvGrpSpPr/>
          <p:nvPr/>
        </p:nvGrpSpPr>
        <p:grpSpPr>
          <a:xfrm>
            <a:off x="4091506" y="4178375"/>
            <a:ext cx="10104988" cy="4781502"/>
            <a:chOff x="0" y="0"/>
            <a:chExt cx="1565527" cy="740780"/>
          </a:xfrm>
        </p:grpSpPr>
        <p:sp>
          <p:nvSpPr>
            <p:cNvPr id="8" name="Freeform 8"/>
            <p:cNvSpPr/>
            <p:nvPr/>
          </p:nvSpPr>
          <p:spPr>
            <a:xfrm>
              <a:off x="0" y="0"/>
              <a:ext cx="1565527" cy="740780"/>
            </a:xfrm>
            <a:custGeom>
              <a:avLst/>
              <a:gdLst/>
              <a:ahLst/>
              <a:cxnLst/>
              <a:rect l="l" t="t" r="r" b="b"/>
              <a:pathLst>
                <a:path w="1565527" h="740780">
                  <a:moveTo>
                    <a:pt x="0" y="0"/>
                  </a:moveTo>
                  <a:lnTo>
                    <a:pt x="1565527" y="0"/>
                  </a:lnTo>
                  <a:lnTo>
                    <a:pt x="1565527" y="740780"/>
                  </a:lnTo>
                  <a:lnTo>
                    <a:pt x="0" y="740780"/>
                  </a:lnTo>
                  <a:close/>
                </a:path>
              </a:pathLst>
            </a:custGeom>
            <a:solidFill>
              <a:srgbClr val="D3D3D3"/>
            </a:solidFill>
          </p:spPr>
          <p:txBody>
            <a:bodyPr/>
            <a:lstStyle/>
            <a:p>
              <a:endParaRPr lang="en-US"/>
            </a:p>
          </p:txBody>
        </p:sp>
      </p:grpSp>
      <p:sp>
        <p:nvSpPr>
          <p:cNvPr id="9" name="TextBox 9"/>
          <p:cNvSpPr txBox="1"/>
          <p:nvPr/>
        </p:nvSpPr>
        <p:spPr>
          <a:xfrm>
            <a:off x="1028700" y="838200"/>
            <a:ext cx="16916765" cy="1626123"/>
          </a:xfrm>
          <a:prstGeom prst="rect">
            <a:avLst/>
          </a:prstGeom>
        </p:spPr>
        <p:txBody>
          <a:bodyPr lIns="0" tIns="0" rIns="0" bIns="0" rtlCol="0" anchor="t">
            <a:spAutoFit/>
          </a:bodyPr>
          <a:lstStyle/>
          <a:p>
            <a:pPr algn="l">
              <a:lnSpc>
                <a:spcPts val="13271"/>
              </a:lnSpc>
            </a:pPr>
            <a:r>
              <a:rPr lang="en-US" sz="9479">
                <a:solidFill>
                  <a:srgbClr val="0E1E31"/>
                </a:solidFill>
                <a:latin typeface="Questrial"/>
                <a:ea typeface="Questrial"/>
                <a:cs typeface="Questrial"/>
                <a:sym typeface="Questrial"/>
              </a:rPr>
              <a:t>Purposes of the Compact</a:t>
            </a:r>
          </a:p>
        </p:txBody>
      </p:sp>
      <p:sp>
        <p:nvSpPr>
          <p:cNvPr id="10" name="TextBox 10"/>
          <p:cNvSpPr txBox="1"/>
          <p:nvPr/>
        </p:nvSpPr>
        <p:spPr>
          <a:xfrm>
            <a:off x="4091506" y="4307891"/>
            <a:ext cx="10104988" cy="4436745"/>
          </a:xfrm>
          <a:prstGeom prst="rect">
            <a:avLst/>
          </a:prstGeom>
        </p:spPr>
        <p:txBody>
          <a:bodyPr lIns="0" tIns="0" rIns="0" bIns="0" rtlCol="0" anchor="t">
            <a:spAutoFit/>
          </a:bodyPr>
          <a:lstStyle/>
          <a:p>
            <a:pPr marL="906780" lvl="1" indent="-453390" algn="l">
              <a:lnSpc>
                <a:spcPts val="5880"/>
              </a:lnSpc>
              <a:buFont typeface="Arial"/>
              <a:buChar char="•"/>
            </a:pPr>
            <a:r>
              <a:rPr lang="en-US" sz="4200">
                <a:solidFill>
                  <a:srgbClr val="0E1E31"/>
                </a:solidFill>
                <a:latin typeface="Questrial"/>
                <a:ea typeface="Questrial"/>
                <a:cs typeface="Questrial"/>
                <a:sym typeface="Questrial"/>
              </a:rPr>
              <a:t>Promote Public Safety</a:t>
            </a:r>
          </a:p>
          <a:p>
            <a:pPr marL="906780" lvl="1" indent="-453390" algn="l">
              <a:lnSpc>
                <a:spcPts val="5880"/>
              </a:lnSpc>
              <a:buFont typeface="Arial"/>
              <a:buChar char="•"/>
            </a:pPr>
            <a:r>
              <a:rPr lang="en-US" sz="4200">
                <a:solidFill>
                  <a:srgbClr val="0E1E31"/>
                </a:solidFill>
                <a:latin typeface="Questrial"/>
                <a:ea typeface="Questrial"/>
                <a:cs typeface="Questrial"/>
                <a:sym typeface="Questrial"/>
              </a:rPr>
              <a:t>Protect the Rights of Victims</a:t>
            </a:r>
          </a:p>
          <a:p>
            <a:pPr marL="906780" lvl="1" indent="-453390" algn="l">
              <a:lnSpc>
                <a:spcPts val="5880"/>
              </a:lnSpc>
              <a:buFont typeface="Arial"/>
              <a:buChar char="•"/>
            </a:pPr>
            <a:r>
              <a:rPr lang="en-US" sz="4200">
                <a:solidFill>
                  <a:srgbClr val="0E1E31"/>
                </a:solidFill>
                <a:latin typeface="Questrial"/>
                <a:ea typeface="Questrial"/>
                <a:cs typeface="Questrial"/>
                <a:sym typeface="Questrial"/>
              </a:rPr>
              <a:t>Effective Supervision/Rehabilitation</a:t>
            </a:r>
          </a:p>
          <a:p>
            <a:pPr marL="906780" lvl="1" indent="-453390" algn="l">
              <a:lnSpc>
                <a:spcPts val="5880"/>
              </a:lnSpc>
              <a:buFont typeface="Arial"/>
              <a:buChar char="•"/>
            </a:pPr>
            <a:r>
              <a:rPr lang="en-US" sz="4200">
                <a:solidFill>
                  <a:srgbClr val="0E1E31"/>
                </a:solidFill>
                <a:latin typeface="Questrial"/>
                <a:ea typeface="Questrial"/>
                <a:cs typeface="Questrial"/>
                <a:sym typeface="Questrial"/>
              </a:rPr>
              <a:t>Control Movement of Supervised Individuals </a:t>
            </a:r>
          </a:p>
          <a:p>
            <a:pPr marL="906780" lvl="1" indent="-453390" algn="l">
              <a:lnSpc>
                <a:spcPts val="5880"/>
              </a:lnSpc>
              <a:buFont typeface="Arial"/>
              <a:buChar char="•"/>
            </a:pPr>
            <a:r>
              <a:rPr lang="en-US" sz="4200">
                <a:solidFill>
                  <a:srgbClr val="0E1E31"/>
                </a:solidFill>
                <a:latin typeface="Questrial"/>
                <a:ea typeface="Questrial"/>
                <a:cs typeface="Questrial"/>
                <a:sym typeface="Questrial"/>
              </a:rPr>
              <a:t>Provide for Effective Tracking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E415D"/>
        </a:solidFill>
        <a:effectLst/>
      </p:bgPr>
    </p:bg>
    <p:spTree>
      <p:nvGrpSpPr>
        <p:cNvPr id="1" name=""/>
        <p:cNvGrpSpPr/>
        <p:nvPr/>
      </p:nvGrpSpPr>
      <p:grpSpPr>
        <a:xfrm>
          <a:off x="0" y="0"/>
          <a:ext cx="0" cy="0"/>
          <a:chOff x="0" y="0"/>
          <a:chExt cx="0" cy="0"/>
        </a:xfrm>
      </p:grpSpPr>
      <p:sp>
        <p:nvSpPr>
          <p:cNvPr id="2" name="AutoShape 2"/>
          <p:cNvSpPr/>
          <p:nvPr/>
        </p:nvSpPr>
        <p:spPr>
          <a:xfrm flipV="1">
            <a:off x="11850061" y="793106"/>
            <a:ext cx="6976926" cy="0"/>
          </a:xfrm>
          <a:prstGeom prst="line">
            <a:avLst/>
          </a:prstGeom>
          <a:ln w="28575" cap="flat">
            <a:solidFill>
              <a:srgbClr val="D3D3D3"/>
            </a:solidFill>
            <a:prstDash val="solid"/>
            <a:headEnd type="none" w="sm" len="sm"/>
            <a:tailEnd type="none" w="sm" len="sm"/>
          </a:ln>
        </p:spPr>
        <p:txBody>
          <a:bodyPr/>
          <a:lstStyle/>
          <a:p>
            <a:endParaRPr lang="en-US"/>
          </a:p>
        </p:txBody>
      </p:sp>
      <p:grpSp>
        <p:nvGrpSpPr>
          <p:cNvPr id="3" name="Group 3"/>
          <p:cNvGrpSpPr/>
          <p:nvPr/>
        </p:nvGrpSpPr>
        <p:grpSpPr>
          <a:xfrm>
            <a:off x="9144000" y="2464323"/>
            <a:ext cx="9144000" cy="7822677"/>
            <a:chOff x="0" y="0"/>
            <a:chExt cx="1416645" cy="1211937"/>
          </a:xfrm>
        </p:grpSpPr>
        <p:sp>
          <p:nvSpPr>
            <p:cNvPr id="4" name="Freeform 4"/>
            <p:cNvSpPr/>
            <p:nvPr/>
          </p:nvSpPr>
          <p:spPr>
            <a:xfrm>
              <a:off x="0" y="0"/>
              <a:ext cx="1416645" cy="1211937"/>
            </a:xfrm>
            <a:custGeom>
              <a:avLst/>
              <a:gdLst/>
              <a:ahLst/>
              <a:cxnLst/>
              <a:rect l="l" t="t" r="r" b="b"/>
              <a:pathLst>
                <a:path w="1416645" h="1211937">
                  <a:moveTo>
                    <a:pt x="0" y="0"/>
                  </a:moveTo>
                  <a:lnTo>
                    <a:pt x="1416645" y="0"/>
                  </a:lnTo>
                  <a:lnTo>
                    <a:pt x="1416645" y="1211937"/>
                  </a:lnTo>
                  <a:lnTo>
                    <a:pt x="0" y="1211937"/>
                  </a:lnTo>
                  <a:close/>
                </a:path>
              </a:pathLst>
            </a:custGeom>
            <a:blipFill>
              <a:blip r:embed="rId3"/>
              <a:stretch>
                <a:fillRect l="-28164"/>
              </a:stretch>
            </a:blipFill>
          </p:spPr>
          <p:txBody>
            <a:bodyPr/>
            <a:lstStyle/>
            <a:p>
              <a:endParaRPr lang="en-US"/>
            </a:p>
          </p:txBody>
        </p:sp>
      </p:grpSp>
      <p:grpSp>
        <p:nvGrpSpPr>
          <p:cNvPr id="5" name="Group 5"/>
          <p:cNvGrpSpPr/>
          <p:nvPr/>
        </p:nvGrpSpPr>
        <p:grpSpPr>
          <a:xfrm>
            <a:off x="0" y="2464323"/>
            <a:ext cx="9144000" cy="7822677"/>
            <a:chOff x="0" y="0"/>
            <a:chExt cx="2375057" cy="2031857"/>
          </a:xfrm>
        </p:grpSpPr>
        <p:sp>
          <p:nvSpPr>
            <p:cNvPr id="6" name="Freeform 6"/>
            <p:cNvSpPr/>
            <p:nvPr/>
          </p:nvSpPr>
          <p:spPr>
            <a:xfrm>
              <a:off x="0" y="0"/>
              <a:ext cx="2375057" cy="2031857"/>
            </a:xfrm>
            <a:custGeom>
              <a:avLst/>
              <a:gdLst/>
              <a:ahLst/>
              <a:cxnLst/>
              <a:rect l="l" t="t" r="r" b="b"/>
              <a:pathLst>
                <a:path w="2375057" h="2031857">
                  <a:moveTo>
                    <a:pt x="0" y="0"/>
                  </a:moveTo>
                  <a:lnTo>
                    <a:pt x="2375057" y="0"/>
                  </a:lnTo>
                  <a:lnTo>
                    <a:pt x="2375057" y="2031857"/>
                  </a:lnTo>
                  <a:lnTo>
                    <a:pt x="0" y="2031857"/>
                  </a:lnTo>
                  <a:close/>
                </a:path>
              </a:pathLst>
            </a:custGeom>
            <a:solidFill>
              <a:srgbClr val="D3D3D3"/>
            </a:solidFill>
          </p:spPr>
          <p:txBody>
            <a:bodyPr/>
            <a:lstStyle/>
            <a:p>
              <a:endParaRPr lang="en-US"/>
            </a:p>
          </p:txBody>
        </p:sp>
      </p:grpSp>
      <p:sp>
        <p:nvSpPr>
          <p:cNvPr id="7" name="TextBox 7"/>
          <p:cNvSpPr txBox="1"/>
          <p:nvPr/>
        </p:nvSpPr>
        <p:spPr>
          <a:xfrm>
            <a:off x="1028700" y="838200"/>
            <a:ext cx="16916765" cy="1626123"/>
          </a:xfrm>
          <a:prstGeom prst="rect">
            <a:avLst/>
          </a:prstGeom>
        </p:spPr>
        <p:txBody>
          <a:bodyPr lIns="0" tIns="0" rIns="0" bIns="0" rtlCol="0" anchor="t">
            <a:spAutoFit/>
          </a:bodyPr>
          <a:lstStyle/>
          <a:p>
            <a:pPr algn="l">
              <a:lnSpc>
                <a:spcPts val="13271"/>
              </a:lnSpc>
            </a:pPr>
            <a:r>
              <a:rPr lang="en-US" sz="9479">
                <a:solidFill>
                  <a:srgbClr val="D3D3D3"/>
                </a:solidFill>
                <a:latin typeface="Questrial"/>
                <a:ea typeface="Questrial"/>
                <a:cs typeface="Questrial"/>
                <a:sym typeface="Questrial"/>
              </a:rPr>
              <a:t>Authority of the Compact</a:t>
            </a:r>
          </a:p>
        </p:txBody>
      </p:sp>
      <p:sp>
        <p:nvSpPr>
          <p:cNvPr id="8" name="TextBox 8"/>
          <p:cNvSpPr txBox="1"/>
          <p:nvPr/>
        </p:nvSpPr>
        <p:spPr>
          <a:xfrm>
            <a:off x="307413" y="2574234"/>
            <a:ext cx="8529175" cy="7526654"/>
          </a:xfrm>
          <a:prstGeom prst="rect">
            <a:avLst/>
          </a:prstGeom>
        </p:spPr>
        <p:txBody>
          <a:bodyPr lIns="0" tIns="0" rIns="0" bIns="0" rtlCol="0" anchor="t">
            <a:spAutoFit/>
          </a:bodyPr>
          <a:lstStyle/>
          <a:p>
            <a:pPr marL="712475" lvl="1" indent="-356237" algn="l">
              <a:lnSpc>
                <a:spcPts val="4620"/>
              </a:lnSpc>
              <a:buFont typeface="Arial"/>
              <a:buChar char="•"/>
            </a:pPr>
            <a:r>
              <a:rPr lang="en-US" sz="3300">
                <a:solidFill>
                  <a:srgbClr val="0E1E31"/>
                </a:solidFill>
                <a:latin typeface="Questrial"/>
                <a:ea typeface="Questrial"/>
                <a:cs typeface="Questrial"/>
                <a:sym typeface="Questrial"/>
              </a:rPr>
              <a:t>Article I, Section 10, Clause 3 of the U.S. Constitution – the “Compact Clause</a:t>
            </a:r>
          </a:p>
          <a:p>
            <a:pPr algn="l">
              <a:lnSpc>
                <a:spcPts val="4620"/>
              </a:lnSpc>
            </a:pPr>
            <a:endParaRPr lang="en-US" sz="3300">
              <a:solidFill>
                <a:srgbClr val="0E1E31"/>
              </a:solidFill>
              <a:latin typeface="Questrial"/>
              <a:ea typeface="Questrial"/>
              <a:cs typeface="Questrial"/>
              <a:sym typeface="Questrial"/>
            </a:endParaRPr>
          </a:p>
          <a:p>
            <a:pPr marL="712475" lvl="1" indent="-356237" algn="l">
              <a:lnSpc>
                <a:spcPts val="4620"/>
              </a:lnSpc>
              <a:buFont typeface="Arial"/>
              <a:buChar char="•"/>
            </a:pPr>
            <a:r>
              <a:rPr lang="en-US" sz="3300">
                <a:solidFill>
                  <a:srgbClr val="0E1E31"/>
                </a:solidFill>
                <a:latin typeface="Questrial"/>
                <a:ea typeface="Questrial"/>
                <a:cs typeface="Questrial"/>
                <a:sym typeface="Questrial"/>
              </a:rPr>
              <a:t>The Crime Control Act of 1934</a:t>
            </a:r>
          </a:p>
          <a:p>
            <a:pPr algn="l">
              <a:lnSpc>
                <a:spcPts val="4620"/>
              </a:lnSpc>
            </a:pPr>
            <a:endParaRPr lang="en-US" sz="3300">
              <a:solidFill>
                <a:srgbClr val="0E1E31"/>
              </a:solidFill>
              <a:latin typeface="Questrial"/>
              <a:ea typeface="Questrial"/>
              <a:cs typeface="Questrial"/>
              <a:sym typeface="Questrial"/>
            </a:endParaRPr>
          </a:p>
          <a:p>
            <a:pPr marL="712475" lvl="1" indent="-356237" algn="l">
              <a:lnSpc>
                <a:spcPts val="4620"/>
              </a:lnSpc>
              <a:buFont typeface="Arial"/>
              <a:buChar char="•"/>
            </a:pPr>
            <a:r>
              <a:rPr lang="en-US" sz="3300">
                <a:solidFill>
                  <a:srgbClr val="0E1E31"/>
                </a:solidFill>
                <a:latin typeface="Questrial"/>
                <a:ea typeface="Questrial"/>
                <a:cs typeface="Questrial"/>
                <a:sym typeface="Questrial"/>
              </a:rPr>
              <a:t>Congressional consent ‘transforms’ the compact and authorized rules into a “law of the United States” Texas vs. New Mexico, 482 U.S. 124 (1987).</a:t>
            </a:r>
          </a:p>
          <a:p>
            <a:pPr algn="l">
              <a:lnSpc>
                <a:spcPts val="4480"/>
              </a:lnSpc>
            </a:pPr>
            <a:endParaRPr lang="en-US" sz="3300">
              <a:solidFill>
                <a:srgbClr val="0E1E31"/>
              </a:solidFill>
              <a:latin typeface="Questrial"/>
              <a:ea typeface="Questrial"/>
              <a:cs typeface="Questrial"/>
              <a:sym typeface="Questrial"/>
            </a:endParaRPr>
          </a:p>
          <a:p>
            <a:pPr marL="712475" lvl="1" indent="-356237" algn="l">
              <a:lnSpc>
                <a:spcPts val="4620"/>
              </a:lnSpc>
              <a:buFont typeface="Arial"/>
              <a:buChar char="•"/>
            </a:pPr>
            <a:r>
              <a:rPr lang="en-US" sz="3300">
                <a:solidFill>
                  <a:srgbClr val="0E1E31"/>
                </a:solidFill>
                <a:latin typeface="Questrial"/>
                <a:ea typeface="Questrial"/>
                <a:cs typeface="Questrial"/>
                <a:sym typeface="Questrial"/>
              </a:rPr>
              <a:t>Cuyler vs. Adams, 449 U.S. 433 (1981).  Compact rules supersede any state laws in conflict with them.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E1E31"/>
        </a:solidFill>
        <a:effectLst/>
      </p:bgPr>
    </p:bg>
    <p:spTree>
      <p:nvGrpSpPr>
        <p:cNvPr id="1" name=""/>
        <p:cNvGrpSpPr/>
        <p:nvPr/>
      </p:nvGrpSpPr>
      <p:grpSpPr>
        <a:xfrm>
          <a:off x="0" y="0"/>
          <a:ext cx="0" cy="0"/>
          <a:chOff x="0" y="0"/>
          <a:chExt cx="0" cy="0"/>
        </a:xfrm>
      </p:grpSpPr>
      <p:sp>
        <p:nvSpPr>
          <p:cNvPr id="2" name="AutoShape 2"/>
          <p:cNvSpPr/>
          <p:nvPr/>
        </p:nvSpPr>
        <p:spPr>
          <a:xfrm flipV="1">
            <a:off x="11850061" y="793106"/>
            <a:ext cx="6976926" cy="0"/>
          </a:xfrm>
          <a:prstGeom prst="line">
            <a:avLst/>
          </a:prstGeom>
          <a:ln w="28575" cap="flat">
            <a:solidFill>
              <a:srgbClr val="D3D3D3"/>
            </a:solidFill>
            <a:prstDash val="solid"/>
            <a:headEnd type="none" w="sm" len="sm"/>
            <a:tailEnd type="none" w="sm" len="sm"/>
          </a:ln>
        </p:spPr>
        <p:txBody>
          <a:bodyPr/>
          <a:lstStyle/>
          <a:p>
            <a:endParaRPr lang="en-US"/>
          </a:p>
        </p:txBody>
      </p:sp>
      <p:grpSp>
        <p:nvGrpSpPr>
          <p:cNvPr id="3" name="Group 3"/>
          <p:cNvGrpSpPr/>
          <p:nvPr/>
        </p:nvGrpSpPr>
        <p:grpSpPr>
          <a:xfrm>
            <a:off x="11655117" y="2464323"/>
            <a:ext cx="6632883" cy="7822677"/>
            <a:chOff x="0" y="0"/>
            <a:chExt cx="1027607" cy="1211937"/>
          </a:xfrm>
        </p:grpSpPr>
        <p:sp>
          <p:nvSpPr>
            <p:cNvPr id="4" name="Freeform 4"/>
            <p:cNvSpPr/>
            <p:nvPr/>
          </p:nvSpPr>
          <p:spPr>
            <a:xfrm>
              <a:off x="0" y="0"/>
              <a:ext cx="1027607" cy="1211937"/>
            </a:xfrm>
            <a:custGeom>
              <a:avLst/>
              <a:gdLst/>
              <a:ahLst/>
              <a:cxnLst/>
              <a:rect l="l" t="t" r="r" b="b"/>
              <a:pathLst>
                <a:path w="1027607" h="1211937">
                  <a:moveTo>
                    <a:pt x="0" y="0"/>
                  </a:moveTo>
                  <a:lnTo>
                    <a:pt x="1027607" y="0"/>
                  </a:lnTo>
                  <a:lnTo>
                    <a:pt x="1027607" y="1211937"/>
                  </a:lnTo>
                  <a:lnTo>
                    <a:pt x="0" y="1211937"/>
                  </a:lnTo>
                  <a:close/>
                </a:path>
              </a:pathLst>
            </a:custGeom>
            <a:blipFill>
              <a:blip r:embed="rId3"/>
              <a:stretch>
                <a:fillRect t="-13513" b="-13513"/>
              </a:stretch>
            </a:blipFill>
          </p:spPr>
          <p:txBody>
            <a:bodyPr/>
            <a:lstStyle/>
            <a:p>
              <a:endParaRPr lang="en-US"/>
            </a:p>
          </p:txBody>
        </p:sp>
      </p:grpSp>
      <p:grpSp>
        <p:nvGrpSpPr>
          <p:cNvPr id="5" name="Group 5"/>
          <p:cNvGrpSpPr/>
          <p:nvPr/>
        </p:nvGrpSpPr>
        <p:grpSpPr>
          <a:xfrm>
            <a:off x="0" y="2464323"/>
            <a:ext cx="11655117" cy="7822677"/>
            <a:chOff x="0" y="0"/>
            <a:chExt cx="3027293" cy="2031857"/>
          </a:xfrm>
        </p:grpSpPr>
        <p:sp>
          <p:nvSpPr>
            <p:cNvPr id="6" name="Freeform 6"/>
            <p:cNvSpPr/>
            <p:nvPr/>
          </p:nvSpPr>
          <p:spPr>
            <a:xfrm>
              <a:off x="0" y="0"/>
              <a:ext cx="3027293" cy="2031857"/>
            </a:xfrm>
            <a:custGeom>
              <a:avLst/>
              <a:gdLst/>
              <a:ahLst/>
              <a:cxnLst/>
              <a:rect l="l" t="t" r="r" b="b"/>
              <a:pathLst>
                <a:path w="3027293" h="2031857">
                  <a:moveTo>
                    <a:pt x="0" y="0"/>
                  </a:moveTo>
                  <a:lnTo>
                    <a:pt x="3027293" y="0"/>
                  </a:lnTo>
                  <a:lnTo>
                    <a:pt x="3027293" y="2031857"/>
                  </a:lnTo>
                  <a:lnTo>
                    <a:pt x="0" y="2031857"/>
                  </a:lnTo>
                  <a:close/>
                </a:path>
              </a:pathLst>
            </a:custGeom>
            <a:solidFill>
              <a:srgbClr val="757A7C"/>
            </a:solidFill>
          </p:spPr>
          <p:txBody>
            <a:bodyPr/>
            <a:lstStyle/>
            <a:p>
              <a:endParaRPr lang="en-US"/>
            </a:p>
          </p:txBody>
        </p:sp>
      </p:grpSp>
      <p:sp>
        <p:nvSpPr>
          <p:cNvPr id="7" name="TextBox 7"/>
          <p:cNvSpPr txBox="1"/>
          <p:nvPr/>
        </p:nvSpPr>
        <p:spPr>
          <a:xfrm>
            <a:off x="1028700" y="866775"/>
            <a:ext cx="16916765" cy="1418471"/>
          </a:xfrm>
          <a:prstGeom prst="rect">
            <a:avLst/>
          </a:prstGeom>
        </p:spPr>
        <p:txBody>
          <a:bodyPr lIns="0" tIns="0" rIns="0" bIns="0" rtlCol="0" anchor="t">
            <a:spAutoFit/>
          </a:bodyPr>
          <a:lstStyle/>
          <a:p>
            <a:pPr algn="l">
              <a:lnSpc>
                <a:spcPts val="11591"/>
              </a:lnSpc>
            </a:pPr>
            <a:r>
              <a:rPr lang="en-US" sz="8279">
                <a:solidFill>
                  <a:srgbClr val="D3D3D3"/>
                </a:solidFill>
                <a:latin typeface="Questrial"/>
                <a:ea typeface="Questrial"/>
                <a:cs typeface="Questrial"/>
                <a:sym typeface="Questrial"/>
              </a:rPr>
              <a:t>Transfer of Supervision is a Privilege</a:t>
            </a:r>
          </a:p>
        </p:txBody>
      </p:sp>
      <p:sp>
        <p:nvSpPr>
          <p:cNvPr id="8" name="TextBox 8"/>
          <p:cNvSpPr txBox="1"/>
          <p:nvPr/>
        </p:nvSpPr>
        <p:spPr>
          <a:xfrm>
            <a:off x="453287" y="3238762"/>
            <a:ext cx="10748543" cy="6188075"/>
          </a:xfrm>
          <a:prstGeom prst="rect">
            <a:avLst/>
          </a:prstGeom>
        </p:spPr>
        <p:txBody>
          <a:bodyPr lIns="0" tIns="0" rIns="0" bIns="0" rtlCol="0" anchor="t">
            <a:spAutoFit/>
          </a:bodyPr>
          <a:lstStyle/>
          <a:p>
            <a:pPr marL="755654" lvl="1" indent="-377827" algn="l">
              <a:lnSpc>
                <a:spcPts val="4900"/>
              </a:lnSpc>
              <a:buFont typeface="Arial"/>
              <a:buChar char="•"/>
            </a:pPr>
            <a:r>
              <a:rPr lang="en-US" sz="3500">
                <a:solidFill>
                  <a:srgbClr val="D3D3D3"/>
                </a:solidFill>
                <a:latin typeface="Questrial"/>
                <a:ea typeface="Questrial"/>
                <a:cs typeface="Questrial"/>
                <a:sym typeface="Questrial"/>
              </a:rPr>
              <a:t>There is no “right” of convicted persons to travel across state lines or to serve one’s sentence in a particular state.  See, Jones v. Harris, 452 U.S. 412 (1981); Meachum v. Fano, 427 U.S. 215 (1976)</a:t>
            </a:r>
          </a:p>
          <a:p>
            <a:pPr algn="l">
              <a:lnSpc>
                <a:spcPts val="4900"/>
              </a:lnSpc>
            </a:pPr>
            <a:endParaRPr lang="en-US" sz="3500">
              <a:solidFill>
                <a:srgbClr val="D3D3D3"/>
              </a:solidFill>
              <a:latin typeface="Questrial"/>
              <a:ea typeface="Questrial"/>
              <a:cs typeface="Questrial"/>
              <a:sym typeface="Questrial"/>
            </a:endParaRPr>
          </a:p>
          <a:p>
            <a:pPr marL="755654" lvl="1" indent="-377827" algn="l">
              <a:lnSpc>
                <a:spcPts val="4900"/>
              </a:lnSpc>
              <a:buFont typeface="Arial"/>
              <a:buChar char="•"/>
            </a:pPr>
            <a:r>
              <a:rPr lang="en-US" sz="3500">
                <a:solidFill>
                  <a:srgbClr val="D3D3D3"/>
                </a:solidFill>
                <a:latin typeface="Questrial"/>
                <a:ea typeface="Questrial"/>
                <a:cs typeface="Questrial"/>
                <a:sym typeface="Questrial"/>
              </a:rPr>
              <a:t>Convicted persons have no right to control where they live; the right is extinguished for the balance of their sentence.  Williams v. Wisconsin, 336 F.3d 576 (7th Cir. 2003), Pelland v. RI,317 F. Supp. 2d 26 (2004)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E415D"/>
        </a:solidFill>
        <a:effectLst/>
      </p:bgPr>
    </p:bg>
    <p:spTree>
      <p:nvGrpSpPr>
        <p:cNvPr id="1" name=""/>
        <p:cNvGrpSpPr/>
        <p:nvPr/>
      </p:nvGrpSpPr>
      <p:grpSpPr>
        <a:xfrm>
          <a:off x="0" y="0"/>
          <a:ext cx="0" cy="0"/>
          <a:chOff x="0" y="0"/>
          <a:chExt cx="0" cy="0"/>
        </a:xfrm>
      </p:grpSpPr>
      <p:sp>
        <p:nvSpPr>
          <p:cNvPr id="2" name="AutoShape 2"/>
          <p:cNvSpPr/>
          <p:nvPr/>
        </p:nvSpPr>
        <p:spPr>
          <a:xfrm flipV="1">
            <a:off x="11850061" y="793106"/>
            <a:ext cx="6976926" cy="0"/>
          </a:xfrm>
          <a:prstGeom prst="line">
            <a:avLst/>
          </a:prstGeom>
          <a:ln w="28575" cap="flat">
            <a:solidFill>
              <a:srgbClr val="D3D3D3"/>
            </a:solidFill>
            <a:prstDash val="solid"/>
            <a:headEnd type="none" w="sm" len="sm"/>
            <a:tailEnd type="none" w="sm" len="sm"/>
          </a:ln>
        </p:spPr>
        <p:txBody>
          <a:bodyPr/>
          <a:lstStyle/>
          <a:p>
            <a:endParaRPr lang="en-US"/>
          </a:p>
        </p:txBody>
      </p:sp>
      <p:grpSp>
        <p:nvGrpSpPr>
          <p:cNvPr id="3" name="Group 3"/>
          <p:cNvGrpSpPr/>
          <p:nvPr/>
        </p:nvGrpSpPr>
        <p:grpSpPr>
          <a:xfrm>
            <a:off x="9144000" y="2464323"/>
            <a:ext cx="9144000" cy="7822677"/>
            <a:chOff x="0" y="0"/>
            <a:chExt cx="1416645" cy="1211937"/>
          </a:xfrm>
        </p:grpSpPr>
        <p:sp>
          <p:nvSpPr>
            <p:cNvPr id="4" name="Freeform 4"/>
            <p:cNvSpPr/>
            <p:nvPr/>
          </p:nvSpPr>
          <p:spPr>
            <a:xfrm>
              <a:off x="0" y="0"/>
              <a:ext cx="1416645" cy="1211937"/>
            </a:xfrm>
            <a:custGeom>
              <a:avLst/>
              <a:gdLst/>
              <a:ahLst/>
              <a:cxnLst/>
              <a:rect l="l" t="t" r="r" b="b"/>
              <a:pathLst>
                <a:path w="1416645" h="1211937">
                  <a:moveTo>
                    <a:pt x="0" y="0"/>
                  </a:moveTo>
                  <a:lnTo>
                    <a:pt x="1416645" y="0"/>
                  </a:lnTo>
                  <a:lnTo>
                    <a:pt x="1416645" y="1211937"/>
                  </a:lnTo>
                  <a:lnTo>
                    <a:pt x="0" y="1211937"/>
                  </a:lnTo>
                  <a:close/>
                </a:path>
              </a:pathLst>
            </a:custGeom>
            <a:blipFill>
              <a:blip r:embed="rId3"/>
              <a:stretch>
                <a:fillRect l="-23909" r="-23909"/>
              </a:stretch>
            </a:blipFill>
          </p:spPr>
          <p:txBody>
            <a:bodyPr/>
            <a:lstStyle/>
            <a:p>
              <a:endParaRPr lang="en-US"/>
            </a:p>
          </p:txBody>
        </p:sp>
      </p:grpSp>
      <p:grpSp>
        <p:nvGrpSpPr>
          <p:cNvPr id="5" name="Group 5"/>
          <p:cNvGrpSpPr/>
          <p:nvPr/>
        </p:nvGrpSpPr>
        <p:grpSpPr>
          <a:xfrm>
            <a:off x="0" y="2464323"/>
            <a:ext cx="9144000" cy="7822677"/>
            <a:chOff x="0" y="0"/>
            <a:chExt cx="2375057" cy="2031857"/>
          </a:xfrm>
        </p:grpSpPr>
        <p:sp>
          <p:nvSpPr>
            <p:cNvPr id="6" name="Freeform 6"/>
            <p:cNvSpPr/>
            <p:nvPr/>
          </p:nvSpPr>
          <p:spPr>
            <a:xfrm>
              <a:off x="0" y="0"/>
              <a:ext cx="2375057" cy="2031857"/>
            </a:xfrm>
            <a:custGeom>
              <a:avLst/>
              <a:gdLst/>
              <a:ahLst/>
              <a:cxnLst/>
              <a:rect l="l" t="t" r="r" b="b"/>
              <a:pathLst>
                <a:path w="2375057" h="2031857">
                  <a:moveTo>
                    <a:pt x="0" y="0"/>
                  </a:moveTo>
                  <a:lnTo>
                    <a:pt x="2375057" y="0"/>
                  </a:lnTo>
                  <a:lnTo>
                    <a:pt x="2375057" y="2031857"/>
                  </a:lnTo>
                  <a:lnTo>
                    <a:pt x="0" y="2031857"/>
                  </a:lnTo>
                  <a:close/>
                </a:path>
              </a:pathLst>
            </a:custGeom>
            <a:solidFill>
              <a:srgbClr val="D3D3D3"/>
            </a:solidFill>
          </p:spPr>
          <p:txBody>
            <a:bodyPr/>
            <a:lstStyle/>
            <a:p>
              <a:endParaRPr lang="en-US"/>
            </a:p>
          </p:txBody>
        </p:sp>
      </p:grpSp>
      <p:sp>
        <p:nvSpPr>
          <p:cNvPr id="7" name="TextBox 7"/>
          <p:cNvSpPr txBox="1"/>
          <p:nvPr/>
        </p:nvSpPr>
        <p:spPr>
          <a:xfrm>
            <a:off x="1028700" y="838200"/>
            <a:ext cx="16916765" cy="1626123"/>
          </a:xfrm>
          <a:prstGeom prst="rect">
            <a:avLst/>
          </a:prstGeom>
        </p:spPr>
        <p:txBody>
          <a:bodyPr lIns="0" tIns="0" rIns="0" bIns="0" rtlCol="0" anchor="t">
            <a:spAutoFit/>
          </a:bodyPr>
          <a:lstStyle/>
          <a:p>
            <a:pPr algn="l">
              <a:lnSpc>
                <a:spcPts val="13271"/>
              </a:lnSpc>
            </a:pPr>
            <a:r>
              <a:rPr lang="en-US" sz="9479">
                <a:solidFill>
                  <a:srgbClr val="D3D3D3"/>
                </a:solidFill>
                <a:latin typeface="Questrial"/>
                <a:ea typeface="Questrial"/>
                <a:cs typeface="Questrial"/>
                <a:sym typeface="Questrial"/>
              </a:rPr>
              <a:t>Compliance Enforcement</a:t>
            </a:r>
          </a:p>
        </p:txBody>
      </p:sp>
      <p:sp>
        <p:nvSpPr>
          <p:cNvPr id="8" name="TextBox 8"/>
          <p:cNvSpPr txBox="1"/>
          <p:nvPr/>
        </p:nvSpPr>
        <p:spPr>
          <a:xfrm>
            <a:off x="1028700" y="3475990"/>
            <a:ext cx="6759678" cy="5782310"/>
          </a:xfrm>
          <a:prstGeom prst="rect">
            <a:avLst/>
          </a:prstGeom>
        </p:spPr>
        <p:txBody>
          <a:bodyPr lIns="0" tIns="0" rIns="0" bIns="0" rtlCol="0" anchor="t">
            <a:spAutoFit/>
          </a:bodyPr>
          <a:lstStyle/>
          <a:p>
            <a:pPr marL="885191" lvl="1" indent="-442595" algn="l">
              <a:lnSpc>
                <a:spcPts val="5740"/>
              </a:lnSpc>
              <a:buFont typeface="Arial"/>
              <a:buChar char="•"/>
            </a:pPr>
            <a:r>
              <a:rPr lang="en-US" sz="4100">
                <a:solidFill>
                  <a:srgbClr val="0E1E31"/>
                </a:solidFill>
                <a:latin typeface="Questrial"/>
                <a:ea typeface="Questrial"/>
                <a:cs typeface="Questrial"/>
                <a:sym typeface="Questrial"/>
              </a:rPr>
              <a:t>Compliance Audits</a:t>
            </a:r>
          </a:p>
          <a:p>
            <a:pPr algn="l">
              <a:lnSpc>
                <a:spcPts val="5740"/>
              </a:lnSpc>
            </a:pPr>
            <a:endParaRPr lang="en-US" sz="4100">
              <a:solidFill>
                <a:srgbClr val="0E1E31"/>
              </a:solidFill>
              <a:latin typeface="Questrial"/>
              <a:ea typeface="Questrial"/>
              <a:cs typeface="Questrial"/>
              <a:sym typeface="Questrial"/>
            </a:endParaRPr>
          </a:p>
          <a:p>
            <a:pPr marL="885191" lvl="1" indent="-442595" algn="l">
              <a:lnSpc>
                <a:spcPts val="5740"/>
              </a:lnSpc>
              <a:buFont typeface="Arial"/>
              <a:buChar char="•"/>
            </a:pPr>
            <a:r>
              <a:rPr lang="en-US" sz="4100">
                <a:solidFill>
                  <a:srgbClr val="0E1E31"/>
                </a:solidFill>
                <a:latin typeface="Questrial"/>
                <a:ea typeface="Questrial"/>
                <a:cs typeface="Questrial"/>
                <a:sym typeface="Questrial"/>
              </a:rPr>
              <a:t>Sanctions for Non-Compliance</a:t>
            </a:r>
          </a:p>
          <a:p>
            <a:pPr marL="1770381" lvl="2" indent="-590127" algn="l">
              <a:lnSpc>
                <a:spcPts val="5740"/>
              </a:lnSpc>
              <a:buFont typeface="Arial"/>
              <a:buChar char="⚬"/>
            </a:pPr>
            <a:r>
              <a:rPr lang="en-US" sz="4100">
                <a:solidFill>
                  <a:srgbClr val="0E1E31"/>
                </a:solidFill>
                <a:latin typeface="Questrial"/>
                <a:ea typeface="Questrial"/>
                <a:cs typeface="Questrial"/>
                <a:sym typeface="Questrial"/>
              </a:rPr>
              <a:t>Remedial Training</a:t>
            </a:r>
          </a:p>
          <a:p>
            <a:pPr marL="1770381" lvl="2" indent="-590127" algn="l">
              <a:lnSpc>
                <a:spcPts val="5740"/>
              </a:lnSpc>
              <a:buFont typeface="Arial"/>
              <a:buChar char="⚬"/>
            </a:pPr>
            <a:r>
              <a:rPr lang="en-US" sz="4100">
                <a:solidFill>
                  <a:srgbClr val="0E1E31"/>
                </a:solidFill>
                <a:latin typeface="Questrial"/>
                <a:ea typeface="Questrial"/>
                <a:cs typeface="Questrial"/>
                <a:sym typeface="Questrial"/>
              </a:rPr>
              <a:t>Imposition of Fines</a:t>
            </a:r>
          </a:p>
          <a:p>
            <a:pPr marL="1770381" lvl="2" indent="-590127" algn="l">
              <a:lnSpc>
                <a:spcPts val="5740"/>
              </a:lnSpc>
              <a:buFont typeface="Arial"/>
              <a:buChar char="⚬"/>
            </a:pPr>
            <a:r>
              <a:rPr lang="en-US" sz="4100">
                <a:solidFill>
                  <a:srgbClr val="0E1E31"/>
                </a:solidFill>
                <a:latin typeface="Questrial"/>
                <a:ea typeface="Questrial"/>
                <a:cs typeface="Questrial"/>
                <a:sym typeface="Questrial"/>
              </a:rPr>
              <a:t>Legal Action in Federal Court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E1E31"/>
        </a:solidFill>
        <a:effectLst/>
      </p:bgPr>
    </p:bg>
    <p:spTree>
      <p:nvGrpSpPr>
        <p:cNvPr id="1" name=""/>
        <p:cNvGrpSpPr/>
        <p:nvPr/>
      </p:nvGrpSpPr>
      <p:grpSpPr>
        <a:xfrm>
          <a:off x="0" y="0"/>
          <a:ext cx="0" cy="0"/>
          <a:chOff x="0" y="0"/>
          <a:chExt cx="0" cy="0"/>
        </a:xfrm>
      </p:grpSpPr>
      <p:sp>
        <p:nvSpPr>
          <p:cNvPr id="2" name="AutoShape 2"/>
          <p:cNvSpPr/>
          <p:nvPr/>
        </p:nvSpPr>
        <p:spPr>
          <a:xfrm flipV="1">
            <a:off x="11850061" y="793106"/>
            <a:ext cx="6976926" cy="0"/>
          </a:xfrm>
          <a:prstGeom prst="line">
            <a:avLst/>
          </a:prstGeom>
          <a:ln w="28575" cap="flat">
            <a:solidFill>
              <a:srgbClr val="D3D3D3"/>
            </a:solidFill>
            <a:prstDash val="solid"/>
            <a:headEnd type="none" w="sm" len="sm"/>
            <a:tailEnd type="none" w="sm" len="sm"/>
          </a:ln>
        </p:spPr>
        <p:txBody>
          <a:bodyPr/>
          <a:lstStyle/>
          <a:p>
            <a:endParaRPr lang="en-US"/>
          </a:p>
        </p:txBody>
      </p:sp>
      <p:grpSp>
        <p:nvGrpSpPr>
          <p:cNvPr id="3" name="Group 3"/>
          <p:cNvGrpSpPr/>
          <p:nvPr/>
        </p:nvGrpSpPr>
        <p:grpSpPr>
          <a:xfrm>
            <a:off x="3184264" y="4012906"/>
            <a:ext cx="11919471" cy="5741229"/>
            <a:chOff x="0" y="0"/>
            <a:chExt cx="1846638" cy="889467"/>
          </a:xfrm>
        </p:grpSpPr>
        <p:sp>
          <p:nvSpPr>
            <p:cNvPr id="4" name="Freeform 4"/>
            <p:cNvSpPr/>
            <p:nvPr/>
          </p:nvSpPr>
          <p:spPr>
            <a:xfrm>
              <a:off x="0" y="0"/>
              <a:ext cx="1846638" cy="889467"/>
            </a:xfrm>
            <a:custGeom>
              <a:avLst/>
              <a:gdLst/>
              <a:ahLst/>
              <a:cxnLst/>
              <a:rect l="l" t="t" r="r" b="b"/>
              <a:pathLst>
                <a:path w="1846638" h="889467">
                  <a:moveTo>
                    <a:pt x="0" y="0"/>
                  </a:moveTo>
                  <a:lnTo>
                    <a:pt x="1846638" y="0"/>
                  </a:lnTo>
                  <a:lnTo>
                    <a:pt x="1846638" y="889467"/>
                  </a:lnTo>
                  <a:lnTo>
                    <a:pt x="0" y="889467"/>
                  </a:lnTo>
                  <a:close/>
                </a:path>
              </a:pathLst>
            </a:custGeom>
            <a:solidFill>
              <a:srgbClr val="0E1E31"/>
            </a:solidFill>
          </p:spPr>
          <p:txBody>
            <a:bodyPr/>
            <a:lstStyle/>
            <a:p>
              <a:endParaRPr lang="en-US"/>
            </a:p>
          </p:txBody>
        </p:sp>
      </p:grpSp>
      <p:grpSp>
        <p:nvGrpSpPr>
          <p:cNvPr id="5" name="Group 5"/>
          <p:cNvGrpSpPr/>
          <p:nvPr/>
        </p:nvGrpSpPr>
        <p:grpSpPr>
          <a:xfrm>
            <a:off x="10109022" y="5506915"/>
            <a:ext cx="8178978" cy="4780085"/>
            <a:chOff x="0" y="0"/>
            <a:chExt cx="2124403" cy="1241576"/>
          </a:xfrm>
        </p:grpSpPr>
        <p:sp>
          <p:nvSpPr>
            <p:cNvPr id="6" name="Freeform 6"/>
            <p:cNvSpPr/>
            <p:nvPr/>
          </p:nvSpPr>
          <p:spPr>
            <a:xfrm>
              <a:off x="0" y="0"/>
              <a:ext cx="2124403" cy="1241576"/>
            </a:xfrm>
            <a:custGeom>
              <a:avLst/>
              <a:gdLst/>
              <a:ahLst/>
              <a:cxnLst/>
              <a:rect l="l" t="t" r="r" b="b"/>
              <a:pathLst>
                <a:path w="2124403" h="1241576">
                  <a:moveTo>
                    <a:pt x="0" y="0"/>
                  </a:moveTo>
                  <a:lnTo>
                    <a:pt x="2124403" y="0"/>
                  </a:lnTo>
                  <a:lnTo>
                    <a:pt x="2124403" y="1241576"/>
                  </a:lnTo>
                  <a:lnTo>
                    <a:pt x="0" y="1241576"/>
                  </a:lnTo>
                  <a:close/>
                </a:path>
              </a:pathLst>
            </a:custGeom>
            <a:blipFill>
              <a:blip r:embed="rId3"/>
              <a:stretch>
                <a:fillRect l="-2065" r="-2065"/>
              </a:stretch>
            </a:blipFill>
          </p:spPr>
          <p:txBody>
            <a:bodyPr/>
            <a:lstStyle/>
            <a:p>
              <a:endParaRPr lang="en-US"/>
            </a:p>
          </p:txBody>
        </p:sp>
      </p:grpSp>
      <p:grpSp>
        <p:nvGrpSpPr>
          <p:cNvPr id="7" name="Group 7"/>
          <p:cNvGrpSpPr/>
          <p:nvPr/>
        </p:nvGrpSpPr>
        <p:grpSpPr>
          <a:xfrm>
            <a:off x="5054511" y="2683398"/>
            <a:ext cx="8178978" cy="4780085"/>
            <a:chOff x="0" y="0"/>
            <a:chExt cx="2124403" cy="1241576"/>
          </a:xfrm>
        </p:grpSpPr>
        <p:sp>
          <p:nvSpPr>
            <p:cNvPr id="8" name="Freeform 8"/>
            <p:cNvSpPr/>
            <p:nvPr/>
          </p:nvSpPr>
          <p:spPr>
            <a:xfrm>
              <a:off x="0" y="0"/>
              <a:ext cx="2124403" cy="1241576"/>
            </a:xfrm>
            <a:custGeom>
              <a:avLst/>
              <a:gdLst/>
              <a:ahLst/>
              <a:cxnLst/>
              <a:rect l="l" t="t" r="r" b="b"/>
              <a:pathLst>
                <a:path w="2124403" h="1241576">
                  <a:moveTo>
                    <a:pt x="0" y="0"/>
                  </a:moveTo>
                  <a:lnTo>
                    <a:pt x="2124403" y="0"/>
                  </a:lnTo>
                  <a:lnTo>
                    <a:pt x="2124403" y="1241576"/>
                  </a:lnTo>
                  <a:lnTo>
                    <a:pt x="0" y="1241576"/>
                  </a:lnTo>
                  <a:close/>
                </a:path>
              </a:pathLst>
            </a:custGeom>
            <a:blipFill>
              <a:blip r:embed="rId4"/>
              <a:stretch>
                <a:fillRect t="-7035" b="-7035"/>
              </a:stretch>
            </a:blipFill>
          </p:spPr>
          <p:txBody>
            <a:bodyPr/>
            <a:lstStyle/>
            <a:p>
              <a:endParaRPr lang="en-US"/>
            </a:p>
          </p:txBody>
        </p:sp>
      </p:grpSp>
      <p:grpSp>
        <p:nvGrpSpPr>
          <p:cNvPr id="9" name="Group 9"/>
          <p:cNvGrpSpPr/>
          <p:nvPr/>
        </p:nvGrpSpPr>
        <p:grpSpPr>
          <a:xfrm>
            <a:off x="0" y="5506915"/>
            <a:ext cx="8178978" cy="4780085"/>
            <a:chOff x="0" y="0"/>
            <a:chExt cx="2124403" cy="1241576"/>
          </a:xfrm>
        </p:grpSpPr>
        <p:sp>
          <p:nvSpPr>
            <p:cNvPr id="10" name="Freeform 10"/>
            <p:cNvSpPr/>
            <p:nvPr/>
          </p:nvSpPr>
          <p:spPr>
            <a:xfrm>
              <a:off x="0" y="0"/>
              <a:ext cx="2124403" cy="1241576"/>
            </a:xfrm>
            <a:custGeom>
              <a:avLst/>
              <a:gdLst/>
              <a:ahLst/>
              <a:cxnLst/>
              <a:rect l="l" t="t" r="r" b="b"/>
              <a:pathLst>
                <a:path w="2124403" h="1241576">
                  <a:moveTo>
                    <a:pt x="0" y="0"/>
                  </a:moveTo>
                  <a:lnTo>
                    <a:pt x="2124403" y="0"/>
                  </a:lnTo>
                  <a:lnTo>
                    <a:pt x="2124403" y="1241576"/>
                  </a:lnTo>
                  <a:lnTo>
                    <a:pt x="0" y="1241576"/>
                  </a:lnTo>
                  <a:close/>
                </a:path>
              </a:pathLst>
            </a:custGeom>
            <a:blipFill>
              <a:blip r:embed="rId5"/>
              <a:stretch>
                <a:fillRect t="-1331" b="-1331"/>
              </a:stretch>
            </a:blipFill>
          </p:spPr>
          <p:txBody>
            <a:bodyPr/>
            <a:lstStyle/>
            <a:p>
              <a:endParaRPr lang="en-US"/>
            </a:p>
          </p:txBody>
        </p:sp>
      </p:grpSp>
      <p:sp>
        <p:nvSpPr>
          <p:cNvPr id="11" name="TextBox 11"/>
          <p:cNvSpPr txBox="1"/>
          <p:nvPr/>
        </p:nvSpPr>
        <p:spPr>
          <a:xfrm>
            <a:off x="1028700" y="838200"/>
            <a:ext cx="16916765" cy="1626123"/>
          </a:xfrm>
          <a:prstGeom prst="rect">
            <a:avLst/>
          </a:prstGeom>
        </p:spPr>
        <p:txBody>
          <a:bodyPr lIns="0" tIns="0" rIns="0" bIns="0" rtlCol="0" anchor="t">
            <a:spAutoFit/>
          </a:bodyPr>
          <a:lstStyle/>
          <a:p>
            <a:pPr algn="l">
              <a:lnSpc>
                <a:spcPts val="13271"/>
              </a:lnSpc>
            </a:pPr>
            <a:r>
              <a:rPr lang="en-US" sz="9479">
                <a:solidFill>
                  <a:srgbClr val="D3D3D3"/>
                </a:solidFill>
                <a:latin typeface="Questrial"/>
                <a:ea typeface="Questrial"/>
                <a:cs typeface="Questrial"/>
                <a:sym typeface="Questrial"/>
              </a:rPr>
              <a:t>Implications of the Compact</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3858</Words>
  <Application>Microsoft Office PowerPoint</Application>
  <PresentationFormat>Custom</PresentationFormat>
  <Paragraphs>299</Paragraphs>
  <Slides>27</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Questrial</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ICAOS Stakeholder Training</dc:title>
  <cp:lastModifiedBy>Suzanne Brooks</cp:lastModifiedBy>
  <cp:revision>4</cp:revision>
  <dcterms:created xsi:type="dcterms:W3CDTF">2006-08-16T00:00:00Z</dcterms:created>
  <dcterms:modified xsi:type="dcterms:W3CDTF">2026-05-11T19:39:02Z</dcterms:modified>
  <dc:identifier>DAHIVvk9uRU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9E6009C5-A6F2-4EF8-9EAC-C7693708591A</vt:lpwstr>
  </property>
  <property fmtid="{D5CDD505-2E9C-101B-9397-08002B2CF9AE}" pid="3" name="ArticulatePath">
    <vt:lpwstr>ICAOS Stakeholder Training</vt:lpwstr>
  </property>
</Properties>
</file>