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tags/tag49.xml" ContentType="application/vnd.openxmlformats-officedocument.presentationml.tags+xml"/>
  <Override PartName="/ppt/notesSlides/notesSlide43.xml" ContentType="application/vnd.openxmlformats-officedocument.presentationml.notesSlide+xml"/>
  <Override PartName="/ppt/tags/tag50.xml" ContentType="application/vnd.openxmlformats-officedocument.presentationml.tags+xml"/>
  <Override PartName="/ppt/notesSlides/notesSlide44.xml" ContentType="application/vnd.openxmlformats-officedocument.presentationml.notesSlide+xml"/>
  <Override PartName="/ppt/tags/tag51.xml" ContentType="application/vnd.openxmlformats-officedocument.presentationml.tags+xml"/>
  <Override PartName="/ppt/notesSlides/notesSlide45.xml" ContentType="application/vnd.openxmlformats-officedocument.presentationml.notesSlide+xml"/>
  <Override PartName="/ppt/tags/tag52.xml" ContentType="application/vnd.openxmlformats-officedocument.presentationml.tags+xml"/>
  <Override PartName="/ppt/notesSlides/notesSlide46.xml" ContentType="application/vnd.openxmlformats-officedocument.presentationml.notesSlide+xml"/>
  <Override PartName="/ppt/tags/tag53.xml" ContentType="application/vnd.openxmlformats-officedocument.presentationml.tags+xml"/>
  <Override PartName="/ppt/notesSlides/notesSlide47.xml" ContentType="application/vnd.openxmlformats-officedocument.presentationml.notesSlide+xml"/>
  <Override PartName="/ppt/tags/tag54.xml" ContentType="application/vnd.openxmlformats-officedocument.presentationml.tags+xml"/>
  <Override PartName="/ppt/notesSlides/notesSlide48.xml" ContentType="application/vnd.openxmlformats-officedocument.presentationml.notesSlide+xml"/>
  <Override PartName="/ppt/tags/tag55.xml" ContentType="application/vnd.openxmlformats-officedocument.presentationml.tags+xml"/>
  <Override PartName="/ppt/notesSlides/notesSlide4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60.xml" ContentType="application/vnd.openxmlformats-officedocument.presentationml.notesSlide+xml"/>
  <Override PartName="/ppt/tags/tag69.xml" ContentType="application/vnd.openxmlformats-officedocument.presentationml.tags+xml"/>
  <Override PartName="/ppt/notesSlides/notesSlide6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62.xml" ContentType="application/vnd.openxmlformats-officedocument.presentationml.notesSlide+xml"/>
  <Override PartName="/ppt/tags/tag72.xml" ContentType="application/vnd.openxmlformats-officedocument.presentationml.tags+xml"/>
  <Override PartName="/ppt/notesSlides/notesSlide63.xml" ContentType="application/vnd.openxmlformats-officedocument.presentationml.notesSlide+xml"/>
  <Override PartName="/ppt/tags/tag73.xml" ContentType="application/vnd.openxmlformats-officedocument.presentationml.tags+xml"/>
  <Override PartName="/ppt/notesSlides/notesSlide6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65.xml" ContentType="application/vnd.openxmlformats-officedocument.presentationml.notesSlide+xml"/>
  <Override PartName="/ppt/tags/tag76.xml" ContentType="application/vnd.openxmlformats-officedocument.presentationml.tags+xml"/>
  <Override PartName="/ppt/notesSlides/notesSlide66.xml" ContentType="application/vnd.openxmlformats-officedocument.presentationml.notesSlide+xml"/>
  <Override PartName="/ppt/tags/tag77.xml" ContentType="application/vnd.openxmlformats-officedocument.presentationml.tags+xml"/>
  <Override PartName="/ppt/notesSlides/notesSlide67.xml" ContentType="application/vnd.openxmlformats-officedocument.presentationml.notesSlide+xml"/>
  <Override PartName="/ppt/tags/tag78.xml" ContentType="application/vnd.openxmlformats-officedocument.presentationml.tags+xml"/>
  <Override PartName="/ppt/notesSlides/notesSlide68.xml" ContentType="application/vnd.openxmlformats-officedocument.presentationml.notesSlide+xml"/>
  <Override PartName="/ppt/tags/tag79.xml" ContentType="application/vnd.openxmlformats-officedocument.presentationml.tags+xml"/>
  <Override PartName="/ppt/notesSlides/notesSlide69.xml" ContentType="application/vnd.openxmlformats-officedocument.presentationml.notesSlide+xml"/>
  <Override PartName="/ppt/tags/tag80.xml" ContentType="application/vnd.openxmlformats-officedocument.presentationml.tags+xml"/>
  <Override PartName="/ppt/notesSlides/notesSlide70.xml" ContentType="application/vnd.openxmlformats-officedocument.presentationml.notesSlide+xml"/>
  <Override PartName="/ppt/tags/tag81.xml" ContentType="application/vnd.openxmlformats-officedocument.presentationml.tags+xml"/>
  <Override PartName="/ppt/notesSlides/notesSlide71.xml" ContentType="application/vnd.openxmlformats-officedocument.presentationml.notesSlide+xml"/>
  <Override PartName="/ppt/tags/tag82.xml" ContentType="application/vnd.openxmlformats-officedocument.presentationml.tags+xml"/>
  <Override PartName="/ppt/notesSlides/notesSlide72.xml" ContentType="application/vnd.openxmlformats-officedocument.presentationml.notesSlide+xml"/>
  <Override PartName="/ppt/tags/tag83.xml" ContentType="application/vnd.openxmlformats-officedocument.presentationml.tags+xml"/>
  <Override PartName="/ppt/notesSlides/notesSlide73.xml" ContentType="application/vnd.openxmlformats-officedocument.presentationml.notesSlide+xml"/>
  <Override PartName="/ppt/tags/tag84.xml" ContentType="application/vnd.openxmlformats-officedocument.presentationml.tags+xml"/>
  <Override PartName="/ppt/notesSlides/notesSlide74.xml" ContentType="application/vnd.openxmlformats-officedocument.presentationml.notesSlide+xml"/>
  <Override PartName="/ppt/tags/tag85.xml" ContentType="application/vnd.openxmlformats-officedocument.presentationml.tags+xml"/>
  <Override PartName="/ppt/notesSlides/notesSlide75.xml" ContentType="application/vnd.openxmlformats-officedocument.presentationml.notesSlide+xml"/>
  <Override PartName="/ppt/tags/tag86.xml" ContentType="application/vnd.openxmlformats-officedocument.presentationml.tags+xml"/>
  <Override PartName="/ppt/notesSlides/notesSlide76.xml" ContentType="application/vnd.openxmlformats-officedocument.presentationml.notesSlide+xml"/>
  <Override PartName="/ppt/tags/tag87.xml" ContentType="application/vnd.openxmlformats-officedocument.presentationml.tags+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40" r:id="rId70"/>
    <p:sldId id="324" r:id="rId71"/>
    <p:sldId id="325" r:id="rId72"/>
    <p:sldId id="341"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Lst>
  <p:sldSz cx="18288000" cy="10287000"/>
  <p:notesSz cx="6858000" cy="9144000"/>
  <p:embeddedFontLst>
    <p:embeddedFont>
      <p:font typeface="Gotham" panose="020B0604020202020204" charset="0"/>
      <p:regular r:id="rId89"/>
    </p:embeddedFont>
    <p:embeddedFont>
      <p:font typeface="Montserrat Bold" pitchFamily="2" charset="0"/>
      <p:bold r:id="rId90"/>
    </p:embeddedFont>
    <p:embeddedFont>
      <p:font typeface="Poppins" panose="00000500000000000000" pitchFamily="2" charset="0"/>
      <p:regular r:id="rId91"/>
      <p:bold r:id="rId92"/>
      <p:italic r:id="rId93"/>
      <p:boldItalic r:id="rId94"/>
    </p:embeddedFont>
    <p:embeddedFont>
      <p:font typeface="Questrial" pitchFamily="2" charset="0"/>
      <p:regular r:id="rId95"/>
    </p:embeddedFont>
    <p:embeddedFont>
      <p:font typeface="Quicksand" panose="020B0604020202020204" charset="0"/>
      <p:regular r:id="rId96"/>
    </p:embeddedFont>
    <p:embeddedFont>
      <p:font typeface="Quicksand Bold" panose="020B0604020202020204" charset="0"/>
      <p:regular r:id="rId97"/>
    </p:embeddedFont>
    <p:embeddedFont>
      <p:font typeface="Tahoma" panose="020B0604030504040204" pitchFamily="34" charset="0"/>
      <p:regular r:id="rId98"/>
      <p:bold r:id="rId99"/>
    </p:embeddedFont>
  </p:embeddedFontLst>
  <p:custDataLst>
    <p:tags r:id="rId1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22" autoAdjust="0"/>
  </p:normalViewPr>
  <p:slideViewPr>
    <p:cSldViewPr>
      <p:cViewPr varScale="1">
        <p:scale>
          <a:sx n="70" d="100"/>
          <a:sy n="70" d="100"/>
        </p:scale>
        <p:origin x="75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Other eligibility criteria for transfer must illustrate that relocating to another state is supervised individual’s best chance for success.  supervised individuals must have a good plan, not be in violation status in the sending state and most have ties to the receiving state as being a resident (living in that state prior to committing their offense) or have family support.  </a:t>
            </a:r>
          </a:p>
          <a:p>
            <a:endParaRPr lang="en-US"/>
          </a:p>
          <a:p>
            <a:r>
              <a:rPr lang="en-US"/>
              <a:t>As clearly stated in case law, no convicted person has a right to server his or her sentence in another state.  </a:t>
            </a:r>
          </a:p>
          <a:p>
            <a:endParaRPr lang="en-US"/>
          </a:p>
          <a:p>
            <a:r>
              <a:rPr lang="en-US"/>
              <a:t>It’s imperative supervised individual’s understand this when allowed to transfer and that the compact is established to provide a legal mechanism for the supervised individual to live and be supervised in a receiving state, not be an obstacle.  </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 Provides temporary permission for supervised individual to be in a receiving state during the investigation.</a:t>
            </a:r>
          </a:p>
          <a:p>
            <a:endParaRPr lang="en-US"/>
          </a:p>
          <a:p>
            <a:r>
              <a:rPr lang="en-US"/>
              <a:t>27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LIRS:  Provide documentation </a:t>
            </a:r>
          </a:p>
          <a:p>
            <a:r>
              <a:rPr lang="en-US"/>
              <a:t>31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Always important to highlight purposes of compact.  No decisions or actions should be made that do not support these.</a:t>
            </a:r>
          </a:p>
          <a:p>
            <a:r>
              <a:rPr lang="en-US"/>
              <a:t>Promote Public Safety</a:t>
            </a:r>
          </a:p>
          <a:p>
            <a:r>
              <a:rPr lang="en-US"/>
              <a:t>Protect Victim’s rights</a:t>
            </a:r>
          </a:p>
          <a:p>
            <a:r>
              <a:rPr lang="en-US"/>
              <a:t>Ensure supervision techniques are consistent with instate supervised individuals and in line with best practices of the supervising state; this includes same access to supervision, sanctions, and services</a:t>
            </a:r>
          </a:p>
          <a:p>
            <a:r>
              <a:rPr lang="en-US"/>
              <a:t>Through databases supported by each national office, we are tracking and controlling movement of supervised individuals as they cross state lines </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precondition to transfer supervision, ALL supervised individuals must sign the supervised individual application for transfer agreeing to waive extradition from any state.  This is EXTREMELY IMPORTANT as it replaces the need for an extradition hearing in the Receiving State and the need for a Governor's warrant by the Sending State in order to apprehend an supervised individual. </a:t>
            </a:r>
          </a:p>
          <a:p>
            <a:endParaRPr lang="en-US"/>
          </a:p>
          <a:p>
            <a:r>
              <a:rPr lang="en-US"/>
              <a:t>This form clearly states, “…I will not resist or fight any effort by any state to return me to the sending</a:t>
            </a:r>
          </a:p>
          <a:p>
            <a:r>
              <a:rPr lang="en-US"/>
              <a:t>state and I AGREE TO WAIVE ANY RIGHT I MAY HAVE TO EXTRADITION. I WAIVE THIS RIGHT FREELY,</a:t>
            </a:r>
          </a:p>
          <a:p>
            <a:r>
              <a:rPr lang="en-US"/>
              <a:t>VOLUNTARILY AND INTELLIGENTLY.”</a:t>
            </a:r>
          </a:p>
          <a:p>
            <a:endParaRPr lang="en-US"/>
          </a:p>
          <a:p>
            <a:r>
              <a:rPr lang="en-US"/>
              <a:t>42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allowed to transfer, receiving states have to provide supervision consistently in how they would supervised an supervised individual sentenced in the receiving state.  Although most states fulfill this requirement well under the compact requirements, it can be a training issue for stakeholders involved in supervision decisions or rehabilitation programs.</a:t>
            </a:r>
          </a:p>
          <a:p>
            <a:endParaRPr lang="en-US"/>
          </a:p>
          <a:p>
            <a:endParaRPr lang="en-US"/>
          </a:p>
          <a:p>
            <a:r>
              <a:rPr lang="en-US"/>
              <a:t>43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reporting on both send 2 progress reports</a:t>
            </a:r>
          </a:p>
          <a:p>
            <a:endParaRPr lang="en-US"/>
          </a:p>
          <a:p>
            <a:r>
              <a:rPr lang="en-US"/>
              <a:t>48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Explaining the consequences is important for stakeholder resisting compliance with compact requirements</a:t>
            </a:r>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Absconder apprehended, but sending state could not pick up or transport-</a:t>
            </a:r>
          </a:p>
          <a:p>
            <a:r>
              <a:rPr lang="en-US"/>
              <a:t>Receiving state agreed to resume supervision until such a time as sending state could make arrangements</a:t>
            </a:r>
          </a:p>
          <a:p>
            <a:endParaRPr lang="en-US"/>
          </a:p>
          <a:p>
            <a:r>
              <a:rPr lang="en-US"/>
              <a:t>61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Given the complexity of managing violations and retaking supervised individuals across state lines, this rule aims to ensure violations are addressed appropriately and without delay. It accounts for factors such as the severity of the violation and whether it is connected to a new crime conviction, violation, revocation resulting in incarceration, or a new term of supervision.</a:t>
            </a:r>
          </a:p>
          <a:p>
            <a:endParaRPr lang="en-US"/>
          </a:p>
          <a:p>
            <a:r>
              <a:rPr lang="en-US"/>
              <a:t>With the rise of remote sentencing and the emphasis on swift and certain supervision, the updated language clarifies that the sending state may use remote hearings to address violations while simultaneously managing a sentence of incarceration or supervision.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Through ICAOS individuals on supervision provide opportunity for support and stability</a:t>
            </a:r>
          </a:p>
          <a:p>
            <a:endParaRPr lang="en-US"/>
          </a:p>
          <a:p>
            <a:endParaRPr lang="en-US"/>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eligibility for deferred sentenced supervised individuals </a:t>
            </a:r>
          </a:p>
          <a:p>
            <a:endParaRPr lang="en-US"/>
          </a:p>
          <a:p>
            <a:r>
              <a:rPr lang="en-US"/>
              <a:t>Furloughed and preparole</a:t>
            </a:r>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39.pn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52.jpe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hyperlink" Target="https://www.interstatecompact.org/resources/fees" TargetMode="External"/><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hyperlink" Target="https://creativecommons.org/licenses/by-sa/3.0/" TargetMode="External"/><Relationship Id="rId5" Type="http://schemas.openxmlformats.org/officeDocument/2006/relationships/hyperlink" Target="http://www.picpedia.org/highway-signs/r/return.html" TargetMode="External"/><Relationship Id="rId4" Type="http://schemas.openxmlformats.org/officeDocument/2006/relationships/image" Target="../media/image68.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0.jpeg"/><Relationship Id="rId4" Type="http://schemas.openxmlformats.org/officeDocument/2006/relationships/image" Target="../media/image19.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76.svg"/><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77.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7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79.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66.xml"/><Relationship Id="rId6" Type="http://schemas.openxmlformats.org/officeDocument/2006/relationships/image" Target="../media/image78.png"/><Relationship Id="rId5" Type="http://schemas.openxmlformats.org/officeDocument/2006/relationships/image" Target="../media/image81.png"/><Relationship Id="rId4" Type="http://schemas.openxmlformats.org/officeDocument/2006/relationships/image" Target="../media/image80.png"/></Relationships>
</file>

<file path=ppt/slides/_rels/slide6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68.xml"/><Relationship Id="rId4" Type="http://schemas.openxmlformats.org/officeDocument/2006/relationships/image" Target="../media/image83.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84.png"/></Relationships>
</file>

<file path=ppt/slides/_rels/slide69.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5.svg"/><Relationship Id="rId18" Type="http://schemas.openxmlformats.org/officeDocument/2006/relationships/image" Target="../media/image100.svg"/><Relationship Id="rId26" Type="http://schemas.openxmlformats.org/officeDocument/2006/relationships/image" Target="../media/image108.svg"/><Relationship Id="rId3" Type="http://schemas.openxmlformats.org/officeDocument/2006/relationships/image" Target="../media/image85.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7.png"/><Relationship Id="rId2" Type="http://schemas.openxmlformats.org/officeDocument/2006/relationships/slideLayout" Target="../slideLayouts/slideLayout7.xml"/><Relationship Id="rId16" Type="http://schemas.openxmlformats.org/officeDocument/2006/relationships/image" Target="../media/image98.svg"/><Relationship Id="rId20" Type="http://schemas.openxmlformats.org/officeDocument/2006/relationships/image" Target="../media/image102.svg"/><Relationship Id="rId1" Type="http://schemas.openxmlformats.org/officeDocument/2006/relationships/tags" Target="../tags/tag70.xml"/><Relationship Id="rId6" Type="http://schemas.openxmlformats.org/officeDocument/2006/relationships/image" Target="../media/image88.svg"/><Relationship Id="rId11" Type="http://schemas.openxmlformats.org/officeDocument/2006/relationships/image" Target="../media/image93.svg"/><Relationship Id="rId24" Type="http://schemas.openxmlformats.org/officeDocument/2006/relationships/image" Target="../media/image106.sv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png"/><Relationship Id="rId28" Type="http://schemas.openxmlformats.org/officeDocument/2006/relationships/image" Target="../media/image110.svg"/><Relationship Id="rId10" Type="http://schemas.openxmlformats.org/officeDocument/2006/relationships/image" Target="../media/image92.svg"/><Relationship Id="rId19" Type="http://schemas.openxmlformats.org/officeDocument/2006/relationships/image" Target="../media/image101.png"/><Relationship Id="rId4" Type="http://schemas.openxmlformats.org/officeDocument/2006/relationships/image" Target="../media/image86.svg"/><Relationship Id="rId9" Type="http://schemas.openxmlformats.org/officeDocument/2006/relationships/image" Target="../media/image91.png"/><Relationship Id="rId14" Type="http://schemas.openxmlformats.org/officeDocument/2006/relationships/image" Target="../media/image96.svg"/><Relationship Id="rId22" Type="http://schemas.openxmlformats.org/officeDocument/2006/relationships/image" Target="../media/image104.svg"/><Relationship Id="rId27" Type="http://schemas.openxmlformats.org/officeDocument/2006/relationships/image" Target="../media/image10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2.jpeg"/><Relationship Id="rId4" Type="http://schemas.openxmlformats.org/officeDocument/2006/relationships/image" Target="../media/image21.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71.xml"/><Relationship Id="rId4" Type="http://schemas.openxmlformats.org/officeDocument/2006/relationships/image" Target="../media/image1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72.xml"/><Relationship Id="rId4" Type="http://schemas.openxmlformats.org/officeDocument/2006/relationships/image" Target="../media/image11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73.xml"/><Relationship Id="rId4" Type="http://schemas.openxmlformats.org/officeDocument/2006/relationships/image" Target="../media/image113.jpeg"/></Relationships>
</file>

<file path=ppt/slides/_rels/slide73.xml.rels><?xml version="1.0" encoding="UTF-8" standalone="yes"?>
<Relationships xmlns="http://schemas.openxmlformats.org/package/2006/relationships"><Relationship Id="rId3" Type="http://schemas.openxmlformats.org/officeDocument/2006/relationships/hyperlink" Target="https://www.interstatecompact.org/hearing-officers-guide" TargetMode="External"/><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76.xml"/><Relationship Id="rId6" Type="http://schemas.openxmlformats.org/officeDocument/2006/relationships/hyperlink" Target="https://creativecommons.org/licenses/by-nc-nd/3.0/" TargetMode="External"/><Relationship Id="rId5" Type="http://schemas.openxmlformats.org/officeDocument/2006/relationships/hyperlink" Target="https://www.avoidingregret.com/2014/02/photo-essay-lincoln-heights-jail-closed.html" TargetMode="External"/><Relationship Id="rId4" Type="http://schemas.openxmlformats.org/officeDocument/2006/relationships/image" Target="../media/image114.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77.xml"/><Relationship Id="rId4" Type="http://schemas.openxmlformats.org/officeDocument/2006/relationships/image" Target="../media/image115.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80.xml"/><Relationship Id="rId4" Type="http://schemas.openxmlformats.org/officeDocument/2006/relationships/image" Target="../media/image1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81.xml"/><Relationship Id="rId4" Type="http://schemas.openxmlformats.org/officeDocument/2006/relationships/image" Target="../media/image117.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82.xml"/><Relationship Id="rId4" Type="http://schemas.openxmlformats.org/officeDocument/2006/relationships/image" Target="../media/image118.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83.xml"/><Relationship Id="rId4" Type="http://schemas.openxmlformats.org/officeDocument/2006/relationships/image" Target="../media/image119.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84.xml"/><Relationship Id="rId4" Type="http://schemas.openxmlformats.org/officeDocument/2006/relationships/image" Target="../media/image120.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85.xml"/><Relationship Id="rId4" Type="http://schemas.openxmlformats.org/officeDocument/2006/relationships/image" Target="../media/image8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svg"/><Relationship Id="rId18" Type="http://schemas.openxmlformats.org/officeDocument/2006/relationships/image" Target="../media/image133.svg"/><Relationship Id="rId3" Type="http://schemas.openxmlformats.org/officeDocument/2006/relationships/notesSlide" Target="../notesSlides/notesSlide77.xml"/><Relationship Id="rId21" Type="http://schemas.openxmlformats.org/officeDocument/2006/relationships/image" Target="../media/image136.svg"/><Relationship Id="rId7" Type="http://schemas.openxmlformats.org/officeDocument/2006/relationships/image" Target="../media/image123.svg"/><Relationship Id="rId12" Type="http://schemas.openxmlformats.org/officeDocument/2006/relationships/image" Target="../media/image128.png"/><Relationship Id="rId17" Type="http://schemas.openxmlformats.org/officeDocument/2006/relationships/image" Target="../media/image132.png"/><Relationship Id="rId2" Type="http://schemas.openxmlformats.org/officeDocument/2006/relationships/slideLayout" Target="../slideLayouts/slideLayout7.xml"/><Relationship Id="rId16" Type="http://schemas.openxmlformats.org/officeDocument/2006/relationships/hyperlink" Target="https://www.linkedin.com/company/interstate-commission-for-adult-offender-supervision/" TargetMode="External"/><Relationship Id="rId20" Type="http://schemas.openxmlformats.org/officeDocument/2006/relationships/image" Target="../media/image135.png"/><Relationship Id="rId1" Type="http://schemas.openxmlformats.org/officeDocument/2006/relationships/tags" Target="../tags/tag87.xml"/><Relationship Id="rId6" Type="http://schemas.openxmlformats.org/officeDocument/2006/relationships/image" Target="../media/image122.svg"/><Relationship Id="rId11" Type="http://schemas.openxmlformats.org/officeDocument/2006/relationships/image" Target="../media/image127.svg"/><Relationship Id="rId5" Type="http://schemas.openxmlformats.org/officeDocument/2006/relationships/image" Target="../media/image121.png"/><Relationship Id="rId15" Type="http://schemas.openxmlformats.org/officeDocument/2006/relationships/image" Target="../media/image131.svg"/><Relationship Id="rId10" Type="http://schemas.openxmlformats.org/officeDocument/2006/relationships/image" Target="../media/image126.png"/><Relationship Id="rId19" Type="http://schemas.openxmlformats.org/officeDocument/2006/relationships/image" Target="../media/image134.png"/><Relationship Id="rId4" Type="http://schemas.openxmlformats.org/officeDocument/2006/relationships/hyperlink" Target="https://www.interstatecompact.org/core-searchhttps:/www.interstatecompact.org/bench-bookhttps:/support.interstatecompact.org/hc/en-us" TargetMode="External"/><Relationship Id="rId9" Type="http://schemas.openxmlformats.org/officeDocument/2006/relationships/image" Target="../media/image125.svg"/><Relationship Id="rId1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sp>
        <p:nvSpPr>
          <p:cNvPr id="2" name="AutoShape 2"/>
          <p:cNvSpPr/>
          <p:nvPr/>
        </p:nvSpPr>
        <p:spPr>
          <a:xfrm rot="2340">
            <a:off x="-4762" y="9738655"/>
            <a:ext cx="13959126" cy="0"/>
          </a:xfrm>
          <a:prstGeom prst="line">
            <a:avLst/>
          </a:prstGeom>
          <a:ln w="9525" cap="rnd">
            <a:solidFill>
              <a:srgbClr val="2E415D"/>
            </a:solidFill>
            <a:prstDash val="solid"/>
            <a:headEnd type="none" w="sm" len="sm"/>
            <a:tailEnd type="none" w="sm" len="sm"/>
          </a:ln>
        </p:spPr>
        <p:txBody>
          <a:bodyPr/>
          <a:lstStyle/>
          <a:p>
            <a:endParaRPr lang="en-US"/>
          </a:p>
        </p:txBody>
      </p:sp>
      <p:grpSp>
        <p:nvGrpSpPr>
          <p:cNvPr id="3" name="Group 3"/>
          <p:cNvGrpSpPr/>
          <p:nvPr/>
        </p:nvGrpSpPr>
        <p:grpSpPr>
          <a:xfrm>
            <a:off x="728758" y="845001"/>
            <a:ext cx="16723214" cy="5242103"/>
            <a:chOff x="0" y="0"/>
            <a:chExt cx="22297619" cy="6989470"/>
          </a:xfrm>
        </p:grpSpPr>
        <p:sp>
          <p:nvSpPr>
            <p:cNvPr id="4" name="Freeform 4"/>
            <p:cNvSpPr/>
            <p:nvPr/>
          </p:nvSpPr>
          <p:spPr>
            <a:xfrm>
              <a:off x="0" y="0"/>
              <a:ext cx="22297644" cy="6989445"/>
            </a:xfrm>
            <a:custGeom>
              <a:avLst/>
              <a:gdLst/>
              <a:ahLst/>
              <a:cxnLst/>
              <a:rect l="l" t="t" r="r" b="b"/>
              <a:pathLst>
                <a:path w="22297644" h="6989445">
                  <a:moveTo>
                    <a:pt x="0" y="0"/>
                  </a:moveTo>
                  <a:lnTo>
                    <a:pt x="22297644" y="0"/>
                  </a:lnTo>
                  <a:lnTo>
                    <a:pt x="22297644" y="6989445"/>
                  </a:lnTo>
                  <a:lnTo>
                    <a:pt x="0" y="6989445"/>
                  </a:lnTo>
                  <a:close/>
                </a:path>
              </a:pathLst>
            </a:custGeom>
            <a:solidFill>
              <a:srgbClr val="D3D3D3"/>
            </a:solidFill>
            <a:ln w="12700">
              <a:solidFill>
                <a:srgbClr val="000000"/>
              </a:solidFill>
            </a:ln>
          </p:spPr>
          <p:txBody>
            <a:bodyPr/>
            <a:lstStyle/>
            <a:p>
              <a:endParaRPr lang="en-US"/>
            </a:p>
          </p:txBody>
        </p:sp>
      </p:grpSp>
      <p:grpSp>
        <p:nvGrpSpPr>
          <p:cNvPr id="5" name="Group 5"/>
          <p:cNvGrpSpPr/>
          <p:nvPr/>
        </p:nvGrpSpPr>
        <p:grpSpPr>
          <a:xfrm>
            <a:off x="1295400" y="1491692"/>
            <a:ext cx="12405866" cy="1908810"/>
            <a:chOff x="0" y="0"/>
            <a:chExt cx="19108928" cy="2545080"/>
          </a:xfrm>
        </p:grpSpPr>
        <p:sp>
          <p:nvSpPr>
            <p:cNvPr id="6" name="Freeform 6"/>
            <p:cNvSpPr/>
            <p:nvPr/>
          </p:nvSpPr>
          <p:spPr>
            <a:xfrm>
              <a:off x="0" y="0"/>
              <a:ext cx="19108922" cy="2545084"/>
            </a:xfrm>
            <a:custGeom>
              <a:avLst/>
              <a:gdLst/>
              <a:ahLst/>
              <a:cxnLst/>
              <a:rect l="l" t="t" r="r" b="b"/>
              <a:pathLst>
                <a:path w="19108922" h="2545084">
                  <a:moveTo>
                    <a:pt x="0" y="0"/>
                  </a:moveTo>
                  <a:lnTo>
                    <a:pt x="19108922" y="0"/>
                  </a:lnTo>
                  <a:lnTo>
                    <a:pt x="19108922" y="2545084"/>
                  </a:lnTo>
                  <a:lnTo>
                    <a:pt x="0" y="2545084"/>
                  </a:lnTo>
                  <a:close/>
                </a:path>
              </a:pathLst>
            </a:custGeom>
            <a:solidFill>
              <a:srgbClr val="000000">
                <a:alpha val="0"/>
              </a:srgbClr>
            </a:solidFill>
            <a:ln w="12700">
              <a:noFill/>
            </a:ln>
          </p:spPr>
          <p:txBody>
            <a:bodyPr/>
            <a:lstStyle/>
            <a:p>
              <a:endParaRPr lang="en-US"/>
            </a:p>
          </p:txBody>
        </p:sp>
        <p:sp>
          <p:nvSpPr>
            <p:cNvPr id="7" name="TextBox 7"/>
            <p:cNvSpPr txBox="1"/>
            <p:nvPr/>
          </p:nvSpPr>
          <p:spPr>
            <a:xfrm>
              <a:off x="0" y="-19050"/>
              <a:ext cx="19108928" cy="2564130"/>
            </a:xfrm>
            <a:prstGeom prst="rect">
              <a:avLst/>
            </a:prstGeom>
          </p:spPr>
          <p:txBody>
            <a:bodyPr lIns="0" tIns="0" rIns="0" bIns="0" rtlCol="0" anchor="b"/>
            <a:lstStyle/>
            <a:p>
              <a:pPr algn="l">
                <a:lnSpc>
                  <a:spcPts val="10800"/>
                </a:lnSpc>
              </a:pPr>
              <a:r>
                <a:rPr lang="en-US" sz="9000">
                  <a:solidFill>
                    <a:srgbClr val="0E1E31"/>
                  </a:solidFill>
                  <a:latin typeface="Questrial"/>
                  <a:ea typeface="Questrial"/>
                  <a:cs typeface="Questrial"/>
                  <a:sym typeface="Questrial"/>
                </a:rPr>
                <a:t>ICAOS Rules Training</a:t>
              </a:r>
            </a:p>
          </p:txBody>
        </p:sp>
      </p:grpSp>
      <p:sp>
        <p:nvSpPr>
          <p:cNvPr id="8" name="AutoShape 8"/>
          <p:cNvSpPr/>
          <p:nvPr/>
        </p:nvSpPr>
        <p:spPr>
          <a:xfrm>
            <a:off x="1028700" y="3461290"/>
            <a:ext cx="12405866" cy="0"/>
          </a:xfrm>
          <a:prstGeom prst="line">
            <a:avLst/>
          </a:prstGeom>
          <a:ln w="9525" cap="rnd">
            <a:solidFill>
              <a:srgbClr val="2E415D"/>
            </a:solidFill>
            <a:prstDash val="solid"/>
            <a:headEnd type="none" w="sm" len="sm"/>
            <a:tailEnd type="none" w="sm" len="sm"/>
          </a:ln>
        </p:spPr>
        <p:txBody>
          <a:bodyPr/>
          <a:lstStyle/>
          <a:p>
            <a:endParaRPr lang="en-US"/>
          </a:p>
        </p:txBody>
      </p:sp>
      <p:sp>
        <p:nvSpPr>
          <p:cNvPr id="9" name="AutoShape 9"/>
          <p:cNvSpPr/>
          <p:nvPr/>
        </p:nvSpPr>
        <p:spPr>
          <a:xfrm rot="25320">
            <a:off x="13944819" y="9738655"/>
            <a:ext cx="1293933" cy="0"/>
          </a:xfrm>
          <a:prstGeom prst="line">
            <a:avLst/>
          </a:prstGeom>
          <a:ln w="9525" cap="rnd">
            <a:solidFill>
              <a:srgbClr val="2E415D"/>
            </a:solidFill>
            <a:prstDash val="solid"/>
            <a:headEnd type="none" w="sm" len="sm"/>
            <a:tailEnd type="none" w="sm" len="sm"/>
          </a:ln>
        </p:spPr>
        <p:txBody>
          <a:bodyPr/>
          <a:lstStyle/>
          <a:p>
            <a:endParaRPr lang="en-US"/>
          </a:p>
        </p:txBody>
      </p:sp>
      <p:grpSp>
        <p:nvGrpSpPr>
          <p:cNvPr id="10" name="Group 10"/>
          <p:cNvGrpSpPr/>
          <p:nvPr/>
        </p:nvGrpSpPr>
        <p:grpSpPr>
          <a:xfrm>
            <a:off x="3884886" y="6733908"/>
            <a:ext cx="10907354" cy="2362695"/>
            <a:chOff x="0" y="0"/>
            <a:chExt cx="14543138" cy="3150260"/>
          </a:xfrm>
        </p:grpSpPr>
        <p:sp>
          <p:nvSpPr>
            <p:cNvPr id="11" name="Freeform 11"/>
            <p:cNvSpPr/>
            <p:nvPr/>
          </p:nvSpPr>
          <p:spPr>
            <a:xfrm>
              <a:off x="0" y="0"/>
              <a:ext cx="14543151" cy="3150235"/>
            </a:xfrm>
            <a:custGeom>
              <a:avLst/>
              <a:gdLst/>
              <a:ahLst/>
              <a:cxnLst/>
              <a:rect l="l" t="t" r="r" b="b"/>
              <a:pathLst>
                <a:path w="14543151" h="3150235">
                  <a:moveTo>
                    <a:pt x="0" y="0"/>
                  </a:moveTo>
                  <a:lnTo>
                    <a:pt x="14543151" y="0"/>
                  </a:lnTo>
                  <a:lnTo>
                    <a:pt x="14543151" y="3150235"/>
                  </a:lnTo>
                  <a:lnTo>
                    <a:pt x="0" y="3150235"/>
                  </a:lnTo>
                  <a:close/>
                </a:path>
              </a:pathLst>
            </a:custGeom>
            <a:solidFill>
              <a:srgbClr val="D3D3D3"/>
            </a:solidFill>
            <a:ln w="12700">
              <a:solidFill>
                <a:srgbClr val="000000"/>
              </a:solidFill>
            </a:ln>
          </p:spPr>
          <p:txBody>
            <a:bodyPr/>
            <a:lstStyle/>
            <a:p>
              <a:endParaRPr lang="en-US"/>
            </a:p>
          </p:txBody>
        </p:sp>
      </p:grpSp>
      <p:grpSp>
        <p:nvGrpSpPr>
          <p:cNvPr id="12" name="Group 12"/>
          <p:cNvGrpSpPr/>
          <p:nvPr/>
        </p:nvGrpSpPr>
        <p:grpSpPr>
          <a:xfrm>
            <a:off x="13325246" y="1430903"/>
            <a:ext cx="4070299" cy="407029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4" name="TextBox 14"/>
          <p:cNvSpPr txBox="1"/>
          <p:nvPr/>
        </p:nvSpPr>
        <p:spPr>
          <a:xfrm>
            <a:off x="1028700" y="4277125"/>
            <a:ext cx="12405866" cy="638175"/>
          </a:xfrm>
          <a:prstGeom prst="rect">
            <a:avLst/>
          </a:prstGeom>
        </p:spPr>
        <p:txBody>
          <a:bodyPr lIns="0" tIns="0" rIns="0" bIns="0" rtlCol="0" anchor="t">
            <a:spAutoFit/>
          </a:bodyPr>
          <a:lstStyle/>
          <a:p>
            <a:pPr algn="l">
              <a:lnSpc>
                <a:spcPts val="5040"/>
              </a:lnSpc>
            </a:pPr>
            <a:r>
              <a:rPr lang="en-US" sz="4200">
                <a:solidFill>
                  <a:srgbClr val="2E415D"/>
                </a:solidFill>
                <a:latin typeface="Quicksand"/>
                <a:ea typeface="Quicksand"/>
                <a:cs typeface="Quicksand"/>
                <a:sym typeface="Quicksand"/>
              </a:rPr>
              <a:t>Interstate Compact for Adult Offender Supervision</a:t>
            </a:r>
          </a:p>
        </p:txBody>
      </p:sp>
      <p:sp>
        <p:nvSpPr>
          <p:cNvPr id="15" name="TextBox 15"/>
          <p:cNvSpPr txBox="1"/>
          <p:nvPr/>
        </p:nvSpPr>
        <p:spPr>
          <a:xfrm>
            <a:off x="4185361" y="7048995"/>
            <a:ext cx="9826866" cy="574929"/>
          </a:xfrm>
          <a:prstGeom prst="rect">
            <a:avLst/>
          </a:prstGeom>
        </p:spPr>
        <p:txBody>
          <a:bodyPr lIns="0" tIns="0" rIns="0" bIns="0" rtlCol="0" anchor="t">
            <a:spAutoFit/>
          </a:bodyPr>
          <a:lstStyle/>
          <a:p>
            <a:pPr algn="ctr">
              <a:lnSpc>
                <a:spcPts val="2268"/>
              </a:lnSpc>
            </a:pPr>
            <a:r>
              <a:rPr lang="en-US" sz="2100">
                <a:solidFill>
                  <a:srgbClr val="2E415D"/>
                </a:solidFill>
                <a:latin typeface="Gotham"/>
                <a:ea typeface="Gotham"/>
                <a:cs typeface="Gotham"/>
                <a:sym typeface="Gotham"/>
              </a:rPr>
              <a:t>Presented by:</a:t>
            </a:r>
          </a:p>
          <a:p>
            <a:pPr algn="ctr">
              <a:lnSpc>
                <a:spcPts val="2268"/>
              </a:lnSpc>
            </a:pPr>
            <a:endParaRPr lang="en-US" sz="2100">
              <a:solidFill>
                <a:srgbClr val="2E415D"/>
              </a:solidFill>
              <a:latin typeface="Gotham"/>
              <a:ea typeface="Gotham"/>
              <a:cs typeface="Gotham"/>
              <a:sym typeface="Gotham"/>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47688"/>
            <a:ext cx="16230600" cy="2304288"/>
            <a:chOff x="0" y="0"/>
            <a:chExt cx="21640800" cy="3072384"/>
          </a:xfrm>
        </p:grpSpPr>
        <p:sp>
          <p:nvSpPr>
            <p:cNvPr id="3" name="Freeform 3"/>
            <p:cNvSpPr/>
            <p:nvPr/>
          </p:nvSpPr>
          <p:spPr>
            <a:xfrm>
              <a:off x="0" y="0"/>
              <a:ext cx="21640800" cy="3072384"/>
            </a:xfrm>
            <a:custGeom>
              <a:avLst/>
              <a:gdLst/>
              <a:ahLst/>
              <a:cxnLst/>
              <a:rect l="l" t="t" r="r" b="b"/>
              <a:pathLst>
                <a:path w="21640800" h="3072384">
                  <a:moveTo>
                    <a:pt x="0" y="0"/>
                  </a:moveTo>
                  <a:lnTo>
                    <a:pt x="21640800" y="0"/>
                  </a:lnTo>
                  <a:lnTo>
                    <a:pt x="21640800" y="3072384"/>
                  </a:lnTo>
                  <a:lnTo>
                    <a:pt x="0" y="3072384"/>
                  </a:lnTo>
                  <a:close/>
                </a:path>
              </a:pathLst>
            </a:custGeom>
            <a:solidFill>
              <a:srgbClr val="D3D3D3">
                <a:alpha val="0"/>
              </a:srgbClr>
            </a:solidFill>
            <a:ln w="12700">
              <a:noFill/>
            </a:ln>
          </p:spPr>
          <p:txBody>
            <a:bodyPr/>
            <a:lstStyle/>
            <a:p>
              <a:endParaRPr lang="en-US"/>
            </a:p>
          </p:txBody>
        </p:sp>
        <p:sp>
          <p:nvSpPr>
            <p:cNvPr id="4" name="TextBox 4"/>
            <p:cNvSpPr txBox="1"/>
            <p:nvPr/>
          </p:nvSpPr>
          <p:spPr>
            <a:xfrm>
              <a:off x="0" y="66675"/>
              <a:ext cx="21640800" cy="3005709"/>
            </a:xfrm>
            <a:prstGeom prst="rect">
              <a:avLst/>
            </a:prstGeom>
            <a:ln>
              <a:noFill/>
            </a:ln>
          </p:spPr>
          <p:txBody>
            <a:bodyPr lIns="0" tIns="0" rIns="0" bIns="0" rtlCol="0" anchor="ctr"/>
            <a:lstStyle/>
            <a:p>
              <a:pPr algn="ctr">
                <a:lnSpc>
                  <a:spcPts val="7128"/>
                </a:lnSpc>
              </a:pPr>
              <a:r>
                <a:rPr lang="en-US" sz="6600" spc="-40">
                  <a:solidFill>
                    <a:srgbClr val="757A7C"/>
                  </a:solidFill>
                  <a:latin typeface="Questrial"/>
                  <a:ea typeface="Questrial"/>
                  <a:cs typeface="Questrial"/>
                  <a:sym typeface="Questrial"/>
                </a:rPr>
                <a:t>ICAOS Creates Circumstances to Promote Successful Supervision</a:t>
              </a:r>
            </a:p>
          </p:txBody>
        </p:sp>
      </p:grpSp>
      <p:sp>
        <p:nvSpPr>
          <p:cNvPr id="5" name="AutoShape 5"/>
          <p:cNvSpPr/>
          <p:nvPr/>
        </p:nvSpPr>
        <p:spPr>
          <a:xfrm rot="3360">
            <a:off x="7080094" y="9682162"/>
            <a:ext cx="9745818" cy="0"/>
          </a:xfrm>
          <a:prstGeom prst="line">
            <a:avLst/>
          </a:prstGeom>
          <a:ln w="9525" cap="rnd">
            <a:solidFill>
              <a:srgbClr val="2E415D"/>
            </a:solidFill>
            <a:prstDash val="solid"/>
            <a:headEnd type="none" w="sm" len="sm"/>
            <a:tailEnd type="none" w="sm" len="sm"/>
          </a:ln>
        </p:spPr>
        <p:txBody>
          <a:bodyPr/>
          <a:lstStyle/>
          <a:p>
            <a:endParaRPr lang="en-US"/>
          </a:p>
        </p:txBody>
      </p:sp>
      <p:grpSp>
        <p:nvGrpSpPr>
          <p:cNvPr id="6" name="Group 6"/>
          <p:cNvGrpSpPr/>
          <p:nvPr/>
        </p:nvGrpSpPr>
        <p:grpSpPr>
          <a:xfrm>
            <a:off x="11290739" y="6562306"/>
            <a:ext cx="6308791" cy="1560805"/>
            <a:chOff x="0" y="0"/>
            <a:chExt cx="8411721" cy="2081074"/>
          </a:xfrm>
        </p:grpSpPr>
        <p:sp>
          <p:nvSpPr>
            <p:cNvPr id="7" name="Freeform 7"/>
            <p:cNvSpPr/>
            <p:nvPr/>
          </p:nvSpPr>
          <p:spPr>
            <a:xfrm>
              <a:off x="0" y="0"/>
              <a:ext cx="8411718" cy="2081074"/>
            </a:xfrm>
            <a:custGeom>
              <a:avLst/>
              <a:gdLst/>
              <a:ahLst/>
              <a:cxnLst/>
              <a:rect l="l" t="t" r="r" b="b"/>
              <a:pathLst>
                <a:path w="8411718" h="2081074">
                  <a:moveTo>
                    <a:pt x="0" y="0"/>
                  </a:moveTo>
                  <a:lnTo>
                    <a:pt x="8411718" y="0"/>
                  </a:lnTo>
                  <a:lnTo>
                    <a:pt x="8411718" y="2081074"/>
                  </a:lnTo>
                  <a:lnTo>
                    <a:pt x="0" y="2081074"/>
                  </a:lnTo>
                  <a:close/>
                </a:path>
              </a:pathLst>
            </a:custGeom>
            <a:solidFill>
              <a:srgbClr val="000000">
                <a:alpha val="0"/>
              </a:srgbClr>
            </a:solidFill>
            <a:ln w="12700">
              <a:noFill/>
            </a:ln>
          </p:spPr>
          <p:txBody>
            <a:bodyPr/>
            <a:lstStyle/>
            <a:p>
              <a:endParaRPr lang="en-US"/>
            </a:p>
          </p:txBody>
        </p:sp>
        <p:sp>
          <p:nvSpPr>
            <p:cNvPr id="8" name="TextBox 8"/>
            <p:cNvSpPr txBox="1"/>
            <p:nvPr/>
          </p:nvSpPr>
          <p:spPr>
            <a:xfrm>
              <a:off x="0" y="-9525"/>
              <a:ext cx="8411721" cy="2090599"/>
            </a:xfrm>
            <a:prstGeom prst="rect">
              <a:avLst/>
            </a:prstGeom>
            <a:ln>
              <a:noFill/>
            </a:ln>
          </p:spPr>
          <p:txBody>
            <a:bodyPr lIns="0" tIns="0" rIns="0" bIns="0" rtlCol="0" anchor="b"/>
            <a:lstStyle/>
            <a:p>
              <a:pPr algn="ctr">
                <a:lnSpc>
                  <a:spcPts val="5160"/>
                </a:lnSpc>
              </a:pPr>
              <a:r>
                <a:rPr lang="en-US" sz="4300">
                  <a:solidFill>
                    <a:srgbClr val="D3D3D3"/>
                  </a:solidFill>
                  <a:latin typeface="Quicksand"/>
                  <a:ea typeface="Quicksand"/>
                  <a:cs typeface="Quicksand"/>
                  <a:sym typeface="Quicksand"/>
                </a:rPr>
                <a:t>Means of Support &amp; Employment</a:t>
              </a:r>
            </a:p>
          </p:txBody>
        </p:sp>
      </p:grpSp>
      <p:grpSp>
        <p:nvGrpSpPr>
          <p:cNvPr id="9" name="Group 9"/>
          <p:cNvGrpSpPr/>
          <p:nvPr/>
        </p:nvGrpSpPr>
        <p:grpSpPr>
          <a:xfrm>
            <a:off x="560396" y="3426689"/>
            <a:ext cx="5497039" cy="1560805"/>
            <a:chOff x="0" y="0"/>
            <a:chExt cx="7329386" cy="2081074"/>
          </a:xfrm>
        </p:grpSpPr>
        <p:sp>
          <p:nvSpPr>
            <p:cNvPr id="10" name="Freeform 10"/>
            <p:cNvSpPr/>
            <p:nvPr/>
          </p:nvSpPr>
          <p:spPr>
            <a:xfrm>
              <a:off x="0" y="0"/>
              <a:ext cx="7329384" cy="2081074"/>
            </a:xfrm>
            <a:custGeom>
              <a:avLst/>
              <a:gdLst/>
              <a:ahLst/>
              <a:cxnLst/>
              <a:rect l="l" t="t" r="r" b="b"/>
              <a:pathLst>
                <a:path w="7329384" h="2081074">
                  <a:moveTo>
                    <a:pt x="0" y="0"/>
                  </a:moveTo>
                  <a:lnTo>
                    <a:pt x="7329384" y="0"/>
                  </a:lnTo>
                  <a:lnTo>
                    <a:pt x="7329384" y="2081074"/>
                  </a:lnTo>
                  <a:lnTo>
                    <a:pt x="0" y="2081074"/>
                  </a:lnTo>
                  <a:close/>
                </a:path>
              </a:pathLst>
            </a:custGeom>
            <a:solidFill>
              <a:srgbClr val="000000">
                <a:alpha val="0"/>
              </a:srgbClr>
            </a:solidFill>
            <a:ln w="12700">
              <a:noFill/>
            </a:ln>
          </p:spPr>
          <p:txBody>
            <a:bodyPr/>
            <a:lstStyle/>
            <a:p>
              <a:endParaRPr lang="en-US"/>
            </a:p>
          </p:txBody>
        </p:sp>
        <p:sp>
          <p:nvSpPr>
            <p:cNvPr id="11" name="TextBox 11"/>
            <p:cNvSpPr txBox="1"/>
            <p:nvPr/>
          </p:nvSpPr>
          <p:spPr>
            <a:xfrm>
              <a:off x="0" y="-9525"/>
              <a:ext cx="7329386" cy="2090599"/>
            </a:xfrm>
            <a:prstGeom prst="rect">
              <a:avLst/>
            </a:prstGeom>
            <a:ln>
              <a:noFill/>
            </a:ln>
          </p:spPr>
          <p:txBody>
            <a:bodyPr lIns="0" tIns="0" rIns="0" bIns="0" rtlCol="0" anchor="b"/>
            <a:lstStyle/>
            <a:p>
              <a:pPr algn="ctr">
                <a:lnSpc>
                  <a:spcPts val="5160"/>
                </a:lnSpc>
              </a:pPr>
              <a:r>
                <a:rPr lang="en-US" sz="4300">
                  <a:solidFill>
                    <a:srgbClr val="D3D3D3"/>
                  </a:solidFill>
                  <a:latin typeface="Quicksand"/>
                  <a:ea typeface="Quicksand"/>
                  <a:cs typeface="Quicksand"/>
                  <a:sym typeface="Quicksand"/>
                </a:rPr>
                <a:t>Positive Relationships &amp; Family Support</a:t>
              </a:r>
            </a:p>
          </p:txBody>
        </p:sp>
      </p:grpSp>
      <p:grpSp>
        <p:nvGrpSpPr>
          <p:cNvPr id="12" name="Group 12"/>
          <p:cNvGrpSpPr/>
          <p:nvPr/>
        </p:nvGrpSpPr>
        <p:grpSpPr>
          <a:xfrm>
            <a:off x="11566408" y="3426689"/>
            <a:ext cx="5757453" cy="913105"/>
            <a:chOff x="0" y="0"/>
            <a:chExt cx="7676604" cy="1217474"/>
          </a:xfrm>
        </p:grpSpPr>
        <p:sp>
          <p:nvSpPr>
            <p:cNvPr id="13" name="Freeform 13"/>
            <p:cNvSpPr/>
            <p:nvPr/>
          </p:nvSpPr>
          <p:spPr>
            <a:xfrm>
              <a:off x="0" y="0"/>
              <a:ext cx="7676602" cy="1217475"/>
            </a:xfrm>
            <a:custGeom>
              <a:avLst/>
              <a:gdLst/>
              <a:ahLst/>
              <a:cxnLst/>
              <a:rect l="l" t="t" r="r" b="b"/>
              <a:pathLst>
                <a:path w="7676602" h="1217475">
                  <a:moveTo>
                    <a:pt x="0" y="0"/>
                  </a:moveTo>
                  <a:lnTo>
                    <a:pt x="7676602" y="0"/>
                  </a:lnTo>
                  <a:lnTo>
                    <a:pt x="7676602" y="1217475"/>
                  </a:lnTo>
                  <a:lnTo>
                    <a:pt x="0" y="1217475"/>
                  </a:lnTo>
                  <a:close/>
                </a:path>
              </a:pathLst>
            </a:custGeom>
            <a:solidFill>
              <a:srgbClr val="000000">
                <a:alpha val="0"/>
              </a:srgbClr>
            </a:solidFill>
            <a:ln w="12700">
              <a:noFill/>
            </a:ln>
          </p:spPr>
          <p:txBody>
            <a:bodyPr/>
            <a:lstStyle/>
            <a:p>
              <a:endParaRPr lang="en-US"/>
            </a:p>
          </p:txBody>
        </p:sp>
        <p:sp>
          <p:nvSpPr>
            <p:cNvPr id="14" name="TextBox 14"/>
            <p:cNvSpPr txBox="1"/>
            <p:nvPr/>
          </p:nvSpPr>
          <p:spPr>
            <a:xfrm>
              <a:off x="0" y="-9525"/>
              <a:ext cx="7676604" cy="1226999"/>
            </a:xfrm>
            <a:prstGeom prst="rect">
              <a:avLst/>
            </a:prstGeom>
            <a:ln>
              <a:noFill/>
            </a:ln>
          </p:spPr>
          <p:txBody>
            <a:bodyPr lIns="0" tIns="0" rIns="0" bIns="0" rtlCol="0" anchor="b"/>
            <a:lstStyle/>
            <a:p>
              <a:pPr algn="ctr">
                <a:lnSpc>
                  <a:spcPts val="5160"/>
                </a:lnSpc>
              </a:pPr>
              <a:r>
                <a:rPr lang="en-US" sz="4300">
                  <a:solidFill>
                    <a:srgbClr val="D3D3D3"/>
                  </a:solidFill>
                  <a:latin typeface="Quicksand"/>
                  <a:ea typeface="Quicksand"/>
                  <a:cs typeface="Quicksand"/>
                  <a:sym typeface="Quicksand"/>
                </a:rPr>
                <a:t>Life Stability</a:t>
              </a:r>
            </a:p>
          </p:txBody>
        </p:sp>
      </p:grpSp>
      <p:grpSp>
        <p:nvGrpSpPr>
          <p:cNvPr id="15" name="Group 15"/>
          <p:cNvGrpSpPr/>
          <p:nvPr/>
        </p:nvGrpSpPr>
        <p:grpSpPr>
          <a:xfrm>
            <a:off x="0" y="6886156"/>
            <a:ext cx="6972169" cy="913105"/>
            <a:chOff x="0" y="0"/>
            <a:chExt cx="9296225" cy="1217474"/>
          </a:xfrm>
        </p:grpSpPr>
        <p:sp>
          <p:nvSpPr>
            <p:cNvPr id="16" name="Freeform 16"/>
            <p:cNvSpPr/>
            <p:nvPr/>
          </p:nvSpPr>
          <p:spPr>
            <a:xfrm>
              <a:off x="0" y="0"/>
              <a:ext cx="9296223" cy="1217475"/>
            </a:xfrm>
            <a:custGeom>
              <a:avLst/>
              <a:gdLst/>
              <a:ahLst/>
              <a:cxnLst/>
              <a:rect l="l" t="t" r="r" b="b"/>
              <a:pathLst>
                <a:path w="9296223" h="1217475">
                  <a:moveTo>
                    <a:pt x="0" y="0"/>
                  </a:moveTo>
                  <a:lnTo>
                    <a:pt x="9296223" y="0"/>
                  </a:lnTo>
                  <a:lnTo>
                    <a:pt x="9296223" y="1217475"/>
                  </a:lnTo>
                  <a:lnTo>
                    <a:pt x="0" y="1217475"/>
                  </a:lnTo>
                  <a:close/>
                </a:path>
              </a:pathLst>
            </a:custGeom>
            <a:solidFill>
              <a:srgbClr val="000000">
                <a:alpha val="0"/>
              </a:srgbClr>
            </a:solidFill>
            <a:ln w="12700">
              <a:noFill/>
            </a:ln>
          </p:spPr>
          <p:txBody>
            <a:bodyPr/>
            <a:lstStyle/>
            <a:p>
              <a:endParaRPr lang="en-US"/>
            </a:p>
          </p:txBody>
        </p:sp>
        <p:sp>
          <p:nvSpPr>
            <p:cNvPr id="17" name="TextBox 17"/>
            <p:cNvSpPr txBox="1"/>
            <p:nvPr/>
          </p:nvSpPr>
          <p:spPr>
            <a:xfrm>
              <a:off x="0" y="-9525"/>
              <a:ext cx="9296225" cy="1226999"/>
            </a:xfrm>
            <a:prstGeom prst="rect">
              <a:avLst/>
            </a:prstGeom>
            <a:ln>
              <a:noFill/>
            </a:ln>
          </p:spPr>
          <p:txBody>
            <a:bodyPr lIns="0" tIns="0" rIns="0" bIns="0" rtlCol="0" anchor="b"/>
            <a:lstStyle/>
            <a:p>
              <a:pPr algn="ctr">
                <a:lnSpc>
                  <a:spcPts val="5160"/>
                </a:lnSpc>
              </a:pPr>
              <a:r>
                <a:rPr lang="en-US" sz="4300">
                  <a:solidFill>
                    <a:srgbClr val="D3D3D3"/>
                  </a:solidFill>
                  <a:latin typeface="Quicksand"/>
                  <a:ea typeface="Quicksand"/>
                  <a:cs typeface="Quicksand"/>
                  <a:sym typeface="Quicksand"/>
                </a:rPr>
                <a:t>Resources/Programs</a:t>
              </a:r>
            </a:p>
          </p:txBody>
        </p:sp>
      </p:grpSp>
      <p:grpSp>
        <p:nvGrpSpPr>
          <p:cNvPr id="18" name="Group 18"/>
          <p:cNvGrpSpPr/>
          <p:nvPr/>
        </p:nvGrpSpPr>
        <p:grpSpPr>
          <a:xfrm>
            <a:off x="6307198" y="2851976"/>
            <a:ext cx="5409905" cy="5146546"/>
            <a:chOff x="0" y="0"/>
            <a:chExt cx="7213206" cy="6862062"/>
          </a:xfrm>
        </p:grpSpPr>
        <p:sp>
          <p:nvSpPr>
            <p:cNvPr id="19" name="Freeform 19"/>
            <p:cNvSpPr/>
            <p:nvPr/>
          </p:nvSpPr>
          <p:spPr>
            <a:xfrm>
              <a:off x="12700" y="12700"/>
              <a:ext cx="7187819" cy="6836662"/>
            </a:xfrm>
            <a:custGeom>
              <a:avLst/>
              <a:gdLst/>
              <a:ahLst/>
              <a:cxnLst/>
              <a:rect l="l" t="t" r="r" b="b"/>
              <a:pathLst>
                <a:path w="7187819" h="6836662">
                  <a:moveTo>
                    <a:pt x="0" y="3418331"/>
                  </a:moveTo>
                  <a:cubicBezTo>
                    <a:pt x="0" y="1530477"/>
                    <a:pt x="1609090" y="0"/>
                    <a:pt x="3593846" y="0"/>
                  </a:cubicBezTo>
                  <a:cubicBezTo>
                    <a:pt x="5578603" y="0"/>
                    <a:pt x="7187819" y="1530477"/>
                    <a:pt x="7187819" y="3418331"/>
                  </a:cubicBezTo>
                  <a:cubicBezTo>
                    <a:pt x="7187819" y="5306185"/>
                    <a:pt x="5578729" y="6836662"/>
                    <a:pt x="3593846" y="6836662"/>
                  </a:cubicBezTo>
                  <a:cubicBezTo>
                    <a:pt x="1608963" y="6836662"/>
                    <a:pt x="0" y="5306185"/>
                    <a:pt x="0" y="3418331"/>
                  </a:cubicBezTo>
                  <a:close/>
                </a:path>
              </a:pathLst>
            </a:custGeom>
            <a:solidFill>
              <a:srgbClr val="0E1E31"/>
            </a:solidFill>
            <a:ln w="12700">
              <a:solidFill>
                <a:srgbClr val="000000"/>
              </a:solidFill>
            </a:ln>
          </p:spPr>
          <p:txBody>
            <a:bodyPr/>
            <a:lstStyle/>
            <a:p>
              <a:endParaRPr lang="en-US"/>
            </a:p>
          </p:txBody>
        </p:sp>
        <p:sp>
          <p:nvSpPr>
            <p:cNvPr id="20" name="Freeform 20"/>
            <p:cNvSpPr/>
            <p:nvPr/>
          </p:nvSpPr>
          <p:spPr>
            <a:xfrm>
              <a:off x="0" y="0"/>
              <a:ext cx="7213219" cy="6862062"/>
            </a:xfrm>
            <a:custGeom>
              <a:avLst/>
              <a:gdLst/>
              <a:ahLst/>
              <a:cxnLst/>
              <a:rect l="l" t="t" r="r" b="b"/>
              <a:pathLst>
                <a:path w="7213219" h="6862062">
                  <a:moveTo>
                    <a:pt x="0" y="3431031"/>
                  </a:moveTo>
                  <a:cubicBezTo>
                    <a:pt x="0" y="1535557"/>
                    <a:pt x="1615313" y="0"/>
                    <a:pt x="3606546" y="0"/>
                  </a:cubicBezTo>
                  <a:lnTo>
                    <a:pt x="3606546" y="12700"/>
                  </a:lnTo>
                  <a:lnTo>
                    <a:pt x="3606546" y="0"/>
                  </a:lnTo>
                  <a:cubicBezTo>
                    <a:pt x="5597906" y="0"/>
                    <a:pt x="7213219" y="1535557"/>
                    <a:pt x="7213219" y="3431031"/>
                  </a:cubicBezTo>
                  <a:cubicBezTo>
                    <a:pt x="7213219" y="5326505"/>
                    <a:pt x="5597906" y="6862062"/>
                    <a:pt x="3606546" y="6862062"/>
                  </a:cubicBezTo>
                  <a:lnTo>
                    <a:pt x="3606546" y="6849362"/>
                  </a:lnTo>
                  <a:lnTo>
                    <a:pt x="3606546" y="6862062"/>
                  </a:lnTo>
                  <a:cubicBezTo>
                    <a:pt x="1615313" y="6862062"/>
                    <a:pt x="0" y="5326505"/>
                    <a:pt x="0" y="3431031"/>
                  </a:cubicBezTo>
                  <a:lnTo>
                    <a:pt x="12700" y="3431031"/>
                  </a:lnTo>
                  <a:lnTo>
                    <a:pt x="23368" y="3437889"/>
                  </a:lnTo>
                  <a:cubicBezTo>
                    <a:pt x="20320" y="3442588"/>
                    <a:pt x="14478" y="3444747"/>
                    <a:pt x="9144" y="3443223"/>
                  </a:cubicBezTo>
                  <a:cubicBezTo>
                    <a:pt x="3810" y="3441699"/>
                    <a:pt x="0" y="3436619"/>
                    <a:pt x="0" y="3431031"/>
                  </a:cubicBezTo>
                  <a:moveTo>
                    <a:pt x="25400" y="3431031"/>
                  </a:moveTo>
                  <a:lnTo>
                    <a:pt x="12700" y="3431031"/>
                  </a:lnTo>
                  <a:lnTo>
                    <a:pt x="2032" y="3424173"/>
                  </a:lnTo>
                  <a:cubicBezTo>
                    <a:pt x="5080" y="3419474"/>
                    <a:pt x="10922" y="3417315"/>
                    <a:pt x="16256" y="3418839"/>
                  </a:cubicBezTo>
                  <a:cubicBezTo>
                    <a:pt x="21590" y="3420363"/>
                    <a:pt x="25400" y="3425443"/>
                    <a:pt x="25400" y="3431031"/>
                  </a:cubicBezTo>
                  <a:cubicBezTo>
                    <a:pt x="25400" y="5311265"/>
                    <a:pt x="1628140" y="6836662"/>
                    <a:pt x="3606546" y="6836662"/>
                  </a:cubicBezTo>
                  <a:cubicBezTo>
                    <a:pt x="5584953" y="6836662"/>
                    <a:pt x="7187819" y="5311265"/>
                    <a:pt x="7187819" y="3431031"/>
                  </a:cubicBezTo>
                  <a:lnTo>
                    <a:pt x="7200519" y="3431031"/>
                  </a:lnTo>
                  <a:lnTo>
                    <a:pt x="7187819" y="3431031"/>
                  </a:lnTo>
                  <a:cubicBezTo>
                    <a:pt x="7187819" y="1550797"/>
                    <a:pt x="5585079" y="25400"/>
                    <a:pt x="3606546" y="25400"/>
                  </a:cubicBezTo>
                  <a:lnTo>
                    <a:pt x="3606546" y="12700"/>
                  </a:lnTo>
                  <a:lnTo>
                    <a:pt x="3606546" y="25400"/>
                  </a:lnTo>
                  <a:cubicBezTo>
                    <a:pt x="1628140" y="25400"/>
                    <a:pt x="25400" y="1550797"/>
                    <a:pt x="25400" y="3431031"/>
                  </a:cubicBezTo>
                  <a:close/>
                </a:path>
              </a:pathLst>
            </a:custGeom>
            <a:solidFill>
              <a:srgbClr val="2F528F"/>
            </a:solidFill>
            <a:ln w="12700">
              <a:solidFill>
                <a:srgbClr val="000000"/>
              </a:solidFill>
            </a:ln>
          </p:spPr>
          <p:txBody>
            <a:bodyPr/>
            <a:lstStyle/>
            <a:p>
              <a:endParaRPr lang="en-US"/>
            </a:p>
          </p:txBody>
        </p:sp>
        <p:sp>
          <p:nvSpPr>
            <p:cNvPr id="21" name="TextBox 21"/>
            <p:cNvSpPr txBox="1"/>
            <p:nvPr/>
          </p:nvSpPr>
          <p:spPr>
            <a:xfrm>
              <a:off x="0" y="0"/>
              <a:ext cx="7213206" cy="6862062"/>
            </a:xfrm>
            <a:prstGeom prst="rect">
              <a:avLst/>
            </a:prstGeom>
          </p:spPr>
          <p:txBody>
            <a:bodyPr lIns="50800" tIns="50800" rIns="50800" bIns="50800" rtlCol="0" anchor="ctr"/>
            <a:lstStyle/>
            <a:p>
              <a:pPr algn="ctr">
                <a:lnSpc>
                  <a:spcPts val="5040"/>
                </a:lnSpc>
              </a:pPr>
              <a:r>
                <a:rPr lang="en-US" sz="4200">
                  <a:solidFill>
                    <a:srgbClr val="D3D3D3"/>
                  </a:solidFill>
                  <a:latin typeface="Quicksand"/>
                  <a:ea typeface="Quicksand"/>
                  <a:cs typeface="Quicksand"/>
                  <a:sym typeface="Quicksand"/>
                </a:rPr>
                <a:t>Ensure Effective Supervision &amp; Rehabilitation</a:t>
              </a:r>
            </a:p>
          </p:txBody>
        </p:sp>
      </p:grpSp>
      <p:sp>
        <p:nvSpPr>
          <p:cNvPr id="22" name="TextBox 22"/>
          <p:cNvSpPr txBox="1"/>
          <p:nvPr/>
        </p:nvSpPr>
        <p:spPr>
          <a:xfrm>
            <a:off x="366814" y="8835552"/>
            <a:ext cx="8246745" cy="714375"/>
          </a:xfrm>
          <a:prstGeom prst="rect">
            <a:avLst/>
          </a:prstGeom>
        </p:spPr>
        <p:txBody>
          <a:bodyPr lIns="0" tIns="0" rIns="0" bIns="0" rtlCol="0" anchor="t">
            <a:spAutoFit/>
          </a:bodyPr>
          <a:lstStyle/>
          <a:p>
            <a:pPr algn="l">
              <a:lnSpc>
                <a:spcPts val="1889"/>
              </a:lnSpc>
            </a:pPr>
            <a:r>
              <a:rPr lang="en-US" sz="1575" i="1">
                <a:solidFill>
                  <a:srgbClr val="D3D3D3"/>
                </a:solidFill>
                <a:latin typeface="Quicksand"/>
                <a:ea typeface="Quicksand"/>
                <a:cs typeface="Quicksand"/>
                <a:sym typeface="Quicksand"/>
              </a:rPr>
              <a:t>There is no “right” of convicted persons to travel across state lines or to serve one’s sentence in a particular state.  See, Jones v. Harris, 452 U.S. 412 (1981); Meachum v. Fano, 427 U.S. 215 (1976)</a:t>
            </a:r>
          </a:p>
        </p:txBody>
      </p:sp>
      <p:sp>
        <p:nvSpPr>
          <p:cNvPr id="23" name="TextBox 23"/>
          <p:cNvSpPr txBox="1"/>
          <p:nvPr/>
        </p:nvSpPr>
        <p:spPr>
          <a:xfrm>
            <a:off x="9664987" y="8835552"/>
            <a:ext cx="8246745" cy="714375"/>
          </a:xfrm>
          <a:prstGeom prst="rect">
            <a:avLst/>
          </a:prstGeom>
        </p:spPr>
        <p:txBody>
          <a:bodyPr lIns="0" tIns="0" rIns="0" bIns="0" rtlCol="0" anchor="t">
            <a:spAutoFit/>
          </a:bodyPr>
          <a:lstStyle/>
          <a:p>
            <a:pPr algn="l">
              <a:lnSpc>
                <a:spcPts val="1889"/>
              </a:lnSpc>
            </a:pPr>
            <a:r>
              <a:rPr lang="en-US" sz="1575" i="1">
                <a:solidFill>
                  <a:srgbClr val="D3D3D3"/>
                </a:solidFill>
                <a:latin typeface="Quicksand"/>
                <a:ea typeface="Quicksand"/>
                <a:cs typeface="Quicksand"/>
                <a:sym typeface="Quicksand"/>
              </a:rPr>
              <a:t>Convicted persons have no right to control where they live; the right is extinguished for the balance of their sentence.  Williams v. Wisconsin, 336 F.3d 576 (7th Cir. 2003), Pelland v. RI,317 F. Supp. 2d 26 (2004)</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2891208" y="3468832"/>
            <a:ext cx="2467767" cy="246776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2C2E"/>
            </a:solidFill>
            <a:ln w="12700">
              <a:solidFill>
                <a:srgbClr val="000000"/>
              </a:solidFill>
            </a:ln>
          </p:spPr>
          <p:txBody>
            <a:bodyPr/>
            <a:lstStyle/>
            <a:p>
              <a:endParaRPr lang="en-US"/>
            </a:p>
          </p:txBody>
        </p:sp>
      </p:grpSp>
      <p:grpSp>
        <p:nvGrpSpPr>
          <p:cNvPr id="4" name="Group 4"/>
          <p:cNvGrpSpPr/>
          <p:nvPr/>
        </p:nvGrpSpPr>
        <p:grpSpPr>
          <a:xfrm>
            <a:off x="1798373" y="985584"/>
            <a:ext cx="14691254" cy="1805939"/>
            <a:chOff x="0" y="0"/>
            <a:chExt cx="19588339" cy="2407918"/>
          </a:xfrm>
        </p:grpSpPr>
        <p:sp>
          <p:nvSpPr>
            <p:cNvPr id="5" name="TextBox 5"/>
            <p:cNvSpPr txBox="1"/>
            <p:nvPr/>
          </p:nvSpPr>
          <p:spPr>
            <a:xfrm>
              <a:off x="0" y="-9525"/>
              <a:ext cx="19588339" cy="1724025"/>
            </a:xfrm>
            <a:prstGeom prst="rect">
              <a:avLst/>
            </a:prstGeom>
          </p:spPr>
          <p:txBody>
            <a:bodyPr lIns="0" tIns="0" rIns="0" bIns="0" rtlCol="0" anchor="t">
              <a:spAutoFit/>
            </a:bodyPr>
            <a:lstStyle/>
            <a:p>
              <a:pPr marL="0" lvl="0" indent="0" algn="ctr">
                <a:lnSpc>
                  <a:spcPts val="10199"/>
                </a:lnSpc>
                <a:spcBef>
                  <a:spcPct val="0"/>
                </a:spcBef>
              </a:pPr>
              <a:r>
                <a:rPr lang="en-US" sz="8499" u="none" strike="noStrike" spc="-51">
                  <a:solidFill>
                    <a:srgbClr val="0E1E31"/>
                  </a:solidFill>
                  <a:latin typeface="Questrial"/>
                  <a:ea typeface="Questrial"/>
                  <a:cs typeface="Questrial"/>
                  <a:sym typeface="Questrial"/>
                </a:rPr>
                <a:t>Cycle of a Compact Case</a:t>
              </a:r>
            </a:p>
          </p:txBody>
        </p:sp>
        <p:sp>
          <p:nvSpPr>
            <p:cNvPr id="6" name="TextBox 6"/>
            <p:cNvSpPr txBox="1"/>
            <p:nvPr/>
          </p:nvSpPr>
          <p:spPr>
            <a:xfrm>
              <a:off x="0" y="1822450"/>
              <a:ext cx="19588339" cy="585468"/>
            </a:xfrm>
            <a:prstGeom prst="rect">
              <a:avLst/>
            </a:prstGeom>
          </p:spPr>
          <p:txBody>
            <a:bodyPr lIns="0" tIns="0" rIns="0" bIns="0" rtlCol="0" anchor="t">
              <a:spAutoFit/>
            </a:bodyPr>
            <a:lstStyle/>
            <a:p>
              <a:pPr marL="0" lvl="0" indent="0" algn="ctr">
                <a:lnSpc>
                  <a:spcPts val="3059"/>
                </a:lnSpc>
                <a:spcBef>
                  <a:spcPct val="0"/>
                </a:spcBef>
              </a:pPr>
              <a:r>
                <a:rPr lang="en-US" sz="3399">
                  <a:solidFill>
                    <a:srgbClr val="0E1E31"/>
                  </a:solidFill>
                  <a:latin typeface="Quicksand"/>
                  <a:ea typeface="Quicksand"/>
                  <a:cs typeface="Quicksand"/>
                  <a:sym typeface="Quicksand"/>
                </a:rPr>
                <a:t>Step 1:  </a:t>
              </a:r>
              <a:r>
                <a:rPr lang="en-US" sz="3399" u="none" strike="noStrike">
                  <a:solidFill>
                    <a:srgbClr val="0E1E31"/>
                  </a:solidFill>
                  <a:latin typeface="Quicksand"/>
                  <a:ea typeface="Quicksand"/>
                  <a:cs typeface="Quicksand"/>
                  <a:sym typeface="Quicksand"/>
                </a:rPr>
                <a:t>Determine Eligibility &amp; Reason for Transfer!</a:t>
              </a:r>
            </a:p>
          </p:txBody>
        </p:sp>
      </p:grpSp>
      <p:sp>
        <p:nvSpPr>
          <p:cNvPr id="7" name="TextBox 7"/>
          <p:cNvSpPr txBox="1"/>
          <p:nvPr/>
        </p:nvSpPr>
        <p:spPr>
          <a:xfrm>
            <a:off x="2790275" y="4483640"/>
            <a:ext cx="2669633" cy="392430"/>
          </a:xfrm>
          <a:prstGeom prst="rect">
            <a:avLst/>
          </a:prstGeom>
        </p:spPr>
        <p:txBody>
          <a:bodyPr lIns="0" tIns="0" rIns="0" bIns="0" rtlCol="0" anchor="t">
            <a:spAutoFit/>
          </a:bodyPr>
          <a:lstStyle/>
          <a:p>
            <a:pPr marL="0" lvl="0" indent="0" algn="ctr">
              <a:lnSpc>
                <a:spcPts val="3299"/>
              </a:lnSpc>
              <a:spcBef>
                <a:spcPct val="0"/>
              </a:spcBef>
            </a:pPr>
            <a:r>
              <a:rPr lang="en-US" sz="2199">
                <a:solidFill>
                  <a:srgbClr val="EFEFEF"/>
                </a:solidFill>
                <a:latin typeface="Quicksand"/>
                <a:ea typeface="Quicksand"/>
                <a:cs typeface="Quicksand"/>
                <a:sym typeface="Quicksand"/>
              </a:rPr>
              <a:t>Transfer Request</a:t>
            </a:r>
          </a:p>
        </p:txBody>
      </p:sp>
      <p:grpSp>
        <p:nvGrpSpPr>
          <p:cNvPr id="8" name="Group 8"/>
          <p:cNvGrpSpPr/>
          <p:nvPr/>
        </p:nvGrpSpPr>
        <p:grpSpPr>
          <a:xfrm>
            <a:off x="12932424" y="7211562"/>
            <a:ext cx="2467767" cy="24677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2C2E"/>
            </a:solidFill>
            <a:ln w="12700">
              <a:solidFill>
                <a:srgbClr val="000000"/>
              </a:solidFill>
            </a:ln>
          </p:spPr>
          <p:txBody>
            <a:bodyPr/>
            <a:lstStyle/>
            <a:p>
              <a:endParaRPr lang="en-US"/>
            </a:p>
          </p:txBody>
        </p:sp>
      </p:grpSp>
      <p:sp>
        <p:nvSpPr>
          <p:cNvPr id="10" name="TextBox 10"/>
          <p:cNvSpPr txBox="1"/>
          <p:nvPr/>
        </p:nvSpPr>
        <p:spPr>
          <a:xfrm>
            <a:off x="12825808" y="8226370"/>
            <a:ext cx="2669633" cy="392430"/>
          </a:xfrm>
          <a:prstGeom prst="rect">
            <a:avLst/>
          </a:prstGeom>
        </p:spPr>
        <p:txBody>
          <a:bodyPr lIns="0" tIns="0" rIns="0" bIns="0" rtlCol="0" anchor="t">
            <a:spAutoFit/>
          </a:bodyPr>
          <a:lstStyle/>
          <a:p>
            <a:pPr marL="0" lvl="0" indent="0" algn="ctr">
              <a:lnSpc>
                <a:spcPts val="3299"/>
              </a:lnSpc>
              <a:spcBef>
                <a:spcPct val="0"/>
              </a:spcBef>
            </a:pPr>
            <a:r>
              <a:rPr lang="en-US" sz="2199">
                <a:solidFill>
                  <a:srgbClr val="EFEFEF"/>
                </a:solidFill>
                <a:latin typeface="Quicksand"/>
                <a:ea typeface="Quicksand"/>
                <a:cs typeface="Quicksand"/>
                <a:sym typeface="Quicksand"/>
              </a:rPr>
              <a:t>Notice of Arrival</a:t>
            </a:r>
          </a:p>
        </p:txBody>
      </p:sp>
      <p:grpSp>
        <p:nvGrpSpPr>
          <p:cNvPr id="11" name="Group 11"/>
          <p:cNvGrpSpPr/>
          <p:nvPr/>
        </p:nvGrpSpPr>
        <p:grpSpPr>
          <a:xfrm>
            <a:off x="7911816" y="3468832"/>
            <a:ext cx="2467767" cy="24677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2C2E"/>
            </a:solidFill>
            <a:ln w="12700">
              <a:solidFill>
                <a:srgbClr val="000000"/>
              </a:solidFill>
            </a:ln>
          </p:spPr>
          <p:txBody>
            <a:bodyPr/>
            <a:lstStyle/>
            <a:p>
              <a:endParaRPr lang="en-US"/>
            </a:p>
          </p:txBody>
        </p:sp>
      </p:grpSp>
      <p:sp>
        <p:nvSpPr>
          <p:cNvPr id="13" name="TextBox 13"/>
          <p:cNvSpPr txBox="1"/>
          <p:nvPr/>
        </p:nvSpPr>
        <p:spPr>
          <a:xfrm>
            <a:off x="7809184" y="4483640"/>
            <a:ext cx="2669633" cy="392430"/>
          </a:xfrm>
          <a:prstGeom prst="rect">
            <a:avLst/>
          </a:prstGeom>
        </p:spPr>
        <p:txBody>
          <a:bodyPr lIns="0" tIns="0" rIns="0" bIns="0" rtlCol="0" anchor="t">
            <a:spAutoFit/>
          </a:bodyPr>
          <a:lstStyle/>
          <a:p>
            <a:pPr marL="0" lvl="0" indent="0" algn="ctr">
              <a:lnSpc>
                <a:spcPts val="3299"/>
              </a:lnSpc>
              <a:spcBef>
                <a:spcPct val="0"/>
              </a:spcBef>
            </a:pPr>
            <a:r>
              <a:rPr lang="en-US" sz="2199">
                <a:solidFill>
                  <a:srgbClr val="EFEFEF"/>
                </a:solidFill>
                <a:latin typeface="Quicksand"/>
                <a:ea typeface="Quicksand"/>
                <a:cs typeface="Quicksand"/>
                <a:sym typeface="Quicksand"/>
              </a:rPr>
              <a:t>Transfer Reply</a:t>
            </a:r>
          </a:p>
        </p:txBody>
      </p:sp>
      <p:grpSp>
        <p:nvGrpSpPr>
          <p:cNvPr id="14" name="Group 14"/>
          <p:cNvGrpSpPr/>
          <p:nvPr/>
        </p:nvGrpSpPr>
        <p:grpSpPr>
          <a:xfrm>
            <a:off x="7910117" y="7211562"/>
            <a:ext cx="2467767" cy="246776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2C2E"/>
            </a:solidFill>
            <a:ln w="12700">
              <a:solidFill>
                <a:srgbClr val="000000"/>
              </a:solidFill>
            </a:ln>
          </p:spPr>
          <p:txBody>
            <a:bodyPr/>
            <a:lstStyle/>
            <a:p>
              <a:endParaRPr lang="en-US"/>
            </a:p>
          </p:txBody>
        </p:sp>
      </p:grpSp>
      <p:grpSp>
        <p:nvGrpSpPr>
          <p:cNvPr id="16" name="Group 16"/>
          <p:cNvGrpSpPr/>
          <p:nvPr/>
        </p:nvGrpSpPr>
        <p:grpSpPr>
          <a:xfrm>
            <a:off x="12926741" y="3468832"/>
            <a:ext cx="2467767" cy="246776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2C2E"/>
            </a:solidFill>
            <a:ln w="12700">
              <a:solidFill>
                <a:srgbClr val="000000"/>
              </a:solidFill>
            </a:ln>
          </p:spPr>
          <p:txBody>
            <a:bodyPr/>
            <a:lstStyle/>
            <a:p>
              <a:endParaRPr lang="en-US"/>
            </a:p>
          </p:txBody>
        </p:sp>
      </p:grpSp>
      <p:sp>
        <p:nvSpPr>
          <p:cNvPr id="18" name="TextBox 18"/>
          <p:cNvSpPr txBox="1"/>
          <p:nvPr/>
        </p:nvSpPr>
        <p:spPr>
          <a:xfrm>
            <a:off x="12825808" y="4278853"/>
            <a:ext cx="2669633" cy="802005"/>
          </a:xfrm>
          <a:prstGeom prst="rect">
            <a:avLst/>
          </a:prstGeom>
        </p:spPr>
        <p:txBody>
          <a:bodyPr lIns="0" tIns="0" rIns="0" bIns="0" rtlCol="0" anchor="t">
            <a:spAutoFit/>
          </a:bodyPr>
          <a:lstStyle/>
          <a:p>
            <a:pPr marL="0" lvl="0" indent="0" algn="ctr">
              <a:lnSpc>
                <a:spcPts val="3299"/>
              </a:lnSpc>
              <a:spcBef>
                <a:spcPct val="0"/>
              </a:spcBef>
            </a:pPr>
            <a:r>
              <a:rPr lang="en-US" sz="2199">
                <a:solidFill>
                  <a:srgbClr val="EFEFEF"/>
                </a:solidFill>
                <a:latin typeface="Quicksand"/>
                <a:ea typeface="Quicksand"/>
                <a:cs typeface="Quicksand"/>
                <a:sym typeface="Quicksand"/>
              </a:rPr>
              <a:t>Notice of </a:t>
            </a:r>
          </a:p>
          <a:p>
            <a:pPr marL="0" lvl="0" indent="0" algn="ctr">
              <a:lnSpc>
                <a:spcPts val="3299"/>
              </a:lnSpc>
              <a:spcBef>
                <a:spcPct val="0"/>
              </a:spcBef>
            </a:pPr>
            <a:r>
              <a:rPr lang="en-US" sz="2199">
                <a:solidFill>
                  <a:srgbClr val="EFEFEF"/>
                </a:solidFill>
                <a:latin typeface="Quicksand"/>
                <a:ea typeface="Quicksand"/>
                <a:cs typeface="Quicksand"/>
                <a:sym typeface="Quicksand"/>
              </a:rPr>
              <a:t>Departure</a:t>
            </a:r>
          </a:p>
        </p:txBody>
      </p:sp>
      <p:grpSp>
        <p:nvGrpSpPr>
          <p:cNvPr id="19" name="Group 19"/>
          <p:cNvGrpSpPr/>
          <p:nvPr/>
        </p:nvGrpSpPr>
        <p:grpSpPr>
          <a:xfrm>
            <a:off x="2891208" y="7211562"/>
            <a:ext cx="2467767" cy="246776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2C2E"/>
            </a:solidFill>
            <a:ln w="12700">
              <a:solidFill>
                <a:srgbClr val="000000"/>
              </a:solidFill>
            </a:ln>
          </p:spPr>
          <p:txBody>
            <a:bodyPr/>
            <a:lstStyle/>
            <a:p>
              <a:endParaRPr lang="en-US"/>
            </a:p>
          </p:txBody>
        </p:sp>
      </p:grpSp>
      <p:sp>
        <p:nvSpPr>
          <p:cNvPr id="21" name="TextBox 21"/>
          <p:cNvSpPr txBox="1"/>
          <p:nvPr/>
        </p:nvSpPr>
        <p:spPr>
          <a:xfrm>
            <a:off x="7809184" y="8035870"/>
            <a:ext cx="2669633" cy="802005"/>
          </a:xfrm>
          <a:prstGeom prst="rect">
            <a:avLst/>
          </a:prstGeom>
        </p:spPr>
        <p:txBody>
          <a:bodyPr lIns="0" tIns="0" rIns="0" bIns="0" rtlCol="0" anchor="t">
            <a:spAutoFit/>
          </a:bodyPr>
          <a:lstStyle/>
          <a:p>
            <a:pPr marL="0" lvl="0" indent="0" algn="ctr">
              <a:lnSpc>
                <a:spcPts val="3299"/>
              </a:lnSpc>
              <a:spcBef>
                <a:spcPct val="0"/>
              </a:spcBef>
            </a:pPr>
            <a:r>
              <a:rPr lang="en-US" sz="2199">
                <a:solidFill>
                  <a:srgbClr val="EFEFEF"/>
                </a:solidFill>
                <a:latin typeface="Quicksand"/>
                <a:ea typeface="Quicksand"/>
                <a:cs typeface="Quicksand"/>
                <a:sym typeface="Quicksand"/>
              </a:rPr>
              <a:t>Supervision in the Receiving State</a:t>
            </a:r>
          </a:p>
        </p:txBody>
      </p:sp>
      <p:sp>
        <p:nvSpPr>
          <p:cNvPr id="22" name="AutoShape 22"/>
          <p:cNvSpPr/>
          <p:nvPr/>
        </p:nvSpPr>
        <p:spPr>
          <a:xfrm>
            <a:off x="5434202" y="4683665"/>
            <a:ext cx="2402386" cy="0"/>
          </a:xfrm>
          <a:prstGeom prst="line">
            <a:avLst/>
          </a:prstGeom>
          <a:ln w="95250" cap="flat">
            <a:solidFill>
              <a:srgbClr val="2E415D"/>
            </a:solidFill>
            <a:prstDash val="solid"/>
            <a:headEnd type="none" w="sm" len="sm"/>
            <a:tailEnd type="triangle" w="lg" len="med"/>
          </a:ln>
        </p:spPr>
        <p:txBody>
          <a:bodyPr/>
          <a:lstStyle/>
          <a:p>
            <a:endParaRPr lang="en-US"/>
          </a:p>
        </p:txBody>
      </p:sp>
      <p:sp>
        <p:nvSpPr>
          <p:cNvPr id="23" name="AutoShape 23"/>
          <p:cNvSpPr/>
          <p:nvPr/>
        </p:nvSpPr>
        <p:spPr>
          <a:xfrm>
            <a:off x="10451969" y="4721765"/>
            <a:ext cx="2402386" cy="0"/>
          </a:xfrm>
          <a:prstGeom prst="line">
            <a:avLst/>
          </a:prstGeom>
          <a:ln w="95250" cap="flat">
            <a:solidFill>
              <a:srgbClr val="2E415D"/>
            </a:solidFill>
            <a:prstDash val="solid"/>
            <a:headEnd type="none" w="sm" len="sm"/>
            <a:tailEnd type="triangle" w="lg" len="med"/>
          </a:ln>
        </p:spPr>
        <p:txBody>
          <a:bodyPr/>
          <a:lstStyle/>
          <a:p>
            <a:endParaRPr lang="en-US"/>
          </a:p>
        </p:txBody>
      </p:sp>
      <p:sp>
        <p:nvSpPr>
          <p:cNvPr id="24" name="AutoShape 24"/>
          <p:cNvSpPr/>
          <p:nvPr/>
        </p:nvSpPr>
        <p:spPr>
          <a:xfrm flipH="1">
            <a:off x="5395739" y="8426395"/>
            <a:ext cx="2477614" cy="0"/>
          </a:xfrm>
          <a:prstGeom prst="line">
            <a:avLst/>
          </a:prstGeom>
          <a:ln w="95250" cap="flat">
            <a:solidFill>
              <a:srgbClr val="2E415D"/>
            </a:solidFill>
            <a:prstDash val="solid"/>
            <a:headEnd type="none" w="sm" len="sm"/>
            <a:tailEnd type="triangle" w="lg" len="med"/>
          </a:ln>
        </p:spPr>
        <p:txBody>
          <a:bodyPr/>
          <a:lstStyle/>
          <a:p>
            <a:endParaRPr lang="en-US"/>
          </a:p>
        </p:txBody>
      </p:sp>
      <p:sp>
        <p:nvSpPr>
          <p:cNvPr id="25" name="TextBox 25"/>
          <p:cNvSpPr txBox="1"/>
          <p:nvPr/>
        </p:nvSpPr>
        <p:spPr>
          <a:xfrm>
            <a:off x="2792559" y="8226370"/>
            <a:ext cx="2669633" cy="392430"/>
          </a:xfrm>
          <a:prstGeom prst="rect">
            <a:avLst/>
          </a:prstGeom>
        </p:spPr>
        <p:txBody>
          <a:bodyPr lIns="0" tIns="0" rIns="0" bIns="0" rtlCol="0" anchor="t">
            <a:spAutoFit/>
          </a:bodyPr>
          <a:lstStyle/>
          <a:p>
            <a:pPr marL="0" lvl="0" indent="0" algn="ctr">
              <a:lnSpc>
                <a:spcPts val="3299"/>
              </a:lnSpc>
              <a:spcBef>
                <a:spcPct val="0"/>
              </a:spcBef>
            </a:pPr>
            <a:r>
              <a:rPr lang="en-US" sz="2199">
                <a:solidFill>
                  <a:srgbClr val="EFEFEF"/>
                </a:solidFill>
                <a:latin typeface="Quicksand"/>
                <a:ea typeface="Quicksand"/>
                <a:cs typeface="Quicksand"/>
                <a:sym typeface="Quicksand"/>
              </a:rPr>
              <a:t>Case Closure</a:t>
            </a:r>
          </a:p>
        </p:txBody>
      </p:sp>
      <p:sp>
        <p:nvSpPr>
          <p:cNvPr id="26" name="AutoShape 26"/>
          <p:cNvSpPr/>
          <p:nvPr/>
        </p:nvSpPr>
        <p:spPr>
          <a:xfrm flipH="1">
            <a:off x="10415983" y="8407345"/>
            <a:ext cx="2477614" cy="0"/>
          </a:xfrm>
          <a:prstGeom prst="line">
            <a:avLst/>
          </a:prstGeom>
          <a:ln w="95250" cap="flat">
            <a:solidFill>
              <a:srgbClr val="2E415D"/>
            </a:solidFill>
            <a:prstDash val="solid"/>
            <a:headEnd type="none" w="sm" len="sm"/>
            <a:tailEnd type="triangle" w="lg" len="med"/>
          </a:ln>
        </p:spPr>
        <p:txBody>
          <a:bodyPr/>
          <a:lstStyle/>
          <a:p>
            <a:endParaRPr lang="en-US"/>
          </a:p>
        </p:txBody>
      </p:sp>
      <p:sp>
        <p:nvSpPr>
          <p:cNvPr id="27" name="AutoShape 27"/>
          <p:cNvSpPr/>
          <p:nvPr/>
        </p:nvSpPr>
        <p:spPr>
          <a:xfrm>
            <a:off x="14185358" y="5999039"/>
            <a:ext cx="0" cy="1150082"/>
          </a:xfrm>
          <a:prstGeom prst="line">
            <a:avLst/>
          </a:prstGeom>
          <a:ln w="95250" cap="flat">
            <a:solidFill>
              <a:srgbClr val="2E415D"/>
            </a:solidFill>
            <a:prstDash val="solid"/>
            <a:headEnd type="none" w="sm" len="sm"/>
            <a:tailEnd type="triangle" w="lg" len="med"/>
          </a:ln>
        </p:spPr>
        <p:txBody>
          <a:bodyPr/>
          <a:lstStyle/>
          <a:p>
            <a:endParaRPr 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75" y="2057400"/>
            <a:ext cx="5294538" cy="7029450"/>
            <a:chOff x="0" y="0"/>
            <a:chExt cx="7059384" cy="9372600"/>
          </a:xfrm>
        </p:grpSpPr>
        <p:sp>
          <p:nvSpPr>
            <p:cNvPr id="3" name="Freeform 3"/>
            <p:cNvSpPr/>
            <p:nvPr/>
          </p:nvSpPr>
          <p:spPr>
            <a:xfrm>
              <a:off x="0" y="0"/>
              <a:ext cx="7059422" cy="9372600"/>
            </a:xfrm>
            <a:custGeom>
              <a:avLst/>
              <a:gdLst/>
              <a:ahLst/>
              <a:cxnLst/>
              <a:rect l="l" t="t" r="r" b="b"/>
              <a:pathLst>
                <a:path w="7059422" h="9372600">
                  <a:moveTo>
                    <a:pt x="0" y="0"/>
                  </a:moveTo>
                  <a:lnTo>
                    <a:pt x="7059422" y="0"/>
                  </a:lnTo>
                  <a:lnTo>
                    <a:pt x="7059422" y="9372600"/>
                  </a:lnTo>
                  <a:lnTo>
                    <a:pt x="0" y="9372600"/>
                  </a:lnTo>
                  <a:close/>
                </a:path>
              </a:pathLst>
            </a:custGeom>
            <a:solidFill>
              <a:srgbClr val="F2F2F2"/>
            </a:solidFill>
            <a:ln w="12700">
              <a:solidFill>
                <a:srgbClr val="000000"/>
              </a:solidFill>
            </a:ln>
          </p:spPr>
          <p:txBody>
            <a:bodyPr/>
            <a:lstStyle/>
            <a:p>
              <a:endParaRPr lang="en-US"/>
            </a:p>
          </p:txBody>
        </p:sp>
      </p:grpSp>
      <p:grpSp>
        <p:nvGrpSpPr>
          <p:cNvPr id="4" name="Group 4"/>
          <p:cNvGrpSpPr/>
          <p:nvPr/>
        </p:nvGrpSpPr>
        <p:grpSpPr>
          <a:xfrm>
            <a:off x="12307662" y="2057400"/>
            <a:ext cx="5294538" cy="7029450"/>
            <a:chOff x="0" y="0"/>
            <a:chExt cx="7059384" cy="9372600"/>
          </a:xfrm>
        </p:grpSpPr>
        <p:sp>
          <p:nvSpPr>
            <p:cNvPr id="5" name="Freeform 5"/>
            <p:cNvSpPr/>
            <p:nvPr/>
          </p:nvSpPr>
          <p:spPr>
            <a:xfrm>
              <a:off x="0" y="0"/>
              <a:ext cx="7059422" cy="9372600"/>
            </a:xfrm>
            <a:custGeom>
              <a:avLst/>
              <a:gdLst/>
              <a:ahLst/>
              <a:cxnLst/>
              <a:rect l="l" t="t" r="r" b="b"/>
              <a:pathLst>
                <a:path w="7059422" h="9372600">
                  <a:moveTo>
                    <a:pt x="0" y="0"/>
                  </a:moveTo>
                  <a:lnTo>
                    <a:pt x="7059422" y="0"/>
                  </a:lnTo>
                  <a:lnTo>
                    <a:pt x="7059422" y="9372600"/>
                  </a:lnTo>
                  <a:lnTo>
                    <a:pt x="0" y="9372600"/>
                  </a:lnTo>
                  <a:close/>
                </a:path>
              </a:pathLst>
            </a:custGeom>
            <a:solidFill>
              <a:srgbClr val="F2F2F2"/>
            </a:solidFill>
            <a:ln w="12700">
              <a:solidFill>
                <a:srgbClr val="000000"/>
              </a:solidFill>
            </a:ln>
          </p:spPr>
          <p:txBody>
            <a:bodyPr/>
            <a:lstStyle/>
            <a:p>
              <a:endParaRPr lang="en-US"/>
            </a:p>
          </p:txBody>
        </p:sp>
      </p:grpSp>
      <p:grpSp>
        <p:nvGrpSpPr>
          <p:cNvPr id="6" name="Group 6"/>
          <p:cNvGrpSpPr/>
          <p:nvPr/>
        </p:nvGrpSpPr>
        <p:grpSpPr>
          <a:xfrm>
            <a:off x="6496726" y="2057400"/>
            <a:ext cx="5294538" cy="7029450"/>
            <a:chOff x="0" y="0"/>
            <a:chExt cx="7059384" cy="9372600"/>
          </a:xfrm>
        </p:grpSpPr>
        <p:sp>
          <p:nvSpPr>
            <p:cNvPr id="7" name="Freeform 7"/>
            <p:cNvSpPr/>
            <p:nvPr/>
          </p:nvSpPr>
          <p:spPr>
            <a:xfrm>
              <a:off x="0" y="0"/>
              <a:ext cx="7059422" cy="9372600"/>
            </a:xfrm>
            <a:custGeom>
              <a:avLst/>
              <a:gdLst/>
              <a:ahLst/>
              <a:cxnLst/>
              <a:rect l="l" t="t" r="r" b="b"/>
              <a:pathLst>
                <a:path w="7059422" h="9372600">
                  <a:moveTo>
                    <a:pt x="0" y="0"/>
                  </a:moveTo>
                  <a:lnTo>
                    <a:pt x="7059422" y="0"/>
                  </a:lnTo>
                  <a:lnTo>
                    <a:pt x="7059422" y="9372600"/>
                  </a:lnTo>
                  <a:lnTo>
                    <a:pt x="0" y="9372600"/>
                  </a:lnTo>
                  <a:close/>
                </a:path>
              </a:pathLst>
            </a:custGeom>
            <a:solidFill>
              <a:srgbClr val="F2F2F2"/>
            </a:solidFill>
            <a:ln w="12700">
              <a:solidFill>
                <a:srgbClr val="000000"/>
              </a:solidFill>
            </a:ln>
          </p:spPr>
          <p:txBody>
            <a:bodyPr/>
            <a:lstStyle/>
            <a:p>
              <a:endParaRPr lang="en-US"/>
            </a:p>
          </p:txBody>
        </p:sp>
      </p:grpSp>
      <p:grpSp>
        <p:nvGrpSpPr>
          <p:cNvPr id="8" name="Group 8"/>
          <p:cNvGrpSpPr/>
          <p:nvPr/>
        </p:nvGrpSpPr>
        <p:grpSpPr>
          <a:xfrm>
            <a:off x="17019432" y="9413081"/>
            <a:ext cx="582768" cy="576224"/>
            <a:chOff x="0" y="0"/>
            <a:chExt cx="777024" cy="768299"/>
          </a:xfrm>
        </p:grpSpPr>
        <p:sp>
          <p:nvSpPr>
            <p:cNvPr id="9" name="Freeform 9"/>
            <p:cNvSpPr/>
            <p:nvPr/>
          </p:nvSpPr>
          <p:spPr>
            <a:xfrm>
              <a:off x="0" y="0"/>
              <a:ext cx="777026" cy="768299"/>
            </a:xfrm>
            <a:custGeom>
              <a:avLst/>
              <a:gdLst/>
              <a:ahLst/>
              <a:cxnLst/>
              <a:rect l="l" t="t" r="r" b="b"/>
              <a:pathLst>
                <a:path w="777026" h="768299">
                  <a:moveTo>
                    <a:pt x="0" y="0"/>
                  </a:moveTo>
                  <a:lnTo>
                    <a:pt x="777026" y="0"/>
                  </a:lnTo>
                  <a:lnTo>
                    <a:pt x="777026" y="768299"/>
                  </a:lnTo>
                  <a:lnTo>
                    <a:pt x="0" y="768299"/>
                  </a:lnTo>
                  <a:close/>
                </a:path>
              </a:pathLst>
            </a:custGeom>
            <a:solidFill>
              <a:srgbClr val="000000">
                <a:alpha val="0"/>
              </a:srgbClr>
            </a:solidFill>
            <a:ln w="12700">
              <a:solidFill>
                <a:srgbClr val="000000"/>
              </a:solidFill>
            </a:ln>
          </p:spPr>
          <p:txBody>
            <a:bodyPr/>
            <a:lstStyle/>
            <a:p>
              <a:endParaRPr lang="en-US"/>
            </a:p>
          </p:txBody>
        </p:sp>
        <p:sp>
          <p:nvSpPr>
            <p:cNvPr id="10" name="TextBox 10"/>
            <p:cNvSpPr txBox="1"/>
            <p:nvPr/>
          </p:nvSpPr>
          <p:spPr>
            <a:xfrm>
              <a:off x="0" y="-9525"/>
              <a:ext cx="777024" cy="777824"/>
            </a:xfrm>
            <a:prstGeom prst="rect">
              <a:avLst/>
            </a:prstGeom>
          </p:spPr>
          <p:txBody>
            <a:bodyPr lIns="0" tIns="0" rIns="0" bIns="0" rtlCol="0" anchor="ctr"/>
            <a:lstStyle/>
            <a:p>
              <a:pPr algn="l">
                <a:lnSpc>
                  <a:spcPts val="3240"/>
                </a:lnSpc>
              </a:pPr>
              <a:r>
                <a:rPr lang="en-US" sz="2700">
                  <a:solidFill>
                    <a:srgbClr val="000000"/>
                  </a:solidFill>
                  <a:latin typeface="Quicksand"/>
                  <a:ea typeface="Quicksand"/>
                  <a:cs typeface="Quicksand"/>
                  <a:sym typeface="Quicksand"/>
                </a:rPr>
                <a:t>‹#›</a:t>
              </a:r>
            </a:p>
          </p:txBody>
        </p:sp>
      </p:grpSp>
      <p:sp>
        <p:nvSpPr>
          <p:cNvPr id="11" name="AutoShape 11"/>
          <p:cNvSpPr/>
          <p:nvPr/>
        </p:nvSpPr>
        <p:spPr>
          <a:xfrm rot="3360">
            <a:off x="7080094" y="9682162"/>
            <a:ext cx="9745818" cy="0"/>
          </a:xfrm>
          <a:prstGeom prst="line">
            <a:avLst/>
          </a:prstGeom>
          <a:ln w="9525" cap="rnd">
            <a:solidFill>
              <a:srgbClr val="FFFFFF"/>
            </a:solidFill>
            <a:prstDash val="solid"/>
            <a:headEnd type="none" w="sm" len="sm"/>
            <a:tailEnd type="none" w="sm" len="sm"/>
          </a:ln>
        </p:spPr>
        <p:txBody>
          <a:bodyPr/>
          <a:lstStyle/>
          <a:p>
            <a:endParaRPr lang="en-US"/>
          </a:p>
        </p:txBody>
      </p:sp>
      <p:sp>
        <p:nvSpPr>
          <p:cNvPr id="12" name="TextBox 12"/>
          <p:cNvSpPr txBox="1"/>
          <p:nvPr/>
        </p:nvSpPr>
        <p:spPr>
          <a:xfrm>
            <a:off x="6786127" y="4181399"/>
            <a:ext cx="4612138" cy="4838700"/>
          </a:xfrm>
          <a:prstGeom prst="rect">
            <a:avLst/>
          </a:prstGeom>
        </p:spPr>
        <p:txBody>
          <a:bodyPr lIns="0" tIns="0" rIns="0" bIns="0" rtlCol="0" anchor="t">
            <a:spAutoFit/>
          </a:bodyPr>
          <a:lstStyle/>
          <a:p>
            <a:pPr algn="l">
              <a:lnSpc>
                <a:spcPts val="2879"/>
              </a:lnSpc>
            </a:pPr>
            <a:r>
              <a:rPr lang="en-US" sz="2400">
                <a:solidFill>
                  <a:srgbClr val="000000"/>
                </a:solidFill>
                <a:latin typeface="Quicksand"/>
                <a:ea typeface="Quicksand"/>
                <a:cs typeface="Quicksand"/>
                <a:sym typeface="Quicksand"/>
              </a:rPr>
              <a:t>2 Distinct criteria:</a:t>
            </a:r>
          </a:p>
          <a:p>
            <a:pPr marL="701040" lvl="2" indent="-233680" algn="l">
              <a:lnSpc>
                <a:spcPts val="2879"/>
              </a:lnSpc>
              <a:buFont typeface="Arial"/>
              <a:buChar char="⚬"/>
            </a:pPr>
            <a:r>
              <a:rPr lang="en-US" sz="2400">
                <a:solidFill>
                  <a:srgbClr val="000000"/>
                </a:solidFill>
                <a:latin typeface="Quicksand"/>
                <a:ea typeface="Quicksand"/>
                <a:cs typeface="Quicksand"/>
                <a:sym typeface="Quicksand"/>
              </a:rPr>
              <a:t>Oversight exercised by a controlling authority, which includes: </a:t>
            </a:r>
          </a:p>
          <a:p>
            <a:pPr marL="913448" lvl="3" indent="-228362" algn="l">
              <a:lnSpc>
                <a:spcPts val="2520"/>
              </a:lnSpc>
              <a:buFont typeface="Arial"/>
              <a:buChar char="￭"/>
            </a:pPr>
            <a:r>
              <a:rPr lang="en-US" sz="2100">
                <a:solidFill>
                  <a:srgbClr val="000000"/>
                </a:solidFill>
                <a:latin typeface="Quicksand"/>
                <a:ea typeface="Quicksand"/>
                <a:cs typeface="Quicksand"/>
                <a:sym typeface="Quicksand"/>
              </a:rPr>
              <a:t>Courts</a:t>
            </a:r>
          </a:p>
          <a:p>
            <a:pPr marL="913448" lvl="3" indent="-228362" algn="l">
              <a:lnSpc>
                <a:spcPts val="2520"/>
              </a:lnSpc>
              <a:buFont typeface="Arial"/>
              <a:buChar char="￭"/>
            </a:pPr>
            <a:r>
              <a:rPr lang="en-US" sz="2100">
                <a:solidFill>
                  <a:srgbClr val="000000"/>
                </a:solidFill>
                <a:latin typeface="Quicksand"/>
                <a:ea typeface="Quicksand"/>
                <a:cs typeface="Quicksand"/>
                <a:sym typeface="Quicksand"/>
              </a:rPr>
              <a:t>Paroling Authorities</a:t>
            </a:r>
          </a:p>
          <a:p>
            <a:pPr marL="913448" lvl="3" indent="-228362" algn="l">
              <a:lnSpc>
                <a:spcPts val="2520"/>
              </a:lnSpc>
              <a:buFont typeface="Arial"/>
              <a:buChar char="￭"/>
            </a:pPr>
            <a:r>
              <a:rPr lang="en-US" sz="2100">
                <a:solidFill>
                  <a:srgbClr val="000000"/>
                </a:solidFill>
                <a:latin typeface="Quicksand"/>
                <a:ea typeface="Quicksand"/>
                <a:cs typeface="Quicksand"/>
                <a:sym typeface="Quicksand"/>
              </a:rPr>
              <a:t>Corrections</a:t>
            </a:r>
          </a:p>
          <a:p>
            <a:pPr marL="913448" lvl="3" indent="-228362" algn="l">
              <a:lnSpc>
                <a:spcPts val="2520"/>
              </a:lnSpc>
              <a:buFont typeface="Arial"/>
              <a:buChar char="￭"/>
            </a:pPr>
            <a:r>
              <a:rPr lang="en-US" sz="2100">
                <a:solidFill>
                  <a:srgbClr val="000000"/>
                </a:solidFill>
                <a:latin typeface="Quicksand"/>
                <a:ea typeface="Quicksand"/>
                <a:cs typeface="Quicksand"/>
                <a:sym typeface="Quicksand"/>
              </a:rPr>
              <a:t>Other Criminal Justice Agencies</a:t>
            </a:r>
          </a:p>
          <a:p>
            <a:pPr marL="701040" lvl="2" indent="-233680" algn="l">
              <a:lnSpc>
                <a:spcPts val="2879"/>
              </a:lnSpc>
              <a:buFont typeface="Arial"/>
              <a:buChar char="⚬"/>
            </a:pPr>
            <a:r>
              <a:rPr lang="en-US" sz="2400">
                <a:solidFill>
                  <a:srgbClr val="000000"/>
                </a:solidFill>
                <a:latin typeface="Quicksand"/>
                <a:ea typeface="Quicksand"/>
                <a:cs typeface="Quicksand"/>
                <a:sym typeface="Quicksand"/>
              </a:rPr>
              <a:t>Required to monitor regulations or conditions, </a:t>
            </a:r>
            <a:r>
              <a:rPr lang="en-US" sz="2400" u="sng">
                <a:solidFill>
                  <a:srgbClr val="000000"/>
                </a:solidFill>
                <a:latin typeface="Quicksand"/>
                <a:ea typeface="Quicksand"/>
                <a:cs typeface="Quicksand"/>
                <a:sym typeface="Quicksand"/>
              </a:rPr>
              <a:t>other than monetary</a:t>
            </a:r>
          </a:p>
          <a:p>
            <a:pPr marL="701040" lvl="2" indent="-233680" algn="l">
              <a:lnSpc>
                <a:spcPts val="2879"/>
              </a:lnSpc>
            </a:pPr>
            <a:endParaRPr lang="en-US" sz="2400" u="sng">
              <a:solidFill>
                <a:srgbClr val="000000"/>
              </a:solidFill>
              <a:latin typeface="Quicksand"/>
              <a:ea typeface="Quicksand"/>
              <a:cs typeface="Quicksand"/>
              <a:sym typeface="Quicksand"/>
            </a:endParaRPr>
          </a:p>
          <a:p>
            <a:pPr marL="701040" lvl="2" indent="-233680" algn="l">
              <a:lnSpc>
                <a:spcPts val="2879"/>
              </a:lnSpc>
            </a:pPr>
            <a:endParaRPr lang="en-US" sz="2400" u="sng">
              <a:solidFill>
                <a:srgbClr val="000000"/>
              </a:solidFill>
              <a:latin typeface="Quicksand"/>
              <a:ea typeface="Quicksand"/>
              <a:cs typeface="Quicksand"/>
              <a:sym typeface="Quicksand"/>
            </a:endParaRPr>
          </a:p>
        </p:txBody>
      </p:sp>
      <p:sp>
        <p:nvSpPr>
          <p:cNvPr id="13" name="AutoShape 13"/>
          <p:cNvSpPr/>
          <p:nvPr/>
        </p:nvSpPr>
        <p:spPr>
          <a:xfrm rot="12960">
            <a:off x="6777857" y="3662020"/>
            <a:ext cx="4620425" cy="0"/>
          </a:xfrm>
          <a:prstGeom prst="line">
            <a:avLst/>
          </a:prstGeom>
          <a:ln w="9525" cap="rnd">
            <a:solidFill>
              <a:srgbClr val="822C2E"/>
            </a:solidFill>
            <a:prstDash val="solid"/>
            <a:headEnd type="none" w="sm" len="sm"/>
            <a:tailEnd type="none" w="sm" len="sm"/>
          </a:ln>
        </p:spPr>
        <p:txBody>
          <a:bodyPr/>
          <a:lstStyle/>
          <a:p>
            <a:endParaRPr lang="en-US"/>
          </a:p>
        </p:txBody>
      </p:sp>
      <p:sp>
        <p:nvSpPr>
          <p:cNvPr id="14" name="TextBox 14"/>
          <p:cNvSpPr txBox="1"/>
          <p:nvPr/>
        </p:nvSpPr>
        <p:spPr>
          <a:xfrm>
            <a:off x="12897124" y="5195849"/>
            <a:ext cx="4315858" cy="1457325"/>
          </a:xfrm>
          <a:prstGeom prst="rect">
            <a:avLst/>
          </a:prstGeom>
        </p:spPr>
        <p:txBody>
          <a:bodyPr lIns="0" tIns="0" rIns="0" bIns="0" rtlCol="0" anchor="t">
            <a:spAutoFit/>
          </a:bodyPr>
          <a:lstStyle/>
          <a:p>
            <a:pPr algn="l">
              <a:lnSpc>
                <a:spcPts val="2879"/>
              </a:lnSpc>
            </a:pPr>
            <a:r>
              <a:rPr lang="en-US" sz="2400">
                <a:solidFill>
                  <a:srgbClr val="000000"/>
                </a:solidFill>
                <a:latin typeface="Quicksand"/>
                <a:ea typeface="Quicksand"/>
                <a:cs typeface="Quicksand"/>
                <a:sym typeface="Quicksand"/>
              </a:rPr>
              <a:t>Supervised individual intends to remain in another state for </a:t>
            </a:r>
            <a:r>
              <a:rPr lang="en-US" sz="2400" b="1">
                <a:solidFill>
                  <a:srgbClr val="000000"/>
                </a:solidFill>
                <a:latin typeface="Quicksand Bold"/>
                <a:ea typeface="Quicksand Bold"/>
                <a:cs typeface="Quicksand Bold"/>
                <a:sym typeface="Quicksand Bold"/>
              </a:rPr>
              <a:t>more than 45 consecutive days</a:t>
            </a:r>
          </a:p>
        </p:txBody>
      </p:sp>
      <p:sp>
        <p:nvSpPr>
          <p:cNvPr id="15" name="AutoShape 15"/>
          <p:cNvSpPr/>
          <p:nvPr/>
        </p:nvSpPr>
        <p:spPr>
          <a:xfrm rot="13260">
            <a:off x="12696863" y="3662020"/>
            <a:ext cx="4516136" cy="0"/>
          </a:xfrm>
          <a:prstGeom prst="line">
            <a:avLst/>
          </a:prstGeom>
          <a:ln w="9525" cap="rnd">
            <a:solidFill>
              <a:srgbClr val="822C2E"/>
            </a:solidFill>
            <a:prstDash val="solid"/>
            <a:headEnd type="none" w="sm" len="sm"/>
            <a:tailEnd type="none" w="sm" len="sm"/>
          </a:ln>
        </p:spPr>
        <p:txBody>
          <a:bodyPr/>
          <a:lstStyle/>
          <a:p>
            <a:endParaRPr lang="en-US"/>
          </a:p>
        </p:txBody>
      </p:sp>
      <p:sp>
        <p:nvSpPr>
          <p:cNvPr id="16" name="AutoShape 16"/>
          <p:cNvSpPr/>
          <p:nvPr/>
        </p:nvSpPr>
        <p:spPr>
          <a:xfrm rot="13320">
            <a:off x="1113111" y="3677841"/>
            <a:ext cx="4497057" cy="0"/>
          </a:xfrm>
          <a:prstGeom prst="line">
            <a:avLst/>
          </a:prstGeom>
          <a:ln w="9525" cap="rnd">
            <a:solidFill>
              <a:srgbClr val="822C2E"/>
            </a:solidFill>
            <a:prstDash val="solid"/>
            <a:headEnd type="none" w="sm" len="sm"/>
            <a:tailEnd type="none" w="sm" len="sm"/>
          </a:ln>
        </p:spPr>
        <p:txBody>
          <a:bodyPr/>
          <a:lstStyle/>
          <a:p>
            <a:endParaRPr lang="en-US"/>
          </a:p>
        </p:txBody>
      </p:sp>
      <p:sp>
        <p:nvSpPr>
          <p:cNvPr id="17" name="TextBox 17"/>
          <p:cNvSpPr txBox="1"/>
          <p:nvPr/>
        </p:nvSpPr>
        <p:spPr>
          <a:xfrm>
            <a:off x="1028700" y="4181399"/>
            <a:ext cx="4488999" cy="4352925"/>
          </a:xfrm>
          <a:prstGeom prst="rect">
            <a:avLst/>
          </a:prstGeom>
        </p:spPr>
        <p:txBody>
          <a:bodyPr lIns="0" tIns="0" rIns="0" bIns="0" rtlCol="0" anchor="t">
            <a:spAutoFit/>
          </a:bodyPr>
          <a:lstStyle/>
          <a:p>
            <a:pPr algn="l">
              <a:lnSpc>
                <a:spcPts val="2879"/>
              </a:lnSpc>
            </a:pPr>
            <a:r>
              <a:rPr lang="en-US" sz="2400">
                <a:solidFill>
                  <a:srgbClr val="000000"/>
                </a:solidFill>
                <a:latin typeface="Quicksand"/>
                <a:ea typeface="Quicksand"/>
                <a:cs typeface="Quicksand"/>
                <a:sym typeface="Quicksand"/>
              </a:rPr>
              <a:t>Adult who commits a criminal offense (all felonies &amp; specific misdemeanants)</a:t>
            </a:r>
          </a:p>
          <a:p>
            <a:pPr marL="434340" lvl="1" indent="-217170" algn="l">
              <a:lnSpc>
                <a:spcPts val="2879"/>
              </a:lnSpc>
              <a:buFont typeface="Arial"/>
              <a:buChar char="•"/>
            </a:pPr>
            <a:r>
              <a:rPr lang="en-US" sz="2400">
                <a:solidFill>
                  <a:srgbClr val="000000"/>
                </a:solidFill>
                <a:latin typeface="Quicksand"/>
                <a:ea typeface="Quicksand"/>
                <a:cs typeface="Quicksand"/>
                <a:sym typeface="Quicksand"/>
              </a:rPr>
              <a:t>Subject to ‘supervision’; and </a:t>
            </a:r>
          </a:p>
          <a:p>
            <a:pPr marL="434340" lvl="1" indent="-217170" algn="l">
              <a:lnSpc>
                <a:spcPts val="2879"/>
              </a:lnSpc>
              <a:buFont typeface="Arial"/>
              <a:buChar char="•"/>
            </a:pPr>
            <a:r>
              <a:rPr lang="en-US" sz="2400">
                <a:solidFill>
                  <a:srgbClr val="000000"/>
                </a:solidFill>
                <a:latin typeface="Quicksand"/>
                <a:ea typeface="Quicksand"/>
                <a:cs typeface="Quicksand"/>
                <a:sym typeface="Quicksand"/>
              </a:rPr>
              <a:t>Released to the community under the jurisdiction of:</a:t>
            </a:r>
          </a:p>
          <a:p>
            <a:pPr marL="701040" lvl="2" indent="-233680" algn="l">
              <a:lnSpc>
                <a:spcPts val="2879"/>
              </a:lnSpc>
              <a:buFont typeface="Arial"/>
              <a:buChar char="⚬"/>
            </a:pPr>
            <a:r>
              <a:rPr lang="en-US" sz="2400">
                <a:solidFill>
                  <a:srgbClr val="000000"/>
                </a:solidFill>
                <a:latin typeface="Quicksand"/>
                <a:ea typeface="Quicksand"/>
                <a:cs typeface="Quicksand"/>
                <a:sym typeface="Quicksand"/>
              </a:rPr>
              <a:t>Courts</a:t>
            </a:r>
          </a:p>
          <a:p>
            <a:pPr marL="701040" lvl="2" indent="-233680" algn="l">
              <a:lnSpc>
                <a:spcPts val="2879"/>
              </a:lnSpc>
              <a:buFont typeface="Arial"/>
              <a:buChar char="⚬"/>
            </a:pPr>
            <a:r>
              <a:rPr lang="en-US" sz="2400">
                <a:solidFill>
                  <a:srgbClr val="000000"/>
                </a:solidFill>
                <a:latin typeface="Quicksand"/>
                <a:ea typeface="Quicksand"/>
                <a:cs typeface="Quicksand"/>
                <a:sym typeface="Quicksand"/>
              </a:rPr>
              <a:t>Paroling Authorities</a:t>
            </a:r>
          </a:p>
          <a:p>
            <a:pPr marL="701040" lvl="2" indent="-233680" algn="l">
              <a:lnSpc>
                <a:spcPts val="2879"/>
              </a:lnSpc>
              <a:buFont typeface="Arial"/>
              <a:buChar char="⚬"/>
            </a:pPr>
            <a:r>
              <a:rPr lang="en-US" sz="2400">
                <a:solidFill>
                  <a:srgbClr val="000000"/>
                </a:solidFill>
                <a:latin typeface="Quicksand"/>
                <a:ea typeface="Quicksand"/>
                <a:cs typeface="Quicksand"/>
                <a:sym typeface="Quicksand"/>
              </a:rPr>
              <a:t>Corrections</a:t>
            </a:r>
          </a:p>
          <a:p>
            <a:pPr marL="701040" lvl="2" indent="-233680" algn="l">
              <a:lnSpc>
                <a:spcPts val="2879"/>
              </a:lnSpc>
              <a:buFont typeface="Arial"/>
              <a:buChar char="⚬"/>
            </a:pPr>
            <a:r>
              <a:rPr lang="en-US" sz="2400">
                <a:solidFill>
                  <a:srgbClr val="000000"/>
                </a:solidFill>
                <a:latin typeface="Quicksand"/>
                <a:ea typeface="Quicksand"/>
                <a:cs typeface="Quicksand"/>
                <a:sym typeface="Quicksand"/>
              </a:rPr>
              <a:t>Other Criminal Justice Agencies</a:t>
            </a:r>
          </a:p>
          <a:p>
            <a:pPr marL="701040" lvl="2" indent="-233680" algn="l">
              <a:lnSpc>
                <a:spcPts val="2879"/>
              </a:lnSpc>
            </a:pPr>
            <a:endParaRPr lang="en-US" sz="2400">
              <a:solidFill>
                <a:srgbClr val="000000"/>
              </a:solidFill>
              <a:latin typeface="Quicksand"/>
              <a:ea typeface="Quicksand"/>
              <a:cs typeface="Quicksand"/>
              <a:sym typeface="Quicksand"/>
            </a:endParaRPr>
          </a:p>
        </p:txBody>
      </p:sp>
      <p:grpSp>
        <p:nvGrpSpPr>
          <p:cNvPr id="18" name="Group 18"/>
          <p:cNvGrpSpPr/>
          <p:nvPr/>
        </p:nvGrpSpPr>
        <p:grpSpPr>
          <a:xfrm>
            <a:off x="687838" y="2057400"/>
            <a:ext cx="5294538" cy="1744066"/>
            <a:chOff x="0" y="0"/>
            <a:chExt cx="7059384" cy="2325421"/>
          </a:xfrm>
        </p:grpSpPr>
        <p:sp>
          <p:nvSpPr>
            <p:cNvPr id="19" name="Freeform 19"/>
            <p:cNvSpPr/>
            <p:nvPr/>
          </p:nvSpPr>
          <p:spPr>
            <a:xfrm>
              <a:off x="0" y="0"/>
              <a:ext cx="7059380" cy="2325416"/>
            </a:xfrm>
            <a:custGeom>
              <a:avLst/>
              <a:gdLst/>
              <a:ahLst/>
              <a:cxnLst/>
              <a:rect l="l" t="t" r="r" b="b"/>
              <a:pathLst>
                <a:path w="7059380" h="2325416">
                  <a:moveTo>
                    <a:pt x="0" y="0"/>
                  </a:moveTo>
                  <a:lnTo>
                    <a:pt x="7059380" y="0"/>
                  </a:lnTo>
                  <a:lnTo>
                    <a:pt x="7059380" y="2325416"/>
                  </a:lnTo>
                  <a:lnTo>
                    <a:pt x="0" y="2325416"/>
                  </a:lnTo>
                  <a:close/>
                </a:path>
              </a:pathLst>
            </a:custGeom>
            <a:solidFill>
              <a:srgbClr val="000000">
                <a:alpha val="0"/>
              </a:srgbClr>
            </a:solidFill>
            <a:ln w="12700">
              <a:noFill/>
            </a:ln>
          </p:spPr>
          <p:txBody>
            <a:bodyPr/>
            <a:lstStyle/>
            <a:p>
              <a:endParaRPr lang="en-US"/>
            </a:p>
          </p:txBody>
        </p:sp>
        <p:sp>
          <p:nvSpPr>
            <p:cNvPr id="20" name="TextBox 20"/>
            <p:cNvSpPr txBox="1"/>
            <p:nvPr/>
          </p:nvSpPr>
          <p:spPr>
            <a:xfrm>
              <a:off x="0" y="9525"/>
              <a:ext cx="7059384" cy="2315896"/>
            </a:xfrm>
            <a:prstGeom prst="rect">
              <a:avLst/>
            </a:prstGeom>
            <a:ln>
              <a:noFill/>
            </a:ln>
          </p:spPr>
          <p:txBody>
            <a:bodyPr lIns="0" tIns="0" rIns="0" bIns="0" rtlCol="0" anchor="ctr"/>
            <a:lstStyle/>
            <a:p>
              <a:pPr algn="ctr">
                <a:lnSpc>
                  <a:spcPts val="5759"/>
                </a:lnSpc>
              </a:pPr>
              <a:r>
                <a:rPr lang="en-US" sz="4800" b="1">
                  <a:solidFill>
                    <a:srgbClr val="102747"/>
                  </a:solidFill>
                  <a:latin typeface="Quicksand Bold"/>
                  <a:ea typeface="Quicksand Bold"/>
                  <a:cs typeface="Quicksand Bold"/>
                  <a:sym typeface="Quicksand Bold"/>
                </a:rPr>
                <a:t>Supervised</a:t>
              </a:r>
            </a:p>
            <a:p>
              <a:pPr algn="ctr">
                <a:lnSpc>
                  <a:spcPts val="5759"/>
                </a:lnSpc>
              </a:pPr>
              <a:r>
                <a:rPr lang="en-US" sz="4800" b="1">
                  <a:solidFill>
                    <a:srgbClr val="102747"/>
                  </a:solidFill>
                  <a:latin typeface="Quicksand Bold"/>
                  <a:ea typeface="Quicksand Bold"/>
                  <a:cs typeface="Quicksand Bold"/>
                  <a:sym typeface="Quicksand Bold"/>
                </a:rPr>
                <a:t>Individual</a:t>
              </a:r>
            </a:p>
          </p:txBody>
        </p:sp>
      </p:grpSp>
      <p:grpSp>
        <p:nvGrpSpPr>
          <p:cNvPr id="21" name="Group 21"/>
          <p:cNvGrpSpPr/>
          <p:nvPr/>
        </p:nvGrpSpPr>
        <p:grpSpPr>
          <a:xfrm>
            <a:off x="6496726" y="2290123"/>
            <a:ext cx="5294538" cy="1020166"/>
            <a:chOff x="0" y="0"/>
            <a:chExt cx="7059384" cy="1360221"/>
          </a:xfrm>
        </p:grpSpPr>
        <p:sp>
          <p:nvSpPr>
            <p:cNvPr id="22" name="Freeform 22"/>
            <p:cNvSpPr/>
            <p:nvPr/>
          </p:nvSpPr>
          <p:spPr>
            <a:xfrm>
              <a:off x="0" y="0"/>
              <a:ext cx="7059384" cy="1360214"/>
            </a:xfrm>
            <a:custGeom>
              <a:avLst/>
              <a:gdLst/>
              <a:ahLst/>
              <a:cxnLst/>
              <a:rect l="l" t="t" r="r" b="b"/>
              <a:pathLst>
                <a:path w="7059384" h="1360214">
                  <a:moveTo>
                    <a:pt x="0" y="0"/>
                  </a:moveTo>
                  <a:lnTo>
                    <a:pt x="7059384" y="0"/>
                  </a:lnTo>
                  <a:lnTo>
                    <a:pt x="7059384" y="1360214"/>
                  </a:lnTo>
                  <a:lnTo>
                    <a:pt x="0" y="1360214"/>
                  </a:lnTo>
                  <a:close/>
                </a:path>
              </a:pathLst>
            </a:custGeom>
            <a:solidFill>
              <a:srgbClr val="000000">
                <a:alpha val="0"/>
              </a:srgbClr>
            </a:solidFill>
            <a:ln w="12700">
              <a:noFill/>
            </a:ln>
          </p:spPr>
          <p:txBody>
            <a:bodyPr/>
            <a:lstStyle/>
            <a:p>
              <a:endParaRPr lang="en-US"/>
            </a:p>
          </p:txBody>
        </p:sp>
        <p:sp>
          <p:nvSpPr>
            <p:cNvPr id="23" name="TextBox 23"/>
            <p:cNvSpPr txBox="1"/>
            <p:nvPr/>
          </p:nvSpPr>
          <p:spPr>
            <a:xfrm>
              <a:off x="0" y="9525"/>
              <a:ext cx="7059384" cy="1350696"/>
            </a:xfrm>
            <a:prstGeom prst="rect">
              <a:avLst/>
            </a:prstGeom>
            <a:ln>
              <a:noFill/>
            </a:ln>
          </p:spPr>
          <p:txBody>
            <a:bodyPr lIns="0" tIns="0" rIns="0" bIns="0" rtlCol="0" anchor="ctr"/>
            <a:lstStyle/>
            <a:p>
              <a:pPr algn="ctr">
                <a:lnSpc>
                  <a:spcPts val="5759"/>
                </a:lnSpc>
              </a:pPr>
              <a:r>
                <a:rPr lang="en-US" sz="4800" b="1">
                  <a:solidFill>
                    <a:srgbClr val="102747"/>
                  </a:solidFill>
                  <a:latin typeface="Quicksand Bold"/>
                  <a:ea typeface="Quicksand Bold"/>
                  <a:cs typeface="Quicksand Bold"/>
                  <a:sym typeface="Quicksand Bold"/>
                </a:rPr>
                <a:t>Supervision</a:t>
              </a:r>
            </a:p>
          </p:txBody>
        </p:sp>
      </p:grpSp>
      <p:grpSp>
        <p:nvGrpSpPr>
          <p:cNvPr id="24" name="Group 24"/>
          <p:cNvGrpSpPr/>
          <p:nvPr/>
        </p:nvGrpSpPr>
        <p:grpSpPr>
          <a:xfrm>
            <a:off x="12277039" y="2290123"/>
            <a:ext cx="5294538" cy="1020166"/>
            <a:chOff x="0" y="0"/>
            <a:chExt cx="7059384" cy="1360221"/>
          </a:xfrm>
        </p:grpSpPr>
        <p:sp>
          <p:nvSpPr>
            <p:cNvPr id="25" name="Freeform 25"/>
            <p:cNvSpPr/>
            <p:nvPr/>
          </p:nvSpPr>
          <p:spPr>
            <a:xfrm>
              <a:off x="0" y="0"/>
              <a:ext cx="7059385" cy="1360214"/>
            </a:xfrm>
            <a:custGeom>
              <a:avLst/>
              <a:gdLst/>
              <a:ahLst/>
              <a:cxnLst/>
              <a:rect l="l" t="t" r="r" b="b"/>
              <a:pathLst>
                <a:path w="7059385" h="1360214">
                  <a:moveTo>
                    <a:pt x="0" y="0"/>
                  </a:moveTo>
                  <a:lnTo>
                    <a:pt x="7059385" y="0"/>
                  </a:lnTo>
                  <a:lnTo>
                    <a:pt x="7059385" y="1360214"/>
                  </a:lnTo>
                  <a:lnTo>
                    <a:pt x="0" y="1360214"/>
                  </a:lnTo>
                  <a:close/>
                </a:path>
              </a:pathLst>
            </a:custGeom>
            <a:solidFill>
              <a:srgbClr val="000000">
                <a:alpha val="0"/>
              </a:srgbClr>
            </a:solidFill>
            <a:ln w="12700">
              <a:noFill/>
            </a:ln>
          </p:spPr>
          <p:txBody>
            <a:bodyPr/>
            <a:lstStyle/>
            <a:p>
              <a:endParaRPr lang="en-US"/>
            </a:p>
          </p:txBody>
        </p:sp>
        <p:sp>
          <p:nvSpPr>
            <p:cNvPr id="26" name="TextBox 26"/>
            <p:cNvSpPr txBox="1"/>
            <p:nvPr/>
          </p:nvSpPr>
          <p:spPr>
            <a:xfrm>
              <a:off x="0" y="9525"/>
              <a:ext cx="7059384" cy="1350696"/>
            </a:xfrm>
            <a:prstGeom prst="rect">
              <a:avLst/>
            </a:prstGeom>
            <a:ln>
              <a:noFill/>
            </a:ln>
          </p:spPr>
          <p:txBody>
            <a:bodyPr lIns="0" tIns="0" rIns="0" bIns="0" rtlCol="0" anchor="ctr"/>
            <a:lstStyle/>
            <a:p>
              <a:pPr algn="ctr">
                <a:lnSpc>
                  <a:spcPts val="5759"/>
                </a:lnSpc>
              </a:pPr>
              <a:r>
                <a:rPr lang="en-US" sz="4800" b="1">
                  <a:solidFill>
                    <a:srgbClr val="102747"/>
                  </a:solidFill>
                  <a:latin typeface="Quicksand Bold"/>
                  <a:ea typeface="Quicksand Bold"/>
                  <a:cs typeface="Quicksand Bold"/>
                  <a:sym typeface="Quicksand Bold"/>
                </a:rPr>
                <a:t>Relocate</a:t>
              </a:r>
            </a:p>
          </p:txBody>
        </p:sp>
      </p:grpSp>
      <p:grpSp>
        <p:nvGrpSpPr>
          <p:cNvPr id="27" name="Group 27"/>
          <p:cNvGrpSpPr/>
          <p:nvPr/>
        </p:nvGrpSpPr>
        <p:grpSpPr>
          <a:xfrm>
            <a:off x="714375" y="547688"/>
            <a:ext cx="16887825" cy="1399413"/>
            <a:chOff x="0" y="0"/>
            <a:chExt cx="22517100" cy="1865884"/>
          </a:xfrm>
        </p:grpSpPr>
        <p:sp>
          <p:nvSpPr>
            <p:cNvPr id="28" name="Freeform 28"/>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29" name="TextBox 29"/>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000000"/>
                  </a:solidFill>
                  <a:latin typeface="Questrial"/>
                  <a:ea typeface="Questrial"/>
                  <a:cs typeface="Questrial"/>
                  <a:sym typeface="Questrial"/>
                </a:rPr>
                <a:t>What Triggers the ICAOS</a:t>
              </a:r>
            </a:p>
          </p:txBody>
        </p:sp>
      </p:grpSp>
      <p:grpSp>
        <p:nvGrpSpPr>
          <p:cNvPr id="30" name="Group 30"/>
          <p:cNvGrpSpPr/>
          <p:nvPr/>
        </p:nvGrpSpPr>
        <p:grpSpPr>
          <a:xfrm>
            <a:off x="0" y="547688"/>
            <a:ext cx="413661" cy="1052512"/>
            <a:chOff x="0" y="0"/>
            <a:chExt cx="551548" cy="1403350"/>
          </a:xfrm>
        </p:grpSpPr>
        <p:sp>
          <p:nvSpPr>
            <p:cNvPr id="31" name="Freeform 31"/>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grpSp>
        <p:nvGrpSpPr>
          <p:cNvPr id="32" name="Group 32"/>
          <p:cNvGrpSpPr/>
          <p:nvPr/>
        </p:nvGrpSpPr>
        <p:grpSpPr>
          <a:xfrm>
            <a:off x="5596614" y="5133975"/>
            <a:ext cx="1321451" cy="1303716"/>
            <a:chOff x="0" y="0"/>
            <a:chExt cx="1761935" cy="1738288"/>
          </a:xfrm>
        </p:grpSpPr>
        <p:sp>
          <p:nvSpPr>
            <p:cNvPr id="33" name="Freeform 33"/>
            <p:cNvSpPr/>
            <p:nvPr/>
          </p:nvSpPr>
          <p:spPr>
            <a:xfrm>
              <a:off x="12700" y="12700"/>
              <a:ext cx="1736344" cy="1712977"/>
            </a:xfrm>
            <a:custGeom>
              <a:avLst/>
              <a:gdLst/>
              <a:ahLst/>
              <a:cxnLst/>
              <a:rect l="l" t="t" r="r" b="b"/>
              <a:pathLst>
                <a:path w="1736344" h="1712977">
                  <a:moveTo>
                    <a:pt x="0" y="428244"/>
                  </a:moveTo>
                  <a:lnTo>
                    <a:pt x="428244" y="428244"/>
                  </a:lnTo>
                  <a:lnTo>
                    <a:pt x="428244" y="0"/>
                  </a:lnTo>
                  <a:lnTo>
                    <a:pt x="1308100" y="0"/>
                  </a:lnTo>
                  <a:lnTo>
                    <a:pt x="1308100" y="428244"/>
                  </a:lnTo>
                  <a:lnTo>
                    <a:pt x="1736344" y="428244"/>
                  </a:lnTo>
                  <a:lnTo>
                    <a:pt x="1736344" y="1284733"/>
                  </a:lnTo>
                  <a:lnTo>
                    <a:pt x="1308227" y="1284733"/>
                  </a:lnTo>
                  <a:lnTo>
                    <a:pt x="1308227" y="1712977"/>
                  </a:lnTo>
                  <a:lnTo>
                    <a:pt x="428244" y="1712977"/>
                  </a:lnTo>
                  <a:lnTo>
                    <a:pt x="428244" y="1284606"/>
                  </a:lnTo>
                  <a:lnTo>
                    <a:pt x="0" y="1284606"/>
                  </a:lnTo>
                  <a:close/>
                </a:path>
              </a:pathLst>
            </a:custGeom>
            <a:solidFill>
              <a:srgbClr val="102747"/>
            </a:solidFill>
            <a:ln w="12700">
              <a:solidFill>
                <a:srgbClr val="000000"/>
              </a:solidFill>
            </a:ln>
          </p:spPr>
          <p:txBody>
            <a:bodyPr/>
            <a:lstStyle/>
            <a:p>
              <a:endParaRPr lang="en-US"/>
            </a:p>
          </p:txBody>
        </p:sp>
        <p:sp>
          <p:nvSpPr>
            <p:cNvPr id="34" name="Freeform 34"/>
            <p:cNvSpPr/>
            <p:nvPr/>
          </p:nvSpPr>
          <p:spPr>
            <a:xfrm>
              <a:off x="0" y="0"/>
              <a:ext cx="1761744" cy="1738377"/>
            </a:xfrm>
            <a:custGeom>
              <a:avLst/>
              <a:gdLst/>
              <a:ahLst/>
              <a:cxnLst/>
              <a:rect l="l" t="t" r="r" b="b"/>
              <a:pathLst>
                <a:path w="1761744" h="1738377">
                  <a:moveTo>
                    <a:pt x="12700" y="428244"/>
                  </a:moveTo>
                  <a:lnTo>
                    <a:pt x="440944" y="428244"/>
                  </a:lnTo>
                  <a:lnTo>
                    <a:pt x="440944" y="440944"/>
                  </a:lnTo>
                  <a:lnTo>
                    <a:pt x="428244" y="440944"/>
                  </a:lnTo>
                  <a:lnTo>
                    <a:pt x="428244" y="12700"/>
                  </a:lnTo>
                  <a:cubicBezTo>
                    <a:pt x="428244" y="5715"/>
                    <a:pt x="433959" y="0"/>
                    <a:pt x="440944" y="0"/>
                  </a:cubicBezTo>
                  <a:lnTo>
                    <a:pt x="1320800" y="0"/>
                  </a:lnTo>
                  <a:cubicBezTo>
                    <a:pt x="1327785" y="0"/>
                    <a:pt x="1333500" y="5715"/>
                    <a:pt x="1333500" y="12700"/>
                  </a:cubicBezTo>
                  <a:lnTo>
                    <a:pt x="1333500" y="440944"/>
                  </a:lnTo>
                  <a:lnTo>
                    <a:pt x="1320800" y="440944"/>
                  </a:lnTo>
                  <a:lnTo>
                    <a:pt x="1320800" y="428244"/>
                  </a:lnTo>
                  <a:lnTo>
                    <a:pt x="1749044" y="428244"/>
                  </a:lnTo>
                  <a:cubicBezTo>
                    <a:pt x="1756029" y="428244"/>
                    <a:pt x="1761744" y="433959"/>
                    <a:pt x="1761744" y="440944"/>
                  </a:cubicBezTo>
                  <a:lnTo>
                    <a:pt x="1761744" y="1297433"/>
                  </a:lnTo>
                  <a:cubicBezTo>
                    <a:pt x="1761744" y="1304418"/>
                    <a:pt x="1756029" y="1310133"/>
                    <a:pt x="1749044" y="1310133"/>
                  </a:cubicBezTo>
                  <a:lnTo>
                    <a:pt x="1320927" y="1310133"/>
                  </a:lnTo>
                  <a:lnTo>
                    <a:pt x="1320927" y="1297433"/>
                  </a:lnTo>
                  <a:lnTo>
                    <a:pt x="1333627" y="1297433"/>
                  </a:lnTo>
                  <a:lnTo>
                    <a:pt x="1333627" y="1725677"/>
                  </a:lnTo>
                  <a:cubicBezTo>
                    <a:pt x="1333627" y="1732662"/>
                    <a:pt x="1327912" y="1738377"/>
                    <a:pt x="1320927" y="1738377"/>
                  </a:cubicBezTo>
                  <a:lnTo>
                    <a:pt x="440944" y="1738377"/>
                  </a:lnTo>
                  <a:cubicBezTo>
                    <a:pt x="433959" y="1738377"/>
                    <a:pt x="428244" y="1732662"/>
                    <a:pt x="428244" y="1725677"/>
                  </a:cubicBezTo>
                  <a:lnTo>
                    <a:pt x="428244" y="1297306"/>
                  </a:lnTo>
                  <a:lnTo>
                    <a:pt x="440944" y="1297306"/>
                  </a:lnTo>
                  <a:lnTo>
                    <a:pt x="440944" y="1310006"/>
                  </a:lnTo>
                  <a:lnTo>
                    <a:pt x="12700" y="1310006"/>
                  </a:lnTo>
                  <a:cubicBezTo>
                    <a:pt x="5715" y="1310006"/>
                    <a:pt x="0" y="1304291"/>
                    <a:pt x="0" y="1297306"/>
                  </a:cubicBezTo>
                  <a:lnTo>
                    <a:pt x="0" y="440944"/>
                  </a:lnTo>
                  <a:cubicBezTo>
                    <a:pt x="0" y="433959"/>
                    <a:pt x="5715" y="428244"/>
                    <a:pt x="12700" y="428244"/>
                  </a:cubicBezTo>
                  <a:moveTo>
                    <a:pt x="12700" y="453644"/>
                  </a:moveTo>
                  <a:lnTo>
                    <a:pt x="12700" y="440944"/>
                  </a:lnTo>
                  <a:lnTo>
                    <a:pt x="25400" y="440944"/>
                  </a:lnTo>
                  <a:lnTo>
                    <a:pt x="25400" y="1297433"/>
                  </a:lnTo>
                  <a:lnTo>
                    <a:pt x="12700" y="1297433"/>
                  </a:lnTo>
                  <a:lnTo>
                    <a:pt x="12700" y="1284733"/>
                  </a:lnTo>
                  <a:lnTo>
                    <a:pt x="440944" y="1284733"/>
                  </a:lnTo>
                  <a:cubicBezTo>
                    <a:pt x="447929" y="1284733"/>
                    <a:pt x="453644" y="1290448"/>
                    <a:pt x="453644" y="1297433"/>
                  </a:cubicBezTo>
                  <a:lnTo>
                    <a:pt x="453644" y="1725677"/>
                  </a:lnTo>
                  <a:lnTo>
                    <a:pt x="440944" y="1725677"/>
                  </a:lnTo>
                  <a:lnTo>
                    <a:pt x="440944" y="1712977"/>
                  </a:lnTo>
                  <a:lnTo>
                    <a:pt x="1320800" y="1712977"/>
                  </a:lnTo>
                  <a:lnTo>
                    <a:pt x="1320800" y="1725677"/>
                  </a:lnTo>
                  <a:lnTo>
                    <a:pt x="1308100" y="1725677"/>
                  </a:lnTo>
                  <a:lnTo>
                    <a:pt x="1308100" y="1297306"/>
                  </a:lnTo>
                  <a:cubicBezTo>
                    <a:pt x="1308100" y="1290321"/>
                    <a:pt x="1313815" y="1284606"/>
                    <a:pt x="1320800" y="1284606"/>
                  </a:cubicBezTo>
                  <a:lnTo>
                    <a:pt x="1749044" y="1284606"/>
                  </a:lnTo>
                  <a:lnTo>
                    <a:pt x="1749044" y="1297306"/>
                  </a:lnTo>
                  <a:lnTo>
                    <a:pt x="1736344" y="1297306"/>
                  </a:lnTo>
                  <a:lnTo>
                    <a:pt x="1736344" y="440944"/>
                  </a:lnTo>
                  <a:lnTo>
                    <a:pt x="1749044" y="440944"/>
                  </a:lnTo>
                  <a:lnTo>
                    <a:pt x="1749044" y="453644"/>
                  </a:lnTo>
                  <a:lnTo>
                    <a:pt x="1320927" y="453644"/>
                  </a:lnTo>
                  <a:cubicBezTo>
                    <a:pt x="1313942" y="453644"/>
                    <a:pt x="1308227" y="447929"/>
                    <a:pt x="1308227" y="440944"/>
                  </a:cubicBezTo>
                  <a:lnTo>
                    <a:pt x="1308227" y="12700"/>
                  </a:lnTo>
                  <a:lnTo>
                    <a:pt x="1320927" y="12700"/>
                  </a:lnTo>
                  <a:lnTo>
                    <a:pt x="1320927" y="25400"/>
                  </a:lnTo>
                  <a:lnTo>
                    <a:pt x="440944" y="25400"/>
                  </a:lnTo>
                  <a:lnTo>
                    <a:pt x="440944" y="12700"/>
                  </a:lnTo>
                  <a:lnTo>
                    <a:pt x="453644" y="12700"/>
                  </a:lnTo>
                  <a:lnTo>
                    <a:pt x="453644" y="440944"/>
                  </a:lnTo>
                  <a:cubicBezTo>
                    <a:pt x="453644" y="447929"/>
                    <a:pt x="447929" y="453644"/>
                    <a:pt x="440944" y="453644"/>
                  </a:cubicBezTo>
                  <a:lnTo>
                    <a:pt x="12700" y="453644"/>
                  </a:lnTo>
                  <a:close/>
                </a:path>
              </a:pathLst>
            </a:custGeom>
            <a:solidFill>
              <a:srgbClr val="2F528F"/>
            </a:solidFill>
            <a:ln w="12700">
              <a:solidFill>
                <a:srgbClr val="000000"/>
              </a:solidFill>
            </a:ln>
          </p:spPr>
          <p:txBody>
            <a:bodyPr/>
            <a:lstStyle/>
            <a:p>
              <a:endParaRPr lang="en-US"/>
            </a:p>
          </p:txBody>
        </p:sp>
        <p:sp>
          <p:nvSpPr>
            <p:cNvPr id="35" name="TextBox 35"/>
            <p:cNvSpPr txBox="1"/>
            <p:nvPr/>
          </p:nvSpPr>
          <p:spPr>
            <a:xfrm>
              <a:off x="0" y="0"/>
              <a:ext cx="1761935" cy="1738288"/>
            </a:xfrm>
            <a:prstGeom prst="rect">
              <a:avLst/>
            </a:prstGeom>
          </p:spPr>
          <p:txBody>
            <a:bodyPr lIns="50800" tIns="50800" rIns="50800" bIns="50800" rtlCol="0" anchor="ctr"/>
            <a:lstStyle/>
            <a:p>
              <a:pPr algn="ctr">
                <a:lnSpc>
                  <a:spcPts val="6480"/>
                </a:lnSpc>
              </a:pPr>
              <a:r>
                <a:rPr lang="en-US" sz="5400">
                  <a:solidFill>
                    <a:srgbClr val="FFFFFF"/>
                  </a:solidFill>
                  <a:latin typeface="Quicksand"/>
                  <a:ea typeface="Quicksand"/>
                  <a:cs typeface="Quicksand"/>
                  <a:sym typeface="Quicksand"/>
                </a:rPr>
                <a:t>+</a:t>
              </a:r>
            </a:p>
          </p:txBody>
        </p:sp>
      </p:grpSp>
      <p:grpSp>
        <p:nvGrpSpPr>
          <p:cNvPr id="36" name="Group 36"/>
          <p:cNvGrpSpPr/>
          <p:nvPr/>
        </p:nvGrpSpPr>
        <p:grpSpPr>
          <a:xfrm>
            <a:off x="11384613" y="5133975"/>
            <a:ext cx="1262310" cy="1228649"/>
            <a:chOff x="0" y="0"/>
            <a:chExt cx="1683080" cy="1638198"/>
          </a:xfrm>
        </p:grpSpPr>
        <p:sp>
          <p:nvSpPr>
            <p:cNvPr id="37" name="Freeform 37"/>
            <p:cNvSpPr/>
            <p:nvPr/>
          </p:nvSpPr>
          <p:spPr>
            <a:xfrm>
              <a:off x="12700" y="12981"/>
              <a:ext cx="1657604" cy="1612300"/>
            </a:xfrm>
            <a:custGeom>
              <a:avLst/>
              <a:gdLst/>
              <a:ahLst/>
              <a:cxnLst/>
              <a:rect l="l" t="t" r="r" b="b"/>
              <a:pathLst>
                <a:path w="1657604" h="1612300">
                  <a:moveTo>
                    <a:pt x="0" y="403076"/>
                  </a:moveTo>
                  <a:lnTo>
                    <a:pt x="394589" y="403076"/>
                  </a:lnTo>
                  <a:lnTo>
                    <a:pt x="394589" y="0"/>
                  </a:lnTo>
                  <a:lnTo>
                    <a:pt x="1263015" y="0"/>
                  </a:lnTo>
                  <a:lnTo>
                    <a:pt x="1263015" y="403076"/>
                  </a:lnTo>
                  <a:lnTo>
                    <a:pt x="1657604" y="403076"/>
                  </a:lnTo>
                  <a:lnTo>
                    <a:pt x="1657604" y="1209226"/>
                  </a:lnTo>
                  <a:lnTo>
                    <a:pt x="1263015" y="1209226"/>
                  </a:lnTo>
                  <a:lnTo>
                    <a:pt x="1263015" y="1612301"/>
                  </a:lnTo>
                  <a:lnTo>
                    <a:pt x="394589" y="1612301"/>
                  </a:lnTo>
                  <a:lnTo>
                    <a:pt x="394589" y="1209226"/>
                  </a:lnTo>
                  <a:lnTo>
                    <a:pt x="0" y="1209226"/>
                  </a:lnTo>
                  <a:close/>
                </a:path>
              </a:pathLst>
            </a:custGeom>
            <a:solidFill>
              <a:srgbClr val="102747"/>
            </a:solidFill>
            <a:ln w="12700">
              <a:solidFill>
                <a:srgbClr val="000000"/>
              </a:solidFill>
            </a:ln>
          </p:spPr>
          <p:txBody>
            <a:bodyPr/>
            <a:lstStyle/>
            <a:p>
              <a:endParaRPr lang="en-US"/>
            </a:p>
          </p:txBody>
        </p:sp>
        <p:sp>
          <p:nvSpPr>
            <p:cNvPr id="38" name="Freeform 38"/>
            <p:cNvSpPr/>
            <p:nvPr/>
          </p:nvSpPr>
          <p:spPr>
            <a:xfrm>
              <a:off x="0" y="0"/>
              <a:ext cx="1683004" cy="1638262"/>
            </a:xfrm>
            <a:custGeom>
              <a:avLst/>
              <a:gdLst/>
              <a:ahLst/>
              <a:cxnLst/>
              <a:rect l="l" t="t" r="r" b="b"/>
              <a:pathLst>
                <a:path w="1683004" h="1638262">
                  <a:moveTo>
                    <a:pt x="12700" y="403075"/>
                  </a:moveTo>
                  <a:lnTo>
                    <a:pt x="407289" y="403075"/>
                  </a:lnTo>
                  <a:lnTo>
                    <a:pt x="407289" y="416057"/>
                  </a:lnTo>
                  <a:lnTo>
                    <a:pt x="394589" y="416057"/>
                  </a:lnTo>
                  <a:lnTo>
                    <a:pt x="394589" y="12981"/>
                  </a:lnTo>
                  <a:cubicBezTo>
                    <a:pt x="394589" y="5842"/>
                    <a:pt x="400304" y="0"/>
                    <a:pt x="407289" y="0"/>
                  </a:cubicBezTo>
                  <a:lnTo>
                    <a:pt x="1275715" y="0"/>
                  </a:lnTo>
                  <a:cubicBezTo>
                    <a:pt x="1282700" y="0"/>
                    <a:pt x="1288415" y="5842"/>
                    <a:pt x="1288415" y="12981"/>
                  </a:cubicBezTo>
                  <a:lnTo>
                    <a:pt x="1288415" y="416057"/>
                  </a:lnTo>
                  <a:lnTo>
                    <a:pt x="1275715" y="416057"/>
                  </a:lnTo>
                  <a:lnTo>
                    <a:pt x="1275715" y="403075"/>
                  </a:lnTo>
                  <a:lnTo>
                    <a:pt x="1670304" y="403075"/>
                  </a:lnTo>
                  <a:cubicBezTo>
                    <a:pt x="1677289" y="403075"/>
                    <a:pt x="1683004" y="408917"/>
                    <a:pt x="1683004" y="416057"/>
                  </a:cubicBezTo>
                  <a:lnTo>
                    <a:pt x="1683004" y="1222207"/>
                  </a:lnTo>
                  <a:cubicBezTo>
                    <a:pt x="1683004" y="1229346"/>
                    <a:pt x="1677289" y="1235188"/>
                    <a:pt x="1670304" y="1235188"/>
                  </a:cubicBezTo>
                  <a:lnTo>
                    <a:pt x="1275715" y="1235188"/>
                  </a:lnTo>
                  <a:lnTo>
                    <a:pt x="1275715" y="1222207"/>
                  </a:lnTo>
                  <a:lnTo>
                    <a:pt x="1288415" y="1222207"/>
                  </a:lnTo>
                  <a:lnTo>
                    <a:pt x="1288415" y="1625282"/>
                  </a:lnTo>
                  <a:cubicBezTo>
                    <a:pt x="1288415" y="1632422"/>
                    <a:pt x="1282700" y="1638262"/>
                    <a:pt x="1275715" y="1638262"/>
                  </a:cubicBezTo>
                  <a:lnTo>
                    <a:pt x="407289" y="1638262"/>
                  </a:lnTo>
                  <a:cubicBezTo>
                    <a:pt x="400304" y="1638262"/>
                    <a:pt x="394589" y="1632422"/>
                    <a:pt x="394589" y="1625282"/>
                  </a:cubicBezTo>
                  <a:lnTo>
                    <a:pt x="394589" y="1222207"/>
                  </a:lnTo>
                  <a:lnTo>
                    <a:pt x="407289" y="1222207"/>
                  </a:lnTo>
                  <a:lnTo>
                    <a:pt x="407289" y="1235188"/>
                  </a:lnTo>
                  <a:lnTo>
                    <a:pt x="12700" y="1235188"/>
                  </a:lnTo>
                  <a:cubicBezTo>
                    <a:pt x="5715" y="1235188"/>
                    <a:pt x="0" y="1229347"/>
                    <a:pt x="0" y="1222207"/>
                  </a:cubicBezTo>
                  <a:lnTo>
                    <a:pt x="0" y="416057"/>
                  </a:lnTo>
                  <a:cubicBezTo>
                    <a:pt x="0" y="408917"/>
                    <a:pt x="5715" y="403075"/>
                    <a:pt x="12700" y="403075"/>
                  </a:cubicBezTo>
                  <a:moveTo>
                    <a:pt x="12700" y="429038"/>
                  </a:moveTo>
                  <a:lnTo>
                    <a:pt x="12700" y="416057"/>
                  </a:lnTo>
                  <a:lnTo>
                    <a:pt x="25400" y="416057"/>
                  </a:lnTo>
                  <a:lnTo>
                    <a:pt x="25400" y="1222207"/>
                  </a:lnTo>
                  <a:lnTo>
                    <a:pt x="12700" y="1222207"/>
                  </a:lnTo>
                  <a:lnTo>
                    <a:pt x="12700" y="1209225"/>
                  </a:lnTo>
                  <a:lnTo>
                    <a:pt x="407289" y="1209225"/>
                  </a:lnTo>
                  <a:cubicBezTo>
                    <a:pt x="414274" y="1209225"/>
                    <a:pt x="419989" y="1215067"/>
                    <a:pt x="419989" y="1222207"/>
                  </a:cubicBezTo>
                  <a:lnTo>
                    <a:pt x="419989" y="1625282"/>
                  </a:lnTo>
                  <a:lnTo>
                    <a:pt x="407289" y="1625282"/>
                  </a:lnTo>
                  <a:lnTo>
                    <a:pt x="407289" y="1612300"/>
                  </a:lnTo>
                  <a:lnTo>
                    <a:pt x="1275715" y="1612300"/>
                  </a:lnTo>
                  <a:lnTo>
                    <a:pt x="1275715" y="1625282"/>
                  </a:lnTo>
                  <a:lnTo>
                    <a:pt x="1263015" y="1625282"/>
                  </a:lnTo>
                  <a:lnTo>
                    <a:pt x="1263015" y="1222207"/>
                  </a:lnTo>
                  <a:cubicBezTo>
                    <a:pt x="1263015" y="1215067"/>
                    <a:pt x="1268730" y="1209225"/>
                    <a:pt x="1275715" y="1209225"/>
                  </a:cubicBezTo>
                  <a:lnTo>
                    <a:pt x="1670304" y="1209225"/>
                  </a:lnTo>
                  <a:lnTo>
                    <a:pt x="1670304" y="1222207"/>
                  </a:lnTo>
                  <a:lnTo>
                    <a:pt x="1657604" y="1222207"/>
                  </a:lnTo>
                  <a:lnTo>
                    <a:pt x="1657604" y="416057"/>
                  </a:lnTo>
                  <a:lnTo>
                    <a:pt x="1670304" y="416057"/>
                  </a:lnTo>
                  <a:lnTo>
                    <a:pt x="1670304" y="429038"/>
                  </a:lnTo>
                  <a:lnTo>
                    <a:pt x="1275715" y="429038"/>
                  </a:lnTo>
                  <a:cubicBezTo>
                    <a:pt x="1268730" y="429038"/>
                    <a:pt x="1263015" y="423196"/>
                    <a:pt x="1263015" y="416057"/>
                  </a:cubicBezTo>
                  <a:lnTo>
                    <a:pt x="1263015" y="12981"/>
                  </a:lnTo>
                  <a:lnTo>
                    <a:pt x="1275715" y="12981"/>
                  </a:lnTo>
                  <a:lnTo>
                    <a:pt x="1275715" y="25963"/>
                  </a:lnTo>
                  <a:lnTo>
                    <a:pt x="407289" y="25963"/>
                  </a:lnTo>
                  <a:lnTo>
                    <a:pt x="407289" y="12981"/>
                  </a:lnTo>
                  <a:lnTo>
                    <a:pt x="419989" y="12981"/>
                  </a:lnTo>
                  <a:lnTo>
                    <a:pt x="419989" y="416057"/>
                  </a:lnTo>
                  <a:cubicBezTo>
                    <a:pt x="419989" y="423196"/>
                    <a:pt x="414274" y="429038"/>
                    <a:pt x="407289" y="429038"/>
                  </a:cubicBezTo>
                  <a:lnTo>
                    <a:pt x="12700" y="429038"/>
                  </a:lnTo>
                  <a:close/>
                </a:path>
              </a:pathLst>
            </a:custGeom>
            <a:solidFill>
              <a:srgbClr val="2F528F"/>
            </a:solidFill>
            <a:ln w="12700">
              <a:solidFill>
                <a:srgbClr val="000000"/>
              </a:solidFill>
            </a:ln>
          </p:spPr>
          <p:txBody>
            <a:bodyPr/>
            <a:lstStyle/>
            <a:p>
              <a:endParaRPr lang="en-US"/>
            </a:p>
          </p:txBody>
        </p:sp>
        <p:sp>
          <p:nvSpPr>
            <p:cNvPr id="39" name="TextBox 39"/>
            <p:cNvSpPr txBox="1"/>
            <p:nvPr/>
          </p:nvSpPr>
          <p:spPr>
            <a:xfrm>
              <a:off x="0" y="0"/>
              <a:ext cx="1683080" cy="1638198"/>
            </a:xfrm>
            <a:prstGeom prst="rect">
              <a:avLst/>
            </a:prstGeom>
          </p:spPr>
          <p:txBody>
            <a:bodyPr lIns="50800" tIns="50800" rIns="50800" bIns="50800" rtlCol="0" anchor="ctr"/>
            <a:lstStyle/>
            <a:p>
              <a:pPr algn="ctr">
                <a:lnSpc>
                  <a:spcPts val="6480"/>
                </a:lnSpc>
              </a:pPr>
              <a:r>
                <a:rPr lang="en-US" sz="5400">
                  <a:solidFill>
                    <a:srgbClr val="FFFFFF"/>
                  </a:solidFill>
                  <a:latin typeface="Quicksand"/>
                  <a:ea typeface="Quicksand"/>
                  <a:cs typeface="Quicksand"/>
                  <a:sym typeface="Quicksand"/>
                </a:rPr>
                <a:t>+</a:t>
              </a:r>
            </a:p>
          </p:txBody>
        </p:sp>
      </p:grpSp>
      <p:sp>
        <p:nvSpPr>
          <p:cNvPr id="40" name="Freeform 40"/>
          <p:cNvSpPr/>
          <p:nvPr/>
        </p:nvSpPr>
        <p:spPr>
          <a:xfrm>
            <a:off x="13673299" y="255518"/>
            <a:ext cx="1669885" cy="1631966"/>
          </a:xfrm>
          <a:custGeom>
            <a:avLst/>
            <a:gdLst/>
            <a:ahLst/>
            <a:cxnLst/>
            <a:rect l="l" t="t" r="r" b="b"/>
            <a:pathLst>
              <a:path w="1669885" h="1631966">
                <a:moveTo>
                  <a:pt x="0" y="0"/>
                </a:moveTo>
                <a:lnTo>
                  <a:pt x="1669885" y="0"/>
                </a:lnTo>
                <a:lnTo>
                  <a:pt x="1669885" y="1631966"/>
                </a:lnTo>
                <a:lnTo>
                  <a:pt x="0" y="163196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76110" y="0"/>
            <a:ext cx="9711890" cy="10286990"/>
            <a:chOff x="0" y="0"/>
            <a:chExt cx="12949187" cy="13715987"/>
          </a:xfrm>
        </p:grpSpPr>
        <p:sp>
          <p:nvSpPr>
            <p:cNvPr id="3" name="Freeform 3"/>
            <p:cNvSpPr/>
            <p:nvPr/>
          </p:nvSpPr>
          <p:spPr>
            <a:xfrm>
              <a:off x="0" y="0"/>
              <a:ext cx="12949174" cy="13716000"/>
            </a:xfrm>
            <a:custGeom>
              <a:avLst/>
              <a:gdLst/>
              <a:ahLst/>
              <a:cxnLst/>
              <a:rect l="l" t="t" r="r" b="b"/>
              <a:pathLst>
                <a:path w="12949174" h="13716000">
                  <a:moveTo>
                    <a:pt x="0" y="0"/>
                  </a:moveTo>
                  <a:lnTo>
                    <a:pt x="12949174" y="0"/>
                  </a:lnTo>
                  <a:lnTo>
                    <a:pt x="12949174" y="13716000"/>
                  </a:lnTo>
                  <a:lnTo>
                    <a:pt x="0" y="13716000"/>
                  </a:lnTo>
                  <a:close/>
                </a:path>
              </a:pathLst>
            </a:custGeom>
            <a:solidFill>
              <a:srgbClr val="102747"/>
            </a:solidFill>
            <a:ln w="12700">
              <a:solidFill>
                <a:srgbClr val="000000"/>
              </a:solidFill>
            </a:ln>
          </p:spPr>
          <p:txBody>
            <a:bodyPr/>
            <a:lstStyle/>
            <a:p>
              <a:endParaRPr lang="en-US"/>
            </a:p>
          </p:txBody>
        </p:sp>
      </p:grpSp>
      <p:sp>
        <p:nvSpPr>
          <p:cNvPr id="4" name="AutoShape 4"/>
          <p:cNvSpPr/>
          <p:nvPr/>
        </p:nvSpPr>
        <p:spPr>
          <a:xfrm rot="3660">
            <a:off x="7915742" y="9682162"/>
            <a:ext cx="8910171" cy="0"/>
          </a:xfrm>
          <a:prstGeom prst="line">
            <a:avLst/>
          </a:prstGeom>
          <a:ln w="9525" cap="rnd">
            <a:solidFill>
              <a:srgbClr val="FFFFFF"/>
            </a:solidFill>
            <a:prstDash val="solid"/>
            <a:headEnd type="none" w="sm" len="sm"/>
            <a:tailEnd type="none" w="sm" len="sm"/>
          </a:ln>
        </p:spPr>
        <p:txBody>
          <a:bodyPr/>
          <a:lstStyle/>
          <a:p>
            <a:endParaRPr lang="en-US"/>
          </a:p>
        </p:txBody>
      </p:sp>
      <p:sp>
        <p:nvSpPr>
          <p:cNvPr id="5" name="TextBox 5"/>
          <p:cNvSpPr txBox="1"/>
          <p:nvPr/>
        </p:nvSpPr>
        <p:spPr>
          <a:xfrm>
            <a:off x="507322" y="3137735"/>
            <a:ext cx="7296179" cy="4333875"/>
          </a:xfrm>
          <a:prstGeom prst="rect">
            <a:avLst/>
          </a:prstGeom>
        </p:spPr>
        <p:txBody>
          <a:bodyPr lIns="0" tIns="0" rIns="0" bIns="0" rtlCol="0" anchor="t">
            <a:spAutoFit/>
          </a:bodyPr>
          <a:lstStyle/>
          <a:p>
            <a:pPr algn="ctr">
              <a:lnSpc>
                <a:spcPts val="5759"/>
              </a:lnSpc>
            </a:pPr>
            <a:r>
              <a:rPr lang="en-US" sz="4800" dirty="0">
                <a:solidFill>
                  <a:srgbClr val="000000"/>
                </a:solidFill>
                <a:latin typeface="Quicksand"/>
                <a:ea typeface="Quicksand"/>
                <a:cs typeface="Quicksand"/>
                <a:sym typeface="Quicksand"/>
              </a:rPr>
              <a:t>Sentence = 1+ years of supervision</a:t>
            </a:r>
          </a:p>
          <a:p>
            <a:pPr algn="ctr">
              <a:lnSpc>
                <a:spcPts val="5759"/>
              </a:lnSpc>
            </a:pPr>
            <a:r>
              <a:rPr lang="en-US" sz="4800" dirty="0">
                <a:solidFill>
                  <a:srgbClr val="000000"/>
                </a:solidFill>
                <a:latin typeface="Quicksand"/>
                <a:ea typeface="Quicksand"/>
                <a:cs typeface="Quicksand"/>
                <a:sym typeface="Quicksand"/>
              </a:rPr>
              <a:t>AND</a:t>
            </a:r>
          </a:p>
          <a:p>
            <a:pPr algn="ctr">
              <a:lnSpc>
                <a:spcPts val="5759"/>
              </a:lnSpc>
            </a:pPr>
            <a:endParaRPr lang="en-US" sz="4800" dirty="0">
              <a:solidFill>
                <a:srgbClr val="000000"/>
              </a:solidFill>
              <a:latin typeface="Quicksand"/>
              <a:ea typeface="Quicksand"/>
              <a:cs typeface="Quicksand"/>
              <a:sym typeface="Quicksand"/>
            </a:endParaRPr>
          </a:p>
          <a:p>
            <a:pPr algn="ctr">
              <a:lnSpc>
                <a:spcPts val="5759"/>
              </a:lnSpc>
            </a:pPr>
            <a:r>
              <a:rPr lang="en-US" sz="4800" dirty="0">
                <a:solidFill>
                  <a:srgbClr val="000000"/>
                </a:solidFill>
                <a:latin typeface="Quicksand"/>
                <a:ea typeface="Quicksand"/>
                <a:cs typeface="Quicksand"/>
                <a:sym typeface="Quicksand"/>
              </a:rPr>
              <a:t>Instant Offense Includes</a:t>
            </a:r>
          </a:p>
          <a:p>
            <a:pPr algn="ctr">
              <a:lnSpc>
                <a:spcPts val="5759"/>
              </a:lnSpc>
            </a:pPr>
            <a:r>
              <a:rPr lang="en-US" sz="4800" dirty="0">
                <a:solidFill>
                  <a:srgbClr val="000000"/>
                </a:solidFill>
                <a:latin typeface="Quicksand"/>
                <a:ea typeface="Quicksand"/>
                <a:cs typeface="Quicksand"/>
                <a:sym typeface="Quicksand"/>
              </a:rPr>
              <a:t>One or More</a:t>
            </a:r>
          </a:p>
        </p:txBody>
      </p:sp>
      <p:sp>
        <p:nvSpPr>
          <p:cNvPr id="6" name="AutoShape 6"/>
          <p:cNvSpPr/>
          <p:nvPr/>
        </p:nvSpPr>
        <p:spPr>
          <a:xfrm rot="5220">
            <a:off x="709612" y="1865624"/>
            <a:ext cx="6269069" cy="0"/>
          </a:xfrm>
          <a:prstGeom prst="line">
            <a:avLst/>
          </a:prstGeom>
          <a:ln w="9525" cap="rnd">
            <a:solidFill>
              <a:srgbClr val="FFFFFF"/>
            </a:solidFill>
            <a:prstDash val="solid"/>
            <a:headEnd type="none" w="sm" len="sm"/>
            <a:tailEnd type="none" w="sm" len="sm"/>
          </a:ln>
        </p:spPr>
        <p:txBody>
          <a:bodyPr/>
          <a:lstStyle/>
          <a:p>
            <a:endParaRPr lang="en-US"/>
          </a:p>
        </p:txBody>
      </p:sp>
      <p:sp>
        <p:nvSpPr>
          <p:cNvPr id="7" name="AutoShape 7"/>
          <p:cNvSpPr/>
          <p:nvPr/>
        </p:nvSpPr>
        <p:spPr>
          <a:xfrm rot="21840">
            <a:off x="7080075" y="9682162"/>
            <a:ext cx="1500807"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8" name="Group 8"/>
          <p:cNvGrpSpPr/>
          <p:nvPr/>
        </p:nvGrpSpPr>
        <p:grpSpPr>
          <a:xfrm>
            <a:off x="9194749" y="1697060"/>
            <a:ext cx="704421" cy="1431150"/>
            <a:chOff x="0" y="0"/>
            <a:chExt cx="939228" cy="1908200"/>
          </a:xfrm>
        </p:grpSpPr>
        <p:sp>
          <p:nvSpPr>
            <p:cNvPr id="9" name="Freeform 9"/>
            <p:cNvSpPr/>
            <p:nvPr/>
          </p:nvSpPr>
          <p:spPr>
            <a:xfrm>
              <a:off x="0" y="0"/>
              <a:ext cx="939292" cy="1908175"/>
            </a:xfrm>
            <a:custGeom>
              <a:avLst/>
              <a:gdLst/>
              <a:ahLst/>
              <a:cxnLst/>
              <a:rect l="l" t="t" r="r" b="b"/>
              <a:pathLst>
                <a:path w="939292" h="1908175">
                  <a:moveTo>
                    <a:pt x="0" y="0"/>
                  </a:moveTo>
                  <a:lnTo>
                    <a:pt x="939292" y="0"/>
                  </a:lnTo>
                  <a:lnTo>
                    <a:pt x="939292" y="1908175"/>
                  </a:lnTo>
                  <a:lnTo>
                    <a:pt x="0" y="1908175"/>
                  </a:lnTo>
                  <a:close/>
                </a:path>
              </a:pathLst>
            </a:custGeom>
            <a:solidFill>
              <a:srgbClr val="FFFFFF"/>
            </a:solidFill>
            <a:ln w="12700">
              <a:solidFill>
                <a:srgbClr val="000000"/>
              </a:solidFill>
            </a:ln>
          </p:spPr>
          <p:txBody>
            <a:bodyPr/>
            <a:lstStyle/>
            <a:p>
              <a:endParaRPr lang="en-US"/>
            </a:p>
          </p:txBody>
        </p:sp>
      </p:grpSp>
      <p:sp>
        <p:nvSpPr>
          <p:cNvPr id="10" name="TextBox 10"/>
          <p:cNvSpPr txBox="1"/>
          <p:nvPr/>
        </p:nvSpPr>
        <p:spPr>
          <a:xfrm>
            <a:off x="10164651" y="1860861"/>
            <a:ext cx="7437549" cy="923925"/>
          </a:xfrm>
          <a:prstGeom prst="rect">
            <a:avLst/>
          </a:prstGeom>
        </p:spPr>
        <p:txBody>
          <a:bodyPr lIns="0" tIns="0" rIns="0" bIns="0" rtlCol="0" anchor="t">
            <a:spAutoFit/>
          </a:bodyPr>
          <a:lstStyle/>
          <a:p>
            <a:pPr algn="l">
              <a:lnSpc>
                <a:spcPts val="3600"/>
              </a:lnSpc>
            </a:pPr>
            <a:r>
              <a:rPr lang="en-US" sz="3000">
                <a:solidFill>
                  <a:srgbClr val="FFFFFF"/>
                </a:solidFill>
                <a:latin typeface="Quicksand"/>
                <a:ea typeface="Quicksand"/>
                <a:cs typeface="Quicksand"/>
                <a:sym typeface="Quicksand"/>
              </a:rPr>
              <a:t>Person incurred direct or threatened physical or psychological harm.</a:t>
            </a:r>
          </a:p>
        </p:txBody>
      </p:sp>
      <p:grpSp>
        <p:nvGrpSpPr>
          <p:cNvPr id="11" name="Group 11"/>
          <p:cNvGrpSpPr/>
          <p:nvPr/>
        </p:nvGrpSpPr>
        <p:grpSpPr>
          <a:xfrm>
            <a:off x="9194749" y="3517630"/>
            <a:ext cx="704421" cy="1431150"/>
            <a:chOff x="0" y="0"/>
            <a:chExt cx="939228" cy="1908200"/>
          </a:xfrm>
        </p:grpSpPr>
        <p:sp>
          <p:nvSpPr>
            <p:cNvPr id="12" name="Freeform 12"/>
            <p:cNvSpPr/>
            <p:nvPr/>
          </p:nvSpPr>
          <p:spPr>
            <a:xfrm>
              <a:off x="0" y="0"/>
              <a:ext cx="939292" cy="1908175"/>
            </a:xfrm>
            <a:custGeom>
              <a:avLst/>
              <a:gdLst/>
              <a:ahLst/>
              <a:cxnLst/>
              <a:rect l="l" t="t" r="r" b="b"/>
              <a:pathLst>
                <a:path w="939292" h="1908175">
                  <a:moveTo>
                    <a:pt x="0" y="0"/>
                  </a:moveTo>
                  <a:lnTo>
                    <a:pt x="939292" y="0"/>
                  </a:lnTo>
                  <a:lnTo>
                    <a:pt x="939292" y="1908175"/>
                  </a:lnTo>
                  <a:lnTo>
                    <a:pt x="0" y="1908175"/>
                  </a:lnTo>
                  <a:close/>
                </a:path>
              </a:pathLst>
            </a:custGeom>
            <a:solidFill>
              <a:srgbClr val="FFFFFF"/>
            </a:solidFill>
            <a:ln w="12700">
              <a:solidFill>
                <a:srgbClr val="000000"/>
              </a:solidFill>
            </a:ln>
          </p:spPr>
          <p:txBody>
            <a:bodyPr/>
            <a:lstStyle/>
            <a:p>
              <a:endParaRPr lang="en-US"/>
            </a:p>
          </p:txBody>
        </p:sp>
      </p:grpSp>
      <p:sp>
        <p:nvSpPr>
          <p:cNvPr id="13" name="TextBox 13"/>
          <p:cNvSpPr txBox="1"/>
          <p:nvPr/>
        </p:nvSpPr>
        <p:spPr>
          <a:xfrm>
            <a:off x="10164651" y="3992842"/>
            <a:ext cx="7031087" cy="466725"/>
          </a:xfrm>
          <a:prstGeom prst="rect">
            <a:avLst/>
          </a:prstGeom>
        </p:spPr>
        <p:txBody>
          <a:bodyPr lIns="0" tIns="0" rIns="0" bIns="0" rtlCol="0" anchor="t">
            <a:spAutoFit/>
          </a:bodyPr>
          <a:lstStyle/>
          <a:p>
            <a:pPr algn="l">
              <a:lnSpc>
                <a:spcPts val="3600"/>
              </a:lnSpc>
            </a:pPr>
            <a:r>
              <a:rPr lang="en-US" sz="3000">
                <a:solidFill>
                  <a:srgbClr val="FFFFFF"/>
                </a:solidFill>
                <a:latin typeface="Quicksand"/>
                <a:ea typeface="Quicksand"/>
                <a:cs typeface="Quicksand"/>
                <a:sym typeface="Quicksand"/>
              </a:rPr>
              <a:t>Use or possession of a firearm involved.</a:t>
            </a:r>
          </a:p>
        </p:txBody>
      </p:sp>
      <p:grpSp>
        <p:nvGrpSpPr>
          <p:cNvPr id="14" name="Group 14"/>
          <p:cNvGrpSpPr/>
          <p:nvPr/>
        </p:nvGrpSpPr>
        <p:grpSpPr>
          <a:xfrm>
            <a:off x="9194749" y="5338201"/>
            <a:ext cx="704421" cy="1431150"/>
            <a:chOff x="0" y="0"/>
            <a:chExt cx="939228" cy="1908200"/>
          </a:xfrm>
        </p:grpSpPr>
        <p:sp>
          <p:nvSpPr>
            <p:cNvPr id="15" name="Freeform 15"/>
            <p:cNvSpPr/>
            <p:nvPr/>
          </p:nvSpPr>
          <p:spPr>
            <a:xfrm>
              <a:off x="0" y="0"/>
              <a:ext cx="939292" cy="1908175"/>
            </a:xfrm>
            <a:custGeom>
              <a:avLst/>
              <a:gdLst/>
              <a:ahLst/>
              <a:cxnLst/>
              <a:rect l="l" t="t" r="r" b="b"/>
              <a:pathLst>
                <a:path w="939292" h="1908175">
                  <a:moveTo>
                    <a:pt x="0" y="0"/>
                  </a:moveTo>
                  <a:lnTo>
                    <a:pt x="939292" y="0"/>
                  </a:lnTo>
                  <a:lnTo>
                    <a:pt x="939292" y="1908175"/>
                  </a:lnTo>
                  <a:lnTo>
                    <a:pt x="0" y="1908175"/>
                  </a:lnTo>
                  <a:close/>
                </a:path>
              </a:pathLst>
            </a:custGeom>
            <a:solidFill>
              <a:srgbClr val="FFFFFF"/>
            </a:solidFill>
            <a:ln w="12700">
              <a:solidFill>
                <a:srgbClr val="000000"/>
              </a:solidFill>
            </a:ln>
          </p:spPr>
          <p:txBody>
            <a:bodyPr/>
            <a:lstStyle/>
            <a:p>
              <a:endParaRPr lang="en-US"/>
            </a:p>
          </p:txBody>
        </p:sp>
      </p:grpSp>
      <p:sp>
        <p:nvSpPr>
          <p:cNvPr id="16" name="TextBox 16"/>
          <p:cNvSpPr txBox="1"/>
          <p:nvPr/>
        </p:nvSpPr>
        <p:spPr>
          <a:xfrm>
            <a:off x="10164651" y="5582583"/>
            <a:ext cx="7437549" cy="923925"/>
          </a:xfrm>
          <a:prstGeom prst="rect">
            <a:avLst/>
          </a:prstGeom>
        </p:spPr>
        <p:txBody>
          <a:bodyPr lIns="0" tIns="0" rIns="0" bIns="0" rtlCol="0" anchor="t">
            <a:spAutoFit/>
          </a:bodyPr>
          <a:lstStyle/>
          <a:p>
            <a:pPr algn="l">
              <a:lnSpc>
                <a:spcPts val="3600"/>
              </a:lnSpc>
            </a:pPr>
            <a:r>
              <a:rPr lang="en-US" sz="3000">
                <a:solidFill>
                  <a:srgbClr val="FFFFFF"/>
                </a:solidFill>
                <a:latin typeface="Quicksand"/>
                <a:ea typeface="Quicksand"/>
                <a:cs typeface="Quicksand"/>
                <a:sym typeface="Quicksand"/>
              </a:rPr>
              <a:t>2nd or subsequent conviction of driving while impaired by drugs or alcohol </a:t>
            </a:r>
          </a:p>
        </p:txBody>
      </p:sp>
      <p:grpSp>
        <p:nvGrpSpPr>
          <p:cNvPr id="17" name="Group 17"/>
          <p:cNvGrpSpPr/>
          <p:nvPr/>
        </p:nvGrpSpPr>
        <p:grpSpPr>
          <a:xfrm>
            <a:off x="9194749" y="7158771"/>
            <a:ext cx="704421" cy="1431150"/>
            <a:chOff x="0" y="0"/>
            <a:chExt cx="939228" cy="1908200"/>
          </a:xfrm>
        </p:grpSpPr>
        <p:sp>
          <p:nvSpPr>
            <p:cNvPr id="18" name="Freeform 18"/>
            <p:cNvSpPr/>
            <p:nvPr/>
          </p:nvSpPr>
          <p:spPr>
            <a:xfrm>
              <a:off x="0" y="0"/>
              <a:ext cx="939292" cy="1908175"/>
            </a:xfrm>
            <a:custGeom>
              <a:avLst/>
              <a:gdLst/>
              <a:ahLst/>
              <a:cxnLst/>
              <a:rect l="l" t="t" r="r" b="b"/>
              <a:pathLst>
                <a:path w="939292" h="1908175">
                  <a:moveTo>
                    <a:pt x="0" y="0"/>
                  </a:moveTo>
                  <a:lnTo>
                    <a:pt x="939292" y="0"/>
                  </a:lnTo>
                  <a:lnTo>
                    <a:pt x="939292" y="1908175"/>
                  </a:lnTo>
                  <a:lnTo>
                    <a:pt x="0" y="1908175"/>
                  </a:lnTo>
                  <a:close/>
                </a:path>
              </a:pathLst>
            </a:custGeom>
            <a:solidFill>
              <a:srgbClr val="FFFFFF"/>
            </a:solidFill>
            <a:ln w="12700">
              <a:solidFill>
                <a:srgbClr val="000000"/>
              </a:solidFill>
            </a:ln>
          </p:spPr>
          <p:txBody>
            <a:bodyPr/>
            <a:lstStyle/>
            <a:p>
              <a:endParaRPr lang="en-US"/>
            </a:p>
          </p:txBody>
        </p:sp>
      </p:grpSp>
      <p:sp>
        <p:nvSpPr>
          <p:cNvPr id="19" name="TextBox 19"/>
          <p:cNvSpPr txBox="1"/>
          <p:nvPr/>
        </p:nvSpPr>
        <p:spPr>
          <a:xfrm>
            <a:off x="10164651" y="7483107"/>
            <a:ext cx="7437549" cy="923925"/>
          </a:xfrm>
          <a:prstGeom prst="rect">
            <a:avLst/>
          </a:prstGeom>
        </p:spPr>
        <p:txBody>
          <a:bodyPr lIns="0" tIns="0" rIns="0" bIns="0" rtlCol="0" anchor="t">
            <a:spAutoFit/>
          </a:bodyPr>
          <a:lstStyle/>
          <a:p>
            <a:pPr algn="l">
              <a:lnSpc>
                <a:spcPts val="3600"/>
              </a:lnSpc>
            </a:pPr>
            <a:r>
              <a:rPr lang="en-US" sz="3000">
                <a:solidFill>
                  <a:srgbClr val="FFFFFF"/>
                </a:solidFill>
                <a:latin typeface="Quicksand"/>
                <a:ea typeface="Quicksand"/>
                <a:cs typeface="Quicksand"/>
                <a:sym typeface="Quicksand"/>
              </a:rPr>
              <a:t>Sex offense requiring registration in the sending state</a:t>
            </a:r>
          </a:p>
        </p:txBody>
      </p:sp>
      <p:grpSp>
        <p:nvGrpSpPr>
          <p:cNvPr id="20" name="Group 20"/>
          <p:cNvGrpSpPr/>
          <p:nvPr/>
        </p:nvGrpSpPr>
        <p:grpSpPr>
          <a:xfrm>
            <a:off x="507322" y="547688"/>
            <a:ext cx="16887825" cy="1242188"/>
            <a:chOff x="0" y="0"/>
            <a:chExt cx="22517100" cy="1656251"/>
          </a:xfrm>
        </p:grpSpPr>
        <p:sp>
          <p:nvSpPr>
            <p:cNvPr id="21" name="Freeform 21"/>
            <p:cNvSpPr/>
            <p:nvPr/>
          </p:nvSpPr>
          <p:spPr>
            <a:xfrm>
              <a:off x="0" y="0"/>
              <a:ext cx="22517100" cy="1656251"/>
            </a:xfrm>
            <a:custGeom>
              <a:avLst/>
              <a:gdLst/>
              <a:ahLst/>
              <a:cxnLst/>
              <a:rect l="l" t="t" r="r" b="b"/>
              <a:pathLst>
                <a:path w="22517100" h="1656251">
                  <a:moveTo>
                    <a:pt x="0" y="0"/>
                  </a:moveTo>
                  <a:lnTo>
                    <a:pt x="22517100" y="0"/>
                  </a:lnTo>
                  <a:lnTo>
                    <a:pt x="22517100" y="1656251"/>
                  </a:lnTo>
                  <a:lnTo>
                    <a:pt x="0" y="1656251"/>
                  </a:lnTo>
                  <a:close/>
                </a:path>
              </a:pathLst>
            </a:custGeom>
            <a:solidFill>
              <a:srgbClr val="000000">
                <a:alpha val="0"/>
              </a:srgbClr>
            </a:solidFill>
            <a:ln w="12700">
              <a:noFill/>
            </a:ln>
          </p:spPr>
          <p:txBody>
            <a:bodyPr/>
            <a:lstStyle/>
            <a:p>
              <a:endParaRPr lang="en-US"/>
            </a:p>
          </p:txBody>
        </p:sp>
        <p:sp>
          <p:nvSpPr>
            <p:cNvPr id="22" name="TextBox 22"/>
            <p:cNvSpPr txBox="1"/>
            <p:nvPr/>
          </p:nvSpPr>
          <p:spPr>
            <a:xfrm>
              <a:off x="0" y="66675"/>
              <a:ext cx="22517100" cy="1589576"/>
            </a:xfrm>
            <a:prstGeom prst="rect">
              <a:avLst/>
            </a:prstGeom>
            <a:ln>
              <a:noFill/>
            </a:ln>
          </p:spPr>
          <p:txBody>
            <a:bodyPr lIns="0" tIns="0" rIns="0" bIns="0" rtlCol="0" anchor="ctr"/>
            <a:lstStyle/>
            <a:p>
              <a:pPr algn="l">
                <a:lnSpc>
                  <a:spcPts val="6372"/>
                </a:lnSpc>
              </a:pPr>
              <a:r>
                <a:rPr lang="en-US" sz="5900" spc="-35">
                  <a:solidFill>
                    <a:srgbClr val="000000"/>
                  </a:solidFill>
                  <a:latin typeface="Questrial"/>
                  <a:ea typeface="Questrial"/>
                  <a:cs typeface="Questrial"/>
                  <a:sym typeface="Questrial"/>
                </a:rPr>
                <a:t>Eligible Misdemeanants</a:t>
              </a:r>
            </a:p>
          </p:txBody>
        </p:sp>
      </p:grpSp>
      <p:grpSp>
        <p:nvGrpSpPr>
          <p:cNvPr id="23" name="Group 23"/>
          <p:cNvGrpSpPr/>
          <p:nvPr/>
        </p:nvGrpSpPr>
        <p:grpSpPr>
          <a:xfrm>
            <a:off x="0" y="547688"/>
            <a:ext cx="413661" cy="1052512"/>
            <a:chOff x="0" y="0"/>
            <a:chExt cx="551548" cy="1403350"/>
          </a:xfrm>
        </p:grpSpPr>
        <p:sp>
          <p:nvSpPr>
            <p:cNvPr id="24" name="Freeform 24"/>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25" name="AutoShape 25"/>
          <p:cNvSpPr/>
          <p:nvPr/>
        </p:nvSpPr>
        <p:spPr>
          <a:xfrm>
            <a:off x="1028700" y="8124883"/>
            <a:ext cx="6492240" cy="0"/>
          </a:xfrm>
          <a:prstGeom prst="line">
            <a:avLst/>
          </a:prstGeom>
          <a:ln w="133350" cap="flat">
            <a:solidFill>
              <a:srgbClr val="822C2E"/>
            </a:solidFill>
            <a:prstDash val="solid"/>
            <a:headEnd type="none" w="sm" len="sm"/>
            <a:tailEnd type="triangle" w="lg" len="med"/>
          </a:ln>
        </p:spPr>
        <p:txBody>
          <a:bodyPr/>
          <a:lstStyle/>
          <a:p>
            <a:endParaRPr lang="en-US"/>
          </a:p>
        </p:txBody>
      </p:sp>
    </p:spTree>
    <p:custDataLst>
      <p:tags r:id="rId1"/>
    </p:custData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652018"/>
            <a:ext cx="16230600" cy="2606282"/>
            <a:chOff x="0" y="0"/>
            <a:chExt cx="2514545" cy="403781"/>
          </a:xfrm>
        </p:grpSpPr>
        <p:sp>
          <p:nvSpPr>
            <p:cNvPr id="3" name="Freeform 3"/>
            <p:cNvSpPr/>
            <p:nvPr/>
          </p:nvSpPr>
          <p:spPr>
            <a:xfrm>
              <a:off x="0" y="0"/>
              <a:ext cx="2514545" cy="403781"/>
            </a:xfrm>
            <a:custGeom>
              <a:avLst/>
              <a:gdLst/>
              <a:ahLst/>
              <a:cxnLst/>
              <a:rect l="l" t="t" r="r" b="b"/>
              <a:pathLst>
                <a:path w="2514545" h="403781">
                  <a:moveTo>
                    <a:pt x="0" y="0"/>
                  </a:moveTo>
                  <a:lnTo>
                    <a:pt x="2514545" y="0"/>
                  </a:lnTo>
                  <a:lnTo>
                    <a:pt x="2514545" y="403781"/>
                  </a:lnTo>
                  <a:lnTo>
                    <a:pt x="0" y="403781"/>
                  </a:lnTo>
                  <a:close/>
                </a:path>
              </a:pathLst>
            </a:custGeom>
            <a:solidFill>
              <a:srgbClr val="0E1E31"/>
            </a:solidFill>
            <a:ln w="12700">
              <a:solidFill>
                <a:srgbClr val="000000"/>
              </a:solidFill>
            </a:ln>
          </p:spPr>
          <p:txBody>
            <a:bodyPr/>
            <a:lstStyle/>
            <a:p>
              <a:endParaRPr lang="en-US"/>
            </a:p>
          </p:txBody>
        </p:sp>
      </p:grpSp>
      <p:grpSp>
        <p:nvGrpSpPr>
          <p:cNvPr id="4" name="Group 4"/>
          <p:cNvGrpSpPr/>
          <p:nvPr/>
        </p:nvGrpSpPr>
        <p:grpSpPr>
          <a:xfrm>
            <a:off x="1028700" y="5815606"/>
            <a:ext cx="15773400" cy="4279106"/>
            <a:chOff x="0" y="0"/>
            <a:chExt cx="21031200" cy="5705474"/>
          </a:xfrm>
        </p:grpSpPr>
        <p:sp>
          <p:nvSpPr>
            <p:cNvPr id="5" name="Freeform 5"/>
            <p:cNvSpPr/>
            <p:nvPr/>
          </p:nvSpPr>
          <p:spPr>
            <a:xfrm>
              <a:off x="0" y="0"/>
              <a:ext cx="21031200" cy="5705473"/>
            </a:xfrm>
            <a:custGeom>
              <a:avLst/>
              <a:gdLst/>
              <a:ahLst/>
              <a:cxnLst/>
              <a:rect l="l" t="t" r="r" b="b"/>
              <a:pathLst>
                <a:path w="21031200" h="5705473">
                  <a:moveTo>
                    <a:pt x="0" y="0"/>
                  </a:moveTo>
                  <a:lnTo>
                    <a:pt x="21031200" y="0"/>
                  </a:lnTo>
                  <a:lnTo>
                    <a:pt x="21031200" y="5705473"/>
                  </a:lnTo>
                  <a:lnTo>
                    <a:pt x="0" y="5705473"/>
                  </a:lnTo>
                  <a:close/>
                </a:path>
              </a:pathLst>
            </a:custGeom>
            <a:solidFill>
              <a:srgbClr val="757A7C">
                <a:alpha val="0"/>
              </a:srgbClr>
            </a:solidFill>
            <a:ln w="12700">
              <a:noFill/>
            </a:ln>
          </p:spPr>
          <p:txBody>
            <a:bodyPr/>
            <a:lstStyle/>
            <a:p>
              <a:endParaRPr lang="en-US"/>
            </a:p>
          </p:txBody>
        </p:sp>
        <p:sp>
          <p:nvSpPr>
            <p:cNvPr id="6" name="TextBox 6"/>
            <p:cNvSpPr txBox="1"/>
            <p:nvPr/>
          </p:nvSpPr>
          <p:spPr>
            <a:xfrm>
              <a:off x="0" y="104775"/>
              <a:ext cx="21031200" cy="5600699"/>
            </a:xfrm>
            <a:prstGeom prst="rect">
              <a:avLst/>
            </a:prstGeom>
            <a:ln>
              <a:noFill/>
            </a:ln>
          </p:spPr>
          <p:txBody>
            <a:bodyPr lIns="0" tIns="0" rIns="0" bIns="0" rtlCol="0" anchor="ctr"/>
            <a:lstStyle/>
            <a:p>
              <a:pPr algn="l">
                <a:lnSpc>
                  <a:spcPts val="10368"/>
                </a:lnSpc>
              </a:pPr>
              <a:r>
                <a:rPr lang="en-US" sz="9600" spc="-58">
                  <a:solidFill>
                    <a:srgbClr val="757A7C"/>
                  </a:solidFill>
                  <a:latin typeface="Questrial"/>
                  <a:ea typeface="Questrial"/>
                  <a:cs typeface="Questrial"/>
                  <a:sym typeface="Questrial"/>
                </a:rPr>
                <a:t>Transferring Supervision</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75" y="547688"/>
            <a:ext cx="16887825" cy="1399413"/>
            <a:chOff x="0" y="0"/>
            <a:chExt cx="22517100" cy="1865884"/>
          </a:xfrm>
        </p:grpSpPr>
        <p:sp>
          <p:nvSpPr>
            <p:cNvPr id="3" name="Freeform 3"/>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000000"/>
                  </a:solidFill>
                  <a:latin typeface="Questrial"/>
                  <a:ea typeface="Questrial"/>
                  <a:cs typeface="Questrial"/>
                  <a:sym typeface="Questrial"/>
                </a:rPr>
                <a:t>Requirements for Transfer</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7" name="AutoShape 7"/>
          <p:cNvSpPr/>
          <p:nvPr/>
        </p:nvSpPr>
        <p:spPr>
          <a:xfrm rot="3360">
            <a:off x="7080094" y="9682162"/>
            <a:ext cx="9745818"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8" name="Group 8"/>
          <p:cNvGrpSpPr/>
          <p:nvPr/>
        </p:nvGrpSpPr>
        <p:grpSpPr>
          <a:xfrm>
            <a:off x="584006" y="4041991"/>
            <a:ext cx="4055412" cy="5649697"/>
            <a:chOff x="0" y="0"/>
            <a:chExt cx="5407216" cy="7532929"/>
          </a:xfrm>
        </p:grpSpPr>
        <p:sp>
          <p:nvSpPr>
            <p:cNvPr id="9" name="Freeform 9"/>
            <p:cNvSpPr/>
            <p:nvPr/>
          </p:nvSpPr>
          <p:spPr>
            <a:xfrm>
              <a:off x="0" y="0"/>
              <a:ext cx="5407279" cy="7532878"/>
            </a:xfrm>
            <a:custGeom>
              <a:avLst/>
              <a:gdLst/>
              <a:ahLst/>
              <a:cxnLst/>
              <a:rect l="l" t="t" r="r" b="b"/>
              <a:pathLst>
                <a:path w="5407279" h="7532878">
                  <a:moveTo>
                    <a:pt x="0" y="0"/>
                  </a:moveTo>
                  <a:lnTo>
                    <a:pt x="5407279" y="0"/>
                  </a:lnTo>
                  <a:lnTo>
                    <a:pt x="5407279" y="7532878"/>
                  </a:lnTo>
                  <a:lnTo>
                    <a:pt x="0" y="7532878"/>
                  </a:lnTo>
                  <a:close/>
                </a:path>
              </a:pathLst>
            </a:custGeom>
            <a:solidFill>
              <a:srgbClr val="F2F2F2"/>
            </a:solidFill>
            <a:ln w="12700">
              <a:solidFill>
                <a:srgbClr val="000000"/>
              </a:solidFill>
            </a:ln>
          </p:spPr>
          <p:txBody>
            <a:bodyPr/>
            <a:lstStyle/>
            <a:p>
              <a:endParaRPr lang="en-US"/>
            </a:p>
          </p:txBody>
        </p:sp>
      </p:grpSp>
      <p:grpSp>
        <p:nvGrpSpPr>
          <p:cNvPr id="10" name="Group 10"/>
          <p:cNvGrpSpPr/>
          <p:nvPr/>
        </p:nvGrpSpPr>
        <p:grpSpPr>
          <a:xfrm>
            <a:off x="4932009" y="4032466"/>
            <a:ext cx="4055412" cy="5649697"/>
            <a:chOff x="0" y="0"/>
            <a:chExt cx="5407216" cy="7532929"/>
          </a:xfrm>
        </p:grpSpPr>
        <p:sp>
          <p:nvSpPr>
            <p:cNvPr id="11" name="Freeform 11"/>
            <p:cNvSpPr/>
            <p:nvPr/>
          </p:nvSpPr>
          <p:spPr>
            <a:xfrm>
              <a:off x="0" y="0"/>
              <a:ext cx="5407279" cy="7532878"/>
            </a:xfrm>
            <a:custGeom>
              <a:avLst/>
              <a:gdLst/>
              <a:ahLst/>
              <a:cxnLst/>
              <a:rect l="l" t="t" r="r" b="b"/>
              <a:pathLst>
                <a:path w="5407279" h="7532878">
                  <a:moveTo>
                    <a:pt x="0" y="0"/>
                  </a:moveTo>
                  <a:lnTo>
                    <a:pt x="5407279" y="0"/>
                  </a:lnTo>
                  <a:lnTo>
                    <a:pt x="5407279" y="7532878"/>
                  </a:lnTo>
                  <a:lnTo>
                    <a:pt x="0" y="7532878"/>
                  </a:lnTo>
                  <a:close/>
                </a:path>
              </a:pathLst>
            </a:custGeom>
            <a:solidFill>
              <a:srgbClr val="F2F2F2"/>
            </a:solidFill>
            <a:ln w="12700">
              <a:solidFill>
                <a:srgbClr val="000000"/>
              </a:solidFill>
            </a:ln>
          </p:spPr>
          <p:txBody>
            <a:bodyPr/>
            <a:lstStyle/>
            <a:p>
              <a:endParaRPr lang="en-US"/>
            </a:p>
          </p:txBody>
        </p:sp>
      </p:grpSp>
      <p:grpSp>
        <p:nvGrpSpPr>
          <p:cNvPr id="12" name="Group 12"/>
          <p:cNvGrpSpPr/>
          <p:nvPr/>
        </p:nvGrpSpPr>
        <p:grpSpPr>
          <a:xfrm>
            <a:off x="9288616" y="4032466"/>
            <a:ext cx="4055412" cy="5649697"/>
            <a:chOff x="0" y="0"/>
            <a:chExt cx="5407216" cy="7532929"/>
          </a:xfrm>
        </p:grpSpPr>
        <p:sp>
          <p:nvSpPr>
            <p:cNvPr id="13" name="Freeform 13"/>
            <p:cNvSpPr/>
            <p:nvPr/>
          </p:nvSpPr>
          <p:spPr>
            <a:xfrm>
              <a:off x="0" y="0"/>
              <a:ext cx="5407279" cy="7532878"/>
            </a:xfrm>
            <a:custGeom>
              <a:avLst/>
              <a:gdLst/>
              <a:ahLst/>
              <a:cxnLst/>
              <a:rect l="l" t="t" r="r" b="b"/>
              <a:pathLst>
                <a:path w="5407279" h="7532878">
                  <a:moveTo>
                    <a:pt x="0" y="0"/>
                  </a:moveTo>
                  <a:lnTo>
                    <a:pt x="5407279" y="0"/>
                  </a:lnTo>
                  <a:lnTo>
                    <a:pt x="5407279" y="7532878"/>
                  </a:lnTo>
                  <a:lnTo>
                    <a:pt x="0" y="7532878"/>
                  </a:lnTo>
                  <a:close/>
                </a:path>
              </a:pathLst>
            </a:custGeom>
            <a:solidFill>
              <a:srgbClr val="F2F2F2"/>
            </a:solidFill>
            <a:ln w="12700">
              <a:solidFill>
                <a:srgbClr val="000000"/>
              </a:solidFill>
            </a:ln>
          </p:spPr>
          <p:txBody>
            <a:bodyPr/>
            <a:lstStyle/>
            <a:p>
              <a:endParaRPr lang="en-US"/>
            </a:p>
          </p:txBody>
        </p:sp>
      </p:grpSp>
      <p:grpSp>
        <p:nvGrpSpPr>
          <p:cNvPr id="14" name="Group 14"/>
          <p:cNvGrpSpPr/>
          <p:nvPr/>
        </p:nvGrpSpPr>
        <p:grpSpPr>
          <a:xfrm>
            <a:off x="13645223" y="4032466"/>
            <a:ext cx="4055412" cy="5649697"/>
            <a:chOff x="0" y="0"/>
            <a:chExt cx="5407216" cy="7532929"/>
          </a:xfrm>
        </p:grpSpPr>
        <p:sp>
          <p:nvSpPr>
            <p:cNvPr id="15" name="Freeform 15"/>
            <p:cNvSpPr/>
            <p:nvPr/>
          </p:nvSpPr>
          <p:spPr>
            <a:xfrm>
              <a:off x="0" y="0"/>
              <a:ext cx="5407279" cy="7532878"/>
            </a:xfrm>
            <a:custGeom>
              <a:avLst/>
              <a:gdLst/>
              <a:ahLst/>
              <a:cxnLst/>
              <a:rect l="l" t="t" r="r" b="b"/>
              <a:pathLst>
                <a:path w="5407279" h="7532878">
                  <a:moveTo>
                    <a:pt x="0" y="0"/>
                  </a:moveTo>
                  <a:lnTo>
                    <a:pt x="5407279" y="0"/>
                  </a:lnTo>
                  <a:lnTo>
                    <a:pt x="5407279" y="7532878"/>
                  </a:lnTo>
                  <a:lnTo>
                    <a:pt x="0" y="7532878"/>
                  </a:lnTo>
                  <a:close/>
                </a:path>
              </a:pathLst>
            </a:custGeom>
            <a:solidFill>
              <a:srgbClr val="F2F2F2"/>
            </a:solidFill>
            <a:ln w="12700">
              <a:solidFill>
                <a:srgbClr val="000000"/>
              </a:solidFill>
            </a:ln>
          </p:spPr>
          <p:txBody>
            <a:bodyPr/>
            <a:lstStyle/>
            <a:p>
              <a:endParaRPr lang="en-US"/>
            </a:p>
          </p:txBody>
        </p:sp>
      </p:grpSp>
      <p:sp>
        <p:nvSpPr>
          <p:cNvPr id="16" name="TextBox 16"/>
          <p:cNvSpPr txBox="1"/>
          <p:nvPr/>
        </p:nvSpPr>
        <p:spPr>
          <a:xfrm>
            <a:off x="792879" y="4425553"/>
            <a:ext cx="3350571" cy="3019425"/>
          </a:xfrm>
          <a:prstGeom prst="rect">
            <a:avLst/>
          </a:prstGeom>
        </p:spPr>
        <p:txBody>
          <a:bodyPr lIns="0" tIns="0" rIns="0" bIns="0" rtlCol="0" anchor="t">
            <a:spAutoFit/>
          </a:bodyPr>
          <a:lstStyle/>
          <a:p>
            <a:pPr algn="ctr">
              <a:lnSpc>
                <a:spcPts val="3600"/>
              </a:lnSpc>
            </a:pPr>
            <a:r>
              <a:rPr lang="en-US" sz="3000" b="1">
                <a:solidFill>
                  <a:srgbClr val="102747"/>
                </a:solidFill>
                <a:latin typeface="Quicksand Bold"/>
                <a:ea typeface="Quicksand Bold"/>
                <a:cs typeface="Quicksand Bold"/>
                <a:sym typeface="Quicksand Bold"/>
              </a:rPr>
              <a:t>Time Remaining on Supervision</a:t>
            </a:r>
          </a:p>
          <a:p>
            <a:pPr algn="l">
              <a:lnSpc>
                <a:spcPts val="3600"/>
              </a:lnSpc>
            </a:pPr>
            <a:endParaRPr lang="en-US" sz="3000" b="1">
              <a:solidFill>
                <a:srgbClr val="102747"/>
              </a:solidFill>
              <a:latin typeface="Quicksand Bold"/>
              <a:ea typeface="Quicksand Bold"/>
              <a:cs typeface="Quicksand Bold"/>
              <a:sym typeface="Quicksand Bold"/>
            </a:endParaRPr>
          </a:p>
          <a:p>
            <a:pPr algn="l">
              <a:lnSpc>
                <a:spcPts val="3240"/>
              </a:lnSpc>
            </a:pPr>
            <a:r>
              <a:rPr lang="en-US" sz="2700">
                <a:solidFill>
                  <a:srgbClr val="000000"/>
                </a:solidFill>
                <a:latin typeface="Quicksand"/>
                <a:ea typeface="Quicksand"/>
                <a:cs typeface="Quicksand"/>
                <a:sym typeface="Quicksand"/>
              </a:rPr>
              <a:t>&gt;= 90 calendar days or an indefinite period of supervision remaining </a:t>
            </a:r>
          </a:p>
        </p:txBody>
      </p:sp>
      <p:sp>
        <p:nvSpPr>
          <p:cNvPr id="17" name="AutoShape 17"/>
          <p:cNvSpPr/>
          <p:nvPr/>
        </p:nvSpPr>
        <p:spPr>
          <a:xfrm rot="9720">
            <a:off x="1033453" y="4402912"/>
            <a:ext cx="3360106" cy="0"/>
          </a:xfrm>
          <a:prstGeom prst="line">
            <a:avLst/>
          </a:prstGeom>
          <a:ln w="9525" cap="rnd">
            <a:solidFill>
              <a:srgbClr val="FFFFFF"/>
            </a:solidFill>
            <a:prstDash val="solid"/>
            <a:headEnd type="none" w="sm" len="sm"/>
            <a:tailEnd type="none" w="sm" len="sm"/>
          </a:ln>
        </p:spPr>
        <p:txBody>
          <a:bodyPr/>
          <a:lstStyle/>
          <a:p>
            <a:endParaRPr lang="en-US"/>
          </a:p>
        </p:txBody>
      </p:sp>
      <p:sp>
        <p:nvSpPr>
          <p:cNvPr id="18" name="TextBox 18"/>
          <p:cNvSpPr txBox="1"/>
          <p:nvPr/>
        </p:nvSpPr>
        <p:spPr>
          <a:xfrm>
            <a:off x="5165805" y="4390350"/>
            <a:ext cx="3350571" cy="4200525"/>
          </a:xfrm>
          <a:prstGeom prst="rect">
            <a:avLst/>
          </a:prstGeom>
        </p:spPr>
        <p:txBody>
          <a:bodyPr lIns="0" tIns="0" rIns="0" bIns="0" rtlCol="0" anchor="t">
            <a:spAutoFit/>
          </a:bodyPr>
          <a:lstStyle/>
          <a:p>
            <a:pPr algn="ctr">
              <a:lnSpc>
                <a:spcPts val="3600"/>
              </a:lnSpc>
            </a:pPr>
            <a:r>
              <a:rPr lang="en-US" sz="3000" b="1" dirty="0">
                <a:solidFill>
                  <a:srgbClr val="102747"/>
                </a:solidFill>
                <a:latin typeface="Quicksand Bold"/>
                <a:ea typeface="Quicksand Bold"/>
                <a:cs typeface="Quicksand Bold"/>
                <a:sym typeface="Quicksand Bold"/>
              </a:rPr>
              <a:t>Valid Plan</a:t>
            </a:r>
          </a:p>
          <a:p>
            <a:pPr algn="l">
              <a:lnSpc>
                <a:spcPts val="3600"/>
              </a:lnSpc>
            </a:pPr>
            <a:endParaRPr lang="en-US" sz="3000" b="1" dirty="0">
              <a:solidFill>
                <a:srgbClr val="102747"/>
              </a:solidFill>
              <a:latin typeface="Quicksand Bold"/>
              <a:ea typeface="Quicksand Bold"/>
              <a:cs typeface="Quicksand Bold"/>
              <a:sym typeface="Quicksand Bold"/>
            </a:endParaRPr>
          </a:p>
          <a:p>
            <a:pPr marL="488632" lvl="1" indent="-244316" algn="l">
              <a:lnSpc>
                <a:spcPts val="3240"/>
              </a:lnSpc>
              <a:buFont typeface="Arial"/>
              <a:buChar char="•"/>
            </a:pPr>
            <a:r>
              <a:rPr lang="en-US" sz="2700" dirty="0">
                <a:solidFill>
                  <a:srgbClr val="000000"/>
                </a:solidFill>
                <a:latin typeface="Quicksand"/>
                <a:ea typeface="Quicksand"/>
                <a:cs typeface="Quicksand"/>
                <a:sym typeface="Quicksand"/>
              </a:rPr>
              <a:t>Terms &amp; conditions of supervision </a:t>
            </a:r>
          </a:p>
          <a:p>
            <a:pPr marL="488632" lvl="1" indent="-244316" algn="l">
              <a:lnSpc>
                <a:spcPts val="3240"/>
              </a:lnSpc>
              <a:buFont typeface="Arial"/>
              <a:buChar char="•"/>
            </a:pPr>
            <a:r>
              <a:rPr lang="en-US" sz="2700" dirty="0">
                <a:solidFill>
                  <a:srgbClr val="000000"/>
                </a:solidFill>
                <a:latin typeface="Quicksand"/>
                <a:ea typeface="Quicksand"/>
                <a:cs typeface="Quicksand"/>
                <a:sym typeface="Quicksand"/>
              </a:rPr>
              <a:t>Residence</a:t>
            </a:r>
          </a:p>
          <a:p>
            <a:pPr marL="488632" lvl="1" indent="-244316" algn="l">
              <a:lnSpc>
                <a:spcPts val="3240"/>
              </a:lnSpc>
              <a:buFont typeface="Arial"/>
              <a:buChar char="•"/>
            </a:pPr>
            <a:r>
              <a:rPr lang="en-US" sz="2700" dirty="0">
                <a:solidFill>
                  <a:srgbClr val="000000"/>
                </a:solidFill>
                <a:latin typeface="Quicksand"/>
                <a:ea typeface="Quicksand"/>
                <a:cs typeface="Quicksand"/>
                <a:sym typeface="Quicksand"/>
              </a:rPr>
              <a:t>Employment/ Means of Support</a:t>
            </a:r>
          </a:p>
          <a:p>
            <a:pPr marL="488632" lvl="1" indent="-244316" algn="l">
              <a:lnSpc>
                <a:spcPts val="3240"/>
              </a:lnSpc>
            </a:pPr>
            <a:endParaRPr lang="en-US" sz="2700" dirty="0">
              <a:solidFill>
                <a:srgbClr val="000000"/>
              </a:solidFill>
              <a:latin typeface="Quicksand"/>
              <a:ea typeface="Quicksand"/>
              <a:cs typeface="Quicksand"/>
              <a:sym typeface="Quicksand"/>
            </a:endParaRPr>
          </a:p>
          <a:p>
            <a:pPr marL="488632" lvl="1" indent="-244316" algn="l">
              <a:lnSpc>
                <a:spcPts val="3240"/>
              </a:lnSpc>
            </a:pPr>
            <a:endParaRPr lang="en-US" sz="2700" dirty="0">
              <a:solidFill>
                <a:srgbClr val="000000"/>
              </a:solidFill>
              <a:latin typeface="Quicksand"/>
              <a:ea typeface="Quicksand"/>
              <a:cs typeface="Quicksand"/>
              <a:sym typeface="Quicksand"/>
            </a:endParaRPr>
          </a:p>
        </p:txBody>
      </p:sp>
      <p:sp>
        <p:nvSpPr>
          <p:cNvPr id="19" name="AutoShape 19"/>
          <p:cNvSpPr/>
          <p:nvPr/>
        </p:nvSpPr>
        <p:spPr>
          <a:xfrm rot="9720">
            <a:off x="5310921" y="4402912"/>
            <a:ext cx="3360106" cy="0"/>
          </a:xfrm>
          <a:prstGeom prst="line">
            <a:avLst/>
          </a:prstGeom>
          <a:ln w="9525" cap="rnd">
            <a:solidFill>
              <a:srgbClr val="FFFFFF"/>
            </a:solidFill>
            <a:prstDash val="solid"/>
            <a:headEnd type="none" w="sm" len="sm"/>
            <a:tailEnd type="none" w="sm" len="sm"/>
          </a:ln>
        </p:spPr>
        <p:txBody>
          <a:bodyPr/>
          <a:lstStyle/>
          <a:p>
            <a:endParaRPr lang="en-US"/>
          </a:p>
        </p:txBody>
      </p:sp>
      <p:sp>
        <p:nvSpPr>
          <p:cNvPr id="20" name="TextBox 20"/>
          <p:cNvSpPr txBox="1"/>
          <p:nvPr/>
        </p:nvSpPr>
        <p:spPr>
          <a:xfrm>
            <a:off x="9489197" y="4425553"/>
            <a:ext cx="3483006" cy="3019425"/>
          </a:xfrm>
          <a:prstGeom prst="rect">
            <a:avLst/>
          </a:prstGeom>
        </p:spPr>
        <p:txBody>
          <a:bodyPr lIns="0" tIns="0" rIns="0" bIns="0" rtlCol="0" anchor="t">
            <a:spAutoFit/>
          </a:bodyPr>
          <a:lstStyle/>
          <a:p>
            <a:pPr algn="ctr">
              <a:lnSpc>
                <a:spcPts val="3600"/>
              </a:lnSpc>
            </a:pPr>
            <a:r>
              <a:rPr lang="en-US" sz="3000" b="1">
                <a:solidFill>
                  <a:srgbClr val="102747"/>
                </a:solidFill>
                <a:latin typeface="Quicksand Bold"/>
                <a:ea typeface="Quicksand Bold"/>
                <a:cs typeface="Quicksand Bold"/>
                <a:sym typeface="Quicksand Bold"/>
              </a:rPr>
              <a:t>Substantial Compliance</a:t>
            </a:r>
          </a:p>
          <a:p>
            <a:pPr algn="l">
              <a:lnSpc>
                <a:spcPts val="3600"/>
              </a:lnSpc>
            </a:pPr>
            <a:endParaRPr lang="en-US" sz="3000" b="1">
              <a:solidFill>
                <a:srgbClr val="102747"/>
              </a:solidFill>
              <a:latin typeface="Quicksand Bold"/>
              <a:ea typeface="Quicksand Bold"/>
              <a:cs typeface="Quicksand Bold"/>
              <a:sym typeface="Quicksand Bold"/>
            </a:endParaRPr>
          </a:p>
          <a:p>
            <a:pPr algn="l">
              <a:lnSpc>
                <a:spcPts val="3240"/>
              </a:lnSpc>
            </a:pPr>
            <a:r>
              <a:rPr lang="en-US" sz="2700">
                <a:solidFill>
                  <a:srgbClr val="000000"/>
                </a:solidFill>
                <a:latin typeface="Quicksand"/>
                <a:ea typeface="Quicksand"/>
                <a:cs typeface="Quicksand"/>
                <a:sym typeface="Quicksand"/>
              </a:rPr>
              <a:t>No initiation of revocation proceedings by Sending State</a:t>
            </a:r>
          </a:p>
        </p:txBody>
      </p:sp>
      <p:sp>
        <p:nvSpPr>
          <p:cNvPr id="21" name="AutoShape 21"/>
          <p:cNvSpPr/>
          <p:nvPr/>
        </p:nvSpPr>
        <p:spPr>
          <a:xfrm rot="9720">
            <a:off x="9588389" y="4402912"/>
            <a:ext cx="3360106" cy="0"/>
          </a:xfrm>
          <a:prstGeom prst="line">
            <a:avLst/>
          </a:prstGeom>
          <a:ln w="9525" cap="rnd">
            <a:solidFill>
              <a:srgbClr val="FFFFFF"/>
            </a:solidFill>
            <a:prstDash val="solid"/>
            <a:headEnd type="none" w="sm" len="sm"/>
            <a:tailEnd type="none" w="sm" len="sm"/>
          </a:ln>
        </p:spPr>
        <p:txBody>
          <a:bodyPr/>
          <a:lstStyle/>
          <a:p>
            <a:endParaRPr lang="en-US"/>
          </a:p>
        </p:txBody>
      </p:sp>
      <p:sp>
        <p:nvSpPr>
          <p:cNvPr id="22" name="AutoShape 22"/>
          <p:cNvSpPr/>
          <p:nvPr/>
        </p:nvSpPr>
        <p:spPr>
          <a:xfrm rot="9720">
            <a:off x="13865857" y="4402912"/>
            <a:ext cx="3360106"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23" name="Group 23"/>
          <p:cNvGrpSpPr/>
          <p:nvPr/>
        </p:nvGrpSpPr>
        <p:grpSpPr>
          <a:xfrm>
            <a:off x="1646998" y="2450212"/>
            <a:ext cx="1444838" cy="1444838"/>
            <a:chOff x="0" y="0"/>
            <a:chExt cx="1926450" cy="1926450"/>
          </a:xfrm>
        </p:grpSpPr>
        <p:sp>
          <p:nvSpPr>
            <p:cNvPr id="24" name="Freeform 24"/>
            <p:cNvSpPr/>
            <p:nvPr/>
          </p:nvSpPr>
          <p:spPr>
            <a:xfrm>
              <a:off x="0" y="0"/>
              <a:ext cx="1926336" cy="1926336"/>
            </a:xfrm>
            <a:custGeom>
              <a:avLst/>
              <a:gdLst/>
              <a:ahLst/>
              <a:cxnLst/>
              <a:rect l="l" t="t" r="r" b="b"/>
              <a:pathLst>
                <a:path w="1926336" h="1926336">
                  <a:moveTo>
                    <a:pt x="0" y="963168"/>
                  </a:moveTo>
                  <a:cubicBezTo>
                    <a:pt x="0" y="431292"/>
                    <a:pt x="431292" y="0"/>
                    <a:pt x="963168" y="0"/>
                  </a:cubicBezTo>
                  <a:cubicBezTo>
                    <a:pt x="1495044" y="0"/>
                    <a:pt x="1926336" y="431292"/>
                    <a:pt x="1926336" y="963168"/>
                  </a:cubicBezTo>
                  <a:cubicBezTo>
                    <a:pt x="1926336" y="1495044"/>
                    <a:pt x="1495044" y="1926336"/>
                    <a:pt x="963168" y="1926336"/>
                  </a:cubicBezTo>
                  <a:cubicBezTo>
                    <a:pt x="431292" y="1926336"/>
                    <a:pt x="0" y="1495171"/>
                    <a:pt x="0" y="963168"/>
                  </a:cubicBezTo>
                  <a:close/>
                </a:path>
              </a:pathLst>
            </a:custGeom>
            <a:solidFill>
              <a:srgbClr val="102747"/>
            </a:solidFill>
            <a:ln w="12700">
              <a:solidFill>
                <a:srgbClr val="000000"/>
              </a:solidFill>
            </a:ln>
          </p:spPr>
          <p:txBody>
            <a:bodyPr/>
            <a:lstStyle/>
            <a:p>
              <a:endParaRPr lang="en-US"/>
            </a:p>
          </p:txBody>
        </p:sp>
      </p:grpSp>
      <p:grpSp>
        <p:nvGrpSpPr>
          <p:cNvPr id="25" name="Group 25"/>
          <p:cNvGrpSpPr/>
          <p:nvPr/>
        </p:nvGrpSpPr>
        <p:grpSpPr>
          <a:xfrm>
            <a:off x="6043658" y="2450212"/>
            <a:ext cx="1444838" cy="1444838"/>
            <a:chOff x="0" y="0"/>
            <a:chExt cx="1926450" cy="1926450"/>
          </a:xfrm>
        </p:grpSpPr>
        <p:sp>
          <p:nvSpPr>
            <p:cNvPr id="26" name="Freeform 26"/>
            <p:cNvSpPr/>
            <p:nvPr/>
          </p:nvSpPr>
          <p:spPr>
            <a:xfrm>
              <a:off x="0" y="0"/>
              <a:ext cx="1926336" cy="1926336"/>
            </a:xfrm>
            <a:custGeom>
              <a:avLst/>
              <a:gdLst/>
              <a:ahLst/>
              <a:cxnLst/>
              <a:rect l="l" t="t" r="r" b="b"/>
              <a:pathLst>
                <a:path w="1926336" h="1926336">
                  <a:moveTo>
                    <a:pt x="0" y="963168"/>
                  </a:moveTo>
                  <a:cubicBezTo>
                    <a:pt x="0" y="431292"/>
                    <a:pt x="431292" y="0"/>
                    <a:pt x="963168" y="0"/>
                  </a:cubicBezTo>
                  <a:cubicBezTo>
                    <a:pt x="1495044" y="0"/>
                    <a:pt x="1926336" y="431292"/>
                    <a:pt x="1926336" y="963168"/>
                  </a:cubicBezTo>
                  <a:cubicBezTo>
                    <a:pt x="1926336" y="1495044"/>
                    <a:pt x="1495044" y="1926336"/>
                    <a:pt x="963168" y="1926336"/>
                  </a:cubicBezTo>
                  <a:cubicBezTo>
                    <a:pt x="431292" y="1926336"/>
                    <a:pt x="0" y="1495171"/>
                    <a:pt x="0" y="963168"/>
                  </a:cubicBezTo>
                  <a:close/>
                </a:path>
              </a:pathLst>
            </a:custGeom>
            <a:solidFill>
              <a:srgbClr val="102747"/>
            </a:solidFill>
            <a:ln w="12700">
              <a:solidFill>
                <a:srgbClr val="000000"/>
              </a:solidFill>
            </a:ln>
          </p:spPr>
          <p:txBody>
            <a:bodyPr/>
            <a:lstStyle/>
            <a:p>
              <a:endParaRPr lang="en-US"/>
            </a:p>
          </p:txBody>
        </p:sp>
      </p:grpSp>
      <p:grpSp>
        <p:nvGrpSpPr>
          <p:cNvPr id="27" name="Group 27"/>
          <p:cNvGrpSpPr/>
          <p:nvPr/>
        </p:nvGrpSpPr>
        <p:grpSpPr>
          <a:xfrm>
            <a:off x="10374639" y="2450212"/>
            <a:ext cx="1444838" cy="1444838"/>
            <a:chOff x="0" y="0"/>
            <a:chExt cx="1926450" cy="1926450"/>
          </a:xfrm>
        </p:grpSpPr>
        <p:sp>
          <p:nvSpPr>
            <p:cNvPr id="28" name="Freeform 28"/>
            <p:cNvSpPr/>
            <p:nvPr/>
          </p:nvSpPr>
          <p:spPr>
            <a:xfrm>
              <a:off x="0" y="0"/>
              <a:ext cx="1926336" cy="1926336"/>
            </a:xfrm>
            <a:custGeom>
              <a:avLst/>
              <a:gdLst/>
              <a:ahLst/>
              <a:cxnLst/>
              <a:rect l="l" t="t" r="r" b="b"/>
              <a:pathLst>
                <a:path w="1926336" h="1926336">
                  <a:moveTo>
                    <a:pt x="0" y="963168"/>
                  </a:moveTo>
                  <a:cubicBezTo>
                    <a:pt x="0" y="431292"/>
                    <a:pt x="431292" y="0"/>
                    <a:pt x="963168" y="0"/>
                  </a:cubicBezTo>
                  <a:cubicBezTo>
                    <a:pt x="1495044" y="0"/>
                    <a:pt x="1926336" y="431292"/>
                    <a:pt x="1926336" y="963168"/>
                  </a:cubicBezTo>
                  <a:cubicBezTo>
                    <a:pt x="1926336" y="1495044"/>
                    <a:pt x="1495044" y="1926336"/>
                    <a:pt x="963168" y="1926336"/>
                  </a:cubicBezTo>
                  <a:cubicBezTo>
                    <a:pt x="431292" y="1926336"/>
                    <a:pt x="0" y="1495171"/>
                    <a:pt x="0" y="963168"/>
                  </a:cubicBezTo>
                  <a:close/>
                </a:path>
              </a:pathLst>
            </a:custGeom>
            <a:solidFill>
              <a:srgbClr val="102747"/>
            </a:solidFill>
            <a:ln w="12700">
              <a:solidFill>
                <a:srgbClr val="000000"/>
              </a:solidFill>
            </a:ln>
          </p:spPr>
          <p:txBody>
            <a:bodyPr/>
            <a:lstStyle/>
            <a:p>
              <a:endParaRPr lang="en-US"/>
            </a:p>
          </p:txBody>
        </p:sp>
      </p:grpSp>
      <p:sp>
        <p:nvSpPr>
          <p:cNvPr id="29" name="Freeform 29"/>
          <p:cNvSpPr/>
          <p:nvPr/>
        </p:nvSpPr>
        <p:spPr>
          <a:xfrm>
            <a:off x="10957234" y="-344868"/>
            <a:ext cx="6880207" cy="4583938"/>
          </a:xfrm>
          <a:custGeom>
            <a:avLst/>
            <a:gdLst/>
            <a:ahLst/>
            <a:cxnLst/>
            <a:rect l="l" t="t" r="r" b="b"/>
            <a:pathLst>
              <a:path w="6880207" h="4583938">
                <a:moveTo>
                  <a:pt x="0" y="0"/>
                </a:moveTo>
                <a:lnTo>
                  <a:pt x="6880207" y="0"/>
                </a:lnTo>
                <a:lnTo>
                  <a:pt x="6880207" y="4583937"/>
                </a:lnTo>
                <a:lnTo>
                  <a:pt x="0" y="4583937"/>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0" name="Group 30"/>
          <p:cNvGrpSpPr/>
          <p:nvPr/>
        </p:nvGrpSpPr>
        <p:grpSpPr>
          <a:xfrm>
            <a:off x="14950510" y="2450212"/>
            <a:ext cx="1444838" cy="1444838"/>
            <a:chOff x="0" y="0"/>
            <a:chExt cx="1926450" cy="1926450"/>
          </a:xfrm>
        </p:grpSpPr>
        <p:sp>
          <p:nvSpPr>
            <p:cNvPr id="31" name="Freeform 31"/>
            <p:cNvSpPr/>
            <p:nvPr/>
          </p:nvSpPr>
          <p:spPr>
            <a:xfrm>
              <a:off x="0" y="0"/>
              <a:ext cx="1926336" cy="1926336"/>
            </a:xfrm>
            <a:custGeom>
              <a:avLst/>
              <a:gdLst/>
              <a:ahLst/>
              <a:cxnLst/>
              <a:rect l="l" t="t" r="r" b="b"/>
              <a:pathLst>
                <a:path w="1926336" h="1926336">
                  <a:moveTo>
                    <a:pt x="0" y="963168"/>
                  </a:moveTo>
                  <a:cubicBezTo>
                    <a:pt x="0" y="431292"/>
                    <a:pt x="431292" y="0"/>
                    <a:pt x="963168" y="0"/>
                  </a:cubicBezTo>
                  <a:cubicBezTo>
                    <a:pt x="1495044" y="0"/>
                    <a:pt x="1926336" y="431292"/>
                    <a:pt x="1926336" y="963168"/>
                  </a:cubicBezTo>
                  <a:cubicBezTo>
                    <a:pt x="1926336" y="1495044"/>
                    <a:pt x="1495044" y="1926336"/>
                    <a:pt x="963168" y="1926336"/>
                  </a:cubicBezTo>
                  <a:cubicBezTo>
                    <a:pt x="431292" y="1926336"/>
                    <a:pt x="0" y="1495171"/>
                    <a:pt x="0" y="963168"/>
                  </a:cubicBezTo>
                  <a:close/>
                </a:path>
              </a:pathLst>
            </a:custGeom>
            <a:solidFill>
              <a:srgbClr val="102747"/>
            </a:solidFill>
            <a:ln w="12700">
              <a:solidFill>
                <a:srgbClr val="000000"/>
              </a:solidFill>
            </a:ln>
          </p:spPr>
          <p:txBody>
            <a:bodyPr/>
            <a:lstStyle/>
            <a:p>
              <a:endParaRPr lang="en-US"/>
            </a:p>
          </p:txBody>
        </p:sp>
      </p:grpSp>
      <p:sp>
        <p:nvSpPr>
          <p:cNvPr id="32" name="TextBox 32"/>
          <p:cNvSpPr txBox="1"/>
          <p:nvPr/>
        </p:nvSpPr>
        <p:spPr>
          <a:xfrm>
            <a:off x="2270670" y="2853544"/>
            <a:ext cx="197495" cy="638175"/>
          </a:xfrm>
          <a:prstGeom prst="rect">
            <a:avLst/>
          </a:prstGeom>
        </p:spPr>
        <p:txBody>
          <a:bodyPr lIns="0" tIns="0" rIns="0" bIns="0" rtlCol="0" anchor="t">
            <a:spAutoFit/>
          </a:bodyPr>
          <a:lstStyle/>
          <a:p>
            <a:pPr algn="ctr">
              <a:lnSpc>
                <a:spcPts val="5040"/>
              </a:lnSpc>
            </a:pPr>
            <a:r>
              <a:rPr lang="en-US" sz="4200">
                <a:solidFill>
                  <a:srgbClr val="FFFFFF"/>
                </a:solidFill>
                <a:latin typeface="Quicksand"/>
                <a:ea typeface="Quicksand"/>
                <a:cs typeface="Quicksand"/>
                <a:sym typeface="Quicksand"/>
              </a:rPr>
              <a:t>1</a:t>
            </a:r>
          </a:p>
        </p:txBody>
      </p:sp>
      <p:sp>
        <p:nvSpPr>
          <p:cNvPr id="33" name="TextBox 33"/>
          <p:cNvSpPr txBox="1"/>
          <p:nvPr/>
        </p:nvSpPr>
        <p:spPr>
          <a:xfrm>
            <a:off x="6618291" y="2853544"/>
            <a:ext cx="295573" cy="638175"/>
          </a:xfrm>
          <a:prstGeom prst="rect">
            <a:avLst/>
          </a:prstGeom>
        </p:spPr>
        <p:txBody>
          <a:bodyPr lIns="0" tIns="0" rIns="0" bIns="0" rtlCol="0" anchor="t">
            <a:spAutoFit/>
          </a:bodyPr>
          <a:lstStyle/>
          <a:p>
            <a:pPr algn="ctr">
              <a:lnSpc>
                <a:spcPts val="5040"/>
              </a:lnSpc>
            </a:pPr>
            <a:r>
              <a:rPr lang="en-US" sz="4200">
                <a:solidFill>
                  <a:srgbClr val="FFFFFF"/>
                </a:solidFill>
                <a:latin typeface="Quicksand"/>
                <a:ea typeface="Quicksand"/>
                <a:cs typeface="Quicksand"/>
                <a:sym typeface="Quicksand"/>
              </a:rPr>
              <a:t>2</a:t>
            </a:r>
          </a:p>
        </p:txBody>
      </p:sp>
      <p:sp>
        <p:nvSpPr>
          <p:cNvPr id="34" name="TextBox 34"/>
          <p:cNvSpPr txBox="1"/>
          <p:nvPr/>
        </p:nvSpPr>
        <p:spPr>
          <a:xfrm>
            <a:off x="15532361" y="2853544"/>
            <a:ext cx="281136" cy="638175"/>
          </a:xfrm>
          <a:prstGeom prst="rect">
            <a:avLst/>
          </a:prstGeom>
        </p:spPr>
        <p:txBody>
          <a:bodyPr lIns="0" tIns="0" rIns="0" bIns="0" rtlCol="0" anchor="t">
            <a:spAutoFit/>
          </a:bodyPr>
          <a:lstStyle/>
          <a:p>
            <a:pPr algn="ctr">
              <a:lnSpc>
                <a:spcPts val="5040"/>
              </a:lnSpc>
            </a:pPr>
            <a:r>
              <a:rPr lang="en-US" sz="4200">
                <a:solidFill>
                  <a:srgbClr val="FFFFFF"/>
                </a:solidFill>
                <a:latin typeface="Quicksand"/>
                <a:ea typeface="Quicksand"/>
                <a:cs typeface="Quicksand"/>
                <a:sym typeface="Quicksand"/>
              </a:rPr>
              <a:t>4</a:t>
            </a:r>
          </a:p>
        </p:txBody>
      </p:sp>
      <p:sp>
        <p:nvSpPr>
          <p:cNvPr id="35" name="TextBox 35"/>
          <p:cNvSpPr txBox="1"/>
          <p:nvPr/>
        </p:nvSpPr>
        <p:spPr>
          <a:xfrm>
            <a:off x="10957234" y="2853544"/>
            <a:ext cx="279648" cy="638175"/>
          </a:xfrm>
          <a:prstGeom prst="rect">
            <a:avLst/>
          </a:prstGeom>
        </p:spPr>
        <p:txBody>
          <a:bodyPr lIns="0" tIns="0" rIns="0" bIns="0" rtlCol="0" anchor="t">
            <a:spAutoFit/>
          </a:bodyPr>
          <a:lstStyle/>
          <a:p>
            <a:pPr algn="ctr">
              <a:lnSpc>
                <a:spcPts val="5040"/>
              </a:lnSpc>
            </a:pPr>
            <a:r>
              <a:rPr lang="en-US" sz="4200">
                <a:solidFill>
                  <a:srgbClr val="FFFFFF"/>
                </a:solidFill>
                <a:latin typeface="Quicksand"/>
                <a:ea typeface="Quicksand"/>
                <a:cs typeface="Quicksand"/>
                <a:sym typeface="Quicksand"/>
              </a:rPr>
              <a:t>3</a:t>
            </a:r>
          </a:p>
        </p:txBody>
      </p:sp>
      <p:sp>
        <p:nvSpPr>
          <p:cNvPr id="36" name="TextBox 36"/>
          <p:cNvSpPr txBox="1"/>
          <p:nvPr/>
        </p:nvSpPr>
        <p:spPr>
          <a:xfrm>
            <a:off x="13908729" y="4425553"/>
            <a:ext cx="3350571" cy="4657725"/>
          </a:xfrm>
          <a:prstGeom prst="rect">
            <a:avLst/>
          </a:prstGeom>
        </p:spPr>
        <p:txBody>
          <a:bodyPr lIns="0" tIns="0" rIns="0" bIns="0" rtlCol="0" anchor="t">
            <a:spAutoFit/>
          </a:bodyPr>
          <a:lstStyle/>
          <a:p>
            <a:pPr algn="ctr">
              <a:lnSpc>
                <a:spcPts val="3600"/>
              </a:lnSpc>
            </a:pPr>
            <a:r>
              <a:rPr lang="en-US" sz="3000" b="1">
                <a:solidFill>
                  <a:srgbClr val="102747"/>
                </a:solidFill>
                <a:latin typeface="Quicksand Bold"/>
                <a:ea typeface="Quicksand Bold"/>
                <a:cs typeface="Quicksand Bold"/>
                <a:sym typeface="Quicksand Bold"/>
              </a:rPr>
              <a:t>Justification &amp; Reason</a:t>
            </a:r>
          </a:p>
          <a:p>
            <a:pPr algn="ctr">
              <a:lnSpc>
                <a:spcPts val="3600"/>
              </a:lnSpc>
            </a:pPr>
            <a:endParaRPr lang="en-US" sz="3000" b="1">
              <a:solidFill>
                <a:srgbClr val="102747"/>
              </a:solidFill>
              <a:latin typeface="Quicksand Bold"/>
              <a:ea typeface="Quicksand Bold"/>
              <a:cs typeface="Quicksand Bold"/>
              <a:sym typeface="Quicksand Bold"/>
            </a:endParaRPr>
          </a:p>
          <a:p>
            <a:pPr marL="488632" lvl="1" indent="-244316" algn="l">
              <a:lnSpc>
                <a:spcPts val="3240"/>
              </a:lnSpc>
              <a:buFont typeface="Arial"/>
              <a:buChar char="•"/>
            </a:pPr>
            <a:r>
              <a:rPr lang="en-US" sz="2700">
                <a:solidFill>
                  <a:srgbClr val="000000"/>
                </a:solidFill>
                <a:latin typeface="Quicksand"/>
                <a:ea typeface="Quicksand"/>
                <a:cs typeface="Quicksand"/>
                <a:sym typeface="Quicksand"/>
              </a:rPr>
              <a:t>Resident </a:t>
            </a:r>
          </a:p>
          <a:p>
            <a:pPr marL="488632" lvl="1" indent="-244316" algn="l">
              <a:lnSpc>
                <a:spcPts val="3240"/>
              </a:lnSpc>
              <a:buFont typeface="Arial"/>
              <a:buChar char="•"/>
            </a:pPr>
            <a:r>
              <a:rPr lang="en-US" sz="2700">
                <a:solidFill>
                  <a:srgbClr val="000000"/>
                </a:solidFill>
                <a:latin typeface="Quicksand"/>
                <a:ea typeface="Quicksand"/>
                <a:cs typeface="Quicksand"/>
                <a:sym typeface="Quicksand"/>
              </a:rPr>
              <a:t>Family </a:t>
            </a:r>
          </a:p>
          <a:p>
            <a:pPr marL="488632" lvl="1" indent="-244316" algn="l">
              <a:lnSpc>
                <a:spcPts val="3240"/>
              </a:lnSpc>
              <a:buFont typeface="Arial"/>
              <a:buChar char="•"/>
            </a:pPr>
            <a:r>
              <a:rPr lang="en-US" sz="2700">
                <a:solidFill>
                  <a:srgbClr val="000000"/>
                </a:solidFill>
                <a:latin typeface="Quicksand"/>
                <a:ea typeface="Quicksand"/>
                <a:cs typeface="Quicksand"/>
                <a:sym typeface="Quicksand"/>
              </a:rPr>
              <a:t>Employment</a:t>
            </a:r>
          </a:p>
          <a:p>
            <a:pPr marL="488632" lvl="1" indent="-244316" algn="l">
              <a:lnSpc>
                <a:spcPts val="3240"/>
              </a:lnSpc>
              <a:buFont typeface="Arial"/>
              <a:buChar char="•"/>
            </a:pPr>
            <a:r>
              <a:rPr lang="en-US" sz="2700">
                <a:solidFill>
                  <a:srgbClr val="000000"/>
                </a:solidFill>
                <a:latin typeface="Quicksand"/>
                <a:ea typeface="Quicksand"/>
                <a:cs typeface="Quicksand"/>
                <a:sym typeface="Quicksand"/>
              </a:rPr>
              <a:t>Military Orders</a:t>
            </a:r>
          </a:p>
          <a:p>
            <a:pPr marL="488632" lvl="1" indent="-244316" algn="l">
              <a:lnSpc>
                <a:spcPts val="3240"/>
              </a:lnSpc>
              <a:buFont typeface="Arial"/>
              <a:buChar char="•"/>
            </a:pPr>
            <a:r>
              <a:rPr lang="en-US" sz="2700">
                <a:solidFill>
                  <a:srgbClr val="000000"/>
                </a:solidFill>
                <a:latin typeface="Quicksand"/>
                <a:ea typeface="Quicksand"/>
                <a:cs typeface="Quicksand"/>
                <a:sym typeface="Quicksand"/>
              </a:rPr>
              <a:t>Discretionary/ Correctional Sense</a:t>
            </a:r>
          </a:p>
          <a:p>
            <a:pPr marL="488632" lvl="1" indent="-244316" algn="l">
              <a:lnSpc>
                <a:spcPts val="3240"/>
              </a:lnSpc>
            </a:pPr>
            <a:endParaRPr lang="en-US" sz="2700">
              <a:solidFill>
                <a:srgbClr val="000000"/>
              </a:solidFill>
              <a:latin typeface="Quicksand"/>
              <a:ea typeface="Quicksand"/>
              <a:cs typeface="Quicksand"/>
              <a:sym typeface="Quicksand"/>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57A7C"/>
        </a:solidFill>
        <a:effectLst/>
      </p:bgPr>
    </p:bg>
    <p:spTree>
      <p:nvGrpSpPr>
        <p:cNvPr id="1" name=""/>
        <p:cNvGrpSpPr/>
        <p:nvPr/>
      </p:nvGrpSpPr>
      <p:grpSpPr>
        <a:xfrm>
          <a:off x="0" y="0"/>
          <a:ext cx="0" cy="0"/>
          <a:chOff x="0" y="0"/>
          <a:chExt cx="0" cy="0"/>
        </a:xfrm>
      </p:grpSpPr>
      <p:grpSp>
        <p:nvGrpSpPr>
          <p:cNvPr id="2" name="Group 2"/>
          <p:cNvGrpSpPr/>
          <p:nvPr/>
        </p:nvGrpSpPr>
        <p:grpSpPr>
          <a:xfrm>
            <a:off x="9761220" y="4332513"/>
            <a:ext cx="7840980" cy="5628256"/>
            <a:chOff x="0" y="0"/>
            <a:chExt cx="10454640" cy="7504341"/>
          </a:xfrm>
        </p:grpSpPr>
        <p:sp>
          <p:nvSpPr>
            <p:cNvPr id="3" name="Freeform 3"/>
            <p:cNvSpPr/>
            <p:nvPr/>
          </p:nvSpPr>
          <p:spPr>
            <a:xfrm>
              <a:off x="0" y="0"/>
              <a:ext cx="10454640" cy="7504303"/>
            </a:xfrm>
            <a:custGeom>
              <a:avLst/>
              <a:gdLst/>
              <a:ahLst/>
              <a:cxnLst/>
              <a:rect l="l" t="t" r="r" b="b"/>
              <a:pathLst>
                <a:path w="10454640" h="7504303">
                  <a:moveTo>
                    <a:pt x="0" y="0"/>
                  </a:moveTo>
                  <a:lnTo>
                    <a:pt x="10454640" y="0"/>
                  </a:lnTo>
                  <a:lnTo>
                    <a:pt x="10454640" y="7504303"/>
                  </a:lnTo>
                  <a:lnTo>
                    <a:pt x="0" y="7504303"/>
                  </a:lnTo>
                  <a:close/>
                </a:path>
              </a:pathLst>
            </a:custGeom>
            <a:solidFill>
              <a:srgbClr val="822C2E"/>
            </a:solidFill>
            <a:ln w="12700">
              <a:solidFill>
                <a:srgbClr val="000000"/>
              </a:solidFill>
            </a:ln>
          </p:spPr>
          <p:txBody>
            <a:bodyPr/>
            <a:lstStyle/>
            <a:p>
              <a:endParaRPr lang="en-US"/>
            </a:p>
          </p:txBody>
        </p:sp>
      </p:grpSp>
      <p:grpSp>
        <p:nvGrpSpPr>
          <p:cNvPr id="4" name="Group 4"/>
          <p:cNvGrpSpPr/>
          <p:nvPr/>
        </p:nvGrpSpPr>
        <p:grpSpPr>
          <a:xfrm>
            <a:off x="685800" y="4332513"/>
            <a:ext cx="7818120" cy="5628256"/>
            <a:chOff x="0" y="0"/>
            <a:chExt cx="10424160" cy="7504341"/>
          </a:xfrm>
        </p:grpSpPr>
        <p:sp>
          <p:nvSpPr>
            <p:cNvPr id="5" name="Freeform 5"/>
            <p:cNvSpPr/>
            <p:nvPr/>
          </p:nvSpPr>
          <p:spPr>
            <a:xfrm>
              <a:off x="0" y="0"/>
              <a:ext cx="10424160" cy="7504303"/>
            </a:xfrm>
            <a:custGeom>
              <a:avLst/>
              <a:gdLst/>
              <a:ahLst/>
              <a:cxnLst/>
              <a:rect l="l" t="t" r="r" b="b"/>
              <a:pathLst>
                <a:path w="10424160" h="7504303">
                  <a:moveTo>
                    <a:pt x="0" y="0"/>
                  </a:moveTo>
                  <a:lnTo>
                    <a:pt x="10424160" y="0"/>
                  </a:lnTo>
                  <a:lnTo>
                    <a:pt x="10424160" y="7504303"/>
                  </a:lnTo>
                  <a:lnTo>
                    <a:pt x="0" y="7504303"/>
                  </a:lnTo>
                  <a:close/>
                </a:path>
              </a:pathLst>
            </a:custGeom>
            <a:solidFill>
              <a:srgbClr val="822C2E"/>
            </a:solidFill>
            <a:ln w="12700">
              <a:solidFill>
                <a:srgbClr val="000000"/>
              </a:solidFill>
            </a:ln>
          </p:spPr>
          <p:txBody>
            <a:bodyPr/>
            <a:lstStyle/>
            <a:p>
              <a:endParaRPr lang="en-US"/>
            </a:p>
          </p:txBody>
        </p:sp>
      </p:grpSp>
      <p:grpSp>
        <p:nvGrpSpPr>
          <p:cNvPr id="6" name="Group 6"/>
          <p:cNvGrpSpPr/>
          <p:nvPr/>
        </p:nvGrpSpPr>
        <p:grpSpPr>
          <a:xfrm>
            <a:off x="714375" y="547688"/>
            <a:ext cx="16887825" cy="1399413"/>
            <a:chOff x="0" y="0"/>
            <a:chExt cx="22517100" cy="1865884"/>
          </a:xfrm>
        </p:grpSpPr>
        <p:sp>
          <p:nvSpPr>
            <p:cNvPr id="7" name="Freeform 7"/>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8" name="TextBox 8"/>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Mandatory vs. Discretionary Transfers</a:t>
              </a:r>
            </a:p>
          </p:txBody>
        </p:sp>
      </p:grpSp>
      <p:sp>
        <p:nvSpPr>
          <p:cNvPr id="9" name="TextBox 9"/>
          <p:cNvSpPr txBox="1"/>
          <p:nvPr/>
        </p:nvSpPr>
        <p:spPr>
          <a:xfrm>
            <a:off x="1291047" y="4846863"/>
            <a:ext cx="6995732" cy="4069842"/>
          </a:xfrm>
          <a:prstGeom prst="rect">
            <a:avLst/>
          </a:prstGeom>
        </p:spPr>
        <p:txBody>
          <a:bodyPr lIns="0" tIns="0" rIns="0" bIns="0" rtlCol="0" anchor="t">
            <a:spAutoFit/>
          </a:bodyPr>
          <a:lstStyle/>
          <a:p>
            <a:pPr algn="l">
              <a:lnSpc>
                <a:spcPts val="3888"/>
              </a:lnSpc>
            </a:pPr>
            <a:r>
              <a:rPr lang="en-US" sz="3600">
                <a:solidFill>
                  <a:srgbClr val="D3D3D3"/>
                </a:solidFill>
                <a:latin typeface="Quicksand"/>
                <a:ea typeface="Quicksand"/>
                <a:cs typeface="Quicksand"/>
                <a:sym typeface="Quicksand"/>
              </a:rPr>
              <a:t>Receiving State must accept supervision if:</a:t>
            </a:r>
          </a:p>
          <a:p>
            <a:pPr marL="542925" lvl="1" indent="-271462" algn="l">
              <a:lnSpc>
                <a:spcPts val="3240"/>
              </a:lnSpc>
              <a:buFont typeface="Arial"/>
              <a:buChar char="•"/>
            </a:pPr>
            <a:r>
              <a:rPr lang="en-US" sz="3000">
                <a:solidFill>
                  <a:srgbClr val="D3D3D3"/>
                </a:solidFill>
                <a:latin typeface="Quicksand"/>
                <a:ea typeface="Quicksand"/>
                <a:cs typeface="Quicksand"/>
                <a:sym typeface="Quicksand"/>
              </a:rPr>
              <a:t>Mandatory criteria transfer is met; and</a:t>
            </a:r>
          </a:p>
          <a:p>
            <a:pPr marL="542925" lvl="1" indent="-271462" algn="l">
              <a:lnSpc>
                <a:spcPts val="3240"/>
              </a:lnSpc>
              <a:buFont typeface="Arial"/>
              <a:buChar char="•"/>
            </a:pPr>
            <a:r>
              <a:rPr lang="en-US" sz="3000">
                <a:solidFill>
                  <a:srgbClr val="D3D3D3"/>
                </a:solidFill>
                <a:latin typeface="Quicksand"/>
                <a:ea typeface="Quicksand"/>
                <a:cs typeface="Quicksand"/>
                <a:sym typeface="Quicksand"/>
              </a:rPr>
              <a:t>Information is verified; and</a:t>
            </a:r>
          </a:p>
          <a:p>
            <a:pPr marL="542925" lvl="1" indent="-271462" algn="l">
              <a:lnSpc>
                <a:spcPts val="3240"/>
              </a:lnSpc>
              <a:buFont typeface="Arial"/>
              <a:buChar char="•"/>
            </a:pPr>
            <a:r>
              <a:rPr lang="en-US" sz="3000">
                <a:solidFill>
                  <a:srgbClr val="D3D3D3"/>
                </a:solidFill>
                <a:latin typeface="Quicksand"/>
                <a:ea typeface="Quicksand"/>
                <a:cs typeface="Quicksand"/>
                <a:sym typeface="Quicksand"/>
              </a:rPr>
              <a:t>Plan is valid; and</a:t>
            </a:r>
          </a:p>
          <a:p>
            <a:pPr marL="1120140" lvl="2" indent="-373380" algn="l">
              <a:lnSpc>
                <a:spcPts val="2592"/>
              </a:lnSpc>
              <a:buFont typeface="Arial"/>
              <a:buChar char="⚬"/>
            </a:pPr>
            <a:r>
              <a:rPr lang="en-US" sz="2400" i="1">
                <a:solidFill>
                  <a:srgbClr val="D3D3D3"/>
                </a:solidFill>
                <a:latin typeface="Quicksand"/>
                <a:ea typeface="Quicksand"/>
                <a:cs typeface="Quicksand"/>
                <a:sym typeface="Quicksand"/>
              </a:rPr>
              <a:t>Acceptable for an in-state supervised individual</a:t>
            </a:r>
          </a:p>
          <a:p>
            <a:pPr marL="542925" lvl="1" indent="-271462" algn="l">
              <a:lnSpc>
                <a:spcPts val="3240"/>
              </a:lnSpc>
              <a:buFont typeface="Arial"/>
              <a:buChar char="•"/>
            </a:pPr>
            <a:r>
              <a:rPr lang="en-US" sz="3000">
                <a:solidFill>
                  <a:srgbClr val="D3D3D3"/>
                </a:solidFill>
                <a:latin typeface="Quicksand"/>
                <a:ea typeface="Quicksand"/>
                <a:cs typeface="Quicksand"/>
                <a:sym typeface="Quicksand"/>
              </a:rPr>
              <a:t>Required documentation is provided</a:t>
            </a:r>
          </a:p>
          <a:p>
            <a:pPr marL="542925" lvl="1" indent="-271462" algn="ctr">
              <a:lnSpc>
                <a:spcPts val="3240"/>
              </a:lnSpc>
            </a:pPr>
            <a:endParaRPr lang="en-US" sz="3000">
              <a:solidFill>
                <a:srgbClr val="D3D3D3"/>
              </a:solidFill>
              <a:latin typeface="Quicksand"/>
              <a:ea typeface="Quicksand"/>
              <a:cs typeface="Quicksand"/>
              <a:sym typeface="Quicksand"/>
            </a:endParaRPr>
          </a:p>
        </p:txBody>
      </p:sp>
      <p:grpSp>
        <p:nvGrpSpPr>
          <p:cNvPr id="10" name="Group 10"/>
          <p:cNvGrpSpPr/>
          <p:nvPr/>
        </p:nvGrpSpPr>
        <p:grpSpPr>
          <a:xfrm>
            <a:off x="0" y="547688"/>
            <a:ext cx="413661" cy="1052512"/>
            <a:chOff x="0" y="0"/>
            <a:chExt cx="551548" cy="1403350"/>
          </a:xfrm>
        </p:grpSpPr>
        <p:sp>
          <p:nvSpPr>
            <p:cNvPr id="11" name="Freeform 11"/>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EFEFEF"/>
            </a:solidFill>
            <a:ln w="12700">
              <a:solidFill>
                <a:srgbClr val="000000"/>
              </a:solidFill>
            </a:ln>
          </p:spPr>
          <p:txBody>
            <a:bodyPr/>
            <a:lstStyle/>
            <a:p>
              <a:endParaRPr lang="en-US"/>
            </a:p>
          </p:txBody>
        </p:sp>
      </p:grpSp>
      <p:grpSp>
        <p:nvGrpSpPr>
          <p:cNvPr id="13" name="Group 13"/>
          <p:cNvGrpSpPr/>
          <p:nvPr/>
        </p:nvGrpSpPr>
        <p:grpSpPr>
          <a:xfrm>
            <a:off x="0" y="2057400"/>
            <a:ext cx="18288000" cy="2275113"/>
            <a:chOff x="0" y="0"/>
            <a:chExt cx="24384000" cy="3033484"/>
          </a:xfrm>
        </p:grpSpPr>
        <p:sp>
          <p:nvSpPr>
            <p:cNvPr id="14" name="Freeform 14"/>
            <p:cNvSpPr/>
            <p:nvPr/>
          </p:nvSpPr>
          <p:spPr>
            <a:xfrm>
              <a:off x="0" y="0"/>
              <a:ext cx="24384000" cy="3033522"/>
            </a:xfrm>
            <a:custGeom>
              <a:avLst/>
              <a:gdLst/>
              <a:ahLst/>
              <a:cxnLst/>
              <a:rect l="l" t="t" r="r" b="b"/>
              <a:pathLst>
                <a:path w="24384000" h="3033522">
                  <a:moveTo>
                    <a:pt x="0" y="0"/>
                  </a:moveTo>
                  <a:lnTo>
                    <a:pt x="24384000" y="0"/>
                  </a:lnTo>
                  <a:lnTo>
                    <a:pt x="24384000" y="3033522"/>
                  </a:lnTo>
                  <a:lnTo>
                    <a:pt x="0" y="3033522"/>
                  </a:lnTo>
                  <a:close/>
                </a:path>
              </a:pathLst>
            </a:custGeom>
            <a:solidFill>
              <a:srgbClr val="EFEFEF"/>
            </a:solidFill>
            <a:ln w="12700">
              <a:solidFill>
                <a:srgbClr val="000000"/>
              </a:solidFill>
            </a:ln>
          </p:spPr>
          <p:txBody>
            <a:bodyPr/>
            <a:lstStyle/>
            <a:p>
              <a:endParaRPr lang="en-US"/>
            </a:p>
          </p:txBody>
        </p:sp>
      </p:grpSp>
      <p:sp>
        <p:nvSpPr>
          <p:cNvPr id="15" name="TextBox 15"/>
          <p:cNvSpPr txBox="1"/>
          <p:nvPr/>
        </p:nvSpPr>
        <p:spPr>
          <a:xfrm>
            <a:off x="2837567" y="2910535"/>
            <a:ext cx="2905050" cy="551433"/>
          </a:xfrm>
          <a:prstGeom prst="rect">
            <a:avLst/>
          </a:prstGeom>
        </p:spPr>
        <p:txBody>
          <a:bodyPr wrap="square" lIns="0" tIns="0" rIns="0" bIns="0" rtlCol="0" anchor="t">
            <a:spAutoFit/>
          </a:bodyPr>
          <a:lstStyle/>
          <a:p>
            <a:pPr algn="ctr">
              <a:lnSpc>
                <a:spcPts val="4320"/>
              </a:lnSpc>
            </a:pPr>
            <a:r>
              <a:rPr lang="en-US" sz="3600" dirty="0">
                <a:solidFill>
                  <a:srgbClr val="0E1E31"/>
                </a:solidFill>
                <a:latin typeface="Quicksand"/>
                <a:ea typeface="Quicksand"/>
                <a:cs typeface="Quicksand"/>
                <a:sym typeface="Quicksand"/>
              </a:rPr>
              <a:t>Mandatory</a:t>
            </a:r>
          </a:p>
        </p:txBody>
      </p:sp>
      <p:sp>
        <p:nvSpPr>
          <p:cNvPr id="16" name="TextBox 16"/>
          <p:cNvSpPr txBox="1"/>
          <p:nvPr/>
        </p:nvSpPr>
        <p:spPr>
          <a:xfrm>
            <a:off x="11980804" y="3002804"/>
            <a:ext cx="3469630" cy="500137"/>
          </a:xfrm>
          <a:prstGeom prst="rect">
            <a:avLst/>
          </a:prstGeom>
        </p:spPr>
        <p:txBody>
          <a:bodyPr lIns="0" tIns="0" rIns="0" bIns="0" rtlCol="0" anchor="t">
            <a:spAutoFit/>
          </a:bodyPr>
          <a:lstStyle/>
          <a:p>
            <a:pPr marL="325755" lvl="1" algn="ctr">
              <a:lnSpc>
                <a:spcPts val="3888"/>
              </a:lnSpc>
            </a:pPr>
            <a:r>
              <a:rPr lang="en-US" sz="3600" dirty="0">
                <a:solidFill>
                  <a:srgbClr val="0E1E31"/>
                </a:solidFill>
                <a:latin typeface="Quicksand"/>
                <a:ea typeface="Quicksand"/>
                <a:cs typeface="Quicksand"/>
                <a:sym typeface="Quicksand"/>
              </a:rPr>
              <a:t>Discretionary</a:t>
            </a:r>
          </a:p>
        </p:txBody>
      </p:sp>
      <p:sp>
        <p:nvSpPr>
          <p:cNvPr id="17" name="TextBox 17"/>
          <p:cNvSpPr txBox="1"/>
          <p:nvPr/>
        </p:nvSpPr>
        <p:spPr>
          <a:xfrm>
            <a:off x="10315080" y="4846863"/>
            <a:ext cx="6995732" cy="3655314"/>
          </a:xfrm>
          <a:prstGeom prst="rect">
            <a:avLst/>
          </a:prstGeom>
        </p:spPr>
        <p:txBody>
          <a:bodyPr lIns="0" tIns="0" rIns="0" bIns="0" rtlCol="0" anchor="t">
            <a:spAutoFit/>
          </a:bodyPr>
          <a:lstStyle/>
          <a:p>
            <a:pPr algn="l">
              <a:lnSpc>
                <a:spcPts val="3888"/>
              </a:lnSpc>
            </a:pPr>
            <a:r>
              <a:rPr lang="en-US" sz="3600">
                <a:solidFill>
                  <a:srgbClr val="D3D3D3"/>
                </a:solidFill>
                <a:latin typeface="Quicksand"/>
                <a:ea typeface="Quicksand"/>
                <a:cs typeface="Quicksand"/>
                <a:sym typeface="Quicksand"/>
              </a:rPr>
              <a:t>Receiving state may accept or reject supervision in a manner </a:t>
            </a:r>
            <a:r>
              <a:rPr lang="en-US" sz="3600" u="sng">
                <a:solidFill>
                  <a:srgbClr val="D3D3D3"/>
                </a:solidFill>
                <a:latin typeface="Quicksand"/>
                <a:ea typeface="Quicksand"/>
                <a:cs typeface="Quicksand"/>
                <a:sym typeface="Quicksand"/>
              </a:rPr>
              <a:t>consistent with the purpose of the compact</a:t>
            </a:r>
          </a:p>
          <a:p>
            <a:pPr marL="542925" lvl="1" indent="-271462" algn="l">
              <a:lnSpc>
                <a:spcPts val="3240"/>
              </a:lnSpc>
              <a:buFont typeface="Arial"/>
              <a:buChar char="•"/>
            </a:pPr>
            <a:r>
              <a:rPr lang="en-US" sz="3000">
                <a:solidFill>
                  <a:srgbClr val="D3D3D3"/>
                </a:solidFill>
                <a:latin typeface="Quicksand"/>
                <a:ea typeface="Quicksand"/>
                <a:cs typeface="Quicksand"/>
                <a:sym typeface="Quicksand"/>
              </a:rPr>
              <a:t>Sending state must justify “WHY”</a:t>
            </a:r>
          </a:p>
          <a:p>
            <a:pPr marL="542925" lvl="1" indent="-271462" algn="l">
              <a:lnSpc>
                <a:spcPts val="3240"/>
              </a:lnSpc>
              <a:buFont typeface="Arial"/>
              <a:buChar char="•"/>
            </a:pPr>
            <a:r>
              <a:rPr lang="en-US" sz="3000">
                <a:solidFill>
                  <a:srgbClr val="D3D3D3"/>
                </a:solidFill>
                <a:latin typeface="Quicksand"/>
                <a:ea typeface="Quicksand"/>
                <a:cs typeface="Quicksand"/>
                <a:sym typeface="Quicksand"/>
              </a:rPr>
              <a:t>Rejections must include specific reasons for rejection</a:t>
            </a:r>
          </a:p>
          <a:p>
            <a:pPr marL="651510" lvl="1" indent="-325755" algn="ctr">
              <a:lnSpc>
                <a:spcPts val="3888"/>
              </a:lnSpc>
            </a:pPr>
            <a:endParaRPr lang="en-US" sz="3000">
              <a:solidFill>
                <a:srgbClr val="D3D3D3"/>
              </a:solidFill>
              <a:latin typeface="Quicksand"/>
              <a:ea typeface="Quicksand"/>
              <a:cs typeface="Quicksand"/>
              <a:sym typeface="Quicksand"/>
            </a:endParaRPr>
          </a:p>
        </p:txBody>
      </p:sp>
      <p:grpSp>
        <p:nvGrpSpPr>
          <p:cNvPr id="18" name="Group 18"/>
          <p:cNvGrpSpPr/>
          <p:nvPr/>
        </p:nvGrpSpPr>
        <p:grpSpPr>
          <a:xfrm>
            <a:off x="6718725" y="1654512"/>
            <a:ext cx="4500562" cy="3046988"/>
            <a:chOff x="0" y="0"/>
            <a:chExt cx="6000750" cy="4062650"/>
          </a:xfrm>
        </p:grpSpPr>
        <p:sp>
          <p:nvSpPr>
            <p:cNvPr id="19" name="Freeform 19"/>
            <p:cNvSpPr/>
            <p:nvPr/>
          </p:nvSpPr>
          <p:spPr>
            <a:xfrm>
              <a:off x="0" y="0"/>
              <a:ext cx="6000750" cy="4062599"/>
            </a:xfrm>
            <a:custGeom>
              <a:avLst/>
              <a:gdLst/>
              <a:ahLst/>
              <a:cxnLst/>
              <a:rect l="l" t="t" r="r" b="b"/>
              <a:pathLst>
                <a:path w="6000750" h="4062599">
                  <a:moveTo>
                    <a:pt x="0" y="0"/>
                  </a:moveTo>
                  <a:lnTo>
                    <a:pt x="6000750" y="0"/>
                  </a:lnTo>
                  <a:lnTo>
                    <a:pt x="6000750" y="4062599"/>
                  </a:lnTo>
                  <a:lnTo>
                    <a:pt x="0" y="4062599"/>
                  </a:lnTo>
                  <a:close/>
                </a:path>
              </a:pathLst>
            </a:custGeom>
            <a:solidFill>
              <a:srgbClr val="102747"/>
            </a:solidFill>
            <a:ln w="12700">
              <a:solidFill>
                <a:srgbClr val="000000"/>
              </a:solidFill>
            </a:ln>
          </p:spPr>
          <p:txBody>
            <a:bodyPr/>
            <a:lstStyle/>
            <a:p>
              <a:endParaRPr lang="en-US"/>
            </a:p>
          </p:txBody>
        </p:sp>
        <p:sp>
          <p:nvSpPr>
            <p:cNvPr id="20" name="Freeform 20"/>
            <p:cNvSpPr/>
            <p:nvPr/>
          </p:nvSpPr>
          <p:spPr>
            <a:xfrm>
              <a:off x="-1524" y="-1524"/>
              <a:ext cx="6003798" cy="4065647"/>
            </a:xfrm>
            <a:custGeom>
              <a:avLst/>
              <a:gdLst/>
              <a:ahLst/>
              <a:cxnLst/>
              <a:rect l="l" t="t" r="r" b="b"/>
              <a:pathLst>
                <a:path w="6003798" h="4065647">
                  <a:moveTo>
                    <a:pt x="1524" y="0"/>
                  </a:moveTo>
                  <a:lnTo>
                    <a:pt x="6002274" y="0"/>
                  </a:lnTo>
                  <a:cubicBezTo>
                    <a:pt x="6003163" y="0"/>
                    <a:pt x="6003798" y="762"/>
                    <a:pt x="6003798" y="1524"/>
                  </a:cubicBezTo>
                  <a:lnTo>
                    <a:pt x="6003798" y="4064123"/>
                  </a:lnTo>
                  <a:cubicBezTo>
                    <a:pt x="6003798" y="4065012"/>
                    <a:pt x="6003036" y="4065647"/>
                    <a:pt x="6002274" y="4065647"/>
                  </a:cubicBezTo>
                  <a:lnTo>
                    <a:pt x="1524" y="4065647"/>
                  </a:lnTo>
                  <a:cubicBezTo>
                    <a:pt x="635" y="4065647"/>
                    <a:pt x="0" y="4064885"/>
                    <a:pt x="0" y="4064123"/>
                  </a:cubicBezTo>
                  <a:lnTo>
                    <a:pt x="0" y="1524"/>
                  </a:lnTo>
                  <a:cubicBezTo>
                    <a:pt x="0" y="635"/>
                    <a:pt x="762" y="0"/>
                    <a:pt x="1524" y="0"/>
                  </a:cubicBezTo>
                  <a:moveTo>
                    <a:pt x="1524" y="3048"/>
                  </a:moveTo>
                  <a:lnTo>
                    <a:pt x="1524" y="1524"/>
                  </a:lnTo>
                  <a:lnTo>
                    <a:pt x="3048" y="1524"/>
                  </a:lnTo>
                  <a:lnTo>
                    <a:pt x="3048" y="4064123"/>
                  </a:lnTo>
                  <a:lnTo>
                    <a:pt x="1524" y="4064123"/>
                  </a:lnTo>
                  <a:lnTo>
                    <a:pt x="1524" y="4062599"/>
                  </a:lnTo>
                  <a:lnTo>
                    <a:pt x="6002274" y="4062599"/>
                  </a:lnTo>
                  <a:lnTo>
                    <a:pt x="6002274" y="4064123"/>
                  </a:lnTo>
                  <a:lnTo>
                    <a:pt x="6000750" y="4064123"/>
                  </a:lnTo>
                  <a:lnTo>
                    <a:pt x="6000750" y="1524"/>
                  </a:lnTo>
                  <a:lnTo>
                    <a:pt x="6002274" y="1524"/>
                  </a:lnTo>
                  <a:lnTo>
                    <a:pt x="6002274" y="3048"/>
                  </a:lnTo>
                  <a:lnTo>
                    <a:pt x="1524" y="3048"/>
                  </a:lnTo>
                  <a:close/>
                </a:path>
              </a:pathLst>
            </a:custGeom>
            <a:solidFill>
              <a:srgbClr val="FFFFFF"/>
            </a:solidFill>
            <a:ln w="12700">
              <a:solidFill>
                <a:srgbClr val="000000"/>
              </a:solidFill>
            </a:ln>
          </p:spPr>
          <p:txBody>
            <a:bodyPr/>
            <a:lstStyle/>
            <a:p>
              <a:endParaRPr lang="en-US"/>
            </a:p>
          </p:txBody>
        </p:sp>
        <p:sp>
          <p:nvSpPr>
            <p:cNvPr id="21" name="TextBox 21"/>
            <p:cNvSpPr txBox="1"/>
            <p:nvPr/>
          </p:nvSpPr>
          <p:spPr>
            <a:xfrm>
              <a:off x="0" y="-9525"/>
              <a:ext cx="6000750" cy="4072175"/>
            </a:xfrm>
            <a:prstGeom prst="rect">
              <a:avLst/>
            </a:prstGeom>
          </p:spPr>
          <p:txBody>
            <a:bodyPr lIns="50800" tIns="50800" rIns="50800" bIns="50800" rtlCol="0" anchor="t"/>
            <a:lstStyle/>
            <a:p>
              <a:pPr algn="ctr">
                <a:lnSpc>
                  <a:spcPts val="2880"/>
                </a:lnSpc>
              </a:pPr>
              <a:r>
                <a:rPr lang="en-US" sz="2400" i="1">
                  <a:solidFill>
                    <a:srgbClr val="FCFCFB"/>
                  </a:solidFill>
                  <a:latin typeface="Quicksand"/>
                  <a:ea typeface="Quicksand"/>
                  <a:cs typeface="Quicksand"/>
                  <a:sym typeface="Quicksand"/>
                </a:rPr>
                <a:t>All Transfers should illustrate:</a:t>
              </a:r>
            </a:p>
            <a:p>
              <a:pPr marL="518162" lvl="1" indent="-259081" algn="l">
                <a:lnSpc>
                  <a:spcPts val="2880"/>
                </a:lnSpc>
                <a:buFont typeface="Arial"/>
                <a:buChar char="•"/>
              </a:pPr>
              <a:r>
                <a:rPr lang="en-US" sz="2400" i="1">
                  <a:solidFill>
                    <a:srgbClr val="FCFCFB"/>
                  </a:solidFill>
                  <a:latin typeface="Quicksand"/>
                  <a:ea typeface="Quicksand"/>
                  <a:cs typeface="Quicksand"/>
                  <a:sym typeface="Quicksand"/>
                </a:rPr>
                <a:t>Successful Completion of Supervision</a:t>
              </a:r>
            </a:p>
            <a:p>
              <a:pPr marL="518162" lvl="1" indent="-259081" algn="l">
                <a:lnSpc>
                  <a:spcPts val="2880"/>
                </a:lnSpc>
                <a:buFont typeface="Arial"/>
                <a:buChar char="•"/>
              </a:pPr>
              <a:r>
                <a:rPr lang="en-US" sz="2400" i="1">
                  <a:solidFill>
                    <a:srgbClr val="FCFCFB"/>
                  </a:solidFill>
                  <a:latin typeface="Quicksand"/>
                  <a:ea typeface="Quicksand"/>
                  <a:cs typeface="Quicksand"/>
                  <a:sym typeface="Quicksand"/>
                </a:rPr>
                <a:t>Public Safety</a:t>
              </a:r>
            </a:p>
            <a:p>
              <a:pPr marL="518162" lvl="1" indent="-259081" algn="l">
                <a:lnSpc>
                  <a:spcPts val="2880"/>
                </a:lnSpc>
                <a:buFont typeface="Arial"/>
                <a:buChar char="•"/>
              </a:pPr>
              <a:r>
                <a:rPr lang="en-US" sz="2400" i="1">
                  <a:solidFill>
                    <a:srgbClr val="FCFCFB"/>
                  </a:solidFill>
                  <a:latin typeface="Quicksand"/>
                  <a:ea typeface="Quicksand"/>
                  <a:cs typeface="Quicksand"/>
                  <a:sym typeface="Quicksand"/>
                </a:rPr>
                <a:t>Rehabilitation of Supervised Individuals </a:t>
              </a:r>
            </a:p>
            <a:p>
              <a:pPr marL="518162" lvl="1" indent="-259081" algn="l">
                <a:lnSpc>
                  <a:spcPts val="2880"/>
                </a:lnSpc>
                <a:buFont typeface="Arial"/>
                <a:buChar char="•"/>
              </a:pPr>
              <a:r>
                <a:rPr lang="en-US" sz="2400" i="1">
                  <a:solidFill>
                    <a:srgbClr val="FCFCFB"/>
                  </a:solidFill>
                  <a:latin typeface="Quicksand"/>
                  <a:ea typeface="Quicksand"/>
                  <a:cs typeface="Quicksand"/>
                  <a:sym typeface="Quicksand"/>
                </a:rPr>
                <a:t>Protect Rights of Victims </a:t>
              </a: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206831" y="2007374"/>
            <a:ext cx="11481243" cy="7359768"/>
          </a:xfrm>
          <a:custGeom>
            <a:avLst/>
            <a:gdLst/>
            <a:ahLst/>
            <a:cxnLst/>
            <a:rect l="l" t="t" r="r" b="b"/>
            <a:pathLst>
              <a:path w="11481243" h="7359768">
                <a:moveTo>
                  <a:pt x="0" y="0"/>
                </a:moveTo>
                <a:lnTo>
                  <a:pt x="11481242" y="0"/>
                </a:lnTo>
                <a:lnTo>
                  <a:pt x="11481242" y="7359769"/>
                </a:lnTo>
                <a:lnTo>
                  <a:pt x="0" y="7359769"/>
                </a:lnTo>
                <a:lnTo>
                  <a:pt x="0" y="0"/>
                </a:lnTo>
                <a:close/>
              </a:path>
            </a:pathLst>
          </a:custGeom>
          <a:blipFill>
            <a:blip r:embed="rId4"/>
            <a:stretch>
              <a:fillRect/>
            </a:stretch>
          </a:blipFill>
        </p:spPr>
        <p:txBody>
          <a:bodyPr/>
          <a:lstStyle/>
          <a:p>
            <a:endParaRPr lang="en-US"/>
          </a:p>
        </p:txBody>
      </p:sp>
      <p:grpSp>
        <p:nvGrpSpPr>
          <p:cNvPr id="3" name="Group 3"/>
          <p:cNvGrpSpPr/>
          <p:nvPr/>
        </p:nvGrpSpPr>
        <p:grpSpPr>
          <a:xfrm>
            <a:off x="9158288" y="2366736"/>
            <a:ext cx="6511490" cy="1061999"/>
            <a:chOff x="0" y="0"/>
            <a:chExt cx="8681987" cy="1415999"/>
          </a:xfrm>
        </p:grpSpPr>
        <p:sp>
          <p:nvSpPr>
            <p:cNvPr id="4" name="Freeform 4"/>
            <p:cNvSpPr/>
            <p:nvPr/>
          </p:nvSpPr>
          <p:spPr>
            <a:xfrm>
              <a:off x="0" y="0"/>
              <a:ext cx="8681974" cy="1415944"/>
            </a:xfrm>
            <a:custGeom>
              <a:avLst/>
              <a:gdLst/>
              <a:ahLst/>
              <a:cxnLst/>
              <a:rect l="l" t="t" r="r" b="b"/>
              <a:pathLst>
                <a:path w="8681974" h="1415944">
                  <a:moveTo>
                    <a:pt x="0" y="0"/>
                  </a:moveTo>
                  <a:lnTo>
                    <a:pt x="8681974" y="0"/>
                  </a:lnTo>
                  <a:lnTo>
                    <a:pt x="8681974" y="1415944"/>
                  </a:lnTo>
                  <a:lnTo>
                    <a:pt x="0" y="1415944"/>
                  </a:lnTo>
                  <a:close/>
                </a:path>
              </a:pathLst>
            </a:custGeom>
            <a:solidFill>
              <a:srgbClr val="102747"/>
            </a:solidFill>
            <a:ln w="12700">
              <a:solidFill>
                <a:srgbClr val="000000"/>
              </a:solidFill>
            </a:ln>
          </p:spPr>
          <p:txBody>
            <a:bodyPr/>
            <a:lstStyle/>
            <a:p>
              <a:endParaRPr lang="en-US"/>
            </a:p>
          </p:txBody>
        </p:sp>
        <p:sp>
          <p:nvSpPr>
            <p:cNvPr id="5" name="TextBox 5"/>
            <p:cNvSpPr txBox="1"/>
            <p:nvPr/>
          </p:nvSpPr>
          <p:spPr>
            <a:xfrm>
              <a:off x="0" y="-9525"/>
              <a:ext cx="8681987" cy="1425524"/>
            </a:xfrm>
            <a:prstGeom prst="rect">
              <a:avLst/>
            </a:prstGeom>
          </p:spPr>
          <p:txBody>
            <a:bodyPr lIns="50800" tIns="50800" rIns="50800" bIns="50800" rtlCol="0" anchor="t"/>
            <a:lstStyle/>
            <a:p>
              <a:pPr algn="l">
                <a:lnSpc>
                  <a:spcPts val="3240"/>
                </a:lnSpc>
              </a:pPr>
              <a:r>
                <a:rPr lang="en-US" sz="2700">
                  <a:solidFill>
                    <a:srgbClr val="FFFFFF"/>
                  </a:solidFill>
                  <a:latin typeface="Quicksand"/>
                  <a:ea typeface="Quicksand"/>
                  <a:cs typeface="Quicksand"/>
                  <a:sym typeface="Quicksand"/>
                </a:rPr>
                <a:t>Departure Date can be managed from the supervised individual’s profile.</a:t>
              </a:r>
            </a:p>
          </p:txBody>
        </p:sp>
      </p:grpSp>
      <p:grpSp>
        <p:nvGrpSpPr>
          <p:cNvPr id="6" name="Group 6"/>
          <p:cNvGrpSpPr/>
          <p:nvPr/>
        </p:nvGrpSpPr>
        <p:grpSpPr>
          <a:xfrm>
            <a:off x="11368820" y="4541216"/>
            <a:ext cx="6511490" cy="1471574"/>
            <a:chOff x="0" y="0"/>
            <a:chExt cx="8681987" cy="1962099"/>
          </a:xfrm>
        </p:grpSpPr>
        <p:sp>
          <p:nvSpPr>
            <p:cNvPr id="7" name="Freeform 7"/>
            <p:cNvSpPr/>
            <p:nvPr/>
          </p:nvSpPr>
          <p:spPr>
            <a:xfrm>
              <a:off x="0" y="0"/>
              <a:ext cx="8681974" cy="1962150"/>
            </a:xfrm>
            <a:custGeom>
              <a:avLst/>
              <a:gdLst/>
              <a:ahLst/>
              <a:cxnLst/>
              <a:rect l="l" t="t" r="r" b="b"/>
              <a:pathLst>
                <a:path w="8681974" h="1962150">
                  <a:moveTo>
                    <a:pt x="0" y="0"/>
                  </a:moveTo>
                  <a:lnTo>
                    <a:pt x="8681974" y="0"/>
                  </a:lnTo>
                  <a:lnTo>
                    <a:pt x="8681974" y="1962150"/>
                  </a:lnTo>
                  <a:lnTo>
                    <a:pt x="0" y="1962150"/>
                  </a:lnTo>
                  <a:close/>
                </a:path>
              </a:pathLst>
            </a:custGeom>
            <a:solidFill>
              <a:srgbClr val="102747"/>
            </a:solidFill>
            <a:ln w="12700">
              <a:solidFill>
                <a:srgbClr val="000000"/>
              </a:solidFill>
            </a:ln>
          </p:spPr>
          <p:txBody>
            <a:bodyPr/>
            <a:lstStyle/>
            <a:p>
              <a:endParaRPr lang="en-US"/>
            </a:p>
          </p:txBody>
        </p:sp>
        <p:sp>
          <p:nvSpPr>
            <p:cNvPr id="8" name="TextBox 8"/>
            <p:cNvSpPr txBox="1"/>
            <p:nvPr/>
          </p:nvSpPr>
          <p:spPr>
            <a:xfrm>
              <a:off x="0" y="-9525"/>
              <a:ext cx="8681987" cy="1971624"/>
            </a:xfrm>
            <a:prstGeom prst="rect">
              <a:avLst/>
            </a:prstGeom>
          </p:spPr>
          <p:txBody>
            <a:bodyPr lIns="50800" tIns="50800" rIns="50800" bIns="50800" rtlCol="0" anchor="t"/>
            <a:lstStyle/>
            <a:p>
              <a:pPr algn="l">
                <a:lnSpc>
                  <a:spcPts val="3240"/>
                </a:lnSpc>
              </a:pPr>
              <a:r>
                <a:rPr lang="en-US" sz="2700">
                  <a:solidFill>
                    <a:srgbClr val="FFFFFF"/>
                  </a:solidFill>
                  <a:latin typeface="Quicksand"/>
                  <a:ea typeface="Quicksand"/>
                  <a:cs typeface="Quicksand"/>
                  <a:sym typeface="Quicksand"/>
                </a:rPr>
                <a:t>Use the help points to ensure appropriate reason is selected and any additional documentation requirements</a:t>
              </a:r>
            </a:p>
          </p:txBody>
        </p:sp>
      </p:grpSp>
      <p:grpSp>
        <p:nvGrpSpPr>
          <p:cNvPr id="9" name="Group 9"/>
          <p:cNvGrpSpPr/>
          <p:nvPr/>
        </p:nvGrpSpPr>
        <p:grpSpPr>
          <a:xfrm>
            <a:off x="714375" y="547688"/>
            <a:ext cx="16887825" cy="1268730"/>
            <a:chOff x="0" y="0"/>
            <a:chExt cx="22517100" cy="1691640"/>
          </a:xfrm>
        </p:grpSpPr>
        <p:sp>
          <p:nvSpPr>
            <p:cNvPr id="10" name="Freeform 10"/>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11" name="TextBox 11"/>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000000"/>
                  </a:solidFill>
                  <a:latin typeface="Questrial"/>
                  <a:ea typeface="Questrial"/>
                  <a:cs typeface="Questrial"/>
                  <a:sym typeface="Questrial"/>
                </a:rPr>
                <a:t>Reason for Transfer</a:t>
              </a:r>
            </a:p>
          </p:txBody>
        </p:sp>
      </p:grpSp>
      <p:grpSp>
        <p:nvGrpSpPr>
          <p:cNvPr id="12" name="Group 12"/>
          <p:cNvGrpSpPr/>
          <p:nvPr/>
        </p:nvGrpSpPr>
        <p:grpSpPr>
          <a:xfrm>
            <a:off x="0" y="547688"/>
            <a:ext cx="413661" cy="1052512"/>
            <a:chOff x="0" y="0"/>
            <a:chExt cx="551548" cy="1403350"/>
          </a:xfrm>
        </p:grpSpPr>
        <p:sp>
          <p:nvSpPr>
            <p:cNvPr id="13" name="Freeform 13"/>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a:off x="856989" y="2807153"/>
            <a:ext cx="8115300" cy="6428172"/>
            <a:chOff x="0" y="0"/>
            <a:chExt cx="1257272" cy="995892"/>
          </a:xfrm>
        </p:grpSpPr>
        <p:sp>
          <p:nvSpPr>
            <p:cNvPr id="3" name="Freeform 3"/>
            <p:cNvSpPr/>
            <p:nvPr/>
          </p:nvSpPr>
          <p:spPr>
            <a:xfrm>
              <a:off x="0" y="0"/>
              <a:ext cx="1257272" cy="995892"/>
            </a:xfrm>
            <a:custGeom>
              <a:avLst/>
              <a:gdLst/>
              <a:ahLst/>
              <a:cxnLst/>
              <a:rect l="l" t="t" r="r" b="b"/>
              <a:pathLst>
                <a:path w="1257272" h="995892">
                  <a:moveTo>
                    <a:pt x="0" y="0"/>
                  </a:moveTo>
                  <a:lnTo>
                    <a:pt x="1257272" y="0"/>
                  </a:lnTo>
                  <a:lnTo>
                    <a:pt x="1257272" y="995892"/>
                  </a:lnTo>
                  <a:lnTo>
                    <a:pt x="0" y="995892"/>
                  </a:lnTo>
                  <a:close/>
                </a:path>
              </a:pathLst>
            </a:custGeom>
            <a:solidFill>
              <a:srgbClr val="2E415D"/>
            </a:solidFill>
            <a:ln w="12700">
              <a:solidFill>
                <a:srgbClr val="000000"/>
              </a:solidFill>
            </a:ln>
          </p:spPr>
          <p:txBody>
            <a:bodyPr/>
            <a:lstStyle/>
            <a:p>
              <a:endParaRPr lang="en-US"/>
            </a:p>
          </p:txBody>
        </p:sp>
      </p:grpSp>
      <p:sp>
        <p:nvSpPr>
          <p:cNvPr id="4" name="TextBox 4"/>
          <p:cNvSpPr txBox="1"/>
          <p:nvPr/>
        </p:nvSpPr>
        <p:spPr>
          <a:xfrm>
            <a:off x="856989" y="673553"/>
            <a:ext cx="12875079" cy="1209675"/>
          </a:xfrm>
          <a:prstGeom prst="rect">
            <a:avLst/>
          </a:prstGeom>
        </p:spPr>
        <p:txBody>
          <a:bodyPr lIns="0" tIns="0" rIns="0" bIns="0" rtlCol="0" anchor="t">
            <a:spAutoFit/>
          </a:bodyPr>
          <a:lstStyle/>
          <a:p>
            <a:pPr marL="0" lvl="0" indent="0" algn="l">
              <a:lnSpc>
                <a:spcPts val="9480"/>
              </a:lnSpc>
            </a:pPr>
            <a:r>
              <a:rPr lang="en-US" sz="7900" u="none" spc="-48">
                <a:solidFill>
                  <a:srgbClr val="D3D3D3"/>
                </a:solidFill>
                <a:latin typeface="Questrial"/>
                <a:ea typeface="Questrial"/>
                <a:cs typeface="Questrial"/>
                <a:sym typeface="Questrial"/>
              </a:rPr>
              <a:t>Top Reasons for Transfer</a:t>
            </a:r>
          </a:p>
        </p:txBody>
      </p:sp>
      <p:sp>
        <p:nvSpPr>
          <p:cNvPr id="5" name="TextBox 5"/>
          <p:cNvSpPr txBox="1"/>
          <p:nvPr/>
        </p:nvSpPr>
        <p:spPr>
          <a:xfrm>
            <a:off x="1028700" y="4577610"/>
            <a:ext cx="8262083" cy="2967472"/>
          </a:xfrm>
          <a:prstGeom prst="rect">
            <a:avLst/>
          </a:prstGeom>
        </p:spPr>
        <p:txBody>
          <a:bodyPr lIns="0" tIns="0" rIns="0" bIns="0" rtlCol="0" anchor="t">
            <a:spAutoFit/>
          </a:bodyPr>
          <a:lstStyle/>
          <a:p>
            <a:pPr marL="0" lvl="0" indent="0" algn="l">
              <a:lnSpc>
                <a:spcPts val="4769"/>
              </a:lnSpc>
              <a:spcBef>
                <a:spcPct val="0"/>
              </a:spcBef>
            </a:pPr>
            <a:r>
              <a:rPr lang="en-US" sz="3406">
                <a:solidFill>
                  <a:srgbClr val="FFFFFF"/>
                </a:solidFill>
                <a:latin typeface="Quicksand"/>
                <a:ea typeface="Quicksand"/>
                <a:cs typeface="Quicksand"/>
                <a:sym typeface="Quicksand"/>
              </a:rPr>
              <a:t>Lived in the receiving state for 1 year prior to either:</a:t>
            </a:r>
          </a:p>
          <a:p>
            <a:pPr marL="0" lvl="0" indent="0" algn="l">
              <a:lnSpc>
                <a:spcPts val="4769"/>
              </a:lnSpc>
              <a:spcBef>
                <a:spcPct val="0"/>
              </a:spcBef>
            </a:pPr>
            <a:endParaRPr lang="en-US" sz="3406">
              <a:solidFill>
                <a:srgbClr val="FFFFFF"/>
              </a:solidFill>
              <a:latin typeface="Quicksand"/>
              <a:ea typeface="Quicksand"/>
              <a:cs typeface="Quicksand"/>
              <a:sym typeface="Quicksand"/>
            </a:endParaRPr>
          </a:p>
          <a:p>
            <a:pPr marL="735565" lvl="1" indent="-367782" algn="l">
              <a:lnSpc>
                <a:spcPts val="4769"/>
              </a:lnSpc>
              <a:spcBef>
                <a:spcPct val="0"/>
              </a:spcBef>
              <a:buFont typeface="Arial"/>
              <a:buChar char="•"/>
            </a:pPr>
            <a:r>
              <a:rPr lang="en-US" sz="3406">
                <a:solidFill>
                  <a:srgbClr val="FFFFFF"/>
                </a:solidFill>
                <a:latin typeface="Quicksand"/>
                <a:ea typeface="Quicksand"/>
                <a:cs typeface="Quicksand"/>
                <a:sym typeface="Quicksand"/>
              </a:rPr>
              <a:t>Supervision start date; or</a:t>
            </a:r>
          </a:p>
          <a:p>
            <a:pPr marL="735565" lvl="1" indent="-367782" algn="l">
              <a:lnSpc>
                <a:spcPts val="4769"/>
              </a:lnSpc>
              <a:spcBef>
                <a:spcPct val="0"/>
              </a:spcBef>
              <a:buFont typeface="Arial"/>
              <a:buChar char="•"/>
            </a:pPr>
            <a:r>
              <a:rPr lang="en-US" sz="3406">
                <a:solidFill>
                  <a:srgbClr val="FFFFFF"/>
                </a:solidFill>
                <a:latin typeface="Quicksand"/>
                <a:ea typeface="Quicksand"/>
                <a:cs typeface="Quicksand"/>
                <a:sym typeface="Quicksand"/>
              </a:rPr>
              <a:t>Sentencing date</a:t>
            </a:r>
          </a:p>
        </p:txBody>
      </p:sp>
      <p:sp>
        <p:nvSpPr>
          <p:cNvPr id="6" name="TextBox 6"/>
          <p:cNvSpPr txBox="1"/>
          <p:nvPr/>
        </p:nvSpPr>
        <p:spPr>
          <a:xfrm>
            <a:off x="1028700" y="2927574"/>
            <a:ext cx="7684508" cy="1327864"/>
          </a:xfrm>
          <a:prstGeom prst="rect">
            <a:avLst/>
          </a:prstGeom>
        </p:spPr>
        <p:txBody>
          <a:bodyPr lIns="0" tIns="0" rIns="0" bIns="0" rtlCol="0" anchor="t">
            <a:spAutoFit/>
          </a:bodyPr>
          <a:lstStyle/>
          <a:p>
            <a:pPr marL="0" lvl="0" indent="0" algn="ctr">
              <a:lnSpc>
                <a:spcPts val="5293"/>
              </a:lnSpc>
            </a:pPr>
            <a:r>
              <a:rPr lang="en-US" sz="4411" spc="-26" dirty="0">
                <a:solidFill>
                  <a:srgbClr val="FFFFFF"/>
                </a:solidFill>
                <a:latin typeface="Questrial"/>
                <a:ea typeface="Questrial"/>
                <a:cs typeface="Questrial"/>
                <a:sym typeface="Questrial"/>
              </a:rPr>
              <a:t>Resident of the Receiving State</a:t>
            </a:r>
          </a:p>
        </p:txBody>
      </p:sp>
      <p:grpSp>
        <p:nvGrpSpPr>
          <p:cNvPr id="7" name="Group 7"/>
          <p:cNvGrpSpPr/>
          <p:nvPr/>
        </p:nvGrpSpPr>
        <p:grpSpPr>
          <a:xfrm>
            <a:off x="9527958" y="2807153"/>
            <a:ext cx="8115300" cy="6428172"/>
            <a:chOff x="0" y="0"/>
            <a:chExt cx="1257272" cy="995892"/>
          </a:xfrm>
        </p:grpSpPr>
        <p:sp>
          <p:nvSpPr>
            <p:cNvPr id="8" name="Freeform 8"/>
            <p:cNvSpPr/>
            <p:nvPr/>
          </p:nvSpPr>
          <p:spPr>
            <a:xfrm>
              <a:off x="0" y="0"/>
              <a:ext cx="1257272" cy="995892"/>
            </a:xfrm>
            <a:custGeom>
              <a:avLst/>
              <a:gdLst/>
              <a:ahLst/>
              <a:cxnLst/>
              <a:rect l="l" t="t" r="r" b="b"/>
              <a:pathLst>
                <a:path w="1257272" h="995892">
                  <a:moveTo>
                    <a:pt x="0" y="0"/>
                  </a:moveTo>
                  <a:lnTo>
                    <a:pt x="1257272" y="0"/>
                  </a:lnTo>
                  <a:lnTo>
                    <a:pt x="1257272" y="995892"/>
                  </a:lnTo>
                  <a:lnTo>
                    <a:pt x="0" y="995892"/>
                  </a:lnTo>
                  <a:close/>
                </a:path>
              </a:pathLst>
            </a:custGeom>
            <a:solidFill>
              <a:srgbClr val="2E415D"/>
            </a:solidFill>
            <a:ln w="12700">
              <a:solidFill>
                <a:srgbClr val="000000"/>
              </a:solidFill>
            </a:ln>
          </p:spPr>
          <p:txBody>
            <a:bodyPr/>
            <a:lstStyle/>
            <a:p>
              <a:endParaRPr lang="en-US"/>
            </a:p>
          </p:txBody>
        </p:sp>
      </p:grpSp>
      <p:sp>
        <p:nvSpPr>
          <p:cNvPr id="9" name="TextBox 9"/>
          <p:cNvSpPr txBox="1"/>
          <p:nvPr/>
        </p:nvSpPr>
        <p:spPr>
          <a:xfrm>
            <a:off x="9911916" y="4464190"/>
            <a:ext cx="7347384" cy="4771136"/>
          </a:xfrm>
          <a:prstGeom prst="rect">
            <a:avLst/>
          </a:prstGeom>
        </p:spPr>
        <p:txBody>
          <a:bodyPr lIns="0" tIns="0" rIns="0" bIns="0" rtlCol="0" anchor="t">
            <a:spAutoFit/>
          </a:bodyPr>
          <a:lstStyle/>
          <a:p>
            <a:pPr marL="736220" lvl="1" indent="-368110" algn="l">
              <a:lnSpc>
                <a:spcPts val="4774"/>
              </a:lnSpc>
              <a:spcBef>
                <a:spcPct val="0"/>
              </a:spcBef>
              <a:buFont typeface="Arial"/>
              <a:buChar char="•"/>
            </a:pPr>
            <a:r>
              <a:rPr lang="en-US" sz="3410">
                <a:solidFill>
                  <a:srgbClr val="FFFFFF"/>
                </a:solidFill>
                <a:latin typeface="Quicksand"/>
                <a:ea typeface="Quicksand"/>
                <a:cs typeface="Quicksand"/>
                <a:sym typeface="Quicksand"/>
              </a:rPr>
              <a:t>Parent, grandparent, aunt, uncle, adult child, adult sibling, spouse, legal guardian, or step-parent;</a:t>
            </a:r>
          </a:p>
          <a:p>
            <a:pPr marL="736220" lvl="1" indent="-368110" algn="l">
              <a:lnSpc>
                <a:spcPts val="4774"/>
              </a:lnSpc>
              <a:spcBef>
                <a:spcPct val="0"/>
              </a:spcBef>
              <a:buFont typeface="Arial"/>
              <a:buChar char="•"/>
            </a:pPr>
            <a:r>
              <a:rPr lang="en-US" sz="3410">
                <a:solidFill>
                  <a:srgbClr val="FFFFFF"/>
                </a:solidFill>
                <a:latin typeface="Quicksand"/>
                <a:ea typeface="Quicksand"/>
                <a:cs typeface="Quicksand"/>
                <a:sym typeface="Quicksand"/>
              </a:rPr>
              <a:t>Lived in the receiving state for at least 180 days; and</a:t>
            </a:r>
          </a:p>
          <a:p>
            <a:pPr marL="736220" lvl="1" indent="-368110" algn="l">
              <a:lnSpc>
                <a:spcPts val="4774"/>
              </a:lnSpc>
              <a:spcBef>
                <a:spcPct val="0"/>
              </a:spcBef>
              <a:buFont typeface="Arial"/>
              <a:buChar char="•"/>
            </a:pPr>
            <a:r>
              <a:rPr lang="en-US" sz="3410">
                <a:solidFill>
                  <a:srgbClr val="FFFFFF"/>
                </a:solidFill>
                <a:latin typeface="Quicksand"/>
                <a:ea typeface="Quicksand"/>
                <a:cs typeface="Quicksand"/>
                <a:sym typeface="Quicksand"/>
              </a:rPr>
              <a:t>Transfer must explain how family will support the supervised individual.</a:t>
            </a:r>
          </a:p>
        </p:txBody>
      </p:sp>
      <p:sp>
        <p:nvSpPr>
          <p:cNvPr id="10" name="TextBox 10"/>
          <p:cNvSpPr txBox="1"/>
          <p:nvPr/>
        </p:nvSpPr>
        <p:spPr>
          <a:xfrm>
            <a:off x="9911916" y="2927574"/>
            <a:ext cx="7347384" cy="1333500"/>
          </a:xfrm>
          <a:prstGeom prst="rect">
            <a:avLst/>
          </a:prstGeom>
        </p:spPr>
        <p:txBody>
          <a:bodyPr lIns="0" tIns="0" rIns="0" bIns="0" rtlCol="0" anchor="t">
            <a:spAutoFit/>
          </a:bodyPr>
          <a:lstStyle/>
          <a:p>
            <a:pPr marL="0" lvl="0" indent="0" algn="ctr">
              <a:lnSpc>
                <a:spcPts val="5291"/>
              </a:lnSpc>
            </a:pPr>
            <a:r>
              <a:rPr lang="en-US" sz="4409" spc="-26" dirty="0">
                <a:solidFill>
                  <a:srgbClr val="FFFFFF"/>
                </a:solidFill>
                <a:latin typeface="Questrial"/>
                <a:ea typeface="Questrial"/>
                <a:cs typeface="Questrial"/>
                <a:sym typeface="Questrial"/>
              </a:rPr>
              <a:t>Has Supportive Resident Family</a:t>
            </a:r>
          </a:p>
        </p:txBody>
      </p:sp>
      <p:sp>
        <p:nvSpPr>
          <p:cNvPr id="11" name="AutoShape 11"/>
          <p:cNvSpPr/>
          <p:nvPr/>
        </p:nvSpPr>
        <p:spPr>
          <a:xfrm>
            <a:off x="1624834" y="4261074"/>
            <a:ext cx="64922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p:cNvSpPr/>
          <p:nvPr/>
        </p:nvSpPr>
        <p:spPr>
          <a:xfrm>
            <a:off x="10339488" y="4280124"/>
            <a:ext cx="6492240" cy="0"/>
          </a:xfrm>
          <a:prstGeom prst="line">
            <a:avLst/>
          </a:prstGeom>
          <a:ln w="38100" cap="flat">
            <a:solidFill>
              <a:srgbClr val="FFFFFF"/>
            </a:solidFill>
            <a:prstDash val="solid"/>
            <a:headEnd type="none" w="sm" len="sm"/>
            <a:tailEnd type="none" w="sm" len="sm"/>
          </a:ln>
        </p:spPr>
        <p:txBody>
          <a:bodyPr/>
          <a:lstStyle/>
          <a:p>
            <a:endParaRPr 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5367" y="120939"/>
            <a:ext cx="5258238" cy="2433481"/>
            <a:chOff x="0" y="0"/>
            <a:chExt cx="7010984" cy="3244642"/>
          </a:xfrm>
        </p:grpSpPr>
        <p:sp>
          <p:nvSpPr>
            <p:cNvPr id="3" name="Freeform 3"/>
            <p:cNvSpPr/>
            <p:nvPr/>
          </p:nvSpPr>
          <p:spPr>
            <a:xfrm>
              <a:off x="0" y="0"/>
              <a:ext cx="7010990" cy="3244637"/>
            </a:xfrm>
            <a:custGeom>
              <a:avLst/>
              <a:gdLst/>
              <a:ahLst/>
              <a:cxnLst/>
              <a:rect l="l" t="t" r="r" b="b"/>
              <a:pathLst>
                <a:path w="7010990" h="3244637">
                  <a:moveTo>
                    <a:pt x="0" y="0"/>
                  </a:moveTo>
                  <a:lnTo>
                    <a:pt x="7010990" y="0"/>
                  </a:lnTo>
                  <a:lnTo>
                    <a:pt x="7010990" y="3244637"/>
                  </a:lnTo>
                  <a:lnTo>
                    <a:pt x="0" y="3244637"/>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7010984" cy="3177967"/>
            </a:xfrm>
            <a:prstGeom prst="rect">
              <a:avLst/>
            </a:prstGeom>
            <a:ln>
              <a:noFill/>
            </a:ln>
          </p:spPr>
          <p:txBody>
            <a:bodyPr lIns="0" tIns="0" rIns="0" bIns="0" rtlCol="0" anchor="ctr"/>
            <a:lstStyle/>
            <a:p>
              <a:pPr algn="l">
                <a:lnSpc>
                  <a:spcPts val="7128"/>
                </a:lnSpc>
              </a:pPr>
              <a:r>
                <a:rPr lang="en-US" sz="6600" spc="-40">
                  <a:solidFill>
                    <a:srgbClr val="000000"/>
                  </a:solidFill>
                  <a:latin typeface="Questrial"/>
                  <a:ea typeface="Questrial"/>
                  <a:cs typeface="Questrial"/>
                  <a:sym typeface="Questrial"/>
                </a:rPr>
                <a:t>Justification for Transfer</a:t>
              </a:r>
            </a:p>
          </p:txBody>
        </p:sp>
      </p:grpSp>
      <p:grpSp>
        <p:nvGrpSpPr>
          <p:cNvPr id="5" name="Group 5"/>
          <p:cNvGrpSpPr/>
          <p:nvPr/>
        </p:nvGrpSpPr>
        <p:grpSpPr>
          <a:xfrm>
            <a:off x="6958584" y="0"/>
            <a:ext cx="11329416" cy="10287000"/>
            <a:chOff x="0" y="0"/>
            <a:chExt cx="15105888" cy="13716000"/>
          </a:xfrm>
        </p:grpSpPr>
        <p:sp>
          <p:nvSpPr>
            <p:cNvPr id="6" name="Freeform 6"/>
            <p:cNvSpPr/>
            <p:nvPr/>
          </p:nvSpPr>
          <p:spPr>
            <a:xfrm>
              <a:off x="0" y="0"/>
              <a:ext cx="15105887" cy="13716000"/>
            </a:xfrm>
            <a:custGeom>
              <a:avLst/>
              <a:gdLst/>
              <a:ahLst/>
              <a:cxnLst/>
              <a:rect l="l" t="t" r="r" b="b"/>
              <a:pathLst>
                <a:path w="15105887" h="13716000">
                  <a:moveTo>
                    <a:pt x="0" y="0"/>
                  </a:moveTo>
                  <a:lnTo>
                    <a:pt x="15105887" y="0"/>
                  </a:lnTo>
                  <a:lnTo>
                    <a:pt x="15105887" y="13716000"/>
                  </a:lnTo>
                  <a:lnTo>
                    <a:pt x="0" y="13716000"/>
                  </a:lnTo>
                  <a:close/>
                </a:path>
              </a:pathLst>
            </a:custGeom>
            <a:solidFill>
              <a:srgbClr val="C8CACA"/>
            </a:solidFill>
            <a:ln w="12700">
              <a:solidFill>
                <a:srgbClr val="000000"/>
              </a:solidFill>
            </a:ln>
          </p:spPr>
          <p:txBody>
            <a:bodyPr/>
            <a:lstStyle/>
            <a:p>
              <a:endParaRPr lang="en-US"/>
            </a:p>
          </p:txBody>
        </p:sp>
      </p:grpSp>
      <p:grpSp>
        <p:nvGrpSpPr>
          <p:cNvPr id="7" name="Group 7"/>
          <p:cNvGrpSpPr/>
          <p:nvPr/>
        </p:nvGrpSpPr>
        <p:grpSpPr>
          <a:xfrm>
            <a:off x="7678388" y="829532"/>
            <a:ext cx="9890436" cy="8623068"/>
            <a:chOff x="0" y="0"/>
            <a:chExt cx="13187248" cy="11497424"/>
          </a:xfrm>
        </p:grpSpPr>
        <p:sp>
          <p:nvSpPr>
            <p:cNvPr id="8" name="Freeform 8"/>
            <p:cNvSpPr/>
            <p:nvPr/>
          </p:nvSpPr>
          <p:spPr>
            <a:xfrm>
              <a:off x="9525" y="9525"/>
              <a:ext cx="13168249" cy="11478387"/>
            </a:xfrm>
            <a:custGeom>
              <a:avLst/>
              <a:gdLst/>
              <a:ahLst/>
              <a:cxnLst/>
              <a:rect l="l" t="t" r="r" b="b"/>
              <a:pathLst>
                <a:path w="13168249" h="11478387">
                  <a:moveTo>
                    <a:pt x="0" y="0"/>
                  </a:moveTo>
                  <a:lnTo>
                    <a:pt x="13168249" y="0"/>
                  </a:lnTo>
                  <a:lnTo>
                    <a:pt x="13168249" y="11478387"/>
                  </a:lnTo>
                  <a:lnTo>
                    <a:pt x="0" y="11478387"/>
                  </a:lnTo>
                </a:path>
              </a:pathLst>
            </a:custGeom>
            <a:solidFill>
              <a:srgbClr val="FFFFFF"/>
            </a:solidFill>
            <a:ln w="12700">
              <a:solidFill>
                <a:srgbClr val="000000"/>
              </a:solidFill>
            </a:ln>
          </p:spPr>
          <p:txBody>
            <a:bodyPr/>
            <a:lstStyle/>
            <a:p>
              <a:endParaRPr lang="en-US"/>
            </a:p>
          </p:txBody>
        </p:sp>
        <p:sp>
          <p:nvSpPr>
            <p:cNvPr id="9" name="Freeform 9"/>
            <p:cNvSpPr/>
            <p:nvPr/>
          </p:nvSpPr>
          <p:spPr>
            <a:xfrm>
              <a:off x="9525" y="0"/>
              <a:ext cx="13177774" cy="11497437"/>
            </a:xfrm>
            <a:custGeom>
              <a:avLst/>
              <a:gdLst/>
              <a:ahLst/>
              <a:cxnLst/>
              <a:rect l="l" t="t" r="r" b="b"/>
              <a:pathLst>
                <a:path w="13177774" h="11497437">
                  <a:moveTo>
                    <a:pt x="0" y="0"/>
                  </a:moveTo>
                  <a:lnTo>
                    <a:pt x="13168249" y="0"/>
                  </a:lnTo>
                  <a:cubicBezTo>
                    <a:pt x="13173456" y="0"/>
                    <a:pt x="13177774" y="4318"/>
                    <a:pt x="13177774" y="9525"/>
                  </a:cubicBezTo>
                  <a:lnTo>
                    <a:pt x="13177774" y="11487912"/>
                  </a:lnTo>
                  <a:cubicBezTo>
                    <a:pt x="13177774" y="11493119"/>
                    <a:pt x="13173456" y="11497437"/>
                    <a:pt x="13168249" y="11497437"/>
                  </a:cubicBezTo>
                  <a:lnTo>
                    <a:pt x="0" y="11497437"/>
                  </a:lnTo>
                  <a:lnTo>
                    <a:pt x="0" y="11478387"/>
                  </a:lnTo>
                  <a:lnTo>
                    <a:pt x="13168249" y="11478387"/>
                  </a:lnTo>
                  <a:lnTo>
                    <a:pt x="13168249" y="11487912"/>
                  </a:lnTo>
                  <a:lnTo>
                    <a:pt x="13158724" y="11487912"/>
                  </a:lnTo>
                  <a:lnTo>
                    <a:pt x="13158724" y="9525"/>
                  </a:lnTo>
                  <a:lnTo>
                    <a:pt x="13168249" y="9525"/>
                  </a:lnTo>
                  <a:lnTo>
                    <a:pt x="13168249" y="19050"/>
                  </a:lnTo>
                  <a:lnTo>
                    <a:pt x="0" y="19050"/>
                  </a:lnTo>
                  <a:close/>
                </a:path>
              </a:pathLst>
            </a:custGeom>
            <a:solidFill>
              <a:srgbClr val="C8CACA"/>
            </a:solidFill>
            <a:ln w="12700">
              <a:solidFill>
                <a:srgbClr val="000000"/>
              </a:solidFill>
            </a:ln>
          </p:spPr>
          <p:txBody>
            <a:bodyPr/>
            <a:lstStyle/>
            <a:p>
              <a:endParaRPr lang="en-US"/>
            </a:p>
          </p:txBody>
        </p:sp>
      </p:grpSp>
      <p:sp>
        <p:nvSpPr>
          <p:cNvPr id="10" name="Freeform 10"/>
          <p:cNvSpPr/>
          <p:nvPr/>
        </p:nvSpPr>
        <p:spPr>
          <a:xfrm>
            <a:off x="8108794" y="2796473"/>
            <a:ext cx="9028995" cy="4689186"/>
          </a:xfrm>
          <a:custGeom>
            <a:avLst/>
            <a:gdLst/>
            <a:ahLst/>
            <a:cxnLst/>
            <a:rect l="l" t="t" r="r" b="b"/>
            <a:pathLst>
              <a:path w="9028995" h="4689186">
                <a:moveTo>
                  <a:pt x="0" y="0"/>
                </a:moveTo>
                <a:lnTo>
                  <a:pt x="9028996" y="0"/>
                </a:lnTo>
                <a:lnTo>
                  <a:pt x="9028996" y="4689186"/>
                </a:lnTo>
                <a:lnTo>
                  <a:pt x="0" y="468918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1" name="Group 11"/>
          <p:cNvGrpSpPr/>
          <p:nvPr/>
        </p:nvGrpSpPr>
        <p:grpSpPr>
          <a:xfrm>
            <a:off x="0" y="547688"/>
            <a:ext cx="413661" cy="1052512"/>
            <a:chOff x="0" y="0"/>
            <a:chExt cx="551548" cy="1403350"/>
          </a:xfrm>
        </p:grpSpPr>
        <p:sp>
          <p:nvSpPr>
            <p:cNvPr id="12" name="Freeform 12"/>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13" name="Freeform 13"/>
          <p:cNvSpPr/>
          <p:nvPr/>
        </p:nvSpPr>
        <p:spPr>
          <a:xfrm>
            <a:off x="546409" y="6183271"/>
            <a:ext cx="5916153" cy="3949032"/>
          </a:xfrm>
          <a:custGeom>
            <a:avLst/>
            <a:gdLst/>
            <a:ahLst/>
            <a:cxnLst/>
            <a:rect l="l" t="t" r="r" b="b"/>
            <a:pathLst>
              <a:path w="5916153" h="3949032">
                <a:moveTo>
                  <a:pt x="0" y="0"/>
                </a:moveTo>
                <a:lnTo>
                  <a:pt x="5916153" y="0"/>
                </a:lnTo>
                <a:lnTo>
                  <a:pt x="5916153" y="3949032"/>
                </a:lnTo>
                <a:lnTo>
                  <a:pt x="0" y="394903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TextBox 14"/>
          <p:cNvSpPr txBox="1"/>
          <p:nvPr/>
        </p:nvSpPr>
        <p:spPr>
          <a:xfrm>
            <a:off x="546409" y="2611570"/>
            <a:ext cx="5916152" cy="5193729"/>
          </a:xfrm>
          <a:prstGeom prst="rect">
            <a:avLst/>
          </a:prstGeom>
        </p:spPr>
        <p:txBody>
          <a:bodyPr wrap="square" lIns="0" tIns="0" rIns="0" bIns="0" rtlCol="0" anchor="t">
            <a:spAutoFit/>
          </a:bodyPr>
          <a:lstStyle/>
          <a:p>
            <a:pPr algn="l">
              <a:lnSpc>
                <a:spcPts val="3888"/>
              </a:lnSpc>
            </a:pPr>
            <a:r>
              <a:rPr lang="en-US" sz="3600" b="1" dirty="0">
                <a:solidFill>
                  <a:srgbClr val="000000"/>
                </a:solidFill>
                <a:latin typeface="Quicksand Bold"/>
                <a:ea typeface="Quicksand Bold"/>
                <a:cs typeface="Quicksand Bold"/>
                <a:sym typeface="Quicksand Bold"/>
              </a:rPr>
              <a:t>Detailed VERIFIED justifications!!!</a:t>
            </a:r>
          </a:p>
          <a:p>
            <a:pPr algn="l">
              <a:lnSpc>
                <a:spcPts val="3888"/>
              </a:lnSpc>
            </a:pPr>
            <a:endParaRPr lang="en-US" sz="3600" b="1" dirty="0">
              <a:solidFill>
                <a:srgbClr val="000000"/>
              </a:solidFill>
              <a:latin typeface="Quicksand Bold"/>
              <a:ea typeface="Quicksand Bold"/>
              <a:cs typeface="Quicksand Bold"/>
              <a:sym typeface="Quicksand Bold"/>
            </a:endParaRPr>
          </a:p>
          <a:p>
            <a:pPr marL="714375" lvl="1" indent="-357188" algn="l">
              <a:lnSpc>
                <a:spcPts val="3240"/>
              </a:lnSpc>
              <a:buFont typeface="Arial"/>
              <a:buChar char="•"/>
            </a:pPr>
            <a:r>
              <a:rPr lang="en-US" sz="3000" dirty="0">
                <a:solidFill>
                  <a:srgbClr val="000000"/>
                </a:solidFill>
                <a:latin typeface="Quicksand"/>
                <a:ea typeface="Quicksand"/>
                <a:cs typeface="Quicksand"/>
                <a:sym typeface="Quicksand"/>
              </a:rPr>
              <a:t>Why is the supervised individual going to be more successful in the Receiving State?</a:t>
            </a:r>
          </a:p>
          <a:p>
            <a:pPr marL="714375" lvl="1" indent="-357188" algn="l">
              <a:lnSpc>
                <a:spcPts val="3240"/>
              </a:lnSpc>
              <a:buFont typeface="Arial"/>
              <a:buChar char="•"/>
            </a:pPr>
            <a:r>
              <a:rPr lang="en-US" sz="3000" dirty="0">
                <a:solidFill>
                  <a:srgbClr val="000000"/>
                </a:solidFill>
                <a:latin typeface="Quicksand"/>
                <a:ea typeface="Quicksand"/>
                <a:cs typeface="Quicksand"/>
                <a:sym typeface="Quicksand"/>
              </a:rPr>
              <a:t>Describe support system</a:t>
            </a:r>
          </a:p>
          <a:p>
            <a:pPr marL="714375" lvl="1" indent="-357188" algn="l">
              <a:lnSpc>
                <a:spcPts val="3240"/>
              </a:lnSpc>
              <a:buFont typeface="Arial"/>
              <a:buChar char="•"/>
            </a:pPr>
            <a:r>
              <a:rPr lang="en-US" sz="3000" dirty="0">
                <a:solidFill>
                  <a:srgbClr val="000000"/>
                </a:solidFill>
                <a:latin typeface="Quicksand"/>
                <a:ea typeface="Quicksand"/>
                <a:cs typeface="Quicksand"/>
                <a:sym typeface="Quicksand"/>
              </a:rPr>
              <a:t>Means of support</a:t>
            </a:r>
          </a:p>
          <a:p>
            <a:pPr marL="714375" lvl="1" indent="-357188" algn="l">
              <a:lnSpc>
                <a:spcPts val="3240"/>
              </a:lnSpc>
              <a:buFont typeface="Arial"/>
              <a:buChar char="•"/>
            </a:pPr>
            <a:r>
              <a:rPr lang="en-US" sz="3000" dirty="0">
                <a:solidFill>
                  <a:srgbClr val="000000"/>
                </a:solidFill>
                <a:latin typeface="Quicksand"/>
                <a:ea typeface="Quicksand"/>
                <a:cs typeface="Quicksand"/>
                <a:sym typeface="Quicksand"/>
              </a:rPr>
              <a:t>Living situation</a:t>
            </a:r>
          </a:p>
          <a:p>
            <a:pPr marL="714375" lvl="1" indent="-357188" algn="l">
              <a:lnSpc>
                <a:spcPts val="3240"/>
              </a:lnSpc>
              <a:buFont typeface="Arial"/>
              <a:buChar char="•"/>
            </a:pPr>
            <a:r>
              <a:rPr lang="en-US" sz="3000" dirty="0">
                <a:solidFill>
                  <a:srgbClr val="000000"/>
                </a:solidFill>
                <a:latin typeface="Quicksand"/>
                <a:ea typeface="Quicksand"/>
                <a:cs typeface="Quicksand"/>
                <a:sym typeface="Quicksand"/>
              </a:rPr>
              <a:t>Use clear, concise language; no abbreviations</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049381"/>
            <a:ext cx="7141026" cy="4104599"/>
            <a:chOff x="0" y="0"/>
            <a:chExt cx="9521368" cy="5472798"/>
          </a:xfrm>
        </p:grpSpPr>
        <p:sp>
          <p:nvSpPr>
            <p:cNvPr id="3" name="Freeform 3"/>
            <p:cNvSpPr/>
            <p:nvPr/>
          </p:nvSpPr>
          <p:spPr>
            <a:xfrm>
              <a:off x="0" y="0"/>
              <a:ext cx="9521317" cy="5472811"/>
            </a:xfrm>
            <a:custGeom>
              <a:avLst/>
              <a:gdLst/>
              <a:ahLst/>
              <a:cxnLst/>
              <a:rect l="l" t="t" r="r" b="b"/>
              <a:pathLst>
                <a:path w="9521317" h="5472811">
                  <a:moveTo>
                    <a:pt x="0" y="0"/>
                  </a:moveTo>
                  <a:lnTo>
                    <a:pt x="9521317" y="0"/>
                  </a:lnTo>
                  <a:lnTo>
                    <a:pt x="9521317" y="5472811"/>
                  </a:lnTo>
                  <a:lnTo>
                    <a:pt x="0" y="5472811"/>
                  </a:lnTo>
                  <a:close/>
                </a:path>
              </a:pathLst>
            </a:custGeom>
            <a:solidFill>
              <a:srgbClr val="102747"/>
            </a:solidFill>
            <a:ln w="12700">
              <a:solidFill>
                <a:srgbClr val="000000"/>
              </a:solidFill>
            </a:ln>
          </p:spPr>
          <p:txBody>
            <a:bodyPr/>
            <a:lstStyle/>
            <a:p>
              <a:endParaRPr lang="en-US"/>
            </a:p>
          </p:txBody>
        </p:sp>
      </p:grpSp>
      <p:sp>
        <p:nvSpPr>
          <p:cNvPr id="4" name="AutoShape 4"/>
          <p:cNvSpPr/>
          <p:nvPr/>
        </p:nvSpPr>
        <p:spPr>
          <a:xfrm rot="3360">
            <a:off x="7080094" y="9682162"/>
            <a:ext cx="9745818" cy="0"/>
          </a:xfrm>
          <a:prstGeom prst="line">
            <a:avLst/>
          </a:prstGeom>
          <a:ln w="9525" cap="rnd">
            <a:solidFill>
              <a:srgbClr val="FFFFFF"/>
            </a:solidFill>
            <a:prstDash val="solid"/>
            <a:headEnd type="none" w="sm" len="sm"/>
            <a:tailEnd type="none" w="sm" len="sm"/>
          </a:ln>
        </p:spPr>
        <p:txBody>
          <a:bodyPr/>
          <a:lstStyle/>
          <a:p>
            <a:endParaRPr lang="en-US"/>
          </a:p>
        </p:txBody>
      </p:sp>
      <p:sp>
        <p:nvSpPr>
          <p:cNvPr id="5" name="TextBox 5"/>
          <p:cNvSpPr txBox="1"/>
          <p:nvPr/>
        </p:nvSpPr>
        <p:spPr>
          <a:xfrm>
            <a:off x="7574518" y="957948"/>
            <a:ext cx="9736293" cy="10496550"/>
          </a:xfrm>
          <a:prstGeom prst="rect">
            <a:avLst/>
          </a:prstGeom>
        </p:spPr>
        <p:txBody>
          <a:bodyPr lIns="0" tIns="0" rIns="0" bIns="0" rtlCol="0" anchor="t">
            <a:spAutoFit/>
          </a:bodyPr>
          <a:lstStyle/>
          <a:p>
            <a:pPr algn="l">
              <a:lnSpc>
                <a:spcPts val="7200"/>
              </a:lnSpc>
            </a:pPr>
            <a:r>
              <a:rPr lang="en-US" sz="6000">
                <a:solidFill>
                  <a:srgbClr val="102747"/>
                </a:solidFill>
                <a:latin typeface="Quicksand"/>
                <a:ea typeface="Quicksand"/>
                <a:cs typeface="Quicksand"/>
                <a:sym typeface="Quicksand"/>
              </a:rPr>
              <a:t>Today you will learn about:</a:t>
            </a:r>
          </a:p>
          <a:p>
            <a:pPr algn="l">
              <a:lnSpc>
                <a:spcPts val="5040"/>
              </a:lnSpc>
            </a:pPr>
            <a:endParaRPr lang="en-US" sz="6000">
              <a:solidFill>
                <a:srgbClr val="102747"/>
              </a:solidFill>
              <a:latin typeface="Quicksand"/>
              <a:ea typeface="Quicksand"/>
              <a:cs typeface="Quicksand"/>
              <a:sym typeface="Quicksand"/>
            </a:endParaRPr>
          </a:p>
          <a:p>
            <a:pPr marL="760095" lvl="1" indent="-380048" algn="l">
              <a:lnSpc>
                <a:spcPts val="5040"/>
              </a:lnSpc>
              <a:buFont typeface="Arial"/>
              <a:buChar char="•"/>
            </a:pPr>
            <a:r>
              <a:rPr lang="en-US" sz="4200">
                <a:solidFill>
                  <a:srgbClr val="000000"/>
                </a:solidFill>
                <a:latin typeface="Quicksand"/>
                <a:ea typeface="Quicksand"/>
                <a:cs typeface="Quicksand"/>
                <a:sym typeface="Quicksand"/>
              </a:rPr>
              <a:t>Overview of the Compact</a:t>
            </a:r>
          </a:p>
          <a:p>
            <a:pPr marL="760095" lvl="1" indent="-380048" algn="l">
              <a:lnSpc>
                <a:spcPts val="5040"/>
              </a:lnSpc>
              <a:buFont typeface="Arial"/>
              <a:buChar char="•"/>
            </a:pPr>
            <a:r>
              <a:rPr lang="en-US" sz="4200">
                <a:solidFill>
                  <a:srgbClr val="000000"/>
                </a:solidFill>
                <a:latin typeface="Quicksand"/>
                <a:ea typeface="Quicksand"/>
                <a:cs typeface="Quicksand"/>
                <a:sym typeface="Quicksand"/>
              </a:rPr>
              <a:t>Eligibility for Transfer</a:t>
            </a:r>
          </a:p>
          <a:p>
            <a:pPr marL="760095" lvl="1" indent="-380048" algn="l">
              <a:lnSpc>
                <a:spcPts val="5040"/>
              </a:lnSpc>
              <a:buFont typeface="Arial"/>
              <a:buChar char="•"/>
            </a:pPr>
            <a:r>
              <a:rPr lang="en-US" sz="4200">
                <a:solidFill>
                  <a:srgbClr val="000000"/>
                </a:solidFill>
                <a:latin typeface="Quicksand"/>
                <a:ea typeface="Quicksand"/>
                <a:cs typeface="Quicksand"/>
                <a:sym typeface="Quicksand"/>
              </a:rPr>
              <a:t>Transfer Process/Investigation</a:t>
            </a:r>
          </a:p>
          <a:p>
            <a:pPr marL="760095" lvl="1" indent="-380048" algn="l">
              <a:lnSpc>
                <a:spcPts val="5040"/>
              </a:lnSpc>
              <a:buFont typeface="Arial"/>
              <a:buChar char="•"/>
            </a:pPr>
            <a:r>
              <a:rPr lang="en-US" sz="4200">
                <a:solidFill>
                  <a:srgbClr val="000000"/>
                </a:solidFill>
                <a:latin typeface="Quicksand"/>
                <a:ea typeface="Quicksand"/>
                <a:cs typeface="Quicksand"/>
                <a:sym typeface="Quicksand"/>
              </a:rPr>
              <a:t>Supervision in the Receiving State</a:t>
            </a:r>
          </a:p>
          <a:p>
            <a:pPr marL="760095" lvl="1" indent="-380048" algn="l">
              <a:lnSpc>
                <a:spcPts val="5040"/>
              </a:lnSpc>
              <a:buFont typeface="Arial"/>
              <a:buChar char="•"/>
            </a:pPr>
            <a:r>
              <a:rPr lang="en-US" sz="4200">
                <a:solidFill>
                  <a:srgbClr val="000000"/>
                </a:solidFill>
                <a:latin typeface="Quicksand"/>
                <a:ea typeface="Quicksand"/>
                <a:cs typeface="Quicksand"/>
                <a:sym typeface="Quicksand"/>
              </a:rPr>
              <a:t>Closing a Compact Case</a:t>
            </a:r>
          </a:p>
          <a:p>
            <a:pPr marL="760095" lvl="1" indent="-380048" algn="l">
              <a:lnSpc>
                <a:spcPts val="5040"/>
              </a:lnSpc>
              <a:buFont typeface="Arial"/>
              <a:buChar char="•"/>
            </a:pPr>
            <a:r>
              <a:rPr lang="en-US" sz="4200">
                <a:solidFill>
                  <a:srgbClr val="000000"/>
                </a:solidFill>
                <a:latin typeface="Quicksand"/>
                <a:ea typeface="Quicksand"/>
                <a:cs typeface="Quicksand"/>
                <a:sym typeface="Quicksand"/>
              </a:rPr>
              <a:t>Reporting Violations Requiring Retaking</a:t>
            </a:r>
          </a:p>
          <a:p>
            <a:pPr marL="760095" lvl="1" indent="-380048" algn="l">
              <a:lnSpc>
                <a:spcPts val="5040"/>
              </a:lnSpc>
              <a:buFont typeface="Arial"/>
              <a:buChar char="•"/>
            </a:pPr>
            <a:r>
              <a:rPr lang="en-US" sz="4200">
                <a:solidFill>
                  <a:srgbClr val="000000"/>
                </a:solidFill>
                <a:latin typeface="Quicksand"/>
                <a:ea typeface="Quicksand"/>
                <a:cs typeface="Quicksand"/>
                <a:sym typeface="Quicksand"/>
              </a:rPr>
              <a:t>Probable Cause Hearing Requirements</a:t>
            </a:r>
          </a:p>
          <a:p>
            <a:pPr marL="760095" lvl="1" indent="-380048" algn="l">
              <a:lnSpc>
                <a:spcPts val="5040"/>
              </a:lnSpc>
              <a:buFont typeface="Arial"/>
              <a:buChar char="•"/>
            </a:pPr>
            <a:r>
              <a:rPr lang="en-US" sz="4200">
                <a:solidFill>
                  <a:srgbClr val="000000"/>
                </a:solidFill>
                <a:latin typeface="Quicksand"/>
                <a:ea typeface="Quicksand"/>
                <a:cs typeface="Quicksand"/>
                <a:sym typeface="Quicksand"/>
              </a:rPr>
              <a:t>ICAOS Resources &amp; Training Tools</a:t>
            </a:r>
          </a:p>
          <a:p>
            <a:pPr marL="760095" lvl="1" indent="-380048" algn="l">
              <a:lnSpc>
                <a:spcPts val="5040"/>
              </a:lnSpc>
            </a:pPr>
            <a:endParaRPr lang="en-US" sz="4200">
              <a:solidFill>
                <a:srgbClr val="000000"/>
              </a:solidFill>
              <a:latin typeface="Quicksand"/>
              <a:ea typeface="Quicksand"/>
              <a:cs typeface="Quicksand"/>
              <a:sym typeface="Quicksand"/>
            </a:endParaRPr>
          </a:p>
          <a:p>
            <a:pPr marL="760095" lvl="1" indent="-380048" algn="l">
              <a:lnSpc>
                <a:spcPts val="5040"/>
              </a:lnSpc>
            </a:pPr>
            <a:endParaRPr lang="en-US" sz="4200">
              <a:solidFill>
                <a:srgbClr val="000000"/>
              </a:solidFill>
              <a:latin typeface="Quicksand"/>
              <a:ea typeface="Quicksand"/>
              <a:cs typeface="Quicksand"/>
              <a:sym typeface="Quicksand"/>
            </a:endParaRPr>
          </a:p>
          <a:p>
            <a:pPr marL="760095" lvl="1" indent="-380048" algn="l">
              <a:lnSpc>
                <a:spcPts val="5040"/>
              </a:lnSpc>
            </a:pPr>
            <a:endParaRPr lang="en-US" sz="4200">
              <a:solidFill>
                <a:srgbClr val="000000"/>
              </a:solidFill>
              <a:latin typeface="Quicksand"/>
              <a:ea typeface="Quicksand"/>
              <a:cs typeface="Quicksand"/>
              <a:sym typeface="Quicksand"/>
            </a:endParaRPr>
          </a:p>
          <a:p>
            <a:pPr marL="760095" lvl="1" indent="-380048" algn="l">
              <a:lnSpc>
                <a:spcPts val="5040"/>
              </a:lnSpc>
            </a:pPr>
            <a:endParaRPr lang="en-US" sz="4200">
              <a:solidFill>
                <a:srgbClr val="000000"/>
              </a:solidFill>
              <a:latin typeface="Quicksand"/>
              <a:ea typeface="Quicksand"/>
              <a:cs typeface="Quicksand"/>
              <a:sym typeface="Quicksand"/>
            </a:endParaRPr>
          </a:p>
        </p:txBody>
      </p:sp>
      <p:sp>
        <p:nvSpPr>
          <p:cNvPr id="6" name="TextBox 6"/>
          <p:cNvSpPr txBox="1"/>
          <p:nvPr/>
        </p:nvSpPr>
        <p:spPr>
          <a:xfrm>
            <a:off x="0" y="3578312"/>
            <a:ext cx="7141026" cy="2884812"/>
          </a:xfrm>
          <a:prstGeom prst="rect">
            <a:avLst/>
          </a:prstGeom>
        </p:spPr>
        <p:txBody>
          <a:bodyPr lIns="0" tIns="0" rIns="0" bIns="0" rtlCol="0" anchor="t">
            <a:spAutoFit/>
          </a:bodyPr>
          <a:lstStyle/>
          <a:p>
            <a:pPr algn="ctr">
              <a:lnSpc>
                <a:spcPts val="11619"/>
              </a:lnSpc>
            </a:pPr>
            <a:r>
              <a:rPr lang="en-US" sz="8299">
                <a:solidFill>
                  <a:srgbClr val="D3D3D3"/>
                </a:solidFill>
                <a:latin typeface="Questrial"/>
                <a:ea typeface="Questrial"/>
                <a:cs typeface="Questrial"/>
                <a:sym typeface="Questrial"/>
              </a:rPr>
              <a:t>Presentation Objectives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8031070" y="359033"/>
            <a:ext cx="10256930" cy="6743700"/>
          </a:xfrm>
          <a:custGeom>
            <a:avLst/>
            <a:gdLst/>
            <a:ahLst/>
            <a:cxnLst/>
            <a:rect l="l" t="t" r="r" b="b"/>
            <a:pathLst>
              <a:path w="10256930" h="6743700">
                <a:moveTo>
                  <a:pt x="0" y="0"/>
                </a:moveTo>
                <a:lnTo>
                  <a:pt x="10256930" y="0"/>
                </a:lnTo>
                <a:lnTo>
                  <a:pt x="10256930" y="6743700"/>
                </a:lnTo>
                <a:lnTo>
                  <a:pt x="0" y="6743700"/>
                </a:lnTo>
                <a:lnTo>
                  <a:pt x="0" y="0"/>
                </a:lnTo>
                <a:close/>
              </a:path>
            </a:pathLst>
          </a:custGeom>
          <a:blipFill>
            <a:blip r:embed="rId4" cstate="email">
              <a:extLst>
                <a:ext uri="{28A0092B-C50C-407E-A947-70E740481C1C}">
                  <a14:useLocalDpi xmlns:a14="http://schemas.microsoft.com/office/drawing/2010/main"/>
                </a:ext>
              </a:extLst>
            </a:blip>
            <a:stretch>
              <a:fillRect l="-1432"/>
            </a:stretch>
          </a:blipFill>
        </p:spPr>
        <p:txBody>
          <a:bodyPr/>
          <a:lstStyle/>
          <a:p>
            <a:endParaRPr lang="en-US"/>
          </a:p>
        </p:txBody>
      </p:sp>
      <p:grpSp>
        <p:nvGrpSpPr>
          <p:cNvPr id="3" name="Group 3"/>
          <p:cNvGrpSpPr/>
          <p:nvPr/>
        </p:nvGrpSpPr>
        <p:grpSpPr>
          <a:xfrm>
            <a:off x="581286" y="547687"/>
            <a:ext cx="16887825" cy="1181609"/>
            <a:chOff x="0" y="0"/>
            <a:chExt cx="22517100" cy="1575478"/>
          </a:xfrm>
        </p:grpSpPr>
        <p:sp>
          <p:nvSpPr>
            <p:cNvPr id="4" name="Freeform 4"/>
            <p:cNvSpPr/>
            <p:nvPr/>
          </p:nvSpPr>
          <p:spPr>
            <a:xfrm>
              <a:off x="0" y="0"/>
              <a:ext cx="22517100" cy="1575478"/>
            </a:xfrm>
            <a:custGeom>
              <a:avLst/>
              <a:gdLst/>
              <a:ahLst/>
              <a:cxnLst/>
              <a:rect l="l" t="t" r="r" b="b"/>
              <a:pathLst>
                <a:path w="22517100" h="1575478">
                  <a:moveTo>
                    <a:pt x="0" y="0"/>
                  </a:moveTo>
                  <a:lnTo>
                    <a:pt x="22517100" y="0"/>
                  </a:lnTo>
                  <a:lnTo>
                    <a:pt x="22517100" y="1575478"/>
                  </a:lnTo>
                  <a:lnTo>
                    <a:pt x="0" y="1575478"/>
                  </a:lnTo>
                  <a:close/>
                </a:path>
              </a:pathLst>
            </a:custGeom>
            <a:solidFill>
              <a:srgbClr val="000000">
                <a:alpha val="0"/>
              </a:srgbClr>
            </a:solidFill>
            <a:ln w="12700">
              <a:noFill/>
            </a:ln>
          </p:spPr>
          <p:txBody>
            <a:bodyPr/>
            <a:lstStyle/>
            <a:p>
              <a:endParaRPr lang="en-US"/>
            </a:p>
          </p:txBody>
        </p:sp>
        <p:sp>
          <p:nvSpPr>
            <p:cNvPr id="5" name="TextBox 5"/>
            <p:cNvSpPr txBox="1"/>
            <p:nvPr/>
          </p:nvSpPr>
          <p:spPr>
            <a:xfrm>
              <a:off x="0" y="47625"/>
              <a:ext cx="22517100" cy="1527853"/>
            </a:xfrm>
            <a:prstGeom prst="rect">
              <a:avLst/>
            </a:prstGeom>
            <a:ln>
              <a:noFill/>
            </a:ln>
          </p:spPr>
          <p:txBody>
            <a:bodyPr lIns="0" tIns="0" rIns="0" bIns="0" rtlCol="0" anchor="ctr"/>
            <a:lstStyle/>
            <a:p>
              <a:pPr algn="l">
                <a:lnSpc>
                  <a:spcPts val="6048"/>
                </a:lnSpc>
              </a:pPr>
              <a:r>
                <a:rPr lang="en-US" sz="5600" spc="-34">
                  <a:solidFill>
                    <a:srgbClr val="000000"/>
                  </a:solidFill>
                  <a:latin typeface="Questrial"/>
                  <a:ea typeface="Questrial"/>
                  <a:cs typeface="Questrial"/>
                  <a:sym typeface="Questrial"/>
                </a:rPr>
                <a:t>Required Attachments</a:t>
              </a:r>
            </a:p>
          </p:txBody>
        </p:sp>
      </p:grpSp>
      <p:grpSp>
        <p:nvGrpSpPr>
          <p:cNvPr id="6" name="Group 6"/>
          <p:cNvGrpSpPr/>
          <p:nvPr/>
        </p:nvGrpSpPr>
        <p:grpSpPr>
          <a:xfrm>
            <a:off x="0" y="547688"/>
            <a:ext cx="413661" cy="1052512"/>
            <a:chOff x="0" y="0"/>
            <a:chExt cx="551548" cy="1403350"/>
          </a:xfrm>
        </p:grpSpPr>
        <p:sp>
          <p:nvSpPr>
            <p:cNvPr id="7" name="Freeform 7"/>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graphicFrame>
        <p:nvGraphicFramePr>
          <p:cNvPr id="8" name="Table 8"/>
          <p:cNvGraphicFramePr>
            <a:graphicFrameLocks noGrp="1"/>
          </p:cNvGraphicFramePr>
          <p:nvPr/>
        </p:nvGraphicFramePr>
        <p:xfrm>
          <a:off x="338398" y="2988644"/>
          <a:ext cx="7469210" cy="6877050"/>
        </p:xfrm>
        <a:graphic>
          <a:graphicData uri="http://schemas.openxmlformats.org/drawingml/2006/table">
            <a:tbl>
              <a:tblPr/>
              <a:tblGrid>
                <a:gridCol w="7469210">
                  <a:extLst>
                    <a:ext uri="{9D8B030D-6E8A-4147-A177-3AD203B41FA5}">
                      <a16:colId xmlns:a16="http://schemas.microsoft.com/office/drawing/2014/main" val="20000"/>
                    </a:ext>
                  </a:extLst>
                </a:gridCol>
              </a:tblGrid>
              <a:tr h="841737">
                <a:tc>
                  <a:txBody>
                    <a:bodyPr/>
                    <a:lstStyle/>
                    <a:p>
                      <a:pPr algn="l">
                        <a:lnSpc>
                          <a:spcPts val="3240"/>
                        </a:lnSpc>
                        <a:defRPr/>
                      </a:pPr>
                      <a:r>
                        <a:rPr lang="en-US" sz="2700">
                          <a:solidFill>
                            <a:srgbClr val="000000"/>
                          </a:solidFill>
                          <a:latin typeface="Quicksand"/>
                          <a:ea typeface="Quicksand"/>
                          <a:cs typeface="Quicksand"/>
                          <a:sym typeface="Quicksand"/>
                        </a:rPr>
                        <a:t>Copy of signed Offender Application</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1737">
                <a:tc>
                  <a:txBody>
                    <a:bodyPr/>
                    <a:lstStyle/>
                    <a:p>
                      <a:pPr algn="l">
                        <a:lnSpc>
                          <a:spcPts val="3240"/>
                        </a:lnSpc>
                        <a:defRPr/>
                      </a:pPr>
                      <a:r>
                        <a:rPr lang="en-US" sz="2700">
                          <a:solidFill>
                            <a:srgbClr val="000000"/>
                          </a:solidFill>
                          <a:latin typeface="Quicksand"/>
                          <a:ea typeface="Quicksand"/>
                          <a:cs typeface="Quicksand"/>
                          <a:sym typeface="Quicksand"/>
                        </a:rPr>
                        <a:t>Instant Offense DETAILS</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1737">
                <a:tc>
                  <a:txBody>
                    <a:bodyPr/>
                    <a:lstStyle/>
                    <a:p>
                      <a:pPr algn="l">
                        <a:lnSpc>
                          <a:spcPts val="3240"/>
                        </a:lnSpc>
                        <a:defRPr/>
                      </a:pPr>
                      <a:r>
                        <a:rPr lang="en-US" sz="2700">
                          <a:solidFill>
                            <a:srgbClr val="000000"/>
                          </a:solidFill>
                          <a:latin typeface="Quicksand"/>
                          <a:ea typeface="Quicksand"/>
                          <a:cs typeface="Quicksand"/>
                          <a:sym typeface="Quicksand"/>
                        </a:rPr>
                        <a:t>Photo</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1737">
                <a:tc>
                  <a:txBody>
                    <a:bodyPr/>
                    <a:lstStyle/>
                    <a:p>
                      <a:pPr algn="l">
                        <a:lnSpc>
                          <a:spcPts val="3240"/>
                        </a:lnSpc>
                        <a:defRPr/>
                      </a:pPr>
                      <a:r>
                        <a:rPr lang="en-US" sz="2700">
                          <a:solidFill>
                            <a:srgbClr val="000000"/>
                          </a:solidFill>
                          <a:latin typeface="Quicksand"/>
                          <a:ea typeface="Quicksand"/>
                          <a:cs typeface="Quicksand"/>
                          <a:sym typeface="Quicksand"/>
                        </a:rPr>
                        <a:t>Conditions of Supervision</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1737">
                <a:tc>
                  <a:txBody>
                    <a:bodyPr/>
                    <a:lstStyle/>
                    <a:p>
                      <a:pPr algn="l">
                        <a:lnSpc>
                          <a:spcPts val="3240"/>
                        </a:lnSpc>
                        <a:defRPr/>
                      </a:pPr>
                      <a:r>
                        <a:rPr lang="en-US" sz="2700">
                          <a:solidFill>
                            <a:srgbClr val="000000"/>
                          </a:solidFill>
                          <a:latin typeface="Quicksand"/>
                          <a:ea typeface="Quicksand"/>
                          <a:cs typeface="Quicksand"/>
                          <a:sym typeface="Quicksand"/>
                        </a:rPr>
                        <a:t>Financial Obligations (order by Court)</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73050">
                <a:tc>
                  <a:txBody>
                    <a:bodyPr/>
                    <a:lstStyle/>
                    <a:p>
                      <a:pPr algn="l">
                        <a:lnSpc>
                          <a:spcPts val="3240"/>
                        </a:lnSpc>
                        <a:defRPr/>
                      </a:pPr>
                      <a:r>
                        <a:rPr lang="en-US" sz="2700">
                          <a:solidFill>
                            <a:srgbClr val="000000"/>
                          </a:solidFill>
                          <a:latin typeface="Quicksand"/>
                          <a:ea typeface="Quicksand"/>
                          <a:cs typeface="Quicksand"/>
                          <a:sym typeface="Quicksand"/>
                        </a:rPr>
                        <a:t>Supervision history (only if currently on supervision for more than 30 calendar days)</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95315">
                <a:tc>
                  <a:txBody>
                    <a:bodyPr/>
                    <a:lstStyle/>
                    <a:p>
                      <a:pPr algn="l">
                        <a:lnSpc>
                          <a:spcPts val="3240"/>
                        </a:lnSpc>
                        <a:defRPr/>
                      </a:pPr>
                      <a:r>
                        <a:rPr lang="en-US" sz="2700" dirty="0">
                          <a:solidFill>
                            <a:srgbClr val="000000"/>
                          </a:solidFill>
                          <a:latin typeface="Quicksand"/>
                          <a:ea typeface="Quicksand"/>
                          <a:cs typeface="Quicksand"/>
                          <a:sym typeface="Quicksand"/>
                        </a:rPr>
                        <a:t>PSI (if it exists or is not prohibited for distribution)</a:t>
                      </a:r>
                      <a:endParaRPr lang="en-US" sz="110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1026100949"/>
              </p:ext>
            </p:extLst>
          </p:nvPr>
        </p:nvGraphicFramePr>
        <p:xfrm>
          <a:off x="8031070" y="7138452"/>
          <a:ext cx="10256930" cy="3148548"/>
        </p:xfrm>
        <a:graphic>
          <a:graphicData uri="http://schemas.openxmlformats.org/drawingml/2006/table">
            <a:tbl>
              <a:tblPr/>
              <a:tblGrid>
                <a:gridCol w="10256930">
                  <a:extLst>
                    <a:ext uri="{9D8B030D-6E8A-4147-A177-3AD203B41FA5}">
                      <a16:colId xmlns:a16="http://schemas.microsoft.com/office/drawing/2014/main" val="20000"/>
                    </a:ext>
                  </a:extLst>
                </a:gridCol>
              </a:tblGrid>
              <a:tr h="3148548">
                <a:tc>
                  <a:txBody>
                    <a:bodyPr/>
                    <a:lstStyle/>
                    <a:p>
                      <a:pPr algn="l">
                        <a:lnSpc>
                          <a:spcPts val="3240"/>
                        </a:lnSpc>
                        <a:defRPr/>
                      </a:pPr>
                      <a:r>
                        <a:rPr lang="en-US" sz="2700" dirty="0">
                          <a:solidFill>
                            <a:srgbClr val="822C2E"/>
                          </a:solidFill>
                          <a:latin typeface="Quicksand"/>
                          <a:ea typeface="Quicksand"/>
                          <a:cs typeface="Quicksand"/>
                          <a:sym typeface="Quicksand"/>
                        </a:rPr>
                        <a:t>If Applicable:</a:t>
                      </a:r>
                      <a:endParaRPr lang="en-US" sz="1100" dirty="0"/>
                    </a:p>
                    <a:p>
                      <a:pPr marL="488632" lvl="1" indent="-244316" algn="l">
                        <a:lnSpc>
                          <a:spcPts val="3240"/>
                        </a:lnSpc>
                        <a:buFont typeface="Arial"/>
                        <a:buChar char="•"/>
                      </a:pPr>
                      <a:r>
                        <a:rPr lang="en-US" sz="2700" dirty="0">
                          <a:solidFill>
                            <a:srgbClr val="822C2E"/>
                          </a:solidFill>
                          <a:latin typeface="Quicksand"/>
                          <a:ea typeface="Quicksand"/>
                          <a:cs typeface="Quicksand"/>
                          <a:sym typeface="Quicksand"/>
                        </a:rPr>
                        <a:t>Sex offender registration requirements</a:t>
                      </a:r>
                    </a:p>
                    <a:p>
                      <a:pPr marL="488632" lvl="1" indent="-244316" algn="l">
                        <a:lnSpc>
                          <a:spcPts val="3240"/>
                        </a:lnSpc>
                        <a:buFont typeface="Arial"/>
                        <a:buChar char="•"/>
                      </a:pPr>
                      <a:r>
                        <a:rPr lang="en-US" sz="2700" dirty="0">
                          <a:solidFill>
                            <a:srgbClr val="822C2E"/>
                          </a:solidFill>
                          <a:latin typeface="Quicksand"/>
                          <a:ea typeface="Quicksand"/>
                          <a:cs typeface="Quicksand"/>
                          <a:sym typeface="Quicksand"/>
                        </a:rPr>
                        <a:t>Orders of restriction</a:t>
                      </a:r>
                    </a:p>
                    <a:p>
                      <a:pPr marL="488632" lvl="1" indent="-244316" algn="l">
                        <a:lnSpc>
                          <a:spcPts val="3240"/>
                        </a:lnSpc>
                        <a:buFont typeface="Arial"/>
                        <a:buChar char="•"/>
                      </a:pPr>
                      <a:r>
                        <a:rPr lang="en-US" sz="2700" dirty="0">
                          <a:solidFill>
                            <a:srgbClr val="822C2E"/>
                          </a:solidFill>
                          <a:latin typeface="Quicksand"/>
                          <a:ea typeface="Quicksand"/>
                          <a:cs typeface="Quicksand"/>
                          <a:sym typeface="Quicksand"/>
                        </a:rPr>
                        <a:t>Known protective orders</a:t>
                      </a:r>
                    </a:p>
                    <a:p>
                      <a:pPr marL="488632" lvl="1" indent="-244316" algn="l">
                        <a:lnSpc>
                          <a:spcPts val="3240"/>
                        </a:lnSpc>
                        <a:buFont typeface="Arial"/>
                        <a:buChar char="•"/>
                      </a:pPr>
                      <a:r>
                        <a:rPr lang="en-US" sz="2700" dirty="0">
                          <a:solidFill>
                            <a:srgbClr val="822C2E"/>
                          </a:solidFill>
                          <a:latin typeface="Quicksand"/>
                          <a:ea typeface="Quicksand"/>
                          <a:cs typeface="Quicksand"/>
                          <a:sym typeface="Quicksand"/>
                        </a:rPr>
                        <a:t>Known gang affiliation</a:t>
                      </a:r>
                    </a:p>
                    <a:p>
                      <a:pPr marL="488632" lvl="1" indent="-244316" algn="l">
                        <a:lnSpc>
                          <a:spcPts val="3240"/>
                        </a:lnSpc>
                        <a:buFont typeface="Arial"/>
                        <a:buChar char="•"/>
                      </a:pPr>
                      <a:r>
                        <a:rPr lang="en-US" sz="2700" dirty="0">
                          <a:solidFill>
                            <a:srgbClr val="822C2E"/>
                          </a:solidFill>
                          <a:latin typeface="Quicksand"/>
                          <a:ea typeface="Quicksand"/>
                          <a:cs typeface="Quicksand"/>
                          <a:sym typeface="Quicksand"/>
                        </a:rPr>
                        <a:t>Prison discipline and mental health history of last 2 years</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367563"/>
            <a:ext cx="6958584" cy="6890737"/>
            <a:chOff x="0" y="0"/>
            <a:chExt cx="1078067" cy="1067556"/>
          </a:xfrm>
        </p:grpSpPr>
        <p:sp>
          <p:nvSpPr>
            <p:cNvPr id="3" name="Freeform 3"/>
            <p:cNvSpPr/>
            <p:nvPr/>
          </p:nvSpPr>
          <p:spPr>
            <a:xfrm>
              <a:off x="0" y="0"/>
              <a:ext cx="1078067" cy="1067556"/>
            </a:xfrm>
            <a:custGeom>
              <a:avLst/>
              <a:gdLst/>
              <a:ahLst/>
              <a:cxnLst/>
              <a:rect l="l" t="t" r="r" b="b"/>
              <a:pathLst>
                <a:path w="1078067" h="1067556">
                  <a:moveTo>
                    <a:pt x="0" y="0"/>
                  </a:moveTo>
                  <a:lnTo>
                    <a:pt x="1078067" y="0"/>
                  </a:lnTo>
                  <a:lnTo>
                    <a:pt x="1078067" y="1067556"/>
                  </a:lnTo>
                  <a:lnTo>
                    <a:pt x="0" y="1067556"/>
                  </a:lnTo>
                  <a:close/>
                </a:path>
              </a:pathLst>
            </a:custGeom>
            <a:solidFill>
              <a:srgbClr val="0E1E31"/>
            </a:solidFill>
            <a:ln w="12700">
              <a:solidFill>
                <a:srgbClr val="000000"/>
              </a:solidFill>
            </a:ln>
          </p:spPr>
          <p:txBody>
            <a:bodyPr/>
            <a:lstStyle/>
            <a:p>
              <a:endParaRPr lang="en-US"/>
            </a:p>
          </p:txBody>
        </p:sp>
      </p:grpSp>
      <p:grpSp>
        <p:nvGrpSpPr>
          <p:cNvPr id="4" name="Group 4"/>
          <p:cNvGrpSpPr/>
          <p:nvPr/>
        </p:nvGrpSpPr>
        <p:grpSpPr>
          <a:xfrm>
            <a:off x="413661" y="0"/>
            <a:ext cx="5636133" cy="2433482"/>
            <a:chOff x="0" y="0"/>
            <a:chExt cx="7514844" cy="3244642"/>
          </a:xfrm>
        </p:grpSpPr>
        <p:sp>
          <p:nvSpPr>
            <p:cNvPr id="5" name="Freeform 5"/>
            <p:cNvSpPr/>
            <p:nvPr/>
          </p:nvSpPr>
          <p:spPr>
            <a:xfrm>
              <a:off x="0" y="0"/>
              <a:ext cx="7514838" cy="3244637"/>
            </a:xfrm>
            <a:custGeom>
              <a:avLst/>
              <a:gdLst/>
              <a:ahLst/>
              <a:cxnLst/>
              <a:rect l="l" t="t" r="r" b="b"/>
              <a:pathLst>
                <a:path w="7514838" h="3244637">
                  <a:moveTo>
                    <a:pt x="0" y="0"/>
                  </a:moveTo>
                  <a:lnTo>
                    <a:pt x="7514838" y="0"/>
                  </a:lnTo>
                  <a:lnTo>
                    <a:pt x="7514838" y="3244637"/>
                  </a:lnTo>
                  <a:lnTo>
                    <a:pt x="0" y="3244637"/>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66675"/>
              <a:ext cx="7514844" cy="3177967"/>
            </a:xfrm>
            <a:prstGeom prst="rect">
              <a:avLst/>
            </a:prstGeom>
            <a:ln>
              <a:noFill/>
            </a:ln>
          </p:spPr>
          <p:txBody>
            <a:bodyPr lIns="0" tIns="0" rIns="0" bIns="0" rtlCol="0" anchor="ctr"/>
            <a:lstStyle/>
            <a:p>
              <a:pPr algn="l">
                <a:lnSpc>
                  <a:spcPts val="7128"/>
                </a:lnSpc>
              </a:pPr>
              <a:r>
                <a:rPr lang="en-US" sz="6600" spc="-40">
                  <a:solidFill>
                    <a:srgbClr val="000000"/>
                  </a:solidFill>
                  <a:latin typeface="Questrial"/>
                  <a:ea typeface="Questrial"/>
                  <a:cs typeface="Questrial"/>
                  <a:sym typeface="Questrial"/>
                </a:rPr>
                <a:t>Offense Details</a:t>
              </a:r>
            </a:p>
          </p:txBody>
        </p:sp>
      </p:grpSp>
      <p:grpSp>
        <p:nvGrpSpPr>
          <p:cNvPr id="7" name="Group 7"/>
          <p:cNvGrpSpPr/>
          <p:nvPr/>
        </p:nvGrpSpPr>
        <p:grpSpPr>
          <a:xfrm>
            <a:off x="6958584" y="0"/>
            <a:ext cx="11329416" cy="10287000"/>
            <a:chOff x="0" y="0"/>
            <a:chExt cx="15105888" cy="13716000"/>
          </a:xfrm>
        </p:grpSpPr>
        <p:sp>
          <p:nvSpPr>
            <p:cNvPr id="8" name="Freeform 8"/>
            <p:cNvSpPr/>
            <p:nvPr/>
          </p:nvSpPr>
          <p:spPr>
            <a:xfrm>
              <a:off x="0" y="0"/>
              <a:ext cx="15105887" cy="13716000"/>
            </a:xfrm>
            <a:custGeom>
              <a:avLst/>
              <a:gdLst/>
              <a:ahLst/>
              <a:cxnLst/>
              <a:rect l="l" t="t" r="r" b="b"/>
              <a:pathLst>
                <a:path w="15105887" h="13716000">
                  <a:moveTo>
                    <a:pt x="0" y="0"/>
                  </a:moveTo>
                  <a:lnTo>
                    <a:pt x="15105887" y="0"/>
                  </a:lnTo>
                  <a:lnTo>
                    <a:pt x="15105887" y="13716000"/>
                  </a:lnTo>
                  <a:lnTo>
                    <a:pt x="0" y="13716000"/>
                  </a:lnTo>
                  <a:close/>
                </a:path>
              </a:pathLst>
            </a:custGeom>
            <a:solidFill>
              <a:srgbClr val="C8CACA"/>
            </a:solidFill>
            <a:ln w="12700">
              <a:solidFill>
                <a:srgbClr val="000000"/>
              </a:solidFill>
            </a:ln>
          </p:spPr>
          <p:txBody>
            <a:bodyPr/>
            <a:lstStyle/>
            <a:p>
              <a:endParaRPr lang="en-US"/>
            </a:p>
          </p:txBody>
        </p:sp>
      </p:grpSp>
      <p:grpSp>
        <p:nvGrpSpPr>
          <p:cNvPr id="9" name="Group 9"/>
          <p:cNvGrpSpPr/>
          <p:nvPr/>
        </p:nvGrpSpPr>
        <p:grpSpPr>
          <a:xfrm>
            <a:off x="7678388" y="829532"/>
            <a:ext cx="9890436" cy="8623068"/>
            <a:chOff x="0" y="0"/>
            <a:chExt cx="13187248" cy="11497424"/>
          </a:xfrm>
        </p:grpSpPr>
        <p:sp>
          <p:nvSpPr>
            <p:cNvPr id="10" name="Freeform 10"/>
            <p:cNvSpPr/>
            <p:nvPr/>
          </p:nvSpPr>
          <p:spPr>
            <a:xfrm>
              <a:off x="9525" y="9525"/>
              <a:ext cx="13168249" cy="11478387"/>
            </a:xfrm>
            <a:custGeom>
              <a:avLst/>
              <a:gdLst/>
              <a:ahLst/>
              <a:cxnLst/>
              <a:rect l="l" t="t" r="r" b="b"/>
              <a:pathLst>
                <a:path w="13168249" h="11478387">
                  <a:moveTo>
                    <a:pt x="0" y="0"/>
                  </a:moveTo>
                  <a:lnTo>
                    <a:pt x="13168249" y="0"/>
                  </a:lnTo>
                  <a:lnTo>
                    <a:pt x="13168249" y="11478387"/>
                  </a:lnTo>
                  <a:lnTo>
                    <a:pt x="0" y="11478387"/>
                  </a:lnTo>
                </a:path>
              </a:pathLst>
            </a:custGeom>
            <a:solidFill>
              <a:srgbClr val="FFFFFF"/>
            </a:solidFill>
            <a:ln w="12700">
              <a:solidFill>
                <a:srgbClr val="000000"/>
              </a:solidFill>
            </a:ln>
          </p:spPr>
          <p:txBody>
            <a:bodyPr/>
            <a:lstStyle/>
            <a:p>
              <a:endParaRPr lang="en-US"/>
            </a:p>
          </p:txBody>
        </p:sp>
        <p:sp>
          <p:nvSpPr>
            <p:cNvPr id="11" name="Freeform 11"/>
            <p:cNvSpPr/>
            <p:nvPr/>
          </p:nvSpPr>
          <p:spPr>
            <a:xfrm>
              <a:off x="9525" y="0"/>
              <a:ext cx="13177774" cy="11497437"/>
            </a:xfrm>
            <a:custGeom>
              <a:avLst/>
              <a:gdLst/>
              <a:ahLst/>
              <a:cxnLst/>
              <a:rect l="l" t="t" r="r" b="b"/>
              <a:pathLst>
                <a:path w="13177774" h="11497437">
                  <a:moveTo>
                    <a:pt x="0" y="0"/>
                  </a:moveTo>
                  <a:lnTo>
                    <a:pt x="13168249" y="0"/>
                  </a:lnTo>
                  <a:cubicBezTo>
                    <a:pt x="13173456" y="0"/>
                    <a:pt x="13177774" y="4318"/>
                    <a:pt x="13177774" y="9525"/>
                  </a:cubicBezTo>
                  <a:lnTo>
                    <a:pt x="13177774" y="11487912"/>
                  </a:lnTo>
                  <a:cubicBezTo>
                    <a:pt x="13177774" y="11493119"/>
                    <a:pt x="13173456" y="11497437"/>
                    <a:pt x="13168249" y="11497437"/>
                  </a:cubicBezTo>
                  <a:lnTo>
                    <a:pt x="0" y="11497437"/>
                  </a:lnTo>
                  <a:lnTo>
                    <a:pt x="0" y="11478387"/>
                  </a:lnTo>
                  <a:lnTo>
                    <a:pt x="13168249" y="11478387"/>
                  </a:lnTo>
                  <a:lnTo>
                    <a:pt x="13168249" y="11487912"/>
                  </a:lnTo>
                  <a:lnTo>
                    <a:pt x="13158724" y="11487912"/>
                  </a:lnTo>
                  <a:lnTo>
                    <a:pt x="13158724" y="9525"/>
                  </a:lnTo>
                  <a:lnTo>
                    <a:pt x="13168249" y="9525"/>
                  </a:lnTo>
                  <a:lnTo>
                    <a:pt x="13168249" y="19050"/>
                  </a:lnTo>
                  <a:lnTo>
                    <a:pt x="0" y="19050"/>
                  </a:lnTo>
                  <a:close/>
                </a:path>
              </a:pathLst>
            </a:custGeom>
            <a:solidFill>
              <a:srgbClr val="C8CACA"/>
            </a:solidFill>
            <a:ln w="12700">
              <a:solidFill>
                <a:srgbClr val="000000"/>
              </a:solidFill>
            </a:ln>
          </p:spPr>
          <p:txBody>
            <a:bodyPr/>
            <a:lstStyle/>
            <a:p>
              <a:endParaRPr lang="en-US"/>
            </a:p>
          </p:txBody>
        </p:sp>
      </p:grpSp>
      <p:grpSp>
        <p:nvGrpSpPr>
          <p:cNvPr id="12" name="Group 12"/>
          <p:cNvGrpSpPr/>
          <p:nvPr/>
        </p:nvGrpSpPr>
        <p:grpSpPr>
          <a:xfrm>
            <a:off x="0" y="547688"/>
            <a:ext cx="413661" cy="1052512"/>
            <a:chOff x="0" y="0"/>
            <a:chExt cx="551548" cy="1403350"/>
          </a:xfrm>
        </p:grpSpPr>
        <p:sp>
          <p:nvSpPr>
            <p:cNvPr id="13" name="Freeform 13"/>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14" name="Freeform 14" descr="Graphical user interface, text, application  Description automatically generated"/>
          <p:cNvSpPr/>
          <p:nvPr/>
        </p:nvSpPr>
        <p:spPr>
          <a:xfrm>
            <a:off x="8953900" y="1196226"/>
            <a:ext cx="6858000" cy="7589044"/>
          </a:xfrm>
          <a:custGeom>
            <a:avLst/>
            <a:gdLst/>
            <a:ahLst/>
            <a:cxnLst/>
            <a:rect l="l" t="t" r="r" b="b"/>
            <a:pathLst>
              <a:path w="6858000" h="7589044">
                <a:moveTo>
                  <a:pt x="0" y="0"/>
                </a:moveTo>
                <a:lnTo>
                  <a:pt x="6858000" y="0"/>
                </a:lnTo>
                <a:lnTo>
                  <a:pt x="6858000" y="7589043"/>
                </a:lnTo>
                <a:lnTo>
                  <a:pt x="0" y="758904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5" name="Group 15"/>
          <p:cNvGrpSpPr/>
          <p:nvPr/>
        </p:nvGrpSpPr>
        <p:grpSpPr>
          <a:xfrm>
            <a:off x="413661" y="2918273"/>
            <a:ext cx="6098438" cy="5866997"/>
            <a:chOff x="0" y="0"/>
            <a:chExt cx="8131251" cy="7822662"/>
          </a:xfrm>
        </p:grpSpPr>
        <p:sp>
          <p:nvSpPr>
            <p:cNvPr id="16" name="Freeform 16"/>
            <p:cNvSpPr/>
            <p:nvPr/>
          </p:nvSpPr>
          <p:spPr>
            <a:xfrm>
              <a:off x="0" y="0"/>
              <a:ext cx="8131256" cy="7822643"/>
            </a:xfrm>
            <a:custGeom>
              <a:avLst/>
              <a:gdLst/>
              <a:ahLst/>
              <a:cxnLst/>
              <a:rect l="l" t="t" r="r" b="b"/>
              <a:pathLst>
                <a:path w="8131256" h="7822643">
                  <a:moveTo>
                    <a:pt x="0" y="0"/>
                  </a:moveTo>
                  <a:lnTo>
                    <a:pt x="8131256" y="0"/>
                  </a:lnTo>
                  <a:lnTo>
                    <a:pt x="8131256" y="7822643"/>
                  </a:lnTo>
                  <a:lnTo>
                    <a:pt x="0" y="7822643"/>
                  </a:lnTo>
                  <a:close/>
                </a:path>
              </a:pathLst>
            </a:custGeom>
            <a:solidFill>
              <a:srgbClr val="000000">
                <a:alpha val="0"/>
              </a:srgbClr>
            </a:solidFill>
            <a:ln w="12700">
              <a:noFill/>
            </a:ln>
          </p:spPr>
          <p:txBody>
            <a:bodyPr/>
            <a:lstStyle/>
            <a:p>
              <a:endParaRPr lang="en-US"/>
            </a:p>
          </p:txBody>
        </p:sp>
        <p:sp>
          <p:nvSpPr>
            <p:cNvPr id="17" name="TextBox 17"/>
            <p:cNvSpPr txBox="1"/>
            <p:nvPr/>
          </p:nvSpPr>
          <p:spPr>
            <a:xfrm>
              <a:off x="0" y="47625"/>
              <a:ext cx="8131251" cy="7775037"/>
            </a:xfrm>
            <a:prstGeom prst="rect">
              <a:avLst/>
            </a:prstGeom>
            <a:ln>
              <a:noFill/>
            </a:ln>
          </p:spPr>
          <p:txBody>
            <a:bodyPr lIns="0" tIns="0" rIns="0" bIns="0" rtlCol="0" anchor="ctr"/>
            <a:lstStyle/>
            <a:p>
              <a:pPr marL="874395" lvl="1" indent="-437197" algn="l">
                <a:lnSpc>
                  <a:spcPts val="4374"/>
                </a:lnSpc>
                <a:buAutoNum type="arabicPeriod"/>
              </a:pPr>
              <a:r>
                <a:rPr lang="en-US" sz="4050">
                  <a:solidFill>
                    <a:srgbClr val="FFFFFF"/>
                  </a:solidFill>
                  <a:latin typeface="Quicksand"/>
                  <a:ea typeface="Quicksand"/>
                  <a:cs typeface="Quicksand"/>
                  <a:sym typeface="Quicksand"/>
                </a:rPr>
                <a:t>Add criminal case information</a:t>
              </a:r>
            </a:p>
            <a:p>
              <a:pPr marL="874395" lvl="1" indent="-437197" algn="l">
                <a:lnSpc>
                  <a:spcPts val="4374"/>
                </a:lnSpc>
                <a:buAutoNum type="arabicPeriod"/>
              </a:pPr>
              <a:r>
                <a:rPr lang="en-US" sz="4050">
                  <a:solidFill>
                    <a:srgbClr val="FFFFFF"/>
                  </a:solidFill>
                  <a:latin typeface="Quicksand"/>
                  <a:ea typeface="Quicksand"/>
                  <a:cs typeface="Quicksand"/>
                  <a:sym typeface="Quicksand"/>
                </a:rPr>
                <a:t>Add offenses to case- Enter NCIC code or use drop-down</a:t>
              </a:r>
            </a:p>
            <a:p>
              <a:pPr marL="874395" lvl="1" indent="-437197" algn="l">
                <a:lnSpc>
                  <a:spcPts val="4374"/>
                </a:lnSpc>
                <a:buAutoNum type="arabicPeriod"/>
              </a:pPr>
              <a:r>
                <a:rPr lang="en-US" sz="4050">
                  <a:solidFill>
                    <a:srgbClr val="FFFFFF"/>
                  </a:solidFill>
                  <a:latin typeface="Quicksand"/>
                  <a:ea typeface="Quicksand"/>
                  <a:cs typeface="Quicksand"/>
                  <a:sym typeface="Quicksand"/>
                </a:rPr>
                <a:t>Attach details of offense- Narrative, Police Report, etc.</a:t>
              </a:r>
            </a:p>
          </p:txBody>
        </p:sp>
      </p:grpSp>
      <p:sp>
        <p:nvSpPr>
          <p:cNvPr id="19" name="Freeform 19"/>
          <p:cNvSpPr/>
          <p:nvPr/>
        </p:nvSpPr>
        <p:spPr>
          <a:xfrm>
            <a:off x="12915900" y="9534525"/>
            <a:ext cx="4114800" cy="576224"/>
          </a:xfrm>
          <a:custGeom>
            <a:avLst/>
            <a:gdLst/>
            <a:ahLst/>
            <a:cxnLst/>
            <a:rect l="l" t="t" r="r" b="b"/>
            <a:pathLst>
              <a:path w="5486400" h="768299">
                <a:moveTo>
                  <a:pt x="0" y="0"/>
                </a:moveTo>
                <a:lnTo>
                  <a:pt x="5486400" y="0"/>
                </a:lnTo>
                <a:lnTo>
                  <a:pt x="5486400" y="768299"/>
                </a:lnTo>
                <a:lnTo>
                  <a:pt x="0" y="768299"/>
                </a:lnTo>
                <a:close/>
              </a:path>
            </a:pathLst>
          </a:custGeom>
          <a:solidFill>
            <a:srgbClr val="000000">
              <a:alpha val="0"/>
            </a:srgbClr>
          </a:solidFill>
          <a:ln w="12700">
            <a:noFill/>
          </a:ln>
        </p:spPr>
        <p:txBody>
          <a:bodyPr/>
          <a:lstStyle/>
          <a:p>
            <a:endParaRPr 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1257300" y="436636"/>
            <a:ext cx="15773400" cy="1711833"/>
            <a:chOff x="0" y="0"/>
            <a:chExt cx="21031200" cy="2282444"/>
          </a:xfrm>
        </p:grpSpPr>
        <p:sp>
          <p:nvSpPr>
            <p:cNvPr id="3" name="Freeform 3"/>
            <p:cNvSpPr/>
            <p:nvPr/>
          </p:nvSpPr>
          <p:spPr>
            <a:xfrm>
              <a:off x="0" y="0"/>
              <a:ext cx="21031198" cy="2282444"/>
            </a:xfrm>
            <a:custGeom>
              <a:avLst/>
              <a:gdLst/>
              <a:ahLst/>
              <a:cxnLst/>
              <a:rect l="l" t="t" r="r" b="b"/>
              <a:pathLst>
                <a:path w="21031198" h="2282444">
                  <a:moveTo>
                    <a:pt x="0" y="0"/>
                  </a:moveTo>
                  <a:lnTo>
                    <a:pt x="21031198" y="0"/>
                  </a:lnTo>
                  <a:lnTo>
                    <a:pt x="21031198" y="2282444"/>
                  </a:lnTo>
                  <a:lnTo>
                    <a:pt x="0" y="2282444"/>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85725"/>
              <a:ext cx="21031200" cy="2196719"/>
            </a:xfrm>
            <a:prstGeom prst="rect">
              <a:avLst/>
            </a:prstGeom>
            <a:ln>
              <a:noFill/>
            </a:ln>
          </p:spPr>
          <p:txBody>
            <a:bodyPr lIns="0" tIns="0" rIns="0" bIns="0" rtlCol="0" anchor="b"/>
            <a:lstStyle/>
            <a:p>
              <a:pPr algn="l">
                <a:lnSpc>
                  <a:spcPts val="8748"/>
                </a:lnSpc>
              </a:pPr>
              <a:r>
                <a:rPr lang="en-US" sz="8100" spc="-49">
                  <a:solidFill>
                    <a:srgbClr val="0E1E31"/>
                  </a:solidFill>
                  <a:latin typeface="Questrial"/>
                  <a:ea typeface="Questrial"/>
                  <a:cs typeface="Questrial"/>
                  <a:sym typeface="Questrial"/>
                </a:rPr>
                <a:t>Conditions of Supervision</a:t>
              </a:r>
            </a:p>
          </p:txBody>
        </p:sp>
      </p:grpSp>
      <p:sp>
        <p:nvSpPr>
          <p:cNvPr id="5" name="Freeform 5" descr="Graphical user interface, text, application  Description automatically generated"/>
          <p:cNvSpPr/>
          <p:nvPr/>
        </p:nvSpPr>
        <p:spPr>
          <a:xfrm>
            <a:off x="2898515" y="2795702"/>
            <a:ext cx="12490971" cy="6661118"/>
          </a:xfrm>
          <a:custGeom>
            <a:avLst/>
            <a:gdLst/>
            <a:ahLst/>
            <a:cxnLst/>
            <a:rect l="l" t="t" r="r" b="b"/>
            <a:pathLst>
              <a:path w="12490971" h="6661118">
                <a:moveTo>
                  <a:pt x="0" y="0"/>
                </a:moveTo>
                <a:lnTo>
                  <a:pt x="12490970" y="0"/>
                </a:lnTo>
                <a:lnTo>
                  <a:pt x="12490970" y="6661118"/>
                </a:lnTo>
                <a:lnTo>
                  <a:pt x="0" y="666111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0" y="547688"/>
            <a:ext cx="413661" cy="1052512"/>
            <a:chOff x="0" y="0"/>
            <a:chExt cx="551548" cy="1403350"/>
          </a:xfrm>
        </p:grpSpPr>
        <p:sp>
          <p:nvSpPr>
            <p:cNvPr id="7" name="Freeform 7"/>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2E415D"/>
            </a:solidFill>
            <a:ln w="12700">
              <a:solidFill>
                <a:srgbClr val="000000"/>
              </a:solidFill>
            </a:ln>
          </p:spPr>
          <p:txBody>
            <a:bodyPr/>
            <a:lstStyle/>
            <a:p>
              <a:endParaRPr lang="en-US"/>
            </a:p>
          </p:txBody>
        </p:sp>
      </p:gr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28993"/>
            <a:ext cx="16887825" cy="1399413"/>
            <a:chOff x="0" y="0"/>
            <a:chExt cx="22517100" cy="1865884"/>
          </a:xfrm>
        </p:grpSpPr>
        <p:sp>
          <p:nvSpPr>
            <p:cNvPr id="3" name="Freeform 3"/>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Sex Offenders </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822C2E"/>
            </a:solidFill>
            <a:ln w="12700">
              <a:solidFill>
                <a:srgbClr val="000000"/>
              </a:solidFill>
            </a:ln>
          </p:spPr>
          <p:txBody>
            <a:bodyPr/>
            <a:lstStyle/>
            <a:p>
              <a:endParaRPr lang="en-US"/>
            </a:p>
          </p:txBody>
        </p:sp>
      </p:grpSp>
      <p:sp>
        <p:nvSpPr>
          <p:cNvPr id="7" name="AutoShape 7"/>
          <p:cNvSpPr/>
          <p:nvPr/>
        </p:nvSpPr>
        <p:spPr>
          <a:xfrm rot="3360">
            <a:off x="7080094" y="9682162"/>
            <a:ext cx="9745818" cy="0"/>
          </a:xfrm>
          <a:prstGeom prst="line">
            <a:avLst/>
          </a:prstGeom>
          <a:ln w="9525" cap="rnd">
            <a:solidFill>
              <a:srgbClr val="0E1E31"/>
            </a:solidFill>
            <a:prstDash val="solid"/>
            <a:headEnd type="none" w="sm" len="sm"/>
            <a:tailEnd type="none" w="sm" len="sm"/>
          </a:ln>
        </p:spPr>
        <p:txBody>
          <a:bodyPr/>
          <a:lstStyle/>
          <a:p>
            <a:endParaRPr lang="en-US"/>
          </a:p>
        </p:txBody>
      </p:sp>
      <p:grpSp>
        <p:nvGrpSpPr>
          <p:cNvPr id="8" name="Group 8"/>
          <p:cNvGrpSpPr/>
          <p:nvPr/>
        </p:nvGrpSpPr>
        <p:grpSpPr>
          <a:xfrm>
            <a:off x="714375" y="2709187"/>
            <a:ext cx="5384349" cy="1558051"/>
            <a:chOff x="0" y="0"/>
            <a:chExt cx="7179132" cy="2077402"/>
          </a:xfrm>
        </p:grpSpPr>
        <p:sp>
          <p:nvSpPr>
            <p:cNvPr id="9" name="Freeform 9"/>
            <p:cNvSpPr/>
            <p:nvPr/>
          </p:nvSpPr>
          <p:spPr>
            <a:xfrm>
              <a:off x="0" y="0"/>
              <a:ext cx="7179183" cy="2077465"/>
            </a:xfrm>
            <a:custGeom>
              <a:avLst/>
              <a:gdLst/>
              <a:ahLst/>
              <a:cxnLst/>
              <a:rect l="l" t="t" r="r" b="b"/>
              <a:pathLst>
                <a:path w="7179183" h="2077465">
                  <a:moveTo>
                    <a:pt x="0" y="1038733"/>
                  </a:moveTo>
                  <a:cubicBezTo>
                    <a:pt x="0" y="465074"/>
                    <a:pt x="624338" y="0"/>
                    <a:pt x="1394445" y="0"/>
                  </a:cubicBezTo>
                  <a:lnTo>
                    <a:pt x="5784755" y="0"/>
                  </a:lnTo>
                  <a:cubicBezTo>
                    <a:pt x="6554863" y="0"/>
                    <a:pt x="7179183" y="465074"/>
                    <a:pt x="7179183" y="1038733"/>
                  </a:cubicBezTo>
                  <a:cubicBezTo>
                    <a:pt x="7179183" y="1612392"/>
                    <a:pt x="6554863" y="2077465"/>
                    <a:pt x="5784755" y="2077465"/>
                  </a:cubicBezTo>
                  <a:lnTo>
                    <a:pt x="1394445" y="2077465"/>
                  </a:lnTo>
                  <a:cubicBezTo>
                    <a:pt x="624338" y="2077339"/>
                    <a:pt x="0" y="1612392"/>
                    <a:pt x="0" y="1038733"/>
                  </a:cubicBezTo>
                  <a:close/>
                </a:path>
              </a:pathLst>
            </a:custGeom>
            <a:solidFill>
              <a:srgbClr val="822C2E"/>
            </a:solidFill>
            <a:ln w="12700">
              <a:solidFill>
                <a:srgbClr val="000000"/>
              </a:solidFill>
            </a:ln>
          </p:spPr>
          <p:txBody>
            <a:bodyPr/>
            <a:lstStyle/>
            <a:p>
              <a:endParaRPr lang="en-US"/>
            </a:p>
          </p:txBody>
        </p:sp>
        <p:sp>
          <p:nvSpPr>
            <p:cNvPr id="10" name="TextBox 10"/>
            <p:cNvSpPr txBox="1"/>
            <p:nvPr/>
          </p:nvSpPr>
          <p:spPr>
            <a:xfrm>
              <a:off x="0" y="0"/>
              <a:ext cx="7179132" cy="2077402"/>
            </a:xfrm>
            <a:prstGeom prst="rect">
              <a:avLst/>
            </a:prstGeom>
          </p:spPr>
          <p:txBody>
            <a:bodyPr lIns="50800" tIns="50800" rIns="50800" bIns="50800" rtlCol="0" anchor="t"/>
            <a:lstStyle/>
            <a:p>
              <a:pPr algn="ctr">
                <a:lnSpc>
                  <a:spcPts val="3960"/>
                </a:lnSpc>
              </a:pPr>
              <a:endParaRPr/>
            </a:p>
            <a:p>
              <a:pPr algn="ctr">
                <a:lnSpc>
                  <a:spcPts val="3960"/>
                </a:lnSpc>
              </a:pPr>
              <a:endParaRPr/>
            </a:p>
          </p:txBody>
        </p:sp>
      </p:grpSp>
      <p:grpSp>
        <p:nvGrpSpPr>
          <p:cNvPr id="11" name="Group 11"/>
          <p:cNvGrpSpPr/>
          <p:nvPr/>
        </p:nvGrpSpPr>
        <p:grpSpPr>
          <a:xfrm>
            <a:off x="6387969" y="4571492"/>
            <a:ext cx="5540637" cy="5143556"/>
            <a:chOff x="0" y="0"/>
            <a:chExt cx="7387516" cy="6858075"/>
          </a:xfrm>
        </p:grpSpPr>
        <p:sp>
          <p:nvSpPr>
            <p:cNvPr id="12" name="Freeform 12"/>
            <p:cNvSpPr/>
            <p:nvPr/>
          </p:nvSpPr>
          <p:spPr>
            <a:xfrm>
              <a:off x="0" y="0"/>
              <a:ext cx="7387567" cy="6858038"/>
            </a:xfrm>
            <a:custGeom>
              <a:avLst/>
              <a:gdLst/>
              <a:ahLst/>
              <a:cxnLst/>
              <a:rect l="l" t="t" r="r" b="b"/>
              <a:pathLst>
                <a:path w="7387567" h="6858038">
                  <a:moveTo>
                    <a:pt x="0" y="0"/>
                  </a:moveTo>
                  <a:lnTo>
                    <a:pt x="7387567" y="0"/>
                  </a:lnTo>
                  <a:lnTo>
                    <a:pt x="7387567" y="6858038"/>
                  </a:lnTo>
                  <a:lnTo>
                    <a:pt x="0" y="6858038"/>
                  </a:lnTo>
                  <a:close/>
                </a:path>
              </a:pathLst>
            </a:custGeom>
            <a:solidFill>
              <a:srgbClr val="2E415D"/>
            </a:solidFill>
            <a:ln w="12700">
              <a:solidFill>
                <a:srgbClr val="000000"/>
              </a:solidFill>
            </a:ln>
          </p:spPr>
          <p:txBody>
            <a:bodyPr/>
            <a:lstStyle/>
            <a:p>
              <a:endParaRPr lang="en-US"/>
            </a:p>
          </p:txBody>
        </p:sp>
        <p:sp>
          <p:nvSpPr>
            <p:cNvPr id="13" name="TextBox 13"/>
            <p:cNvSpPr txBox="1"/>
            <p:nvPr/>
          </p:nvSpPr>
          <p:spPr>
            <a:xfrm>
              <a:off x="0" y="-9525"/>
              <a:ext cx="7387516" cy="6867600"/>
            </a:xfrm>
            <a:prstGeom prst="rect">
              <a:avLst/>
            </a:prstGeom>
          </p:spPr>
          <p:txBody>
            <a:bodyPr lIns="50800" tIns="50800" rIns="50800" bIns="50800" rtlCol="0" anchor="t"/>
            <a:lstStyle/>
            <a:p>
              <a:pPr algn="l">
                <a:lnSpc>
                  <a:spcPts val="3600"/>
                </a:lnSpc>
              </a:pPr>
              <a:r>
                <a:rPr lang="en-US" sz="3000">
                  <a:solidFill>
                    <a:srgbClr val="D3D3D3"/>
                  </a:solidFill>
                  <a:latin typeface="Quicksand"/>
                  <a:ea typeface="Quicksand"/>
                  <a:cs typeface="Quicksand"/>
                  <a:sym typeface="Quicksand"/>
                </a:rPr>
                <a:t>If Available:</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Assessment Information</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Victim Information</a:t>
              </a:r>
            </a:p>
            <a:p>
              <a:pPr marL="1228725" lvl="2" indent="-409575" algn="l">
                <a:lnSpc>
                  <a:spcPts val="3600"/>
                </a:lnSpc>
                <a:buFont typeface="Arial"/>
                <a:buChar char="⚬"/>
              </a:pPr>
              <a:r>
                <a:rPr lang="en-US" sz="3000" i="1">
                  <a:solidFill>
                    <a:srgbClr val="D3D3D3"/>
                  </a:solidFill>
                  <a:latin typeface="Quicksand"/>
                  <a:ea typeface="Quicksand"/>
                  <a:cs typeface="Quicksand"/>
                  <a:sym typeface="Quicksand"/>
                </a:rPr>
                <a:t>Demographics</a:t>
              </a:r>
            </a:p>
            <a:p>
              <a:pPr marL="1228725" lvl="2" indent="-409575" algn="l">
                <a:lnSpc>
                  <a:spcPts val="3600"/>
                </a:lnSpc>
                <a:buFont typeface="Arial"/>
                <a:buChar char="⚬"/>
              </a:pPr>
              <a:r>
                <a:rPr lang="en-US" sz="3000" i="1">
                  <a:solidFill>
                    <a:srgbClr val="D3D3D3"/>
                  </a:solidFill>
                  <a:latin typeface="Quicksand"/>
                  <a:ea typeface="Quicksand"/>
                  <a:cs typeface="Quicksand"/>
                  <a:sym typeface="Quicksand"/>
                </a:rPr>
                <a:t>Statement</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Supervision or Treatment plan - </a:t>
              </a:r>
              <a:r>
                <a:rPr lang="en-US" sz="3000" i="1">
                  <a:solidFill>
                    <a:srgbClr val="D3D3D3"/>
                  </a:solidFill>
                  <a:latin typeface="Quicksand"/>
                  <a:ea typeface="Quicksand"/>
                  <a:cs typeface="Quicksand"/>
                  <a:sym typeface="Quicksand"/>
                </a:rPr>
                <a:t>current or recommended</a:t>
              </a:r>
            </a:p>
          </p:txBody>
        </p:sp>
      </p:grpSp>
      <p:grpSp>
        <p:nvGrpSpPr>
          <p:cNvPr id="14" name="Group 14"/>
          <p:cNvGrpSpPr/>
          <p:nvPr/>
        </p:nvGrpSpPr>
        <p:grpSpPr>
          <a:xfrm>
            <a:off x="6387969" y="2709187"/>
            <a:ext cx="5540637" cy="1558051"/>
            <a:chOff x="0" y="0"/>
            <a:chExt cx="7387516" cy="2077402"/>
          </a:xfrm>
        </p:grpSpPr>
        <p:sp>
          <p:nvSpPr>
            <p:cNvPr id="15" name="Freeform 15"/>
            <p:cNvSpPr/>
            <p:nvPr/>
          </p:nvSpPr>
          <p:spPr>
            <a:xfrm>
              <a:off x="0" y="0"/>
              <a:ext cx="7387567" cy="2077465"/>
            </a:xfrm>
            <a:custGeom>
              <a:avLst/>
              <a:gdLst/>
              <a:ahLst/>
              <a:cxnLst/>
              <a:rect l="l" t="t" r="r" b="b"/>
              <a:pathLst>
                <a:path w="7387567" h="2077465">
                  <a:moveTo>
                    <a:pt x="0" y="1038733"/>
                  </a:moveTo>
                  <a:cubicBezTo>
                    <a:pt x="0" y="465074"/>
                    <a:pt x="642460" y="0"/>
                    <a:pt x="1434921" y="0"/>
                  </a:cubicBezTo>
                  <a:lnTo>
                    <a:pt x="5952665" y="0"/>
                  </a:lnTo>
                  <a:cubicBezTo>
                    <a:pt x="6745126" y="0"/>
                    <a:pt x="7387567" y="465074"/>
                    <a:pt x="7387567" y="1038733"/>
                  </a:cubicBezTo>
                  <a:cubicBezTo>
                    <a:pt x="7387567" y="1612392"/>
                    <a:pt x="6745126" y="2077465"/>
                    <a:pt x="5952665" y="2077465"/>
                  </a:cubicBezTo>
                  <a:lnTo>
                    <a:pt x="1434921" y="2077465"/>
                  </a:lnTo>
                  <a:cubicBezTo>
                    <a:pt x="642460" y="2077339"/>
                    <a:pt x="0" y="1612392"/>
                    <a:pt x="0" y="1038733"/>
                  </a:cubicBezTo>
                  <a:close/>
                </a:path>
              </a:pathLst>
            </a:custGeom>
            <a:solidFill>
              <a:srgbClr val="822C2E"/>
            </a:solidFill>
            <a:ln w="12700">
              <a:solidFill>
                <a:srgbClr val="000000"/>
              </a:solidFill>
            </a:ln>
          </p:spPr>
          <p:txBody>
            <a:bodyPr/>
            <a:lstStyle/>
            <a:p>
              <a:endParaRPr lang="en-US"/>
            </a:p>
          </p:txBody>
        </p:sp>
        <p:sp>
          <p:nvSpPr>
            <p:cNvPr id="16" name="TextBox 16"/>
            <p:cNvSpPr txBox="1"/>
            <p:nvPr/>
          </p:nvSpPr>
          <p:spPr>
            <a:xfrm>
              <a:off x="0" y="0"/>
              <a:ext cx="7387516" cy="2077402"/>
            </a:xfrm>
            <a:prstGeom prst="rect">
              <a:avLst/>
            </a:prstGeom>
          </p:spPr>
          <p:txBody>
            <a:bodyPr lIns="50800" tIns="50800" rIns="50800" bIns="50800" rtlCol="0" anchor="t"/>
            <a:lstStyle/>
            <a:p>
              <a:pPr algn="ctr">
                <a:lnSpc>
                  <a:spcPts val="3960"/>
                </a:lnSpc>
              </a:pPr>
              <a:endParaRPr/>
            </a:p>
            <a:p>
              <a:pPr algn="ctr">
                <a:lnSpc>
                  <a:spcPts val="3960"/>
                </a:lnSpc>
              </a:pPr>
              <a:endParaRPr/>
            </a:p>
          </p:txBody>
        </p:sp>
      </p:grpSp>
      <p:grpSp>
        <p:nvGrpSpPr>
          <p:cNvPr id="17" name="Group 17"/>
          <p:cNvGrpSpPr/>
          <p:nvPr/>
        </p:nvGrpSpPr>
        <p:grpSpPr>
          <a:xfrm>
            <a:off x="714375" y="4543368"/>
            <a:ext cx="5384349" cy="5199804"/>
            <a:chOff x="0" y="0"/>
            <a:chExt cx="7179132" cy="6933072"/>
          </a:xfrm>
        </p:grpSpPr>
        <p:sp>
          <p:nvSpPr>
            <p:cNvPr id="18" name="Freeform 18"/>
            <p:cNvSpPr/>
            <p:nvPr/>
          </p:nvSpPr>
          <p:spPr>
            <a:xfrm>
              <a:off x="0" y="0"/>
              <a:ext cx="7179183" cy="6933059"/>
            </a:xfrm>
            <a:custGeom>
              <a:avLst/>
              <a:gdLst/>
              <a:ahLst/>
              <a:cxnLst/>
              <a:rect l="l" t="t" r="r" b="b"/>
              <a:pathLst>
                <a:path w="7179183" h="6933059">
                  <a:moveTo>
                    <a:pt x="0" y="0"/>
                  </a:moveTo>
                  <a:lnTo>
                    <a:pt x="7179183" y="0"/>
                  </a:lnTo>
                  <a:lnTo>
                    <a:pt x="7179183" y="6933059"/>
                  </a:lnTo>
                  <a:lnTo>
                    <a:pt x="0" y="6933059"/>
                  </a:lnTo>
                  <a:close/>
                </a:path>
              </a:pathLst>
            </a:custGeom>
            <a:solidFill>
              <a:srgbClr val="2E415D"/>
            </a:solidFill>
            <a:ln w="12700">
              <a:solidFill>
                <a:srgbClr val="000000"/>
              </a:solidFill>
            </a:ln>
          </p:spPr>
          <p:txBody>
            <a:bodyPr/>
            <a:lstStyle/>
            <a:p>
              <a:endParaRPr lang="en-US"/>
            </a:p>
          </p:txBody>
        </p:sp>
        <p:sp>
          <p:nvSpPr>
            <p:cNvPr id="19" name="TextBox 19"/>
            <p:cNvSpPr txBox="1"/>
            <p:nvPr/>
          </p:nvSpPr>
          <p:spPr>
            <a:xfrm>
              <a:off x="0" y="-9525"/>
              <a:ext cx="7179132" cy="6942597"/>
            </a:xfrm>
            <a:prstGeom prst="rect">
              <a:avLst/>
            </a:prstGeom>
          </p:spPr>
          <p:txBody>
            <a:bodyPr lIns="50800" tIns="50800" rIns="50800" bIns="50800" rtlCol="0" anchor="t"/>
            <a:lstStyle/>
            <a:p>
              <a:pPr marL="542925" lvl="1" indent="-271462" algn="l">
                <a:lnSpc>
                  <a:spcPts val="3600"/>
                </a:lnSpc>
                <a:buFont typeface="Arial"/>
                <a:buChar char="•"/>
              </a:pPr>
              <a:r>
                <a:rPr lang="en-US" sz="3000">
                  <a:solidFill>
                    <a:srgbClr val="D3D3D3"/>
                  </a:solidFill>
                  <a:latin typeface="Quicksand"/>
                  <a:ea typeface="Quicksand"/>
                  <a:cs typeface="Quicksand"/>
                  <a:sym typeface="Quicksand"/>
                </a:rPr>
                <a:t>Registered in the sending state</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Required to register in the sending state</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Subject to sex offender terms and conditions in the sending state</a:t>
              </a:r>
            </a:p>
          </p:txBody>
        </p:sp>
      </p:grpSp>
      <p:grpSp>
        <p:nvGrpSpPr>
          <p:cNvPr id="20" name="Group 20"/>
          <p:cNvGrpSpPr/>
          <p:nvPr/>
        </p:nvGrpSpPr>
        <p:grpSpPr>
          <a:xfrm>
            <a:off x="12214356" y="2709187"/>
            <a:ext cx="5549651" cy="1558052"/>
            <a:chOff x="0" y="0"/>
            <a:chExt cx="7399534" cy="2077402"/>
          </a:xfrm>
        </p:grpSpPr>
        <p:sp>
          <p:nvSpPr>
            <p:cNvPr id="21" name="Freeform 21"/>
            <p:cNvSpPr/>
            <p:nvPr/>
          </p:nvSpPr>
          <p:spPr>
            <a:xfrm>
              <a:off x="0" y="0"/>
              <a:ext cx="7399586" cy="2077465"/>
            </a:xfrm>
            <a:custGeom>
              <a:avLst/>
              <a:gdLst/>
              <a:ahLst/>
              <a:cxnLst/>
              <a:rect l="l" t="t" r="r" b="b"/>
              <a:pathLst>
                <a:path w="7399586" h="2077465">
                  <a:moveTo>
                    <a:pt x="0" y="1038733"/>
                  </a:moveTo>
                  <a:cubicBezTo>
                    <a:pt x="0" y="465074"/>
                    <a:pt x="643505" y="0"/>
                    <a:pt x="1437255" y="0"/>
                  </a:cubicBezTo>
                  <a:lnTo>
                    <a:pt x="5962350" y="0"/>
                  </a:lnTo>
                  <a:cubicBezTo>
                    <a:pt x="6756100" y="0"/>
                    <a:pt x="7399586" y="465074"/>
                    <a:pt x="7399586" y="1038733"/>
                  </a:cubicBezTo>
                  <a:cubicBezTo>
                    <a:pt x="7399586" y="1612392"/>
                    <a:pt x="6756100" y="2077465"/>
                    <a:pt x="5962350" y="2077465"/>
                  </a:cubicBezTo>
                  <a:lnTo>
                    <a:pt x="1437255" y="2077465"/>
                  </a:lnTo>
                  <a:cubicBezTo>
                    <a:pt x="643505" y="2077339"/>
                    <a:pt x="0" y="1612392"/>
                    <a:pt x="0" y="1038733"/>
                  </a:cubicBezTo>
                  <a:close/>
                </a:path>
              </a:pathLst>
            </a:custGeom>
            <a:solidFill>
              <a:srgbClr val="822C2E"/>
            </a:solidFill>
            <a:ln w="12700">
              <a:solidFill>
                <a:srgbClr val="000000"/>
              </a:solidFill>
            </a:ln>
          </p:spPr>
          <p:txBody>
            <a:bodyPr/>
            <a:lstStyle/>
            <a:p>
              <a:endParaRPr lang="en-US"/>
            </a:p>
          </p:txBody>
        </p:sp>
        <p:sp>
          <p:nvSpPr>
            <p:cNvPr id="22" name="TextBox 22"/>
            <p:cNvSpPr txBox="1"/>
            <p:nvPr/>
          </p:nvSpPr>
          <p:spPr>
            <a:xfrm>
              <a:off x="0" y="0"/>
              <a:ext cx="7399534" cy="2077402"/>
            </a:xfrm>
            <a:prstGeom prst="rect">
              <a:avLst/>
            </a:prstGeom>
          </p:spPr>
          <p:txBody>
            <a:bodyPr lIns="50800" tIns="50800" rIns="50800" bIns="50800" rtlCol="0" anchor="t"/>
            <a:lstStyle/>
            <a:p>
              <a:pPr algn="ctr">
                <a:lnSpc>
                  <a:spcPts val="3960"/>
                </a:lnSpc>
              </a:pPr>
              <a:endParaRPr/>
            </a:p>
            <a:p>
              <a:pPr algn="ctr">
                <a:lnSpc>
                  <a:spcPts val="3960"/>
                </a:lnSpc>
              </a:pPr>
              <a:endParaRPr/>
            </a:p>
          </p:txBody>
        </p:sp>
      </p:grpSp>
      <p:grpSp>
        <p:nvGrpSpPr>
          <p:cNvPr id="23" name="Group 23"/>
          <p:cNvGrpSpPr/>
          <p:nvPr/>
        </p:nvGrpSpPr>
        <p:grpSpPr>
          <a:xfrm>
            <a:off x="12214356" y="4543368"/>
            <a:ext cx="5549651" cy="5195942"/>
            <a:chOff x="0" y="0"/>
            <a:chExt cx="7399534" cy="6927922"/>
          </a:xfrm>
        </p:grpSpPr>
        <p:sp>
          <p:nvSpPr>
            <p:cNvPr id="24" name="Freeform 24"/>
            <p:cNvSpPr/>
            <p:nvPr/>
          </p:nvSpPr>
          <p:spPr>
            <a:xfrm>
              <a:off x="0" y="0"/>
              <a:ext cx="7399586" cy="6927973"/>
            </a:xfrm>
            <a:custGeom>
              <a:avLst/>
              <a:gdLst/>
              <a:ahLst/>
              <a:cxnLst/>
              <a:rect l="l" t="t" r="r" b="b"/>
              <a:pathLst>
                <a:path w="7399586" h="6927973">
                  <a:moveTo>
                    <a:pt x="0" y="0"/>
                  </a:moveTo>
                  <a:lnTo>
                    <a:pt x="7399586" y="0"/>
                  </a:lnTo>
                  <a:lnTo>
                    <a:pt x="7399586" y="6927973"/>
                  </a:lnTo>
                  <a:lnTo>
                    <a:pt x="0" y="6927973"/>
                  </a:lnTo>
                  <a:close/>
                </a:path>
              </a:pathLst>
            </a:custGeom>
            <a:solidFill>
              <a:srgbClr val="2E415D"/>
            </a:solidFill>
            <a:ln w="12700">
              <a:solidFill>
                <a:srgbClr val="000000"/>
              </a:solidFill>
            </a:ln>
          </p:spPr>
          <p:txBody>
            <a:bodyPr/>
            <a:lstStyle/>
            <a:p>
              <a:endParaRPr lang="en-US"/>
            </a:p>
          </p:txBody>
        </p:sp>
        <p:sp>
          <p:nvSpPr>
            <p:cNvPr id="25" name="TextBox 25"/>
            <p:cNvSpPr txBox="1"/>
            <p:nvPr/>
          </p:nvSpPr>
          <p:spPr>
            <a:xfrm>
              <a:off x="0" y="-9525"/>
              <a:ext cx="7399534" cy="6937447"/>
            </a:xfrm>
            <a:prstGeom prst="rect">
              <a:avLst/>
            </a:prstGeom>
          </p:spPr>
          <p:txBody>
            <a:bodyPr lIns="50800" tIns="50800" rIns="50800" bIns="50800" rtlCol="0" anchor="t"/>
            <a:lstStyle/>
            <a:p>
              <a:pPr algn="l">
                <a:lnSpc>
                  <a:spcPts val="3600"/>
                </a:lnSpc>
              </a:pPr>
              <a:r>
                <a:rPr lang="en-US" sz="3000">
                  <a:solidFill>
                    <a:srgbClr val="D3D3D3"/>
                  </a:solidFill>
                  <a:latin typeface="Quicksand"/>
                  <a:ea typeface="Quicksand"/>
                  <a:cs typeface="Quicksand"/>
                  <a:sym typeface="Quicksand"/>
                </a:rPr>
                <a:t>If requested (and available,) provide to the receiving state within 30 days</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Risk Needs Score</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Information related to PRIOR sex offenses</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Other documents to assist in supervision</a:t>
              </a:r>
            </a:p>
          </p:txBody>
        </p:sp>
      </p:grpSp>
      <p:sp>
        <p:nvSpPr>
          <p:cNvPr id="26" name="TextBox 26"/>
          <p:cNvSpPr txBox="1"/>
          <p:nvPr/>
        </p:nvSpPr>
        <p:spPr>
          <a:xfrm>
            <a:off x="714375" y="2838608"/>
            <a:ext cx="5384349" cy="1242060"/>
          </a:xfrm>
          <a:prstGeom prst="rect">
            <a:avLst/>
          </a:prstGeom>
        </p:spPr>
        <p:txBody>
          <a:bodyPr lIns="0" tIns="0" rIns="0" bIns="0" rtlCol="0" anchor="t">
            <a:spAutoFit/>
          </a:bodyPr>
          <a:lstStyle/>
          <a:p>
            <a:pPr algn="ctr">
              <a:lnSpc>
                <a:spcPts val="5040"/>
              </a:lnSpc>
            </a:pPr>
            <a:r>
              <a:rPr lang="en-US" sz="3600">
                <a:solidFill>
                  <a:srgbClr val="FFFFFF"/>
                </a:solidFill>
                <a:latin typeface="Quicksand"/>
                <a:ea typeface="Quicksand"/>
                <a:cs typeface="Quicksand"/>
                <a:sym typeface="Quicksand"/>
              </a:rPr>
              <a:t>3 Types per ICAOS Definition</a:t>
            </a:r>
          </a:p>
        </p:txBody>
      </p:sp>
      <p:sp>
        <p:nvSpPr>
          <p:cNvPr id="27" name="TextBox 27"/>
          <p:cNvSpPr txBox="1"/>
          <p:nvPr/>
        </p:nvSpPr>
        <p:spPr>
          <a:xfrm>
            <a:off x="6428190" y="2935763"/>
            <a:ext cx="5431621" cy="1095375"/>
          </a:xfrm>
          <a:prstGeom prst="rect">
            <a:avLst/>
          </a:prstGeom>
        </p:spPr>
        <p:txBody>
          <a:bodyPr lIns="0" tIns="0" rIns="0" bIns="0" rtlCol="0" anchor="t">
            <a:spAutoFit/>
          </a:bodyPr>
          <a:lstStyle/>
          <a:p>
            <a:pPr algn="ctr">
              <a:lnSpc>
                <a:spcPts val="4319"/>
              </a:lnSpc>
              <a:spcBef>
                <a:spcPct val="0"/>
              </a:spcBef>
            </a:pPr>
            <a:r>
              <a:rPr lang="en-US" sz="3599">
                <a:solidFill>
                  <a:srgbClr val="FFFFFF"/>
                </a:solidFill>
                <a:latin typeface="Quicksand"/>
                <a:ea typeface="Quicksand"/>
                <a:cs typeface="Quicksand"/>
                <a:sym typeface="Quicksand"/>
              </a:rPr>
              <a:t>Additional Transfer Requirements</a:t>
            </a:r>
          </a:p>
        </p:txBody>
      </p:sp>
      <p:sp>
        <p:nvSpPr>
          <p:cNvPr id="28" name="TextBox 28"/>
          <p:cNvSpPr txBox="1"/>
          <p:nvPr/>
        </p:nvSpPr>
        <p:spPr>
          <a:xfrm>
            <a:off x="12214356" y="3157695"/>
            <a:ext cx="5549651" cy="603885"/>
          </a:xfrm>
          <a:prstGeom prst="rect">
            <a:avLst/>
          </a:prstGeom>
        </p:spPr>
        <p:txBody>
          <a:bodyPr lIns="0" tIns="0" rIns="0" bIns="0" rtlCol="0" anchor="t">
            <a:spAutoFit/>
          </a:bodyPr>
          <a:lstStyle/>
          <a:p>
            <a:pPr algn="ctr">
              <a:lnSpc>
                <a:spcPts val="5040"/>
              </a:lnSpc>
            </a:pPr>
            <a:r>
              <a:rPr lang="en-US" sz="3600">
                <a:solidFill>
                  <a:srgbClr val="FFFFFF"/>
                </a:solidFill>
                <a:latin typeface="Quicksand"/>
                <a:ea typeface="Quicksand"/>
                <a:cs typeface="Quicksand"/>
                <a:sym typeface="Quicksand"/>
              </a:rPr>
              <a:t>Following acceptance</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60689" y="10"/>
            <a:ext cx="9914802" cy="10286990"/>
            <a:chOff x="0" y="0"/>
            <a:chExt cx="13219736" cy="13715987"/>
          </a:xfrm>
        </p:grpSpPr>
        <p:sp>
          <p:nvSpPr>
            <p:cNvPr id="3" name="Freeform 3"/>
            <p:cNvSpPr/>
            <p:nvPr/>
          </p:nvSpPr>
          <p:spPr>
            <a:xfrm>
              <a:off x="0" y="0"/>
              <a:ext cx="13219723" cy="13716000"/>
            </a:xfrm>
            <a:custGeom>
              <a:avLst/>
              <a:gdLst/>
              <a:ahLst/>
              <a:cxnLst/>
              <a:rect l="l" t="t" r="r" b="b"/>
              <a:pathLst>
                <a:path w="13219723" h="13716000">
                  <a:moveTo>
                    <a:pt x="0" y="0"/>
                  </a:moveTo>
                  <a:lnTo>
                    <a:pt x="13219723" y="0"/>
                  </a:lnTo>
                  <a:lnTo>
                    <a:pt x="13219723" y="13716000"/>
                  </a:lnTo>
                  <a:lnTo>
                    <a:pt x="0" y="13716000"/>
                  </a:lnTo>
                  <a:close/>
                </a:path>
              </a:pathLst>
            </a:custGeom>
            <a:solidFill>
              <a:srgbClr val="102747"/>
            </a:solidFill>
            <a:ln w="12700">
              <a:solidFill>
                <a:srgbClr val="000000"/>
              </a:solidFill>
            </a:ln>
          </p:spPr>
          <p:txBody>
            <a:bodyPr/>
            <a:lstStyle/>
            <a:p>
              <a:endParaRPr lang="en-US"/>
            </a:p>
          </p:txBody>
        </p:sp>
      </p:grpSp>
      <p:sp>
        <p:nvSpPr>
          <p:cNvPr id="4" name="AutoShape 4"/>
          <p:cNvSpPr/>
          <p:nvPr/>
        </p:nvSpPr>
        <p:spPr>
          <a:xfrm rot="38760">
            <a:off x="7080066" y="9682162"/>
            <a:ext cx="845229"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5" name="Group 5"/>
          <p:cNvGrpSpPr/>
          <p:nvPr/>
        </p:nvGrpSpPr>
        <p:grpSpPr>
          <a:xfrm>
            <a:off x="413661" y="3018282"/>
            <a:ext cx="7150922" cy="6858068"/>
            <a:chOff x="0" y="0"/>
            <a:chExt cx="9534563" cy="9144090"/>
          </a:xfrm>
        </p:grpSpPr>
        <p:sp>
          <p:nvSpPr>
            <p:cNvPr id="6" name="Freeform 6"/>
            <p:cNvSpPr/>
            <p:nvPr/>
          </p:nvSpPr>
          <p:spPr>
            <a:xfrm>
              <a:off x="0" y="0"/>
              <a:ext cx="9534568" cy="9144094"/>
            </a:xfrm>
            <a:custGeom>
              <a:avLst/>
              <a:gdLst/>
              <a:ahLst/>
              <a:cxnLst/>
              <a:rect l="l" t="t" r="r" b="b"/>
              <a:pathLst>
                <a:path w="9534568" h="9144094">
                  <a:moveTo>
                    <a:pt x="0" y="0"/>
                  </a:moveTo>
                  <a:lnTo>
                    <a:pt x="9534568" y="0"/>
                  </a:lnTo>
                  <a:lnTo>
                    <a:pt x="9534568" y="9144094"/>
                  </a:lnTo>
                  <a:lnTo>
                    <a:pt x="0" y="9144094"/>
                  </a:lnTo>
                  <a:close/>
                </a:path>
              </a:pathLst>
            </a:custGeom>
            <a:solidFill>
              <a:srgbClr val="000000">
                <a:alpha val="0"/>
              </a:srgbClr>
            </a:solidFill>
            <a:ln w="12700">
              <a:noFill/>
            </a:ln>
          </p:spPr>
          <p:txBody>
            <a:bodyPr/>
            <a:lstStyle/>
            <a:p>
              <a:endParaRPr lang="en-US"/>
            </a:p>
          </p:txBody>
        </p:sp>
        <p:sp>
          <p:nvSpPr>
            <p:cNvPr id="7" name="TextBox 7"/>
            <p:cNvSpPr txBox="1"/>
            <p:nvPr/>
          </p:nvSpPr>
          <p:spPr>
            <a:xfrm>
              <a:off x="0" y="57150"/>
              <a:ext cx="9534563" cy="9086940"/>
            </a:xfrm>
            <a:prstGeom prst="rect">
              <a:avLst/>
            </a:prstGeom>
            <a:ln>
              <a:noFill/>
            </a:ln>
          </p:spPr>
          <p:txBody>
            <a:bodyPr lIns="0" tIns="0" rIns="0" bIns="0" rtlCol="0" anchor="ctr"/>
            <a:lstStyle/>
            <a:p>
              <a:pPr algn="l">
                <a:lnSpc>
                  <a:spcPts val="5184"/>
                </a:lnSpc>
              </a:pPr>
              <a:r>
                <a:rPr lang="en-US" sz="4800" spc="-28">
                  <a:solidFill>
                    <a:srgbClr val="000000"/>
                  </a:solidFill>
                  <a:latin typeface="Questrial"/>
                  <a:ea typeface="Questrial"/>
                  <a:cs typeface="Questrial"/>
                  <a:sym typeface="Questrial"/>
                </a:rPr>
                <a:t>Submit request within 120 calendar days prior to release date</a:t>
              </a:r>
            </a:p>
            <a:p>
              <a:pPr algn="l">
                <a:lnSpc>
                  <a:spcPts val="5184"/>
                </a:lnSpc>
              </a:pPr>
              <a:endParaRPr lang="en-US" sz="4800" spc="-28">
                <a:solidFill>
                  <a:srgbClr val="000000"/>
                </a:solidFill>
                <a:latin typeface="Questrial"/>
                <a:ea typeface="Questrial"/>
                <a:cs typeface="Questrial"/>
                <a:sym typeface="Questrial"/>
              </a:endParaRPr>
            </a:p>
            <a:p>
              <a:pPr algn="l">
                <a:lnSpc>
                  <a:spcPts val="5184"/>
                </a:lnSpc>
              </a:pPr>
              <a:r>
                <a:rPr lang="en-US" sz="4800" spc="-28">
                  <a:solidFill>
                    <a:srgbClr val="000000"/>
                  </a:solidFill>
                  <a:latin typeface="Questrial"/>
                  <a:ea typeface="Questrial"/>
                  <a:cs typeface="Questrial"/>
                  <a:sym typeface="Questrial"/>
                </a:rPr>
                <a:t>Sending state shall notify receiving state if:</a:t>
              </a:r>
            </a:p>
            <a:p>
              <a:pPr marL="798846" lvl="1" indent="-399423" algn="l">
                <a:lnSpc>
                  <a:spcPts val="3996"/>
                </a:lnSpc>
                <a:buFont typeface="Arial"/>
                <a:buChar char="•"/>
              </a:pPr>
              <a:r>
                <a:rPr lang="en-US" sz="3700" spc="-22">
                  <a:solidFill>
                    <a:srgbClr val="000000"/>
                  </a:solidFill>
                  <a:latin typeface="Questrial"/>
                  <a:ea typeface="Questrial"/>
                  <a:cs typeface="Questrial"/>
                  <a:sym typeface="Questrial"/>
                </a:rPr>
                <a:t>the planned release date changes, or </a:t>
              </a:r>
            </a:p>
            <a:p>
              <a:pPr marL="798846" lvl="1" indent="-399423" algn="l">
                <a:lnSpc>
                  <a:spcPts val="3996"/>
                </a:lnSpc>
                <a:buFont typeface="Arial"/>
                <a:buChar char="•"/>
              </a:pPr>
              <a:r>
                <a:rPr lang="en-US" sz="3700" spc="-22">
                  <a:solidFill>
                    <a:srgbClr val="000000"/>
                  </a:solidFill>
                  <a:latin typeface="Questrial"/>
                  <a:ea typeface="Questrial"/>
                  <a:cs typeface="Questrial"/>
                  <a:sym typeface="Questrial"/>
                </a:rPr>
                <a:t>if release date has been withdrawn or denied</a:t>
              </a:r>
            </a:p>
            <a:p>
              <a:pPr algn="l">
                <a:lnSpc>
                  <a:spcPts val="4428"/>
                </a:lnSpc>
              </a:pPr>
              <a:endParaRPr lang="en-US" sz="3700" spc="-22">
                <a:solidFill>
                  <a:srgbClr val="000000"/>
                </a:solidFill>
                <a:latin typeface="Questrial"/>
                <a:ea typeface="Questrial"/>
                <a:cs typeface="Questrial"/>
                <a:sym typeface="Questrial"/>
              </a:endParaRPr>
            </a:p>
          </p:txBody>
        </p:sp>
      </p:grpSp>
      <p:sp>
        <p:nvSpPr>
          <p:cNvPr id="8" name="Freeform 8"/>
          <p:cNvSpPr/>
          <p:nvPr/>
        </p:nvSpPr>
        <p:spPr>
          <a:xfrm>
            <a:off x="8260689" y="1771726"/>
            <a:ext cx="9914802" cy="6743548"/>
          </a:xfrm>
          <a:custGeom>
            <a:avLst/>
            <a:gdLst/>
            <a:ahLst/>
            <a:cxnLst/>
            <a:rect l="l" t="t" r="r" b="b"/>
            <a:pathLst>
              <a:path w="9914802" h="6743548">
                <a:moveTo>
                  <a:pt x="0" y="0"/>
                </a:moveTo>
                <a:lnTo>
                  <a:pt x="9914802" y="0"/>
                </a:lnTo>
                <a:lnTo>
                  <a:pt x="9914802" y="6743548"/>
                </a:lnTo>
                <a:lnTo>
                  <a:pt x="0" y="674354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9" name="Group 9"/>
          <p:cNvGrpSpPr/>
          <p:nvPr/>
        </p:nvGrpSpPr>
        <p:grpSpPr>
          <a:xfrm>
            <a:off x="762000" y="547688"/>
            <a:ext cx="7158504" cy="1268730"/>
            <a:chOff x="0" y="0"/>
            <a:chExt cx="9544672" cy="1691640"/>
          </a:xfrm>
        </p:grpSpPr>
        <p:sp>
          <p:nvSpPr>
            <p:cNvPr id="10" name="Freeform 10"/>
            <p:cNvSpPr/>
            <p:nvPr/>
          </p:nvSpPr>
          <p:spPr>
            <a:xfrm>
              <a:off x="0" y="0"/>
              <a:ext cx="9544672" cy="1691640"/>
            </a:xfrm>
            <a:custGeom>
              <a:avLst/>
              <a:gdLst/>
              <a:ahLst/>
              <a:cxnLst/>
              <a:rect l="l" t="t" r="r" b="b"/>
              <a:pathLst>
                <a:path w="9544672" h="1691640">
                  <a:moveTo>
                    <a:pt x="0" y="0"/>
                  </a:moveTo>
                  <a:lnTo>
                    <a:pt x="9544672" y="0"/>
                  </a:lnTo>
                  <a:lnTo>
                    <a:pt x="9544672" y="1691640"/>
                  </a:lnTo>
                  <a:lnTo>
                    <a:pt x="0" y="1691640"/>
                  </a:lnTo>
                  <a:close/>
                </a:path>
              </a:pathLst>
            </a:custGeom>
            <a:solidFill>
              <a:srgbClr val="000000">
                <a:alpha val="0"/>
              </a:srgbClr>
            </a:solidFill>
            <a:ln w="12700">
              <a:noFill/>
            </a:ln>
          </p:spPr>
          <p:txBody>
            <a:bodyPr/>
            <a:lstStyle/>
            <a:p>
              <a:endParaRPr lang="en-US"/>
            </a:p>
          </p:txBody>
        </p:sp>
        <p:sp>
          <p:nvSpPr>
            <p:cNvPr id="11" name="TextBox 11"/>
            <p:cNvSpPr txBox="1"/>
            <p:nvPr/>
          </p:nvSpPr>
          <p:spPr>
            <a:xfrm>
              <a:off x="0" y="66675"/>
              <a:ext cx="9544672" cy="1624965"/>
            </a:xfrm>
            <a:prstGeom prst="rect">
              <a:avLst/>
            </a:prstGeom>
            <a:ln>
              <a:noFill/>
            </a:ln>
          </p:spPr>
          <p:txBody>
            <a:bodyPr lIns="0" tIns="0" rIns="0" bIns="0" rtlCol="0" anchor="ctr"/>
            <a:lstStyle/>
            <a:p>
              <a:pPr algn="l">
                <a:lnSpc>
                  <a:spcPts val="6480"/>
                </a:lnSpc>
              </a:pPr>
              <a:r>
                <a:rPr lang="en-US" sz="6000" spc="-36">
                  <a:solidFill>
                    <a:srgbClr val="000000"/>
                  </a:solidFill>
                  <a:latin typeface="Questrial"/>
                  <a:ea typeface="Questrial"/>
                  <a:cs typeface="Questrial"/>
                  <a:sym typeface="Questrial"/>
                </a:rPr>
                <a:t>Pre-Release Transfer</a:t>
              </a:r>
            </a:p>
          </p:txBody>
        </p:sp>
      </p:grpSp>
      <p:grpSp>
        <p:nvGrpSpPr>
          <p:cNvPr id="12" name="Group 12"/>
          <p:cNvGrpSpPr/>
          <p:nvPr/>
        </p:nvGrpSpPr>
        <p:grpSpPr>
          <a:xfrm>
            <a:off x="0" y="547688"/>
            <a:ext cx="413661" cy="1052512"/>
            <a:chOff x="0" y="0"/>
            <a:chExt cx="551548" cy="1403350"/>
          </a:xfrm>
        </p:grpSpPr>
        <p:sp>
          <p:nvSpPr>
            <p:cNvPr id="13" name="Freeform 13"/>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00150" y="2237013"/>
            <a:ext cx="5000625" cy="5248656"/>
            <a:chOff x="0" y="0"/>
            <a:chExt cx="6667500" cy="6998208"/>
          </a:xfrm>
        </p:grpSpPr>
        <p:sp>
          <p:nvSpPr>
            <p:cNvPr id="3" name="Freeform 3"/>
            <p:cNvSpPr/>
            <p:nvPr/>
          </p:nvSpPr>
          <p:spPr>
            <a:xfrm>
              <a:off x="0" y="0"/>
              <a:ext cx="6667500" cy="6998208"/>
            </a:xfrm>
            <a:custGeom>
              <a:avLst/>
              <a:gdLst/>
              <a:ahLst/>
              <a:cxnLst/>
              <a:rect l="l" t="t" r="r" b="b"/>
              <a:pathLst>
                <a:path w="6667500" h="6998208">
                  <a:moveTo>
                    <a:pt x="0" y="5945505"/>
                  </a:moveTo>
                  <a:lnTo>
                    <a:pt x="0" y="0"/>
                  </a:lnTo>
                  <a:lnTo>
                    <a:pt x="6667500" y="0"/>
                  </a:lnTo>
                  <a:lnTo>
                    <a:pt x="6667500" y="5945505"/>
                  </a:lnTo>
                  <a:lnTo>
                    <a:pt x="3333750" y="6998208"/>
                  </a:lnTo>
                  <a:close/>
                </a:path>
              </a:pathLst>
            </a:custGeom>
            <a:solidFill>
              <a:srgbClr val="404040"/>
            </a:solidFill>
            <a:ln w="12700">
              <a:solidFill>
                <a:srgbClr val="000000"/>
              </a:solidFill>
            </a:ln>
          </p:spPr>
          <p:txBody>
            <a:bodyPr/>
            <a:lstStyle/>
            <a:p>
              <a:endParaRPr lang="en-US"/>
            </a:p>
          </p:txBody>
        </p:sp>
      </p:grpSp>
      <p:grpSp>
        <p:nvGrpSpPr>
          <p:cNvPr id="4" name="Group 4"/>
          <p:cNvGrpSpPr/>
          <p:nvPr/>
        </p:nvGrpSpPr>
        <p:grpSpPr>
          <a:xfrm>
            <a:off x="1543050" y="2950902"/>
            <a:ext cx="3943350" cy="3820886"/>
            <a:chOff x="0" y="0"/>
            <a:chExt cx="5257800" cy="5094514"/>
          </a:xfrm>
        </p:grpSpPr>
        <p:sp>
          <p:nvSpPr>
            <p:cNvPr id="5" name="Freeform 5"/>
            <p:cNvSpPr/>
            <p:nvPr/>
          </p:nvSpPr>
          <p:spPr>
            <a:xfrm>
              <a:off x="0" y="0"/>
              <a:ext cx="5257800" cy="5094512"/>
            </a:xfrm>
            <a:custGeom>
              <a:avLst/>
              <a:gdLst/>
              <a:ahLst/>
              <a:cxnLst/>
              <a:rect l="l" t="t" r="r" b="b"/>
              <a:pathLst>
                <a:path w="5257800" h="5094512">
                  <a:moveTo>
                    <a:pt x="0" y="0"/>
                  </a:moveTo>
                  <a:lnTo>
                    <a:pt x="5257800" y="0"/>
                  </a:lnTo>
                  <a:lnTo>
                    <a:pt x="5257800" y="5094512"/>
                  </a:lnTo>
                  <a:lnTo>
                    <a:pt x="0" y="5094512"/>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57150"/>
              <a:ext cx="5257800" cy="5037364"/>
            </a:xfrm>
            <a:prstGeom prst="rect">
              <a:avLst/>
            </a:prstGeom>
            <a:ln>
              <a:noFill/>
            </a:ln>
          </p:spPr>
          <p:txBody>
            <a:bodyPr lIns="0" tIns="0" rIns="0" bIns="0" rtlCol="0" anchor="ctr"/>
            <a:lstStyle/>
            <a:p>
              <a:pPr algn="ctr">
                <a:lnSpc>
                  <a:spcPts val="5832"/>
                </a:lnSpc>
              </a:pPr>
              <a:r>
                <a:rPr lang="en-US" sz="5400" spc="-32">
                  <a:solidFill>
                    <a:srgbClr val="FFFFFF"/>
                  </a:solidFill>
                  <a:latin typeface="Questrial"/>
                  <a:ea typeface="Questrial"/>
                  <a:cs typeface="Questrial"/>
                  <a:sym typeface="Questrial"/>
                </a:rPr>
                <a:t>Submission of Transfer Request</a:t>
              </a:r>
            </a:p>
          </p:txBody>
        </p:sp>
      </p:grpSp>
      <p:sp>
        <p:nvSpPr>
          <p:cNvPr id="7" name="Freeform 7"/>
          <p:cNvSpPr/>
          <p:nvPr/>
        </p:nvSpPr>
        <p:spPr>
          <a:xfrm>
            <a:off x="7165972" y="1454744"/>
            <a:ext cx="10171052" cy="7374007"/>
          </a:xfrm>
          <a:custGeom>
            <a:avLst/>
            <a:gdLst/>
            <a:ahLst/>
            <a:cxnLst/>
            <a:rect l="l" t="t" r="r" b="b"/>
            <a:pathLst>
              <a:path w="10171052" h="7374007">
                <a:moveTo>
                  <a:pt x="0" y="0"/>
                </a:moveTo>
                <a:lnTo>
                  <a:pt x="10171052" y="0"/>
                </a:lnTo>
                <a:lnTo>
                  <a:pt x="10171052" y="7374007"/>
                </a:lnTo>
                <a:lnTo>
                  <a:pt x="0" y="7374007"/>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AutoShape 8"/>
          <p:cNvSpPr/>
          <p:nvPr/>
        </p:nvSpPr>
        <p:spPr>
          <a:xfrm rot="-1263060">
            <a:off x="5719963" y="8942118"/>
            <a:ext cx="1886255" cy="0"/>
          </a:xfrm>
          <a:prstGeom prst="line">
            <a:avLst/>
          </a:prstGeom>
          <a:ln w="47625" cap="rnd">
            <a:solidFill>
              <a:srgbClr val="C00000"/>
            </a:solidFill>
            <a:prstDash val="solid"/>
            <a:headEnd type="none" w="sm" len="sm"/>
            <a:tailEnd type="triangle" w="lg" len="med"/>
          </a:ln>
        </p:spPr>
        <p:txBody>
          <a:bodyPr/>
          <a:lstStyle/>
          <a:p>
            <a:endParaRPr lang="en-US"/>
          </a:p>
        </p:txBody>
      </p:sp>
      <p:sp>
        <p:nvSpPr>
          <p:cNvPr id="9" name="TextBox 9"/>
          <p:cNvSpPr txBox="1"/>
          <p:nvPr/>
        </p:nvSpPr>
        <p:spPr>
          <a:xfrm>
            <a:off x="1076135" y="9023414"/>
            <a:ext cx="4925216" cy="514350"/>
          </a:xfrm>
          <a:prstGeom prst="rect">
            <a:avLst/>
          </a:prstGeom>
        </p:spPr>
        <p:txBody>
          <a:bodyPr lIns="0" tIns="0" rIns="0" bIns="0" rtlCol="0" anchor="t">
            <a:spAutoFit/>
          </a:bodyPr>
          <a:lstStyle/>
          <a:p>
            <a:pPr algn="l">
              <a:lnSpc>
                <a:spcPts val="4079"/>
              </a:lnSpc>
            </a:pPr>
            <a:r>
              <a:rPr lang="en-US" sz="3399">
                <a:solidFill>
                  <a:srgbClr val="000000"/>
                </a:solidFill>
                <a:latin typeface="Quicksand"/>
                <a:ea typeface="Quicksand"/>
                <a:cs typeface="Quicksand"/>
                <a:sym typeface="Quicksand"/>
              </a:rPr>
              <a:t>Last Chance to Delete!</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6239" y="3325645"/>
            <a:ext cx="16385335" cy="4124781"/>
          </a:xfrm>
          <a:custGeom>
            <a:avLst/>
            <a:gdLst/>
            <a:ahLst/>
            <a:cxnLst/>
            <a:rect l="l" t="t" r="r" b="b"/>
            <a:pathLst>
              <a:path w="16385335" h="4124781">
                <a:moveTo>
                  <a:pt x="0" y="0"/>
                </a:moveTo>
                <a:lnTo>
                  <a:pt x="16385335" y="0"/>
                </a:lnTo>
                <a:lnTo>
                  <a:pt x="16385335" y="4124781"/>
                </a:lnTo>
                <a:lnTo>
                  <a:pt x="0" y="4124781"/>
                </a:lnTo>
                <a:lnTo>
                  <a:pt x="0" y="0"/>
                </a:lnTo>
                <a:close/>
              </a:path>
            </a:pathLst>
          </a:custGeom>
          <a:blipFill>
            <a:blip r:embed="rId4" cstate="email">
              <a:extLst>
                <a:ext uri="{28A0092B-C50C-407E-A947-70E740481C1C}">
                  <a14:useLocalDpi xmlns:a14="http://schemas.microsoft.com/office/drawing/2010/main"/>
                </a:ext>
              </a:extLst>
            </a:blip>
            <a:stretch>
              <a:fillRect b="-26"/>
            </a:stretch>
          </a:blipFill>
        </p:spPr>
        <p:txBody>
          <a:bodyPr/>
          <a:lstStyle/>
          <a:p>
            <a:endParaRPr lang="en-US"/>
          </a:p>
        </p:txBody>
      </p:sp>
      <p:sp>
        <p:nvSpPr>
          <p:cNvPr id="3" name="Freeform 3"/>
          <p:cNvSpPr/>
          <p:nvPr/>
        </p:nvSpPr>
        <p:spPr>
          <a:xfrm>
            <a:off x="996239" y="931703"/>
            <a:ext cx="8794635" cy="1866786"/>
          </a:xfrm>
          <a:custGeom>
            <a:avLst/>
            <a:gdLst/>
            <a:ahLst/>
            <a:cxnLst/>
            <a:rect l="l" t="t" r="r" b="b"/>
            <a:pathLst>
              <a:path w="8794635" h="1866786">
                <a:moveTo>
                  <a:pt x="0" y="0"/>
                </a:moveTo>
                <a:lnTo>
                  <a:pt x="8794634" y="0"/>
                </a:lnTo>
                <a:lnTo>
                  <a:pt x="8794634" y="1866786"/>
                </a:lnTo>
                <a:lnTo>
                  <a:pt x="0" y="1866786"/>
                </a:lnTo>
                <a:lnTo>
                  <a:pt x="0" y="0"/>
                </a:lnTo>
                <a:close/>
              </a:path>
            </a:pathLst>
          </a:custGeom>
          <a:blipFill>
            <a:blip r:embed="rId5"/>
            <a:stretch>
              <a:fillRect/>
            </a:stretch>
          </a:blipFill>
        </p:spPr>
        <p:txBody>
          <a:bodyPr/>
          <a:lstStyle/>
          <a:p>
            <a:endParaRPr lang="en-US"/>
          </a:p>
        </p:txBody>
      </p:sp>
      <p:grpSp>
        <p:nvGrpSpPr>
          <p:cNvPr id="4" name="Group 4"/>
          <p:cNvGrpSpPr/>
          <p:nvPr/>
        </p:nvGrpSpPr>
        <p:grpSpPr>
          <a:xfrm>
            <a:off x="9910528" y="527466"/>
            <a:ext cx="7940526" cy="3526307"/>
            <a:chOff x="0" y="0"/>
            <a:chExt cx="10587368" cy="4701743"/>
          </a:xfrm>
        </p:grpSpPr>
        <p:sp>
          <p:nvSpPr>
            <p:cNvPr id="5" name="Freeform 5"/>
            <p:cNvSpPr/>
            <p:nvPr/>
          </p:nvSpPr>
          <p:spPr>
            <a:xfrm>
              <a:off x="0" y="0"/>
              <a:ext cx="10587355" cy="4701756"/>
            </a:xfrm>
            <a:custGeom>
              <a:avLst/>
              <a:gdLst/>
              <a:ahLst/>
              <a:cxnLst/>
              <a:rect l="l" t="t" r="r" b="b"/>
              <a:pathLst>
                <a:path w="10587355" h="4701756">
                  <a:moveTo>
                    <a:pt x="0" y="0"/>
                  </a:moveTo>
                  <a:lnTo>
                    <a:pt x="10587355" y="0"/>
                  </a:lnTo>
                  <a:lnTo>
                    <a:pt x="10587355" y="4701756"/>
                  </a:lnTo>
                  <a:lnTo>
                    <a:pt x="0" y="4701756"/>
                  </a:lnTo>
                  <a:close/>
                </a:path>
              </a:pathLst>
            </a:custGeom>
            <a:solidFill>
              <a:srgbClr val="102747"/>
            </a:solidFill>
            <a:ln w="12700">
              <a:solidFill>
                <a:srgbClr val="000000"/>
              </a:solidFill>
            </a:ln>
          </p:spPr>
          <p:txBody>
            <a:bodyPr/>
            <a:lstStyle/>
            <a:p>
              <a:endParaRPr lang="en-US"/>
            </a:p>
          </p:txBody>
        </p:sp>
        <p:sp>
          <p:nvSpPr>
            <p:cNvPr id="6" name="TextBox 6"/>
            <p:cNvSpPr txBox="1"/>
            <p:nvPr/>
          </p:nvSpPr>
          <p:spPr>
            <a:xfrm>
              <a:off x="0" y="0"/>
              <a:ext cx="10587368" cy="4701743"/>
            </a:xfrm>
            <a:prstGeom prst="rect">
              <a:avLst/>
            </a:prstGeom>
          </p:spPr>
          <p:txBody>
            <a:bodyPr lIns="50800" tIns="50800" rIns="50800" bIns="50800" rtlCol="0" anchor="t"/>
            <a:lstStyle/>
            <a:p>
              <a:pPr algn="l">
                <a:lnSpc>
                  <a:spcPts val="5040"/>
                </a:lnSpc>
              </a:pPr>
              <a:r>
                <a:rPr lang="en-US" sz="4200">
                  <a:solidFill>
                    <a:srgbClr val="FFFFFF"/>
                  </a:solidFill>
                  <a:latin typeface="Quicksand"/>
                  <a:ea typeface="Quicksand"/>
                  <a:cs typeface="Quicksand"/>
                  <a:sym typeface="Quicksand"/>
                </a:rPr>
                <a:t>Check Status of Transfer Request </a:t>
              </a:r>
            </a:p>
            <a:p>
              <a:pPr marL="760095" lvl="1" indent="-380048" algn="l">
                <a:lnSpc>
                  <a:spcPts val="5040"/>
                </a:lnSpc>
                <a:buFont typeface="Arial"/>
                <a:buChar char="•"/>
              </a:pPr>
              <a:r>
                <a:rPr lang="en-US" sz="4200">
                  <a:solidFill>
                    <a:srgbClr val="FFFFFF"/>
                  </a:solidFill>
                  <a:latin typeface="Quicksand"/>
                  <a:ea typeface="Quicksand"/>
                  <a:cs typeface="Quicksand"/>
                  <a:sym typeface="Quicksand"/>
                </a:rPr>
                <a:t>Compact Workload</a:t>
              </a:r>
            </a:p>
            <a:p>
              <a:pPr marL="760095" lvl="1" indent="-380048" algn="l">
                <a:lnSpc>
                  <a:spcPts val="5040"/>
                </a:lnSpc>
                <a:buFont typeface="Arial"/>
                <a:buChar char="•"/>
              </a:pPr>
              <a:r>
                <a:rPr lang="en-US" sz="4200">
                  <a:solidFill>
                    <a:srgbClr val="FFFFFF"/>
                  </a:solidFill>
                  <a:latin typeface="Quicksand"/>
                  <a:ea typeface="Quicksand"/>
                  <a:cs typeface="Quicksand"/>
                  <a:sym typeface="Quicksand"/>
                </a:rPr>
                <a:t>Offender’s Profile (Action Items)</a:t>
              </a:r>
            </a:p>
          </p:txBody>
        </p:sp>
      </p:grpSp>
      <p:sp>
        <p:nvSpPr>
          <p:cNvPr id="7" name="Freeform 7"/>
          <p:cNvSpPr/>
          <p:nvPr/>
        </p:nvSpPr>
        <p:spPr>
          <a:xfrm>
            <a:off x="996239" y="7977582"/>
            <a:ext cx="15362936" cy="1498296"/>
          </a:xfrm>
          <a:custGeom>
            <a:avLst/>
            <a:gdLst/>
            <a:ahLst/>
            <a:cxnLst/>
            <a:rect l="l" t="t" r="r" b="b"/>
            <a:pathLst>
              <a:path w="15362936" h="1498296">
                <a:moveTo>
                  <a:pt x="0" y="0"/>
                </a:moveTo>
                <a:lnTo>
                  <a:pt x="15362936" y="0"/>
                </a:lnTo>
                <a:lnTo>
                  <a:pt x="15362936" y="1498296"/>
                </a:lnTo>
                <a:lnTo>
                  <a:pt x="0" y="1498296"/>
                </a:lnTo>
                <a:lnTo>
                  <a:pt x="0" y="0"/>
                </a:lnTo>
                <a:close/>
              </a:path>
            </a:pathLst>
          </a:custGeom>
          <a:blipFill>
            <a:blip r:embed="rId6"/>
            <a:stretch>
              <a:fillRect/>
            </a:stretch>
          </a:blipFill>
        </p:spPr>
        <p:txBody>
          <a:bodyPr/>
          <a:lstStyle/>
          <a:p>
            <a:endParaRPr 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4153" y="361014"/>
            <a:ext cx="7141026" cy="4104599"/>
            <a:chOff x="0" y="0"/>
            <a:chExt cx="9521368" cy="5472798"/>
          </a:xfrm>
        </p:grpSpPr>
        <p:sp>
          <p:nvSpPr>
            <p:cNvPr id="3" name="Freeform 3"/>
            <p:cNvSpPr/>
            <p:nvPr/>
          </p:nvSpPr>
          <p:spPr>
            <a:xfrm>
              <a:off x="0" y="0"/>
              <a:ext cx="9521317" cy="5472811"/>
            </a:xfrm>
            <a:custGeom>
              <a:avLst/>
              <a:gdLst/>
              <a:ahLst/>
              <a:cxnLst/>
              <a:rect l="l" t="t" r="r" b="b"/>
              <a:pathLst>
                <a:path w="9521317" h="5472811">
                  <a:moveTo>
                    <a:pt x="0" y="0"/>
                  </a:moveTo>
                  <a:lnTo>
                    <a:pt x="9521317" y="0"/>
                  </a:lnTo>
                  <a:lnTo>
                    <a:pt x="9521317" y="5472811"/>
                  </a:lnTo>
                  <a:lnTo>
                    <a:pt x="0" y="5472811"/>
                  </a:lnTo>
                  <a:close/>
                </a:path>
              </a:pathLst>
            </a:custGeom>
            <a:solidFill>
              <a:srgbClr val="102747"/>
            </a:solidFill>
            <a:ln w="12700">
              <a:solidFill>
                <a:srgbClr val="000000"/>
              </a:solidFill>
            </a:ln>
          </p:spPr>
          <p:txBody>
            <a:bodyPr/>
            <a:lstStyle/>
            <a:p>
              <a:endParaRPr lang="en-US"/>
            </a:p>
          </p:txBody>
        </p:sp>
      </p:grpSp>
      <p:grpSp>
        <p:nvGrpSpPr>
          <p:cNvPr id="4" name="Group 4"/>
          <p:cNvGrpSpPr/>
          <p:nvPr/>
        </p:nvGrpSpPr>
        <p:grpSpPr>
          <a:xfrm>
            <a:off x="823646" y="1261169"/>
            <a:ext cx="5627694" cy="2304290"/>
            <a:chOff x="0" y="0"/>
            <a:chExt cx="7503592" cy="3072386"/>
          </a:xfrm>
        </p:grpSpPr>
        <p:sp>
          <p:nvSpPr>
            <p:cNvPr id="5" name="Freeform 5"/>
            <p:cNvSpPr/>
            <p:nvPr/>
          </p:nvSpPr>
          <p:spPr>
            <a:xfrm>
              <a:off x="0" y="0"/>
              <a:ext cx="7503592" cy="3072386"/>
            </a:xfrm>
            <a:custGeom>
              <a:avLst/>
              <a:gdLst/>
              <a:ahLst/>
              <a:cxnLst/>
              <a:rect l="l" t="t" r="r" b="b"/>
              <a:pathLst>
                <a:path w="7503592" h="3072386">
                  <a:moveTo>
                    <a:pt x="0" y="0"/>
                  </a:moveTo>
                  <a:lnTo>
                    <a:pt x="7503592" y="0"/>
                  </a:lnTo>
                  <a:lnTo>
                    <a:pt x="7503592" y="3072386"/>
                  </a:lnTo>
                  <a:lnTo>
                    <a:pt x="0" y="3072386"/>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66675"/>
              <a:ext cx="7503592" cy="3005709"/>
            </a:xfrm>
            <a:prstGeom prst="rect">
              <a:avLst/>
            </a:prstGeom>
            <a:ln>
              <a:noFill/>
            </a:ln>
          </p:spPr>
          <p:txBody>
            <a:bodyPr lIns="0" tIns="0" rIns="0" bIns="0" rtlCol="0" anchor="ctr"/>
            <a:lstStyle/>
            <a:p>
              <a:pPr algn="l">
                <a:lnSpc>
                  <a:spcPts val="7128"/>
                </a:lnSpc>
              </a:pPr>
              <a:r>
                <a:rPr lang="en-US" sz="6600" spc="-40" dirty="0">
                  <a:solidFill>
                    <a:srgbClr val="D3D3D3"/>
                  </a:solidFill>
                  <a:latin typeface="Questrial"/>
                  <a:ea typeface="Questrial"/>
                  <a:cs typeface="Questrial"/>
                  <a:sym typeface="Questrial"/>
                </a:rPr>
                <a:t>No Travel Prior to Acceptance</a:t>
              </a:r>
            </a:p>
          </p:txBody>
        </p:sp>
      </p:grpSp>
      <p:sp>
        <p:nvSpPr>
          <p:cNvPr id="7" name="AutoShape 7"/>
          <p:cNvSpPr/>
          <p:nvPr/>
        </p:nvSpPr>
        <p:spPr>
          <a:xfrm rot="3720">
            <a:off x="7850343" y="3514439"/>
            <a:ext cx="9747694" cy="0"/>
          </a:xfrm>
          <a:prstGeom prst="line">
            <a:avLst/>
          </a:prstGeom>
          <a:ln w="9525" cap="rnd">
            <a:solidFill>
              <a:srgbClr val="FFFFFF"/>
            </a:solidFill>
            <a:prstDash val="solid"/>
            <a:headEnd type="none" w="sm" len="sm"/>
            <a:tailEnd type="none" w="sm" len="sm"/>
          </a:ln>
        </p:spPr>
        <p:txBody>
          <a:bodyPr/>
          <a:lstStyle/>
          <a:p>
            <a:endParaRPr lang="en-US"/>
          </a:p>
        </p:txBody>
      </p:sp>
      <p:sp>
        <p:nvSpPr>
          <p:cNvPr id="8" name="Freeform 8"/>
          <p:cNvSpPr/>
          <p:nvPr/>
        </p:nvSpPr>
        <p:spPr>
          <a:xfrm>
            <a:off x="234153" y="5143500"/>
            <a:ext cx="7141026" cy="4766635"/>
          </a:xfrm>
          <a:custGeom>
            <a:avLst/>
            <a:gdLst/>
            <a:ahLst/>
            <a:cxnLst/>
            <a:rect l="l" t="t" r="r" b="b"/>
            <a:pathLst>
              <a:path w="7141026" h="4766635">
                <a:moveTo>
                  <a:pt x="0" y="0"/>
                </a:moveTo>
                <a:lnTo>
                  <a:pt x="7141026" y="0"/>
                </a:lnTo>
                <a:lnTo>
                  <a:pt x="7141026" y="4766635"/>
                </a:lnTo>
                <a:lnTo>
                  <a:pt x="0" y="476663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TextBox 9"/>
          <p:cNvSpPr txBox="1"/>
          <p:nvPr/>
        </p:nvSpPr>
        <p:spPr>
          <a:xfrm>
            <a:off x="7850346" y="2509040"/>
            <a:ext cx="9966014" cy="7915275"/>
          </a:xfrm>
          <a:prstGeom prst="rect">
            <a:avLst/>
          </a:prstGeom>
        </p:spPr>
        <p:txBody>
          <a:bodyPr lIns="0" tIns="0" rIns="0" bIns="0" rtlCol="0" anchor="t">
            <a:spAutoFit/>
          </a:bodyPr>
          <a:lstStyle/>
          <a:p>
            <a:pPr algn="l">
              <a:lnSpc>
                <a:spcPts val="5759"/>
              </a:lnSpc>
            </a:pPr>
            <a:r>
              <a:rPr lang="en-US" sz="4800">
                <a:solidFill>
                  <a:srgbClr val="102747"/>
                </a:solidFill>
                <a:latin typeface="Quicksand"/>
                <a:ea typeface="Quicksand"/>
                <a:cs typeface="Quicksand"/>
                <a:sym typeface="Quicksand"/>
              </a:rPr>
              <a:t>Reporting Instructions Exceptions:</a:t>
            </a:r>
          </a:p>
          <a:p>
            <a:pPr marL="615405" lvl="1" indent="-307703" algn="l">
              <a:lnSpc>
                <a:spcPts val="4080"/>
              </a:lnSpc>
              <a:buFont typeface="Arial"/>
              <a:buChar char="•"/>
            </a:pPr>
            <a:r>
              <a:rPr lang="en-US" sz="3400">
                <a:solidFill>
                  <a:srgbClr val="000000"/>
                </a:solidFill>
                <a:latin typeface="Quicksand"/>
                <a:ea typeface="Quicksand"/>
                <a:cs typeface="Quicksand"/>
                <a:sym typeface="Quicksand"/>
              </a:rPr>
              <a:t>Living in Receiving State at the time of Sentencing</a:t>
            </a:r>
          </a:p>
          <a:p>
            <a:pPr marL="614974" lvl="1" indent="-307487" algn="l">
              <a:lnSpc>
                <a:spcPts val="4080"/>
              </a:lnSpc>
              <a:buFont typeface="Arial"/>
              <a:buChar char="•"/>
            </a:pPr>
            <a:r>
              <a:rPr lang="en-US" sz="3400">
                <a:solidFill>
                  <a:srgbClr val="000000"/>
                </a:solidFill>
                <a:latin typeface="Quicksand"/>
                <a:ea typeface="Quicksand"/>
                <a:cs typeface="Quicksand"/>
                <a:sym typeface="Quicksand"/>
              </a:rPr>
              <a:t>Military Members/Veterans Receiving Treatment/Employment Transfer</a:t>
            </a:r>
          </a:p>
          <a:p>
            <a:pPr marL="614974" lvl="1" indent="-307487" algn="l">
              <a:lnSpc>
                <a:spcPts val="4080"/>
              </a:lnSpc>
              <a:buFont typeface="Arial"/>
              <a:buChar char="•"/>
            </a:pPr>
            <a:r>
              <a:rPr lang="en-US" sz="3400">
                <a:solidFill>
                  <a:srgbClr val="000000"/>
                </a:solidFill>
                <a:latin typeface="Quicksand"/>
                <a:ea typeface="Quicksand"/>
                <a:cs typeface="Quicksand"/>
                <a:sym typeface="Quicksand"/>
              </a:rPr>
              <a:t>Supervised Individuals Released from Incarceration in the Receiving State</a:t>
            </a:r>
          </a:p>
          <a:p>
            <a:pPr marL="614974" lvl="1" indent="-307487" algn="l">
              <a:lnSpc>
                <a:spcPts val="4080"/>
              </a:lnSpc>
              <a:buFont typeface="Arial"/>
              <a:buChar char="•"/>
            </a:pPr>
            <a:r>
              <a:rPr lang="en-US" sz="3400">
                <a:solidFill>
                  <a:srgbClr val="000000"/>
                </a:solidFill>
                <a:latin typeface="Quicksand"/>
                <a:ea typeface="Quicksand"/>
                <a:cs typeface="Quicksand"/>
                <a:sym typeface="Quicksand"/>
              </a:rPr>
              <a:t>Other verified Emergency Situations (both states must agree)</a:t>
            </a:r>
          </a:p>
          <a:p>
            <a:pPr algn="l">
              <a:lnSpc>
                <a:spcPts val="4080"/>
              </a:lnSpc>
            </a:pPr>
            <a:endParaRPr lang="en-US" sz="3400">
              <a:solidFill>
                <a:srgbClr val="000000"/>
              </a:solidFill>
              <a:latin typeface="Quicksand"/>
              <a:ea typeface="Quicksand"/>
              <a:cs typeface="Quicksand"/>
              <a:sym typeface="Quicksand"/>
            </a:endParaRPr>
          </a:p>
          <a:p>
            <a:pPr marL="615405" lvl="1" indent="-307703" algn="l">
              <a:lnSpc>
                <a:spcPts val="4080"/>
              </a:lnSpc>
            </a:pPr>
            <a:r>
              <a:rPr lang="en-US" sz="3400" i="1">
                <a:solidFill>
                  <a:srgbClr val="000000"/>
                </a:solidFill>
                <a:latin typeface="Quicksand"/>
                <a:ea typeface="Quicksand"/>
                <a:cs typeface="Quicksand"/>
                <a:sym typeface="Quicksand"/>
              </a:rPr>
              <a:t>OTHER:  Daily travel (border) allowed for medical/employment ONLY must return daily and notify of travel via ICOTS</a:t>
            </a:r>
          </a:p>
          <a:p>
            <a:pPr marL="615405" lvl="1" indent="-307703" algn="l">
              <a:lnSpc>
                <a:spcPts val="4080"/>
              </a:lnSpc>
            </a:pPr>
            <a:endParaRPr lang="en-US" sz="3400" i="1">
              <a:solidFill>
                <a:srgbClr val="000000"/>
              </a:solidFill>
              <a:latin typeface="Quicksand"/>
              <a:ea typeface="Quicksand"/>
              <a:cs typeface="Quicksand"/>
              <a:sym typeface="Quicksand"/>
            </a:endParaRPr>
          </a:p>
          <a:p>
            <a:pPr marL="615405" lvl="1" indent="-307703" algn="l">
              <a:lnSpc>
                <a:spcPts val="4080"/>
              </a:lnSpc>
            </a:pPr>
            <a:endParaRPr lang="en-US" sz="3400" i="1">
              <a:solidFill>
                <a:srgbClr val="000000"/>
              </a:solidFill>
              <a:latin typeface="Quicksand"/>
              <a:ea typeface="Quicksand"/>
              <a:cs typeface="Quicksand"/>
              <a:sym typeface="Quicksand"/>
            </a:endParaRPr>
          </a:p>
        </p:txBody>
      </p:sp>
      <p:sp>
        <p:nvSpPr>
          <p:cNvPr id="10" name="TextBox 10"/>
          <p:cNvSpPr txBox="1"/>
          <p:nvPr/>
        </p:nvSpPr>
        <p:spPr>
          <a:xfrm>
            <a:off x="7855401" y="423065"/>
            <a:ext cx="9960959" cy="2076450"/>
          </a:xfrm>
          <a:prstGeom prst="rect">
            <a:avLst/>
          </a:prstGeom>
        </p:spPr>
        <p:txBody>
          <a:bodyPr lIns="0" tIns="0" rIns="0" bIns="0" rtlCol="0" anchor="t">
            <a:spAutoFit/>
          </a:bodyPr>
          <a:lstStyle/>
          <a:p>
            <a:pPr algn="l">
              <a:lnSpc>
                <a:spcPts val="5759"/>
              </a:lnSpc>
            </a:pPr>
            <a:r>
              <a:rPr lang="en-US" sz="4800">
                <a:solidFill>
                  <a:srgbClr val="102747"/>
                </a:solidFill>
                <a:latin typeface="Quicksand"/>
                <a:ea typeface="Quicksand"/>
                <a:cs typeface="Quicksand"/>
                <a:sym typeface="Quicksand"/>
              </a:rPr>
              <a:t>Investigation Period</a:t>
            </a:r>
          </a:p>
          <a:p>
            <a:pPr marL="760095" lvl="1" indent="-380048" algn="l">
              <a:lnSpc>
                <a:spcPts val="5040"/>
              </a:lnSpc>
              <a:buFont typeface="Arial"/>
              <a:buChar char="•"/>
            </a:pPr>
            <a:r>
              <a:rPr lang="en-US" sz="4200">
                <a:solidFill>
                  <a:srgbClr val="000000"/>
                </a:solidFill>
                <a:latin typeface="Quicksand"/>
                <a:ea typeface="Quicksand"/>
                <a:cs typeface="Quicksand"/>
                <a:sym typeface="Quicksand"/>
              </a:rPr>
              <a:t>Up to 45 days</a:t>
            </a:r>
          </a:p>
          <a:p>
            <a:pPr marL="868680" lvl="1" indent="-434340" algn="l">
              <a:lnSpc>
                <a:spcPts val="5759"/>
              </a:lnSpc>
            </a:pPr>
            <a:endParaRPr lang="en-US" sz="4200">
              <a:solidFill>
                <a:srgbClr val="000000"/>
              </a:solidFill>
              <a:latin typeface="Quicksand"/>
              <a:ea typeface="Quicksand"/>
              <a:cs typeface="Quicksand"/>
              <a:sym typeface="Quicksand"/>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75" y="547688"/>
            <a:ext cx="16887825" cy="1399413"/>
            <a:chOff x="0" y="0"/>
            <a:chExt cx="22517100" cy="1865884"/>
          </a:xfrm>
        </p:grpSpPr>
        <p:sp>
          <p:nvSpPr>
            <p:cNvPr id="3" name="Freeform 3"/>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000000"/>
                  </a:solidFill>
                  <a:latin typeface="Questrial"/>
                  <a:ea typeface="Questrial"/>
                  <a:cs typeface="Questrial"/>
                  <a:sym typeface="Questrial"/>
                </a:rPr>
                <a:t>Reporting Instructions</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7" name="AutoShape 7"/>
          <p:cNvSpPr/>
          <p:nvPr/>
        </p:nvSpPr>
        <p:spPr>
          <a:xfrm rot="3360">
            <a:off x="7080094" y="9682162"/>
            <a:ext cx="9745818" cy="0"/>
          </a:xfrm>
          <a:prstGeom prst="line">
            <a:avLst/>
          </a:prstGeom>
          <a:ln w="9525" cap="rnd">
            <a:solidFill>
              <a:srgbClr val="FFFFFF"/>
            </a:solidFill>
            <a:prstDash val="solid"/>
            <a:headEnd type="none" w="sm" len="sm"/>
            <a:tailEnd type="none" w="sm" len="sm"/>
          </a:ln>
        </p:spPr>
        <p:txBody>
          <a:bodyPr/>
          <a:lstStyle/>
          <a:p>
            <a:endParaRPr lang="en-US"/>
          </a:p>
        </p:txBody>
      </p:sp>
      <p:sp>
        <p:nvSpPr>
          <p:cNvPr id="8" name="TextBox 8"/>
          <p:cNvSpPr txBox="1"/>
          <p:nvPr/>
        </p:nvSpPr>
        <p:spPr>
          <a:xfrm>
            <a:off x="7514663" y="2363114"/>
            <a:ext cx="10773337" cy="2886075"/>
          </a:xfrm>
          <a:prstGeom prst="rect">
            <a:avLst/>
          </a:prstGeom>
        </p:spPr>
        <p:txBody>
          <a:bodyPr lIns="0" tIns="0" rIns="0" bIns="0" rtlCol="0" anchor="t">
            <a:spAutoFit/>
          </a:bodyPr>
          <a:lstStyle/>
          <a:p>
            <a:pPr algn="l">
              <a:lnSpc>
                <a:spcPts val="5759"/>
              </a:lnSpc>
            </a:pPr>
            <a:r>
              <a:rPr lang="en-US" sz="4800">
                <a:solidFill>
                  <a:srgbClr val="102747"/>
                </a:solidFill>
                <a:latin typeface="Quicksand"/>
                <a:ea typeface="Quicksand"/>
                <a:cs typeface="Quicksand"/>
                <a:sym typeface="Quicksand"/>
              </a:rPr>
              <a:t>Provides permission for a supervised individual to be in the receiving state PRIOR to acceptance</a:t>
            </a:r>
          </a:p>
          <a:p>
            <a:pPr algn="l">
              <a:lnSpc>
                <a:spcPts val="5759"/>
              </a:lnSpc>
            </a:pPr>
            <a:endParaRPr lang="en-US" sz="4800">
              <a:solidFill>
                <a:srgbClr val="102747"/>
              </a:solidFill>
              <a:latin typeface="Quicksand"/>
              <a:ea typeface="Quicksand"/>
              <a:cs typeface="Quicksand"/>
              <a:sym typeface="Quicksand"/>
            </a:endParaRPr>
          </a:p>
        </p:txBody>
      </p:sp>
      <p:sp>
        <p:nvSpPr>
          <p:cNvPr id="9" name="Freeform 9"/>
          <p:cNvSpPr/>
          <p:nvPr/>
        </p:nvSpPr>
        <p:spPr>
          <a:xfrm>
            <a:off x="62255" y="3275657"/>
            <a:ext cx="7076389" cy="3960495"/>
          </a:xfrm>
          <a:custGeom>
            <a:avLst/>
            <a:gdLst/>
            <a:ahLst/>
            <a:cxnLst/>
            <a:rect l="l" t="t" r="r" b="b"/>
            <a:pathLst>
              <a:path w="7076389" h="3960495">
                <a:moveTo>
                  <a:pt x="0" y="0"/>
                </a:moveTo>
                <a:lnTo>
                  <a:pt x="7076390" y="0"/>
                </a:lnTo>
                <a:lnTo>
                  <a:pt x="7076390" y="3960495"/>
                </a:lnTo>
                <a:lnTo>
                  <a:pt x="0" y="396049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0" name="Freeform 10"/>
          <p:cNvSpPr/>
          <p:nvPr/>
        </p:nvSpPr>
        <p:spPr>
          <a:xfrm>
            <a:off x="7514663" y="4872295"/>
            <a:ext cx="11630587" cy="4304176"/>
          </a:xfrm>
          <a:custGeom>
            <a:avLst/>
            <a:gdLst/>
            <a:ahLst/>
            <a:cxnLst/>
            <a:rect l="l" t="t" r="r" b="b"/>
            <a:pathLst>
              <a:path w="11630587" h="4304176">
                <a:moveTo>
                  <a:pt x="0" y="0"/>
                </a:moveTo>
                <a:lnTo>
                  <a:pt x="11630587" y="0"/>
                </a:lnTo>
                <a:lnTo>
                  <a:pt x="11630587" y="4304176"/>
                </a:lnTo>
                <a:lnTo>
                  <a:pt x="0" y="430417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p:cNvSpPr txBox="1"/>
          <p:nvPr/>
        </p:nvSpPr>
        <p:spPr>
          <a:xfrm>
            <a:off x="3182931" y="9261453"/>
            <a:ext cx="12313291" cy="638175"/>
          </a:xfrm>
          <a:prstGeom prst="rect">
            <a:avLst/>
          </a:prstGeom>
        </p:spPr>
        <p:txBody>
          <a:bodyPr lIns="0" tIns="0" rIns="0" bIns="0" rtlCol="0" anchor="t">
            <a:spAutoFit/>
          </a:bodyPr>
          <a:lstStyle/>
          <a:p>
            <a:pPr algn="l">
              <a:lnSpc>
                <a:spcPts val="2520"/>
              </a:lnSpc>
            </a:pPr>
            <a:r>
              <a:rPr lang="en-US" sz="2100" i="1">
                <a:solidFill>
                  <a:srgbClr val="000000"/>
                </a:solidFill>
                <a:latin typeface="Quicksand"/>
                <a:ea typeface="Quicksand"/>
                <a:cs typeface="Quicksand"/>
                <a:sym typeface="Quicksand"/>
              </a:rPr>
              <a:t>Qualifying for mandatory reporting instructions does NOT automatically qualify as a mandatory transfer</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95247" y="4255827"/>
            <a:ext cx="5565248" cy="4016883"/>
          </a:xfrm>
          <a:prstGeom prst="rect">
            <a:avLst/>
          </a:prstGeom>
        </p:spPr>
        <p:txBody>
          <a:bodyPr lIns="0" tIns="0" rIns="0" bIns="0" rtlCol="0" anchor="t">
            <a:spAutoFit/>
          </a:bodyPr>
          <a:lstStyle/>
          <a:p>
            <a:pPr algn="l">
              <a:lnSpc>
                <a:spcPts val="4536"/>
              </a:lnSpc>
            </a:pPr>
            <a:r>
              <a:rPr lang="en-US" sz="4200">
                <a:solidFill>
                  <a:srgbClr val="000000"/>
                </a:solidFill>
                <a:latin typeface="Quicksand"/>
                <a:ea typeface="Quicksand"/>
                <a:cs typeface="Quicksand"/>
                <a:sym typeface="Quicksand"/>
              </a:rPr>
              <a:t>Lives in the receiving state when sentenced to probation in the sending state and needs to go home after sentencing or sentenced remotely </a:t>
            </a:r>
          </a:p>
        </p:txBody>
      </p:sp>
      <p:grpSp>
        <p:nvGrpSpPr>
          <p:cNvPr id="3" name="Group 3"/>
          <p:cNvGrpSpPr/>
          <p:nvPr/>
        </p:nvGrpSpPr>
        <p:grpSpPr>
          <a:xfrm>
            <a:off x="4762948" y="2443005"/>
            <a:ext cx="5597547" cy="1170918"/>
            <a:chOff x="0" y="0"/>
            <a:chExt cx="7463396" cy="1561224"/>
          </a:xfrm>
        </p:grpSpPr>
        <p:sp>
          <p:nvSpPr>
            <p:cNvPr id="4" name="Freeform 4"/>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102747"/>
            </a:solidFill>
            <a:ln w="12700">
              <a:solidFill>
                <a:srgbClr val="000000"/>
              </a:solidFill>
            </a:ln>
          </p:spPr>
          <p:txBody>
            <a:bodyPr/>
            <a:lstStyle/>
            <a:p>
              <a:endParaRPr lang="en-US"/>
            </a:p>
          </p:txBody>
        </p:sp>
      </p:grpSp>
      <p:grpSp>
        <p:nvGrpSpPr>
          <p:cNvPr id="5" name="Group 5"/>
          <p:cNvGrpSpPr/>
          <p:nvPr/>
        </p:nvGrpSpPr>
        <p:grpSpPr>
          <a:xfrm>
            <a:off x="4936560" y="2374439"/>
            <a:ext cx="5282622" cy="1308050"/>
            <a:chOff x="0" y="0"/>
            <a:chExt cx="7043496" cy="1744067"/>
          </a:xfrm>
        </p:grpSpPr>
        <p:sp>
          <p:nvSpPr>
            <p:cNvPr id="6" name="Freeform 6"/>
            <p:cNvSpPr/>
            <p:nvPr/>
          </p:nvSpPr>
          <p:spPr>
            <a:xfrm>
              <a:off x="0" y="0"/>
              <a:ext cx="7043492" cy="1744073"/>
            </a:xfrm>
            <a:custGeom>
              <a:avLst/>
              <a:gdLst/>
              <a:ahLst/>
              <a:cxnLst/>
              <a:rect l="l" t="t" r="r" b="b"/>
              <a:pathLst>
                <a:path w="7043492" h="1744073">
                  <a:moveTo>
                    <a:pt x="0" y="0"/>
                  </a:moveTo>
                  <a:lnTo>
                    <a:pt x="7043492" y="0"/>
                  </a:lnTo>
                  <a:lnTo>
                    <a:pt x="7043492" y="1744073"/>
                  </a:lnTo>
                  <a:lnTo>
                    <a:pt x="0" y="1744073"/>
                  </a:lnTo>
                  <a:close/>
                </a:path>
              </a:pathLst>
            </a:custGeom>
            <a:solidFill>
              <a:srgbClr val="000000">
                <a:alpha val="0"/>
              </a:srgbClr>
            </a:solidFill>
            <a:ln w="12700">
              <a:noFill/>
            </a:ln>
          </p:spPr>
          <p:txBody>
            <a:bodyPr/>
            <a:lstStyle/>
            <a:p>
              <a:endParaRPr lang="en-US"/>
            </a:p>
          </p:txBody>
        </p:sp>
        <p:sp>
          <p:nvSpPr>
            <p:cNvPr id="7" name="TextBox 7"/>
            <p:cNvSpPr txBox="1"/>
            <p:nvPr/>
          </p:nvSpPr>
          <p:spPr>
            <a:xfrm>
              <a:off x="0" y="9525"/>
              <a:ext cx="7043496" cy="1734542"/>
            </a:xfrm>
            <a:prstGeom prst="rect">
              <a:avLst/>
            </a:prstGeom>
            <a:ln>
              <a:noFill/>
            </a:ln>
          </p:spPr>
          <p:txBody>
            <a:bodyPr lIns="0" tIns="0" rIns="0" bIns="0" rtlCol="0" anchor="ctr"/>
            <a:lstStyle/>
            <a:p>
              <a:pPr algn="ctr">
                <a:lnSpc>
                  <a:spcPts val="4320"/>
                </a:lnSpc>
              </a:pPr>
              <a:r>
                <a:rPr lang="en-US" sz="3600">
                  <a:solidFill>
                    <a:srgbClr val="FFFFFF"/>
                  </a:solidFill>
                  <a:latin typeface="Quicksand"/>
                  <a:ea typeface="Quicksand"/>
                  <a:cs typeface="Quicksand"/>
                  <a:sym typeface="Quicksand"/>
                </a:rPr>
                <a:t>Living in Receiving State</a:t>
              </a:r>
            </a:p>
            <a:p>
              <a:pPr algn="ctr">
                <a:lnSpc>
                  <a:spcPts val="4320"/>
                </a:lnSpc>
              </a:pPr>
              <a:r>
                <a:rPr lang="en-US" sz="3600">
                  <a:solidFill>
                    <a:srgbClr val="FFFFFF"/>
                  </a:solidFill>
                  <a:latin typeface="Quicksand"/>
                  <a:ea typeface="Quicksand"/>
                  <a:cs typeface="Quicksand"/>
                  <a:sym typeface="Quicksand"/>
                </a:rPr>
                <a:t>RI REASON</a:t>
              </a:r>
            </a:p>
          </p:txBody>
        </p:sp>
      </p:grpSp>
      <p:sp>
        <p:nvSpPr>
          <p:cNvPr id="8" name="TextBox 8"/>
          <p:cNvSpPr txBox="1"/>
          <p:nvPr/>
        </p:nvSpPr>
        <p:spPr>
          <a:xfrm>
            <a:off x="11834362" y="4255827"/>
            <a:ext cx="5565248" cy="4016883"/>
          </a:xfrm>
          <a:prstGeom prst="rect">
            <a:avLst/>
          </a:prstGeom>
        </p:spPr>
        <p:txBody>
          <a:bodyPr lIns="0" tIns="0" rIns="0" bIns="0" rtlCol="0" anchor="t">
            <a:spAutoFit/>
          </a:bodyPr>
          <a:lstStyle/>
          <a:p>
            <a:pPr algn="l">
              <a:lnSpc>
                <a:spcPts val="4536"/>
              </a:lnSpc>
            </a:pPr>
            <a:r>
              <a:rPr lang="en-US" sz="4200">
                <a:solidFill>
                  <a:srgbClr val="000000"/>
                </a:solidFill>
                <a:latin typeface="Quicksand"/>
                <a:ea typeface="Quicksand"/>
                <a:cs typeface="Quicksand"/>
                <a:sym typeface="Quicksand"/>
              </a:rPr>
              <a:t>Lived in receiving state for </a:t>
            </a:r>
            <a:r>
              <a:rPr lang="en-US" sz="4200" u="sng">
                <a:solidFill>
                  <a:srgbClr val="000000"/>
                </a:solidFill>
                <a:latin typeface="Quicksand"/>
                <a:ea typeface="Quicksand"/>
                <a:cs typeface="Quicksand"/>
                <a:sym typeface="Quicksand"/>
              </a:rPr>
              <a:t>1 year</a:t>
            </a:r>
            <a:r>
              <a:rPr lang="en-US" sz="4200">
                <a:solidFill>
                  <a:srgbClr val="000000"/>
                </a:solidFill>
                <a:latin typeface="Quicksand"/>
                <a:ea typeface="Quicksand"/>
                <a:cs typeface="Quicksand"/>
                <a:sym typeface="Quicksand"/>
              </a:rPr>
              <a:t> (continuously and immediately) prior to supervision start date or sentencing date</a:t>
            </a:r>
          </a:p>
          <a:p>
            <a:pPr algn="l">
              <a:lnSpc>
                <a:spcPts val="4536"/>
              </a:lnSpc>
            </a:pPr>
            <a:endParaRPr lang="en-US" sz="4200">
              <a:solidFill>
                <a:srgbClr val="000000"/>
              </a:solidFill>
              <a:latin typeface="Quicksand"/>
              <a:ea typeface="Quicksand"/>
              <a:cs typeface="Quicksand"/>
              <a:sym typeface="Quicksand"/>
            </a:endParaRPr>
          </a:p>
        </p:txBody>
      </p:sp>
      <p:grpSp>
        <p:nvGrpSpPr>
          <p:cNvPr id="9" name="Group 9"/>
          <p:cNvGrpSpPr/>
          <p:nvPr/>
        </p:nvGrpSpPr>
        <p:grpSpPr>
          <a:xfrm>
            <a:off x="11834362" y="2443005"/>
            <a:ext cx="5597547" cy="1170918"/>
            <a:chOff x="0" y="0"/>
            <a:chExt cx="7463396" cy="1561224"/>
          </a:xfrm>
        </p:grpSpPr>
        <p:sp>
          <p:nvSpPr>
            <p:cNvPr id="10" name="Freeform 10"/>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102747"/>
            </a:solidFill>
            <a:ln w="12700">
              <a:solidFill>
                <a:srgbClr val="000000"/>
              </a:solidFill>
            </a:ln>
          </p:spPr>
          <p:txBody>
            <a:bodyPr/>
            <a:lstStyle/>
            <a:p>
              <a:endParaRPr lang="en-US"/>
            </a:p>
          </p:txBody>
        </p:sp>
      </p:grpSp>
      <p:grpSp>
        <p:nvGrpSpPr>
          <p:cNvPr id="11" name="Group 11"/>
          <p:cNvGrpSpPr/>
          <p:nvPr/>
        </p:nvGrpSpPr>
        <p:grpSpPr>
          <a:xfrm>
            <a:off x="11991825" y="2374439"/>
            <a:ext cx="5282622" cy="1308050"/>
            <a:chOff x="0" y="0"/>
            <a:chExt cx="7043496" cy="1744067"/>
          </a:xfrm>
        </p:grpSpPr>
        <p:sp>
          <p:nvSpPr>
            <p:cNvPr id="12" name="Freeform 12"/>
            <p:cNvSpPr/>
            <p:nvPr/>
          </p:nvSpPr>
          <p:spPr>
            <a:xfrm>
              <a:off x="0" y="0"/>
              <a:ext cx="7043492" cy="1744073"/>
            </a:xfrm>
            <a:custGeom>
              <a:avLst/>
              <a:gdLst/>
              <a:ahLst/>
              <a:cxnLst/>
              <a:rect l="l" t="t" r="r" b="b"/>
              <a:pathLst>
                <a:path w="7043492" h="1744073">
                  <a:moveTo>
                    <a:pt x="0" y="0"/>
                  </a:moveTo>
                  <a:lnTo>
                    <a:pt x="7043492" y="0"/>
                  </a:lnTo>
                  <a:lnTo>
                    <a:pt x="7043492" y="1744073"/>
                  </a:lnTo>
                  <a:lnTo>
                    <a:pt x="0" y="1744073"/>
                  </a:lnTo>
                  <a:close/>
                </a:path>
              </a:pathLst>
            </a:custGeom>
            <a:solidFill>
              <a:srgbClr val="000000">
                <a:alpha val="0"/>
              </a:srgbClr>
            </a:solidFill>
            <a:ln w="12700">
              <a:noFill/>
            </a:ln>
          </p:spPr>
          <p:txBody>
            <a:bodyPr/>
            <a:lstStyle/>
            <a:p>
              <a:endParaRPr lang="en-US"/>
            </a:p>
          </p:txBody>
        </p:sp>
        <p:sp>
          <p:nvSpPr>
            <p:cNvPr id="13" name="TextBox 13"/>
            <p:cNvSpPr txBox="1"/>
            <p:nvPr/>
          </p:nvSpPr>
          <p:spPr>
            <a:xfrm>
              <a:off x="0" y="9525"/>
              <a:ext cx="7043496" cy="1734542"/>
            </a:xfrm>
            <a:prstGeom prst="rect">
              <a:avLst/>
            </a:prstGeom>
            <a:ln>
              <a:noFill/>
            </a:ln>
          </p:spPr>
          <p:txBody>
            <a:bodyPr lIns="0" tIns="0" rIns="0" bIns="0" rtlCol="0" anchor="ctr"/>
            <a:lstStyle/>
            <a:p>
              <a:pPr algn="ctr">
                <a:lnSpc>
                  <a:spcPts val="4320"/>
                </a:lnSpc>
              </a:pPr>
              <a:r>
                <a:rPr lang="en-US" sz="3600">
                  <a:solidFill>
                    <a:srgbClr val="FFFFFF"/>
                  </a:solidFill>
                  <a:latin typeface="Quicksand"/>
                  <a:ea typeface="Quicksand"/>
                  <a:cs typeface="Quicksand"/>
                  <a:sym typeface="Quicksand"/>
                </a:rPr>
                <a:t>Resident</a:t>
              </a:r>
            </a:p>
            <a:p>
              <a:pPr algn="ctr">
                <a:lnSpc>
                  <a:spcPts val="4320"/>
                </a:lnSpc>
              </a:pPr>
              <a:r>
                <a:rPr lang="en-US" sz="3600">
                  <a:solidFill>
                    <a:srgbClr val="FFFFFF"/>
                  </a:solidFill>
                  <a:latin typeface="Quicksand"/>
                  <a:ea typeface="Quicksand"/>
                  <a:cs typeface="Quicksand"/>
                  <a:sym typeface="Quicksand"/>
                </a:rPr>
                <a:t>TRANSFER REASON</a:t>
              </a:r>
            </a:p>
          </p:txBody>
        </p:sp>
      </p:grpSp>
      <p:grpSp>
        <p:nvGrpSpPr>
          <p:cNvPr id="14" name="Group 14"/>
          <p:cNvGrpSpPr/>
          <p:nvPr/>
        </p:nvGrpSpPr>
        <p:grpSpPr>
          <a:xfrm>
            <a:off x="714375" y="547688"/>
            <a:ext cx="16887825" cy="1064197"/>
            <a:chOff x="0" y="0"/>
            <a:chExt cx="22517100" cy="1418930"/>
          </a:xfrm>
        </p:grpSpPr>
        <p:sp>
          <p:nvSpPr>
            <p:cNvPr id="15" name="Freeform 15"/>
            <p:cNvSpPr/>
            <p:nvPr/>
          </p:nvSpPr>
          <p:spPr>
            <a:xfrm>
              <a:off x="0" y="0"/>
              <a:ext cx="22517100" cy="1418930"/>
            </a:xfrm>
            <a:custGeom>
              <a:avLst/>
              <a:gdLst/>
              <a:ahLst/>
              <a:cxnLst/>
              <a:rect l="l" t="t" r="r" b="b"/>
              <a:pathLst>
                <a:path w="22517100" h="1418930">
                  <a:moveTo>
                    <a:pt x="0" y="0"/>
                  </a:moveTo>
                  <a:lnTo>
                    <a:pt x="22517100" y="0"/>
                  </a:lnTo>
                  <a:lnTo>
                    <a:pt x="22517100" y="1418930"/>
                  </a:lnTo>
                  <a:lnTo>
                    <a:pt x="0" y="1418930"/>
                  </a:lnTo>
                  <a:close/>
                </a:path>
              </a:pathLst>
            </a:custGeom>
            <a:solidFill>
              <a:srgbClr val="000000">
                <a:alpha val="0"/>
              </a:srgbClr>
            </a:solidFill>
            <a:ln w="12700">
              <a:noFill/>
            </a:ln>
          </p:spPr>
          <p:txBody>
            <a:bodyPr/>
            <a:lstStyle/>
            <a:p>
              <a:endParaRPr lang="en-US"/>
            </a:p>
          </p:txBody>
        </p:sp>
        <p:sp>
          <p:nvSpPr>
            <p:cNvPr id="16" name="TextBox 16"/>
            <p:cNvSpPr txBox="1"/>
            <p:nvPr/>
          </p:nvSpPr>
          <p:spPr>
            <a:xfrm>
              <a:off x="0" y="47625"/>
              <a:ext cx="22517100" cy="1371305"/>
            </a:xfrm>
            <a:prstGeom prst="rect">
              <a:avLst/>
            </a:prstGeom>
            <a:ln>
              <a:noFill/>
            </a:ln>
          </p:spPr>
          <p:txBody>
            <a:bodyPr lIns="0" tIns="0" rIns="0" bIns="0" rtlCol="0" anchor="ctr"/>
            <a:lstStyle/>
            <a:p>
              <a:pPr algn="just">
                <a:lnSpc>
                  <a:spcPts val="5454"/>
                </a:lnSpc>
              </a:pPr>
              <a:r>
                <a:rPr lang="en-US" sz="5050" spc="-30">
                  <a:solidFill>
                    <a:srgbClr val="000000"/>
                  </a:solidFill>
                  <a:latin typeface="Questrial"/>
                  <a:ea typeface="Questrial"/>
                  <a:cs typeface="Questrial"/>
                  <a:sym typeface="Questrial"/>
                </a:rPr>
                <a:t>Living in Receiving State vs. Compact Definition of Resident</a:t>
              </a:r>
            </a:p>
          </p:txBody>
        </p:sp>
      </p:grpSp>
      <p:grpSp>
        <p:nvGrpSpPr>
          <p:cNvPr id="17" name="Group 17"/>
          <p:cNvGrpSpPr/>
          <p:nvPr/>
        </p:nvGrpSpPr>
        <p:grpSpPr>
          <a:xfrm>
            <a:off x="0" y="547688"/>
            <a:ext cx="413661" cy="1052512"/>
            <a:chOff x="0" y="0"/>
            <a:chExt cx="551548" cy="1403350"/>
          </a:xfrm>
        </p:grpSpPr>
        <p:sp>
          <p:nvSpPr>
            <p:cNvPr id="18" name="Freeform 18"/>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19" name="Freeform 19"/>
          <p:cNvSpPr/>
          <p:nvPr/>
        </p:nvSpPr>
        <p:spPr>
          <a:xfrm>
            <a:off x="206831" y="2468499"/>
            <a:ext cx="4084971" cy="7055173"/>
          </a:xfrm>
          <a:custGeom>
            <a:avLst/>
            <a:gdLst/>
            <a:ahLst/>
            <a:cxnLst/>
            <a:rect l="l" t="t" r="r" b="b"/>
            <a:pathLst>
              <a:path w="4084971" h="7055173">
                <a:moveTo>
                  <a:pt x="0" y="0"/>
                </a:moveTo>
                <a:lnTo>
                  <a:pt x="4084971" y="0"/>
                </a:lnTo>
                <a:lnTo>
                  <a:pt x="4084971" y="7055173"/>
                </a:lnTo>
                <a:lnTo>
                  <a:pt x="0" y="705517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105663"/>
            <a:ext cx="16230600" cy="3152637"/>
            <a:chOff x="0" y="0"/>
            <a:chExt cx="2514545" cy="488426"/>
          </a:xfrm>
        </p:grpSpPr>
        <p:sp>
          <p:nvSpPr>
            <p:cNvPr id="3" name="Freeform 3"/>
            <p:cNvSpPr/>
            <p:nvPr/>
          </p:nvSpPr>
          <p:spPr>
            <a:xfrm>
              <a:off x="0" y="0"/>
              <a:ext cx="2514545" cy="488426"/>
            </a:xfrm>
            <a:custGeom>
              <a:avLst/>
              <a:gdLst/>
              <a:ahLst/>
              <a:cxnLst/>
              <a:rect l="l" t="t" r="r" b="b"/>
              <a:pathLst>
                <a:path w="2514545" h="488426">
                  <a:moveTo>
                    <a:pt x="0" y="0"/>
                  </a:moveTo>
                  <a:lnTo>
                    <a:pt x="2514545" y="0"/>
                  </a:lnTo>
                  <a:lnTo>
                    <a:pt x="2514545" y="488426"/>
                  </a:lnTo>
                  <a:lnTo>
                    <a:pt x="0" y="488426"/>
                  </a:lnTo>
                  <a:close/>
                </a:path>
              </a:pathLst>
            </a:custGeom>
            <a:solidFill>
              <a:srgbClr val="0E1E31"/>
            </a:solidFill>
            <a:ln w="12700">
              <a:solidFill>
                <a:srgbClr val="000000"/>
              </a:solidFill>
            </a:ln>
          </p:spPr>
          <p:txBody>
            <a:bodyPr/>
            <a:lstStyle/>
            <a:p>
              <a:endParaRPr lang="en-US"/>
            </a:p>
          </p:txBody>
        </p:sp>
      </p:grpSp>
      <p:grpSp>
        <p:nvGrpSpPr>
          <p:cNvPr id="4" name="Group 4"/>
          <p:cNvGrpSpPr/>
          <p:nvPr/>
        </p:nvGrpSpPr>
        <p:grpSpPr>
          <a:xfrm>
            <a:off x="1028700" y="5542429"/>
            <a:ext cx="16230600" cy="4279106"/>
            <a:chOff x="0" y="0"/>
            <a:chExt cx="21640800" cy="5705474"/>
          </a:xfrm>
        </p:grpSpPr>
        <p:sp>
          <p:nvSpPr>
            <p:cNvPr id="5" name="Freeform 5"/>
            <p:cNvSpPr/>
            <p:nvPr/>
          </p:nvSpPr>
          <p:spPr>
            <a:xfrm>
              <a:off x="0" y="0"/>
              <a:ext cx="21640800" cy="5705473"/>
            </a:xfrm>
            <a:custGeom>
              <a:avLst/>
              <a:gdLst/>
              <a:ahLst/>
              <a:cxnLst/>
              <a:rect l="l" t="t" r="r" b="b"/>
              <a:pathLst>
                <a:path w="21640800" h="5705473">
                  <a:moveTo>
                    <a:pt x="0" y="0"/>
                  </a:moveTo>
                  <a:lnTo>
                    <a:pt x="21640800" y="0"/>
                  </a:lnTo>
                  <a:lnTo>
                    <a:pt x="21640800" y="5705473"/>
                  </a:lnTo>
                  <a:lnTo>
                    <a:pt x="0" y="5705473"/>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104775"/>
              <a:ext cx="21640800" cy="5600699"/>
            </a:xfrm>
            <a:prstGeom prst="rect">
              <a:avLst/>
            </a:prstGeom>
          </p:spPr>
          <p:txBody>
            <a:bodyPr lIns="0" tIns="0" rIns="0" bIns="0" rtlCol="0" anchor="ctr"/>
            <a:lstStyle/>
            <a:p>
              <a:pPr algn="l">
                <a:lnSpc>
                  <a:spcPts val="10367"/>
                </a:lnSpc>
              </a:pPr>
              <a:r>
                <a:rPr lang="en-US" sz="9599" spc="-58">
                  <a:solidFill>
                    <a:srgbClr val="D3D3D3"/>
                  </a:solidFill>
                  <a:latin typeface="Questrial"/>
                  <a:ea typeface="Questrial"/>
                  <a:cs typeface="Questrial"/>
                  <a:sym typeface="Questrial"/>
                </a:rPr>
                <a:t>Overview of the Compact</a:t>
              </a:r>
            </a:p>
          </p:txBody>
        </p:sp>
      </p:grpSp>
      <p:sp>
        <p:nvSpPr>
          <p:cNvPr id="7" name="TextBox 7"/>
          <p:cNvSpPr txBox="1"/>
          <p:nvPr/>
        </p:nvSpPr>
        <p:spPr>
          <a:xfrm>
            <a:off x="1194709" y="8437227"/>
            <a:ext cx="12292691" cy="603885"/>
          </a:xfrm>
          <a:prstGeom prst="rect">
            <a:avLst/>
          </a:prstGeom>
        </p:spPr>
        <p:txBody>
          <a:bodyPr wrap="square" lIns="0" tIns="0" rIns="0" bIns="0" rtlCol="0" anchor="t">
            <a:spAutoFit/>
          </a:bodyPr>
          <a:lstStyle/>
          <a:p>
            <a:pPr algn="ctr">
              <a:lnSpc>
                <a:spcPts val="5040"/>
              </a:lnSpc>
            </a:pPr>
            <a:r>
              <a:rPr lang="en-US" sz="3600" dirty="0">
                <a:solidFill>
                  <a:srgbClr val="D3D3D3"/>
                </a:solidFill>
                <a:latin typeface="Quicksand"/>
                <a:ea typeface="Quicksand"/>
                <a:cs typeface="Quicksand"/>
                <a:sym typeface="Quicksand"/>
              </a:rPr>
              <a:t>Purpose, Authority, and Implications for Non-Compliance</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115122" y="2115122"/>
            <a:ext cx="10287000" cy="6056757"/>
            <a:chOff x="0" y="0"/>
            <a:chExt cx="13716000" cy="8075676"/>
          </a:xfrm>
        </p:grpSpPr>
        <p:sp>
          <p:nvSpPr>
            <p:cNvPr id="3" name="Freeform 3"/>
            <p:cNvSpPr/>
            <p:nvPr/>
          </p:nvSpPr>
          <p:spPr>
            <a:xfrm>
              <a:off x="0" y="0"/>
              <a:ext cx="13716000" cy="8075676"/>
            </a:xfrm>
            <a:custGeom>
              <a:avLst/>
              <a:gdLst/>
              <a:ahLst/>
              <a:cxnLst/>
              <a:rect l="l" t="t" r="r" b="b"/>
              <a:pathLst>
                <a:path w="13716000" h="8075676">
                  <a:moveTo>
                    <a:pt x="13716000" y="0"/>
                  </a:moveTo>
                  <a:lnTo>
                    <a:pt x="0" y="0"/>
                  </a:lnTo>
                  <a:lnTo>
                    <a:pt x="0" y="8075676"/>
                  </a:lnTo>
                  <a:lnTo>
                    <a:pt x="13716000" y="8075676"/>
                  </a:lnTo>
                  <a:close/>
                </a:path>
              </a:pathLst>
            </a:custGeom>
            <a:solidFill>
              <a:srgbClr val="D3D3D3"/>
            </a:solidFill>
            <a:ln w="12700">
              <a:solidFill>
                <a:srgbClr val="000000"/>
              </a:solidFill>
            </a:ln>
          </p:spPr>
          <p:txBody>
            <a:bodyPr/>
            <a:lstStyle/>
            <a:p>
              <a:endParaRPr lang="en-US"/>
            </a:p>
          </p:txBody>
        </p:sp>
      </p:grpSp>
      <p:grpSp>
        <p:nvGrpSpPr>
          <p:cNvPr id="4" name="Group 4"/>
          <p:cNvGrpSpPr/>
          <p:nvPr/>
        </p:nvGrpSpPr>
        <p:grpSpPr>
          <a:xfrm rot="5400000">
            <a:off x="-2115131" y="2130333"/>
            <a:ext cx="10287000" cy="6056757"/>
            <a:chOff x="0" y="0"/>
            <a:chExt cx="13716000" cy="8075676"/>
          </a:xfrm>
        </p:grpSpPr>
        <p:sp>
          <p:nvSpPr>
            <p:cNvPr id="5" name="Freeform 5"/>
            <p:cNvSpPr/>
            <p:nvPr/>
          </p:nvSpPr>
          <p:spPr>
            <a:xfrm>
              <a:off x="0" y="0"/>
              <a:ext cx="13716000" cy="8075676"/>
            </a:xfrm>
            <a:custGeom>
              <a:avLst/>
              <a:gdLst/>
              <a:ahLst/>
              <a:cxnLst/>
              <a:rect l="l" t="t" r="r" b="b"/>
              <a:pathLst>
                <a:path w="13716000" h="8075676">
                  <a:moveTo>
                    <a:pt x="13716000" y="0"/>
                  </a:moveTo>
                  <a:lnTo>
                    <a:pt x="0" y="0"/>
                  </a:lnTo>
                  <a:lnTo>
                    <a:pt x="0" y="8075676"/>
                  </a:lnTo>
                  <a:lnTo>
                    <a:pt x="13716000" y="8075676"/>
                  </a:lnTo>
                  <a:close/>
                </a:path>
              </a:pathLst>
            </a:custGeom>
            <a:solidFill>
              <a:srgbClr val="0E1E31"/>
            </a:solidFill>
            <a:ln w="12700">
              <a:solidFill>
                <a:srgbClr val="000000"/>
              </a:solidFill>
            </a:ln>
          </p:spPr>
          <p:txBody>
            <a:bodyPr/>
            <a:lstStyle/>
            <a:p>
              <a:endParaRPr lang="en-US"/>
            </a:p>
          </p:txBody>
        </p:sp>
      </p:grpSp>
      <p:grpSp>
        <p:nvGrpSpPr>
          <p:cNvPr id="6" name="Group 6"/>
          <p:cNvGrpSpPr/>
          <p:nvPr/>
        </p:nvGrpSpPr>
        <p:grpSpPr>
          <a:xfrm>
            <a:off x="481809" y="2342106"/>
            <a:ext cx="5093139" cy="5633210"/>
            <a:chOff x="0" y="0"/>
            <a:chExt cx="6790852" cy="7510947"/>
          </a:xfrm>
        </p:grpSpPr>
        <p:sp>
          <p:nvSpPr>
            <p:cNvPr id="7" name="Freeform 7"/>
            <p:cNvSpPr/>
            <p:nvPr/>
          </p:nvSpPr>
          <p:spPr>
            <a:xfrm>
              <a:off x="0" y="0"/>
              <a:ext cx="6790854" cy="7510948"/>
            </a:xfrm>
            <a:custGeom>
              <a:avLst/>
              <a:gdLst/>
              <a:ahLst/>
              <a:cxnLst/>
              <a:rect l="l" t="t" r="r" b="b"/>
              <a:pathLst>
                <a:path w="6790854" h="7510948">
                  <a:moveTo>
                    <a:pt x="0" y="0"/>
                  </a:moveTo>
                  <a:lnTo>
                    <a:pt x="6790854" y="0"/>
                  </a:lnTo>
                  <a:lnTo>
                    <a:pt x="6790854" y="7510948"/>
                  </a:lnTo>
                  <a:lnTo>
                    <a:pt x="0" y="7510948"/>
                  </a:lnTo>
                  <a:close/>
                </a:path>
              </a:pathLst>
            </a:custGeom>
            <a:solidFill>
              <a:srgbClr val="000000">
                <a:alpha val="0"/>
              </a:srgbClr>
            </a:solidFill>
            <a:ln w="12700">
              <a:noFill/>
            </a:ln>
          </p:spPr>
          <p:txBody>
            <a:bodyPr/>
            <a:lstStyle/>
            <a:p>
              <a:endParaRPr lang="en-US"/>
            </a:p>
          </p:txBody>
        </p:sp>
        <p:sp>
          <p:nvSpPr>
            <p:cNvPr id="8" name="TextBox 8"/>
            <p:cNvSpPr txBox="1"/>
            <p:nvPr/>
          </p:nvSpPr>
          <p:spPr>
            <a:xfrm>
              <a:off x="0" y="66675"/>
              <a:ext cx="6790852" cy="7444272"/>
            </a:xfrm>
            <a:prstGeom prst="rect">
              <a:avLst/>
            </a:prstGeom>
            <a:ln>
              <a:noFill/>
            </a:ln>
          </p:spPr>
          <p:txBody>
            <a:bodyPr lIns="0" tIns="0" rIns="0" bIns="0" rtlCol="0" anchor="b"/>
            <a:lstStyle/>
            <a:p>
              <a:pPr algn="l">
                <a:lnSpc>
                  <a:spcPts val="7559"/>
                </a:lnSpc>
              </a:pPr>
              <a:r>
                <a:rPr lang="en-US" sz="6999" spc="-42">
                  <a:solidFill>
                    <a:srgbClr val="D3D3D3"/>
                  </a:solidFill>
                  <a:latin typeface="Questrial"/>
                  <a:ea typeface="Questrial"/>
                  <a:cs typeface="Questrial"/>
                  <a:sym typeface="Questrial"/>
                </a:rPr>
                <a:t>Reporting Instructions</a:t>
              </a:r>
            </a:p>
            <a:p>
              <a:pPr algn="l">
                <a:lnSpc>
                  <a:spcPts val="5184"/>
                </a:lnSpc>
              </a:pPr>
              <a:endParaRPr lang="en-US" sz="6999" spc="-42">
                <a:solidFill>
                  <a:srgbClr val="D3D3D3"/>
                </a:solidFill>
                <a:latin typeface="Questrial"/>
                <a:ea typeface="Questrial"/>
                <a:cs typeface="Questrial"/>
                <a:sym typeface="Questrial"/>
              </a:endParaRPr>
            </a:p>
            <a:p>
              <a:pPr algn="l">
                <a:lnSpc>
                  <a:spcPts val="5184"/>
                </a:lnSpc>
              </a:pPr>
              <a:r>
                <a:rPr lang="en-US" sz="4800" spc="-29">
                  <a:solidFill>
                    <a:srgbClr val="D3D3D3"/>
                  </a:solidFill>
                  <a:latin typeface="Questrial"/>
                  <a:ea typeface="Questrial"/>
                  <a:cs typeface="Questrial"/>
                  <a:sym typeface="Questrial"/>
                </a:rPr>
                <a:t>Living in the Receiving State at the Time of Sentencing</a:t>
              </a:r>
            </a:p>
          </p:txBody>
        </p:sp>
      </p:grpSp>
      <p:grpSp>
        <p:nvGrpSpPr>
          <p:cNvPr id="9" name="Group 9"/>
          <p:cNvGrpSpPr/>
          <p:nvPr/>
        </p:nvGrpSpPr>
        <p:grpSpPr>
          <a:xfrm>
            <a:off x="7215388" y="974217"/>
            <a:ext cx="10615412" cy="8319071"/>
            <a:chOff x="0" y="0"/>
            <a:chExt cx="14153883" cy="11092094"/>
          </a:xfrm>
        </p:grpSpPr>
        <p:sp>
          <p:nvSpPr>
            <p:cNvPr id="10" name="Freeform 10"/>
            <p:cNvSpPr/>
            <p:nvPr/>
          </p:nvSpPr>
          <p:spPr>
            <a:xfrm>
              <a:off x="0" y="0"/>
              <a:ext cx="14153882" cy="11092097"/>
            </a:xfrm>
            <a:custGeom>
              <a:avLst/>
              <a:gdLst/>
              <a:ahLst/>
              <a:cxnLst/>
              <a:rect l="l" t="t" r="r" b="b"/>
              <a:pathLst>
                <a:path w="14153882" h="11092097">
                  <a:moveTo>
                    <a:pt x="0" y="0"/>
                  </a:moveTo>
                  <a:lnTo>
                    <a:pt x="14153882" y="0"/>
                  </a:lnTo>
                  <a:lnTo>
                    <a:pt x="14153882" y="11092097"/>
                  </a:lnTo>
                  <a:lnTo>
                    <a:pt x="0" y="11092097"/>
                  </a:lnTo>
                  <a:close/>
                </a:path>
              </a:pathLst>
            </a:custGeom>
            <a:solidFill>
              <a:srgbClr val="000000">
                <a:alpha val="0"/>
              </a:srgbClr>
            </a:solidFill>
            <a:ln w="12700">
              <a:noFill/>
            </a:ln>
          </p:spPr>
          <p:txBody>
            <a:bodyPr/>
            <a:lstStyle/>
            <a:p>
              <a:endParaRPr lang="en-US"/>
            </a:p>
          </p:txBody>
        </p:sp>
        <p:sp>
          <p:nvSpPr>
            <p:cNvPr id="11" name="TextBox 11"/>
            <p:cNvSpPr txBox="1"/>
            <p:nvPr/>
          </p:nvSpPr>
          <p:spPr>
            <a:xfrm>
              <a:off x="0" y="28575"/>
              <a:ext cx="14153883" cy="11063519"/>
            </a:xfrm>
            <a:prstGeom prst="rect">
              <a:avLst/>
            </a:prstGeom>
            <a:ln>
              <a:noFill/>
            </a:ln>
          </p:spPr>
          <p:txBody>
            <a:bodyPr lIns="0" tIns="0" rIns="0" bIns="0" rtlCol="0" anchor="ctr"/>
            <a:lstStyle/>
            <a:p>
              <a:pPr algn="l">
                <a:lnSpc>
                  <a:spcPts val="3455"/>
                </a:lnSpc>
              </a:pPr>
              <a:r>
                <a:rPr lang="en-US" sz="3199">
                  <a:solidFill>
                    <a:srgbClr val="D3D3D3"/>
                  </a:solidFill>
                  <a:latin typeface="Quicksand"/>
                  <a:ea typeface="Quicksand"/>
                  <a:cs typeface="Quicksand"/>
                  <a:sym typeface="Quicksand"/>
                </a:rPr>
                <a:t>Requests must be </a:t>
              </a:r>
              <a:r>
                <a:rPr lang="en-US" sz="3199" u="sng">
                  <a:solidFill>
                    <a:srgbClr val="D3D3D3"/>
                  </a:solidFill>
                  <a:latin typeface="Quicksand"/>
                  <a:ea typeface="Quicksand"/>
                  <a:cs typeface="Quicksand"/>
                  <a:sym typeface="Quicksand"/>
                </a:rPr>
                <a:t>submitted within 10 business days</a:t>
              </a:r>
              <a:r>
                <a:rPr lang="en-US" sz="3199">
                  <a:solidFill>
                    <a:srgbClr val="D3D3D3"/>
                  </a:solidFill>
                  <a:latin typeface="Quicksand"/>
                  <a:ea typeface="Quicksand"/>
                  <a:cs typeface="Quicksand"/>
                  <a:sym typeface="Quicksand"/>
                </a:rPr>
                <a:t> of:</a:t>
              </a:r>
            </a:p>
            <a:p>
              <a:pPr marL="670559" lvl="1" indent="-335279" algn="l">
                <a:lnSpc>
                  <a:spcPts val="3455"/>
                </a:lnSpc>
                <a:buFont typeface="Arial"/>
                <a:buChar char="•"/>
              </a:pPr>
              <a:r>
                <a:rPr lang="en-US" sz="3199">
                  <a:solidFill>
                    <a:srgbClr val="D3D3D3"/>
                  </a:solidFill>
                  <a:latin typeface="Quicksand"/>
                  <a:ea typeface="Quicksand"/>
                  <a:cs typeface="Quicksand"/>
                  <a:sym typeface="Quicksand"/>
                </a:rPr>
                <a:t>initial sentencing date,</a:t>
              </a:r>
            </a:p>
            <a:p>
              <a:pPr marL="670559" lvl="1" indent="-335279" algn="l">
                <a:lnSpc>
                  <a:spcPts val="3455"/>
                </a:lnSpc>
                <a:buFont typeface="Arial"/>
                <a:buChar char="•"/>
              </a:pPr>
              <a:r>
                <a:rPr lang="en-US" sz="3199">
                  <a:solidFill>
                    <a:srgbClr val="D3D3D3"/>
                  </a:solidFill>
                  <a:latin typeface="Quicksand"/>
                  <a:ea typeface="Quicksand"/>
                  <a:cs typeface="Quicksand"/>
                  <a:sym typeface="Quicksand"/>
                </a:rPr>
                <a:t>date of the disposition of a violation or revocation proceeding, or</a:t>
              </a:r>
            </a:p>
            <a:p>
              <a:pPr marL="670559" lvl="1" indent="-335279" algn="l">
                <a:lnSpc>
                  <a:spcPts val="3455"/>
                </a:lnSpc>
                <a:buFont typeface="Arial"/>
                <a:buChar char="•"/>
              </a:pPr>
              <a:r>
                <a:rPr lang="en-US" sz="3199">
                  <a:solidFill>
                    <a:srgbClr val="D3D3D3"/>
                  </a:solidFill>
                  <a:latin typeface="Quicksand"/>
                  <a:ea typeface="Quicksand"/>
                  <a:cs typeface="Quicksand"/>
                  <a:sym typeface="Quicksand"/>
                </a:rPr>
                <a:t>release date from incarceration to supervision, if this occurs within 90 days of the sentence</a:t>
              </a:r>
            </a:p>
            <a:p>
              <a:pPr marL="670559" lvl="1" indent="-335279" algn="l">
                <a:lnSpc>
                  <a:spcPts val="3455"/>
                </a:lnSpc>
              </a:pPr>
              <a:endParaRPr lang="en-US" sz="3199">
                <a:solidFill>
                  <a:srgbClr val="D3D3D3"/>
                </a:solidFill>
                <a:latin typeface="Quicksand"/>
                <a:ea typeface="Quicksand"/>
                <a:cs typeface="Quicksand"/>
                <a:sym typeface="Quicksand"/>
              </a:endParaRPr>
            </a:p>
            <a:p>
              <a:pPr algn="l">
                <a:lnSpc>
                  <a:spcPts val="3455"/>
                </a:lnSpc>
              </a:pPr>
              <a:r>
                <a:rPr lang="en-US" sz="3199" i="1">
                  <a:solidFill>
                    <a:srgbClr val="D3D3D3"/>
                  </a:solidFill>
                  <a:latin typeface="Quicksand"/>
                  <a:ea typeface="Quicksand"/>
                  <a:cs typeface="Quicksand"/>
                  <a:sym typeface="Quicksand"/>
                </a:rPr>
                <a:t>TIP:  Submit Transfer Request prior to release.  If approved, request for reporting instructions is not necessary</a:t>
              </a:r>
            </a:p>
            <a:p>
              <a:pPr marL="670559" lvl="1" indent="-335279" algn="l">
                <a:lnSpc>
                  <a:spcPts val="3455"/>
                </a:lnSpc>
              </a:pPr>
              <a:endParaRPr lang="en-US" sz="3199" i="1">
                <a:solidFill>
                  <a:srgbClr val="D3D3D3"/>
                </a:solidFill>
                <a:latin typeface="Quicksand"/>
                <a:ea typeface="Quicksand"/>
                <a:cs typeface="Quicksand"/>
                <a:sym typeface="Quicksand"/>
              </a:endParaRPr>
            </a:p>
            <a:p>
              <a:pPr algn="l">
                <a:lnSpc>
                  <a:spcPts val="3455"/>
                </a:lnSpc>
              </a:pPr>
              <a:r>
                <a:rPr lang="en-US" sz="3199">
                  <a:solidFill>
                    <a:srgbClr val="D3D3D3"/>
                  </a:solidFill>
                  <a:latin typeface="Quicksand"/>
                  <a:ea typeface="Quicksand"/>
                  <a:cs typeface="Quicksand"/>
                  <a:sym typeface="Quicksand"/>
                </a:rPr>
                <a:t>ONLY reason for reporting instructions in which a travel permit may be issued (non-sex offenders) prior to reply from a receiving state </a:t>
              </a:r>
            </a:p>
            <a:p>
              <a:pPr marL="670559" lvl="1" indent="-335279" algn="l">
                <a:lnSpc>
                  <a:spcPts val="3455"/>
                </a:lnSpc>
              </a:pPr>
              <a:endParaRPr lang="en-US" sz="3199">
                <a:solidFill>
                  <a:srgbClr val="D3D3D3"/>
                </a:solidFill>
                <a:latin typeface="Quicksand"/>
                <a:ea typeface="Quicksand"/>
                <a:cs typeface="Quicksand"/>
                <a:sym typeface="Quicksand"/>
              </a:endParaRPr>
            </a:p>
            <a:p>
              <a:pPr marL="670559" lvl="1" indent="-335279" algn="ctr">
                <a:lnSpc>
                  <a:spcPts val="3455"/>
                </a:lnSpc>
              </a:pPr>
              <a:r>
                <a:rPr lang="en-US" sz="3199" b="1" i="1">
                  <a:solidFill>
                    <a:srgbClr val="D3D3D3"/>
                  </a:solidFill>
                  <a:latin typeface="Quicksand Bold"/>
                  <a:ea typeface="Quicksand Bold"/>
                  <a:cs typeface="Quicksand Bold"/>
                  <a:sym typeface="Quicksand Bold"/>
                </a:rPr>
                <a:t>Be sure to inform supervised individual of the </a:t>
              </a:r>
            </a:p>
            <a:p>
              <a:pPr marL="670559" lvl="1" indent="-335279" algn="ctr">
                <a:lnSpc>
                  <a:spcPts val="3455"/>
                </a:lnSpc>
              </a:pPr>
              <a:r>
                <a:rPr lang="en-US" sz="3199" b="1" i="1">
                  <a:solidFill>
                    <a:srgbClr val="D3D3D3"/>
                  </a:solidFill>
                  <a:latin typeface="Quicksand Bold"/>
                  <a:ea typeface="Quicksand Bold"/>
                  <a:cs typeface="Quicksand Bold"/>
                  <a:sym typeface="Quicksand Bold"/>
                </a:rPr>
                <a:t>Reporting Instructions when received!!! </a:t>
              </a:r>
            </a:p>
          </p:txBody>
        </p:sp>
      </p:gr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7"/>
            <a:ext cx="16887825" cy="1208153"/>
            <a:chOff x="0" y="0"/>
            <a:chExt cx="22517100" cy="1610870"/>
          </a:xfrm>
        </p:grpSpPr>
        <p:sp>
          <p:nvSpPr>
            <p:cNvPr id="3" name="Freeform 3"/>
            <p:cNvSpPr/>
            <p:nvPr/>
          </p:nvSpPr>
          <p:spPr>
            <a:xfrm>
              <a:off x="0" y="0"/>
              <a:ext cx="22517100" cy="1610870"/>
            </a:xfrm>
            <a:custGeom>
              <a:avLst/>
              <a:gdLst/>
              <a:ahLst/>
              <a:cxnLst/>
              <a:rect l="l" t="t" r="r" b="b"/>
              <a:pathLst>
                <a:path w="22517100" h="1610870">
                  <a:moveTo>
                    <a:pt x="0" y="0"/>
                  </a:moveTo>
                  <a:lnTo>
                    <a:pt x="22517100" y="0"/>
                  </a:lnTo>
                  <a:lnTo>
                    <a:pt x="22517100" y="1610870"/>
                  </a:lnTo>
                  <a:lnTo>
                    <a:pt x="0" y="161087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47625"/>
              <a:ext cx="22517100" cy="1563245"/>
            </a:xfrm>
            <a:prstGeom prst="rect">
              <a:avLst/>
            </a:prstGeom>
            <a:ln>
              <a:noFill/>
            </a:ln>
          </p:spPr>
          <p:txBody>
            <a:bodyPr lIns="0" tIns="0" rIns="0" bIns="0" rtlCol="0" anchor="ctr"/>
            <a:lstStyle/>
            <a:p>
              <a:pPr algn="l">
                <a:lnSpc>
                  <a:spcPts val="6156"/>
                </a:lnSpc>
              </a:pPr>
              <a:r>
                <a:rPr lang="en-US" sz="5700" spc="-34">
                  <a:solidFill>
                    <a:srgbClr val="2E415D"/>
                  </a:solidFill>
                  <a:latin typeface="Questrial"/>
                  <a:ea typeface="Questrial"/>
                  <a:cs typeface="Questrial"/>
                  <a:sym typeface="Questrial"/>
                </a:rPr>
                <a:t>Reporting Instructions Documentation Requirements</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0E1E31"/>
            </a:solidFill>
            <a:ln w="12700">
              <a:solidFill>
                <a:srgbClr val="000000"/>
              </a:solidFill>
            </a:ln>
          </p:spPr>
          <p:txBody>
            <a:bodyPr/>
            <a:lstStyle/>
            <a:p>
              <a:endParaRPr lang="en-US"/>
            </a:p>
          </p:txBody>
        </p:sp>
      </p:grpSp>
      <p:sp>
        <p:nvSpPr>
          <p:cNvPr id="7" name="AutoShape 7"/>
          <p:cNvSpPr/>
          <p:nvPr/>
        </p:nvSpPr>
        <p:spPr>
          <a:xfrm rot="3360">
            <a:off x="7080094" y="9682162"/>
            <a:ext cx="9745818" cy="0"/>
          </a:xfrm>
          <a:prstGeom prst="line">
            <a:avLst/>
          </a:prstGeom>
          <a:ln w="9525" cap="rnd">
            <a:solidFill>
              <a:srgbClr val="D3D3D3"/>
            </a:solidFill>
            <a:prstDash val="solid"/>
            <a:headEnd type="none" w="sm" len="sm"/>
            <a:tailEnd type="none" w="sm" len="sm"/>
          </a:ln>
        </p:spPr>
        <p:txBody>
          <a:bodyPr/>
          <a:lstStyle/>
          <a:p>
            <a:endParaRPr lang="en-US"/>
          </a:p>
        </p:txBody>
      </p:sp>
      <p:sp>
        <p:nvSpPr>
          <p:cNvPr id="8" name="Freeform 8"/>
          <p:cNvSpPr/>
          <p:nvPr/>
        </p:nvSpPr>
        <p:spPr>
          <a:xfrm>
            <a:off x="4006796" y="2120722"/>
            <a:ext cx="11630587" cy="4304176"/>
          </a:xfrm>
          <a:custGeom>
            <a:avLst/>
            <a:gdLst/>
            <a:ahLst/>
            <a:cxnLst/>
            <a:rect l="l" t="t" r="r" b="b"/>
            <a:pathLst>
              <a:path w="11630587" h="4304176">
                <a:moveTo>
                  <a:pt x="0" y="0"/>
                </a:moveTo>
                <a:lnTo>
                  <a:pt x="11630587" y="0"/>
                </a:lnTo>
                <a:lnTo>
                  <a:pt x="11630587" y="4304176"/>
                </a:lnTo>
                <a:lnTo>
                  <a:pt x="0" y="430417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9" name="Group 9"/>
          <p:cNvGrpSpPr/>
          <p:nvPr/>
        </p:nvGrpSpPr>
        <p:grpSpPr>
          <a:xfrm>
            <a:off x="11021501" y="4152871"/>
            <a:ext cx="2671762" cy="652424"/>
            <a:chOff x="0" y="0"/>
            <a:chExt cx="3562350" cy="869899"/>
          </a:xfrm>
        </p:grpSpPr>
        <p:sp>
          <p:nvSpPr>
            <p:cNvPr id="10" name="Freeform 10"/>
            <p:cNvSpPr/>
            <p:nvPr/>
          </p:nvSpPr>
          <p:spPr>
            <a:xfrm>
              <a:off x="0" y="0"/>
              <a:ext cx="3562350" cy="869854"/>
            </a:xfrm>
            <a:custGeom>
              <a:avLst/>
              <a:gdLst/>
              <a:ahLst/>
              <a:cxnLst/>
              <a:rect l="l" t="t" r="r" b="b"/>
              <a:pathLst>
                <a:path w="3562350" h="869854">
                  <a:moveTo>
                    <a:pt x="0" y="0"/>
                  </a:moveTo>
                  <a:lnTo>
                    <a:pt x="3562350" y="0"/>
                  </a:lnTo>
                  <a:lnTo>
                    <a:pt x="3562350" y="869854"/>
                  </a:lnTo>
                  <a:lnTo>
                    <a:pt x="0" y="869854"/>
                  </a:lnTo>
                  <a:close/>
                </a:path>
              </a:pathLst>
            </a:custGeom>
            <a:solidFill>
              <a:srgbClr val="2E415D"/>
            </a:solidFill>
            <a:ln w="12700">
              <a:solidFill>
                <a:srgbClr val="000000"/>
              </a:solidFill>
            </a:ln>
          </p:spPr>
          <p:txBody>
            <a:bodyPr/>
            <a:lstStyle/>
            <a:p>
              <a:endParaRPr lang="en-US"/>
            </a:p>
          </p:txBody>
        </p:sp>
        <p:sp>
          <p:nvSpPr>
            <p:cNvPr id="11" name="TextBox 11"/>
            <p:cNvSpPr txBox="1"/>
            <p:nvPr/>
          </p:nvSpPr>
          <p:spPr>
            <a:xfrm>
              <a:off x="0" y="-9525"/>
              <a:ext cx="3562350" cy="879424"/>
            </a:xfrm>
            <a:prstGeom prst="rect">
              <a:avLst/>
            </a:prstGeom>
          </p:spPr>
          <p:txBody>
            <a:bodyPr lIns="50800" tIns="50800" rIns="50800" bIns="50800" rtlCol="0" anchor="t"/>
            <a:lstStyle/>
            <a:p>
              <a:pPr algn="l">
                <a:lnSpc>
                  <a:spcPts val="3240"/>
                </a:lnSpc>
              </a:pPr>
              <a:r>
                <a:rPr lang="en-US" sz="2700">
                  <a:solidFill>
                    <a:srgbClr val="D3D3D3"/>
                  </a:solidFill>
                  <a:latin typeface="Quicksand"/>
                  <a:ea typeface="Quicksand"/>
                  <a:cs typeface="Quicksand"/>
                  <a:sym typeface="Quicksand"/>
                </a:rPr>
                <a:t>Military Orders</a:t>
              </a:r>
            </a:p>
          </p:txBody>
        </p:sp>
      </p:grpSp>
      <p:grpSp>
        <p:nvGrpSpPr>
          <p:cNvPr id="12" name="Group 12"/>
          <p:cNvGrpSpPr/>
          <p:nvPr/>
        </p:nvGrpSpPr>
        <p:grpSpPr>
          <a:xfrm>
            <a:off x="11541700" y="4910471"/>
            <a:ext cx="6456255" cy="1881149"/>
            <a:chOff x="0" y="0"/>
            <a:chExt cx="8608339" cy="2508199"/>
          </a:xfrm>
        </p:grpSpPr>
        <p:sp>
          <p:nvSpPr>
            <p:cNvPr id="13" name="Freeform 13"/>
            <p:cNvSpPr/>
            <p:nvPr/>
          </p:nvSpPr>
          <p:spPr>
            <a:xfrm>
              <a:off x="0" y="0"/>
              <a:ext cx="8608314" cy="2508225"/>
            </a:xfrm>
            <a:custGeom>
              <a:avLst/>
              <a:gdLst/>
              <a:ahLst/>
              <a:cxnLst/>
              <a:rect l="l" t="t" r="r" b="b"/>
              <a:pathLst>
                <a:path w="8608314" h="2508225">
                  <a:moveTo>
                    <a:pt x="0" y="0"/>
                  </a:moveTo>
                  <a:lnTo>
                    <a:pt x="8608314" y="0"/>
                  </a:lnTo>
                  <a:lnTo>
                    <a:pt x="8608314" y="2508225"/>
                  </a:lnTo>
                  <a:lnTo>
                    <a:pt x="0" y="2508225"/>
                  </a:lnTo>
                  <a:close/>
                </a:path>
              </a:pathLst>
            </a:custGeom>
            <a:solidFill>
              <a:srgbClr val="2E415D"/>
            </a:solidFill>
            <a:ln w="12700">
              <a:solidFill>
                <a:srgbClr val="000000"/>
              </a:solidFill>
            </a:ln>
          </p:spPr>
          <p:txBody>
            <a:bodyPr/>
            <a:lstStyle/>
            <a:p>
              <a:endParaRPr lang="en-US"/>
            </a:p>
          </p:txBody>
        </p:sp>
        <p:sp>
          <p:nvSpPr>
            <p:cNvPr id="14" name="TextBox 14"/>
            <p:cNvSpPr txBox="1"/>
            <p:nvPr/>
          </p:nvSpPr>
          <p:spPr>
            <a:xfrm>
              <a:off x="0" y="-9525"/>
              <a:ext cx="8608339" cy="2517724"/>
            </a:xfrm>
            <a:prstGeom prst="rect">
              <a:avLst/>
            </a:prstGeom>
          </p:spPr>
          <p:txBody>
            <a:bodyPr lIns="50800" tIns="50800" rIns="50800" bIns="50800" rtlCol="0" anchor="t"/>
            <a:lstStyle/>
            <a:p>
              <a:pPr algn="l">
                <a:lnSpc>
                  <a:spcPts val="3240"/>
                </a:lnSpc>
              </a:pPr>
              <a:r>
                <a:rPr lang="en-US" sz="2700">
                  <a:solidFill>
                    <a:srgbClr val="D3D3D3"/>
                  </a:solidFill>
                  <a:latin typeface="Quicksand"/>
                  <a:ea typeface="Quicksand"/>
                  <a:cs typeface="Quicksand"/>
                  <a:sym typeface="Quicksand"/>
                </a:rPr>
                <a:t>Employer documentation stating the transfer is directed by employer to maintain employment (NOT for new job opportunities/promotions)</a:t>
              </a:r>
            </a:p>
          </p:txBody>
        </p:sp>
      </p:grpSp>
      <p:grpSp>
        <p:nvGrpSpPr>
          <p:cNvPr id="15" name="Group 15"/>
          <p:cNvGrpSpPr/>
          <p:nvPr/>
        </p:nvGrpSpPr>
        <p:grpSpPr>
          <a:xfrm>
            <a:off x="101459" y="5593128"/>
            <a:ext cx="3630570" cy="1471574"/>
            <a:chOff x="0" y="0"/>
            <a:chExt cx="4840760" cy="1962099"/>
          </a:xfrm>
        </p:grpSpPr>
        <p:sp>
          <p:nvSpPr>
            <p:cNvPr id="16" name="Freeform 16"/>
            <p:cNvSpPr/>
            <p:nvPr/>
          </p:nvSpPr>
          <p:spPr>
            <a:xfrm>
              <a:off x="0" y="0"/>
              <a:ext cx="4840760" cy="1962125"/>
            </a:xfrm>
            <a:custGeom>
              <a:avLst/>
              <a:gdLst/>
              <a:ahLst/>
              <a:cxnLst/>
              <a:rect l="l" t="t" r="r" b="b"/>
              <a:pathLst>
                <a:path w="4840760" h="1962125">
                  <a:moveTo>
                    <a:pt x="0" y="0"/>
                  </a:moveTo>
                  <a:lnTo>
                    <a:pt x="4840760" y="0"/>
                  </a:lnTo>
                  <a:lnTo>
                    <a:pt x="4840760" y="1962125"/>
                  </a:lnTo>
                  <a:lnTo>
                    <a:pt x="0" y="1962125"/>
                  </a:lnTo>
                  <a:close/>
                </a:path>
              </a:pathLst>
            </a:custGeom>
            <a:solidFill>
              <a:srgbClr val="2E415D"/>
            </a:solidFill>
            <a:ln w="12700">
              <a:solidFill>
                <a:srgbClr val="000000"/>
              </a:solidFill>
            </a:ln>
          </p:spPr>
          <p:txBody>
            <a:bodyPr/>
            <a:lstStyle/>
            <a:p>
              <a:endParaRPr lang="en-US"/>
            </a:p>
          </p:txBody>
        </p:sp>
        <p:sp>
          <p:nvSpPr>
            <p:cNvPr id="17" name="TextBox 17"/>
            <p:cNvSpPr txBox="1"/>
            <p:nvPr/>
          </p:nvSpPr>
          <p:spPr>
            <a:xfrm>
              <a:off x="0" y="-9525"/>
              <a:ext cx="4840760" cy="1971624"/>
            </a:xfrm>
            <a:prstGeom prst="rect">
              <a:avLst/>
            </a:prstGeom>
          </p:spPr>
          <p:txBody>
            <a:bodyPr lIns="50800" tIns="50800" rIns="50800" bIns="50800" rtlCol="0" anchor="t"/>
            <a:lstStyle/>
            <a:p>
              <a:pPr algn="l">
                <a:lnSpc>
                  <a:spcPts val="3240"/>
                </a:lnSpc>
              </a:pPr>
              <a:r>
                <a:rPr lang="en-US" sz="2700">
                  <a:solidFill>
                    <a:srgbClr val="D3D3D3"/>
                  </a:solidFill>
                  <a:latin typeface="Quicksand"/>
                  <a:ea typeface="Quicksand"/>
                  <a:cs typeface="Quicksand"/>
                  <a:sym typeface="Quicksand"/>
                </a:rPr>
                <a:t>Any other emergency reason- Both states MUST agree</a:t>
              </a:r>
            </a:p>
          </p:txBody>
        </p:sp>
      </p:grpSp>
      <p:grpSp>
        <p:nvGrpSpPr>
          <p:cNvPr id="18" name="Group 18"/>
          <p:cNvGrpSpPr/>
          <p:nvPr/>
        </p:nvGrpSpPr>
        <p:grpSpPr>
          <a:xfrm>
            <a:off x="101459" y="2592476"/>
            <a:ext cx="3347391" cy="1471574"/>
            <a:chOff x="0" y="0"/>
            <a:chExt cx="4463189" cy="1962099"/>
          </a:xfrm>
        </p:grpSpPr>
        <p:sp>
          <p:nvSpPr>
            <p:cNvPr id="19" name="Freeform 19"/>
            <p:cNvSpPr/>
            <p:nvPr/>
          </p:nvSpPr>
          <p:spPr>
            <a:xfrm>
              <a:off x="0" y="0"/>
              <a:ext cx="4463252" cy="1962150"/>
            </a:xfrm>
            <a:custGeom>
              <a:avLst/>
              <a:gdLst/>
              <a:ahLst/>
              <a:cxnLst/>
              <a:rect l="l" t="t" r="r" b="b"/>
              <a:pathLst>
                <a:path w="4463252" h="1962150">
                  <a:moveTo>
                    <a:pt x="0" y="0"/>
                  </a:moveTo>
                  <a:lnTo>
                    <a:pt x="4463252" y="0"/>
                  </a:lnTo>
                  <a:lnTo>
                    <a:pt x="4463252" y="1962150"/>
                  </a:lnTo>
                  <a:lnTo>
                    <a:pt x="0" y="1962150"/>
                  </a:lnTo>
                  <a:close/>
                </a:path>
              </a:pathLst>
            </a:custGeom>
            <a:solidFill>
              <a:srgbClr val="2E415D"/>
            </a:solidFill>
            <a:ln w="12700">
              <a:solidFill>
                <a:srgbClr val="000000"/>
              </a:solidFill>
            </a:ln>
          </p:spPr>
          <p:txBody>
            <a:bodyPr/>
            <a:lstStyle/>
            <a:p>
              <a:endParaRPr lang="en-US"/>
            </a:p>
          </p:txBody>
        </p:sp>
        <p:sp>
          <p:nvSpPr>
            <p:cNvPr id="20" name="Freeform 20"/>
            <p:cNvSpPr/>
            <p:nvPr/>
          </p:nvSpPr>
          <p:spPr>
            <a:xfrm>
              <a:off x="-1524" y="-1524"/>
              <a:ext cx="4466300" cy="1965198"/>
            </a:xfrm>
            <a:custGeom>
              <a:avLst/>
              <a:gdLst/>
              <a:ahLst/>
              <a:cxnLst/>
              <a:rect l="l" t="t" r="r" b="b"/>
              <a:pathLst>
                <a:path w="4466300" h="1965198">
                  <a:moveTo>
                    <a:pt x="1524" y="0"/>
                  </a:moveTo>
                  <a:lnTo>
                    <a:pt x="4464776" y="0"/>
                  </a:lnTo>
                  <a:cubicBezTo>
                    <a:pt x="4465665" y="0"/>
                    <a:pt x="4466300" y="762"/>
                    <a:pt x="4466300" y="1524"/>
                  </a:cubicBezTo>
                  <a:lnTo>
                    <a:pt x="4466300" y="1963674"/>
                  </a:lnTo>
                  <a:cubicBezTo>
                    <a:pt x="4466300" y="1964563"/>
                    <a:pt x="4465538" y="1965198"/>
                    <a:pt x="4464776" y="1965198"/>
                  </a:cubicBezTo>
                  <a:lnTo>
                    <a:pt x="1524" y="1965198"/>
                  </a:lnTo>
                  <a:cubicBezTo>
                    <a:pt x="635" y="1965198"/>
                    <a:pt x="0" y="1964436"/>
                    <a:pt x="0" y="1963674"/>
                  </a:cubicBezTo>
                  <a:lnTo>
                    <a:pt x="0" y="1524"/>
                  </a:lnTo>
                  <a:cubicBezTo>
                    <a:pt x="0" y="635"/>
                    <a:pt x="762" y="0"/>
                    <a:pt x="1524" y="0"/>
                  </a:cubicBezTo>
                  <a:moveTo>
                    <a:pt x="1524" y="3143"/>
                  </a:moveTo>
                  <a:lnTo>
                    <a:pt x="1524" y="1524"/>
                  </a:lnTo>
                  <a:lnTo>
                    <a:pt x="3205" y="1524"/>
                  </a:lnTo>
                  <a:lnTo>
                    <a:pt x="3205" y="1963674"/>
                  </a:lnTo>
                  <a:lnTo>
                    <a:pt x="1524" y="1963674"/>
                  </a:lnTo>
                  <a:lnTo>
                    <a:pt x="1524" y="1962058"/>
                  </a:lnTo>
                  <a:lnTo>
                    <a:pt x="4464776" y="1962058"/>
                  </a:lnTo>
                  <a:lnTo>
                    <a:pt x="4464776" y="1963674"/>
                  </a:lnTo>
                  <a:lnTo>
                    <a:pt x="4463102" y="1963674"/>
                  </a:lnTo>
                  <a:lnTo>
                    <a:pt x="4463102" y="1524"/>
                  </a:lnTo>
                  <a:lnTo>
                    <a:pt x="4464776" y="1524"/>
                  </a:lnTo>
                  <a:lnTo>
                    <a:pt x="4464776" y="3143"/>
                  </a:lnTo>
                  <a:lnTo>
                    <a:pt x="1524" y="3143"/>
                  </a:lnTo>
                  <a:close/>
                </a:path>
              </a:pathLst>
            </a:custGeom>
            <a:solidFill>
              <a:srgbClr val="2F5597"/>
            </a:solidFill>
            <a:ln w="12700">
              <a:solidFill>
                <a:srgbClr val="000000"/>
              </a:solidFill>
            </a:ln>
          </p:spPr>
          <p:txBody>
            <a:bodyPr/>
            <a:lstStyle/>
            <a:p>
              <a:endParaRPr lang="en-US"/>
            </a:p>
          </p:txBody>
        </p:sp>
        <p:sp>
          <p:nvSpPr>
            <p:cNvPr id="21" name="TextBox 21"/>
            <p:cNvSpPr txBox="1"/>
            <p:nvPr/>
          </p:nvSpPr>
          <p:spPr>
            <a:xfrm>
              <a:off x="0" y="-9525"/>
              <a:ext cx="4463189" cy="1971624"/>
            </a:xfrm>
            <a:prstGeom prst="rect">
              <a:avLst/>
            </a:prstGeom>
          </p:spPr>
          <p:txBody>
            <a:bodyPr lIns="50800" tIns="50800" rIns="50800" bIns="50800" rtlCol="0" anchor="t"/>
            <a:lstStyle/>
            <a:p>
              <a:pPr algn="l">
                <a:lnSpc>
                  <a:spcPts val="3240"/>
                </a:lnSpc>
              </a:pPr>
              <a:r>
                <a:rPr lang="en-US" sz="2700">
                  <a:solidFill>
                    <a:srgbClr val="D3D3D3"/>
                  </a:solidFill>
                  <a:latin typeface="Quicksand"/>
                  <a:ea typeface="Quicksand"/>
                  <a:cs typeface="Quicksand"/>
                  <a:sym typeface="Quicksand"/>
                </a:rPr>
                <a:t>Verify residency PRIOR to issuing a travel permit  </a:t>
              </a:r>
            </a:p>
          </p:txBody>
        </p:sp>
      </p:grpSp>
      <p:sp>
        <p:nvSpPr>
          <p:cNvPr id="22" name="AutoShape 22"/>
          <p:cNvSpPr/>
          <p:nvPr/>
        </p:nvSpPr>
        <p:spPr>
          <a:xfrm rot="1796040">
            <a:off x="3369945" y="3520716"/>
            <a:ext cx="1005916" cy="0"/>
          </a:xfrm>
          <a:prstGeom prst="line">
            <a:avLst/>
          </a:prstGeom>
          <a:ln w="28575" cap="rnd">
            <a:solidFill>
              <a:srgbClr val="0E1E31"/>
            </a:solidFill>
            <a:prstDash val="solid"/>
            <a:headEnd type="none" w="sm" len="sm"/>
            <a:tailEnd type="triangle" w="lg" len="med"/>
          </a:ln>
        </p:spPr>
        <p:txBody>
          <a:bodyPr/>
          <a:lstStyle/>
          <a:p>
            <a:endParaRPr lang="en-US"/>
          </a:p>
        </p:txBody>
      </p:sp>
      <p:grpSp>
        <p:nvGrpSpPr>
          <p:cNvPr id="23" name="Group 23"/>
          <p:cNvGrpSpPr/>
          <p:nvPr/>
        </p:nvGrpSpPr>
        <p:grpSpPr>
          <a:xfrm>
            <a:off x="101459" y="4429868"/>
            <a:ext cx="3073995" cy="652424"/>
            <a:chOff x="0" y="0"/>
            <a:chExt cx="4098661" cy="869899"/>
          </a:xfrm>
        </p:grpSpPr>
        <p:sp>
          <p:nvSpPr>
            <p:cNvPr id="24" name="Freeform 24"/>
            <p:cNvSpPr/>
            <p:nvPr/>
          </p:nvSpPr>
          <p:spPr>
            <a:xfrm>
              <a:off x="0" y="0"/>
              <a:ext cx="4098632" cy="869854"/>
            </a:xfrm>
            <a:custGeom>
              <a:avLst/>
              <a:gdLst/>
              <a:ahLst/>
              <a:cxnLst/>
              <a:rect l="l" t="t" r="r" b="b"/>
              <a:pathLst>
                <a:path w="4098632" h="869854">
                  <a:moveTo>
                    <a:pt x="0" y="0"/>
                  </a:moveTo>
                  <a:lnTo>
                    <a:pt x="4098632" y="0"/>
                  </a:lnTo>
                  <a:lnTo>
                    <a:pt x="4098632" y="869854"/>
                  </a:lnTo>
                  <a:lnTo>
                    <a:pt x="0" y="869854"/>
                  </a:lnTo>
                  <a:close/>
                </a:path>
              </a:pathLst>
            </a:custGeom>
            <a:solidFill>
              <a:srgbClr val="2E415D"/>
            </a:solidFill>
            <a:ln w="12700">
              <a:solidFill>
                <a:srgbClr val="000000"/>
              </a:solidFill>
            </a:ln>
          </p:spPr>
          <p:txBody>
            <a:bodyPr/>
            <a:lstStyle/>
            <a:p>
              <a:endParaRPr lang="en-US"/>
            </a:p>
          </p:txBody>
        </p:sp>
        <p:sp>
          <p:nvSpPr>
            <p:cNvPr id="25" name="Freeform 25"/>
            <p:cNvSpPr/>
            <p:nvPr/>
          </p:nvSpPr>
          <p:spPr>
            <a:xfrm>
              <a:off x="-1524" y="-1524"/>
              <a:ext cx="4101683" cy="872909"/>
            </a:xfrm>
            <a:custGeom>
              <a:avLst/>
              <a:gdLst/>
              <a:ahLst/>
              <a:cxnLst/>
              <a:rect l="l" t="t" r="r" b="b"/>
              <a:pathLst>
                <a:path w="4101683" h="872909">
                  <a:moveTo>
                    <a:pt x="1524" y="0"/>
                  </a:moveTo>
                  <a:lnTo>
                    <a:pt x="4100156" y="0"/>
                  </a:lnTo>
                  <a:cubicBezTo>
                    <a:pt x="4101049" y="0"/>
                    <a:pt x="4101683" y="762"/>
                    <a:pt x="4101683" y="1524"/>
                  </a:cubicBezTo>
                  <a:lnTo>
                    <a:pt x="4101683" y="871378"/>
                  </a:lnTo>
                  <a:cubicBezTo>
                    <a:pt x="4101683" y="872274"/>
                    <a:pt x="4100921" y="872909"/>
                    <a:pt x="4100156" y="872909"/>
                  </a:cubicBezTo>
                  <a:lnTo>
                    <a:pt x="1524" y="872909"/>
                  </a:lnTo>
                  <a:cubicBezTo>
                    <a:pt x="635" y="872909"/>
                    <a:pt x="0" y="872147"/>
                    <a:pt x="0" y="871378"/>
                  </a:cubicBezTo>
                  <a:lnTo>
                    <a:pt x="0" y="1524"/>
                  </a:lnTo>
                  <a:cubicBezTo>
                    <a:pt x="0" y="635"/>
                    <a:pt x="762" y="0"/>
                    <a:pt x="1524" y="0"/>
                  </a:cubicBezTo>
                  <a:moveTo>
                    <a:pt x="1524" y="3319"/>
                  </a:moveTo>
                  <a:lnTo>
                    <a:pt x="1524" y="1524"/>
                  </a:lnTo>
                  <a:lnTo>
                    <a:pt x="3220" y="1524"/>
                  </a:lnTo>
                  <a:lnTo>
                    <a:pt x="3220" y="871378"/>
                  </a:lnTo>
                  <a:lnTo>
                    <a:pt x="1524" y="871378"/>
                  </a:lnTo>
                  <a:lnTo>
                    <a:pt x="1524" y="869584"/>
                  </a:lnTo>
                  <a:lnTo>
                    <a:pt x="4100156" y="869584"/>
                  </a:lnTo>
                  <a:lnTo>
                    <a:pt x="4100156" y="871378"/>
                  </a:lnTo>
                  <a:lnTo>
                    <a:pt x="4098460" y="871378"/>
                  </a:lnTo>
                  <a:lnTo>
                    <a:pt x="4098460" y="1524"/>
                  </a:lnTo>
                  <a:lnTo>
                    <a:pt x="4100156" y="1524"/>
                  </a:lnTo>
                  <a:lnTo>
                    <a:pt x="4100156" y="3319"/>
                  </a:lnTo>
                  <a:lnTo>
                    <a:pt x="1524" y="3319"/>
                  </a:lnTo>
                  <a:close/>
                </a:path>
              </a:pathLst>
            </a:custGeom>
            <a:solidFill>
              <a:srgbClr val="102747"/>
            </a:solidFill>
            <a:ln w="12700">
              <a:solidFill>
                <a:srgbClr val="000000"/>
              </a:solidFill>
            </a:ln>
          </p:spPr>
          <p:txBody>
            <a:bodyPr/>
            <a:lstStyle/>
            <a:p>
              <a:endParaRPr lang="en-US"/>
            </a:p>
          </p:txBody>
        </p:sp>
        <p:sp>
          <p:nvSpPr>
            <p:cNvPr id="26" name="TextBox 26"/>
            <p:cNvSpPr txBox="1"/>
            <p:nvPr/>
          </p:nvSpPr>
          <p:spPr>
            <a:xfrm>
              <a:off x="0" y="-9525"/>
              <a:ext cx="4098661" cy="879424"/>
            </a:xfrm>
            <a:prstGeom prst="rect">
              <a:avLst/>
            </a:prstGeom>
          </p:spPr>
          <p:txBody>
            <a:bodyPr lIns="50800" tIns="50800" rIns="50800" bIns="50800" rtlCol="0" anchor="t"/>
            <a:lstStyle/>
            <a:p>
              <a:pPr algn="l">
                <a:lnSpc>
                  <a:spcPts val="3240"/>
                </a:lnSpc>
              </a:pPr>
              <a:r>
                <a:rPr lang="en-US" sz="2700">
                  <a:solidFill>
                    <a:srgbClr val="D3D3D3"/>
                  </a:solidFill>
                  <a:latin typeface="Quicksand"/>
                  <a:ea typeface="Quicksand"/>
                  <a:cs typeface="Quicksand"/>
                  <a:sym typeface="Quicksand"/>
                </a:rPr>
                <a:t>Approval/Referral</a:t>
              </a:r>
            </a:p>
          </p:txBody>
        </p:sp>
      </p:grpSp>
      <p:sp>
        <p:nvSpPr>
          <p:cNvPr id="27" name="AutoShape 27"/>
          <p:cNvSpPr/>
          <p:nvPr/>
        </p:nvSpPr>
        <p:spPr>
          <a:xfrm rot="-10251360">
            <a:off x="8389877" y="4170226"/>
            <a:ext cx="2677211" cy="0"/>
          </a:xfrm>
          <a:prstGeom prst="line">
            <a:avLst/>
          </a:prstGeom>
          <a:ln w="28575" cap="rnd">
            <a:solidFill>
              <a:srgbClr val="0E1E31"/>
            </a:solidFill>
            <a:prstDash val="solid"/>
            <a:headEnd type="none" w="sm" len="sm"/>
            <a:tailEnd type="triangle" w="lg" len="med"/>
          </a:ln>
        </p:spPr>
        <p:txBody>
          <a:bodyPr/>
          <a:lstStyle/>
          <a:p>
            <a:endParaRPr lang="en-US"/>
          </a:p>
        </p:txBody>
      </p:sp>
      <p:sp>
        <p:nvSpPr>
          <p:cNvPr id="28" name="AutoShape 28"/>
          <p:cNvSpPr/>
          <p:nvPr/>
        </p:nvSpPr>
        <p:spPr>
          <a:xfrm rot="9869040">
            <a:off x="9856689" y="4488390"/>
            <a:ext cx="1215533" cy="0"/>
          </a:xfrm>
          <a:prstGeom prst="line">
            <a:avLst/>
          </a:prstGeom>
          <a:ln w="28575" cap="rnd">
            <a:solidFill>
              <a:srgbClr val="0E1E31"/>
            </a:solidFill>
            <a:prstDash val="solid"/>
            <a:headEnd type="none" w="sm" len="sm"/>
            <a:tailEnd type="triangle" w="lg" len="med"/>
          </a:ln>
        </p:spPr>
        <p:txBody>
          <a:bodyPr/>
          <a:lstStyle/>
          <a:p>
            <a:endParaRPr lang="en-US"/>
          </a:p>
        </p:txBody>
      </p:sp>
      <p:sp>
        <p:nvSpPr>
          <p:cNvPr id="29" name="AutoShape 29"/>
          <p:cNvSpPr/>
          <p:nvPr/>
        </p:nvSpPr>
        <p:spPr>
          <a:xfrm rot="-10251360">
            <a:off x="8946918" y="5010160"/>
            <a:ext cx="2677211" cy="0"/>
          </a:xfrm>
          <a:prstGeom prst="line">
            <a:avLst/>
          </a:prstGeom>
          <a:ln w="28575" cap="rnd">
            <a:solidFill>
              <a:srgbClr val="0E1E31"/>
            </a:solidFill>
            <a:prstDash val="solid"/>
            <a:headEnd type="none" w="sm" len="sm"/>
            <a:tailEnd type="triangle" w="lg" len="med"/>
          </a:ln>
        </p:spPr>
        <p:txBody>
          <a:bodyPr/>
          <a:lstStyle/>
          <a:p>
            <a:endParaRPr lang="en-US"/>
          </a:p>
        </p:txBody>
      </p:sp>
      <p:sp>
        <p:nvSpPr>
          <p:cNvPr id="30" name="AutoShape 30"/>
          <p:cNvSpPr/>
          <p:nvPr/>
        </p:nvSpPr>
        <p:spPr>
          <a:xfrm rot="-10574400">
            <a:off x="9280074" y="5146510"/>
            <a:ext cx="2329548" cy="0"/>
          </a:xfrm>
          <a:prstGeom prst="line">
            <a:avLst/>
          </a:prstGeom>
          <a:ln w="28575" cap="rnd">
            <a:solidFill>
              <a:srgbClr val="0E1E31"/>
            </a:solidFill>
            <a:prstDash val="solid"/>
            <a:headEnd type="none" w="sm" len="sm"/>
            <a:tailEnd type="triangle" w="lg" len="med"/>
          </a:ln>
        </p:spPr>
        <p:txBody>
          <a:bodyPr/>
          <a:lstStyle/>
          <a:p>
            <a:endParaRPr lang="en-US"/>
          </a:p>
        </p:txBody>
      </p:sp>
      <p:sp>
        <p:nvSpPr>
          <p:cNvPr id="31" name="AutoShape 31"/>
          <p:cNvSpPr/>
          <p:nvPr/>
        </p:nvSpPr>
        <p:spPr>
          <a:xfrm rot="-1402200">
            <a:off x="3112846" y="4475550"/>
            <a:ext cx="1238355" cy="0"/>
          </a:xfrm>
          <a:prstGeom prst="line">
            <a:avLst/>
          </a:prstGeom>
          <a:ln w="28575" cap="rnd">
            <a:solidFill>
              <a:srgbClr val="0E1E31"/>
            </a:solidFill>
            <a:prstDash val="solid"/>
            <a:headEnd type="none" w="sm" len="sm"/>
            <a:tailEnd type="triangle" w="lg" len="med"/>
          </a:ln>
        </p:spPr>
        <p:txBody>
          <a:bodyPr/>
          <a:lstStyle/>
          <a:p>
            <a:endParaRPr lang="en-US"/>
          </a:p>
        </p:txBody>
      </p:sp>
      <p:sp>
        <p:nvSpPr>
          <p:cNvPr id="32" name="AutoShape 32"/>
          <p:cNvSpPr/>
          <p:nvPr/>
        </p:nvSpPr>
        <p:spPr>
          <a:xfrm rot="-2219400">
            <a:off x="3403483" y="5612073"/>
            <a:ext cx="1017451" cy="0"/>
          </a:xfrm>
          <a:prstGeom prst="line">
            <a:avLst/>
          </a:prstGeom>
          <a:ln w="28575" cap="rnd">
            <a:solidFill>
              <a:srgbClr val="0E1E31"/>
            </a:solidFill>
            <a:prstDash val="solid"/>
            <a:headEnd type="none" w="sm" len="sm"/>
            <a:tailEnd type="triangle" w="lg" len="med"/>
          </a:ln>
        </p:spPr>
        <p:txBody>
          <a:bodyPr/>
          <a:lstStyle/>
          <a:p>
            <a:endParaRPr lang="en-US"/>
          </a:p>
        </p:txBody>
      </p:sp>
      <p:sp>
        <p:nvSpPr>
          <p:cNvPr id="33" name="TextBox 33"/>
          <p:cNvSpPr txBox="1"/>
          <p:nvPr/>
        </p:nvSpPr>
        <p:spPr>
          <a:xfrm>
            <a:off x="4534853" y="5940066"/>
            <a:ext cx="6103620" cy="419100"/>
          </a:xfrm>
          <a:prstGeom prst="rect">
            <a:avLst/>
          </a:prstGeom>
        </p:spPr>
        <p:txBody>
          <a:bodyPr lIns="0" tIns="0" rIns="0" bIns="0" rtlCol="0" anchor="t">
            <a:spAutoFit/>
          </a:bodyPr>
          <a:lstStyle/>
          <a:p>
            <a:pPr algn="l">
              <a:lnSpc>
                <a:spcPts val="3240"/>
              </a:lnSpc>
            </a:pPr>
            <a:r>
              <a:rPr lang="en-US" sz="2700" b="1">
                <a:solidFill>
                  <a:srgbClr val="822C2E"/>
                </a:solidFill>
                <a:latin typeface="Quicksand Bold"/>
                <a:ea typeface="Quicksand Bold"/>
                <a:cs typeface="Quicksand Bold"/>
                <a:sym typeface="Quicksand Bold"/>
              </a:rPr>
              <a:t>ALWAYS JUSTIFY!</a:t>
            </a:r>
          </a:p>
        </p:txBody>
      </p:sp>
      <p:sp>
        <p:nvSpPr>
          <p:cNvPr id="34" name="TextBox 34"/>
          <p:cNvSpPr txBox="1"/>
          <p:nvPr/>
        </p:nvSpPr>
        <p:spPr>
          <a:xfrm>
            <a:off x="2123062" y="7172620"/>
            <a:ext cx="14914662" cy="2242027"/>
          </a:xfrm>
          <a:prstGeom prst="rect">
            <a:avLst/>
          </a:prstGeom>
        </p:spPr>
        <p:txBody>
          <a:bodyPr lIns="0" tIns="0" rIns="0" bIns="0" rtlCol="0" anchor="t">
            <a:spAutoFit/>
          </a:bodyPr>
          <a:lstStyle/>
          <a:p>
            <a:pPr algn="ctr">
              <a:lnSpc>
                <a:spcPts val="2958"/>
              </a:lnSpc>
            </a:pPr>
            <a:r>
              <a:rPr lang="en-US" sz="2739">
                <a:solidFill>
                  <a:srgbClr val="822C2E"/>
                </a:solidFill>
                <a:latin typeface="Quicksand"/>
                <a:ea typeface="Quicksand"/>
                <a:cs typeface="Quicksand"/>
                <a:sym typeface="Quicksand"/>
              </a:rPr>
              <a:t>Sex Offender Requirements</a:t>
            </a:r>
          </a:p>
          <a:p>
            <a:pPr marL="591488" lvl="1" indent="-295744" algn="l">
              <a:lnSpc>
                <a:spcPts val="2958"/>
              </a:lnSpc>
              <a:buFont typeface="Arial"/>
              <a:buChar char="•"/>
            </a:pPr>
            <a:r>
              <a:rPr lang="en-US" sz="2739">
                <a:solidFill>
                  <a:srgbClr val="822C2E"/>
                </a:solidFill>
                <a:latin typeface="Quicksand"/>
                <a:ea typeface="Quicksand"/>
                <a:cs typeface="Quicksand"/>
                <a:sym typeface="Quicksand"/>
              </a:rPr>
              <a:t>Narrative of the instant offense (circumstances, type, severity, and any charge reduction)</a:t>
            </a:r>
          </a:p>
          <a:p>
            <a:pPr marL="591488" lvl="1" indent="-295744" algn="l">
              <a:lnSpc>
                <a:spcPts val="2958"/>
              </a:lnSpc>
              <a:buFont typeface="Arial"/>
              <a:buChar char="•"/>
            </a:pPr>
            <a:r>
              <a:rPr lang="en-US" sz="2739">
                <a:solidFill>
                  <a:srgbClr val="822C2E"/>
                </a:solidFill>
                <a:latin typeface="Quicksand"/>
                <a:ea typeface="Quicksand"/>
                <a:cs typeface="Quicksand"/>
                <a:sym typeface="Quicksand"/>
              </a:rPr>
              <a:t>Conditions of supervision</a:t>
            </a:r>
          </a:p>
          <a:p>
            <a:pPr marL="591488" lvl="1" indent="-295744" algn="l">
              <a:lnSpc>
                <a:spcPts val="2958"/>
              </a:lnSpc>
              <a:buFont typeface="Arial"/>
              <a:buChar char="•"/>
            </a:pPr>
            <a:r>
              <a:rPr lang="en-US" sz="2739">
                <a:solidFill>
                  <a:srgbClr val="822C2E"/>
                </a:solidFill>
                <a:latin typeface="Quicksand"/>
                <a:ea typeface="Quicksand"/>
                <a:cs typeface="Quicksand"/>
                <a:sym typeface="Quicksand"/>
              </a:rPr>
              <a:t>Orders restricting contact with victims or others</a:t>
            </a:r>
          </a:p>
          <a:p>
            <a:pPr marL="591488" lvl="1" indent="-295744" algn="l">
              <a:lnSpc>
                <a:spcPts val="2958"/>
              </a:lnSpc>
              <a:buFont typeface="Arial"/>
              <a:buChar char="•"/>
            </a:pPr>
            <a:r>
              <a:rPr lang="en-US" sz="2739">
                <a:solidFill>
                  <a:srgbClr val="822C2E"/>
                </a:solidFill>
                <a:latin typeface="Quicksand"/>
                <a:ea typeface="Quicksand"/>
                <a:cs typeface="Quicksand"/>
                <a:sym typeface="Quicksand"/>
              </a:rPr>
              <a:t>Victim information (name, sex, age, relationship), if available and legally permissible</a:t>
            </a:r>
          </a:p>
          <a:p>
            <a:pPr marL="591488" lvl="1" indent="-295744" algn="l">
              <a:lnSpc>
                <a:spcPts val="2958"/>
              </a:lnSpc>
              <a:buFont typeface="Arial"/>
              <a:buChar char="•"/>
            </a:pPr>
            <a:r>
              <a:rPr lang="en-US" sz="2739">
                <a:solidFill>
                  <a:srgbClr val="822C2E"/>
                </a:solidFill>
                <a:latin typeface="Quicksand"/>
                <a:ea typeface="Quicksand"/>
                <a:cs typeface="Quicksand"/>
                <a:sym typeface="Quicksand"/>
              </a:rPr>
              <a:t>Judgment and sentencing documents related to the sex offense, if available</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75" y="3028464"/>
            <a:ext cx="5597547" cy="1170918"/>
            <a:chOff x="0" y="0"/>
            <a:chExt cx="7463396" cy="1561224"/>
          </a:xfrm>
        </p:grpSpPr>
        <p:sp>
          <p:nvSpPr>
            <p:cNvPr id="3" name="Freeform 3"/>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102747"/>
            </a:solidFill>
            <a:ln w="12700">
              <a:solidFill>
                <a:srgbClr val="000000"/>
              </a:solidFill>
            </a:ln>
          </p:spPr>
          <p:txBody>
            <a:bodyPr/>
            <a:lstStyle/>
            <a:p>
              <a:endParaRPr lang="en-US"/>
            </a:p>
          </p:txBody>
        </p:sp>
      </p:grpSp>
      <p:grpSp>
        <p:nvGrpSpPr>
          <p:cNvPr id="4" name="Group 4"/>
          <p:cNvGrpSpPr/>
          <p:nvPr/>
        </p:nvGrpSpPr>
        <p:grpSpPr>
          <a:xfrm>
            <a:off x="871838" y="3180650"/>
            <a:ext cx="5282622" cy="897407"/>
            <a:chOff x="0" y="0"/>
            <a:chExt cx="7043496" cy="1196543"/>
          </a:xfrm>
        </p:grpSpPr>
        <p:sp>
          <p:nvSpPr>
            <p:cNvPr id="5" name="Freeform 5"/>
            <p:cNvSpPr/>
            <p:nvPr/>
          </p:nvSpPr>
          <p:spPr>
            <a:xfrm>
              <a:off x="0" y="0"/>
              <a:ext cx="7043492" cy="1196546"/>
            </a:xfrm>
            <a:custGeom>
              <a:avLst/>
              <a:gdLst/>
              <a:ahLst/>
              <a:cxnLst/>
              <a:rect l="l" t="t" r="r" b="b"/>
              <a:pathLst>
                <a:path w="7043492" h="1196546">
                  <a:moveTo>
                    <a:pt x="0" y="0"/>
                  </a:moveTo>
                  <a:lnTo>
                    <a:pt x="7043492" y="0"/>
                  </a:lnTo>
                  <a:lnTo>
                    <a:pt x="7043492" y="1196546"/>
                  </a:lnTo>
                  <a:lnTo>
                    <a:pt x="0" y="1196546"/>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0"/>
              <a:ext cx="7043496" cy="1196543"/>
            </a:xfrm>
            <a:prstGeom prst="rect">
              <a:avLst/>
            </a:prstGeom>
            <a:ln>
              <a:noFill/>
            </a:ln>
          </p:spPr>
          <p:txBody>
            <a:bodyPr lIns="0" tIns="0" rIns="0" bIns="0" rtlCol="0" anchor="ctr"/>
            <a:lstStyle/>
            <a:p>
              <a:pPr algn="ctr">
                <a:lnSpc>
                  <a:spcPts val="5040"/>
                </a:lnSpc>
              </a:pPr>
              <a:r>
                <a:rPr lang="en-US" sz="4200">
                  <a:solidFill>
                    <a:srgbClr val="FFFFFF"/>
                  </a:solidFill>
                  <a:latin typeface="Quicksand"/>
                  <a:ea typeface="Quicksand"/>
                  <a:cs typeface="Quicksand"/>
                  <a:sym typeface="Quicksand"/>
                </a:rPr>
                <a:t>Receiving State</a:t>
              </a:r>
            </a:p>
          </p:txBody>
        </p:sp>
      </p:grpSp>
      <p:sp>
        <p:nvSpPr>
          <p:cNvPr id="7" name="TextBox 7"/>
          <p:cNvSpPr txBox="1"/>
          <p:nvPr/>
        </p:nvSpPr>
        <p:spPr>
          <a:xfrm>
            <a:off x="12020802" y="4583640"/>
            <a:ext cx="5565248" cy="5159883"/>
          </a:xfrm>
          <a:prstGeom prst="rect">
            <a:avLst/>
          </a:prstGeom>
        </p:spPr>
        <p:txBody>
          <a:bodyPr lIns="0" tIns="0" rIns="0" bIns="0" rtlCol="0" anchor="t">
            <a:spAutoFit/>
          </a:bodyPr>
          <a:lstStyle/>
          <a:p>
            <a:pPr algn="l">
              <a:lnSpc>
                <a:spcPts val="4536"/>
              </a:lnSpc>
            </a:pPr>
            <a:r>
              <a:rPr lang="en-US" sz="4200">
                <a:solidFill>
                  <a:srgbClr val="000000"/>
                </a:solidFill>
                <a:latin typeface="Quicksand"/>
                <a:ea typeface="Quicksand"/>
                <a:cs typeface="Quicksand"/>
                <a:sym typeface="Quicksand"/>
              </a:rPr>
              <a:t>Send Transfer Request Timely!</a:t>
            </a:r>
          </a:p>
          <a:p>
            <a:pPr marL="1026795" lvl="2" indent="-342265" algn="l">
              <a:lnSpc>
                <a:spcPts val="4536"/>
              </a:lnSpc>
              <a:buFont typeface="Arial"/>
              <a:buChar char="⚬"/>
            </a:pPr>
            <a:r>
              <a:rPr lang="en-US" sz="4200" b="1">
                <a:solidFill>
                  <a:srgbClr val="000000"/>
                </a:solidFill>
                <a:latin typeface="Quicksand Bold"/>
                <a:ea typeface="Quicksand Bold"/>
                <a:cs typeface="Quicksand Bold"/>
                <a:sym typeface="Quicksand Bold"/>
              </a:rPr>
              <a:t>15 business days </a:t>
            </a:r>
          </a:p>
          <a:p>
            <a:pPr marL="1026795" lvl="2" indent="-342265" algn="l">
              <a:lnSpc>
                <a:spcPts val="4536"/>
              </a:lnSpc>
              <a:buFont typeface="Arial"/>
              <a:buChar char="⚬"/>
            </a:pPr>
            <a:r>
              <a:rPr lang="en-US" sz="4200" b="1">
                <a:solidFill>
                  <a:srgbClr val="000000"/>
                </a:solidFill>
                <a:latin typeface="Quicksand Bold"/>
                <a:ea typeface="Quicksand Bold"/>
                <a:cs typeface="Quicksand Bold"/>
                <a:sym typeface="Quicksand Bold"/>
              </a:rPr>
              <a:t>7 business days after approved expedited reporting instructions</a:t>
            </a:r>
          </a:p>
          <a:p>
            <a:pPr marL="1026795" lvl="2" indent="-342265" algn="l">
              <a:lnSpc>
                <a:spcPts val="4536"/>
              </a:lnSpc>
            </a:pPr>
            <a:endParaRPr lang="en-US" sz="4200" b="1">
              <a:solidFill>
                <a:srgbClr val="000000"/>
              </a:solidFill>
              <a:latin typeface="Quicksand Bold"/>
              <a:ea typeface="Quicksand Bold"/>
              <a:cs typeface="Quicksand Bold"/>
              <a:sym typeface="Quicksand Bold"/>
            </a:endParaRPr>
          </a:p>
        </p:txBody>
      </p:sp>
      <p:grpSp>
        <p:nvGrpSpPr>
          <p:cNvPr id="8" name="Group 8"/>
          <p:cNvGrpSpPr/>
          <p:nvPr/>
        </p:nvGrpSpPr>
        <p:grpSpPr>
          <a:xfrm>
            <a:off x="12004653" y="3043895"/>
            <a:ext cx="5597547" cy="1170918"/>
            <a:chOff x="0" y="0"/>
            <a:chExt cx="7463396" cy="1561224"/>
          </a:xfrm>
        </p:grpSpPr>
        <p:sp>
          <p:nvSpPr>
            <p:cNvPr id="9" name="Freeform 9"/>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102747"/>
            </a:solidFill>
            <a:ln w="12700">
              <a:solidFill>
                <a:srgbClr val="000000"/>
              </a:solidFill>
            </a:ln>
          </p:spPr>
          <p:txBody>
            <a:bodyPr/>
            <a:lstStyle/>
            <a:p>
              <a:endParaRPr lang="en-US"/>
            </a:p>
          </p:txBody>
        </p:sp>
      </p:grpSp>
      <p:grpSp>
        <p:nvGrpSpPr>
          <p:cNvPr id="10" name="Group 10"/>
          <p:cNvGrpSpPr/>
          <p:nvPr/>
        </p:nvGrpSpPr>
        <p:grpSpPr>
          <a:xfrm>
            <a:off x="12162115" y="3180650"/>
            <a:ext cx="5282622" cy="897407"/>
            <a:chOff x="0" y="0"/>
            <a:chExt cx="7043496" cy="1196543"/>
          </a:xfrm>
        </p:grpSpPr>
        <p:sp>
          <p:nvSpPr>
            <p:cNvPr id="11" name="Freeform 11"/>
            <p:cNvSpPr/>
            <p:nvPr/>
          </p:nvSpPr>
          <p:spPr>
            <a:xfrm>
              <a:off x="0" y="0"/>
              <a:ext cx="7043492" cy="1196546"/>
            </a:xfrm>
            <a:custGeom>
              <a:avLst/>
              <a:gdLst/>
              <a:ahLst/>
              <a:cxnLst/>
              <a:rect l="l" t="t" r="r" b="b"/>
              <a:pathLst>
                <a:path w="7043492" h="1196546">
                  <a:moveTo>
                    <a:pt x="0" y="0"/>
                  </a:moveTo>
                  <a:lnTo>
                    <a:pt x="7043492" y="0"/>
                  </a:lnTo>
                  <a:lnTo>
                    <a:pt x="7043492" y="1196546"/>
                  </a:lnTo>
                  <a:lnTo>
                    <a:pt x="0" y="1196546"/>
                  </a:lnTo>
                  <a:close/>
                </a:path>
              </a:pathLst>
            </a:custGeom>
            <a:solidFill>
              <a:srgbClr val="000000">
                <a:alpha val="0"/>
              </a:srgbClr>
            </a:solidFill>
            <a:ln w="12700">
              <a:noFill/>
            </a:ln>
          </p:spPr>
          <p:txBody>
            <a:bodyPr/>
            <a:lstStyle/>
            <a:p>
              <a:endParaRPr lang="en-US"/>
            </a:p>
          </p:txBody>
        </p:sp>
        <p:sp>
          <p:nvSpPr>
            <p:cNvPr id="12" name="TextBox 12"/>
            <p:cNvSpPr txBox="1"/>
            <p:nvPr/>
          </p:nvSpPr>
          <p:spPr>
            <a:xfrm>
              <a:off x="0" y="0"/>
              <a:ext cx="7043496" cy="1196543"/>
            </a:xfrm>
            <a:prstGeom prst="rect">
              <a:avLst/>
            </a:prstGeom>
          </p:spPr>
          <p:txBody>
            <a:bodyPr lIns="0" tIns="0" rIns="0" bIns="0" rtlCol="0" anchor="ctr"/>
            <a:lstStyle/>
            <a:p>
              <a:pPr algn="ctr">
                <a:lnSpc>
                  <a:spcPts val="5040"/>
                </a:lnSpc>
              </a:pPr>
              <a:r>
                <a:rPr lang="en-US" sz="4200" dirty="0">
                  <a:solidFill>
                    <a:srgbClr val="FFFFFF"/>
                  </a:solidFill>
                  <a:latin typeface="Quicksand"/>
                  <a:ea typeface="Quicksand"/>
                  <a:cs typeface="Quicksand"/>
                  <a:sym typeface="Quicksand"/>
                </a:rPr>
                <a:t>Sending State</a:t>
              </a:r>
            </a:p>
          </p:txBody>
        </p:sp>
      </p:grpSp>
      <p:grpSp>
        <p:nvGrpSpPr>
          <p:cNvPr id="13" name="Group 13"/>
          <p:cNvGrpSpPr/>
          <p:nvPr/>
        </p:nvGrpSpPr>
        <p:grpSpPr>
          <a:xfrm>
            <a:off x="714375" y="547688"/>
            <a:ext cx="16887825" cy="1268730"/>
            <a:chOff x="0" y="0"/>
            <a:chExt cx="22517100" cy="1691640"/>
          </a:xfrm>
        </p:grpSpPr>
        <p:sp>
          <p:nvSpPr>
            <p:cNvPr id="14" name="Freeform 14"/>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15" name="TextBox 15"/>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000000"/>
                  </a:solidFill>
                  <a:latin typeface="Questrial"/>
                  <a:ea typeface="Questrial"/>
                  <a:cs typeface="Questrial"/>
                  <a:sym typeface="Questrial"/>
                </a:rPr>
                <a:t>Reporting Instruction Timeframe Requirements</a:t>
              </a:r>
            </a:p>
          </p:txBody>
        </p:sp>
      </p:grpSp>
      <p:grpSp>
        <p:nvGrpSpPr>
          <p:cNvPr id="16" name="Group 16"/>
          <p:cNvGrpSpPr/>
          <p:nvPr/>
        </p:nvGrpSpPr>
        <p:grpSpPr>
          <a:xfrm>
            <a:off x="0" y="547688"/>
            <a:ext cx="413661" cy="1052512"/>
            <a:chOff x="0" y="0"/>
            <a:chExt cx="551548" cy="1403350"/>
          </a:xfrm>
        </p:grpSpPr>
        <p:sp>
          <p:nvSpPr>
            <p:cNvPr id="17" name="Freeform 17"/>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18" name="Freeform 18"/>
          <p:cNvSpPr/>
          <p:nvPr/>
        </p:nvSpPr>
        <p:spPr>
          <a:xfrm>
            <a:off x="6730246" y="3043895"/>
            <a:ext cx="4827509" cy="4775251"/>
          </a:xfrm>
          <a:custGeom>
            <a:avLst/>
            <a:gdLst/>
            <a:ahLst/>
            <a:cxnLst/>
            <a:rect l="l" t="t" r="r" b="b"/>
            <a:pathLst>
              <a:path w="4827509" h="4775251">
                <a:moveTo>
                  <a:pt x="0" y="0"/>
                </a:moveTo>
                <a:lnTo>
                  <a:pt x="4827508" y="0"/>
                </a:lnTo>
                <a:lnTo>
                  <a:pt x="4827508" y="4775251"/>
                </a:lnTo>
                <a:lnTo>
                  <a:pt x="0" y="477525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TextBox 19"/>
          <p:cNvSpPr txBox="1"/>
          <p:nvPr/>
        </p:nvSpPr>
        <p:spPr>
          <a:xfrm>
            <a:off x="746674" y="4770961"/>
            <a:ext cx="5565248" cy="3445383"/>
          </a:xfrm>
          <a:prstGeom prst="rect">
            <a:avLst/>
          </a:prstGeom>
        </p:spPr>
        <p:txBody>
          <a:bodyPr lIns="0" tIns="0" rIns="0" bIns="0" rtlCol="0" anchor="t">
            <a:spAutoFit/>
          </a:bodyPr>
          <a:lstStyle/>
          <a:p>
            <a:pPr algn="l">
              <a:lnSpc>
                <a:spcPts val="4536"/>
              </a:lnSpc>
            </a:pPr>
            <a:r>
              <a:rPr lang="en-US" sz="4200">
                <a:solidFill>
                  <a:srgbClr val="000000"/>
                </a:solidFill>
                <a:latin typeface="Quicksand"/>
                <a:ea typeface="Quicksand"/>
                <a:cs typeface="Quicksand"/>
                <a:sym typeface="Quicksand"/>
              </a:rPr>
              <a:t>Respond to Reporting Instructions Requests</a:t>
            </a:r>
          </a:p>
          <a:p>
            <a:pPr marL="1026795" lvl="2" indent="-342265" algn="l">
              <a:lnSpc>
                <a:spcPts val="4536"/>
              </a:lnSpc>
              <a:buFont typeface="Arial"/>
              <a:buChar char="⚬"/>
            </a:pPr>
            <a:r>
              <a:rPr lang="en-US" sz="4200" b="1">
                <a:solidFill>
                  <a:srgbClr val="000000"/>
                </a:solidFill>
                <a:latin typeface="Quicksand Bold"/>
                <a:ea typeface="Quicksand Bold"/>
                <a:cs typeface="Quicksand Bold"/>
                <a:sym typeface="Quicksand Bold"/>
              </a:rPr>
              <a:t>2 business days</a:t>
            </a:r>
          </a:p>
          <a:p>
            <a:pPr marL="1026795" lvl="2" indent="-342265" algn="l">
              <a:lnSpc>
                <a:spcPts val="4536"/>
              </a:lnSpc>
              <a:buFont typeface="Arial"/>
              <a:buChar char="⚬"/>
            </a:pPr>
            <a:r>
              <a:rPr lang="en-US" sz="4200" b="1">
                <a:solidFill>
                  <a:srgbClr val="000000"/>
                </a:solidFill>
                <a:latin typeface="Quicksand Bold"/>
                <a:ea typeface="Quicksand Bold"/>
                <a:cs typeface="Quicksand Bold"/>
                <a:sym typeface="Quicksand Bold"/>
              </a:rPr>
              <a:t>Sex Offenders: 5 business days</a:t>
            </a:r>
          </a:p>
          <a:p>
            <a:pPr marL="1026795" lvl="2" indent="-342265" algn="l">
              <a:lnSpc>
                <a:spcPts val="4536"/>
              </a:lnSpc>
            </a:pPr>
            <a:endParaRPr lang="en-US" sz="4200" b="1">
              <a:solidFill>
                <a:srgbClr val="000000"/>
              </a:solidFill>
              <a:latin typeface="Quicksand Bold"/>
              <a:ea typeface="Quicksand Bold"/>
              <a:cs typeface="Quicksand Bold"/>
              <a:sym typeface="Quicksand Bold"/>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grpSp>
        <p:nvGrpSpPr>
          <p:cNvPr id="2" name="Group 2"/>
          <p:cNvGrpSpPr/>
          <p:nvPr/>
        </p:nvGrpSpPr>
        <p:grpSpPr>
          <a:xfrm>
            <a:off x="500062" y="351825"/>
            <a:ext cx="9858375" cy="1784746"/>
            <a:chOff x="0" y="0"/>
            <a:chExt cx="13144500" cy="2379662"/>
          </a:xfrm>
        </p:grpSpPr>
        <p:sp>
          <p:nvSpPr>
            <p:cNvPr id="3" name="Freeform 3"/>
            <p:cNvSpPr/>
            <p:nvPr/>
          </p:nvSpPr>
          <p:spPr>
            <a:xfrm>
              <a:off x="0" y="0"/>
              <a:ext cx="13144500" cy="2379662"/>
            </a:xfrm>
            <a:custGeom>
              <a:avLst/>
              <a:gdLst/>
              <a:ahLst/>
              <a:cxnLst/>
              <a:rect l="l" t="t" r="r" b="b"/>
              <a:pathLst>
                <a:path w="13144500" h="2379662">
                  <a:moveTo>
                    <a:pt x="0" y="0"/>
                  </a:moveTo>
                  <a:lnTo>
                    <a:pt x="13144500" y="0"/>
                  </a:lnTo>
                  <a:lnTo>
                    <a:pt x="13144500" y="2379662"/>
                  </a:lnTo>
                  <a:lnTo>
                    <a:pt x="0" y="2379662"/>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13144500" cy="2312987"/>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Transfer Reply</a:t>
              </a:r>
            </a:p>
          </p:txBody>
        </p:sp>
      </p:grpSp>
      <p:sp>
        <p:nvSpPr>
          <p:cNvPr id="5" name="Freeform 5"/>
          <p:cNvSpPr/>
          <p:nvPr/>
        </p:nvSpPr>
        <p:spPr>
          <a:xfrm>
            <a:off x="163707" y="2684569"/>
            <a:ext cx="8862567" cy="3142393"/>
          </a:xfrm>
          <a:custGeom>
            <a:avLst/>
            <a:gdLst/>
            <a:ahLst/>
            <a:cxnLst/>
            <a:rect l="l" t="t" r="r" b="b"/>
            <a:pathLst>
              <a:path w="8862567" h="3142393">
                <a:moveTo>
                  <a:pt x="0" y="0"/>
                </a:moveTo>
                <a:lnTo>
                  <a:pt x="8862567" y="0"/>
                </a:lnTo>
                <a:lnTo>
                  <a:pt x="8862567" y="3142393"/>
                </a:lnTo>
                <a:lnTo>
                  <a:pt x="0" y="3142393"/>
                </a:lnTo>
                <a:lnTo>
                  <a:pt x="0" y="0"/>
                </a:lnTo>
                <a:close/>
              </a:path>
            </a:pathLst>
          </a:custGeom>
          <a:blipFill>
            <a:blip r:embed="rId4" cstate="email">
              <a:extLst>
                <a:ext uri="{28A0092B-C50C-407E-A947-70E740481C1C}">
                  <a14:useLocalDpi xmlns:a14="http://schemas.microsoft.com/office/drawing/2010/main"/>
                </a:ext>
              </a:extLst>
            </a:blip>
            <a:stretch>
              <a:fillRect l="-1200" r="-2292"/>
            </a:stretch>
          </a:blipFill>
        </p:spPr>
        <p:txBody>
          <a:bodyPr/>
          <a:lstStyle/>
          <a:p>
            <a:endParaRPr lang="en-US"/>
          </a:p>
        </p:txBody>
      </p:sp>
      <p:sp>
        <p:nvSpPr>
          <p:cNvPr id="6" name="TextBox 6"/>
          <p:cNvSpPr txBox="1"/>
          <p:nvPr/>
        </p:nvSpPr>
        <p:spPr>
          <a:xfrm>
            <a:off x="2889511" y="2127046"/>
            <a:ext cx="11704320" cy="419100"/>
          </a:xfrm>
          <a:prstGeom prst="rect">
            <a:avLst/>
          </a:prstGeom>
        </p:spPr>
        <p:txBody>
          <a:bodyPr lIns="0" tIns="0" rIns="0" bIns="0" rtlCol="0" anchor="t">
            <a:spAutoFit/>
          </a:bodyPr>
          <a:lstStyle/>
          <a:p>
            <a:pPr algn="ctr">
              <a:lnSpc>
                <a:spcPts val="3240"/>
              </a:lnSpc>
            </a:pPr>
            <a:r>
              <a:rPr lang="en-US" sz="2700" i="1">
                <a:solidFill>
                  <a:srgbClr val="D3D3D3"/>
                </a:solidFill>
                <a:latin typeface="Quicksand"/>
                <a:ea typeface="Quicksand"/>
                <a:cs typeface="Quicksand"/>
                <a:sym typeface="Quicksand"/>
              </a:rPr>
              <a:t>Access activity from Assistants, Compact Workload or Offender Profile </a:t>
            </a:r>
          </a:p>
        </p:txBody>
      </p:sp>
      <p:sp>
        <p:nvSpPr>
          <p:cNvPr id="7" name="Freeform 7"/>
          <p:cNvSpPr/>
          <p:nvPr/>
        </p:nvSpPr>
        <p:spPr>
          <a:xfrm>
            <a:off x="9144000" y="2684569"/>
            <a:ext cx="11548131" cy="3142393"/>
          </a:xfrm>
          <a:custGeom>
            <a:avLst/>
            <a:gdLst/>
            <a:ahLst/>
            <a:cxnLst/>
            <a:rect l="l" t="t" r="r" b="b"/>
            <a:pathLst>
              <a:path w="11548131" h="3142393">
                <a:moveTo>
                  <a:pt x="0" y="0"/>
                </a:moveTo>
                <a:lnTo>
                  <a:pt x="11548131" y="0"/>
                </a:lnTo>
                <a:lnTo>
                  <a:pt x="11548131" y="3142393"/>
                </a:lnTo>
                <a:lnTo>
                  <a:pt x="0" y="3142393"/>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620580" y="6171755"/>
            <a:ext cx="16438763" cy="3086545"/>
          </a:xfrm>
          <a:custGeom>
            <a:avLst/>
            <a:gdLst/>
            <a:ahLst/>
            <a:cxnLst/>
            <a:rect l="l" t="t" r="r" b="b"/>
            <a:pathLst>
              <a:path w="16438763" h="3086545">
                <a:moveTo>
                  <a:pt x="0" y="0"/>
                </a:moveTo>
                <a:lnTo>
                  <a:pt x="16438763" y="0"/>
                </a:lnTo>
                <a:lnTo>
                  <a:pt x="16438763" y="3086545"/>
                </a:lnTo>
                <a:lnTo>
                  <a:pt x="0" y="3086545"/>
                </a:lnTo>
                <a:lnTo>
                  <a:pt x="0" y="0"/>
                </a:lnTo>
                <a:close/>
              </a:path>
            </a:pathLst>
          </a:custGeom>
          <a:blipFill>
            <a:blip r:embed="rId6" cstate="email">
              <a:extLst>
                <a:ext uri="{28A0092B-C50C-407E-A947-70E740481C1C}">
                  <a14:useLocalDpi xmlns:a14="http://schemas.microsoft.com/office/drawing/2010/main"/>
                </a:ext>
              </a:extLst>
            </a:blip>
            <a:stretch>
              <a:fillRect t="-1213" b="-599"/>
            </a:stretch>
          </a:blipFill>
        </p:spPr>
        <p:txBody>
          <a:bodyPr/>
          <a:lstStyle/>
          <a:p>
            <a:endParaRPr 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sp>
        <p:nvSpPr>
          <p:cNvPr id="2" name="Freeform 2"/>
          <p:cNvSpPr/>
          <p:nvPr/>
        </p:nvSpPr>
        <p:spPr>
          <a:xfrm>
            <a:off x="6260868" y="3108531"/>
            <a:ext cx="10610107" cy="5573506"/>
          </a:xfrm>
          <a:custGeom>
            <a:avLst/>
            <a:gdLst/>
            <a:ahLst/>
            <a:cxnLst/>
            <a:rect l="l" t="t" r="r" b="b"/>
            <a:pathLst>
              <a:path w="10610107" h="5573506">
                <a:moveTo>
                  <a:pt x="0" y="0"/>
                </a:moveTo>
                <a:lnTo>
                  <a:pt x="10610107" y="0"/>
                </a:lnTo>
                <a:lnTo>
                  <a:pt x="10610107" y="5573507"/>
                </a:lnTo>
                <a:lnTo>
                  <a:pt x="0" y="5573507"/>
                </a:lnTo>
                <a:lnTo>
                  <a:pt x="0" y="0"/>
                </a:lnTo>
                <a:close/>
              </a:path>
            </a:pathLst>
          </a:custGeom>
          <a:blipFill>
            <a:blip r:embed="rId4"/>
            <a:stretch>
              <a:fillRect/>
            </a:stretch>
          </a:blipFill>
        </p:spPr>
        <p:txBody>
          <a:bodyPr/>
          <a:lstStyle/>
          <a:p>
            <a:endParaRPr lang="en-US"/>
          </a:p>
        </p:txBody>
      </p:sp>
      <p:grpSp>
        <p:nvGrpSpPr>
          <p:cNvPr id="3" name="Group 3"/>
          <p:cNvGrpSpPr/>
          <p:nvPr/>
        </p:nvGrpSpPr>
        <p:grpSpPr>
          <a:xfrm>
            <a:off x="714375" y="547688"/>
            <a:ext cx="16887825" cy="1268730"/>
            <a:chOff x="0" y="0"/>
            <a:chExt cx="22517100" cy="1691640"/>
          </a:xfrm>
        </p:grpSpPr>
        <p:sp>
          <p:nvSpPr>
            <p:cNvPr id="4" name="Freeform 4"/>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5" name="TextBox 5"/>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dirty="0">
                  <a:solidFill>
                    <a:srgbClr val="D3D3D3"/>
                  </a:solidFill>
                  <a:latin typeface="Questrial"/>
                  <a:ea typeface="Questrial"/>
                  <a:cs typeface="Questrial"/>
                  <a:sym typeface="Questrial"/>
                </a:rPr>
                <a:t>Transfer Reply</a:t>
              </a:r>
            </a:p>
          </p:txBody>
        </p:sp>
      </p:grpSp>
      <p:grpSp>
        <p:nvGrpSpPr>
          <p:cNvPr id="6" name="Group 6"/>
          <p:cNvGrpSpPr/>
          <p:nvPr/>
        </p:nvGrpSpPr>
        <p:grpSpPr>
          <a:xfrm>
            <a:off x="0" y="547688"/>
            <a:ext cx="413661" cy="1052512"/>
            <a:chOff x="0" y="0"/>
            <a:chExt cx="551548" cy="1403350"/>
          </a:xfrm>
        </p:grpSpPr>
        <p:sp>
          <p:nvSpPr>
            <p:cNvPr id="7" name="Freeform 7"/>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822C2E"/>
            </a:solidFill>
            <a:ln w="12700">
              <a:solidFill>
                <a:srgbClr val="000000"/>
              </a:solidFill>
            </a:ln>
          </p:spPr>
          <p:txBody>
            <a:bodyPr/>
            <a:lstStyle/>
            <a:p>
              <a:endParaRPr lang="en-US"/>
            </a:p>
          </p:txBody>
        </p:sp>
      </p:grpSp>
      <p:sp>
        <p:nvSpPr>
          <p:cNvPr id="8" name="AutoShape 8"/>
          <p:cNvSpPr/>
          <p:nvPr/>
        </p:nvSpPr>
        <p:spPr>
          <a:xfrm rot="1475460">
            <a:off x="4835490" y="6965156"/>
            <a:ext cx="1751009" cy="0"/>
          </a:xfrm>
          <a:prstGeom prst="line">
            <a:avLst/>
          </a:prstGeom>
          <a:ln w="28575" cap="rnd">
            <a:solidFill>
              <a:srgbClr val="822C2E"/>
            </a:solidFill>
            <a:prstDash val="solid"/>
            <a:headEnd type="none" w="sm" len="sm"/>
            <a:tailEnd type="triangle" w="lg" len="med"/>
          </a:ln>
        </p:spPr>
        <p:txBody>
          <a:bodyPr/>
          <a:lstStyle/>
          <a:p>
            <a:endParaRPr lang="en-US"/>
          </a:p>
        </p:txBody>
      </p:sp>
      <p:grpSp>
        <p:nvGrpSpPr>
          <p:cNvPr id="9" name="Group 9"/>
          <p:cNvGrpSpPr/>
          <p:nvPr/>
        </p:nvGrpSpPr>
        <p:grpSpPr>
          <a:xfrm>
            <a:off x="413661" y="2528888"/>
            <a:ext cx="4529814" cy="7356424"/>
            <a:chOff x="0" y="0"/>
            <a:chExt cx="6039752" cy="9808566"/>
          </a:xfrm>
        </p:grpSpPr>
        <p:sp>
          <p:nvSpPr>
            <p:cNvPr id="10" name="Freeform 10"/>
            <p:cNvSpPr/>
            <p:nvPr/>
          </p:nvSpPr>
          <p:spPr>
            <a:xfrm>
              <a:off x="0" y="0"/>
              <a:ext cx="6039739" cy="9808528"/>
            </a:xfrm>
            <a:custGeom>
              <a:avLst/>
              <a:gdLst/>
              <a:ahLst/>
              <a:cxnLst/>
              <a:rect l="l" t="t" r="r" b="b"/>
              <a:pathLst>
                <a:path w="6039739" h="9808528">
                  <a:moveTo>
                    <a:pt x="0" y="0"/>
                  </a:moveTo>
                  <a:lnTo>
                    <a:pt x="6039739" y="0"/>
                  </a:lnTo>
                  <a:lnTo>
                    <a:pt x="6039739" y="9808528"/>
                  </a:lnTo>
                  <a:lnTo>
                    <a:pt x="0" y="9808528"/>
                  </a:lnTo>
                  <a:close/>
                </a:path>
              </a:pathLst>
            </a:custGeom>
            <a:solidFill>
              <a:srgbClr val="822C2E"/>
            </a:solidFill>
            <a:ln w="12700">
              <a:solidFill>
                <a:srgbClr val="000000"/>
              </a:solidFill>
            </a:ln>
          </p:spPr>
          <p:txBody>
            <a:bodyPr/>
            <a:lstStyle/>
            <a:p>
              <a:endParaRPr lang="en-US"/>
            </a:p>
          </p:txBody>
        </p:sp>
        <p:sp>
          <p:nvSpPr>
            <p:cNvPr id="11" name="TextBox 11"/>
            <p:cNvSpPr txBox="1"/>
            <p:nvPr/>
          </p:nvSpPr>
          <p:spPr>
            <a:xfrm>
              <a:off x="0" y="9525"/>
              <a:ext cx="6039752" cy="9799041"/>
            </a:xfrm>
            <a:prstGeom prst="rect">
              <a:avLst/>
            </a:prstGeom>
          </p:spPr>
          <p:txBody>
            <a:bodyPr lIns="50800" tIns="50800" rIns="50800" bIns="50800" rtlCol="0" anchor="t"/>
            <a:lstStyle/>
            <a:p>
              <a:pPr algn="l">
                <a:lnSpc>
                  <a:spcPts val="4320"/>
                </a:lnSpc>
              </a:pPr>
              <a:r>
                <a:rPr lang="en-US" sz="3600">
                  <a:solidFill>
                    <a:srgbClr val="D3D3D3"/>
                  </a:solidFill>
                  <a:latin typeface="Quicksand"/>
                  <a:ea typeface="Quicksand"/>
                  <a:cs typeface="Quicksand"/>
                  <a:sym typeface="Quicksand"/>
                </a:rPr>
                <a:t>Provide details as to why a condition cannot be imposed</a:t>
              </a:r>
            </a:p>
            <a:p>
              <a:pPr algn="l">
                <a:lnSpc>
                  <a:spcPts val="4320"/>
                </a:lnSpc>
              </a:pPr>
              <a:endParaRPr lang="en-US" sz="3600">
                <a:solidFill>
                  <a:srgbClr val="D3D3D3"/>
                </a:solidFill>
                <a:latin typeface="Quicksand"/>
                <a:ea typeface="Quicksand"/>
                <a:cs typeface="Quicksand"/>
                <a:sym typeface="Quicksand"/>
              </a:endParaRPr>
            </a:p>
            <a:p>
              <a:pPr algn="l">
                <a:lnSpc>
                  <a:spcPts val="4320"/>
                </a:lnSpc>
              </a:pPr>
              <a:r>
                <a:rPr lang="en-US" sz="3600">
                  <a:solidFill>
                    <a:srgbClr val="D3D3D3"/>
                  </a:solidFill>
                  <a:latin typeface="Quicksand"/>
                  <a:ea typeface="Quicksand"/>
                  <a:cs typeface="Quicksand"/>
                  <a:sym typeface="Quicksand"/>
                </a:rPr>
                <a:t>Inability to enforce a condition is NOT a valid reason for rejecting a transfer</a:t>
              </a:r>
            </a:p>
            <a:p>
              <a:pPr algn="l">
                <a:lnSpc>
                  <a:spcPts val="4320"/>
                </a:lnSpc>
              </a:pPr>
              <a:endParaRPr lang="en-US" sz="3600">
                <a:solidFill>
                  <a:srgbClr val="D3D3D3"/>
                </a:solidFill>
                <a:latin typeface="Quicksand"/>
                <a:ea typeface="Quicksand"/>
                <a:cs typeface="Quicksand"/>
                <a:sym typeface="Quicksand"/>
              </a:endParaRPr>
            </a:p>
            <a:p>
              <a:pPr algn="l">
                <a:lnSpc>
                  <a:spcPts val="4320"/>
                </a:lnSpc>
              </a:pPr>
              <a:r>
                <a:rPr lang="en-US" sz="3600">
                  <a:solidFill>
                    <a:srgbClr val="D3D3D3"/>
                  </a:solidFill>
                  <a:latin typeface="Quicksand"/>
                  <a:ea typeface="Quicksand"/>
                  <a:cs typeface="Quicksand"/>
                  <a:sym typeface="Quicksand"/>
                </a:rPr>
                <a:t>Sending state authorities decide whether condition can be removed</a:t>
              </a:r>
            </a:p>
          </p:txBody>
        </p:sp>
      </p:grpSp>
      <p:grpSp>
        <p:nvGrpSpPr>
          <p:cNvPr id="12" name="Group 12"/>
          <p:cNvGrpSpPr/>
          <p:nvPr/>
        </p:nvGrpSpPr>
        <p:grpSpPr>
          <a:xfrm>
            <a:off x="12915900" y="9534525"/>
            <a:ext cx="4114800" cy="576224"/>
            <a:chOff x="0" y="0"/>
            <a:chExt cx="5486400" cy="768299"/>
          </a:xfrm>
        </p:grpSpPr>
        <p:sp>
          <p:nvSpPr>
            <p:cNvPr id="13" name="Freeform 13"/>
            <p:cNvSpPr/>
            <p:nvPr/>
          </p:nvSpPr>
          <p:spPr>
            <a:xfrm>
              <a:off x="0" y="0"/>
              <a:ext cx="5486400" cy="768299"/>
            </a:xfrm>
            <a:custGeom>
              <a:avLst/>
              <a:gdLst/>
              <a:ahLst/>
              <a:cxnLst/>
              <a:rect l="l" t="t" r="r" b="b"/>
              <a:pathLst>
                <a:path w="5486400" h="768299">
                  <a:moveTo>
                    <a:pt x="0" y="0"/>
                  </a:moveTo>
                  <a:lnTo>
                    <a:pt x="5486400" y="0"/>
                  </a:lnTo>
                  <a:lnTo>
                    <a:pt x="5486400" y="768299"/>
                  </a:lnTo>
                  <a:lnTo>
                    <a:pt x="0" y="768299"/>
                  </a:lnTo>
                  <a:close/>
                </a:path>
              </a:pathLst>
            </a:custGeom>
            <a:solidFill>
              <a:srgbClr val="000000">
                <a:alpha val="0"/>
              </a:srgbClr>
            </a:solidFill>
            <a:ln w="12700">
              <a:solidFill>
                <a:srgbClr val="000000"/>
              </a:solidFill>
            </a:ln>
          </p:spPr>
          <p:txBody>
            <a:bodyPr/>
            <a:lstStyle/>
            <a:p>
              <a:endParaRPr lang="en-US"/>
            </a:p>
          </p:txBody>
        </p:sp>
        <p:sp>
          <p:nvSpPr>
            <p:cNvPr id="14" name="TextBox 14"/>
            <p:cNvSpPr txBox="1"/>
            <p:nvPr/>
          </p:nvSpPr>
          <p:spPr>
            <a:xfrm>
              <a:off x="0" y="-9525"/>
              <a:ext cx="5486400" cy="777824"/>
            </a:xfrm>
            <a:prstGeom prst="rect">
              <a:avLst/>
            </a:prstGeom>
          </p:spPr>
          <p:txBody>
            <a:bodyPr lIns="0" tIns="0" rIns="0" bIns="0" rtlCol="0" anchor="ctr"/>
            <a:lstStyle/>
            <a:p>
              <a:pPr algn="l">
                <a:lnSpc>
                  <a:spcPts val="3240"/>
                </a:lnSpc>
              </a:pPr>
              <a:r>
                <a:rPr lang="en-US" sz="2700">
                  <a:solidFill>
                    <a:srgbClr val="D3D3D3"/>
                  </a:solidFill>
                  <a:latin typeface="Quicksand"/>
                  <a:ea typeface="Quicksand"/>
                  <a:cs typeface="Quicksand"/>
                  <a:sym typeface="Quicksand"/>
                </a:rPr>
                <a:t>‹#›</a:t>
              </a:r>
            </a:p>
          </p:txBody>
        </p:sp>
      </p:gr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268730"/>
            <a:chOff x="0" y="0"/>
            <a:chExt cx="22517100" cy="1691640"/>
          </a:xfrm>
        </p:grpSpPr>
        <p:sp>
          <p:nvSpPr>
            <p:cNvPr id="3" name="Freeform 3"/>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D3D3D3"/>
                  </a:solidFill>
                  <a:latin typeface="Questrial"/>
                  <a:ea typeface="Questrial"/>
                  <a:cs typeface="Questrial"/>
                  <a:sym typeface="Questrial"/>
                </a:rPr>
                <a:t>Transfer Reply</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757A7C"/>
            </a:solidFill>
            <a:ln w="12700">
              <a:noFill/>
            </a:ln>
          </p:spPr>
          <p:txBody>
            <a:bodyPr/>
            <a:lstStyle/>
            <a:p>
              <a:endParaRPr lang="en-US"/>
            </a:p>
          </p:txBody>
        </p:sp>
      </p:grpSp>
      <p:sp>
        <p:nvSpPr>
          <p:cNvPr id="7" name="Freeform 7"/>
          <p:cNvSpPr/>
          <p:nvPr/>
        </p:nvSpPr>
        <p:spPr>
          <a:xfrm>
            <a:off x="8608219" y="283015"/>
            <a:ext cx="9283694" cy="4860485"/>
          </a:xfrm>
          <a:custGeom>
            <a:avLst/>
            <a:gdLst/>
            <a:ahLst/>
            <a:cxnLst/>
            <a:rect l="l" t="t" r="r" b="b"/>
            <a:pathLst>
              <a:path w="9283694" h="4860485">
                <a:moveTo>
                  <a:pt x="0" y="0"/>
                </a:moveTo>
                <a:lnTo>
                  <a:pt x="9283694" y="0"/>
                </a:lnTo>
                <a:lnTo>
                  <a:pt x="9283694" y="4860485"/>
                </a:lnTo>
                <a:lnTo>
                  <a:pt x="0" y="4860485"/>
                </a:lnTo>
                <a:lnTo>
                  <a:pt x="0" y="0"/>
                </a:lnTo>
                <a:close/>
              </a:path>
            </a:pathLst>
          </a:custGeom>
          <a:blipFill>
            <a:blip r:embed="rId4" cstate="email">
              <a:extLst>
                <a:ext uri="{28A0092B-C50C-407E-A947-70E740481C1C}">
                  <a14:useLocalDpi xmlns:a14="http://schemas.microsoft.com/office/drawing/2010/main"/>
                </a:ext>
              </a:extLst>
            </a:blip>
            <a:stretch>
              <a:fillRect r="-2"/>
            </a:stretch>
          </a:blipFill>
        </p:spPr>
        <p:txBody>
          <a:bodyPr/>
          <a:lstStyle/>
          <a:p>
            <a:endParaRPr lang="en-US"/>
          </a:p>
        </p:txBody>
      </p:sp>
      <p:sp>
        <p:nvSpPr>
          <p:cNvPr id="8" name="TextBox 8"/>
          <p:cNvSpPr txBox="1"/>
          <p:nvPr/>
        </p:nvSpPr>
        <p:spPr>
          <a:xfrm>
            <a:off x="1384459" y="2062886"/>
            <a:ext cx="6396514" cy="1619250"/>
          </a:xfrm>
          <a:prstGeom prst="rect">
            <a:avLst/>
          </a:prstGeom>
        </p:spPr>
        <p:txBody>
          <a:bodyPr lIns="0" tIns="0" rIns="0" bIns="0" rtlCol="0" anchor="t">
            <a:spAutoFit/>
          </a:bodyPr>
          <a:lstStyle/>
          <a:p>
            <a:pPr algn="l">
              <a:lnSpc>
                <a:spcPts val="4320"/>
              </a:lnSpc>
            </a:pPr>
            <a:r>
              <a:rPr lang="en-US" sz="3600" b="1" u="sng">
                <a:solidFill>
                  <a:srgbClr val="D3D3D3"/>
                </a:solidFill>
                <a:latin typeface="Quicksand Bold"/>
                <a:ea typeface="Quicksand Bold"/>
                <a:cs typeface="Quicksand Bold"/>
                <a:sym typeface="Quicksand Bold"/>
              </a:rPr>
              <a:t>Acceptance</a:t>
            </a:r>
          </a:p>
          <a:p>
            <a:pPr algn="l">
              <a:lnSpc>
                <a:spcPts val="4320"/>
              </a:lnSpc>
            </a:pPr>
            <a:endParaRPr lang="en-US" sz="3600" b="1" u="sng">
              <a:solidFill>
                <a:srgbClr val="D3D3D3"/>
              </a:solidFill>
              <a:latin typeface="Quicksand Bold"/>
              <a:ea typeface="Quicksand Bold"/>
              <a:cs typeface="Quicksand Bold"/>
              <a:sym typeface="Quicksand Bold"/>
            </a:endParaRPr>
          </a:p>
          <a:p>
            <a:pPr algn="l">
              <a:lnSpc>
                <a:spcPts val="4320"/>
              </a:lnSpc>
            </a:pPr>
            <a:r>
              <a:rPr lang="en-US" sz="3600" i="1">
                <a:solidFill>
                  <a:srgbClr val="D3D3D3"/>
                </a:solidFill>
                <a:latin typeface="Quicksand"/>
                <a:ea typeface="Quicksand"/>
                <a:cs typeface="Quicksand"/>
                <a:sym typeface="Quicksand"/>
              </a:rPr>
              <a:t>Valid for 120 Calendar Days</a:t>
            </a:r>
          </a:p>
        </p:txBody>
      </p:sp>
      <p:sp>
        <p:nvSpPr>
          <p:cNvPr id="9" name="TextBox 9"/>
          <p:cNvSpPr txBox="1"/>
          <p:nvPr/>
        </p:nvSpPr>
        <p:spPr>
          <a:xfrm>
            <a:off x="1384459" y="4924425"/>
            <a:ext cx="6717982" cy="4333875"/>
          </a:xfrm>
          <a:prstGeom prst="rect">
            <a:avLst/>
          </a:prstGeom>
        </p:spPr>
        <p:txBody>
          <a:bodyPr lIns="0" tIns="0" rIns="0" bIns="0" rtlCol="0" anchor="t">
            <a:spAutoFit/>
          </a:bodyPr>
          <a:lstStyle/>
          <a:p>
            <a:pPr algn="l">
              <a:lnSpc>
                <a:spcPts val="4320"/>
              </a:lnSpc>
            </a:pPr>
            <a:r>
              <a:rPr lang="en-US" sz="3600" b="1" u="sng">
                <a:solidFill>
                  <a:srgbClr val="D3D3D3"/>
                </a:solidFill>
                <a:latin typeface="Quicksand Bold"/>
                <a:ea typeface="Quicksand Bold"/>
                <a:cs typeface="Quicksand Bold"/>
                <a:sym typeface="Quicksand Bold"/>
              </a:rPr>
              <a:t>Rejection</a:t>
            </a:r>
          </a:p>
          <a:p>
            <a:pPr algn="ctr">
              <a:lnSpc>
                <a:spcPts val="4320"/>
              </a:lnSpc>
            </a:pPr>
            <a:endParaRPr lang="en-US" sz="3600" b="1" u="sng">
              <a:solidFill>
                <a:srgbClr val="D3D3D3"/>
              </a:solidFill>
              <a:latin typeface="Quicksand Bold"/>
              <a:ea typeface="Quicksand Bold"/>
              <a:cs typeface="Quicksand Bold"/>
              <a:sym typeface="Quicksand Bold"/>
            </a:endParaRPr>
          </a:p>
          <a:p>
            <a:pPr algn="l">
              <a:lnSpc>
                <a:spcPts val="4320"/>
              </a:lnSpc>
            </a:pPr>
            <a:r>
              <a:rPr lang="en-US" sz="3600" i="1">
                <a:solidFill>
                  <a:srgbClr val="D3D3D3"/>
                </a:solidFill>
                <a:latin typeface="Quicksand"/>
                <a:ea typeface="Quicksand"/>
                <a:cs typeface="Quicksand"/>
                <a:sym typeface="Quicksand"/>
              </a:rPr>
              <a:t>Be specific! Reason for rejection </a:t>
            </a:r>
            <a:r>
              <a:rPr lang="en-US" sz="3600" i="1" u="sng">
                <a:solidFill>
                  <a:srgbClr val="D3D3D3"/>
                </a:solidFill>
                <a:latin typeface="Quicksand"/>
                <a:ea typeface="Quicksand"/>
                <a:cs typeface="Quicksand"/>
                <a:sym typeface="Quicksand"/>
              </a:rPr>
              <a:t>must</a:t>
            </a:r>
            <a:r>
              <a:rPr lang="en-US" sz="3600" i="1">
                <a:solidFill>
                  <a:srgbClr val="D3D3D3"/>
                </a:solidFill>
                <a:latin typeface="Quicksand"/>
                <a:ea typeface="Quicksand"/>
                <a:cs typeface="Quicksand"/>
                <a:sym typeface="Quicksand"/>
              </a:rPr>
              <a:t> be consistent with the </a:t>
            </a:r>
            <a:r>
              <a:rPr lang="en-US" sz="3600" i="1" u="sng">
                <a:solidFill>
                  <a:srgbClr val="D3D3D3"/>
                </a:solidFill>
                <a:latin typeface="Quicksand"/>
                <a:ea typeface="Quicksand"/>
                <a:cs typeface="Quicksand"/>
                <a:sym typeface="Quicksand"/>
              </a:rPr>
              <a:t>purpose of the compact</a:t>
            </a:r>
            <a:r>
              <a:rPr lang="en-US" sz="3600" i="1">
                <a:solidFill>
                  <a:srgbClr val="D3D3D3"/>
                </a:solidFill>
                <a:latin typeface="Quicksand"/>
                <a:ea typeface="Quicksand"/>
                <a:cs typeface="Quicksand"/>
                <a:sym typeface="Quicksand"/>
              </a:rPr>
              <a:t> articulating why plan would not be approved if convicted in your state</a:t>
            </a:r>
          </a:p>
        </p:txBody>
      </p:sp>
      <p:sp>
        <p:nvSpPr>
          <p:cNvPr id="10" name="Freeform 10"/>
          <p:cNvSpPr/>
          <p:nvPr/>
        </p:nvSpPr>
        <p:spPr>
          <a:xfrm>
            <a:off x="8608219" y="5248018"/>
            <a:ext cx="7923320" cy="5038982"/>
          </a:xfrm>
          <a:custGeom>
            <a:avLst/>
            <a:gdLst/>
            <a:ahLst/>
            <a:cxnLst/>
            <a:rect l="l" t="t" r="r" b="b"/>
            <a:pathLst>
              <a:path w="7923320" h="5038982">
                <a:moveTo>
                  <a:pt x="0" y="0"/>
                </a:moveTo>
                <a:lnTo>
                  <a:pt x="7923320" y="0"/>
                </a:lnTo>
                <a:lnTo>
                  <a:pt x="7923320" y="5038982"/>
                </a:lnTo>
                <a:lnTo>
                  <a:pt x="0" y="5038982"/>
                </a:lnTo>
                <a:lnTo>
                  <a:pt x="0" y="0"/>
                </a:lnTo>
                <a:close/>
              </a:path>
            </a:pathLst>
          </a:custGeom>
          <a:blipFill>
            <a:blip r:embed="rId5" cstate="email">
              <a:extLst>
                <a:ext uri="{28A0092B-C50C-407E-A947-70E740481C1C}">
                  <a14:useLocalDpi xmlns:a14="http://schemas.microsoft.com/office/drawing/2010/main"/>
                </a:ext>
              </a:extLst>
            </a:blip>
            <a:stretch>
              <a:fillRect t="-3252" b="-3252"/>
            </a:stretch>
          </a:blipFill>
        </p:spPr>
        <p:txBody>
          <a:bodyPr/>
          <a:lstStyle/>
          <a:p>
            <a:endParaRPr 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687260" y="200756"/>
            <a:ext cx="12612929" cy="1655888"/>
            <a:chOff x="0" y="0"/>
            <a:chExt cx="16817239" cy="2207850"/>
          </a:xfrm>
        </p:grpSpPr>
        <p:sp>
          <p:nvSpPr>
            <p:cNvPr id="3" name="Freeform 3"/>
            <p:cNvSpPr/>
            <p:nvPr/>
          </p:nvSpPr>
          <p:spPr>
            <a:xfrm>
              <a:off x="0" y="0"/>
              <a:ext cx="16817236" cy="2207850"/>
            </a:xfrm>
            <a:custGeom>
              <a:avLst/>
              <a:gdLst/>
              <a:ahLst/>
              <a:cxnLst/>
              <a:rect l="l" t="t" r="r" b="b"/>
              <a:pathLst>
                <a:path w="16817236" h="2207850">
                  <a:moveTo>
                    <a:pt x="0" y="0"/>
                  </a:moveTo>
                  <a:lnTo>
                    <a:pt x="16817236" y="0"/>
                  </a:lnTo>
                  <a:lnTo>
                    <a:pt x="16817236" y="2207850"/>
                  </a:lnTo>
                  <a:lnTo>
                    <a:pt x="0" y="220785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16817239" cy="2141175"/>
            </a:xfrm>
            <a:prstGeom prst="rect">
              <a:avLst/>
            </a:prstGeom>
            <a:ln>
              <a:noFill/>
            </a:ln>
          </p:spPr>
          <p:txBody>
            <a:bodyPr lIns="0" tIns="0" rIns="0" bIns="0" rtlCol="0" anchor="b"/>
            <a:lstStyle/>
            <a:p>
              <a:pPr algn="l">
                <a:lnSpc>
                  <a:spcPts val="6480"/>
                </a:lnSpc>
              </a:pPr>
              <a:r>
                <a:rPr lang="en-US" sz="6000" spc="-36">
                  <a:solidFill>
                    <a:srgbClr val="D3D3D3"/>
                  </a:solidFill>
                  <a:latin typeface="Questrial"/>
                  <a:ea typeface="Questrial"/>
                  <a:cs typeface="Questrial"/>
                  <a:sym typeface="Questrial"/>
                </a:rPr>
                <a:t>Invalid Transfer Rejections</a:t>
              </a:r>
            </a:p>
          </p:txBody>
        </p:sp>
      </p:grpSp>
      <p:grpSp>
        <p:nvGrpSpPr>
          <p:cNvPr id="7" name="Group 7"/>
          <p:cNvGrpSpPr/>
          <p:nvPr/>
        </p:nvGrpSpPr>
        <p:grpSpPr>
          <a:xfrm>
            <a:off x="6057900" y="9601200"/>
            <a:ext cx="12230100" cy="685162"/>
            <a:chOff x="0" y="0"/>
            <a:chExt cx="16306800" cy="913549"/>
          </a:xfrm>
        </p:grpSpPr>
        <p:sp>
          <p:nvSpPr>
            <p:cNvPr id="8" name="Freeform 8"/>
            <p:cNvSpPr/>
            <p:nvPr/>
          </p:nvSpPr>
          <p:spPr>
            <a:xfrm>
              <a:off x="0" y="0"/>
              <a:ext cx="16306800" cy="913511"/>
            </a:xfrm>
            <a:custGeom>
              <a:avLst/>
              <a:gdLst/>
              <a:ahLst/>
              <a:cxnLst/>
              <a:rect l="l" t="t" r="r" b="b"/>
              <a:pathLst>
                <a:path w="16306800" h="913511">
                  <a:moveTo>
                    <a:pt x="16306800" y="0"/>
                  </a:moveTo>
                  <a:lnTo>
                    <a:pt x="0" y="0"/>
                  </a:lnTo>
                  <a:lnTo>
                    <a:pt x="0" y="913511"/>
                  </a:lnTo>
                  <a:lnTo>
                    <a:pt x="16306800" y="913511"/>
                  </a:lnTo>
                  <a:close/>
                </a:path>
              </a:pathLst>
            </a:custGeom>
            <a:solidFill>
              <a:srgbClr val="0E1E31"/>
            </a:solidFill>
            <a:ln w="12700">
              <a:noFill/>
            </a:ln>
          </p:spPr>
          <p:txBody>
            <a:bodyPr/>
            <a:lstStyle/>
            <a:p>
              <a:endParaRPr lang="en-US"/>
            </a:p>
          </p:txBody>
        </p:sp>
      </p:grpSp>
      <p:grpSp>
        <p:nvGrpSpPr>
          <p:cNvPr id="9" name="Group 9"/>
          <p:cNvGrpSpPr/>
          <p:nvPr/>
        </p:nvGrpSpPr>
        <p:grpSpPr>
          <a:xfrm>
            <a:off x="0" y="547688"/>
            <a:ext cx="413661" cy="1052512"/>
            <a:chOff x="0" y="0"/>
            <a:chExt cx="551548" cy="1403350"/>
          </a:xfrm>
        </p:grpSpPr>
        <p:sp>
          <p:nvSpPr>
            <p:cNvPr id="10" name="Freeform 10"/>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D3D3D3"/>
            </a:solidFill>
            <a:ln w="12700">
              <a:noFill/>
            </a:ln>
          </p:spPr>
          <p:txBody>
            <a:bodyPr/>
            <a:lstStyle/>
            <a:p>
              <a:endParaRPr lang="en-US"/>
            </a:p>
          </p:txBody>
        </p:sp>
      </p:grpSp>
      <p:sp>
        <p:nvSpPr>
          <p:cNvPr id="11" name="Freeform 11"/>
          <p:cNvSpPr/>
          <p:nvPr/>
        </p:nvSpPr>
        <p:spPr>
          <a:xfrm>
            <a:off x="1028700" y="1714181"/>
            <a:ext cx="5853303" cy="8229600"/>
          </a:xfrm>
          <a:custGeom>
            <a:avLst/>
            <a:gdLst/>
            <a:ahLst/>
            <a:cxnLst/>
            <a:rect l="l" t="t" r="r" b="b"/>
            <a:pathLst>
              <a:path w="5853303" h="8229600">
                <a:moveTo>
                  <a:pt x="0" y="0"/>
                </a:moveTo>
                <a:lnTo>
                  <a:pt x="5853303" y="0"/>
                </a:lnTo>
                <a:lnTo>
                  <a:pt x="5853303" y="8229600"/>
                </a:lnTo>
                <a:lnTo>
                  <a:pt x="0" y="822960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Box 12"/>
          <p:cNvSpPr txBox="1"/>
          <p:nvPr/>
        </p:nvSpPr>
        <p:spPr>
          <a:xfrm>
            <a:off x="6791082" y="2274075"/>
            <a:ext cx="10763736" cy="6734175"/>
          </a:xfrm>
          <a:prstGeom prst="rect">
            <a:avLst/>
          </a:prstGeom>
        </p:spPr>
        <p:txBody>
          <a:bodyPr lIns="0" tIns="0" rIns="0" bIns="0" rtlCol="0" anchor="t">
            <a:spAutoFit/>
          </a:bodyPr>
          <a:lstStyle/>
          <a:p>
            <a:pPr marL="1064990" lvl="1" indent="-532495" algn="l">
              <a:lnSpc>
                <a:spcPts val="6128"/>
              </a:lnSpc>
              <a:buFont typeface="Arial"/>
              <a:buChar char="•"/>
            </a:pPr>
            <a:r>
              <a:rPr lang="en-US" sz="3990">
                <a:solidFill>
                  <a:srgbClr val="D3D3D3"/>
                </a:solidFill>
                <a:latin typeface="Quicksand"/>
                <a:ea typeface="Quicksand"/>
                <a:cs typeface="Quicksand"/>
                <a:sym typeface="Quicksand"/>
              </a:rPr>
              <a:t>Individuals with disabilities (Rule 2.108)</a:t>
            </a:r>
          </a:p>
          <a:p>
            <a:pPr marL="1064990" lvl="1" indent="-532495" algn="l">
              <a:lnSpc>
                <a:spcPts val="6128"/>
              </a:lnSpc>
              <a:buFont typeface="Arial"/>
              <a:buChar char="•"/>
            </a:pPr>
            <a:r>
              <a:rPr lang="en-US" sz="3990">
                <a:solidFill>
                  <a:srgbClr val="D3D3D3"/>
                </a:solidFill>
                <a:latin typeface="Quicksand"/>
                <a:ea typeface="Quicksand"/>
                <a:cs typeface="Quicksand"/>
                <a:sym typeface="Quicksand"/>
              </a:rPr>
              <a:t>Individuals with pending charges (obtained before or during investigation period; AO 8-2005)</a:t>
            </a:r>
          </a:p>
          <a:p>
            <a:pPr marL="1064990" lvl="1" indent="-532495" algn="l">
              <a:lnSpc>
                <a:spcPts val="6128"/>
              </a:lnSpc>
              <a:buFont typeface="Arial"/>
              <a:buChar char="•"/>
            </a:pPr>
            <a:r>
              <a:rPr lang="en-US" sz="3990">
                <a:solidFill>
                  <a:srgbClr val="D3D3D3"/>
                </a:solidFill>
                <a:latin typeface="Quicksand"/>
                <a:ea typeface="Quicksand"/>
                <a:cs typeface="Quicksand"/>
                <a:sym typeface="Quicksand"/>
              </a:rPr>
              <a:t>Undocumented immigrant (AO 13-2006)</a:t>
            </a:r>
          </a:p>
          <a:p>
            <a:pPr marL="1064990" lvl="1" indent="-532495" algn="l">
              <a:lnSpc>
                <a:spcPts val="6128"/>
              </a:lnSpc>
              <a:buFont typeface="Arial"/>
              <a:buChar char="•"/>
            </a:pPr>
            <a:r>
              <a:rPr lang="en-US" sz="3990">
                <a:solidFill>
                  <a:srgbClr val="D3D3D3"/>
                </a:solidFill>
                <a:latin typeface="Quicksand"/>
                <a:ea typeface="Quicksand"/>
                <a:cs typeface="Quicksand"/>
                <a:sym typeface="Quicksand"/>
              </a:rPr>
              <a:t>Section 8 housing (AO 2-2007)</a:t>
            </a:r>
          </a:p>
          <a:p>
            <a:pPr marL="1064990" lvl="1" indent="-532495" algn="l">
              <a:lnSpc>
                <a:spcPts val="6128"/>
              </a:lnSpc>
              <a:buFont typeface="Arial"/>
              <a:buChar char="•"/>
            </a:pPr>
            <a:r>
              <a:rPr lang="en-US" sz="3990">
                <a:solidFill>
                  <a:srgbClr val="D3D3D3"/>
                </a:solidFill>
                <a:latin typeface="Quicksand"/>
                <a:ea typeface="Quicksand"/>
                <a:cs typeface="Quicksand"/>
                <a:sym typeface="Quicksand"/>
              </a:rPr>
              <a:t>Discretionary Cases without addressing the justification (3.101-2)</a:t>
            </a:r>
          </a:p>
          <a:p>
            <a:pPr marL="1064990" lvl="1" indent="-532495" algn="l">
              <a:lnSpc>
                <a:spcPts val="3447"/>
              </a:lnSpc>
            </a:pPr>
            <a:endParaRPr lang="en-US" sz="3990">
              <a:solidFill>
                <a:srgbClr val="D3D3D3"/>
              </a:solidFill>
              <a:latin typeface="Quicksand"/>
              <a:ea typeface="Quicksand"/>
              <a:cs typeface="Quicksand"/>
              <a:sym typeface="Quicksand"/>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3820886"/>
            <a:chOff x="0" y="0"/>
            <a:chExt cx="24384000" cy="5094514"/>
          </a:xfrm>
        </p:grpSpPr>
        <p:sp>
          <p:nvSpPr>
            <p:cNvPr id="3" name="Freeform 3"/>
            <p:cNvSpPr/>
            <p:nvPr/>
          </p:nvSpPr>
          <p:spPr>
            <a:xfrm>
              <a:off x="0" y="0"/>
              <a:ext cx="24384012" cy="5094476"/>
            </a:xfrm>
            <a:custGeom>
              <a:avLst/>
              <a:gdLst/>
              <a:ahLst/>
              <a:cxnLst/>
              <a:rect l="l" t="t" r="r" b="b"/>
              <a:pathLst>
                <a:path w="24384012" h="5094476">
                  <a:moveTo>
                    <a:pt x="0" y="0"/>
                  </a:moveTo>
                  <a:lnTo>
                    <a:pt x="24384012" y="0"/>
                  </a:lnTo>
                  <a:lnTo>
                    <a:pt x="24384012" y="5094476"/>
                  </a:lnTo>
                  <a:lnTo>
                    <a:pt x="0" y="5094476"/>
                  </a:lnTo>
                  <a:close/>
                </a:path>
              </a:pathLst>
            </a:custGeom>
            <a:solidFill>
              <a:srgbClr val="0E1E31"/>
            </a:solidFill>
            <a:ln w="12700">
              <a:solidFill>
                <a:srgbClr val="000000"/>
              </a:solidFill>
            </a:ln>
          </p:spPr>
          <p:txBody>
            <a:bodyPr/>
            <a:lstStyle/>
            <a:p>
              <a:endParaRPr lang="en-US"/>
            </a:p>
          </p:txBody>
        </p:sp>
        <p:sp>
          <p:nvSpPr>
            <p:cNvPr id="4" name="TextBox 4"/>
            <p:cNvSpPr txBox="1"/>
            <p:nvPr/>
          </p:nvSpPr>
          <p:spPr>
            <a:xfrm>
              <a:off x="0" y="57150"/>
              <a:ext cx="24384000" cy="5037364"/>
            </a:xfrm>
            <a:prstGeom prst="rect">
              <a:avLst/>
            </a:prstGeom>
          </p:spPr>
          <p:txBody>
            <a:bodyPr lIns="50800" tIns="50800" rIns="50800" bIns="50800" rtlCol="0" anchor="ctr"/>
            <a:lstStyle/>
            <a:p>
              <a:pPr algn="ctr">
                <a:lnSpc>
                  <a:spcPts val="5832"/>
                </a:lnSpc>
              </a:pPr>
              <a:r>
                <a:rPr lang="en-US" sz="5400" spc="-32">
                  <a:solidFill>
                    <a:srgbClr val="D3D3D3"/>
                  </a:solidFill>
                  <a:latin typeface="Questrial"/>
                  <a:ea typeface="Questrial"/>
                  <a:cs typeface="Questrial"/>
                  <a:sym typeface="Questrial"/>
                </a:rPr>
                <a:t>Resubmission AFTER Rejection </a:t>
              </a:r>
            </a:p>
          </p:txBody>
        </p:sp>
      </p:grpSp>
      <p:sp>
        <p:nvSpPr>
          <p:cNvPr id="5" name="Freeform 5"/>
          <p:cNvSpPr/>
          <p:nvPr/>
        </p:nvSpPr>
        <p:spPr>
          <a:xfrm>
            <a:off x="2222089" y="2471872"/>
            <a:ext cx="13709903" cy="6052251"/>
          </a:xfrm>
          <a:custGeom>
            <a:avLst/>
            <a:gdLst/>
            <a:ahLst/>
            <a:cxnLst/>
            <a:rect l="l" t="t" r="r" b="b"/>
            <a:pathLst>
              <a:path w="13709903" h="6052251">
                <a:moveTo>
                  <a:pt x="0" y="0"/>
                </a:moveTo>
                <a:lnTo>
                  <a:pt x="13709902" y="0"/>
                </a:lnTo>
                <a:lnTo>
                  <a:pt x="13709902" y="6052251"/>
                </a:lnTo>
                <a:lnTo>
                  <a:pt x="0" y="6052251"/>
                </a:lnTo>
                <a:lnTo>
                  <a:pt x="0" y="0"/>
                </a:lnTo>
                <a:close/>
              </a:path>
            </a:pathLst>
          </a:custGeom>
          <a:blipFill>
            <a:blip r:embed="rId4" cstate="email">
              <a:extLst>
                <a:ext uri="{28A0092B-C50C-407E-A947-70E740481C1C}">
                  <a14:useLocalDpi xmlns:a14="http://schemas.microsoft.com/office/drawing/2010/main"/>
                </a:ext>
              </a:extLst>
            </a:blip>
            <a:stretch>
              <a:fillRect b="-19"/>
            </a:stretch>
          </a:blipFill>
        </p:spPr>
        <p:txBody>
          <a:bodyPr/>
          <a:lstStyle/>
          <a:p>
            <a:endParaRPr lang="en-US"/>
          </a:p>
        </p:txBody>
      </p:sp>
      <p:sp>
        <p:nvSpPr>
          <p:cNvPr id="6" name="AutoShape 6"/>
          <p:cNvSpPr/>
          <p:nvPr/>
        </p:nvSpPr>
        <p:spPr>
          <a:xfrm flipV="1">
            <a:off x="294114" y="6951381"/>
            <a:ext cx="2168687" cy="581098"/>
          </a:xfrm>
          <a:prstGeom prst="line">
            <a:avLst/>
          </a:prstGeom>
          <a:ln w="161925" cap="rnd">
            <a:solidFill>
              <a:srgbClr val="0E1E31"/>
            </a:solidFill>
            <a:prstDash val="solid"/>
            <a:headEnd type="none" w="sm" len="sm"/>
            <a:tailEnd type="triangle" w="lg" len="med"/>
          </a:ln>
        </p:spPr>
        <p:txBody>
          <a:bodyPr/>
          <a:lstStyle/>
          <a:p>
            <a:endParaRPr lang="en-US"/>
          </a:p>
        </p:txBody>
      </p:sp>
      <p:sp>
        <p:nvSpPr>
          <p:cNvPr id="7" name="TextBox 7"/>
          <p:cNvSpPr txBox="1"/>
          <p:nvPr/>
        </p:nvSpPr>
        <p:spPr>
          <a:xfrm>
            <a:off x="1028700" y="8760552"/>
            <a:ext cx="16230600" cy="1409700"/>
          </a:xfrm>
          <a:prstGeom prst="rect">
            <a:avLst/>
          </a:prstGeom>
        </p:spPr>
        <p:txBody>
          <a:bodyPr lIns="0" tIns="0" rIns="0" bIns="0" rtlCol="0" anchor="t">
            <a:spAutoFit/>
          </a:bodyPr>
          <a:lstStyle/>
          <a:p>
            <a:pPr algn="ctr">
              <a:lnSpc>
                <a:spcPts val="3719"/>
              </a:lnSpc>
            </a:pPr>
            <a:r>
              <a:rPr lang="en-US" sz="3099" i="1">
                <a:solidFill>
                  <a:srgbClr val="D3D3D3"/>
                </a:solidFill>
                <a:latin typeface="Quicksand"/>
                <a:ea typeface="Quicksand"/>
                <a:cs typeface="Quicksand"/>
                <a:sym typeface="Quicksand"/>
              </a:rPr>
              <a:t>Supervised individuals in the receiving state with approved reporting instructions may remain there if a new Transfer Request is submitted within 15 business days</a:t>
            </a:r>
          </a:p>
          <a:p>
            <a:pPr algn="l">
              <a:lnSpc>
                <a:spcPts val="3719"/>
              </a:lnSpc>
            </a:pPr>
            <a:endParaRPr lang="en-US" sz="3099" i="1">
              <a:solidFill>
                <a:srgbClr val="D3D3D3"/>
              </a:solidFill>
              <a:latin typeface="Quicksand"/>
              <a:ea typeface="Quicksand"/>
              <a:cs typeface="Quicksand"/>
              <a:sym typeface="Quicksand"/>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grpSp>
        <p:nvGrpSpPr>
          <p:cNvPr id="2" name="Group 2"/>
          <p:cNvGrpSpPr/>
          <p:nvPr/>
        </p:nvGrpSpPr>
        <p:grpSpPr>
          <a:xfrm>
            <a:off x="562366" y="1798672"/>
            <a:ext cx="7638659" cy="7940636"/>
            <a:chOff x="0" y="0"/>
            <a:chExt cx="10184879" cy="10587514"/>
          </a:xfrm>
        </p:grpSpPr>
        <p:sp>
          <p:nvSpPr>
            <p:cNvPr id="3" name="Freeform 3"/>
            <p:cNvSpPr/>
            <p:nvPr/>
          </p:nvSpPr>
          <p:spPr>
            <a:xfrm>
              <a:off x="0" y="0"/>
              <a:ext cx="10184892" cy="10587475"/>
            </a:xfrm>
            <a:custGeom>
              <a:avLst/>
              <a:gdLst/>
              <a:ahLst/>
              <a:cxnLst/>
              <a:rect l="l" t="t" r="r" b="b"/>
              <a:pathLst>
                <a:path w="10184892" h="10587475">
                  <a:moveTo>
                    <a:pt x="0" y="0"/>
                  </a:moveTo>
                  <a:lnTo>
                    <a:pt x="10184892" y="0"/>
                  </a:lnTo>
                  <a:lnTo>
                    <a:pt x="10184892" y="10587475"/>
                  </a:lnTo>
                  <a:lnTo>
                    <a:pt x="0" y="10587475"/>
                  </a:lnTo>
                  <a:close/>
                </a:path>
              </a:pathLst>
            </a:custGeom>
            <a:solidFill>
              <a:srgbClr val="D3D3D3"/>
            </a:solidFill>
            <a:ln w="12700">
              <a:solidFill>
                <a:srgbClr val="000000"/>
              </a:solidFill>
            </a:ln>
          </p:spPr>
          <p:txBody>
            <a:bodyPr/>
            <a:lstStyle/>
            <a:p>
              <a:endParaRPr lang="en-US"/>
            </a:p>
          </p:txBody>
        </p:sp>
        <p:sp>
          <p:nvSpPr>
            <p:cNvPr id="4" name="TextBox 4"/>
            <p:cNvSpPr txBox="1"/>
            <p:nvPr/>
          </p:nvSpPr>
          <p:spPr>
            <a:xfrm>
              <a:off x="0" y="0"/>
              <a:ext cx="10184879" cy="10587514"/>
            </a:xfrm>
            <a:prstGeom prst="rect">
              <a:avLst/>
            </a:prstGeom>
          </p:spPr>
          <p:txBody>
            <a:bodyPr lIns="50800" tIns="50800" rIns="50800" bIns="50800" rtlCol="0" anchor="ctr"/>
            <a:lstStyle/>
            <a:p>
              <a:pPr algn="ctr">
                <a:lnSpc>
                  <a:spcPts val="5040"/>
                </a:lnSpc>
              </a:pPr>
              <a:r>
                <a:rPr lang="en-US" sz="4200">
                  <a:solidFill>
                    <a:srgbClr val="0E1E31"/>
                  </a:solidFill>
                  <a:latin typeface="Quicksand"/>
                  <a:ea typeface="Quicksand"/>
                  <a:cs typeface="Quicksand"/>
                  <a:sym typeface="Quicksand"/>
                </a:rPr>
                <a:t>Receiving State’s Compact Office Transmits Reply</a:t>
              </a:r>
            </a:p>
            <a:p>
              <a:pPr algn="ctr">
                <a:lnSpc>
                  <a:spcPts val="3840"/>
                </a:lnSpc>
              </a:pPr>
              <a:endParaRPr lang="en-US" sz="4200">
                <a:solidFill>
                  <a:srgbClr val="0E1E31"/>
                </a:solidFill>
                <a:latin typeface="Quicksand"/>
                <a:ea typeface="Quicksand"/>
                <a:cs typeface="Quicksand"/>
                <a:sym typeface="Quicksand"/>
              </a:endParaRPr>
            </a:p>
            <a:p>
              <a:pPr marL="1188724" lvl="2" indent="-396241" algn="l">
                <a:lnSpc>
                  <a:spcPts val="3840"/>
                </a:lnSpc>
                <a:buFont typeface="Arial"/>
                <a:buChar char="⚬"/>
              </a:pPr>
              <a:r>
                <a:rPr lang="en-US" sz="3200">
                  <a:solidFill>
                    <a:srgbClr val="0E1E31"/>
                  </a:solidFill>
                  <a:latin typeface="Quicksand"/>
                  <a:ea typeface="Quicksand"/>
                  <a:cs typeface="Quicksand"/>
                  <a:sym typeface="Quicksand"/>
                </a:rPr>
                <a:t>Email is generated to sending state users</a:t>
              </a:r>
            </a:p>
            <a:p>
              <a:pPr marL="1659261" lvl="3" indent="-414815" algn="l">
                <a:lnSpc>
                  <a:spcPts val="3120"/>
                </a:lnSpc>
                <a:buFont typeface="Arial"/>
                <a:buChar char="￭"/>
              </a:pPr>
              <a:r>
                <a:rPr lang="en-US" sz="2600" i="1">
                  <a:solidFill>
                    <a:srgbClr val="0E1E31"/>
                  </a:solidFill>
                  <a:latin typeface="Quicksand"/>
                  <a:ea typeface="Quicksand"/>
                  <a:cs typeface="Quicksand"/>
                  <a:sym typeface="Quicksand"/>
                </a:rPr>
                <a:t>Compact Office, PO Supervisor &amp; PO</a:t>
              </a:r>
            </a:p>
            <a:p>
              <a:pPr marL="2042166" lvl="3" indent="-510542" algn="l">
                <a:lnSpc>
                  <a:spcPts val="3840"/>
                </a:lnSpc>
              </a:pPr>
              <a:endParaRPr lang="en-US" sz="2600" i="1">
                <a:solidFill>
                  <a:srgbClr val="0E1E31"/>
                </a:solidFill>
                <a:latin typeface="Quicksand"/>
                <a:ea typeface="Quicksand"/>
                <a:cs typeface="Quicksand"/>
                <a:sym typeface="Quicksand"/>
              </a:endParaRPr>
            </a:p>
            <a:p>
              <a:pPr marL="1188724" lvl="2" indent="-396241" algn="l">
                <a:lnSpc>
                  <a:spcPts val="3840"/>
                </a:lnSpc>
                <a:buFont typeface="Arial"/>
                <a:buChar char="⚬"/>
              </a:pPr>
              <a:r>
                <a:rPr lang="en-US" sz="3200">
                  <a:solidFill>
                    <a:srgbClr val="0E1E31"/>
                  </a:solidFill>
                  <a:latin typeface="Quicksand"/>
                  <a:ea typeface="Quicksand"/>
                  <a:cs typeface="Quicksand"/>
                  <a:sym typeface="Quicksand"/>
                </a:rPr>
                <a:t>Activity History (Offender Profile) reflects the decision of the Transfer Reply</a:t>
              </a:r>
            </a:p>
            <a:p>
              <a:pPr marL="1188724" lvl="2" indent="-396241" algn="l">
                <a:lnSpc>
                  <a:spcPts val="3840"/>
                </a:lnSpc>
              </a:pPr>
              <a:endParaRPr lang="en-US" sz="3200">
                <a:solidFill>
                  <a:srgbClr val="0E1E31"/>
                </a:solidFill>
                <a:latin typeface="Quicksand"/>
                <a:ea typeface="Quicksand"/>
                <a:cs typeface="Quicksand"/>
                <a:sym typeface="Quicksand"/>
              </a:endParaRPr>
            </a:p>
            <a:p>
              <a:pPr marL="1188724" lvl="2" indent="-396241" algn="l">
                <a:lnSpc>
                  <a:spcPts val="3840"/>
                </a:lnSpc>
                <a:buFont typeface="Arial"/>
                <a:buChar char="⚬"/>
              </a:pPr>
              <a:r>
                <a:rPr lang="en-US" sz="3200">
                  <a:solidFill>
                    <a:srgbClr val="0E1E31"/>
                  </a:solidFill>
                  <a:latin typeface="Quicksand"/>
                  <a:ea typeface="Quicksand"/>
                  <a:cs typeface="Quicksand"/>
                  <a:sym typeface="Quicksand"/>
                </a:rPr>
                <a:t>Sending state should be sure to review the pdf and attachments for details</a:t>
              </a:r>
            </a:p>
          </p:txBody>
        </p:sp>
      </p:grpSp>
      <p:grpSp>
        <p:nvGrpSpPr>
          <p:cNvPr id="5" name="Group 5"/>
          <p:cNvGrpSpPr/>
          <p:nvPr/>
        </p:nvGrpSpPr>
        <p:grpSpPr>
          <a:xfrm>
            <a:off x="714375" y="547688"/>
            <a:ext cx="16887825" cy="1268730"/>
            <a:chOff x="0" y="0"/>
            <a:chExt cx="22517100" cy="1691640"/>
          </a:xfrm>
        </p:grpSpPr>
        <p:sp>
          <p:nvSpPr>
            <p:cNvPr id="6" name="Freeform 6"/>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7" name="TextBox 7"/>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757A7C"/>
                  </a:solidFill>
                  <a:latin typeface="Questrial"/>
                  <a:ea typeface="Questrial"/>
                  <a:cs typeface="Questrial"/>
                  <a:sym typeface="Questrial"/>
                </a:rPr>
                <a:t>Transfer Approval</a:t>
              </a:r>
            </a:p>
          </p:txBody>
        </p:sp>
      </p:grpSp>
      <p:grpSp>
        <p:nvGrpSpPr>
          <p:cNvPr id="8" name="Group 8"/>
          <p:cNvGrpSpPr/>
          <p:nvPr/>
        </p:nvGrpSpPr>
        <p:grpSpPr>
          <a:xfrm>
            <a:off x="0" y="547688"/>
            <a:ext cx="413661" cy="1052512"/>
            <a:chOff x="0" y="0"/>
            <a:chExt cx="551548" cy="1403350"/>
          </a:xfrm>
        </p:grpSpPr>
        <p:sp>
          <p:nvSpPr>
            <p:cNvPr id="9" name="Freeform 9"/>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D3D3D3"/>
            </a:solidFill>
            <a:ln w="12700">
              <a:noFill/>
            </a:ln>
          </p:spPr>
          <p:txBody>
            <a:bodyPr/>
            <a:lstStyle/>
            <a:p>
              <a:endParaRPr lang="en-US"/>
            </a:p>
          </p:txBody>
        </p:sp>
      </p:grpSp>
      <p:sp>
        <p:nvSpPr>
          <p:cNvPr id="10" name="Freeform 10"/>
          <p:cNvSpPr/>
          <p:nvPr/>
        </p:nvSpPr>
        <p:spPr>
          <a:xfrm>
            <a:off x="8562076" y="1816418"/>
            <a:ext cx="9210389" cy="3585084"/>
          </a:xfrm>
          <a:custGeom>
            <a:avLst/>
            <a:gdLst/>
            <a:ahLst/>
            <a:cxnLst/>
            <a:rect l="l" t="t" r="r" b="b"/>
            <a:pathLst>
              <a:path w="9210389" h="3585084">
                <a:moveTo>
                  <a:pt x="0" y="0"/>
                </a:moveTo>
                <a:lnTo>
                  <a:pt x="9210389" y="0"/>
                </a:lnTo>
                <a:lnTo>
                  <a:pt x="9210389" y="3585083"/>
                </a:lnTo>
                <a:lnTo>
                  <a:pt x="0" y="3585083"/>
                </a:lnTo>
                <a:lnTo>
                  <a:pt x="0" y="0"/>
                </a:lnTo>
                <a:close/>
              </a:path>
            </a:pathLst>
          </a:custGeom>
          <a:blipFill>
            <a:blip r:embed="rId4" cstate="email">
              <a:extLst>
                <a:ext uri="{28A0092B-C50C-407E-A947-70E740481C1C}">
                  <a14:useLocalDpi xmlns:a14="http://schemas.microsoft.com/office/drawing/2010/main"/>
                </a:ext>
              </a:extLst>
            </a:blip>
            <a:stretch>
              <a:fillRect l="-2039" r="-2039"/>
            </a:stretch>
          </a:blipFill>
        </p:spPr>
        <p:txBody>
          <a:bodyPr/>
          <a:lstStyle/>
          <a:p>
            <a:endParaRPr lang="en-US"/>
          </a:p>
        </p:txBody>
      </p:sp>
      <p:sp>
        <p:nvSpPr>
          <p:cNvPr id="11" name="TextBox 11"/>
          <p:cNvSpPr txBox="1"/>
          <p:nvPr/>
        </p:nvSpPr>
        <p:spPr>
          <a:xfrm>
            <a:off x="8751019" y="5981700"/>
            <a:ext cx="9021445" cy="3133725"/>
          </a:xfrm>
          <a:prstGeom prst="rect">
            <a:avLst/>
          </a:prstGeom>
        </p:spPr>
        <p:txBody>
          <a:bodyPr lIns="0" tIns="0" rIns="0" bIns="0" rtlCol="0" anchor="t">
            <a:spAutoFit/>
          </a:bodyPr>
          <a:lstStyle/>
          <a:p>
            <a:pPr algn="ctr">
              <a:lnSpc>
                <a:spcPts val="3599"/>
              </a:lnSpc>
            </a:pPr>
            <a:r>
              <a:rPr lang="en-US" sz="2999" i="1">
                <a:solidFill>
                  <a:srgbClr val="D3D3D3"/>
                </a:solidFill>
                <a:latin typeface="Quicksand"/>
                <a:ea typeface="Quicksand"/>
                <a:cs typeface="Quicksand"/>
                <a:sym typeface="Quicksand"/>
              </a:rPr>
              <a:t>After approval, the Receiving State may request additional items needed for supervision via transfer reply or compact action request.  </a:t>
            </a:r>
          </a:p>
          <a:p>
            <a:pPr algn="ctr">
              <a:lnSpc>
                <a:spcPts val="3599"/>
              </a:lnSpc>
            </a:pPr>
            <a:endParaRPr lang="en-US" sz="2999" i="1">
              <a:solidFill>
                <a:srgbClr val="D3D3D3"/>
              </a:solidFill>
              <a:latin typeface="Quicksand"/>
              <a:ea typeface="Quicksand"/>
              <a:cs typeface="Quicksand"/>
              <a:sym typeface="Quicksand"/>
            </a:endParaRPr>
          </a:p>
          <a:p>
            <a:pPr algn="ctr">
              <a:lnSpc>
                <a:spcPts val="3599"/>
              </a:lnSpc>
            </a:pPr>
            <a:r>
              <a:rPr lang="en-US" sz="2999" i="1">
                <a:solidFill>
                  <a:srgbClr val="D3D3D3"/>
                </a:solidFill>
                <a:latin typeface="Quicksand"/>
                <a:ea typeface="Quicksand"/>
                <a:cs typeface="Quicksand"/>
                <a:sym typeface="Quicksand"/>
              </a:rPr>
              <a:t>The Sending State must send requested information within 30 calendar days.</a:t>
            </a:r>
          </a:p>
          <a:p>
            <a:pPr algn="ctr">
              <a:lnSpc>
                <a:spcPts val="3599"/>
              </a:lnSpc>
            </a:pPr>
            <a:r>
              <a:rPr lang="en-US" sz="2999" i="1">
                <a:solidFill>
                  <a:srgbClr val="D3D3D3"/>
                </a:solidFill>
                <a:latin typeface="Quicksand"/>
                <a:ea typeface="Quicksand"/>
                <a:cs typeface="Quicksand"/>
                <a:sym typeface="Quicksand"/>
              </a:rPr>
              <a:t>See Rule 3.107</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57A7C"/>
        </a:solidFill>
        <a:effectLst/>
      </p:bgPr>
    </p:bg>
    <p:spTree>
      <p:nvGrpSpPr>
        <p:cNvPr id="1" name=""/>
        <p:cNvGrpSpPr/>
        <p:nvPr/>
      </p:nvGrpSpPr>
      <p:grpSpPr>
        <a:xfrm>
          <a:off x="0" y="0"/>
          <a:ext cx="0" cy="0"/>
          <a:chOff x="0" y="0"/>
          <a:chExt cx="0" cy="0"/>
        </a:xfrm>
      </p:grpSpPr>
      <p:grpSp>
        <p:nvGrpSpPr>
          <p:cNvPr id="2" name="Group 2"/>
          <p:cNvGrpSpPr/>
          <p:nvPr/>
        </p:nvGrpSpPr>
        <p:grpSpPr>
          <a:xfrm>
            <a:off x="714375" y="2523106"/>
            <a:ext cx="5597547" cy="1186339"/>
            <a:chOff x="0" y="0"/>
            <a:chExt cx="7463396" cy="1581785"/>
          </a:xfrm>
        </p:grpSpPr>
        <p:sp>
          <p:nvSpPr>
            <p:cNvPr id="3" name="Freeform 3"/>
            <p:cNvSpPr/>
            <p:nvPr/>
          </p:nvSpPr>
          <p:spPr>
            <a:xfrm>
              <a:off x="0" y="0"/>
              <a:ext cx="7463409" cy="1581772"/>
            </a:xfrm>
            <a:custGeom>
              <a:avLst/>
              <a:gdLst/>
              <a:ahLst/>
              <a:cxnLst/>
              <a:rect l="l" t="t" r="r" b="b"/>
              <a:pathLst>
                <a:path w="7463409" h="1581772">
                  <a:moveTo>
                    <a:pt x="0" y="0"/>
                  </a:moveTo>
                  <a:lnTo>
                    <a:pt x="7463409" y="0"/>
                  </a:lnTo>
                  <a:lnTo>
                    <a:pt x="7463409" y="1581772"/>
                  </a:lnTo>
                  <a:lnTo>
                    <a:pt x="0" y="1581772"/>
                  </a:lnTo>
                  <a:close/>
                </a:path>
              </a:pathLst>
            </a:custGeom>
            <a:solidFill>
              <a:srgbClr val="0E1E31"/>
            </a:solidFill>
            <a:ln w="12700">
              <a:solidFill>
                <a:srgbClr val="000000"/>
              </a:solidFill>
            </a:ln>
          </p:spPr>
          <p:txBody>
            <a:bodyPr/>
            <a:lstStyle/>
            <a:p>
              <a:endParaRPr lang="en-US"/>
            </a:p>
          </p:txBody>
        </p:sp>
      </p:grpSp>
      <p:grpSp>
        <p:nvGrpSpPr>
          <p:cNvPr id="4" name="Group 4"/>
          <p:cNvGrpSpPr/>
          <p:nvPr/>
        </p:nvGrpSpPr>
        <p:grpSpPr>
          <a:xfrm>
            <a:off x="871838" y="2667572"/>
            <a:ext cx="5282622" cy="897407"/>
            <a:chOff x="0" y="0"/>
            <a:chExt cx="7043496" cy="1196543"/>
          </a:xfrm>
        </p:grpSpPr>
        <p:sp>
          <p:nvSpPr>
            <p:cNvPr id="5" name="Freeform 5"/>
            <p:cNvSpPr/>
            <p:nvPr/>
          </p:nvSpPr>
          <p:spPr>
            <a:xfrm>
              <a:off x="0" y="0"/>
              <a:ext cx="7043492" cy="1196546"/>
            </a:xfrm>
            <a:custGeom>
              <a:avLst/>
              <a:gdLst/>
              <a:ahLst/>
              <a:cxnLst/>
              <a:rect l="l" t="t" r="r" b="b"/>
              <a:pathLst>
                <a:path w="7043492" h="1196546">
                  <a:moveTo>
                    <a:pt x="0" y="0"/>
                  </a:moveTo>
                  <a:lnTo>
                    <a:pt x="7043492" y="0"/>
                  </a:lnTo>
                  <a:lnTo>
                    <a:pt x="7043492" y="1196546"/>
                  </a:lnTo>
                  <a:lnTo>
                    <a:pt x="0" y="1196546"/>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0"/>
              <a:ext cx="7043496" cy="1196543"/>
            </a:xfrm>
            <a:prstGeom prst="rect">
              <a:avLst/>
            </a:prstGeom>
            <a:ln>
              <a:noFill/>
            </a:ln>
          </p:spPr>
          <p:txBody>
            <a:bodyPr lIns="0" tIns="0" rIns="0" bIns="0" rtlCol="0" anchor="ctr"/>
            <a:lstStyle/>
            <a:p>
              <a:pPr algn="ctr">
                <a:lnSpc>
                  <a:spcPts val="5040"/>
                </a:lnSpc>
              </a:pPr>
              <a:r>
                <a:rPr lang="en-US" sz="4200">
                  <a:solidFill>
                    <a:srgbClr val="D3D3D3"/>
                  </a:solidFill>
                  <a:latin typeface="Quicksand"/>
                  <a:ea typeface="Quicksand"/>
                  <a:cs typeface="Quicksand"/>
                  <a:sym typeface="Quicksand"/>
                </a:rPr>
                <a:t>Sending State</a:t>
              </a:r>
            </a:p>
          </p:txBody>
        </p:sp>
      </p:grpSp>
      <p:grpSp>
        <p:nvGrpSpPr>
          <p:cNvPr id="7" name="Group 7"/>
          <p:cNvGrpSpPr/>
          <p:nvPr/>
        </p:nvGrpSpPr>
        <p:grpSpPr>
          <a:xfrm>
            <a:off x="11906002" y="2523106"/>
            <a:ext cx="5597547" cy="1159783"/>
            <a:chOff x="0" y="0"/>
            <a:chExt cx="7334140" cy="1519597"/>
          </a:xfrm>
        </p:grpSpPr>
        <p:sp>
          <p:nvSpPr>
            <p:cNvPr id="8" name="Freeform 8"/>
            <p:cNvSpPr/>
            <p:nvPr/>
          </p:nvSpPr>
          <p:spPr>
            <a:xfrm>
              <a:off x="0" y="0"/>
              <a:ext cx="7334153" cy="1519584"/>
            </a:xfrm>
            <a:custGeom>
              <a:avLst/>
              <a:gdLst/>
              <a:ahLst/>
              <a:cxnLst/>
              <a:rect l="l" t="t" r="r" b="b"/>
              <a:pathLst>
                <a:path w="7334153" h="1519584">
                  <a:moveTo>
                    <a:pt x="0" y="0"/>
                  </a:moveTo>
                  <a:lnTo>
                    <a:pt x="7334153" y="0"/>
                  </a:lnTo>
                  <a:lnTo>
                    <a:pt x="7334153" y="1519584"/>
                  </a:lnTo>
                  <a:lnTo>
                    <a:pt x="0" y="1519584"/>
                  </a:lnTo>
                  <a:close/>
                </a:path>
              </a:pathLst>
            </a:custGeom>
            <a:solidFill>
              <a:srgbClr val="0E1E31"/>
            </a:solidFill>
            <a:ln w="12700">
              <a:solidFill>
                <a:srgbClr val="000000"/>
              </a:solidFill>
            </a:ln>
          </p:spPr>
          <p:txBody>
            <a:bodyPr/>
            <a:lstStyle/>
            <a:p>
              <a:endParaRPr lang="en-US"/>
            </a:p>
          </p:txBody>
        </p:sp>
      </p:grpSp>
      <p:grpSp>
        <p:nvGrpSpPr>
          <p:cNvPr id="9" name="Group 9"/>
          <p:cNvGrpSpPr/>
          <p:nvPr/>
        </p:nvGrpSpPr>
        <p:grpSpPr>
          <a:xfrm>
            <a:off x="12022869" y="2667572"/>
            <a:ext cx="5282622" cy="897407"/>
            <a:chOff x="0" y="0"/>
            <a:chExt cx="7043496" cy="1196543"/>
          </a:xfrm>
        </p:grpSpPr>
        <p:sp>
          <p:nvSpPr>
            <p:cNvPr id="10" name="Freeform 10"/>
            <p:cNvSpPr/>
            <p:nvPr/>
          </p:nvSpPr>
          <p:spPr>
            <a:xfrm>
              <a:off x="0" y="0"/>
              <a:ext cx="7043492" cy="1196546"/>
            </a:xfrm>
            <a:custGeom>
              <a:avLst/>
              <a:gdLst/>
              <a:ahLst/>
              <a:cxnLst/>
              <a:rect l="l" t="t" r="r" b="b"/>
              <a:pathLst>
                <a:path w="7043492" h="1196546">
                  <a:moveTo>
                    <a:pt x="0" y="0"/>
                  </a:moveTo>
                  <a:lnTo>
                    <a:pt x="7043492" y="0"/>
                  </a:lnTo>
                  <a:lnTo>
                    <a:pt x="7043492" y="1196546"/>
                  </a:lnTo>
                  <a:lnTo>
                    <a:pt x="0" y="1196546"/>
                  </a:lnTo>
                  <a:close/>
                </a:path>
              </a:pathLst>
            </a:custGeom>
            <a:solidFill>
              <a:srgbClr val="000000">
                <a:alpha val="0"/>
              </a:srgbClr>
            </a:solidFill>
            <a:ln w="12700">
              <a:noFill/>
            </a:ln>
          </p:spPr>
          <p:txBody>
            <a:bodyPr/>
            <a:lstStyle/>
            <a:p>
              <a:endParaRPr lang="en-US"/>
            </a:p>
          </p:txBody>
        </p:sp>
        <p:sp>
          <p:nvSpPr>
            <p:cNvPr id="11" name="TextBox 11"/>
            <p:cNvSpPr txBox="1"/>
            <p:nvPr/>
          </p:nvSpPr>
          <p:spPr>
            <a:xfrm>
              <a:off x="0" y="0"/>
              <a:ext cx="7043496" cy="1196543"/>
            </a:xfrm>
            <a:prstGeom prst="rect">
              <a:avLst/>
            </a:prstGeom>
          </p:spPr>
          <p:txBody>
            <a:bodyPr lIns="0" tIns="0" rIns="0" bIns="0" rtlCol="0" anchor="ctr"/>
            <a:lstStyle/>
            <a:p>
              <a:pPr algn="ctr">
                <a:lnSpc>
                  <a:spcPts val="5040"/>
                </a:lnSpc>
              </a:pPr>
              <a:r>
                <a:rPr lang="en-US" sz="4200" dirty="0">
                  <a:solidFill>
                    <a:srgbClr val="D3D3D3"/>
                  </a:solidFill>
                  <a:latin typeface="Quicksand"/>
                  <a:ea typeface="Quicksand"/>
                  <a:cs typeface="Quicksand"/>
                  <a:sym typeface="Quicksand"/>
                </a:rPr>
                <a:t>Receiving State</a:t>
              </a:r>
            </a:p>
          </p:txBody>
        </p:sp>
      </p:grpSp>
      <p:grpSp>
        <p:nvGrpSpPr>
          <p:cNvPr id="12" name="Group 12"/>
          <p:cNvGrpSpPr/>
          <p:nvPr/>
        </p:nvGrpSpPr>
        <p:grpSpPr>
          <a:xfrm>
            <a:off x="714375" y="547688"/>
            <a:ext cx="16887825" cy="1268730"/>
            <a:chOff x="0" y="0"/>
            <a:chExt cx="22517100" cy="1691640"/>
          </a:xfrm>
        </p:grpSpPr>
        <p:sp>
          <p:nvSpPr>
            <p:cNvPr id="13" name="Freeform 13"/>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14" name="TextBox 14"/>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D3D3D3"/>
                  </a:solidFill>
                  <a:latin typeface="Questrial"/>
                  <a:ea typeface="Questrial"/>
                  <a:cs typeface="Questrial"/>
                  <a:sym typeface="Questrial"/>
                </a:rPr>
                <a:t>Tracking Movement-Notices of Departure/Arrival</a:t>
              </a:r>
            </a:p>
          </p:txBody>
        </p:sp>
      </p:grpSp>
      <p:grpSp>
        <p:nvGrpSpPr>
          <p:cNvPr id="15" name="Group 15"/>
          <p:cNvGrpSpPr/>
          <p:nvPr/>
        </p:nvGrpSpPr>
        <p:grpSpPr>
          <a:xfrm>
            <a:off x="0" y="547688"/>
            <a:ext cx="413661" cy="1052512"/>
            <a:chOff x="0" y="0"/>
            <a:chExt cx="551548" cy="1403350"/>
          </a:xfrm>
        </p:grpSpPr>
        <p:sp>
          <p:nvSpPr>
            <p:cNvPr id="16" name="Freeform 1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0E1E31"/>
            </a:solidFill>
            <a:ln w="12700">
              <a:solidFill>
                <a:srgbClr val="000000"/>
              </a:solidFill>
            </a:ln>
          </p:spPr>
          <p:txBody>
            <a:bodyPr/>
            <a:lstStyle/>
            <a:p>
              <a:endParaRPr lang="en-US"/>
            </a:p>
          </p:txBody>
        </p:sp>
      </p:grpSp>
      <p:sp>
        <p:nvSpPr>
          <p:cNvPr id="17" name="Freeform 17" descr="C:\Users\Mspring\AppData\Local\Temp\SNAGHTML17be269.PNG"/>
          <p:cNvSpPr/>
          <p:nvPr/>
        </p:nvSpPr>
        <p:spPr>
          <a:xfrm>
            <a:off x="6440374" y="8216288"/>
            <a:ext cx="5065083" cy="1719439"/>
          </a:xfrm>
          <a:custGeom>
            <a:avLst/>
            <a:gdLst/>
            <a:ahLst/>
            <a:cxnLst/>
            <a:rect l="l" t="t" r="r" b="b"/>
            <a:pathLst>
              <a:path w="5065083" h="1719439">
                <a:moveTo>
                  <a:pt x="0" y="0"/>
                </a:moveTo>
                <a:lnTo>
                  <a:pt x="5065083" y="0"/>
                </a:lnTo>
                <a:lnTo>
                  <a:pt x="5065083" y="1719440"/>
                </a:lnTo>
                <a:lnTo>
                  <a:pt x="0" y="171944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8" name="Freeform 18"/>
          <p:cNvSpPr/>
          <p:nvPr/>
        </p:nvSpPr>
        <p:spPr>
          <a:xfrm>
            <a:off x="6611458" y="2523106"/>
            <a:ext cx="4722914" cy="5461176"/>
          </a:xfrm>
          <a:custGeom>
            <a:avLst/>
            <a:gdLst/>
            <a:ahLst/>
            <a:cxnLst/>
            <a:rect l="l" t="t" r="r" b="b"/>
            <a:pathLst>
              <a:path w="4722914" h="5461176">
                <a:moveTo>
                  <a:pt x="0" y="0"/>
                </a:moveTo>
                <a:lnTo>
                  <a:pt x="4722914" y="0"/>
                </a:lnTo>
                <a:lnTo>
                  <a:pt x="4722914" y="5461176"/>
                </a:lnTo>
                <a:lnTo>
                  <a:pt x="0" y="546117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TextBox 19"/>
          <p:cNvSpPr txBox="1"/>
          <p:nvPr/>
        </p:nvSpPr>
        <p:spPr>
          <a:xfrm>
            <a:off x="11906002" y="4129216"/>
            <a:ext cx="5876039" cy="5050536"/>
          </a:xfrm>
          <a:prstGeom prst="rect">
            <a:avLst/>
          </a:prstGeom>
        </p:spPr>
        <p:txBody>
          <a:bodyPr lIns="0" tIns="0" rIns="0" bIns="0" rtlCol="0" anchor="t">
            <a:spAutoFit/>
          </a:bodyPr>
          <a:lstStyle/>
          <a:p>
            <a:pPr algn="l">
              <a:lnSpc>
                <a:spcPts val="4212"/>
              </a:lnSpc>
            </a:pPr>
            <a:r>
              <a:rPr lang="en-US" sz="3900">
                <a:solidFill>
                  <a:srgbClr val="D3D3D3"/>
                </a:solidFill>
                <a:latin typeface="Quicksand"/>
                <a:ea typeface="Quicksand"/>
                <a:cs typeface="Quicksand"/>
                <a:sym typeface="Quicksand"/>
              </a:rPr>
              <a:t>Notice of Arrival when supervised individual arrives and reports as instructed </a:t>
            </a:r>
          </a:p>
          <a:p>
            <a:pPr algn="l">
              <a:lnSpc>
                <a:spcPts val="1944"/>
              </a:lnSpc>
            </a:pPr>
            <a:r>
              <a:rPr lang="en-US" sz="1800">
                <a:solidFill>
                  <a:srgbClr val="D3D3D3"/>
                </a:solidFill>
                <a:latin typeface="Quicksand"/>
                <a:ea typeface="Quicksand"/>
                <a:cs typeface="Quicksand"/>
                <a:sym typeface="Quicksand"/>
              </a:rPr>
              <a:t>(must be within 5 business days of departure)</a:t>
            </a:r>
          </a:p>
          <a:p>
            <a:pPr algn="l">
              <a:lnSpc>
                <a:spcPts val="4212"/>
              </a:lnSpc>
            </a:pPr>
            <a:endParaRPr lang="en-US" sz="1800">
              <a:solidFill>
                <a:srgbClr val="D3D3D3"/>
              </a:solidFill>
              <a:latin typeface="Quicksand"/>
              <a:ea typeface="Quicksand"/>
              <a:cs typeface="Quicksand"/>
              <a:sym typeface="Quicksand"/>
            </a:endParaRPr>
          </a:p>
          <a:p>
            <a:pPr algn="l">
              <a:lnSpc>
                <a:spcPts val="4212"/>
              </a:lnSpc>
            </a:pPr>
            <a:r>
              <a:rPr lang="en-US" sz="3900" i="1">
                <a:solidFill>
                  <a:srgbClr val="D3D3D3"/>
                </a:solidFill>
                <a:latin typeface="Quicksand"/>
                <a:ea typeface="Quicksand"/>
                <a:cs typeface="Quicksand"/>
                <a:sym typeface="Quicksand"/>
              </a:rPr>
              <a:t>Officer becomes the ‘supervising user’ in ICOTS</a:t>
            </a:r>
          </a:p>
          <a:p>
            <a:pPr algn="l">
              <a:lnSpc>
                <a:spcPts val="4212"/>
              </a:lnSpc>
            </a:pPr>
            <a:endParaRPr lang="en-US" sz="3900" i="1">
              <a:solidFill>
                <a:srgbClr val="D3D3D3"/>
              </a:solidFill>
              <a:latin typeface="Quicksand"/>
              <a:ea typeface="Quicksand"/>
              <a:cs typeface="Quicksand"/>
              <a:sym typeface="Quicksand"/>
            </a:endParaRPr>
          </a:p>
        </p:txBody>
      </p:sp>
      <p:sp>
        <p:nvSpPr>
          <p:cNvPr id="20" name="TextBox 20"/>
          <p:cNvSpPr txBox="1"/>
          <p:nvPr/>
        </p:nvSpPr>
        <p:spPr>
          <a:xfrm>
            <a:off x="714375" y="4129216"/>
            <a:ext cx="5565248" cy="5056128"/>
          </a:xfrm>
          <a:prstGeom prst="rect">
            <a:avLst/>
          </a:prstGeom>
        </p:spPr>
        <p:txBody>
          <a:bodyPr lIns="0" tIns="0" rIns="0" bIns="0" rtlCol="0" anchor="t">
            <a:spAutoFit/>
          </a:bodyPr>
          <a:lstStyle/>
          <a:p>
            <a:pPr algn="l">
              <a:lnSpc>
                <a:spcPts val="4212"/>
              </a:lnSpc>
            </a:pPr>
            <a:r>
              <a:rPr lang="en-US" sz="3900" dirty="0">
                <a:solidFill>
                  <a:srgbClr val="D3D3D3"/>
                </a:solidFill>
                <a:latin typeface="Quicksand"/>
                <a:ea typeface="Quicksand"/>
                <a:cs typeface="Quicksand"/>
                <a:sym typeface="Quicksand"/>
              </a:rPr>
              <a:t>Notice of Departure Due when supervised individual departs</a:t>
            </a:r>
          </a:p>
          <a:p>
            <a:pPr algn="l"/>
            <a:r>
              <a:rPr lang="en-US" dirty="0">
                <a:solidFill>
                  <a:srgbClr val="D3D3D3"/>
                </a:solidFill>
                <a:latin typeface="Quicksand"/>
                <a:ea typeface="Quicksand"/>
                <a:cs typeface="Quicksand"/>
                <a:sym typeface="Quicksand"/>
              </a:rPr>
              <a:t>*A NOD shall not be submitted more than 5 business days prior to departure</a:t>
            </a:r>
          </a:p>
          <a:p>
            <a:pPr algn="l">
              <a:lnSpc>
                <a:spcPts val="4212"/>
              </a:lnSpc>
            </a:pPr>
            <a:endParaRPr lang="en-US" sz="3900" dirty="0">
              <a:solidFill>
                <a:srgbClr val="D3D3D3"/>
              </a:solidFill>
              <a:latin typeface="Quicksand"/>
              <a:ea typeface="Quicksand"/>
              <a:cs typeface="Quicksand"/>
              <a:sym typeface="Quicksand"/>
            </a:endParaRPr>
          </a:p>
          <a:p>
            <a:pPr algn="l">
              <a:lnSpc>
                <a:spcPts val="4212"/>
              </a:lnSpc>
            </a:pPr>
            <a:r>
              <a:rPr lang="en-US" sz="3900" dirty="0">
                <a:solidFill>
                  <a:srgbClr val="D3D3D3"/>
                </a:solidFill>
                <a:latin typeface="Quicksand"/>
                <a:ea typeface="Quicksand"/>
                <a:cs typeface="Quicksand"/>
                <a:sym typeface="Quicksand"/>
              </a:rPr>
              <a:t>Failed to arrive as instructed?  Warrant may be required</a:t>
            </a:r>
          </a:p>
          <a:p>
            <a:pPr algn="l">
              <a:lnSpc>
                <a:spcPts val="1944"/>
              </a:lnSpc>
            </a:pPr>
            <a:r>
              <a:rPr lang="en-US" sz="1800" dirty="0">
                <a:solidFill>
                  <a:srgbClr val="D3D3D3"/>
                </a:solidFill>
                <a:latin typeface="Quicksand"/>
                <a:ea typeface="Quicksand"/>
                <a:cs typeface="Quicksand"/>
                <a:sym typeface="Quicksand"/>
              </a:rPr>
              <a:t>(NOFA triggers warrant status needed notifications)</a:t>
            </a:r>
          </a:p>
          <a:p>
            <a:pPr algn="l">
              <a:lnSpc>
                <a:spcPts val="4536"/>
              </a:lnSpc>
            </a:pPr>
            <a:endParaRPr lang="en-US" sz="1800" dirty="0">
              <a:solidFill>
                <a:srgbClr val="D3D3D3"/>
              </a:solidFill>
              <a:latin typeface="Quicksand"/>
              <a:ea typeface="Quicksand"/>
              <a:cs typeface="Quicksand"/>
              <a:sym typeface="Quicksand"/>
            </a:endParaRPr>
          </a:p>
        </p:txBody>
      </p:sp>
      <p:sp>
        <p:nvSpPr>
          <p:cNvPr id="21" name="TextBox 21"/>
          <p:cNvSpPr txBox="1"/>
          <p:nvPr/>
        </p:nvSpPr>
        <p:spPr>
          <a:xfrm>
            <a:off x="389477" y="9472336"/>
            <a:ext cx="4732020" cy="463391"/>
          </a:xfrm>
          <a:prstGeom prst="rect">
            <a:avLst/>
          </a:prstGeom>
        </p:spPr>
        <p:txBody>
          <a:bodyPr lIns="0" tIns="0" rIns="0" bIns="0" rtlCol="0" anchor="t">
            <a:spAutoFit/>
          </a:bodyPr>
          <a:lstStyle/>
          <a:p>
            <a:pPr algn="l">
              <a:lnSpc>
                <a:spcPts val="3240"/>
              </a:lnSpc>
            </a:pPr>
            <a:r>
              <a:rPr lang="en-US" sz="2700">
                <a:solidFill>
                  <a:srgbClr val="D3D3D3"/>
                </a:solidFill>
                <a:latin typeface="Tahoma"/>
                <a:ea typeface="Tahoma"/>
                <a:cs typeface="Tahoma"/>
                <a:sym typeface="Tahoma"/>
              </a:rPr>
              <a:t>Rules 3.104-1 &amp; 4.105</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07121" y="671616"/>
            <a:ext cx="8073758" cy="1668265"/>
            <a:chOff x="0" y="0"/>
            <a:chExt cx="10765010" cy="2224353"/>
          </a:xfrm>
        </p:grpSpPr>
        <p:sp>
          <p:nvSpPr>
            <p:cNvPr id="3" name="Freeform 3"/>
            <p:cNvSpPr/>
            <p:nvPr/>
          </p:nvSpPr>
          <p:spPr>
            <a:xfrm>
              <a:off x="0" y="0"/>
              <a:ext cx="10765010" cy="2224353"/>
            </a:xfrm>
            <a:custGeom>
              <a:avLst/>
              <a:gdLst/>
              <a:ahLst/>
              <a:cxnLst/>
              <a:rect l="l" t="t" r="r" b="b"/>
              <a:pathLst>
                <a:path w="10765010" h="2224353">
                  <a:moveTo>
                    <a:pt x="0" y="0"/>
                  </a:moveTo>
                  <a:lnTo>
                    <a:pt x="10765010" y="0"/>
                  </a:lnTo>
                  <a:lnTo>
                    <a:pt x="10765010" y="2224353"/>
                  </a:lnTo>
                  <a:lnTo>
                    <a:pt x="0" y="2224353"/>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76200"/>
              <a:ext cx="10765010" cy="2148153"/>
            </a:xfrm>
            <a:prstGeom prst="rect">
              <a:avLst/>
            </a:prstGeom>
            <a:ln>
              <a:noFill/>
            </a:ln>
          </p:spPr>
          <p:txBody>
            <a:bodyPr lIns="0" tIns="0" rIns="0" bIns="0" rtlCol="0" anchor="ctr"/>
            <a:lstStyle/>
            <a:p>
              <a:pPr algn="l">
                <a:lnSpc>
                  <a:spcPts val="8531"/>
                </a:lnSpc>
              </a:pPr>
              <a:r>
                <a:rPr lang="en-US" sz="7899" spc="-48">
                  <a:solidFill>
                    <a:srgbClr val="000000"/>
                  </a:solidFill>
                  <a:latin typeface="Questrial"/>
                  <a:ea typeface="Questrial"/>
                  <a:cs typeface="Questrial"/>
                  <a:sym typeface="Questrial"/>
                </a:rPr>
                <a:t>Purpose of ICAOS</a:t>
              </a:r>
            </a:p>
          </p:txBody>
        </p:sp>
      </p:grpSp>
      <p:sp>
        <p:nvSpPr>
          <p:cNvPr id="5" name="Freeform 5"/>
          <p:cNvSpPr/>
          <p:nvPr/>
        </p:nvSpPr>
        <p:spPr>
          <a:xfrm>
            <a:off x="139637" y="7302530"/>
            <a:ext cx="2798401" cy="2734866"/>
          </a:xfrm>
          <a:custGeom>
            <a:avLst/>
            <a:gdLst/>
            <a:ahLst/>
            <a:cxnLst/>
            <a:rect l="l" t="t" r="r" b="b"/>
            <a:pathLst>
              <a:path w="2798401" h="2734866">
                <a:moveTo>
                  <a:pt x="0" y="0"/>
                </a:moveTo>
                <a:lnTo>
                  <a:pt x="2798402" y="0"/>
                </a:lnTo>
                <a:lnTo>
                  <a:pt x="2798402" y="2734865"/>
                </a:lnTo>
                <a:lnTo>
                  <a:pt x="0" y="273486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5813496" y="2163768"/>
            <a:ext cx="6621538" cy="6630798"/>
          </a:xfrm>
          <a:custGeom>
            <a:avLst/>
            <a:gdLst/>
            <a:ahLst/>
            <a:cxnLst/>
            <a:rect l="l" t="t" r="r" b="b"/>
            <a:pathLst>
              <a:path w="6621538" h="6630798">
                <a:moveTo>
                  <a:pt x="0" y="0"/>
                </a:moveTo>
                <a:lnTo>
                  <a:pt x="6621539" y="0"/>
                </a:lnTo>
                <a:lnTo>
                  <a:pt x="6621539" y="6630798"/>
                </a:lnTo>
                <a:lnTo>
                  <a:pt x="0" y="6630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7" name="Group 7"/>
          <p:cNvGrpSpPr/>
          <p:nvPr/>
        </p:nvGrpSpPr>
        <p:grpSpPr>
          <a:xfrm>
            <a:off x="12144158" y="5607645"/>
            <a:ext cx="5785789" cy="2215992"/>
            <a:chOff x="0" y="0"/>
            <a:chExt cx="7714385" cy="2954656"/>
          </a:xfrm>
        </p:grpSpPr>
        <p:sp>
          <p:nvSpPr>
            <p:cNvPr id="8" name="Freeform 8"/>
            <p:cNvSpPr/>
            <p:nvPr/>
          </p:nvSpPr>
          <p:spPr>
            <a:xfrm>
              <a:off x="0" y="0"/>
              <a:ext cx="7714390" cy="2954657"/>
            </a:xfrm>
            <a:custGeom>
              <a:avLst/>
              <a:gdLst/>
              <a:ahLst/>
              <a:cxnLst/>
              <a:rect l="l" t="t" r="r" b="b"/>
              <a:pathLst>
                <a:path w="7714390" h="2954657">
                  <a:moveTo>
                    <a:pt x="0" y="0"/>
                  </a:moveTo>
                  <a:lnTo>
                    <a:pt x="7714390" y="0"/>
                  </a:lnTo>
                  <a:lnTo>
                    <a:pt x="7714390" y="2954657"/>
                  </a:lnTo>
                  <a:lnTo>
                    <a:pt x="0" y="2954657"/>
                  </a:lnTo>
                  <a:close/>
                </a:path>
              </a:pathLst>
            </a:custGeom>
            <a:solidFill>
              <a:srgbClr val="000000">
                <a:alpha val="0"/>
              </a:srgbClr>
            </a:solidFill>
            <a:ln w="12700">
              <a:noFill/>
            </a:ln>
          </p:spPr>
          <p:txBody>
            <a:bodyPr/>
            <a:lstStyle/>
            <a:p>
              <a:endParaRPr lang="en-US"/>
            </a:p>
          </p:txBody>
        </p:sp>
        <p:sp>
          <p:nvSpPr>
            <p:cNvPr id="9" name="TextBox 9"/>
            <p:cNvSpPr txBox="1"/>
            <p:nvPr/>
          </p:nvSpPr>
          <p:spPr>
            <a:xfrm>
              <a:off x="0" y="-9525"/>
              <a:ext cx="7714385" cy="2964181"/>
            </a:xfrm>
            <a:prstGeom prst="rect">
              <a:avLst/>
            </a:prstGeom>
            <a:ln>
              <a:noFill/>
            </a:ln>
          </p:spPr>
          <p:txBody>
            <a:bodyPr lIns="0" tIns="0" rIns="0" bIns="0" rtlCol="0" anchor="b"/>
            <a:lstStyle/>
            <a:p>
              <a:pPr algn="l">
                <a:lnSpc>
                  <a:spcPts val="5160"/>
                </a:lnSpc>
              </a:pPr>
              <a:r>
                <a:rPr lang="en-US" sz="4300">
                  <a:solidFill>
                    <a:srgbClr val="102747"/>
                  </a:solidFill>
                  <a:latin typeface="Quicksand"/>
                  <a:ea typeface="Quicksand"/>
                  <a:cs typeface="Quicksand"/>
                  <a:sym typeface="Quicksand"/>
                </a:rPr>
                <a:t>Control/Track Movement of Supervised Individuals</a:t>
              </a:r>
            </a:p>
          </p:txBody>
        </p:sp>
      </p:grpSp>
      <p:grpSp>
        <p:nvGrpSpPr>
          <p:cNvPr id="10" name="Group 10"/>
          <p:cNvGrpSpPr/>
          <p:nvPr/>
        </p:nvGrpSpPr>
        <p:grpSpPr>
          <a:xfrm>
            <a:off x="12144158" y="3457489"/>
            <a:ext cx="5551637" cy="1560805"/>
            <a:chOff x="0" y="0"/>
            <a:chExt cx="7402182" cy="2081074"/>
          </a:xfrm>
        </p:grpSpPr>
        <p:sp>
          <p:nvSpPr>
            <p:cNvPr id="11" name="Freeform 11"/>
            <p:cNvSpPr/>
            <p:nvPr/>
          </p:nvSpPr>
          <p:spPr>
            <a:xfrm>
              <a:off x="0" y="0"/>
              <a:ext cx="7402185" cy="2081074"/>
            </a:xfrm>
            <a:custGeom>
              <a:avLst/>
              <a:gdLst/>
              <a:ahLst/>
              <a:cxnLst/>
              <a:rect l="l" t="t" r="r" b="b"/>
              <a:pathLst>
                <a:path w="7402185" h="2081074">
                  <a:moveTo>
                    <a:pt x="0" y="0"/>
                  </a:moveTo>
                  <a:lnTo>
                    <a:pt x="7402185" y="0"/>
                  </a:lnTo>
                  <a:lnTo>
                    <a:pt x="7402185" y="2081074"/>
                  </a:lnTo>
                  <a:lnTo>
                    <a:pt x="0" y="2081074"/>
                  </a:lnTo>
                  <a:close/>
                </a:path>
              </a:pathLst>
            </a:custGeom>
            <a:solidFill>
              <a:srgbClr val="000000">
                <a:alpha val="0"/>
              </a:srgbClr>
            </a:solidFill>
            <a:ln w="12700">
              <a:noFill/>
            </a:ln>
          </p:spPr>
          <p:txBody>
            <a:bodyPr/>
            <a:lstStyle/>
            <a:p>
              <a:endParaRPr lang="en-US"/>
            </a:p>
          </p:txBody>
        </p:sp>
        <p:sp>
          <p:nvSpPr>
            <p:cNvPr id="12" name="TextBox 12"/>
            <p:cNvSpPr txBox="1"/>
            <p:nvPr/>
          </p:nvSpPr>
          <p:spPr>
            <a:xfrm>
              <a:off x="0" y="-9525"/>
              <a:ext cx="7402182" cy="2090599"/>
            </a:xfrm>
            <a:prstGeom prst="rect">
              <a:avLst/>
            </a:prstGeom>
            <a:ln>
              <a:noFill/>
            </a:ln>
          </p:spPr>
          <p:txBody>
            <a:bodyPr lIns="0" tIns="0" rIns="0" bIns="0" rtlCol="0" anchor="b"/>
            <a:lstStyle/>
            <a:p>
              <a:pPr algn="l">
                <a:lnSpc>
                  <a:spcPts val="5160"/>
                </a:lnSpc>
              </a:pPr>
              <a:r>
                <a:rPr lang="en-US" sz="4300">
                  <a:solidFill>
                    <a:srgbClr val="102747"/>
                  </a:solidFill>
                  <a:latin typeface="Quicksand"/>
                  <a:ea typeface="Quicksand"/>
                  <a:cs typeface="Quicksand"/>
                  <a:sym typeface="Quicksand"/>
                </a:rPr>
                <a:t>Protect the Rights of Victims</a:t>
              </a:r>
            </a:p>
          </p:txBody>
        </p:sp>
      </p:grpSp>
      <p:grpSp>
        <p:nvGrpSpPr>
          <p:cNvPr id="13" name="Group 13"/>
          <p:cNvGrpSpPr/>
          <p:nvPr/>
        </p:nvGrpSpPr>
        <p:grpSpPr>
          <a:xfrm>
            <a:off x="429247" y="3636569"/>
            <a:ext cx="5757453" cy="913105"/>
            <a:chOff x="0" y="0"/>
            <a:chExt cx="7676604" cy="1217474"/>
          </a:xfrm>
        </p:grpSpPr>
        <p:sp>
          <p:nvSpPr>
            <p:cNvPr id="14" name="Freeform 14"/>
            <p:cNvSpPr/>
            <p:nvPr/>
          </p:nvSpPr>
          <p:spPr>
            <a:xfrm>
              <a:off x="0" y="0"/>
              <a:ext cx="7676602" cy="1217475"/>
            </a:xfrm>
            <a:custGeom>
              <a:avLst/>
              <a:gdLst/>
              <a:ahLst/>
              <a:cxnLst/>
              <a:rect l="l" t="t" r="r" b="b"/>
              <a:pathLst>
                <a:path w="7676602" h="1217475">
                  <a:moveTo>
                    <a:pt x="0" y="0"/>
                  </a:moveTo>
                  <a:lnTo>
                    <a:pt x="7676602" y="0"/>
                  </a:lnTo>
                  <a:lnTo>
                    <a:pt x="7676602" y="1217475"/>
                  </a:lnTo>
                  <a:lnTo>
                    <a:pt x="0" y="1217475"/>
                  </a:lnTo>
                  <a:close/>
                </a:path>
              </a:pathLst>
            </a:custGeom>
            <a:solidFill>
              <a:srgbClr val="000000">
                <a:alpha val="0"/>
              </a:srgbClr>
            </a:solidFill>
            <a:ln w="12700">
              <a:noFill/>
            </a:ln>
          </p:spPr>
          <p:txBody>
            <a:bodyPr/>
            <a:lstStyle/>
            <a:p>
              <a:endParaRPr lang="en-US"/>
            </a:p>
          </p:txBody>
        </p:sp>
        <p:sp>
          <p:nvSpPr>
            <p:cNvPr id="15" name="TextBox 15"/>
            <p:cNvSpPr txBox="1"/>
            <p:nvPr/>
          </p:nvSpPr>
          <p:spPr>
            <a:xfrm>
              <a:off x="0" y="-9525"/>
              <a:ext cx="7676604" cy="1226999"/>
            </a:xfrm>
            <a:prstGeom prst="rect">
              <a:avLst/>
            </a:prstGeom>
            <a:ln>
              <a:noFill/>
            </a:ln>
          </p:spPr>
          <p:txBody>
            <a:bodyPr lIns="0" tIns="0" rIns="0" bIns="0" rtlCol="0" anchor="b"/>
            <a:lstStyle/>
            <a:p>
              <a:pPr algn="r">
                <a:lnSpc>
                  <a:spcPts val="5160"/>
                </a:lnSpc>
              </a:pPr>
              <a:r>
                <a:rPr lang="en-US" sz="4300">
                  <a:solidFill>
                    <a:srgbClr val="102747"/>
                  </a:solidFill>
                  <a:latin typeface="Quicksand"/>
                  <a:ea typeface="Quicksand"/>
                  <a:cs typeface="Quicksand"/>
                  <a:sym typeface="Quicksand"/>
                </a:rPr>
                <a:t>Promote Public Safety</a:t>
              </a:r>
            </a:p>
          </p:txBody>
        </p:sp>
      </p:grpSp>
      <p:grpSp>
        <p:nvGrpSpPr>
          <p:cNvPr id="16" name="Group 16"/>
          <p:cNvGrpSpPr/>
          <p:nvPr/>
        </p:nvGrpSpPr>
        <p:grpSpPr>
          <a:xfrm>
            <a:off x="182359" y="5479167"/>
            <a:ext cx="6004341" cy="2472948"/>
            <a:chOff x="0" y="0"/>
            <a:chExt cx="8005788" cy="3297264"/>
          </a:xfrm>
        </p:grpSpPr>
        <p:sp>
          <p:nvSpPr>
            <p:cNvPr id="17" name="Freeform 17"/>
            <p:cNvSpPr/>
            <p:nvPr/>
          </p:nvSpPr>
          <p:spPr>
            <a:xfrm>
              <a:off x="0" y="0"/>
              <a:ext cx="8005786" cy="3297265"/>
            </a:xfrm>
            <a:custGeom>
              <a:avLst/>
              <a:gdLst/>
              <a:ahLst/>
              <a:cxnLst/>
              <a:rect l="l" t="t" r="r" b="b"/>
              <a:pathLst>
                <a:path w="8005786" h="3297265">
                  <a:moveTo>
                    <a:pt x="0" y="0"/>
                  </a:moveTo>
                  <a:lnTo>
                    <a:pt x="8005786" y="0"/>
                  </a:lnTo>
                  <a:lnTo>
                    <a:pt x="8005786" y="3297265"/>
                  </a:lnTo>
                  <a:lnTo>
                    <a:pt x="0" y="3297265"/>
                  </a:lnTo>
                  <a:close/>
                </a:path>
              </a:pathLst>
            </a:custGeom>
            <a:solidFill>
              <a:srgbClr val="000000">
                <a:alpha val="0"/>
              </a:srgbClr>
            </a:solidFill>
            <a:ln w="12700">
              <a:noFill/>
            </a:ln>
          </p:spPr>
          <p:txBody>
            <a:bodyPr/>
            <a:lstStyle/>
            <a:p>
              <a:endParaRPr lang="en-US"/>
            </a:p>
          </p:txBody>
        </p:sp>
        <p:sp>
          <p:nvSpPr>
            <p:cNvPr id="18" name="TextBox 18"/>
            <p:cNvSpPr txBox="1"/>
            <p:nvPr/>
          </p:nvSpPr>
          <p:spPr>
            <a:xfrm>
              <a:off x="0" y="-9525"/>
              <a:ext cx="8005788" cy="3306789"/>
            </a:xfrm>
            <a:prstGeom prst="rect">
              <a:avLst/>
            </a:prstGeom>
            <a:ln>
              <a:noFill/>
            </a:ln>
          </p:spPr>
          <p:txBody>
            <a:bodyPr lIns="0" tIns="0" rIns="0" bIns="0" rtlCol="0" anchor="b"/>
            <a:lstStyle/>
            <a:p>
              <a:pPr algn="r">
                <a:lnSpc>
                  <a:spcPts val="5160"/>
                </a:lnSpc>
              </a:pPr>
              <a:r>
                <a:rPr lang="en-US" sz="4300">
                  <a:solidFill>
                    <a:srgbClr val="102747"/>
                  </a:solidFill>
                  <a:latin typeface="Quicksand"/>
                  <a:ea typeface="Quicksand"/>
                  <a:cs typeface="Quicksand"/>
                  <a:sym typeface="Quicksand"/>
                </a:rPr>
                <a:t>Ensure Effective Supervision &amp; </a:t>
              </a:r>
            </a:p>
            <a:p>
              <a:pPr algn="r">
                <a:lnSpc>
                  <a:spcPts val="5160"/>
                </a:lnSpc>
              </a:pPr>
              <a:r>
                <a:rPr lang="en-US" sz="4300">
                  <a:solidFill>
                    <a:srgbClr val="102747"/>
                  </a:solidFill>
                  <a:latin typeface="Quicksand"/>
                  <a:ea typeface="Quicksand"/>
                  <a:cs typeface="Quicksand"/>
                  <a:sym typeface="Quicksand"/>
                </a:rPr>
                <a:t>Rehabilitation</a:t>
              </a:r>
            </a:p>
          </p:txBody>
        </p:sp>
      </p:grpSp>
      <p:sp>
        <p:nvSpPr>
          <p:cNvPr id="19" name="Freeform 19"/>
          <p:cNvSpPr/>
          <p:nvPr/>
        </p:nvSpPr>
        <p:spPr>
          <a:xfrm>
            <a:off x="7156644" y="3457489"/>
            <a:ext cx="1383550" cy="1537278"/>
          </a:xfrm>
          <a:custGeom>
            <a:avLst/>
            <a:gdLst/>
            <a:ahLst/>
            <a:cxnLst/>
            <a:rect l="l" t="t" r="r" b="b"/>
            <a:pathLst>
              <a:path w="1383550" h="1537278">
                <a:moveTo>
                  <a:pt x="0" y="0"/>
                </a:moveTo>
                <a:lnTo>
                  <a:pt x="1383550" y="0"/>
                </a:lnTo>
                <a:lnTo>
                  <a:pt x="1383550" y="1537278"/>
                </a:lnTo>
                <a:lnTo>
                  <a:pt x="0" y="1537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6858725" y="5748896"/>
            <a:ext cx="1979389" cy="1803718"/>
          </a:xfrm>
          <a:custGeom>
            <a:avLst/>
            <a:gdLst/>
            <a:ahLst/>
            <a:cxnLst/>
            <a:rect l="l" t="t" r="r" b="b"/>
            <a:pathLst>
              <a:path w="1979389" h="1803718">
                <a:moveTo>
                  <a:pt x="0" y="0"/>
                </a:moveTo>
                <a:lnTo>
                  <a:pt x="1979388" y="0"/>
                </a:lnTo>
                <a:lnTo>
                  <a:pt x="1979388" y="1803718"/>
                </a:lnTo>
                <a:lnTo>
                  <a:pt x="0" y="18037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Freeform 21"/>
          <p:cNvSpPr/>
          <p:nvPr/>
        </p:nvSpPr>
        <p:spPr>
          <a:xfrm>
            <a:off x="9457466" y="3244756"/>
            <a:ext cx="1962745" cy="1962745"/>
          </a:xfrm>
          <a:custGeom>
            <a:avLst/>
            <a:gdLst/>
            <a:ahLst/>
            <a:cxnLst/>
            <a:rect l="l" t="t" r="r" b="b"/>
            <a:pathLst>
              <a:path w="1962745" h="1962745">
                <a:moveTo>
                  <a:pt x="0" y="0"/>
                </a:moveTo>
                <a:lnTo>
                  <a:pt x="1962744" y="0"/>
                </a:lnTo>
                <a:lnTo>
                  <a:pt x="1962744" y="1962744"/>
                </a:lnTo>
                <a:lnTo>
                  <a:pt x="0" y="19627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2" name="Freeform 22"/>
          <p:cNvSpPr/>
          <p:nvPr/>
        </p:nvSpPr>
        <p:spPr>
          <a:xfrm>
            <a:off x="9717613" y="5919013"/>
            <a:ext cx="1218840" cy="1593255"/>
          </a:xfrm>
          <a:custGeom>
            <a:avLst/>
            <a:gdLst/>
            <a:ahLst/>
            <a:cxnLst/>
            <a:rect l="l" t="t" r="r" b="b"/>
            <a:pathLst>
              <a:path w="1218840" h="1593255">
                <a:moveTo>
                  <a:pt x="0" y="0"/>
                </a:moveTo>
                <a:lnTo>
                  <a:pt x="1218840" y="0"/>
                </a:lnTo>
                <a:lnTo>
                  <a:pt x="1218840" y="1593255"/>
                </a:lnTo>
                <a:lnTo>
                  <a:pt x="0" y="159325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a:off x="9834863" y="4672765"/>
            <a:ext cx="7761513" cy="4754328"/>
            <a:chOff x="0" y="0"/>
            <a:chExt cx="10348684" cy="6339103"/>
          </a:xfrm>
        </p:grpSpPr>
        <p:sp>
          <p:nvSpPr>
            <p:cNvPr id="3" name="Freeform 3"/>
            <p:cNvSpPr/>
            <p:nvPr/>
          </p:nvSpPr>
          <p:spPr>
            <a:xfrm>
              <a:off x="0" y="0"/>
              <a:ext cx="10348722" cy="6339078"/>
            </a:xfrm>
            <a:custGeom>
              <a:avLst/>
              <a:gdLst/>
              <a:ahLst/>
              <a:cxnLst/>
              <a:rect l="l" t="t" r="r" b="b"/>
              <a:pathLst>
                <a:path w="10348722" h="6339078">
                  <a:moveTo>
                    <a:pt x="0" y="0"/>
                  </a:moveTo>
                  <a:lnTo>
                    <a:pt x="10348722" y="0"/>
                  </a:lnTo>
                  <a:lnTo>
                    <a:pt x="10348722" y="6339078"/>
                  </a:lnTo>
                  <a:lnTo>
                    <a:pt x="0" y="6339078"/>
                  </a:lnTo>
                  <a:close/>
                </a:path>
              </a:pathLst>
            </a:custGeom>
            <a:solidFill>
              <a:srgbClr val="D3D3D3"/>
            </a:solidFill>
            <a:ln w="12700">
              <a:solidFill>
                <a:srgbClr val="000000"/>
              </a:solidFill>
            </a:ln>
          </p:spPr>
          <p:txBody>
            <a:bodyPr/>
            <a:lstStyle/>
            <a:p>
              <a:endParaRPr lang="en-US"/>
            </a:p>
          </p:txBody>
        </p:sp>
      </p:grpSp>
      <p:grpSp>
        <p:nvGrpSpPr>
          <p:cNvPr id="4" name="Group 4"/>
          <p:cNvGrpSpPr/>
          <p:nvPr/>
        </p:nvGrpSpPr>
        <p:grpSpPr>
          <a:xfrm>
            <a:off x="685795" y="4672765"/>
            <a:ext cx="7761513" cy="4754328"/>
            <a:chOff x="0" y="0"/>
            <a:chExt cx="10348684" cy="6339103"/>
          </a:xfrm>
        </p:grpSpPr>
        <p:sp>
          <p:nvSpPr>
            <p:cNvPr id="5" name="Freeform 5"/>
            <p:cNvSpPr/>
            <p:nvPr/>
          </p:nvSpPr>
          <p:spPr>
            <a:xfrm>
              <a:off x="0" y="0"/>
              <a:ext cx="10348722" cy="6339078"/>
            </a:xfrm>
            <a:custGeom>
              <a:avLst/>
              <a:gdLst/>
              <a:ahLst/>
              <a:cxnLst/>
              <a:rect l="l" t="t" r="r" b="b"/>
              <a:pathLst>
                <a:path w="10348722" h="6339078">
                  <a:moveTo>
                    <a:pt x="0" y="0"/>
                  </a:moveTo>
                  <a:lnTo>
                    <a:pt x="10348722" y="0"/>
                  </a:lnTo>
                  <a:lnTo>
                    <a:pt x="10348722" y="6339078"/>
                  </a:lnTo>
                  <a:lnTo>
                    <a:pt x="0" y="6339078"/>
                  </a:lnTo>
                  <a:close/>
                </a:path>
              </a:pathLst>
            </a:custGeom>
            <a:solidFill>
              <a:srgbClr val="D3D3D3"/>
            </a:solidFill>
            <a:ln w="12700">
              <a:solidFill>
                <a:srgbClr val="000000"/>
              </a:solidFill>
            </a:ln>
          </p:spPr>
          <p:txBody>
            <a:bodyPr/>
            <a:lstStyle/>
            <a:p>
              <a:endParaRPr lang="en-US"/>
            </a:p>
          </p:txBody>
        </p:sp>
      </p:grpSp>
      <p:grpSp>
        <p:nvGrpSpPr>
          <p:cNvPr id="6" name="Group 6"/>
          <p:cNvGrpSpPr/>
          <p:nvPr/>
        </p:nvGrpSpPr>
        <p:grpSpPr>
          <a:xfrm>
            <a:off x="714375" y="547688"/>
            <a:ext cx="16887825" cy="1399413"/>
            <a:chOff x="0" y="0"/>
            <a:chExt cx="22517100" cy="1865884"/>
          </a:xfrm>
        </p:grpSpPr>
        <p:sp>
          <p:nvSpPr>
            <p:cNvPr id="7" name="Freeform 7"/>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8" name="TextBox 8"/>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Victim’s Rights</a:t>
              </a:r>
            </a:p>
          </p:txBody>
        </p:sp>
      </p:grpSp>
      <p:sp>
        <p:nvSpPr>
          <p:cNvPr id="9" name="TextBox 9"/>
          <p:cNvSpPr txBox="1"/>
          <p:nvPr/>
        </p:nvSpPr>
        <p:spPr>
          <a:xfrm>
            <a:off x="1262739" y="4854416"/>
            <a:ext cx="6607626" cy="4381500"/>
          </a:xfrm>
          <a:prstGeom prst="rect">
            <a:avLst/>
          </a:prstGeom>
        </p:spPr>
        <p:txBody>
          <a:bodyPr lIns="0" tIns="0" rIns="0" bIns="0" rtlCol="0" anchor="t">
            <a:spAutoFit/>
          </a:bodyPr>
          <a:lstStyle/>
          <a:p>
            <a:pPr marL="579119" lvl="1" indent="-289560" algn="l">
              <a:lnSpc>
                <a:spcPts val="3839"/>
              </a:lnSpc>
              <a:buFont typeface="Arial"/>
              <a:buChar char="•"/>
            </a:pPr>
            <a:r>
              <a:rPr lang="en-US" sz="3199">
                <a:solidFill>
                  <a:srgbClr val="0E1E31"/>
                </a:solidFill>
                <a:latin typeface="Quicksand"/>
                <a:ea typeface="Quicksand"/>
                <a:cs typeface="Quicksand"/>
                <a:sym typeface="Quicksand"/>
              </a:rPr>
              <a:t>Victims can contact Sending State’s compact office</a:t>
            </a:r>
          </a:p>
          <a:p>
            <a:pPr marL="579119" lvl="1" indent="-289560" algn="l">
              <a:lnSpc>
                <a:spcPts val="3839"/>
              </a:lnSpc>
              <a:buFont typeface="Arial"/>
              <a:buChar char="•"/>
            </a:pPr>
            <a:r>
              <a:rPr lang="en-US" sz="3199">
                <a:solidFill>
                  <a:srgbClr val="0E1E31"/>
                </a:solidFill>
                <a:latin typeface="Quicksand"/>
                <a:ea typeface="Quicksand"/>
                <a:cs typeface="Quicksand"/>
                <a:sym typeface="Quicksand"/>
              </a:rPr>
              <a:t>Victims have 15 business days after notification of transfer to give input</a:t>
            </a:r>
          </a:p>
          <a:p>
            <a:pPr marL="1310638" lvl="2" indent="-436879" algn="l">
              <a:lnSpc>
                <a:spcPts val="3839"/>
              </a:lnSpc>
              <a:buFont typeface="Arial"/>
              <a:buChar char="⚬"/>
            </a:pPr>
            <a:r>
              <a:rPr lang="en-US" sz="3199">
                <a:solidFill>
                  <a:srgbClr val="0E1E31"/>
                </a:solidFill>
                <a:latin typeface="Quicksand"/>
                <a:ea typeface="Quicksand"/>
                <a:cs typeface="Quicksand"/>
                <a:sym typeface="Quicksand"/>
              </a:rPr>
              <a:t>Receiving state shall continue to investigate</a:t>
            </a:r>
          </a:p>
          <a:p>
            <a:pPr marL="1310638" lvl="2" indent="-436879" algn="l">
              <a:lnSpc>
                <a:spcPts val="3839"/>
              </a:lnSpc>
            </a:pPr>
            <a:r>
              <a:rPr lang="en-US" sz="3199">
                <a:solidFill>
                  <a:srgbClr val="0E1E31"/>
                </a:solidFill>
                <a:latin typeface="Quicksand"/>
                <a:ea typeface="Quicksand"/>
                <a:cs typeface="Quicksand"/>
                <a:sym typeface="Quicksand"/>
              </a:rPr>
              <a:t>Victim’s Comment ALWAYS Confidential</a:t>
            </a:r>
          </a:p>
        </p:txBody>
      </p:sp>
      <p:grpSp>
        <p:nvGrpSpPr>
          <p:cNvPr id="10" name="Group 10"/>
          <p:cNvGrpSpPr/>
          <p:nvPr/>
        </p:nvGrpSpPr>
        <p:grpSpPr>
          <a:xfrm>
            <a:off x="0" y="547688"/>
            <a:ext cx="413661" cy="1052512"/>
            <a:chOff x="0" y="0"/>
            <a:chExt cx="551548" cy="1403350"/>
          </a:xfrm>
        </p:grpSpPr>
        <p:sp>
          <p:nvSpPr>
            <p:cNvPr id="11" name="Freeform 11"/>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D3D3D3"/>
            </a:solidFill>
            <a:ln w="12700">
              <a:noFill/>
            </a:ln>
          </p:spPr>
          <p:txBody>
            <a:bodyPr/>
            <a:lstStyle/>
            <a:p>
              <a:endParaRPr lang="en-US"/>
            </a:p>
          </p:txBody>
        </p:sp>
      </p:grpSp>
      <p:sp>
        <p:nvSpPr>
          <p:cNvPr id="12" name="AutoShape 12"/>
          <p:cNvSpPr/>
          <p:nvPr/>
        </p:nvSpPr>
        <p:spPr>
          <a:xfrm rot="3360">
            <a:off x="7080094" y="9682162"/>
            <a:ext cx="9745818" cy="0"/>
          </a:xfrm>
          <a:prstGeom prst="line">
            <a:avLst/>
          </a:prstGeom>
          <a:ln w="9525" cap="rnd">
            <a:solidFill>
              <a:srgbClr val="822C2E"/>
            </a:solidFill>
            <a:prstDash val="solid"/>
            <a:headEnd type="none" w="sm" len="sm"/>
            <a:tailEnd type="none" w="sm" len="sm"/>
          </a:ln>
        </p:spPr>
        <p:txBody>
          <a:bodyPr/>
          <a:lstStyle/>
          <a:p>
            <a:endParaRPr lang="en-US"/>
          </a:p>
        </p:txBody>
      </p:sp>
      <p:grpSp>
        <p:nvGrpSpPr>
          <p:cNvPr id="13" name="Group 13"/>
          <p:cNvGrpSpPr/>
          <p:nvPr/>
        </p:nvGrpSpPr>
        <p:grpSpPr>
          <a:xfrm>
            <a:off x="0" y="2057400"/>
            <a:ext cx="18288000" cy="2275113"/>
            <a:chOff x="0" y="0"/>
            <a:chExt cx="24384000" cy="3033484"/>
          </a:xfrm>
        </p:grpSpPr>
        <p:sp>
          <p:nvSpPr>
            <p:cNvPr id="14" name="Freeform 14"/>
            <p:cNvSpPr/>
            <p:nvPr/>
          </p:nvSpPr>
          <p:spPr>
            <a:xfrm>
              <a:off x="0" y="0"/>
              <a:ext cx="24384000" cy="3033522"/>
            </a:xfrm>
            <a:custGeom>
              <a:avLst/>
              <a:gdLst/>
              <a:ahLst/>
              <a:cxnLst/>
              <a:rect l="l" t="t" r="r" b="b"/>
              <a:pathLst>
                <a:path w="24384000" h="3033522">
                  <a:moveTo>
                    <a:pt x="0" y="0"/>
                  </a:moveTo>
                  <a:lnTo>
                    <a:pt x="24384000" y="0"/>
                  </a:lnTo>
                  <a:lnTo>
                    <a:pt x="24384000" y="3033522"/>
                  </a:lnTo>
                  <a:lnTo>
                    <a:pt x="0" y="3033522"/>
                  </a:lnTo>
                  <a:close/>
                </a:path>
              </a:pathLst>
            </a:custGeom>
            <a:solidFill>
              <a:srgbClr val="D3D3D3"/>
            </a:solidFill>
            <a:ln w="12700">
              <a:solidFill>
                <a:srgbClr val="000000"/>
              </a:solidFill>
            </a:ln>
          </p:spPr>
          <p:txBody>
            <a:bodyPr/>
            <a:lstStyle/>
            <a:p>
              <a:endParaRPr lang="en-US"/>
            </a:p>
          </p:txBody>
        </p:sp>
      </p:grpSp>
      <p:sp>
        <p:nvSpPr>
          <p:cNvPr id="15" name="TextBox 15"/>
          <p:cNvSpPr txBox="1"/>
          <p:nvPr/>
        </p:nvSpPr>
        <p:spPr>
          <a:xfrm>
            <a:off x="10411806" y="5097304"/>
            <a:ext cx="6607626" cy="3895725"/>
          </a:xfrm>
          <a:prstGeom prst="rect">
            <a:avLst/>
          </a:prstGeom>
        </p:spPr>
        <p:txBody>
          <a:bodyPr lIns="0" tIns="0" rIns="0" bIns="0" rtlCol="0" anchor="t">
            <a:spAutoFit/>
          </a:bodyPr>
          <a:lstStyle/>
          <a:p>
            <a:pPr algn="l">
              <a:lnSpc>
                <a:spcPts val="3839"/>
              </a:lnSpc>
            </a:pPr>
            <a:r>
              <a:rPr lang="en-US" sz="3199">
                <a:solidFill>
                  <a:srgbClr val="0E1E31"/>
                </a:solidFill>
                <a:latin typeface="Quicksand"/>
                <a:ea typeface="Quicksand"/>
                <a:cs typeface="Quicksand"/>
                <a:sym typeface="Quicksand"/>
              </a:rPr>
              <a:t>Victim notification shall be initiated:</a:t>
            </a:r>
          </a:p>
          <a:p>
            <a:pPr marL="579119" lvl="1" indent="-289560" algn="l">
              <a:lnSpc>
                <a:spcPts val="3839"/>
              </a:lnSpc>
              <a:buFont typeface="Arial"/>
              <a:buChar char="•"/>
            </a:pPr>
            <a:r>
              <a:rPr lang="en-US" sz="3199">
                <a:solidFill>
                  <a:srgbClr val="0E1E31"/>
                </a:solidFill>
                <a:latin typeface="Quicksand"/>
                <a:ea typeface="Quicksand"/>
                <a:cs typeface="Quicksand"/>
                <a:sym typeface="Quicksand"/>
              </a:rPr>
              <a:t>In accordance with the sending state’s laws and procedures</a:t>
            </a:r>
          </a:p>
          <a:p>
            <a:pPr marL="579119" lvl="1" indent="-289560" algn="l">
              <a:lnSpc>
                <a:spcPts val="3839"/>
              </a:lnSpc>
              <a:buFont typeface="Arial"/>
              <a:buChar char="•"/>
            </a:pPr>
            <a:r>
              <a:rPr lang="en-US" sz="3199">
                <a:solidFill>
                  <a:srgbClr val="0E1E31"/>
                </a:solidFill>
                <a:latin typeface="Quicksand"/>
                <a:ea typeface="Quicksand"/>
                <a:cs typeface="Quicksand"/>
                <a:sym typeface="Quicksand"/>
              </a:rPr>
              <a:t>Within 1 business day of either:</a:t>
            </a:r>
          </a:p>
          <a:p>
            <a:pPr marL="863599" lvl="2" indent="-287866" algn="l">
              <a:lnSpc>
                <a:spcPts val="3839"/>
              </a:lnSpc>
              <a:buFont typeface="Arial"/>
              <a:buChar char="⚬"/>
            </a:pPr>
            <a:r>
              <a:rPr lang="en-US" sz="3199">
                <a:solidFill>
                  <a:srgbClr val="0E1E31"/>
                </a:solidFill>
                <a:latin typeface="Quicksand"/>
                <a:ea typeface="Quicksand"/>
                <a:cs typeface="Quicksand"/>
                <a:sym typeface="Quicksand"/>
              </a:rPr>
              <a:t>Issuance of Reporting Instructions; or</a:t>
            </a:r>
          </a:p>
          <a:p>
            <a:pPr marL="863599" lvl="2" indent="-287866" algn="l">
              <a:lnSpc>
                <a:spcPts val="3839"/>
              </a:lnSpc>
              <a:buFont typeface="Arial"/>
              <a:buChar char="⚬"/>
            </a:pPr>
            <a:r>
              <a:rPr lang="en-US" sz="3199">
                <a:solidFill>
                  <a:srgbClr val="0E1E31"/>
                </a:solidFill>
                <a:latin typeface="Quicksand"/>
                <a:ea typeface="Quicksand"/>
                <a:cs typeface="Quicksand"/>
                <a:sym typeface="Quicksand"/>
              </a:rPr>
              <a:t>Acceptance of a Transfer Request</a:t>
            </a:r>
          </a:p>
        </p:txBody>
      </p:sp>
      <p:sp>
        <p:nvSpPr>
          <p:cNvPr id="16" name="TextBox 16"/>
          <p:cNvSpPr txBox="1"/>
          <p:nvPr/>
        </p:nvSpPr>
        <p:spPr>
          <a:xfrm>
            <a:off x="900394" y="2927480"/>
            <a:ext cx="7332315" cy="714375"/>
          </a:xfrm>
          <a:prstGeom prst="rect">
            <a:avLst/>
          </a:prstGeom>
        </p:spPr>
        <p:txBody>
          <a:bodyPr lIns="0" tIns="0" rIns="0" bIns="0" rtlCol="0" anchor="t">
            <a:spAutoFit/>
          </a:bodyPr>
          <a:lstStyle/>
          <a:p>
            <a:pPr algn="ctr">
              <a:lnSpc>
                <a:spcPts val="5759"/>
              </a:lnSpc>
            </a:pPr>
            <a:r>
              <a:rPr lang="en-US" sz="4800">
                <a:solidFill>
                  <a:srgbClr val="2E415D"/>
                </a:solidFill>
                <a:latin typeface="Quicksand"/>
                <a:ea typeface="Quicksand"/>
                <a:cs typeface="Quicksand"/>
                <a:sym typeface="Quicksand"/>
              </a:rPr>
              <a:t>Victim’s Right to be Heard</a:t>
            </a:r>
          </a:p>
        </p:txBody>
      </p:sp>
      <p:sp>
        <p:nvSpPr>
          <p:cNvPr id="17" name="TextBox 17"/>
          <p:cNvSpPr txBox="1"/>
          <p:nvPr/>
        </p:nvSpPr>
        <p:spPr>
          <a:xfrm>
            <a:off x="11139106" y="2927480"/>
            <a:ext cx="5153025" cy="714375"/>
          </a:xfrm>
          <a:prstGeom prst="rect">
            <a:avLst/>
          </a:prstGeom>
        </p:spPr>
        <p:txBody>
          <a:bodyPr lIns="0" tIns="0" rIns="0" bIns="0" rtlCol="0" anchor="t">
            <a:spAutoFit/>
          </a:bodyPr>
          <a:lstStyle/>
          <a:p>
            <a:pPr algn="ctr">
              <a:lnSpc>
                <a:spcPts val="5759"/>
              </a:lnSpc>
            </a:pPr>
            <a:r>
              <a:rPr lang="en-US" sz="4800">
                <a:solidFill>
                  <a:srgbClr val="2E415D"/>
                </a:solidFill>
                <a:latin typeface="Quicksand"/>
                <a:ea typeface="Quicksand"/>
                <a:cs typeface="Quicksand"/>
                <a:sym typeface="Quicksand"/>
              </a:rPr>
              <a:t>Victim Notification</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652018"/>
            <a:ext cx="16230600" cy="2606282"/>
            <a:chOff x="0" y="0"/>
            <a:chExt cx="2514545" cy="403781"/>
          </a:xfrm>
        </p:grpSpPr>
        <p:sp>
          <p:nvSpPr>
            <p:cNvPr id="3" name="Freeform 3"/>
            <p:cNvSpPr/>
            <p:nvPr/>
          </p:nvSpPr>
          <p:spPr>
            <a:xfrm>
              <a:off x="0" y="0"/>
              <a:ext cx="2514545" cy="403781"/>
            </a:xfrm>
            <a:custGeom>
              <a:avLst/>
              <a:gdLst/>
              <a:ahLst/>
              <a:cxnLst/>
              <a:rect l="l" t="t" r="r" b="b"/>
              <a:pathLst>
                <a:path w="2514545" h="403781">
                  <a:moveTo>
                    <a:pt x="0" y="0"/>
                  </a:moveTo>
                  <a:lnTo>
                    <a:pt x="2514545" y="0"/>
                  </a:lnTo>
                  <a:lnTo>
                    <a:pt x="2514545" y="403781"/>
                  </a:lnTo>
                  <a:lnTo>
                    <a:pt x="0" y="403781"/>
                  </a:lnTo>
                  <a:close/>
                </a:path>
              </a:pathLst>
            </a:custGeom>
            <a:solidFill>
              <a:srgbClr val="D3D3D3"/>
            </a:solidFill>
            <a:ln w="12700">
              <a:solidFill>
                <a:srgbClr val="000000"/>
              </a:solidFill>
            </a:ln>
          </p:spPr>
          <p:txBody>
            <a:bodyPr/>
            <a:lstStyle/>
            <a:p>
              <a:endParaRPr lang="en-US"/>
            </a:p>
          </p:txBody>
        </p:sp>
      </p:grpSp>
      <p:grpSp>
        <p:nvGrpSpPr>
          <p:cNvPr id="4" name="Group 4"/>
          <p:cNvGrpSpPr/>
          <p:nvPr/>
        </p:nvGrpSpPr>
        <p:grpSpPr>
          <a:xfrm>
            <a:off x="1028700" y="5815606"/>
            <a:ext cx="15773400" cy="4279106"/>
            <a:chOff x="0" y="0"/>
            <a:chExt cx="21031200" cy="5705474"/>
          </a:xfrm>
        </p:grpSpPr>
        <p:sp>
          <p:nvSpPr>
            <p:cNvPr id="5" name="Freeform 5"/>
            <p:cNvSpPr/>
            <p:nvPr/>
          </p:nvSpPr>
          <p:spPr>
            <a:xfrm>
              <a:off x="0" y="0"/>
              <a:ext cx="21031200" cy="5705473"/>
            </a:xfrm>
            <a:custGeom>
              <a:avLst/>
              <a:gdLst/>
              <a:ahLst/>
              <a:cxnLst/>
              <a:rect l="l" t="t" r="r" b="b"/>
              <a:pathLst>
                <a:path w="21031200" h="5705473">
                  <a:moveTo>
                    <a:pt x="0" y="0"/>
                  </a:moveTo>
                  <a:lnTo>
                    <a:pt x="21031200" y="0"/>
                  </a:lnTo>
                  <a:lnTo>
                    <a:pt x="21031200" y="5705473"/>
                  </a:lnTo>
                  <a:lnTo>
                    <a:pt x="0" y="5705473"/>
                  </a:lnTo>
                  <a:close/>
                </a:path>
              </a:pathLst>
            </a:custGeom>
            <a:solidFill>
              <a:srgbClr val="757A7C">
                <a:alpha val="0"/>
              </a:srgbClr>
            </a:solidFill>
            <a:ln w="12700">
              <a:noFill/>
            </a:ln>
          </p:spPr>
          <p:txBody>
            <a:bodyPr/>
            <a:lstStyle/>
            <a:p>
              <a:endParaRPr lang="en-US"/>
            </a:p>
          </p:txBody>
        </p:sp>
        <p:sp>
          <p:nvSpPr>
            <p:cNvPr id="6" name="TextBox 6"/>
            <p:cNvSpPr txBox="1"/>
            <p:nvPr/>
          </p:nvSpPr>
          <p:spPr>
            <a:xfrm>
              <a:off x="0" y="104775"/>
              <a:ext cx="21031200" cy="5600699"/>
            </a:xfrm>
            <a:prstGeom prst="rect">
              <a:avLst/>
            </a:prstGeom>
            <a:ln>
              <a:noFill/>
            </a:ln>
          </p:spPr>
          <p:txBody>
            <a:bodyPr lIns="0" tIns="0" rIns="0" bIns="0" rtlCol="0" anchor="ctr"/>
            <a:lstStyle/>
            <a:p>
              <a:pPr algn="l">
                <a:lnSpc>
                  <a:spcPts val="10368"/>
                </a:lnSpc>
              </a:pPr>
              <a:r>
                <a:rPr lang="en-US" sz="9600" spc="-58">
                  <a:solidFill>
                    <a:srgbClr val="0E1E31"/>
                  </a:solidFill>
                  <a:latin typeface="Questrial"/>
                  <a:ea typeface="Questrial"/>
                  <a:cs typeface="Questrial"/>
                  <a:sym typeface="Questrial"/>
                </a:rPr>
                <a:t>Supervision in the Recieving State</a:t>
              </a:r>
            </a:p>
          </p:txBody>
        </p:sp>
      </p:gr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75" y="2057400"/>
            <a:ext cx="5294538" cy="7029450"/>
            <a:chOff x="0" y="0"/>
            <a:chExt cx="7059384" cy="9372600"/>
          </a:xfrm>
        </p:grpSpPr>
        <p:sp>
          <p:nvSpPr>
            <p:cNvPr id="3" name="Freeform 3"/>
            <p:cNvSpPr/>
            <p:nvPr/>
          </p:nvSpPr>
          <p:spPr>
            <a:xfrm>
              <a:off x="0" y="0"/>
              <a:ext cx="7059422" cy="9372600"/>
            </a:xfrm>
            <a:custGeom>
              <a:avLst/>
              <a:gdLst/>
              <a:ahLst/>
              <a:cxnLst/>
              <a:rect l="l" t="t" r="r" b="b"/>
              <a:pathLst>
                <a:path w="7059422" h="9372600">
                  <a:moveTo>
                    <a:pt x="0" y="0"/>
                  </a:moveTo>
                  <a:lnTo>
                    <a:pt x="7059422" y="0"/>
                  </a:lnTo>
                  <a:lnTo>
                    <a:pt x="7059422" y="9372600"/>
                  </a:lnTo>
                  <a:lnTo>
                    <a:pt x="0" y="9372600"/>
                  </a:lnTo>
                  <a:close/>
                </a:path>
              </a:pathLst>
            </a:custGeom>
            <a:solidFill>
              <a:srgbClr val="F2F2F2"/>
            </a:solidFill>
            <a:ln w="12700">
              <a:solidFill>
                <a:srgbClr val="000000"/>
              </a:solidFill>
            </a:ln>
          </p:spPr>
          <p:txBody>
            <a:bodyPr/>
            <a:lstStyle/>
            <a:p>
              <a:endParaRPr lang="en-US"/>
            </a:p>
          </p:txBody>
        </p:sp>
      </p:grpSp>
      <p:grpSp>
        <p:nvGrpSpPr>
          <p:cNvPr id="4" name="Group 4"/>
          <p:cNvGrpSpPr/>
          <p:nvPr/>
        </p:nvGrpSpPr>
        <p:grpSpPr>
          <a:xfrm>
            <a:off x="12307662" y="2057400"/>
            <a:ext cx="5294538" cy="7029450"/>
            <a:chOff x="0" y="0"/>
            <a:chExt cx="7059384" cy="9372600"/>
          </a:xfrm>
        </p:grpSpPr>
        <p:sp>
          <p:nvSpPr>
            <p:cNvPr id="5" name="Freeform 5"/>
            <p:cNvSpPr/>
            <p:nvPr/>
          </p:nvSpPr>
          <p:spPr>
            <a:xfrm>
              <a:off x="0" y="0"/>
              <a:ext cx="7059422" cy="9372600"/>
            </a:xfrm>
            <a:custGeom>
              <a:avLst/>
              <a:gdLst/>
              <a:ahLst/>
              <a:cxnLst/>
              <a:rect l="l" t="t" r="r" b="b"/>
              <a:pathLst>
                <a:path w="7059422" h="9372600">
                  <a:moveTo>
                    <a:pt x="0" y="0"/>
                  </a:moveTo>
                  <a:lnTo>
                    <a:pt x="7059422" y="0"/>
                  </a:lnTo>
                  <a:lnTo>
                    <a:pt x="7059422" y="9372600"/>
                  </a:lnTo>
                  <a:lnTo>
                    <a:pt x="0" y="9372600"/>
                  </a:lnTo>
                  <a:close/>
                </a:path>
              </a:pathLst>
            </a:custGeom>
            <a:solidFill>
              <a:srgbClr val="F2F2F2"/>
            </a:solidFill>
            <a:ln w="12700">
              <a:solidFill>
                <a:srgbClr val="000000"/>
              </a:solidFill>
            </a:ln>
          </p:spPr>
          <p:txBody>
            <a:bodyPr/>
            <a:lstStyle/>
            <a:p>
              <a:endParaRPr lang="en-US"/>
            </a:p>
          </p:txBody>
        </p:sp>
      </p:grpSp>
      <p:grpSp>
        <p:nvGrpSpPr>
          <p:cNvPr id="6" name="Group 6"/>
          <p:cNvGrpSpPr/>
          <p:nvPr/>
        </p:nvGrpSpPr>
        <p:grpSpPr>
          <a:xfrm>
            <a:off x="6496726" y="2057400"/>
            <a:ext cx="5294538" cy="7029450"/>
            <a:chOff x="0" y="0"/>
            <a:chExt cx="7059384" cy="9372600"/>
          </a:xfrm>
        </p:grpSpPr>
        <p:sp>
          <p:nvSpPr>
            <p:cNvPr id="7" name="Freeform 7"/>
            <p:cNvSpPr/>
            <p:nvPr/>
          </p:nvSpPr>
          <p:spPr>
            <a:xfrm>
              <a:off x="0" y="0"/>
              <a:ext cx="7059422" cy="9372600"/>
            </a:xfrm>
            <a:custGeom>
              <a:avLst/>
              <a:gdLst/>
              <a:ahLst/>
              <a:cxnLst/>
              <a:rect l="l" t="t" r="r" b="b"/>
              <a:pathLst>
                <a:path w="7059422" h="9372600">
                  <a:moveTo>
                    <a:pt x="0" y="0"/>
                  </a:moveTo>
                  <a:lnTo>
                    <a:pt x="7059422" y="0"/>
                  </a:lnTo>
                  <a:lnTo>
                    <a:pt x="7059422" y="9372600"/>
                  </a:lnTo>
                  <a:lnTo>
                    <a:pt x="0" y="9372600"/>
                  </a:lnTo>
                  <a:close/>
                </a:path>
              </a:pathLst>
            </a:custGeom>
            <a:solidFill>
              <a:srgbClr val="F2F2F2"/>
            </a:solidFill>
            <a:ln w="12700">
              <a:solidFill>
                <a:srgbClr val="000000"/>
              </a:solidFill>
            </a:ln>
          </p:spPr>
          <p:txBody>
            <a:bodyPr/>
            <a:lstStyle/>
            <a:p>
              <a:endParaRPr lang="en-US"/>
            </a:p>
          </p:txBody>
        </p:sp>
      </p:grpSp>
      <p:sp>
        <p:nvSpPr>
          <p:cNvPr id="8" name="TextBox 8"/>
          <p:cNvSpPr txBox="1"/>
          <p:nvPr/>
        </p:nvSpPr>
        <p:spPr>
          <a:xfrm>
            <a:off x="6782000" y="3667597"/>
            <a:ext cx="4612138" cy="3790950"/>
          </a:xfrm>
          <a:prstGeom prst="rect">
            <a:avLst/>
          </a:prstGeom>
        </p:spPr>
        <p:txBody>
          <a:bodyPr lIns="0" tIns="0" rIns="0" bIns="0" rtlCol="0" anchor="t">
            <a:spAutoFit/>
          </a:bodyPr>
          <a:lstStyle/>
          <a:p>
            <a:pPr algn="l">
              <a:lnSpc>
                <a:spcPts val="4320"/>
              </a:lnSpc>
            </a:pPr>
            <a:r>
              <a:rPr lang="en-US" sz="3600">
                <a:solidFill>
                  <a:srgbClr val="000000"/>
                </a:solidFill>
                <a:latin typeface="Quicksand"/>
                <a:ea typeface="Quicksand"/>
                <a:cs typeface="Quicksand"/>
                <a:sym typeface="Quicksand"/>
              </a:rPr>
              <a:t>Supervised individual agrees to conditions imposed by </a:t>
            </a:r>
            <a:r>
              <a:rPr lang="en-US" sz="3600" u="sng">
                <a:solidFill>
                  <a:srgbClr val="000000"/>
                </a:solidFill>
                <a:latin typeface="Quicksand"/>
                <a:ea typeface="Quicksand"/>
                <a:cs typeface="Quicksand"/>
                <a:sym typeface="Quicksand"/>
              </a:rPr>
              <a:t>BOTH Sending &amp; Receiving States</a:t>
            </a:r>
          </a:p>
          <a:p>
            <a:pPr algn="l">
              <a:lnSpc>
                <a:spcPts val="4320"/>
              </a:lnSpc>
            </a:pPr>
            <a:endParaRPr lang="en-US" sz="3600" u="sng">
              <a:solidFill>
                <a:srgbClr val="000000"/>
              </a:solidFill>
              <a:latin typeface="Quicksand"/>
              <a:ea typeface="Quicksand"/>
              <a:cs typeface="Quicksand"/>
              <a:sym typeface="Quicksand"/>
            </a:endParaRPr>
          </a:p>
          <a:p>
            <a:pPr algn="l">
              <a:lnSpc>
                <a:spcPts val="4320"/>
              </a:lnSpc>
            </a:pPr>
            <a:endParaRPr lang="en-US" sz="3600" u="sng">
              <a:solidFill>
                <a:srgbClr val="000000"/>
              </a:solidFill>
              <a:latin typeface="Quicksand"/>
              <a:ea typeface="Quicksand"/>
              <a:cs typeface="Quicksand"/>
              <a:sym typeface="Quicksand"/>
            </a:endParaRPr>
          </a:p>
        </p:txBody>
      </p:sp>
      <p:sp>
        <p:nvSpPr>
          <p:cNvPr id="9" name="AutoShape 9"/>
          <p:cNvSpPr/>
          <p:nvPr/>
        </p:nvSpPr>
        <p:spPr>
          <a:xfrm rot="12960">
            <a:off x="6777857" y="3662020"/>
            <a:ext cx="4620425" cy="0"/>
          </a:xfrm>
          <a:prstGeom prst="line">
            <a:avLst/>
          </a:prstGeom>
          <a:ln w="9525" cap="rnd">
            <a:solidFill>
              <a:srgbClr val="FFFFFF"/>
            </a:solidFill>
            <a:prstDash val="solid"/>
            <a:headEnd type="none" w="sm" len="sm"/>
            <a:tailEnd type="none" w="sm" len="sm"/>
          </a:ln>
        </p:spPr>
        <p:txBody>
          <a:bodyPr/>
          <a:lstStyle/>
          <a:p>
            <a:endParaRPr lang="en-US"/>
          </a:p>
        </p:txBody>
      </p:sp>
      <p:sp>
        <p:nvSpPr>
          <p:cNvPr id="10" name="TextBox 10"/>
          <p:cNvSpPr txBox="1"/>
          <p:nvPr/>
        </p:nvSpPr>
        <p:spPr>
          <a:xfrm>
            <a:off x="12700906" y="3779758"/>
            <a:ext cx="4508049" cy="2162175"/>
          </a:xfrm>
          <a:prstGeom prst="rect">
            <a:avLst/>
          </a:prstGeom>
        </p:spPr>
        <p:txBody>
          <a:bodyPr lIns="0" tIns="0" rIns="0" bIns="0" rtlCol="0" anchor="t">
            <a:spAutoFit/>
          </a:bodyPr>
          <a:lstStyle/>
          <a:p>
            <a:pPr algn="l">
              <a:lnSpc>
                <a:spcPts val="4320"/>
              </a:lnSpc>
            </a:pPr>
            <a:r>
              <a:rPr lang="en-US" sz="3600">
                <a:solidFill>
                  <a:srgbClr val="000000"/>
                </a:solidFill>
                <a:latin typeface="Quicksand"/>
                <a:ea typeface="Quicksand"/>
                <a:cs typeface="Quicksand"/>
                <a:sym typeface="Quicksand"/>
              </a:rPr>
              <a:t>Supervised individual applying for transfer </a:t>
            </a:r>
            <a:r>
              <a:rPr lang="en-US" sz="3600" u="sng">
                <a:solidFill>
                  <a:srgbClr val="000000"/>
                </a:solidFill>
                <a:latin typeface="Quicksand"/>
                <a:ea typeface="Quicksand"/>
                <a:cs typeface="Quicksand"/>
                <a:sym typeface="Quicksand"/>
              </a:rPr>
              <a:t>WAIVE rights for extradition </a:t>
            </a:r>
          </a:p>
        </p:txBody>
      </p:sp>
      <p:sp>
        <p:nvSpPr>
          <p:cNvPr id="11" name="AutoShape 11"/>
          <p:cNvSpPr/>
          <p:nvPr/>
        </p:nvSpPr>
        <p:spPr>
          <a:xfrm rot="13260">
            <a:off x="12696863" y="3662020"/>
            <a:ext cx="4516136" cy="0"/>
          </a:xfrm>
          <a:prstGeom prst="line">
            <a:avLst/>
          </a:prstGeom>
          <a:ln w="9525" cap="rnd">
            <a:solidFill>
              <a:srgbClr val="FFFFFF"/>
            </a:solidFill>
            <a:prstDash val="solid"/>
            <a:headEnd type="none" w="sm" len="sm"/>
            <a:tailEnd type="none" w="sm" len="sm"/>
          </a:ln>
        </p:spPr>
        <p:txBody>
          <a:bodyPr/>
          <a:lstStyle/>
          <a:p>
            <a:endParaRPr lang="en-US"/>
          </a:p>
        </p:txBody>
      </p:sp>
      <p:sp>
        <p:nvSpPr>
          <p:cNvPr id="12" name="AutoShape 12"/>
          <p:cNvSpPr/>
          <p:nvPr/>
        </p:nvSpPr>
        <p:spPr>
          <a:xfrm rot="7260">
            <a:off x="1113120" y="3661172"/>
            <a:ext cx="4497038" cy="0"/>
          </a:xfrm>
          <a:prstGeom prst="line">
            <a:avLst/>
          </a:prstGeom>
          <a:ln w="9525" cap="rnd">
            <a:solidFill>
              <a:srgbClr val="FFFFFF"/>
            </a:solidFill>
            <a:prstDash val="solid"/>
            <a:headEnd type="none" w="sm" len="sm"/>
            <a:tailEnd type="none" w="sm" len="sm"/>
          </a:ln>
        </p:spPr>
        <p:txBody>
          <a:bodyPr/>
          <a:lstStyle/>
          <a:p>
            <a:endParaRPr lang="en-US"/>
          </a:p>
        </p:txBody>
      </p:sp>
      <p:sp>
        <p:nvSpPr>
          <p:cNvPr id="13" name="TextBox 13"/>
          <p:cNvSpPr txBox="1"/>
          <p:nvPr/>
        </p:nvSpPr>
        <p:spPr>
          <a:xfrm>
            <a:off x="1117140" y="3779758"/>
            <a:ext cx="4488999" cy="2162175"/>
          </a:xfrm>
          <a:prstGeom prst="rect">
            <a:avLst/>
          </a:prstGeom>
        </p:spPr>
        <p:txBody>
          <a:bodyPr lIns="0" tIns="0" rIns="0" bIns="0" rtlCol="0" anchor="t">
            <a:spAutoFit/>
          </a:bodyPr>
          <a:lstStyle/>
          <a:p>
            <a:pPr algn="l">
              <a:lnSpc>
                <a:spcPts val="4320"/>
              </a:lnSpc>
            </a:pPr>
            <a:r>
              <a:rPr lang="en-US" sz="3600">
                <a:solidFill>
                  <a:srgbClr val="000000"/>
                </a:solidFill>
                <a:latin typeface="Quicksand"/>
                <a:ea typeface="Quicksand"/>
                <a:cs typeface="Quicksand"/>
                <a:sym typeface="Quicksand"/>
              </a:rPr>
              <a:t>Sentencing Authority in the </a:t>
            </a:r>
            <a:r>
              <a:rPr lang="en-US" sz="3600" u="sng">
                <a:solidFill>
                  <a:srgbClr val="000000"/>
                </a:solidFill>
                <a:latin typeface="Quicksand"/>
                <a:ea typeface="Quicksand"/>
                <a:cs typeface="Quicksand"/>
                <a:sym typeface="Quicksand"/>
              </a:rPr>
              <a:t>Sending State </a:t>
            </a:r>
            <a:r>
              <a:rPr lang="en-US" sz="3600">
                <a:solidFill>
                  <a:srgbClr val="000000"/>
                </a:solidFill>
                <a:latin typeface="Quicksand"/>
                <a:ea typeface="Quicksand"/>
                <a:cs typeface="Quicksand"/>
                <a:sym typeface="Quicksand"/>
              </a:rPr>
              <a:t>determines duration of Supervision</a:t>
            </a:r>
          </a:p>
        </p:txBody>
      </p:sp>
      <p:grpSp>
        <p:nvGrpSpPr>
          <p:cNvPr id="14" name="Group 14"/>
          <p:cNvGrpSpPr/>
          <p:nvPr/>
        </p:nvGrpSpPr>
        <p:grpSpPr>
          <a:xfrm>
            <a:off x="2047337" y="2544528"/>
            <a:ext cx="2628605" cy="1020166"/>
            <a:chOff x="0" y="0"/>
            <a:chExt cx="3504806" cy="1360221"/>
          </a:xfrm>
        </p:grpSpPr>
        <p:sp>
          <p:nvSpPr>
            <p:cNvPr id="15" name="Freeform 15"/>
            <p:cNvSpPr/>
            <p:nvPr/>
          </p:nvSpPr>
          <p:spPr>
            <a:xfrm>
              <a:off x="0" y="0"/>
              <a:ext cx="3504806" cy="1360214"/>
            </a:xfrm>
            <a:custGeom>
              <a:avLst/>
              <a:gdLst/>
              <a:ahLst/>
              <a:cxnLst/>
              <a:rect l="l" t="t" r="r" b="b"/>
              <a:pathLst>
                <a:path w="3504806" h="1360214">
                  <a:moveTo>
                    <a:pt x="0" y="0"/>
                  </a:moveTo>
                  <a:lnTo>
                    <a:pt x="3504806" y="0"/>
                  </a:lnTo>
                  <a:lnTo>
                    <a:pt x="3504806" y="1360214"/>
                  </a:lnTo>
                  <a:lnTo>
                    <a:pt x="0" y="1360214"/>
                  </a:lnTo>
                  <a:close/>
                </a:path>
              </a:pathLst>
            </a:custGeom>
            <a:solidFill>
              <a:srgbClr val="000000">
                <a:alpha val="0"/>
              </a:srgbClr>
            </a:solidFill>
            <a:ln w="12700">
              <a:noFill/>
            </a:ln>
          </p:spPr>
          <p:txBody>
            <a:bodyPr/>
            <a:lstStyle/>
            <a:p>
              <a:endParaRPr lang="en-US"/>
            </a:p>
          </p:txBody>
        </p:sp>
        <p:sp>
          <p:nvSpPr>
            <p:cNvPr id="16" name="TextBox 16"/>
            <p:cNvSpPr txBox="1"/>
            <p:nvPr/>
          </p:nvSpPr>
          <p:spPr>
            <a:xfrm>
              <a:off x="0" y="9525"/>
              <a:ext cx="3504806" cy="1350696"/>
            </a:xfrm>
            <a:prstGeom prst="rect">
              <a:avLst/>
            </a:prstGeom>
            <a:ln>
              <a:noFill/>
            </a:ln>
          </p:spPr>
          <p:txBody>
            <a:bodyPr lIns="0" tIns="0" rIns="0" bIns="0" rtlCol="0" anchor="ctr"/>
            <a:lstStyle/>
            <a:p>
              <a:pPr algn="ctr">
                <a:lnSpc>
                  <a:spcPts val="5759"/>
                </a:lnSpc>
              </a:pPr>
              <a:r>
                <a:rPr lang="en-US" sz="4800" b="1" dirty="0">
                  <a:solidFill>
                    <a:srgbClr val="102747"/>
                  </a:solidFill>
                  <a:latin typeface="Quicksand Bold"/>
                  <a:ea typeface="Quicksand Bold"/>
                  <a:cs typeface="Quicksand Bold"/>
                  <a:sym typeface="Quicksand Bold"/>
                </a:rPr>
                <a:t>Duration</a:t>
              </a:r>
            </a:p>
          </p:txBody>
        </p:sp>
      </p:grpSp>
      <p:grpSp>
        <p:nvGrpSpPr>
          <p:cNvPr id="17" name="Group 17"/>
          <p:cNvGrpSpPr/>
          <p:nvPr/>
        </p:nvGrpSpPr>
        <p:grpSpPr>
          <a:xfrm>
            <a:off x="7515282" y="2539098"/>
            <a:ext cx="3145574" cy="1020166"/>
            <a:chOff x="0" y="0"/>
            <a:chExt cx="4194099" cy="1360221"/>
          </a:xfrm>
        </p:grpSpPr>
        <p:sp>
          <p:nvSpPr>
            <p:cNvPr id="18" name="Freeform 18"/>
            <p:cNvSpPr/>
            <p:nvPr/>
          </p:nvSpPr>
          <p:spPr>
            <a:xfrm>
              <a:off x="0" y="0"/>
              <a:ext cx="4194098" cy="1360214"/>
            </a:xfrm>
            <a:custGeom>
              <a:avLst/>
              <a:gdLst/>
              <a:ahLst/>
              <a:cxnLst/>
              <a:rect l="l" t="t" r="r" b="b"/>
              <a:pathLst>
                <a:path w="4194098" h="1360214">
                  <a:moveTo>
                    <a:pt x="0" y="0"/>
                  </a:moveTo>
                  <a:lnTo>
                    <a:pt x="4194098" y="0"/>
                  </a:lnTo>
                  <a:lnTo>
                    <a:pt x="4194098" y="1360214"/>
                  </a:lnTo>
                  <a:lnTo>
                    <a:pt x="0" y="1360214"/>
                  </a:lnTo>
                  <a:close/>
                </a:path>
              </a:pathLst>
            </a:custGeom>
            <a:solidFill>
              <a:srgbClr val="000000">
                <a:alpha val="0"/>
              </a:srgbClr>
            </a:solidFill>
            <a:ln w="12700">
              <a:noFill/>
            </a:ln>
          </p:spPr>
          <p:txBody>
            <a:bodyPr/>
            <a:lstStyle/>
            <a:p>
              <a:endParaRPr lang="en-US"/>
            </a:p>
          </p:txBody>
        </p:sp>
        <p:sp>
          <p:nvSpPr>
            <p:cNvPr id="19" name="TextBox 19"/>
            <p:cNvSpPr txBox="1"/>
            <p:nvPr/>
          </p:nvSpPr>
          <p:spPr>
            <a:xfrm>
              <a:off x="0" y="9525"/>
              <a:ext cx="4194099" cy="1350696"/>
            </a:xfrm>
            <a:prstGeom prst="rect">
              <a:avLst/>
            </a:prstGeom>
            <a:ln>
              <a:noFill/>
            </a:ln>
          </p:spPr>
          <p:txBody>
            <a:bodyPr lIns="0" tIns="0" rIns="0" bIns="0" rtlCol="0" anchor="ctr"/>
            <a:lstStyle/>
            <a:p>
              <a:pPr algn="ctr">
                <a:lnSpc>
                  <a:spcPts val="5759"/>
                </a:lnSpc>
              </a:pPr>
              <a:r>
                <a:rPr lang="en-US" sz="4800" b="1" dirty="0">
                  <a:solidFill>
                    <a:srgbClr val="102747"/>
                  </a:solidFill>
                  <a:latin typeface="Quicksand Bold"/>
                  <a:ea typeface="Quicksand Bold"/>
                  <a:cs typeface="Quicksand Bold"/>
                  <a:sym typeface="Quicksand Bold"/>
                </a:rPr>
                <a:t>Conditions</a:t>
              </a:r>
            </a:p>
          </p:txBody>
        </p:sp>
      </p:grpSp>
      <p:grpSp>
        <p:nvGrpSpPr>
          <p:cNvPr id="20" name="Group 20"/>
          <p:cNvGrpSpPr/>
          <p:nvPr/>
        </p:nvGrpSpPr>
        <p:grpSpPr>
          <a:xfrm>
            <a:off x="13530723" y="2544528"/>
            <a:ext cx="2848415" cy="1020166"/>
            <a:chOff x="0" y="0"/>
            <a:chExt cx="3797887" cy="1360221"/>
          </a:xfrm>
        </p:grpSpPr>
        <p:sp>
          <p:nvSpPr>
            <p:cNvPr id="21" name="Freeform 21"/>
            <p:cNvSpPr/>
            <p:nvPr/>
          </p:nvSpPr>
          <p:spPr>
            <a:xfrm>
              <a:off x="0" y="0"/>
              <a:ext cx="3797886" cy="1360214"/>
            </a:xfrm>
            <a:custGeom>
              <a:avLst/>
              <a:gdLst/>
              <a:ahLst/>
              <a:cxnLst/>
              <a:rect l="l" t="t" r="r" b="b"/>
              <a:pathLst>
                <a:path w="3797886" h="1360214">
                  <a:moveTo>
                    <a:pt x="0" y="0"/>
                  </a:moveTo>
                  <a:lnTo>
                    <a:pt x="3797886" y="0"/>
                  </a:lnTo>
                  <a:lnTo>
                    <a:pt x="3797886" y="1360214"/>
                  </a:lnTo>
                  <a:lnTo>
                    <a:pt x="0" y="1360214"/>
                  </a:lnTo>
                  <a:close/>
                </a:path>
              </a:pathLst>
            </a:custGeom>
            <a:solidFill>
              <a:srgbClr val="000000">
                <a:alpha val="0"/>
              </a:srgbClr>
            </a:solidFill>
            <a:ln w="12700">
              <a:noFill/>
            </a:ln>
          </p:spPr>
          <p:txBody>
            <a:bodyPr/>
            <a:lstStyle/>
            <a:p>
              <a:endParaRPr lang="en-US"/>
            </a:p>
          </p:txBody>
        </p:sp>
        <p:sp>
          <p:nvSpPr>
            <p:cNvPr id="22" name="TextBox 22"/>
            <p:cNvSpPr txBox="1"/>
            <p:nvPr/>
          </p:nvSpPr>
          <p:spPr>
            <a:xfrm>
              <a:off x="0" y="9525"/>
              <a:ext cx="3797887" cy="1350696"/>
            </a:xfrm>
            <a:prstGeom prst="rect">
              <a:avLst/>
            </a:prstGeom>
            <a:ln>
              <a:noFill/>
            </a:ln>
          </p:spPr>
          <p:txBody>
            <a:bodyPr lIns="0" tIns="0" rIns="0" bIns="0" rtlCol="0" anchor="ctr"/>
            <a:lstStyle/>
            <a:p>
              <a:pPr algn="ctr">
                <a:lnSpc>
                  <a:spcPts val="5759"/>
                </a:lnSpc>
              </a:pPr>
              <a:r>
                <a:rPr lang="en-US" sz="4800" b="1">
                  <a:solidFill>
                    <a:srgbClr val="102747"/>
                  </a:solidFill>
                  <a:latin typeface="Quicksand Bold"/>
                  <a:ea typeface="Quicksand Bold"/>
                  <a:cs typeface="Quicksand Bold"/>
                  <a:sym typeface="Quicksand Bold"/>
                </a:rPr>
                <a:t>Waiver</a:t>
              </a:r>
            </a:p>
          </p:txBody>
        </p:sp>
      </p:grpSp>
      <p:grpSp>
        <p:nvGrpSpPr>
          <p:cNvPr id="23" name="Group 23"/>
          <p:cNvGrpSpPr/>
          <p:nvPr/>
        </p:nvGrpSpPr>
        <p:grpSpPr>
          <a:xfrm>
            <a:off x="714375" y="547688"/>
            <a:ext cx="16887825" cy="1399413"/>
            <a:chOff x="0" y="0"/>
            <a:chExt cx="22517100" cy="1865884"/>
          </a:xfrm>
        </p:grpSpPr>
        <p:sp>
          <p:nvSpPr>
            <p:cNvPr id="24" name="Freeform 24"/>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25" name="TextBox 25"/>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000000"/>
                  </a:solidFill>
                  <a:latin typeface="Questrial"/>
                  <a:ea typeface="Questrial"/>
                  <a:cs typeface="Questrial"/>
                  <a:sym typeface="Questrial"/>
                </a:rPr>
                <a:t>Compact Supervision Elements</a:t>
              </a:r>
            </a:p>
          </p:txBody>
        </p:sp>
      </p:grpSp>
      <p:grpSp>
        <p:nvGrpSpPr>
          <p:cNvPr id="26" name="Group 26"/>
          <p:cNvGrpSpPr/>
          <p:nvPr/>
        </p:nvGrpSpPr>
        <p:grpSpPr>
          <a:xfrm>
            <a:off x="0" y="547688"/>
            <a:ext cx="413661" cy="1052512"/>
            <a:chOff x="0" y="0"/>
            <a:chExt cx="551548" cy="1403350"/>
          </a:xfrm>
        </p:grpSpPr>
        <p:sp>
          <p:nvSpPr>
            <p:cNvPr id="27" name="Freeform 27"/>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28" name="Freeform 28"/>
          <p:cNvSpPr/>
          <p:nvPr/>
        </p:nvSpPr>
        <p:spPr>
          <a:xfrm>
            <a:off x="13673299" y="255518"/>
            <a:ext cx="1843749" cy="1801882"/>
          </a:xfrm>
          <a:custGeom>
            <a:avLst/>
            <a:gdLst/>
            <a:ahLst/>
            <a:cxnLst/>
            <a:rect l="l" t="t" r="r" b="b"/>
            <a:pathLst>
              <a:path w="1843749" h="1801882">
                <a:moveTo>
                  <a:pt x="0" y="0"/>
                </a:moveTo>
                <a:lnTo>
                  <a:pt x="1843750" y="0"/>
                </a:lnTo>
                <a:lnTo>
                  <a:pt x="1843750" y="1801882"/>
                </a:lnTo>
                <a:lnTo>
                  <a:pt x="0" y="180188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9" name="Freeform 29" descr="January &lt;strong&gt;Calendar&lt;/strong&gt; Picture | Free Photograph | Photos Public ..."/>
          <p:cNvSpPr/>
          <p:nvPr/>
        </p:nvSpPr>
        <p:spPr>
          <a:xfrm>
            <a:off x="1028700" y="6508747"/>
            <a:ext cx="4715551" cy="2586018"/>
          </a:xfrm>
          <a:custGeom>
            <a:avLst/>
            <a:gdLst/>
            <a:ahLst/>
            <a:cxnLst/>
            <a:rect l="l" t="t" r="r" b="b"/>
            <a:pathLst>
              <a:path w="4715551" h="2586018">
                <a:moveTo>
                  <a:pt x="0" y="0"/>
                </a:moveTo>
                <a:lnTo>
                  <a:pt x="4715551" y="0"/>
                </a:lnTo>
                <a:lnTo>
                  <a:pt x="4715551" y="2586018"/>
                </a:lnTo>
                <a:lnTo>
                  <a:pt x="0" y="258601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0" name="Freeform 30" descr="Terms and &lt;strong&gt;Conditions&lt;/strong&gt;"/>
          <p:cNvSpPr/>
          <p:nvPr/>
        </p:nvSpPr>
        <p:spPr>
          <a:xfrm>
            <a:off x="6765311" y="6508747"/>
            <a:ext cx="4785954" cy="2539832"/>
          </a:xfrm>
          <a:custGeom>
            <a:avLst/>
            <a:gdLst/>
            <a:ahLst/>
            <a:cxnLst/>
            <a:rect l="l" t="t" r="r" b="b"/>
            <a:pathLst>
              <a:path w="4785954" h="2539832">
                <a:moveTo>
                  <a:pt x="0" y="0"/>
                </a:moveTo>
                <a:lnTo>
                  <a:pt x="4785953" y="0"/>
                </a:lnTo>
                <a:lnTo>
                  <a:pt x="4785953" y="2539832"/>
                </a:lnTo>
                <a:lnTo>
                  <a:pt x="0" y="2539832"/>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1" name="Freeform 31"/>
          <p:cNvSpPr/>
          <p:nvPr/>
        </p:nvSpPr>
        <p:spPr>
          <a:xfrm>
            <a:off x="12429373" y="6508747"/>
            <a:ext cx="5172827" cy="2878141"/>
          </a:xfrm>
          <a:custGeom>
            <a:avLst/>
            <a:gdLst/>
            <a:ahLst/>
            <a:cxnLst/>
            <a:rect l="l" t="t" r="r" b="b"/>
            <a:pathLst>
              <a:path w="5172827" h="2878141">
                <a:moveTo>
                  <a:pt x="0" y="0"/>
                </a:moveTo>
                <a:lnTo>
                  <a:pt x="5172827" y="0"/>
                </a:lnTo>
                <a:lnTo>
                  <a:pt x="5172827" y="2878141"/>
                </a:lnTo>
                <a:lnTo>
                  <a:pt x="0" y="2878141"/>
                </a:lnTo>
                <a:lnTo>
                  <a:pt x="0" y="0"/>
                </a:lnTo>
                <a:close/>
              </a:path>
            </a:pathLst>
          </a:custGeom>
          <a:blipFill>
            <a:blip r:embed="rId7" cstate="email">
              <a:extLst>
                <a:ext uri="{28A0092B-C50C-407E-A947-70E740481C1C}">
                  <a14:useLocalDpi xmlns:a14="http://schemas.microsoft.com/office/drawing/2010/main"/>
                </a:ext>
              </a:extLst>
            </a:blip>
            <a:stretch>
              <a:fillRect l="-1802" r="-1802"/>
            </a:stretch>
          </a:blipFill>
        </p:spPr>
        <p:txBody>
          <a:bodyPr/>
          <a:lstStyle/>
          <a:p>
            <a:endParaRPr lang="en-US"/>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7"/>
            <a:ext cx="16887825" cy="1208153"/>
            <a:chOff x="0" y="0"/>
            <a:chExt cx="22517100" cy="1610870"/>
          </a:xfrm>
        </p:grpSpPr>
        <p:sp>
          <p:nvSpPr>
            <p:cNvPr id="3" name="Freeform 3"/>
            <p:cNvSpPr/>
            <p:nvPr/>
          </p:nvSpPr>
          <p:spPr>
            <a:xfrm>
              <a:off x="0" y="0"/>
              <a:ext cx="22517100" cy="1610870"/>
            </a:xfrm>
            <a:custGeom>
              <a:avLst/>
              <a:gdLst/>
              <a:ahLst/>
              <a:cxnLst/>
              <a:rect l="l" t="t" r="r" b="b"/>
              <a:pathLst>
                <a:path w="22517100" h="1610870">
                  <a:moveTo>
                    <a:pt x="0" y="0"/>
                  </a:moveTo>
                  <a:lnTo>
                    <a:pt x="22517100" y="0"/>
                  </a:lnTo>
                  <a:lnTo>
                    <a:pt x="22517100" y="1610870"/>
                  </a:lnTo>
                  <a:lnTo>
                    <a:pt x="0" y="1610870"/>
                  </a:lnTo>
                  <a:close/>
                </a:path>
              </a:pathLst>
            </a:custGeom>
            <a:blipFill>
              <a:blip r:embed="rId4" cstate="email">
                <a:alphaModFix amt="0"/>
                <a:extLst>
                  <a:ext uri="{28A0092B-C50C-407E-A947-70E740481C1C}">
                    <a14:useLocalDpi xmlns:a14="http://schemas.microsoft.com/office/drawing/2010/main"/>
                  </a:ext>
                </a:extLst>
              </a:blip>
              <a:stretch>
                <a:fillRect/>
              </a:stretch>
            </a:blipFill>
          </p:spPr>
          <p:txBody>
            <a:bodyPr/>
            <a:lstStyle/>
            <a:p>
              <a:endParaRPr lang="en-US"/>
            </a:p>
          </p:txBody>
        </p:sp>
        <p:sp>
          <p:nvSpPr>
            <p:cNvPr id="4" name="TextBox 4"/>
            <p:cNvSpPr txBox="1"/>
            <p:nvPr/>
          </p:nvSpPr>
          <p:spPr>
            <a:xfrm>
              <a:off x="0" y="47625"/>
              <a:ext cx="22517100" cy="1563245"/>
            </a:xfrm>
            <a:prstGeom prst="rect">
              <a:avLst/>
            </a:prstGeom>
          </p:spPr>
          <p:txBody>
            <a:bodyPr lIns="0" tIns="0" rIns="0" bIns="0" rtlCol="0" anchor="ctr"/>
            <a:lstStyle/>
            <a:p>
              <a:pPr algn="l">
                <a:lnSpc>
                  <a:spcPts val="6156"/>
                </a:lnSpc>
              </a:pPr>
              <a:r>
                <a:rPr lang="en-US" sz="5700" spc="-34">
                  <a:solidFill>
                    <a:srgbClr val="0E1E31"/>
                  </a:solidFill>
                  <a:latin typeface="Questrial"/>
                  <a:ea typeface="Questrial"/>
                  <a:cs typeface="Questrial"/>
                  <a:sym typeface="Questrial"/>
                </a:rPr>
                <a:t>Compact Supervision in a Receiving State</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822C2E"/>
            </a:solidFill>
            <a:ln w="12700">
              <a:noFill/>
            </a:ln>
          </p:spPr>
          <p:txBody>
            <a:bodyPr/>
            <a:lstStyle/>
            <a:p>
              <a:endParaRPr lang="en-US"/>
            </a:p>
          </p:txBody>
        </p:sp>
      </p:grpSp>
      <p:sp>
        <p:nvSpPr>
          <p:cNvPr id="7" name="AutoShape 7"/>
          <p:cNvSpPr/>
          <p:nvPr/>
        </p:nvSpPr>
        <p:spPr>
          <a:xfrm rot="3360">
            <a:off x="7080094" y="9682162"/>
            <a:ext cx="9745818" cy="0"/>
          </a:xfrm>
          <a:prstGeom prst="line">
            <a:avLst/>
          </a:prstGeom>
          <a:ln w="9525" cap="rnd">
            <a:solidFill>
              <a:srgbClr val="D3D3D3"/>
            </a:solidFill>
            <a:prstDash val="solid"/>
            <a:headEnd type="none" w="sm" len="sm"/>
            <a:tailEnd type="none" w="sm" len="sm"/>
          </a:ln>
        </p:spPr>
        <p:txBody>
          <a:bodyPr/>
          <a:lstStyle/>
          <a:p>
            <a:endParaRPr lang="en-US"/>
          </a:p>
        </p:txBody>
      </p:sp>
      <p:sp>
        <p:nvSpPr>
          <p:cNvPr id="8" name="AutoShape 8"/>
          <p:cNvSpPr/>
          <p:nvPr/>
        </p:nvSpPr>
        <p:spPr>
          <a:xfrm rot="4020">
            <a:off x="9039454" y="5092665"/>
            <a:ext cx="8184271" cy="0"/>
          </a:xfrm>
          <a:prstGeom prst="line">
            <a:avLst/>
          </a:prstGeom>
          <a:ln w="9525" cap="rnd">
            <a:solidFill>
              <a:srgbClr val="D3D3D3"/>
            </a:solidFill>
            <a:prstDash val="solid"/>
            <a:headEnd type="none" w="sm" len="sm"/>
            <a:tailEnd type="none" w="sm" len="sm"/>
          </a:ln>
        </p:spPr>
        <p:txBody>
          <a:bodyPr/>
          <a:lstStyle/>
          <a:p>
            <a:endParaRPr lang="en-US"/>
          </a:p>
        </p:txBody>
      </p:sp>
      <p:grpSp>
        <p:nvGrpSpPr>
          <p:cNvPr id="9" name="Group 9"/>
          <p:cNvGrpSpPr/>
          <p:nvPr/>
        </p:nvGrpSpPr>
        <p:grpSpPr>
          <a:xfrm>
            <a:off x="9482389" y="2630611"/>
            <a:ext cx="7458145" cy="5929491"/>
            <a:chOff x="0" y="0"/>
            <a:chExt cx="1266127" cy="1006616"/>
          </a:xfrm>
        </p:grpSpPr>
        <p:sp>
          <p:nvSpPr>
            <p:cNvPr id="10" name="Freeform 10"/>
            <p:cNvSpPr/>
            <p:nvPr/>
          </p:nvSpPr>
          <p:spPr>
            <a:xfrm>
              <a:off x="0" y="0"/>
              <a:ext cx="1266127" cy="1006616"/>
            </a:xfrm>
            <a:custGeom>
              <a:avLst/>
              <a:gdLst/>
              <a:ahLst/>
              <a:cxnLst/>
              <a:rect l="l" t="t" r="r" b="b"/>
              <a:pathLst>
                <a:path w="1266127" h="1006616">
                  <a:moveTo>
                    <a:pt x="0" y="0"/>
                  </a:moveTo>
                  <a:lnTo>
                    <a:pt x="1266127" y="0"/>
                  </a:lnTo>
                  <a:lnTo>
                    <a:pt x="1266127" y="1006616"/>
                  </a:lnTo>
                  <a:lnTo>
                    <a:pt x="0" y="1006616"/>
                  </a:lnTo>
                  <a:close/>
                </a:path>
              </a:pathLst>
            </a:custGeom>
            <a:solidFill>
              <a:srgbClr val="0E1E31"/>
            </a:solidFill>
            <a:ln w="12700">
              <a:solidFill>
                <a:srgbClr val="000000"/>
              </a:solidFill>
            </a:ln>
          </p:spPr>
          <p:txBody>
            <a:bodyPr/>
            <a:lstStyle/>
            <a:p>
              <a:endParaRPr lang="en-US"/>
            </a:p>
          </p:txBody>
        </p:sp>
      </p:grpSp>
      <p:sp>
        <p:nvSpPr>
          <p:cNvPr id="11" name="TextBox 11"/>
          <p:cNvSpPr txBox="1"/>
          <p:nvPr/>
        </p:nvSpPr>
        <p:spPr>
          <a:xfrm>
            <a:off x="9845613" y="3071231"/>
            <a:ext cx="6731697" cy="5038725"/>
          </a:xfrm>
          <a:prstGeom prst="rect">
            <a:avLst/>
          </a:prstGeom>
        </p:spPr>
        <p:txBody>
          <a:bodyPr lIns="0" tIns="0" rIns="0" bIns="0" rtlCol="0" anchor="t">
            <a:spAutoFit/>
          </a:bodyPr>
          <a:lstStyle/>
          <a:p>
            <a:pPr algn="l">
              <a:lnSpc>
                <a:spcPts val="3600"/>
              </a:lnSpc>
            </a:pPr>
            <a:r>
              <a:rPr lang="en-US" sz="3000" i="1">
                <a:solidFill>
                  <a:srgbClr val="D3D3D3"/>
                </a:solidFill>
                <a:latin typeface="Quicksand"/>
                <a:ea typeface="Quicksand"/>
                <a:cs typeface="Quicksand"/>
                <a:sym typeface="Quicksand"/>
              </a:rPr>
              <a:t>‘Participation in the ICAOS ensures not only the controlled movement of supervised individuals under community supervision, but also that out-of-state supervised individuals will be given the same resources and supervision provided to similar in-state supervised individuals including the use of incentives, corrective actions, graduated responses and other supervision techniques’</a:t>
            </a:r>
          </a:p>
        </p:txBody>
      </p:sp>
      <p:sp>
        <p:nvSpPr>
          <p:cNvPr id="12" name="TextBox 12"/>
          <p:cNvSpPr txBox="1"/>
          <p:nvPr/>
        </p:nvSpPr>
        <p:spPr>
          <a:xfrm>
            <a:off x="1138002" y="2634527"/>
            <a:ext cx="7538230" cy="5912131"/>
          </a:xfrm>
          <a:prstGeom prst="rect">
            <a:avLst/>
          </a:prstGeom>
        </p:spPr>
        <p:txBody>
          <a:bodyPr lIns="0" tIns="0" rIns="0" bIns="0" rtlCol="0" anchor="t">
            <a:spAutoFit/>
          </a:bodyPr>
          <a:lstStyle/>
          <a:p>
            <a:pPr algn="l">
              <a:lnSpc>
                <a:spcPts val="5759"/>
              </a:lnSpc>
            </a:pPr>
            <a:r>
              <a:rPr lang="en-US" sz="4800" dirty="0">
                <a:solidFill>
                  <a:srgbClr val="2E415D"/>
                </a:solidFill>
                <a:latin typeface="Quicksand"/>
                <a:ea typeface="Quicksand"/>
                <a:cs typeface="Quicksand"/>
                <a:sym typeface="Quicksand"/>
              </a:rPr>
              <a:t>Supervise individuals transferred under the interstate compact in a manner consistent with the supervision and risk level of similarly sentenced individuals in the receiving state.</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399413"/>
            <a:chOff x="0" y="0"/>
            <a:chExt cx="22517100" cy="1865884"/>
          </a:xfrm>
        </p:grpSpPr>
        <p:sp>
          <p:nvSpPr>
            <p:cNvPr id="3" name="Freeform 3"/>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0E1E31"/>
                  </a:solidFill>
                  <a:latin typeface="Questrial"/>
                  <a:ea typeface="Questrial"/>
                  <a:cs typeface="Questrial"/>
                  <a:sym typeface="Questrial"/>
                </a:rPr>
                <a:t>Requirements During Supervision</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2E415D"/>
            </a:solidFill>
            <a:ln w="12700">
              <a:solidFill>
                <a:srgbClr val="000000"/>
              </a:solidFill>
            </a:ln>
          </p:spPr>
          <p:txBody>
            <a:bodyPr/>
            <a:lstStyle/>
            <a:p>
              <a:endParaRPr lang="en-US"/>
            </a:p>
          </p:txBody>
        </p:sp>
      </p:grpSp>
      <p:sp>
        <p:nvSpPr>
          <p:cNvPr id="7" name="TextBox 7"/>
          <p:cNvSpPr txBox="1"/>
          <p:nvPr/>
        </p:nvSpPr>
        <p:spPr>
          <a:xfrm>
            <a:off x="388053" y="3530203"/>
            <a:ext cx="5565248" cy="5038725"/>
          </a:xfrm>
          <a:prstGeom prst="rect">
            <a:avLst/>
          </a:prstGeom>
        </p:spPr>
        <p:txBody>
          <a:bodyPr lIns="0" tIns="0" rIns="0" bIns="0" rtlCol="0" anchor="t">
            <a:spAutoFit/>
          </a:bodyPr>
          <a:lstStyle/>
          <a:p>
            <a:pPr marL="542925" lvl="1" indent="-271462" algn="l">
              <a:lnSpc>
                <a:spcPts val="3600"/>
              </a:lnSpc>
              <a:buFont typeface="Arial"/>
              <a:buChar char="•"/>
            </a:pPr>
            <a:r>
              <a:rPr lang="en-US" sz="3000" b="1" u="sng">
                <a:solidFill>
                  <a:srgbClr val="0E1E31"/>
                </a:solidFill>
                <a:latin typeface="Quicksand Bold"/>
                <a:ea typeface="Quicksand Bold"/>
                <a:cs typeface="Quicksand Bold"/>
                <a:sym typeface="Quicksand Bold"/>
              </a:rPr>
              <a:t>Regular</a:t>
            </a:r>
            <a:r>
              <a:rPr lang="en-US" sz="3000">
                <a:solidFill>
                  <a:srgbClr val="0E1E31"/>
                </a:solidFill>
                <a:latin typeface="Quicksand"/>
                <a:ea typeface="Quicksand"/>
                <a:cs typeface="Quicksand"/>
                <a:sym typeface="Quicksand"/>
              </a:rPr>
              <a:t> supervision updates</a:t>
            </a:r>
          </a:p>
          <a:p>
            <a:pPr marL="809625" lvl="2" indent="-269875" algn="l">
              <a:lnSpc>
                <a:spcPts val="3600"/>
              </a:lnSpc>
              <a:buFont typeface="Arial"/>
              <a:buChar char="⚬"/>
            </a:pPr>
            <a:r>
              <a:rPr lang="en-US" sz="3000">
                <a:solidFill>
                  <a:srgbClr val="0E1E31"/>
                </a:solidFill>
                <a:latin typeface="Quicksand"/>
                <a:ea typeface="Quicksand"/>
                <a:cs typeface="Quicksand"/>
                <a:sym typeface="Quicksand"/>
              </a:rPr>
              <a:t>Requests for PRs from sending state (via specialized CAR) must be sent within 30 calendar days</a:t>
            </a:r>
          </a:p>
          <a:p>
            <a:pPr marL="542925" lvl="1" indent="-271462" algn="l">
              <a:lnSpc>
                <a:spcPts val="3600"/>
              </a:lnSpc>
              <a:buFont typeface="Arial"/>
              <a:buChar char="•"/>
            </a:pPr>
            <a:r>
              <a:rPr lang="en-US" sz="3000">
                <a:solidFill>
                  <a:srgbClr val="0E1E31"/>
                </a:solidFill>
                <a:latin typeface="Quicksand"/>
                <a:ea typeface="Quicksand"/>
                <a:cs typeface="Quicksand"/>
                <a:sym typeface="Quicksand"/>
              </a:rPr>
              <a:t>Notify when adding or updating conditions</a:t>
            </a:r>
          </a:p>
          <a:p>
            <a:pPr marL="542925" lvl="1" indent="-271462" algn="l">
              <a:lnSpc>
                <a:spcPts val="3600"/>
              </a:lnSpc>
              <a:buFont typeface="Arial"/>
              <a:buChar char="•"/>
            </a:pPr>
            <a:r>
              <a:rPr lang="en-US" sz="3000">
                <a:solidFill>
                  <a:srgbClr val="0E1E31"/>
                </a:solidFill>
                <a:latin typeface="Quicksand"/>
                <a:ea typeface="Quicksand"/>
                <a:cs typeface="Quicksand"/>
                <a:sym typeface="Quicksand"/>
              </a:rPr>
              <a:t>Inform of compliant </a:t>
            </a:r>
            <a:r>
              <a:rPr lang="en-US" sz="3000" b="1">
                <a:solidFill>
                  <a:srgbClr val="0E1E31"/>
                </a:solidFill>
                <a:latin typeface="Quicksand Bold"/>
                <a:ea typeface="Quicksand Bold"/>
                <a:cs typeface="Quicksand Bold"/>
                <a:sym typeface="Quicksand Bold"/>
              </a:rPr>
              <a:t>AND</a:t>
            </a:r>
            <a:r>
              <a:rPr lang="en-US" sz="3000">
                <a:solidFill>
                  <a:srgbClr val="0E1E31"/>
                </a:solidFill>
                <a:latin typeface="Quicksand"/>
                <a:ea typeface="Quicksand"/>
                <a:cs typeface="Quicksand"/>
                <a:sym typeface="Quicksand"/>
              </a:rPr>
              <a:t> non-compliant behavior</a:t>
            </a:r>
          </a:p>
        </p:txBody>
      </p:sp>
      <p:grpSp>
        <p:nvGrpSpPr>
          <p:cNvPr id="8" name="Group 8"/>
          <p:cNvGrpSpPr/>
          <p:nvPr/>
        </p:nvGrpSpPr>
        <p:grpSpPr>
          <a:xfrm>
            <a:off x="371904" y="2057791"/>
            <a:ext cx="5597547" cy="1170918"/>
            <a:chOff x="0" y="0"/>
            <a:chExt cx="7463396" cy="1561224"/>
          </a:xfrm>
        </p:grpSpPr>
        <p:sp>
          <p:nvSpPr>
            <p:cNvPr id="9" name="Freeform 9"/>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2E415D"/>
            </a:solidFill>
            <a:ln w="12700">
              <a:solidFill>
                <a:srgbClr val="000000"/>
              </a:solidFill>
            </a:ln>
          </p:spPr>
          <p:txBody>
            <a:bodyPr/>
            <a:lstStyle/>
            <a:p>
              <a:endParaRPr lang="en-US"/>
            </a:p>
          </p:txBody>
        </p:sp>
      </p:grpSp>
      <p:grpSp>
        <p:nvGrpSpPr>
          <p:cNvPr id="10" name="Group 10"/>
          <p:cNvGrpSpPr/>
          <p:nvPr/>
        </p:nvGrpSpPr>
        <p:grpSpPr>
          <a:xfrm>
            <a:off x="404203" y="2228479"/>
            <a:ext cx="5282622" cy="1020166"/>
            <a:chOff x="0" y="0"/>
            <a:chExt cx="7043496" cy="1360221"/>
          </a:xfrm>
        </p:grpSpPr>
        <p:sp>
          <p:nvSpPr>
            <p:cNvPr id="11" name="Freeform 11"/>
            <p:cNvSpPr/>
            <p:nvPr/>
          </p:nvSpPr>
          <p:spPr>
            <a:xfrm>
              <a:off x="0" y="0"/>
              <a:ext cx="7043492" cy="1360222"/>
            </a:xfrm>
            <a:custGeom>
              <a:avLst/>
              <a:gdLst/>
              <a:ahLst/>
              <a:cxnLst/>
              <a:rect l="l" t="t" r="r" b="b"/>
              <a:pathLst>
                <a:path w="7043492" h="1360222">
                  <a:moveTo>
                    <a:pt x="0" y="0"/>
                  </a:moveTo>
                  <a:lnTo>
                    <a:pt x="7043492" y="0"/>
                  </a:lnTo>
                  <a:lnTo>
                    <a:pt x="7043492" y="1360222"/>
                  </a:lnTo>
                  <a:lnTo>
                    <a:pt x="0" y="1360222"/>
                  </a:lnTo>
                  <a:close/>
                </a:path>
              </a:pathLst>
            </a:custGeom>
            <a:solidFill>
              <a:srgbClr val="000000">
                <a:alpha val="0"/>
              </a:srgbClr>
            </a:solidFill>
            <a:ln w="12700">
              <a:noFill/>
            </a:ln>
          </p:spPr>
          <p:txBody>
            <a:bodyPr/>
            <a:lstStyle/>
            <a:p>
              <a:endParaRPr lang="en-US"/>
            </a:p>
          </p:txBody>
        </p:sp>
        <p:sp>
          <p:nvSpPr>
            <p:cNvPr id="12" name="TextBox 12"/>
            <p:cNvSpPr txBox="1"/>
            <p:nvPr/>
          </p:nvSpPr>
          <p:spPr>
            <a:xfrm>
              <a:off x="0" y="9525"/>
              <a:ext cx="7043496" cy="1350696"/>
            </a:xfrm>
            <a:prstGeom prst="rect">
              <a:avLst/>
            </a:prstGeom>
            <a:ln>
              <a:noFill/>
            </a:ln>
          </p:spPr>
          <p:txBody>
            <a:bodyPr lIns="0" tIns="0" rIns="0" bIns="0" rtlCol="0" anchor="ctr"/>
            <a:lstStyle/>
            <a:p>
              <a:pPr algn="ctr">
                <a:lnSpc>
                  <a:spcPts val="5759"/>
                </a:lnSpc>
              </a:pPr>
              <a:r>
                <a:rPr lang="en-US" sz="4800">
                  <a:solidFill>
                    <a:srgbClr val="D3D3D3"/>
                  </a:solidFill>
                  <a:latin typeface="Quicksand"/>
                  <a:ea typeface="Quicksand"/>
                  <a:cs typeface="Quicksand"/>
                  <a:sym typeface="Quicksand"/>
                </a:rPr>
                <a:t>Progress Reports</a:t>
              </a:r>
            </a:p>
          </p:txBody>
        </p:sp>
      </p:grpSp>
      <p:sp>
        <p:nvSpPr>
          <p:cNvPr id="13" name="TextBox 13"/>
          <p:cNvSpPr txBox="1"/>
          <p:nvPr/>
        </p:nvSpPr>
        <p:spPr>
          <a:xfrm>
            <a:off x="12036952" y="3562969"/>
            <a:ext cx="5565248" cy="6520434"/>
          </a:xfrm>
          <a:prstGeom prst="rect">
            <a:avLst/>
          </a:prstGeom>
        </p:spPr>
        <p:txBody>
          <a:bodyPr lIns="0" tIns="0" rIns="0" bIns="0" rtlCol="0" anchor="t">
            <a:spAutoFit/>
          </a:bodyPr>
          <a:lstStyle/>
          <a:p>
            <a:pPr algn="l">
              <a:lnSpc>
                <a:spcPts val="3240"/>
              </a:lnSpc>
            </a:pPr>
            <a:r>
              <a:rPr lang="en-US" sz="3000" b="1">
                <a:solidFill>
                  <a:srgbClr val="0E1E31"/>
                </a:solidFill>
                <a:latin typeface="Quicksand Bold"/>
                <a:ea typeface="Quicksand Bold"/>
                <a:cs typeface="Quicksand Bold"/>
                <a:sym typeface="Quicksand Bold"/>
              </a:rPr>
              <a:t>Sending States</a:t>
            </a:r>
          </a:p>
          <a:p>
            <a:pPr marL="542544" lvl="1" indent="-271272" algn="l">
              <a:lnSpc>
                <a:spcPts val="3240"/>
              </a:lnSpc>
              <a:buFont typeface="Arial"/>
              <a:buChar char="•"/>
            </a:pPr>
            <a:r>
              <a:rPr lang="en-US" sz="3000">
                <a:solidFill>
                  <a:srgbClr val="0E1E31"/>
                </a:solidFill>
                <a:latin typeface="Quicksand"/>
                <a:ea typeface="Quicksand"/>
                <a:cs typeface="Quicksand"/>
                <a:sym typeface="Quicksand"/>
              </a:rPr>
              <a:t>May impose an application fee</a:t>
            </a:r>
          </a:p>
          <a:p>
            <a:pPr marL="542544" lvl="1" indent="-271272" algn="l">
              <a:lnSpc>
                <a:spcPts val="3240"/>
              </a:lnSpc>
              <a:buFont typeface="Arial"/>
              <a:buChar char="•"/>
            </a:pPr>
            <a:r>
              <a:rPr lang="en-US" sz="3000">
                <a:solidFill>
                  <a:srgbClr val="0E1E31"/>
                </a:solidFill>
                <a:latin typeface="Quicksand"/>
                <a:ea typeface="Quicksand"/>
                <a:cs typeface="Quicksand"/>
                <a:sym typeface="Quicksand"/>
              </a:rPr>
              <a:t>May not charge supervision fees after transfer</a:t>
            </a:r>
          </a:p>
          <a:p>
            <a:pPr marL="542544" lvl="1" indent="-271272" algn="l">
              <a:lnSpc>
                <a:spcPts val="3240"/>
              </a:lnSpc>
              <a:buFont typeface="Arial"/>
              <a:buChar char="•"/>
            </a:pPr>
            <a:r>
              <a:rPr lang="en-US" sz="3000">
                <a:solidFill>
                  <a:srgbClr val="0E1E31"/>
                </a:solidFill>
                <a:latin typeface="Quicksand"/>
                <a:ea typeface="Quicksand"/>
                <a:cs typeface="Quicksand"/>
                <a:sym typeface="Quicksand"/>
              </a:rPr>
              <a:t>Responsible for collecting all financial obligations (e.g., court costs, restitution, child support)</a:t>
            </a:r>
          </a:p>
          <a:p>
            <a:pPr algn="l">
              <a:lnSpc>
                <a:spcPts val="3240"/>
              </a:lnSpc>
            </a:pPr>
            <a:r>
              <a:rPr lang="en-US" sz="3000" b="1">
                <a:solidFill>
                  <a:srgbClr val="0E1E31"/>
                </a:solidFill>
                <a:latin typeface="Quicksand Bold"/>
                <a:ea typeface="Quicksand Bold"/>
                <a:cs typeface="Quicksand Bold"/>
                <a:sym typeface="Quicksand Bold"/>
              </a:rPr>
              <a:t>Receiving States</a:t>
            </a:r>
          </a:p>
          <a:p>
            <a:pPr marL="542544" lvl="1" indent="-271272" algn="l">
              <a:lnSpc>
                <a:spcPts val="3240"/>
              </a:lnSpc>
              <a:buFont typeface="Arial"/>
              <a:buChar char="•"/>
            </a:pPr>
            <a:r>
              <a:rPr lang="en-US" sz="3000">
                <a:solidFill>
                  <a:srgbClr val="0E1E31"/>
                </a:solidFill>
                <a:latin typeface="Quicksand"/>
                <a:ea typeface="Quicksand"/>
                <a:cs typeface="Quicksand"/>
                <a:sym typeface="Quicksand"/>
              </a:rPr>
              <a:t>May impose supervision fees after acceptance</a:t>
            </a:r>
          </a:p>
          <a:p>
            <a:pPr marL="542544" lvl="1" indent="-271272" algn="l">
              <a:lnSpc>
                <a:spcPts val="3240"/>
              </a:lnSpc>
              <a:buFont typeface="Arial"/>
              <a:buChar char="•"/>
            </a:pPr>
            <a:r>
              <a:rPr lang="en-US" sz="3000">
                <a:solidFill>
                  <a:srgbClr val="0E1E31"/>
                </a:solidFill>
                <a:latin typeface="Quicksand"/>
                <a:ea typeface="Quicksand"/>
                <a:cs typeface="Quicksand"/>
                <a:sym typeface="Quicksand"/>
              </a:rPr>
              <a:t>Fees must be consistent with those charged to in-state supervised individuals</a:t>
            </a:r>
          </a:p>
          <a:p>
            <a:pPr algn="l">
              <a:lnSpc>
                <a:spcPts val="2916"/>
              </a:lnSpc>
            </a:pPr>
            <a:endParaRPr lang="en-US" sz="3000">
              <a:solidFill>
                <a:srgbClr val="0E1E31"/>
              </a:solidFill>
              <a:latin typeface="Quicksand"/>
              <a:ea typeface="Quicksand"/>
              <a:cs typeface="Quicksand"/>
              <a:sym typeface="Quicksand"/>
            </a:endParaRPr>
          </a:p>
        </p:txBody>
      </p:sp>
      <p:grpSp>
        <p:nvGrpSpPr>
          <p:cNvPr id="14" name="Group 14"/>
          <p:cNvGrpSpPr/>
          <p:nvPr/>
        </p:nvGrpSpPr>
        <p:grpSpPr>
          <a:xfrm>
            <a:off x="12004653" y="2057791"/>
            <a:ext cx="5597547" cy="1170918"/>
            <a:chOff x="0" y="0"/>
            <a:chExt cx="7463396" cy="1561224"/>
          </a:xfrm>
        </p:grpSpPr>
        <p:sp>
          <p:nvSpPr>
            <p:cNvPr id="15" name="Freeform 15"/>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2E415D"/>
            </a:solidFill>
            <a:ln w="12700">
              <a:solidFill>
                <a:srgbClr val="000000"/>
              </a:solidFill>
            </a:ln>
          </p:spPr>
          <p:txBody>
            <a:bodyPr/>
            <a:lstStyle/>
            <a:p>
              <a:endParaRPr lang="en-US"/>
            </a:p>
          </p:txBody>
        </p:sp>
      </p:grpSp>
      <p:grpSp>
        <p:nvGrpSpPr>
          <p:cNvPr id="16" name="Group 16"/>
          <p:cNvGrpSpPr/>
          <p:nvPr/>
        </p:nvGrpSpPr>
        <p:grpSpPr>
          <a:xfrm>
            <a:off x="12036952" y="2228479"/>
            <a:ext cx="5282622" cy="1020166"/>
            <a:chOff x="0" y="0"/>
            <a:chExt cx="7043496" cy="1360221"/>
          </a:xfrm>
        </p:grpSpPr>
        <p:sp>
          <p:nvSpPr>
            <p:cNvPr id="17" name="Freeform 17"/>
            <p:cNvSpPr/>
            <p:nvPr/>
          </p:nvSpPr>
          <p:spPr>
            <a:xfrm>
              <a:off x="0" y="0"/>
              <a:ext cx="7043492" cy="1360222"/>
            </a:xfrm>
            <a:custGeom>
              <a:avLst/>
              <a:gdLst/>
              <a:ahLst/>
              <a:cxnLst/>
              <a:rect l="l" t="t" r="r" b="b"/>
              <a:pathLst>
                <a:path w="7043492" h="1360222">
                  <a:moveTo>
                    <a:pt x="0" y="0"/>
                  </a:moveTo>
                  <a:lnTo>
                    <a:pt x="7043492" y="0"/>
                  </a:lnTo>
                  <a:lnTo>
                    <a:pt x="7043492" y="1360222"/>
                  </a:lnTo>
                  <a:lnTo>
                    <a:pt x="0" y="1360222"/>
                  </a:lnTo>
                  <a:close/>
                </a:path>
              </a:pathLst>
            </a:custGeom>
            <a:solidFill>
              <a:srgbClr val="000000">
                <a:alpha val="0"/>
              </a:srgbClr>
            </a:solidFill>
            <a:ln w="12700">
              <a:noFill/>
            </a:ln>
          </p:spPr>
          <p:txBody>
            <a:bodyPr/>
            <a:lstStyle/>
            <a:p>
              <a:endParaRPr lang="en-US"/>
            </a:p>
          </p:txBody>
        </p:sp>
        <p:sp>
          <p:nvSpPr>
            <p:cNvPr id="18" name="TextBox 18"/>
            <p:cNvSpPr txBox="1"/>
            <p:nvPr/>
          </p:nvSpPr>
          <p:spPr>
            <a:xfrm>
              <a:off x="0" y="9525"/>
              <a:ext cx="7043496" cy="1350696"/>
            </a:xfrm>
            <a:prstGeom prst="rect">
              <a:avLst/>
            </a:prstGeom>
            <a:ln>
              <a:noFill/>
            </a:ln>
          </p:spPr>
          <p:txBody>
            <a:bodyPr lIns="0" tIns="0" rIns="0" bIns="0" rtlCol="0" anchor="ctr"/>
            <a:lstStyle/>
            <a:p>
              <a:pPr algn="ctr">
                <a:lnSpc>
                  <a:spcPts val="5759"/>
                </a:lnSpc>
              </a:pPr>
              <a:r>
                <a:rPr lang="en-US" sz="4800">
                  <a:solidFill>
                    <a:srgbClr val="D3D3D3"/>
                  </a:solidFill>
                  <a:latin typeface="Quicksand"/>
                  <a:ea typeface="Quicksand"/>
                  <a:cs typeface="Quicksand"/>
                  <a:sym typeface="Quicksand"/>
                </a:rPr>
                <a:t>Fees</a:t>
              </a:r>
            </a:p>
          </p:txBody>
        </p:sp>
      </p:grpSp>
      <p:sp>
        <p:nvSpPr>
          <p:cNvPr id="19" name="TextBox 19"/>
          <p:cNvSpPr txBox="1"/>
          <p:nvPr/>
        </p:nvSpPr>
        <p:spPr>
          <a:xfrm>
            <a:off x="6220577" y="3530203"/>
            <a:ext cx="5565248" cy="1381125"/>
          </a:xfrm>
          <a:prstGeom prst="rect">
            <a:avLst/>
          </a:prstGeom>
        </p:spPr>
        <p:txBody>
          <a:bodyPr lIns="0" tIns="0" rIns="0" bIns="0" rtlCol="0" anchor="t">
            <a:spAutoFit/>
          </a:bodyPr>
          <a:lstStyle/>
          <a:p>
            <a:pPr marL="542925" lvl="1" indent="-271462" algn="l">
              <a:lnSpc>
                <a:spcPts val="3600"/>
              </a:lnSpc>
              <a:buFont typeface="Arial"/>
              <a:buChar char="•"/>
            </a:pPr>
            <a:r>
              <a:rPr lang="en-US" sz="3000">
                <a:solidFill>
                  <a:srgbClr val="0E1E31"/>
                </a:solidFill>
                <a:latin typeface="Quicksand"/>
                <a:ea typeface="Quicksand"/>
                <a:cs typeface="Quicksand"/>
                <a:sym typeface="Quicksand"/>
              </a:rPr>
              <a:t>Receiving states required to assist the sending state</a:t>
            </a:r>
          </a:p>
          <a:p>
            <a:pPr marL="809625" lvl="2" indent="-269875" algn="l">
              <a:lnSpc>
                <a:spcPts val="3600"/>
              </a:lnSpc>
              <a:buFont typeface="Arial"/>
              <a:buChar char="⚬"/>
            </a:pPr>
            <a:r>
              <a:rPr lang="en-US" sz="3000">
                <a:solidFill>
                  <a:srgbClr val="0E1E31"/>
                </a:solidFill>
                <a:latin typeface="Quicksand"/>
                <a:ea typeface="Quicksand"/>
                <a:cs typeface="Quicksand"/>
                <a:sym typeface="Quicksand"/>
              </a:rPr>
              <a:t>E.g., DNA Testing</a:t>
            </a:r>
          </a:p>
        </p:txBody>
      </p:sp>
      <p:grpSp>
        <p:nvGrpSpPr>
          <p:cNvPr id="20" name="Group 20"/>
          <p:cNvGrpSpPr/>
          <p:nvPr/>
        </p:nvGrpSpPr>
        <p:grpSpPr>
          <a:xfrm>
            <a:off x="6188278" y="2063125"/>
            <a:ext cx="5597547" cy="1170918"/>
            <a:chOff x="0" y="0"/>
            <a:chExt cx="7463396" cy="1561224"/>
          </a:xfrm>
        </p:grpSpPr>
        <p:sp>
          <p:nvSpPr>
            <p:cNvPr id="21" name="Freeform 21"/>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2E415D"/>
            </a:solidFill>
            <a:ln w="12700">
              <a:solidFill>
                <a:srgbClr val="000000"/>
              </a:solidFill>
            </a:ln>
          </p:spPr>
          <p:txBody>
            <a:bodyPr/>
            <a:lstStyle/>
            <a:p>
              <a:endParaRPr lang="en-US"/>
            </a:p>
          </p:txBody>
        </p:sp>
      </p:grpSp>
      <p:grpSp>
        <p:nvGrpSpPr>
          <p:cNvPr id="22" name="Group 22"/>
          <p:cNvGrpSpPr/>
          <p:nvPr/>
        </p:nvGrpSpPr>
        <p:grpSpPr>
          <a:xfrm>
            <a:off x="6220577" y="2233813"/>
            <a:ext cx="5282622" cy="1020166"/>
            <a:chOff x="0" y="0"/>
            <a:chExt cx="7043496" cy="1360221"/>
          </a:xfrm>
        </p:grpSpPr>
        <p:sp>
          <p:nvSpPr>
            <p:cNvPr id="23" name="Freeform 23"/>
            <p:cNvSpPr/>
            <p:nvPr/>
          </p:nvSpPr>
          <p:spPr>
            <a:xfrm>
              <a:off x="0" y="0"/>
              <a:ext cx="7043492" cy="1360222"/>
            </a:xfrm>
            <a:custGeom>
              <a:avLst/>
              <a:gdLst/>
              <a:ahLst/>
              <a:cxnLst/>
              <a:rect l="l" t="t" r="r" b="b"/>
              <a:pathLst>
                <a:path w="7043492" h="1360222">
                  <a:moveTo>
                    <a:pt x="0" y="0"/>
                  </a:moveTo>
                  <a:lnTo>
                    <a:pt x="7043492" y="0"/>
                  </a:lnTo>
                  <a:lnTo>
                    <a:pt x="7043492" y="1360222"/>
                  </a:lnTo>
                  <a:lnTo>
                    <a:pt x="0" y="1360222"/>
                  </a:lnTo>
                  <a:close/>
                </a:path>
              </a:pathLst>
            </a:custGeom>
            <a:solidFill>
              <a:srgbClr val="000000">
                <a:alpha val="0"/>
              </a:srgbClr>
            </a:solidFill>
            <a:ln w="12700">
              <a:noFill/>
            </a:ln>
          </p:spPr>
          <p:txBody>
            <a:bodyPr/>
            <a:lstStyle/>
            <a:p>
              <a:endParaRPr lang="en-US"/>
            </a:p>
          </p:txBody>
        </p:sp>
        <p:sp>
          <p:nvSpPr>
            <p:cNvPr id="24" name="TextBox 24"/>
            <p:cNvSpPr txBox="1"/>
            <p:nvPr/>
          </p:nvSpPr>
          <p:spPr>
            <a:xfrm>
              <a:off x="0" y="9525"/>
              <a:ext cx="7043496" cy="1350696"/>
            </a:xfrm>
            <a:prstGeom prst="rect">
              <a:avLst/>
            </a:prstGeom>
            <a:ln>
              <a:noFill/>
            </a:ln>
          </p:spPr>
          <p:txBody>
            <a:bodyPr lIns="0" tIns="0" rIns="0" bIns="0" rtlCol="0" anchor="ctr"/>
            <a:lstStyle/>
            <a:p>
              <a:pPr algn="ctr">
                <a:lnSpc>
                  <a:spcPts val="5759"/>
                </a:lnSpc>
              </a:pPr>
              <a:r>
                <a:rPr lang="en-US" sz="4800">
                  <a:solidFill>
                    <a:srgbClr val="D3D3D3"/>
                  </a:solidFill>
                  <a:latin typeface="Quicksand"/>
                  <a:ea typeface="Quicksand"/>
                  <a:cs typeface="Quicksand"/>
                  <a:sym typeface="Quicksand"/>
                </a:rPr>
                <a:t>Registration</a:t>
              </a:r>
            </a:p>
          </p:txBody>
        </p:sp>
      </p:grpSp>
      <p:sp>
        <p:nvSpPr>
          <p:cNvPr id="25" name="Freeform 25"/>
          <p:cNvSpPr/>
          <p:nvPr/>
        </p:nvSpPr>
        <p:spPr>
          <a:xfrm>
            <a:off x="6004074" y="5652449"/>
            <a:ext cx="5907310" cy="3938207"/>
          </a:xfrm>
          <a:custGeom>
            <a:avLst/>
            <a:gdLst/>
            <a:ahLst/>
            <a:cxnLst/>
            <a:rect l="l" t="t" r="r" b="b"/>
            <a:pathLst>
              <a:path w="5907310" h="3938207">
                <a:moveTo>
                  <a:pt x="0" y="0"/>
                </a:moveTo>
                <a:lnTo>
                  <a:pt x="5907310" y="0"/>
                </a:lnTo>
                <a:lnTo>
                  <a:pt x="5907310" y="3938207"/>
                </a:lnTo>
                <a:lnTo>
                  <a:pt x="0" y="3938207"/>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6" name="TextBox 26"/>
          <p:cNvSpPr txBox="1"/>
          <p:nvPr/>
        </p:nvSpPr>
        <p:spPr>
          <a:xfrm>
            <a:off x="12238055" y="9999078"/>
            <a:ext cx="5921786" cy="485775"/>
          </a:xfrm>
          <a:prstGeom prst="rect">
            <a:avLst/>
          </a:prstGeom>
        </p:spPr>
        <p:txBody>
          <a:bodyPr lIns="0" tIns="0" rIns="0" bIns="0" rtlCol="0" anchor="t">
            <a:spAutoFit/>
          </a:bodyPr>
          <a:lstStyle/>
          <a:p>
            <a:pPr algn="l">
              <a:lnSpc>
                <a:spcPts val="1980"/>
              </a:lnSpc>
            </a:pPr>
            <a:r>
              <a:rPr lang="en-US" sz="1650" u="sng">
                <a:solidFill>
                  <a:srgbClr val="822C2E"/>
                </a:solidFill>
                <a:latin typeface="Quicksand"/>
                <a:ea typeface="Quicksand"/>
                <a:cs typeface="Quicksand"/>
                <a:sym typeface="Quicksand"/>
                <a:hlinkClick r:id="rId5" tooltip="https://www.interstatecompact.org/resources/fees"/>
              </a:rPr>
              <a:t>https://www.interstatecompact.org/resources/fees</a:t>
            </a:r>
          </a:p>
          <a:p>
            <a:pPr algn="l">
              <a:lnSpc>
                <a:spcPts val="1980"/>
              </a:lnSpc>
            </a:pPr>
            <a:endParaRPr lang="en-US" sz="1650" u="sng">
              <a:solidFill>
                <a:srgbClr val="822C2E"/>
              </a:solidFill>
              <a:latin typeface="Quicksand"/>
              <a:ea typeface="Quicksand"/>
              <a:cs typeface="Quicksand"/>
              <a:sym typeface="Quicksand"/>
              <a:hlinkClick r:id="rId5" tooltip="https://www.interstatecompact.org/resources/fees"/>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sp>
        <p:nvSpPr>
          <p:cNvPr id="2" name="Freeform 2"/>
          <p:cNvSpPr/>
          <p:nvPr/>
        </p:nvSpPr>
        <p:spPr>
          <a:xfrm>
            <a:off x="0" y="0"/>
            <a:ext cx="8480157" cy="10287000"/>
          </a:xfrm>
          <a:custGeom>
            <a:avLst/>
            <a:gdLst/>
            <a:ahLst/>
            <a:cxnLst/>
            <a:rect l="l" t="t" r="r" b="b"/>
            <a:pathLst>
              <a:path w="8480157" h="10287000">
                <a:moveTo>
                  <a:pt x="0" y="0"/>
                </a:moveTo>
                <a:lnTo>
                  <a:pt x="8480157" y="0"/>
                </a:lnTo>
                <a:lnTo>
                  <a:pt x="8480157"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TextBox 3"/>
          <p:cNvSpPr txBox="1"/>
          <p:nvPr/>
        </p:nvSpPr>
        <p:spPr>
          <a:xfrm>
            <a:off x="391478" y="1122864"/>
            <a:ext cx="6546532" cy="9381592"/>
          </a:xfrm>
          <a:prstGeom prst="rect">
            <a:avLst/>
          </a:prstGeom>
        </p:spPr>
        <p:txBody>
          <a:bodyPr lIns="0" tIns="0" rIns="0" bIns="0" rtlCol="0" anchor="t">
            <a:spAutoFit/>
          </a:bodyPr>
          <a:lstStyle/>
          <a:p>
            <a:pPr algn="ctr">
              <a:lnSpc>
                <a:spcPts val="4082"/>
              </a:lnSpc>
            </a:pPr>
            <a:r>
              <a:rPr lang="en-US" sz="4200" b="1">
                <a:solidFill>
                  <a:srgbClr val="D3D3D3"/>
                </a:solidFill>
                <a:latin typeface="Quicksand Bold"/>
                <a:ea typeface="Quicksand Bold"/>
                <a:cs typeface="Quicksand Bold"/>
                <a:sym typeface="Quicksand Bold"/>
              </a:rPr>
              <a:t>Progress Reports </a:t>
            </a:r>
          </a:p>
          <a:p>
            <a:pPr algn="l">
              <a:lnSpc>
                <a:spcPts val="2916"/>
              </a:lnSpc>
            </a:pPr>
            <a:endParaRPr lang="en-US" sz="4200" b="1">
              <a:solidFill>
                <a:srgbClr val="D3D3D3"/>
              </a:solidFill>
              <a:latin typeface="Quicksand Bold"/>
              <a:ea typeface="Quicksand Bold"/>
              <a:cs typeface="Quicksand Bold"/>
              <a:sym typeface="Quicksand Bold"/>
            </a:endParaRPr>
          </a:p>
          <a:p>
            <a:pPr algn="l">
              <a:lnSpc>
                <a:spcPts val="3693"/>
              </a:lnSpc>
            </a:pPr>
            <a:r>
              <a:rPr lang="en-US" sz="3800">
                <a:solidFill>
                  <a:srgbClr val="D3D3D3"/>
                </a:solidFill>
                <a:latin typeface="Quicksand"/>
                <a:ea typeface="Quicksand"/>
                <a:cs typeface="Quicksand"/>
                <a:sym typeface="Quicksand"/>
              </a:rPr>
              <a:t>Keep Sending State informed!</a:t>
            </a:r>
          </a:p>
          <a:p>
            <a:pPr algn="l">
              <a:lnSpc>
                <a:spcPts val="3693"/>
              </a:lnSpc>
            </a:pPr>
            <a:endParaRPr lang="en-US" sz="3800">
              <a:solidFill>
                <a:srgbClr val="D3D3D3"/>
              </a:solidFill>
              <a:latin typeface="Quicksand"/>
              <a:ea typeface="Quicksand"/>
              <a:cs typeface="Quicksand"/>
              <a:sym typeface="Quicksand"/>
            </a:endParaRPr>
          </a:p>
          <a:p>
            <a:pPr marL="820416" lvl="1" indent="-410208" algn="l">
              <a:lnSpc>
                <a:spcPts val="3693"/>
              </a:lnSpc>
              <a:buFont typeface="Arial"/>
              <a:buChar char="•"/>
            </a:pPr>
            <a:r>
              <a:rPr lang="en-US" sz="3799">
                <a:solidFill>
                  <a:srgbClr val="D3D3D3"/>
                </a:solidFill>
                <a:latin typeface="Quicksand"/>
                <a:ea typeface="Quicksand"/>
                <a:cs typeface="Quicksand"/>
                <a:sym typeface="Quicksand"/>
              </a:rPr>
              <a:t>Supervision Update </a:t>
            </a:r>
          </a:p>
          <a:p>
            <a:pPr marL="1773546" lvl="2" indent="-591182" algn="l">
              <a:lnSpc>
                <a:spcPts val="3693"/>
              </a:lnSpc>
            </a:pPr>
            <a:endParaRPr lang="en-US" sz="3799">
              <a:solidFill>
                <a:srgbClr val="D3D3D3"/>
              </a:solidFill>
              <a:latin typeface="Quicksand"/>
              <a:ea typeface="Quicksand"/>
              <a:cs typeface="Quicksand"/>
              <a:sym typeface="Quicksand"/>
            </a:endParaRPr>
          </a:p>
          <a:p>
            <a:pPr marL="820416" lvl="1" indent="-410208" algn="l">
              <a:lnSpc>
                <a:spcPts val="3693"/>
              </a:lnSpc>
              <a:buFont typeface="Arial"/>
              <a:buChar char="•"/>
            </a:pPr>
            <a:r>
              <a:rPr lang="en-US" sz="3799">
                <a:solidFill>
                  <a:srgbClr val="D3D3D3"/>
                </a:solidFill>
                <a:latin typeface="Quicksand"/>
                <a:ea typeface="Quicksand"/>
                <a:cs typeface="Quicksand"/>
                <a:sym typeface="Quicksand"/>
              </a:rPr>
              <a:t>Ability to add new conditions imposed</a:t>
            </a:r>
          </a:p>
          <a:p>
            <a:pPr marL="1773546" lvl="2" indent="-591182" algn="l">
              <a:lnSpc>
                <a:spcPts val="3693"/>
              </a:lnSpc>
            </a:pPr>
            <a:endParaRPr lang="en-US" sz="3799">
              <a:solidFill>
                <a:srgbClr val="D3D3D3"/>
              </a:solidFill>
              <a:latin typeface="Quicksand"/>
              <a:ea typeface="Quicksand"/>
              <a:cs typeface="Quicksand"/>
              <a:sym typeface="Quicksand"/>
            </a:endParaRPr>
          </a:p>
          <a:p>
            <a:pPr marL="820416" lvl="1" indent="-410208" algn="l">
              <a:lnSpc>
                <a:spcPts val="3693"/>
              </a:lnSpc>
              <a:buFont typeface="Arial"/>
              <a:buChar char="•"/>
            </a:pPr>
            <a:r>
              <a:rPr lang="en-US" sz="3799">
                <a:solidFill>
                  <a:srgbClr val="D3D3D3"/>
                </a:solidFill>
                <a:latin typeface="Quicksand"/>
                <a:ea typeface="Quicksand"/>
                <a:cs typeface="Quicksand"/>
                <a:sym typeface="Quicksand"/>
              </a:rPr>
              <a:t>Documentation on compliant &amp; non-compliant behavior that</a:t>
            </a:r>
            <a:r>
              <a:rPr lang="en-US" sz="3799" b="1">
                <a:solidFill>
                  <a:srgbClr val="D3D3D3"/>
                </a:solidFill>
                <a:latin typeface="Quicksand Bold"/>
                <a:ea typeface="Quicksand Bold"/>
                <a:cs typeface="Quicksand Bold"/>
                <a:sym typeface="Quicksand Bold"/>
              </a:rPr>
              <a:t> DOES NOT </a:t>
            </a:r>
            <a:r>
              <a:rPr lang="en-US" sz="3799">
                <a:solidFill>
                  <a:srgbClr val="D3D3D3"/>
                </a:solidFill>
                <a:latin typeface="Quicksand"/>
                <a:ea typeface="Quicksand"/>
                <a:cs typeface="Quicksand"/>
                <a:sym typeface="Quicksand"/>
              </a:rPr>
              <a:t>require retaking</a:t>
            </a:r>
          </a:p>
          <a:p>
            <a:pPr marL="1773546" lvl="2" indent="-591182" algn="l">
              <a:lnSpc>
                <a:spcPts val="3693"/>
              </a:lnSpc>
            </a:pPr>
            <a:endParaRPr lang="en-US" sz="3799">
              <a:solidFill>
                <a:srgbClr val="D3D3D3"/>
              </a:solidFill>
              <a:latin typeface="Quicksand"/>
              <a:ea typeface="Quicksand"/>
              <a:cs typeface="Quicksand"/>
              <a:sym typeface="Quicksand"/>
            </a:endParaRPr>
          </a:p>
          <a:p>
            <a:pPr marL="820416" lvl="1" indent="-410208" algn="l">
              <a:lnSpc>
                <a:spcPts val="3693"/>
              </a:lnSpc>
              <a:buFont typeface="Arial"/>
              <a:buChar char="•"/>
            </a:pPr>
            <a:r>
              <a:rPr lang="en-US" sz="3799">
                <a:solidFill>
                  <a:srgbClr val="D3D3D3"/>
                </a:solidFill>
                <a:latin typeface="Quicksand"/>
                <a:ea typeface="Quicksand"/>
                <a:cs typeface="Quicksand"/>
                <a:sym typeface="Quicksand"/>
              </a:rPr>
              <a:t>Report New Arrest</a:t>
            </a:r>
          </a:p>
          <a:p>
            <a:pPr marL="1400175" lvl="2" indent="-466725" algn="l">
              <a:lnSpc>
                <a:spcPts val="2916"/>
              </a:lnSpc>
            </a:pPr>
            <a:endParaRPr lang="en-US" sz="3799">
              <a:solidFill>
                <a:srgbClr val="D3D3D3"/>
              </a:solidFill>
              <a:latin typeface="Quicksand"/>
              <a:ea typeface="Quicksand"/>
              <a:cs typeface="Quicksand"/>
              <a:sym typeface="Quicksand"/>
            </a:endParaRPr>
          </a:p>
          <a:p>
            <a:pPr algn="l">
              <a:lnSpc>
                <a:spcPts val="2041"/>
              </a:lnSpc>
            </a:pPr>
            <a:endParaRPr lang="en-US" sz="3799">
              <a:solidFill>
                <a:srgbClr val="D3D3D3"/>
              </a:solidFill>
              <a:latin typeface="Quicksand"/>
              <a:ea typeface="Quicksand"/>
              <a:cs typeface="Quicksand"/>
              <a:sym typeface="Quicksand"/>
            </a:endParaRPr>
          </a:p>
          <a:p>
            <a:pPr algn="l">
              <a:lnSpc>
                <a:spcPts val="2041"/>
              </a:lnSpc>
            </a:pPr>
            <a:endParaRPr lang="en-US" sz="3799">
              <a:solidFill>
                <a:srgbClr val="D3D3D3"/>
              </a:solidFill>
              <a:latin typeface="Quicksand"/>
              <a:ea typeface="Quicksand"/>
              <a:cs typeface="Quicksand"/>
              <a:sym typeface="Quicksand"/>
            </a:endParaRPr>
          </a:p>
          <a:p>
            <a:pPr algn="l">
              <a:lnSpc>
                <a:spcPts val="2041"/>
              </a:lnSpc>
            </a:pPr>
            <a:endParaRPr lang="en-US" sz="3799">
              <a:solidFill>
                <a:srgbClr val="D3D3D3"/>
              </a:solidFill>
              <a:latin typeface="Quicksand"/>
              <a:ea typeface="Quicksand"/>
              <a:cs typeface="Quicksand"/>
              <a:sym typeface="Quicksand"/>
            </a:endParaRPr>
          </a:p>
          <a:p>
            <a:pPr marL="1400175" lvl="2" indent="-466725" algn="l">
              <a:lnSpc>
                <a:spcPts val="2916"/>
              </a:lnSpc>
            </a:pPr>
            <a:endParaRPr lang="en-US" sz="3799">
              <a:solidFill>
                <a:srgbClr val="D3D3D3"/>
              </a:solidFill>
              <a:latin typeface="Quicksand"/>
              <a:ea typeface="Quicksand"/>
              <a:cs typeface="Quicksand"/>
              <a:sym typeface="Quicksand"/>
            </a:endParaRPr>
          </a:p>
        </p:txBody>
      </p:sp>
      <p:sp>
        <p:nvSpPr>
          <p:cNvPr id="4" name="Freeform 4"/>
          <p:cNvSpPr/>
          <p:nvPr/>
        </p:nvSpPr>
        <p:spPr>
          <a:xfrm>
            <a:off x="7337679" y="1850631"/>
            <a:ext cx="7516235" cy="8625088"/>
          </a:xfrm>
          <a:custGeom>
            <a:avLst/>
            <a:gdLst/>
            <a:ahLst/>
            <a:cxnLst/>
            <a:rect l="l" t="t" r="r" b="b"/>
            <a:pathLst>
              <a:path w="7516235" h="8625088">
                <a:moveTo>
                  <a:pt x="0" y="0"/>
                </a:moveTo>
                <a:lnTo>
                  <a:pt x="7516235" y="0"/>
                </a:lnTo>
                <a:lnTo>
                  <a:pt x="7516235" y="8625088"/>
                </a:lnTo>
                <a:lnTo>
                  <a:pt x="0" y="8625088"/>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11547481" y="524694"/>
            <a:ext cx="6097019" cy="4524823"/>
          </a:xfrm>
          <a:custGeom>
            <a:avLst/>
            <a:gdLst/>
            <a:ahLst/>
            <a:cxnLst/>
            <a:rect l="l" t="t" r="r" b="b"/>
            <a:pathLst>
              <a:path w="6097019" h="4524823">
                <a:moveTo>
                  <a:pt x="0" y="0"/>
                </a:moveTo>
                <a:lnTo>
                  <a:pt x="6097020" y="0"/>
                </a:lnTo>
                <a:lnTo>
                  <a:pt x="6097020" y="4524823"/>
                </a:lnTo>
                <a:lnTo>
                  <a:pt x="0" y="4524823"/>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1694795" y="3190875"/>
            <a:ext cx="2233927" cy="283207"/>
            <a:chOff x="0" y="0"/>
            <a:chExt cx="2978569" cy="377609"/>
          </a:xfrm>
        </p:grpSpPr>
        <p:sp>
          <p:nvSpPr>
            <p:cNvPr id="7" name="Freeform 7"/>
            <p:cNvSpPr/>
            <p:nvPr/>
          </p:nvSpPr>
          <p:spPr>
            <a:xfrm>
              <a:off x="0" y="0"/>
              <a:ext cx="2978531" cy="377698"/>
            </a:xfrm>
            <a:custGeom>
              <a:avLst/>
              <a:gdLst/>
              <a:ahLst/>
              <a:cxnLst/>
              <a:rect l="l" t="t" r="r" b="b"/>
              <a:pathLst>
                <a:path w="2978531" h="377698">
                  <a:moveTo>
                    <a:pt x="0" y="188849"/>
                  </a:moveTo>
                  <a:lnTo>
                    <a:pt x="12700" y="188849"/>
                  </a:lnTo>
                  <a:lnTo>
                    <a:pt x="0" y="188849"/>
                  </a:lnTo>
                  <a:cubicBezTo>
                    <a:pt x="0" y="74803"/>
                    <a:pt x="686689" y="0"/>
                    <a:pt x="1489329" y="0"/>
                  </a:cubicBezTo>
                  <a:cubicBezTo>
                    <a:pt x="2291969" y="0"/>
                    <a:pt x="2978531" y="74803"/>
                    <a:pt x="2978531" y="188849"/>
                  </a:cubicBezTo>
                  <a:lnTo>
                    <a:pt x="2965831" y="188849"/>
                  </a:lnTo>
                  <a:lnTo>
                    <a:pt x="2978531" y="188849"/>
                  </a:lnTo>
                  <a:cubicBezTo>
                    <a:pt x="2978531" y="302768"/>
                    <a:pt x="2291842" y="377698"/>
                    <a:pt x="1489202" y="377698"/>
                  </a:cubicBezTo>
                  <a:lnTo>
                    <a:pt x="1489202" y="364998"/>
                  </a:lnTo>
                  <a:lnTo>
                    <a:pt x="1489202" y="377698"/>
                  </a:lnTo>
                  <a:cubicBezTo>
                    <a:pt x="686689" y="377571"/>
                    <a:pt x="0" y="302768"/>
                    <a:pt x="0" y="188849"/>
                  </a:cubicBezTo>
                  <a:lnTo>
                    <a:pt x="12700" y="188849"/>
                  </a:lnTo>
                  <a:lnTo>
                    <a:pt x="25400" y="188849"/>
                  </a:lnTo>
                  <a:lnTo>
                    <a:pt x="12700" y="188849"/>
                  </a:lnTo>
                  <a:lnTo>
                    <a:pt x="0" y="188849"/>
                  </a:lnTo>
                  <a:moveTo>
                    <a:pt x="25400" y="188849"/>
                  </a:moveTo>
                  <a:cubicBezTo>
                    <a:pt x="25400" y="195834"/>
                    <a:pt x="19685" y="201549"/>
                    <a:pt x="12700" y="201549"/>
                  </a:cubicBezTo>
                  <a:cubicBezTo>
                    <a:pt x="5715" y="201549"/>
                    <a:pt x="0" y="195834"/>
                    <a:pt x="0" y="188849"/>
                  </a:cubicBezTo>
                  <a:cubicBezTo>
                    <a:pt x="0" y="181864"/>
                    <a:pt x="5715" y="176149"/>
                    <a:pt x="12700" y="176149"/>
                  </a:cubicBezTo>
                  <a:cubicBezTo>
                    <a:pt x="19685" y="176149"/>
                    <a:pt x="25400" y="181864"/>
                    <a:pt x="25400" y="188849"/>
                  </a:cubicBezTo>
                  <a:cubicBezTo>
                    <a:pt x="25400" y="269367"/>
                    <a:pt x="660908" y="352298"/>
                    <a:pt x="1489329" y="352298"/>
                  </a:cubicBezTo>
                  <a:cubicBezTo>
                    <a:pt x="2317750" y="352298"/>
                    <a:pt x="2953258" y="269494"/>
                    <a:pt x="2953258" y="188849"/>
                  </a:cubicBezTo>
                  <a:cubicBezTo>
                    <a:pt x="2953258" y="108204"/>
                    <a:pt x="2317750" y="25400"/>
                    <a:pt x="1489329" y="25400"/>
                  </a:cubicBezTo>
                  <a:lnTo>
                    <a:pt x="1489329" y="12700"/>
                  </a:lnTo>
                  <a:lnTo>
                    <a:pt x="1489329" y="25400"/>
                  </a:lnTo>
                  <a:cubicBezTo>
                    <a:pt x="660908" y="25400"/>
                    <a:pt x="25400" y="108204"/>
                    <a:pt x="25400" y="188849"/>
                  </a:cubicBezTo>
                  <a:close/>
                </a:path>
              </a:pathLst>
            </a:custGeom>
            <a:solidFill>
              <a:srgbClr val="2E415D"/>
            </a:solidFill>
            <a:ln w="12700">
              <a:solidFill>
                <a:srgbClr val="000000"/>
              </a:solidFill>
            </a:ln>
          </p:spPr>
          <p:txBody>
            <a:bodyPr/>
            <a:lstStyle/>
            <a:p>
              <a:endParaRPr lang="en-US"/>
            </a:p>
          </p:txBody>
        </p:sp>
      </p:grpSp>
      <p:sp>
        <p:nvSpPr>
          <p:cNvPr id="11" name="TextBox 11"/>
          <p:cNvSpPr txBox="1"/>
          <p:nvPr/>
        </p:nvSpPr>
        <p:spPr>
          <a:xfrm>
            <a:off x="195739" y="9210675"/>
            <a:ext cx="6938010" cy="789304"/>
          </a:xfrm>
          <a:prstGeom prst="rect">
            <a:avLst/>
          </a:prstGeom>
        </p:spPr>
        <p:txBody>
          <a:bodyPr lIns="0" tIns="0" rIns="0" bIns="0" rtlCol="0" anchor="t">
            <a:spAutoFit/>
          </a:bodyPr>
          <a:lstStyle/>
          <a:p>
            <a:pPr algn="l">
              <a:lnSpc>
                <a:spcPts val="3220"/>
              </a:lnSpc>
            </a:pPr>
            <a:r>
              <a:rPr lang="en-US" sz="2300" b="1">
                <a:solidFill>
                  <a:srgbClr val="D3D3D3"/>
                </a:solidFill>
                <a:latin typeface="Quicksand Bold"/>
                <a:ea typeface="Quicksand Bold"/>
                <a:cs typeface="Quicksand Bold"/>
                <a:sym typeface="Quicksand Bold"/>
              </a:rPr>
              <a:t>Note:</a:t>
            </a:r>
            <a:r>
              <a:rPr lang="en-US" sz="2300">
                <a:solidFill>
                  <a:srgbClr val="D3D3D3"/>
                </a:solidFill>
                <a:latin typeface="Quicksand"/>
                <a:ea typeface="Quicksand"/>
                <a:cs typeface="Quicksand"/>
                <a:sym typeface="Quicksand"/>
              </a:rPr>
              <a:t> If reporting BOTH new arrest &amp; violation of conditions, 2 progress reports may be needed</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268730"/>
            <a:chOff x="0" y="0"/>
            <a:chExt cx="22517100" cy="1691640"/>
          </a:xfrm>
        </p:grpSpPr>
        <p:sp>
          <p:nvSpPr>
            <p:cNvPr id="3" name="Freeform 3"/>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2E415D"/>
                  </a:solidFill>
                  <a:latin typeface="Questrial"/>
                  <a:ea typeface="Questrial"/>
                  <a:cs typeface="Questrial"/>
                  <a:sym typeface="Questrial"/>
                </a:rPr>
                <a:t>Progress Report Managing Conditions</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0E1E31"/>
            </a:solidFill>
            <a:ln w="12700">
              <a:solidFill>
                <a:srgbClr val="000000"/>
              </a:solidFill>
            </a:ln>
          </p:spPr>
          <p:txBody>
            <a:bodyPr/>
            <a:lstStyle/>
            <a:p>
              <a:endParaRPr lang="en-US"/>
            </a:p>
          </p:txBody>
        </p:sp>
      </p:grpSp>
      <p:sp>
        <p:nvSpPr>
          <p:cNvPr id="7" name="AutoShape 7"/>
          <p:cNvSpPr/>
          <p:nvPr/>
        </p:nvSpPr>
        <p:spPr>
          <a:xfrm rot="1672800">
            <a:off x="4769501" y="7172325"/>
            <a:ext cx="2505370" cy="0"/>
          </a:xfrm>
          <a:prstGeom prst="line">
            <a:avLst/>
          </a:prstGeom>
          <a:ln w="57150" cap="rnd">
            <a:solidFill>
              <a:srgbClr val="0E1E31"/>
            </a:solidFill>
            <a:prstDash val="solid"/>
            <a:headEnd type="none" w="sm" len="sm"/>
            <a:tailEnd type="triangle" w="lg" len="med"/>
          </a:ln>
        </p:spPr>
        <p:txBody>
          <a:bodyPr/>
          <a:lstStyle/>
          <a:p>
            <a:endParaRPr lang="en-US"/>
          </a:p>
        </p:txBody>
      </p:sp>
      <p:grpSp>
        <p:nvGrpSpPr>
          <p:cNvPr id="8" name="Group 8"/>
          <p:cNvGrpSpPr/>
          <p:nvPr/>
        </p:nvGrpSpPr>
        <p:grpSpPr>
          <a:xfrm>
            <a:off x="413661" y="3672145"/>
            <a:ext cx="5417363" cy="4505249"/>
            <a:chOff x="0" y="0"/>
            <a:chExt cx="7223150" cy="6006998"/>
          </a:xfrm>
        </p:grpSpPr>
        <p:sp>
          <p:nvSpPr>
            <p:cNvPr id="9" name="Freeform 9"/>
            <p:cNvSpPr/>
            <p:nvPr/>
          </p:nvSpPr>
          <p:spPr>
            <a:xfrm>
              <a:off x="0" y="0"/>
              <a:ext cx="7223125" cy="6007011"/>
            </a:xfrm>
            <a:custGeom>
              <a:avLst/>
              <a:gdLst/>
              <a:ahLst/>
              <a:cxnLst/>
              <a:rect l="l" t="t" r="r" b="b"/>
              <a:pathLst>
                <a:path w="7223125" h="6007011">
                  <a:moveTo>
                    <a:pt x="0" y="0"/>
                  </a:moveTo>
                  <a:lnTo>
                    <a:pt x="7223125" y="0"/>
                  </a:lnTo>
                  <a:lnTo>
                    <a:pt x="7223125" y="6007011"/>
                  </a:lnTo>
                  <a:lnTo>
                    <a:pt x="0" y="6007011"/>
                  </a:lnTo>
                  <a:close/>
                </a:path>
              </a:pathLst>
            </a:custGeom>
            <a:solidFill>
              <a:srgbClr val="0E1E31"/>
            </a:solidFill>
            <a:ln w="12700">
              <a:solidFill>
                <a:srgbClr val="000000"/>
              </a:solidFill>
            </a:ln>
          </p:spPr>
          <p:txBody>
            <a:bodyPr/>
            <a:lstStyle/>
            <a:p>
              <a:endParaRPr lang="en-US"/>
            </a:p>
          </p:txBody>
        </p:sp>
        <p:sp>
          <p:nvSpPr>
            <p:cNvPr id="10" name="TextBox 10"/>
            <p:cNvSpPr txBox="1"/>
            <p:nvPr/>
          </p:nvSpPr>
          <p:spPr>
            <a:xfrm>
              <a:off x="0" y="0"/>
              <a:ext cx="7223150" cy="6006998"/>
            </a:xfrm>
            <a:prstGeom prst="rect">
              <a:avLst/>
            </a:prstGeom>
          </p:spPr>
          <p:txBody>
            <a:bodyPr lIns="50800" tIns="50800" rIns="50800" bIns="50800" rtlCol="0" anchor="t"/>
            <a:lstStyle/>
            <a:p>
              <a:pPr algn="l">
                <a:lnSpc>
                  <a:spcPts val="6480"/>
                </a:lnSpc>
              </a:pPr>
              <a:r>
                <a:rPr lang="en-US" sz="5400">
                  <a:solidFill>
                    <a:srgbClr val="D3D3D3"/>
                  </a:solidFill>
                  <a:latin typeface="Quicksand"/>
                  <a:ea typeface="Quicksand"/>
                  <a:cs typeface="Quicksand"/>
                  <a:sym typeface="Quicksand"/>
                </a:rPr>
                <a:t>View Conditions of Supervision</a:t>
              </a:r>
            </a:p>
            <a:p>
              <a:pPr algn="l">
                <a:lnSpc>
                  <a:spcPts val="6480"/>
                </a:lnSpc>
              </a:pPr>
              <a:endParaRPr lang="en-US" sz="5400">
                <a:solidFill>
                  <a:srgbClr val="D3D3D3"/>
                </a:solidFill>
                <a:latin typeface="Quicksand"/>
                <a:ea typeface="Quicksand"/>
                <a:cs typeface="Quicksand"/>
                <a:sym typeface="Quicksand"/>
              </a:endParaRPr>
            </a:p>
            <a:p>
              <a:pPr algn="l">
                <a:lnSpc>
                  <a:spcPts val="6480"/>
                </a:lnSpc>
              </a:pPr>
              <a:r>
                <a:rPr lang="en-US" sz="5400">
                  <a:solidFill>
                    <a:srgbClr val="D3D3D3"/>
                  </a:solidFill>
                  <a:latin typeface="Quicksand"/>
                  <a:ea typeface="Quicksand"/>
                  <a:cs typeface="Quicksand"/>
                  <a:sym typeface="Quicksand"/>
                </a:rPr>
                <a:t>Inform/Add New Conditions</a:t>
              </a:r>
            </a:p>
          </p:txBody>
        </p:sp>
      </p:grpSp>
      <p:sp>
        <p:nvSpPr>
          <p:cNvPr id="11" name="Freeform 11"/>
          <p:cNvSpPr/>
          <p:nvPr/>
        </p:nvSpPr>
        <p:spPr>
          <a:xfrm>
            <a:off x="7350724" y="1691792"/>
            <a:ext cx="9187720" cy="8465953"/>
          </a:xfrm>
          <a:custGeom>
            <a:avLst/>
            <a:gdLst/>
            <a:ahLst/>
            <a:cxnLst/>
            <a:rect l="l" t="t" r="r" b="b"/>
            <a:pathLst>
              <a:path w="9187720" h="8465953">
                <a:moveTo>
                  <a:pt x="0" y="0"/>
                </a:moveTo>
                <a:lnTo>
                  <a:pt x="9187720" y="0"/>
                </a:lnTo>
                <a:lnTo>
                  <a:pt x="9187720" y="8465954"/>
                </a:lnTo>
                <a:lnTo>
                  <a:pt x="0" y="8465954"/>
                </a:lnTo>
                <a:lnTo>
                  <a:pt x="0" y="0"/>
                </a:lnTo>
                <a:close/>
              </a:path>
            </a:pathLst>
          </a:custGeom>
          <a:blipFill>
            <a:blip r:embed="rId4" cstate="email">
              <a:extLst>
                <a:ext uri="{28A0092B-C50C-407E-A947-70E740481C1C}">
                  <a14:useLocalDpi xmlns:a14="http://schemas.microsoft.com/office/drawing/2010/main"/>
                </a:ext>
              </a:extLst>
            </a:blip>
            <a:stretch>
              <a:fillRect l="-22" t="-1213" r="-22"/>
            </a:stretch>
          </a:blipFill>
        </p:spPr>
        <p:txBody>
          <a:bodyPr/>
          <a:lstStyle/>
          <a:p>
            <a:endParaRPr lang="en-US"/>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757A7C"/>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268730"/>
            <a:chOff x="0" y="0"/>
            <a:chExt cx="22517100" cy="1691640"/>
          </a:xfrm>
        </p:grpSpPr>
        <p:sp>
          <p:nvSpPr>
            <p:cNvPr id="3" name="Freeform 3"/>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EFEFEF"/>
                  </a:solidFill>
                  <a:latin typeface="Questrial"/>
                  <a:ea typeface="Questrial"/>
                  <a:cs typeface="Questrial"/>
                  <a:sym typeface="Questrial"/>
                </a:rPr>
                <a:t>Progress Report Status of Conditions</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0E1E31"/>
            </a:solidFill>
            <a:ln w="12700">
              <a:solidFill>
                <a:srgbClr val="000000"/>
              </a:solidFill>
            </a:ln>
          </p:spPr>
          <p:txBody>
            <a:bodyPr/>
            <a:lstStyle/>
            <a:p>
              <a:endParaRPr lang="en-US"/>
            </a:p>
          </p:txBody>
        </p:sp>
      </p:grpSp>
      <p:sp>
        <p:nvSpPr>
          <p:cNvPr id="7" name="AutoShape 7"/>
          <p:cNvSpPr/>
          <p:nvPr/>
        </p:nvSpPr>
        <p:spPr>
          <a:xfrm flipV="1">
            <a:off x="4493151" y="4418276"/>
            <a:ext cx="2958825" cy="0"/>
          </a:xfrm>
          <a:prstGeom prst="line">
            <a:avLst/>
          </a:prstGeom>
          <a:ln w="85725" cap="rnd">
            <a:solidFill>
              <a:srgbClr val="0E1E31"/>
            </a:solidFill>
            <a:prstDash val="solid"/>
            <a:headEnd type="none" w="sm" len="sm"/>
            <a:tailEnd type="triangle" w="lg" len="med"/>
          </a:ln>
        </p:spPr>
        <p:txBody>
          <a:bodyPr/>
          <a:lstStyle/>
          <a:p>
            <a:endParaRPr lang="en-US"/>
          </a:p>
        </p:txBody>
      </p:sp>
      <p:grpSp>
        <p:nvGrpSpPr>
          <p:cNvPr id="8" name="Group 8"/>
          <p:cNvGrpSpPr/>
          <p:nvPr/>
        </p:nvGrpSpPr>
        <p:grpSpPr>
          <a:xfrm>
            <a:off x="206831" y="3192162"/>
            <a:ext cx="5872839" cy="5872009"/>
            <a:chOff x="0" y="0"/>
            <a:chExt cx="7830452" cy="7829345"/>
          </a:xfrm>
        </p:grpSpPr>
        <p:sp>
          <p:nvSpPr>
            <p:cNvPr id="9" name="Freeform 9"/>
            <p:cNvSpPr/>
            <p:nvPr/>
          </p:nvSpPr>
          <p:spPr>
            <a:xfrm>
              <a:off x="0" y="0"/>
              <a:ext cx="7830439" cy="7829383"/>
            </a:xfrm>
            <a:custGeom>
              <a:avLst/>
              <a:gdLst/>
              <a:ahLst/>
              <a:cxnLst/>
              <a:rect l="l" t="t" r="r" b="b"/>
              <a:pathLst>
                <a:path w="7830439" h="7829383">
                  <a:moveTo>
                    <a:pt x="0" y="0"/>
                  </a:moveTo>
                  <a:lnTo>
                    <a:pt x="7830439" y="0"/>
                  </a:lnTo>
                  <a:lnTo>
                    <a:pt x="7830439" y="7829383"/>
                  </a:lnTo>
                  <a:lnTo>
                    <a:pt x="0" y="7829383"/>
                  </a:lnTo>
                  <a:close/>
                </a:path>
              </a:pathLst>
            </a:custGeom>
            <a:solidFill>
              <a:srgbClr val="0E1E31"/>
            </a:solidFill>
            <a:ln w="12700">
              <a:solidFill>
                <a:srgbClr val="000000"/>
              </a:solidFill>
            </a:ln>
          </p:spPr>
          <p:txBody>
            <a:bodyPr/>
            <a:lstStyle/>
            <a:p>
              <a:endParaRPr lang="en-US"/>
            </a:p>
          </p:txBody>
        </p:sp>
        <p:sp>
          <p:nvSpPr>
            <p:cNvPr id="10" name="TextBox 10"/>
            <p:cNvSpPr txBox="1"/>
            <p:nvPr/>
          </p:nvSpPr>
          <p:spPr>
            <a:xfrm>
              <a:off x="0" y="-9525"/>
              <a:ext cx="7830452" cy="7838870"/>
            </a:xfrm>
            <a:prstGeom prst="rect">
              <a:avLst/>
            </a:prstGeom>
          </p:spPr>
          <p:txBody>
            <a:bodyPr lIns="50800" tIns="50800" rIns="50800" bIns="50800" rtlCol="0" anchor="t"/>
            <a:lstStyle/>
            <a:p>
              <a:pPr algn="l">
                <a:lnSpc>
                  <a:spcPts val="5160"/>
                </a:lnSpc>
              </a:pPr>
              <a:endParaRPr/>
            </a:p>
            <a:p>
              <a:pPr algn="l">
                <a:lnSpc>
                  <a:spcPts val="6120"/>
                </a:lnSpc>
              </a:pPr>
              <a:endParaRPr/>
            </a:p>
          </p:txBody>
        </p:sp>
      </p:grpSp>
      <p:sp>
        <p:nvSpPr>
          <p:cNvPr id="11" name="Freeform 11"/>
          <p:cNvSpPr/>
          <p:nvPr/>
        </p:nvSpPr>
        <p:spPr>
          <a:xfrm>
            <a:off x="7595631" y="2721807"/>
            <a:ext cx="9300905" cy="6812718"/>
          </a:xfrm>
          <a:custGeom>
            <a:avLst/>
            <a:gdLst/>
            <a:ahLst/>
            <a:cxnLst/>
            <a:rect l="l" t="t" r="r" b="b"/>
            <a:pathLst>
              <a:path w="9300905" h="6812718">
                <a:moveTo>
                  <a:pt x="0" y="0"/>
                </a:moveTo>
                <a:lnTo>
                  <a:pt x="9300905" y="0"/>
                </a:lnTo>
                <a:lnTo>
                  <a:pt x="9300905" y="6812718"/>
                </a:lnTo>
                <a:lnTo>
                  <a:pt x="0" y="6812718"/>
                </a:lnTo>
                <a:lnTo>
                  <a:pt x="0" y="0"/>
                </a:lnTo>
                <a:close/>
              </a:path>
            </a:pathLst>
          </a:custGeom>
          <a:blipFill>
            <a:blip r:embed="rId4" cstate="email">
              <a:extLst>
                <a:ext uri="{28A0092B-C50C-407E-A947-70E740481C1C}">
                  <a14:useLocalDpi xmlns:a14="http://schemas.microsoft.com/office/drawing/2010/main"/>
                </a:ext>
              </a:extLst>
            </a:blip>
            <a:stretch>
              <a:fillRect r="-226" b="-19595"/>
            </a:stretch>
          </a:blipFill>
        </p:spPr>
        <p:txBody>
          <a:bodyPr/>
          <a:lstStyle/>
          <a:p>
            <a:endParaRPr lang="en-US"/>
          </a:p>
        </p:txBody>
      </p:sp>
      <p:sp>
        <p:nvSpPr>
          <p:cNvPr id="12" name="AutoShape 12"/>
          <p:cNvSpPr/>
          <p:nvPr/>
        </p:nvSpPr>
        <p:spPr>
          <a:xfrm>
            <a:off x="5231514" y="8884417"/>
            <a:ext cx="2769481" cy="0"/>
          </a:xfrm>
          <a:prstGeom prst="line">
            <a:avLst/>
          </a:prstGeom>
          <a:ln w="76200" cap="rnd">
            <a:solidFill>
              <a:srgbClr val="0E1E31"/>
            </a:solidFill>
            <a:prstDash val="solid"/>
            <a:headEnd type="none" w="sm" len="sm"/>
            <a:tailEnd type="triangle" w="lg" len="med"/>
          </a:ln>
        </p:spPr>
        <p:txBody>
          <a:bodyPr/>
          <a:lstStyle/>
          <a:p>
            <a:endParaRPr lang="en-US"/>
          </a:p>
        </p:txBody>
      </p:sp>
      <p:grpSp>
        <p:nvGrpSpPr>
          <p:cNvPr id="13" name="Group 13"/>
          <p:cNvGrpSpPr/>
          <p:nvPr/>
        </p:nvGrpSpPr>
        <p:grpSpPr>
          <a:xfrm>
            <a:off x="7595631" y="7058483"/>
            <a:ext cx="933193" cy="404812"/>
            <a:chOff x="0" y="0"/>
            <a:chExt cx="1244257" cy="539750"/>
          </a:xfrm>
        </p:grpSpPr>
        <p:sp>
          <p:nvSpPr>
            <p:cNvPr id="14" name="Freeform 14"/>
            <p:cNvSpPr/>
            <p:nvPr/>
          </p:nvSpPr>
          <p:spPr>
            <a:xfrm>
              <a:off x="0" y="0"/>
              <a:ext cx="1244219" cy="539750"/>
            </a:xfrm>
            <a:custGeom>
              <a:avLst/>
              <a:gdLst/>
              <a:ahLst/>
              <a:cxnLst/>
              <a:rect l="l" t="t" r="r" b="b"/>
              <a:pathLst>
                <a:path w="1244219" h="539750">
                  <a:moveTo>
                    <a:pt x="0" y="269875"/>
                  </a:moveTo>
                  <a:cubicBezTo>
                    <a:pt x="0" y="113538"/>
                    <a:pt x="289306" y="0"/>
                    <a:pt x="622173" y="0"/>
                  </a:cubicBezTo>
                  <a:cubicBezTo>
                    <a:pt x="955040" y="0"/>
                    <a:pt x="1244219" y="113538"/>
                    <a:pt x="1244219" y="269875"/>
                  </a:cubicBezTo>
                  <a:lnTo>
                    <a:pt x="1231519" y="269875"/>
                  </a:lnTo>
                  <a:lnTo>
                    <a:pt x="1244219" y="269875"/>
                  </a:lnTo>
                  <a:cubicBezTo>
                    <a:pt x="1244219" y="426212"/>
                    <a:pt x="954913" y="539750"/>
                    <a:pt x="622046" y="539750"/>
                  </a:cubicBezTo>
                  <a:lnTo>
                    <a:pt x="622046" y="527050"/>
                  </a:lnTo>
                  <a:lnTo>
                    <a:pt x="622046" y="539750"/>
                  </a:lnTo>
                  <a:cubicBezTo>
                    <a:pt x="289306" y="539750"/>
                    <a:pt x="0" y="426212"/>
                    <a:pt x="0" y="269875"/>
                  </a:cubicBezTo>
                  <a:lnTo>
                    <a:pt x="12700" y="269875"/>
                  </a:lnTo>
                  <a:lnTo>
                    <a:pt x="25400" y="269875"/>
                  </a:lnTo>
                  <a:lnTo>
                    <a:pt x="12700" y="269875"/>
                  </a:lnTo>
                  <a:lnTo>
                    <a:pt x="0" y="269875"/>
                  </a:lnTo>
                  <a:moveTo>
                    <a:pt x="25400" y="269875"/>
                  </a:moveTo>
                  <a:cubicBezTo>
                    <a:pt x="25400" y="276860"/>
                    <a:pt x="19685" y="282575"/>
                    <a:pt x="12700" y="282575"/>
                  </a:cubicBezTo>
                  <a:cubicBezTo>
                    <a:pt x="5715" y="282575"/>
                    <a:pt x="0" y="276860"/>
                    <a:pt x="0" y="269875"/>
                  </a:cubicBezTo>
                  <a:cubicBezTo>
                    <a:pt x="0" y="262890"/>
                    <a:pt x="5715" y="257175"/>
                    <a:pt x="12700" y="257175"/>
                  </a:cubicBezTo>
                  <a:cubicBezTo>
                    <a:pt x="19685" y="257175"/>
                    <a:pt x="25400" y="262890"/>
                    <a:pt x="25400" y="269875"/>
                  </a:cubicBezTo>
                  <a:cubicBezTo>
                    <a:pt x="25400" y="397637"/>
                    <a:pt x="281813" y="514350"/>
                    <a:pt x="622173" y="514350"/>
                  </a:cubicBezTo>
                  <a:cubicBezTo>
                    <a:pt x="962533" y="514350"/>
                    <a:pt x="1218946" y="397637"/>
                    <a:pt x="1218946" y="269875"/>
                  </a:cubicBezTo>
                  <a:cubicBezTo>
                    <a:pt x="1218946" y="142113"/>
                    <a:pt x="962533" y="25400"/>
                    <a:pt x="622173" y="25400"/>
                  </a:cubicBezTo>
                  <a:lnTo>
                    <a:pt x="622173" y="12700"/>
                  </a:lnTo>
                  <a:lnTo>
                    <a:pt x="622173" y="25400"/>
                  </a:lnTo>
                  <a:cubicBezTo>
                    <a:pt x="281813" y="25400"/>
                    <a:pt x="25400" y="142113"/>
                    <a:pt x="25400" y="269875"/>
                  </a:cubicBezTo>
                  <a:close/>
                </a:path>
              </a:pathLst>
            </a:custGeom>
            <a:solidFill>
              <a:srgbClr val="2E415D"/>
            </a:solidFill>
            <a:ln w="12700">
              <a:solidFill>
                <a:srgbClr val="000000"/>
              </a:solidFill>
            </a:ln>
          </p:spPr>
          <p:txBody>
            <a:bodyPr/>
            <a:lstStyle/>
            <a:p>
              <a:endParaRPr lang="en-US"/>
            </a:p>
          </p:txBody>
        </p:sp>
      </p:grpSp>
      <p:sp>
        <p:nvSpPr>
          <p:cNvPr id="15" name="TextBox 15"/>
          <p:cNvSpPr txBox="1"/>
          <p:nvPr/>
        </p:nvSpPr>
        <p:spPr>
          <a:xfrm>
            <a:off x="604765" y="4127916"/>
            <a:ext cx="5076971" cy="4000500"/>
          </a:xfrm>
          <a:prstGeom prst="rect">
            <a:avLst/>
          </a:prstGeom>
        </p:spPr>
        <p:txBody>
          <a:bodyPr lIns="0" tIns="0" rIns="0" bIns="0" rtlCol="0" anchor="t">
            <a:spAutoFit/>
          </a:bodyPr>
          <a:lstStyle/>
          <a:p>
            <a:pPr marL="820414" lvl="1" indent="-410207" algn="l">
              <a:lnSpc>
                <a:spcPts val="4559"/>
              </a:lnSpc>
              <a:buFont typeface="Arial"/>
              <a:buChar char="•"/>
            </a:pPr>
            <a:r>
              <a:rPr lang="en-US" sz="3799">
                <a:solidFill>
                  <a:srgbClr val="D3D3D3"/>
                </a:solidFill>
                <a:latin typeface="Quicksand"/>
                <a:ea typeface="Quicksand"/>
                <a:cs typeface="Quicksand"/>
                <a:sym typeface="Quicksand"/>
              </a:rPr>
              <a:t>Report compliance or noncompliance with supervision conditions</a:t>
            </a:r>
          </a:p>
          <a:p>
            <a:pPr algn="l">
              <a:lnSpc>
                <a:spcPts val="4559"/>
              </a:lnSpc>
            </a:pPr>
            <a:endParaRPr lang="en-US" sz="3799">
              <a:solidFill>
                <a:srgbClr val="D3D3D3"/>
              </a:solidFill>
              <a:latin typeface="Quicksand"/>
              <a:ea typeface="Quicksand"/>
              <a:cs typeface="Quicksand"/>
              <a:sym typeface="Quicksand"/>
            </a:endParaRPr>
          </a:p>
          <a:p>
            <a:pPr marL="820414" lvl="1" indent="-410207" algn="l">
              <a:lnSpc>
                <a:spcPts val="4559"/>
              </a:lnSpc>
              <a:buFont typeface="Arial"/>
              <a:buChar char="•"/>
            </a:pPr>
            <a:r>
              <a:rPr lang="en-US" sz="3799">
                <a:solidFill>
                  <a:srgbClr val="D3D3D3"/>
                </a:solidFill>
                <a:latin typeface="Quicksand"/>
                <a:ea typeface="Quicksand"/>
                <a:cs typeface="Quicksand"/>
                <a:sym typeface="Quicksand"/>
              </a:rPr>
              <a:t>Attach supporting documentation</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0" y="3091205"/>
            <a:ext cx="7141026" cy="4104599"/>
            <a:chOff x="0" y="0"/>
            <a:chExt cx="9521368" cy="5472798"/>
          </a:xfrm>
        </p:grpSpPr>
        <p:sp>
          <p:nvSpPr>
            <p:cNvPr id="3" name="Freeform 3"/>
            <p:cNvSpPr/>
            <p:nvPr/>
          </p:nvSpPr>
          <p:spPr>
            <a:xfrm>
              <a:off x="0" y="0"/>
              <a:ext cx="9521317" cy="5472811"/>
            </a:xfrm>
            <a:custGeom>
              <a:avLst/>
              <a:gdLst/>
              <a:ahLst/>
              <a:cxnLst/>
              <a:rect l="l" t="t" r="r" b="b"/>
              <a:pathLst>
                <a:path w="9521317" h="5472811">
                  <a:moveTo>
                    <a:pt x="0" y="0"/>
                  </a:moveTo>
                  <a:lnTo>
                    <a:pt x="9521317" y="0"/>
                  </a:lnTo>
                  <a:lnTo>
                    <a:pt x="9521317" y="5472811"/>
                  </a:lnTo>
                  <a:lnTo>
                    <a:pt x="0" y="5472811"/>
                  </a:lnTo>
                  <a:close/>
                </a:path>
              </a:pathLst>
            </a:custGeom>
            <a:solidFill>
              <a:srgbClr val="EFEFEF"/>
            </a:solidFill>
            <a:ln w="12700">
              <a:solidFill>
                <a:srgbClr val="000000"/>
              </a:solidFill>
            </a:ln>
          </p:spPr>
          <p:txBody>
            <a:bodyPr/>
            <a:lstStyle/>
            <a:p>
              <a:endParaRPr lang="en-US"/>
            </a:p>
          </p:txBody>
        </p:sp>
      </p:grpSp>
      <p:grpSp>
        <p:nvGrpSpPr>
          <p:cNvPr id="4" name="Group 4"/>
          <p:cNvGrpSpPr/>
          <p:nvPr/>
        </p:nvGrpSpPr>
        <p:grpSpPr>
          <a:xfrm>
            <a:off x="643328" y="4624388"/>
            <a:ext cx="6229350" cy="1268730"/>
            <a:chOff x="0" y="0"/>
            <a:chExt cx="8305800" cy="1691640"/>
          </a:xfrm>
        </p:grpSpPr>
        <p:sp>
          <p:nvSpPr>
            <p:cNvPr id="5" name="Freeform 5"/>
            <p:cNvSpPr/>
            <p:nvPr/>
          </p:nvSpPr>
          <p:spPr>
            <a:xfrm>
              <a:off x="0" y="0"/>
              <a:ext cx="8305800" cy="1691640"/>
            </a:xfrm>
            <a:custGeom>
              <a:avLst/>
              <a:gdLst/>
              <a:ahLst/>
              <a:cxnLst/>
              <a:rect l="l" t="t" r="r" b="b"/>
              <a:pathLst>
                <a:path w="8305800" h="1691640">
                  <a:moveTo>
                    <a:pt x="0" y="0"/>
                  </a:moveTo>
                  <a:lnTo>
                    <a:pt x="8305800" y="0"/>
                  </a:lnTo>
                  <a:lnTo>
                    <a:pt x="8305800" y="1691640"/>
                  </a:lnTo>
                  <a:lnTo>
                    <a:pt x="0" y="1691640"/>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66675"/>
              <a:ext cx="8305800" cy="1624965"/>
            </a:xfrm>
            <a:prstGeom prst="rect">
              <a:avLst/>
            </a:prstGeom>
            <a:ln>
              <a:noFill/>
            </a:ln>
          </p:spPr>
          <p:txBody>
            <a:bodyPr lIns="0" tIns="0" rIns="0" bIns="0" rtlCol="0" anchor="ctr"/>
            <a:lstStyle/>
            <a:p>
              <a:pPr algn="l">
                <a:lnSpc>
                  <a:spcPts val="6480"/>
                </a:lnSpc>
              </a:pPr>
              <a:r>
                <a:rPr lang="en-US" sz="6000" spc="-36">
                  <a:solidFill>
                    <a:srgbClr val="0E1E31"/>
                  </a:solidFill>
                  <a:latin typeface="Questrial"/>
                  <a:ea typeface="Questrial"/>
                  <a:cs typeface="Questrial"/>
                  <a:sym typeface="Questrial"/>
                </a:rPr>
                <a:t>Report New Arrest</a:t>
              </a:r>
            </a:p>
          </p:txBody>
        </p:sp>
      </p:grpSp>
      <p:grpSp>
        <p:nvGrpSpPr>
          <p:cNvPr id="7" name="Group 7"/>
          <p:cNvGrpSpPr/>
          <p:nvPr/>
        </p:nvGrpSpPr>
        <p:grpSpPr>
          <a:xfrm>
            <a:off x="7320220" y="6919912"/>
            <a:ext cx="933193" cy="404812"/>
            <a:chOff x="0" y="0"/>
            <a:chExt cx="1244257" cy="539750"/>
          </a:xfrm>
        </p:grpSpPr>
        <p:sp>
          <p:nvSpPr>
            <p:cNvPr id="8" name="Freeform 8"/>
            <p:cNvSpPr/>
            <p:nvPr/>
          </p:nvSpPr>
          <p:spPr>
            <a:xfrm>
              <a:off x="0" y="0"/>
              <a:ext cx="1244219" cy="539750"/>
            </a:xfrm>
            <a:custGeom>
              <a:avLst/>
              <a:gdLst/>
              <a:ahLst/>
              <a:cxnLst/>
              <a:rect l="l" t="t" r="r" b="b"/>
              <a:pathLst>
                <a:path w="1244219" h="539750">
                  <a:moveTo>
                    <a:pt x="0" y="269875"/>
                  </a:moveTo>
                  <a:cubicBezTo>
                    <a:pt x="0" y="113538"/>
                    <a:pt x="289306" y="0"/>
                    <a:pt x="622173" y="0"/>
                  </a:cubicBezTo>
                  <a:cubicBezTo>
                    <a:pt x="955040" y="0"/>
                    <a:pt x="1244219" y="113538"/>
                    <a:pt x="1244219" y="269875"/>
                  </a:cubicBezTo>
                  <a:lnTo>
                    <a:pt x="1231519" y="269875"/>
                  </a:lnTo>
                  <a:lnTo>
                    <a:pt x="1244219" y="269875"/>
                  </a:lnTo>
                  <a:cubicBezTo>
                    <a:pt x="1244219" y="426212"/>
                    <a:pt x="954913" y="539750"/>
                    <a:pt x="622046" y="539750"/>
                  </a:cubicBezTo>
                  <a:lnTo>
                    <a:pt x="622046" y="527050"/>
                  </a:lnTo>
                  <a:lnTo>
                    <a:pt x="622046" y="539750"/>
                  </a:lnTo>
                  <a:cubicBezTo>
                    <a:pt x="289306" y="539750"/>
                    <a:pt x="0" y="426212"/>
                    <a:pt x="0" y="269875"/>
                  </a:cubicBezTo>
                  <a:lnTo>
                    <a:pt x="12700" y="269875"/>
                  </a:lnTo>
                  <a:lnTo>
                    <a:pt x="25400" y="269875"/>
                  </a:lnTo>
                  <a:lnTo>
                    <a:pt x="12700" y="269875"/>
                  </a:lnTo>
                  <a:lnTo>
                    <a:pt x="0" y="269875"/>
                  </a:lnTo>
                  <a:moveTo>
                    <a:pt x="25400" y="269875"/>
                  </a:moveTo>
                  <a:cubicBezTo>
                    <a:pt x="25400" y="276860"/>
                    <a:pt x="19685" y="282575"/>
                    <a:pt x="12700" y="282575"/>
                  </a:cubicBezTo>
                  <a:cubicBezTo>
                    <a:pt x="5715" y="282575"/>
                    <a:pt x="0" y="276860"/>
                    <a:pt x="0" y="269875"/>
                  </a:cubicBezTo>
                  <a:cubicBezTo>
                    <a:pt x="0" y="262890"/>
                    <a:pt x="5715" y="257175"/>
                    <a:pt x="12700" y="257175"/>
                  </a:cubicBezTo>
                  <a:cubicBezTo>
                    <a:pt x="19685" y="257175"/>
                    <a:pt x="25400" y="262890"/>
                    <a:pt x="25400" y="269875"/>
                  </a:cubicBezTo>
                  <a:cubicBezTo>
                    <a:pt x="25400" y="397637"/>
                    <a:pt x="281813" y="514350"/>
                    <a:pt x="622173" y="514350"/>
                  </a:cubicBezTo>
                  <a:cubicBezTo>
                    <a:pt x="962533" y="514350"/>
                    <a:pt x="1218946" y="397637"/>
                    <a:pt x="1218946" y="269875"/>
                  </a:cubicBezTo>
                  <a:cubicBezTo>
                    <a:pt x="1218946" y="142113"/>
                    <a:pt x="962533" y="25400"/>
                    <a:pt x="622173" y="25400"/>
                  </a:cubicBezTo>
                  <a:lnTo>
                    <a:pt x="622173" y="12700"/>
                  </a:lnTo>
                  <a:lnTo>
                    <a:pt x="622173" y="25400"/>
                  </a:lnTo>
                  <a:cubicBezTo>
                    <a:pt x="281813" y="25400"/>
                    <a:pt x="25400" y="142113"/>
                    <a:pt x="25400" y="269875"/>
                  </a:cubicBezTo>
                  <a:close/>
                </a:path>
              </a:pathLst>
            </a:custGeom>
            <a:solidFill>
              <a:srgbClr val="D3D3D3"/>
            </a:solidFill>
            <a:ln w="12700">
              <a:solidFill>
                <a:srgbClr val="000000"/>
              </a:solidFill>
            </a:ln>
          </p:spPr>
          <p:txBody>
            <a:bodyPr/>
            <a:lstStyle/>
            <a:p>
              <a:endParaRPr lang="en-US"/>
            </a:p>
          </p:txBody>
        </p:sp>
      </p:grpSp>
      <p:sp>
        <p:nvSpPr>
          <p:cNvPr id="9" name="Freeform 9"/>
          <p:cNvSpPr/>
          <p:nvPr/>
        </p:nvSpPr>
        <p:spPr>
          <a:xfrm>
            <a:off x="7301170" y="758942"/>
            <a:ext cx="8638546" cy="8769115"/>
          </a:xfrm>
          <a:custGeom>
            <a:avLst/>
            <a:gdLst/>
            <a:ahLst/>
            <a:cxnLst/>
            <a:rect l="l" t="t" r="r" b="b"/>
            <a:pathLst>
              <a:path w="8638546" h="8769115">
                <a:moveTo>
                  <a:pt x="0" y="0"/>
                </a:moveTo>
                <a:lnTo>
                  <a:pt x="8638546" y="0"/>
                </a:lnTo>
                <a:lnTo>
                  <a:pt x="8638546" y="8769116"/>
                </a:lnTo>
                <a:lnTo>
                  <a:pt x="0" y="876911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0" name="AutoShape 10"/>
          <p:cNvSpPr/>
          <p:nvPr/>
        </p:nvSpPr>
        <p:spPr>
          <a:xfrm rot="-10252920">
            <a:off x="8229343" y="5100638"/>
            <a:ext cx="1172099" cy="0"/>
          </a:xfrm>
          <a:prstGeom prst="line">
            <a:avLst/>
          </a:prstGeom>
          <a:ln w="85725" cap="rnd">
            <a:solidFill>
              <a:srgbClr val="2E415D"/>
            </a:solidFill>
            <a:prstDash val="solid"/>
            <a:headEnd type="none" w="sm" len="sm"/>
            <a:tailEnd type="triangle" w="lg" len="med"/>
          </a:ln>
        </p:spPr>
        <p:txBody>
          <a:bodyPr/>
          <a:lstStyle/>
          <a:p>
            <a:endParaRPr lang="en-US"/>
          </a:p>
        </p:txBody>
      </p:sp>
      <p:sp>
        <p:nvSpPr>
          <p:cNvPr id="11" name="AutoShape 11"/>
          <p:cNvSpPr/>
          <p:nvPr/>
        </p:nvSpPr>
        <p:spPr>
          <a:xfrm rot="-10252920">
            <a:off x="11748459" y="3139754"/>
            <a:ext cx="1172099" cy="0"/>
          </a:xfrm>
          <a:prstGeom prst="line">
            <a:avLst/>
          </a:prstGeom>
          <a:ln w="76200" cap="rnd">
            <a:solidFill>
              <a:srgbClr val="2E415D"/>
            </a:solidFill>
            <a:prstDash val="solid"/>
            <a:headEnd type="none" w="sm" len="sm"/>
            <a:tailEnd type="triangle" w="lg" len="med"/>
          </a:ln>
        </p:spPr>
        <p:txBody>
          <a:bodyPr/>
          <a:lstStyle/>
          <a:p>
            <a:endParaRPr lang="en-US"/>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268730"/>
            <a:chOff x="0" y="0"/>
            <a:chExt cx="22517100" cy="1691640"/>
          </a:xfrm>
        </p:grpSpPr>
        <p:sp>
          <p:nvSpPr>
            <p:cNvPr id="3" name="Freeform 3"/>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D3D3D3"/>
                  </a:solidFill>
                  <a:latin typeface="Questrial"/>
                  <a:ea typeface="Questrial"/>
                  <a:cs typeface="Questrial"/>
                  <a:sym typeface="Questrial"/>
                </a:rPr>
                <a:t>Progress Report Incentives &amp; Sanctions</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822C2E"/>
            </a:solidFill>
            <a:ln w="12700">
              <a:solidFill>
                <a:srgbClr val="000000"/>
              </a:solidFill>
            </a:ln>
          </p:spPr>
          <p:txBody>
            <a:bodyPr/>
            <a:lstStyle/>
            <a:p>
              <a:endParaRPr lang="en-US"/>
            </a:p>
          </p:txBody>
        </p:sp>
      </p:grpSp>
      <p:sp>
        <p:nvSpPr>
          <p:cNvPr id="7" name="AutoShape 7"/>
          <p:cNvSpPr/>
          <p:nvPr/>
        </p:nvSpPr>
        <p:spPr>
          <a:xfrm rot="-2321880">
            <a:off x="4571228" y="5679281"/>
            <a:ext cx="3130763" cy="0"/>
          </a:xfrm>
          <a:prstGeom prst="line">
            <a:avLst/>
          </a:prstGeom>
          <a:ln w="28575" cap="rnd">
            <a:solidFill>
              <a:srgbClr val="822C2E"/>
            </a:solidFill>
            <a:prstDash val="solid"/>
            <a:headEnd type="none" w="sm" len="sm"/>
            <a:tailEnd type="triangle" w="lg" len="med"/>
          </a:ln>
        </p:spPr>
        <p:txBody>
          <a:bodyPr/>
          <a:lstStyle/>
          <a:p>
            <a:endParaRPr lang="en-US"/>
          </a:p>
        </p:txBody>
      </p:sp>
      <p:sp>
        <p:nvSpPr>
          <p:cNvPr id="8" name="AutoShape 8"/>
          <p:cNvSpPr/>
          <p:nvPr/>
        </p:nvSpPr>
        <p:spPr>
          <a:xfrm rot="943920">
            <a:off x="5320941" y="8499862"/>
            <a:ext cx="2731208" cy="0"/>
          </a:xfrm>
          <a:prstGeom prst="line">
            <a:avLst/>
          </a:prstGeom>
          <a:ln w="28575" cap="rnd">
            <a:solidFill>
              <a:srgbClr val="822C2E"/>
            </a:solidFill>
            <a:prstDash val="solid"/>
            <a:headEnd type="none" w="sm" len="sm"/>
            <a:tailEnd type="triangle" w="lg" len="med"/>
          </a:ln>
        </p:spPr>
        <p:txBody>
          <a:bodyPr/>
          <a:lstStyle/>
          <a:p>
            <a:endParaRPr lang="en-US"/>
          </a:p>
        </p:txBody>
      </p:sp>
      <p:sp>
        <p:nvSpPr>
          <p:cNvPr id="9" name="Freeform 9"/>
          <p:cNvSpPr/>
          <p:nvPr/>
        </p:nvSpPr>
        <p:spPr>
          <a:xfrm>
            <a:off x="685800" y="2068487"/>
            <a:ext cx="14404838" cy="7527950"/>
          </a:xfrm>
          <a:custGeom>
            <a:avLst/>
            <a:gdLst/>
            <a:ahLst/>
            <a:cxnLst/>
            <a:rect l="l" t="t" r="r" b="b"/>
            <a:pathLst>
              <a:path w="14404838" h="7527950">
                <a:moveTo>
                  <a:pt x="0" y="0"/>
                </a:moveTo>
                <a:lnTo>
                  <a:pt x="14404838" y="0"/>
                </a:lnTo>
                <a:lnTo>
                  <a:pt x="14404838" y="7527951"/>
                </a:lnTo>
                <a:lnTo>
                  <a:pt x="0" y="752795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0" name="Group 10"/>
          <p:cNvGrpSpPr/>
          <p:nvPr/>
        </p:nvGrpSpPr>
        <p:grpSpPr>
          <a:xfrm rot="-502620">
            <a:off x="12206882" y="1477792"/>
            <a:ext cx="5743575" cy="2723823"/>
            <a:chOff x="0" y="0"/>
            <a:chExt cx="7658100" cy="3631764"/>
          </a:xfrm>
        </p:grpSpPr>
        <p:sp>
          <p:nvSpPr>
            <p:cNvPr id="11" name="Freeform 11"/>
            <p:cNvSpPr/>
            <p:nvPr/>
          </p:nvSpPr>
          <p:spPr>
            <a:xfrm>
              <a:off x="0" y="0"/>
              <a:ext cx="7658100" cy="3631815"/>
            </a:xfrm>
            <a:custGeom>
              <a:avLst/>
              <a:gdLst/>
              <a:ahLst/>
              <a:cxnLst/>
              <a:rect l="l" t="t" r="r" b="b"/>
              <a:pathLst>
                <a:path w="7658100" h="3631815">
                  <a:moveTo>
                    <a:pt x="0" y="0"/>
                  </a:moveTo>
                  <a:lnTo>
                    <a:pt x="7658100" y="0"/>
                  </a:lnTo>
                  <a:lnTo>
                    <a:pt x="7658100" y="3631815"/>
                  </a:lnTo>
                  <a:lnTo>
                    <a:pt x="0" y="3631815"/>
                  </a:lnTo>
                  <a:close/>
                </a:path>
              </a:pathLst>
            </a:custGeom>
            <a:solidFill>
              <a:srgbClr val="822C2E"/>
            </a:solidFill>
            <a:ln w="12700">
              <a:solidFill>
                <a:srgbClr val="000000"/>
              </a:solidFill>
            </a:ln>
          </p:spPr>
          <p:txBody>
            <a:bodyPr/>
            <a:lstStyle/>
            <a:p>
              <a:endParaRPr lang="en-US"/>
            </a:p>
          </p:txBody>
        </p:sp>
        <p:sp>
          <p:nvSpPr>
            <p:cNvPr id="12" name="TextBox 12"/>
            <p:cNvSpPr txBox="1"/>
            <p:nvPr/>
          </p:nvSpPr>
          <p:spPr>
            <a:xfrm>
              <a:off x="0" y="9525"/>
              <a:ext cx="7658100" cy="3622239"/>
            </a:xfrm>
            <a:prstGeom prst="rect">
              <a:avLst/>
            </a:prstGeom>
          </p:spPr>
          <p:txBody>
            <a:bodyPr lIns="50800" tIns="50800" rIns="50800" bIns="50800" rtlCol="0" anchor="t"/>
            <a:lstStyle/>
            <a:p>
              <a:pPr algn="ctr">
                <a:lnSpc>
                  <a:spcPts val="4560"/>
                </a:lnSpc>
              </a:pPr>
              <a:r>
                <a:rPr lang="en-US" sz="3800">
                  <a:solidFill>
                    <a:srgbClr val="D3D3D3"/>
                  </a:solidFill>
                  <a:latin typeface="Quicksand"/>
                  <a:ea typeface="Quicksand"/>
                  <a:cs typeface="Quicksand"/>
                  <a:sym typeface="Quicksand"/>
                </a:rPr>
                <a:t>Don’t forget to include OUTCOMES/RESPONSES for corrective actions imposed!!</a:t>
              </a:r>
            </a:p>
          </p:txBody>
        </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38318" y="49101"/>
            <a:ext cx="12741373" cy="2141277"/>
          </a:xfrm>
          <a:prstGeom prst="rect">
            <a:avLst/>
          </a:prstGeom>
          <a:ln>
            <a:noFill/>
          </a:ln>
        </p:spPr>
        <p:txBody>
          <a:bodyPr lIns="0" tIns="0" rIns="0" bIns="0" rtlCol="0" anchor="ctr"/>
          <a:lstStyle/>
          <a:p>
            <a:pPr algn="l">
              <a:lnSpc>
                <a:spcPts val="8423"/>
              </a:lnSpc>
            </a:pPr>
            <a:r>
              <a:rPr lang="en-US" sz="7799" spc="-47" dirty="0">
                <a:solidFill>
                  <a:srgbClr val="000000"/>
                </a:solidFill>
                <a:latin typeface="Questrial"/>
                <a:ea typeface="Questrial"/>
                <a:cs typeface="Questrial"/>
                <a:sym typeface="Questrial"/>
              </a:rPr>
              <a:t>ICAOS Functions</a:t>
            </a:r>
          </a:p>
        </p:txBody>
      </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7" name="Freeform 7"/>
          <p:cNvSpPr/>
          <p:nvPr/>
        </p:nvSpPr>
        <p:spPr>
          <a:xfrm>
            <a:off x="14451017" y="547688"/>
            <a:ext cx="3038144" cy="3055585"/>
          </a:xfrm>
          <a:custGeom>
            <a:avLst/>
            <a:gdLst/>
            <a:ahLst/>
            <a:cxnLst/>
            <a:rect l="l" t="t" r="r" b="b"/>
            <a:pathLst>
              <a:path w="3038144" h="3055585">
                <a:moveTo>
                  <a:pt x="0" y="0"/>
                </a:moveTo>
                <a:lnTo>
                  <a:pt x="3038144" y="0"/>
                </a:lnTo>
                <a:lnTo>
                  <a:pt x="3038144" y="3055584"/>
                </a:lnTo>
                <a:lnTo>
                  <a:pt x="0" y="305558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4350764" y="6465882"/>
            <a:ext cx="3138398" cy="3091322"/>
          </a:xfrm>
          <a:custGeom>
            <a:avLst/>
            <a:gdLst/>
            <a:ahLst/>
            <a:cxnLst/>
            <a:rect l="l" t="t" r="r" b="b"/>
            <a:pathLst>
              <a:path w="3138398" h="3091322">
                <a:moveTo>
                  <a:pt x="0" y="0"/>
                </a:moveTo>
                <a:lnTo>
                  <a:pt x="3138397" y="0"/>
                </a:lnTo>
                <a:lnTo>
                  <a:pt x="3138397" y="3091322"/>
                </a:lnTo>
                <a:lnTo>
                  <a:pt x="0" y="30913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714375" y="3051629"/>
            <a:ext cx="9209551" cy="6505575"/>
          </a:xfrm>
          <a:prstGeom prst="rect">
            <a:avLst/>
          </a:prstGeom>
        </p:spPr>
        <p:txBody>
          <a:bodyPr lIns="0" tIns="0" rIns="0" bIns="0" rtlCol="0" anchor="t">
            <a:spAutoFit/>
          </a:bodyPr>
          <a:lstStyle/>
          <a:p>
            <a:pPr algn="l">
              <a:lnSpc>
                <a:spcPts val="5759"/>
              </a:lnSpc>
            </a:pPr>
            <a:r>
              <a:rPr lang="en-US" sz="4800">
                <a:solidFill>
                  <a:srgbClr val="102747"/>
                </a:solidFill>
                <a:latin typeface="Quicksand"/>
                <a:ea typeface="Quicksand"/>
                <a:cs typeface="Quicksand"/>
                <a:sym typeface="Quicksand"/>
              </a:rPr>
              <a:t>ICAOS regulates how supervised individuals are:</a:t>
            </a:r>
          </a:p>
          <a:p>
            <a:pPr marL="868680" lvl="1" indent="-434340" algn="l">
              <a:lnSpc>
                <a:spcPts val="5759"/>
              </a:lnSpc>
              <a:buFont typeface="Arial"/>
              <a:buChar char="•"/>
            </a:pPr>
            <a:r>
              <a:rPr lang="en-US" sz="4800">
                <a:solidFill>
                  <a:srgbClr val="102747"/>
                </a:solidFill>
                <a:latin typeface="Quicksand"/>
                <a:ea typeface="Quicksand"/>
                <a:cs typeface="Quicksand"/>
                <a:sym typeface="Quicksand"/>
              </a:rPr>
              <a:t>Transferred from one state to another</a:t>
            </a:r>
          </a:p>
          <a:p>
            <a:pPr marL="868680" lvl="1" indent="-434340" algn="l">
              <a:lnSpc>
                <a:spcPts val="5759"/>
              </a:lnSpc>
              <a:buFont typeface="Arial"/>
              <a:buChar char="•"/>
            </a:pPr>
            <a:r>
              <a:rPr lang="en-US" sz="4800">
                <a:solidFill>
                  <a:srgbClr val="102747"/>
                </a:solidFill>
                <a:latin typeface="Quicksand"/>
                <a:ea typeface="Quicksand"/>
                <a:cs typeface="Quicksand"/>
                <a:sym typeface="Quicksand"/>
              </a:rPr>
              <a:t>Supervised while on Compact Supervision</a:t>
            </a:r>
          </a:p>
          <a:p>
            <a:pPr marL="868680" lvl="1" indent="-434340" algn="l">
              <a:lnSpc>
                <a:spcPts val="5759"/>
              </a:lnSpc>
              <a:buFont typeface="Arial"/>
              <a:buChar char="•"/>
            </a:pPr>
            <a:r>
              <a:rPr lang="en-US" sz="4800">
                <a:solidFill>
                  <a:srgbClr val="102747"/>
                </a:solidFill>
                <a:latin typeface="Quicksand"/>
                <a:ea typeface="Quicksand"/>
                <a:cs typeface="Quicksand"/>
                <a:sym typeface="Quicksand"/>
              </a:rPr>
              <a:t>Returned to a sending state when supervision is not successful</a:t>
            </a:r>
          </a:p>
        </p:txBody>
      </p:sp>
      <p:sp>
        <p:nvSpPr>
          <p:cNvPr id="10" name="Freeform 10"/>
          <p:cNvSpPr/>
          <p:nvPr/>
        </p:nvSpPr>
        <p:spPr>
          <a:xfrm>
            <a:off x="10979201" y="3263975"/>
            <a:ext cx="2416540" cy="4027567"/>
          </a:xfrm>
          <a:custGeom>
            <a:avLst/>
            <a:gdLst/>
            <a:ahLst/>
            <a:cxnLst/>
            <a:rect l="l" t="t" r="r" b="b"/>
            <a:pathLst>
              <a:path w="2416540" h="4027567">
                <a:moveTo>
                  <a:pt x="0" y="0"/>
                </a:moveTo>
                <a:lnTo>
                  <a:pt x="2416541" y="0"/>
                </a:lnTo>
                <a:lnTo>
                  <a:pt x="2416541" y="4027567"/>
                </a:lnTo>
                <a:lnTo>
                  <a:pt x="0" y="40275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AutoShape 11"/>
          <p:cNvSpPr/>
          <p:nvPr/>
        </p:nvSpPr>
        <p:spPr>
          <a:xfrm>
            <a:off x="12516575" y="4831297"/>
            <a:ext cx="2417996" cy="1779555"/>
          </a:xfrm>
          <a:prstGeom prst="line">
            <a:avLst/>
          </a:prstGeom>
          <a:ln w="76200" cap="flat">
            <a:solidFill>
              <a:srgbClr val="757A7C"/>
            </a:solidFill>
            <a:prstDash val="solid"/>
            <a:headEnd type="none" w="sm" len="sm"/>
            <a:tailEnd type="triangle" w="lg" len="med"/>
          </a:ln>
        </p:spPr>
        <p:txBody>
          <a:bodyPr/>
          <a:lstStyle/>
          <a:p>
            <a:endParaRPr lang="en-US"/>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1" y="1100138"/>
            <a:ext cx="11372850" cy="1950244"/>
            <a:chOff x="0" y="0"/>
            <a:chExt cx="15163800" cy="2600325"/>
          </a:xfrm>
        </p:grpSpPr>
        <p:sp>
          <p:nvSpPr>
            <p:cNvPr id="3" name="Freeform 3"/>
            <p:cNvSpPr/>
            <p:nvPr/>
          </p:nvSpPr>
          <p:spPr>
            <a:xfrm>
              <a:off x="0" y="0"/>
              <a:ext cx="15163800" cy="2600325"/>
            </a:xfrm>
            <a:custGeom>
              <a:avLst/>
              <a:gdLst/>
              <a:ahLst/>
              <a:cxnLst/>
              <a:rect l="l" t="t" r="r" b="b"/>
              <a:pathLst>
                <a:path w="15163800" h="2600325">
                  <a:moveTo>
                    <a:pt x="0" y="0"/>
                  </a:moveTo>
                  <a:lnTo>
                    <a:pt x="15163800" y="0"/>
                  </a:lnTo>
                  <a:lnTo>
                    <a:pt x="15163800" y="2600325"/>
                  </a:lnTo>
                  <a:lnTo>
                    <a:pt x="0" y="2600325"/>
                  </a:lnTo>
                  <a:close/>
                </a:path>
              </a:pathLst>
            </a:custGeom>
            <a:solidFill>
              <a:srgbClr val="0E1E31"/>
            </a:solidFill>
            <a:ln w="12700">
              <a:solidFill>
                <a:srgbClr val="000000"/>
              </a:solidFill>
            </a:ln>
          </p:spPr>
          <p:txBody>
            <a:bodyPr/>
            <a:lstStyle/>
            <a:p>
              <a:endParaRPr lang="en-US"/>
            </a:p>
          </p:txBody>
        </p:sp>
      </p:grpSp>
      <p:grpSp>
        <p:nvGrpSpPr>
          <p:cNvPr id="4" name="Group 4"/>
          <p:cNvGrpSpPr/>
          <p:nvPr/>
        </p:nvGrpSpPr>
        <p:grpSpPr>
          <a:xfrm>
            <a:off x="1066800" y="1220562"/>
            <a:ext cx="9686534" cy="1709395"/>
            <a:chOff x="0" y="0"/>
            <a:chExt cx="12915379" cy="2279193"/>
          </a:xfrm>
        </p:grpSpPr>
        <p:sp>
          <p:nvSpPr>
            <p:cNvPr id="5" name="Freeform 5"/>
            <p:cNvSpPr/>
            <p:nvPr/>
          </p:nvSpPr>
          <p:spPr>
            <a:xfrm>
              <a:off x="0" y="0"/>
              <a:ext cx="12915380" cy="2279193"/>
            </a:xfrm>
            <a:custGeom>
              <a:avLst/>
              <a:gdLst/>
              <a:ahLst/>
              <a:cxnLst/>
              <a:rect l="l" t="t" r="r" b="b"/>
              <a:pathLst>
                <a:path w="12915380" h="2279193">
                  <a:moveTo>
                    <a:pt x="0" y="0"/>
                  </a:moveTo>
                  <a:lnTo>
                    <a:pt x="12915380" y="0"/>
                  </a:lnTo>
                  <a:lnTo>
                    <a:pt x="12915380" y="2279193"/>
                  </a:lnTo>
                  <a:lnTo>
                    <a:pt x="0" y="2279193"/>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95250"/>
              <a:ext cx="12915379" cy="2183943"/>
            </a:xfrm>
            <a:prstGeom prst="rect">
              <a:avLst/>
            </a:prstGeom>
            <a:ln>
              <a:noFill/>
            </a:ln>
          </p:spPr>
          <p:txBody>
            <a:bodyPr lIns="0" tIns="0" rIns="0" bIns="0" rtlCol="0" anchor="ctr"/>
            <a:lstStyle/>
            <a:p>
              <a:pPr algn="l">
                <a:lnSpc>
                  <a:spcPts val="4957"/>
                </a:lnSpc>
              </a:pPr>
              <a:r>
                <a:rPr lang="en-US" sz="5100" spc="-31" dirty="0">
                  <a:solidFill>
                    <a:srgbClr val="D3D3D3"/>
                  </a:solidFill>
                  <a:latin typeface="Questrial"/>
                  <a:ea typeface="Questrial"/>
                  <a:cs typeface="Questrial"/>
                  <a:sym typeface="Questrial"/>
                </a:rPr>
                <a:t>Progress Report Recommendations</a:t>
              </a:r>
            </a:p>
          </p:txBody>
        </p:sp>
      </p:grpSp>
      <p:sp>
        <p:nvSpPr>
          <p:cNvPr id="7" name="Freeform 7"/>
          <p:cNvSpPr/>
          <p:nvPr/>
        </p:nvSpPr>
        <p:spPr>
          <a:xfrm>
            <a:off x="4129478" y="3438525"/>
            <a:ext cx="12661611" cy="6457950"/>
          </a:xfrm>
          <a:custGeom>
            <a:avLst/>
            <a:gdLst/>
            <a:ahLst/>
            <a:cxnLst/>
            <a:rect l="l" t="t" r="r" b="b"/>
            <a:pathLst>
              <a:path w="12661611" h="6457950">
                <a:moveTo>
                  <a:pt x="0" y="0"/>
                </a:moveTo>
                <a:lnTo>
                  <a:pt x="12661611" y="0"/>
                </a:lnTo>
                <a:lnTo>
                  <a:pt x="12661611" y="6457950"/>
                </a:lnTo>
                <a:lnTo>
                  <a:pt x="0" y="645795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8" name="Group 8"/>
          <p:cNvGrpSpPr/>
          <p:nvPr/>
        </p:nvGrpSpPr>
        <p:grpSpPr>
          <a:xfrm>
            <a:off x="12915900" y="9534525"/>
            <a:ext cx="4114800" cy="576224"/>
            <a:chOff x="0" y="0"/>
            <a:chExt cx="5486400" cy="768299"/>
          </a:xfrm>
        </p:grpSpPr>
        <p:sp>
          <p:nvSpPr>
            <p:cNvPr id="9" name="Freeform 9"/>
            <p:cNvSpPr/>
            <p:nvPr/>
          </p:nvSpPr>
          <p:spPr>
            <a:xfrm>
              <a:off x="0" y="0"/>
              <a:ext cx="5486400" cy="768299"/>
            </a:xfrm>
            <a:custGeom>
              <a:avLst/>
              <a:gdLst/>
              <a:ahLst/>
              <a:cxnLst/>
              <a:rect l="l" t="t" r="r" b="b"/>
              <a:pathLst>
                <a:path w="5486400" h="768299">
                  <a:moveTo>
                    <a:pt x="0" y="0"/>
                  </a:moveTo>
                  <a:lnTo>
                    <a:pt x="5486400" y="0"/>
                  </a:lnTo>
                  <a:lnTo>
                    <a:pt x="5486400" y="768299"/>
                  </a:lnTo>
                  <a:lnTo>
                    <a:pt x="0" y="768299"/>
                  </a:lnTo>
                  <a:close/>
                </a:path>
              </a:pathLst>
            </a:custGeom>
            <a:solidFill>
              <a:srgbClr val="000000">
                <a:alpha val="0"/>
              </a:srgbClr>
            </a:solidFill>
            <a:ln w="12700">
              <a:solidFill>
                <a:srgbClr val="000000"/>
              </a:solidFill>
            </a:ln>
          </p:spPr>
          <p:txBody>
            <a:bodyPr/>
            <a:lstStyle/>
            <a:p>
              <a:endParaRPr lang="en-US"/>
            </a:p>
          </p:txBody>
        </p:sp>
        <p:sp>
          <p:nvSpPr>
            <p:cNvPr id="10" name="TextBox 10"/>
            <p:cNvSpPr txBox="1"/>
            <p:nvPr/>
          </p:nvSpPr>
          <p:spPr>
            <a:xfrm>
              <a:off x="0" y="-9525"/>
              <a:ext cx="5486400" cy="777824"/>
            </a:xfrm>
            <a:prstGeom prst="rect">
              <a:avLst/>
            </a:prstGeom>
          </p:spPr>
          <p:txBody>
            <a:bodyPr lIns="0" tIns="0" rIns="0" bIns="0" rtlCol="0" anchor="ctr"/>
            <a:lstStyle/>
            <a:p>
              <a:pPr algn="l">
                <a:lnSpc>
                  <a:spcPts val="3240"/>
                </a:lnSpc>
              </a:pPr>
              <a:r>
                <a:rPr lang="en-US" sz="2700">
                  <a:solidFill>
                    <a:srgbClr val="2E415D"/>
                  </a:solidFill>
                  <a:latin typeface="Quicksand"/>
                  <a:ea typeface="Quicksand"/>
                  <a:cs typeface="Quicksand"/>
                  <a:sym typeface="Quicksand"/>
                </a:rPr>
                <a:t>‹#›</a:t>
              </a:r>
            </a:p>
          </p:txBody>
        </p:sp>
      </p:gr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115122" y="2115122"/>
            <a:ext cx="10287000" cy="6056757"/>
            <a:chOff x="0" y="0"/>
            <a:chExt cx="13716000" cy="8075676"/>
          </a:xfrm>
        </p:grpSpPr>
        <p:sp>
          <p:nvSpPr>
            <p:cNvPr id="3" name="Freeform 3"/>
            <p:cNvSpPr/>
            <p:nvPr/>
          </p:nvSpPr>
          <p:spPr>
            <a:xfrm>
              <a:off x="0" y="0"/>
              <a:ext cx="13716000" cy="8075676"/>
            </a:xfrm>
            <a:custGeom>
              <a:avLst/>
              <a:gdLst/>
              <a:ahLst/>
              <a:cxnLst/>
              <a:rect l="l" t="t" r="r" b="b"/>
              <a:pathLst>
                <a:path w="13716000" h="8075676">
                  <a:moveTo>
                    <a:pt x="13716000" y="0"/>
                  </a:moveTo>
                  <a:lnTo>
                    <a:pt x="0" y="0"/>
                  </a:lnTo>
                  <a:lnTo>
                    <a:pt x="0" y="8075676"/>
                  </a:lnTo>
                  <a:lnTo>
                    <a:pt x="13716000" y="8075676"/>
                  </a:lnTo>
                  <a:close/>
                </a:path>
              </a:pathLst>
            </a:custGeom>
            <a:solidFill>
              <a:srgbClr val="D3D3D3"/>
            </a:solidFill>
            <a:ln w="12700">
              <a:solidFill>
                <a:srgbClr val="000000"/>
              </a:solidFill>
            </a:ln>
          </p:spPr>
          <p:txBody>
            <a:bodyPr/>
            <a:lstStyle/>
            <a:p>
              <a:endParaRPr lang="en-US"/>
            </a:p>
          </p:txBody>
        </p:sp>
      </p:grpSp>
      <p:grpSp>
        <p:nvGrpSpPr>
          <p:cNvPr id="4" name="Group 4"/>
          <p:cNvGrpSpPr/>
          <p:nvPr/>
        </p:nvGrpSpPr>
        <p:grpSpPr>
          <a:xfrm rot="5400000">
            <a:off x="-2115131" y="2130333"/>
            <a:ext cx="10287000" cy="6056757"/>
            <a:chOff x="0" y="0"/>
            <a:chExt cx="13716000" cy="8075676"/>
          </a:xfrm>
        </p:grpSpPr>
        <p:sp>
          <p:nvSpPr>
            <p:cNvPr id="5" name="Freeform 5"/>
            <p:cNvSpPr/>
            <p:nvPr/>
          </p:nvSpPr>
          <p:spPr>
            <a:xfrm>
              <a:off x="0" y="0"/>
              <a:ext cx="13716000" cy="8075676"/>
            </a:xfrm>
            <a:custGeom>
              <a:avLst/>
              <a:gdLst/>
              <a:ahLst/>
              <a:cxnLst/>
              <a:rect l="l" t="t" r="r" b="b"/>
              <a:pathLst>
                <a:path w="13716000" h="8075676">
                  <a:moveTo>
                    <a:pt x="13716000" y="0"/>
                  </a:moveTo>
                  <a:lnTo>
                    <a:pt x="0" y="0"/>
                  </a:lnTo>
                  <a:lnTo>
                    <a:pt x="0" y="8075676"/>
                  </a:lnTo>
                  <a:lnTo>
                    <a:pt x="13716000" y="8075676"/>
                  </a:lnTo>
                  <a:close/>
                </a:path>
              </a:pathLst>
            </a:custGeom>
            <a:solidFill>
              <a:srgbClr val="0E1E31"/>
            </a:solidFill>
            <a:ln w="12700">
              <a:solidFill>
                <a:srgbClr val="000000"/>
              </a:solidFill>
            </a:ln>
          </p:spPr>
          <p:txBody>
            <a:bodyPr/>
            <a:lstStyle/>
            <a:p>
              <a:endParaRPr lang="en-US"/>
            </a:p>
          </p:txBody>
        </p:sp>
      </p:grpSp>
      <p:grpSp>
        <p:nvGrpSpPr>
          <p:cNvPr id="6" name="Group 6"/>
          <p:cNvGrpSpPr/>
          <p:nvPr/>
        </p:nvGrpSpPr>
        <p:grpSpPr>
          <a:xfrm rot="5400000">
            <a:off x="1151887" y="5382130"/>
            <a:ext cx="3752964" cy="6056757"/>
            <a:chOff x="0" y="0"/>
            <a:chExt cx="5003952" cy="8075676"/>
          </a:xfrm>
        </p:grpSpPr>
        <p:sp>
          <p:nvSpPr>
            <p:cNvPr id="7" name="Freeform 7"/>
            <p:cNvSpPr/>
            <p:nvPr/>
          </p:nvSpPr>
          <p:spPr>
            <a:xfrm>
              <a:off x="0" y="0"/>
              <a:ext cx="5003927" cy="8075676"/>
            </a:xfrm>
            <a:custGeom>
              <a:avLst/>
              <a:gdLst/>
              <a:ahLst/>
              <a:cxnLst/>
              <a:rect l="l" t="t" r="r" b="b"/>
              <a:pathLst>
                <a:path w="5003927" h="8075676">
                  <a:moveTo>
                    <a:pt x="5003927" y="0"/>
                  </a:moveTo>
                  <a:lnTo>
                    <a:pt x="0" y="0"/>
                  </a:lnTo>
                  <a:lnTo>
                    <a:pt x="0" y="8075676"/>
                  </a:lnTo>
                  <a:lnTo>
                    <a:pt x="5003927" y="8075676"/>
                  </a:lnTo>
                  <a:close/>
                </a:path>
              </a:pathLst>
            </a:custGeom>
            <a:solidFill>
              <a:srgbClr val="0E1E31"/>
            </a:solidFill>
            <a:ln w="12700">
              <a:solidFill>
                <a:srgbClr val="000000"/>
              </a:solidFill>
            </a:ln>
          </p:spPr>
          <p:txBody>
            <a:bodyPr/>
            <a:lstStyle/>
            <a:p>
              <a:endParaRPr lang="en-US"/>
            </a:p>
          </p:txBody>
        </p:sp>
      </p:grpSp>
      <p:grpSp>
        <p:nvGrpSpPr>
          <p:cNvPr id="8" name="Group 8"/>
          <p:cNvGrpSpPr/>
          <p:nvPr/>
        </p:nvGrpSpPr>
        <p:grpSpPr>
          <a:xfrm>
            <a:off x="6608794" y="236504"/>
            <a:ext cx="11241597" cy="9735289"/>
            <a:chOff x="0" y="0"/>
            <a:chExt cx="12808336" cy="11092094"/>
          </a:xfrm>
        </p:grpSpPr>
        <p:sp>
          <p:nvSpPr>
            <p:cNvPr id="9" name="Freeform 9"/>
            <p:cNvSpPr/>
            <p:nvPr/>
          </p:nvSpPr>
          <p:spPr>
            <a:xfrm>
              <a:off x="0" y="0"/>
              <a:ext cx="12808338" cy="11092097"/>
            </a:xfrm>
            <a:custGeom>
              <a:avLst/>
              <a:gdLst/>
              <a:ahLst/>
              <a:cxnLst/>
              <a:rect l="l" t="t" r="r" b="b"/>
              <a:pathLst>
                <a:path w="12808338" h="11092097">
                  <a:moveTo>
                    <a:pt x="0" y="0"/>
                  </a:moveTo>
                  <a:lnTo>
                    <a:pt x="12808338" y="0"/>
                  </a:lnTo>
                  <a:lnTo>
                    <a:pt x="12808338" y="11092097"/>
                  </a:lnTo>
                  <a:lnTo>
                    <a:pt x="0" y="11092097"/>
                  </a:lnTo>
                  <a:close/>
                </a:path>
              </a:pathLst>
            </a:custGeom>
            <a:solidFill>
              <a:srgbClr val="000000">
                <a:alpha val="0"/>
              </a:srgbClr>
            </a:solidFill>
            <a:ln w="12700">
              <a:noFill/>
            </a:ln>
          </p:spPr>
          <p:txBody>
            <a:bodyPr/>
            <a:lstStyle/>
            <a:p>
              <a:endParaRPr lang="en-US"/>
            </a:p>
          </p:txBody>
        </p:sp>
        <p:sp>
          <p:nvSpPr>
            <p:cNvPr id="10" name="TextBox 10"/>
            <p:cNvSpPr txBox="1"/>
            <p:nvPr/>
          </p:nvSpPr>
          <p:spPr>
            <a:xfrm>
              <a:off x="0" y="85725"/>
              <a:ext cx="12808336" cy="11006369"/>
            </a:xfrm>
            <a:prstGeom prst="rect">
              <a:avLst/>
            </a:prstGeom>
            <a:ln>
              <a:noFill/>
            </a:ln>
          </p:spPr>
          <p:txBody>
            <a:bodyPr lIns="0" tIns="0" rIns="0" bIns="0" rtlCol="0" anchor="ctr"/>
            <a:lstStyle/>
            <a:p>
              <a:pPr algn="l">
                <a:lnSpc>
                  <a:spcPts val="3887"/>
                </a:lnSpc>
              </a:pPr>
              <a:r>
                <a:rPr lang="en-US" sz="3999" b="1" dirty="0">
                  <a:solidFill>
                    <a:srgbClr val="D3D3D3"/>
                  </a:solidFill>
                  <a:latin typeface="Quicksand Bold"/>
                  <a:ea typeface="Quicksand Bold"/>
                  <a:cs typeface="Quicksand Bold"/>
                  <a:sym typeface="Quicksand Bold"/>
                </a:rPr>
                <a:t>Compact Action Requests</a:t>
              </a:r>
            </a:p>
            <a:p>
              <a:pPr algn="l">
                <a:lnSpc>
                  <a:spcPts val="3985"/>
                </a:lnSpc>
              </a:pPr>
              <a:endParaRPr lang="en-US" sz="3999" b="1" dirty="0">
                <a:solidFill>
                  <a:srgbClr val="D3D3D3"/>
                </a:solidFill>
                <a:latin typeface="Quicksand Bold"/>
                <a:ea typeface="Quicksand Bold"/>
                <a:cs typeface="Quicksand Bold"/>
                <a:sym typeface="Quicksand Bold"/>
              </a:endParaRPr>
            </a:p>
            <a:p>
              <a:pPr algn="l">
                <a:lnSpc>
                  <a:spcPts val="3013"/>
                </a:lnSpc>
              </a:pPr>
              <a:r>
                <a:rPr lang="en-US" sz="3099" dirty="0">
                  <a:solidFill>
                    <a:srgbClr val="D3D3D3"/>
                  </a:solidFill>
                  <a:latin typeface="Quicksand"/>
                  <a:ea typeface="Quicksand"/>
                  <a:cs typeface="Quicksand"/>
                  <a:sym typeface="Quicksand"/>
                </a:rPr>
                <a:t>Purpose</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Used for nonstandard or supplemental communication</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Automatically generates an email to the other state</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Does not create a pending item in Compact Workload</a:t>
              </a:r>
            </a:p>
            <a:p>
              <a:pPr algn="l">
                <a:lnSpc>
                  <a:spcPts val="3013"/>
                </a:lnSpc>
              </a:pPr>
              <a:r>
                <a:rPr lang="en-US" sz="3099" dirty="0">
                  <a:solidFill>
                    <a:srgbClr val="D3D3D3"/>
                  </a:solidFill>
                  <a:latin typeface="Quicksand"/>
                  <a:ea typeface="Quicksand"/>
                  <a:cs typeface="Quicksand"/>
                  <a:sym typeface="Quicksand"/>
                </a:rPr>
                <a:t>User Access</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Available to Sending and Receiving State users after assignment</a:t>
              </a:r>
            </a:p>
            <a:p>
              <a:pPr algn="l">
                <a:lnSpc>
                  <a:spcPts val="3013"/>
                </a:lnSpc>
              </a:pPr>
              <a:r>
                <a:rPr lang="en-US" sz="3099" dirty="0">
                  <a:solidFill>
                    <a:srgbClr val="D3D3D3"/>
                  </a:solidFill>
                  <a:latin typeface="Quicksand"/>
                  <a:ea typeface="Quicksand"/>
                  <a:cs typeface="Quicksand"/>
                  <a:sym typeface="Quicksand"/>
                </a:rPr>
                <a:t>Specialized Request Types</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Travel Permit</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Subsequent State Transfer</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Link to Compact Activity</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Request / Withdraw Progress Report</a:t>
              </a:r>
            </a:p>
            <a:p>
              <a:pPr algn="l">
                <a:lnSpc>
                  <a:spcPts val="2916"/>
                </a:lnSpc>
              </a:pPr>
              <a:endParaRPr lang="en-US" sz="3099" dirty="0">
                <a:solidFill>
                  <a:srgbClr val="D3D3D3"/>
                </a:solidFill>
                <a:latin typeface="Quicksand"/>
                <a:ea typeface="Quicksand"/>
                <a:cs typeface="Quicksand"/>
                <a:sym typeface="Quicksand"/>
              </a:endParaRPr>
            </a:p>
            <a:p>
              <a:pPr algn="l">
                <a:lnSpc>
                  <a:spcPts val="3887"/>
                </a:lnSpc>
              </a:pPr>
              <a:r>
                <a:rPr lang="en-US" sz="3999" b="1" dirty="0">
                  <a:solidFill>
                    <a:srgbClr val="D3D3D3"/>
                  </a:solidFill>
                  <a:latin typeface="Quicksand Bold"/>
                  <a:ea typeface="Quicksand Bold"/>
                  <a:cs typeface="Quicksand Bold"/>
                  <a:sym typeface="Quicksand Bold"/>
                </a:rPr>
                <a:t>Travel Permit Requirement (Rule 4.111-1)</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Required when issuing a travel permit to the Sending State</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Assists with victim notification for return travel</a:t>
              </a:r>
            </a:p>
            <a:p>
              <a:pPr marL="669289" lvl="1" indent="-334645" algn="l">
                <a:lnSpc>
                  <a:spcPts val="3013"/>
                </a:lnSpc>
                <a:buFont typeface="Arial"/>
                <a:buChar char="•"/>
              </a:pPr>
              <a:r>
                <a:rPr lang="en-US" sz="3099" dirty="0">
                  <a:solidFill>
                    <a:srgbClr val="D3D3D3"/>
                  </a:solidFill>
                  <a:latin typeface="Quicksand"/>
                  <a:ea typeface="Quicksand"/>
                  <a:cs typeface="Quicksand"/>
                  <a:sym typeface="Quicksand"/>
                </a:rPr>
                <a:t>Not required for known employment, treatment, or medical travel</a:t>
              </a:r>
            </a:p>
            <a:p>
              <a:pPr algn="l">
                <a:lnSpc>
                  <a:spcPts val="2916"/>
                </a:lnSpc>
              </a:pPr>
              <a:r>
                <a:rPr lang="en-US" sz="3000" dirty="0">
                  <a:solidFill>
                    <a:srgbClr val="D3D3D3"/>
                  </a:solidFill>
                  <a:latin typeface="Quicksand"/>
                  <a:ea typeface="Quicksand"/>
                  <a:cs typeface="Quicksand"/>
                  <a:sym typeface="Quicksand"/>
                </a:rPr>
                <a:t> </a:t>
              </a:r>
            </a:p>
          </p:txBody>
        </p:sp>
      </p:grpSp>
      <p:sp>
        <p:nvSpPr>
          <p:cNvPr id="11" name="TextBox 11"/>
          <p:cNvSpPr txBox="1"/>
          <p:nvPr/>
        </p:nvSpPr>
        <p:spPr>
          <a:xfrm>
            <a:off x="132000" y="3238277"/>
            <a:ext cx="5792758" cy="3781425"/>
          </a:xfrm>
          <a:prstGeom prst="rect">
            <a:avLst/>
          </a:prstGeom>
        </p:spPr>
        <p:txBody>
          <a:bodyPr lIns="0" tIns="0" rIns="0" bIns="0" rtlCol="0" anchor="t">
            <a:spAutoFit/>
          </a:bodyPr>
          <a:lstStyle/>
          <a:p>
            <a:pPr algn="ctr">
              <a:lnSpc>
                <a:spcPts val="7439"/>
              </a:lnSpc>
              <a:spcBef>
                <a:spcPct val="0"/>
              </a:spcBef>
            </a:pPr>
            <a:r>
              <a:rPr lang="en-US" sz="6199">
                <a:solidFill>
                  <a:srgbClr val="D3D3D3"/>
                </a:solidFill>
                <a:latin typeface="Quicksand"/>
                <a:ea typeface="Quicksand"/>
                <a:cs typeface="Quicksand"/>
                <a:sym typeface="Quicksand"/>
              </a:rPr>
              <a:t>Other Communication &amp; Travel Permit Notifications</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937260" y="547688"/>
            <a:ext cx="16664940" cy="1399413"/>
            <a:chOff x="0" y="0"/>
            <a:chExt cx="22219920" cy="1865884"/>
          </a:xfrm>
        </p:grpSpPr>
        <p:sp>
          <p:nvSpPr>
            <p:cNvPr id="3" name="Freeform 3"/>
            <p:cNvSpPr/>
            <p:nvPr/>
          </p:nvSpPr>
          <p:spPr>
            <a:xfrm>
              <a:off x="0" y="0"/>
              <a:ext cx="22219920" cy="1865884"/>
            </a:xfrm>
            <a:custGeom>
              <a:avLst/>
              <a:gdLst/>
              <a:ahLst/>
              <a:cxnLst/>
              <a:rect l="l" t="t" r="r" b="b"/>
              <a:pathLst>
                <a:path w="22219920" h="1865884">
                  <a:moveTo>
                    <a:pt x="0" y="0"/>
                  </a:moveTo>
                  <a:lnTo>
                    <a:pt x="22219920" y="0"/>
                  </a:lnTo>
                  <a:lnTo>
                    <a:pt x="22219920" y="1865884"/>
                  </a:lnTo>
                  <a:lnTo>
                    <a:pt x="0" y="1865884"/>
                  </a:lnTo>
                  <a:close/>
                </a:path>
              </a:pathLst>
            </a:custGeom>
            <a:solidFill>
              <a:srgbClr val="000000">
                <a:alpha val="0"/>
              </a:srgbClr>
            </a:solidFill>
            <a:ln w="12700">
              <a:solidFill>
                <a:srgbClr val="000000"/>
              </a:solidFill>
            </a:ln>
          </p:spPr>
          <p:txBody>
            <a:bodyPr/>
            <a:lstStyle/>
            <a:p>
              <a:endParaRPr lang="en-US"/>
            </a:p>
          </p:txBody>
        </p:sp>
        <p:sp>
          <p:nvSpPr>
            <p:cNvPr id="4" name="TextBox 4"/>
            <p:cNvSpPr txBox="1"/>
            <p:nvPr/>
          </p:nvSpPr>
          <p:spPr>
            <a:xfrm>
              <a:off x="0" y="66675"/>
              <a:ext cx="22219920" cy="1799209"/>
            </a:xfrm>
            <a:prstGeom prst="rect">
              <a:avLst/>
            </a:prstGeom>
          </p:spPr>
          <p:txBody>
            <a:bodyPr lIns="0" tIns="0" rIns="0" bIns="0" rtlCol="0" anchor="ctr"/>
            <a:lstStyle/>
            <a:p>
              <a:pPr algn="l">
                <a:lnSpc>
                  <a:spcPts val="7128"/>
                </a:lnSpc>
              </a:pPr>
              <a:r>
                <a:rPr lang="en-US" sz="6600" spc="-40">
                  <a:solidFill>
                    <a:srgbClr val="822C2E"/>
                  </a:solidFill>
                  <a:latin typeface="Questrial"/>
                  <a:ea typeface="Questrial"/>
                  <a:cs typeface="Questrial"/>
                  <a:sym typeface="Questrial"/>
                </a:rPr>
                <a:t>Click to edit Master title style</a:t>
              </a:r>
            </a:p>
          </p:txBody>
        </p:sp>
      </p:grpSp>
      <p:grpSp>
        <p:nvGrpSpPr>
          <p:cNvPr id="5" name="Group 5"/>
          <p:cNvGrpSpPr/>
          <p:nvPr/>
        </p:nvGrpSpPr>
        <p:grpSpPr>
          <a:xfrm>
            <a:off x="413661" y="2995051"/>
            <a:ext cx="5597547" cy="1170918"/>
            <a:chOff x="0" y="0"/>
            <a:chExt cx="7463396" cy="1561224"/>
          </a:xfrm>
        </p:grpSpPr>
        <p:sp>
          <p:nvSpPr>
            <p:cNvPr id="6" name="Freeform 6"/>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0E1E31"/>
            </a:solidFill>
            <a:ln w="12700">
              <a:solidFill>
                <a:srgbClr val="000000"/>
              </a:solidFill>
            </a:ln>
          </p:spPr>
          <p:txBody>
            <a:bodyPr/>
            <a:lstStyle/>
            <a:p>
              <a:endParaRPr lang="en-US"/>
            </a:p>
          </p:txBody>
        </p:sp>
      </p:grpSp>
      <p:grpSp>
        <p:nvGrpSpPr>
          <p:cNvPr id="7" name="Group 7"/>
          <p:cNvGrpSpPr/>
          <p:nvPr/>
        </p:nvGrpSpPr>
        <p:grpSpPr>
          <a:xfrm>
            <a:off x="571124" y="3171073"/>
            <a:ext cx="5282622" cy="872186"/>
            <a:chOff x="0" y="0"/>
            <a:chExt cx="7043496" cy="1162915"/>
          </a:xfrm>
        </p:grpSpPr>
        <p:sp>
          <p:nvSpPr>
            <p:cNvPr id="8" name="Freeform 8"/>
            <p:cNvSpPr/>
            <p:nvPr/>
          </p:nvSpPr>
          <p:spPr>
            <a:xfrm>
              <a:off x="0" y="0"/>
              <a:ext cx="7043492" cy="1162916"/>
            </a:xfrm>
            <a:custGeom>
              <a:avLst/>
              <a:gdLst/>
              <a:ahLst/>
              <a:cxnLst/>
              <a:rect l="l" t="t" r="r" b="b"/>
              <a:pathLst>
                <a:path w="7043492" h="1162916">
                  <a:moveTo>
                    <a:pt x="0" y="0"/>
                  </a:moveTo>
                  <a:lnTo>
                    <a:pt x="7043492" y="0"/>
                  </a:lnTo>
                  <a:lnTo>
                    <a:pt x="7043492" y="1162916"/>
                  </a:lnTo>
                  <a:lnTo>
                    <a:pt x="0" y="1162916"/>
                  </a:lnTo>
                  <a:close/>
                </a:path>
              </a:pathLst>
            </a:custGeom>
            <a:solidFill>
              <a:srgbClr val="000000">
                <a:alpha val="0"/>
              </a:srgbClr>
            </a:solidFill>
            <a:ln w="12700">
              <a:noFill/>
            </a:ln>
          </p:spPr>
          <p:txBody>
            <a:bodyPr/>
            <a:lstStyle/>
            <a:p>
              <a:endParaRPr lang="en-US"/>
            </a:p>
          </p:txBody>
        </p:sp>
        <p:sp>
          <p:nvSpPr>
            <p:cNvPr id="9" name="TextBox 9"/>
            <p:cNvSpPr txBox="1"/>
            <p:nvPr/>
          </p:nvSpPr>
          <p:spPr>
            <a:xfrm>
              <a:off x="0" y="-9525"/>
              <a:ext cx="7043496" cy="1172440"/>
            </a:xfrm>
            <a:prstGeom prst="rect">
              <a:avLst/>
            </a:prstGeom>
            <a:ln>
              <a:noFill/>
            </a:ln>
          </p:spPr>
          <p:txBody>
            <a:bodyPr lIns="0" tIns="0" rIns="0" bIns="0" rtlCol="0" anchor="ctr"/>
            <a:lstStyle/>
            <a:p>
              <a:pPr algn="ctr">
                <a:lnSpc>
                  <a:spcPts val="4920"/>
                </a:lnSpc>
              </a:pPr>
              <a:r>
                <a:rPr lang="en-US" sz="4100">
                  <a:solidFill>
                    <a:srgbClr val="D3D3D3"/>
                  </a:solidFill>
                  <a:latin typeface="Quicksand"/>
                  <a:ea typeface="Quicksand"/>
                  <a:cs typeface="Quicksand"/>
                  <a:sym typeface="Quicksand"/>
                </a:rPr>
                <a:t>Transferee’s Request</a:t>
              </a:r>
            </a:p>
          </p:txBody>
        </p:sp>
      </p:grpSp>
      <p:sp>
        <p:nvSpPr>
          <p:cNvPr id="10" name="TextBox 10"/>
          <p:cNvSpPr txBox="1"/>
          <p:nvPr/>
        </p:nvSpPr>
        <p:spPr>
          <a:xfrm>
            <a:off x="12078700" y="4213593"/>
            <a:ext cx="5565248" cy="5244465"/>
          </a:xfrm>
          <a:prstGeom prst="rect">
            <a:avLst/>
          </a:prstGeom>
        </p:spPr>
        <p:txBody>
          <a:bodyPr lIns="0" tIns="0" rIns="0" bIns="0" rtlCol="0" anchor="t">
            <a:spAutoFit/>
          </a:bodyPr>
          <a:lstStyle/>
          <a:p>
            <a:pPr marL="633413" lvl="1" indent="-316706" algn="l">
              <a:lnSpc>
                <a:spcPts val="3780"/>
              </a:lnSpc>
              <a:buFont typeface="Arial"/>
              <a:buChar char="•"/>
            </a:pPr>
            <a:r>
              <a:rPr lang="en-US" sz="3500">
                <a:solidFill>
                  <a:srgbClr val="0E1E31"/>
                </a:solidFill>
                <a:latin typeface="Quicksand"/>
                <a:ea typeface="Quicksand"/>
                <a:cs typeface="Quicksand"/>
                <a:sym typeface="Quicksand"/>
              </a:rPr>
              <a:t>ONLY allowed for:</a:t>
            </a:r>
          </a:p>
          <a:p>
            <a:pPr marL="944563" lvl="2" indent="-314854" algn="l">
              <a:lnSpc>
                <a:spcPts val="3780"/>
              </a:lnSpc>
              <a:buFont typeface="Arial"/>
              <a:buChar char="⚬"/>
            </a:pPr>
            <a:r>
              <a:rPr lang="en-US" sz="3500">
                <a:solidFill>
                  <a:srgbClr val="0E1E31"/>
                </a:solidFill>
                <a:latin typeface="Quicksand"/>
                <a:ea typeface="Quicksand"/>
                <a:cs typeface="Quicksand"/>
                <a:sym typeface="Quicksand"/>
              </a:rPr>
              <a:t>Discretionary return invoked by a sending state, OR</a:t>
            </a:r>
          </a:p>
          <a:p>
            <a:pPr marL="944563" lvl="2" indent="-314854" algn="l">
              <a:lnSpc>
                <a:spcPts val="3780"/>
              </a:lnSpc>
              <a:buFont typeface="Arial"/>
              <a:buChar char="⚬"/>
            </a:pPr>
            <a:r>
              <a:rPr lang="en-US" sz="3500">
                <a:solidFill>
                  <a:srgbClr val="0E1E31"/>
                </a:solidFill>
                <a:latin typeface="Quicksand"/>
                <a:ea typeface="Quicksand"/>
                <a:cs typeface="Quicksand"/>
                <a:sym typeface="Quicksand"/>
              </a:rPr>
              <a:t>Return in lieu of retaking for ‘behavior requiring retaking’ (Rule 5.103)</a:t>
            </a:r>
          </a:p>
          <a:p>
            <a:pPr marL="633413" lvl="1" indent="-316706" algn="l">
              <a:lnSpc>
                <a:spcPts val="3780"/>
              </a:lnSpc>
              <a:buFont typeface="Arial"/>
              <a:buChar char="•"/>
            </a:pPr>
            <a:r>
              <a:rPr lang="en-US" sz="3500">
                <a:solidFill>
                  <a:srgbClr val="0E1E31"/>
                </a:solidFill>
                <a:latin typeface="Quicksand"/>
                <a:ea typeface="Quicksand"/>
                <a:cs typeface="Quicksand"/>
                <a:sym typeface="Quicksand"/>
              </a:rPr>
              <a:t>NOT allowed when retaking is required for a new crime!</a:t>
            </a:r>
          </a:p>
        </p:txBody>
      </p:sp>
      <p:grpSp>
        <p:nvGrpSpPr>
          <p:cNvPr id="11" name="Group 11"/>
          <p:cNvGrpSpPr/>
          <p:nvPr/>
        </p:nvGrpSpPr>
        <p:grpSpPr>
          <a:xfrm>
            <a:off x="12046401" y="2995051"/>
            <a:ext cx="5597547" cy="1170918"/>
            <a:chOff x="0" y="0"/>
            <a:chExt cx="7463396" cy="1561224"/>
          </a:xfrm>
        </p:grpSpPr>
        <p:sp>
          <p:nvSpPr>
            <p:cNvPr id="12" name="Freeform 12"/>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0E1E31"/>
            </a:solidFill>
            <a:ln w="12700">
              <a:solidFill>
                <a:srgbClr val="000000"/>
              </a:solidFill>
            </a:ln>
          </p:spPr>
          <p:txBody>
            <a:bodyPr/>
            <a:lstStyle/>
            <a:p>
              <a:endParaRPr lang="en-US"/>
            </a:p>
          </p:txBody>
        </p:sp>
      </p:grpSp>
      <p:grpSp>
        <p:nvGrpSpPr>
          <p:cNvPr id="13" name="Group 13"/>
          <p:cNvGrpSpPr/>
          <p:nvPr/>
        </p:nvGrpSpPr>
        <p:grpSpPr>
          <a:xfrm>
            <a:off x="12220013" y="3144417"/>
            <a:ext cx="5282622" cy="872185"/>
            <a:chOff x="0" y="0"/>
            <a:chExt cx="7043496" cy="1162914"/>
          </a:xfrm>
        </p:grpSpPr>
        <p:sp>
          <p:nvSpPr>
            <p:cNvPr id="14" name="Freeform 14"/>
            <p:cNvSpPr/>
            <p:nvPr/>
          </p:nvSpPr>
          <p:spPr>
            <a:xfrm>
              <a:off x="0" y="0"/>
              <a:ext cx="7043492" cy="1162914"/>
            </a:xfrm>
            <a:custGeom>
              <a:avLst/>
              <a:gdLst/>
              <a:ahLst/>
              <a:cxnLst/>
              <a:rect l="l" t="t" r="r" b="b"/>
              <a:pathLst>
                <a:path w="7043492" h="1162914">
                  <a:moveTo>
                    <a:pt x="0" y="0"/>
                  </a:moveTo>
                  <a:lnTo>
                    <a:pt x="7043492" y="0"/>
                  </a:lnTo>
                  <a:lnTo>
                    <a:pt x="7043492" y="1162914"/>
                  </a:lnTo>
                  <a:lnTo>
                    <a:pt x="0" y="1162914"/>
                  </a:lnTo>
                  <a:close/>
                </a:path>
              </a:pathLst>
            </a:custGeom>
            <a:solidFill>
              <a:srgbClr val="000000">
                <a:alpha val="0"/>
              </a:srgbClr>
            </a:solidFill>
            <a:ln w="12700">
              <a:noFill/>
            </a:ln>
          </p:spPr>
          <p:txBody>
            <a:bodyPr/>
            <a:lstStyle/>
            <a:p>
              <a:endParaRPr lang="en-US"/>
            </a:p>
          </p:txBody>
        </p:sp>
        <p:sp>
          <p:nvSpPr>
            <p:cNvPr id="15" name="TextBox 15"/>
            <p:cNvSpPr txBox="1"/>
            <p:nvPr/>
          </p:nvSpPr>
          <p:spPr>
            <a:xfrm>
              <a:off x="0" y="-9525"/>
              <a:ext cx="7043496" cy="1172439"/>
            </a:xfrm>
            <a:prstGeom prst="rect">
              <a:avLst/>
            </a:prstGeom>
            <a:ln>
              <a:noFill/>
            </a:ln>
          </p:spPr>
          <p:txBody>
            <a:bodyPr lIns="0" tIns="0" rIns="0" bIns="0" rtlCol="0" anchor="ctr"/>
            <a:lstStyle/>
            <a:p>
              <a:pPr algn="ctr">
                <a:lnSpc>
                  <a:spcPts val="4920"/>
                </a:lnSpc>
              </a:pPr>
              <a:r>
                <a:rPr lang="en-US" sz="4100">
                  <a:solidFill>
                    <a:srgbClr val="D3D3D3"/>
                  </a:solidFill>
                  <a:latin typeface="Quicksand"/>
                  <a:ea typeface="Quicksand"/>
                  <a:cs typeface="Quicksand"/>
                  <a:sym typeface="Quicksand"/>
                </a:rPr>
                <a:t>In Lieu of Retaking</a:t>
              </a:r>
            </a:p>
          </p:txBody>
        </p:sp>
      </p:grpSp>
      <p:sp>
        <p:nvSpPr>
          <p:cNvPr id="16" name="TextBox 16"/>
          <p:cNvSpPr txBox="1"/>
          <p:nvPr/>
        </p:nvSpPr>
        <p:spPr>
          <a:xfrm>
            <a:off x="6262326" y="4171302"/>
            <a:ext cx="5565248" cy="5334000"/>
          </a:xfrm>
          <a:prstGeom prst="rect">
            <a:avLst/>
          </a:prstGeom>
        </p:spPr>
        <p:txBody>
          <a:bodyPr lIns="0" tIns="0" rIns="0" bIns="0" rtlCol="0" anchor="t">
            <a:spAutoFit/>
          </a:bodyPr>
          <a:lstStyle/>
          <a:p>
            <a:pPr marL="633413" lvl="1" indent="-316706" algn="l">
              <a:lnSpc>
                <a:spcPts val="4200"/>
              </a:lnSpc>
              <a:buFont typeface="Arial"/>
              <a:buChar char="•"/>
            </a:pPr>
            <a:r>
              <a:rPr lang="en-US" sz="3500">
                <a:solidFill>
                  <a:srgbClr val="0E1E31"/>
                </a:solidFill>
                <a:latin typeface="Quicksand"/>
                <a:ea typeface="Quicksand"/>
                <a:cs typeface="Quicksand"/>
                <a:sym typeface="Quicksand"/>
              </a:rPr>
              <a:t>Applies to supervised individuals in receiving state with Reporting Instructions</a:t>
            </a:r>
          </a:p>
          <a:p>
            <a:pPr marL="633413" lvl="1" indent="-316706" algn="l">
              <a:lnSpc>
                <a:spcPts val="4200"/>
              </a:lnSpc>
              <a:buFont typeface="Arial"/>
              <a:buChar char="•"/>
            </a:pPr>
            <a:r>
              <a:rPr lang="en-US" sz="3500">
                <a:solidFill>
                  <a:srgbClr val="0E1E31"/>
                </a:solidFill>
                <a:latin typeface="Quicksand"/>
                <a:ea typeface="Quicksand"/>
                <a:cs typeface="Quicksand"/>
                <a:sym typeface="Quicksand"/>
              </a:rPr>
              <a:t>DO NOT request return reporting instructions if appropriate for supervised individual to remain pending review of an alternate plan</a:t>
            </a:r>
          </a:p>
        </p:txBody>
      </p:sp>
      <p:grpSp>
        <p:nvGrpSpPr>
          <p:cNvPr id="17" name="Group 17"/>
          <p:cNvGrpSpPr/>
          <p:nvPr/>
        </p:nvGrpSpPr>
        <p:grpSpPr>
          <a:xfrm>
            <a:off x="6230026" y="3000385"/>
            <a:ext cx="5597547" cy="1170918"/>
            <a:chOff x="0" y="0"/>
            <a:chExt cx="7463396" cy="1561224"/>
          </a:xfrm>
        </p:grpSpPr>
        <p:sp>
          <p:nvSpPr>
            <p:cNvPr id="18" name="Freeform 18"/>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0E1E31"/>
            </a:solidFill>
            <a:ln w="12700">
              <a:solidFill>
                <a:srgbClr val="000000"/>
              </a:solidFill>
            </a:ln>
          </p:spPr>
          <p:txBody>
            <a:bodyPr/>
            <a:lstStyle/>
            <a:p>
              <a:endParaRPr lang="en-US"/>
            </a:p>
          </p:txBody>
        </p:sp>
      </p:grpSp>
      <p:grpSp>
        <p:nvGrpSpPr>
          <p:cNvPr id="19" name="Group 19"/>
          <p:cNvGrpSpPr/>
          <p:nvPr/>
        </p:nvGrpSpPr>
        <p:grpSpPr>
          <a:xfrm>
            <a:off x="6502689" y="3144417"/>
            <a:ext cx="5282622" cy="872185"/>
            <a:chOff x="0" y="0"/>
            <a:chExt cx="7043496" cy="1162914"/>
          </a:xfrm>
        </p:grpSpPr>
        <p:sp>
          <p:nvSpPr>
            <p:cNvPr id="20" name="Freeform 20"/>
            <p:cNvSpPr/>
            <p:nvPr/>
          </p:nvSpPr>
          <p:spPr>
            <a:xfrm>
              <a:off x="0" y="0"/>
              <a:ext cx="7043492" cy="1162914"/>
            </a:xfrm>
            <a:custGeom>
              <a:avLst/>
              <a:gdLst/>
              <a:ahLst/>
              <a:cxnLst/>
              <a:rect l="l" t="t" r="r" b="b"/>
              <a:pathLst>
                <a:path w="7043492" h="1162914">
                  <a:moveTo>
                    <a:pt x="0" y="0"/>
                  </a:moveTo>
                  <a:lnTo>
                    <a:pt x="7043492" y="0"/>
                  </a:lnTo>
                  <a:lnTo>
                    <a:pt x="7043492" y="1162914"/>
                  </a:lnTo>
                  <a:lnTo>
                    <a:pt x="0" y="1162914"/>
                  </a:lnTo>
                  <a:close/>
                </a:path>
              </a:pathLst>
            </a:custGeom>
            <a:solidFill>
              <a:srgbClr val="000000">
                <a:alpha val="0"/>
              </a:srgbClr>
            </a:solidFill>
            <a:ln w="12700">
              <a:noFill/>
            </a:ln>
          </p:spPr>
          <p:txBody>
            <a:bodyPr/>
            <a:lstStyle/>
            <a:p>
              <a:endParaRPr lang="en-US"/>
            </a:p>
          </p:txBody>
        </p:sp>
        <p:sp>
          <p:nvSpPr>
            <p:cNvPr id="21" name="TextBox 21"/>
            <p:cNvSpPr txBox="1"/>
            <p:nvPr/>
          </p:nvSpPr>
          <p:spPr>
            <a:xfrm>
              <a:off x="0" y="-9525"/>
              <a:ext cx="7043496" cy="1172439"/>
            </a:xfrm>
            <a:prstGeom prst="rect">
              <a:avLst/>
            </a:prstGeom>
            <a:ln>
              <a:noFill/>
            </a:ln>
          </p:spPr>
          <p:txBody>
            <a:bodyPr lIns="0" tIns="0" rIns="0" bIns="0" rtlCol="0" anchor="ctr"/>
            <a:lstStyle/>
            <a:p>
              <a:pPr algn="ctr">
                <a:lnSpc>
                  <a:spcPts val="4920"/>
                </a:lnSpc>
              </a:pPr>
              <a:r>
                <a:rPr lang="en-US" sz="4100">
                  <a:solidFill>
                    <a:srgbClr val="D3D3D3"/>
                  </a:solidFill>
                  <a:latin typeface="Quicksand"/>
                  <a:ea typeface="Quicksand"/>
                  <a:cs typeface="Quicksand"/>
                  <a:sym typeface="Quicksand"/>
                </a:rPr>
                <a:t>After Rejection</a:t>
              </a:r>
            </a:p>
          </p:txBody>
        </p:sp>
      </p:grpSp>
      <p:grpSp>
        <p:nvGrpSpPr>
          <p:cNvPr id="22" name="Group 22"/>
          <p:cNvGrpSpPr/>
          <p:nvPr/>
        </p:nvGrpSpPr>
        <p:grpSpPr>
          <a:xfrm>
            <a:off x="228600" y="601466"/>
            <a:ext cx="17830800" cy="2081860"/>
            <a:chOff x="0" y="0"/>
            <a:chExt cx="23774400" cy="2775814"/>
          </a:xfrm>
        </p:grpSpPr>
        <p:sp>
          <p:nvSpPr>
            <p:cNvPr id="23" name="Freeform 23"/>
            <p:cNvSpPr/>
            <p:nvPr/>
          </p:nvSpPr>
          <p:spPr>
            <a:xfrm>
              <a:off x="0" y="0"/>
              <a:ext cx="23774400" cy="2775865"/>
            </a:xfrm>
            <a:custGeom>
              <a:avLst/>
              <a:gdLst/>
              <a:ahLst/>
              <a:cxnLst/>
              <a:rect l="l" t="t" r="r" b="b"/>
              <a:pathLst>
                <a:path w="23774400" h="2775865">
                  <a:moveTo>
                    <a:pt x="0" y="0"/>
                  </a:moveTo>
                  <a:lnTo>
                    <a:pt x="23774400" y="0"/>
                  </a:lnTo>
                  <a:lnTo>
                    <a:pt x="23774400" y="2775865"/>
                  </a:lnTo>
                  <a:lnTo>
                    <a:pt x="0" y="2775865"/>
                  </a:lnTo>
                  <a:close/>
                </a:path>
              </a:pathLst>
            </a:custGeom>
            <a:solidFill>
              <a:srgbClr val="0E1E31"/>
            </a:solidFill>
            <a:ln w="12700">
              <a:noFill/>
            </a:ln>
          </p:spPr>
          <p:txBody>
            <a:bodyPr/>
            <a:lstStyle/>
            <a:p>
              <a:endParaRPr lang="en-US"/>
            </a:p>
          </p:txBody>
        </p:sp>
        <p:sp>
          <p:nvSpPr>
            <p:cNvPr id="24" name="TextBox 24"/>
            <p:cNvSpPr txBox="1"/>
            <p:nvPr/>
          </p:nvSpPr>
          <p:spPr>
            <a:xfrm>
              <a:off x="0" y="9525"/>
              <a:ext cx="23774400" cy="2766289"/>
            </a:xfrm>
            <a:prstGeom prst="rect">
              <a:avLst/>
            </a:prstGeom>
            <a:ln>
              <a:noFill/>
            </a:ln>
          </p:spPr>
          <p:txBody>
            <a:bodyPr lIns="50800" tIns="50800" rIns="50800" bIns="50800" rtlCol="0" anchor="t"/>
            <a:lstStyle/>
            <a:p>
              <a:pPr algn="ctr">
                <a:lnSpc>
                  <a:spcPts val="5759"/>
                </a:lnSpc>
              </a:pPr>
              <a:r>
                <a:rPr lang="en-US" sz="4800">
                  <a:solidFill>
                    <a:srgbClr val="D3D3D3"/>
                  </a:solidFill>
                  <a:latin typeface="Quicksand"/>
                  <a:ea typeface="Quicksand"/>
                  <a:cs typeface="Quicksand"/>
                  <a:sym typeface="Quicksand"/>
                </a:rPr>
                <a:t>Returning to the Sending State</a:t>
              </a:r>
            </a:p>
            <a:p>
              <a:pPr algn="ctr">
                <a:lnSpc>
                  <a:spcPts val="4080"/>
                </a:lnSpc>
              </a:pPr>
              <a:r>
                <a:rPr lang="en-US" sz="3400" i="1">
                  <a:solidFill>
                    <a:srgbClr val="D3D3D3"/>
                  </a:solidFill>
                  <a:latin typeface="Quicksand"/>
                  <a:ea typeface="Quicksand"/>
                  <a:cs typeface="Quicksand"/>
                  <a:sym typeface="Quicksand"/>
                </a:rPr>
                <a:t>Requires Reporting Instructions Request for Transferred supervised individual Returning</a:t>
              </a:r>
            </a:p>
            <a:p>
              <a:pPr algn="ctr">
                <a:lnSpc>
                  <a:spcPts val="4080"/>
                </a:lnSpc>
              </a:pPr>
              <a:r>
                <a:rPr lang="en-US" sz="3400" i="1">
                  <a:solidFill>
                    <a:srgbClr val="D3D3D3"/>
                  </a:solidFill>
                  <a:latin typeface="Quicksand"/>
                  <a:ea typeface="Quicksand"/>
                  <a:cs typeface="Quicksand"/>
                  <a:sym typeface="Quicksand"/>
                </a:rPr>
                <a:t>ALWAYS provide Reason for Return</a:t>
              </a:r>
            </a:p>
          </p:txBody>
        </p:sp>
      </p:grpSp>
      <p:sp>
        <p:nvSpPr>
          <p:cNvPr id="25" name="Freeform 25" descr="A picture containing text, sky, outdoor, sign  Description automatically generated"/>
          <p:cNvSpPr/>
          <p:nvPr/>
        </p:nvSpPr>
        <p:spPr>
          <a:xfrm>
            <a:off x="644052" y="5004225"/>
            <a:ext cx="5355526" cy="3565893"/>
          </a:xfrm>
          <a:custGeom>
            <a:avLst/>
            <a:gdLst/>
            <a:ahLst/>
            <a:cxnLst/>
            <a:rect l="l" t="t" r="r" b="b"/>
            <a:pathLst>
              <a:path w="5355526" h="3565893">
                <a:moveTo>
                  <a:pt x="0" y="0"/>
                </a:moveTo>
                <a:lnTo>
                  <a:pt x="5355526" y="0"/>
                </a:lnTo>
                <a:lnTo>
                  <a:pt x="5355526" y="3565894"/>
                </a:lnTo>
                <a:lnTo>
                  <a:pt x="0" y="356589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6" name="TextBox 26"/>
          <p:cNvSpPr txBox="1"/>
          <p:nvPr/>
        </p:nvSpPr>
        <p:spPr>
          <a:xfrm>
            <a:off x="5168094" y="16153314"/>
            <a:ext cx="4365612" cy="400050"/>
          </a:xfrm>
          <a:prstGeom prst="rect">
            <a:avLst/>
          </a:prstGeom>
        </p:spPr>
        <p:txBody>
          <a:bodyPr lIns="0" tIns="0" rIns="0" bIns="0" rtlCol="0" anchor="t">
            <a:spAutoFit/>
          </a:bodyPr>
          <a:lstStyle/>
          <a:p>
            <a:pPr algn="l">
              <a:lnSpc>
                <a:spcPts val="1620"/>
              </a:lnSpc>
            </a:pPr>
            <a:r>
              <a:rPr lang="en-US" sz="1350" u="sng">
                <a:solidFill>
                  <a:srgbClr val="822C2E"/>
                </a:solidFill>
                <a:latin typeface="Quicksand"/>
                <a:ea typeface="Quicksand"/>
                <a:cs typeface="Quicksand"/>
                <a:sym typeface="Quicksand"/>
                <a:hlinkClick r:id="rId5" tooltip="http://www.picpedia.org/highway-signs/r/return.html"/>
              </a:rPr>
              <a:t>This Photo</a:t>
            </a:r>
            <a:r>
              <a:rPr lang="en-US" sz="1350">
                <a:solidFill>
                  <a:srgbClr val="822C2E"/>
                </a:solidFill>
                <a:latin typeface="Quicksand"/>
                <a:ea typeface="Quicksand"/>
                <a:cs typeface="Quicksand"/>
                <a:sym typeface="Quicksand"/>
              </a:rPr>
              <a:t> by Unknown Author is licensed under </a:t>
            </a:r>
            <a:r>
              <a:rPr lang="en-US" sz="1350" u="sng">
                <a:solidFill>
                  <a:srgbClr val="822C2E"/>
                </a:solidFill>
                <a:latin typeface="Quicksand"/>
                <a:ea typeface="Quicksand"/>
                <a:cs typeface="Quicksand"/>
                <a:sym typeface="Quicksand"/>
                <a:hlinkClick r:id="rId6" tooltip="https://creativecommons.org/licenses/by-sa/3.0/"/>
              </a:rPr>
              <a:t>CC BY-SA</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sp>
        <p:nvSpPr>
          <p:cNvPr id="2" name="TextBox 2"/>
          <p:cNvSpPr txBox="1"/>
          <p:nvPr/>
        </p:nvSpPr>
        <p:spPr>
          <a:xfrm>
            <a:off x="1144305" y="4117896"/>
            <a:ext cx="5605431" cy="3683889"/>
          </a:xfrm>
          <a:prstGeom prst="rect">
            <a:avLst/>
          </a:prstGeom>
        </p:spPr>
        <p:txBody>
          <a:bodyPr lIns="0" tIns="0" rIns="0" bIns="0" rtlCol="0" anchor="t">
            <a:spAutoFit/>
          </a:bodyPr>
          <a:lstStyle/>
          <a:p>
            <a:pPr algn="l">
              <a:lnSpc>
                <a:spcPts val="3888"/>
              </a:lnSpc>
            </a:pPr>
            <a:r>
              <a:rPr lang="en-US" sz="3600">
                <a:solidFill>
                  <a:srgbClr val="0E1E31"/>
                </a:solidFill>
                <a:latin typeface="Quicksand"/>
                <a:ea typeface="Quicksand"/>
                <a:cs typeface="Quicksand"/>
                <a:sym typeface="Quicksand"/>
              </a:rPr>
              <a:t>Request Return RIs:  Provide Reason!</a:t>
            </a:r>
          </a:p>
          <a:p>
            <a:pPr algn="l">
              <a:lnSpc>
                <a:spcPts val="3888"/>
              </a:lnSpc>
            </a:pPr>
            <a:endParaRPr lang="en-US" sz="3600">
              <a:solidFill>
                <a:srgbClr val="0E1E31"/>
              </a:solidFill>
              <a:latin typeface="Quicksand"/>
              <a:ea typeface="Quicksand"/>
              <a:cs typeface="Quicksand"/>
              <a:sym typeface="Quicksand"/>
            </a:endParaRPr>
          </a:p>
          <a:p>
            <a:pPr algn="l">
              <a:lnSpc>
                <a:spcPts val="3888"/>
              </a:lnSpc>
            </a:pPr>
            <a:endParaRPr lang="en-US" sz="3600">
              <a:solidFill>
                <a:srgbClr val="0E1E31"/>
              </a:solidFill>
              <a:latin typeface="Quicksand"/>
              <a:ea typeface="Quicksand"/>
              <a:cs typeface="Quicksand"/>
              <a:sym typeface="Quicksand"/>
            </a:endParaRPr>
          </a:p>
          <a:p>
            <a:pPr algn="l">
              <a:lnSpc>
                <a:spcPts val="3888"/>
              </a:lnSpc>
            </a:pPr>
            <a:r>
              <a:rPr lang="en-US" sz="3600">
                <a:solidFill>
                  <a:srgbClr val="0E1E31"/>
                </a:solidFill>
                <a:latin typeface="Quicksand"/>
                <a:ea typeface="Quicksand"/>
                <a:cs typeface="Quicksand"/>
                <a:sym typeface="Quicksand"/>
              </a:rPr>
              <a:t>NOD &amp; CCN upon departure</a:t>
            </a:r>
          </a:p>
          <a:p>
            <a:pPr algn="l">
              <a:lnSpc>
                <a:spcPts val="2268"/>
              </a:lnSpc>
            </a:pPr>
            <a:r>
              <a:rPr lang="en-US" sz="2100" i="1">
                <a:solidFill>
                  <a:srgbClr val="0E1E31"/>
                </a:solidFill>
                <a:latin typeface="Quicksand"/>
                <a:ea typeface="Quicksand"/>
                <a:cs typeface="Quicksand"/>
                <a:sym typeface="Quicksand"/>
              </a:rPr>
              <a:t>Supervisory Authority Ends</a:t>
            </a:r>
          </a:p>
          <a:p>
            <a:pPr algn="l">
              <a:lnSpc>
                <a:spcPts val="3888"/>
              </a:lnSpc>
            </a:pPr>
            <a:endParaRPr lang="en-US" sz="2100" i="1">
              <a:solidFill>
                <a:srgbClr val="0E1E31"/>
              </a:solidFill>
              <a:latin typeface="Quicksand"/>
              <a:ea typeface="Quicksand"/>
              <a:cs typeface="Quicksand"/>
              <a:sym typeface="Quicksand"/>
            </a:endParaRPr>
          </a:p>
        </p:txBody>
      </p:sp>
      <p:grpSp>
        <p:nvGrpSpPr>
          <p:cNvPr id="3" name="Group 3"/>
          <p:cNvGrpSpPr/>
          <p:nvPr/>
        </p:nvGrpSpPr>
        <p:grpSpPr>
          <a:xfrm>
            <a:off x="1152085" y="2243137"/>
            <a:ext cx="5605431" cy="1227058"/>
            <a:chOff x="0" y="0"/>
            <a:chExt cx="7473908" cy="1636077"/>
          </a:xfrm>
        </p:grpSpPr>
        <p:sp>
          <p:nvSpPr>
            <p:cNvPr id="4" name="Freeform 4"/>
            <p:cNvSpPr/>
            <p:nvPr/>
          </p:nvSpPr>
          <p:spPr>
            <a:xfrm>
              <a:off x="0" y="0"/>
              <a:ext cx="7473896" cy="1636014"/>
            </a:xfrm>
            <a:custGeom>
              <a:avLst/>
              <a:gdLst/>
              <a:ahLst/>
              <a:cxnLst/>
              <a:rect l="l" t="t" r="r" b="b"/>
              <a:pathLst>
                <a:path w="7473896" h="1636014">
                  <a:moveTo>
                    <a:pt x="0" y="0"/>
                  </a:moveTo>
                  <a:lnTo>
                    <a:pt x="7473896" y="0"/>
                  </a:lnTo>
                  <a:lnTo>
                    <a:pt x="7473896" y="1636014"/>
                  </a:lnTo>
                  <a:lnTo>
                    <a:pt x="0" y="1636014"/>
                  </a:lnTo>
                  <a:close/>
                </a:path>
              </a:pathLst>
            </a:custGeom>
            <a:solidFill>
              <a:srgbClr val="2E415D"/>
            </a:solidFill>
            <a:ln w="12700">
              <a:solidFill>
                <a:srgbClr val="000000"/>
              </a:solidFill>
            </a:ln>
          </p:spPr>
          <p:txBody>
            <a:bodyPr/>
            <a:lstStyle/>
            <a:p>
              <a:endParaRPr lang="en-US"/>
            </a:p>
          </p:txBody>
        </p:sp>
      </p:grpSp>
      <p:grpSp>
        <p:nvGrpSpPr>
          <p:cNvPr id="5" name="Group 5"/>
          <p:cNvGrpSpPr/>
          <p:nvPr/>
        </p:nvGrpSpPr>
        <p:grpSpPr>
          <a:xfrm>
            <a:off x="1221651" y="2407963"/>
            <a:ext cx="5450738" cy="897407"/>
            <a:chOff x="0" y="0"/>
            <a:chExt cx="7267651" cy="1196543"/>
          </a:xfrm>
        </p:grpSpPr>
        <p:sp>
          <p:nvSpPr>
            <p:cNvPr id="6" name="Freeform 6"/>
            <p:cNvSpPr/>
            <p:nvPr/>
          </p:nvSpPr>
          <p:spPr>
            <a:xfrm>
              <a:off x="0" y="0"/>
              <a:ext cx="7267651" cy="1196548"/>
            </a:xfrm>
            <a:custGeom>
              <a:avLst/>
              <a:gdLst/>
              <a:ahLst/>
              <a:cxnLst/>
              <a:rect l="l" t="t" r="r" b="b"/>
              <a:pathLst>
                <a:path w="7267651" h="1196548">
                  <a:moveTo>
                    <a:pt x="0" y="0"/>
                  </a:moveTo>
                  <a:lnTo>
                    <a:pt x="7267651" y="0"/>
                  </a:lnTo>
                  <a:lnTo>
                    <a:pt x="7267651" y="1196548"/>
                  </a:lnTo>
                  <a:lnTo>
                    <a:pt x="0" y="1196548"/>
                  </a:lnTo>
                  <a:close/>
                </a:path>
              </a:pathLst>
            </a:custGeom>
            <a:solidFill>
              <a:srgbClr val="000000">
                <a:alpha val="0"/>
              </a:srgbClr>
            </a:solidFill>
            <a:ln w="12700">
              <a:noFill/>
            </a:ln>
          </p:spPr>
          <p:txBody>
            <a:bodyPr/>
            <a:lstStyle/>
            <a:p>
              <a:endParaRPr lang="en-US"/>
            </a:p>
          </p:txBody>
        </p:sp>
        <p:sp>
          <p:nvSpPr>
            <p:cNvPr id="7" name="TextBox 7"/>
            <p:cNvSpPr txBox="1"/>
            <p:nvPr/>
          </p:nvSpPr>
          <p:spPr>
            <a:xfrm>
              <a:off x="0" y="0"/>
              <a:ext cx="7267651" cy="1196543"/>
            </a:xfrm>
            <a:prstGeom prst="rect">
              <a:avLst/>
            </a:prstGeom>
            <a:ln>
              <a:noFill/>
            </a:ln>
          </p:spPr>
          <p:txBody>
            <a:bodyPr lIns="0" tIns="0" rIns="0" bIns="0" rtlCol="0" anchor="ctr"/>
            <a:lstStyle/>
            <a:p>
              <a:pPr algn="ctr">
                <a:lnSpc>
                  <a:spcPts val="5040"/>
                </a:lnSpc>
              </a:pPr>
              <a:r>
                <a:rPr lang="en-US" sz="4200">
                  <a:solidFill>
                    <a:srgbClr val="D3D3D3"/>
                  </a:solidFill>
                  <a:latin typeface="Quicksand"/>
                  <a:ea typeface="Quicksand"/>
                  <a:cs typeface="Quicksand"/>
                  <a:sym typeface="Quicksand"/>
                </a:rPr>
                <a:t>Receiving State</a:t>
              </a:r>
            </a:p>
          </p:txBody>
        </p:sp>
      </p:grpSp>
      <p:sp>
        <p:nvSpPr>
          <p:cNvPr id="8" name="TextBox 8"/>
          <p:cNvSpPr txBox="1"/>
          <p:nvPr/>
        </p:nvSpPr>
        <p:spPr>
          <a:xfrm>
            <a:off x="11152499" y="4117896"/>
            <a:ext cx="5785218" cy="3150489"/>
          </a:xfrm>
          <a:prstGeom prst="rect">
            <a:avLst/>
          </a:prstGeom>
        </p:spPr>
        <p:txBody>
          <a:bodyPr lIns="0" tIns="0" rIns="0" bIns="0" rtlCol="0" anchor="t">
            <a:spAutoFit/>
          </a:bodyPr>
          <a:lstStyle/>
          <a:p>
            <a:pPr algn="l">
              <a:lnSpc>
                <a:spcPts val="3888"/>
              </a:lnSpc>
            </a:pPr>
            <a:r>
              <a:rPr lang="en-US" sz="3600">
                <a:solidFill>
                  <a:srgbClr val="0E1E31"/>
                </a:solidFill>
                <a:latin typeface="Quicksand"/>
                <a:ea typeface="Quicksand"/>
                <a:cs typeface="Quicksand"/>
                <a:sym typeface="Quicksand"/>
              </a:rPr>
              <a:t>Respond to RI Request </a:t>
            </a:r>
          </a:p>
          <a:p>
            <a:pPr algn="l">
              <a:lnSpc>
                <a:spcPts val="2268"/>
              </a:lnSpc>
            </a:pPr>
            <a:r>
              <a:rPr lang="en-US" sz="2100">
                <a:solidFill>
                  <a:srgbClr val="0E1E31"/>
                </a:solidFill>
                <a:latin typeface="Quicksand"/>
                <a:ea typeface="Quicksand"/>
                <a:cs typeface="Quicksand"/>
                <a:sym typeface="Quicksand"/>
              </a:rPr>
              <a:t>2 business Days</a:t>
            </a:r>
          </a:p>
          <a:p>
            <a:pPr algn="l">
              <a:lnSpc>
                <a:spcPts val="3888"/>
              </a:lnSpc>
            </a:pPr>
            <a:endParaRPr lang="en-US" sz="2100">
              <a:solidFill>
                <a:srgbClr val="0E1E31"/>
              </a:solidFill>
              <a:latin typeface="Quicksand"/>
              <a:ea typeface="Quicksand"/>
              <a:cs typeface="Quicksand"/>
              <a:sym typeface="Quicksand"/>
            </a:endParaRPr>
          </a:p>
          <a:p>
            <a:pPr algn="l">
              <a:lnSpc>
                <a:spcPts val="3888"/>
              </a:lnSpc>
            </a:pPr>
            <a:endParaRPr lang="en-US" sz="2100">
              <a:solidFill>
                <a:srgbClr val="0E1E31"/>
              </a:solidFill>
              <a:latin typeface="Quicksand"/>
              <a:ea typeface="Quicksand"/>
              <a:cs typeface="Quicksand"/>
              <a:sym typeface="Quicksand"/>
            </a:endParaRPr>
          </a:p>
          <a:p>
            <a:pPr algn="l">
              <a:lnSpc>
                <a:spcPts val="3888"/>
              </a:lnSpc>
            </a:pPr>
            <a:r>
              <a:rPr lang="en-US" sz="3600">
                <a:solidFill>
                  <a:srgbClr val="0E1E31"/>
                </a:solidFill>
                <a:latin typeface="Quicksand"/>
                <a:ea typeface="Quicksand"/>
                <a:cs typeface="Quicksand"/>
                <a:sym typeface="Quicksand"/>
              </a:rPr>
              <a:t>NOA confirms arrival</a:t>
            </a:r>
          </a:p>
          <a:p>
            <a:pPr algn="l">
              <a:lnSpc>
                <a:spcPts val="3456"/>
              </a:lnSpc>
            </a:pPr>
            <a:r>
              <a:rPr lang="en-US" sz="3200">
                <a:solidFill>
                  <a:srgbClr val="0E1E31"/>
                </a:solidFill>
                <a:latin typeface="Quicksand"/>
                <a:ea typeface="Quicksand"/>
                <a:cs typeface="Quicksand"/>
                <a:sym typeface="Quicksand"/>
              </a:rPr>
              <a:t>Failed to arrive? Issue Warrant</a:t>
            </a:r>
          </a:p>
          <a:p>
            <a:pPr algn="l">
              <a:lnSpc>
                <a:spcPts val="3888"/>
              </a:lnSpc>
            </a:pPr>
            <a:r>
              <a:rPr lang="en-US" sz="3600">
                <a:solidFill>
                  <a:srgbClr val="0E1E31"/>
                </a:solidFill>
                <a:latin typeface="Quicksand"/>
                <a:ea typeface="Quicksand"/>
                <a:cs typeface="Quicksand"/>
                <a:sym typeface="Quicksand"/>
              </a:rPr>
              <a:t>CCN Response</a:t>
            </a:r>
          </a:p>
        </p:txBody>
      </p:sp>
      <p:grpSp>
        <p:nvGrpSpPr>
          <p:cNvPr id="9" name="Group 9"/>
          <p:cNvGrpSpPr/>
          <p:nvPr/>
        </p:nvGrpSpPr>
        <p:grpSpPr>
          <a:xfrm>
            <a:off x="11152499" y="2243138"/>
            <a:ext cx="5775684" cy="1227058"/>
            <a:chOff x="0" y="0"/>
            <a:chExt cx="7700912" cy="1636077"/>
          </a:xfrm>
        </p:grpSpPr>
        <p:sp>
          <p:nvSpPr>
            <p:cNvPr id="10" name="Freeform 10"/>
            <p:cNvSpPr/>
            <p:nvPr/>
          </p:nvSpPr>
          <p:spPr>
            <a:xfrm>
              <a:off x="0" y="0"/>
              <a:ext cx="7700899" cy="1636014"/>
            </a:xfrm>
            <a:custGeom>
              <a:avLst/>
              <a:gdLst/>
              <a:ahLst/>
              <a:cxnLst/>
              <a:rect l="l" t="t" r="r" b="b"/>
              <a:pathLst>
                <a:path w="7700899" h="1636014">
                  <a:moveTo>
                    <a:pt x="0" y="0"/>
                  </a:moveTo>
                  <a:lnTo>
                    <a:pt x="7700899" y="0"/>
                  </a:lnTo>
                  <a:lnTo>
                    <a:pt x="7700899" y="1636014"/>
                  </a:lnTo>
                  <a:lnTo>
                    <a:pt x="0" y="1636014"/>
                  </a:lnTo>
                  <a:close/>
                </a:path>
              </a:pathLst>
            </a:custGeom>
            <a:solidFill>
              <a:srgbClr val="2E415D"/>
            </a:solidFill>
            <a:ln w="12700">
              <a:solidFill>
                <a:srgbClr val="000000"/>
              </a:solidFill>
            </a:ln>
          </p:spPr>
          <p:txBody>
            <a:bodyPr/>
            <a:lstStyle/>
            <a:p>
              <a:endParaRPr lang="en-US"/>
            </a:p>
          </p:txBody>
        </p:sp>
      </p:grpSp>
      <p:grpSp>
        <p:nvGrpSpPr>
          <p:cNvPr id="11" name="Group 11"/>
          <p:cNvGrpSpPr/>
          <p:nvPr/>
        </p:nvGrpSpPr>
        <p:grpSpPr>
          <a:xfrm>
            <a:off x="11314971" y="2407963"/>
            <a:ext cx="5450738" cy="897407"/>
            <a:chOff x="0" y="0"/>
            <a:chExt cx="7267651" cy="1196543"/>
          </a:xfrm>
        </p:grpSpPr>
        <p:sp>
          <p:nvSpPr>
            <p:cNvPr id="12" name="Freeform 12"/>
            <p:cNvSpPr/>
            <p:nvPr/>
          </p:nvSpPr>
          <p:spPr>
            <a:xfrm>
              <a:off x="0" y="0"/>
              <a:ext cx="7267651" cy="1196548"/>
            </a:xfrm>
            <a:custGeom>
              <a:avLst/>
              <a:gdLst/>
              <a:ahLst/>
              <a:cxnLst/>
              <a:rect l="l" t="t" r="r" b="b"/>
              <a:pathLst>
                <a:path w="7267651" h="1196548">
                  <a:moveTo>
                    <a:pt x="0" y="0"/>
                  </a:moveTo>
                  <a:lnTo>
                    <a:pt x="7267651" y="0"/>
                  </a:lnTo>
                  <a:lnTo>
                    <a:pt x="7267651" y="1196548"/>
                  </a:lnTo>
                  <a:lnTo>
                    <a:pt x="0" y="1196548"/>
                  </a:lnTo>
                  <a:close/>
                </a:path>
              </a:pathLst>
            </a:custGeom>
            <a:solidFill>
              <a:srgbClr val="000000">
                <a:alpha val="0"/>
              </a:srgbClr>
            </a:solidFill>
            <a:ln w="12700">
              <a:noFill/>
            </a:ln>
          </p:spPr>
          <p:txBody>
            <a:bodyPr/>
            <a:lstStyle/>
            <a:p>
              <a:endParaRPr lang="en-US"/>
            </a:p>
          </p:txBody>
        </p:sp>
        <p:sp>
          <p:nvSpPr>
            <p:cNvPr id="13" name="TextBox 13"/>
            <p:cNvSpPr txBox="1"/>
            <p:nvPr/>
          </p:nvSpPr>
          <p:spPr>
            <a:xfrm>
              <a:off x="0" y="0"/>
              <a:ext cx="7267651" cy="1196543"/>
            </a:xfrm>
            <a:prstGeom prst="rect">
              <a:avLst/>
            </a:prstGeom>
            <a:ln>
              <a:noFill/>
            </a:ln>
          </p:spPr>
          <p:txBody>
            <a:bodyPr lIns="0" tIns="0" rIns="0" bIns="0" rtlCol="0" anchor="ctr"/>
            <a:lstStyle/>
            <a:p>
              <a:pPr algn="ctr">
                <a:lnSpc>
                  <a:spcPts val="5040"/>
                </a:lnSpc>
              </a:pPr>
              <a:r>
                <a:rPr lang="en-US" sz="4200">
                  <a:solidFill>
                    <a:srgbClr val="D3D3D3"/>
                  </a:solidFill>
                  <a:latin typeface="Quicksand"/>
                  <a:ea typeface="Quicksand"/>
                  <a:cs typeface="Quicksand"/>
                  <a:sym typeface="Quicksand"/>
                </a:rPr>
                <a:t>Sending State</a:t>
              </a:r>
            </a:p>
          </p:txBody>
        </p:sp>
      </p:grpSp>
      <p:grpSp>
        <p:nvGrpSpPr>
          <p:cNvPr id="14" name="Group 14"/>
          <p:cNvGrpSpPr/>
          <p:nvPr/>
        </p:nvGrpSpPr>
        <p:grpSpPr>
          <a:xfrm>
            <a:off x="714375" y="547688"/>
            <a:ext cx="16887825" cy="1268730"/>
            <a:chOff x="0" y="0"/>
            <a:chExt cx="22517100" cy="1691640"/>
          </a:xfrm>
        </p:grpSpPr>
        <p:sp>
          <p:nvSpPr>
            <p:cNvPr id="15" name="Freeform 15"/>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16" name="TextBox 16"/>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822C2E"/>
                  </a:solidFill>
                  <a:latin typeface="Questrial"/>
                  <a:ea typeface="Questrial"/>
                  <a:cs typeface="Questrial"/>
                  <a:sym typeface="Questrial"/>
                </a:rPr>
                <a:t>Workflow for ALL Returns</a:t>
              </a:r>
            </a:p>
          </p:txBody>
        </p:sp>
      </p:grpSp>
      <p:grpSp>
        <p:nvGrpSpPr>
          <p:cNvPr id="17" name="Group 17"/>
          <p:cNvGrpSpPr/>
          <p:nvPr/>
        </p:nvGrpSpPr>
        <p:grpSpPr>
          <a:xfrm>
            <a:off x="0" y="547688"/>
            <a:ext cx="413661" cy="1052512"/>
            <a:chOff x="0" y="0"/>
            <a:chExt cx="551548" cy="1403350"/>
          </a:xfrm>
        </p:grpSpPr>
        <p:sp>
          <p:nvSpPr>
            <p:cNvPr id="18" name="Freeform 18"/>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2E415D"/>
            </a:solidFill>
            <a:ln w="12700">
              <a:solidFill>
                <a:srgbClr val="000000"/>
              </a:solidFill>
            </a:ln>
          </p:spPr>
          <p:txBody>
            <a:bodyPr/>
            <a:lstStyle/>
            <a:p>
              <a:endParaRPr lang="en-US"/>
            </a:p>
          </p:txBody>
        </p:sp>
      </p:grpSp>
      <p:sp>
        <p:nvSpPr>
          <p:cNvPr id="19" name="AutoShape 19"/>
          <p:cNvSpPr/>
          <p:nvPr/>
        </p:nvSpPr>
        <p:spPr>
          <a:xfrm>
            <a:off x="6757516" y="4429133"/>
            <a:ext cx="3943827" cy="0"/>
          </a:xfrm>
          <a:prstGeom prst="line">
            <a:avLst/>
          </a:prstGeom>
          <a:ln w="76200" cap="rnd">
            <a:solidFill>
              <a:srgbClr val="2E415D"/>
            </a:solidFill>
            <a:prstDash val="solid"/>
            <a:headEnd type="none" w="sm" len="sm"/>
            <a:tailEnd type="triangle" w="lg" len="med"/>
          </a:ln>
        </p:spPr>
        <p:txBody>
          <a:bodyPr/>
          <a:lstStyle/>
          <a:p>
            <a:endParaRPr lang="en-US"/>
          </a:p>
        </p:txBody>
      </p:sp>
      <p:sp>
        <p:nvSpPr>
          <p:cNvPr id="20" name="AutoShape 20"/>
          <p:cNvSpPr/>
          <p:nvPr/>
        </p:nvSpPr>
        <p:spPr>
          <a:xfrm rot="9712620">
            <a:off x="6646602" y="5530291"/>
            <a:ext cx="4157872" cy="0"/>
          </a:xfrm>
          <a:prstGeom prst="line">
            <a:avLst/>
          </a:prstGeom>
          <a:ln w="76200" cap="rnd">
            <a:solidFill>
              <a:srgbClr val="2E415D"/>
            </a:solidFill>
            <a:prstDash val="solid"/>
            <a:headEnd type="none" w="sm" len="sm"/>
            <a:tailEnd type="triangle" w="lg" len="med"/>
          </a:ln>
        </p:spPr>
        <p:txBody>
          <a:bodyPr/>
          <a:lstStyle/>
          <a:p>
            <a:endParaRPr lang="en-US"/>
          </a:p>
        </p:txBody>
      </p:sp>
      <p:sp>
        <p:nvSpPr>
          <p:cNvPr id="21" name="AutoShape 21"/>
          <p:cNvSpPr/>
          <p:nvPr/>
        </p:nvSpPr>
        <p:spPr>
          <a:xfrm>
            <a:off x="6755737" y="6879445"/>
            <a:ext cx="3945603" cy="0"/>
          </a:xfrm>
          <a:prstGeom prst="line">
            <a:avLst/>
          </a:prstGeom>
          <a:ln w="76200" cap="rnd">
            <a:solidFill>
              <a:srgbClr val="2E415D"/>
            </a:solidFill>
            <a:prstDash val="solid"/>
            <a:headEnd type="none" w="sm" len="sm"/>
            <a:tailEnd type="triangle" w="lg" len="med"/>
          </a:ln>
        </p:spPr>
        <p:txBody>
          <a:bodyPr/>
          <a:lstStyle/>
          <a:p>
            <a:endParaRPr lang="en-US"/>
          </a:p>
        </p:txBody>
      </p:sp>
      <p:grpSp>
        <p:nvGrpSpPr>
          <p:cNvPr id="22" name="Group 22"/>
          <p:cNvGrpSpPr/>
          <p:nvPr/>
        </p:nvGrpSpPr>
        <p:grpSpPr>
          <a:xfrm>
            <a:off x="1020270" y="8595246"/>
            <a:ext cx="15917447" cy="1483690"/>
            <a:chOff x="0" y="0"/>
            <a:chExt cx="21223262" cy="1978254"/>
          </a:xfrm>
        </p:grpSpPr>
        <p:sp>
          <p:nvSpPr>
            <p:cNvPr id="23" name="Freeform 23"/>
            <p:cNvSpPr/>
            <p:nvPr/>
          </p:nvSpPr>
          <p:spPr>
            <a:xfrm>
              <a:off x="12700" y="16061"/>
              <a:ext cx="21197824" cy="1946100"/>
            </a:xfrm>
            <a:custGeom>
              <a:avLst/>
              <a:gdLst/>
              <a:ahLst/>
              <a:cxnLst/>
              <a:rect l="l" t="t" r="r" b="b"/>
              <a:pathLst>
                <a:path w="21197824" h="1946100">
                  <a:moveTo>
                    <a:pt x="0" y="0"/>
                  </a:moveTo>
                  <a:lnTo>
                    <a:pt x="21197824" y="0"/>
                  </a:lnTo>
                  <a:lnTo>
                    <a:pt x="21197824" y="1946099"/>
                  </a:lnTo>
                  <a:lnTo>
                    <a:pt x="0" y="1946099"/>
                  </a:lnTo>
                  <a:close/>
                </a:path>
              </a:pathLst>
            </a:custGeom>
            <a:solidFill>
              <a:srgbClr val="822C2E"/>
            </a:solidFill>
            <a:ln w="12700">
              <a:noFill/>
            </a:ln>
          </p:spPr>
          <p:txBody>
            <a:bodyPr/>
            <a:lstStyle/>
            <a:p>
              <a:endParaRPr lang="en-US"/>
            </a:p>
          </p:txBody>
        </p:sp>
        <p:sp>
          <p:nvSpPr>
            <p:cNvPr id="24" name="Freeform 24"/>
            <p:cNvSpPr/>
            <p:nvPr/>
          </p:nvSpPr>
          <p:spPr>
            <a:xfrm>
              <a:off x="0" y="0"/>
              <a:ext cx="21223224" cy="1978221"/>
            </a:xfrm>
            <a:custGeom>
              <a:avLst/>
              <a:gdLst/>
              <a:ahLst/>
              <a:cxnLst/>
              <a:rect l="l" t="t" r="r" b="b"/>
              <a:pathLst>
                <a:path w="21223224" h="1978221">
                  <a:moveTo>
                    <a:pt x="12700" y="0"/>
                  </a:moveTo>
                  <a:lnTo>
                    <a:pt x="21210524" y="0"/>
                  </a:lnTo>
                  <a:cubicBezTo>
                    <a:pt x="21217510" y="0"/>
                    <a:pt x="21223224" y="7227"/>
                    <a:pt x="21223224" y="16061"/>
                  </a:cubicBezTo>
                  <a:lnTo>
                    <a:pt x="21223224" y="1962160"/>
                  </a:lnTo>
                  <a:cubicBezTo>
                    <a:pt x="21223224" y="1970994"/>
                    <a:pt x="21217510" y="1978221"/>
                    <a:pt x="21210524" y="1978221"/>
                  </a:cubicBezTo>
                  <a:lnTo>
                    <a:pt x="12700" y="1978221"/>
                  </a:lnTo>
                  <a:cubicBezTo>
                    <a:pt x="5715" y="1978221"/>
                    <a:pt x="0" y="1970994"/>
                    <a:pt x="0" y="1962160"/>
                  </a:cubicBezTo>
                  <a:lnTo>
                    <a:pt x="0" y="16061"/>
                  </a:lnTo>
                  <a:cubicBezTo>
                    <a:pt x="0" y="7227"/>
                    <a:pt x="5715" y="0"/>
                    <a:pt x="12700" y="0"/>
                  </a:cubicBezTo>
                  <a:moveTo>
                    <a:pt x="12700" y="32122"/>
                  </a:moveTo>
                  <a:lnTo>
                    <a:pt x="12700" y="16061"/>
                  </a:lnTo>
                  <a:lnTo>
                    <a:pt x="25400" y="16061"/>
                  </a:lnTo>
                  <a:lnTo>
                    <a:pt x="25400" y="1962160"/>
                  </a:lnTo>
                  <a:lnTo>
                    <a:pt x="12700" y="1962160"/>
                  </a:lnTo>
                  <a:lnTo>
                    <a:pt x="12700" y="1946100"/>
                  </a:lnTo>
                  <a:lnTo>
                    <a:pt x="21210524" y="1946100"/>
                  </a:lnTo>
                  <a:lnTo>
                    <a:pt x="21210524" y="1962160"/>
                  </a:lnTo>
                  <a:lnTo>
                    <a:pt x="21197824" y="1962160"/>
                  </a:lnTo>
                  <a:lnTo>
                    <a:pt x="21197824" y="16061"/>
                  </a:lnTo>
                  <a:lnTo>
                    <a:pt x="21210524" y="16061"/>
                  </a:lnTo>
                  <a:lnTo>
                    <a:pt x="21210524" y="32122"/>
                  </a:lnTo>
                  <a:lnTo>
                    <a:pt x="12700" y="32122"/>
                  </a:lnTo>
                  <a:close/>
                </a:path>
              </a:pathLst>
            </a:custGeom>
            <a:solidFill>
              <a:srgbClr val="BC8C00"/>
            </a:solidFill>
            <a:ln w="12700">
              <a:noFill/>
            </a:ln>
          </p:spPr>
          <p:txBody>
            <a:bodyPr/>
            <a:lstStyle/>
            <a:p>
              <a:endParaRPr lang="en-US"/>
            </a:p>
          </p:txBody>
        </p:sp>
        <p:sp>
          <p:nvSpPr>
            <p:cNvPr id="25" name="TextBox 25"/>
            <p:cNvSpPr txBox="1"/>
            <p:nvPr/>
          </p:nvSpPr>
          <p:spPr>
            <a:xfrm>
              <a:off x="0" y="-9525"/>
              <a:ext cx="21223262" cy="1987779"/>
            </a:xfrm>
            <a:prstGeom prst="rect">
              <a:avLst/>
            </a:prstGeom>
            <a:ln>
              <a:noFill/>
            </a:ln>
          </p:spPr>
          <p:txBody>
            <a:bodyPr lIns="50800" tIns="50800" rIns="50800" bIns="50800" rtlCol="0" anchor="t"/>
            <a:lstStyle/>
            <a:p>
              <a:pPr algn="ctr">
                <a:lnSpc>
                  <a:spcPts val="7920"/>
                </a:lnSpc>
              </a:pPr>
              <a:r>
                <a:rPr lang="en-US" sz="6600" dirty="0">
                  <a:solidFill>
                    <a:srgbClr val="D3D3D3"/>
                  </a:solidFill>
                  <a:latin typeface="Quicksand"/>
                  <a:ea typeface="Quicksand"/>
                  <a:cs typeface="Quicksand"/>
                  <a:sym typeface="Quicksand"/>
                </a:rPr>
                <a:t>CASE CLOSED</a:t>
              </a:r>
            </a:p>
          </p:txBody>
        </p:sp>
      </p:gr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268730"/>
            <a:chOff x="0" y="0"/>
            <a:chExt cx="22517100" cy="1691640"/>
          </a:xfrm>
        </p:grpSpPr>
        <p:sp>
          <p:nvSpPr>
            <p:cNvPr id="3" name="Freeform 3"/>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0E1E31"/>
                  </a:solidFill>
                  <a:latin typeface="Questrial"/>
                  <a:ea typeface="Questrial"/>
                  <a:cs typeface="Questrial"/>
                  <a:sym typeface="Questrial"/>
                </a:rPr>
                <a:t>Case Closure</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822C2E"/>
            </a:solidFill>
            <a:ln w="12700">
              <a:noFill/>
            </a:ln>
          </p:spPr>
          <p:txBody>
            <a:bodyPr/>
            <a:lstStyle/>
            <a:p>
              <a:endParaRPr lang="en-US"/>
            </a:p>
          </p:txBody>
        </p:sp>
      </p:grpSp>
      <p:sp>
        <p:nvSpPr>
          <p:cNvPr id="7" name="TextBox 7"/>
          <p:cNvSpPr txBox="1"/>
          <p:nvPr/>
        </p:nvSpPr>
        <p:spPr>
          <a:xfrm>
            <a:off x="8608944" y="1076325"/>
            <a:ext cx="9289848" cy="9368737"/>
          </a:xfrm>
          <a:prstGeom prst="rect">
            <a:avLst/>
          </a:prstGeom>
        </p:spPr>
        <p:txBody>
          <a:bodyPr lIns="0" tIns="0" rIns="0" bIns="0" rtlCol="0" anchor="t">
            <a:spAutoFit/>
          </a:bodyPr>
          <a:lstStyle/>
          <a:p>
            <a:pPr marL="656510" lvl="1" indent="-328255" algn="l">
              <a:lnSpc>
                <a:spcPts val="3917"/>
              </a:lnSpc>
              <a:buFont typeface="Arial"/>
              <a:buChar char="•"/>
            </a:pPr>
            <a:r>
              <a:rPr lang="en-US" sz="3627">
                <a:solidFill>
                  <a:srgbClr val="0E1E31"/>
                </a:solidFill>
                <a:latin typeface="Quicksand"/>
                <a:ea typeface="Quicksand"/>
                <a:cs typeface="Quicksand"/>
                <a:sym typeface="Quicksand"/>
              </a:rPr>
              <a:t>Date supervision is discharged</a:t>
            </a:r>
          </a:p>
          <a:p>
            <a:pPr marL="656510" lvl="1" indent="-328255" algn="l">
              <a:lnSpc>
                <a:spcPts val="3917"/>
              </a:lnSpc>
              <a:buFont typeface="Arial"/>
              <a:buChar char="•"/>
            </a:pPr>
            <a:r>
              <a:rPr lang="en-US" sz="3627">
                <a:solidFill>
                  <a:srgbClr val="0E1E31"/>
                </a:solidFill>
                <a:latin typeface="Quicksand"/>
                <a:ea typeface="Quicksand"/>
                <a:cs typeface="Quicksand"/>
                <a:sym typeface="Quicksand"/>
              </a:rPr>
              <a:t>Notice to Sending State of absconding from the Receiving State</a:t>
            </a:r>
          </a:p>
          <a:p>
            <a:pPr marL="1566411" lvl="2" indent="-522137" algn="l">
              <a:lnSpc>
                <a:spcPts val="3917"/>
              </a:lnSpc>
              <a:buFont typeface="Arial"/>
              <a:buChar char="⚬"/>
            </a:pPr>
            <a:r>
              <a:rPr lang="en-US" sz="3627">
                <a:solidFill>
                  <a:srgbClr val="0E1E31"/>
                </a:solidFill>
                <a:latin typeface="Quicksand"/>
                <a:ea typeface="Quicksand"/>
                <a:cs typeface="Quicksand"/>
                <a:sym typeface="Quicksand"/>
              </a:rPr>
              <a:t>OVR must be submitted prior to closure</a:t>
            </a:r>
          </a:p>
          <a:p>
            <a:pPr marL="656510" lvl="1" indent="-328255" algn="l">
              <a:lnSpc>
                <a:spcPts val="3917"/>
              </a:lnSpc>
              <a:buFont typeface="Arial"/>
              <a:buChar char="•"/>
            </a:pPr>
            <a:r>
              <a:rPr lang="en-US" sz="3627">
                <a:solidFill>
                  <a:srgbClr val="0E1E31"/>
                </a:solidFill>
                <a:latin typeface="Quicksand"/>
                <a:ea typeface="Quicksand"/>
                <a:cs typeface="Quicksand"/>
                <a:sym typeface="Quicksand"/>
              </a:rPr>
              <a:t>Notice to Sending State of incarceration (180 days or longer), including:</a:t>
            </a:r>
          </a:p>
          <a:p>
            <a:pPr marL="1566411" lvl="2" indent="-522137" algn="l">
              <a:lnSpc>
                <a:spcPts val="3917"/>
              </a:lnSpc>
              <a:buFont typeface="Arial"/>
              <a:buChar char="⚬"/>
            </a:pPr>
            <a:r>
              <a:rPr lang="en-US" sz="3627">
                <a:solidFill>
                  <a:srgbClr val="0E1E31"/>
                </a:solidFill>
                <a:latin typeface="Quicksand"/>
                <a:ea typeface="Quicksand"/>
                <a:cs typeface="Quicksand"/>
                <a:sym typeface="Quicksand"/>
              </a:rPr>
              <a:t>Judgment and sentencing documents</a:t>
            </a:r>
          </a:p>
          <a:p>
            <a:pPr marL="1566411" lvl="2" indent="-522137" algn="l">
              <a:lnSpc>
                <a:spcPts val="3917"/>
              </a:lnSpc>
              <a:buFont typeface="Arial"/>
              <a:buChar char="⚬"/>
            </a:pPr>
            <a:r>
              <a:rPr lang="en-US" sz="3627">
                <a:solidFill>
                  <a:srgbClr val="0E1E31"/>
                </a:solidFill>
                <a:latin typeface="Quicksand"/>
                <a:ea typeface="Quicksand"/>
                <a:cs typeface="Quicksand"/>
                <a:sym typeface="Quicksand"/>
              </a:rPr>
              <a:t>Supervised individual’s location</a:t>
            </a:r>
          </a:p>
          <a:p>
            <a:pPr marL="656510" lvl="1" indent="-328255" algn="l">
              <a:lnSpc>
                <a:spcPts val="3917"/>
              </a:lnSpc>
              <a:buFont typeface="Arial"/>
              <a:buChar char="•"/>
            </a:pPr>
            <a:r>
              <a:rPr lang="en-US" sz="3627">
                <a:solidFill>
                  <a:srgbClr val="0E1E31"/>
                </a:solidFill>
                <a:latin typeface="Quicksand"/>
                <a:ea typeface="Quicksand"/>
                <a:cs typeface="Quicksand"/>
                <a:sym typeface="Quicksand"/>
              </a:rPr>
              <a:t>Notification of death</a:t>
            </a:r>
          </a:p>
          <a:p>
            <a:pPr marL="656510" lvl="1" indent="-328255" algn="l">
              <a:lnSpc>
                <a:spcPts val="3917"/>
              </a:lnSpc>
              <a:buFont typeface="Arial"/>
              <a:buChar char="•"/>
            </a:pPr>
            <a:r>
              <a:rPr lang="en-US" sz="3627">
                <a:solidFill>
                  <a:srgbClr val="0E1E31"/>
                </a:solidFill>
                <a:latin typeface="Quicksand"/>
                <a:ea typeface="Quicksand"/>
                <a:cs typeface="Quicksand"/>
                <a:sym typeface="Quicksand"/>
              </a:rPr>
              <a:t>Return to Sending State</a:t>
            </a:r>
          </a:p>
          <a:p>
            <a:pPr marL="1566411" lvl="2" indent="-522137" algn="l">
              <a:lnSpc>
                <a:spcPts val="3917"/>
              </a:lnSpc>
              <a:buFont typeface="Arial"/>
              <a:buChar char="⚬"/>
            </a:pPr>
            <a:r>
              <a:rPr lang="en-US" sz="3627">
                <a:solidFill>
                  <a:srgbClr val="0E1E31"/>
                </a:solidFill>
                <a:latin typeface="Quicksand"/>
                <a:ea typeface="Quicksand"/>
                <a:cs typeface="Quicksand"/>
                <a:sym typeface="Quicksand"/>
              </a:rPr>
              <a:t>Case may not be closed during retaking</a:t>
            </a:r>
          </a:p>
          <a:p>
            <a:pPr marL="656510" lvl="1" indent="-328255" algn="l">
              <a:lnSpc>
                <a:spcPts val="3917"/>
              </a:lnSpc>
              <a:buFont typeface="Arial"/>
              <a:buChar char="•"/>
            </a:pPr>
            <a:r>
              <a:rPr lang="en-US" sz="3627">
                <a:solidFill>
                  <a:srgbClr val="0E1E31"/>
                </a:solidFill>
                <a:latin typeface="Quicksand"/>
                <a:ea typeface="Quicksand"/>
                <a:cs typeface="Quicksand"/>
                <a:sym typeface="Quicksand"/>
              </a:rPr>
              <a:t>Departure due to a subsequent state transfer</a:t>
            </a:r>
          </a:p>
          <a:p>
            <a:pPr marL="1921897" lvl="2" indent="-640632" algn="l">
              <a:lnSpc>
                <a:spcPts val="4447"/>
              </a:lnSpc>
            </a:pPr>
            <a:endParaRPr lang="en-US" sz="3627">
              <a:solidFill>
                <a:srgbClr val="0E1E31"/>
              </a:solidFill>
              <a:latin typeface="Quicksand"/>
              <a:ea typeface="Quicksand"/>
              <a:cs typeface="Quicksand"/>
              <a:sym typeface="Quicksand"/>
            </a:endParaRPr>
          </a:p>
          <a:p>
            <a:pPr marL="1098227" lvl="2" indent="-366076" algn="r">
              <a:lnSpc>
                <a:spcPts val="2541"/>
              </a:lnSpc>
            </a:pPr>
            <a:r>
              <a:rPr lang="en-US" sz="2353">
                <a:solidFill>
                  <a:srgbClr val="0E1E31"/>
                </a:solidFill>
                <a:latin typeface="Quicksand"/>
                <a:ea typeface="Quicksand"/>
                <a:cs typeface="Quicksand"/>
                <a:sym typeface="Quicksand"/>
              </a:rPr>
              <a:t>Rule 4.112</a:t>
            </a:r>
          </a:p>
          <a:p>
            <a:pPr marL="1921897" lvl="2" indent="-640632" algn="l">
              <a:lnSpc>
                <a:spcPts val="4447"/>
              </a:lnSpc>
            </a:pPr>
            <a:endParaRPr lang="en-US" sz="2353">
              <a:solidFill>
                <a:srgbClr val="0E1E31"/>
              </a:solidFill>
              <a:latin typeface="Quicksand"/>
              <a:ea typeface="Quicksand"/>
              <a:cs typeface="Quicksand"/>
              <a:sym typeface="Quicksand"/>
            </a:endParaRPr>
          </a:p>
        </p:txBody>
      </p:sp>
      <p:sp>
        <p:nvSpPr>
          <p:cNvPr id="8" name="Freeform 8"/>
          <p:cNvSpPr/>
          <p:nvPr/>
        </p:nvSpPr>
        <p:spPr>
          <a:xfrm>
            <a:off x="0" y="2842340"/>
            <a:ext cx="7989819" cy="2932567"/>
          </a:xfrm>
          <a:custGeom>
            <a:avLst/>
            <a:gdLst/>
            <a:ahLst/>
            <a:cxnLst/>
            <a:rect l="l" t="t" r="r" b="b"/>
            <a:pathLst>
              <a:path w="7989819" h="2932567">
                <a:moveTo>
                  <a:pt x="0" y="0"/>
                </a:moveTo>
                <a:lnTo>
                  <a:pt x="7989819" y="0"/>
                </a:lnTo>
                <a:lnTo>
                  <a:pt x="7989819" y="2932567"/>
                </a:lnTo>
                <a:lnTo>
                  <a:pt x="0" y="2932567"/>
                </a:lnTo>
                <a:lnTo>
                  <a:pt x="0" y="0"/>
                </a:lnTo>
                <a:close/>
              </a:path>
            </a:pathLst>
          </a:custGeom>
          <a:blipFill>
            <a:blip r:embed="rId4" cstate="email">
              <a:extLst>
                <a:ext uri="{28A0092B-C50C-407E-A947-70E740481C1C}">
                  <a14:useLocalDpi xmlns:a14="http://schemas.microsoft.com/office/drawing/2010/main"/>
                </a:ext>
              </a:extLst>
            </a:blip>
            <a:stretch>
              <a:fillRect l="-538" r="-2020"/>
            </a:stretch>
          </a:blipFill>
        </p:spPr>
        <p:txBody>
          <a:bodyPr/>
          <a:lstStyle/>
          <a:p>
            <a:endParaRPr lang="en-US"/>
          </a:p>
        </p:txBody>
      </p:sp>
      <p:sp>
        <p:nvSpPr>
          <p:cNvPr id="9" name="TextBox 9"/>
          <p:cNvSpPr txBox="1"/>
          <p:nvPr/>
        </p:nvSpPr>
        <p:spPr>
          <a:xfrm>
            <a:off x="714375" y="7294259"/>
            <a:ext cx="7136534" cy="1638300"/>
          </a:xfrm>
          <a:prstGeom prst="rect">
            <a:avLst/>
          </a:prstGeom>
        </p:spPr>
        <p:txBody>
          <a:bodyPr lIns="0" tIns="0" rIns="0" bIns="0" rtlCol="0" anchor="t">
            <a:spAutoFit/>
          </a:bodyPr>
          <a:lstStyle/>
          <a:p>
            <a:pPr algn="l">
              <a:lnSpc>
                <a:spcPts val="4319"/>
              </a:lnSpc>
            </a:pPr>
            <a:r>
              <a:rPr lang="en-US" sz="3599">
                <a:solidFill>
                  <a:srgbClr val="822C2E"/>
                </a:solidFill>
                <a:latin typeface="Quicksand"/>
                <a:ea typeface="Quicksand"/>
                <a:cs typeface="Quicksand"/>
                <a:sym typeface="Quicksand"/>
              </a:rPr>
              <a:t>The sending state must submit a </a:t>
            </a:r>
            <a:r>
              <a:rPr lang="en-US" sz="3599" b="1">
                <a:solidFill>
                  <a:srgbClr val="822C2E"/>
                </a:solidFill>
                <a:latin typeface="Quicksand Bold"/>
                <a:ea typeface="Quicksand Bold"/>
                <a:cs typeface="Quicksand Bold"/>
                <a:sym typeface="Quicksand Bold"/>
              </a:rPr>
              <a:t>case closure reply </a:t>
            </a:r>
            <a:r>
              <a:rPr lang="en-US" sz="3599">
                <a:solidFill>
                  <a:srgbClr val="822C2E"/>
                </a:solidFill>
                <a:latin typeface="Quicksand"/>
                <a:ea typeface="Quicksand"/>
                <a:cs typeface="Quicksand"/>
                <a:sym typeface="Quicksand"/>
              </a:rPr>
              <a:t>within 10 business days of receipt.</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757A7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417866"/>
            <a:ext cx="16230600" cy="2840434"/>
            <a:chOff x="0" y="0"/>
            <a:chExt cx="2514545" cy="440058"/>
          </a:xfrm>
        </p:grpSpPr>
        <p:sp>
          <p:nvSpPr>
            <p:cNvPr id="3" name="Freeform 3"/>
            <p:cNvSpPr/>
            <p:nvPr/>
          </p:nvSpPr>
          <p:spPr>
            <a:xfrm>
              <a:off x="0" y="0"/>
              <a:ext cx="2514545" cy="440058"/>
            </a:xfrm>
            <a:custGeom>
              <a:avLst/>
              <a:gdLst/>
              <a:ahLst/>
              <a:cxnLst/>
              <a:rect l="l" t="t" r="r" b="b"/>
              <a:pathLst>
                <a:path w="2514545" h="440058">
                  <a:moveTo>
                    <a:pt x="0" y="0"/>
                  </a:moveTo>
                  <a:lnTo>
                    <a:pt x="2514545" y="0"/>
                  </a:lnTo>
                  <a:lnTo>
                    <a:pt x="2514545" y="440058"/>
                  </a:lnTo>
                  <a:lnTo>
                    <a:pt x="0" y="440058"/>
                  </a:lnTo>
                  <a:close/>
                </a:path>
              </a:pathLst>
            </a:custGeom>
            <a:solidFill>
              <a:srgbClr val="0E1E31"/>
            </a:solidFill>
            <a:ln w="12700">
              <a:noFill/>
            </a:ln>
          </p:spPr>
          <p:txBody>
            <a:bodyPr/>
            <a:lstStyle/>
            <a:p>
              <a:endParaRPr lang="en-US"/>
            </a:p>
          </p:txBody>
        </p:sp>
      </p:grpSp>
      <p:grpSp>
        <p:nvGrpSpPr>
          <p:cNvPr id="4" name="Group 4"/>
          <p:cNvGrpSpPr/>
          <p:nvPr/>
        </p:nvGrpSpPr>
        <p:grpSpPr>
          <a:xfrm>
            <a:off x="1028700" y="6605905"/>
            <a:ext cx="16230600" cy="2652395"/>
            <a:chOff x="0" y="0"/>
            <a:chExt cx="21640800" cy="3536526"/>
          </a:xfrm>
        </p:grpSpPr>
        <p:sp>
          <p:nvSpPr>
            <p:cNvPr id="5" name="Freeform 5"/>
            <p:cNvSpPr/>
            <p:nvPr/>
          </p:nvSpPr>
          <p:spPr>
            <a:xfrm>
              <a:off x="0" y="0"/>
              <a:ext cx="21640800" cy="3536526"/>
            </a:xfrm>
            <a:custGeom>
              <a:avLst/>
              <a:gdLst/>
              <a:ahLst/>
              <a:cxnLst/>
              <a:rect l="l" t="t" r="r" b="b"/>
              <a:pathLst>
                <a:path w="21640800" h="3536526">
                  <a:moveTo>
                    <a:pt x="0" y="0"/>
                  </a:moveTo>
                  <a:lnTo>
                    <a:pt x="21640800" y="0"/>
                  </a:lnTo>
                  <a:lnTo>
                    <a:pt x="21640800" y="3536526"/>
                  </a:lnTo>
                  <a:lnTo>
                    <a:pt x="0" y="3536526"/>
                  </a:lnTo>
                  <a:close/>
                </a:path>
              </a:pathLst>
            </a:custGeom>
            <a:solidFill>
              <a:srgbClr val="D3D3D3">
                <a:alpha val="0"/>
              </a:srgbClr>
            </a:solidFill>
            <a:ln w="12700">
              <a:noFill/>
            </a:ln>
          </p:spPr>
          <p:txBody>
            <a:bodyPr/>
            <a:lstStyle/>
            <a:p>
              <a:endParaRPr lang="en-US"/>
            </a:p>
          </p:txBody>
        </p:sp>
        <p:sp>
          <p:nvSpPr>
            <p:cNvPr id="6" name="TextBox 6"/>
            <p:cNvSpPr txBox="1"/>
            <p:nvPr/>
          </p:nvSpPr>
          <p:spPr>
            <a:xfrm>
              <a:off x="0" y="85725"/>
              <a:ext cx="21640800" cy="3450801"/>
            </a:xfrm>
            <a:prstGeom prst="rect">
              <a:avLst/>
            </a:prstGeom>
            <a:ln>
              <a:noFill/>
            </a:ln>
          </p:spPr>
          <p:txBody>
            <a:bodyPr lIns="0" tIns="0" rIns="0" bIns="0" rtlCol="0" anchor="ctr"/>
            <a:lstStyle/>
            <a:p>
              <a:pPr algn="l">
                <a:lnSpc>
                  <a:spcPts val="7776"/>
                </a:lnSpc>
              </a:pPr>
              <a:r>
                <a:rPr lang="en-US" sz="7200" spc="-43">
                  <a:solidFill>
                    <a:srgbClr val="D3D3D3"/>
                  </a:solidFill>
                  <a:latin typeface="Questrial"/>
                  <a:ea typeface="Questrial"/>
                  <a:cs typeface="Questrial"/>
                  <a:sym typeface="Questrial"/>
                </a:rPr>
                <a:t>Warrants, Discretionary Retaking &amp; </a:t>
              </a:r>
            </a:p>
            <a:p>
              <a:pPr algn="l">
                <a:lnSpc>
                  <a:spcPts val="7776"/>
                </a:lnSpc>
              </a:pPr>
              <a:r>
                <a:rPr lang="en-US" sz="7200" spc="-43">
                  <a:solidFill>
                    <a:srgbClr val="D3D3D3"/>
                  </a:solidFill>
                  <a:latin typeface="Questrial"/>
                  <a:ea typeface="Questrial"/>
                  <a:cs typeface="Questrial"/>
                  <a:sym typeface="Questrial"/>
                </a:rPr>
                <a:t>Reporting Violations Requiring Retaking</a:t>
              </a:r>
            </a:p>
          </p:txBody>
        </p:sp>
      </p:gr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a:off x="1681162" y="608009"/>
            <a:ext cx="6636649" cy="3023661"/>
            <a:chOff x="0" y="0"/>
            <a:chExt cx="8848865" cy="4031548"/>
          </a:xfrm>
        </p:grpSpPr>
        <p:sp>
          <p:nvSpPr>
            <p:cNvPr id="3" name="Freeform 3"/>
            <p:cNvSpPr/>
            <p:nvPr/>
          </p:nvSpPr>
          <p:spPr>
            <a:xfrm>
              <a:off x="0" y="0"/>
              <a:ext cx="8848860" cy="4031545"/>
            </a:xfrm>
            <a:custGeom>
              <a:avLst/>
              <a:gdLst/>
              <a:ahLst/>
              <a:cxnLst/>
              <a:rect l="l" t="t" r="r" b="b"/>
              <a:pathLst>
                <a:path w="8848860" h="4031545">
                  <a:moveTo>
                    <a:pt x="0" y="0"/>
                  </a:moveTo>
                  <a:lnTo>
                    <a:pt x="8848860" y="0"/>
                  </a:lnTo>
                  <a:lnTo>
                    <a:pt x="8848860" y="4031545"/>
                  </a:lnTo>
                  <a:lnTo>
                    <a:pt x="0" y="4031545"/>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8848865" cy="3964873"/>
            </a:xfrm>
            <a:prstGeom prst="rect">
              <a:avLst/>
            </a:prstGeom>
            <a:ln>
              <a:noFill/>
            </a:ln>
          </p:spPr>
          <p:txBody>
            <a:bodyPr lIns="0" tIns="0" rIns="0" bIns="0" rtlCol="0" anchor="ctr"/>
            <a:lstStyle/>
            <a:p>
              <a:pPr algn="l">
                <a:lnSpc>
                  <a:spcPts val="6480"/>
                </a:lnSpc>
              </a:pPr>
              <a:r>
                <a:rPr lang="en-US" sz="6000" spc="-36">
                  <a:solidFill>
                    <a:srgbClr val="EFEFEF"/>
                  </a:solidFill>
                  <a:latin typeface="Questrial"/>
                  <a:ea typeface="Questrial"/>
                  <a:cs typeface="Questrial"/>
                  <a:sym typeface="Questrial"/>
                </a:rPr>
                <a:t>Retaking Definition</a:t>
              </a:r>
            </a:p>
          </p:txBody>
        </p:sp>
      </p:grpSp>
      <p:grpSp>
        <p:nvGrpSpPr>
          <p:cNvPr id="5" name="Group 5"/>
          <p:cNvGrpSpPr/>
          <p:nvPr/>
        </p:nvGrpSpPr>
        <p:grpSpPr>
          <a:xfrm>
            <a:off x="0" y="1337310"/>
            <a:ext cx="1083564" cy="7606665"/>
            <a:chOff x="0" y="0"/>
            <a:chExt cx="1444752" cy="10142220"/>
          </a:xfrm>
        </p:grpSpPr>
        <p:sp>
          <p:nvSpPr>
            <p:cNvPr id="6" name="Freeform 6"/>
            <p:cNvSpPr/>
            <p:nvPr/>
          </p:nvSpPr>
          <p:spPr>
            <a:xfrm>
              <a:off x="0" y="0"/>
              <a:ext cx="1444752" cy="10142220"/>
            </a:xfrm>
            <a:custGeom>
              <a:avLst/>
              <a:gdLst/>
              <a:ahLst/>
              <a:cxnLst/>
              <a:rect l="l" t="t" r="r" b="b"/>
              <a:pathLst>
                <a:path w="1444752" h="10142220">
                  <a:moveTo>
                    <a:pt x="0" y="0"/>
                  </a:moveTo>
                  <a:lnTo>
                    <a:pt x="1444752" y="0"/>
                  </a:lnTo>
                  <a:lnTo>
                    <a:pt x="1444752" y="10142220"/>
                  </a:lnTo>
                  <a:lnTo>
                    <a:pt x="0" y="10142220"/>
                  </a:lnTo>
                  <a:close/>
                </a:path>
              </a:pathLst>
            </a:custGeom>
            <a:solidFill>
              <a:srgbClr val="757A7C"/>
            </a:solidFill>
            <a:ln w="12700">
              <a:noFill/>
            </a:ln>
          </p:spPr>
          <p:txBody>
            <a:bodyPr/>
            <a:lstStyle/>
            <a:p>
              <a:endParaRPr lang="en-US"/>
            </a:p>
          </p:txBody>
        </p:sp>
      </p:grpSp>
      <p:grpSp>
        <p:nvGrpSpPr>
          <p:cNvPr id="7" name="Group 7"/>
          <p:cNvGrpSpPr/>
          <p:nvPr/>
        </p:nvGrpSpPr>
        <p:grpSpPr>
          <a:xfrm>
            <a:off x="1681162" y="5037287"/>
            <a:ext cx="6862762" cy="2354961"/>
            <a:chOff x="0" y="0"/>
            <a:chExt cx="9150350" cy="3139948"/>
          </a:xfrm>
        </p:grpSpPr>
        <p:sp>
          <p:nvSpPr>
            <p:cNvPr id="8" name="Freeform 8"/>
            <p:cNvSpPr/>
            <p:nvPr/>
          </p:nvSpPr>
          <p:spPr>
            <a:xfrm>
              <a:off x="0" y="0"/>
              <a:ext cx="9150350" cy="3139935"/>
            </a:xfrm>
            <a:custGeom>
              <a:avLst/>
              <a:gdLst/>
              <a:ahLst/>
              <a:cxnLst/>
              <a:rect l="l" t="t" r="r" b="b"/>
              <a:pathLst>
                <a:path w="9150350" h="3139935">
                  <a:moveTo>
                    <a:pt x="0" y="0"/>
                  </a:moveTo>
                  <a:lnTo>
                    <a:pt x="9150350" y="0"/>
                  </a:lnTo>
                  <a:lnTo>
                    <a:pt x="9150350" y="3139935"/>
                  </a:lnTo>
                  <a:lnTo>
                    <a:pt x="0" y="3139935"/>
                  </a:lnTo>
                  <a:close/>
                </a:path>
              </a:pathLst>
            </a:custGeom>
            <a:solidFill>
              <a:srgbClr val="0E1E31"/>
            </a:solidFill>
            <a:ln w="12700">
              <a:solidFill>
                <a:srgbClr val="000000"/>
              </a:solidFill>
            </a:ln>
          </p:spPr>
          <p:txBody>
            <a:bodyPr/>
            <a:lstStyle/>
            <a:p>
              <a:endParaRPr lang="en-US"/>
            </a:p>
          </p:txBody>
        </p:sp>
        <p:sp>
          <p:nvSpPr>
            <p:cNvPr id="9" name="TextBox 9"/>
            <p:cNvSpPr txBox="1"/>
            <p:nvPr/>
          </p:nvSpPr>
          <p:spPr>
            <a:xfrm>
              <a:off x="0" y="28575"/>
              <a:ext cx="9150350" cy="3111373"/>
            </a:xfrm>
            <a:prstGeom prst="rect">
              <a:avLst/>
            </a:prstGeom>
          </p:spPr>
          <p:txBody>
            <a:bodyPr lIns="50800" tIns="50800" rIns="50800" bIns="50800" rtlCol="0" anchor="t"/>
            <a:lstStyle/>
            <a:p>
              <a:pPr algn="l">
                <a:lnSpc>
                  <a:spcPts val="3240"/>
                </a:lnSpc>
              </a:pPr>
              <a:r>
                <a:rPr lang="en-US" sz="3000">
                  <a:solidFill>
                    <a:srgbClr val="D3D3D3"/>
                  </a:solidFill>
                  <a:latin typeface="Quicksand"/>
                  <a:ea typeface="Quicksand"/>
                  <a:cs typeface="Quicksand"/>
                  <a:sym typeface="Quicksand"/>
                </a:rPr>
                <a:t>Sending State:</a:t>
              </a:r>
            </a:p>
            <a:p>
              <a:pPr marL="1314450" lvl="2" indent="-438150" algn="l">
                <a:lnSpc>
                  <a:spcPts val="3240"/>
                </a:lnSpc>
                <a:buFont typeface="Arial"/>
                <a:buChar char="⚬"/>
              </a:pPr>
              <a:r>
                <a:rPr lang="en-US" sz="3000">
                  <a:solidFill>
                    <a:srgbClr val="D3D3D3"/>
                  </a:solidFill>
                  <a:latin typeface="Quicksand"/>
                  <a:ea typeface="Quicksand"/>
                  <a:cs typeface="Quicksand"/>
                  <a:sym typeface="Quicksand"/>
                </a:rPr>
                <a:t>Issue Compact compliant ‘warrant’</a:t>
              </a:r>
            </a:p>
            <a:p>
              <a:pPr marL="1314450" lvl="2" indent="-438150" algn="l">
                <a:lnSpc>
                  <a:spcPts val="3240"/>
                </a:lnSpc>
                <a:buFont typeface="Arial"/>
                <a:buChar char="⚬"/>
              </a:pPr>
              <a:r>
                <a:rPr lang="en-US" sz="3000">
                  <a:solidFill>
                    <a:srgbClr val="D3D3D3"/>
                  </a:solidFill>
                  <a:latin typeface="Quicksand"/>
                  <a:ea typeface="Quicksand"/>
                  <a:cs typeface="Quicksand"/>
                  <a:sym typeface="Quicksand"/>
                </a:rPr>
                <a:t>Incur cost of Retaking Supervised Individual</a:t>
              </a:r>
            </a:p>
          </p:txBody>
        </p:sp>
      </p:grpSp>
      <p:grpSp>
        <p:nvGrpSpPr>
          <p:cNvPr id="10" name="Group 10"/>
          <p:cNvGrpSpPr/>
          <p:nvPr/>
        </p:nvGrpSpPr>
        <p:grpSpPr>
          <a:xfrm>
            <a:off x="10021894" y="5037287"/>
            <a:ext cx="6862762" cy="2259585"/>
            <a:chOff x="0" y="0"/>
            <a:chExt cx="9150350" cy="3012780"/>
          </a:xfrm>
        </p:grpSpPr>
        <p:sp>
          <p:nvSpPr>
            <p:cNvPr id="11" name="Freeform 11"/>
            <p:cNvSpPr/>
            <p:nvPr/>
          </p:nvSpPr>
          <p:spPr>
            <a:xfrm>
              <a:off x="0" y="0"/>
              <a:ext cx="9150350" cy="3012818"/>
            </a:xfrm>
            <a:custGeom>
              <a:avLst/>
              <a:gdLst/>
              <a:ahLst/>
              <a:cxnLst/>
              <a:rect l="l" t="t" r="r" b="b"/>
              <a:pathLst>
                <a:path w="9150350" h="3012818">
                  <a:moveTo>
                    <a:pt x="0" y="0"/>
                  </a:moveTo>
                  <a:lnTo>
                    <a:pt x="9150350" y="0"/>
                  </a:lnTo>
                  <a:lnTo>
                    <a:pt x="9150350" y="3012818"/>
                  </a:lnTo>
                  <a:lnTo>
                    <a:pt x="0" y="3012818"/>
                  </a:lnTo>
                  <a:close/>
                </a:path>
              </a:pathLst>
            </a:custGeom>
            <a:solidFill>
              <a:srgbClr val="0E1E31"/>
            </a:solidFill>
            <a:ln w="12700">
              <a:solidFill>
                <a:srgbClr val="000000"/>
              </a:solidFill>
            </a:ln>
          </p:spPr>
          <p:txBody>
            <a:bodyPr/>
            <a:lstStyle/>
            <a:p>
              <a:endParaRPr lang="en-US"/>
            </a:p>
          </p:txBody>
        </p:sp>
        <p:sp>
          <p:nvSpPr>
            <p:cNvPr id="12" name="TextBox 12"/>
            <p:cNvSpPr txBox="1"/>
            <p:nvPr/>
          </p:nvSpPr>
          <p:spPr>
            <a:xfrm>
              <a:off x="0" y="28575"/>
              <a:ext cx="9150350" cy="2984205"/>
            </a:xfrm>
            <a:prstGeom prst="rect">
              <a:avLst/>
            </a:prstGeom>
          </p:spPr>
          <p:txBody>
            <a:bodyPr lIns="50800" tIns="50800" rIns="50800" bIns="50800" rtlCol="0" anchor="t"/>
            <a:lstStyle/>
            <a:p>
              <a:pPr algn="l">
                <a:lnSpc>
                  <a:spcPts val="3240"/>
                </a:lnSpc>
              </a:pPr>
              <a:r>
                <a:rPr lang="en-US" sz="3000">
                  <a:solidFill>
                    <a:srgbClr val="D3D3D3"/>
                  </a:solidFill>
                  <a:latin typeface="Quicksand"/>
                  <a:ea typeface="Quicksand"/>
                  <a:cs typeface="Quicksand"/>
                  <a:sym typeface="Quicksand"/>
                </a:rPr>
                <a:t>Receiving State:</a:t>
              </a:r>
            </a:p>
            <a:p>
              <a:pPr marL="1314450" lvl="2" indent="-438150" algn="l">
                <a:lnSpc>
                  <a:spcPts val="3240"/>
                </a:lnSpc>
                <a:buFont typeface="Arial"/>
                <a:buChar char="⚬"/>
              </a:pPr>
              <a:r>
                <a:rPr lang="en-US" sz="3000">
                  <a:solidFill>
                    <a:srgbClr val="D3D3D3"/>
                  </a:solidFill>
                  <a:latin typeface="Quicksand"/>
                  <a:ea typeface="Quicksand"/>
                  <a:cs typeface="Quicksand"/>
                  <a:sym typeface="Quicksand"/>
                </a:rPr>
                <a:t>Incur cost to incarcerate pending retake</a:t>
              </a:r>
            </a:p>
            <a:p>
              <a:pPr marL="1314450" lvl="2" indent="-438150" algn="l">
                <a:lnSpc>
                  <a:spcPts val="3240"/>
                </a:lnSpc>
                <a:buFont typeface="Arial"/>
                <a:buChar char="⚬"/>
              </a:pPr>
              <a:r>
                <a:rPr lang="en-US" sz="3000">
                  <a:solidFill>
                    <a:srgbClr val="D3D3D3"/>
                  </a:solidFill>
                  <a:latin typeface="Quicksand"/>
                  <a:ea typeface="Quicksand"/>
                  <a:cs typeface="Quicksand"/>
                  <a:sym typeface="Quicksand"/>
                </a:rPr>
                <a:t>May require establishing PC</a:t>
              </a:r>
            </a:p>
          </p:txBody>
        </p:sp>
      </p:grpSp>
      <p:sp>
        <p:nvSpPr>
          <p:cNvPr id="13" name="TextBox 13"/>
          <p:cNvSpPr txBox="1"/>
          <p:nvPr/>
        </p:nvSpPr>
        <p:spPr>
          <a:xfrm>
            <a:off x="2282741" y="7867650"/>
            <a:ext cx="13453224" cy="2162175"/>
          </a:xfrm>
          <a:prstGeom prst="rect">
            <a:avLst/>
          </a:prstGeom>
        </p:spPr>
        <p:txBody>
          <a:bodyPr lIns="0" tIns="0" rIns="0" bIns="0" rtlCol="0" anchor="t">
            <a:spAutoFit/>
          </a:bodyPr>
          <a:lstStyle/>
          <a:p>
            <a:pPr algn="ctr">
              <a:lnSpc>
                <a:spcPts val="4320"/>
              </a:lnSpc>
            </a:pPr>
            <a:r>
              <a:rPr lang="en-US" sz="3600" b="1">
                <a:solidFill>
                  <a:srgbClr val="EFEFEF"/>
                </a:solidFill>
                <a:latin typeface="Quicksand Bold"/>
                <a:ea typeface="Quicksand Bold"/>
                <a:cs typeface="Quicksand Bold"/>
                <a:sym typeface="Quicksand Bold"/>
              </a:rPr>
              <a:t>Supervised individuals subject to retaking shall not be entitled to bond/release conditions pending retaking </a:t>
            </a:r>
            <a:r>
              <a:rPr lang="en-US" sz="3600" b="1" i="1">
                <a:solidFill>
                  <a:srgbClr val="EFEFEF"/>
                </a:solidFill>
                <a:latin typeface="Quicksand Bold"/>
                <a:ea typeface="Quicksand Bold"/>
                <a:cs typeface="Quicksand Bold"/>
                <a:sym typeface="Quicksand Bold"/>
              </a:rPr>
              <a:t>Rule 5.105</a:t>
            </a:r>
          </a:p>
          <a:p>
            <a:pPr algn="l">
              <a:lnSpc>
                <a:spcPts val="4320"/>
              </a:lnSpc>
            </a:pPr>
            <a:endParaRPr lang="en-US" sz="3600" b="1" i="1">
              <a:solidFill>
                <a:srgbClr val="EFEFEF"/>
              </a:solidFill>
              <a:latin typeface="Quicksand Bold"/>
              <a:ea typeface="Quicksand Bold"/>
              <a:cs typeface="Quicksand Bold"/>
              <a:sym typeface="Quicksand Bold"/>
            </a:endParaRPr>
          </a:p>
        </p:txBody>
      </p:sp>
      <p:sp>
        <p:nvSpPr>
          <p:cNvPr id="14" name="TextBox 14"/>
          <p:cNvSpPr txBox="1"/>
          <p:nvPr/>
        </p:nvSpPr>
        <p:spPr>
          <a:xfrm>
            <a:off x="1681162" y="2799276"/>
            <a:ext cx="15203494" cy="1880235"/>
          </a:xfrm>
          <a:prstGeom prst="rect">
            <a:avLst/>
          </a:prstGeom>
        </p:spPr>
        <p:txBody>
          <a:bodyPr lIns="0" tIns="0" rIns="0" bIns="0" rtlCol="0" anchor="t">
            <a:spAutoFit/>
          </a:bodyPr>
          <a:lstStyle/>
          <a:p>
            <a:pPr algn="ctr">
              <a:lnSpc>
                <a:spcPts val="5040"/>
              </a:lnSpc>
            </a:pPr>
            <a:r>
              <a:rPr lang="en-US" sz="3600" b="1" dirty="0">
                <a:solidFill>
                  <a:srgbClr val="EFEFEF"/>
                </a:solidFill>
                <a:latin typeface="Quicksand Bold"/>
                <a:ea typeface="Quicksand Bold"/>
                <a:cs typeface="Quicksand Bold"/>
                <a:sym typeface="Quicksand Bold"/>
              </a:rPr>
              <a:t>Retaking </a:t>
            </a:r>
            <a:r>
              <a:rPr lang="en-US" sz="3600" dirty="0">
                <a:solidFill>
                  <a:srgbClr val="EFEFEF"/>
                </a:solidFill>
                <a:latin typeface="Quicksand"/>
                <a:ea typeface="Quicksand"/>
                <a:cs typeface="Quicksand"/>
                <a:sym typeface="Quicksand"/>
              </a:rPr>
              <a:t>– means the act of a sending state physically removing or causing to have a supervised individual removed, from a receiving state. </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1681162" y="608009"/>
            <a:ext cx="6636649" cy="3023661"/>
            <a:chOff x="0" y="0"/>
            <a:chExt cx="8848865" cy="4031548"/>
          </a:xfrm>
        </p:grpSpPr>
        <p:sp>
          <p:nvSpPr>
            <p:cNvPr id="3" name="Freeform 3"/>
            <p:cNvSpPr/>
            <p:nvPr/>
          </p:nvSpPr>
          <p:spPr>
            <a:xfrm>
              <a:off x="0" y="0"/>
              <a:ext cx="8848860" cy="4031545"/>
            </a:xfrm>
            <a:custGeom>
              <a:avLst/>
              <a:gdLst/>
              <a:ahLst/>
              <a:cxnLst/>
              <a:rect l="l" t="t" r="r" b="b"/>
              <a:pathLst>
                <a:path w="8848860" h="4031545">
                  <a:moveTo>
                    <a:pt x="0" y="0"/>
                  </a:moveTo>
                  <a:lnTo>
                    <a:pt x="8848860" y="0"/>
                  </a:lnTo>
                  <a:lnTo>
                    <a:pt x="8848860" y="4031545"/>
                  </a:lnTo>
                  <a:lnTo>
                    <a:pt x="0" y="4031545"/>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8848865" cy="3964873"/>
            </a:xfrm>
            <a:prstGeom prst="rect">
              <a:avLst/>
            </a:prstGeom>
            <a:ln>
              <a:noFill/>
            </a:ln>
          </p:spPr>
          <p:txBody>
            <a:bodyPr lIns="0" tIns="0" rIns="0" bIns="0" rtlCol="0" anchor="ctr"/>
            <a:lstStyle/>
            <a:p>
              <a:pPr algn="l">
                <a:lnSpc>
                  <a:spcPts val="6480"/>
                </a:lnSpc>
              </a:pPr>
              <a:r>
                <a:rPr lang="en-US" sz="6000" spc="-36">
                  <a:solidFill>
                    <a:srgbClr val="0E1E31"/>
                  </a:solidFill>
                  <a:latin typeface="Questrial"/>
                  <a:ea typeface="Questrial"/>
                  <a:cs typeface="Questrial"/>
                  <a:sym typeface="Questrial"/>
                </a:rPr>
                <a:t>Warrant Definition</a:t>
              </a:r>
            </a:p>
          </p:txBody>
        </p:sp>
      </p:grpSp>
      <p:grpSp>
        <p:nvGrpSpPr>
          <p:cNvPr id="5" name="Group 5"/>
          <p:cNvGrpSpPr/>
          <p:nvPr/>
        </p:nvGrpSpPr>
        <p:grpSpPr>
          <a:xfrm>
            <a:off x="0" y="1337310"/>
            <a:ext cx="1083564" cy="7606665"/>
            <a:chOff x="0" y="0"/>
            <a:chExt cx="1444752" cy="10142220"/>
          </a:xfrm>
        </p:grpSpPr>
        <p:sp>
          <p:nvSpPr>
            <p:cNvPr id="6" name="Freeform 6"/>
            <p:cNvSpPr/>
            <p:nvPr/>
          </p:nvSpPr>
          <p:spPr>
            <a:xfrm>
              <a:off x="0" y="0"/>
              <a:ext cx="1444752" cy="10142220"/>
            </a:xfrm>
            <a:custGeom>
              <a:avLst/>
              <a:gdLst/>
              <a:ahLst/>
              <a:cxnLst/>
              <a:rect l="l" t="t" r="r" b="b"/>
              <a:pathLst>
                <a:path w="1444752" h="10142220">
                  <a:moveTo>
                    <a:pt x="0" y="0"/>
                  </a:moveTo>
                  <a:lnTo>
                    <a:pt x="1444752" y="0"/>
                  </a:lnTo>
                  <a:lnTo>
                    <a:pt x="1444752" y="10142220"/>
                  </a:lnTo>
                  <a:lnTo>
                    <a:pt x="0" y="10142220"/>
                  </a:lnTo>
                  <a:close/>
                </a:path>
              </a:pathLst>
            </a:custGeom>
            <a:solidFill>
              <a:srgbClr val="822C2E"/>
            </a:solidFill>
            <a:ln w="12700">
              <a:solidFill>
                <a:srgbClr val="000000"/>
              </a:solidFill>
            </a:ln>
          </p:spPr>
          <p:txBody>
            <a:bodyPr/>
            <a:lstStyle/>
            <a:p>
              <a:endParaRPr lang="en-US"/>
            </a:p>
          </p:txBody>
        </p:sp>
      </p:grpSp>
      <p:grpSp>
        <p:nvGrpSpPr>
          <p:cNvPr id="7" name="Group 7"/>
          <p:cNvGrpSpPr/>
          <p:nvPr/>
        </p:nvGrpSpPr>
        <p:grpSpPr>
          <a:xfrm>
            <a:off x="1681162" y="5651061"/>
            <a:ext cx="15578138" cy="3993261"/>
            <a:chOff x="0" y="0"/>
            <a:chExt cx="20770850" cy="5324348"/>
          </a:xfrm>
        </p:grpSpPr>
        <p:sp>
          <p:nvSpPr>
            <p:cNvPr id="8" name="Freeform 8"/>
            <p:cNvSpPr/>
            <p:nvPr/>
          </p:nvSpPr>
          <p:spPr>
            <a:xfrm>
              <a:off x="0" y="0"/>
              <a:ext cx="20770875" cy="5324308"/>
            </a:xfrm>
            <a:custGeom>
              <a:avLst/>
              <a:gdLst/>
              <a:ahLst/>
              <a:cxnLst/>
              <a:rect l="l" t="t" r="r" b="b"/>
              <a:pathLst>
                <a:path w="20770875" h="5324308">
                  <a:moveTo>
                    <a:pt x="0" y="0"/>
                  </a:moveTo>
                  <a:lnTo>
                    <a:pt x="20770875" y="0"/>
                  </a:lnTo>
                  <a:lnTo>
                    <a:pt x="20770875" y="5324308"/>
                  </a:lnTo>
                  <a:lnTo>
                    <a:pt x="0" y="5324308"/>
                  </a:lnTo>
                  <a:close/>
                </a:path>
              </a:pathLst>
            </a:custGeom>
            <a:solidFill>
              <a:srgbClr val="2E415D"/>
            </a:solidFill>
            <a:ln w="12700">
              <a:solidFill>
                <a:srgbClr val="000000"/>
              </a:solidFill>
            </a:ln>
          </p:spPr>
          <p:txBody>
            <a:bodyPr/>
            <a:lstStyle/>
            <a:p>
              <a:endParaRPr lang="en-US"/>
            </a:p>
          </p:txBody>
        </p:sp>
        <p:sp>
          <p:nvSpPr>
            <p:cNvPr id="9" name="TextBox 9"/>
            <p:cNvSpPr txBox="1"/>
            <p:nvPr/>
          </p:nvSpPr>
          <p:spPr>
            <a:xfrm>
              <a:off x="0" y="28575"/>
              <a:ext cx="20770850" cy="5295773"/>
            </a:xfrm>
            <a:prstGeom prst="rect">
              <a:avLst/>
            </a:prstGeom>
          </p:spPr>
          <p:txBody>
            <a:bodyPr lIns="50800" tIns="50800" rIns="50800" bIns="50800" rtlCol="0" anchor="ctr"/>
            <a:lstStyle/>
            <a:p>
              <a:pPr algn="l">
                <a:lnSpc>
                  <a:spcPts val="3240"/>
                </a:lnSpc>
              </a:pPr>
              <a:r>
                <a:rPr lang="en-US" sz="3000">
                  <a:solidFill>
                    <a:srgbClr val="D3D3D3"/>
                  </a:solidFill>
                  <a:latin typeface="Quicksand"/>
                  <a:ea typeface="Quicksand"/>
                  <a:cs typeface="Quicksand"/>
                  <a:sym typeface="Quicksand"/>
                </a:rPr>
                <a:t>Warrants are required when:</a:t>
              </a:r>
            </a:p>
            <a:p>
              <a:pPr marL="628650" lvl="1" indent="-314325" algn="l">
                <a:lnSpc>
                  <a:spcPts val="3240"/>
                </a:lnSpc>
                <a:buFont typeface="Arial"/>
                <a:buChar char="•"/>
              </a:pPr>
              <a:r>
                <a:rPr lang="en-US" sz="3000">
                  <a:solidFill>
                    <a:srgbClr val="D3D3D3"/>
                  </a:solidFill>
                  <a:latin typeface="Quicksand"/>
                  <a:ea typeface="Quicksand"/>
                  <a:cs typeface="Quicksand"/>
                  <a:sym typeface="Quicksand"/>
                </a:rPr>
                <a:t>A supervised individual fails to arrive as instructed</a:t>
              </a:r>
            </a:p>
            <a:p>
              <a:pPr marL="628650" lvl="1" indent="-314325" algn="l">
                <a:lnSpc>
                  <a:spcPts val="3240"/>
                </a:lnSpc>
                <a:buFont typeface="Arial"/>
                <a:buChar char="•"/>
              </a:pPr>
              <a:r>
                <a:rPr lang="en-US" sz="3000">
                  <a:solidFill>
                    <a:srgbClr val="D3D3D3"/>
                  </a:solidFill>
                  <a:latin typeface="Quicksand"/>
                  <a:ea typeface="Quicksand"/>
                  <a:cs typeface="Quicksand"/>
                  <a:sym typeface="Quicksand"/>
                </a:rPr>
                <a:t>Receiving State requires retaking as supervision is no longer feasible and the supervised individual: </a:t>
              </a:r>
            </a:p>
            <a:p>
              <a:pPr marL="1507324" lvl="2" indent="-502441" algn="l">
                <a:lnSpc>
                  <a:spcPts val="3239"/>
                </a:lnSpc>
                <a:buFont typeface="Arial"/>
                <a:buChar char="⚬"/>
              </a:pPr>
              <a:r>
                <a:rPr lang="en-US" sz="2999">
                  <a:solidFill>
                    <a:srgbClr val="D3D3D3"/>
                  </a:solidFill>
                  <a:latin typeface="Quicksand"/>
                  <a:ea typeface="Quicksand"/>
                  <a:cs typeface="Quicksand"/>
                  <a:sym typeface="Quicksand"/>
                </a:rPr>
                <a:t>is reported as an absconder; or</a:t>
              </a:r>
            </a:p>
            <a:p>
              <a:pPr marL="1507324" lvl="2" indent="-502441" algn="l">
                <a:lnSpc>
                  <a:spcPts val="3239"/>
                </a:lnSpc>
                <a:buFont typeface="Arial"/>
                <a:buChar char="⚬"/>
              </a:pPr>
              <a:r>
                <a:rPr lang="en-US" sz="2999">
                  <a:solidFill>
                    <a:srgbClr val="D3D3D3"/>
                  </a:solidFill>
                  <a:latin typeface="Quicksand"/>
                  <a:ea typeface="Quicksand"/>
                  <a:cs typeface="Quicksand"/>
                  <a:sym typeface="Quicksand"/>
                </a:rPr>
                <a:t>is subject to mandatory retaking for behavior requiring retaking (exception exists to allow return in lieu of retaking </a:t>
              </a:r>
              <a:r>
                <a:rPr lang="en-US" sz="2999" i="1">
                  <a:solidFill>
                    <a:srgbClr val="D3D3D3"/>
                  </a:solidFill>
                  <a:latin typeface="Quicksand"/>
                  <a:ea typeface="Quicksand"/>
                  <a:cs typeface="Quicksand"/>
                  <a:sym typeface="Quicksand"/>
                </a:rPr>
                <a:t>See Rule 5.103); or</a:t>
              </a:r>
            </a:p>
            <a:p>
              <a:pPr marL="1507324" lvl="2" indent="-502441" algn="l">
                <a:lnSpc>
                  <a:spcPts val="3239"/>
                </a:lnSpc>
                <a:buFont typeface="Arial"/>
                <a:buChar char="⚬"/>
              </a:pPr>
              <a:r>
                <a:rPr lang="en-US" sz="2999">
                  <a:solidFill>
                    <a:srgbClr val="D3D3D3"/>
                  </a:solidFill>
                  <a:latin typeface="Quicksand"/>
                  <a:ea typeface="Quicksand"/>
                  <a:cs typeface="Quicksand"/>
                  <a:sym typeface="Quicksand"/>
                </a:rPr>
                <a:t>commits a new felony or violent crime</a:t>
              </a:r>
            </a:p>
            <a:p>
              <a:pPr marL="628650" lvl="1" indent="-314325" algn="l">
                <a:lnSpc>
                  <a:spcPts val="3240"/>
                </a:lnSpc>
                <a:buFont typeface="Arial"/>
                <a:buChar char="•"/>
              </a:pPr>
              <a:r>
                <a:rPr lang="en-US" sz="3000">
                  <a:solidFill>
                    <a:srgbClr val="D3D3D3"/>
                  </a:solidFill>
                  <a:latin typeface="Quicksand"/>
                  <a:ea typeface="Quicksand"/>
                  <a:cs typeface="Quicksand"/>
                  <a:sym typeface="Quicksand"/>
                </a:rPr>
                <a:t>Sending State discretionarily retakes </a:t>
              </a:r>
            </a:p>
          </p:txBody>
        </p:sp>
      </p:grpSp>
      <p:sp>
        <p:nvSpPr>
          <p:cNvPr id="10" name="TextBox 10"/>
          <p:cNvSpPr txBox="1"/>
          <p:nvPr/>
        </p:nvSpPr>
        <p:spPr>
          <a:xfrm>
            <a:off x="1681163" y="2790229"/>
            <a:ext cx="15578138" cy="2474595"/>
          </a:xfrm>
          <a:prstGeom prst="rect">
            <a:avLst/>
          </a:prstGeom>
        </p:spPr>
        <p:txBody>
          <a:bodyPr lIns="0" tIns="0" rIns="0" bIns="0" rtlCol="0" anchor="t">
            <a:spAutoFit/>
          </a:bodyPr>
          <a:lstStyle/>
          <a:p>
            <a:pPr algn="l">
              <a:lnSpc>
                <a:spcPts val="3240"/>
              </a:lnSpc>
              <a:spcBef>
                <a:spcPct val="0"/>
              </a:spcBef>
            </a:pPr>
            <a:r>
              <a:rPr lang="en-US" sz="3000" b="1">
                <a:solidFill>
                  <a:srgbClr val="0E1E31"/>
                </a:solidFill>
                <a:latin typeface="Quicksand Bold"/>
                <a:ea typeface="Quicksand Bold"/>
                <a:cs typeface="Quicksand Bold"/>
                <a:sym typeface="Quicksand Bold"/>
              </a:rPr>
              <a:t>Warrant </a:t>
            </a:r>
            <a:r>
              <a:rPr lang="en-US" sz="3000">
                <a:solidFill>
                  <a:srgbClr val="0E1E31"/>
                </a:solidFill>
                <a:latin typeface="Quicksand"/>
                <a:ea typeface="Quicksand"/>
                <a:cs typeface="Quicksand"/>
                <a:sym typeface="Quicksand"/>
              </a:rPr>
              <a:t>– means a written order of the court or authorities of a sending or receiving state or other body of competent jurisdiction which is made on behalf of the state, or United States, issued pursuant to statute and/or rule and which commands law enforcement to arrest a supervised individual. The warrant shall be entered in the National Crime Information Center (NCIC) Wanted Person File with a nationwide pick-up radius with no bond amount set. </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sp>
        <p:nvSpPr>
          <p:cNvPr id="2" name="Freeform 2"/>
          <p:cNvSpPr/>
          <p:nvPr/>
        </p:nvSpPr>
        <p:spPr>
          <a:xfrm>
            <a:off x="3889477" y="1996802"/>
            <a:ext cx="4266571" cy="3146698"/>
          </a:xfrm>
          <a:custGeom>
            <a:avLst/>
            <a:gdLst/>
            <a:ahLst/>
            <a:cxnLst/>
            <a:rect l="l" t="t" r="r" b="b"/>
            <a:pathLst>
              <a:path w="4266571" h="3146698">
                <a:moveTo>
                  <a:pt x="0" y="0"/>
                </a:moveTo>
                <a:lnTo>
                  <a:pt x="4266571" y="0"/>
                </a:lnTo>
                <a:lnTo>
                  <a:pt x="4266571" y="3146698"/>
                </a:lnTo>
                <a:lnTo>
                  <a:pt x="0" y="314669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97901" y="343271"/>
            <a:ext cx="8284654" cy="1528686"/>
            <a:chOff x="0" y="0"/>
            <a:chExt cx="11046206" cy="2038248"/>
          </a:xfrm>
        </p:grpSpPr>
        <p:sp>
          <p:nvSpPr>
            <p:cNvPr id="4" name="Freeform 4"/>
            <p:cNvSpPr/>
            <p:nvPr/>
          </p:nvSpPr>
          <p:spPr>
            <a:xfrm>
              <a:off x="0" y="0"/>
              <a:ext cx="11046206" cy="2038223"/>
            </a:xfrm>
            <a:custGeom>
              <a:avLst/>
              <a:gdLst/>
              <a:ahLst/>
              <a:cxnLst/>
              <a:rect l="l" t="t" r="r" b="b"/>
              <a:pathLst>
                <a:path w="11046206" h="2038223">
                  <a:moveTo>
                    <a:pt x="0" y="0"/>
                  </a:moveTo>
                  <a:lnTo>
                    <a:pt x="11046206" y="0"/>
                  </a:lnTo>
                  <a:lnTo>
                    <a:pt x="11046206" y="2038223"/>
                  </a:lnTo>
                  <a:lnTo>
                    <a:pt x="0" y="2038223"/>
                  </a:lnTo>
                  <a:close/>
                </a:path>
              </a:pathLst>
            </a:custGeom>
            <a:solidFill>
              <a:srgbClr val="822C2E"/>
            </a:solidFill>
            <a:ln w="12700">
              <a:noFill/>
            </a:ln>
          </p:spPr>
          <p:txBody>
            <a:bodyPr/>
            <a:lstStyle/>
            <a:p>
              <a:endParaRPr lang="en-US"/>
            </a:p>
          </p:txBody>
        </p:sp>
      </p:grpSp>
      <p:grpSp>
        <p:nvGrpSpPr>
          <p:cNvPr id="5" name="Group 5"/>
          <p:cNvGrpSpPr/>
          <p:nvPr/>
        </p:nvGrpSpPr>
        <p:grpSpPr>
          <a:xfrm>
            <a:off x="477822" y="502777"/>
            <a:ext cx="6883098" cy="1268730"/>
            <a:chOff x="0" y="0"/>
            <a:chExt cx="9177464" cy="1691640"/>
          </a:xfrm>
        </p:grpSpPr>
        <p:sp>
          <p:nvSpPr>
            <p:cNvPr id="6" name="Freeform 6"/>
            <p:cNvSpPr/>
            <p:nvPr/>
          </p:nvSpPr>
          <p:spPr>
            <a:xfrm>
              <a:off x="0" y="0"/>
              <a:ext cx="9177460" cy="1691640"/>
            </a:xfrm>
            <a:custGeom>
              <a:avLst/>
              <a:gdLst/>
              <a:ahLst/>
              <a:cxnLst/>
              <a:rect l="l" t="t" r="r" b="b"/>
              <a:pathLst>
                <a:path w="9177460" h="1691640">
                  <a:moveTo>
                    <a:pt x="0" y="0"/>
                  </a:moveTo>
                  <a:lnTo>
                    <a:pt x="9177460" y="0"/>
                  </a:lnTo>
                  <a:lnTo>
                    <a:pt x="9177460" y="1691640"/>
                  </a:lnTo>
                  <a:lnTo>
                    <a:pt x="0" y="1691640"/>
                  </a:lnTo>
                  <a:close/>
                </a:path>
              </a:pathLst>
            </a:custGeom>
            <a:solidFill>
              <a:srgbClr val="000000">
                <a:alpha val="0"/>
              </a:srgbClr>
            </a:solidFill>
            <a:ln w="12700">
              <a:noFill/>
            </a:ln>
          </p:spPr>
          <p:txBody>
            <a:bodyPr/>
            <a:lstStyle/>
            <a:p>
              <a:endParaRPr lang="en-US"/>
            </a:p>
          </p:txBody>
        </p:sp>
        <p:sp>
          <p:nvSpPr>
            <p:cNvPr id="7" name="TextBox 7"/>
            <p:cNvSpPr txBox="1"/>
            <p:nvPr/>
          </p:nvSpPr>
          <p:spPr>
            <a:xfrm>
              <a:off x="0" y="66675"/>
              <a:ext cx="9177464" cy="1624965"/>
            </a:xfrm>
            <a:prstGeom prst="rect">
              <a:avLst/>
            </a:prstGeom>
            <a:ln>
              <a:noFill/>
            </a:ln>
          </p:spPr>
          <p:txBody>
            <a:bodyPr lIns="0" tIns="0" rIns="0" bIns="0" rtlCol="0" anchor="ctr"/>
            <a:lstStyle/>
            <a:p>
              <a:pPr algn="l">
                <a:lnSpc>
                  <a:spcPts val="6480"/>
                </a:lnSpc>
              </a:pPr>
              <a:r>
                <a:rPr lang="en-US" sz="6000" spc="-36">
                  <a:solidFill>
                    <a:srgbClr val="EFEFEF"/>
                  </a:solidFill>
                  <a:latin typeface="Questrial"/>
                  <a:ea typeface="Questrial"/>
                  <a:cs typeface="Questrial"/>
                  <a:sym typeface="Questrial"/>
                </a:rPr>
                <a:t>Warrant Status</a:t>
              </a:r>
            </a:p>
          </p:txBody>
        </p:sp>
      </p:grpSp>
      <p:sp>
        <p:nvSpPr>
          <p:cNvPr id="8" name="Freeform 8"/>
          <p:cNvSpPr/>
          <p:nvPr/>
        </p:nvSpPr>
        <p:spPr>
          <a:xfrm>
            <a:off x="8349596" y="502777"/>
            <a:ext cx="10801807" cy="9213532"/>
          </a:xfrm>
          <a:custGeom>
            <a:avLst/>
            <a:gdLst/>
            <a:ahLst/>
            <a:cxnLst/>
            <a:rect l="l" t="t" r="r" b="b"/>
            <a:pathLst>
              <a:path w="10801807" h="9213532">
                <a:moveTo>
                  <a:pt x="0" y="0"/>
                </a:moveTo>
                <a:lnTo>
                  <a:pt x="10801807" y="0"/>
                </a:lnTo>
                <a:lnTo>
                  <a:pt x="10801807" y="9213533"/>
                </a:lnTo>
                <a:lnTo>
                  <a:pt x="0" y="9213533"/>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9" name="Group 9"/>
          <p:cNvGrpSpPr/>
          <p:nvPr/>
        </p:nvGrpSpPr>
        <p:grpSpPr>
          <a:xfrm>
            <a:off x="3714750" y="5768178"/>
            <a:ext cx="4114800" cy="3109874"/>
            <a:chOff x="0" y="0"/>
            <a:chExt cx="5486400" cy="4146499"/>
          </a:xfrm>
        </p:grpSpPr>
        <p:sp>
          <p:nvSpPr>
            <p:cNvPr id="10" name="Freeform 10"/>
            <p:cNvSpPr/>
            <p:nvPr/>
          </p:nvSpPr>
          <p:spPr>
            <a:xfrm>
              <a:off x="0" y="0"/>
              <a:ext cx="5486400" cy="4146469"/>
            </a:xfrm>
            <a:custGeom>
              <a:avLst/>
              <a:gdLst/>
              <a:ahLst/>
              <a:cxnLst/>
              <a:rect l="l" t="t" r="r" b="b"/>
              <a:pathLst>
                <a:path w="5486400" h="4146469">
                  <a:moveTo>
                    <a:pt x="0" y="0"/>
                  </a:moveTo>
                  <a:lnTo>
                    <a:pt x="5486400" y="0"/>
                  </a:lnTo>
                  <a:lnTo>
                    <a:pt x="5486400" y="4146469"/>
                  </a:lnTo>
                  <a:lnTo>
                    <a:pt x="0" y="4146469"/>
                  </a:lnTo>
                  <a:close/>
                </a:path>
              </a:pathLst>
            </a:custGeom>
            <a:solidFill>
              <a:srgbClr val="822C2E"/>
            </a:solidFill>
            <a:ln w="12700">
              <a:solidFill>
                <a:srgbClr val="000000"/>
              </a:solidFill>
            </a:ln>
          </p:spPr>
          <p:txBody>
            <a:bodyPr/>
            <a:lstStyle/>
            <a:p>
              <a:endParaRPr lang="en-US"/>
            </a:p>
          </p:txBody>
        </p:sp>
        <p:sp>
          <p:nvSpPr>
            <p:cNvPr id="11" name="TextBox 11"/>
            <p:cNvSpPr txBox="1"/>
            <p:nvPr/>
          </p:nvSpPr>
          <p:spPr>
            <a:xfrm>
              <a:off x="0" y="-9525"/>
              <a:ext cx="5486400" cy="4156024"/>
            </a:xfrm>
            <a:prstGeom prst="rect">
              <a:avLst/>
            </a:prstGeom>
          </p:spPr>
          <p:txBody>
            <a:bodyPr lIns="50800" tIns="50800" rIns="50800" bIns="50800" rtlCol="0" anchor="t"/>
            <a:lstStyle/>
            <a:p>
              <a:pPr algn="l">
                <a:lnSpc>
                  <a:spcPts val="3240"/>
                </a:lnSpc>
              </a:pPr>
              <a:r>
                <a:rPr lang="en-US" sz="2700">
                  <a:solidFill>
                    <a:srgbClr val="EFEFEF"/>
                  </a:solidFill>
                  <a:latin typeface="Quicksand"/>
                  <a:ea typeface="Quicksand"/>
                  <a:cs typeface="Quicksand"/>
                  <a:sym typeface="Quicksand"/>
                </a:rPr>
                <a:t>Enter verification date AFTER confirming warrant is compact compliant</a:t>
              </a:r>
            </a:p>
            <a:p>
              <a:pPr marL="488632" lvl="1" indent="-244316" algn="l">
                <a:lnSpc>
                  <a:spcPts val="3240"/>
                </a:lnSpc>
                <a:buFont typeface="Arial"/>
                <a:buChar char="•"/>
              </a:pPr>
              <a:r>
                <a:rPr lang="en-US" sz="2700">
                  <a:solidFill>
                    <a:srgbClr val="EFEFEF"/>
                  </a:solidFill>
                  <a:latin typeface="Quicksand"/>
                  <a:ea typeface="Quicksand"/>
                  <a:cs typeface="Quicksand"/>
                  <a:sym typeface="Quicksand"/>
                </a:rPr>
                <a:t>No geographic limits</a:t>
              </a:r>
            </a:p>
            <a:p>
              <a:pPr marL="488632" lvl="1" indent="-244316" algn="l">
                <a:lnSpc>
                  <a:spcPts val="3240"/>
                </a:lnSpc>
                <a:buFont typeface="Arial"/>
                <a:buChar char="•"/>
              </a:pPr>
              <a:r>
                <a:rPr lang="en-US" sz="2700">
                  <a:solidFill>
                    <a:srgbClr val="EFEFEF"/>
                  </a:solidFill>
                  <a:latin typeface="Quicksand"/>
                  <a:ea typeface="Quicksand"/>
                  <a:cs typeface="Quicksand"/>
                  <a:sym typeface="Quicksand"/>
                </a:rPr>
                <a:t>No bond</a:t>
              </a:r>
            </a:p>
            <a:p>
              <a:pPr marL="488632" lvl="1" indent="-244316" algn="l">
                <a:lnSpc>
                  <a:spcPts val="3240"/>
                </a:lnSpc>
                <a:buFont typeface="Arial"/>
                <a:buChar char="•"/>
              </a:pPr>
              <a:r>
                <a:rPr lang="en-US" sz="2700">
                  <a:solidFill>
                    <a:srgbClr val="EFEFEF"/>
                  </a:solidFill>
                  <a:latin typeface="Quicksand"/>
                  <a:ea typeface="Quicksand"/>
                  <a:cs typeface="Quicksand"/>
                  <a:sym typeface="Quicksand"/>
                </a:rPr>
                <a:t>Entered into NCIC</a:t>
              </a:r>
            </a:p>
          </p:txBody>
        </p:sp>
      </p:grpSp>
      <p:sp>
        <p:nvSpPr>
          <p:cNvPr id="12" name="AutoShape 12"/>
          <p:cNvSpPr/>
          <p:nvPr/>
        </p:nvSpPr>
        <p:spPr>
          <a:xfrm rot="-2506320">
            <a:off x="7453655" y="4590574"/>
            <a:ext cx="2732675" cy="0"/>
          </a:xfrm>
          <a:prstGeom prst="line">
            <a:avLst/>
          </a:prstGeom>
          <a:ln w="76200" cap="rnd">
            <a:solidFill>
              <a:srgbClr val="757A7C"/>
            </a:solidFill>
            <a:prstDash val="solid"/>
            <a:headEnd type="none" w="sm" len="sm"/>
            <a:tailEnd type="triangle" w="lg" len="med"/>
          </a:ln>
        </p:spPr>
        <p:txBody>
          <a:bodyPr/>
          <a:lstStyle/>
          <a:p>
            <a:endParaRPr lang="en-US"/>
          </a:p>
        </p:txBody>
      </p:sp>
      <p:sp>
        <p:nvSpPr>
          <p:cNvPr id="13" name="TextBox 13"/>
          <p:cNvSpPr txBox="1"/>
          <p:nvPr/>
        </p:nvSpPr>
        <p:spPr>
          <a:xfrm>
            <a:off x="413861" y="8951595"/>
            <a:ext cx="7324249" cy="1238250"/>
          </a:xfrm>
          <a:prstGeom prst="rect">
            <a:avLst/>
          </a:prstGeom>
        </p:spPr>
        <p:txBody>
          <a:bodyPr lIns="0" tIns="0" rIns="0" bIns="0" rtlCol="0" anchor="t">
            <a:spAutoFit/>
          </a:bodyPr>
          <a:lstStyle/>
          <a:p>
            <a:pPr algn="l">
              <a:lnSpc>
                <a:spcPts val="3240"/>
              </a:lnSpc>
            </a:pPr>
            <a:r>
              <a:rPr lang="en-US" sz="2700" i="1">
                <a:solidFill>
                  <a:srgbClr val="D3D3D3"/>
                </a:solidFill>
                <a:latin typeface="Quicksand"/>
                <a:ea typeface="Quicksand"/>
                <a:cs typeface="Quicksand"/>
                <a:sym typeface="Quicksand"/>
              </a:rPr>
              <a:t>All warrants issued by a sending state in accordance with ICAOS rules must be entered into ICOTS.</a:t>
            </a:r>
          </a:p>
        </p:txBody>
      </p:sp>
      <p:sp>
        <p:nvSpPr>
          <p:cNvPr id="14" name="Freeform 14"/>
          <p:cNvSpPr/>
          <p:nvPr/>
        </p:nvSpPr>
        <p:spPr>
          <a:xfrm>
            <a:off x="322421" y="2031463"/>
            <a:ext cx="3198028" cy="3736715"/>
          </a:xfrm>
          <a:custGeom>
            <a:avLst/>
            <a:gdLst/>
            <a:ahLst/>
            <a:cxnLst/>
            <a:rect l="l" t="t" r="r" b="b"/>
            <a:pathLst>
              <a:path w="3198028" h="3736715">
                <a:moveTo>
                  <a:pt x="0" y="0"/>
                </a:moveTo>
                <a:lnTo>
                  <a:pt x="3198029" y="0"/>
                </a:lnTo>
                <a:lnTo>
                  <a:pt x="3198029" y="3736715"/>
                </a:lnTo>
                <a:lnTo>
                  <a:pt x="0" y="3736715"/>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9722437" y="3987922"/>
            <a:ext cx="8113915" cy="5824168"/>
            <a:chOff x="0" y="0"/>
            <a:chExt cx="10454640" cy="7504341"/>
          </a:xfrm>
        </p:grpSpPr>
        <p:sp>
          <p:nvSpPr>
            <p:cNvPr id="3" name="Freeform 3"/>
            <p:cNvSpPr/>
            <p:nvPr/>
          </p:nvSpPr>
          <p:spPr>
            <a:xfrm>
              <a:off x="0" y="0"/>
              <a:ext cx="10454640" cy="7504303"/>
            </a:xfrm>
            <a:custGeom>
              <a:avLst/>
              <a:gdLst/>
              <a:ahLst/>
              <a:cxnLst/>
              <a:rect l="l" t="t" r="r" b="b"/>
              <a:pathLst>
                <a:path w="10454640" h="7504303">
                  <a:moveTo>
                    <a:pt x="0" y="0"/>
                  </a:moveTo>
                  <a:lnTo>
                    <a:pt x="10454640" y="0"/>
                  </a:lnTo>
                  <a:lnTo>
                    <a:pt x="10454640" y="7504303"/>
                  </a:lnTo>
                  <a:lnTo>
                    <a:pt x="0" y="7504303"/>
                  </a:lnTo>
                  <a:close/>
                </a:path>
              </a:pathLst>
            </a:custGeom>
            <a:solidFill>
              <a:srgbClr val="EFEFEF"/>
            </a:solidFill>
            <a:ln w="12700">
              <a:solidFill>
                <a:srgbClr val="000000"/>
              </a:solidFill>
            </a:ln>
          </p:spPr>
          <p:txBody>
            <a:bodyPr/>
            <a:lstStyle/>
            <a:p>
              <a:endParaRPr lang="en-US"/>
            </a:p>
          </p:txBody>
        </p:sp>
      </p:grpSp>
      <p:grpSp>
        <p:nvGrpSpPr>
          <p:cNvPr id="4" name="Group 4"/>
          <p:cNvGrpSpPr/>
          <p:nvPr/>
        </p:nvGrpSpPr>
        <p:grpSpPr>
          <a:xfrm>
            <a:off x="549731" y="3987922"/>
            <a:ext cx="8090259" cy="5824168"/>
            <a:chOff x="0" y="0"/>
            <a:chExt cx="10424160" cy="7504341"/>
          </a:xfrm>
        </p:grpSpPr>
        <p:sp>
          <p:nvSpPr>
            <p:cNvPr id="5" name="Freeform 5"/>
            <p:cNvSpPr/>
            <p:nvPr/>
          </p:nvSpPr>
          <p:spPr>
            <a:xfrm>
              <a:off x="0" y="0"/>
              <a:ext cx="10424160" cy="7504303"/>
            </a:xfrm>
            <a:custGeom>
              <a:avLst/>
              <a:gdLst/>
              <a:ahLst/>
              <a:cxnLst/>
              <a:rect l="l" t="t" r="r" b="b"/>
              <a:pathLst>
                <a:path w="10424160" h="7504303">
                  <a:moveTo>
                    <a:pt x="0" y="0"/>
                  </a:moveTo>
                  <a:lnTo>
                    <a:pt x="10424160" y="0"/>
                  </a:lnTo>
                  <a:lnTo>
                    <a:pt x="10424160" y="7504303"/>
                  </a:lnTo>
                  <a:lnTo>
                    <a:pt x="0" y="7504303"/>
                  </a:lnTo>
                  <a:close/>
                </a:path>
              </a:pathLst>
            </a:custGeom>
            <a:solidFill>
              <a:srgbClr val="EFEFEF"/>
            </a:solidFill>
            <a:ln w="12700">
              <a:solidFill>
                <a:srgbClr val="000000"/>
              </a:solidFill>
            </a:ln>
          </p:spPr>
          <p:txBody>
            <a:bodyPr/>
            <a:lstStyle/>
            <a:p>
              <a:endParaRPr lang="en-US"/>
            </a:p>
          </p:txBody>
        </p:sp>
      </p:grpSp>
      <p:grpSp>
        <p:nvGrpSpPr>
          <p:cNvPr id="6" name="Group 6"/>
          <p:cNvGrpSpPr/>
          <p:nvPr/>
        </p:nvGrpSpPr>
        <p:grpSpPr>
          <a:xfrm>
            <a:off x="714375" y="547688"/>
            <a:ext cx="16887825" cy="1399413"/>
            <a:chOff x="0" y="0"/>
            <a:chExt cx="22517100" cy="1865884"/>
          </a:xfrm>
        </p:grpSpPr>
        <p:sp>
          <p:nvSpPr>
            <p:cNvPr id="7" name="Freeform 7"/>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8" name="TextBox 8"/>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Discretionary Retaking &amp; Mandatory Retaking</a:t>
              </a:r>
            </a:p>
          </p:txBody>
        </p:sp>
      </p:grpSp>
      <p:sp>
        <p:nvSpPr>
          <p:cNvPr id="9" name="TextBox 9"/>
          <p:cNvSpPr txBox="1"/>
          <p:nvPr/>
        </p:nvSpPr>
        <p:spPr>
          <a:xfrm>
            <a:off x="971236" y="4370613"/>
            <a:ext cx="7532684" cy="4846320"/>
          </a:xfrm>
          <a:prstGeom prst="rect">
            <a:avLst/>
          </a:prstGeom>
        </p:spPr>
        <p:txBody>
          <a:bodyPr lIns="0" tIns="0" rIns="0" bIns="0" rtlCol="0" anchor="t">
            <a:spAutoFit/>
          </a:bodyPr>
          <a:lstStyle/>
          <a:p>
            <a:pPr marL="596800" lvl="1" indent="-298400" algn="l">
              <a:lnSpc>
                <a:spcPts val="3564"/>
              </a:lnSpc>
              <a:buFont typeface="Arial"/>
              <a:buChar char="•"/>
            </a:pPr>
            <a:r>
              <a:rPr lang="en-US" sz="3300">
                <a:solidFill>
                  <a:srgbClr val="0E1E31"/>
                </a:solidFill>
                <a:latin typeface="Quicksand"/>
                <a:ea typeface="Quicksand"/>
                <a:cs typeface="Quicksand"/>
                <a:sym typeface="Quicksand"/>
              </a:rPr>
              <a:t>Initiated by the Sending State (typically courts or parole boards)</a:t>
            </a:r>
          </a:p>
          <a:p>
            <a:pPr marL="597219" lvl="1" indent="-298609" algn="l">
              <a:lnSpc>
                <a:spcPts val="3564"/>
              </a:lnSpc>
              <a:buFont typeface="Arial"/>
              <a:buChar char="•"/>
            </a:pPr>
            <a:r>
              <a:rPr lang="en-US" sz="3300">
                <a:solidFill>
                  <a:srgbClr val="0E1E31"/>
                </a:solidFill>
                <a:latin typeface="Quicksand"/>
                <a:ea typeface="Quicksand"/>
                <a:cs typeface="Quicksand"/>
                <a:sym typeface="Quicksand"/>
              </a:rPr>
              <a:t>Requires notification via Discretionary Retaking Activity</a:t>
            </a:r>
          </a:p>
          <a:p>
            <a:pPr marL="596800" lvl="1" indent="-298400" algn="l">
              <a:lnSpc>
                <a:spcPts val="3564"/>
              </a:lnSpc>
              <a:buFont typeface="Arial"/>
              <a:buChar char="•"/>
            </a:pPr>
            <a:r>
              <a:rPr lang="en-US" sz="3300">
                <a:solidFill>
                  <a:srgbClr val="0E1E31"/>
                </a:solidFill>
                <a:latin typeface="Quicksand"/>
                <a:ea typeface="Quicksand"/>
                <a:cs typeface="Quicksand"/>
                <a:sym typeface="Quicksand"/>
              </a:rPr>
              <a:t>Warrant required- submit within 15 business days of warrant issuance</a:t>
            </a:r>
          </a:p>
          <a:p>
            <a:pPr marL="596800" lvl="1" indent="-298400" algn="l">
              <a:lnSpc>
                <a:spcPts val="3564"/>
              </a:lnSpc>
              <a:buFont typeface="Arial"/>
              <a:buChar char="•"/>
            </a:pPr>
            <a:r>
              <a:rPr lang="en-US" sz="3300">
                <a:solidFill>
                  <a:srgbClr val="0E1E31"/>
                </a:solidFill>
                <a:latin typeface="Quicksand"/>
                <a:ea typeface="Quicksand"/>
                <a:cs typeface="Quicksand"/>
                <a:sym typeface="Quicksand"/>
              </a:rPr>
              <a:t>Do not use Discretionary Retaking Activity for return in lieu of retaking</a:t>
            </a:r>
          </a:p>
          <a:p>
            <a:pPr marL="597219" lvl="1" indent="-298609" algn="l">
              <a:lnSpc>
                <a:spcPts val="3564"/>
              </a:lnSpc>
              <a:buFont typeface="Arial"/>
              <a:buChar char="•"/>
            </a:pPr>
            <a:r>
              <a:rPr lang="en-US" sz="3300">
                <a:solidFill>
                  <a:srgbClr val="0E1E31"/>
                </a:solidFill>
                <a:latin typeface="Quicksand"/>
                <a:ea typeface="Quicksand"/>
                <a:cs typeface="Quicksand"/>
                <a:sym typeface="Quicksand"/>
              </a:rPr>
              <a:t>Warrant must be entered into ICOTS</a:t>
            </a:r>
          </a:p>
          <a:p>
            <a:pPr marL="488634" lvl="1" indent="-244317" algn="ctr">
              <a:lnSpc>
                <a:spcPts val="2916"/>
              </a:lnSpc>
            </a:pPr>
            <a:endParaRPr lang="en-US" sz="3300">
              <a:solidFill>
                <a:srgbClr val="0E1E31"/>
              </a:solidFill>
              <a:latin typeface="Quicksand"/>
              <a:ea typeface="Quicksand"/>
              <a:cs typeface="Quicksand"/>
              <a:sym typeface="Quicksand"/>
            </a:endParaRPr>
          </a:p>
        </p:txBody>
      </p:sp>
      <p:grpSp>
        <p:nvGrpSpPr>
          <p:cNvPr id="10" name="Group 10"/>
          <p:cNvGrpSpPr/>
          <p:nvPr/>
        </p:nvGrpSpPr>
        <p:grpSpPr>
          <a:xfrm>
            <a:off x="0" y="547688"/>
            <a:ext cx="413661" cy="1052512"/>
            <a:chOff x="0" y="0"/>
            <a:chExt cx="551548" cy="1403350"/>
          </a:xfrm>
        </p:grpSpPr>
        <p:sp>
          <p:nvSpPr>
            <p:cNvPr id="11" name="Freeform 11"/>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EFEFEF"/>
            </a:solidFill>
            <a:ln w="12700">
              <a:solidFill>
                <a:srgbClr val="000000"/>
              </a:solidFill>
            </a:ln>
          </p:spPr>
          <p:txBody>
            <a:bodyPr/>
            <a:lstStyle/>
            <a:p>
              <a:endParaRPr lang="en-US"/>
            </a:p>
          </p:txBody>
        </p:sp>
      </p:grpSp>
      <p:grpSp>
        <p:nvGrpSpPr>
          <p:cNvPr id="12" name="Group 12"/>
          <p:cNvGrpSpPr/>
          <p:nvPr/>
        </p:nvGrpSpPr>
        <p:grpSpPr>
          <a:xfrm>
            <a:off x="0" y="2154341"/>
            <a:ext cx="18288000" cy="1624032"/>
            <a:chOff x="0" y="0"/>
            <a:chExt cx="24384000" cy="2165375"/>
          </a:xfrm>
        </p:grpSpPr>
        <p:sp>
          <p:nvSpPr>
            <p:cNvPr id="13" name="Freeform 13"/>
            <p:cNvSpPr/>
            <p:nvPr/>
          </p:nvSpPr>
          <p:spPr>
            <a:xfrm>
              <a:off x="0" y="0"/>
              <a:ext cx="24384000" cy="2165414"/>
            </a:xfrm>
            <a:custGeom>
              <a:avLst/>
              <a:gdLst/>
              <a:ahLst/>
              <a:cxnLst/>
              <a:rect l="l" t="t" r="r" b="b"/>
              <a:pathLst>
                <a:path w="24384000" h="2165414">
                  <a:moveTo>
                    <a:pt x="0" y="0"/>
                  </a:moveTo>
                  <a:lnTo>
                    <a:pt x="24384000" y="0"/>
                  </a:lnTo>
                  <a:lnTo>
                    <a:pt x="24384000" y="2165414"/>
                  </a:lnTo>
                  <a:lnTo>
                    <a:pt x="0" y="2165414"/>
                  </a:lnTo>
                  <a:close/>
                </a:path>
              </a:pathLst>
            </a:custGeom>
            <a:solidFill>
              <a:srgbClr val="EFEFEF"/>
            </a:solidFill>
            <a:ln w="12700">
              <a:solidFill>
                <a:srgbClr val="000000"/>
              </a:solidFill>
            </a:ln>
          </p:spPr>
          <p:txBody>
            <a:bodyPr/>
            <a:lstStyle/>
            <a:p>
              <a:endParaRPr lang="en-US"/>
            </a:p>
          </p:txBody>
        </p:sp>
      </p:grpSp>
      <p:sp>
        <p:nvSpPr>
          <p:cNvPr id="14" name="TextBox 14"/>
          <p:cNvSpPr txBox="1"/>
          <p:nvPr/>
        </p:nvSpPr>
        <p:spPr>
          <a:xfrm>
            <a:off x="1291047" y="2432956"/>
            <a:ext cx="6607626" cy="1076325"/>
          </a:xfrm>
          <a:prstGeom prst="rect">
            <a:avLst/>
          </a:prstGeom>
        </p:spPr>
        <p:txBody>
          <a:bodyPr lIns="0" tIns="0" rIns="0" bIns="0" rtlCol="0" anchor="t">
            <a:spAutoFit/>
          </a:bodyPr>
          <a:lstStyle/>
          <a:p>
            <a:pPr algn="ctr">
              <a:lnSpc>
                <a:spcPts val="4320"/>
              </a:lnSpc>
            </a:pPr>
            <a:r>
              <a:rPr lang="en-US" sz="3600">
                <a:solidFill>
                  <a:srgbClr val="822C2E"/>
                </a:solidFill>
                <a:latin typeface="Quicksand"/>
                <a:ea typeface="Quicksand"/>
                <a:cs typeface="Quicksand"/>
                <a:sym typeface="Quicksand"/>
              </a:rPr>
              <a:t>Discretionary </a:t>
            </a:r>
          </a:p>
          <a:p>
            <a:pPr algn="ctr">
              <a:lnSpc>
                <a:spcPts val="4320"/>
              </a:lnSpc>
            </a:pPr>
            <a:r>
              <a:rPr lang="en-US" sz="3600">
                <a:solidFill>
                  <a:srgbClr val="822C2E"/>
                </a:solidFill>
                <a:latin typeface="Quicksand"/>
                <a:ea typeface="Quicksand"/>
                <a:cs typeface="Quicksand"/>
                <a:sym typeface="Quicksand"/>
              </a:rPr>
              <a:t>Retaking</a:t>
            </a:r>
          </a:p>
        </p:txBody>
      </p:sp>
      <p:sp>
        <p:nvSpPr>
          <p:cNvPr id="15" name="TextBox 15"/>
          <p:cNvSpPr txBox="1"/>
          <p:nvPr/>
        </p:nvSpPr>
        <p:spPr>
          <a:xfrm>
            <a:off x="10475582" y="2540017"/>
            <a:ext cx="6607626" cy="969264"/>
          </a:xfrm>
          <a:prstGeom prst="rect">
            <a:avLst/>
          </a:prstGeom>
        </p:spPr>
        <p:txBody>
          <a:bodyPr lIns="0" tIns="0" rIns="0" bIns="0" rtlCol="0" anchor="t">
            <a:spAutoFit/>
          </a:bodyPr>
          <a:lstStyle/>
          <a:p>
            <a:pPr algn="ctr">
              <a:lnSpc>
                <a:spcPts val="3888"/>
              </a:lnSpc>
            </a:pPr>
            <a:r>
              <a:rPr lang="en-US" sz="3600">
                <a:solidFill>
                  <a:srgbClr val="822C2E"/>
                </a:solidFill>
                <a:latin typeface="Quicksand"/>
                <a:ea typeface="Quicksand"/>
                <a:cs typeface="Quicksand"/>
                <a:sym typeface="Quicksand"/>
              </a:rPr>
              <a:t>Mandatory</a:t>
            </a:r>
          </a:p>
          <a:p>
            <a:pPr algn="ctr">
              <a:lnSpc>
                <a:spcPts val="3888"/>
              </a:lnSpc>
            </a:pPr>
            <a:r>
              <a:rPr lang="en-US" sz="3600">
                <a:solidFill>
                  <a:srgbClr val="822C2E"/>
                </a:solidFill>
                <a:latin typeface="Quicksand"/>
                <a:ea typeface="Quicksand"/>
                <a:cs typeface="Quicksand"/>
                <a:sym typeface="Quicksand"/>
              </a:rPr>
              <a:t>Retaking</a:t>
            </a:r>
          </a:p>
        </p:txBody>
      </p:sp>
      <p:sp>
        <p:nvSpPr>
          <p:cNvPr id="16" name="TextBox 16"/>
          <p:cNvSpPr txBox="1"/>
          <p:nvPr/>
        </p:nvSpPr>
        <p:spPr>
          <a:xfrm>
            <a:off x="9858905" y="4430555"/>
            <a:ext cx="7840980" cy="4977003"/>
          </a:xfrm>
          <a:prstGeom prst="rect">
            <a:avLst/>
          </a:prstGeom>
        </p:spPr>
        <p:txBody>
          <a:bodyPr lIns="0" tIns="0" rIns="0" bIns="0" rtlCol="0" anchor="t">
            <a:spAutoFit/>
          </a:bodyPr>
          <a:lstStyle/>
          <a:p>
            <a:pPr marL="597217" lvl="1" indent="-298609" algn="l">
              <a:lnSpc>
                <a:spcPts val="3564"/>
              </a:lnSpc>
              <a:buFont typeface="Arial"/>
              <a:buChar char="•"/>
            </a:pPr>
            <a:r>
              <a:rPr lang="en-US" sz="3300">
                <a:solidFill>
                  <a:srgbClr val="0E1E31"/>
                </a:solidFill>
                <a:latin typeface="Quicksand"/>
                <a:ea typeface="Quicksand"/>
                <a:cs typeface="Quicksand"/>
                <a:sym typeface="Quicksand"/>
              </a:rPr>
              <a:t>Initiated by the Receiving State for:</a:t>
            </a:r>
          </a:p>
          <a:p>
            <a:pPr marL="1424940" lvl="2" indent="-474980" algn="l">
              <a:lnSpc>
                <a:spcPts val="3564"/>
              </a:lnSpc>
              <a:buFont typeface="Arial"/>
              <a:buChar char="⚬"/>
            </a:pPr>
            <a:r>
              <a:rPr lang="en-US" sz="3300">
                <a:solidFill>
                  <a:srgbClr val="0E1E31"/>
                </a:solidFill>
                <a:latin typeface="Quicksand"/>
                <a:ea typeface="Quicksand"/>
                <a:cs typeface="Quicksand"/>
                <a:sym typeface="Quicksand"/>
              </a:rPr>
              <a:t>Revocable behavior</a:t>
            </a:r>
          </a:p>
          <a:p>
            <a:pPr marL="1424940" lvl="2" indent="-474980" algn="l">
              <a:lnSpc>
                <a:spcPts val="3564"/>
              </a:lnSpc>
              <a:buFont typeface="Arial"/>
              <a:buChar char="⚬"/>
            </a:pPr>
            <a:r>
              <a:rPr lang="en-US" sz="3300">
                <a:solidFill>
                  <a:srgbClr val="0E1E31"/>
                </a:solidFill>
                <a:latin typeface="Quicksand"/>
                <a:ea typeface="Quicksand"/>
                <a:cs typeface="Quicksand"/>
                <a:sym typeface="Quicksand"/>
              </a:rPr>
              <a:t>New felony or violent crime</a:t>
            </a:r>
          </a:p>
          <a:p>
            <a:pPr marL="1424940" lvl="2" indent="-474980" algn="l">
              <a:lnSpc>
                <a:spcPts val="3564"/>
              </a:lnSpc>
              <a:buFont typeface="Arial"/>
              <a:buChar char="⚬"/>
            </a:pPr>
            <a:r>
              <a:rPr lang="en-US" sz="3300">
                <a:solidFill>
                  <a:srgbClr val="0E1E31"/>
                </a:solidFill>
                <a:latin typeface="Quicksand"/>
                <a:ea typeface="Quicksand"/>
                <a:cs typeface="Quicksand"/>
                <a:sym typeface="Quicksand"/>
              </a:rPr>
              <a:t>Absconding</a:t>
            </a:r>
          </a:p>
          <a:p>
            <a:pPr marL="597217" lvl="1" indent="-298609" algn="l">
              <a:lnSpc>
                <a:spcPts val="3564"/>
              </a:lnSpc>
              <a:buFont typeface="Arial"/>
              <a:buChar char="•"/>
            </a:pPr>
            <a:r>
              <a:rPr lang="en-US" sz="3300">
                <a:solidFill>
                  <a:srgbClr val="0E1E31"/>
                </a:solidFill>
                <a:latin typeface="Quicksand"/>
                <a:ea typeface="Quicksand"/>
                <a:cs typeface="Quicksand"/>
                <a:sym typeface="Quicksand"/>
              </a:rPr>
              <a:t>Documentation must show corrective efforts were exhausted and revocation would occur</a:t>
            </a:r>
          </a:p>
          <a:p>
            <a:pPr marL="596798" lvl="1" indent="-298399" algn="l">
              <a:lnSpc>
                <a:spcPts val="3564"/>
              </a:lnSpc>
              <a:buFont typeface="Arial"/>
              <a:buChar char="•"/>
            </a:pPr>
            <a:r>
              <a:rPr lang="en-US" sz="3300">
                <a:solidFill>
                  <a:srgbClr val="0E1E31"/>
                </a:solidFill>
                <a:latin typeface="Quicksand"/>
                <a:ea typeface="Quicksand"/>
                <a:cs typeface="Quicksand"/>
                <a:sym typeface="Quicksand"/>
              </a:rPr>
              <a:t>Probable cause (waiver or hearing) may be required unless the violation is a new crime conviction</a:t>
            </a:r>
          </a:p>
          <a:p>
            <a:pPr marL="1474470" lvl="2" indent="-491490" algn="l">
              <a:lnSpc>
                <a:spcPts val="3888"/>
              </a:lnSpc>
            </a:pPr>
            <a:endParaRPr lang="en-US" sz="3300">
              <a:solidFill>
                <a:srgbClr val="0E1E31"/>
              </a:solidFill>
              <a:latin typeface="Quicksand"/>
              <a:ea typeface="Quicksand"/>
              <a:cs typeface="Quicksand"/>
              <a:sym typeface="Quicksand"/>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47688"/>
            <a:ext cx="413661" cy="1052512"/>
            <a:chOff x="0" y="0"/>
            <a:chExt cx="551548" cy="1403350"/>
          </a:xfrm>
        </p:grpSpPr>
        <p:sp>
          <p:nvSpPr>
            <p:cNvPr id="3" name="Freeform 3"/>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grpSp>
        <p:nvGrpSpPr>
          <p:cNvPr id="4" name="Group 4"/>
          <p:cNvGrpSpPr/>
          <p:nvPr/>
        </p:nvGrpSpPr>
        <p:grpSpPr>
          <a:xfrm>
            <a:off x="17019432" y="9413081"/>
            <a:ext cx="582768" cy="576224"/>
            <a:chOff x="0" y="0"/>
            <a:chExt cx="777024" cy="768299"/>
          </a:xfrm>
        </p:grpSpPr>
        <p:sp>
          <p:nvSpPr>
            <p:cNvPr id="5" name="Freeform 5"/>
            <p:cNvSpPr/>
            <p:nvPr/>
          </p:nvSpPr>
          <p:spPr>
            <a:xfrm>
              <a:off x="0" y="0"/>
              <a:ext cx="777026" cy="768299"/>
            </a:xfrm>
            <a:custGeom>
              <a:avLst/>
              <a:gdLst/>
              <a:ahLst/>
              <a:cxnLst/>
              <a:rect l="l" t="t" r="r" b="b"/>
              <a:pathLst>
                <a:path w="777026" h="768299">
                  <a:moveTo>
                    <a:pt x="0" y="0"/>
                  </a:moveTo>
                  <a:lnTo>
                    <a:pt x="777026" y="0"/>
                  </a:lnTo>
                  <a:lnTo>
                    <a:pt x="777026" y="768299"/>
                  </a:lnTo>
                  <a:lnTo>
                    <a:pt x="0" y="768299"/>
                  </a:lnTo>
                  <a:close/>
                </a:path>
              </a:pathLst>
            </a:custGeom>
            <a:solidFill>
              <a:srgbClr val="000000">
                <a:alpha val="0"/>
              </a:srgbClr>
            </a:solidFill>
            <a:ln w="12700">
              <a:solidFill>
                <a:srgbClr val="000000"/>
              </a:solidFill>
            </a:ln>
          </p:spPr>
          <p:txBody>
            <a:bodyPr/>
            <a:lstStyle/>
            <a:p>
              <a:endParaRPr lang="en-US"/>
            </a:p>
          </p:txBody>
        </p:sp>
        <p:sp>
          <p:nvSpPr>
            <p:cNvPr id="6" name="TextBox 6"/>
            <p:cNvSpPr txBox="1"/>
            <p:nvPr/>
          </p:nvSpPr>
          <p:spPr>
            <a:xfrm>
              <a:off x="0" y="-9525"/>
              <a:ext cx="777024" cy="777824"/>
            </a:xfrm>
            <a:prstGeom prst="rect">
              <a:avLst/>
            </a:prstGeom>
          </p:spPr>
          <p:txBody>
            <a:bodyPr lIns="0" tIns="0" rIns="0" bIns="0" rtlCol="0" anchor="ctr"/>
            <a:lstStyle/>
            <a:p>
              <a:pPr algn="l">
                <a:lnSpc>
                  <a:spcPts val="3240"/>
                </a:lnSpc>
              </a:pPr>
              <a:r>
                <a:rPr lang="en-US" sz="2700">
                  <a:solidFill>
                    <a:srgbClr val="000000"/>
                  </a:solidFill>
                  <a:latin typeface="Quicksand"/>
                  <a:ea typeface="Quicksand"/>
                  <a:cs typeface="Quicksand"/>
                  <a:sym typeface="Quicksand"/>
                </a:rPr>
                <a:t>‹#›</a:t>
              </a:r>
            </a:p>
          </p:txBody>
        </p:sp>
      </p:grpSp>
      <p:sp>
        <p:nvSpPr>
          <p:cNvPr id="7" name="AutoShape 7"/>
          <p:cNvSpPr/>
          <p:nvPr/>
        </p:nvSpPr>
        <p:spPr>
          <a:xfrm rot="3360">
            <a:off x="7080094" y="9682162"/>
            <a:ext cx="9745818"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8" name="Group 8"/>
          <p:cNvGrpSpPr/>
          <p:nvPr/>
        </p:nvGrpSpPr>
        <p:grpSpPr>
          <a:xfrm>
            <a:off x="6919351" y="3904180"/>
            <a:ext cx="4477874" cy="2724690"/>
            <a:chOff x="0" y="0"/>
            <a:chExt cx="5970499" cy="3632920"/>
          </a:xfrm>
        </p:grpSpPr>
        <p:sp>
          <p:nvSpPr>
            <p:cNvPr id="9" name="Freeform 9"/>
            <p:cNvSpPr/>
            <p:nvPr/>
          </p:nvSpPr>
          <p:spPr>
            <a:xfrm>
              <a:off x="0" y="0"/>
              <a:ext cx="5970494" cy="3632922"/>
            </a:xfrm>
            <a:custGeom>
              <a:avLst/>
              <a:gdLst/>
              <a:ahLst/>
              <a:cxnLst/>
              <a:rect l="l" t="t" r="r" b="b"/>
              <a:pathLst>
                <a:path w="5970494" h="3632922">
                  <a:moveTo>
                    <a:pt x="0" y="0"/>
                  </a:moveTo>
                  <a:lnTo>
                    <a:pt x="5970494" y="0"/>
                  </a:lnTo>
                  <a:lnTo>
                    <a:pt x="5970494" y="3632922"/>
                  </a:lnTo>
                  <a:lnTo>
                    <a:pt x="0" y="3632922"/>
                  </a:lnTo>
                  <a:close/>
                </a:path>
              </a:pathLst>
            </a:custGeom>
            <a:solidFill>
              <a:srgbClr val="000000">
                <a:alpha val="0"/>
              </a:srgbClr>
            </a:solidFill>
            <a:ln w="12700">
              <a:solidFill>
                <a:srgbClr val="000000"/>
              </a:solidFill>
            </a:ln>
          </p:spPr>
          <p:txBody>
            <a:bodyPr/>
            <a:lstStyle/>
            <a:p>
              <a:endParaRPr lang="en-US"/>
            </a:p>
          </p:txBody>
        </p:sp>
        <p:sp>
          <p:nvSpPr>
            <p:cNvPr id="10" name="TextBox 10"/>
            <p:cNvSpPr txBox="1"/>
            <p:nvPr/>
          </p:nvSpPr>
          <p:spPr>
            <a:xfrm>
              <a:off x="0" y="9525"/>
              <a:ext cx="5970499" cy="3623395"/>
            </a:xfrm>
            <a:prstGeom prst="rect">
              <a:avLst/>
            </a:prstGeom>
          </p:spPr>
          <p:txBody>
            <a:bodyPr lIns="0" tIns="0" rIns="0" bIns="0" rtlCol="0" anchor="ctr"/>
            <a:lstStyle/>
            <a:p>
              <a:pPr algn="ctr">
                <a:lnSpc>
                  <a:spcPts val="4320"/>
                </a:lnSpc>
              </a:pPr>
              <a:r>
                <a:rPr lang="en-US" sz="3600">
                  <a:solidFill>
                    <a:srgbClr val="000000"/>
                  </a:solidFill>
                  <a:latin typeface="Quicksand"/>
                  <a:ea typeface="Quicksand"/>
                  <a:cs typeface="Quicksand"/>
                  <a:sym typeface="Quicksand"/>
                </a:rPr>
                <a:t>The Compact is binding upon all state authorities &amp; citizens</a:t>
              </a:r>
            </a:p>
          </p:txBody>
        </p:sp>
      </p:grpSp>
      <p:sp>
        <p:nvSpPr>
          <p:cNvPr id="11" name="TextBox 11"/>
          <p:cNvSpPr txBox="1"/>
          <p:nvPr/>
        </p:nvSpPr>
        <p:spPr>
          <a:xfrm>
            <a:off x="7823969" y="2693843"/>
            <a:ext cx="2640062" cy="858697"/>
          </a:xfrm>
          <a:prstGeom prst="rect">
            <a:avLst/>
          </a:prstGeom>
        </p:spPr>
        <p:txBody>
          <a:bodyPr lIns="0" tIns="0" rIns="0" bIns="0" rtlCol="0" anchor="t">
            <a:spAutoFit/>
          </a:bodyPr>
          <a:lstStyle/>
          <a:p>
            <a:pPr algn="l">
              <a:lnSpc>
                <a:spcPts val="7199"/>
              </a:lnSpc>
            </a:pPr>
            <a:r>
              <a:rPr lang="en-US" sz="5400" dirty="0">
                <a:solidFill>
                  <a:srgbClr val="102747"/>
                </a:solidFill>
                <a:latin typeface="Quicksand"/>
                <a:ea typeface="Quicksand"/>
                <a:cs typeface="Quicksand"/>
                <a:sym typeface="Quicksand"/>
              </a:rPr>
              <a:t>Binding</a:t>
            </a:r>
          </a:p>
        </p:txBody>
      </p:sp>
      <p:grpSp>
        <p:nvGrpSpPr>
          <p:cNvPr id="12" name="Group 12"/>
          <p:cNvGrpSpPr/>
          <p:nvPr/>
        </p:nvGrpSpPr>
        <p:grpSpPr>
          <a:xfrm>
            <a:off x="12807953" y="3904180"/>
            <a:ext cx="4451347" cy="2541547"/>
            <a:chOff x="0" y="0"/>
            <a:chExt cx="5935129" cy="3935452"/>
          </a:xfrm>
        </p:grpSpPr>
        <p:sp>
          <p:nvSpPr>
            <p:cNvPr id="13" name="Freeform 13"/>
            <p:cNvSpPr/>
            <p:nvPr/>
          </p:nvSpPr>
          <p:spPr>
            <a:xfrm>
              <a:off x="0" y="0"/>
              <a:ext cx="5935132" cy="3935454"/>
            </a:xfrm>
            <a:custGeom>
              <a:avLst/>
              <a:gdLst/>
              <a:ahLst/>
              <a:cxnLst/>
              <a:rect l="l" t="t" r="r" b="b"/>
              <a:pathLst>
                <a:path w="5935132" h="3935454">
                  <a:moveTo>
                    <a:pt x="0" y="0"/>
                  </a:moveTo>
                  <a:lnTo>
                    <a:pt x="5935132" y="0"/>
                  </a:lnTo>
                  <a:lnTo>
                    <a:pt x="5935132" y="3935454"/>
                  </a:lnTo>
                  <a:lnTo>
                    <a:pt x="0" y="3935454"/>
                  </a:lnTo>
                  <a:close/>
                </a:path>
              </a:pathLst>
            </a:custGeom>
            <a:solidFill>
              <a:srgbClr val="000000">
                <a:alpha val="0"/>
              </a:srgbClr>
            </a:solidFill>
            <a:ln w="12700">
              <a:solidFill>
                <a:srgbClr val="000000"/>
              </a:solidFill>
            </a:ln>
          </p:spPr>
          <p:txBody>
            <a:bodyPr/>
            <a:lstStyle/>
            <a:p>
              <a:endParaRPr lang="en-US"/>
            </a:p>
          </p:txBody>
        </p:sp>
        <p:sp>
          <p:nvSpPr>
            <p:cNvPr id="14" name="TextBox 14"/>
            <p:cNvSpPr txBox="1"/>
            <p:nvPr/>
          </p:nvSpPr>
          <p:spPr>
            <a:xfrm>
              <a:off x="0" y="9525"/>
              <a:ext cx="5935129" cy="3925927"/>
            </a:xfrm>
            <a:prstGeom prst="rect">
              <a:avLst/>
            </a:prstGeom>
          </p:spPr>
          <p:txBody>
            <a:bodyPr lIns="0" tIns="0" rIns="0" bIns="0" rtlCol="0" anchor="ctr"/>
            <a:lstStyle/>
            <a:p>
              <a:pPr algn="ctr">
                <a:lnSpc>
                  <a:spcPts val="4320"/>
                </a:lnSpc>
              </a:pPr>
              <a:r>
                <a:rPr lang="en-US" sz="3600">
                  <a:solidFill>
                    <a:srgbClr val="000000"/>
                  </a:solidFill>
                  <a:latin typeface="Quicksand"/>
                  <a:ea typeface="Quicksand"/>
                  <a:cs typeface="Quicksand"/>
                  <a:sym typeface="Quicksand"/>
                </a:rPr>
                <a:t>The Compact rules supersedes conflicting state law</a:t>
              </a:r>
            </a:p>
          </p:txBody>
        </p:sp>
      </p:grpSp>
      <p:sp>
        <p:nvSpPr>
          <p:cNvPr id="15" name="TextBox 15"/>
          <p:cNvSpPr txBox="1"/>
          <p:nvPr/>
        </p:nvSpPr>
        <p:spPr>
          <a:xfrm>
            <a:off x="12991333" y="2693843"/>
            <a:ext cx="4084588" cy="858697"/>
          </a:xfrm>
          <a:prstGeom prst="rect">
            <a:avLst/>
          </a:prstGeom>
        </p:spPr>
        <p:txBody>
          <a:bodyPr lIns="0" tIns="0" rIns="0" bIns="0" rtlCol="0" anchor="t">
            <a:spAutoFit/>
          </a:bodyPr>
          <a:lstStyle/>
          <a:p>
            <a:pPr algn="l">
              <a:lnSpc>
                <a:spcPts val="7199"/>
              </a:lnSpc>
            </a:pPr>
            <a:r>
              <a:rPr lang="en-US" sz="5400" dirty="0">
                <a:solidFill>
                  <a:srgbClr val="102747"/>
                </a:solidFill>
                <a:latin typeface="Quicksand"/>
                <a:ea typeface="Quicksand"/>
                <a:cs typeface="Quicksand"/>
                <a:sym typeface="Quicksand"/>
              </a:rPr>
              <a:t>Supersedes</a:t>
            </a:r>
          </a:p>
        </p:txBody>
      </p:sp>
      <p:sp>
        <p:nvSpPr>
          <p:cNvPr id="16" name="TextBox 16"/>
          <p:cNvSpPr txBox="1"/>
          <p:nvPr/>
        </p:nvSpPr>
        <p:spPr>
          <a:xfrm>
            <a:off x="1474397" y="2693843"/>
            <a:ext cx="3791248" cy="858697"/>
          </a:xfrm>
          <a:prstGeom prst="rect">
            <a:avLst/>
          </a:prstGeom>
        </p:spPr>
        <p:txBody>
          <a:bodyPr lIns="0" tIns="0" rIns="0" bIns="0" rtlCol="0" anchor="t">
            <a:spAutoFit/>
          </a:bodyPr>
          <a:lstStyle/>
          <a:p>
            <a:pPr algn="ctr">
              <a:lnSpc>
                <a:spcPts val="7199"/>
              </a:lnSpc>
            </a:pPr>
            <a:r>
              <a:rPr lang="en-US" sz="5400" dirty="0">
                <a:solidFill>
                  <a:srgbClr val="102747"/>
                </a:solidFill>
                <a:latin typeface="Quicksand"/>
                <a:ea typeface="Quicksand"/>
                <a:cs typeface="Quicksand"/>
                <a:sym typeface="Quicksand"/>
              </a:rPr>
              <a:t>Authorized</a:t>
            </a:r>
          </a:p>
        </p:txBody>
      </p:sp>
      <p:grpSp>
        <p:nvGrpSpPr>
          <p:cNvPr id="17" name="Group 17"/>
          <p:cNvGrpSpPr/>
          <p:nvPr/>
        </p:nvGrpSpPr>
        <p:grpSpPr>
          <a:xfrm>
            <a:off x="1028700" y="3904178"/>
            <a:ext cx="4682642" cy="2724692"/>
            <a:chOff x="0" y="0"/>
            <a:chExt cx="6243523" cy="3804477"/>
          </a:xfrm>
        </p:grpSpPr>
        <p:sp>
          <p:nvSpPr>
            <p:cNvPr id="18" name="Freeform 18"/>
            <p:cNvSpPr/>
            <p:nvPr/>
          </p:nvSpPr>
          <p:spPr>
            <a:xfrm>
              <a:off x="0" y="0"/>
              <a:ext cx="6243519" cy="3804479"/>
            </a:xfrm>
            <a:custGeom>
              <a:avLst/>
              <a:gdLst/>
              <a:ahLst/>
              <a:cxnLst/>
              <a:rect l="l" t="t" r="r" b="b"/>
              <a:pathLst>
                <a:path w="6243519" h="3804479">
                  <a:moveTo>
                    <a:pt x="0" y="0"/>
                  </a:moveTo>
                  <a:lnTo>
                    <a:pt x="6243519" y="0"/>
                  </a:lnTo>
                  <a:lnTo>
                    <a:pt x="6243519" y="3804479"/>
                  </a:lnTo>
                  <a:lnTo>
                    <a:pt x="0" y="3804479"/>
                  </a:lnTo>
                  <a:close/>
                </a:path>
              </a:pathLst>
            </a:custGeom>
            <a:solidFill>
              <a:srgbClr val="000000">
                <a:alpha val="0"/>
              </a:srgbClr>
            </a:solidFill>
            <a:ln w="12700">
              <a:solidFill>
                <a:srgbClr val="000000"/>
              </a:solidFill>
            </a:ln>
          </p:spPr>
          <p:txBody>
            <a:bodyPr/>
            <a:lstStyle/>
            <a:p>
              <a:endParaRPr lang="en-US"/>
            </a:p>
          </p:txBody>
        </p:sp>
        <p:sp>
          <p:nvSpPr>
            <p:cNvPr id="19" name="TextBox 19"/>
            <p:cNvSpPr txBox="1"/>
            <p:nvPr/>
          </p:nvSpPr>
          <p:spPr>
            <a:xfrm>
              <a:off x="0" y="9525"/>
              <a:ext cx="6243523" cy="3794952"/>
            </a:xfrm>
            <a:prstGeom prst="rect">
              <a:avLst/>
            </a:prstGeom>
          </p:spPr>
          <p:txBody>
            <a:bodyPr lIns="0" tIns="0" rIns="0" bIns="0" rtlCol="0" anchor="ctr"/>
            <a:lstStyle/>
            <a:p>
              <a:pPr algn="ctr">
                <a:lnSpc>
                  <a:spcPts val="4320"/>
                </a:lnSpc>
              </a:pPr>
              <a:r>
                <a:rPr lang="en-US" sz="3600">
                  <a:solidFill>
                    <a:srgbClr val="000000"/>
                  </a:solidFill>
                  <a:latin typeface="Quicksand"/>
                  <a:ea typeface="Quicksand"/>
                  <a:cs typeface="Quicksand"/>
                  <a:sym typeface="Quicksand"/>
                </a:rPr>
                <a:t>The Compact is authorized by US Constitution &amp; Crime Control Act</a:t>
              </a:r>
            </a:p>
          </p:txBody>
        </p:sp>
      </p:grpSp>
      <p:grpSp>
        <p:nvGrpSpPr>
          <p:cNvPr id="20" name="Group 20"/>
          <p:cNvGrpSpPr/>
          <p:nvPr/>
        </p:nvGrpSpPr>
        <p:grpSpPr>
          <a:xfrm>
            <a:off x="714375" y="547688"/>
            <a:ext cx="16887825" cy="1312291"/>
            <a:chOff x="0" y="0"/>
            <a:chExt cx="22517100" cy="1749721"/>
          </a:xfrm>
        </p:grpSpPr>
        <p:sp>
          <p:nvSpPr>
            <p:cNvPr id="21" name="Freeform 21"/>
            <p:cNvSpPr/>
            <p:nvPr/>
          </p:nvSpPr>
          <p:spPr>
            <a:xfrm>
              <a:off x="0" y="0"/>
              <a:ext cx="22517100" cy="1749721"/>
            </a:xfrm>
            <a:custGeom>
              <a:avLst/>
              <a:gdLst/>
              <a:ahLst/>
              <a:cxnLst/>
              <a:rect l="l" t="t" r="r" b="b"/>
              <a:pathLst>
                <a:path w="22517100" h="1749721">
                  <a:moveTo>
                    <a:pt x="0" y="0"/>
                  </a:moveTo>
                  <a:lnTo>
                    <a:pt x="22517100" y="0"/>
                  </a:lnTo>
                  <a:lnTo>
                    <a:pt x="22517100" y="1749721"/>
                  </a:lnTo>
                  <a:lnTo>
                    <a:pt x="0" y="1749721"/>
                  </a:lnTo>
                  <a:close/>
                </a:path>
              </a:pathLst>
            </a:custGeom>
            <a:solidFill>
              <a:srgbClr val="000000">
                <a:alpha val="0"/>
              </a:srgbClr>
            </a:solidFill>
            <a:ln w="12700">
              <a:noFill/>
            </a:ln>
          </p:spPr>
          <p:txBody>
            <a:bodyPr/>
            <a:lstStyle/>
            <a:p>
              <a:endParaRPr lang="en-US"/>
            </a:p>
          </p:txBody>
        </p:sp>
        <p:sp>
          <p:nvSpPr>
            <p:cNvPr id="22" name="TextBox 22"/>
            <p:cNvSpPr txBox="1"/>
            <p:nvPr/>
          </p:nvSpPr>
          <p:spPr>
            <a:xfrm>
              <a:off x="0" y="66675"/>
              <a:ext cx="22517100" cy="1683046"/>
            </a:xfrm>
            <a:prstGeom prst="rect">
              <a:avLst/>
            </a:prstGeom>
            <a:ln>
              <a:noFill/>
            </a:ln>
          </p:spPr>
          <p:txBody>
            <a:bodyPr lIns="0" tIns="0" rIns="0" bIns="0" rtlCol="0" anchor="ctr"/>
            <a:lstStyle/>
            <a:p>
              <a:pPr algn="l">
                <a:lnSpc>
                  <a:spcPts val="6695"/>
                </a:lnSpc>
              </a:pPr>
              <a:r>
                <a:rPr lang="en-US" sz="6199" spc="-37">
                  <a:solidFill>
                    <a:srgbClr val="000000"/>
                  </a:solidFill>
                  <a:latin typeface="Questrial"/>
                  <a:ea typeface="Questrial"/>
                  <a:cs typeface="Questrial"/>
                  <a:sym typeface="Questrial"/>
                </a:rPr>
                <a:t>Authority of an Interstate Compact</a:t>
              </a:r>
            </a:p>
          </p:txBody>
        </p:sp>
      </p:grpSp>
      <p:sp>
        <p:nvSpPr>
          <p:cNvPr id="23" name="Freeform 23"/>
          <p:cNvSpPr/>
          <p:nvPr/>
        </p:nvSpPr>
        <p:spPr>
          <a:xfrm>
            <a:off x="1028700" y="6445727"/>
            <a:ext cx="4682642" cy="2812573"/>
          </a:xfrm>
          <a:custGeom>
            <a:avLst/>
            <a:gdLst/>
            <a:ahLst/>
            <a:cxnLst/>
            <a:rect l="l" t="t" r="r" b="b"/>
            <a:pathLst>
              <a:path w="4682642" h="2812573">
                <a:moveTo>
                  <a:pt x="0" y="0"/>
                </a:moveTo>
                <a:lnTo>
                  <a:pt x="4682642" y="0"/>
                </a:lnTo>
                <a:lnTo>
                  <a:pt x="4682642" y="2812573"/>
                </a:lnTo>
                <a:lnTo>
                  <a:pt x="0" y="281257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4" name="Freeform 24"/>
          <p:cNvSpPr/>
          <p:nvPr/>
        </p:nvSpPr>
        <p:spPr>
          <a:xfrm>
            <a:off x="6919348" y="6426522"/>
            <a:ext cx="4477874" cy="2812573"/>
          </a:xfrm>
          <a:custGeom>
            <a:avLst/>
            <a:gdLst/>
            <a:ahLst/>
            <a:cxnLst/>
            <a:rect l="l" t="t" r="r" b="b"/>
            <a:pathLst>
              <a:path w="4477874" h="2812573">
                <a:moveTo>
                  <a:pt x="0" y="0"/>
                </a:moveTo>
                <a:lnTo>
                  <a:pt x="4477874" y="0"/>
                </a:lnTo>
                <a:lnTo>
                  <a:pt x="4477874" y="2812573"/>
                </a:lnTo>
                <a:lnTo>
                  <a:pt x="0" y="281257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5" name="Freeform 25"/>
          <p:cNvSpPr/>
          <p:nvPr/>
        </p:nvSpPr>
        <p:spPr>
          <a:xfrm>
            <a:off x="12807953" y="6445727"/>
            <a:ext cx="4451347" cy="2793368"/>
          </a:xfrm>
          <a:custGeom>
            <a:avLst/>
            <a:gdLst/>
            <a:ahLst/>
            <a:cxnLst/>
            <a:rect l="l" t="t" r="r" b="b"/>
            <a:pathLst>
              <a:path w="4451347" h="2793368">
                <a:moveTo>
                  <a:pt x="0" y="0"/>
                </a:moveTo>
                <a:lnTo>
                  <a:pt x="4451347" y="0"/>
                </a:lnTo>
                <a:lnTo>
                  <a:pt x="4451347" y="2793368"/>
                </a:lnTo>
                <a:lnTo>
                  <a:pt x="0" y="27933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9681" y="547688"/>
            <a:ext cx="15773400" cy="1988345"/>
            <a:chOff x="0" y="0"/>
            <a:chExt cx="21031200" cy="2651126"/>
          </a:xfrm>
        </p:grpSpPr>
        <p:sp>
          <p:nvSpPr>
            <p:cNvPr id="3" name="Freeform 3"/>
            <p:cNvSpPr/>
            <p:nvPr/>
          </p:nvSpPr>
          <p:spPr>
            <a:xfrm>
              <a:off x="0" y="0"/>
              <a:ext cx="21031200" cy="2651127"/>
            </a:xfrm>
            <a:custGeom>
              <a:avLst/>
              <a:gdLst/>
              <a:ahLst/>
              <a:cxnLst/>
              <a:rect l="l" t="t" r="r" b="b"/>
              <a:pathLst>
                <a:path w="21031200" h="2651127">
                  <a:moveTo>
                    <a:pt x="0" y="0"/>
                  </a:moveTo>
                  <a:lnTo>
                    <a:pt x="21031200" y="0"/>
                  </a:lnTo>
                  <a:lnTo>
                    <a:pt x="21031200" y="2651127"/>
                  </a:lnTo>
                  <a:lnTo>
                    <a:pt x="0" y="2651127"/>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1031200" cy="2584451"/>
            </a:xfrm>
            <a:prstGeom prst="rect">
              <a:avLst/>
            </a:prstGeom>
            <a:ln>
              <a:noFill/>
            </a:ln>
          </p:spPr>
          <p:txBody>
            <a:bodyPr lIns="0" tIns="0" rIns="0" bIns="0" rtlCol="0" anchor="ctr"/>
            <a:lstStyle/>
            <a:p>
              <a:pPr algn="l">
                <a:lnSpc>
                  <a:spcPts val="7128"/>
                </a:lnSpc>
              </a:pPr>
              <a:r>
                <a:rPr lang="en-US" sz="6600" spc="-40">
                  <a:solidFill>
                    <a:srgbClr val="000000"/>
                  </a:solidFill>
                  <a:latin typeface="Questrial"/>
                  <a:ea typeface="Questrial"/>
                  <a:cs typeface="Questrial"/>
                  <a:sym typeface="Questrial"/>
                </a:rPr>
                <a:t>Behavior Requiring Retaking</a:t>
              </a:r>
            </a:p>
          </p:txBody>
        </p:sp>
      </p:grpSp>
      <p:grpSp>
        <p:nvGrpSpPr>
          <p:cNvPr id="5" name="Group 5"/>
          <p:cNvGrpSpPr/>
          <p:nvPr/>
        </p:nvGrpSpPr>
        <p:grpSpPr>
          <a:xfrm>
            <a:off x="1353817" y="3719870"/>
            <a:ext cx="2257539" cy="2257539"/>
            <a:chOff x="0" y="0"/>
            <a:chExt cx="2684666" cy="2684666"/>
          </a:xfrm>
        </p:grpSpPr>
        <p:sp>
          <p:nvSpPr>
            <p:cNvPr id="6" name="Freeform 6"/>
            <p:cNvSpPr/>
            <p:nvPr/>
          </p:nvSpPr>
          <p:spPr>
            <a:xfrm>
              <a:off x="0" y="0"/>
              <a:ext cx="2684780" cy="2684780"/>
            </a:xfrm>
            <a:custGeom>
              <a:avLst/>
              <a:gdLst/>
              <a:ahLst/>
              <a:cxnLst/>
              <a:rect l="l" t="t" r="r" b="b"/>
              <a:pathLst>
                <a:path w="2684780" h="2684780">
                  <a:moveTo>
                    <a:pt x="0" y="1342390"/>
                  </a:moveTo>
                  <a:cubicBezTo>
                    <a:pt x="0" y="600964"/>
                    <a:pt x="600964" y="0"/>
                    <a:pt x="1342390" y="0"/>
                  </a:cubicBezTo>
                  <a:cubicBezTo>
                    <a:pt x="2083816" y="0"/>
                    <a:pt x="2684780" y="600964"/>
                    <a:pt x="2684780" y="1342390"/>
                  </a:cubicBezTo>
                  <a:cubicBezTo>
                    <a:pt x="2684780" y="2083816"/>
                    <a:pt x="2083816" y="2684780"/>
                    <a:pt x="1342390" y="2684780"/>
                  </a:cubicBezTo>
                  <a:cubicBezTo>
                    <a:pt x="600964" y="2684780"/>
                    <a:pt x="0" y="2083689"/>
                    <a:pt x="0" y="1342390"/>
                  </a:cubicBezTo>
                  <a:close/>
                </a:path>
              </a:pathLst>
            </a:custGeom>
            <a:solidFill>
              <a:srgbClr val="822C2E"/>
            </a:solidFill>
            <a:ln w="12700">
              <a:solidFill>
                <a:srgbClr val="000000"/>
              </a:solidFill>
            </a:ln>
          </p:spPr>
          <p:txBody>
            <a:bodyPr/>
            <a:lstStyle/>
            <a:p>
              <a:endParaRPr lang="en-US"/>
            </a:p>
          </p:txBody>
        </p:sp>
      </p:grpSp>
      <p:grpSp>
        <p:nvGrpSpPr>
          <p:cNvPr id="7" name="Group 7"/>
          <p:cNvGrpSpPr/>
          <p:nvPr/>
        </p:nvGrpSpPr>
        <p:grpSpPr>
          <a:xfrm>
            <a:off x="1765945" y="4046658"/>
            <a:ext cx="1433284" cy="1433284"/>
            <a:chOff x="0" y="0"/>
            <a:chExt cx="1911045" cy="1911045"/>
          </a:xfrm>
        </p:grpSpPr>
        <p:sp>
          <p:nvSpPr>
            <p:cNvPr id="8" name="Freeform 8"/>
            <p:cNvSpPr/>
            <p:nvPr/>
          </p:nvSpPr>
          <p:spPr>
            <a:xfrm>
              <a:off x="0" y="0"/>
              <a:ext cx="1911045" cy="1911045"/>
            </a:xfrm>
            <a:custGeom>
              <a:avLst/>
              <a:gdLst/>
              <a:ahLst/>
              <a:cxnLst/>
              <a:rect l="l" t="t" r="r" b="b"/>
              <a:pathLst>
                <a:path w="1911045" h="1911045">
                  <a:moveTo>
                    <a:pt x="0" y="0"/>
                  </a:moveTo>
                  <a:lnTo>
                    <a:pt x="1911045" y="0"/>
                  </a:lnTo>
                  <a:lnTo>
                    <a:pt x="1911045" y="1911045"/>
                  </a:lnTo>
                  <a:lnTo>
                    <a:pt x="0" y="1911045"/>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en-US"/>
            </a:p>
          </p:txBody>
        </p:sp>
        <p:grpSp>
          <p:nvGrpSpPr>
            <p:cNvPr id="9" name="Group 9"/>
            <p:cNvGrpSpPr/>
            <p:nvPr/>
          </p:nvGrpSpPr>
          <p:grpSpPr>
            <a:xfrm>
              <a:off x="0" y="0"/>
              <a:ext cx="1911045" cy="1911045"/>
              <a:chOff x="0" y="0"/>
              <a:chExt cx="1911045" cy="1911045"/>
            </a:xfrm>
          </p:grpSpPr>
          <p:sp>
            <p:nvSpPr>
              <p:cNvPr id="10" name="Freeform 10"/>
              <p:cNvSpPr/>
              <p:nvPr/>
            </p:nvSpPr>
            <p:spPr>
              <a:xfrm>
                <a:off x="0" y="0"/>
                <a:ext cx="1911048" cy="1911048"/>
              </a:xfrm>
              <a:custGeom>
                <a:avLst/>
                <a:gdLst/>
                <a:ahLst/>
                <a:cxnLst/>
                <a:rect l="l" t="t" r="r" b="b"/>
                <a:pathLst>
                  <a:path w="1911048" h="1911048">
                    <a:moveTo>
                      <a:pt x="0" y="0"/>
                    </a:moveTo>
                    <a:lnTo>
                      <a:pt x="1911048" y="0"/>
                    </a:lnTo>
                    <a:lnTo>
                      <a:pt x="1911048" y="1911048"/>
                    </a:lnTo>
                    <a:lnTo>
                      <a:pt x="0" y="1911048"/>
                    </a:lnTo>
                    <a:close/>
                  </a:path>
                </a:pathLst>
              </a:custGeom>
              <a:solidFill>
                <a:srgbClr val="000000">
                  <a:alpha val="0"/>
                </a:srgbClr>
              </a:solidFill>
              <a:ln w="12700">
                <a:noFill/>
              </a:ln>
            </p:spPr>
            <p:txBody>
              <a:bodyPr/>
              <a:lstStyle/>
              <a:p>
                <a:endParaRPr lang="en-US"/>
              </a:p>
            </p:txBody>
          </p:sp>
          <p:sp>
            <p:nvSpPr>
              <p:cNvPr id="11" name="TextBox 11"/>
              <p:cNvSpPr txBox="1"/>
              <p:nvPr/>
            </p:nvSpPr>
            <p:spPr>
              <a:xfrm>
                <a:off x="0" y="19050"/>
                <a:ext cx="1911045" cy="1891995"/>
              </a:xfrm>
              <a:prstGeom prst="rect">
                <a:avLst/>
              </a:prstGeom>
              <a:ln>
                <a:noFill/>
              </a:ln>
            </p:spPr>
            <p:txBody>
              <a:bodyPr lIns="0" tIns="0" rIns="0" bIns="0" rtlCol="0" anchor="ctr"/>
              <a:lstStyle/>
              <a:p>
                <a:pPr algn="ctr">
                  <a:lnSpc>
                    <a:spcPts val="2106"/>
                  </a:lnSpc>
                </a:pPr>
                <a:r>
                  <a:rPr lang="en-US" sz="1950" dirty="0">
                    <a:solidFill>
                      <a:srgbClr val="FFFFFF"/>
                    </a:solidFill>
                    <a:latin typeface="Quicksand"/>
                    <a:ea typeface="Quicksand"/>
                    <a:cs typeface="Quicksand"/>
                    <a:sym typeface="Quicksand"/>
                  </a:rPr>
                  <a:t>Act or pattern of Non-Compliant Behavior</a:t>
                </a:r>
              </a:p>
            </p:txBody>
          </p:sp>
        </p:grpSp>
      </p:grpSp>
      <p:grpSp>
        <p:nvGrpSpPr>
          <p:cNvPr id="12" name="Group 12"/>
          <p:cNvGrpSpPr/>
          <p:nvPr/>
        </p:nvGrpSpPr>
        <p:grpSpPr>
          <a:xfrm>
            <a:off x="1898671" y="5937142"/>
            <a:ext cx="1167832" cy="1167832"/>
            <a:chOff x="0" y="0"/>
            <a:chExt cx="1557109" cy="1557109"/>
          </a:xfrm>
        </p:grpSpPr>
        <p:sp>
          <p:nvSpPr>
            <p:cNvPr id="13" name="Freeform 13"/>
            <p:cNvSpPr/>
            <p:nvPr/>
          </p:nvSpPr>
          <p:spPr>
            <a:xfrm>
              <a:off x="206375" y="206375"/>
              <a:ext cx="1144270" cy="1144270"/>
            </a:xfrm>
            <a:custGeom>
              <a:avLst/>
              <a:gdLst/>
              <a:ahLst/>
              <a:cxnLst/>
              <a:rect l="l" t="t" r="r" b="b"/>
              <a:pathLst>
                <a:path w="1144270" h="1144270">
                  <a:moveTo>
                    <a:pt x="0" y="389001"/>
                  </a:moveTo>
                  <a:lnTo>
                    <a:pt x="389001" y="389001"/>
                  </a:lnTo>
                  <a:lnTo>
                    <a:pt x="389001" y="0"/>
                  </a:lnTo>
                  <a:lnTo>
                    <a:pt x="755269" y="0"/>
                  </a:lnTo>
                  <a:lnTo>
                    <a:pt x="755269" y="389001"/>
                  </a:lnTo>
                  <a:lnTo>
                    <a:pt x="1144270" y="389001"/>
                  </a:lnTo>
                  <a:lnTo>
                    <a:pt x="1144270" y="755269"/>
                  </a:lnTo>
                  <a:lnTo>
                    <a:pt x="755269" y="755269"/>
                  </a:lnTo>
                  <a:lnTo>
                    <a:pt x="755269" y="1144270"/>
                  </a:lnTo>
                  <a:lnTo>
                    <a:pt x="389001" y="1144270"/>
                  </a:lnTo>
                  <a:lnTo>
                    <a:pt x="389001" y="755269"/>
                  </a:lnTo>
                  <a:lnTo>
                    <a:pt x="0" y="755269"/>
                  </a:lnTo>
                  <a:close/>
                </a:path>
              </a:pathLst>
            </a:custGeom>
            <a:gradFill rotWithShape="1">
              <a:gsLst>
                <a:gs pos="0">
                  <a:srgbClr val="B4B7BD">
                    <a:alpha val="100000"/>
                  </a:srgbClr>
                </a:gs>
                <a:gs pos="50000">
                  <a:srgbClr val="B0B3BA">
                    <a:alpha val="100000"/>
                  </a:srgbClr>
                </a:gs>
                <a:gs pos="100000">
                  <a:srgbClr val="ACAFB5">
                    <a:alpha val="100000"/>
                  </a:srgbClr>
                </a:gs>
              </a:gsLst>
              <a:lin ang="5400000"/>
            </a:gradFill>
            <a:ln w="12700">
              <a:solidFill>
                <a:srgbClr val="000000"/>
              </a:solidFill>
            </a:ln>
          </p:spPr>
          <p:txBody>
            <a:bodyPr/>
            <a:lstStyle/>
            <a:p>
              <a:endParaRPr lang="en-US"/>
            </a:p>
          </p:txBody>
        </p:sp>
      </p:grpSp>
      <p:grpSp>
        <p:nvGrpSpPr>
          <p:cNvPr id="14" name="Group 14"/>
          <p:cNvGrpSpPr/>
          <p:nvPr/>
        </p:nvGrpSpPr>
        <p:grpSpPr>
          <a:xfrm>
            <a:off x="1353817" y="7308728"/>
            <a:ext cx="2257539" cy="2257539"/>
            <a:chOff x="0" y="0"/>
            <a:chExt cx="2684666" cy="2684666"/>
          </a:xfrm>
        </p:grpSpPr>
        <p:sp>
          <p:nvSpPr>
            <p:cNvPr id="15" name="Freeform 15"/>
            <p:cNvSpPr/>
            <p:nvPr/>
          </p:nvSpPr>
          <p:spPr>
            <a:xfrm>
              <a:off x="0" y="0"/>
              <a:ext cx="2684780" cy="2684780"/>
            </a:xfrm>
            <a:custGeom>
              <a:avLst/>
              <a:gdLst/>
              <a:ahLst/>
              <a:cxnLst/>
              <a:rect l="l" t="t" r="r" b="b"/>
              <a:pathLst>
                <a:path w="2684780" h="2684780">
                  <a:moveTo>
                    <a:pt x="0" y="1342390"/>
                  </a:moveTo>
                  <a:cubicBezTo>
                    <a:pt x="0" y="600964"/>
                    <a:pt x="600964" y="0"/>
                    <a:pt x="1342390" y="0"/>
                  </a:cubicBezTo>
                  <a:cubicBezTo>
                    <a:pt x="2083816" y="0"/>
                    <a:pt x="2684780" y="600964"/>
                    <a:pt x="2684780" y="1342390"/>
                  </a:cubicBezTo>
                  <a:cubicBezTo>
                    <a:pt x="2684780" y="2083816"/>
                    <a:pt x="2083816" y="2684780"/>
                    <a:pt x="1342390" y="2684780"/>
                  </a:cubicBezTo>
                  <a:cubicBezTo>
                    <a:pt x="600964" y="2684780"/>
                    <a:pt x="0" y="2083689"/>
                    <a:pt x="0" y="1342390"/>
                  </a:cubicBezTo>
                  <a:close/>
                </a:path>
              </a:pathLst>
            </a:custGeom>
            <a:solidFill>
              <a:srgbClr val="822C2E"/>
            </a:solidFill>
            <a:ln w="12700">
              <a:solidFill>
                <a:srgbClr val="000000"/>
              </a:solidFill>
            </a:ln>
          </p:spPr>
          <p:txBody>
            <a:bodyPr/>
            <a:lstStyle/>
            <a:p>
              <a:endParaRPr lang="en-US"/>
            </a:p>
          </p:txBody>
        </p:sp>
      </p:grpSp>
      <p:grpSp>
        <p:nvGrpSpPr>
          <p:cNvPr id="16" name="Group 16"/>
          <p:cNvGrpSpPr/>
          <p:nvPr/>
        </p:nvGrpSpPr>
        <p:grpSpPr>
          <a:xfrm>
            <a:off x="1765945" y="7720855"/>
            <a:ext cx="1433284" cy="1433284"/>
            <a:chOff x="0" y="0"/>
            <a:chExt cx="1911045" cy="1911045"/>
          </a:xfrm>
        </p:grpSpPr>
        <p:sp>
          <p:nvSpPr>
            <p:cNvPr id="17" name="Freeform 17"/>
            <p:cNvSpPr/>
            <p:nvPr/>
          </p:nvSpPr>
          <p:spPr>
            <a:xfrm>
              <a:off x="0" y="0"/>
              <a:ext cx="1911045" cy="1911045"/>
            </a:xfrm>
            <a:custGeom>
              <a:avLst/>
              <a:gdLst/>
              <a:ahLst/>
              <a:cxnLst/>
              <a:rect l="l" t="t" r="r" b="b"/>
              <a:pathLst>
                <a:path w="1911045" h="1911045">
                  <a:moveTo>
                    <a:pt x="0" y="0"/>
                  </a:moveTo>
                  <a:lnTo>
                    <a:pt x="1911045" y="0"/>
                  </a:lnTo>
                  <a:lnTo>
                    <a:pt x="1911045" y="1911045"/>
                  </a:lnTo>
                  <a:lnTo>
                    <a:pt x="0" y="1911045"/>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en-US"/>
            </a:p>
          </p:txBody>
        </p:sp>
        <p:grpSp>
          <p:nvGrpSpPr>
            <p:cNvPr id="18" name="Group 18"/>
            <p:cNvGrpSpPr/>
            <p:nvPr/>
          </p:nvGrpSpPr>
          <p:grpSpPr>
            <a:xfrm>
              <a:off x="0" y="0"/>
              <a:ext cx="1911045" cy="1911045"/>
              <a:chOff x="0" y="0"/>
              <a:chExt cx="1911045" cy="1911045"/>
            </a:xfrm>
          </p:grpSpPr>
          <p:sp>
            <p:nvSpPr>
              <p:cNvPr id="19" name="Freeform 19"/>
              <p:cNvSpPr/>
              <p:nvPr/>
            </p:nvSpPr>
            <p:spPr>
              <a:xfrm>
                <a:off x="0" y="0"/>
                <a:ext cx="1911048" cy="1911048"/>
              </a:xfrm>
              <a:custGeom>
                <a:avLst/>
                <a:gdLst/>
                <a:ahLst/>
                <a:cxnLst/>
                <a:rect l="l" t="t" r="r" b="b"/>
                <a:pathLst>
                  <a:path w="1911048" h="1911048">
                    <a:moveTo>
                      <a:pt x="0" y="0"/>
                    </a:moveTo>
                    <a:lnTo>
                      <a:pt x="1911048" y="0"/>
                    </a:lnTo>
                    <a:lnTo>
                      <a:pt x="1911048" y="1911048"/>
                    </a:lnTo>
                    <a:lnTo>
                      <a:pt x="0" y="1911048"/>
                    </a:lnTo>
                    <a:close/>
                  </a:path>
                </a:pathLst>
              </a:custGeom>
              <a:solidFill>
                <a:srgbClr val="000000">
                  <a:alpha val="0"/>
                </a:srgbClr>
              </a:solidFill>
              <a:ln w="12700">
                <a:noFill/>
              </a:ln>
            </p:spPr>
            <p:txBody>
              <a:bodyPr/>
              <a:lstStyle/>
              <a:p>
                <a:endParaRPr lang="en-US"/>
              </a:p>
            </p:txBody>
          </p:sp>
          <p:sp>
            <p:nvSpPr>
              <p:cNvPr id="20" name="TextBox 20"/>
              <p:cNvSpPr txBox="1"/>
              <p:nvPr/>
            </p:nvSpPr>
            <p:spPr>
              <a:xfrm>
                <a:off x="0" y="19050"/>
                <a:ext cx="1911045" cy="1891995"/>
              </a:xfrm>
              <a:prstGeom prst="rect">
                <a:avLst/>
              </a:prstGeom>
              <a:ln>
                <a:noFill/>
              </a:ln>
            </p:spPr>
            <p:txBody>
              <a:bodyPr lIns="0" tIns="0" rIns="0" bIns="0" rtlCol="0" anchor="ctr"/>
              <a:lstStyle/>
              <a:p>
                <a:pPr algn="ctr">
                  <a:lnSpc>
                    <a:spcPts val="2106"/>
                  </a:lnSpc>
                </a:pPr>
                <a:r>
                  <a:rPr lang="en-US" sz="1950">
                    <a:solidFill>
                      <a:srgbClr val="FFFFFF"/>
                    </a:solidFill>
                    <a:latin typeface="Quicksand"/>
                    <a:ea typeface="Quicksand"/>
                    <a:cs typeface="Quicksand"/>
                    <a:sym typeface="Quicksand"/>
                  </a:rPr>
                  <a:t>Would Request Revocation of Supervision</a:t>
                </a:r>
              </a:p>
            </p:txBody>
          </p:sp>
        </p:grpSp>
      </p:grpSp>
      <p:grpSp>
        <p:nvGrpSpPr>
          <p:cNvPr id="21" name="Group 21"/>
          <p:cNvGrpSpPr/>
          <p:nvPr/>
        </p:nvGrpSpPr>
        <p:grpSpPr>
          <a:xfrm>
            <a:off x="3350945" y="6146540"/>
            <a:ext cx="1108593" cy="749017"/>
            <a:chOff x="0" y="0"/>
            <a:chExt cx="1478125" cy="998690"/>
          </a:xfrm>
        </p:grpSpPr>
        <p:sp>
          <p:nvSpPr>
            <p:cNvPr id="22" name="Freeform 22"/>
            <p:cNvSpPr/>
            <p:nvPr/>
          </p:nvSpPr>
          <p:spPr>
            <a:xfrm>
              <a:off x="0" y="0"/>
              <a:ext cx="1478081" cy="998728"/>
            </a:xfrm>
            <a:custGeom>
              <a:avLst/>
              <a:gdLst/>
              <a:ahLst/>
              <a:cxnLst/>
              <a:rect l="l" t="t" r="r" b="b"/>
              <a:pathLst>
                <a:path w="1478081" h="998728">
                  <a:moveTo>
                    <a:pt x="0" y="199771"/>
                  </a:moveTo>
                  <a:lnTo>
                    <a:pt x="739040" y="199771"/>
                  </a:lnTo>
                  <a:lnTo>
                    <a:pt x="739040" y="0"/>
                  </a:lnTo>
                  <a:lnTo>
                    <a:pt x="1478081" y="499364"/>
                  </a:lnTo>
                  <a:lnTo>
                    <a:pt x="739040" y="998728"/>
                  </a:lnTo>
                  <a:lnTo>
                    <a:pt x="739040" y="798957"/>
                  </a:lnTo>
                  <a:lnTo>
                    <a:pt x="0" y="798957"/>
                  </a:lnTo>
                  <a:close/>
                </a:path>
              </a:pathLst>
            </a:custGeom>
            <a:gradFill rotWithShape="1">
              <a:gsLst>
                <a:gs pos="0">
                  <a:srgbClr val="B4B7BD">
                    <a:alpha val="100000"/>
                  </a:srgbClr>
                </a:gs>
                <a:gs pos="50000">
                  <a:srgbClr val="B0B3BA">
                    <a:alpha val="100000"/>
                  </a:srgbClr>
                </a:gs>
                <a:gs pos="100000">
                  <a:srgbClr val="ACAFB5">
                    <a:alpha val="100000"/>
                  </a:srgbClr>
                </a:gs>
              </a:gsLst>
              <a:lin ang="5400000"/>
            </a:gradFill>
            <a:ln w="12700">
              <a:solidFill>
                <a:srgbClr val="000000"/>
              </a:solidFill>
            </a:ln>
          </p:spPr>
          <p:txBody>
            <a:bodyPr/>
            <a:lstStyle/>
            <a:p>
              <a:endParaRPr lang="en-US"/>
            </a:p>
          </p:txBody>
        </p:sp>
      </p:grpSp>
      <p:grpSp>
        <p:nvGrpSpPr>
          <p:cNvPr id="23" name="Group 23"/>
          <p:cNvGrpSpPr/>
          <p:nvPr/>
        </p:nvGrpSpPr>
        <p:grpSpPr>
          <a:xfrm>
            <a:off x="4592431" y="4507554"/>
            <a:ext cx="4292784" cy="4292784"/>
            <a:chOff x="0" y="0"/>
            <a:chExt cx="5369331" cy="5369331"/>
          </a:xfrm>
        </p:grpSpPr>
        <p:sp>
          <p:nvSpPr>
            <p:cNvPr id="24" name="Freeform 24"/>
            <p:cNvSpPr/>
            <p:nvPr/>
          </p:nvSpPr>
          <p:spPr>
            <a:xfrm>
              <a:off x="0" y="0"/>
              <a:ext cx="5369306" cy="5369306"/>
            </a:xfrm>
            <a:custGeom>
              <a:avLst/>
              <a:gdLst/>
              <a:ahLst/>
              <a:cxnLst/>
              <a:rect l="l" t="t" r="r" b="b"/>
              <a:pathLst>
                <a:path w="5369306" h="5369306">
                  <a:moveTo>
                    <a:pt x="0" y="2684653"/>
                  </a:moveTo>
                  <a:cubicBezTo>
                    <a:pt x="0" y="1201928"/>
                    <a:pt x="1201928" y="0"/>
                    <a:pt x="2684653" y="0"/>
                  </a:cubicBezTo>
                  <a:cubicBezTo>
                    <a:pt x="4167378" y="0"/>
                    <a:pt x="5369306" y="1201928"/>
                    <a:pt x="5369306" y="2684653"/>
                  </a:cubicBezTo>
                  <a:cubicBezTo>
                    <a:pt x="5369306" y="4167378"/>
                    <a:pt x="4167378" y="5369306"/>
                    <a:pt x="2684653" y="5369306"/>
                  </a:cubicBezTo>
                  <a:cubicBezTo>
                    <a:pt x="1201928" y="5369306"/>
                    <a:pt x="0" y="4167378"/>
                    <a:pt x="0" y="2684653"/>
                  </a:cubicBezTo>
                  <a:close/>
                </a:path>
              </a:pathLst>
            </a:custGeom>
            <a:solidFill>
              <a:srgbClr val="822C2E"/>
            </a:solidFill>
            <a:ln w="12700">
              <a:noFill/>
            </a:ln>
          </p:spPr>
          <p:txBody>
            <a:bodyPr/>
            <a:lstStyle/>
            <a:p>
              <a:endParaRPr lang="en-US" dirty="0"/>
            </a:p>
          </p:txBody>
        </p:sp>
      </p:grpSp>
      <p:grpSp>
        <p:nvGrpSpPr>
          <p:cNvPr id="25" name="Group 25"/>
          <p:cNvGrpSpPr/>
          <p:nvPr/>
        </p:nvGrpSpPr>
        <p:grpSpPr>
          <a:xfrm>
            <a:off x="5310302" y="5092532"/>
            <a:ext cx="2857043" cy="2857043"/>
            <a:chOff x="0" y="0"/>
            <a:chExt cx="3809390" cy="3809390"/>
          </a:xfrm>
        </p:grpSpPr>
        <p:sp>
          <p:nvSpPr>
            <p:cNvPr id="26" name="Freeform 26"/>
            <p:cNvSpPr/>
            <p:nvPr/>
          </p:nvSpPr>
          <p:spPr>
            <a:xfrm>
              <a:off x="0" y="0"/>
              <a:ext cx="3809390" cy="3809390"/>
            </a:xfrm>
            <a:custGeom>
              <a:avLst/>
              <a:gdLst/>
              <a:ahLst/>
              <a:cxnLst/>
              <a:rect l="l" t="t" r="r" b="b"/>
              <a:pathLst>
                <a:path w="3809390" h="3809390">
                  <a:moveTo>
                    <a:pt x="0" y="0"/>
                  </a:moveTo>
                  <a:lnTo>
                    <a:pt x="3809390" y="0"/>
                  </a:lnTo>
                  <a:lnTo>
                    <a:pt x="3809390" y="3809390"/>
                  </a:lnTo>
                  <a:lnTo>
                    <a:pt x="0" y="3809390"/>
                  </a:lnTo>
                  <a:lnTo>
                    <a:pt x="0" y="0"/>
                  </a:lnTo>
                  <a:close/>
                </a:path>
              </a:pathLst>
            </a:custGeom>
            <a:blipFill>
              <a:blip r:embed="rId6">
                <a:extLst>
                  <a:ext uri="{96DAC541-7B7A-43D3-8B79-37D633B846F1}">
                    <asvg:svgBlip xmlns:asvg="http://schemas.microsoft.com/office/drawing/2016/SVG/main" r:embed="rId7"/>
                  </a:ext>
                </a:extLst>
              </a:blip>
              <a:stretch>
                <a:fillRect/>
              </a:stretch>
            </a:blipFill>
            <a:ln>
              <a:noFill/>
            </a:ln>
          </p:spPr>
          <p:txBody>
            <a:bodyPr/>
            <a:lstStyle/>
            <a:p>
              <a:endParaRPr lang="en-US"/>
            </a:p>
          </p:txBody>
        </p:sp>
        <p:grpSp>
          <p:nvGrpSpPr>
            <p:cNvPr id="27" name="Group 27"/>
            <p:cNvGrpSpPr/>
            <p:nvPr/>
          </p:nvGrpSpPr>
          <p:grpSpPr>
            <a:xfrm>
              <a:off x="0" y="0"/>
              <a:ext cx="3809390" cy="3809390"/>
              <a:chOff x="0" y="0"/>
              <a:chExt cx="3809390" cy="3809390"/>
            </a:xfrm>
          </p:grpSpPr>
          <p:sp>
            <p:nvSpPr>
              <p:cNvPr id="28" name="Freeform 28"/>
              <p:cNvSpPr/>
              <p:nvPr/>
            </p:nvSpPr>
            <p:spPr>
              <a:xfrm>
                <a:off x="0" y="0"/>
                <a:ext cx="3809392" cy="3809392"/>
              </a:xfrm>
              <a:custGeom>
                <a:avLst/>
                <a:gdLst/>
                <a:ahLst/>
                <a:cxnLst/>
                <a:rect l="l" t="t" r="r" b="b"/>
                <a:pathLst>
                  <a:path w="3809392" h="3809392">
                    <a:moveTo>
                      <a:pt x="0" y="0"/>
                    </a:moveTo>
                    <a:lnTo>
                      <a:pt x="3809392" y="0"/>
                    </a:lnTo>
                    <a:lnTo>
                      <a:pt x="3809392" y="3809392"/>
                    </a:lnTo>
                    <a:lnTo>
                      <a:pt x="0" y="3809392"/>
                    </a:lnTo>
                    <a:close/>
                  </a:path>
                </a:pathLst>
              </a:custGeom>
              <a:solidFill>
                <a:srgbClr val="000000">
                  <a:alpha val="0"/>
                </a:srgbClr>
              </a:solidFill>
              <a:ln w="12700">
                <a:noFill/>
              </a:ln>
            </p:spPr>
            <p:txBody>
              <a:bodyPr/>
              <a:lstStyle/>
              <a:p>
                <a:endParaRPr lang="en-US"/>
              </a:p>
            </p:txBody>
          </p:sp>
          <p:sp>
            <p:nvSpPr>
              <p:cNvPr id="29" name="TextBox 29"/>
              <p:cNvSpPr txBox="1"/>
              <p:nvPr/>
            </p:nvSpPr>
            <p:spPr>
              <a:xfrm>
                <a:off x="0" y="47625"/>
                <a:ext cx="3809390" cy="3761765"/>
              </a:xfrm>
              <a:prstGeom prst="rect">
                <a:avLst/>
              </a:prstGeom>
              <a:ln>
                <a:noFill/>
              </a:ln>
            </p:spPr>
            <p:txBody>
              <a:bodyPr lIns="0" tIns="0" rIns="0" bIns="0" rtlCol="0" anchor="ctr"/>
              <a:lstStyle/>
              <a:p>
                <a:pPr algn="ctr">
                  <a:lnSpc>
                    <a:spcPts val="3995"/>
                  </a:lnSpc>
                </a:pPr>
                <a:r>
                  <a:rPr lang="en-US" sz="3699" dirty="0">
                    <a:solidFill>
                      <a:srgbClr val="FFFFFF"/>
                    </a:solidFill>
                    <a:latin typeface="Quicksand"/>
                    <a:ea typeface="Quicksand"/>
                    <a:cs typeface="Quicksand"/>
                    <a:sym typeface="Quicksand"/>
                  </a:rPr>
                  <a:t>RETAKING</a:t>
                </a:r>
              </a:p>
              <a:p>
                <a:pPr algn="ctr">
                  <a:lnSpc>
                    <a:spcPts val="3995"/>
                  </a:lnSpc>
                </a:pPr>
                <a:r>
                  <a:rPr lang="en-US" sz="3699" dirty="0">
                    <a:solidFill>
                      <a:srgbClr val="FFFFFF"/>
                    </a:solidFill>
                    <a:latin typeface="Quicksand"/>
                    <a:ea typeface="Quicksand"/>
                    <a:cs typeface="Quicksand"/>
                    <a:sym typeface="Quicksand"/>
                  </a:rPr>
                  <a:t>Unsuccessful Supervision Documented</a:t>
                </a:r>
              </a:p>
            </p:txBody>
          </p:sp>
        </p:grpSp>
      </p:grpSp>
      <p:grpSp>
        <p:nvGrpSpPr>
          <p:cNvPr id="30" name="Group 30"/>
          <p:cNvGrpSpPr/>
          <p:nvPr/>
        </p:nvGrpSpPr>
        <p:grpSpPr>
          <a:xfrm>
            <a:off x="9462073" y="3719870"/>
            <a:ext cx="2217272" cy="2217272"/>
            <a:chOff x="0" y="0"/>
            <a:chExt cx="2684666" cy="2684666"/>
          </a:xfrm>
        </p:grpSpPr>
        <p:sp>
          <p:nvSpPr>
            <p:cNvPr id="31" name="Freeform 31"/>
            <p:cNvSpPr/>
            <p:nvPr/>
          </p:nvSpPr>
          <p:spPr>
            <a:xfrm>
              <a:off x="0" y="0"/>
              <a:ext cx="2684780" cy="2684780"/>
            </a:xfrm>
            <a:custGeom>
              <a:avLst/>
              <a:gdLst/>
              <a:ahLst/>
              <a:cxnLst/>
              <a:rect l="l" t="t" r="r" b="b"/>
              <a:pathLst>
                <a:path w="2684780" h="2684780">
                  <a:moveTo>
                    <a:pt x="0" y="1342390"/>
                  </a:moveTo>
                  <a:cubicBezTo>
                    <a:pt x="0" y="600964"/>
                    <a:pt x="600964" y="0"/>
                    <a:pt x="1342390" y="0"/>
                  </a:cubicBezTo>
                  <a:cubicBezTo>
                    <a:pt x="2083816" y="0"/>
                    <a:pt x="2684780" y="600964"/>
                    <a:pt x="2684780" y="1342390"/>
                  </a:cubicBezTo>
                  <a:cubicBezTo>
                    <a:pt x="2684780" y="2083816"/>
                    <a:pt x="2083816" y="2684780"/>
                    <a:pt x="1342390" y="2684780"/>
                  </a:cubicBezTo>
                  <a:cubicBezTo>
                    <a:pt x="600964" y="2684780"/>
                    <a:pt x="0" y="2083689"/>
                    <a:pt x="0" y="1342390"/>
                  </a:cubicBezTo>
                  <a:close/>
                </a:path>
              </a:pathLst>
            </a:custGeom>
            <a:gradFill rotWithShape="1">
              <a:gsLst>
                <a:gs pos="0">
                  <a:srgbClr val="606C7D">
                    <a:alpha val="100000"/>
                  </a:srgbClr>
                </a:gs>
                <a:gs pos="50000">
                  <a:srgbClr val="42546C">
                    <a:alpha val="100000"/>
                  </a:srgbClr>
                </a:gs>
                <a:gs pos="100000">
                  <a:srgbClr val="384961">
                    <a:alpha val="100000"/>
                  </a:srgbClr>
                </a:gs>
              </a:gsLst>
              <a:lin ang="5400000"/>
            </a:gradFill>
            <a:ln w="12700">
              <a:solidFill>
                <a:srgbClr val="000000"/>
              </a:solidFill>
            </a:ln>
          </p:spPr>
          <p:txBody>
            <a:bodyPr/>
            <a:lstStyle/>
            <a:p>
              <a:endParaRPr lang="en-US"/>
            </a:p>
          </p:txBody>
        </p:sp>
      </p:grpSp>
      <p:grpSp>
        <p:nvGrpSpPr>
          <p:cNvPr id="32" name="Group 32"/>
          <p:cNvGrpSpPr/>
          <p:nvPr/>
        </p:nvGrpSpPr>
        <p:grpSpPr>
          <a:xfrm>
            <a:off x="9874201" y="4046658"/>
            <a:ext cx="1433284" cy="1433284"/>
            <a:chOff x="0" y="0"/>
            <a:chExt cx="1911045" cy="1911045"/>
          </a:xfrm>
        </p:grpSpPr>
        <p:sp>
          <p:nvSpPr>
            <p:cNvPr id="33" name="Freeform 33"/>
            <p:cNvSpPr/>
            <p:nvPr/>
          </p:nvSpPr>
          <p:spPr>
            <a:xfrm>
              <a:off x="0" y="0"/>
              <a:ext cx="1911045" cy="1911045"/>
            </a:xfrm>
            <a:custGeom>
              <a:avLst/>
              <a:gdLst/>
              <a:ahLst/>
              <a:cxnLst/>
              <a:rect l="l" t="t" r="r" b="b"/>
              <a:pathLst>
                <a:path w="1911045" h="1911045">
                  <a:moveTo>
                    <a:pt x="0" y="0"/>
                  </a:moveTo>
                  <a:lnTo>
                    <a:pt x="1911045" y="0"/>
                  </a:lnTo>
                  <a:lnTo>
                    <a:pt x="1911045" y="1911045"/>
                  </a:lnTo>
                  <a:lnTo>
                    <a:pt x="0" y="1911045"/>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en-US"/>
            </a:p>
          </p:txBody>
        </p:sp>
        <p:grpSp>
          <p:nvGrpSpPr>
            <p:cNvPr id="34" name="Group 34"/>
            <p:cNvGrpSpPr/>
            <p:nvPr/>
          </p:nvGrpSpPr>
          <p:grpSpPr>
            <a:xfrm>
              <a:off x="0" y="0"/>
              <a:ext cx="1911045" cy="1911045"/>
              <a:chOff x="0" y="0"/>
              <a:chExt cx="1911045" cy="1911045"/>
            </a:xfrm>
          </p:grpSpPr>
          <p:sp>
            <p:nvSpPr>
              <p:cNvPr id="35" name="Freeform 35"/>
              <p:cNvSpPr/>
              <p:nvPr/>
            </p:nvSpPr>
            <p:spPr>
              <a:xfrm>
                <a:off x="0" y="0"/>
                <a:ext cx="1911048" cy="1911048"/>
              </a:xfrm>
              <a:custGeom>
                <a:avLst/>
                <a:gdLst/>
                <a:ahLst/>
                <a:cxnLst/>
                <a:rect l="l" t="t" r="r" b="b"/>
                <a:pathLst>
                  <a:path w="1911048" h="1911048">
                    <a:moveTo>
                      <a:pt x="0" y="0"/>
                    </a:moveTo>
                    <a:lnTo>
                      <a:pt x="1911048" y="0"/>
                    </a:lnTo>
                    <a:lnTo>
                      <a:pt x="1911048" y="1911048"/>
                    </a:lnTo>
                    <a:lnTo>
                      <a:pt x="0" y="1911048"/>
                    </a:lnTo>
                    <a:close/>
                  </a:path>
                </a:pathLst>
              </a:custGeom>
              <a:solidFill>
                <a:srgbClr val="000000">
                  <a:alpha val="0"/>
                </a:srgbClr>
              </a:solidFill>
              <a:ln w="12700">
                <a:noFill/>
              </a:ln>
            </p:spPr>
            <p:txBody>
              <a:bodyPr/>
              <a:lstStyle/>
              <a:p>
                <a:endParaRPr lang="en-US"/>
              </a:p>
            </p:txBody>
          </p:sp>
          <p:sp>
            <p:nvSpPr>
              <p:cNvPr id="36" name="TextBox 36"/>
              <p:cNvSpPr txBox="1"/>
              <p:nvPr/>
            </p:nvSpPr>
            <p:spPr>
              <a:xfrm>
                <a:off x="0" y="19050"/>
                <a:ext cx="1911045" cy="1891995"/>
              </a:xfrm>
              <a:prstGeom prst="rect">
                <a:avLst/>
              </a:prstGeom>
              <a:ln>
                <a:noFill/>
              </a:ln>
            </p:spPr>
            <p:txBody>
              <a:bodyPr lIns="0" tIns="0" rIns="0" bIns="0" rtlCol="0" anchor="ctr"/>
              <a:lstStyle/>
              <a:p>
                <a:pPr algn="ctr">
                  <a:lnSpc>
                    <a:spcPts val="2106"/>
                  </a:lnSpc>
                </a:pPr>
                <a:r>
                  <a:rPr lang="en-US" sz="1950">
                    <a:solidFill>
                      <a:srgbClr val="FFFFFF"/>
                    </a:solidFill>
                    <a:latin typeface="Quicksand"/>
                    <a:ea typeface="Quicksand"/>
                    <a:cs typeface="Quicksand"/>
                    <a:sym typeface="Quicksand"/>
                  </a:rPr>
                  <a:t>Non-Compliant Behavior</a:t>
                </a:r>
              </a:p>
            </p:txBody>
          </p:sp>
        </p:grpSp>
      </p:grpSp>
      <p:grpSp>
        <p:nvGrpSpPr>
          <p:cNvPr id="37" name="Group 37"/>
          <p:cNvGrpSpPr/>
          <p:nvPr/>
        </p:nvGrpSpPr>
        <p:grpSpPr>
          <a:xfrm>
            <a:off x="10006927" y="5937142"/>
            <a:ext cx="1167832" cy="1167832"/>
            <a:chOff x="0" y="0"/>
            <a:chExt cx="1557109" cy="1557109"/>
          </a:xfrm>
        </p:grpSpPr>
        <p:sp>
          <p:nvSpPr>
            <p:cNvPr id="38" name="Freeform 38"/>
            <p:cNvSpPr/>
            <p:nvPr/>
          </p:nvSpPr>
          <p:spPr>
            <a:xfrm>
              <a:off x="206375" y="206375"/>
              <a:ext cx="1144270" cy="1144270"/>
            </a:xfrm>
            <a:custGeom>
              <a:avLst/>
              <a:gdLst/>
              <a:ahLst/>
              <a:cxnLst/>
              <a:rect l="l" t="t" r="r" b="b"/>
              <a:pathLst>
                <a:path w="1144270" h="1144270">
                  <a:moveTo>
                    <a:pt x="0" y="389001"/>
                  </a:moveTo>
                  <a:lnTo>
                    <a:pt x="389001" y="389001"/>
                  </a:lnTo>
                  <a:lnTo>
                    <a:pt x="389001" y="0"/>
                  </a:lnTo>
                  <a:lnTo>
                    <a:pt x="755269" y="0"/>
                  </a:lnTo>
                  <a:lnTo>
                    <a:pt x="755269" y="389001"/>
                  </a:lnTo>
                  <a:lnTo>
                    <a:pt x="1144270" y="389001"/>
                  </a:lnTo>
                  <a:lnTo>
                    <a:pt x="1144270" y="755269"/>
                  </a:lnTo>
                  <a:lnTo>
                    <a:pt x="755269" y="755269"/>
                  </a:lnTo>
                  <a:lnTo>
                    <a:pt x="755269" y="1144270"/>
                  </a:lnTo>
                  <a:lnTo>
                    <a:pt x="389001" y="1144270"/>
                  </a:lnTo>
                  <a:lnTo>
                    <a:pt x="389001" y="755269"/>
                  </a:lnTo>
                  <a:lnTo>
                    <a:pt x="0" y="755269"/>
                  </a:lnTo>
                  <a:close/>
                </a:path>
              </a:pathLst>
            </a:custGeom>
            <a:gradFill rotWithShape="1">
              <a:gsLst>
                <a:gs pos="0">
                  <a:srgbClr val="B4B7BD">
                    <a:alpha val="100000"/>
                  </a:srgbClr>
                </a:gs>
                <a:gs pos="50000">
                  <a:srgbClr val="B0B3BA">
                    <a:alpha val="100000"/>
                  </a:srgbClr>
                </a:gs>
                <a:gs pos="100000">
                  <a:srgbClr val="ACAFB5">
                    <a:alpha val="100000"/>
                  </a:srgbClr>
                </a:gs>
              </a:gsLst>
              <a:lin ang="5400000"/>
            </a:gradFill>
            <a:ln w="12700">
              <a:solidFill>
                <a:srgbClr val="000000"/>
              </a:solidFill>
            </a:ln>
          </p:spPr>
          <p:txBody>
            <a:bodyPr/>
            <a:lstStyle/>
            <a:p>
              <a:endParaRPr lang="en-US"/>
            </a:p>
          </p:txBody>
        </p:sp>
      </p:grpSp>
      <p:grpSp>
        <p:nvGrpSpPr>
          <p:cNvPr id="39" name="Group 39"/>
          <p:cNvGrpSpPr/>
          <p:nvPr/>
        </p:nvGrpSpPr>
        <p:grpSpPr>
          <a:xfrm>
            <a:off x="9502340" y="7348995"/>
            <a:ext cx="2257539" cy="2257539"/>
            <a:chOff x="0" y="0"/>
            <a:chExt cx="2684666" cy="2684666"/>
          </a:xfrm>
        </p:grpSpPr>
        <p:sp>
          <p:nvSpPr>
            <p:cNvPr id="40" name="Freeform 40"/>
            <p:cNvSpPr/>
            <p:nvPr/>
          </p:nvSpPr>
          <p:spPr>
            <a:xfrm>
              <a:off x="0" y="0"/>
              <a:ext cx="2684780" cy="2684780"/>
            </a:xfrm>
            <a:custGeom>
              <a:avLst/>
              <a:gdLst/>
              <a:ahLst/>
              <a:cxnLst/>
              <a:rect l="l" t="t" r="r" b="b"/>
              <a:pathLst>
                <a:path w="2684780" h="2684780">
                  <a:moveTo>
                    <a:pt x="0" y="1342390"/>
                  </a:moveTo>
                  <a:cubicBezTo>
                    <a:pt x="0" y="600964"/>
                    <a:pt x="600964" y="0"/>
                    <a:pt x="1342390" y="0"/>
                  </a:cubicBezTo>
                  <a:cubicBezTo>
                    <a:pt x="2083816" y="0"/>
                    <a:pt x="2684780" y="600964"/>
                    <a:pt x="2684780" y="1342390"/>
                  </a:cubicBezTo>
                  <a:cubicBezTo>
                    <a:pt x="2684780" y="2083816"/>
                    <a:pt x="2083816" y="2684780"/>
                    <a:pt x="1342390" y="2684780"/>
                  </a:cubicBezTo>
                  <a:cubicBezTo>
                    <a:pt x="600964" y="2684780"/>
                    <a:pt x="0" y="2083689"/>
                    <a:pt x="0" y="1342390"/>
                  </a:cubicBezTo>
                  <a:close/>
                </a:path>
              </a:pathLst>
            </a:custGeom>
            <a:gradFill rotWithShape="1">
              <a:gsLst>
                <a:gs pos="0">
                  <a:srgbClr val="606C7D">
                    <a:alpha val="100000"/>
                  </a:srgbClr>
                </a:gs>
                <a:gs pos="50000">
                  <a:srgbClr val="42546C">
                    <a:alpha val="100000"/>
                  </a:srgbClr>
                </a:gs>
                <a:gs pos="100000">
                  <a:srgbClr val="384961">
                    <a:alpha val="100000"/>
                  </a:srgbClr>
                </a:gs>
              </a:gsLst>
              <a:lin ang="5400000"/>
            </a:gradFill>
            <a:ln w="12700">
              <a:solidFill>
                <a:srgbClr val="000000"/>
              </a:solidFill>
            </a:ln>
          </p:spPr>
          <p:txBody>
            <a:bodyPr/>
            <a:lstStyle/>
            <a:p>
              <a:endParaRPr lang="en-US"/>
            </a:p>
          </p:txBody>
        </p:sp>
      </p:grpSp>
      <p:grpSp>
        <p:nvGrpSpPr>
          <p:cNvPr id="41" name="Group 41"/>
          <p:cNvGrpSpPr/>
          <p:nvPr/>
        </p:nvGrpSpPr>
        <p:grpSpPr>
          <a:xfrm>
            <a:off x="9914468" y="7720855"/>
            <a:ext cx="1433284" cy="1433284"/>
            <a:chOff x="0" y="0"/>
            <a:chExt cx="1911045" cy="1911045"/>
          </a:xfrm>
        </p:grpSpPr>
        <p:sp>
          <p:nvSpPr>
            <p:cNvPr id="42" name="Freeform 42"/>
            <p:cNvSpPr/>
            <p:nvPr/>
          </p:nvSpPr>
          <p:spPr>
            <a:xfrm>
              <a:off x="0" y="0"/>
              <a:ext cx="1911045" cy="1911045"/>
            </a:xfrm>
            <a:custGeom>
              <a:avLst/>
              <a:gdLst/>
              <a:ahLst/>
              <a:cxnLst/>
              <a:rect l="l" t="t" r="r" b="b"/>
              <a:pathLst>
                <a:path w="1911045" h="1911045">
                  <a:moveTo>
                    <a:pt x="0" y="0"/>
                  </a:moveTo>
                  <a:lnTo>
                    <a:pt x="1911045" y="0"/>
                  </a:lnTo>
                  <a:lnTo>
                    <a:pt x="1911045" y="1911045"/>
                  </a:lnTo>
                  <a:lnTo>
                    <a:pt x="0" y="1911045"/>
                  </a:lnTo>
                  <a:lnTo>
                    <a:pt x="0" y="0"/>
                  </a:lnTo>
                  <a:close/>
                </a:path>
              </a:pathLst>
            </a:custGeom>
            <a:blipFill>
              <a:blip r:embed="rId4">
                <a:extLst>
                  <a:ext uri="{96DAC541-7B7A-43D3-8B79-37D633B846F1}">
                    <asvg:svgBlip xmlns:asvg="http://schemas.microsoft.com/office/drawing/2016/SVG/main" r:embed="rId5"/>
                  </a:ext>
                </a:extLst>
              </a:blip>
              <a:stretch>
                <a:fillRect/>
              </a:stretch>
            </a:blipFill>
            <a:ln>
              <a:noFill/>
            </a:ln>
          </p:spPr>
          <p:txBody>
            <a:bodyPr/>
            <a:lstStyle/>
            <a:p>
              <a:endParaRPr lang="en-US"/>
            </a:p>
          </p:txBody>
        </p:sp>
        <p:grpSp>
          <p:nvGrpSpPr>
            <p:cNvPr id="43" name="Group 43"/>
            <p:cNvGrpSpPr/>
            <p:nvPr/>
          </p:nvGrpSpPr>
          <p:grpSpPr>
            <a:xfrm>
              <a:off x="0" y="0"/>
              <a:ext cx="1911045" cy="1911045"/>
              <a:chOff x="0" y="0"/>
              <a:chExt cx="1911045" cy="1911045"/>
            </a:xfrm>
          </p:grpSpPr>
          <p:sp>
            <p:nvSpPr>
              <p:cNvPr id="44" name="Freeform 44"/>
              <p:cNvSpPr/>
              <p:nvPr/>
            </p:nvSpPr>
            <p:spPr>
              <a:xfrm>
                <a:off x="0" y="0"/>
                <a:ext cx="1911048" cy="1911048"/>
              </a:xfrm>
              <a:custGeom>
                <a:avLst/>
                <a:gdLst/>
                <a:ahLst/>
                <a:cxnLst/>
                <a:rect l="l" t="t" r="r" b="b"/>
                <a:pathLst>
                  <a:path w="1911048" h="1911048">
                    <a:moveTo>
                      <a:pt x="0" y="0"/>
                    </a:moveTo>
                    <a:lnTo>
                      <a:pt x="1911048" y="0"/>
                    </a:lnTo>
                    <a:lnTo>
                      <a:pt x="1911048" y="1911048"/>
                    </a:lnTo>
                    <a:lnTo>
                      <a:pt x="0" y="1911048"/>
                    </a:lnTo>
                    <a:close/>
                  </a:path>
                </a:pathLst>
              </a:custGeom>
              <a:solidFill>
                <a:srgbClr val="000000">
                  <a:alpha val="0"/>
                </a:srgbClr>
              </a:solidFill>
              <a:ln w="12700">
                <a:noFill/>
              </a:ln>
            </p:spPr>
            <p:txBody>
              <a:bodyPr/>
              <a:lstStyle/>
              <a:p>
                <a:endParaRPr lang="en-US"/>
              </a:p>
            </p:txBody>
          </p:sp>
          <p:sp>
            <p:nvSpPr>
              <p:cNvPr id="45" name="TextBox 45"/>
              <p:cNvSpPr txBox="1"/>
              <p:nvPr/>
            </p:nvSpPr>
            <p:spPr>
              <a:xfrm>
                <a:off x="0" y="28575"/>
                <a:ext cx="1911045" cy="1882470"/>
              </a:xfrm>
              <a:prstGeom prst="rect">
                <a:avLst/>
              </a:prstGeom>
              <a:ln>
                <a:noFill/>
              </a:ln>
            </p:spPr>
            <p:txBody>
              <a:bodyPr lIns="0" tIns="0" rIns="0" bIns="0" rtlCol="0" anchor="ctr"/>
              <a:lstStyle/>
              <a:p>
                <a:pPr algn="ctr">
                  <a:lnSpc>
                    <a:spcPts val="1998"/>
                  </a:lnSpc>
                </a:pPr>
                <a:r>
                  <a:rPr lang="en-US" sz="1850" dirty="0">
                    <a:solidFill>
                      <a:srgbClr val="FFFFFF"/>
                    </a:solidFill>
                    <a:latin typeface="Quicksand"/>
                    <a:ea typeface="Quicksand"/>
                    <a:cs typeface="Quicksand"/>
                    <a:sym typeface="Quicksand"/>
                  </a:rPr>
                  <a:t>Would Apply Sanctions OR Corrective Actions</a:t>
                </a:r>
              </a:p>
            </p:txBody>
          </p:sp>
        </p:grpSp>
      </p:grpSp>
      <p:grpSp>
        <p:nvGrpSpPr>
          <p:cNvPr id="46" name="Group 46"/>
          <p:cNvGrpSpPr/>
          <p:nvPr/>
        </p:nvGrpSpPr>
        <p:grpSpPr>
          <a:xfrm>
            <a:off x="11460509" y="6146540"/>
            <a:ext cx="997649" cy="749017"/>
            <a:chOff x="0" y="0"/>
            <a:chExt cx="1330198" cy="998690"/>
          </a:xfrm>
        </p:grpSpPr>
        <p:sp>
          <p:nvSpPr>
            <p:cNvPr id="47" name="Freeform 47"/>
            <p:cNvSpPr/>
            <p:nvPr/>
          </p:nvSpPr>
          <p:spPr>
            <a:xfrm>
              <a:off x="0" y="0"/>
              <a:ext cx="1330158" cy="998728"/>
            </a:xfrm>
            <a:custGeom>
              <a:avLst/>
              <a:gdLst/>
              <a:ahLst/>
              <a:cxnLst/>
              <a:rect l="l" t="t" r="r" b="b"/>
              <a:pathLst>
                <a:path w="1330158" h="998728">
                  <a:moveTo>
                    <a:pt x="0" y="199771"/>
                  </a:moveTo>
                  <a:lnTo>
                    <a:pt x="665079" y="199771"/>
                  </a:lnTo>
                  <a:lnTo>
                    <a:pt x="665079" y="0"/>
                  </a:lnTo>
                  <a:lnTo>
                    <a:pt x="1330158" y="499364"/>
                  </a:lnTo>
                  <a:lnTo>
                    <a:pt x="665079" y="998728"/>
                  </a:lnTo>
                  <a:lnTo>
                    <a:pt x="665079" y="798957"/>
                  </a:lnTo>
                  <a:lnTo>
                    <a:pt x="0" y="798957"/>
                  </a:lnTo>
                  <a:close/>
                </a:path>
              </a:pathLst>
            </a:custGeom>
            <a:gradFill rotWithShape="1">
              <a:gsLst>
                <a:gs pos="0">
                  <a:srgbClr val="B4B7BD">
                    <a:alpha val="100000"/>
                  </a:srgbClr>
                </a:gs>
                <a:gs pos="50000">
                  <a:srgbClr val="B0B3BA">
                    <a:alpha val="100000"/>
                  </a:srgbClr>
                </a:gs>
                <a:gs pos="100000">
                  <a:srgbClr val="ACAFB5">
                    <a:alpha val="100000"/>
                  </a:srgbClr>
                </a:gs>
              </a:gsLst>
              <a:lin ang="5400000"/>
            </a:gradFill>
            <a:ln w="12700">
              <a:solidFill>
                <a:srgbClr val="000000"/>
              </a:solidFill>
            </a:ln>
          </p:spPr>
          <p:txBody>
            <a:bodyPr/>
            <a:lstStyle/>
            <a:p>
              <a:endParaRPr lang="en-US"/>
            </a:p>
          </p:txBody>
        </p:sp>
      </p:grpSp>
      <p:grpSp>
        <p:nvGrpSpPr>
          <p:cNvPr id="48" name="Group 48"/>
          <p:cNvGrpSpPr/>
          <p:nvPr/>
        </p:nvGrpSpPr>
        <p:grpSpPr>
          <a:xfrm>
            <a:off x="12591507" y="4574229"/>
            <a:ext cx="4159434" cy="4159434"/>
            <a:chOff x="0" y="0"/>
            <a:chExt cx="5369331" cy="5369331"/>
          </a:xfrm>
        </p:grpSpPr>
        <p:sp>
          <p:nvSpPr>
            <p:cNvPr id="49" name="Freeform 49"/>
            <p:cNvSpPr/>
            <p:nvPr/>
          </p:nvSpPr>
          <p:spPr>
            <a:xfrm>
              <a:off x="0" y="0"/>
              <a:ext cx="5369306" cy="5369306"/>
            </a:xfrm>
            <a:custGeom>
              <a:avLst/>
              <a:gdLst/>
              <a:ahLst/>
              <a:cxnLst/>
              <a:rect l="l" t="t" r="r" b="b"/>
              <a:pathLst>
                <a:path w="5369306" h="5369306">
                  <a:moveTo>
                    <a:pt x="0" y="2684653"/>
                  </a:moveTo>
                  <a:cubicBezTo>
                    <a:pt x="0" y="1201928"/>
                    <a:pt x="1201928" y="0"/>
                    <a:pt x="2684653" y="0"/>
                  </a:cubicBezTo>
                  <a:cubicBezTo>
                    <a:pt x="4167378" y="0"/>
                    <a:pt x="5369306" y="1201928"/>
                    <a:pt x="5369306" y="2684653"/>
                  </a:cubicBezTo>
                  <a:cubicBezTo>
                    <a:pt x="5369306" y="4167378"/>
                    <a:pt x="4167378" y="5369306"/>
                    <a:pt x="2684653" y="5369306"/>
                  </a:cubicBezTo>
                  <a:cubicBezTo>
                    <a:pt x="1201928" y="5369306"/>
                    <a:pt x="0" y="4167378"/>
                    <a:pt x="0" y="2684653"/>
                  </a:cubicBezTo>
                  <a:close/>
                </a:path>
              </a:pathLst>
            </a:custGeom>
            <a:gradFill rotWithShape="1">
              <a:gsLst>
                <a:gs pos="0">
                  <a:srgbClr val="606C7D">
                    <a:alpha val="100000"/>
                  </a:srgbClr>
                </a:gs>
                <a:gs pos="50000">
                  <a:srgbClr val="42546C">
                    <a:alpha val="100000"/>
                  </a:srgbClr>
                </a:gs>
                <a:gs pos="100000">
                  <a:srgbClr val="384961">
                    <a:alpha val="100000"/>
                  </a:srgbClr>
                </a:gs>
              </a:gsLst>
              <a:lin ang="5400000"/>
            </a:gradFill>
            <a:ln w="12700">
              <a:noFill/>
            </a:ln>
          </p:spPr>
          <p:txBody>
            <a:bodyPr/>
            <a:lstStyle/>
            <a:p>
              <a:endParaRPr lang="en-US"/>
            </a:p>
          </p:txBody>
        </p:sp>
      </p:grpSp>
      <p:grpSp>
        <p:nvGrpSpPr>
          <p:cNvPr id="50" name="Group 50"/>
          <p:cNvGrpSpPr/>
          <p:nvPr/>
        </p:nvGrpSpPr>
        <p:grpSpPr>
          <a:xfrm>
            <a:off x="13308921" y="5225425"/>
            <a:ext cx="2857043" cy="2857043"/>
            <a:chOff x="0" y="0"/>
            <a:chExt cx="3809390" cy="3809390"/>
          </a:xfrm>
        </p:grpSpPr>
        <p:sp>
          <p:nvSpPr>
            <p:cNvPr id="51" name="Freeform 51"/>
            <p:cNvSpPr/>
            <p:nvPr/>
          </p:nvSpPr>
          <p:spPr>
            <a:xfrm>
              <a:off x="0" y="0"/>
              <a:ext cx="3809390" cy="3809390"/>
            </a:xfrm>
            <a:custGeom>
              <a:avLst/>
              <a:gdLst/>
              <a:ahLst/>
              <a:cxnLst/>
              <a:rect l="l" t="t" r="r" b="b"/>
              <a:pathLst>
                <a:path w="3809390" h="3809390">
                  <a:moveTo>
                    <a:pt x="0" y="0"/>
                  </a:moveTo>
                  <a:lnTo>
                    <a:pt x="3809390" y="0"/>
                  </a:lnTo>
                  <a:lnTo>
                    <a:pt x="3809390" y="3809390"/>
                  </a:lnTo>
                  <a:lnTo>
                    <a:pt x="0" y="38093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2" name="Group 52"/>
            <p:cNvGrpSpPr/>
            <p:nvPr/>
          </p:nvGrpSpPr>
          <p:grpSpPr>
            <a:xfrm>
              <a:off x="0" y="0"/>
              <a:ext cx="3809390" cy="3809390"/>
              <a:chOff x="0" y="0"/>
              <a:chExt cx="3809390" cy="3809390"/>
            </a:xfrm>
          </p:grpSpPr>
          <p:sp>
            <p:nvSpPr>
              <p:cNvPr id="53" name="Freeform 53"/>
              <p:cNvSpPr/>
              <p:nvPr/>
            </p:nvSpPr>
            <p:spPr>
              <a:xfrm>
                <a:off x="0" y="0"/>
                <a:ext cx="3809392" cy="3809392"/>
              </a:xfrm>
              <a:custGeom>
                <a:avLst/>
                <a:gdLst/>
                <a:ahLst/>
                <a:cxnLst/>
                <a:rect l="l" t="t" r="r" b="b"/>
                <a:pathLst>
                  <a:path w="3809392" h="3809392">
                    <a:moveTo>
                      <a:pt x="0" y="0"/>
                    </a:moveTo>
                    <a:lnTo>
                      <a:pt x="3809392" y="0"/>
                    </a:lnTo>
                    <a:lnTo>
                      <a:pt x="3809392" y="3809392"/>
                    </a:lnTo>
                    <a:lnTo>
                      <a:pt x="0" y="3809392"/>
                    </a:lnTo>
                    <a:close/>
                  </a:path>
                </a:pathLst>
              </a:custGeom>
              <a:solidFill>
                <a:srgbClr val="000000">
                  <a:alpha val="0"/>
                </a:srgbClr>
              </a:solidFill>
              <a:ln w="12700">
                <a:noFill/>
              </a:ln>
            </p:spPr>
            <p:txBody>
              <a:bodyPr/>
              <a:lstStyle/>
              <a:p>
                <a:endParaRPr lang="en-US"/>
              </a:p>
            </p:txBody>
          </p:sp>
          <p:sp>
            <p:nvSpPr>
              <p:cNvPr id="54" name="TextBox 54"/>
              <p:cNvSpPr txBox="1"/>
              <p:nvPr/>
            </p:nvSpPr>
            <p:spPr>
              <a:xfrm>
                <a:off x="0" y="47625"/>
                <a:ext cx="3809390" cy="3761765"/>
              </a:xfrm>
              <a:prstGeom prst="rect">
                <a:avLst/>
              </a:prstGeom>
            </p:spPr>
            <p:txBody>
              <a:bodyPr lIns="0" tIns="0" rIns="0" bIns="0" rtlCol="0" anchor="ctr"/>
              <a:lstStyle/>
              <a:p>
                <a:pPr algn="ctr">
                  <a:lnSpc>
                    <a:spcPts val="3995"/>
                  </a:lnSpc>
                </a:pPr>
                <a:r>
                  <a:rPr lang="en-US" sz="3699" dirty="0">
                    <a:solidFill>
                      <a:srgbClr val="FFFFFF"/>
                    </a:solidFill>
                    <a:latin typeface="Quicksand"/>
                    <a:ea typeface="Quicksand"/>
                    <a:cs typeface="Quicksand"/>
                    <a:sym typeface="Quicksand"/>
                  </a:rPr>
                  <a:t>Address Behavior &amp; Report to Sending State</a:t>
                </a:r>
              </a:p>
            </p:txBody>
          </p:sp>
        </p:grpSp>
      </p:grpSp>
      <p:sp>
        <p:nvSpPr>
          <p:cNvPr id="55" name="TextBox 55"/>
          <p:cNvSpPr txBox="1"/>
          <p:nvPr/>
        </p:nvSpPr>
        <p:spPr>
          <a:xfrm>
            <a:off x="4921855" y="3552344"/>
            <a:ext cx="3633936" cy="551433"/>
          </a:xfrm>
          <a:prstGeom prst="rect">
            <a:avLst/>
          </a:prstGeom>
        </p:spPr>
        <p:txBody>
          <a:bodyPr lIns="0" tIns="0" rIns="0" bIns="0" rtlCol="0" anchor="t">
            <a:spAutoFit/>
          </a:bodyPr>
          <a:lstStyle/>
          <a:p>
            <a:pPr algn="ctr">
              <a:lnSpc>
                <a:spcPts val="4320"/>
              </a:lnSpc>
              <a:spcBef>
                <a:spcPct val="0"/>
              </a:spcBef>
            </a:pPr>
            <a:r>
              <a:rPr lang="en-US" sz="3200" b="1" dirty="0">
                <a:solidFill>
                  <a:srgbClr val="000000"/>
                </a:solidFill>
                <a:latin typeface="Quicksand Bold"/>
                <a:ea typeface="Quicksand Bold"/>
                <a:cs typeface="Quicksand Bold"/>
                <a:sym typeface="Quicksand Bold"/>
              </a:rPr>
              <a:t>Violation</a:t>
            </a:r>
            <a:r>
              <a:rPr lang="en-US" sz="3600" b="1" dirty="0">
                <a:solidFill>
                  <a:srgbClr val="000000"/>
                </a:solidFill>
                <a:latin typeface="Quicksand Bold"/>
                <a:ea typeface="Quicksand Bold"/>
                <a:cs typeface="Quicksand Bold"/>
                <a:sym typeface="Quicksand Bold"/>
              </a:rPr>
              <a:t> </a:t>
            </a:r>
            <a:r>
              <a:rPr lang="en-US" sz="3200" b="1" dirty="0">
                <a:solidFill>
                  <a:srgbClr val="000000"/>
                </a:solidFill>
                <a:latin typeface="Quicksand Bold"/>
                <a:ea typeface="Quicksand Bold"/>
                <a:cs typeface="Quicksand Bold"/>
                <a:sym typeface="Quicksand Bold"/>
              </a:rPr>
              <a:t>Report</a:t>
            </a:r>
            <a:endParaRPr lang="en-US" sz="3600" b="1" dirty="0">
              <a:solidFill>
                <a:srgbClr val="000000"/>
              </a:solidFill>
              <a:latin typeface="Quicksand Bold"/>
              <a:ea typeface="Quicksand Bold"/>
              <a:cs typeface="Quicksand Bold"/>
              <a:sym typeface="Quicksand Bold"/>
            </a:endParaRPr>
          </a:p>
        </p:txBody>
      </p:sp>
      <p:sp>
        <p:nvSpPr>
          <p:cNvPr id="56" name="TextBox 56"/>
          <p:cNvSpPr txBox="1"/>
          <p:nvPr/>
        </p:nvSpPr>
        <p:spPr>
          <a:xfrm>
            <a:off x="12416156" y="3655525"/>
            <a:ext cx="4642572" cy="551433"/>
          </a:xfrm>
          <a:prstGeom prst="rect">
            <a:avLst/>
          </a:prstGeom>
        </p:spPr>
        <p:txBody>
          <a:bodyPr lIns="0" tIns="0" rIns="0" bIns="0" rtlCol="0" anchor="t">
            <a:spAutoFit/>
          </a:bodyPr>
          <a:lstStyle/>
          <a:p>
            <a:pPr algn="ctr">
              <a:lnSpc>
                <a:spcPts val="4320"/>
              </a:lnSpc>
              <a:spcBef>
                <a:spcPct val="0"/>
              </a:spcBef>
            </a:pPr>
            <a:r>
              <a:rPr lang="en-US" sz="3200" b="1" dirty="0">
                <a:solidFill>
                  <a:srgbClr val="000000"/>
                </a:solidFill>
                <a:latin typeface="Quicksand Bold"/>
                <a:ea typeface="Quicksand Bold"/>
                <a:cs typeface="Quicksand Bold"/>
                <a:sym typeface="Quicksand Bold"/>
              </a:rPr>
              <a:t>Progress</a:t>
            </a:r>
            <a:r>
              <a:rPr lang="en-US" sz="3600" b="1" dirty="0">
                <a:solidFill>
                  <a:srgbClr val="000000"/>
                </a:solidFill>
                <a:latin typeface="Quicksand Bold"/>
                <a:ea typeface="Quicksand Bold"/>
                <a:cs typeface="Quicksand Bold"/>
                <a:sym typeface="Quicksand Bold"/>
              </a:rPr>
              <a:t> </a:t>
            </a:r>
            <a:r>
              <a:rPr lang="en-US" sz="3200" b="1" dirty="0">
                <a:solidFill>
                  <a:srgbClr val="000000"/>
                </a:solidFill>
                <a:latin typeface="Quicksand Bold"/>
                <a:ea typeface="Quicksand Bold"/>
                <a:cs typeface="Quicksand Bold"/>
                <a:sym typeface="Quicksand Bold"/>
              </a:rPr>
              <a:t>Report</a:t>
            </a:r>
            <a:endParaRPr lang="en-US" sz="3600" b="1" dirty="0">
              <a:solidFill>
                <a:srgbClr val="000000"/>
              </a:solidFill>
              <a:latin typeface="Quicksand Bold"/>
              <a:ea typeface="Quicksand Bold"/>
              <a:cs typeface="Quicksand Bold"/>
              <a:sym typeface="Quicksand Bold"/>
            </a:endParaRPr>
          </a:p>
        </p:txBody>
      </p:sp>
      <p:sp>
        <p:nvSpPr>
          <p:cNvPr id="57" name="TextBox 57"/>
          <p:cNvSpPr txBox="1"/>
          <p:nvPr/>
        </p:nvSpPr>
        <p:spPr>
          <a:xfrm>
            <a:off x="1259681" y="2274095"/>
            <a:ext cx="15704911" cy="533400"/>
          </a:xfrm>
          <a:prstGeom prst="rect">
            <a:avLst/>
          </a:prstGeom>
        </p:spPr>
        <p:txBody>
          <a:bodyPr lIns="0" tIns="0" rIns="0" bIns="0" rtlCol="0" anchor="t">
            <a:spAutoFit/>
          </a:bodyPr>
          <a:lstStyle/>
          <a:p>
            <a:pPr algn="l">
              <a:lnSpc>
                <a:spcPts val="4320"/>
              </a:lnSpc>
              <a:spcBef>
                <a:spcPct val="0"/>
              </a:spcBef>
            </a:pPr>
            <a:r>
              <a:rPr lang="en-US" sz="3600">
                <a:solidFill>
                  <a:srgbClr val="853133"/>
                </a:solidFill>
                <a:latin typeface="Quicksand"/>
                <a:ea typeface="Quicksand"/>
                <a:cs typeface="Quicksand"/>
                <a:sym typeface="Quicksand"/>
              </a:rPr>
              <a:t>Behavior would rise to the level of </a:t>
            </a:r>
            <a:r>
              <a:rPr lang="en-US" sz="3600" b="1">
                <a:solidFill>
                  <a:srgbClr val="853133"/>
                </a:solidFill>
                <a:latin typeface="Quicksand Bold"/>
                <a:ea typeface="Quicksand Bold"/>
                <a:cs typeface="Quicksand Bold"/>
                <a:sym typeface="Quicksand Bold"/>
              </a:rPr>
              <a:t>revocation</a:t>
            </a:r>
            <a:r>
              <a:rPr lang="en-US" sz="3600">
                <a:solidFill>
                  <a:srgbClr val="853133"/>
                </a:solidFill>
                <a:latin typeface="Quicksand"/>
                <a:ea typeface="Quicksand"/>
                <a:cs typeface="Quicksand"/>
                <a:sym typeface="Quicksand"/>
              </a:rPr>
              <a:t> in the receiving state</a:t>
            </a: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757A7C"/>
        </a:solidFill>
        <a:effectLst/>
      </p:bgPr>
    </p:bg>
    <p:spTree>
      <p:nvGrpSpPr>
        <p:cNvPr id="1" name=""/>
        <p:cNvGrpSpPr/>
        <p:nvPr/>
      </p:nvGrpSpPr>
      <p:grpSpPr>
        <a:xfrm>
          <a:off x="0" y="0"/>
          <a:ext cx="0" cy="0"/>
          <a:chOff x="0" y="0"/>
          <a:chExt cx="0" cy="0"/>
        </a:xfrm>
      </p:grpSpPr>
      <p:grpSp>
        <p:nvGrpSpPr>
          <p:cNvPr id="2" name="Group 2"/>
          <p:cNvGrpSpPr/>
          <p:nvPr/>
        </p:nvGrpSpPr>
        <p:grpSpPr>
          <a:xfrm>
            <a:off x="8020517" y="10"/>
            <a:ext cx="10267483" cy="10286990"/>
            <a:chOff x="0" y="0"/>
            <a:chExt cx="13689978" cy="13715987"/>
          </a:xfrm>
        </p:grpSpPr>
        <p:sp>
          <p:nvSpPr>
            <p:cNvPr id="3" name="Freeform 3"/>
            <p:cNvSpPr/>
            <p:nvPr/>
          </p:nvSpPr>
          <p:spPr>
            <a:xfrm>
              <a:off x="0" y="0"/>
              <a:ext cx="13689964" cy="13716000"/>
            </a:xfrm>
            <a:custGeom>
              <a:avLst/>
              <a:gdLst/>
              <a:ahLst/>
              <a:cxnLst/>
              <a:rect l="l" t="t" r="r" b="b"/>
              <a:pathLst>
                <a:path w="13689964" h="13716000">
                  <a:moveTo>
                    <a:pt x="0" y="0"/>
                  </a:moveTo>
                  <a:lnTo>
                    <a:pt x="13689964" y="0"/>
                  </a:lnTo>
                  <a:lnTo>
                    <a:pt x="13689964" y="13716000"/>
                  </a:lnTo>
                  <a:lnTo>
                    <a:pt x="0" y="13716000"/>
                  </a:lnTo>
                  <a:close/>
                </a:path>
              </a:pathLst>
            </a:custGeom>
            <a:solidFill>
              <a:srgbClr val="0E1E31"/>
            </a:solidFill>
            <a:ln w="12700">
              <a:solidFill>
                <a:srgbClr val="000000"/>
              </a:solidFill>
            </a:ln>
          </p:spPr>
          <p:txBody>
            <a:bodyPr/>
            <a:lstStyle/>
            <a:p>
              <a:endParaRPr lang="en-US"/>
            </a:p>
          </p:txBody>
        </p:sp>
      </p:grpSp>
      <p:grpSp>
        <p:nvGrpSpPr>
          <p:cNvPr id="4" name="Group 4"/>
          <p:cNvGrpSpPr/>
          <p:nvPr/>
        </p:nvGrpSpPr>
        <p:grpSpPr>
          <a:xfrm>
            <a:off x="0" y="0"/>
            <a:ext cx="8085587" cy="10287000"/>
            <a:chOff x="0" y="0"/>
            <a:chExt cx="812800" cy="1034096"/>
          </a:xfrm>
        </p:grpSpPr>
        <p:sp>
          <p:nvSpPr>
            <p:cNvPr id="5" name="Freeform 5"/>
            <p:cNvSpPr/>
            <p:nvPr/>
          </p:nvSpPr>
          <p:spPr>
            <a:xfrm>
              <a:off x="0" y="0"/>
              <a:ext cx="812800" cy="1034096"/>
            </a:xfrm>
            <a:custGeom>
              <a:avLst/>
              <a:gdLst/>
              <a:ahLst/>
              <a:cxnLst/>
              <a:rect l="l" t="t" r="r" b="b"/>
              <a:pathLst>
                <a:path w="812800" h="1034096">
                  <a:moveTo>
                    <a:pt x="0" y="0"/>
                  </a:moveTo>
                  <a:lnTo>
                    <a:pt x="812800" y="0"/>
                  </a:lnTo>
                  <a:lnTo>
                    <a:pt x="812800" y="1034096"/>
                  </a:lnTo>
                  <a:lnTo>
                    <a:pt x="0" y="1034096"/>
                  </a:lnTo>
                  <a:close/>
                </a:path>
              </a:pathLst>
            </a:custGeom>
            <a:blipFill>
              <a:blip r:embed="rId4" cstate="email">
                <a:alphaModFix amt="20999"/>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6" name="Group 6"/>
          <p:cNvGrpSpPr/>
          <p:nvPr/>
        </p:nvGrpSpPr>
        <p:grpSpPr>
          <a:xfrm>
            <a:off x="495304" y="2114350"/>
            <a:ext cx="7111781" cy="6190783"/>
            <a:chOff x="0" y="0"/>
            <a:chExt cx="933720" cy="812800"/>
          </a:xfrm>
        </p:grpSpPr>
        <p:sp>
          <p:nvSpPr>
            <p:cNvPr id="7" name="Freeform 7"/>
            <p:cNvSpPr/>
            <p:nvPr/>
          </p:nvSpPr>
          <p:spPr>
            <a:xfrm>
              <a:off x="0" y="0"/>
              <a:ext cx="933720" cy="812800"/>
            </a:xfrm>
            <a:custGeom>
              <a:avLst/>
              <a:gdLst/>
              <a:ahLst/>
              <a:cxnLst/>
              <a:rect l="l" t="t" r="r" b="b"/>
              <a:pathLst>
                <a:path w="933720" h="812800">
                  <a:moveTo>
                    <a:pt x="0" y="0"/>
                  </a:moveTo>
                  <a:lnTo>
                    <a:pt x="933720" y="0"/>
                  </a:lnTo>
                  <a:lnTo>
                    <a:pt x="933720" y="812800"/>
                  </a:lnTo>
                  <a:lnTo>
                    <a:pt x="0" y="812800"/>
                  </a:lnTo>
                  <a:close/>
                </a:path>
              </a:pathLst>
            </a:custGeom>
            <a:solidFill>
              <a:srgbClr val="D3D3D3">
                <a:alpha val="80784"/>
              </a:srgbClr>
            </a:solidFill>
            <a:ln w="12700">
              <a:solidFill>
                <a:srgbClr val="000000"/>
              </a:solidFill>
            </a:ln>
          </p:spPr>
          <p:txBody>
            <a:bodyPr/>
            <a:lstStyle/>
            <a:p>
              <a:endParaRPr lang="en-US"/>
            </a:p>
          </p:txBody>
        </p:sp>
      </p:grpSp>
      <p:sp>
        <p:nvSpPr>
          <p:cNvPr id="8" name="TextBox 8"/>
          <p:cNvSpPr txBox="1"/>
          <p:nvPr/>
        </p:nvSpPr>
        <p:spPr>
          <a:xfrm>
            <a:off x="8187340" y="766562"/>
            <a:ext cx="9552715" cy="2705100"/>
          </a:xfrm>
          <a:prstGeom prst="rect">
            <a:avLst/>
          </a:prstGeom>
        </p:spPr>
        <p:txBody>
          <a:bodyPr lIns="0" tIns="0" rIns="0" bIns="0" rtlCol="0" anchor="t">
            <a:spAutoFit/>
          </a:bodyPr>
          <a:lstStyle/>
          <a:p>
            <a:pPr marL="777240" lvl="1" indent="-388620" algn="l">
              <a:lnSpc>
                <a:spcPts val="4320"/>
              </a:lnSpc>
              <a:buFont typeface="Arial"/>
              <a:buChar char="•"/>
            </a:pPr>
            <a:r>
              <a:rPr lang="en-US" sz="3600">
                <a:solidFill>
                  <a:srgbClr val="D3D3D3"/>
                </a:solidFill>
                <a:latin typeface="Quicksand"/>
                <a:ea typeface="Quicksand"/>
                <a:cs typeface="Quicksand"/>
                <a:sym typeface="Quicksand"/>
              </a:rPr>
              <a:t>Court/Parole Board in your jurisdiction revokes SUPERVISION for similar behavior</a:t>
            </a:r>
          </a:p>
          <a:p>
            <a:pPr marL="1554480" lvl="2" indent="-518160" algn="l">
              <a:lnSpc>
                <a:spcPts val="4320"/>
              </a:lnSpc>
              <a:buFont typeface="Arial"/>
              <a:buChar char="⚬"/>
            </a:pPr>
            <a:r>
              <a:rPr lang="en-US" sz="3600" i="1">
                <a:solidFill>
                  <a:srgbClr val="D3D3D3"/>
                </a:solidFill>
                <a:latin typeface="Quicksand"/>
                <a:ea typeface="Quicksand"/>
                <a:cs typeface="Quicksand"/>
                <a:sym typeface="Quicksand"/>
              </a:rPr>
              <a:t>Extending/modifying supervision term is NOT revocation</a:t>
            </a:r>
          </a:p>
        </p:txBody>
      </p:sp>
      <p:sp>
        <p:nvSpPr>
          <p:cNvPr id="9" name="TextBox 9"/>
          <p:cNvSpPr txBox="1"/>
          <p:nvPr/>
        </p:nvSpPr>
        <p:spPr>
          <a:xfrm>
            <a:off x="8187340" y="5463911"/>
            <a:ext cx="9414860" cy="1619250"/>
          </a:xfrm>
          <a:prstGeom prst="rect">
            <a:avLst/>
          </a:prstGeom>
        </p:spPr>
        <p:txBody>
          <a:bodyPr lIns="0" tIns="0" rIns="0" bIns="0" rtlCol="0" anchor="t">
            <a:spAutoFit/>
          </a:bodyPr>
          <a:lstStyle/>
          <a:p>
            <a:pPr marL="777240" lvl="1" indent="-388620" algn="l">
              <a:lnSpc>
                <a:spcPts val="4320"/>
              </a:lnSpc>
              <a:buFont typeface="Arial"/>
              <a:buChar char="•"/>
            </a:pPr>
            <a:r>
              <a:rPr lang="en-US" sz="3600">
                <a:solidFill>
                  <a:srgbClr val="D3D3D3"/>
                </a:solidFill>
                <a:latin typeface="Quicksand"/>
                <a:ea typeface="Quicksand"/>
                <a:cs typeface="Quicksand"/>
                <a:sym typeface="Quicksand"/>
              </a:rPr>
              <a:t>Revocation of SUPERVISION would be likely for instate similar supervised individual</a:t>
            </a:r>
          </a:p>
        </p:txBody>
      </p:sp>
      <p:sp>
        <p:nvSpPr>
          <p:cNvPr id="10" name="TextBox 10"/>
          <p:cNvSpPr txBox="1"/>
          <p:nvPr/>
        </p:nvSpPr>
        <p:spPr>
          <a:xfrm>
            <a:off x="8187340" y="3757412"/>
            <a:ext cx="9385847" cy="1076325"/>
          </a:xfrm>
          <a:prstGeom prst="rect">
            <a:avLst/>
          </a:prstGeom>
        </p:spPr>
        <p:txBody>
          <a:bodyPr lIns="0" tIns="0" rIns="0" bIns="0" rtlCol="0" anchor="t">
            <a:spAutoFit/>
          </a:bodyPr>
          <a:lstStyle/>
          <a:p>
            <a:pPr marL="777240" lvl="1" indent="-388620" algn="l">
              <a:lnSpc>
                <a:spcPts val="4320"/>
              </a:lnSpc>
              <a:buFont typeface="Arial"/>
              <a:buChar char="•"/>
            </a:pPr>
            <a:r>
              <a:rPr lang="en-US" sz="3600">
                <a:solidFill>
                  <a:srgbClr val="D3D3D3"/>
                </a:solidFill>
                <a:latin typeface="Quicksand"/>
                <a:ea typeface="Quicksand"/>
                <a:cs typeface="Quicksand"/>
                <a:sym typeface="Quicksand"/>
              </a:rPr>
              <a:t>Exhausted options to address non-compliant behavior </a:t>
            </a:r>
          </a:p>
        </p:txBody>
      </p:sp>
      <p:sp>
        <p:nvSpPr>
          <p:cNvPr id="11" name="TextBox 11"/>
          <p:cNvSpPr txBox="1"/>
          <p:nvPr/>
        </p:nvSpPr>
        <p:spPr>
          <a:xfrm>
            <a:off x="8187340" y="7644117"/>
            <a:ext cx="9414860" cy="1076325"/>
          </a:xfrm>
          <a:prstGeom prst="rect">
            <a:avLst/>
          </a:prstGeom>
        </p:spPr>
        <p:txBody>
          <a:bodyPr lIns="0" tIns="0" rIns="0" bIns="0" rtlCol="0" anchor="t">
            <a:spAutoFit/>
          </a:bodyPr>
          <a:lstStyle/>
          <a:p>
            <a:pPr marL="777240" lvl="1" indent="-388620" algn="l">
              <a:lnSpc>
                <a:spcPts val="4320"/>
              </a:lnSpc>
              <a:buFont typeface="Arial"/>
              <a:buChar char="•"/>
            </a:pPr>
            <a:r>
              <a:rPr lang="en-US" sz="3600">
                <a:solidFill>
                  <a:srgbClr val="D3D3D3"/>
                </a:solidFill>
                <a:latin typeface="Quicksand"/>
                <a:ea typeface="Quicksand"/>
                <a:cs typeface="Quicksand"/>
                <a:sym typeface="Quicksand"/>
              </a:rPr>
              <a:t>Revocation is NOT simply reporting a condition violation to the court.</a:t>
            </a:r>
          </a:p>
        </p:txBody>
      </p:sp>
      <p:sp>
        <p:nvSpPr>
          <p:cNvPr id="12" name="TextBox 12"/>
          <p:cNvSpPr txBox="1"/>
          <p:nvPr/>
        </p:nvSpPr>
        <p:spPr>
          <a:xfrm>
            <a:off x="670710" y="2324809"/>
            <a:ext cx="6744167" cy="5827014"/>
          </a:xfrm>
          <a:prstGeom prst="rect">
            <a:avLst/>
          </a:prstGeom>
        </p:spPr>
        <p:txBody>
          <a:bodyPr lIns="0" tIns="0" rIns="0" bIns="0" rtlCol="0" anchor="t">
            <a:spAutoFit/>
          </a:bodyPr>
          <a:lstStyle/>
          <a:p>
            <a:pPr algn="l">
              <a:lnSpc>
                <a:spcPts val="3888"/>
              </a:lnSpc>
              <a:spcBef>
                <a:spcPct val="0"/>
              </a:spcBef>
            </a:pPr>
            <a:r>
              <a:rPr lang="en-US" sz="3600" b="1">
                <a:solidFill>
                  <a:srgbClr val="0E1E31"/>
                </a:solidFill>
                <a:latin typeface="Quicksand Bold"/>
                <a:ea typeface="Quicksand Bold"/>
                <a:cs typeface="Quicksand Bold"/>
                <a:sym typeface="Quicksand Bold"/>
              </a:rPr>
              <a:t>Revocation </a:t>
            </a:r>
            <a:r>
              <a:rPr lang="en-US" sz="3600">
                <a:solidFill>
                  <a:srgbClr val="0E1E31"/>
                </a:solidFill>
                <a:latin typeface="Quicksand"/>
                <a:ea typeface="Quicksand"/>
                <a:cs typeface="Quicksand"/>
                <a:sym typeface="Quicksand"/>
              </a:rPr>
              <a:t>- means the course of action by a court, sentencing authority or paroling authority to rescind a supervised individual’s supervision term and impose a jail or prison sentence due to an act or pattern of behavior that could not be successfully addressed through documented corrective actions or graduated responses in the community. </a:t>
            </a: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grpSp>
        <p:nvGrpSpPr>
          <p:cNvPr id="2" name="Group 2"/>
          <p:cNvGrpSpPr/>
          <p:nvPr/>
        </p:nvGrpSpPr>
        <p:grpSpPr>
          <a:xfrm>
            <a:off x="726319" y="503360"/>
            <a:ext cx="13859420" cy="1465653"/>
            <a:chOff x="0" y="0"/>
            <a:chExt cx="18479227" cy="1954205"/>
          </a:xfrm>
        </p:grpSpPr>
        <p:sp>
          <p:nvSpPr>
            <p:cNvPr id="3" name="Freeform 3"/>
            <p:cNvSpPr/>
            <p:nvPr/>
          </p:nvSpPr>
          <p:spPr>
            <a:xfrm>
              <a:off x="0" y="0"/>
              <a:ext cx="18479233" cy="1954202"/>
            </a:xfrm>
            <a:custGeom>
              <a:avLst/>
              <a:gdLst/>
              <a:ahLst/>
              <a:cxnLst/>
              <a:rect l="l" t="t" r="r" b="b"/>
              <a:pathLst>
                <a:path w="18479233" h="1954202">
                  <a:moveTo>
                    <a:pt x="0" y="0"/>
                  </a:moveTo>
                  <a:lnTo>
                    <a:pt x="18479233" y="0"/>
                  </a:lnTo>
                  <a:lnTo>
                    <a:pt x="18479233" y="1954202"/>
                  </a:lnTo>
                  <a:lnTo>
                    <a:pt x="0" y="1954202"/>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57150"/>
              <a:ext cx="18479227" cy="1897055"/>
            </a:xfrm>
            <a:prstGeom prst="rect">
              <a:avLst/>
            </a:prstGeom>
            <a:ln>
              <a:noFill/>
            </a:ln>
          </p:spPr>
          <p:txBody>
            <a:bodyPr lIns="0" tIns="0" rIns="0" bIns="0" rtlCol="0" anchor="ctr"/>
            <a:lstStyle/>
            <a:p>
              <a:pPr algn="l">
                <a:lnSpc>
                  <a:spcPts val="5994"/>
                </a:lnSpc>
              </a:pPr>
              <a:r>
                <a:rPr lang="en-US" sz="5550" spc="-33">
                  <a:solidFill>
                    <a:srgbClr val="D3D3D3"/>
                  </a:solidFill>
                  <a:latin typeface="Questrial"/>
                  <a:ea typeface="Questrial"/>
                  <a:cs typeface="Questrial"/>
                  <a:sym typeface="Questrial"/>
                </a:rPr>
                <a:t>Violation Report Requiring Retaking</a:t>
              </a:r>
            </a:p>
          </p:txBody>
        </p:sp>
      </p:grpSp>
      <p:grpSp>
        <p:nvGrpSpPr>
          <p:cNvPr id="6" name="Group 6"/>
          <p:cNvGrpSpPr/>
          <p:nvPr/>
        </p:nvGrpSpPr>
        <p:grpSpPr>
          <a:xfrm>
            <a:off x="0" y="547688"/>
            <a:ext cx="413661" cy="1052512"/>
            <a:chOff x="0" y="0"/>
            <a:chExt cx="551548" cy="1403350"/>
          </a:xfrm>
        </p:grpSpPr>
        <p:sp>
          <p:nvSpPr>
            <p:cNvPr id="7" name="Freeform 7"/>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757A7C"/>
            </a:solidFill>
            <a:ln w="12700">
              <a:noFill/>
            </a:ln>
          </p:spPr>
          <p:txBody>
            <a:bodyPr/>
            <a:lstStyle/>
            <a:p>
              <a:endParaRPr lang="en-US"/>
            </a:p>
          </p:txBody>
        </p:sp>
      </p:grpSp>
      <p:grpSp>
        <p:nvGrpSpPr>
          <p:cNvPr id="8" name="Group 8"/>
          <p:cNvGrpSpPr/>
          <p:nvPr/>
        </p:nvGrpSpPr>
        <p:grpSpPr>
          <a:xfrm>
            <a:off x="726319" y="2044004"/>
            <a:ext cx="8087414" cy="7041535"/>
            <a:chOff x="0" y="0"/>
            <a:chExt cx="812800" cy="707687"/>
          </a:xfrm>
        </p:grpSpPr>
        <p:sp>
          <p:nvSpPr>
            <p:cNvPr id="9" name="Freeform 9"/>
            <p:cNvSpPr/>
            <p:nvPr/>
          </p:nvSpPr>
          <p:spPr>
            <a:xfrm>
              <a:off x="0" y="0"/>
              <a:ext cx="812800" cy="707687"/>
            </a:xfrm>
            <a:custGeom>
              <a:avLst/>
              <a:gdLst/>
              <a:ahLst/>
              <a:cxnLst/>
              <a:rect l="l" t="t" r="r" b="b"/>
              <a:pathLst>
                <a:path w="812800" h="707687">
                  <a:moveTo>
                    <a:pt x="0" y="0"/>
                  </a:moveTo>
                  <a:lnTo>
                    <a:pt x="812800" y="0"/>
                  </a:lnTo>
                  <a:lnTo>
                    <a:pt x="812800" y="707687"/>
                  </a:lnTo>
                  <a:lnTo>
                    <a:pt x="0" y="707687"/>
                  </a:lnTo>
                  <a:close/>
                </a:path>
              </a:pathLst>
            </a:custGeom>
            <a:solidFill>
              <a:srgbClr val="822C2E"/>
            </a:solidFill>
            <a:ln w="12700">
              <a:solidFill>
                <a:srgbClr val="000000"/>
              </a:solidFill>
            </a:ln>
          </p:spPr>
          <p:txBody>
            <a:bodyPr/>
            <a:lstStyle/>
            <a:p>
              <a:endParaRPr lang="en-US"/>
            </a:p>
          </p:txBody>
        </p:sp>
      </p:grpSp>
      <p:sp>
        <p:nvSpPr>
          <p:cNvPr id="10" name="TextBox 10"/>
          <p:cNvSpPr txBox="1"/>
          <p:nvPr/>
        </p:nvSpPr>
        <p:spPr>
          <a:xfrm>
            <a:off x="413661" y="2544140"/>
            <a:ext cx="8117268" cy="6335068"/>
          </a:xfrm>
          <a:prstGeom prst="rect">
            <a:avLst/>
          </a:prstGeom>
        </p:spPr>
        <p:txBody>
          <a:bodyPr lIns="0" tIns="0" rIns="0" bIns="0" rtlCol="0" anchor="t">
            <a:spAutoFit/>
          </a:bodyPr>
          <a:lstStyle/>
          <a:p>
            <a:pPr marL="1276565" lvl="1" indent="-638282" algn="l">
              <a:lnSpc>
                <a:spcPts val="3763"/>
              </a:lnSpc>
              <a:buFont typeface="Arial"/>
              <a:buChar char="•"/>
            </a:pPr>
            <a:r>
              <a:rPr lang="en-US" sz="3484" dirty="0">
                <a:solidFill>
                  <a:srgbClr val="D3D3D3"/>
                </a:solidFill>
                <a:latin typeface="Quicksand"/>
                <a:ea typeface="Quicksand"/>
                <a:cs typeface="Quicksand"/>
                <a:sym typeface="Quicksand"/>
              </a:rPr>
              <a:t>Reports “behavior requiring retaking”</a:t>
            </a:r>
          </a:p>
          <a:p>
            <a:pPr marL="1276565" lvl="1" indent="-638282" algn="l">
              <a:lnSpc>
                <a:spcPts val="3763"/>
              </a:lnSpc>
            </a:pPr>
            <a:endParaRPr lang="en-US" sz="3484" dirty="0">
              <a:solidFill>
                <a:srgbClr val="D3D3D3"/>
              </a:solidFill>
              <a:latin typeface="Quicksand"/>
              <a:ea typeface="Quicksand"/>
              <a:cs typeface="Quicksand"/>
              <a:sym typeface="Quicksand"/>
            </a:endParaRPr>
          </a:p>
          <a:p>
            <a:pPr marL="1276565" lvl="1" indent="-638282" algn="l">
              <a:lnSpc>
                <a:spcPts val="3763"/>
              </a:lnSpc>
              <a:buFont typeface="Arial"/>
              <a:buChar char="•"/>
            </a:pPr>
            <a:r>
              <a:rPr lang="en-US" sz="3484" dirty="0">
                <a:solidFill>
                  <a:srgbClr val="D3D3D3"/>
                </a:solidFill>
                <a:latin typeface="Quicksand"/>
                <a:ea typeface="Quicksand"/>
                <a:cs typeface="Quicksand"/>
                <a:sym typeface="Quicksand"/>
              </a:rPr>
              <a:t>Recommends revocation of supervision </a:t>
            </a:r>
          </a:p>
          <a:p>
            <a:pPr marL="1276565" lvl="1" indent="-638282" algn="l">
              <a:lnSpc>
                <a:spcPts val="3763"/>
              </a:lnSpc>
            </a:pPr>
            <a:endParaRPr lang="en-US" sz="3484" dirty="0">
              <a:solidFill>
                <a:srgbClr val="D3D3D3"/>
              </a:solidFill>
              <a:latin typeface="Quicksand"/>
              <a:ea typeface="Quicksand"/>
              <a:cs typeface="Quicksand"/>
              <a:sym typeface="Quicksand"/>
            </a:endParaRPr>
          </a:p>
          <a:p>
            <a:pPr marL="1276565" lvl="1" indent="-638282" algn="l">
              <a:lnSpc>
                <a:spcPts val="3763"/>
              </a:lnSpc>
              <a:buFont typeface="Arial"/>
              <a:buChar char="•"/>
            </a:pPr>
            <a:r>
              <a:rPr lang="en-US" sz="3484" dirty="0">
                <a:solidFill>
                  <a:srgbClr val="D3D3D3"/>
                </a:solidFill>
                <a:latin typeface="Quicksand"/>
                <a:ea typeface="Quicksand"/>
                <a:cs typeface="Quicksand"/>
                <a:sym typeface="Quicksand"/>
              </a:rPr>
              <a:t>Enforces retaking rules</a:t>
            </a:r>
          </a:p>
          <a:p>
            <a:pPr marL="1276565" lvl="1" indent="-638282" algn="l">
              <a:lnSpc>
                <a:spcPts val="3763"/>
              </a:lnSpc>
            </a:pPr>
            <a:endParaRPr lang="en-US" sz="3484" dirty="0">
              <a:solidFill>
                <a:srgbClr val="D3D3D3"/>
              </a:solidFill>
              <a:latin typeface="Quicksand"/>
              <a:ea typeface="Quicksand"/>
              <a:cs typeface="Quicksand"/>
              <a:sym typeface="Quicksand"/>
            </a:endParaRPr>
          </a:p>
          <a:p>
            <a:pPr marL="1276565" lvl="1" indent="-638282" algn="l">
              <a:lnSpc>
                <a:spcPts val="3763"/>
              </a:lnSpc>
              <a:buFont typeface="Arial"/>
              <a:buChar char="•"/>
            </a:pPr>
            <a:r>
              <a:rPr lang="en-US" sz="3484" dirty="0">
                <a:solidFill>
                  <a:srgbClr val="D3D3D3"/>
                </a:solidFill>
                <a:latin typeface="Quicksand"/>
                <a:ea typeface="Quicksand"/>
                <a:cs typeface="Quicksand"/>
                <a:sym typeface="Quicksand"/>
              </a:rPr>
              <a:t>Manages retaking</a:t>
            </a:r>
          </a:p>
          <a:p>
            <a:pPr marL="2137775" lvl="2" indent="-712592">
              <a:lnSpc>
                <a:spcPts val="3763"/>
              </a:lnSpc>
              <a:buFont typeface="Arial"/>
              <a:buChar char="⚬"/>
            </a:pPr>
            <a:r>
              <a:rPr lang="en-US" sz="3484" dirty="0">
                <a:solidFill>
                  <a:srgbClr val="D3D3D3"/>
                </a:solidFill>
                <a:latin typeface="Quicksand"/>
                <a:ea typeface="Quicksand"/>
                <a:cs typeface="Quicksand"/>
                <a:sym typeface="Quicksand"/>
              </a:rPr>
              <a:t>All communication regarding violations via Violation Reports &amp; Violation Addendums</a:t>
            </a:r>
          </a:p>
        </p:txBody>
      </p:sp>
      <p:pic>
        <p:nvPicPr>
          <p:cNvPr id="12" name="Picture 11" descr="The image displays a form with a question asking for a recommended course of action regarding an offender, followed by a prompt to request a warrant if the offender is available for retaking.&#10;&#10;AI-generated content may be incorrect.">
            <a:extLst>
              <a:ext uri="{FF2B5EF4-FFF2-40B4-BE49-F238E27FC236}">
                <a16:creationId xmlns:a16="http://schemas.microsoft.com/office/drawing/2014/main" id="{7690177D-5C9B-80F4-60BF-E7F5A6761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3725274"/>
            <a:ext cx="13102013" cy="3717094"/>
          </a:xfrm>
          <a:prstGeom prst="rect">
            <a:avLst/>
          </a:prstGeom>
        </p:spPr>
      </p:pic>
      <p:sp>
        <p:nvSpPr>
          <p:cNvPr id="13" name="TextBox 12">
            <a:extLst>
              <a:ext uri="{FF2B5EF4-FFF2-40B4-BE49-F238E27FC236}">
                <a16:creationId xmlns:a16="http://schemas.microsoft.com/office/drawing/2014/main" id="{37F1E63C-020C-7694-9FEA-76F8D0DFBF9C}"/>
              </a:ext>
            </a:extLst>
          </p:cNvPr>
          <p:cNvSpPr txBox="1"/>
          <p:nvPr/>
        </p:nvSpPr>
        <p:spPr>
          <a:xfrm>
            <a:off x="5715000" y="9739312"/>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4C9F3B07-D38C-4CB2-1D09-A03C2644C470}"/>
              </a:ext>
            </a:extLst>
          </p:cNvPr>
          <p:cNvSpPr txBox="1"/>
          <p:nvPr/>
        </p:nvSpPr>
        <p:spPr>
          <a:xfrm>
            <a:off x="9474269" y="7581900"/>
            <a:ext cx="8623522" cy="923330"/>
          </a:xfrm>
          <a:prstGeom prst="rect">
            <a:avLst/>
          </a:prstGeom>
          <a:noFill/>
        </p:spPr>
        <p:txBody>
          <a:bodyPr wrap="square" rtlCol="0">
            <a:spAutoFit/>
          </a:bodyPr>
          <a:lstStyle/>
          <a:p>
            <a:r>
              <a:rPr lang="en-US" i="1" dirty="0">
                <a:solidFill>
                  <a:schemeClr val="bg1">
                    <a:lumMod val="85000"/>
                  </a:schemeClr>
                </a:solidFill>
                <a:latin typeface="Quicksand" panose="020B0604020202020204" charset="0"/>
              </a:rPr>
              <a:t>While states may select </a:t>
            </a:r>
            <a:r>
              <a:rPr lang="en-US" b="1" i="1" dirty="0">
                <a:solidFill>
                  <a:schemeClr val="bg1">
                    <a:lumMod val="85000"/>
                  </a:schemeClr>
                </a:solidFill>
                <a:latin typeface="Quicksand" panose="020B0604020202020204" charset="0"/>
              </a:rPr>
              <a:t>“When advised that the offender is available for retaking, we will request a warrant,” </a:t>
            </a:r>
            <a:r>
              <a:rPr lang="en-US" i="1" dirty="0">
                <a:solidFill>
                  <a:schemeClr val="bg1">
                    <a:lumMod val="85000"/>
                  </a:schemeClr>
                </a:solidFill>
                <a:latin typeface="Quicksand" panose="020B0604020202020204" charset="0"/>
              </a:rPr>
              <a:t>best practice is to submit a Violation Report Requiring Retaking once the supervised individual is formally available.</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a:off x="9761220" y="3770548"/>
            <a:ext cx="7840980" cy="5634447"/>
            <a:chOff x="0" y="0"/>
            <a:chExt cx="10454640" cy="7512596"/>
          </a:xfrm>
        </p:grpSpPr>
        <p:sp>
          <p:nvSpPr>
            <p:cNvPr id="3" name="Freeform 3"/>
            <p:cNvSpPr/>
            <p:nvPr/>
          </p:nvSpPr>
          <p:spPr>
            <a:xfrm>
              <a:off x="0" y="0"/>
              <a:ext cx="10454640" cy="7512558"/>
            </a:xfrm>
            <a:custGeom>
              <a:avLst/>
              <a:gdLst/>
              <a:ahLst/>
              <a:cxnLst/>
              <a:rect l="l" t="t" r="r" b="b"/>
              <a:pathLst>
                <a:path w="10454640" h="7512558">
                  <a:moveTo>
                    <a:pt x="0" y="0"/>
                  </a:moveTo>
                  <a:lnTo>
                    <a:pt x="10454640" y="0"/>
                  </a:lnTo>
                  <a:lnTo>
                    <a:pt x="10454640" y="7512558"/>
                  </a:lnTo>
                  <a:lnTo>
                    <a:pt x="0" y="7512558"/>
                  </a:lnTo>
                  <a:close/>
                </a:path>
              </a:pathLst>
            </a:custGeom>
            <a:solidFill>
              <a:srgbClr val="D3D3D3"/>
            </a:solidFill>
            <a:ln w="12700">
              <a:solidFill>
                <a:srgbClr val="000000"/>
              </a:solidFill>
            </a:ln>
          </p:spPr>
          <p:txBody>
            <a:bodyPr/>
            <a:lstStyle/>
            <a:p>
              <a:endParaRPr lang="en-US"/>
            </a:p>
          </p:txBody>
        </p:sp>
      </p:grpSp>
      <p:grpSp>
        <p:nvGrpSpPr>
          <p:cNvPr id="4" name="Group 4"/>
          <p:cNvGrpSpPr/>
          <p:nvPr/>
        </p:nvGrpSpPr>
        <p:grpSpPr>
          <a:xfrm>
            <a:off x="714375" y="3770548"/>
            <a:ext cx="7818120" cy="5628256"/>
            <a:chOff x="0" y="0"/>
            <a:chExt cx="10424160" cy="7504341"/>
          </a:xfrm>
        </p:grpSpPr>
        <p:sp>
          <p:nvSpPr>
            <p:cNvPr id="5" name="Freeform 5"/>
            <p:cNvSpPr/>
            <p:nvPr/>
          </p:nvSpPr>
          <p:spPr>
            <a:xfrm>
              <a:off x="0" y="0"/>
              <a:ext cx="10424160" cy="7504303"/>
            </a:xfrm>
            <a:custGeom>
              <a:avLst/>
              <a:gdLst/>
              <a:ahLst/>
              <a:cxnLst/>
              <a:rect l="l" t="t" r="r" b="b"/>
              <a:pathLst>
                <a:path w="10424160" h="7504303">
                  <a:moveTo>
                    <a:pt x="0" y="0"/>
                  </a:moveTo>
                  <a:lnTo>
                    <a:pt x="10424160" y="0"/>
                  </a:lnTo>
                  <a:lnTo>
                    <a:pt x="10424160" y="7504303"/>
                  </a:lnTo>
                  <a:lnTo>
                    <a:pt x="0" y="7504303"/>
                  </a:lnTo>
                  <a:close/>
                </a:path>
              </a:pathLst>
            </a:custGeom>
            <a:solidFill>
              <a:srgbClr val="D3D3D3"/>
            </a:solidFill>
            <a:ln w="12700">
              <a:solidFill>
                <a:srgbClr val="000000"/>
              </a:solidFill>
            </a:ln>
          </p:spPr>
          <p:txBody>
            <a:bodyPr/>
            <a:lstStyle/>
            <a:p>
              <a:endParaRPr lang="en-US"/>
            </a:p>
          </p:txBody>
        </p:sp>
      </p:grpSp>
      <p:grpSp>
        <p:nvGrpSpPr>
          <p:cNvPr id="6" name="Group 6"/>
          <p:cNvGrpSpPr/>
          <p:nvPr/>
        </p:nvGrpSpPr>
        <p:grpSpPr>
          <a:xfrm>
            <a:off x="714375" y="547688"/>
            <a:ext cx="16887825" cy="1399413"/>
            <a:chOff x="0" y="0"/>
            <a:chExt cx="22517100" cy="1865884"/>
          </a:xfrm>
        </p:grpSpPr>
        <p:sp>
          <p:nvSpPr>
            <p:cNvPr id="7" name="Freeform 7"/>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8" name="TextBox 8"/>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Violation Report Responsibilities</a:t>
              </a:r>
            </a:p>
          </p:txBody>
        </p:sp>
      </p:grpSp>
      <p:sp>
        <p:nvSpPr>
          <p:cNvPr id="9" name="TextBox 9"/>
          <p:cNvSpPr txBox="1"/>
          <p:nvPr/>
        </p:nvSpPr>
        <p:spPr>
          <a:xfrm>
            <a:off x="884502" y="3893957"/>
            <a:ext cx="6998560" cy="5747766"/>
          </a:xfrm>
          <a:prstGeom prst="rect">
            <a:avLst/>
          </a:prstGeom>
        </p:spPr>
        <p:txBody>
          <a:bodyPr lIns="0" tIns="0" rIns="0" bIns="0" rtlCol="0" anchor="t">
            <a:spAutoFit/>
          </a:bodyPr>
          <a:lstStyle/>
          <a:p>
            <a:pPr marL="690882" lvl="1" indent="-345441" algn="l">
              <a:lnSpc>
                <a:spcPts val="3456"/>
              </a:lnSpc>
              <a:buFont typeface="Arial"/>
              <a:buChar char="•"/>
            </a:pPr>
            <a:r>
              <a:rPr lang="en-US" sz="3200">
                <a:solidFill>
                  <a:srgbClr val="0E1E31"/>
                </a:solidFill>
                <a:latin typeface="Quicksand"/>
                <a:ea typeface="Quicksand"/>
                <a:cs typeface="Quicksand"/>
                <a:sym typeface="Quicksand"/>
              </a:rPr>
              <a:t>Submit within 30 calendar days of </a:t>
            </a:r>
            <a:r>
              <a:rPr lang="en-US" sz="3200" u="none">
                <a:solidFill>
                  <a:srgbClr val="0E1E31"/>
                </a:solidFill>
                <a:latin typeface="Quicksand"/>
                <a:ea typeface="Quicksand"/>
                <a:cs typeface="Quicksand"/>
                <a:sym typeface="Quicksand"/>
              </a:rPr>
              <a:t>determination</a:t>
            </a:r>
            <a:r>
              <a:rPr lang="en-US" sz="3200">
                <a:solidFill>
                  <a:srgbClr val="0E1E31"/>
                </a:solidFill>
                <a:latin typeface="Quicksand"/>
                <a:ea typeface="Quicksand"/>
                <a:cs typeface="Quicksand"/>
                <a:sym typeface="Quicksand"/>
              </a:rPr>
              <a:t> that supervision is no longer viable</a:t>
            </a:r>
          </a:p>
          <a:p>
            <a:pPr marL="690882" lvl="1" indent="-345441" algn="l">
              <a:lnSpc>
                <a:spcPts val="3456"/>
              </a:lnSpc>
              <a:buFont typeface="Arial"/>
              <a:buChar char="•"/>
            </a:pPr>
            <a:r>
              <a:rPr lang="en-US" sz="3200">
                <a:solidFill>
                  <a:srgbClr val="0E1E31"/>
                </a:solidFill>
                <a:latin typeface="Quicksand"/>
                <a:ea typeface="Quicksand"/>
                <a:cs typeface="Quicksand"/>
                <a:sym typeface="Quicksand"/>
              </a:rPr>
              <a:t>Include supporting documentation:</a:t>
            </a:r>
          </a:p>
          <a:p>
            <a:pPr marL="1381764" lvl="2" indent="-460588" algn="l">
              <a:lnSpc>
                <a:spcPts val="3456"/>
              </a:lnSpc>
              <a:buFont typeface="Arial"/>
              <a:buChar char="⚬"/>
            </a:pPr>
            <a:r>
              <a:rPr lang="en-US" sz="3200">
                <a:solidFill>
                  <a:srgbClr val="0E1E31"/>
                </a:solidFill>
                <a:latin typeface="Quicksand"/>
                <a:ea typeface="Quicksand"/>
                <a:cs typeface="Quicksand"/>
                <a:sym typeface="Quicksand"/>
              </a:rPr>
              <a:t>Police and toxicology reports</a:t>
            </a:r>
          </a:p>
          <a:p>
            <a:pPr marL="1381764" lvl="2" indent="-460588" algn="l">
              <a:lnSpc>
                <a:spcPts val="3456"/>
              </a:lnSpc>
              <a:buFont typeface="Arial"/>
              <a:buChar char="⚬"/>
            </a:pPr>
            <a:r>
              <a:rPr lang="en-US" sz="3200">
                <a:solidFill>
                  <a:srgbClr val="0E1E31"/>
                </a:solidFill>
                <a:latin typeface="Quicksand"/>
                <a:ea typeface="Quicksand"/>
                <a:cs typeface="Quicksand"/>
                <a:sym typeface="Quicksand"/>
              </a:rPr>
              <a:t>Preliminary findings</a:t>
            </a:r>
          </a:p>
          <a:p>
            <a:pPr marL="1381764" lvl="2" indent="-460588" algn="l">
              <a:lnSpc>
                <a:spcPts val="3456"/>
              </a:lnSpc>
              <a:buFont typeface="Arial"/>
              <a:buChar char="⚬"/>
            </a:pPr>
            <a:r>
              <a:rPr lang="en-US" sz="3200">
                <a:solidFill>
                  <a:srgbClr val="0E1E31"/>
                </a:solidFill>
                <a:latin typeface="Quicksand"/>
                <a:ea typeface="Quicksand"/>
                <a:cs typeface="Quicksand"/>
                <a:sym typeface="Quicksand"/>
              </a:rPr>
              <a:t>Infraction details/status</a:t>
            </a:r>
          </a:p>
          <a:p>
            <a:pPr marL="690882" lvl="1" indent="-345441" algn="l">
              <a:lnSpc>
                <a:spcPts val="3456"/>
              </a:lnSpc>
              <a:buFont typeface="Arial"/>
              <a:buChar char="•"/>
            </a:pPr>
            <a:r>
              <a:rPr lang="en-US" sz="3200">
                <a:solidFill>
                  <a:srgbClr val="0E1E31"/>
                </a:solidFill>
                <a:latin typeface="Quicksand"/>
                <a:ea typeface="Quicksand"/>
                <a:cs typeface="Quicksand"/>
                <a:sym typeface="Quicksand"/>
              </a:rPr>
              <a:t>Incentives or sanctions applied and responses</a:t>
            </a:r>
          </a:p>
          <a:p>
            <a:pPr marL="690882" lvl="1" indent="-345441" algn="l">
              <a:lnSpc>
                <a:spcPts val="3456"/>
              </a:lnSpc>
              <a:buFont typeface="Arial"/>
              <a:buChar char="•"/>
            </a:pPr>
            <a:r>
              <a:rPr lang="en-US" sz="3200">
                <a:solidFill>
                  <a:srgbClr val="0E1E31"/>
                </a:solidFill>
                <a:latin typeface="Quicksand"/>
                <a:ea typeface="Quicksand"/>
                <a:cs typeface="Quicksand"/>
                <a:sym typeface="Quicksand"/>
              </a:rPr>
              <a:t>Verify the supervised individual’s availability status is accurate</a:t>
            </a:r>
          </a:p>
          <a:p>
            <a:pPr marL="1474470" lvl="2" indent="-491490" algn="ctr">
              <a:lnSpc>
                <a:spcPts val="3888"/>
              </a:lnSpc>
            </a:pPr>
            <a:endParaRPr lang="en-US" sz="3200">
              <a:solidFill>
                <a:srgbClr val="0E1E31"/>
              </a:solidFill>
              <a:latin typeface="Quicksand"/>
              <a:ea typeface="Quicksand"/>
              <a:cs typeface="Quicksand"/>
              <a:sym typeface="Quicksand"/>
            </a:endParaRPr>
          </a:p>
        </p:txBody>
      </p:sp>
      <p:grpSp>
        <p:nvGrpSpPr>
          <p:cNvPr id="10" name="Group 10"/>
          <p:cNvGrpSpPr/>
          <p:nvPr/>
        </p:nvGrpSpPr>
        <p:grpSpPr>
          <a:xfrm>
            <a:off x="0" y="547688"/>
            <a:ext cx="413661" cy="1052512"/>
            <a:chOff x="0" y="0"/>
            <a:chExt cx="551548" cy="1403350"/>
          </a:xfrm>
        </p:grpSpPr>
        <p:sp>
          <p:nvSpPr>
            <p:cNvPr id="11" name="Freeform 11"/>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D3D3D3"/>
            </a:solidFill>
            <a:ln w="12700">
              <a:noFill/>
            </a:ln>
          </p:spPr>
          <p:txBody>
            <a:bodyPr/>
            <a:lstStyle/>
            <a:p>
              <a:endParaRPr lang="en-US"/>
            </a:p>
          </p:txBody>
        </p:sp>
      </p:grpSp>
      <p:grpSp>
        <p:nvGrpSpPr>
          <p:cNvPr id="12" name="Group 12"/>
          <p:cNvGrpSpPr/>
          <p:nvPr/>
        </p:nvGrpSpPr>
        <p:grpSpPr>
          <a:xfrm>
            <a:off x="14287" y="2090366"/>
            <a:ext cx="18288000" cy="1427483"/>
            <a:chOff x="0" y="0"/>
            <a:chExt cx="24384000" cy="1903311"/>
          </a:xfrm>
        </p:grpSpPr>
        <p:sp>
          <p:nvSpPr>
            <p:cNvPr id="13" name="Freeform 13"/>
            <p:cNvSpPr/>
            <p:nvPr/>
          </p:nvSpPr>
          <p:spPr>
            <a:xfrm>
              <a:off x="0" y="0"/>
              <a:ext cx="24384000" cy="1903349"/>
            </a:xfrm>
            <a:custGeom>
              <a:avLst/>
              <a:gdLst/>
              <a:ahLst/>
              <a:cxnLst/>
              <a:rect l="l" t="t" r="r" b="b"/>
              <a:pathLst>
                <a:path w="24384000" h="1903349">
                  <a:moveTo>
                    <a:pt x="0" y="0"/>
                  </a:moveTo>
                  <a:lnTo>
                    <a:pt x="24384000" y="0"/>
                  </a:lnTo>
                  <a:lnTo>
                    <a:pt x="24384000" y="1903349"/>
                  </a:lnTo>
                  <a:lnTo>
                    <a:pt x="0" y="1903349"/>
                  </a:lnTo>
                  <a:close/>
                </a:path>
              </a:pathLst>
            </a:custGeom>
            <a:solidFill>
              <a:srgbClr val="D3D3D3"/>
            </a:solidFill>
            <a:ln w="12700">
              <a:solidFill>
                <a:srgbClr val="000000"/>
              </a:solidFill>
            </a:ln>
          </p:spPr>
          <p:txBody>
            <a:bodyPr/>
            <a:lstStyle/>
            <a:p>
              <a:endParaRPr lang="en-US"/>
            </a:p>
          </p:txBody>
        </p:sp>
      </p:grpSp>
      <p:sp>
        <p:nvSpPr>
          <p:cNvPr id="14" name="TextBox 14"/>
          <p:cNvSpPr txBox="1"/>
          <p:nvPr/>
        </p:nvSpPr>
        <p:spPr>
          <a:xfrm>
            <a:off x="2487034" y="2543313"/>
            <a:ext cx="3793495" cy="551433"/>
          </a:xfrm>
          <a:prstGeom prst="rect">
            <a:avLst/>
          </a:prstGeom>
        </p:spPr>
        <p:txBody>
          <a:bodyPr wrap="square" lIns="0" tIns="0" rIns="0" bIns="0" rtlCol="0" anchor="t">
            <a:spAutoFit/>
          </a:bodyPr>
          <a:lstStyle/>
          <a:p>
            <a:pPr algn="ctr">
              <a:lnSpc>
                <a:spcPts val="4320"/>
              </a:lnSpc>
            </a:pPr>
            <a:r>
              <a:rPr lang="en-US" sz="3600" dirty="0">
                <a:solidFill>
                  <a:srgbClr val="0E1E31"/>
                </a:solidFill>
                <a:latin typeface="Quicksand"/>
                <a:ea typeface="Quicksand"/>
                <a:cs typeface="Quicksand"/>
                <a:sym typeface="Quicksand"/>
              </a:rPr>
              <a:t>Receiving State</a:t>
            </a:r>
          </a:p>
        </p:txBody>
      </p:sp>
      <p:sp>
        <p:nvSpPr>
          <p:cNvPr id="15" name="TextBox 15"/>
          <p:cNvSpPr txBox="1"/>
          <p:nvPr/>
        </p:nvSpPr>
        <p:spPr>
          <a:xfrm>
            <a:off x="11853542" y="2594609"/>
            <a:ext cx="3656335" cy="500137"/>
          </a:xfrm>
          <a:prstGeom prst="rect">
            <a:avLst/>
          </a:prstGeom>
        </p:spPr>
        <p:txBody>
          <a:bodyPr wrap="square" lIns="0" tIns="0" rIns="0" bIns="0" rtlCol="0" anchor="t">
            <a:spAutoFit/>
          </a:bodyPr>
          <a:lstStyle/>
          <a:p>
            <a:pPr algn="ctr">
              <a:lnSpc>
                <a:spcPts val="3888"/>
              </a:lnSpc>
            </a:pPr>
            <a:r>
              <a:rPr lang="en-US" sz="3600" dirty="0">
                <a:solidFill>
                  <a:srgbClr val="0E1E31"/>
                </a:solidFill>
                <a:latin typeface="Quicksand"/>
                <a:ea typeface="Quicksand"/>
                <a:cs typeface="Quicksand"/>
                <a:sym typeface="Quicksand"/>
              </a:rPr>
              <a:t>Sending State</a:t>
            </a:r>
          </a:p>
        </p:txBody>
      </p:sp>
      <p:sp>
        <p:nvSpPr>
          <p:cNvPr id="16" name="TextBox 16"/>
          <p:cNvSpPr txBox="1"/>
          <p:nvPr/>
        </p:nvSpPr>
        <p:spPr>
          <a:xfrm>
            <a:off x="10673547" y="5191125"/>
            <a:ext cx="7229475" cy="2630043"/>
          </a:xfrm>
          <a:prstGeom prst="rect">
            <a:avLst/>
          </a:prstGeom>
        </p:spPr>
        <p:txBody>
          <a:bodyPr lIns="0" tIns="0" rIns="0" bIns="0" rtlCol="0" anchor="t">
            <a:spAutoFit/>
          </a:bodyPr>
          <a:lstStyle/>
          <a:p>
            <a:pPr algn="l">
              <a:lnSpc>
                <a:spcPts val="3456"/>
              </a:lnSpc>
            </a:pPr>
            <a:endParaRPr/>
          </a:p>
          <a:p>
            <a:pPr algn="l">
              <a:lnSpc>
                <a:spcPts val="3456"/>
              </a:lnSpc>
            </a:pPr>
            <a:endParaRPr/>
          </a:p>
          <a:p>
            <a:pPr algn="l">
              <a:lnSpc>
                <a:spcPts val="3456"/>
              </a:lnSpc>
            </a:pPr>
            <a:endParaRPr/>
          </a:p>
          <a:p>
            <a:pPr algn="l">
              <a:lnSpc>
                <a:spcPts val="3456"/>
              </a:lnSpc>
            </a:pPr>
            <a:r>
              <a:rPr lang="en-US" sz="3200">
                <a:solidFill>
                  <a:srgbClr val="0E1E31"/>
                </a:solidFill>
                <a:latin typeface="Quicksand"/>
                <a:ea typeface="Quicksand"/>
                <a:cs typeface="Quicksand"/>
                <a:sym typeface="Quicksand"/>
              </a:rPr>
              <a:t>Respond within 10 business days</a:t>
            </a:r>
          </a:p>
          <a:p>
            <a:pPr algn="l">
              <a:lnSpc>
                <a:spcPts val="3456"/>
              </a:lnSpc>
            </a:pPr>
            <a:endParaRPr lang="en-US" sz="3200">
              <a:solidFill>
                <a:srgbClr val="0E1E31"/>
              </a:solidFill>
              <a:latin typeface="Quicksand"/>
              <a:ea typeface="Quicksand"/>
              <a:cs typeface="Quicksand"/>
              <a:sym typeface="Quicksand"/>
            </a:endParaRPr>
          </a:p>
          <a:p>
            <a:pPr algn="l">
              <a:lnSpc>
                <a:spcPts val="3456"/>
              </a:lnSpc>
            </a:pPr>
            <a:endParaRPr lang="en-US" sz="3200">
              <a:solidFill>
                <a:srgbClr val="0E1E31"/>
              </a:solidFill>
              <a:latin typeface="Quicksand"/>
              <a:ea typeface="Quicksand"/>
              <a:cs typeface="Quicksand"/>
              <a:sym typeface="Quicksand"/>
            </a:endParaRPr>
          </a:p>
        </p:txBody>
      </p:sp>
      <p:sp>
        <p:nvSpPr>
          <p:cNvPr id="17" name="AutoShape 17"/>
          <p:cNvSpPr/>
          <p:nvPr/>
        </p:nvSpPr>
        <p:spPr>
          <a:xfrm flipV="1">
            <a:off x="8076395" y="6744027"/>
            <a:ext cx="2163785" cy="0"/>
          </a:xfrm>
          <a:prstGeom prst="line">
            <a:avLst/>
          </a:prstGeom>
          <a:ln w="76200" cap="rnd">
            <a:solidFill>
              <a:srgbClr val="0E1E31"/>
            </a:solidFill>
            <a:prstDash val="solid"/>
            <a:headEnd type="none" w="sm" len="sm"/>
            <a:tailEnd type="triangle" w="lg" len="med"/>
          </a:ln>
        </p:spPr>
        <p:txBody>
          <a:bodyPr/>
          <a:lstStyle/>
          <a:p>
            <a:endParaRPr lang="en-US"/>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399413"/>
            <a:chOff x="0" y="0"/>
            <a:chExt cx="22517100" cy="1865884"/>
          </a:xfrm>
        </p:grpSpPr>
        <p:sp>
          <p:nvSpPr>
            <p:cNvPr id="3" name="Freeform 3"/>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Violation Report Considerations</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822C2E"/>
            </a:solidFill>
            <a:ln w="12700">
              <a:solidFill>
                <a:srgbClr val="000000"/>
              </a:solidFill>
            </a:ln>
          </p:spPr>
          <p:txBody>
            <a:bodyPr/>
            <a:lstStyle/>
            <a:p>
              <a:endParaRPr lang="en-US"/>
            </a:p>
          </p:txBody>
        </p:sp>
      </p:grpSp>
      <p:grpSp>
        <p:nvGrpSpPr>
          <p:cNvPr id="7" name="Group 7"/>
          <p:cNvGrpSpPr/>
          <p:nvPr/>
        </p:nvGrpSpPr>
        <p:grpSpPr>
          <a:xfrm>
            <a:off x="685800" y="2850356"/>
            <a:ext cx="4066327" cy="2975791"/>
            <a:chOff x="0" y="0"/>
            <a:chExt cx="5421770" cy="3967721"/>
          </a:xfrm>
        </p:grpSpPr>
        <p:sp>
          <p:nvSpPr>
            <p:cNvPr id="8" name="Freeform 8"/>
            <p:cNvSpPr/>
            <p:nvPr/>
          </p:nvSpPr>
          <p:spPr>
            <a:xfrm>
              <a:off x="0" y="0"/>
              <a:ext cx="5421757" cy="3967734"/>
            </a:xfrm>
            <a:custGeom>
              <a:avLst/>
              <a:gdLst/>
              <a:ahLst/>
              <a:cxnLst/>
              <a:rect l="l" t="t" r="r" b="b"/>
              <a:pathLst>
                <a:path w="5421757" h="3967734">
                  <a:moveTo>
                    <a:pt x="0" y="0"/>
                  </a:moveTo>
                  <a:lnTo>
                    <a:pt x="5421757" y="0"/>
                  </a:lnTo>
                  <a:lnTo>
                    <a:pt x="5421757" y="3967734"/>
                  </a:lnTo>
                  <a:lnTo>
                    <a:pt x="0" y="3967734"/>
                  </a:lnTo>
                  <a:close/>
                </a:path>
              </a:pathLst>
            </a:custGeom>
            <a:solidFill>
              <a:srgbClr val="D3D3D3"/>
            </a:solidFill>
            <a:ln w="12700">
              <a:solidFill>
                <a:srgbClr val="000000"/>
              </a:solidFill>
            </a:ln>
          </p:spPr>
          <p:txBody>
            <a:bodyPr/>
            <a:lstStyle/>
            <a:p>
              <a:endParaRPr lang="en-US"/>
            </a:p>
          </p:txBody>
        </p:sp>
      </p:grpSp>
      <p:grpSp>
        <p:nvGrpSpPr>
          <p:cNvPr id="9" name="Group 9"/>
          <p:cNvGrpSpPr/>
          <p:nvPr/>
        </p:nvGrpSpPr>
        <p:grpSpPr>
          <a:xfrm>
            <a:off x="4963268" y="2850356"/>
            <a:ext cx="4066327" cy="2975791"/>
            <a:chOff x="0" y="0"/>
            <a:chExt cx="5421770" cy="3967721"/>
          </a:xfrm>
        </p:grpSpPr>
        <p:sp>
          <p:nvSpPr>
            <p:cNvPr id="10" name="Freeform 10"/>
            <p:cNvSpPr/>
            <p:nvPr/>
          </p:nvSpPr>
          <p:spPr>
            <a:xfrm>
              <a:off x="0" y="0"/>
              <a:ext cx="5421757" cy="3967734"/>
            </a:xfrm>
            <a:custGeom>
              <a:avLst/>
              <a:gdLst/>
              <a:ahLst/>
              <a:cxnLst/>
              <a:rect l="l" t="t" r="r" b="b"/>
              <a:pathLst>
                <a:path w="5421757" h="3967734">
                  <a:moveTo>
                    <a:pt x="0" y="0"/>
                  </a:moveTo>
                  <a:lnTo>
                    <a:pt x="5421757" y="0"/>
                  </a:lnTo>
                  <a:lnTo>
                    <a:pt x="5421757" y="3967734"/>
                  </a:lnTo>
                  <a:lnTo>
                    <a:pt x="0" y="3967734"/>
                  </a:lnTo>
                  <a:close/>
                </a:path>
              </a:pathLst>
            </a:custGeom>
            <a:solidFill>
              <a:srgbClr val="D3D3D3"/>
            </a:solidFill>
            <a:ln w="12700">
              <a:solidFill>
                <a:srgbClr val="000000"/>
              </a:solidFill>
            </a:ln>
          </p:spPr>
          <p:txBody>
            <a:bodyPr/>
            <a:lstStyle/>
            <a:p>
              <a:endParaRPr lang="en-US"/>
            </a:p>
          </p:txBody>
        </p:sp>
      </p:grpSp>
      <p:grpSp>
        <p:nvGrpSpPr>
          <p:cNvPr id="11" name="Group 11"/>
          <p:cNvGrpSpPr/>
          <p:nvPr/>
        </p:nvGrpSpPr>
        <p:grpSpPr>
          <a:xfrm>
            <a:off x="9240736" y="2850356"/>
            <a:ext cx="3845347" cy="2975791"/>
            <a:chOff x="0" y="0"/>
            <a:chExt cx="5127130" cy="3967721"/>
          </a:xfrm>
        </p:grpSpPr>
        <p:sp>
          <p:nvSpPr>
            <p:cNvPr id="12" name="Freeform 12"/>
            <p:cNvSpPr/>
            <p:nvPr/>
          </p:nvSpPr>
          <p:spPr>
            <a:xfrm>
              <a:off x="0" y="0"/>
              <a:ext cx="5127117" cy="3967734"/>
            </a:xfrm>
            <a:custGeom>
              <a:avLst/>
              <a:gdLst/>
              <a:ahLst/>
              <a:cxnLst/>
              <a:rect l="l" t="t" r="r" b="b"/>
              <a:pathLst>
                <a:path w="5127117" h="3967734">
                  <a:moveTo>
                    <a:pt x="0" y="0"/>
                  </a:moveTo>
                  <a:lnTo>
                    <a:pt x="5127117" y="0"/>
                  </a:lnTo>
                  <a:lnTo>
                    <a:pt x="5127117" y="3967734"/>
                  </a:lnTo>
                  <a:lnTo>
                    <a:pt x="0" y="3967734"/>
                  </a:lnTo>
                  <a:close/>
                </a:path>
              </a:pathLst>
            </a:custGeom>
            <a:solidFill>
              <a:srgbClr val="D3D3D3"/>
            </a:solidFill>
            <a:ln w="12700">
              <a:solidFill>
                <a:srgbClr val="000000"/>
              </a:solidFill>
            </a:ln>
          </p:spPr>
          <p:txBody>
            <a:bodyPr/>
            <a:lstStyle/>
            <a:p>
              <a:endParaRPr lang="en-US"/>
            </a:p>
          </p:txBody>
        </p:sp>
      </p:grpSp>
      <p:grpSp>
        <p:nvGrpSpPr>
          <p:cNvPr id="13" name="Group 13"/>
          <p:cNvGrpSpPr/>
          <p:nvPr/>
        </p:nvGrpSpPr>
        <p:grpSpPr>
          <a:xfrm>
            <a:off x="13546788" y="2913050"/>
            <a:ext cx="3845347" cy="2913097"/>
            <a:chOff x="0" y="0"/>
            <a:chExt cx="5127130" cy="3884130"/>
          </a:xfrm>
        </p:grpSpPr>
        <p:sp>
          <p:nvSpPr>
            <p:cNvPr id="14" name="Freeform 14"/>
            <p:cNvSpPr/>
            <p:nvPr/>
          </p:nvSpPr>
          <p:spPr>
            <a:xfrm>
              <a:off x="0" y="0"/>
              <a:ext cx="5127117" cy="3884168"/>
            </a:xfrm>
            <a:custGeom>
              <a:avLst/>
              <a:gdLst/>
              <a:ahLst/>
              <a:cxnLst/>
              <a:rect l="l" t="t" r="r" b="b"/>
              <a:pathLst>
                <a:path w="5127117" h="3884168">
                  <a:moveTo>
                    <a:pt x="0" y="0"/>
                  </a:moveTo>
                  <a:lnTo>
                    <a:pt x="5127117" y="0"/>
                  </a:lnTo>
                  <a:lnTo>
                    <a:pt x="5127117" y="3884168"/>
                  </a:lnTo>
                  <a:lnTo>
                    <a:pt x="0" y="3884168"/>
                  </a:lnTo>
                  <a:close/>
                </a:path>
              </a:pathLst>
            </a:custGeom>
            <a:solidFill>
              <a:srgbClr val="D3D3D3"/>
            </a:solidFill>
            <a:ln w="12700">
              <a:solidFill>
                <a:srgbClr val="000000"/>
              </a:solidFill>
            </a:ln>
          </p:spPr>
          <p:txBody>
            <a:bodyPr/>
            <a:lstStyle/>
            <a:p>
              <a:endParaRPr lang="en-US"/>
            </a:p>
          </p:txBody>
        </p:sp>
      </p:grpSp>
      <p:sp>
        <p:nvSpPr>
          <p:cNvPr id="15" name="TextBox 15"/>
          <p:cNvSpPr txBox="1"/>
          <p:nvPr/>
        </p:nvSpPr>
        <p:spPr>
          <a:xfrm>
            <a:off x="1038225" y="3351933"/>
            <a:ext cx="3350571" cy="1247775"/>
          </a:xfrm>
          <a:prstGeom prst="rect">
            <a:avLst/>
          </a:prstGeom>
        </p:spPr>
        <p:txBody>
          <a:bodyPr lIns="0" tIns="0" rIns="0" bIns="0" rtlCol="0" anchor="t">
            <a:spAutoFit/>
          </a:bodyPr>
          <a:lstStyle/>
          <a:p>
            <a:pPr algn="l">
              <a:lnSpc>
                <a:spcPts val="3360"/>
              </a:lnSpc>
            </a:pPr>
            <a:r>
              <a:rPr lang="en-US" sz="2800">
                <a:solidFill>
                  <a:srgbClr val="0E1E31"/>
                </a:solidFill>
                <a:latin typeface="Quicksand"/>
                <a:ea typeface="Quicksand"/>
                <a:cs typeface="Quicksand"/>
                <a:sym typeface="Quicksand"/>
              </a:rPr>
              <a:t>The sending state is only going to know what you tell them.</a:t>
            </a:r>
          </a:p>
        </p:txBody>
      </p:sp>
      <p:sp>
        <p:nvSpPr>
          <p:cNvPr id="16" name="TextBox 16"/>
          <p:cNvSpPr txBox="1"/>
          <p:nvPr/>
        </p:nvSpPr>
        <p:spPr>
          <a:xfrm>
            <a:off x="5301396" y="3398101"/>
            <a:ext cx="3350571" cy="2085975"/>
          </a:xfrm>
          <a:prstGeom prst="rect">
            <a:avLst/>
          </a:prstGeom>
        </p:spPr>
        <p:txBody>
          <a:bodyPr lIns="0" tIns="0" rIns="0" bIns="0" rtlCol="0" anchor="t">
            <a:spAutoFit/>
          </a:bodyPr>
          <a:lstStyle/>
          <a:p>
            <a:pPr algn="l">
              <a:lnSpc>
                <a:spcPts val="3360"/>
              </a:lnSpc>
            </a:pPr>
            <a:r>
              <a:rPr lang="en-US" sz="2800">
                <a:solidFill>
                  <a:srgbClr val="0E1E31"/>
                </a:solidFill>
                <a:latin typeface="Quicksand"/>
                <a:ea typeface="Quicksand"/>
                <a:cs typeface="Quicksand"/>
                <a:sym typeface="Quicksand"/>
              </a:rPr>
              <a:t>Use the same detail if reporting to your own authorities.</a:t>
            </a:r>
          </a:p>
          <a:p>
            <a:pPr algn="l">
              <a:lnSpc>
                <a:spcPts val="3360"/>
              </a:lnSpc>
            </a:pPr>
            <a:endParaRPr lang="en-US" sz="2800">
              <a:solidFill>
                <a:srgbClr val="0E1E31"/>
              </a:solidFill>
              <a:latin typeface="Quicksand"/>
              <a:ea typeface="Quicksand"/>
              <a:cs typeface="Quicksand"/>
              <a:sym typeface="Quicksand"/>
            </a:endParaRPr>
          </a:p>
          <a:p>
            <a:pPr algn="l">
              <a:lnSpc>
                <a:spcPts val="3360"/>
              </a:lnSpc>
            </a:pPr>
            <a:endParaRPr lang="en-US" sz="2800">
              <a:solidFill>
                <a:srgbClr val="0E1E31"/>
              </a:solidFill>
              <a:latin typeface="Quicksand"/>
              <a:ea typeface="Quicksand"/>
              <a:cs typeface="Quicksand"/>
              <a:sym typeface="Quicksand"/>
            </a:endParaRPr>
          </a:p>
        </p:txBody>
      </p:sp>
      <p:sp>
        <p:nvSpPr>
          <p:cNvPr id="17" name="TextBox 17"/>
          <p:cNvSpPr txBox="1"/>
          <p:nvPr/>
        </p:nvSpPr>
        <p:spPr>
          <a:xfrm>
            <a:off x="9405261" y="3351933"/>
            <a:ext cx="3493312" cy="1666875"/>
          </a:xfrm>
          <a:prstGeom prst="rect">
            <a:avLst/>
          </a:prstGeom>
        </p:spPr>
        <p:txBody>
          <a:bodyPr lIns="0" tIns="0" rIns="0" bIns="0" rtlCol="0" anchor="t">
            <a:spAutoFit/>
          </a:bodyPr>
          <a:lstStyle/>
          <a:p>
            <a:pPr algn="l">
              <a:lnSpc>
                <a:spcPts val="3360"/>
              </a:lnSpc>
            </a:pPr>
            <a:r>
              <a:rPr lang="en-US" sz="2800">
                <a:solidFill>
                  <a:srgbClr val="0E1E31"/>
                </a:solidFill>
                <a:latin typeface="Quicksand"/>
                <a:ea typeface="Quicksand"/>
                <a:cs typeface="Quicksand"/>
                <a:sym typeface="Quicksand"/>
              </a:rPr>
              <a:t>Specifics on how the behavior would result in revocation of supervision.</a:t>
            </a:r>
          </a:p>
        </p:txBody>
      </p:sp>
      <p:grpSp>
        <p:nvGrpSpPr>
          <p:cNvPr id="18" name="Group 18"/>
          <p:cNvGrpSpPr/>
          <p:nvPr/>
        </p:nvGrpSpPr>
        <p:grpSpPr>
          <a:xfrm>
            <a:off x="836686" y="1747733"/>
            <a:ext cx="1444838" cy="1444838"/>
            <a:chOff x="0" y="0"/>
            <a:chExt cx="1926450" cy="1926450"/>
          </a:xfrm>
        </p:grpSpPr>
        <p:sp>
          <p:nvSpPr>
            <p:cNvPr id="19" name="Freeform 19"/>
            <p:cNvSpPr/>
            <p:nvPr/>
          </p:nvSpPr>
          <p:spPr>
            <a:xfrm>
              <a:off x="0" y="0"/>
              <a:ext cx="1926336" cy="1926336"/>
            </a:xfrm>
            <a:custGeom>
              <a:avLst/>
              <a:gdLst/>
              <a:ahLst/>
              <a:cxnLst/>
              <a:rect l="l" t="t" r="r" b="b"/>
              <a:pathLst>
                <a:path w="1926336" h="1926336">
                  <a:moveTo>
                    <a:pt x="0" y="963168"/>
                  </a:moveTo>
                  <a:cubicBezTo>
                    <a:pt x="0" y="431292"/>
                    <a:pt x="431292" y="0"/>
                    <a:pt x="963168" y="0"/>
                  </a:cubicBezTo>
                  <a:cubicBezTo>
                    <a:pt x="1495044" y="0"/>
                    <a:pt x="1926336" y="431292"/>
                    <a:pt x="1926336" y="963168"/>
                  </a:cubicBezTo>
                  <a:cubicBezTo>
                    <a:pt x="1926336" y="1495044"/>
                    <a:pt x="1495044" y="1926336"/>
                    <a:pt x="963168" y="1926336"/>
                  </a:cubicBezTo>
                  <a:cubicBezTo>
                    <a:pt x="431292" y="1926336"/>
                    <a:pt x="0" y="1495171"/>
                    <a:pt x="0" y="963168"/>
                  </a:cubicBezTo>
                  <a:close/>
                </a:path>
              </a:pathLst>
            </a:custGeom>
            <a:solidFill>
              <a:srgbClr val="822C2E"/>
            </a:solidFill>
            <a:ln w="12700">
              <a:solidFill>
                <a:srgbClr val="000000"/>
              </a:solidFill>
            </a:ln>
          </p:spPr>
          <p:txBody>
            <a:bodyPr/>
            <a:lstStyle/>
            <a:p>
              <a:endParaRPr lang="en-US"/>
            </a:p>
          </p:txBody>
        </p:sp>
      </p:grpSp>
      <p:sp>
        <p:nvSpPr>
          <p:cNvPr id="20" name="TextBox 20"/>
          <p:cNvSpPr txBox="1"/>
          <p:nvPr/>
        </p:nvSpPr>
        <p:spPr>
          <a:xfrm>
            <a:off x="1449503" y="2137058"/>
            <a:ext cx="197495" cy="638175"/>
          </a:xfrm>
          <a:prstGeom prst="rect">
            <a:avLst/>
          </a:prstGeom>
        </p:spPr>
        <p:txBody>
          <a:bodyPr lIns="0" tIns="0" rIns="0" bIns="0" rtlCol="0" anchor="t">
            <a:spAutoFit/>
          </a:bodyPr>
          <a:lstStyle/>
          <a:p>
            <a:pPr algn="ctr">
              <a:lnSpc>
                <a:spcPts val="5040"/>
              </a:lnSpc>
            </a:pPr>
            <a:r>
              <a:rPr lang="en-US" sz="4200">
                <a:solidFill>
                  <a:srgbClr val="D3D3D3"/>
                </a:solidFill>
                <a:latin typeface="Quicksand"/>
                <a:ea typeface="Quicksand"/>
                <a:cs typeface="Quicksand"/>
                <a:sym typeface="Quicksand"/>
              </a:rPr>
              <a:t>1</a:t>
            </a:r>
          </a:p>
        </p:txBody>
      </p:sp>
      <p:grpSp>
        <p:nvGrpSpPr>
          <p:cNvPr id="21" name="Group 21"/>
          <p:cNvGrpSpPr/>
          <p:nvPr/>
        </p:nvGrpSpPr>
        <p:grpSpPr>
          <a:xfrm>
            <a:off x="5029000" y="1663494"/>
            <a:ext cx="1444838" cy="1444838"/>
            <a:chOff x="0" y="0"/>
            <a:chExt cx="1926450" cy="1926450"/>
          </a:xfrm>
        </p:grpSpPr>
        <p:sp>
          <p:nvSpPr>
            <p:cNvPr id="22" name="Freeform 22"/>
            <p:cNvSpPr/>
            <p:nvPr/>
          </p:nvSpPr>
          <p:spPr>
            <a:xfrm>
              <a:off x="0" y="0"/>
              <a:ext cx="1926336" cy="1926336"/>
            </a:xfrm>
            <a:custGeom>
              <a:avLst/>
              <a:gdLst/>
              <a:ahLst/>
              <a:cxnLst/>
              <a:rect l="l" t="t" r="r" b="b"/>
              <a:pathLst>
                <a:path w="1926336" h="1926336">
                  <a:moveTo>
                    <a:pt x="0" y="963168"/>
                  </a:moveTo>
                  <a:cubicBezTo>
                    <a:pt x="0" y="431292"/>
                    <a:pt x="431292" y="0"/>
                    <a:pt x="963168" y="0"/>
                  </a:cubicBezTo>
                  <a:cubicBezTo>
                    <a:pt x="1495044" y="0"/>
                    <a:pt x="1926336" y="431292"/>
                    <a:pt x="1926336" y="963168"/>
                  </a:cubicBezTo>
                  <a:cubicBezTo>
                    <a:pt x="1926336" y="1495044"/>
                    <a:pt x="1495044" y="1926336"/>
                    <a:pt x="963168" y="1926336"/>
                  </a:cubicBezTo>
                  <a:cubicBezTo>
                    <a:pt x="431292" y="1926336"/>
                    <a:pt x="0" y="1495171"/>
                    <a:pt x="0" y="963168"/>
                  </a:cubicBezTo>
                  <a:close/>
                </a:path>
              </a:pathLst>
            </a:custGeom>
            <a:solidFill>
              <a:srgbClr val="822C2E"/>
            </a:solidFill>
            <a:ln w="12700">
              <a:solidFill>
                <a:srgbClr val="000000"/>
              </a:solidFill>
            </a:ln>
          </p:spPr>
          <p:txBody>
            <a:bodyPr/>
            <a:lstStyle/>
            <a:p>
              <a:endParaRPr lang="en-US"/>
            </a:p>
          </p:txBody>
        </p:sp>
      </p:grpSp>
      <p:sp>
        <p:nvSpPr>
          <p:cNvPr id="23" name="TextBox 23"/>
          <p:cNvSpPr txBox="1"/>
          <p:nvPr/>
        </p:nvSpPr>
        <p:spPr>
          <a:xfrm>
            <a:off x="5603628" y="2059305"/>
            <a:ext cx="295573" cy="638175"/>
          </a:xfrm>
          <a:prstGeom prst="rect">
            <a:avLst/>
          </a:prstGeom>
        </p:spPr>
        <p:txBody>
          <a:bodyPr lIns="0" tIns="0" rIns="0" bIns="0" rtlCol="0" anchor="t">
            <a:spAutoFit/>
          </a:bodyPr>
          <a:lstStyle/>
          <a:p>
            <a:pPr algn="ctr">
              <a:lnSpc>
                <a:spcPts val="5040"/>
              </a:lnSpc>
            </a:pPr>
            <a:r>
              <a:rPr lang="en-US" sz="4200">
                <a:solidFill>
                  <a:srgbClr val="D3D3D3"/>
                </a:solidFill>
                <a:latin typeface="Quicksand"/>
                <a:ea typeface="Quicksand"/>
                <a:cs typeface="Quicksand"/>
                <a:sym typeface="Quicksand"/>
              </a:rPr>
              <a:t>2</a:t>
            </a:r>
          </a:p>
        </p:txBody>
      </p:sp>
      <p:grpSp>
        <p:nvGrpSpPr>
          <p:cNvPr id="24" name="Group 24"/>
          <p:cNvGrpSpPr/>
          <p:nvPr/>
        </p:nvGrpSpPr>
        <p:grpSpPr>
          <a:xfrm>
            <a:off x="9375591" y="1633718"/>
            <a:ext cx="1444838" cy="1444838"/>
            <a:chOff x="0" y="0"/>
            <a:chExt cx="1926450" cy="1926450"/>
          </a:xfrm>
        </p:grpSpPr>
        <p:sp>
          <p:nvSpPr>
            <p:cNvPr id="25" name="Freeform 25"/>
            <p:cNvSpPr/>
            <p:nvPr/>
          </p:nvSpPr>
          <p:spPr>
            <a:xfrm>
              <a:off x="0" y="0"/>
              <a:ext cx="1926336" cy="1926336"/>
            </a:xfrm>
            <a:custGeom>
              <a:avLst/>
              <a:gdLst/>
              <a:ahLst/>
              <a:cxnLst/>
              <a:rect l="l" t="t" r="r" b="b"/>
              <a:pathLst>
                <a:path w="1926336" h="1926336">
                  <a:moveTo>
                    <a:pt x="0" y="963168"/>
                  </a:moveTo>
                  <a:cubicBezTo>
                    <a:pt x="0" y="431292"/>
                    <a:pt x="431292" y="0"/>
                    <a:pt x="963168" y="0"/>
                  </a:cubicBezTo>
                  <a:cubicBezTo>
                    <a:pt x="1495044" y="0"/>
                    <a:pt x="1926336" y="431292"/>
                    <a:pt x="1926336" y="963168"/>
                  </a:cubicBezTo>
                  <a:cubicBezTo>
                    <a:pt x="1926336" y="1495044"/>
                    <a:pt x="1495044" y="1926336"/>
                    <a:pt x="963168" y="1926336"/>
                  </a:cubicBezTo>
                  <a:cubicBezTo>
                    <a:pt x="431292" y="1926336"/>
                    <a:pt x="0" y="1495171"/>
                    <a:pt x="0" y="963168"/>
                  </a:cubicBezTo>
                  <a:close/>
                </a:path>
              </a:pathLst>
            </a:custGeom>
            <a:solidFill>
              <a:srgbClr val="822C2E"/>
            </a:solidFill>
            <a:ln w="12700">
              <a:solidFill>
                <a:srgbClr val="000000"/>
              </a:solidFill>
            </a:ln>
          </p:spPr>
          <p:txBody>
            <a:bodyPr/>
            <a:lstStyle/>
            <a:p>
              <a:endParaRPr lang="en-US"/>
            </a:p>
          </p:txBody>
        </p:sp>
      </p:grpSp>
      <p:grpSp>
        <p:nvGrpSpPr>
          <p:cNvPr id="26" name="Group 26"/>
          <p:cNvGrpSpPr/>
          <p:nvPr/>
        </p:nvGrpSpPr>
        <p:grpSpPr>
          <a:xfrm>
            <a:off x="13875115" y="1661560"/>
            <a:ext cx="1444838" cy="1444838"/>
            <a:chOff x="0" y="0"/>
            <a:chExt cx="1926450" cy="1926450"/>
          </a:xfrm>
        </p:grpSpPr>
        <p:sp>
          <p:nvSpPr>
            <p:cNvPr id="27" name="Freeform 27"/>
            <p:cNvSpPr/>
            <p:nvPr/>
          </p:nvSpPr>
          <p:spPr>
            <a:xfrm>
              <a:off x="0" y="0"/>
              <a:ext cx="1926336" cy="1926336"/>
            </a:xfrm>
            <a:custGeom>
              <a:avLst/>
              <a:gdLst/>
              <a:ahLst/>
              <a:cxnLst/>
              <a:rect l="l" t="t" r="r" b="b"/>
              <a:pathLst>
                <a:path w="1926336" h="1926336">
                  <a:moveTo>
                    <a:pt x="0" y="963168"/>
                  </a:moveTo>
                  <a:cubicBezTo>
                    <a:pt x="0" y="431292"/>
                    <a:pt x="431292" y="0"/>
                    <a:pt x="963168" y="0"/>
                  </a:cubicBezTo>
                  <a:cubicBezTo>
                    <a:pt x="1495044" y="0"/>
                    <a:pt x="1926336" y="431292"/>
                    <a:pt x="1926336" y="963168"/>
                  </a:cubicBezTo>
                  <a:cubicBezTo>
                    <a:pt x="1926336" y="1495044"/>
                    <a:pt x="1495044" y="1926336"/>
                    <a:pt x="963168" y="1926336"/>
                  </a:cubicBezTo>
                  <a:cubicBezTo>
                    <a:pt x="431292" y="1926336"/>
                    <a:pt x="0" y="1495171"/>
                    <a:pt x="0" y="963168"/>
                  </a:cubicBezTo>
                  <a:close/>
                </a:path>
              </a:pathLst>
            </a:custGeom>
            <a:solidFill>
              <a:srgbClr val="822C2E"/>
            </a:solidFill>
            <a:ln w="12700">
              <a:solidFill>
                <a:srgbClr val="000000"/>
              </a:solidFill>
            </a:ln>
          </p:spPr>
          <p:txBody>
            <a:bodyPr/>
            <a:lstStyle/>
            <a:p>
              <a:endParaRPr lang="en-US"/>
            </a:p>
          </p:txBody>
        </p:sp>
      </p:grpSp>
      <p:sp>
        <p:nvSpPr>
          <p:cNvPr id="28" name="TextBox 28"/>
          <p:cNvSpPr txBox="1"/>
          <p:nvPr/>
        </p:nvSpPr>
        <p:spPr>
          <a:xfrm>
            <a:off x="14456961" y="1995449"/>
            <a:ext cx="281136" cy="638175"/>
          </a:xfrm>
          <a:prstGeom prst="rect">
            <a:avLst/>
          </a:prstGeom>
        </p:spPr>
        <p:txBody>
          <a:bodyPr lIns="0" tIns="0" rIns="0" bIns="0" rtlCol="0" anchor="t">
            <a:spAutoFit/>
          </a:bodyPr>
          <a:lstStyle/>
          <a:p>
            <a:pPr algn="ctr">
              <a:lnSpc>
                <a:spcPts val="5040"/>
              </a:lnSpc>
            </a:pPr>
            <a:r>
              <a:rPr lang="en-US" sz="4200">
                <a:solidFill>
                  <a:srgbClr val="D3D3D3"/>
                </a:solidFill>
                <a:latin typeface="Quicksand"/>
                <a:ea typeface="Quicksand"/>
                <a:cs typeface="Quicksand"/>
                <a:sym typeface="Quicksand"/>
              </a:rPr>
              <a:t>4</a:t>
            </a:r>
          </a:p>
        </p:txBody>
      </p:sp>
      <p:sp>
        <p:nvSpPr>
          <p:cNvPr id="29" name="TextBox 29"/>
          <p:cNvSpPr txBox="1"/>
          <p:nvPr/>
        </p:nvSpPr>
        <p:spPr>
          <a:xfrm>
            <a:off x="9958181" y="1988306"/>
            <a:ext cx="279648" cy="638175"/>
          </a:xfrm>
          <a:prstGeom prst="rect">
            <a:avLst/>
          </a:prstGeom>
        </p:spPr>
        <p:txBody>
          <a:bodyPr lIns="0" tIns="0" rIns="0" bIns="0" rtlCol="0" anchor="t">
            <a:spAutoFit/>
          </a:bodyPr>
          <a:lstStyle/>
          <a:p>
            <a:pPr algn="ctr">
              <a:lnSpc>
                <a:spcPts val="5040"/>
              </a:lnSpc>
            </a:pPr>
            <a:r>
              <a:rPr lang="en-US" sz="4200">
                <a:solidFill>
                  <a:srgbClr val="D3D3D3"/>
                </a:solidFill>
                <a:latin typeface="Quicksand"/>
                <a:ea typeface="Quicksand"/>
                <a:cs typeface="Quicksand"/>
                <a:sym typeface="Quicksand"/>
              </a:rPr>
              <a:t>3</a:t>
            </a:r>
          </a:p>
        </p:txBody>
      </p:sp>
      <p:sp>
        <p:nvSpPr>
          <p:cNvPr id="30" name="TextBox 30"/>
          <p:cNvSpPr txBox="1"/>
          <p:nvPr/>
        </p:nvSpPr>
        <p:spPr>
          <a:xfrm>
            <a:off x="13668861" y="3351933"/>
            <a:ext cx="3641955" cy="2505075"/>
          </a:xfrm>
          <a:prstGeom prst="rect">
            <a:avLst/>
          </a:prstGeom>
        </p:spPr>
        <p:txBody>
          <a:bodyPr lIns="0" tIns="0" rIns="0" bIns="0" rtlCol="0" anchor="t">
            <a:spAutoFit/>
          </a:bodyPr>
          <a:lstStyle/>
          <a:p>
            <a:pPr algn="l">
              <a:lnSpc>
                <a:spcPts val="3360"/>
              </a:lnSpc>
            </a:pPr>
            <a:r>
              <a:rPr lang="en-US" sz="2800">
                <a:solidFill>
                  <a:srgbClr val="0E1E31"/>
                </a:solidFill>
                <a:latin typeface="Quicksand"/>
                <a:ea typeface="Quicksand"/>
                <a:cs typeface="Quicksand"/>
                <a:sym typeface="Quicksand"/>
              </a:rPr>
              <a:t>State how and why the option of working with the individual (e.g. intervention)has been exhausted.</a:t>
            </a:r>
          </a:p>
          <a:p>
            <a:pPr algn="l">
              <a:lnSpc>
                <a:spcPts val="3360"/>
              </a:lnSpc>
            </a:pPr>
            <a:endParaRPr lang="en-US" sz="2800">
              <a:solidFill>
                <a:srgbClr val="0E1E31"/>
              </a:solidFill>
              <a:latin typeface="Quicksand"/>
              <a:ea typeface="Quicksand"/>
              <a:cs typeface="Quicksand"/>
              <a:sym typeface="Quicksand"/>
            </a:endParaRPr>
          </a:p>
        </p:txBody>
      </p:sp>
      <p:sp>
        <p:nvSpPr>
          <p:cNvPr id="31" name="TextBox 31"/>
          <p:cNvSpPr txBox="1"/>
          <p:nvPr/>
        </p:nvSpPr>
        <p:spPr>
          <a:xfrm>
            <a:off x="7559450" y="5927792"/>
            <a:ext cx="10042750" cy="4105275"/>
          </a:xfrm>
          <a:prstGeom prst="rect">
            <a:avLst/>
          </a:prstGeom>
        </p:spPr>
        <p:txBody>
          <a:bodyPr lIns="0" tIns="0" rIns="0" bIns="0" rtlCol="0" anchor="t">
            <a:spAutoFit/>
          </a:bodyPr>
          <a:lstStyle/>
          <a:p>
            <a:pPr marL="488632" lvl="1" indent="-244316" algn="l">
              <a:lnSpc>
                <a:spcPts val="3240"/>
              </a:lnSpc>
              <a:buFont typeface="Arial"/>
              <a:buChar char="•"/>
            </a:pPr>
            <a:r>
              <a:rPr lang="en-US" sz="2700">
                <a:solidFill>
                  <a:srgbClr val="D3D3D3"/>
                </a:solidFill>
                <a:latin typeface="Quicksand"/>
                <a:ea typeface="Quicksand"/>
                <a:cs typeface="Quicksand"/>
                <a:sym typeface="Quicksand"/>
              </a:rPr>
              <a:t>Violation reported  is revocable behavior </a:t>
            </a:r>
          </a:p>
          <a:p>
            <a:pPr marL="488632" lvl="1" indent="-244316" algn="l">
              <a:lnSpc>
                <a:spcPts val="3240"/>
              </a:lnSpc>
              <a:buFont typeface="Arial"/>
              <a:buChar char="•"/>
            </a:pPr>
            <a:r>
              <a:rPr lang="en-US" sz="2700">
                <a:solidFill>
                  <a:srgbClr val="D3D3D3"/>
                </a:solidFill>
                <a:latin typeface="Quicksand"/>
                <a:ea typeface="Quicksand"/>
                <a:cs typeface="Quicksand"/>
                <a:sym typeface="Quicksand"/>
              </a:rPr>
              <a:t>“violation would rise to level of revocation because…”  </a:t>
            </a:r>
          </a:p>
          <a:p>
            <a:pPr marL="488632" lvl="1" indent="-244316" algn="l">
              <a:lnSpc>
                <a:spcPts val="3240"/>
              </a:lnSpc>
              <a:buFont typeface="Arial"/>
              <a:buChar char="•"/>
            </a:pPr>
            <a:r>
              <a:rPr lang="en-US" sz="2700">
                <a:solidFill>
                  <a:srgbClr val="D3D3D3"/>
                </a:solidFill>
                <a:latin typeface="Quicksand"/>
                <a:ea typeface="Quicksand"/>
                <a:cs typeface="Quicksand"/>
                <a:sym typeface="Quicksand"/>
              </a:rPr>
              <a:t>Reported timely</a:t>
            </a:r>
          </a:p>
          <a:p>
            <a:pPr marL="488632" lvl="1" indent="-244316" algn="l">
              <a:lnSpc>
                <a:spcPts val="3240"/>
              </a:lnSpc>
              <a:buFont typeface="Arial"/>
              <a:buChar char="•"/>
            </a:pPr>
            <a:r>
              <a:rPr lang="en-US" sz="2700">
                <a:solidFill>
                  <a:srgbClr val="D3D3D3"/>
                </a:solidFill>
                <a:latin typeface="Quicksand"/>
                <a:ea typeface="Quicksand"/>
                <a:cs typeface="Quicksand"/>
                <a:sym typeface="Quicksand"/>
              </a:rPr>
              <a:t>Requiring return/retake</a:t>
            </a:r>
          </a:p>
          <a:p>
            <a:pPr marL="488632" lvl="1" indent="-244316" algn="l">
              <a:lnSpc>
                <a:spcPts val="3240"/>
              </a:lnSpc>
              <a:buFont typeface="Arial"/>
              <a:buChar char="•"/>
            </a:pPr>
            <a:r>
              <a:rPr lang="en-US" sz="2700">
                <a:solidFill>
                  <a:srgbClr val="D3D3D3"/>
                </a:solidFill>
                <a:latin typeface="Quicksand"/>
                <a:ea typeface="Quicksand"/>
                <a:cs typeface="Quicksand"/>
                <a:sym typeface="Quicksand"/>
              </a:rPr>
              <a:t>Availability status accurate</a:t>
            </a:r>
          </a:p>
          <a:p>
            <a:pPr marL="488632" lvl="1" indent="-244316" algn="l">
              <a:lnSpc>
                <a:spcPts val="3240"/>
              </a:lnSpc>
              <a:buFont typeface="Arial"/>
              <a:buChar char="•"/>
            </a:pPr>
            <a:r>
              <a:rPr lang="en-US" sz="2700">
                <a:solidFill>
                  <a:srgbClr val="D3D3D3"/>
                </a:solidFill>
                <a:latin typeface="Quicksand"/>
                <a:ea typeface="Quicksand"/>
                <a:cs typeface="Quicksand"/>
                <a:sym typeface="Quicksand"/>
              </a:rPr>
              <a:t>Ensure no pending charges exist</a:t>
            </a:r>
          </a:p>
          <a:p>
            <a:pPr marL="488632" lvl="1" indent="-244316" algn="l">
              <a:lnSpc>
                <a:spcPts val="3240"/>
              </a:lnSpc>
              <a:buFont typeface="Arial"/>
              <a:buChar char="•"/>
            </a:pPr>
            <a:r>
              <a:rPr lang="en-US" sz="2700">
                <a:solidFill>
                  <a:srgbClr val="D3D3D3"/>
                </a:solidFill>
                <a:latin typeface="Quicksand"/>
                <a:ea typeface="Quicksand"/>
                <a:cs typeface="Quicksand"/>
                <a:sym typeface="Quicksand"/>
              </a:rPr>
              <a:t>Supporting documentation included</a:t>
            </a:r>
          </a:p>
          <a:p>
            <a:pPr marL="488632" lvl="1" indent="-244316" algn="l">
              <a:lnSpc>
                <a:spcPts val="3240"/>
              </a:lnSpc>
              <a:buFont typeface="Arial"/>
              <a:buChar char="•"/>
            </a:pPr>
            <a:r>
              <a:rPr lang="en-US" sz="2700">
                <a:solidFill>
                  <a:srgbClr val="D3D3D3"/>
                </a:solidFill>
                <a:latin typeface="Quicksand"/>
                <a:ea typeface="Quicksand"/>
                <a:cs typeface="Quicksand"/>
                <a:sym typeface="Quicksand"/>
              </a:rPr>
              <a:t>“Story” provided on why supervision is not successful</a:t>
            </a:r>
          </a:p>
          <a:p>
            <a:pPr marL="488632" lvl="1" indent="-244316" algn="l">
              <a:lnSpc>
                <a:spcPts val="3240"/>
              </a:lnSpc>
              <a:buFont typeface="Arial"/>
              <a:buChar char="•"/>
            </a:pPr>
            <a:r>
              <a:rPr lang="en-US" sz="2700">
                <a:solidFill>
                  <a:srgbClr val="D3D3D3"/>
                </a:solidFill>
                <a:latin typeface="Quicksand"/>
                <a:ea typeface="Quicksand"/>
                <a:cs typeface="Quicksand"/>
                <a:sym typeface="Quicksand"/>
              </a:rPr>
              <a:t>Review supervised individual profile to ensure consistency/accuracy</a:t>
            </a:r>
          </a:p>
        </p:txBody>
      </p:sp>
      <p:sp>
        <p:nvSpPr>
          <p:cNvPr id="32" name="Freeform 32"/>
          <p:cNvSpPr/>
          <p:nvPr/>
        </p:nvSpPr>
        <p:spPr>
          <a:xfrm>
            <a:off x="685800" y="6026172"/>
            <a:ext cx="6757898" cy="3841840"/>
          </a:xfrm>
          <a:custGeom>
            <a:avLst/>
            <a:gdLst/>
            <a:ahLst/>
            <a:cxnLst/>
            <a:rect l="l" t="t" r="r" b="b"/>
            <a:pathLst>
              <a:path w="6757898" h="3841840">
                <a:moveTo>
                  <a:pt x="0" y="0"/>
                </a:moveTo>
                <a:lnTo>
                  <a:pt x="6757898" y="0"/>
                </a:lnTo>
                <a:lnTo>
                  <a:pt x="6757898" y="3841840"/>
                </a:lnTo>
                <a:lnTo>
                  <a:pt x="0" y="384184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757A7C"/>
        </a:solidFill>
        <a:effectLst/>
      </p:bgPr>
    </p:bg>
    <p:spTree>
      <p:nvGrpSpPr>
        <p:cNvPr id="1" name=""/>
        <p:cNvGrpSpPr/>
        <p:nvPr/>
      </p:nvGrpSpPr>
      <p:grpSpPr>
        <a:xfrm>
          <a:off x="0" y="0"/>
          <a:ext cx="0" cy="0"/>
          <a:chOff x="0" y="0"/>
          <a:chExt cx="0" cy="0"/>
        </a:xfrm>
      </p:grpSpPr>
      <p:grpSp>
        <p:nvGrpSpPr>
          <p:cNvPr id="2" name="Group 2"/>
          <p:cNvGrpSpPr/>
          <p:nvPr/>
        </p:nvGrpSpPr>
        <p:grpSpPr>
          <a:xfrm>
            <a:off x="9616176" y="2656037"/>
            <a:ext cx="8239275" cy="6462989"/>
            <a:chOff x="0" y="0"/>
            <a:chExt cx="10161816" cy="7971053"/>
          </a:xfrm>
        </p:grpSpPr>
        <p:sp>
          <p:nvSpPr>
            <p:cNvPr id="3" name="Freeform 3"/>
            <p:cNvSpPr/>
            <p:nvPr/>
          </p:nvSpPr>
          <p:spPr>
            <a:xfrm>
              <a:off x="0" y="0"/>
              <a:ext cx="10161778" cy="7971028"/>
            </a:xfrm>
            <a:custGeom>
              <a:avLst/>
              <a:gdLst/>
              <a:ahLst/>
              <a:cxnLst/>
              <a:rect l="l" t="t" r="r" b="b"/>
              <a:pathLst>
                <a:path w="10161778" h="7971028">
                  <a:moveTo>
                    <a:pt x="0" y="0"/>
                  </a:moveTo>
                  <a:lnTo>
                    <a:pt x="10161778" y="0"/>
                  </a:lnTo>
                  <a:lnTo>
                    <a:pt x="10161778" y="7971028"/>
                  </a:lnTo>
                  <a:lnTo>
                    <a:pt x="0" y="7971028"/>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4" name="Group 4"/>
          <p:cNvGrpSpPr/>
          <p:nvPr/>
        </p:nvGrpSpPr>
        <p:grpSpPr>
          <a:xfrm>
            <a:off x="530894" y="2657118"/>
            <a:ext cx="8055336" cy="6601182"/>
            <a:chOff x="0" y="0"/>
            <a:chExt cx="10515600" cy="8617318"/>
          </a:xfrm>
        </p:grpSpPr>
        <p:sp>
          <p:nvSpPr>
            <p:cNvPr id="5" name="Freeform 5"/>
            <p:cNvSpPr/>
            <p:nvPr/>
          </p:nvSpPr>
          <p:spPr>
            <a:xfrm>
              <a:off x="0" y="0"/>
              <a:ext cx="10515600" cy="8617344"/>
            </a:xfrm>
            <a:custGeom>
              <a:avLst/>
              <a:gdLst/>
              <a:ahLst/>
              <a:cxnLst/>
              <a:rect l="l" t="t" r="r" b="b"/>
              <a:pathLst>
                <a:path w="10515600" h="8617344">
                  <a:moveTo>
                    <a:pt x="0" y="0"/>
                  </a:moveTo>
                  <a:lnTo>
                    <a:pt x="10515600" y="0"/>
                  </a:lnTo>
                  <a:lnTo>
                    <a:pt x="10515600" y="8617344"/>
                  </a:lnTo>
                  <a:lnTo>
                    <a:pt x="0" y="8617344"/>
                  </a:lnTo>
                  <a:close/>
                </a:path>
              </a:pathLst>
            </a:custGeom>
            <a:solidFill>
              <a:srgbClr val="2E415D"/>
            </a:solidFill>
            <a:ln w="12700">
              <a:solidFill>
                <a:srgbClr val="000000"/>
              </a:solidFill>
            </a:ln>
          </p:spPr>
          <p:txBody>
            <a:bodyPr/>
            <a:lstStyle/>
            <a:p>
              <a:endParaRPr lang="en-US"/>
            </a:p>
          </p:txBody>
        </p:sp>
      </p:grpSp>
      <p:grpSp>
        <p:nvGrpSpPr>
          <p:cNvPr id="6" name="Group 6"/>
          <p:cNvGrpSpPr/>
          <p:nvPr/>
        </p:nvGrpSpPr>
        <p:grpSpPr>
          <a:xfrm>
            <a:off x="0" y="632450"/>
            <a:ext cx="18288000" cy="1427483"/>
            <a:chOff x="0" y="0"/>
            <a:chExt cx="24384000" cy="1903311"/>
          </a:xfrm>
        </p:grpSpPr>
        <p:sp>
          <p:nvSpPr>
            <p:cNvPr id="7" name="Freeform 7"/>
            <p:cNvSpPr/>
            <p:nvPr/>
          </p:nvSpPr>
          <p:spPr>
            <a:xfrm>
              <a:off x="0" y="0"/>
              <a:ext cx="24384000" cy="1903349"/>
            </a:xfrm>
            <a:custGeom>
              <a:avLst/>
              <a:gdLst/>
              <a:ahLst/>
              <a:cxnLst/>
              <a:rect l="l" t="t" r="r" b="b"/>
              <a:pathLst>
                <a:path w="24384000" h="1903349">
                  <a:moveTo>
                    <a:pt x="0" y="0"/>
                  </a:moveTo>
                  <a:lnTo>
                    <a:pt x="24384000" y="0"/>
                  </a:lnTo>
                  <a:lnTo>
                    <a:pt x="24384000" y="1903349"/>
                  </a:lnTo>
                  <a:lnTo>
                    <a:pt x="0" y="1903349"/>
                  </a:lnTo>
                  <a:close/>
                </a:path>
              </a:pathLst>
            </a:custGeom>
            <a:solidFill>
              <a:srgbClr val="2E415D"/>
            </a:solidFill>
            <a:ln w="12700">
              <a:noFill/>
            </a:ln>
          </p:spPr>
          <p:txBody>
            <a:bodyPr/>
            <a:lstStyle/>
            <a:p>
              <a:endParaRPr lang="en-US"/>
            </a:p>
          </p:txBody>
        </p:sp>
      </p:grpSp>
      <p:sp>
        <p:nvSpPr>
          <p:cNvPr id="8" name="TextBox 8"/>
          <p:cNvSpPr txBox="1"/>
          <p:nvPr/>
        </p:nvSpPr>
        <p:spPr>
          <a:xfrm>
            <a:off x="2545656" y="1060201"/>
            <a:ext cx="3488583" cy="551433"/>
          </a:xfrm>
          <a:prstGeom prst="rect">
            <a:avLst/>
          </a:prstGeom>
        </p:spPr>
        <p:txBody>
          <a:bodyPr wrap="square" lIns="0" tIns="0" rIns="0" bIns="0" rtlCol="0" anchor="t">
            <a:spAutoFit/>
          </a:bodyPr>
          <a:lstStyle/>
          <a:p>
            <a:pPr algn="ctr">
              <a:lnSpc>
                <a:spcPts val="4320"/>
              </a:lnSpc>
            </a:pPr>
            <a:r>
              <a:rPr lang="en-US" sz="3600" dirty="0">
                <a:solidFill>
                  <a:srgbClr val="D3D3D3"/>
                </a:solidFill>
                <a:latin typeface="Quicksand"/>
                <a:ea typeface="Quicksand"/>
                <a:cs typeface="Quicksand"/>
                <a:sym typeface="Quicksand"/>
              </a:rPr>
              <a:t>Receiving State</a:t>
            </a:r>
          </a:p>
        </p:txBody>
      </p:sp>
      <p:sp>
        <p:nvSpPr>
          <p:cNvPr id="9" name="TextBox 9"/>
          <p:cNvSpPr txBox="1"/>
          <p:nvPr/>
        </p:nvSpPr>
        <p:spPr>
          <a:xfrm>
            <a:off x="12116799" y="1111497"/>
            <a:ext cx="3237998" cy="500137"/>
          </a:xfrm>
          <a:prstGeom prst="rect">
            <a:avLst/>
          </a:prstGeom>
        </p:spPr>
        <p:txBody>
          <a:bodyPr wrap="square" lIns="0" tIns="0" rIns="0" bIns="0" rtlCol="0" anchor="t">
            <a:spAutoFit/>
          </a:bodyPr>
          <a:lstStyle/>
          <a:p>
            <a:pPr algn="ctr">
              <a:lnSpc>
                <a:spcPts val="3888"/>
              </a:lnSpc>
            </a:pPr>
            <a:r>
              <a:rPr lang="en-US" sz="3600" dirty="0">
                <a:solidFill>
                  <a:srgbClr val="D3D3D3"/>
                </a:solidFill>
                <a:latin typeface="Quicksand"/>
                <a:ea typeface="Quicksand"/>
                <a:cs typeface="Quicksand"/>
                <a:sym typeface="Quicksand"/>
              </a:rPr>
              <a:t>Sending State</a:t>
            </a:r>
          </a:p>
        </p:txBody>
      </p:sp>
      <p:sp>
        <p:nvSpPr>
          <p:cNvPr id="10" name="TextBox 10"/>
          <p:cNvSpPr txBox="1"/>
          <p:nvPr/>
        </p:nvSpPr>
        <p:spPr>
          <a:xfrm>
            <a:off x="3134611" y="9707766"/>
            <a:ext cx="12233805" cy="419100"/>
          </a:xfrm>
          <a:prstGeom prst="rect">
            <a:avLst/>
          </a:prstGeom>
        </p:spPr>
        <p:txBody>
          <a:bodyPr lIns="0" tIns="0" rIns="0" bIns="0" rtlCol="0" anchor="t">
            <a:spAutoFit/>
          </a:bodyPr>
          <a:lstStyle/>
          <a:p>
            <a:pPr algn="l">
              <a:lnSpc>
                <a:spcPts val="3240"/>
              </a:lnSpc>
            </a:pPr>
            <a:r>
              <a:rPr lang="en-US" sz="2700" b="1" i="1">
                <a:solidFill>
                  <a:srgbClr val="EFEFEF"/>
                </a:solidFill>
                <a:latin typeface="Quicksand Bold"/>
                <a:ea typeface="Quicksand Bold"/>
                <a:cs typeface="Quicksand Bold"/>
                <a:sym typeface="Quicksand Bold"/>
              </a:rPr>
              <a:t>Be sure to use addendums for ALL subsequent violation correspondence</a:t>
            </a:r>
          </a:p>
        </p:txBody>
      </p:sp>
      <p:sp>
        <p:nvSpPr>
          <p:cNvPr id="11" name="Freeform 11"/>
          <p:cNvSpPr/>
          <p:nvPr/>
        </p:nvSpPr>
        <p:spPr>
          <a:xfrm>
            <a:off x="530894" y="2774494"/>
            <a:ext cx="7518108" cy="3062783"/>
          </a:xfrm>
          <a:custGeom>
            <a:avLst/>
            <a:gdLst/>
            <a:ahLst/>
            <a:cxnLst/>
            <a:rect l="l" t="t" r="r" b="b"/>
            <a:pathLst>
              <a:path w="7518108" h="3062783">
                <a:moveTo>
                  <a:pt x="0" y="0"/>
                </a:moveTo>
                <a:lnTo>
                  <a:pt x="7518108" y="0"/>
                </a:lnTo>
                <a:lnTo>
                  <a:pt x="7518108" y="3062783"/>
                </a:lnTo>
                <a:lnTo>
                  <a:pt x="0" y="3062783"/>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14" name="Picture 13" descr="The image displays a form with a question asking for a recommended course of action regarding an offender, followed by a prompt to request a warrant if the offender is available for retaking.&#10;&#10;AI-generated content may be incorrect.">
            <a:extLst>
              <a:ext uri="{FF2B5EF4-FFF2-40B4-BE49-F238E27FC236}">
                <a16:creationId xmlns:a16="http://schemas.microsoft.com/office/drawing/2014/main" id="{3BA188AB-CC87-6B86-8102-BA5DA7A3FADB}"/>
              </a:ext>
            </a:extLst>
          </p:cNvPr>
          <p:cNvPicPr>
            <a:picLocks noChangeAspect="1"/>
          </p:cNvPicPr>
          <p:nvPr/>
        </p:nvPicPr>
        <p:blipFill>
          <a:blip r:embed="rId6">
            <a:extLst>
              <a:ext uri="{28A0092B-C50C-407E-A947-70E740481C1C}">
                <a14:useLocalDpi xmlns:a14="http://schemas.microsoft.com/office/drawing/2010/main" val="0"/>
              </a:ext>
            </a:extLst>
          </a:blip>
          <a:srcRect t="-1002" r="23913"/>
          <a:stretch>
            <a:fillRect/>
          </a:stretch>
        </p:blipFill>
        <p:spPr>
          <a:xfrm>
            <a:off x="990600" y="6262271"/>
            <a:ext cx="6593924" cy="2466069"/>
          </a:xfrm>
          <a:prstGeom prst="rect">
            <a:avLst/>
          </a:prstGeom>
        </p:spPr>
      </p:pic>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268730"/>
            <a:chOff x="0" y="0"/>
            <a:chExt cx="22517100" cy="1691640"/>
          </a:xfrm>
        </p:grpSpPr>
        <p:sp>
          <p:nvSpPr>
            <p:cNvPr id="3" name="Freeform 3"/>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dirty="0">
                  <a:solidFill>
                    <a:srgbClr val="EFEFEF"/>
                  </a:solidFill>
                  <a:latin typeface="Questrial"/>
                  <a:ea typeface="Questrial"/>
                  <a:cs typeface="Questrial"/>
                  <a:sym typeface="Questrial"/>
                </a:rPr>
                <a:t>Violation Reports Probable Cause Status</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D3D3D3"/>
            </a:solidFill>
            <a:ln w="12700">
              <a:noFill/>
            </a:ln>
          </p:spPr>
          <p:txBody>
            <a:bodyPr/>
            <a:lstStyle/>
            <a:p>
              <a:endParaRPr lang="en-US"/>
            </a:p>
          </p:txBody>
        </p:sp>
      </p:grpSp>
      <p:sp>
        <p:nvSpPr>
          <p:cNvPr id="7" name="Freeform 7"/>
          <p:cNvSpPr/>
          <p:nvPr/>
        </p:nvSpPr>
        <p:spPr>
          <a:xfrm>
            <a:off x="924011" y="2154031"/>
            <a:ext cx="5565010" cy="5790390"/>
          </a:xfrm>
          <a:custGeom>
            <a:avLst/>
            <a:gdLst/>
            <a:ahLst/>
            <a:cxnLst/>
            <a:rect l="l" t="t" r="r" b="b"/>
            <a:pathLst>
              <a:path w="5565010" h="5790390">
                <a:moveTo>
                  <a:pt x="0" y="0"/>
                </a:moveTo>
                <a:lnTo>
                  <a:pt x="5565010" y="0"/>
                </a:lnTo>
                <a:lnTo>
                  <a:pt x="5565010" y="5790390"/>
                </a:lnTo>
                <a:lnTo>
                  <a:pt x="0" y="579039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8" name="Group 8"/>
          <p:cNvGrpSpPr/>
          <p:nvPr/>
        </p:nvGrpSpPr>
        <p:grpSpPr>
          <a:xfrm>
            <a:off x="9621517" y="2235013"/>
            <a:ext cx="8445379" cy="6547599"/>
            <a:chOff x="0" y="0"/>
            <a:chExt cx="11260506" cy="8730132"/>
          </a:xfrm>
        </p:grpSpPr>
        <p:sp>
          <p:nvSpPr>
            <p:cNvPr id="9" name="Freeform 9"/>
            <p:cNvSpPr/>
            <p:nvPr/>
          </p:nvSpPr>
          <p:spPr>
            <a:xfrm>
              <a:off x="0" y="0"/>
              <a:ext cx="11260455" cy="8730183"/>
            </a:xfrm>
            <a:custGeom>
              <a:avLst/>
              <a:gdLst/>
              <a:ahLst/>
              <a:cxnLst/>
              <a:rect l="l" t="t" r="r" b="b"/>
              <a:pathLst>
                <a:path w="11260455" h="8730183">
                  <a:moveTo>
                    <a:pt x="0" y="0"/>
                  </a:moveTo>
                  <a:lnTo>
                    <a:pt x="11260455" y="0"/>
                  </a:lnTo>
                  <a:lnTo>
                    <a:pt x="11260455" y="8730183"/>
                  </a:lnTo>
                  <a:lnTo>
                    <a:pt x="0" y="8730183"/>
                  </a:lnTo>
                  <a:close/>
                </a:path>
              </a:pathLst>
            </a:custGeom>
            <a:solidFill>
              <a:srgbClr val="822C2E"/>
            </a:solidFill>
            <a:ln w="12700">
              <a:solidFill>
                <a:srgbClr val="000000"/>
              </a:solidFill>
            </a:ln>
          </p:spPr>
          <p:txBody>
            <a:bodyPr/>
            <a:lstStyle/>
            <a:p>
              <a:endParaRPr lang="en-US"/>
            </a:p>
          </p:txBody>
        </p:sp>
        <p:sp>
          <p:nvSpPr>
            <p:cNvPr id="10" name="TextBox 10"/>
            <p:cNvSpPr txBox="1"/>
            <p:nvPr/>
          </p:nvSpPr>
          <p:spPr>
            <a:xfrm>
              <a:off x="0" y="9525"/>
              <a:ext cx="11260506" cy="8720607"/>
            </a:xfrm>
            <a:prstGeom prst="rect">
              <a:avLst/>
            </a:prstGeom>
          </p:spPr>
          <p:txBody>
            <a:bodyPr lIns="50800" tIns="50800" rIns="50800" bIns="50800" rtlCol="0" anchor="t"/>
            <a:lstStyle/>
            <a:p>
              <a:pPr algn="l">
                <a:lnSpc>
                  <a:spcPts val="4320"/>
                </a:lnSpc>
              </a:pPr>
              <a:r>
                <a:rPr lang="en-US" sz="3600">
                  <a:solidFill>
                    <a:srgbClr val="EFEFEF"/>
                  </a:solidFill>
                  <a:latin typeface="Quicksand"/>
                  <a:ea typeface="Quicksand"/>
                  <a:cs typeface="Quicksand"/>
                  <a:sym typeface="Quicksand"/>
                </a:rPr>
                <a:t>Probable Cause Status</a:t>
              </a:r>
            </a:p>
            <a:p>
              <a:pPr algn="l">
                <a:lnSpc>
                  <a:spcPts val="3240"/>
                </a:lnSpc>
              </a:pPr>
              <a:endParaRPr lang="en-US" sz="3600">
                <a:solidFill>
                  <a:srgbClr val="EFEFEF"/>
                </a:solidFill>
                <a:latin typeface="Quicksand"/>
                <a:ea typeface="Quicksand"/>
                <a:cs typeface="Quicksand"/>
                <a:sym typeface="Quicksand"/>
              </a:endParaRPr>
            </a:p>
            <a:p>
              <a:pPr algn="l">
                <a:lnSpc>
                  <a:spcPts val="3240"/>
                </a:lnSpc>
              </a:pPr>
              <a:r>
                <a:rPr lang="en-US" sz="2700">
                  <a:solidFill>
                    <a:srgbClr val="EFEFEF"/>
                  </a:solidFill>
                  <a:latin typeface="Quicksand"/>
                  <a:ea typeface="Quicksand"/>
                  <a:cs typeface="Quicksand"/>
                  <a:sym typeface="Quicksand"/>
                </a:rPr>
                <a:t>When there is a </a:t>
              </a:r>
              <a:r>
                <a:rPr lang="en-US" sz="2700" u="sng">
                  <a:solidFill>
                    <a:srgbClr val="EFEFEF"/>
                  </a:solidFill>
                  <a:latin typeface="Quicksand"/>
                  <a:ea typeface="Quicksand"/>
                  <a:cs typeface="Quicksand"/>
                  <a:sym typeface="Quicksand"/>
                </a:rPr>
                <a:t>possibility</a:t>
              </a:r>
              <a:r>
                <a:rPr lang="en-US" sz="2700">
                  <a:solidFill>
                    <a:srgbClr val="EFEFEF"/>
                  </a:solidFill>
                  <a:latin typeface="Quicksand"/>
                  <a:ea typeface="Quicksand"/>
                  <a:cs typeface="Quicksand"/>
                  <a:sym typeface="Quicksand"/>
                </a:rPr>
                <a:t> of revocation of supervision once retaken/returned to the sending state, the supervised individual has a RIGHT to a PC hearing near where the alleged violations occurred prior to retaking </a:t>
              </a:r>
            </a:p>
            <a:p>
              <a:pPr algn="l">
                <a:lnSpc>
                  <a:spcPts val="3240"/>
                </a:lnSpc>
              </a:pPr>
              <a:endParaRPr lang="en-US" sz="2700">
                <a:solidFill>
                  <a:srgbClr val="EFEFEF"/>
                </a:solidFill>
                <a:latin typeface="Quicksand"/>
                <a:ea typeface="Quicksand"/>
                <a:cs typeface="Quicksand"/>
                <a:sym typeface="Quicksand"/>
              </a:endParaRPr>
            </a:p>
            <a:p>
              <a:pPr algn="l">
                <a:lnSpc>
                  <a:spcPts val="3240"/>
                </a:lnSpc>
              </a:pPr>
              <a:r>
                <a:rPr lang="en-US" sz="2700">
                  <a:solidFill>
                    <a:srgbClr val="EFEFEF"/>
                  </a:solidFill>
                  <a:latin typeface="Quicksand"/>
                  <a:ea typeface="Quicksand"/>
                  <a:cs typeface="Quicksand"/>
                  <a:sym typeface="Quicksand"/>
                </a:rPr>
                <a:t>Not required if violation is new conviction</a:t>
              </a:r>
            </a:p>
            <a:p>
              <a:pPr algn="l">
                <a:lnSpc>
                  <a:spcPts val="3240"/>
                </a:lnSpc>
              </a:pPr>
              <a:endParaRPr lang="en-US" sz="2700">
                <a:solidFill>
                  <a:srgbClr val="EFEFEF"/>
                </a:solidFill>
                <a:latin typeface="Quicksand"/>
                <a:ea typeface="Quicksand"/>
                <a:cs typeface="Quicksand"/>
                <a:sym typeface="Quicksand"/>
              </a:endParaRPr>
            </a:p>
            <a:p>
              <a:pPr algn="l">
                <a:lnSpc>
                  <a:spcPts val="3240"/>
                </a:lnSpc>
              </a:pPr>
              <a:r>
                <a:rPr lang="en-US" sz="2700">
                  <a:solidFill>
                    <a:srgbClr val="EFEFEF"/>
                  </a:solidFill>
                  <a:latin typeface="Quicksand"/>
                  <a:ea typeface="Quicksand"/>
                  <a:cs typeface="Quicksand"/>
                  <a:sym typeface="Quicksand"/>
                </a:rPr>
                <a:t>Although not required without request from sending state, establishing PC should be expected prior to retaking</a:t>
              </a:r>
            </a:p>
            <a:p>
              <a:pPr algn="l">
                <a:lnSpc>
                  <a:spcPts val="3240"/>
                </a:lnSpc>
              </a:pPr>
              <a:endParaRPr lang="en-US" sz="2700">
                <a:solidFill>
                  <a:srgbClr val="EFEFEF"/>
                </a:solidFill>
                <a:latin typeface="Quicksand"/>
                <a:ea typeface="Quicksand"/>
                <a:cs typeface="Quicksand"/>
                <a:sym typeface="Quicksand"/>
              </a:endParaRPr>
            </a:p>
            <a:p>
              <a:pPr algn="l">
                <a:lnSpc>
                  <a:spcPts val="3240"/>
                </a:lnSpc>
              </a:pPr>
              <a:r>
                <a:rPr lang="en-US" sz="2700" i="1">
                  <a:solidFill>
                    <a:srgbClr val="EFEFEF"/>
                  </a:solidFill>
                  <a:latin typeface="Quicksand"/>
                  <a:ea typeface="Quicksand"/>
                  <a:cs typeface="Quicksand"/>
                  <a:sym typeface="Quicksand"/>
                </a:rPr>
                <a:t>Additional PC Training in next section</a:t>
              </a:r>
            </a:p>
          </p:txBody>
        </p:sp>
      </p:grpSp>
      <p:grpSp>
        <p:nvGrpSpPr>
          <p:cNvPr id="11" name="Group 11"/>
          <p:cNvGrpSpPr/>
          <p:nvPr/>
        </p:nvGrpSpPr>
        <p:grpSpPr>
          <a:xfrm>
            <a:off x="5349754" y="3625939"/>
            <a:ext cx="3907498" cy="4016484"/>
            <a:chOff x="0" y="0"/>
            <a:chExt cx="5209997" cy="5355312"/>
          </a:xfrm>
        </p:grpSpPr>
        <p:sp>
          <p:nvSpPr>
            <p:cNvPr id="12" name="Freeform 12"/>
            <p:cNvSpPr/>
            <p:nvPr/>
          </p:nvSpPr>
          <p:spPr>
            <a:xfrm>
              <a:off x="0" y="0"/>
              <a:ext cx="5210048" cy="5355337"/>
            </a:xfrm>
            <a:custGeom>
              <a:avLst/>
              <a:gdLst/>
              <a:ahLst/>
              <a:cxnLst/>
              <a:rect l="l" t="t" r="r" b="b"/>
              <a:pathLst>
                <a:path w="5210048" h="5355337">
                  <a:moveTo>
                    <a:pt x="0" y="0"/>
                  </a:moveTo>
                  <a:lnTo>
                    <a:pt x="5210048" y="0"/>
                  </a:lnTo>
                  <a:lnTo>
                    <a:pt x="5210048" y="5355337"/>
                  </a:lnTo>
                  <a:lnTo>
                    <a:pt x="0" y="5355337"/>
                  </a:lnTo>
                  <a:close/>
                </a:path>
              </a:pathLst>
            </a:custGeom>
            <a:solidFill>
              <a:srgbClr val="D3D3D3"/>
            </a:solidFill>
            <a:ln w="12700">
              <a:solidFill>
                <a:srgbClr val="000000"/>
              </a:solidFill>
            </a:ln>
          </p:spPr>
          <p:txBody>
            <a:bodyPr/>
            <a:lstStyle/>
            <a:p>
              <a:endParaRPr lang="en-US"/>
            </a:p>
          </p:txBody>
        </p:sp>
        <p:sp>
          <p:nvSpPr>
            <p:cNvPr id="13" name="TextBox 13"/>
            <p:cNvSpPr txBox="1"/>
            <p:nvPr/>
          </p:nvSpPr>
          <p:spPr>
            <a:xfrm>
              <a:off x="0" y="-9525"/>
              <a:ext cx="5209997" cy="5364837"/>
            </a:xfrm>
            <a:prstGeom prst="rect">
              <a:avLst/>
            </a:prstGeom>
          </p:spPr>
          <p:txBody>
            <a:bodyPr lIns="50800" tIns="50800" rIns="50800" bIns="50800" rtlCol="0" anchor="t"/>
            <a:lstStyle/>
            <a:p>
              <a:pPr algn="l">
                <a:lnSpc>
                  <a:spcPts val="2520"/>
                </a:lnSpc>
              </a:pPr>
              <a:r>
                <a:rPr lang="en-US" sz="2100">
                  <a:solidFill>
                    <a:srgbClr val="2E415D"/>
                  </a:solidFill>
                  <a:latin typeface="Quicksand"/>
                  <a:ea typeface="Quicksand"/>
                  <a:cs typeface="Quicksand"/>
                  <a:sym typeface="Quicksand"/>
                </a:rPr>
                <a:t>Waiver must include admission of a violation that would result in pursuance of revocation of supervision in YOUR STATE.</a:t>
              </a:r>
            </a:p>
            <a:p>
              <a:pPr algn="l">
                <a:lnSpc>
                  <a:spcPts val="2520"/>
                </a:lnSpc>
              </a:pPr>
              <a:endParaRPr lang="en-US" sz="2100">
                <a:solidFill>
                  <a:srgbClr val="2E415D"/>
                </a:solidFill>
                <a:latin typeface="Quicksand"/>
                <a:ea typeface="Quicksand"/>
                <a:cs typeface="Quicksand"/>
                <a:sym typeface="Quicksand"/>
              </a:endParaRPr>
            </a:p>
            <a:p>
              <a:pPr algn="l">
                <a:lnSpc>
                  <a:spcPts val="2520"/>
                </a:lnSpc>
              </a:pPr>
              <a:r>
                <a:rPr lang="en-US" sz="2100">
                  <a:solidFill>
                    <a:srgbClr val="2E415D"/>
                  </a:solidFill>
                  <a:latin typeface="Quicksand"/>
                  <a:ea typeface="Quicksand"/>
                  <a:cs typeface="Quicksand"/>
                  <a:sym typeface="Quicksand"/>
                </a:rPr>
                <a:t>Hearing Reports must comply with Rule 5.108 and hearing officer must conclude there is probable cause of a violation that would result in pursuance of revocation of supervision in YOUR STATE.</a:t>
              </a:r>
            </a:p>
          </p:txBody>
        </p:sp>
      </p:grpSp>
      <p:sp>
        <p:nvSpPr>
          <p:cNvPr id="14" name="TextBox 14"/>
          <p:cNvSpPr txBox="1"/>
          <p:nvPr/>
        </p:nvSpPr>
        <p:spPr>
          <a:xfrm>
            <a:off x="157157" y="9201712"/>
            <a:ext cx="18200191" cy="638175"/>
          </a:xfrm>
          <a:prstGeom prst="rect">
            <a:avLst/>
          </a:prstGeom>
        </p:spPr>
        <p:txBody>
          <a:bodyPr lIns="0" tIns="0" rIns="0" bIns="0" rtlCol="0" anchor="t">
            <a:spAutoFit/>
          </a:bodyPr>
          <a:lstStyle/>
          <a:p>
            <a:pPr algn="ctr">
              <a:lnSpc>
                <a:spcPts val="5040"/>
              </a:lnSpc>
            </a:pPr>
            <a:r>
              <a:rPr lang="en-US" sz="4200" i="1">
                <a:solidFill>
                  <a:srgbClr val="EFEFEF"/>
                </a:solidFill>
                <a:latin typeface="Quicksand"/>
                <a:ea typeface="Quicksand"/>
                <a:cs typeface="Quicksand"/>
                <a:sym typeface="Quicksand"/>
              </a:rPr>
              <a:t>Update/Add PC information anytime via Addendum to Violation Report    </a:t>
            </a: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268730"/>
            <a:chOff x="0" y="0"/>
            <a:chExt cx="22517100" cy="1691640"/>
          </a:xfrm>
        </p:grpSpPr>
        <p:sp>
          <p:nvSpPr>
            <p:cNvPr id="3" name="Freeform 3"/>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D3D3D3"/>
                  </a:solidFill>
                  <a:latin typeface="Questrial"/>
                  <a:ea typeface="Questrial"/>
                  <a:cs typeface="Questrial"/>
                  <a:sym typeface="Questrial"/>
                </a:rPr>
                <a:t>Violation Reports Location &amp; Availability </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757A7C"/>
            </a:solidFill>
            <a:ln w="12700">
              <a:noFill/>
            </a:ln>
          </p:spPr>
          <p:txBody>
            <a:bodyPr/>
            <a:lstStyle/>
            <a:p>
              <a:endParaRPr lang="en-US"/>
            </a:p>
          </p:txBody>
        </p:sp>
      </p:grpSp>
      <p:sp>
        <p:nvSpPr>
          <p:cNvPr id="7" name="Freeform 7"/>
          <p:cNvSpPr/>
          <p:nvPr/>
        </p:nvSpPr>
        <p:spPr>
          <a:xfrm>
            <a:off x="714375" y="2941567"/>
            <a:ext cx="7479963" cy="4622987"/>
          </a:xfrm>
          <a:custGeom>
            <a:avLst/>
            <a:gdLst/>
            <a:ahLst/>
            <a:cxnLst/>
            <a:rect l="l" t="t" r="r" b="b"/>
            <a:pathLst>
              <a:path w="7479963" h="4622987">
                <a:moveTo>
                  <a:pt x="0" y="0"/>
                </a:moveTo>
                <a:lnTo>
                  <a:pt x="7479963" y="0"/>
                </a:lnTo>
                <a:lnTo>
                  <a:pt x="7479963" y="4622988"/>
                </a:lnTo>
                <a:lnTo>
                  <a:pt x="0" y="4622988"/>
                </a:lnTo>
                <a:lnTo>
                  <a:pt x="0" y="0"/>
                </a:lnTo>
                <a:close/>
              </a:path>
            </a:pathLst>
          </a:custGeom>
          <a:blipFill>
            <a:blip r:embed="rId4" cstate="email">
              <a:extLst>
                <a:ext uri="{28A0092B-C50C-407E-A947-70E740481C1C}">
                  <a14:useLocalDpi xmlns:a14="http://schemas.microsoft.com/office/drawing/2010/main"/>
                </a:ext>
              </a:extLst>
            </a:blip>
            <a:stretch>
              <a:fillRect r="-478"/>
            </a:stretch>
          </a:blipFill>
        </p:spPr>
        <p:txBody>
          <a:bodyPr/>
          <a:lstStyle/>
          <a:p>
            <a:endParaRPr lang="en-US"/>
          </a:p>
        </p:txBody>
      </p:sp>
      <p:grpSp>
        <p:nvGrpSpPr>
          <p:cNvPr id="8" name="Group 8"/>
          <p:cNvGrpSpPr/>
          <p:nvPr/>
        </p:nvGrpSpPr>
        <p:grpSpPr>
          <a:xfrm>
            <a:off x="8363464" y="2117774"/>
            <a:ext cx="9356373" cy="6270574"/>
            <a:chOff x="0" y="0"/>
            <a:chExt cx="12475164" cy="8360766"/>
          </a:xfrm>
        </p:grpSpPr>
        <p:sp>
          <p:nvSpPr>
            <p:cNvPr id="9" name="Freeform 9"/>
            <p:cNvSpPr/>
            <p:nvPr/>
          </p:nvSpPr>
          <p:spPr>
            <a:xfrm>
              <a:off x="0" y="0"/>
              <a:ext cx="12475227" cy="8360816"/>
            </a:xfrm>
            <a:custGeom>
              <a:avLst/>
              <a:gdLst/>
              <a:ahLst/>
              <a:cxnLst/>
              <a:rect l="l" t="t" r="r" b="b"/>
              <a:pathLst>
                <a:path w="12475227" h="8360816">
                  <a:moveTo>
                    <a:pt x="0" y="0"/>
                  </a:moveTo>
                  <a:lnTo>
                    <a:pt x="12475227" y="0"/>
                  </a:lnTo>
                  <a:lnTo>
                    <a:pt x="12475227" y="8360816"/>
                  </a:lnTo>
                  <a:lnTo>
                    <a:pt x="0" y="8360816"/>
                  </a:lnTo>
                  <a:close/>
                </a:path>
              </a:pathLst>
            </a:custGeom>
            <a:solidFill>
              <a:srgbClr val="D3D3D3"/>
            </a:solidFill>
            <a:ln w="12700">
              <a:solidFill>
                <a:srgbClr val="000000"/>
              </a:solidFill>
            </a:ln>
          </p:spPr>
          <p:txBody>
            <a:bodyPr/>
            <a:lstStyle/>
            <a:p>
              <a:endParaRPr lang="en-US"/>
            </a:p>
          </p:txBody>
        </p:sp>
        <p:sp>
          <p:nvSpPr>
            <p:cNvPr id="10" name="Freeform 10"/>
            <p:cNvSpPr/>
            <p:nvPr/>
          </p:nvSpPr>
          <p:spPr>
            <a:xfrm>
              <a:off x="-1524" y="-1524"/>
              <a:ext cx="12478275" cy="8363864"/>
            </a:xfrm>
            <a:custGeom>
              <a:avLst/>
              <a:gdLst/>
              <a:ahLst/>
              <a:cxnLst/>
              <a:rect l="l" t="t" r="r" b="b"/>
              <a:pathLst>
                <a:path w="12478275" h="8363864">
                  <a:moveTo>
                    <a:pt x="1524" y="0"/>
                  </a:moveTo>
                  <a:lnTo>
                    <a:pt x="12476751" y="0"/>
                  </a:lnTo>
                  <a:cubicBezTo>
                    <a:pt x="12477640" y="0"/>
                    <a:pt x="12478275" y="762"/>
                    <a:pt x="12478275" y="1524"/>
                  </a:cubicBezTo>
                  <a:lnTo>
                    <a:pt x="12478275" y="8362340"/>
                  </a:lnTo>
                  <a:cubicBezTo>
                    <a:pt x="12478275" y="8363229"/>
                    <a:pt x="12477513" y="8363864"/>
                    <a:pt x="12476751" y="8363864"/>
                  </a:cubicBezTo>
                  <a:lnTo>
                    <a:pt x="1524" y="8363864"/>
                  </a:lnTo>
                  <a:cubicBezTo>
                    <a:pt x="635" y="8363864"/>
                    <a:pt x="0" y="8363102"/>
                    <a:pt x="0" y="8362340"/>
                  </a:cubicBezTo>
                  <a:lnTo>
                    <a:pt x="0" y="1524"/>
                  </a:lnTo>
                  <a:cubicBezTo>
                    <a:pt x="0" y="635"/>
                    <a:pt x="762" y="0"/>
                    <a:pt x="1524" y="0"/>
                  </a:cubicBezTo>
                  <a:moveTo>
                    <a:pt x="1524" y="4284"/>
                  </a:moveTo>
                  <a:lnTo>
                    <a:pt x="1524" y="1524"/>
                  </a:lnTo>
                  <a:lnTo>
                    <a:pt x="4458" y="1524"/>
                  </a:lnTo>
                  <a:lnTo>
                    <a:pt x="4458" y="8362340"/>
                  </a:lnTo>
                  <a:lnTo>
                    <a:pt x="1524" y="8362340"/>
                  </a:lnTo>
                  <a:lnTo>
                    <a:pt x="1524" y="8359622"/>
                  </a:lnTo>
                  <a:lnTo>
                    <a:pt x="12476751" y="8359622"/>
                  </a:lnTo>
                  <a:lnTo>
                    <a:pt x="12476751" y="8362340"/>
                  </a:lnTo>
                  <a:lnTo>
                    <a:pt x="12473877" y="8362340"/>
                  </a:lnTo>
                  <a:lnTo>
                    <a:pt x="12473877" y="1524"/>
                  </a:lnTo>
                  <a:lnTo>
                    <a:pt x="12476751" y="1524"/>
                  </a:lnTo>
                  <a:lnTo>
                    <a:pt x="12476751" y="4284"/>
                  </a:lnTo>
                  <a:lnTo>
                    <a:pt x="1524" y="4284"/>
                  </a:lnTo>
                  <a:close/>
                </a:path>
              </a:pathLst>
            </a:custGeom>
            <a:solidFill>
              <a:srgbClr val="4472C4"/>
            </a:solidFill>
            <a:ln w="12700">
              <a:solidFill>
                <a:srgbClr val="000000"/>
              </a:solidFill>
            </a:ln>
          </p:spPr>
          <p:txBody>
            <a:bodyPr/>
            <a:lstStyle/>
            <a:p>
              <a:endParaRPr lang="en-US"/>
            </a:p>
          </p:txBody>
        </p:sp>
        <p:sp>
          <p:nvSpPr>
            <p:cNvPr id="11" name="TextBox 11"/>
            <p:cNvSpPr txBox="1"/>
            <p:nvPr/>
          </p:nvSpPr>
          <p:spPr>
            <a:xfrm>
              <a:off x="0" y="9525"/>
              <a:ext cx="12475164" cy="8351241"/>
            </a:xfrm>
            <a:prstGeom prst="rect">
              <a:avLst/>
            </a:prstGeom>
          </p:spPr>
          <p:txBody>
            <a:bodyPr lIns="50800" tIns="50800" rIns="50800" bIns="50800" rtlCol="0" anchor="t"/>
            <a:lstStyle/>
            <a:p>
              <a:pPr algn="ctr">
                <a:lnSpc>
                  <a:spcPts val="4320"/>
                </a:lnSpc>
              </a:pPr>
              <a:r>
                <a:rPr lang="en-US" sz="3600">
                  <a:solidFill>
                    <a:srgbClr val="0E1E31"/>
                  </a:solidFill>
                  <a:latin typeface="Quicksand"/>
                  <a:ea typeface="Quicksand"/>
                  <a:cs typeface="Quicksand"/>
                  <a:sym typeface="Quicksand"/>
                </a:rPr>
                <a:t>When is a supervised individual available for retaking?</a:t>
              </a:r>
            </a:p>
            <a:p>
              <a:pPr algn="ctr">
                <a:lnSpc>
                  <a:spcPts val="4320"/>
                </a:lnSpc>
              </a:pPr>
              <a:endParaRPr lang="en-US" sz="3600">
                <a:solidFill>
                  <a:srgbClr val="0E1E31"/>
                </a:solidFill>
                <a:latin typeface="Quicksand"/>
                <a:ea typeface="Quicksand"/>
                <a:cs typeface="Quicksand"/>
                <a:sym typeface="Quicksand"/>
              </a:endParaRPr>
            </a:p>
            <a:p>
              <a:pPr algn="l">
                <a:lnSpc>
                  <a:spcPts val="4320"/>
                </a:lnSpc>
              </a:pPr>
              <a:r>
                <a:rPr lang="en-US" sz="3600">
                  <a:solidFill>
                    <a:srgbClr val="0E1E31"/>
                  </a:solidFill>
                  <a:latin typeface="Quicksand"/>
                  <a:ea typeface="Quicksand"/>
                  <a:cs typeface="Quicksand"/>
                  <a:sym typeface="Quicksand"/>
                </a:rPr>
                <a:t>When there is nothing holding the supervised individual in the receiving state.</a:t>
              </a:r>
            </a:p>
            <a:p>
              <a:pPr algn="l">
                <a:lnSpc>
                  <a:spcPts val="4320"/>
                </a:lnSpc>
              </a:pPr>
              <a:endParaRPr lang="en-US" sz="3600">
                <a:solidFill>
                  <a:srgbClr val="0E1E31"/>
                </a:solidFill>
                <a:latin typeface="Quicksand"/>
                <a:ea typeface="Quicksand"/>
                <a:cs typeface="Quicksand"/>
                <a:sym typeface="Quicksand"/>
              </a:endParaRPr>
            </a:p>
            <a:p>
              <a:pPr algn="l">
                <a:lnSpc>
                  <a:spcPts val="4320"/>
                </a:lnSpc>
              </a:pPr>
              <a:r>
                <a:rPr lang="en-US" sz="3600">
                  <a:solidFill>
                    <a:srgbClr val="0E1E31"/>
                  </a:solidFill>
                  <a:latin typeface="Quicksand"/>
                  <a:ea typeface="Quicksand"/>
                  <a:cs typeface="Quicksand"/>
                  <a:sym typeface="Quicksand"/>
                </a:rPr>
                <a:t>A supervised individual is </a:t>
              </a:r>
              <a:r>
                <a:rPr lang="en-US" sz="3600" b="1">
                  <a:solidFill>
                    <a:srgbClr val="822C2E"/>
                  </a:solidFill>
                  <a:latin typeface="Quicksand Bold"/>
                  <a:ea typeface="Quicksand Bold"/>
                  <a:cs typeface="Quicksand Bold"/>
                  <a:sym typeface="Quicksand Bold"/>
                </a:rPr>
                <a:t>NOT</a:t>
              </a:r>
              <a:r>
                <a:rPr lang="en-US" sz="3600" b="1">
                  <a:solidFill>
                    <a:srgbClr val="0E1E31"/>
                  </a:solidFill>
                  <a:latin typeface="Quicksand Bold"/>
                  <a:ea typeface="Quicksand Bold"/>
                  <a:cs typeface="Quicksand Bold"/>
                  <a:sym typeface="Quicksand Bold"/>
                </a:rPr>
                <a:t> </a:t>
              </a:r>
              <a:r>
                <a:rPr lang="en-US" sz="3600">
                  <a:solidFill>
                    <a:srgbClr val="0E1E31"/>
                  </a:solidFill>
                  <a:latin typeface="Quicksand"/>
                  <a:ea typeface="Quicksand"/>
                  <a:cs typeface="Quicksand"/>
                  <a:sym typeface="Quicksand"/>
                </a:rPr>
                <a:t>available if there are pending Violent Crime or Felony Charges unless states (stakeholders) mutually agree.  See Rule 5.101-1</a:t>
              </a:r>
            </a:p>
            <a:p>
              <a:pPr algn="ctr">
                <a:lnSpc>
                  <a:spcPts val="4320"/>
                </a:lnSpc>
              </a:pPr>
              <a:endParaRPr lang="en-US" sz="3600">
                <a:solidFill>
                  <a:srgbClr val="0E1E31"/>
                </a:solidFill>
                <a:latin typeface="Quicksand"/>
                <a:ea typeface="Quicksand"/>
                <a:cs typeface="Quicksand"/>
                <a:sym typeface="Quicksand"/>
              </a:endParaRPr>
            </a:p>
          </p:txBody>
        </p:sp>
      </p:grpSp>
      <p:sp>
        <p:nvSpPr>
          <p:cNvPr id="12" name="TextBox 12"/>
          <p:cNvSpPr txBox="1"/>
          <p:nvPr/>
        </p:nvSpPr>
        <p:spPr>
          <a:xfrm>
            <a:off x="206831" y="9248775"/>
            <a:ext cx="17954923" cy="628650"/>
          </a:xfrm>
          <a:prstGeom prst="rect">
            <a:avLst/>
          </a:prstGeom>
        </p:spPr>
        <p:txBody>
          <a:bodyPr lIns="0" tIns="0" rIns="0" bIns="0" rtlCol="0" anchor="t">
            <a:spAutoFit/>
          </a:bodyPr>
          <a:lstStyle/>
          <a:p>
            <a:pPr algn="ctr">
              <a:lnSpc>
                <a:spcPts val="4920"/>
              </a:lnSpc>
            </a:pPr>
            <a:r>
              <a:rPr lang="en-US" sz="4100" i="1">
                <a:solidFill>
                  <a:srgbClr val="D3D3D3"/>
                </a:solidFill>
                <a:latin typeface="Quicksand"/>
                <a:ea typeface="Quicksand"/>
                <a:cs typeface="Quicksand"/>
                <a:sym typeface="Quicksand"/>
              </a:rPr>
              <a:t>Update Location information anytime via Addendum to Violation Report    </a:t>
            </a: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9632817" y="4332513"/>
            <a:ext cx="7840980" cy="5634447"/>
            <a:chOff x="0" y="0"/>
            <a:chExt cx="10454640" cy="7512596"/>
          </a:xfrm>
        </p:grpSpPr>
        <p:sp>
          <p:nvSpPr>
            <p:cNvPr id="3" name="Freeform 3"/>
            <p:cNvSpPr/>
            <p:nvPr/>
          </p:nvSpPr>
          <p:spPr>
            <a:xfrm>
              <a:off x="0" y="0"/>
              <a:ext cx="10454640" cy="7512558"/>
            </a:xfrm>
            <a:custGeom>
              <a:avLst/>
              <a:gdLst/>
              <a:ahLst/>
              <a:cxnLst/>
              <a:rect l="l" t="t" r="r" b="b"/>
              <a:pathLst>
                <a:path w="10454640" h="7512558">
                  <a:moveTo>
                    <a:pt x="0" y="0"/>
                  </a:moveTo>
                  <a:lnTo>
                    <a:pt x="10454640" y="0"/>
                  </a:lnTo>
                  <a:lnTo>
                    <a:pt x="10454640" y="7512558"/>
                  </a:lnTo>
                  <a:lnTo>
                    <a:pt x="0" y="7512558"/>
                  </a:lnTo>
                  <a:close/>
                </a:path>
              </a:pathLst>
            </a:custGeom>
            <a:solidFill>
              <a:srgbClr val="822C2E"/>
            </a:solidFill>
            <a:ln w="12700">
              <a:solidFill>
                <a:srgbClr val="000000"/>
              </a:solidFill>
            </a:ln>
          </p:spPr>
          <p:txBody>
            <a:bodyPr/>
            <a:lstStyle/>
            <a:p>
              <a:endParaRPr lang="en-US"/>
            </a:p>
          </p:txBody>
        </p:sp>
      </p:grpSp>
      <p:grpSp>
        <p:nvGrpSpPr>
          <p:cNvPr id="4" name="Group 4"/>
          <p:cNvGrpSpPr/>
          <p:nvPr/>
        </p:nvGrpSpPr>
        <p:grpSpPr>
          <a:xfrm>
            <a:off x="685800" y="4332513"/>
            <a:ext cx="7818120" cy="5628256"/>
            <a:chOff x="0" y="0"/>
            <a:chExt cx="10424160" cy="7504341"/>
          </a:xfrm>
        </p:grpSpPr>
        <p:sp>
          <p:nvSpPr>
            <p:cNvPr id="5" name="Freeform 5"/>
            <p:cNvSpPr/>
            <p:nvPr/>
          </p:nvSpPr>
          <p:spPr>
            <a:xfrm>
              <a:off x="0" y="0"/>
              <a:ext cx="10424160" cy="7504303"/>
            </a:xfrm>
            <a:custGeom>
              <a:avLst/>
              <a:gdLst/>
              <a:ahLst/>
              <a:cxnLst/>
              <a:rect l="l" t="t" r="r" b="b"/>
              <a:pathLst>
                <a:path w="10424160" h="7504303">
                  <a:moveTo>
                    <a:pt x="0" y="0"/>
                  </a:moveTo>
                  <a:lnTo>
                    <a:pt x="10424160" y="0"/>
                  </a:lnTo>
                  <a:lnTo>
                    <a:pt x="10424160" y="7504303"/>
                  </a:lnTo>
                  <a:lnTo>
                    <a:pt x="0" y="7504303"/>
                  </a:lnTo>
                  <a:close/>
                </a:path>
              </a:pathLst>
            </a:custGeom>
            <a:solidFill>
              <a:srgbClr val="822C2E"/>
            </a:solidFill>
            <a:ln w="12700">
              <a:solidFill>
                <a:srgbClr val="000000"/>
              </a:solidFill>
            </a:ln>
          </p:spPr>
          <p:txBody>
            <a:bodyPr/>
            <a:lstStyle/>
            <a:p>
              <a:endParaRPr lang="en-US"/>
            </a:p>
          </p:txBody>
        </p:sp>
      </p:grpSp>
      <p:grpSp>
        <p:nvGrpSpPr>
          <p:cNvPr id="6" name="Group 6"/>
          <p:cNvGrpSpPr/>
          <p:nvPr/>
        </p:nvGrpSpPr>
        <p:grpSpPr>
          <a:xfrm>
            <a:off x="714375" y="547688"/>
            <a:ext cx="16887825" cy="1399413"/>
            <a:chOff x="0" y="0"/>
            <a:chExt cx="22517100" cy="1865884"/>
          </a:xfrm>
        </p:grpSpPr>
        <p:sp>
          <p:nvSpPr>
            <p:cNvPr id="7" name="Freeform 7"/>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8" name="TextBox 8"/>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822C2E"/>
                  </a:solidFill>
                  <a:latin typeface="Questrial"/>
                  <a:ea typeface="Questrial"/>
                  <a:cs typeface="Questrial"/>
                  <a:sym typeface="Questrial"/>
                </a:rPr>
                <a:t>Absconders</a:t>
              </a:r>
            </a:p>
          </p:txBody>
        </p:sp>
      </p:grpSp>
      <p:sp>
        <p:nvSpPr>
          <p:cNvPr id="9" name="TextBox 9"/>
          <p:cNvSpPr txBox="1"/>
          <p:nvPr/>
        </p:nvSpPr>
        <p:spPr>
          <a:xfrm>
            <a:off x="900113" y="4380138"/>
            <a:ext cx="7527946" cy="6113853"/>
          </a:xfrm>
          <a:prstGeom prst="rect">
            <a:avLst/>
          </a:prstGeom>
        </p:spPr>
        <p:txBody>
          <a:bodyPr lIns="0" tIns="0" rIns="0" bIns="0" rtlCol="0" anchor="t">
            <a:spAutoFit/>
          </a:bodyPr>
          <a:lstStyle/>
          <a:p>
            <a:pPr algn="l">
              <a:lnSpc>
                <a:spcPts val="3485"/>
              </a:lnSpc>
            </a:pPr>
            <a:r>
              <a:rPr lang="en-US" sz="3226" dirty="0">
                <a:solidFill>
                  <a:srgbClr val="D3D3D3"/>
                </a:solidFill>
                <a:latin typeface="Quicksand"/>
                <a:ea typeface="Quicksand"/>
                <a:cs typeface="Quicksand"/>
                <a:sym typeface="Quicksand"/>
              </a:rPr>
              <a:t>Supervised individual not located after investigation period: </a:t>
            </a:r>
          </a:p>
          <a:p>
            <a:pPr marL="467194" lvl="1" indent="-233597" algn="l">
              <a:lnSpc>
                <a:spcPts val="2788"/>
              </a:lnSpc>
              <a:buFont typeface="Arial"/>
              <a:buChar char="•"/>
            </a:pPr>
            <a:r>
              <a:rPr lang="en-US" sz="2581" dirty="0">
                <a:solidFill>
                  <a:srgbClr val="D3D3D3"/>
                </a:solidFill>
                <a:latin typeface="Quicksand"/>
                <a:ea typeface="Quicksand"/>
                <a:cs typeface="Quicksand"/>
                <a:sym typeface="Quicksand"/>
              </a:rPr>
              <a:t>Attempt to locate the individual at their last known residence</a:t>
            </a:r>
          </a:p>
          <a:p>
            <a:pPr marL="467194" lvl="1" indent="-233597" algn="l">
              <a:lnSpc>
                <a:spcPts val="2788"/>
              </a:lnSpc>
              <a:buFont typeface="Arial"/>
              <a:buChar char="•"/>
            </a:pPr>
            <a:r>
              <a:rPr lang="en-US" sz="2581" dirty="0">
                <a:solidFill>
                  <a:srgbClr val="D3D3D3"/>
                </a:solidFill>
                <a:latin typeface="Quicksand"/>
                <a:ea typeface="Quicksand"/>
                <a:cs typeface="Quicksand"/>
                <a:sym typeface="Quicksand"/>
              </a:rPr>
              <a:t>Contact employer and/or school, if applicable</a:t>
            </a:r>
          </a:p>
          <a:p>
            <a:pPr marL="467194" lvl="1" indent="-233597" algn="l">
              <a:lnSpc>
                <a:spcPts val="2788"/>
              </a:lnSpc>
              <a:buFont typeface="Arial"/>
              <a:buChar char="•"/>
            </a:pPr>
            <a:r>
              <a:rPr lang="en-US" sz="2581" dirty="0">
                <a:solidFill>
                  <a:srgbClr val="D3D3D3"/>
                </a:solidFill>
                <a:latin typeface="Quicksand"/>
                <a:ea typeface="Quicksand"/>
                <a:cs typeface="Quicksand"/>
                <a:sym typeface="Quicksand"/>
              </a:rPr>
              <a:t>Contact service providers or community agencies</a:t>
            </a:r>
          </a:p>
          <a:p>
            <a:pPr marL="467194" lvl="1" indent="-233597" algn="l">
              <a:lnSpc>
                <a:spcPts val="2788"/>
              </a:lnSpc>
              <a:buFont typeface="Arial"/>
              <a:buChar char="•"/>
            </a:pPr>
            <a:r>
              <a:rPr lang="en-US" sz="2581" dirty="0">
                <a:solidFill>
                  <a:srgbClr val="D3D3D3"/>
                </a:solidFill>
                <a:latin typeface="Quicksand"/>
                <a:ea typeface="Quicksand"/>
                <a:cs typeface="Quicksand"/>
                <a:sym typeface="Quicksand"/>
              </a:rPr>
              <a:t>Contact known family members and collateral contacts</a:t>
            </a:r>
          </a:p>
          <a:p>
            <a:pPr marL="467194" lvl="1" indent="-233597" algn="l">
              <a:lnSpc>
                <a:spcPts val="2788"/>
              </a:lnSpc>
              <a:buFont typeface="Arial"/>
              <a:buChar char="•"/>
            </a:pPr>
            <a:r>
              <a:rPr lang="en-US" sz="2581" dirty="0">
                <a:solidFill>
                  <a:srgbClr val="D3D3D3"/>
                </a:solidFill>
                <a:latin typeface="Quicksand"/>
                <a:ea typeface="Quicksand"/>
                <a:cs typeface="Quicksand"/>
                <a:sym typeface="Quicksand"/>
              </a:rPr>
              <a:t>Conduct record and database checks to assist in locating the individual</a:t>
            </a:r>
          </a:p>
          <a:p>
            <a:pPr algn="l">
              <a:lnSpc>
                <a:spcPts val="2788"/>
              </a:lnSpc>
            </a:pPr>
            <a:r>
              <a:rPr lang="en-US" sz="2581" dirty="0">
                <a:solidFill>
                  <a:srgbClr val="D3D3D3"/>
                </a:solidFill>
                <a:latin typeface="Quicksand"/>
                <a:ea typeface="Quicksand"/>
                <a:cs typeface="Quicksand"/>
                <a:sym typeface="Quicksand"/>
              </a:rPr>
              <a:t> </a:t>
            </a:r>
          </a:p>
          <a:p>
            <a:pPr algn="l">
              <a:lnSpc>
                <a:spcPts val="3488"/>
              </a:lnSpc>
            </a:pPr>
            <a:r>
              <a:rPr lang="en-US" sz="3230" dirty="0">
                <a:solidFill>
                  <a:srgbClr val="D3D3D3"/>
                </a:solidFill>
                <a:latin typeface="Quicksand"/>
                <a:ea typeface="Quicksand"/>
                <a:cs typeface="Quicksand"/>
                <a:sym typeface="Quicksand"/>
              </a:rPr>
              <a:t>Submit Violation Report (Detailing Investigation) and Case Closure</a:t>
            </a:r>
          </a:p>
          <a:p>
            <a:pPr marL="467194" lvl="1" indent="-233597" algn="l">
              <a:lnSpc>
                <a:spcPts val="2788"/>
              </a:lnSpc>
            </a:pPr>
            <a:endParaRPr lang="en-US" sz="3230" dirty="0">
              <a:solidFill>
                <a:srgbClr val="D3D3D3"/>
              </a:solidFill>
              <a:latin typeface="Quicksand"/>
              <a:ea typeface="Quicksand"/>
              <a:cs typeface="Quicksand"/>
              <a:sym typeface="Quicksand"/>
            </a:endParaRPr>
          </a:p>
          <a:p>
            <a:pPr marL="467194" lvl="1" indent="-233597" algn="ctr">
              <a:lnSpc>
                <a:spcPts val="2788"/>
              </a:lnSpc>
            </a:pPr>
            <a:endParaRPr lang="en-US" sz="3230" dirty="0">
              <a:solidFill>
                <a:srgbClr val="D3D3D3"/>
              </a:solidFill>
              <a:latin typeface="Quicksand"/>
              <a:ea typeface="Quicksand"/>
              <a:cs typeface="Quicksand"/>
              <a:sym typeface="Quicksand"/>
            </a:endParaRPr>
          </a:p>
        </p:txBody>
      </p:sp>
      <p:grpSp>
        <p:nvGrpSpPr>
          <p:cNvPr id="10" name="Group 10"/>
          <p:cNvGrpSpPr/>
          <p:nvPr/>
        </p:nvGrpSpPr>
        <p:grpSpPr>
          <a:xfrm>
            <a:off x="0" y="547688"/>
            <a:ext cx="413661" cy="1052512"/>
            <a:chOff x="0" y="0"/>
            <a:chExt cx="551548" cy="1403350"/>
          </a:xfrm>
        </p:grpSpPr>
        <p:sp>
          <p:nvSpPr>
            <p:cNvPr id="11" name="Freeform 11"/>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0E1E31"/>
            </a:solidFill>
            <a:ln w="12700">
              <a:solidFill>
                <a:srgbClr val="000000"/>
              </a:solidFill>
            </a:ln>
          </p:spPr>
          <p:txBody>
            <a:bodyPr/>
            <a:lstStyle/>
            <a:p>
              <a:endParaRPr lang="en-US"/>
            </a:p>
          </p:txBody>
        </p:sp>
      </p:grpSp>
      <p:grpSp>
        <p:nvGrpSpPr>
          <p:cNvPr id="12" name="Group 12"/>
          <p:cNvGrpSpPr/>
          <p:nvPr/>
        </p:nvGrpSpPr>
        <p:grpSpPr>
          <a:xfrm>
            <a:off x="0" y="2199637"/>
            <a:ext cx="18288000" cy="1427483"/>
            <a:chOff x="0" y="0"/>
            <a:chExt cx="24384000" cy="1903311"/>
          </a:xfrm>
        </p:grpSpPr>
        <p:sp>
          <p:nvSpPr>
            <p:cNvPr id="13" name="Freeform 13"/>
            <p:cNvSpPr/>
            <p:nvPr/>
          </p:nvSpPr>
          <p:spPr>
            <a:xfrm>
              <a:off x="0" y="0"/>
              <a:ext cx="24384000" cy="1903349"/>
            </a:xfrm>
            <a:custGeom>
              <a:avLst/>
              <a:gdLst/>
              <a:ahLst/>
              <a:cxnLst/>
              <a:rect l="l" t="t" r="r" b="b"/>
              <a:pathLst>
                <a:path w="24384000" h="1903349">
                  <a:moveTo>
                    <a:pt x="0" y="0"/>
                  </a:moveTo>
                  <a:lnTo>
                    <a:pt x="24384000" y="0"/>
                  </a:lnTo>
                  <a:lnTo>
                    <a:pt x="24384000" y="1903349"/>
                  </a:lnTo>
                  <a:lnTo>
                    <a:pt x="0" y="1903349"/>
                  </a:lnTo>
                  <a:close/>
                </a:path>
              </a:pathLst>
            </a:custGeom>
            <a:solidFill>
              <a:srgbClr val="0E1E31"/>
            </a:solidFill>
            <a:ln w="12700">
              <a:solidFill>
                <a:srgbClr val="000000"/>
              </a:solidFill>
            </a:ln>
          </p:spPr>
          <p:txBody>
            <a:bodyPr/>
            <a:lstStyle/>
            <a:p>
              <a:endParaRPr lang="en-US"/>
            </a:p>
          </p:txBody>
        </p:sp>
      </p:grpSp>
      <p:sp>
        <p:nvSpPr>
          <p:cNvPr id="14" name="TextBox 14"/>
          <p:cNvSpPr txBox="1"/>
          <p:nvPr/>
        </p:nvSpPr>
        <p:spPr>
          <a:xfrm>
            <a:off x="2743199" y="2688291"/>
            <a:ext cx="3488695" cy="551433"/>
          </a:xfrm>
          <a:prstGeom prst="rect">
            <a:avLst/>
          </a:prstGeom>
        </p:spPr>
        <p:txBody>
          <a:bodyPr wrap="square" lIns="0" tIns="0" rIns="0" bIns="0" rtlCol="0" anchor="t">
            <a:spAutoFit/>
          </a:bodyPr>
          <a:lstStyle/>
          <a:p>
            <a:pPr algn="ctr">
              <a:lnSpc>
                <a:spcPts val="4320"/>
              </a:lnSpc>
            </a:pPr>
            <a:r>
              <a:rPr lang="en-US" sz="3600" dirty="0">
                <a:solidFill>
                  <a:srgbClr val="D3D3D3"/>
                </a:solidFill>
                <a:latin typeface="Quicksand"/>
                <a:ea typeface="Quicksand"/>
                <a:cs typeface="Quicksand"/>
                <a:sym typeface="Quicksand"/>
              </a:rPr>
              <a:t>Receiving State</a:t>
            </a:r>
          </a:p>
        </p:txBody>
      </p:sp>
      <p:sp>
        <p:nvSpPr>
          <p:cNvPr id="15" name="TextBox 15"/>
          <p:cNvSpPr txBox="1"/>
          <p:nvPr/>
        </p:nvSpPr>
        <p:spPr>
          <a:xfrm>
            <a:off x="11990758" y="2739587"/>
            <a:ext cx="3125097" cy="500137"/>
          </a:xfrm>
          <a:prstGeom prst="rect">
            <a:avLst/>
          </a:prstGeom>
        </p:spPr>
        <p:txBody>
          <a:bodyPr wrap="square" lIns="0" tIns="0" rIns="0" bIns="0" rtlCol="0" anchor="t">
            <a:spAutoFit/>
          </a:bodyPr>
          <a:lstStyle/>
          <a:p>
            <a:pPr algn="ctr">
              <a:lnSpc>
                <a:spcPts val="3888"/>
              </a:lnSpc>
            </a:pPr>
            <a:r>
              <a:rPr lang="en-US" sz="3600" dirty="0">
                <a:solidFill>
                  <a:srgbClr val="D3D3D3"/>
                </a:solidFill>
                <a:latin typeface="Quicksand"/>
                <a:ea typeface="Quicksand"/>
                <a:cs typeface="Quicksand"/>
                <a:sym typeface="Quicksand"/>
              </a:rPr>
              <a:t>Sending State</a:t>
            </a:r>
          </a:p>
        </p:txBody>
      </p:sp>
      <p:sp>
        <p:nvSpPr>
          <p:cNvPr id="16" name="TextBox 16"/>
          <p:cNvSpPr txBox="1"/>
          <p:nvPr/>
        </p:nvSpPr>
        <p:spPr>
          <a:xfrm>
            <a:off x="10100882" y="4421167"/>
            <a:ext cx="7229475" cy="2728570"/>
          </a:xfrm>
          <a:prstGeom prst="rect">
            <a:avLst/>
          </a:prstGeom>
        </p:spPr>
        <p:txBody>
          <a:bodyPr lIns="0" tIns="0" rIns="0" bIns="0" rtlCol="0" anchor="t">
            <a:spAutoFit/>
          </a:bodyPr>
          <a:lstStyle/>
          <a:p>
            <a:pPr algn="l">
              <a:lnSpc>
                <a:spcPts val="3488"/>
              </a:lnSpc>
            </a:pPr>
            <a:r>
              <a:rPr lang="en-US" sz="3230">
                <a:solidFill>
                  <a:srgbClr val="D3D3D3"/>
                </a:solidFill>
                <a:latin typeface="Quicksand"/>
                <a:ea typeface="Quicksand"/>
                <a:cs typeface="Quicksand"/>
                <a:sym typeface="Quicksand"/>
              </a:rPr>
              <a:t>Issue Warrant within 15 business days</a:t>
            </a:r>
          </a:p>
          <a:p>
            <a:pPr algn="l">
              <a:lnSpc>
                <a:spcPts val="3488"/>
              </a:lnSpc>
            </a:pPr>
            <a:endParaRPr lang="en-US" sz="3230">
              <a:solidFill>
                <a:srgbClr val="D3D3D3"/>
              </a:solidFill>
              <a:latin typeface="Quicksand"/>
              <a:ea typeface="Quicksand"/>
              <a:cs typeface="Quicksand"/>
              <a:sym typeface="Quicksand"/>
            </a:endParaRPr>
          </a:p>
          <a:p>
            <a:pPr algn="l">
              <a:lnSpc>
                <a:spcPts val="3488"/>
              </a:lnSpc>
            </a:pPr>
            <a:r>
              <a:rPr lang="en-US" sz="3230">
                <a:solidFill>
                  <a:srgbClr val="D3D3D3"/>
                </a:solidFill>
                <a:latin typeface="Quicksand"/>
                <a:ea typeface="Quicksand"/>
                <a:cs typeface="Quicksand"/>
                <a:sym typeface="Quicksand"/>
              </a:rPr>
              <a:t>Enter Warrant Details on supervised individual Profile</a:t>
            </a:r>
          </a:p>
          <a:p>
            <a:pPr algn="l">
              <a:lnSpc>
                <a:spcPts val="3888"/>
              </a:lnSpc>
            </a:pPr>
            <a:endParaRPr lang="en-US" sz="3230">
              <a:solidFill>
                <a:srgbClr val="D3D3D3"/>
              </a:solidFill>
              <a:latin typeface="Quicksand"/>
              <a:ea typeface="Quicksand"/>
              <a:cs typeface="Quicksand"/>
              <a:sym typeface="Quicksand"/>
            </a:endParaRPr>
          </a:p>
          <a:p>
            <a:pPr algn="l">
              <a:lnSpc>
                <a:spcPts val="3888"/>
              </a:lnSpc>
            </a:pPr>
            <a:endParaRPr lang="en-US" sz="3230">
              <a:solidFill>
                <a:srgbClr val="D3D3D3"/>
              </a:solidFill>
              <a:latin typeface="Quicksand"/>
              <a:ea typeface="Quicksand"/>
              <a:cs typeface="Quicksand"/>
              <a:sym typeface="Quicksand"/>
            </a:endParaRPr>
          </a:p>
        </p:txBody>
      </p:sp>
      <p:sp>
        <p:nvSpPr>
          <p:cNvPr id="17" name="AutoShape 17"/>
          <p:cNvSpPr/>
          <p:nvPr/>
        </p:nvSpPr>
        <p:spPr>
          <a:xfrm>
            <a:off x="8084324" y="6937219"/>
            <a:ext cx="2147926" cy="0"/>
          </a:xfrm>
          <a:prstGeom prst="line">
            <a:avLst/>
          </a:prstGeom>
          <a:ln w="76200" cap="rnd">
            <a:solidFill>
              <a:srgbClr val="0E1E31"/>
            </a:solidFill>
            <a:prstDash val="solid"/>
            <a:headEnd type="none" w="sm" len="sm"/>
            <a:tailEnd type="triangle" w="lg" len="med"/>
          </a:ln>
        </p:spPr>
        <p:txBody>
          <a:bodyPr/>
          <a:lstStyle/>
          <a:p>
            <a:endParaRPr lang="en-US"/>
          </a:p>
        </p:txBody>
      </p:sp>
      <p:grpSp>
        <p:nvGrpSpPr>
          <p:cNvPr id="18" name="Group 18"/>
          <p:cNvGrpSpPr/>
          <p:nvPr/>
        </p:nvGrpSpPr>
        <p:grpSpPr>
          <a:xfrm>
            <a:off x="7145919" y="185440"/>
            <a:ext cx="10905496" cy="1777441"/>
            <a:chOff x="0" y="0"/>
            <a:chExt cx="14540662" cy="2369922"/>
          </a:xfrm>
        </p:grpSpPr>
        <p:sp>
          <p:nvSpPr>
            <p:cNvPr id="19" name="Freeform 19"/>
            <p:cNvSpPr/>
            <p:nvPr/>
          </p:nvSpPr>
          <p:spPr>
            <a:xfrm>
              <a:off x="0" y="0"/>
              <a:ext cx="14540688" cy="2369874"/>
            </a:xfrm>
            <a:custGeom>
              <a:avLst/>
              <a:gdLst/>
              <a:ahLst/>
              <a:cxnLst/>
              <a:rect l="l" t="t" r="r" b="b"/>
              <a:pathLst>
                <a:path w="14540688" h="2369874">
                  <a:moveTo>
                    <a:pt x="0" y="0"/>
                  </a:moveTo>
                  <a:lnTo>
                    <a:pt x="14540688" y="0"/>
                  </a:lnTo>
                  <a:lnTo>
                    <a:pt x="14540688" y="2369874"/>
                  </a:lnTo>
                  <a:lnTo>
                    <a:pt x="0" y="2369874"/>
                  </a:lnTo>
                  <a:close/>
                </a:path>
              </a:pathLst>
            </a:custGeom>
            <a:solidFill>
              <a:srgbClr val="0E1E31"/>
            </a:solidFill>
            <a:ln w="12700">
              <a:solidFill>
                <a:srgbClr val="000000"/>
              </a:solidFill>
            </a:ln>
          </p:spPr>
          <p:txBody>
            <a:bodyPr/>
            <a:lstStyle/>
            <a:p>
              <a:endParaRPr lang="en-US"/>
            </a:p>
          </p:txBody>
        </p:sp>
        <p:sp>
          <p:nvSpPr>
            <p:cNvPr id="20" name="TextBox 20"/>
            <p:cNvSpPr txBox="1"/>
            <p:nvPr/>
          </p:nvSpPr>
          <p:spPr>
            <a:xfrm>
              <a:off x="0" y="-9525"/>
              <a:ext cx="14540662" cy="2379447"/>
            </a:xfrm>
            <a:prstGeom prst="rect">
              <a:avLst/>
            </a:prstGeom>
          </p:spPr>
          <p:txBody>
            <a:bodyPr lIns="50800" tIns="50800" rIns="50800" bIns="50800" rtlCol="0" anchor="t"/>
            <a:lstStyle/>
            <a:p>
              <a:pPr algn="l">
                <a:lnSpc>
                  <a:spcPts val="2520"/>
                </a:lnSpc>
              </a:pPr>
              <a:r>
                <a:rPr lang="en-US" sz="2100">
                  <a:solidFill>
                    <a:srgbClr val="D3D3D3"/>
                  </a:solidFill>
                  <a:latin typeface="Quicksand"/>
                  <a:ea typeface="Quicksand"/>
                  <a:cs typeface="Quicksand"/>
                  <a:sym typeface="Quicksand"/>
                </a:rPr>
                <a:t>Abscond – means: </a:t>
              </a:r>
            </a:p>
            <a:p>
              <a:pPr algn="l">
                <a:lnSpc>
                  <a:spcPts val="2520"/>
                </a:lnSpc>
              </a:pPr>
              <a:r>
                <a:rPr lang="en-US" sz="2100">
                  <a:solidFill>
                    <a:srgbClr val="D3D3D3"/>
                  </a:solidFill>
                  <a:latin typeface="Quicksand"/>
                  <a:ea typeface="Quicksand"/>
                  <a:cs typeface="Quicksand"/>
                  <a:sym typeface="Quicksand"/>
                </a:rPr>
                <a:t>a. Supervision personnel are unable to establish contact or locate the supervised individual; and  </a:t>
              </a:r>
            </a:p>
            <a:p>
              <a:pPr algn="l">
                <a:lnSpc>
                  <a:spcPts val="2520"/>
                </a:lnSpc>
              </a:pPr>
              <a:r>
                <a:rPr lang="en-US" sz="2100">
                  <a:solidFill>
                    <a:srgbClr val="D3D3D3"/>
                  </a:solidFill>
                  <a:latin typeface="Quicksand"/>
                  <a:ea typeface="Quicksand"/>
                  <a:cs typeface="Quicksand"/>
                  <a:sym typeface="Quicksand"/>
                </a:rPr>
                <a:t>b. The supervised individual took action to make themselves unavailable for supervision and failed to comply with reporting requirements. </a:t>
              </a:r>
            </a:p>
          </p:txBody>
        </p:sp>
      </p:grpSp>
      <p:sp>
        <p:nvSpPr>
          <p:cNvPr id="21" name="Freeform 21"/>
          <p:cNvSpPr/>
          <p:nvPr/>
        </p:nvSpPr>
        <p:spPr>
          <a:xfrm>
            <a:off x="11324381" y="6937219"/>
            <a:ext cx="4457852" cy="3023549"/>
          </a:xfrm>
          <a:custGeom>
            <a:avLst/>
            <a:gdLst/>
            <a:ahLst/>
            <a:cxnLst/>
            <a:rect l="l" t="t" r="r" b="b"/>
            <a:pathLst>
              <a:path w="4457852" h="3023549">
                <a:moveTo>
                  <a:pt x="0" y="0"/>
                </a:moveTo>
                <a:lnTo>
                  <a:pt x="4457853" y="0"/>
                </a:lnTo>
                <a:lnTo>
                  <a:pt x="4457853" y="3023550"/>
                </a:lnTo>
                <a:lnTo>
                  <a:pt x="0" y="3023550"/>
                </a:lnTo>
                <a:lnTo>
                  <a:pt x="0" y="0"/>
                </a:lnTo>
                <a:close/>
              </a:path>
            </a:pathLst>
          </a:custGeom>
          <a:blipFill>
            <a:blip r:embed="rId4" cstate="email">
              <a:extLst>
                <a:ext uri="{28A0092B-C50C-407E-A947-70E740481C1C}">
                  <a14:useLocalDpi xmlns:a14="http://schemas.microsoft.com/office/drawing/2010/main"/>
                </a:ext>
              </a:extLst>
            </a:blip>
            <a:stretch>
              <a:fillRect b="-8738"/>
            </a:stretch>
          </a:blipFill>
        </p:spPr>
        <p:txBody>
          <a:bodyPr/>
          <a:lstStyle/>
          <a:p>
            <a:endParaRPr lang="en-US"/>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AutoShape 2"/>
          <p:cNvSpPr/>
          <p:nvPr/>
        </p:nvSpPr>
        <p:spPr>
          <a:xfrm flipV="1">
            <a:off x="1210119" y="9693277"/>
            <a:ext cx="15867762" cy="0"/>
          </a:xfrm>
          <a:prstGeom prst="line">
            <a:avLst/>
          </a:prstGeom>
          <a:ln w="38100" cap="flat">
            <a:solidFill>
              <a:srgbClr val="757A7C"/>
            </a:solidFill>
            <a:prstDash val="solid"/>
            <a:headEnd type="none" w="sm" len="sm"/>
            <a:tailEnd type="none" w="sm" len="sm"/>
          </a:ln>
        </p:spPr>
        <p:txBody>
          <a:bodyPr/>
          <a:lstStyle/>
          <a:p>
            <a:endParaRPr lang="en-US"/>
          </a:p>
        </p:txBody>
      </p:sp>
      <p:grpSp>
        <p:nvGrpSpPr>
          <p:cNvPr id="3" name="Group 3"/>
          <p:cNvGrpSpPr/>
          <p:nvPr/>
        </p:nvGrpSpPr>
        <p:grpSpPr>
          <a:xfrm>
            <a:off x="1148570" y="938290"/>
            <a:ext cx="4999876" cy="2772044"/>
            <a:chOff x="0" y="0"/>
            <a:chExt cx="6666501" cy="3696058"/>
          </a:xfrm>
        </p:grpSpPr>
        <p:sp>
          <p:nvSpPr>
            <p:cNvPr id="4" name="Freeform 4"/>
            <p:cNvSpPr/>
            <p:nvPr/>
          </p:nvSpPr>
          <p:spPr>
            <a:xfrm>
              <a:off x="0" y="1033846"/>
              <a:ext cx="6301703" cy="2662212"/>
            </a:xfrm>
            <a:custGeom>
              <a:avLst/>
              <a:gdLst/>
              <a:ahLst/>
              <a:cxnLst/>
              <a:rect l="l" t="t" r="r" b="b"/>
              <a:pathLst>
                <a:path w="6301703" h="2662212">
                  <a:moveTo>
                    <a:pt x="0" y="0"/>
                  </a:moveTo>
                  <a:lnTo>
                    <a:pt x="6301703" y="0"/>
                  </a:lnTo>
                  <a:lnTo>
                    <a:pt x="6301703" y="2662213"/>
                  </a:lnTo>
                  <a:lnTo>
                    <a:pt x="0" y="26622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225842" y="326824"/>
              <a:ext cx="5440659" cy="3250236"/>
            </a:xfrm>
            <a:custGeom>
              <a:avLst/>
              <a:gdLst/>
              <a:ahLst/>
              <a:cxnLst/>
              <a:rect l="l" t="t" r="r" b="b"/>
              <a:pathLst>
                <a:path w="5440659" h="3250236">
                  <a:moveTo>
                    <a:pt x="0" y="0"/>
                  </a:moveTo>
                  <a:lnTo>
                    <a:pt x="5440659" y="0"/>
                  </a:lnTo>
                  <a:lnTo>
                    <a:pt x="5440659" y="3250236"/>
                  </a:lnTo>
                  <a:lnTo>
                    <a:pt x="0" y="3250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736201" y="0"/>
              <a:ext cx="1441281" cy="1441281"/>
            </a:xfrm>
            <a:custGeom>
              <a:avLst/>
              <a:gdLst/>
              <a:ahLst/>
              <a:cxnLst/>
              <a:rect l="l" t="t" r="r" b="b"/>
              <a:pathLst>
                <a:path w="1441281" h="1441281">
                  <a:moveTo>
                    <a:pt x="0" y="0"/>
                  </a:moveTo>
                  <a:lnTo>
                    <a:pt x="1441282" y="0"/>
                  </a:lnTo>
                  <a:lnTo>
                    <a:pt x="1441282" y="1441281"/>
                  </a:lnTo>
                  <a:lnTo>
                    <a:pt x="0" y="14412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110611" y="203176"/>
              <a:ext cx="692463" cy="1034929"/>
            </a:xfrm>
            <a:custGeom>
              <a:avLst/>
              <a:gdLst/>
              <a:ahLst/>
              <a:cxnLst/>
              <a:rect l="l" t="t" r="r" b="b"/>
              <a:pathLst>
                <a:path w="692463" h="1034929">
                  <a:moveTo>
                    <a:pt x="0" y="0"/>
                  </a:moveTo>
                  <a:lnTo>
                    <a:pt x="692462" y="0"/>
                  </a:lnTo>
                  <a:lnTo>
                    <a:pt x="692462" y="1034929"/>
                  </a:lnTo>
                  <a:lnTo>
                    <a:pt x="0" y="1034929"/>
                  </a:lnTo>
                  <a:lnTo>
                    <a:pt x="0" y="0"/>
                  </a:lnTo>
                  <a:close/>
                </a:path>
              </a:pathLst>
            </a:custGeom>
            <a:blipFill>
              <a:blip r:embed="rId9">
                <a:extLst>
                  <a:ext uri="{96DAC541-7B7A-43D3-8B79-37D633B846F1}">
                    <asvg:svgBlip xmlns:asvg="http://schemas.microsoft.com/office/drawing/2016/SVG/main" r:embed="rId10"/>
                  </a:ext>
                </a:extLst>
              </a:blip>
              <a:stretch>
                <a:fillRect l="-122" r="-122"/>
              </a:stretch>
            </a:blipFill>
          </p:spPr>
          <p:txBody>
            <a:bodyPr/>
            <a:lstStyle/>
            <a:p>
              <a:endParaRPr lang="en-US"/>
            </a:p>
          </p:txBody>
        </p:sp>
        <p:sp>
          <p:nvSpPr>
            <p:cNvPr id="8" name="TextBox 8"/>
            <p:cNvSpPr txBox="1"/>
            <p:nvPr/>
          </p:nvSpPr>
          <p:spPr>
            <a:xfrm>
              <a:off x="151277" y="1928844"/>
              <a:ext cx="1151919" cy="795655"/>
            </a:xfrm>
            <a:prstGeom prst="rect">
              <a:avLst/>
            </a:prstGeom>
          </p:spPr>
          <p:txBody>
            <a:bodyPr lIns="0" tIns="0" rIns="0" bIns="0" rtlCol="0" anchor="t">
              <a:spAutoFit/>
            </a:bodyPr>
            <a:lstStyle/>
            <a:p>
              <a:pPr algn="ctr">
                <a:lnSpc>
                  <a:spcPts val="5040"/>
                </a:lnSpc>
              </a:pPr>
              <a:r>
                <a:rPr lang="en-US" sz="3600" b="1">
                  <a:solidFill>
                    <a:srgbClr val="FDFDFD"/>
                  </a:solidFill>
                  <a:latin typeface="Montserrat Bold"/>
                  <a:ea typeface="Montserrat Bold"/>
                  <a:cs typeface="Montserrat Bold"/>
                  <a:sym typeface="Montserrat Bold"/>
                </a:rPr>
                <a:t>01</a:t>
              </a:r>
            </a:p>
          </p:txBody>
        </p:sp>
        <p:sp>
          <p:nvSpPr>
            <p:cNvPr id="9" name="TextBox 9"/>
            <p:cNvSpPr txBox="1"/>
            <p:nvPr/>
          </p:nvSpPr>
          <p:spPr>
            <a:xfrm>
              <a:off x="1794369" y="1541478"/>
              <a:ext cx="4390726" cy="1231106"/>
            </a:xfrm>
            <a:prstGeom prst="rect">
              <a:avLst/>
            </a:prstGeom>
          </p:spPr>
          <p:txBody>
            <a:bodyPr wrap="square" lIns="0" tIns="0" rIns="0" bIns="0" rtlCol="0" anchor="t">
              <a:spAutoFit/>
            </a:bodyPr>
            <a:lstStyle/>
            <a:p>
              <a:r>
                <a:rPr lang="en-US" sz="2000" dirty="0">
                  <a:solidFill>
                    <a:schemeClr val="tx2">
                      <a:lumMod val="50000"/>
                    </a:schemeClr>
                  </a:solidFill>
                  <a:latin typeface="Quicksand" panose="020B0604020202020204" charset="0"/>
                  <a:ea typeface="Questrial" pitchFamily="2" charset="0"/>
                  <a:cs typeface="Questrial" pitchFamily="2" charset="0"/>
                </a:rPr>
                <a:t>If absconding is suspected, make reasonable efforts to locate the individual. </a:t>
              </a:r>
              <a:endParaRPr lang="en-US" dirty="0"/>
            </a:p>
          </p:txBody>
        </p:sp>
        <p:sp>
          <p:nvSpPr>
            <p:cNvPr id="10" name="TextBox 10"/>
            <p:cNvSpPr txBox="1"/>
            <p:nvPr/>
          </p:nvSpPr>
          <p:spPr>
            <a:xfrm>
              <a:off x="2279624" y="736454"/>
              <a:ext cx="3750501" cy="547159"/>
            </a:xfrm>
            <a:prstGeom prst="rect">
              <a:avLst/>
            </a:prstGeom>
          </p:spPr>
          <p:txBody>
            <a:bodyPr lIns="0" tIns="0" rIns="0" bIns="0" rtlCol="0" anchor="t">
              <a:spAutoFit/>
            </a:bodyPr>
            <a:lstStyle/>
            <a:p>
              <a:pPr algn="l">
                <a:lnSpc>
                  <a:spcPts val="3499"/>
                </a:lnSpc>
              </a:pPr>
              <a:r>
                <a:rPr lang="en-US" sz="2499" spc="-49">
                  <a:solidFill>
                    <a:srgbClr val="051D40"/>
                  </a:solidFill>
                  <a:latin typeface="Questrial"/>
                  <a:ea typeface="Questrial"/>
                  <a:cs typeface="Questrial"/>
                  <a:sym typeface="Questrial"/>
                </a:rPr>
                <a:t>Begin Investigation</a:t>
              </a:r>
            </a:p>
          </p:txBody>
        </p:sp>
      </p:grpSp>
      <p:grpSp>
        <p:nvGrpSpPr>
          <p:cNvPr id="11" name="Group 11"/>
          <p:cNvGrpSpPr/>
          <p:nvPr/>
        </p:nvGrpSpPr>
        <p:grpSpPr>
          <a:xfrm>
            <a:off x="6786528" y="938290"/>
            <a:ext cx="4999876" cy="2772044"/>
            <a:chOff x="0" y="0"/>
            <a:chExt cx="6666501" cy="3696058"/>
          </a:xfrm>
        </p:grpSpPr>
        <p:sp>
          <p:nvSpPr>
            <p:cNvPr id="12" name="Freeform 12"/>
            <p:cNvSpPr/>
            <p:nvPr/>
          </p:nvSpPr>
          <p:spPr>
            <a:xfrm>
              <a:off x="0" y="1033846"/>
              <a:ext cx="6301703" cy="2662212"/>
            </a:xfrm>
            <a:custGeom>
              <a:avLst/>
              <a:gdLst/>
              <a:ahLst/>
              <a:cxnLst/>
              <a:rect l="l" t="t" r="r" b="b"/>
              <a:pathLst>
                <a:path w="6301703" h="2662212">
                  <a:moveTo>
                    <a:pt x="0" y="0"/>
                  </a:moveTo>
                  <a:lnTo>
                    <a:pt x="6301703" y="0"/>
                  </a:lnTo>
                  <a:lnTo>
                    <a:pt x="6301703" y="2662213"/>
                  </a:lnTo>
                  <a:lnTo>
                    <a:pt x="0" y="2662213"/>
                  </a:lnTo>
                  <a:lnTo>
                    <a:pt x="0" y="0"/>
                  </a:lnTo>
                  <a:close/>
                </a:path>
              </a:pathLst>
            </a:custGeom>
            <a:blipFill>
              <a:blip r:embed="rId3">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1225842" y="326824"/>
              <a:ext cx="5440659" cy="3250236"/>
            </a:xfrm>
            <a:custGeom>
              <a:avLst/>
              <a:gdLst/>
              <a:ahLst/>
              <a:cxnLst/>
              <a:rect l="l" t="t" r="r" b="b"/>
              <a:pathLst>
                <a:path w="5440659" h="3250236">
                  <a:moveTo>
                    <a:pt x="0" y="0"/>
                  </a:moveTo>
                  <a:lnTo>
                    <a:pt x="5440659" y="0"/>
                  </a:lnTo>
                  <a:lnTo>
                    <a:pt x="5440659" y="3250236"/>
                  </a:lnTo>
                  <a:lnTo>
                    <a:pt x="0" y="32502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p:cNvSpPr/>
            <p:nvPr/>
          </p:nvSpPr>
          <p:spPr>
            <a:xfrm>
              <a:off x="736201" y="0"/>
              <a:ext cx="1441281" cy="1441281"/>
            </a:xfrm>
            <a:custGeom>
              <a:avLst/>
              <a:gdLst/>
              <a:ahLst/>
              <a:cxnLst/>
              <a:rect l="l" t="t" r="r" b="b"/>
              <a:pathLst>
                <a:path w="1441281" h="1441281">
                  <a:moveTo>
                    <a:pt x="0" y="0"/>
                  </a:moveTo>
                  <a:lnTo>
                    <a:pt x="1441282" y="0"/>
                  </a:lnTo>
                  <a:lnTo>
                    <a:pt x="1441282" y="1441281"/>
                  </a:lnTo>
                  <a:lnTo>
                    <a:pt x="0" y="1441281"/>
                  </a:lnTo>
                  <a:lnTo>
                    <a:pt x="0" y="0"/>
                  </a:lnTo>
                  <a:close/>
                </a:path>
              </a:pathLst>
            </a:custGeom>
            <a:blipFill>
              <a:blip r:embed="rId7">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Freeform 15"/>
            <p:cNvSpPr/>
            <p:nvPr/>
          </p:nvSpPr>
          <p:spPr>
            <a:xfrm>
              <a:off x="889640" y="242773"/>
              <a:ext cx="1134403" cy="955733"/>
            </a:xfrm>
            <a:custGeom>
              <a:avLst/>
              <a:gdLst/>
              <a:ahLst/>
              <a:cxnLst/>
              <a:rect l="l" t="t" r="r" b="b"/>
              <a:pathLst>
                <a:path w="1134403" h="955733">
                  <a:moveTo>
                    <a:pt x="0" y="0"/>
                  </a:moveTo>
                  <a:lnTo>
                    <a:pt x="1134403" y="0"/>
                  </a:lnTo>
                  <a:lnTo>
                    <a:pt x="1134403" y="955734"/>
                  </a:lnTo>
                  <a:lnTo>
                    <a:pt x="0" y="955734"/>
                  </a:lnTo>
                  <a:lnTo>
                    <a:pt x="0" y="0"/>
                  </a:lnTo>
                  <a:close/>
                </a:path>
              </a:pathLst>
            </a:custGeom>
            <a:blipFill>
              <a:blip r:embed="rId15">
                <a:extLst>
                  <a:ext uri="{96DAC541-7B7A-43D3-8B79-37D633B846F1}">
                    <asvg:svgBlip xmlns:asvg="http://schemas.microsoft.com/office/drawing/2016/SVG/main" r:embed="rId16"/>
                  </a:ext>
                </a:extLst>
              </a:blip>
              <a:stretch>
                <a:fillRect t="-115" b="-115"/>
              </a:stretch>
            </a:blipFill>
          </p:spPr>
          <p:txBody>
            <a:bodyPr/>
            <a:lstStyle/>
            <a:p>
              <a:endParaRPr lang="en-US"/>
            </a:p>
          </p:txBody>
        </p:sp>
        <p:sp>
          <p:nvSpPr>
            <p:cNvPr id="16" name="TextBox 16"/>
            <p:cNvSpPr txBox="1"/>
            <p:nvPr/>
          </p:nvSpPr>
          <p:spPr>
            <a:xfrm>
              <a:off x="151277" y="1928844"/>
              <a:ext cx="1151919" cy="795655"/>
            </a:xfrm>
            <a:prstGeom prst="rect">
              <a:avLst/>
            </a:prstGeom>
          </p:spPr>
          <p:txBody>
            <a:bodyPr lIns="0" tIns="0" rIns="0" bIns="0" rtlCol="0" anchor="t">
              <a:spAutoFit/>
            </a:bodyPr>
            <a:lstStyle/>
            <a:p>
              <a:pPr algn="ctr">
                <a:lnSpc>
                  <a:spcPts val="5040"/>
                </a:lnSpc>
              </a:pPr>
              <a:r>
                <a:rPr lang="en-US" sz="3600" b="1">
                  <a:solidFill>
                    <a:srgbClr val="FDFDFD"/>
                  </a:solidFill>
                  <a:latin typeface="Montserrat Bold"/>
                  <a:ea typeface="Montserrat Bold"/>
                  <a:cs typeface="Montserrat Bold"/>
                  <a:sym typeface="Montserrat Bold"/>
                </a:rPr>
                <a:t>02</a:t>
              </a:r>
            </a:p>
          </p:txBody>
        </p:sp>
        <p:sp>
          <p:nvSpPr>
            <p:cNvPr id="17" name="TextBox 17"/>
            <p:cNvSpPr txBox="1"/>
            <p:nvPr/>
          </p:nvSpPr>
          <p:spPr>
            <a:xfrm>
              <a:off x="1756443" y="1534353"/>
              <a:ext cx="4660142" cy="1641474"/>
            </a:xfrm>
            <a:prstGeom prst="rect">
              <a:avLst/>
            </a:prstGeom>
          </p:spPr>
          <p:txBody>
            <a:bodyPr wrap="square" lIns="0" tIns="0" rIns="0" bIns="0" rtlCol="0" anchor="t">
              <a:spAutoFit/>
            </a:bodyPr>
            <a:lstStyle/>
            <a:p>
              <a:r>
                <a:rPr lang="en-US" sz="2000" dirty="0">
                  <a:solidFill>
                    <a:schemeClr val="tx2">
                      <a:lumMod val="50000"/>
                    </a:schemeClr>
                  </a:solidFill>
                  <a:latin typeface="Quicksand" panose="020B0604020202020204" charset="0"/>
                </a:rPr>
                <a:t>After conducting investigation, submit absconding OVR and CCN. </a:t>
              </a:r>
            </a:p>
            <a:p>
              <a:r>
                <a:rPr lang="en-US" sz="2000" dirty="0">
                  <a:solidFill>
                    <a:schemeClr val="tx2">
                      <a:lumMod val="50000"/>
                    </a:schemeClr>
                  </a:solidFill>
                  <a:latin typeface="Quicksand" panose="020B0604020202020204" charset="0"/>
                </a:rPr>
                <a:t>Documentation is key! </a:t>
              </a:r>
              <a:r>
                <a:rPr lang="en-US" dirty="0"/>
                <a:t> </a:t>
              </a:r>
              <a:endParaRPr lang="en-US" sz="2000" b="1" spc="-37" dirty="0">
                <a:solidFill>
                  <a:schemeClr val="tx2">
                    <a:lumMod val="50000"/>
                  </a:schemeClr>
                </a:solidFill>
                <a:latin typeface="Quicksand" panose="020B0604020202020204" charset="0"/>
                <a:ea typeface="Quicksand Bold"/>
                <a:cs typeface="Quicksand Bold"/>
                <a:sym typeface="Quicksand Bold"/>
              </a:endParaRPr>
            </a:p>
          </p:txBody>
        </p:sp>
        <p:sp>
          <p:nvSpPr>
            <p:cNvPr id="18" name="TextBox 18"/>
            <p:cNvSpPr txBox="1"/>
            <p:nvPr/>
          </p:nvSpPr>
          <p:spPr>
            <a:xfrm>
              <a:off x="2279083" y="651348"/>
              <a:ext cx="3750501" cy="547159"/>
            </a:xfrm>
            <a:prstGeom prst="rect">
              <a:avLst/>
            </a:prstGeom>
          </p:spPr>
          <p:txBody>
            <a:bodyPr lIns="0" tIns="0" rIns="0" bIns="0" rtlCol="0" anchor="t">
              <a:spAutoFit/>
            </a:bodyPr>
            <a:lstStyle/>
            <a:p>
              <a:pPr algn="l">
                <a:lnSpc>
                  <a:spcPts val="3499"/>
                </a:lnSpc>
              </a:pPr>
              <a:r>
                <a:rPr lang="en-US" sz="2499" spc="-49">
                  <a:solidFill>
                    <a:srgbClr val="051D40"/>
                  </a:solidFill>
                  <a:latin typeface="Questrial"/>
                  <a:ea typeface="Questrial"/>
                  <a:cs typeface="Questrial"/>
                  <a:sym typeface="Questrial"/>
                </a:rPr>
                <a:t>30-Day Investigation</a:t>
              </a:r>
            </a:p>
          </p:txBody>
        </p:sp>
      </p:grpSp>
      <p:grpSp>
        <p:nvGrpSpPr>
          <p:cNvPr id="19" name="Group 19"/>
          <p:cNvGrpSpPr/>
          <p:nvPr/>
        </p:nvGrpSpPr>
        <p:grpSpPr>
          <a:xfrm>
            <a:off x="12424579" y="938290"/>
            <a:ext cx="4999876" cy="2772043"/>
            <a:chOff x="0" y="0"/>
            <a:chExt cx="6666501" cy="3696058"/>
          </a:xfrm>
        </p:grpSpPr>
        <p:sp>
          <p:nvSpPr>
            <p:cNvPr id="20" name="Freeform 20"/>
            <p:cNvSpPr/>
            <p:nvPr/>
          </p:nvSpPr>
          <p:spPr>
            <a:xfrm>
              <a:off x="0" y="1033846"/>
              <a:ext cx="6301703" cy="2662212"/>
            </a:xfrm>
            <a:custGeom>
              <a:avLst/>
              <a:gdLst/>
              <a:ahLst/>
              <a:cxnLst/>
              <a:rect l="l" t="t" r="r" b="b"/>
              <a:pathLst>
                <a:path w="6301703" h="2662212">
                  <a:moveTo>
                    <a:pt x="0" y="0"/>
                  </a:moveTo>
                  <a:lnTo>
                    <a:pt x="6301703" y="0"/>
                  </a:lnTo>
                  <a:lnTo>
                    <a:pt x="6301703" y="2662213"/>
                  </a:lnTo>
                  <a:lnTo>
                    <a:pt x="0" y="2662213"/>
                  </a:lnTo>
                  <a:lnTo>
                    <a:pt x="0" y="0"/>
                  </a:lnTo>
                  <a:close/>
                </a:path>
              </a:pathLst>
            </a:custGeom>
            <a:blipFill>
              <a:blip r:embed="rId3">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1" name="Freeform 21"/>
            <p:cNvSpPr/>
            <p:nvPr/>
          </p:nvSpPr>
          <p:spPr>
            <a:xfrm>
              <a:off x="1225843" y="326824"/>
              <a:ext cx="5440658" cy="3250237"/>
            </a:xfrm>
            <a:custGeom>
              <a:avLst/>
              <a:gdLst/>
              <a:ahLst/>
              <a:cxnLst/>
              <a:rect l="l" t="t" r="r" b="b"/>
              <a:pathLst>
                <a:path w="5440659" h="3250236">
                  <a:moveTo>
                    <a:pt x="0" y="0"/>
                  </a:moveTo>
                  <a:lnTo>
                    <a:pt x="5440659" y="0"/>
                  </a:lnTo>
                  <a:lnTo>
                    <a:pt x="5440659" y="3250236"/>
                  </a:lnTo>
                  <a:lnTo>
                    <a:pt x="0" y="325023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2" name="Freeform 22"/>
            <p:cNvSpPr/>
            <p:nvPr/>
          </p:nvSpPr>
          <p:spPr>
            <a:xfrm>
              <a:off x="736201" y="0"/>
              <a:ext cx="1441281" cy="1441281"/>
            </a:xfrm>
            <a:custGeom>
              <a:avLst/>
              <a:gdLst/>
              <a:ahLst/>
              <a:cxnLst/>
              <a:rect l="l" t="t" r="r" b="b"/>
              <a:pathLst>
                <a:path w="1441281" h="1441281">
                  <a:moveTo>
                    <a:pt x="0" y="0"/>
                  </a:moveTo>
                  <a:lnTo>
                    <a:pt x="1441282" y="0"/>
                  </a:lnTo>
                  <a:lnTo>
                    <a:pt x="1441282" y="1441281"/>
                  </a:lnTo>
                  <a:lnTo>
                    <a:pt x="0" y="1441281"/>
                  </a:lnTo>
                  <a:lnTo>
                    <a:pt x="0" y="0"/>
                  </a:lnTo>
                  <a:close/>
                </a:path>
              </a:pathLst>
            </a:custGeom>
            <a:blipFill>
              <a:blip r:embed="rId7">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3" name="Freeform 23"/>
            <p:cNvSpPr/>
            <p:nvPr/>
          </p:nvSpPr>
          <p:spPr>
            <a:xfrm>
              <a:off x="943191" y="210804"/>
              <a:ext cx="1027301" cy="1027301"/>
            </a:xfrm>
            <a:custGeom>
              <a:avLst/>
              <a:gdLst/>
              <a:ahLst/>
              <a:cxnLst/>
              <a:rect l="l" t="t" r="r" b="b"/>
              <a:pathLst>
                <a:path w="1027301" h="1027301">
                  <a:moveTo>
                    <a:pt x="0" y="0"/>
                  </a:moveTo>
                  <a:lnTo>
                    <a:pt x="1027301" y="0"/>
                  </a:lnTo>
                  <a:lnTo>
                    <a:pt x="1027301" y="1027301"/>
                  </a:lnTo>
                  <a:lnTo>
                    <a:pt x="0" y="102730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4" name="TextBox 24"/>
            <p:cNvSpPr txBox="1"/>
            <p:nvPr/>
          </p:nvSpPr>
          <p:spPr>
            <a:xfrm>
              <a:off x="151277" y="1928844"/>
              <a:ext cx="1151919" cy="795655"/>
            </a:xfrm>
            <a:prstGeom prst="rect">
              <a:avLst/>
            </a:prstGeom>
          </p:spPr>
          <p:txBody>
            <a:bodyPr lIns="0" tIns="0" rIns="0" bIns="0" rtlCol="0" anchor="t">
              <a:spAutoFit/>
            </a:bodyPr>
            <a:lstStyle/>
            <a:p>
              <a:pPr algn="ctr">
                <a:lnSpc>
                  <a:spcPts val="5040"/>
                </a:lnSpc>
              </a:pPr>
              <a:r>
                <a:rPr lang="en-US" sz="3600" b="1">
                  <a:solidFill>
                    <a:srgbClr val="FDFDFD"/>
                  </a:solidFill>
                  <a:latin typeface="Montserrat Bold"/>
                  <a:ea typeface="Montserrat Bold"/>
                  <a:cs typeface="Montserrat Bold"/>
                  <a:sym typeface="Montserrat Bold"/>
                </a:rPr>
                <a:t>03</a:t>
              </a:r>
            </a:p>
          </p:txBody>
        </p:sp>
        <p:sp>
          <p:nvSpPr>
            <p:cNvPr id="25" name="TextBox 25"/>
            <p:cNvSpPr txBox="1"/>
            <p:nvPr/>
          </p:nvSpPr>
          <p:spPr>
            <a:xfrm>
              <a:off x="1934861" y="1530810"/>
              <a:ext cx="4022620" cy="1685078"/>
            </a:xfrm>
            <a:prstGeom prst="rect">
              <a:avLst/>
            </a:prstGeom>
          </p:spPr>
          <p:txBody>
            <a:bodyPr lIns="0" tIns="0" rIns="0" bIns="0" rtlCol="0" anchor="t">
              <a:spAutoFit/>
            </a:bodyPr>
            <a:lstStyle/>
            <a:p>
              <a:pPr algn="l">
                <a:lnSpc>
                  <a:spcPts val="2519"/>
                </a:lnSpc>
              </a:pPr>
              <a:r>
                <a:rPr lang="en-US" sz="2000" spc="-35" dirty="0">
                  <a:solidFill>
                    <a:schemeClr val="tx2">
                      <a:lumMod val="50000"/>
                    </a:schemeClr>
                  </a:solidFill>
                  <a:latin typeface="Quicksand"/>
                  <a:ea typeface="Quicksand"/>
                  <a:cs typeface="Quicksand"/>
                  <a:sym typeface="Quicksand"/>
                </a:rPr>
                <a:t>New serious offense, flight/escape, monitoring tampering, or history of violence/escalating risk.</a:t>
              </a:r>
            </a:p>
          </p:txBody>
        </p:sp>
        <p:sp>
          <p:nvSpPr>
            <p:cNvPr id="26" name="TextBox 26"/>
            <p:cNvSpPr txBox="1"/>
            <p:nvPr/>
          </p:nvSpPr>
          <p:spPr>
            <a:xfrm>
              <a:off x="2279083" y="684705"/>
              <a:ext cx="4022620" cy="553400"/>
            </a:xfrm>
            <a:prstGeom prst="rect">
              <a:avLst/>
            </a:prstGeom>
          </p:spPr>
          <p:txBody>
            <a:bodyPr lIns="0" tIns="0" rIns="0" bIns="0" rtlCol="0" anchor="t">
              <a:spAutoFit/>
            </a:bodyPr>
            <a:lstStyle/>
            <a:p>
              <a:pPr algn="l">
                <a:lnSpc>
                  <a:spcPts val="3499"/>
                </a:lnSpc>
              </a:pPr>
              <a:r>
                <a:rPr lang="en-US" sz="2499" spc="-49" dirty="0">
                  <a:solidFill>
                    <a:srgbClr val="051D40"/>
                  </a:solidFill>
                  <a:latin typeface="Questrial"/>
                  <a:ea typeface="Questrial"/>
                  <a:cs typeface="Questrial"/>
                  <a:sym typeface="Questrial"/>
                </a:rPr>
                <a:t>Exceptions</a:t>
              </a:r>
            </a:p>
          </p:txBody>
        </p:sp>
      </p:grpSp>
      <p:grpSp>
        <p:nvGrpSpPr>
          <p:cNvPr id="27" name="Group 27"/>
          <p:cNvGrpSpPr/>
          <p:nvPr/>
        </p:nvGrpSpPr>
        <p:grpSpPr>
          <a:xfrm>
            <a:off x="1148570" y="5289099"/>
            <a:ext cx="4999876" cy="2986815"/>
            <a:chOff x="0" y="0"/>
            <a:chExt cx="6666501" cy="3982421"/>
          </a:xfrm>
        </p:grpSpPr>
        <p:sp>
          <p:nvSpPr>
            <p:cNvPr id="28" name="Freeform 28"/>
            <p:cNvSpPr/>
            <p:nvPr/>
          </p:nvSpPr>
          <p:spPr>
            <a:xfrm>
              <a:off x="0" y="1320209"/>
              <a:ext cx="6301703" cy="2662212"/>
            </a:xfrm>
            <a:custGeom>
              <a:avLst/>
              <a:gdLst/>
              <a:ahLst/>
              <a:cxnLst/>
              <a:rect l="l" t="t" r="r" b="b"/>
              <a:pathLst>
                <a:path w="6301703" h="2662212">
                  <a:moveTo>
                    <a:pt x="0" y="0"/>
                  </a:moveTo>
                  <a:lnTo>
                    <a:pt x="6301703" y="0"/>
                  </a:lnTo>
                  <a:lnTo>
                    <a:pt x="6301703" y="2662213"/>
                  </a:lnTo>
                  <a:lnTo>
                    <a:pt x="0" y="2662213"/>
                  </a:lnTo>
                  <a:lnTo>
                    <a:pt x="0" y="0"/>
                  </a:lnTo>
                  <a:close/>
                </a:path>
              </a:pathLst>
            </a:custGeom>
            <a:blipFill>
              <a:blip r:embed="rId3">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Freeform 29"/>
            <p:cNvSpPr/>
            <p:nvPr/>
          </p:nvSpPr>
          <p:spPr>
            <a:xfrm>
              <a:off x="1225843" y="613185"/>
              <a:ext cx="5440658" cy="3250235"/>
            </a:xfrm>
            <a:custGeom>
              <a:avLst/>
              <a:gdLst/>
              <a:ahLst/>
              <a:cxnLst/>
              <a:rect l="l" t="t" r="r" b="b"/>
              <a:pathLst>
                <a:path w="5440659" h="3250236">
                  <a:moveTo>
                    <a:pt x="0" y="0"/>
                  </a:moveTo>
                  <a:lnTo>
                    <a:pt x="5440659" y="0"/>
                  </a:lnTo>
                  <a:lnTo>
                    <a:pt x="5440659" y="3250236"/>
                  </a:lnTo>
                  <a:lnTo>
                    <a:pt x="0" y="325023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30" name="TextBox 30"/>
            <p:cNvSpPr txBox="1"/>
            <p:nvPr/>
          </p:nvSpPr>
          <p:spPr>
            <a:xfrm>
              <a:off x="151277" y="2215207"/>
              <a:ext cx="1151919" cy="795655"/>
            </a:xfrm>
            <a:prstGeom prst="rect">
              <a:avLst/>
            </a:prstGeom>
          </p:spPr>
          <p:txBody>
            <a:bodyPr lIns="0" tIns="0" rIns="0" bIns="0" rtlCol="0" anchor="t">
              <a:spAutoFit/>
            </a:bodyPr>
            <a:lstStyle/>
            <a:p>
              <a:pPr algn="ctr">
                <a:lnSpc>
                  <a:spcPts val="5040"/>
                </a:lnSpc>
              </a:pPr>
              <a:r>
                <a:rPr lang="en-US" sz="3600" b="1">
                  <a:solidFill>
                    <a:srgbClr val="FFFFFF"/>
                  </a:solidFill>
                  <a:latin typeface="Montserrat Bold"/>
                  <a:ea typeface="Montserrat Bold"/>
                  <a:cs typeface="Montserrat Bold"/>
                  <a:sym typeface="Montserrat Bold"/>
                </a:rPr>
                <a:t>04</a:t>
              </a:r>
            </a:p>
          </p:txBody>
        </p:sp>
        <p:sp>
          <p:nvSpPr>
            <p:cNvPr id="31" name="TextBox 31"/>
            <p:cNvSpPr txBox="1"/>
            <p:nvPr/>
          </p:nvSpPr>
          <p:spPr>
            <a:xfrm>
              <a:off x="1804552" y="1691511"/>
              <a:ext cx="4225572" cy="1685078"/>
            </a:xfrm>
            <a:prstGeom prst="rect">
              <a:avLst/>
            </a:prstGeom>
          </p:spPr>
          <p:txBody>
            <a:bodyPr wrap="square" lIns="0" tIns="0" rIns="0" bIns="0" rtlCol="0" anchor="t">
              <a:spAutoFit/>
            </a:bodyPr>
            <a:lstStyle/>
            <a:p>
              <a:pPr algn="l">
                <a:lnSpc>
                  <a:spcPts val="2519"/>
                </a:lnSpc>
              </a:pPr>
              <a:r>
                <a:rPr lang="en-US" sz="2000" spc="-35" dirty="0">
                  <a:solidFill>
                    <a:srgbClr val="051D40"/>
                  </a:solidFill>
                  <a:latin typeface="Quicksand"/>
                  <a:ea typeface="Quicksand"/>
                  <a:cs typeface="Quicksand"/>
                  <a:sym typeface="Quicksand"/>
                </a:rPr>
                <a:t>Within 15 business days of receiving the OVR for an absconder, a warrant shall be issued</a:t>
              </a:r>
            </a:p>
          </p:txBody>
        </p:sp>
        <p:sp>
          <p:nvSpPr>
            <p:cNvPr id="32" name="TextBox 32"/>
            <p:cNvSpPr txBox="1"/>
            <p:nvPr/>
          </p:nvSpPr>
          <p:spPr>
            <a:xfrm>
              <a:off x="2070921" y="969977"/>
              <a:ext cx="3750501" cy="547159"/>
            </a:xfrm>
            <a:prstGeom prst="rect">
              <a:avLst/>
            </a:prstGeom>
          </p:spPr>
          <p:txBody>
            <a:bodyPr lIns="0" tIns="0" rIns="0" bIns="0" rtlCol="0" anchor="t">
              <a:spAutoFit/>
            </a:bodyPr>
            <a:lstStyle/>
            <a:p>
              <a:pPr algn="l">
                <a:lnSpc>
                  <a:spcPts val="3499"/>
                </a:lnSpc>
              </a:pPr>
              <a:r>
                <a:rPr lang="en-US" sz="2499" spc="-49" dirty="0">
                  <a:solidFill>
                    <a:srgbClr val="051D40"/>
                  </a:solidFill>
                  <a:latin typeface="Questrial"/>
                  <a:ea typeface="Questrial"/>
                  <a:cs typeface="Questrial"/>
                  <a:sym typeface="Questrial"/>
                </a:rPr>
                <a:t>Warrant Issued</a:t>
              </a:r>
            </a:p>
          </p:txBody>
        </p:sp>
        <p:sp>
          <p:nvSpPr>
            <p:cNvPr id="33" name="Freeform 33"/>
            <p:cNvSpPr/>
            <p:nvPr/>
          </p:nvSpPr>
          <p:spPr>
            <a:xfrm>
              <a:off x="208240" y="0"/>
              <a:ext cx="2035203" cy="2035203"/>
            </a:xfrm>
            <a:custGeom>
              <a:avLst/>
              <a:gdLst/>
              <a:ahLst/>
              <a:cxnLst/>
              <a:rect l="l" t="t" r="r" b="b"/>
              <a:pathLst>
                <a:path w="2035203" h="2035203">
                  <a:moveTo>
                    <a:pt x="0" y="0"/>
                  </a:moveTo>
                  <a:lnTo>
                    <a:pt x="2035203" y="0"/>
                  </a:lnTo>
                  <a:lnTo>
                    <a:pt x="2035203" y="2035203"/>
                  </a:lnTo>
                  <a:lnTo>
                    <a:pt x="0" y="2035203"/>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grpSp>
      <p:sp>
        <p:nvSpPr>
          <p:cNvPr id="34" name="Freeform 34"/>
          <p:cNvSpPr/>
          <p:nvPr/>
        </p:nvSpPr>
        <p:spPr>
          <a:xfrm>
            <a:off x="6780861" y="6230066"/>
            <a:ext cx="4726277" cy="1996659"/>
          </a:xfrm>
          <a:custGeom>
            <a:avLst/>
            <a:gdLst/>
            <a:ahLst/>
            <a:cxnLst/>
            <a:rect l="l" t="t" r="r" b="b"/>
            <a:pathLst>
              <a:path w="4726277" h="1996659">
                <a:moveTo>
                  <a:pt x="0" y="0"/>
                </a:moveTo>
                <a:lnTo>
                  <a:pt x="4726277" y="0"/>
                </a:lnTo>
                <a:lnTo>
                  <a:pt x="4726277" y="1996659"/>
                </a:lnTo>
                <a:lnTo>
                  <a:pt x="0" y="1996659"/>
                </a:lnTo>
                <a:lnTo>
                  <a:pt x="0" y="0"/>
                </a:lnTo>
                <a:close/>
              </a:path>
            </a:pathLst>
          </a:custGeom>
          <a:blipFill>
            <a:blip r:embed="rId3">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5" name="Freeform 35"/>
          <p:cNvSpPr/>
          <p:nvPr/>
        </p:nvSpPr>
        <p:spPr>
          <a:xfrm>
            <a:off x="7705909" y="5690196"/>
            <a:ext cx="4080494" cy="2437677"/>
          </a:xfrm>
          <a:custGeom>
            <a:avLst/>
            <a:gdLst/>
            <a:ahLst/>
            <a:cxnLst/>
            <a:rect l="l" t="t" r="r" b="b"/>
            <a:pathLst>
              <a:path w="4080494" h="2437677">
                <a:moveTo>
                  <a:pt x="0" y="0"/>
                </a:moveTo>
                <a:lnTo>
                  <a:pt x="4080495" y="0"/>
                </a:lnTo>
                <a:lnTo>
                  <a:pt x="4080495" y="2437677"/>
                </a:lnTo>
                <a:lnTo>
                  <a:pt x="0" y="2437677"/>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36" name="Freeform 36"/>
          <p:cNvSpPr/>
          <p:nvPr/>
        </p:nvSpPr>
        <p:spPr>
          <a:xfrm>
            <a:off x="7338679" y="5503871"/>
            <a:ext cx="1080961" cy="1080961"/>
          </a:xfrm>
          <a:custGeom>
            <a:avLst/>
            <a:gdLst/>
            <a:ahLst/>
            <a:cxnLst/>
            <a:rect l="l" t="t" r="r" b="b"/>
            <a:pathLst>
              <a:path w="1080961" h="1080961">
                <a:moveTo>
                  <a:pt x="0" y="0"/>
                </a:moveTo>
                <a:lnTo>
                  <a:pt x="1080961" y="0"/>
                </a:lnTo>
                <a:lnTo>
                  <a:pt x="1080961" y="1080961"/>
                </a:lnTo>
                <a:lnTo>
                  <a:pt x="0" y="1080961"/>
                </a:lnTo>
                <a:lnTo>
                  <a:pt x="0" y="0"/>
                </a:lnTo>
                <a:close/>
              </a:path>
            </a:pathLst>
          </a:custGeom>
          <a:blipFill>
            <a:blip r:embed="rId7">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7" name="Freeform 37"/>
          <p:cNvSpPr/>
          <p:nvPr/>
        </p:nvSpPr>
        <p:spPr>
          <a:xfrm>
            <a:off x="7550581" y="5723722"/>
            <a:ext cx="657156" cy="657156"/>
          </a:xfrm>
          <a:custGeom>
            <a:avLst/>
            <a:gdLst/>
            <a:ahLst/>
            <a:cxnLst/>
            <a:rect l="l" t="t" r="r" b="b"/>
            <a:pathLst>
              <a:path w="657156" h="657156">
                <a:moveTo>
                  <a:pt x="0" y="0"/>
                </a:moveTo>
                <a:lnTo>
                  <a:pt x="657156" y="0"/>
                </a:lnTo>
                <a:lnTo>
                  <a:pt x="657156" y="657156"/>
                </a:lnTo>
                <a:lnTo>
                  <a:pt x="0" y="657156"/>
                </a:lnTo>
                <a:lnTo>
                  <a:pt x="0" y="0"/>
                </a:lnTo>
                <a:close/>
              </a:path>
            </a:pathLst>
          </a:custGeom>
          <a:blipFill>
            <a:blip r:embed="rId27">
              <a:extLst>
                <a:ext uri="{96DAC541-7B7A-43D3-8B79-37D633B846F1}">
                  <asvg:svgBlip xmlns:asvg="http://schemas.microsoft.com/office/drawing/2016/SVG/main" r:embed="rId28"/>
                </a:ext>
              </a:extLst>
            </a:blip>
            <a:stretch>
              <a:fillRect l="-1449" r="-1449"/>
            </a:stretch>
          </a:blipFill>
        </p:spPr>
        <p:txBody>
          <a:bodyPr/>
          <a:lstStyle/>
          <a:p>
            <a:endParaRPr lang="en-US"/>
          </a:p>
        </p:txBody>
      </p:sp>
      <p:sp>
        <p:nvSpPr>
          <p:cNvPr id="38" name="TextBox 38"/>
          <p:cNvSpPr txBox="1"/>
          <p:nvPr/>
        </p:nvSpPr>
        <p:spPr>
          <a:xfrm>
            <a:off x="6899986" y="6933835"/>
            <a:ext cx="863939" cy="613410"/>
          </a:xfrm>
          <a:prstGeom prst="rect">
            <a:avLst/>
          </a:prstGeom>
        </p:spPr>
        <p:txBody>
          <a:bodyPr lIns="0" tIns="0" rIns="0" bIns="0" rtlCol="0" anchor="t">
            <a:spAutoFit/>
          </a:bodyPr>
          <a:lstStyle/>
          <a:p>
            <a:pPr algn="ctr">
              <a:lnSpc>
                <a:spcPts val="5040"/>
              </a:lnSpc>
            </a:pPr>
            <a:r>
              <a:rPr lang="en-US" sz="3600" b="1">
                <a:solidFill>
                  <a:srgbClr val="FFFFFF"/>
                </a:solidFill>
                <a:latin typeface="Montserrat Bold"/>
                <a:ea typeface="Montserrat Bold"/>
                <a:cs typeface="Montserrat Bold"/>
                <a:sym typeface="Montserrat Bold"/>
              </a:rPr>
              <a:t>05</a:t>
            </a:r>
          </a:p>
        </p:txBody>
      </p:sp>
      <p:sp>
        <p:nvSpPr>
          <p:cNvPr id="39" name="TextBox 39"/>
          <p:cNvSpPr txBox="1"/>
          <p:nvPr/>
        </p:nvSpPr>
        <p:spPr>
          <a:xfrm>
            <a:off x="8229092" y="6607992"/>
            <a:ext cx="3074401" cy="1263808"/>
          </a:xfrm>
          <a:prstGeom prst="rect">
            <a:avLst/>
          </a:prstGeom>
        </p:spPr>
        <p:txBody>
          <a:bodyPr wrap="square" lIns="0" tIns="0" rIns="0" bIns="0" rtlCol="0" anchor="t">
            <a:spAutoFit/>
          </a:bodyPr>
          <a:lstStyle/>
          <a:p>
            <a:pPr algn="l">
              <a:lnSpc>
                <a:spcPts val="2519"/>
              </a:lnSpc>
            </a:pPr>
            <a:r>
              <a:rPr lang="en-US" sz="2000" spc="-35" dirty="0">
                <a:solidFill>
                  <a:srgbClr val="051D40"/>
                </a:solidFill>
                <a:latin typeface="Quicksand"/>
                <a:ea typeface="Quicksand"/>
                <a:cs typeface="Quicksand"/>
                <a:sym typeface="Quicksand"/>
              </a:rPr>
              <a:t>If apprehended within the receiving state, a detainer shall be filed with the holding facility</a:t>
            </a:r>
          </a:p>
        </p:txBody>
      </p:sp>
      <p:sp>
        <p:nvSpPr>
          <p:cNvPr id="40" name="TextBox 40"/>
          <p:cNvSpPr txBox="1"/>
          <p:nvPr/>
        </p:nvSpPr>
        <p:spPr>
          <a:xfrm>
            <a:off x="8496246" y="5958603"/>
            <a:ext cx="2812876" cy="422275"/>
          </a:xfrm>
          <a:prstGeom prst="rect">
            <a:avLst/>
          </a:prstGeom>
        </p:spPr>
        <p:txBody>
          <a:bodyPr lIns="0" tIns="0" rIns="0" bIns="0" rtlCol="0" anchor="t">
            <a:spAutoFit/>
          </a:bodyPr>
          <a:lstStyle/>
          <a:p>
            <a:pPr algn="l">
              <a:lnSpc>
                <a:spcPts val="3499"/>
              </a:lnSpc>
            </a:pPr>
            <a:r>
              <a:rPr lang="en-US" sz="2499" spc="-49">
                <a:solidFill>
                  <a:srgbClr val="051D40"/>
                </a:solidFill>
                <a:latin typeface="Questrial"/>
                <a:ea typeface="Questrial"/>
                <a:cs typeface="Questrial"/>
                <a:sym typeface="Questrial"/>
              </a:rPr>
              <a:t>Detainer</a:t>
            </a:r>
          </a:p>
        </p:txBody>
      </p:sp>
      <p:grpSp>
        <p:nvGrpSpPr>
          <p:cNvPr id="41" name="Group 41"/>
          <p:cNvGrpSpPr/>
          <p:nvPr/>
        </p:nvGrpSpPr>
        <p:grpSpPr>
          <a:xfrm>
            <a:off x="12008679" y="4598904"/>
            <a:ext cx="6105513" cy="4367205"/>
            <a:chOff x="0" y="0"/>
            <a:chExt cx="1272460" cy="910177"/>
          </a:xfrm>
        </p:grpSpPr>
        <p:sp>
          <p:nvSpPr>
            <p:cNvPr id="42" name="Freeform 42"/>
            <p:cNvSpPr/>
            <p:nvPr/>
          </p:nvSpPr>
          <p:spPr>
            <a:xfrm>
              <a:off x="0" y="0"/>
              <a:ext cx="1272460" cy="910177"/>
            </a:xfrm>
            <a:custGeom>
              <a:avLst/>
              <a:gdLst/>
              <a:ahLst/>
              <a:cxnLst/>
              <a:rect l="l" t="t" r="r" b="b"/>
              <a:pathLst>
                <a:path w="1272460" h="910177">
                  <a:moveTo>
                    <a:pt x="29164" y="0"/>
                  </a:moveTo>
                  <a:lnTo>
                    <a:pt x="1243296" y="0"/>
                  </a:lnTo>
                  <a:cubicBezTo>
                    <a:pt x="1251031" y="0"/>
                    <a:pt x="1258449" y="3073"/>
                    <a:pt x="1263918" y="8542"/>
                  </a:cubicBezTo>
                  <a:cubicBezTo>
                    <a:pt x="1269388" y="14011"/>
                    <a:pt x="1272460" y="21430"/>
                    <a:pt x="1272460" y="29164"/>
                  </a:cubicBezTo>
                  <a:lnTo>
                    <a:pt x="1272460" y="881012"/>
                  </a:lnTo>
                  <a:cubicBezTo>
                    <a:pt x="1272460" y="888747"/>
                    <a:pt x="1269388" y="896165"/>
                    <a:pt x="1263918" y="901635"/>
                  </a:cubicBezTo>
                  <a:cubicBezTo>
                    <a:pt x="1258449" y="907104"/>
                    <a:pt x="1251031" y="910177"/>
                    <a:pt x="1243296" y="910177"/>
                  </a:cubicBezTo>
                  <a:lnTo>
                    <a:pt x="29164" y="910177"/>
                  </a:lnTo>
                  <a:cubicBezTo>
                    <a:pt x="21430" y="910177"/>
                    <a:pt x="14011" y="907104"/>
                    <a:pt x="8542" y="901635"/>
                  </a:cubicBezTo>
                  <a:cubicBezTo>
                    <a:pt x="3073" y="896165"/>
                    <a:pt x="0" y="888747"/>
                    <a:pt x="0" y="881012"/>
                  </a:cubicBezTo>
                  <a:lnTo>
                    <a:pt x="0" y="29164"/>
                  </a:lnTo>
                  <a:cubicBezTo>
                    <a:pt x="0" y="21430"/>
                    <a:pt x="3073" y="14011"/>
                    <a:pt x="8542" y="8542"/>
                  </a:cubicBezTo>
                  <a:cubicBezTo>
                    <a:pt x="14011" y="3073"/>
                    <a:pt x="21430" y="0"/>
                    <a:pt x="29164" y="0"/>
                  </a:cubicBezTo>
                  <a:close/>
                </a:path>
              </a:pathLst>
            </a:custGeom>
            <a:solidFill>
              <a:srgbClr val="822C2E"/>
            </a:solidFill>
            <a:ln w="12700">
              <a:solidFill>
                <a:srgbClr val="000000"/>
              </a:solidFill>
            </a:ln>
          </p:spPr>
          <p:txBody>
            <a:bodyPr/>
            <a:lstStyle/>
            <a:p>
              <a:endParaRPr lang="en-US"/>
            </a:p>
          </p:txBody>
        </p:sp>
      </p:grpSp>
      <p:sp>
        <p:nvSpPr>
          <p:cNvPr id="43" name="TextBox 43"/>
          <p:cNvSpPr txBox="1"/>
          <p:nvPr/>
        </p:nvSpPr>
        <p:spPr>
          <a:xfrm>
            <a:off x="12186240" y="4659229"/>
            <a:ext cx="5766003" cy="4590872"/>
          </a:xfrm>
          <a:prstGeom prst="rect">
            <a:avLst/>
          </a:prstGeom>
        </p:spPr>
        <p:txBody>
          <a:bodyPr lIns="0" tIns="0" rIns="0" bIns="0" rtlCol="0" anchor="t">
            <a:spAutoFit/>
          </a:bodyPr>
          <a:lstStyle/>
          <a:p>
            <a:endParaRPr lang="en-US" dirty="0"/>
          </a:p>
          <a:p>
            <a:pPr marL="342900" indent="-342900">
              <a:buFont typeface="Arial" panose="020B0604020202020204" pitchFamily="34" charset="0"/>
              <a:buChar char="•"/>
            </a:pPr>
            <a:r>
              <a:rPr lang="en-US" sz="2400" dirty="0">
                <a:solidFill>
                  <a:schemeClr val="bg1">
                    <a:lumMod val="85000"/>
                  </a:schemeClr>
                </a:solidFill>
                <a:latin typeface="Quicksand" panose="020B0604020202020204" charset="0"/>
              </a:rPr>
              <a:t>The 30-day investigation starts when absconding is suspected and efforts begin. </a:t>
            </a:r>
          </a:p>
          <a:p>
            <a:pPr marL="342900" indent="-342900">
              <a:buFont typeface="Arial" panose="020B0604020202020204" pitchFamily="34" charset="0"/>
              <a:buChar char="•"/>
            </a:pPr>
            <a:r>
              <a:rPr lang="en-US" sz="2400" dirty="0">
                <a:solidFill>
                  <a:schemeClr val="bg1">
                    <a:lumMod val="85000"/>
                  </a:schemeClr>
                </a:solidFill>
                <a:latin typeface="Quicksand" panose="020B0604020202020204" charset="0"/>
              </a:rPr>
              <a:t>Document the start date in the narrative of the violation report. </a:t>
            </a:r>
          </a:p>
          <a:p>
            <a:pPr marL="342900" indent="-342900">
              <a:buFont typeface="Arial" panose="020B0604020202020204" pitchFamily="34" charset="0"/>
              <a:buChar char="•"/>
            </a:pPr>
            <a:r>
              <a:rPr lang="en-US" sz="2400" dirty="0">
                <a:solidFill>
                  <a:schemeClr val="bg1">
                    <a:lumMod val="85000"/>
                  </a:schemeClr>
                </a:solidFill>
                <a:latin typeface="Quicksand" panose="020B0604020202020204" charset="0"/>
              </a:rPr>
              <a:t>Detail all investigative efforts during the 30 days. </a:t>
            </a:r>
          </a:p>
          <a:p>
            <a:pPr marL="342900" indent="-342900">
              <a:buFont typeface="Arial" panose="020B0604020202020204" pitchFamily="34" charset="0"/>
              <a:buChar char="•"/>
            </a:pPr>
            <a:r>
              <a:rPr lang="en-US" sz="2400" dirty="0">
                <a:solidFill>
                  <a:schemeClr val="bg1">
                    <a:lumMod val="85000"/>
                  </a:schemeClr>
                </a:solidFill>
                <a:latin typeface="Quicksand" panose="020B0604020202020204" charset="0"/>
              </a:rPr>
              <a:t>Submit the violation report after 30 days, unless extenuating circumstances exist.</a:t>
            </a:r>
          </a:p>
          <a:p>
            <a:endParaRPr lang="en-US" dirty="0"/>
          </a:p>
          <a:p>
            <a:pPr algn="l">
              <a:lnSpc>
                <a:spcPts val="2939"/>
              </a:lnSpc>
              <a:spcBef>
                <a:spcPct val="0"/>
              </a:spcBef>
            </a:pPr>
            <a:endParaRPr lang="en-US" sz="2099" dirty="0">
              <a:solidFill>
                <a:srgbClr val="FFFFFF"/>
              </a:solidFill>
              <a:latin typeface="Quicksand"/>
              <a:ea typeface="Quicksand"/>
              <a:cs typeface="Quicksand"/>
              <a:sym typeface="Quicksand"/>
            </a:endParaRPr>
          </a:p>
        </p:txBody>
      </p:sp>
      <p:sp>
        <p:nvSpPr>
          <p:cNvPr id="44" name="TextBox 44"/>
          <p:cNvSpPr txBox="1"/>
          <p:nvPr/>
        </p:nvSpPr>
        <p:spPr>
          <a:xfrm>
            <a:off x="260122" y="8881789"/>
            <a:ext cx="11049000" cy="811488"/>
          </a:xfrm>
          <a:prstGeom prst="rect">
            <a:avLst/>
          </a:prstGeom>
        </p:spPr>
        <p:txBody>
          <a:bodyPr lIns="0" tIns="0" rIns="0" bIns="0" rtlCol="0" anchor="t">
            <a:spAutoFit/>
          </a:bodyPr>
          <a:lstStyle/>
          <a:p>
            <a:pPr algn="ctr">
              <a:lnSpc>
                <a:spcPts val="6719"/>
              </a:lnSpc>
            </a:pPr>
            <a:r>
              <a:rPr lang="en-US" sz="4798" b="1">
                <a:solidFill>
                  <a:srgbClr val="D3D3D3"/>
                </a:solidFill>
                <a:latin typeface="Montserrat Bold"/>
                <a:ea typeface="Montserrat Bold"/>
                <a:cs typeface="Montserrat Bold"/>
                <a:sym typeface="Montserrat Bold"/>
              </a:rPr>
              <a:t>Rule 4.109-2 Absconding Violation</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3660">
            <a:off x="7915742" y="9682162"/>
            <a:ext cx="8910171"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3" name="Group 3"/>
          <p:cNvGrpSpPr/>
          <p:nvPr/>
        </p:nvGrpSpPr>
        <p:grpSpPr>
          <a:xfrm>
            <a:off x="714375" y="850297"/>
            <a:ext cx="15099363" cy="1268730"/>
            <a:chOff x="0" y="0"/>
            <a:chExt cx="20132484" cy="1691640"/>
          </a:xfrm>
        </p:grpSpPr>
        <p:sp>
          <p:nvSpPr>
            <p:cNvPr id="4" name="Freeform 4"/>
            <p:cNvSpPr/>
            <p:nvPr/>
          </p:nvSpPr>
          <p:spPr>
            <a:xfrm>
              <a:off x="0" y="0"/>
              <a:ext cx="20132486" cy="1691643"/>
            </a:xfrm>
            <a:custGeom>
              <a:avLst/>
              <a:gdLst/>
              <a:ahLst/>
              <a:cxnLst/>
              <a:rect l="l" t="t" r="r" b="b"/>
              <a:pathLst>
                <a:path w="20132486" h="1691643">
                  <a:moveTo>
                    <a:pt x="0" y="0"/>
                  </a:moveTo>
                  <a:lnTo>
                    <a:pt x="20132486" y="0"/>
                  </a:lnTo>
                  <a:lnTo>
                    <a:pt x="20132486" y="1691643"/>
                  </a:lnTo>
                  <a:lnTo>
                    <a:pt x="0" y="1691643"/>
                  </a:lnTo>
                  <a:close/>
                </a:path>
              </a:pathLst>
            </a:custGeom>
            <a:blipFill>
              <a:blip r:embed="rId4" cstate="email">
                <a:alphaModFix amt="0"/>
                <a:extLst>
                  <a:ext uri="{28A0092B-C50C-407E-A947-70E740481C1C}">
                    <a14:useLocalDpi xmlns:a14="http://schemas.microsoft.com/office/drawing/2010/main"/>
                  </a:ext>
                </a:extLst>
              </a:blip>
              <a:stretch>
                <a:fillRect/>
              </a:stretch>
            </a:blipFill>
          </p:spPr>
          <p:txBody>
            <a:bodyPr/>
            <a:lstStyle/>
            <a:p>
              <a:endParaRPr lang="en-US"/>
            </a:p>
          </p:txBody>
        </p:sp>
        <p:sp>
          <p:nvSpPr>
            <p:cNvPr id="5" name="TextBox 5"/>
            <p:cNvSpPr txBox="1"/>
            <p:nvPr/>
          </p:nvSpPr>
          <p:spPr>
            <a:xfrm>
              <a:off x="0" y="66675"/>
              <a:ext cx="20132484" cy="1624965"/>
            </a:xfrm>
            <a:prstGeom prst="rect">
              <a:avLst/>
            </a:prstGeom>
          </p:spPr>
          <p:txBody>
            <a:bodyPr lIns="0" tIns="0" rIns="0" bIns="0" rtlCol="0" anchor="ctr"/>
            <a:lstStyle/>
            <a:p>
              <a:pPr algn="l">
                <a:lnSpc>
                  <a:spcPts val="6480"/>
                </a:lnSpc>
              </a:pPr>
              <a:r>
                <a:rPr lang="en-US" sz="6000" spc="-36">
                  <a:solidFill>
                    <a:srgbClr val="000000"/>
                  </a:solidFill>
                  <a:latin typeface="Questrial"/>
                  <a:ea typeface="Questrial"/>
                  <a:cs typeface="Questrial"/>
                  <a:sym typeface="Questrial"/>
                </a:rPr>
                <a:t>Implications of Non-Compliance</a:t>
              </a:r>
            </a:p>
          </p:txBody>
        </p:sp>
      </p:grpSp>
      <p:sp>
        <p:nvSpPr>
          <p:cNvPr id="6" name="AutoShape 6"/>
          <p:cNvSpPr/>
          <p:nvPr/>
        </p:nvSpPr>
        <p:spPr>
          <a:xfrm rot="5220">
            <a:off x="709612" y="1865624"/>
            <a:ext cx="6269069"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7" name="Group 7"/>
          <p:cNvGrpSpPr/>
          <p:nvPr/>
        </p:nvGrpSpPr>
        <p:grpSpPr>
          <a:xfrm>
            <a:off x="0" y="547688"/>
            <a:ext cx="413661" cy="1052512"/>
            <a:chOff x="0" y="0"/>
            <a:chExt cx="551548" cy="1403350"/>
          </a:xfrm>
        </p:grpSpPr>
        <p:sp>
          <p:nvSpPr>
            <p:cNvPr id="8" name="Freeform 8"/>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9" name="AutoShape 9"/>
          <p:cNvSpPr/>
          <p:nvPr/>
        </p:nvSpPr>
        <p:spPr>
          <a:xfrm rot="3360">
            <a:off x="7080094" y="9682162"/>
            <a:ext cx="9745818" cy="0"/>
          </a:xfrm>
          <a:prstGeom prst="line">
            <a:avLst/>
          </a:prstGeom>
          <a:ln w="9525" cap="rnd">
            <a:solidFill>
              <a:srgbClr val="FFFFFF"/>
            </a:solidFill>
            <a:prstDash val="solid"/>
            <a:headEnd type="none" w="sm" len="sm"/>
            <a:tailEnd type="none" w="sm" len="sm"/>
          </a:ln>
        </p:spPr>
        <p:txBody>
          <a:bodyPr/>
          <a:lstStyle/>
          <a:p>
            <a:endParaRPr lang="en-US"/>
          </a:p>
        </p:txBody>
      </p:sp>
      <p:sp>
        <p:nvSpPr>
          <p:cNvPr id="10" name="Freeform 10"/>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cstate="email">
              <a:alphaModFix amt="13000"/>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p:cNvSpPr txBox="1"/>
          <p:nvPr/>
        </p:nvSpPr>
        <p:spPr>
          <a:xfrm>
            <a:off x="714375" y="2955417"/>
            <a:ext cx="13856841" cy="6302883"/>
          </a:xfrm>
          <a:prstGeom prst="rect">
            <a:avLst/>
          </a:prstGeom>
        </p:spPr>
        <p:txBody>
          <a:bodyPr lIns="0" tIns="0" rIns="0" bIns="0" rtlCol="0" anchor="t">
            <a:spAutoFit/>
          </a:bodyPr>
          <a:lstStyle/>
          <a:p>
            <a:pPr algn="l">
              <a:lnSpc>
                <a:spcPts val="4536"/>
              </a:lnSpc>
            </a:pPr>
            <a:r>
              <a:rPr lang="en-US" sz="4200">
                <a:solidFill>
                  <a:srgbClr val="0E1E31"/>
                </a:solidFill>
                <a:latin typeface="Quicksand"/>
                <a:ea typeface="Quicksand"/>
                <a:cs typeface="Quicksand"/>
                <a:sym typeface="Quicksand"/>
              </a:rPr>
              <a:t>It is incumbent upon prosecutors, judges and other state officials to understand the requirements of the Compact and its rules, as well as the consequences of non-compliance. </a:t>
            </a:r>
          </a:p>
          <a:p>
            <a:pPr algn="l">
              <a:lnSpc>
                <a:spcPts val="4536"/>
              </a:lnSpc>
            </a:pPr>
            <a:endParaRPr lang="en-US" sz="4200">
              <a:solidFill>
                <a:srgbClr val="0E1E31"/>
              </a:solidFill>
              <a:latin typeface="Quicksand"/>
              <a:ea typeface="Quicksand"/>
              <a:cs typeface="Quicksand"/>
              <a:sym typeface="Quicksand"/>
            </a:endParaRPr>
          </a:p>
          <a:p>
            <a:pPr algn="l">
              <a:lnSpc>
                <a:spcPts val="4536"/>
              </a:lnSpc>
            </a:pPr>
            <a:r>
              <a:rPr lang="en-US" sz="4200">
                <a:solidFill>
                  <a:srgbClr val="0E1E31"/>
                </a:solidFill>
                <a:latin typeface="Quicksand"/>
                <a:ea typeface="Quicksand"/>
                <a:cs typeface="Quicksand"/>
                <a:sym typeface="Quicksand"/>
              </a:rPr>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sp>
        <p:nvSpPr>
          <p:cNvPr id="2" name="Freeform 2"/>
          <p:cNvSpPr/>
          <p:nvPr/>
        </p:nvSpPr>
        <p:spPr>
          <a:xfrm>
            <a:off x="-308791" y="2094843"/>
            <a:ext cx="8669064" cy="6389370"/>
          </a:xfrm>
          <a:custGeom>
            <a:avLst/>
            <a:gdLst/>
            <a:ahLst/>
            <a:cxnLst/>
            <a:rect l="l" t="t" r="r" b="b"/>
            <a:pathLst>
              <a:path w="8669064" h="6389370">
                <a:moveTo>
                  <a:pt x="0" y="0"/>
                </a:moveTo>
                <a:lnTo>
                  <a:pt x="8669064" y="0"/>
                </a:lnTo>
                <a:lnTo>
                  <a:pt x="8669064" y="6389370"/>
                </a:lnTo>
                <a:lnTo>
                  <a:pt x="0" y="6389370"/>
                </a:lnTo>
                <a:lnTo>
                  <a:pt x="0" y="0"/>
                </a:lnTo>
                <a:close/>
              </a:path>
            </a:pathLst>
          </a:custGeom>
          <a:blipFill>
            <a:blip r:embed="rId4" cstate="email">
              <a:extLst>
                <a:ext uri="{28A0092B-C50C-407E-A947-70E740481C1C}">
                  <a14:useLocalDpi xmlns:a14="http://schemas.microsoft.com/office/drawing/2010/main"/>
                </a:ext>
              </a:extLst>
            </a:blip>
            <a:stretch>
              <a:fillRect t="1097"/>
            </a:stretch>
          </a:blipFill>
        </p:spPr>
        <p:txBody>
          <a:bodyPr/>
          <a:lstStyle/>
          <a:p>
            <a:endParaRPr lang="en-US"/>
          </a:p>
        </p:txBody>
      </p:sp>
      <p:grpSp>
        <p:nvGrpSpPr>
          <p:cNvPr id="3" name="Group 3"/>
          <p:cNvGrpSpPr/>
          <p:nvPr/>
        </p:nvGrpSpPr>
        <p:grpSpPr>
          <a:xfrm>
            <a:off x="7920504" y="-5715"/>
            <a:ext cx="10367496" cy="10286990"/>
            <a:chOff x="0" y="0"/>
            <a:chExt cx="13823328" cy="13715987"/>
          </a:xfrm>
        </p:grpSpPr>
        <p:sp>
          <p:nvSpPr>
            <p:cNvPr id="4" name="Freeform 4"/>
            <p:cNvSpPr/>
            <p:nvPr/>
          </p:nvSpPr>
          <p:spPr>
            <a:xfrm>
              <a:off x="0" y="0"/>
              <a:ext cx="13823314" cy="13716000"/>
            </a:xfrm>
            <a:custGeom>
              <a:avLst/>
              <a:gdLst/>
              <a:ahLst/>
              <a:cxnLst/>
              <a:rect l="l" t="t" r="r" b="b"/>
              <a:pathLst>
                <a:path w="13823314" h="13716000">
                  <a:moveTo>
                    <a:pt x="0" y="0"/>
                  </a:moveTo>
                  <a:lnTo>
                    <a:pt x="13823314" y="0"/>
                  </a:lnTo>
                  <a:lnTo>
                    <a:pt x="13823314" y="13716000"/>
                  </a:lnTo>
                  <a:lnTo>
                    <a:pt x="0" y="13716000"/>
                  </a:lnTo>
                  <a:close/>
                </a:path>
              </a:pathLst>
            </a:custGeom>
            <a:solidFill>
              <a:srgbClr val="D3D3D3"/>
            </a:solidFill>
            <a:ln w="12700">
              <a:solidFill>
                <a:srgbClr val="000000"/>
              </a:solidFill>
            </a:ln>
          </p:spPr>
          <p:txBody>
            <a:bodyPr/>
            <a:lstStyle/>
            <a:p>
              <a:endParaRPr lang="en-US"/>
            </a:p>
          </p:txBody>
        </p:sp>
      </p:grpSp>
      <p:sp>
        <p:nvSpPr>
          <p:cNvPr id="5" name="AutoShape 5"/>
          <p:cNvSpPr/>
          <p:nvPr/>
        </p:nvSpPr>
        <p:spPr>
          <a:xfrm rot="3900">
            <a:off x="8463686" y="9682162"/>
            <a:ext cx="8362236" cy="0"/>
          </a:xfrm>
          <a:prstGeom prst="line">
            <a:avLst/>
          </a:prstGeom>
          <a:ln w="9525" cap="rnd">
            <a:solidFill>
              <a:srgbClr val="2E415D"/>
            </a:solidFill>
            <a:prstDash val="solid"/>
            <a:headEnd type="none" w="sm" len="sm"/>
            <a:tailEnd type="none" w="sm" len="sm"/>
          </a:ln>
        </p:spPr>
        <p:txBody>
          <a:bodyPr/>
          <a:lstStyle/>
          <a:p>
            <a:endParaRPr lang="en-US"/>
          </a:p>
        </p:txBody>
      </p:sp>
      <p:sp>
        <p:nvSpPr>
          <p:cNvPr id="6" name="AutoShape 6"/>
          <p:cNvSpPr/>
          <p:nvPr/>
        </p:nvSpPr>
        <p:spPr>
          <a:xfrm rot="5220">
            <a:off x="709612" y="1865624"/>
            <a:ext cx="6269069" cy="0"/>
          </a:xfrm>
          <a:prstGeom prst="line">
            <a:avLst/>
          </a:prstGeom>
          <a:ln w="9525" cap="rnd">
            <a:solidFill>
              <a:srgbClr val="2E415D"/>
            </a:solidFill>
            <a:prstDash val="solid"/>
            <a:headEnd type="none" w="sm" len="sm"/>
            <a:tailEnd type="none" w="sm" len="sm"/>
          </a:ln>
        </p:spPr>
        <p:txBody>
          <a:bodyPr/>
          <a:lstStyle/>
          <a:p>
            <a:endParaRPr lang="en-US"/>
          </a:p>
        </p:txBody>
      </p:sp>
      <p:grpSp>
        <p:nvGrpSpPr>
          <p:cNvPr id="7" name="Group 7"/>
          <p:cNvGrpSpPr/>
          <p:nvPr/>
        </p:nvGrpSpPr>
        <p:grpSpPr>
          <a:xfrm>
            <a:off x="8468449" y="817931"/>
            <a:ext cx="751361" cy="1919310"/>
            <a:chOff x="0" y="0"/>
            <a:chExt cx="1001814" cy="2559080"/>
          </a:xfrm>
        </p:grpSpPr>
        <p:sp>
          <p:nvSpPr>
            <p:cNvPr id="8" name="Freeform 8"/>
            <p:cNvSpPr/>
            <p:nvPr/>
          </p:nvSpPr>
          <p:spPr>
            <a:xfrm>
              <a:off x="0" y="0"/>
              <a:ext cx="1001776" cy="2559054"/>
            </a:xfrm>
            <a:custGeom>
              <a:avLst/>
              <a:gdLst/>
              <a:ahLst/>
              <a:cxnLst/>
              <a:rect l="l" t="t" r="r" b="b"/>
              <a:pathLst>
                <a:path w="1001776" h="2559054">
                  <a:moveTo>
                    <a:pt x="0" y="0"/>
                  </a:moveTo>
                  <a:lnTo>
                    <a:pt x="1001776" y="0"/>
                  </a:lnTo>
                  <a:lnTo>
                    <a:pt x="1001776" y="2559054"/>
                  </a:lnTo>
                  <a:lnTo>
                    <a:pt x="0" y="2559054"/>
                  </a:lnTo>
                  <a:close/>
                </a:path>
              </a:pathLst>
            </a:custGeom>
            <a:solidFill>
              <a:srgbClr val="2E415D"/>
            </a:solidFill>
            <a:ln w="12700">
              <a:solidFill>
                <a:srgbClr val="000000"/>
              </a:solidFill>
            </a:ln>
          </p:spPr>
          <p:txBody>
            <a:bodyPr/>
            <a:lstStyle/>
            <a:p>
              <a:endParaRPr lang="en-US"/>
            </a:p>
          </p:txBody>
        </p:sp>
        <p:sp>
          <p:nvSpPr>
            <p:cNvPr id="9" name="TextBox 9"/>
            <p:cNvSpPr txBox="1"/>
            <p:nvPr/>
          </p:nvSpPr>
          <p:spPr>
            <a:xfrm>
              <a:off x="0" y="38100"/>
              <a:ext cx="1001814" cy="2520980"/>
            </a:xfrm>
            <a:prstGeom prst="rect">
              <a:avLst/>
            </a:prstGeom>
          </p:spPr>
          <p:txBody>
            <a:bodyPr lIns="50800" tIns="50800" rIns="50800" bIns="50800" rtlCol="0" anchor="ctr"/>
            <a:lstStyle/>
            <a:p>
              <a:pPr algn="ctr">
                <a:lnSpc>
                  <a:spcPts val="4536"/>
                </a:lnSpc>
              </a:pPr>
              <a:r>
                <a:rPr lang="en-US" sz="4200" spc="-25">
                  <a:solidFill>
                    <a:srgbClr val="D3D3D3"/>
                  </a:solidFill>
                  <a:latin typeface="Questrial"/>
                  <a:ea typeface="Questrial"/>
                  <a:cs typeface="Questrial"/>
                  <a:sym typeface="Questrial"/>
                </a:rPr>
                <a:t>1</a:t>
              </a:r>
            </a:p>
          </p:txBody>
        </p:sp>
      </p:grpSp>
      <p:sp>
        <p:nvSpPr>
          <p:cNvPr id="10" name="TextBox 10"/>
          <p:cNvSpPr txBox="1"/>
          <p:nvPr/>
        </p:nvSpPr>
        <p:spPr>
          <a:xfrm>
            <a:off x="9436151" y="1027728"/>
            <a:ext cx="8303905" cy="3019425"/>
          </a:xfrm>
          <a:prstGeom prst="rect">
            <a:avLst/>
          </a:prstGeom>
        </p:spPr>
        <p:txBody>
          <a:bodyPr lIns="0" tIns="0" rIns="0" bIns="0" rtlCol="0" anchor="t">
            <a:spAutoFit/>
          </a:bodyPr>
          <a:lstStyle/>
          <a:p>
            <a:pPr algn="ctr">
              <a:lnSpc>
                <a:spcPts val="4080"/>
              </a:lnSpc>
            </a:pPr>
            <a:r>
              <a:rPr lang="en-US" sz="3400">
                <a:solidFill>
                  <a:srgbClr val="0E1E31"/>
                </a:solidFill>
                <a:latin typeface="Quicksand"/>
                <a:ea typeface="Quicksand"/>
                <a:cs typeface="Quicksand"/>
                <a:sym typeface="Quicksand"/>
              </a:rPr>
              <a:t>Violation Report Requiring Retaking </a:t>
            </a:r>
          </a:p>
          <a:p>
            <a:pPr algn="ctr">
              <a:lnSpc>
                <a:spcPts val="4320"/>
              </a:lnSpc>
            </a:pPr>
            <a:r>
              <a:rPr lang="en-US" sz="3600">
                <a:solidFill>
                  <a:srgbClr val="0E1E31"/>
                </a:solidFill>
                <a:latin typeface="Quicksand"/>
                <a:ea typeface="Quicksand"/>
                <a:cs typeface="Quicksand"/>
                <a:sym typeface="Quicksand"/>
              </a:rPr>
              <a:t>= </a:t>
            </a:r>
          </a:p>
          <a:p>
            <a:pPr algn="ctr">
              <a:lnSpc>
                <a:spcPts val="4080"/>
              </a:lnSpc>
            </a:pPr>
            <a:r>
              <a:rPr lang="en-US" sz="3400">
                <a:solidFill>
                  <a:srgbClr val="0E1E31"/>
                </a:solidFill>
                <a:latin typeface="Quicksand"/>
                <a:ea typeface="Quicksand"/>
                <a:cs typeface="Quicksand"/>
                <a:sym typeface="Quicksand"/>
              </a:rPr>
              <a:t>WARRANT  </a:t>
            </a:r>
          </a:p>
          <a:p>
            <a:pPr algn="ctr">
              <a:lnSpc>
                <a:spcPts val="2879"/>
              </a:lnSpc>
            </a:pPr>
            <a:r>
              <a:rPr lang="en-US" sz="2400" i="1">
                <a:solidFill>
                  <a:srgbClr val="0E1E31"/>
                </a:solidFill>
                <a:latin typeface="Quicksand"/>
                <a:ea typeface="Quicksand"/>
                <a:cs typeface="Quicksand"/>
                <a:sym typeface="Quicksand"/>
              </a:rPr>
              <a:t>ONLY Exception: after report of ‘Behavior Requiring Retaking,’ Sending state can order the return of the supervised individual (via reporting instructions) in lieu of retaking</a:t>
            </a:r>
          </a:p>
        </p:txBody>
      </p:sp>
      <p:grpSp>
        <p:nvGrpSpPr>
          <p:cNvPr id="11" name="Group 11"/>
          <p:cNvGrpSpPr/>
          <p:nvPr/>
        </p:nvGrpSpPr>
        <p:grpSpPr>
          <a:xfrm>
            <a:off x="8468449" y="4395921"/>
            <a:ext cx="751361" cy="1919303"/>
            <a:chOff x="0" y="0"/>
            <a:chExt cx="1001814" cy="2559071"/>
          </a:xfrm>
        </p:grpSpPr>
        <p:sp>
          <p:nvSpPr>
            <p:cNvPr id="12" name="Freeform 12"/>
            <p:cNvSpPr/>
            <p:nvPr/>
          </p:nvSpPr>
          <p:spPr>
            <a:xfrm>
              <a:off x="0" y="0"/>
              <a:ext cx="1001776" cy="2559045"/>
            </a:xfrm>
            <a:custGeom>
              <a:avLst/>
              <a:gdLst/>
              <a:ahLst/>
              <a:cxnLst/>
              <a:rect l="l" t="t" r="r" b="b"/>
              <a:pathLst>
                <a:path w="1001776" h="2559045">
                  <a:moveTo>
                    <a:pt x="0" y="0"/>
                  </a:moveTo>
                  <a:lnTo>
                    <a:pt x="1001776" y="0"/>
                  </a:lnTo>
                  <a:lnTo>
                    <a:pt x="1001776" y="2559045"/>
                  </a:lnTo>
                  <a:lnTo>
                    <a:pt x="0" y="2559045"/>
                  </a:lnTo>
                  <a:close/>
                </a:path>
              </a:pathLst>
            </a:custGeom>
            <a:solidFill>
              <a:srgbClr val="2E415D"/>
            </a:solidFill>
            <a:ln w="12700">
              <a:solidFill>
                <a:srgbClr val="000000"/>
              </a:solidFill>
            </a:ln>
          </p:spPr>
          <p:txBody>
            <a:bodyPr/>
            <a:lstStyle/>
            <a:p>
              <a:endParaRPr lang="en-US"/>
            </a:p>
          </p:txBody>
        </p:sp>
        <p:sp>
          <p:nvSpPr>
            <p:cNvPr id="13" name="TextBox 13"/>
            <p:cNvSpPr txBox="1"/>
            <p:nvPr/>
          </p:nvSpPr>
          <p:spPr>
            <a:xfrm>
              <a:off x="0" y="38100"/>
              <a:ext cx="1001814" cy="2520971"/>
            </a:xfrm>
            <a:prstGeom prst="rect">
              <a:avLst/>
            </a:prstGeom>
          </p:spPr>
          <p:txBody>
            <a:bodyPr lIns="50800" tIns="50800" rIns="50800" bIns="50800" rtlCol="0" anchor="ctr"/>
            <a:lstStyle/>
            <a:p>
              <a:pPr algn="ctr">
                <a:lnSpc>
                  <a:spcPts val="4536"/>
                </a:lnSpc>
              </a:pPr>
              <a:r>
                <a:rPr lang="en-US" sz="4200" spc="-25">
                  <a:solidFill>
                    <a:srgbClr val="D3D3D3"/>
                  </a:solidFill>
                  <a:latin typeface="Questrial"/>
                  <a:ea typeface="Questrial"/>
                  <a:cs typeface="Questrial"/>
                  <a:sym typeface="Questrial"/>
                </a:rPr>
                <a:t>2</a:t>
              </a:r>
            </a:p>
          </p:txBody>
        </p:sp>
      </p:grpSp>
      <p:sp>
        <p:nvSpPr>
          <p:cNvPr id="14" name="TextBox 14"/>
          <p:cNvSpPr txBox="1"/>
          <p:nvPr/>
        </p:nvSpPr>
        <p:spPr>
          <a:xfrm>
            <a:off x="9436151" y="4261161"/>
            <a:ext cx="8137036" cy="3200400"/>
          </a:xfrm>
          <a:prstGeom prst="rect">
            <a:avLst/>
          </a:prstGeom>
        </p:spPr>
        <p:txBody>
          <a:bodyPr lIns="0" tIns="0" rIns="0" bIns="0" rtlCol="0" anchor="t">
            <a:spAutoFit/>
          </a:bodyPr>
          <a:lstStyle/>
          <a:p>
            <a:pPr algn="l">
              <a:lnSpc>
                <a:spcPts val="4080"/>
              </a:lnSpc>
            </a:pPr>
            <a:r>
              <a:rPr lang="en-US" sz="3400">
                <a:solidFill>
                  <a:srgbClr val="0E1E31"/>
                </a:solidFill>
                <a:latin typeface="Quicksand"/>
                <a:ea typeface="Quicksand"/>
                <a:cs typeface="Quicksand"/>
                <a:sym typeface="Quicksand"/>
              </a:rPr>
              <a:t>Warrant must be Compact Compliant </a:t>
            </a:r>
            <a:r>
              <a:rPr lang="en-US" sz="3400" i="1">
                <a:solidFill>
                  <a:srgbClr val="0E1E31"/>
                </a:solidFill>
                <a:latin typeface="Quicksand"/>
                <a:ea typeface="Quicksand"/>
                <a:cs typeface="Quicksand"/>
                <a:sym typeface="Quicksand"/>
              </a:rPr>
              <a:t>(within 15 business days of OVR receipt)</a:t>
            </a:r>
          </a:p>
          <a:p>
            <a:pPr marL="651510" lvl="1" indent="-325755" algn="l">
              <a:lnSpc>
                <a:spcPts val="4320"/>
              </a:lnSpc>
              <a:buFont typeface="Arial"/>
              <a:buChar char="•"/>
            </a:pPr>
            <a:r>
              <a:rPr lang="en-US" sz="3600">
                <a:solidFill>
                  <a:srgbClr val="0E1E31"/>
                </a:solidFill>
                <a:latin typeface="Quicksand"/>
                <a:ea typeface="Quicksand"/>
                <a:cs typeface="Quicksand"/>
                <a:sym typeface="Quicksand"/>
              </a:rPr>
              <a:t>No Bond</a:t>
            </a:r>
          </a:p>
          <a:p>
            <a:pPr marL="651510" lvl="1" indent="-325755" algn="l">
              <a:lnSpc>
                <a:spcPts val="4320"/>
              </a:lnSpc>
              <a:buFont typeface="Arial"/>
              <a:buChar char="•"/>
            </a:pPr>
            <a:r>
              <a:rPr lang="en-US" sz="3600">
                <a:solidFill>
                  <a:srgbClr val="0E1E31"/>
                </a:solidFill>
                <a:latin typeface="Quicksand"/>
                <a:ea typeface="Quicksand"/>
                <a:cs typeface="Quicksand"/>
                <a:sym typeface="Quicksand"/>
              </a:rPr>
              <a:t>Nationwide</a:t>
            </a:r>
          </a:p>
          <a:p>
            <a:pPr marL="651510" lvl="1" indent="-325755" algn="l">
              <a:lnSpc>
                <a:spcPts val="4320"/>
              </a:lnSpc>
              <a:buFont typeface="Arial"/>
              <a:buChar char="•"/>
            </a:pPr>
            <a:r>
              <a:rPr lang="en-US" sz="3600">
                <a:solidFill>
                  <a:srgbClr val="0E1E31"/>
                </a:solidFill>
                <a:latin typeface="Quicksand"/>
                <a:ea typeface="Quicksand"/>
                <a:cs typeface="Quicksand"/>
                <a:sym typeface="Quicksand"/>
              </a:rPr>
              <a:t>Entered into NCIC</a:t>
            </a:r>
          </a:p>
          <a:p>
            <a:pPr marL="651510" lvl="1" indent="-325755" algn="l">
              <a:lnSpc>
                <a:spcPts val="4320"/>
              </a:lnSpc>
            </a:pPr>
            <a:endParaRPr lang="en-US" sz="3600">
              <a:solidFill>
                <a:srgbClr val="0E1E31"/>
              </a:solidFill>
              <a:latin typeface="Quicksand"/>
              <a:ea typeface="Quicksand"/>
              <a:cs typeface="Quicksand"/>
              <a:sym typeface="Quicksand"/>
            </a:endParaRPr>
          </a:p>
        </p:txBody>
      </p:sp>
      <p:grpSp>
        <p:nvGrpSpPr>
          <p:cNvPr id="15" name="Group 15"/>
          <p:cNvGrpSpPr/>
          <p:nvPr/>
        </p:nvGrpSpPr>
        <p:grpSpPr>
          <a:xfrm>
            <a:off x="0" y="547688"/>
            <a:ext cx="413661" cy="1052512"/>
            <a:chOff x="0" y="0"/>
            <a:chExt cx="551548" cy="1403350"/>
          </a:xfrm>
        </p:grpSpPr>
        <p:sp>
          <p:nvSpPr>
            <p:cNvPr id="16" name="Freeform 1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D3D3D3"/>
            </a:solidFill>
            <a:ln w="12700">
              <a:noFill/>
            </a:ln>
          </p:spPr>
          <p:txBody>
            <a:bodyPr/>
            <a:lstStyle/>
            <a:p>
              <a:endParaRPr lang="en-US"/>
            </a:p>
          </p:txBody>
        </p:sp>
      </p:grpSp>
      <p:grpSp>
        <p:nvGrpSpPr>
          <p:cNvPr id="17" name="Group 17"/>
          <p:cNvGrpSpPr/>
          <p:nvPr/>
        </p:nvGrpSpPr>
        <p:grpSpPr>
          <a:xfrm>
            <a:off x="714375" y="547687"/>
            <a:ext cx="7206129" cy="1181609"/>
            <a:chOff x="0" y="0"/>
            <a:chExt cx="9608172" cy="1575478"/>
          </a:xfrm>
        </p:grpSpPr>
        <p:sp>
          <p:nvSpPr>
            <p:cNvPr id="18" name="Freeform 18"/>
            <p:cNvSpPr/>
            <p:nvPr/>
          </p:nvSpPr>
          <p:spPr>
            <a:xfrm>
              <a:off x="0" y="0"/>
              <a:ext cx="9608172" cy="1575478"/>
            </a:xfrm>
            <a:custGeom>
              <a:avLst/>
              <a:gdLst/>
              <a:ahLst/>
              <a:cxnLst/>
              <a:rect l="l" t="t" r="r" b="b"/>
              <a:pathLst>
                <a:path w="9608172" h="1575478">
                  <a:moveTo>
                    <a:pt x="0" y="0"/>
                  </a:moveTo>
                  <a:lnTo>
                    <a:pt x="9608172" y="0"/>
                  </a:lnTo>
                  <a:lnTo>
                    <a:pt x="9608172" y="1575478"/>
                  </a:lnTo>
                  <a:lnTo>
                    <a:pt x="0" y="1575478"/>
                  </a:lnTo>
                  <a:close/>
                </a:path>
              </a:pathLst>
            </a:custGeom>
            <a:solidFill>
              <a:srgbClr val="000000">
                <a:alpha val="0"/>
              </a:srgbClr>
            </a:solidFill>
            <a:ln w="12700">
              <a:noFill/>
            </a:ln>
          </p:spPr>
          <p:txBody>
            <a:bodyPr/>
            <a:lstStyle/>
            <a:p>
              <a:endParaRPr lang="en-US"/>
            </a:p>
          </p:txBody>
        </p:sp>
        <p:sp>
          <p:nvSpPr>
            <p:cNvPr id="19" name="TextBox 19"/>
            <p:cNvSpPr txBox="1"/>
            <p:nvPr/>
          </p:nvSpPr>
          <p:spPr>
            <a:xfrm>
              <a:off x="0" y="47625"/>
              <a:ext cx="9608172" cy="1527853"/>
            </a:xfrm>
            <a:prstGeom prst="rect">
              <a:avLst/>
            </a:prstGeom>
            <a:ln>
              <a:noFill/>
            </a:ln>
          </p:spPr>
          <p:txBody>
            <a:bodyPr lIns="0" tIns="0" rIns="0" bIns="0" rtlCol="0" anchor="ctr"/>
            <a:lstStyle/>
            <a:p>
              <a:pPr algn="l">
                <a:lnSpc>
                  <a:spcPts val="6048"/>
                </a:lnSpc>
              </a:pPr>
              <a:r>
                <a:rPr lang="en-US" sz="5600" spc="-34">
                  <a:solidFill>
                    <a:srgbClr val="D3D3D3"/>
                  </a:solidFill>
                  <a:latin typeface="Questrial"/>
                  <a:ea typeface="Questrial"/>
                  <a:cs typeface="Questrial"/>
                  <a:sym typeface="Questrial"/>
                </a:rPr>
                <a:t>Warrant Requirement</a:t>
              </a:r>
            </a:p>
          </p:txBody>
        </p:sp>
      </p:grpSp>
      <p:grpSp>
        <p:nvGrpSpPr>
          <p:cNvPr id="20" name="Group 20"/>
          <p:cNvGrpSpPr/>
          <p:nvPr/>
        </p:nvGrpSpPr>
        <p:grpSpPr>
          <a:xfrm>
            <a:off x="8468449" y="7613828"/>
            <a:ext cx="751361" cy="1919303"/>
            <a:chOff x="0" y="0"/>
            <a:chExt cx="1001814" cy="2559070"/>
          </a:xfrm>
        </p:grpSpPr>
        <p:sp>
          <p:nvSpPr>
            <p:cNvPr id="21" name="Freeform 21"/>
            <p:cNvSpPr/>
            <p:nvPr/>
          </p:nvSpPr>
          <p:spPr>
            <a:xfrm>
              <a:off x="0" y="0"/>
              <a:ext cx="1001776" cy="2559045"/>
            </a:xfrm>
            <a:custGeom>
              <a:avLst/>
              <a:gdLst/>
              <a:ahLst/>
              <a:cxnLst/>
              <a:rect l="l" t="t" r="r" b="b"/>
              <a:pathLst>
                <a:path w="1001776" h="2559045">
                  <a:moveTo>
                    <a:pt x="0" y="0"/>
                  </a:moveTo>
                  <a:lnTo>
                    <a:pt x="1001776" y="0"/>
                  </a:lnTo>
                  <a:lnTo>
                    <a:pt x="1001776" y="2559045"/>
                  </a:lnTo>
                  <a:lnTo>
                    <a:pt x="0" y="2559045"/>
                  </a:lnTo>
                  <a:close/>
                </a:path>
              </a:pathLst>
            </a:custGeom>
            <a:solidFill>
              <a:srgbClr val="2E415D"/>
            </a:solidFill>
            <a:ln w="12700">
              <a:solidFill>
                <a:srgbClr val="000000"/>
              </a:solidFill>
            </a:ln>
          </p:spPr>
          <p:txBody>
            <a:bodyPr/>
            <a:lstStyle/>
            <a:p>
              <a:endParaRPr lang="en-US"/>
            </a:p>
          </p:txBody>
        </p:sp>
        <p:sp>
          <p:nvSpPr>
            <p:cNvPr id="22" name="TextBox 22"/>
            <p:cNvSpPr txBox="1"/>
            <p:nvPr/>
          </p:nvSpPr>
          <p:spPr>
            <a:xfrm>
              <a:off x="0" y="38100"/>
              <a:ext cx="1001814" cy="2520970"/>
            </a:xfrm>
            <a:prstGeom prst="rect">
              <a:avLst/>
            </a:prstGeom>
          </p:spPr>
          <p:txBody>
            <a:bodyPr lIns="50800" tIns="50800" rIns="50800" bIns="50800" rtlCol="0" anchor="ctr"/>
            <a:lstStyle/>
            <a:p>
              <a:pPr algn="ctr">
                <a:lnSpc>
                  <a:spcPts val="4536"/>
                </a:lnSpc>
              </a:pPr>
              <a:r>
                <a:rPr lang="en-US" sz="4200" spc="-25">
                  <a:solidFill>
                    <a:srgbClr val="D3D3D3"/>
                  </a:solidFill>
                  <a:latin typeface="Questrial"/>
                  <a:ea typeface="Questrial"/>
                  <a:cs typeface="Questrial"/>
                  <a:sym typeface="Questrial"/>
                </a:rPr>
                <a:t>3</a:t>
              </a:r>
            </a:p>
          </p:txBody>
        </p:sp>
      </p:grpSp>
      <p:sp>
        <p:nvSpPr>
          <p:cNvPr id="23" name="TextBox 23"/>
          <p:cNvSpPr txBox="1"/>
          <p:nvPr/>
        </p:nvSpPr>
        <p:spPr>
          <a:xfrm>
            <a:off x="9436151" y="7775096"/>
            <a:ext cx="8137036" cy="2057400"/>
          </a:xfrm>
          <a:prstGeom prst="rect">
            <a:avLst/>
          </a:prstGeom>
        </p:spPr>
        <p:txBody>
          <a:bodyPr lIns="0" tIns="0" rIns="0" bIns="0" rtlCol="0" anchor="t">
            <a:spAutoFit/>
          </a:bodyPr>
          <a:lstStyle/>
          <a:p>
            <a:pPr algn="l">
              <a:lnSpc>
                <a:spcPts val="4080"/>
              </a:lnSpc>
            </a:pPr>
            <a:r>
              <a:rPr lang="en-US" sz="3400">
                <a:solidFill>
                  <a:srgbClr val="0E1E31"/>
                </a:solidFill>
                <a:latin typeface="Quicksand"/>
                <a:ea typeface="Quicksand"/>
                <a:cs typeface="Quicksand"/>
                <a:sym typeface="Quicksand"/>
              </a:rPr>
              <a:t>Details of Warrant must be entered in ICOTS on the supervised individual’s Profile</a:t>
            </a:r>
          </a:p>
          <a:p>
            <a:pPr algn="l">
              <a:lnSpc>
                <a:spcPts val="4080"/>
              </a:lnSpc>
            </a:pPr>
            <a:endParaRPr lang="en-US" sz="3400">
              <a:solidFill>
                <a:srgbClr val="0E1E31"/>
              </a:solidFill>
              <a:latin typeface="Quicksand"/>
              <a:ea typeface="Quicksand"/>
              <a:cs typeface="Quicksand"/>
              <a:sym typeface="Quicksand"/>
            </a:endParaRP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242187"/>
            <a:chOff x="0" y="0"/>
            <a:chExt cx="22517100" cy="1656250"/>
          </a:xfrm>
        </p:grpSpPr>
        <p:sp>
          <p:nvSpPr>
            <p:cNvPr id="3" name="Freeform 3"/>
            <p:cNvSpPr/>
            <p:nvPr/>
          </p:nvSpPr>
          <p:spPr>
            <a:xfrm>
              <a:off x="0" y="0"/>
              <a:ext cx="22517100" cy="1656250"/>
            </a:xfrm>
            <a:custGeom>
              <a:avLst/>
              <a:gdLst/>
              <a:ahLst/>
              <a:cxnLst/>
              <a:rect l="l" t="t" r="r" b="b"/>
              <a:pathLst>
                <a:path w="22517100" h="1656250">
                  <a:moveTo>
                    <a:pt x="0" y="0"/>
                  </a:moveTo>
                  <a:lnTo>
                    <a:pt x="22517100" y="0"/>
                  </a:lnTo>
                  <a:lnTo>
                    <a:pt x="22517100" y="1656250"/>
                  </a:lnTo>
                  <a:lnTo>
                    <a:pt x="0" y="165625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589575"/>
            </a:xfrm>
            <a:prstGeom prst="rect">
              <a:avLst/>
            </a:prstGeom>
            <a:ln>
              <a:noFill/>
            </a:ln>
          </p:spPr>
          <p:txBody>
            <a:bodyPr lIns="0" tIns="0" rIns="0" bIns="0" rtlCol="0" anchor="ctr"/>
            <a:lstStyle/>
            <a:p>
              <a:pPr algn="l">
                <a:lnSpc>
                  <a:spcPts val="6372"/>
                </a:lnSpc>
              </a:pPr>
              <a:r>
                <a:rPr lang="en-US" sz="5900" spc="-35" dirty="0">
                  <a:solidFill>
                    <a:srgbClr val="D3D3D3"/>
                  </a:solidFill>
                  <a:latin typeface="Questrial"/>
                  <a:ea typeface="Questrial"/>
                  <a:cs typeface="Questrial"/>
                  <a:sym typeface="Questrial"/>
                </a:rPr>
                <a:t>Manage Retaking via Violation Report Addendums</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822C2E"/>
            </a:solidFill>
            <a:ln w="12700">
              <a:noFill/>
            </a:ln>
          </p:spPr>
          <p:txBody>
            <a:bodyPr/>
            <a:lstStyle/>
            <a:p>
              <a:endParaRPr lang="en-US"/>
            </a:p>
          </p:txBody>
        </p:sp>
      </p:grpSp>
      <p:sp>
        <p:nvSpPr>
          <p:cNvPr id="7" name="TextBox 7"/>
          <p:cNvSpPr txBox="1"/>
          <p:nvPr/>
        </p:nvSpPr>
        <p:spPr>
          <a:xfrm>
            <a:off x="2109718" y="9097613"/>
            <a:ext cx="14037618" cy="638175"/>
          </a:xfrm>
          <a:prstGeom prst="rect">
            <a:avLst/>
          </a:prstGeom>
        </p:spPr>
        <p:txBody>
          <a:bodyPr lIns="0" tIns="0" rIns="0" bIns="0" rtlCol="0" anchor="t">
            <a:spAutoFit/>
          </a:bodyPr>
          <a:lstStyle/>
          <a:p>
            <a:pPr algn="ctr">
              <a:lnSpc>
                <a:spcPts val="5040"/>
              </a:lnSpc>
            </a:pPr>
            <a:r>
              <a:rPr lang="en-US" sz="4200" i="1">
                <a:solidFill>
                  <a:srgbClr val="D3D3D3"/>
                </a:solidFill>
                <a:latin typeface="Quicksand"/>
                <a:ea typeface="Quicksand"/>
                <a:cs typeface="Quicksand"/>
                <a:sym typeface="Quicksand"/>
              </a:rPr>
              <a:t>Ensure accurate/updated information is provided timely </a:t>
            </a:r>
          </a:p>
        </p:txBody>
      </p:sp>
      <p:sp>
        <p:nvSpPr>
          <p:cNvPr id="8" name="Freeform 8"/>
          <p:cNvSpPr/>
          <p:nvPr/>
        </p:nvSpPr>
        <p:spPr>
          <a:xfrm>
            <a:off x="1468479" y="2264616"/>
            <a:ext cx="11138697" cy="6122870"/>
          </a:xfrm>
          <a:custGeom>
            <a:avLst/>
            <a:gdLst/>
            <a:ahLst/>
            <a:cxnLst/>
            <a:rect l="l" t="t" r="r" b="b"/>
            <a:pathLst>
              <a:path w="11138697" h="6122870">
                <a:moveTo>
                  <a:pt x="0" y="0"/>
                </a:moveTo>
                <a:lnTo>
                  <a:pt x="11138697" y="0"/>
                </a:lnTo>
                <a:lnTo>
                  <a:pt x="11138697" y="6122870"/>
                </a:lnTo>
                <a:lnTo>
                  <a:pt x="0" y="6122870"/>
                </a:lnTo>
                <a:lnTo>
                  <a:pt x="0" y="0"/>
                </a:lnTo>
                <a:close/>
              </a:path>
            </a:pathLst>
          </a:custGeom>
          <a:blipFill>
            <a:blip r:embed="rId4" cstate="email">
              <a:extLst>
                <a:ext uri="{28A0092B-C50C-407E-A947-70E740481C1C}">
                  <a14:useLocalDpi xmlns:a14="http://schemas.microsoft.com/office/drawing/2010/main"/>
                </a:ext>
              </a:extLst>
            </a:blip>
            <a:stretch>
              <a:fillRect l="-2517" r="-2517"/>
            </a:stretch>
          </a:blipFill>
        </p:spPr>
        <p:txBody>
          <a:bodyPr/>
          <a:lstStyle/>
          <a:p>
            <a:endParaRPr lang="en-US"/>
          </a:p>
        </p:txBody>
      </p:sp>
      <p:grpSp>
        <p:nvGrpSpPr>
          <p:cNvPr id="9" name="Group 9"/>
          <p:cNvGrpSpPr/>
          <p:nvPr/>
        </p:nvGrpSpPr>
        <p:grpSpPr>
          <a:xfrm>
            <a:off x="11738994" y="1676664"/>
            <a:ext cx="6569478" cy="6819636"/>
            <a:chOff x="0" y="0"/>
            <a:chExt cx="8759304" cy="6723532"/>
          </a:xfrm>
        </p:grpSpPr>
        <p:sp>
          <p:nvSpPr>
            <p:cNvPr id="10" name="Freeform 10"/>
            <p:cNvSpPr/>
            <p:nvPr/>
          </p:nvSpPr>
          <p:spPr>
            <a:xfrm>
              <a:off x="0" y="0"/>
              <a:ext cx="8759317" cy="6723518"/>
            </a:xfrm>
            <a:custGeom>
              <a:avLst/>
              <a:gdLst/>
              <a:ahLst/>
              <a:cxnLst/>
              <a:rect l="l" t="t" r="r" b="b"/>
              <a:pathLst>
                <a:path w="8759317" h="6723518">
                  <a:moveTo>
                    <a:pt x="0" y="0"/>
                  </a:moveTo>
                  <a:lnTo>
                    <a:pt x="8759317" y="0"/>
                  </a:lnTo>
                  <a:lnTo>
                    <a:pt x="8759317" y="6723518"/>
                  </a:lnTo>
                  <a:lnTo>
                    <a:pt x="0" y="6723518"/>
                  </a:lnTo>
                  <a:close/>
                </a:path>
              </a:pathLst>
            </a:custGeom>
            <a:solidFill>
              <a:srgbClr val="822C2E"/>
            </a:solidFill>
            <a:ln w="12700">
              <a:solidFill>
                <a:srgbClr val="000000"/>
              </a:solidFill>
            </a:ln>
          </p:spPr>
          <p:txBody>
            <a:bodyPr/>
            <a:lstStyle/>
            <a:p>
              <a:endParaRPr lang="en-US"/>
            </a:p>
          </p:txBody>
        </p:sp>
        <p:sp>
          <p:nvSpPr>
            <p:cNvPr id="11" name="TextBox 11"/>
            <p:cNvSpPr txBox="1"/>
            <p:nvPr/>
          </p:nvSpPr>
          <p:spPr>
            <a:xfrm>
              <a:off x="0" y="9525"/>
              <a:ext cx="8759304" cy="6714007"/>
            </a:xfrm>
            <a:prstGeom prst="rect">
              <a:avLst/>
            </a:prstGeom>
          </p:spPr>
          <p:txBody>
            <a:bodyPr lIns="50800" tIns="50800" rIns="50800" bIns="50800" rtlCol="0" anchor="t"/>
            <a:lstStyle/>
            <a:p>
              <a:pPr algn="l">
                <a:lnSpc>
                  <a:spcPts val="4320"/>
                </a:lnSpc>
              </a:pPr>
              <a:r>
                <a:rPr lang="en-US" sz="3600" dirty="0">
                  <a:solidFill>
                    <a:srgbClr val="D3D3D3"/>
                  </a:solidFill>
                  <a:latin typeface="Quicksand"/>
                  <a:ea typeface="Quicksand"/>
                  <a:cs typeface="Quicksand"/>
                  <a:sym typeface="Quicksand"/>
                </a:rPr>
                <a:t>Cases must remain open in ICOTS until retaking occurs!!</a:t>
              </a:r>
            </a:p>
            <a:p>
              <a:pPr algn="l">
                <a:lnSpc>
                  <a:spcPts val="3240"/>
                </a:lnSpc>
              </a:pPr>
              <a:endParaRPr lang="en-US" sz="3600" dirty="0">
                <a:solidFill>
                  <a:srgbClr val="D3D3D3"/>
                </a:solidFill>
                <a:latin typeface="Quicksand"/>
                <a:ea typeface="Quicksand"/>
                <a:cs typeface="Quicksand"/>
                <a:sym typeface="Quicksand"/>
              </a:endParaRPr>
            </a:p>
            <a:p>
              <a:pPr algn="l">
                <a:lnSpc>
                  <a:spcPts val="3240"/>
                </a:lnSpc>
              </a:pPr>
              <a:r>
                <a:rPr lang="en-US" sz="2700" dirty="0">
                  <a:solidFill>
                    <a:srgbClr val="D3D3D3"/>
                  </a:solidFill>
                  <a:latin typeface="Quicksand"/>
                  <a:ea typeface="Quicksand"/>
                  <a:cs typeface="Quicksand"/>
                  <a:sym typeface="Quicksand"/>
                </a:rPr>
                <a:t>Previously reported absconder(subject to retaking) apprehended in the Receiving State?  </a:t>
              </a:r>
            </a:p>
            <a:p>
              <a:pPr algn="l">
                <a:lnSpc>
                  <a:spcPts val="3240"/>
                </a:lnSpc>
              </a:pPr>
              <a:endParaRPr lang="en-US" sz="2700" dirty="0">
                <a:solidFill>
                  <a:srgbClr val="D3D3D3"/>
                </a:solidFill>
                <a:latin typeface="Quicksand"/>
                <a:ea typeface="Quicksand"/>
                <a:cs typeface="Quicksand"/>
                <a:sym typeface="Quicksand"/>
              </a:endParaRPr>
            </a:p>
            <a:p>
              <a:pPr algn="l">
                <a:lnSpc>
                  <a:spcPts val="3240"/>
                </a:lnSpc>
              </a:pPr>
              <a:r>
                <a:rPr lang="en-US" sz="2700" i="1" dirty="0">
                  <a:solidFill>
                    <a:srgbClr val="D3D3D3"/>
                  </a:solidFill>
                  <a:latin typeface="Quicksand"/>
                  <a:ea typeface="Quicksand"/>
                  <a:cs typeface="Quicksand"/>
                  <a:sym typeface="Quicksand"/>
                </a:rPr>
                <a:t>Reopen case to provide documentation and communication via addendums</a:t>
              </a:r>
            </a:p>
            <a:p>
              <a:pPr marL="0" lvl="1" indent="0" algn="l">
                <a:lnSpc>
                  <a:spcPts val="3240"/>
                </a:lnSpc>
                <a:buFont typeface="Arial"/>
                <a:buChar char="•"/>
              </a:pPr>
              <a:r>
                <a:rPr lang="en-US" sz="2700" i="1" dirty="0">
                  <a:solidFill>
                    <a:srgbClr val="D3D3D3"/>
                  </a:solidFill>
                  <a:latin typeface="Quicksand"/>
                  <a:ea typeface="Quicksand"/>
                  <a:cs typeface="Quicksand"/>
                  <a:sym typeface="Quicksand"/>
                </a:rPr>
                <a:t>E.g. location status, availability, etc.</a:t>
              </a:r>
            </a:p>
            <a:p>
              <a:pPr marL="0" lvl="1" indent="0" algn="l">
                <a:lnSpc>
                  <a:spcPts val="3240"/>
                </a:lnSpc>
              </a:pPr>
              <a:endParaRPr lang="en-US" sz="2700" i="1" dirty="0">
                <a:solidFill>
                  <a:srgbClr val="D3D3D3"/>
                </a:solidFill>
                <a:latin typeface="Quicksand"/>
                <a:ea typeface="Quicksand"/>
                <a:cs typeface="Quicksand"/>
                <a:sym typeface="Quicksand"/>
              </a:endParaRPr>
            </a:p>
          </p:txBody>
        </p:sp>
      </p:grpSp>
      <p:sp>
        <p:nvSpPr>
          <p:cNvPr id="13" name="TextBox 12">
            <a:extLst>
              <a:ext uri="{FF2B5EF4-FFF2-40B4-BE49-F238E27FC236}">
                <a16:creationId xmlns:a16="http://schemas.microsoft.com/office/drawing/2014/main" id="{BF175D40-5658-5D72-E09E-EDB187603E6E}"/>
              </a:ext>
            </a:extLst>
          </p:cNvPr>
          <p:cNvSpPr txBox="1"/>
          <p:nvPr/>
        </p:nvSpPr>
        <p:spPr>
          <a:xfrm>
            <a:off x="11750357" y="6530003"/>
            <a:ext cx="6248400" cy="1733808"/>
          </a:xfrm>
          <a:prstGeom prst="rect">
            <a:avLst/>
          </a:prstGeom>
          <a:noFill/>
        </p:spPr>
        <p:txBody>
          <a:bodyPr wrap="square">
            <a:spAutoFit/>
          </a:bodyPr>
          <a:lstStyle/>
          <a:p>
            <a:pPr marL="0" lvl="1" indent="0" algn="l">
              <a:lnSpc>
                <a:spcPts val="3240"/>
              </a:lnSpc>
            </a:pPr>
            <a:r>
              <a:rPr lang="en-US" sz="2700" i="1" dirty="0">
                <a:solidFill>
                  <a:srgbClr val="D3D3D3"/>
                </a:solidFill>
                <a:latin typeface="Quicksand"/>
                <a:ea typeface="Quicksand"/>
                <a:cs typeface="Quicksand"/>
                <a:sym typeface="Quicksand"/>
              </a:rPr>
              <a:t>If states mutually agree to continue supervision upon apprehension, an addendum indicating retaking no longer required shall be completed</a:t>
            </a: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3367558" y="1620510"/>
            <a:ext cx="11552885" cy="7045979"/>
            <a:chOff x="0" y="0"/>
            <a:chExt cx="3042735" cy="1855731"/>
          </a:xfrm>
          <a:solidFill>
            <a:schemeClr val="tx2">
              <a:lumMod val="75000"/>
            </a:schemeClr>
          </a:solidFill>
        </p:grpSpPr>
        <p:sp>
          <p:nvSpPr>
            <p:cNvPr id="4" name="Freeform 4"/>
            <p:cNvSpPr/>
            <p:nvPr/>
          </p:nvSpPr>
          <p:spPr>
            <a:xfrm>
              <a:off x="0" y="0"/>
              <a:ext cx="3042735" cy="1855731"/>
            </a:xfrm>
            <a:custGeom>
              <a:avLst/>
              <a:gdLst/>
              <a:ahLst/>
              <a:cxnLst/>
              <a:rect l="l" t="t" r="r" b="b"/>
              <a:pathLst>
                <a:path w="3042735" h="1855731">
                  <a:moveTo>
                    <a:pt x="0" y="0"/>
                  </a:moveTo>
                  <a:lnTo>
                    <a:pt x="3042735" y="0"/>
                  </a:lnTo>
                  <a:lnTo>
                    <a:pt x="3042735" y="1855731"/>
                  </a:lnTo>
                  <a:lnTo>
                    <a:pt x="0" y="1855731"/>
                  </a:lnTo>
                  <a:close/>
                </a:path>
              </a:pathLst>
            </a:custGeom>
            <a:grpFill/>
            <a:ln cap="sq">
              <a:noFill/>
              <a:prstDash val="solid"/>
              <a:miter/>
            </a:ln>
          </p:spPr>
          <p:txBody>
            <a:bodyPr/>
            <a:lstStyle/>
            <a:p>
              <a:endParaRPr lang="en-US"/>
            </a:p>
          </p:txBody>
        </p:sp>
        <p:sp>
          <p:nvSpPr>
            <p:cNvPr id="5" name="TextBox 5"/>
            <p:cNvSpPr txBox="1"/>
            <p:nvPr/>
          </p:nvSpPr>
          <p:spPr>
            <a:xfrm>
              <a:off x="0" y="-38100"/>
              <a:ext cx="3042735" cy="1893831"/>
            </a:xfrm>
            <a:prstGeom prst="rect">
              <a:avLst/>
            </a:prstGeom>
            <a:grpFill/>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3555213" y="1726532"/>
            <a:ext cx="11177573" cy="1899811"/>
          </a:xfrm>
          <a:prstGeom prst="rect">
            <a:avLst/>
          </a:prstGeom>
        </p:spPr>
        <p:txBody>
          <a:bodyPr lIns="0" tIns="0" rIns="0" bIns="0" rtlCol="0" anchor="t">
            <a:spAutoFit/>
          </a:bodyPr>
          <a:lstStyle/>
          <a:p>
            <a:pPr marL="0" lvl="0" indent="0" algn="ctr">
              <a:lnSpc>
                <a:spcPts val="7635"/>
              </a:lnSpc>
              <a:spcBef>
                <a:spcPct val="0"/>
              </a:spcBef>
            </a:pPr>
            <a:r>
              <a:rPr lang="en-US" sz="5454" dirty="0">
                <a:solidFill>
                  <a:srgbClr val="FDFDFD"/>
                </a:solidFill>
                <a:latin typeface="Questrial" pitchFamily="2" charset="0"/>
                <a:ea typeface="Questrial" pitchFamily="2" charset="0"/>
                <a:cs typeface="Questrial" pitchFamily="2" charset="0"/>
                <a:sym typeface="Montserrat Bold"/>
              </a:rPr>
              <a:t>5.101-2 Discretionary Process for Violation Disposition </a:t>
            </a:r>
          </a:p>
        </p:txBody>
      </p:sp>
      <p:sp>
        <p:nvSpPr>
          <p:cNvPr id="7" name="TextBox 7"/>
          <p:cNvSpPr txBox="1"/>
          <p:nvPr/>
        </p:nvSpPr>
        <p:spPr>
          <a:xfrm>
            <a:off x="3896755" y="3325476"/>
            <a:ext cx="10494490" cy="5647123"/>
          </a:xfrm>
          <a:prstGeom prst="rect">
            <a:avLst/>
          </a:prstGeom>
        </p:spPr>
        <p:txBody>
          <a:bodyPr lIns="0" tIns="0" rIns="0" bIns="0" rtlCol="0" anchor="t">
            <a:spAutoFit/>
          </a:bodyPr>
          <a:lstStyle/>
          <a:p>
            <a:pPr algn="ctr">
              <a:lnSpc>
                <a:spcPts val="3428"/>
              </a:lnSpc>
              <a:spcBef>
                <a:spcPct val="0"/>
              </a:spcBef>
            </a:pPr>
            <a:endParaRPr dirty="0"/>
          </a:p>
          <a:p>
            <a:pPr marL="528711" lvl="1" indent="-264356" algn="l">
              <a:lnSpc>
                <a:spcPts val="3428"/>
              </a:lnSpc>
              <a:spcBef>
                <a:spcPct val="0"/>
              </a:spcBef>
              <a:buFont typeface="Arial"/>
              <a:buChar char="•"/>
            </a:pPr>
            <a:r>
              <a:rPr lang="en-US" sz="2448" spc="-48" dirty="0">
                <a:solidFill>
                  <a:srgbClr val="FDFDFD"/>
                </a:solidFill>
                <a:latin typeface="Quicksand" panose="020B0604020202020204" charset="0"/>
                <a:ea typeface="Poppins"/>
                <a:cs typeface="Poppins"/>
                <a:sym typeface="Poppins"/>
              </a:rPr>
              <a:t>Allows electronic or in-person proceedings for new convictions or violations leading to incarceration or out-of-state supervision</a:t>
            </a:r>
          </a:p>
          <a:p>
            <a:pPr marL="528711" lvl="1" indent="-264356" algn="l">
              <a:lnSpc>
                <a:spcPts val="3428"/>
              </a:lnSpc>
              <a:spcBef>
                <a:spcPct val="0"/>
              </a:spcBef>
              <a:buFont typeface="Arial"/>
              <a:buChar char="•"/>
            </a:pPr>
            <a:r>
              <a:rPr lang="en-US" sz="2448" spc="-48" dirty="0">
                <a:solidFill>
                  <a:srgbClr val="FDFDFD"/>
                </a:solidFill>
                <a:latin typeface="Quicksand" panose="020B0604020202020204" charset="0"/>
                <a:ea typeface="Poppins"/>
                <a:cs typeface="Poppins"/>
                <a:sym typeface="Poppins"/>
              </a:rPr>
              <a:t>Requires approval from the sending state and consent from the supervised individual</a:t>
            </a:r>
          </a:p>
          <a:p>
            <a:pPr marL="528711" lvl="1" indent="-264356" algn="l">
              <a:lnSpc>
                <a:spcPts val="3428"/>
              </a:lnSpc>
              <a:spcBef>
                <a:spcPct val="0"/>
              </a:spcBef>
              <a:buFont typeface="Arial"/>
              <a:buChar char="•"/>
            </a:pPr>
            <a:r>
              <a:rPr lang="en-US" sz="2448" spc="-48" dirty="0">
                <a:solidFill>
                  <a:srgbClr val="FDFDFD"/>
                </a:solidFill>
                <a:latin typeface="Quicksand" panose="020B0604020202020204" charset="0"/>
                <a:ea typeface="Poppins"/>
                <a:cs typeface="Poppins"/>
                <a:sym typeface="Poppins"/>
              </a:rPr>
              <a:t>Sending state must notify the receiving state and share results within 10 business days</a:t>
            </a:r>
          </a:p>
          <a:p>
            <a:pPr marL="528711" lvl="1" indent="-264356" algn="l">
              <a:lnSpc>
                <a:spcPts val="3428"/>
              </a:lnSpc>
              <a:spcBef>
                <a:spcPct val="0"/>
              </a:spcBef>
              <a:buFont typeface="Arial"/>
              <a:buChar char="•"/>
            </a:pPr>
            <a:r>
              <a:rPr lang="en-US" sz="2448" b="1" spc="-48" dirty="0">
                <a:solidFill>
                  <a:srgbClr val="FDFDFD"/>
                </a:solidFill>
                <a:latin typeface="Quicksand" panose="020B0604020202020204" charset="0"/>
                <a:ea typeface="Poppins Bold"/>
                <a:cs typeface="Poppins Bold"/>
                <a:sym typeface="Poppins Bold"/>
              </a:rPr>
              <a:t>No Retake Required</a:t>
            </a:r>
            <a:r>
              <a:rPr lang="en-US" sz="2448" spc="-48" dirty="0">
                <a:solidFill>
                  <a:srgbClr val="FDFDFD"/>
                </a:solidFill>
                <a:latin typeface="Quicksand" panose="020B0604020202020204" charset="0"/>
                <a:ea typeface="Poppins"/>
                <a:cs typeface="Poppins"/>
                <a:sym typeface="Poppins"/>
              </a:rPr>
              <a:t>: If sentence fully satisfies the violation or is supervision-only (Rules 5.102, 5.103, 5.103-1)</a:t>
            </a:r>
          </a:p>
          <a:p>
            <a:pPr marL="528711" lvl="1" indent="-264356" algn="l">
              <a:lnSpc>
                <a:spcPts val="3428"/>
              </a:lnSpc>
              <a:spcBef>
                <a:spcPct val="0"/>
              </a:spcBef>
              <a:buFont typeface="Arial"/>
              <a:buChar char="•"/>
            </a:pPr>
            <a:r>
              <a:rPr lang="en-US" sz="2448" b="1" spc="-48" dirty="0">
                <a:solidFill>
                  <a:srgbClr val="FDFDFD"/>
                </a:solidFill>
                <a:latin typeface="Quicksand" panose="020B0604020202020204" charset="0"/>
                <a:ea typeface="Poppins Bold"/>
                <a:cs typeface="Poppins Bold"/>
                <a:sym typeface="Poppins Bold"/>
              </a:rPr>
              <a:t>Retake Required</a:t>
            </a:r>
            <a:r>
              <a:rPr lang="en-US" sz="2448" spc="-48" dirty="0">
                <a:solidFill>
                  <a:srgbClr val="FDFDFD"/>
                </a:solidFill>
                <a:latin typeface="Quicksand" panose="020B0604020202020204" charset="0"/>
                <a:ea typeface="Poppins"/>
                <a:cs typeface="Poppins"/>
                <a:sym typeface="Poppins"/>
              </a:rPr>
              <a:t>: If sentence includes incarceration and only partially satisfies original incarceration</a:t>
            </a:r>
          </a:p>
          <a:p>
            <a:pPr algn="l">
              <a:lnSpc>
                <a:spcPts val="3428"/>
              </a:lnSpc>
              <a:spcBef>
                <a:spcPct val="0"/>
              </a:spcBef>
            </a:pPr>
            <a:endParaRPr lang="en-US" sz="2448" spc="-48" dirty="0">
              <a:solidFill>
                <a:srgbClr val="FDFDFD"/>
              </a:solidFill>
              <a:latin typeface="Poppins"/>
              <a:ea typeface="Poppins"/>
              <a:cs typeface="Poppins"/>
              <a:sym typeface="Poppins"/>
            </a:endParaRPr>
          </a:p>
          <a:p>
            <a:pPr algn="ctr">
              <a:lnSpc>
                <a:spcPts val="3428"/>
              </a:lnSpc>
              <a:spcBef>
                <a:spcPct val="0"/>
              </a:spcBef>
            </a:pPr>
            <a:endParaRPr lang="en-US" sz="2448" spc="-48" dirty="0">
              <a:solidFill>
                <a:srgbClr val="FDFDFD"/>
              </a:solidFill>
              <a:latin typeface="Poppins"/>
              <a:ea typeface="Poppins"/>
              <a:cs typeface="Poppins"/>
              <a:sym typeface="Poppins"/>
            </a:endParaRP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417866"/>
            <a:ext cx="16230600" cy="2840434"/>
            <a:chOff x="0" y="0"/>
            <a:chExt cx="2514545" cy="440058"/>
          </a:xfrm>
        </p:grpSpPr>
        <p:sp>
          <p:nvSpPr>
            <p:cNvPr id="3" name="Freeform 3"/>
            <p:cNvSpPr/>
            <p:nvPr/>
          </p:nvSpPr>
          <p:spPr>
            <a:xfrm>
              <a:off x="0" y="0"/>
              <a:ext cx="2514545" cy="440058"/>
            </a:xfrm>
            <a:custGeom>
              <a:avLst/>
              <a:gdLst/>
              <a:ahLst/>
              <a:cxnLst/>
              <a:rect l="l" t="t" r="r" b="b"/>
              <a:pathLst>
                <a:path w="2514545" h="440058">
                  <a:moveTo>
                    <a:pt x="0" y="0"/>
                  </a:moveTo>
                  <a:lnTo>
                    <a:pt x="2514545" y="0"/>
                  </a:lnTo>
                  <a:lnTo>
                    <a:pt x="2514545" y="440058"/>
                  </a:lnTo>
                  <a:lnTo>
                    <a:pt x="0" y="440058"/>
                  </a:lnTo>
                  <a:close/>
                </a:path>
              </a:pathLst>
            </a:custGeom>
            <a:solidFill>
              <a:srgbClr val="0E1E31"/>
            </a:solidFill>
            <a:ln w="12700">
              <a:noFill/>
            </a:ln>
          </p:spPr>
          <p:txBody>
            <a:bodyPr/>
            <a:lstStyle/>
            <a:p>
              <a:endParaRPr lang="en-US"/>
            </a:p>
          </p:txBody>
        </p:sp>
      </p:grpSp>
      <p:grpSp>
        <p:nvGrpSpPr>
          <p:cNvPr id="4" name="Group 4"/>
          <p:cNvGrpSpPr/>
          <p:nvPr/>
        </p:nvGrpSpPr>
        <p:grpSpPr>
          <a:xfrm>
            <a:off x="1028700" y="6605905"/>
            <a:ext cx="16230600" cy="3479611"/>
            <a:chOff x="0" y="0"/>
            <a:chExt cx="21640800" cy="4639481"/>
          </a:xfrm>
        </p:grpSpPr>
        <p:sp>
          <p:nvSpPr>
            <p:cNvPr id="5" name="Freeform 5"/>
            <p:cNvSpPr/>
            <p:nvPr/>
          </p:nvSpPr>
          <p:spPr>
            <a:xfrm>
              <a:off x="0" y="0"/>
              <a:ext cx="21640800" cy="4639480"/>
            </a:xfrm>
            <a:custGeom>
              <a:avLst/>
              <a:gdLst/>
              <a:ahLst/>
              <a:cxnLst/>
              <a:rect l="l" t="t" r="r" b="b"/>
              <a:pathLst>
                <a:path w="21640800" h="4639480">
                  <a:moveTo>
                    <a:pt x="0" y="0"/>
                  </a:moveTo>
                  <a:lnTo>
                    <a:pt x="21640800" y="0"/>
                  </a:lnTo>
                  <a:lnTo>
                    <a:pt x="21640800" y="4639480"/>
                  </a:lnTo>
                  <a:lnTo>
                    <a:pt x="0" y="4639480"/>
                  </a:lnTo>
                  <a:close/>
                </a:path>
              </a:pathLst>
            </a:custGeom>
            <a:solidFill>
              <a:srgbClr val="D3D3D3">
                <a:alpha val="0"/>
              </a:srgbClr>
            </a:solidFill>
            <a:ln w="12700">
              <a:noFill/>
            </a:ln>
          </p:spPr>
          <p:txBody>
            <a:bodyPr/>
            <a:lstStyle/>
            <a:p>
              <a:endParaRPr lang="en-US"/>
            </a:p>
          </p:txBody>
        </p:sp>
        <p:sp>
          <p:nvSpPr>
            <p:cNvPr id="6" name="TextBox 6"/>
            <p:cNvSpPr txBox="1"/>
            <p:nvPr/>
          </p:nvSpPr>
          <p:spPr>
            <a:xfrm>
              <a:off x="0" y="85725"/>
              <a:ext cx="21640800" cy="4553756"/>
            </a:xfrm>
            <a:prstGeom prst="rect">
              <a:avLst/>
            </a:prstGeom>
            <a:ln>
              <a:noFill/>
            </a:ln>
          </p:spPr>
          <p:txBody>
            <a:bodyPr lIns="0" tIns="0" rIns="0" bIns="0" rtlCol="0" anchor="ctr"/>
            <a:lstStyle/>
            <a:p>
              <a:pPr algn="l">
                <a:lnSpc>
                  <a:spcPts val="7776"/>
                </a:lnSpc>
              </a:pPr>
              <a:r>
                <a:rPr lang="en-US" sz="7200" spc="-43">
                  <a:solidFill>
                    <a:srgbClr val="D3D3D3"/>
                  </a:solidFill>
                  <a:latin typeface="Questrial"/>
                  <a:ea typeface="Questrial"/>
                  <a:cs typeface="Questrial"/>
                  <a:sym typeface="Questrial"/>
                </a:rPr>
                <a:t>Probable Cause</a:t>
              </a:r>
            </a:p>
            <a:p>
              <a:pPr algn="l">
                <a:lnSpc>
                  <a:spcPts val="3132"/>
                </a:lnSpc>
              </a:pPr>
              <a:r>
                <a:rPr lang="en-US" sz="2900" spc="-17">
                  <a:solidFill>
                    <a:srgbClr val="D3D3D3"/>
                  </a:solidFill>
                  <a:latin typeface="Questrial"/>
                  <a:ea typeface="Questrial"/>
                  <a:cs typeface="Questrial"/>
                  <a:sym typeface="Questrial"/>
                </a:rPr>
                <a:t>Rule 5.108</a:t>
              </a:r>
            </a:p>
            <a:p>
              <a:pPr algn="l">
                <a:lnSpc>
                  <a:spcPts val="3132"/>
                </a:lnSpc>
              </a:pPr>
              <a:r>
                <a:rPr lang="en-US" sz="2900" spc="-17">
                  <a:solidFill>
                    <a:srgbClr val="D3D3D3"/>
                  </a:solidFill>
                  <a:latin typeface="Questrial"/>
                  <a:ea typeface="Questrial"/>
                  <a:cs typeface="Questrial"/>
                  <a:sym typeface="Questrial"/>
                </a:rPr>
                <a:t>Reference ICAOS Hearing Officer Guide </a:t>
              </a:r>
            </a:p>
            <a:p>
              <a:pPr algn="l">
                <a:lnSpc>
                  <a:spcPts val="3132"/>
                </a:lnSpc>
              </a:pPr>
              <a:r>
                <a:rPr lang="en-US" sz="2900" u="sng" spc="-17">
                  <a:solidFill>
                    <a:srgbClr val="D3D3D3"/>
                  </a:solidFill>
                  <a:latin typeface="Questrial"/>
                  <a:ea typeface="Questrial"/>
                  <a:cs typeface="Questrial"/>
                  <a:sym typeface="Questrial"/>
                  <a:hlinkClick r:id="rId3" tooltip="https://www.interstatecompact.org/hearing-officers-guide"/>
                </a:rPr>
                <a:t>https://www.interstatecompact.org/hearing-officers-guide</a:t>
              </a:r>
            </a:p>
            <a:p>
              <a:pPr algn="l">
                <a:lnSpc>
                  <a:spcPts val="6588"/>
                </a:lnSpc>
              </a:pPr>
              <a:endParaRPr lang="en-US" sz="2900" u="sng" spc="-17">
                <a:solidFill>
                  <a:srgbClr val="D3D3D3"/>
                </a:solidFill>
                <a:latin typeface="Questrial"/>
                <a:ea typeface="Questrial"/>
                <a:cs typeface="Questrial"/>
                <a:sym typeface="Questrial"/>
                <a:hlinkClick r:id="rId3" tooltip="https://www.interstatecompact.org/hearing-officers-guide"/>
              </a:endParaRPr>
            </a:p>
          </p:txBody>
        </p:sp>
      </p:gr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1" y="1690076"/>
            <a:ext cx="5820976" cy="6895562"/>
            <a:chOff x="0" y="0"/>
            <a:chExt cx="7761301" cy="9194083"/>
          </a:xfrm>
        </p:grpSpPr>
        <p:sp>
          <p:nvSpPr>
            <p:cNvPr id="3" name="Freeform 3"/>
            <p:cNvSpPr/>
            <p:nvPr/>
          </p:nvSpPr>
          <p:spPr>
            <a:xfrm>
              <a:off x="0" y="0"/>
              <a:ext cx="7761260" cy="9194095"/>
            </a:xfrm>
            <a:custGeom>
              <a:avLst/>
              <a:gdLst/>
              <a:ahLst/>
              <a:cxnLst/>
              <a:rect l="l" t="t" r="r" b="b"/>
              <a:pathLst>
                <a:path w="7761260" h="9194095">
                  <a:moveTo>
                    <a:pt x="0" y="0"/>
                  </a:moveTo>
                  <a:lnTo>
                    <a:pt x="7761260" y="0"/>
                  </a:lnTo>
                  <a:lnTo>
                    <a:pt x="7761260" y="9194095"/>
                  </a:lnTo>
                  <a:lnTo>
                    <a:pt x="0" y="9194095"/>
                  </a:lnTo>
                  <a:close/>
                </a:path>
              </a:pathLst>
            </a:custGeom>
            <a:solidFill>
              <a:srgbClr val="D3D3D3"/>
            </a:solidFill>
            <a:ln w="12700">
              <a:solidFill>
                <a:srgbClr val="000000"/>
              </a:solidFill>
            </a:ln>
          </p:spPr>
          <p:txBody>
            <a:bodyPr/>
            <a:lstStyle/>
            <a:p>
              <a:endParaRPr lang="en-US"/>
            </a:p>
          </p:txBody>
        </p:sp>
      </p:grpSp>
      <p:sp>
        <p:nvSpPr>
          <p:cNvPr id="4" name="AutoShape 4"/>
          <p:cNvSpPr/>
          <p:nvPr/>
        </p:nvSpPr>
        <p:spPr>
          <a:xfrm rot="3360">
            <a:off x="7080094" y="9682162"/>
            <a:ext cx="9745818" cy="0"/>
          </a:xfrm>
          <a:prstGeom prst="line">
            <a:avLst/>
          </a:prstGeom>
          <a:ln w="9525" cap="rnd">
            <a:solidFill>
              <a:srgbClr val="0E1E31"/>
            </a:solidFill>
            <a:prstDash val="solid"/>
            <a:headEnd type="none" w="sm" len="sm"/>
            <a:tailEnd type="none" w="sm" len="sm"/>
          </a:ln>
        </p:spPr>
        <p:txBody>
          <a:bodyPr/>
          <a:lstStyle/>
          <a:p>
            <a:endParaRPr lang="en-US"/>
          </a:p>
        </p:txBody>
      </p:sp>
      <p:grpSp>
        <p:nvGrpSpPr>
          <p:cNvPr id="5" name="Group 5"/>
          <p:cNvGrpSpPr/>
          <p:nvPr/>
        </p:nvGrpSpPr>
        <p:grpSpPr>
          <a:xfrm>
            <a:off x="331575" y="2869035"/>
            <a:ext cx="4395645" cy="5026522"/>
            <a:chOff x="0" y="0"/>
            <a:chExt cx="5860860" cy="6702029"/>
          </a:xfrm>
        </p:grpSpPr>
        <p:sp>
          <p:nvSpPr>
            <p:cNvPr id="6" name="Freeform 6"/>
            <p:cNvSpPr/>
            <p:nvPr/>
          </p:nvSpPr>
          <p:spPr>
            <a:xfrm>
              <a:off x="0" y="0"/>
              <a:ext cx="5860859" cy="6702035"/>
            </a:xfrm>
            <a:custGeom>
              <a:avLst/>
              <a:gdLst/>
              <a:ahLst/>
              <a:cxnLst/>
              <a:rect l="l" t="t" r="r" b="b"/>
              <a:pathLst>
                <a:path w="5860859" h="6702035">
                  <a:moveTo>
                    <a:pt x="0" y="0"/>
                  </a:moveTo>
                  <a:lnTo>
                    <a:pt x="5860859" y="0"/>
                  </a:lnTo>
                  <a:lnTo>
                    <a:pt x="5860859" y="6702035"/>
                  </a:lnTo>
                  <a:lnTo>
                    <a:pt x="0" y="6702035"/>
                  </a:lnTo>
                  <a:close/>
                </a:path>
              </a:pathLst>
            </a:custGeom>
            <a:solidFill>
              <a:srgbClr val="000000">
                <a:alpha val="0"/>
              </a:srgbClr>
            </a:solidFill>
            <a:ln w="12700">
              <a:noFill/>
            </a:ln>
          </p:spPr>
          <p:txBody>
            <a:bodyPr/>
            <a:lstStyle/>
            <a:p>
              <a:endParaRPr lang="en-US"/>
            </a:p>
          </p:txBody>
        </p:sp>
        <p:sp>
          <p:nvSpPr>
            <p:cNvPr id="7" name="TextBox 7"/>
            <p:cNvSpPr txBox="1"/>
            <p:nvPr/>
          </p:nvSpPr>
          <p:spPr>
            <a:xfrm>
              <a:off x="0" y="85725"/>
              <a:ext cx="5860860" cy="6616304"/>
            </a:xfrm>
            <a:prstGeom prst="rect">
              <a:avLst/>
            </a:prstGeom>
            <a:ln>
              <a:noFill/>
            </a:ln>
          </p:spPr>
          <p:txBody>
            <a:bodyPr lIns="0" tIns="0" rIns="0" bIns="0" rtlCol="0" anchor="ctr"/>
            <a:lstStyle/>
            <a:p>
              <a:pPr algn="l">
                <a:lnSpc>
                  <a:spcPts val="8747"/>
                </a:lnSpc>
              </a:pPr>
              <a:r>
                <a:rPr lang="en-US" sz="8099" spc="-49">
                  <a:solidFill>
                    <a:srgbClr val="0E1E31"/>
                  </a:solidFill>
                  <a:latin typeface="Questrial"/>
                  <a:ea typeface="Questrial"/>
                  <a:cs typeface="Questrial"/>
                  <a:sym typeface="Questrial"/>
                </a:rPr>
                <a:t>Probable Cause &amp; Interstate Compact</a:t>
              </a:r>
            </a:p>
          </p:txBody>
        </p:sp>
      </p:grpSp>
      <p:grpSp>
        <p:nvGrpSpPr>
          <p:cNvPr id="8" name="Group 8"/>
          <p:cNvGrpSpPr/>
          <p:nvPr/>
        </p:nvGrpSpPr>
        <p:grpSpPr>
          <a:xfrm>
            <a:off x="6405571" y="726383"/>
            <a:ext cx="10853729" cy="2323402"/>
            <a:chOff x="0" y="0"/>
            <a:chExt cx="1681527" cy="359956"/>
          </a:xfrm>
        </p:grpSpPr>
        <p:sp>
          <p:nvSpPr>
            <p:cNvPr id="9" name="Freeform 9"/>
            <p:cNvSpPr/>
            <p:nvPr/>
          </p:nvSpPr>
          <p:spPr>
            <a:xfrm>
              <a:off x="0" y="0"/>
              <a:ext cx="1681527" cy="359956"/>
            </a:xfrm>
            <a:custGeom>
              <a:avLst/>
              <a:gdLst/>
              <a:ahLst/>
              <a:cxnLst/>
              <a:rect l="l" t="t" r="r" b="b"/>
              <a:pathLst>
                <a:path w="1681527" h="359956">
                  <a:moveTo>
                    <a:pt x="0" y="0"/>
                  </a:moveTo>
                  <a:lnTo>
                    <a:pt x="1681527" y="0"/>
                  </a:lnTo>
                  <a:lnTo>
                    <a:pt x="1681527" y="359956"/>
                  </a:lnTo>
                  <a:lnTo>
                    <a:pt x="0" y="359956"/>
                  </a:lnTo>
                  <a:close/>
                </a:path>
              </a:pathLst>
            </a:custGeom>
            <a:solidFill>
              <a:srgbClr val="822C2E"/>
            </a:solidFill>
            <a:ln w="12700">
              <a:solidFill>
                <a:srgbClr val="000000"/>
              </a:solidFill>
            </a:ln>
          </p:spPr>
          <p:txBody>
            <a:bodyPr/>
            <a:lstStyle/>
            <a:p>
              <a:endParaRPr lang="en-US"/>
            </a:p>
          </p:txBody>
        </p:sp>
      </p:grpSp>
      <p:sp>
        <p:nvSpPr>
          <p:cNvPr id="10" name="TextBox 10"/>
          <p:cNvSpPr txBox="1"/>
          <p:nvPr/>
        </p:nvSpPr>
        <p:spPr>
          <a:xfrm>
            <a:off x="6443902" y="941983"/>
            <a:ext cx="10815398" cy="8391748"/>
          </a:xfrm>
          <a:prstGeom prst="rect">
            <a:avLst/>
          </a:prstGeom>
        </p:spPr>
        <p:txBody>
          <a:bodyPr lIns="0" tIns="0" rIns="0" bIns="0" rtlCol="0" anchor="t">
            <a:spAutoFit/>
          </a:bodyPr>
          <a:lstStyle/>
          <a:p>
            <a:pPr algn="l">
              <a:lnSpc>
                <a:spcPts val="5566"/>
              </a:lnSpc>
            </a:pPr>
            <a:r>
              <a:rPr lang="en-US" sz="4638" b="1">
                <a:solidFill>
                  <a:srgbClr val="D3D3D3"/>
                </a:solidFill>
                <a:latin typeface="Quicksand Bold"/>
                <a:ea typeface="Quicksand Bold"/>
                <a:cs typeface="Quicksand Bold"/>
                <a:sym typeface="Quicksand Bold"/>
              </a:rPr>
              <a:t>US Supreme Court Cases &amp; Rule 5.108</a:t>
            </a:r>
          </a:p>
          <a:p>
            <a:pPr algn="l">
              <a:lnSpc>
                <a:spcPts val="3865"/>
              </a:lnSpc>
            </a:pPr>
            <a:r>
              <a:rPr lang="en-US" sz="3579">
                <a:solidFill>
                  <a:srgbClr val="D3D3D3"/>
                </a:solidFill>
                <a:latin typeface="Quicksand"/>
                <a:ea typeface="Quicksand"/>
                <a:cs typeface="Quicksand"/>
                <a:sym typeface="Quicksand"/>
              </a:rPr>
              <a:t>Morrisey vs. Brewer 408 U.S. 471 (1972) (parole)</a:t>
            </a:r>
          </a:p>
          <a:p>
            <a:pPr algn="l">
              <a:lnSpc>
                <a:spcPts val="3865"/>
              </a:lnSpc>
            </a:pPr>
            <a:r>
              <a:rPr lang="en-US" sz="3579">
                <a:solidFill>
                  <a:srgbClr val="D3D3D3"/>
                </a:solidFill>
                <a:latin typeface="Quicksand"/>
                <a:ea typeface="Quicksand"/>
                <a:cs typeface="Quicksand"/>
                <a:sym typeface="Quicksand"/>
              </a:rPr>
              <a:t>Gagnon vs. Scarpelli 411 U.S. 778 (1973) (probation)</a:t>
            </a:r>
          </a:p>
          <a:p>
            <a:pPr algn="l">
              <a:lnSpc>
                <a:spcPts val="4081"/>
              </a:lnSpc>
            </a:pPr>
            <a:endParaRPr lang="en-US" sz="3579">
              <a:solidFill>
                <a:srgbClr val="D3D3D3"/>
              </a:solidFill>
              <a:latin typeface="Quicksand"/>
              <a:ea typeface="Quicksand"/>
              <a:cs typeface="Quicksand"/>
              <a:sym typeface="Quicksand"/>
            </a:endParaRPr>
          </a:p>
          <a:p>
            <a:pPr algn="l">
              <a:lnSpc>
                <a:spcPts val="4081"/>
              </a:lnSpc>
            </a:pPr>
            <a:r>
              <a:rPr lang="en-US" sz="3779" i="1">
                <a:solidFill>
                  <a:srgbClr val="D3D3D3"/>
                </a:solidFill>
                <a:latin typeface="Quicksand"/>
                <a:ea typeface="Quicksand"/>
                <a:cs typeface="Quicksand"/>
                <a:sym typeface="Quicksand"/>
              </a:rPr>
              <a:t>Why is this important to Compact supervised individuals?</a:t>
            </a:r>
          </a:p>
          <a:p>
            <a:pPr algn="l">
              <a:lnSpc>
                <a:spcPts val="4081"/>
              </a:lnSpc>
            </a:pPr>
            <a:endParaRPr lang="en-US" sz="3779" i="1">
              <a:solidFill>
                <a:srgbClr val="D3D3D3"/>
              </a:solidFill>
              <a:latin typeface="Quicksand"/>
              <a:ea typeface="Quicksand"/>
              <a:cs typeface="Quicksand"/>
              <a:sym typeface="Quicksand"/>
            </a:endParaRPr>
          </a:p>
          <a:p>
            <a:pPr marL="683467" lvl="1" indent="-341734" algn="l">
              <a:lnSpc>
                <a:spcPts val="4081"/>
              </a:lnSpc>
              <a:buFont typeface="Arial"/>
              <a:buChar char="•"/>
            </a:pPr>
            <a:r>
              <a:rPr lang="en-US" sz="3779">
                <a:solidFill>
                  <a:srgbClr val="D3D3D3"/>
                </a:solidFill>
                <a:latin typeface="Quicksand"/>
                <a:ea typeface="Quicksand"/>
                <a:cs typeface="Quicksand"/>
                <a:sym typeface="Quicksand"/>
              </a:rPr>
              <a:t>Geographical concerns (violations committed outside of Sending State)</a:t>
            </a:r>
          </a:p>
          <a:p>
            <a:pPr algn="l">
              <a:lnSpc>
                <a:spcPts val="4081"/>
              </a:lnSpc>
            </a:pPr>
            <a:endParaRPr lang="en-US" sz="3779">
              <a:solidFill>
                <a:srgbClr val="D3D3D3"/>
              </a:solidFill>
              <a:latin typeface="Quicksand"/>
              <a:ea typeface="Quicksand"/>
              <a:cs typeface="Quicksand"/>
              <a:sym typeface="Quicksand"/>
            </a:endParaRPr>
          </a:p>
          <a:p>
            <a:pPr marL="683467" lvl="1" indent="-341734" algn="l">
              <a:lnSpc>
                <a:spcPts val="4081"/>
              </a:lnSpc>
              <a:buFont typeface="Arial"/>
              <a:buChar char="•"/>
            </a:pPr>
            <a:r>
              <a:rPr lang="en-US" sz="3779">
                <a:solidFill>
                  <a:srgbClr val="D3D3D3"/>
                </a:solidFill>
                <a:latin typeface="Quicksand"/>
                <a:ea typeface="Quicksand"/>
                <a:cs typeface="Quicksand"/>
                <a:sym typeface="Quicksand"/>
              </a:rPr>
              <a:t>Without PC, violations may be barred from consideration for revocation (Sending State)</a:t>
            </a:r>
          </a:p>
          <a:p>
            <a:pPr algn="l">
              <a:lnSpc>
                <a:spcPts val="4081"/>
              </a:lnSpc>
            </a:pPr>
            <a:endParaRPr lang="en-US" sz="3779">
              <a:solidFill>
                <a:srgbClr val="D3D3D3"/>
              </a:solidFill>
              <a:latin typeface="Quicksand"/>
              <a:ea typeface="Quicksand"/>
              <a:cs typeface="Quicksand"/>
              <a:sym typeface="Quicksand"/>
            </a:endParaRPr>
          </a:p>
          <a:p>
            <a:pPr marL="683947" lvl="1" indent="-341974" algn="l">
              <a:lnSpc>
                <a:spcPts val="4081"/>
              </a:lnSpc>
              <a:buFont typeface="Arial"/>
              <a:buChar char="•"/>
            </a:pPr>
            <a:r>
              <a:rPr lang="en-US" sz="3779">
                <a:solidFill>
                  <a:srgbClr val="D3D3D3"/>
                </a:solidFill>
                <a:latin typeface="Quicksand"/>
                <a:ea typeface="Quicksand"/>
                <a:cs typeface="Quicksand"/>
                <a:sym typeface="Quicksand"/>
              </a:rPr>
              <a:t>Supervised individuals are ENTITLED when revocation is possible (</a:t>
            </a:r>
            <a:r>
              <a:rPr lang="en-US" sz="3779" i="1">
                <a:solidFill>
                  <a:srgbClr val="D3D3D3"/>
                </a:solidFill>
                <a:latin typeface="Quicksand"/>
                <a:ea typeface="Quicksand"/>
                <a:cs typeface="Quicksand"/>
                <a:sym typeface="Quicksand"/>
              </a:rPr>
              <a:t>once transfer is granted, it cannot be arbitrarily rescinded</a:t>
            </a:r>
            <a:r>
              <a:rPr lang="en-US" sz="3779">
                <a:solidFill>
                  <a:srgbClr val="D3D3D3"/>
                </a:solidFill>
                <a:latin typeface="Quicksand"/>
                <a:ea typeface="Quicksand"/>
                <a:cs typeface="Quicksand"/>
                <a:sym typeface="Quicksand"/>
              </a:rPr>
              <a:t>)</a:t>
            </a: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5181419" y="2131057"/>
            <a:ext cx="5597547" cy="1170918"/>
            <a:chOff x="0" y="0"/>
            <a:chExt cx="7463396" cy="1561224"/>
          </a:xfrm>
        </p:grpSpPr>
        <p:sp>
          <p:nvSpPr>
            <p:cNvPr id="3" name="Freeform 3"/>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2E415D"/>
            </a:solidFill>
            <a:ln w="12700">
              <a:solidFill>
                <a:srgbClr val="000000"/>
              </a:solidFill>
            </a:ln>
          </p:spPr>
          <p:txBody>
            <a:bodyPr/>
            <a:lstStyle/>
            <a:p>
              <a:endParaRPr lang="en-US"/>
            </a:p>
          </p:txBody>
        </p:sp>
      </p:grpSp>
      <p:grpSp>
        <p:nvGrpSpPr>
          <p:cNvPr id="4" name="Group 4"/>
          <p:cNvGrpSpPr/>
          <p:nvPr/>
        </p:nvGrpSpPr>
        <p:grpSpPr>
          <a:xfrm>
            <a:off x="5306592" y="2267812"/>
            <a:ext cx="5282622" cy="897407"/>
            <a:chOff x="0" y="0"/>
            <a:chExt cx="7043496" cy="1196543"/>
          </a:xfrm>
        </p:grpSpPr>
        <p:sp>
          <p:nvSpPr>
            <p:cNvPr id="5" name="Freeform 5"/>
            <p:cNvSpPr/>
            <p:nvPr/>
          </p:nvSpPr>
          <p:spPr>
            <a:xfrm>
              <a:off x="0" y="0"/>
              <a:ext cx="7043492" cy="1196546"/>
            </a:xfrm>
            <a:custGeom>
              <a:avLst/>
              <a:gdLst/>
              <a:ahLst/>
              <a:cxnLst/>
              <a:rect l="l" t="t" r="r" b="b"/>
              <a:pathLst>
                <a:path w="7043492" h="1196546">
                  <a:moveTo>
                    <a:pt x="0" y="0"/>
                  </a:moveTo>
                  <a:lnTo>
                    <a:pt x="7043492" y="0"/>
                  </a:lnTo>
                  <a:lnTo>
                    <a:pt x="7043492" y="1196546"/>
                  </a:lnTo>
                  <a:lnTo>
                    <a:pt x="0" y="1196546"/>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0"/>
              <a:ext cx="7043496" cy="1196543"/>
            </a:xfrm>
            <a:prstGeom prst="rect">
              <a:avLst/>
            </a:prstGeom>
            <a:ln>
              <a:noFill/>
            </a:ln>
          </p:spPr>
          <p:txBody>
            <a:bodyPr lIns="0" tIns="0" rIns="0" bIns="0" rtlCol="0" anchor="ctr"/>
            <a:lstStyle/>
            <a:p>
              <a:pPr algn="ctr">
                <a:lnSpc>
                  <a:spcPts val="5040"/>
                </a:lnSpc>
              </a:pPr>
              <a:r>
                <a:rPr lang="en-US" sz="4200">
                  <a:solidFill>
                    <a:srgbClr val="D3D3D3"/>
                  </a:solidFill>
                  <a:latin typeface="Quicksand"/>
                  <a:ea typeface="Quicksand"/>
                  <a:cs typeface="Quicksand"/>
                  <a:sym typeface="Quicksand"/>
                </a:rPr>
                <a:t>Revocation</a:t>
              </a:r>
            </a:p>
          </p:txBody>
        </p:sp>
      </p:grpSp>
      <p:sp>
        <p:nvSpPr>
          <p:cNvPr id="7" name="TextBox 7"/>
          <p:cNvSpPr txBox="1"/>
          <p:nvPr/>
        </p:nvSpPr>
        <p:spPr>
          <a:xfrm>
            <a:off x="11710011" y="3673450"/>
            <a:ext cx="5565248" cy="5677281"/>
          </a:xfrm>
          <a:prstGeom prst="rect">
            <a:avLst/>
          </a:prstGeom>
        </p:spPr>
        <p:txBody>
          <a:bodyPr lIns="0" tIns="0" rIns="0" bIns="0" rtlCol="0" anchor="t">
            <a:spAutoFit/>
          </a:bodyPr>
          <a:lstStyle/>
          <a:p>
            <a:pPr algn="l">
              <a:lnSpc>
                <a:spcPts val="3888"/>
              </a:lnSpc>
            </a:pPr>
            <a:r>
              <a:rPr lang="en-US" sz="3600">
                <a:solidFill>
                  <a:srgbClr val="0E1E31"/>
                </a:solidFill>
                <a:latin typeface="Quicksand"/>
                <a:ea typeface="Quicksand"/>
                <a:cs typeface="Quicksand"/>
                <a:sym typeface="Quicksand"/>
              </a:rPr>
              <a:t>Process to remove or cause a supervised individual to be removed from the Receiving State</a:t>
            </a:r>
          </a:p>
          <a:p>
            <a:pPr algn="l">
              <a:lnSpc>
                <a:spcPts val="3888"/>
              </a:lnSpc>
            </a:pPr>
            <a:endParaRPr lang="en-US" sz="3600">
              <a:solidFill>
                <a:srgbClr val="0E1E31"/>
              </a:solidFill>
              <a:latin typeface="Quicksand"/>
              <a:ea typeface="Quicksand"/>
              <a:cs typeface="Quicksand"/>
              <a:sym typeface="Quicksand"/>
            </a:endParaRPr>
          </a:p>
          <a:p>
            <a:pPr marL="755066" lvl="2" indent="-251689" algn="l">
              <a:lnSpc>
                <a:spcPts val="2916"/>
              </a:lnSpc>
              <a:buFont typeface="Arial"/>
              <a:buChar char="⚬"/>
            </a:pPr>
            <a:r>
              <a:rPr lang="en-US" sz="2700" b="1">
                <a:solidFill>
                  <a:srgbClr val="0E1E31"/>
                </a:solidFill>
                <a:latin typeface="Quicksand Bold"/>
                <a:ea typeface="Quicksand Bold"/>
                <a:cs typeface="Quicksand Bold"/>
                <a:sym typeface="Quicksand Bold"/>
              </a:rPr>
              <a:t>Mandatory: </a:t>
            </a:r>
            <a:r>
              <a:rPr lang="en-US" sz="2700">
                <a:solidFill>
                  <a:srgbClr val="0E1E31"/>
                </a:solidFill>
                <a:latin typeface="Quicksand"/>
                <a:ea typeface="Quicksand"/>
                <a:cs typeface="Quicksand"/>
                <a:sym typeface="Quicksand"/>
              </a:rPr>
              <a:t>Receiving State invokes based on ‘revocable’ non-compliant behavior </a:t>
            </a:r>
          </a:p>
          <a:p>
            <a:pPr algn="l">
              <a:lnSpc>
                <a:spcPts val="2916"/>
              </a:lnSpc>
            </a:pPr>
            <a:endParaRPr lang="en-US" sz="2700">
              <a:solidFill>
                <a:srgbClr val="0E1E31"/>
              </a:solidFill>
              <a:latin typeface="Quicksand"/>
              <a:ea typeface="Quicksand"/>
              <a:cs typeface="Quicksand"/>
              <a:sym typeface="Quicksand"/>
            </a:endParaRPr>
          </a:p>
          <a:p>
            <a:pPr marL="755332" lvl="2" indent="-251778" algn="l">
              <a:lnSpc>
                <a:spcPts val="2916"/>
              </a:lnSpc>
              <a:buFont typeface="Arial"/>
              <a:buChar char="⚬"/>
            </a:pPr>
            <a:r>
              <a:rPr lang="en-US" sz="2700" b="1">
                <a:solidFill>
                  <a:srgbClr val="0E1E31"/>
                </a:solidFill>
                <a:latin typeface="Quicksand Bold"/>
                <a:ea typeface="Quicksand Bold"/>
                <a:cs typeface="Quicksand Bold"/>
                <a:sym typeface="Quicksand Bold"/>
              </a:rPr>
              <a:t>Discretionary: </a:t>
            </a:r>
            <a:r>
              <a:rPr lang="en-US" sz="2700">
                <a:solidFill>
                  <a:srgbClr val="0E1E31"/>
                </a:solidFill>
                <a:latin typeface="Quicksand"/>
                <a:ea typeface="Quicksand"/>
                <a:cs typeface="Quicksand"/>
                <a:sym typeface="Quicksand"/>
              </a:rPr>
              <a:t>Sending State may initiate retaking for ANY reason (unless pending felony or violent charges exist)</a:t>
            </a:r>
          </a:p>
          <a:p>
            <a:pPr marL="755332" lvl="2" indent="-251778" algn="l">
              <a:lnSpc>
                <a:spcPts val="2916"/>
              </a:lnSpc>
            </a:pPr>
            <a:endParaRPr lang="en-US" sz="2700">
              <a:solidFill>
                <a:srgbClr val="0E1E31"/>
              </a:solidFill>
              <a:latin typeface="Quicksand"/>
              <a:ea typeface="Quicksand"/>
              <a:cs typeface="Quicksand"/>
              <a:sym typeface="Quicksand"/>
            </a:endParaRPr>
          </a:p>
        </p:txBody>
      </p:sp>
      <p:grpSp>
        <p:nvGrpSpPr>
          <p:cNvPr id="8" name="Group 8"/>
          <p:cNvGrpSpPr/>
          <p:nvPr/>
        </p:nvGrpSpPr>
        <p:grpSpPr>
          <a:xfrm>
            <a:off x="11710011" y="2131057"/>
            <a:ext cx="5597547" cy="1170918"/>
            <a:chOff x="0" y="0"/>
            <a:chExt cx="7463396" cy="1561224"/>
          </a:xfrm>
        </p:grpSpPr>
        <p:sp>
          <p:nvSpPr>
            <p:cNvPr id="9" name="Freeform 9"/>
            <p:cNvSpPr/>
            <p:nvPr/>
          </p:nvSpPr>
          <p:spPr>
            <a:xfrm>
              <a:off x="0" y="0"/>
              <a:ext cx="7463409" cy="1561211"/>
            </a:xfrm>
            <a:custGeom>
              <a:avLst/>
              <a:gdLst/>
              <a:ahLst/>
              <a:cxnLst/>
              <a:rect l="l" t="t" r="r" b="b"/>
              <a:pathLst>
                <a:path w="7463409" h="1561211">
                  <a:moveTo>
                    <a:pt x="0" y="0"/>
                  </a:moveTo>
                  <a:lnTo>
                    <a:pt x="7463409" y="0"/>
                  </a:lnTo>
                  <a:lnTo>
                    <a:pt x="7463409" y="1561211"/>
                  </a:lnTo>
                  <a:lnTo>
                    <a:pt x="0" y="1561211"/>
                  </a:lnTo>
                  <a:close/>
                </a:path>
              </a:pathLst>
            </a:custGeom>
            <a:solidFill>
              <a:srgbClr val="2E415D"/>
            </a:solidFill>
            <a:ln w="12700">
              <a:solidFill>
                <a:srgbClr val="000000"/>
              </a:solidFill>
            </a:ln>
          </p:spPr>
          <p:txBody>
            <a:bodyPr/>
            <a:lstStyle/>
            <a:p>
              <a:endParaRPr lang="en-US"/>
            </a:p>
          </p:txBody>
        </p:sp>
      </p:grpSp>
      <p:grpSp>
        <p:nvGrpSpPr>
          <p:cNvPr id="10" name="Group 10"/>
          <p:cNvGrpSpPr/>
          <p:nvPr/>
        </p:nvGrpSpPr>
        <p:grpSpPr>
          <a:xfrm>
            <a:off x="11851334" y="2267812"/>
            <a:ext cx="5282622" cy="897407"/>
            <a:chOff x="0" y="0"/>
            <a:chExt cx="7043496" cy="1196543"/>
          </a:xfrm>
        </p:grpSpPr>
        <p:sp>
          <p:nvSpPr>
            <p:cNvPr id="11" name="Freeform 11"/>
            <p:cNvSpPr/>
            <p:nvPr/>
          </p:nvSpPr>
          <p:spPr>
            <a:xfrm>
              <a:off x="0" y="0"/>
              <a:ext cx="7043492" cy="1196546"/>
            </a:xfrm>
            <a:custGeom>
              <a:avLst/>
              <a:gdLst/>
              <a:ahLst/>
              <a:cxnLst/>
              <a:rect l="l" t="t" r="r" b="b"/>
              <a:pathLst>
                <a:path w="7043492" h="1196546">
                  <a:moveTo>
                    <a:pt x="0" y="0"/>
                  </a:moveTo>
                  <a:lnTo>
                    <a:pt x="7043492" y="0"/>
                  </a:lnTo>
                  <a:lnTo>
                    <a:pt x="7043492" y="1196546"/>
                  </a:lnTo>
                  <a:lnTo>
                    <a:pt x="0" y="1196546"/>
                  </a:lnTo>
                  <a:close/>
                </a:path>
              </a:pathLst>
            </a:custGeom>
            <a:solidFill>
              <a:srgbClr val="000000">
                <a:alpha val="0"/>
              </a:srgbClr>
            </a:solidFill>
            <a:ln w="12700">
              <a:noFill/>
            </a:ln>
          </p:spPr>
          <p:txBody>
            <a:bodyPr/>
            <a:lstStyle/>
            <a:p>
              <a:endParaRPr lang="en-US"/>
            </a:p>
          </p:txBody>
        </p:sp>
        <p:sp>
          <p:nvSpPr>
            <p:cNvPr id="12" name="TextBox 12"/>
            <p:cNvSpPr txBox="1"/>
            <p:nvPr/>
          </p:nvSpPr>
          <p:spPr>
            <a:xfrm>
              <a:off x="0" y="0"/>
              <a:ext cx="7043496" cy="1196543"/>
            </a:xfrm>
            <a:prstGeom prst="rect">
              <a:avLst/>
            </a:prstGeom>
          </p:spPr>
          <p:txBody>
            <a:bodyPr lIns="0" tIns="0" rIns="0" bIns="0" rtlCol="0" anchor="ctr"/>
            <a:lstStyle/>
            <a:p>
              <a:pPr algn="ctr">
                <a:lnSpc>
                  <a:spcPts val="5040"/>
                </a:lnSpc>
              </a:pPr>
              <a:r>
                <a:rPr lang="en-US" sz="4200">
                  <a:solidFill>
                    <a:srgbClr val="D3D3D3"/>
                  </a:solidFill>
                  <a:latin typeface="Quicksand"/>
                  <a:ea typeface="Quicksand"/>
                  <a:cs typeface="Quicksand"/>
                  <a:sym typeface="Quicksand"/>
                </a:rPr>
                <a:t>Retaking</a:t>
              </a:r>
            </a:p>
          </p:txBody>
        </p:sp>
      </p:grpSp>
      <p:grpSp>
        <p:nvGrpSpPr>
          <p:cNvPr id="13" name="Group 13"/>
          <p:cNvGrpSpPr/>
          <p:nvPr/>
        </p:nvGrpSpPr>
        <p:grpSpPr>
          <a:xfrm>
            <a:off x="714375" y="547688"/>
            <a:ext cx="16887825" cy="1268730"/>
            <a:chOff x="0" y="0"/>
            <a:chExt cx="22517100" cy="1691640"/>
          </a:xfrm>
        </p:grpSpPr>
        <p:sp>
          <p:nvSpPr>
            <p:cNvPr id="14" name="Freeform 14"/>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15" name="TextBox 15"/>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0E1E31"/>
                  </a:solidFill>
                  <a:latin typeface="Questrial"/>
                  <a:ea typeface="Questrial"/>
                  <a:cs typeface="Questrial"/>
                  <a:sym typeface="Questrial"/>
                </a:rPr>
                <a:t>Revocation vs Retaking</a:t>
              </a:r>
            </a:p>
          </p:txBody>
        </p:sp>
      </p:grpSp>
      <p:grpSp>
        <p:nvGrpSpPr>
          <p:cNvPr id="16" name="Group 16"/>
          <p:cNvGrpSpPr/>
          <p:nvPr/>
        </p:nvGrpSpPr>
        <p:grpSpPr>
          <a:xfrm>
            <a:off x="0" y="547688"/>
            <a:ext cx="413661" cy="1052512"/>
            <a:chOff x="0" y="0"/>
            <a:chExt cx="551548" cy="1403350"/>
          </a:xfrm>
        </p:grpSpPr>
        <p:sp>
          <p:nvSpPr>
            <p:cNvPr id="17" name="Freeform 17"/>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2E415D"/>
            </a:solidFill>
            <a:ln w="12700">
              <a:solidFill>
                <a:srgbClr val="000000"/>
              </a:solidFill>
            </a:ln>
          </p:spPr>
          <p:txBody>
            <a:bodyPr/>
            <a:lstStyle/>
            <a:p>
              <a:endParaRPr lang="en-US"/>
            </a:p>
          </p:txBody>
        </p:sp>
      </p:grpSp>
      <p:sp>
        <p:nvSpPr>
          <p:cNvPr id="18" name="TextBox 18"/>
          <p:cNvSpPr txBox="1"/>
          <p:nvPr/>
        </p:nvSpPr>
        <p:spPr>
          <a:xfrm>
            <a:off x="5213718" y="3673450"/>
            <a:ext cx="5565248" cy="4574714"/>
          </a:xfrm>
          <a:prstGeom prst="rect">
            <a:avLst/>
          </a:prstGeom>
        </p:spPr>
        <p:txBody>
          <a:bodyPr lIns="0" tIns="0" rIns="0" bIns="0" rtlCol="0" anchor="t">
            <a:spAutoFit/>
          </a:bodyPr>
          <a:lstStyle/>
          <a:p>
            <a:pPr algn="l">
              <a:lnSpc>
                <a:spcPts val="3888"/>
              </a:lnSpc>
            </a:pPr>
            <a:r>
              <a:rPr lang="en-US" sz="3600" dirty="0">
                <a:solidFill>
                  <a:srgbClr val="0E1E31"/>
                </a:solidFill>
                <a:latin typeface="Quicksand"/>
                <a:ea typeface="Quicksand"/>
                <a:cs typeface="Quicksand"/>
                <a:sym typeface="Quicksand"/>
              </a:rPr>
              <a:t>Sending State rescinds supervised release and incarcerates the supervised individual</a:t>
            </a:r>
          </a:p>
          <a:p>
            <a:pPr algn="l">
              <a:lnSpc>
                <a:spcPts val="3888"/>
              </a:lnSpc>
            </a:pPr>
            <a:endParaRPr lang="en-US" sz="3600" dirty="0">
              <a:solidFill>
                <a:srgbClr val="0E1E31"/>
              </a:solidFill>
              <a:latin typeface="Quicksand"/>
              <a:ea typeface="Quicksand"/>
              <a:cs typeface="Quicksand"/>
              <a:sym typeface="Quicksand"/>
            </a:endParaRPr>
          </a:p>
          <a:p>
            <a:pPr marL="755332" lvl="2" indent="-251778" algn="l">
              <a:lnSpc>
                <a:spcPts val="2916"/>
              </a:lnSpc>
              <a:buFont typeface="Arial"/>
              <a:buChar char="⚬"/>
            </a:pPr>
            <a:r>
              <a:rPr lang="en-US" sz="2700" dirty="0">
                <a:solidFill>
                  <a:srgbClr val="0E1E31"/>
                </a:solidFill>
                <a:latin typeface="Quicksand"/>
                <a:ea typeface="Quicksand"/>
                <a:cs typeface="Quicksand"/>
                <a:sym typeface="Quicksand"/>
              </a:rPr>
              <a:t>Requires PC be established </a:t>
            </a:r>
            <a:r>
              <a:rPr lang="en-US" sz="2700" i="1" dirty="0">
                <a:solidFill>
                  <a:srgbClr val="0E1E31"/>
                </a:solidFill>
                <a:latin typeface="Quicksand"/>
                <a:ea typeface="Quicksand"/>
                <a:cs typeface="Quicksand"/>
                <a:sym typeface="Quicksand"/>
              </a:rPr>
              <a:t>near where alleged violations occurred</a:t>
            </a:r>
          </a:p>
          <a:p>
            <a:pPr marL="1007110" lvl="2" indent="-335703" algn="l">
              <a:lnSpc>
                <a:spcPts val="3888"/>
              </a:lnSpc>
            </a:pPr>
            <a:endParaRPr lang="en-US" sz="2700" i="1" dirty="0">
              <a:solidFill>
                <a:srgbClr val="0E1E31"/>
              </a:solidFill>
              <a:latin typeface="Quicksand"/>
              <a:ea typeface="Quicksand"/>
              <a:cs typeface="Quicksand"/>
              <a:sym typeface="Quicksand"/>
            </a:endParaRPr>
          </a:p>
          <a:p>
            <a:pPr marL="1007110" lvl="2" indent="-335703" algn="l">
              <a:lnSpc>
                <a:spcPts val="3888"/>
              </a:lnSpc>
            </a:pPr>
            <a:endParaRPr lang="en-US" sz="2700" i="1" dirty="0">
              <a:solidFill>
                <a:srgbClr val="0E1E31"/>
              </a:solidFill>
              <a:latin typeface="Quicksand"/>
              <a:ea typeface="Quicksand"/>
              <a:cs typeface="Quicksand"/>
              <a:sym typeface="Quicksand"/>
            </a:endParaRPr>
          </a:p>
        </p:txBody>
      </p:sp>
      <p:sp>
        <p:nvSpPr>
          <p:cNvPr id="19" name="Freeform 19" descr="A picture containing building  Description automatically generated"/>
          <p:cNvSpPr/>
          <p:nvPr/>
        </p:nvSpPr>
        <p:spPr>
          <a:xfrm>
            <a:off x="206831" y="2131057"/>
            <a:ext cx="4790482" cy="7127243"/>
          </a:xfrm>
          <a:custGeom>
            <a:avLst/>
            <a:gdLst/>
            <a:ahLst/>
            <a:cxnLst/>
            <a:rect l="l" t="t" r="r" b="b"/>
            <a:pathLst>
              <a:path w="4790482" h="7127243">
                <a:moveTo>
                  <a:pt x="0" y="0"/>
                </a:moveTo>
                <a:lnTo>
                  <a:pt x="4790482" y="0"/>
                </a:lnTo>
                <a:lnTo>
                  <a:pt x="4790482" y="7127243"/>
                </a:lnTo>
                <a:lnTo>
                  <a:pt x="0" y="712724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0" name="TextBox 20"/>
          <p:cNvSpPr txBox="1"/>
          <p:nvPr/>
        </p:nvSpPr>
        <p:spPr>
          <a:xfrm>
            <a:off x="875090" y="13680357"/>
            <a:ext cx="3006500" cy="400050"/>
          </a:xfrm>
          <a:prstGeom prst="rect">
            <a:avLst/>
          </a:prstGeom>
        </p:spPr>
        <p:txBody>
          <a:bodyPr lIns="0" tIns="0" rIns="0" bIns="0" rtlCol="0" anchor="t">
            <a:spAutoFit/>
          </a:bodyPr>
          <a:lstStyle/>
          <a:p>
            <a:pPr algn="l">
              <a:lnSpc>
                <a:spcPts val="1620"/>
              </a:lnSpc>
            </a:pPr>
            <a:r>
              <a:rPr lang="en-US" sz="1350" u="sng">
                <a:solidFill>
                  <a:srgbClr val="757A7C"/>
                </a:solidFill>
                <a:latin typeface="Quicksand"/>
                <a:ea typeface="Quicksand"/>
                <a:cs typeface="Quicksand"/>
                <a:sym typeface="Quicksand"/>
                <a:hlinkClick r:id="rId5" tooltip="https://www.avoidingregret.com/2014/02/photo-essay-lincoln-heights-jail-closed.html"/>
              </a:rPr>
              <a:t>This Photo</a:t>
            </a:r>
            <a:r>
              <a:rPr lang="en-US" sz="1350">
                <a:solidFill>
                  <a:srgbClr val="757A7C"/>
                </a:solidFill>
                <a:latin typeface="Quicksand"/>
                <a:ea typeface="Quicksand"/>
                <a:cs typeface="Quicksand"/>
                <a:sym typeface="Quicksand"/>
              </a:rPr>
              <a:t> by Unknown Author is licensed under </a:t>
            </a:r>
            <a:r>
              <a:rPr lang="en-US" sz="1350" u="sng">
                <a:solidFill>
                  <a:srgbClr val="757A7C"/>
                </a:solidFill>
                <a:latin typeface="Quicksand"/>
                <a:ea typeface="Quicksand"/>
                <a:cs typeface="Quicksand"/>
                <a:sym typeface="Quicksand"/>
                <a:hlinkClick r:id="rId6" tooltip="https://creativecommons.org/licenses/by-nc-nd/3.0/"/>
              </a:rPr>
              <a:t>CC BY-NC-ND</a:t>
            </a: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399413"/>
            <a:chOff x="0" y="0"/>
            <a:chExt cx="22517100" cy="1865884"/>
          </a:xfrm>
        </p:grpSpPr>
        <p:sp>
          <p:nvSpPr>
            <p:cNvPr id="3" name="Freeform 3"/>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Purpose of Probable Cause</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D3D3D3"/>
            </a:solidFill>
            <a:ln w="12700">
              <a:solidFill>
                <a:srgbClr val="000000"/>
              </a:solidFill>
            </a:ln>
          </p:spPr>
          <p:txBody>
            <a:bodyPr/>
            <a:lstStyle/>
            <a:p>
              <a:endParaRPr lang="en-US"/>
            </a:p>
          </p:txBody>
        </p:sp>
      </p:grpSp>
      <p:sp>
        <p:nvSpPr>
          <p:cNvPr id="7" name="AutoShape 7"/>
          <p:cNvSpPr/>
          <p:nvPr/>
        </p:nvSpPr>
        <p:spPr>
          <a:xfrm rot="3360">
            <a:off x="7080094" y="9682162"/>
            <a:ext cx="9745818" cy="0"/>
          </a:xfrm>
          <a:prstGeom prst="line">
            <a:avLst/>
          </a:prstGeom>
          <a:ln w="9525" cap="rnd">
            <a:solidFill>
              <a:srgbClr val="2E415D"/>
            </a:solidFill>
            <a:prstDash val="solid"/>
            <a:headEnd type="none" w="sm" len="sm"/>
            <a:tailEnd type="none" w="sm" len="sm"/>
          </a:ln>
        </p:spPr>
        <p:txBody>
          <a:bodyPr/>
          <a:lstStyle/>
          <a:p>
            <a:endParaRPr lang="en-US"/>
          </a:p>
        </p:txBody>
      </p:sp>
      <p:sp>
        <p:nvSpPr>
          <p:cNvPr id="8" name="TextBox 8"/>
          <p:cNvSpPr txBox="1"/>
          <p:nvPr/>
        </p:nvSpPr>
        <p:spPr>
          <a:xfrm>
            <a:off x="8207111" y="2167519"/>
            <a:ext cx="9395089" cy="6467475"/>
          </a:xfrm>
          <a:prstGeom prst="rect">
            <a:avLst/>
          </a:prstGeom>
        </p:spPr>
        <p:txBody>
          <a:bodyPr lIns="0" tIns="0" rIns="0" bIns="0" rtlCol="0" anchor="t">
            <a:spAutoFit/>
          </a:bodyPr>
          <a:lstStyle/>
          <a:p>
            <a:pPr algn="l">
              <a:lnSpc>
                <a:spcPts val="5759"/>
              </a:lnSpc>
            </a:pPr>
            <a:r>
              <a:rPr lang="en-US" sz="4800">
                <a:solidFill>
                  <a:srgbClr val="D3D3D3"/>
                </a:solidFill>
                <a:latin typeface="Quicksand"/>
                <a:ea typeface="Quicksand"/>
                <a:cs typeface="Quicksand"/>
                <a:sym typeface="Quicksand"/>
              </a:rPr>
              <a:t>Test Merit of Violation</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Provides evidence the supervised individual likely violated his or her conditions of supervision</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Ensure violation meets definition of ‘Behavior Requiring Retaking’</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Receiving States should not arbitrarily revoke relocation once granted </a:t>
            </a:r>
          </a:p>
          <a:p>
            <a:pPr algn="l">
              <a:lnSpc>
                <a:spcPts val="3600"/>
              </a:lnSpc>
            </a:pPr>
            <a:endParaRPr lang="en-US" sz="3000">
              <a:solidFill>
                <a:srgbClr val="D3D3D3"/>
              </a:solidFill>
              <a:latin typeface="Quicksand"/>
              <a:ea typeface="Quicksand"/>
              <a:cs typeface="Quicksand"/>
              <a:sym typeface="Quicksand"/>
            </a:endParaRPr>
          </a:p>
          <a:p>
            <a:pPr algn="l">
              <a:lnSpc>
                <a:spcPts val="5759"/>
              </a:lnSpc>
            </a:pPr>
            <a:r>
              <a:rPr lang="en-US" sz="4800">
                <a:solidFill>
                  <a:srgbClr val="D3D3D3"/>
                </a:solidFill>
                <a:latin typeface="Quicksand"/>
                <a:ea typeface="Quicksand"/>
                <a:cs typeface="Quicksand"/>
                <a:sym typeface="Quicksand"/>
              </a:rPr>
              <a:t>Creates a Record</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To be used in possible subsequent revocation hearing</a:t>
            </a:r>
          </a:p>
          <a:p>
            <a:pPr marL="542925" lvl="1" indent="-271462" algn="l">
              <a:lnSpc>
                <a:spcPts val="3600"/>
              </a:lnSpc>
              <a:buFont typeface="Arial"/>
              <a:buChar char="•"/>
            </a:pPr>
            <a:r>
              <a:rPr lang="en-US" sz="3000">
                <a:solidFill>
                  <a:srgbClr val="D3D3D3"/>
                </a:solidFill>
                <a:latin typeface="Quicksand"/>
                <a:ea typeface="Quicksand"/>
                <a:cs typeface="Quicksand"/>
                <a:sym typeface="Quicksand"/>
              </a:rPr>
              <a:t>Who, What, When &amp; Where??</a:t>
            </a:r>
          </a:p>
          <a:p>
            <a:pPr marL="542925" lvl="1" indent="-271462" algn="l">
              <a:lnSpc>
                <a:spcPts val="3600"/>
              </a:lnSpc>
            </a:pPr>
            <a:endParaRPr lang="en-US" sz="3000">
              <a:solidFill>
                <a:srgbClr val="D3D3D3"/>
              </a:solidFill>
              <a:latin typeface="Quicksand"/>
              <a:ea typeface="Quicksand"/>
              <a:cs typeface="Quicksand"/>
              <a:sym typeface="Quicksand"/>
            </a:endParaRPr>
          </a:p>
        </p:txBody>
      </p:sp>
      <p:sp>
        <p:nvSpPr>
          <p:cNvPr id="9" name="Freeform 9"/>
          <p:cNvSpPr/>
          <p:nvPr/>
        </p:nvSpPr>
        <p:spPr>
          <a:xfrm>
            <a:off x="-19050" y="2616184"/>
            <a:ext cx="7803471" cy="5866428"/>
          </a:xfrm>
          <a:custGeom>
            <a:avLst/>
            <a:gdLst/>
            <a:ahLst/>
            <a:cxnLst/>
            <a:rect l="l" t="t" r="r" b="b"/>
            <a:pathLst>
              <a:path w="7803471" h="5866428">
                <a:moveTo>
                  <a:pt x="0" y="0"/>
                </a:moveTo>
                <a:lnTo>
                  <a:pt x="7803471" y="0"/>
                </a:lnTo>
                <a:lnTo>
                  <a:pt x="7803471" y="5866429"/>
                </a:lnTo>
                <a:lnTo>
                  <a:pt x="0" y="5866429"/>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a:off x="9507679" y="2880458"/>
            <a:ext cx="8121463" cy="6377842"/>
            <a:chOff x="0" y="0"/>
            <a:chExt cx="10828617" cy="8503790"/>
          </a:xfrm>
        </p:grpSpPr>
        <p:sp>
          <p:nvSpPr>
            <p:cNvPr id="3" name="Freeform 3"/>
            <p:cNvSpPr/>
            <p:nvPr/>
          </p:nvSpPr>
          <p:spPr>
            <a:xfrm>
              <a:off x="0" y="0"/>
              <a:ext cx="10828617" cy="8503747"/>
            </a:xfrm>
            <a:custGeom>
              <a:avLst/>
              <a:gdLst/>
              <a:ahLst/>
              <a:cxnLst/>
              <a:rect l="l" t="t" r="r" b="b"/>
              <a:pathLst>
                <a:path w="10828617" h="8503747">
                  <a:moveTo>
                    <a:pt x="0" y="0"/>
                  </a:moveTo>
                  <a:lnTo>
                    <a:pt x="10828617" y="0"/>
                  </a:lnTo>
                  <a:lnTo>
                    <a:pt x="10828617" y="8503747"/>
                  </a:lnTo>
                  <a:lnTo>
                    <a:pt x="0" y="8503747"/>
                  </a:lnTo>
                  <a:close/>
                </a:path>
              </a:pathLst>
            </a:custGeom>
            <a:solidFill>
              <a:srgbClr val="EFEFEF"/>
            </a:solidFill>
            <a:ln w="12700">
              <a:solidFill>
                <a:srgbClr val="000000"/>
              </a:solidFill>
            </a:ln>
          </p:spPr>
          <p:txBody>
            <a:bodyPr/>
            <a:lstStyle/>
            <a:p>
              <a:endParaRPr lang="en-US"/>
            </a:p>
          </p:txBody>
        </p:sp>
      </p:grpSp>
      <p:grpSp>
        <p:nvGrpSpPr>
          <p:cNvPr id="4" name="Group 4"/>
          <p:cNvGrpSpPr/>
          <p:nvPr/>
        </p:nvGrpSpPr>
        <p:grpSpPr>
          <a:xfrm>
            <a:off x="714375" y="2880458"/>
            <a:ext cx="7818120" cy="6377842"/>
            <a:chOff x="0" y="0"/>
            <a:chExt cx="10424160" cy="8503790"/>
          </a:xfrm>
        </p:grpSpPr>
        <p:sp>
          <p:nvSpPr>
            <p:cNvPr id="5" name="Freeform 5"/>
            <p:cNvSpPr/>
            <p:nvPr/>
          </p:nvSpPr>
          <p:spPr>
            <a:xfrm>
              <a:off x="0" y="0"/>
              <a:ext cx="10424160" cy="8503747"/>
            </a:xfrm>
            <a:custGeom>
              <a:avLst/>
              <a:gdLst/>
              <a:ahLst/>
              <a:cxnLst/>
              <a:rect l="l" t="t" r="r" b="b"/>
              <a:pathLst>
                <a:path w="10424160" h="8503747">
                  <a:moveTo>
                    <a:pt x="0" y="0"/>
                  </a:moveTo>
                  <a:lnTo>
                    <a:pt x="10424160" y="0"/>
                  </a:lnTo>
                  <a:lnTo>
                    <a:pt x="10424160" y="8503747"/>
                  </a:lnTo>
                  <a:lnTo>
                    <a:pt x="0" y="8503747"/>
                  </a:lnTo>
                  <a:close/>
                </a:path>
              </a:pathLst>
            </a:custGeom>
            <a:solidFill>
              <a:srgbClr val="EFEFEF"/>
            </a:solidFill>
            <a:ln w="12700">
              <a:solidFill>
                <a:srgbClr val="000000"/>
              </a:solidFill>
            </a:ln>
          </p:spPr>
          <p:txBody>
            <a:bodyPr/>
            <a:lstStyle/>
            <a:p>
              <a:endParaRPr lang="en-US"/>
            </a:p>
          </p:txBody>
        </p:sp>
      </p:grpSp>
      <p:grpSp>
        <p:nvGrpSpPr>
          <p:cNvPr id="6" name="Group 6"/>
          <p:cNvGrpSpPr/>
          <p:nvPr/>
        </p:nvGrpSpPr>
        <p:grpSpPr>
          <a:xfrm>
            <a:off x="714375" y="547688"/>
            <a:ext cx="16887825" cy="1399413"/>
            <a:chOff x="0" y="0"/>
            <a:chExt cx="22517100" cy="1865884"/>
          </a:xfrm>
        </p:grpSpPr>
        <p:sp>
          <p:nvSpPr>
            <p:cNvPr id="7" name="Freeform 7"/>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solidFill>
                <a:srgbClr val="000000"/>
              </a:solidFill>
            </a:ln>
          </p:spPr>
          <p:txBody>
            <a:bodyPr/>
            <a:lstStyle/>
            <a:p>
              <a:endParaRPr lang="en-US"/>
            </a:p>
          </p:txBody>
        </p:sp>
        <p:sp>
          <p:nvSpPr>
            <p:cNvPr id="8" name="TextBox 8"/>
            <p:cNvSpPr txBox="1"/>
            <p:nvPr/>
          </p:nvSpPr>
          <p:spPr>
            <a:xfrm>
              <a:off x="0" y="66675"/>
              <a:ext cx="22517100" cy="1799209"/>
            </a:xfrm>
            <a:prstGeom prst="rect">
              <a:avLst/>
            </a:prstGeom>
          </p:spPr>
          <p:txBody>
            <a:bodyPr lIns="0" tIns="0" rIns="0" bIns="0" rtlCol="0" anchor="ctr"/>
            <a:lstStyle/>
            <a:p>
              <a:pPr algn="l">
                <a:lnSpc>
                  <a:spcPts val="7128"/>
                </a:lnSpc>
              </a:pPr>
              <a:endParaRPr/>
            </a:p>
          </p:txBody>
        </p:sp>
      </p:grpSp>
      <p:sp>
        <p:nvSpPr>
          <p:cNvPr id="9" name="TextBox 9"/>
          <p:cNvSpPr txBox="1"/>
          <p:nvPr/>
        </p:nvSpPr>
        <p:spPr>
          <a:xfrm>
            <a:off x="857093" y="3005758"/>
            <a:ext cx="7532684" cy="5783635"/>
          </a:xfrm>
          <a:prstGeom prst="rect">
            <a:avLst/>
          </a:prstGeom>
        </p:spPr>
        <p:txBody>
          <a:bodyPr lIns="0" tIns="0" rIns="0" bIns="0" rtlCol="0" anchor="t">
            <a:spAutoFit/>
          </a:bodyPr>
          <a:lstStyle/>
          <a:p>
            <a:pPr marL="651510" lvl="1" indent="-325755" algn="l">
              <a:lnSpc>
                <a:spcPts val="3888"/>
              </a:lnSpc>
              <a:buFont typeface="Arial"/>
              <a:buChar char="•"/>
            </a:pPr>
            <a:r>
              <a:rPr lang="en-US" sz="3200" dirty="0">
                <a:solidFill>
                  <a:srgbClr val="0E1E31"/>
                </a:solidFill>
                <a:latin typeface="Quicksand"/>
                <a:ea typeface="Quicksand"/>
                <a:cs typeface="Quicksand"/>
                <a:sym typeface="Quicksand"/>
              </a:rPr>
              <a:t>No possibility that violations committed in receiving state will be used in revocation proceedings in the sending state</a:t>
            </a:r>
          </a:p>
          <a:p>
            <a:pPr marL="1228725" lvl="2" indent="-409575" algn="l">
              <a:lnSpc>
                <a:spcPts val="3240"/>
              </a:lnSpc>
              <a:buFont typeface="Arial"/>
              <a:buChar char="⚬"/>
            </a:pPr>
            <a:r>
              <a:rPr lang="en-US" sz="2800" dirty="0">
                <a:solidFill>
                  <a:srgbClr val="0E1E31"/>
                </a:solidFill>
                <a:latin typeface="Quicksand"/>
                <a:ea typeface="Quicksand"/>
                <a:cs typeface="Quicksand"/>
                <a:sym typeface="Quicksand"/>
              </a:rPr>
              <a:t>e.g. supervised individual simply returning to resume supervision in Sending State</a:t>
            </a:r>
          </a:p>
          <a:p>
            <a:pPr marL="651510" lvl="1" indent="-325755" algn="l">
              <a:lnSpc>
                <a:spcPts val="3888"/>
              </a:lnSpc>
              <a:buFont typeface="Arial"/>
              <a:buChar char="•"/>
            </a:pPr>
            <a:r>
              <a:rPr lang="en-US" sz="3200" dirty="0">
                <a:solidFill>
                  <a:srgbClr val="0E1E31"/>
                </a:solidFill>
                <a:latin typeface="Quicksand"/>
                <a:ea typeface="Quicksand"/>
                <a:cs typeface="Quicksand"/>
                <a:sym typeface="Quicksand"/>
              </a:rPr>
              <a:t>Violation is based on new conviction</a:t>
            </a:r>
          </a:p>
          <a:p>
            <a:pPr marL="1228725" lvl="2" indent="-409575" algn="l">
              <a:lnSpc>
                <a:spcPts val="3240"/>
              </a:lnSpc>
              <a:buFont typeface="Arial"/>
              <a:buChar char="⚬"/>
            </a:pPr>
            <a:r>
              <a:rPr lang="en-US" sz="2800" dirty="0">
                <a:solidFill>
                  <a:srgbClr val="0E1E31"/>
                </a:solidFill>
                <a:latin typeface="Quicksand"/>
                <a:ea typeface="Quicksand"/>
                <a:cs typeface="Quicksand"/>
                <a:sym typeface="Quicksand"/>
              </a:rPr>
              <a:t>Conviction is proof the supervised individual committed the violation</a:t>
            </a:r>
          </a:p>
          <a:p>
            <a:pPr marL="1228725" lvl="2" indent="-409575" algn="l">
              <a:lnSpc>
                <a:spcPts val="3240"/>
              </a:lnSpc>
              <a:buFont typeface="Arial"/>
              <a:buChar char="⚬"/>
            </a:pPr>
            <a:r>
              <a:rPr lang="en-US" sz="2800" dirty="0">
                <a:solidFill>
                  <a:srgbClr val="0E1E31"/>
                </a:solidFill>
                <a:latin typeface="Quicksand"/>
                <a:ea typeface="Quicksand"/>
                <a:cs typeface="Quicksand"/>
                <a:sym typeface="Quicksand"/>
              </a:rPr>
              <a:t>Rule 5.102</a:t>
            </a:r>
          </a:p>
          <a:p>
            <a:pPr marL="1228725" lvl="2" indent="-409575" algn="l">
              <a:lnSpc>
                <a:spcPts val="3240"/>
              </a:lnSpc>
            </a:pPr>
            <a:endParaRPr lang="en-US" sz="3000" dirty="0">
              <a:solidFill>
                <a:srgbClr val="0E1E31"/>
              </a:solidFill>
              <a:latin typeface="Quicksand"/>
              <a:ea typeface="Quicksand"/>
              <a:cs typeface="Quicksand"/>
              <a:sym typeface="Quicksand"/>
            </a:endParaRPr>
          </a:p>
          <a:p>
            <a:pPr marL="1228725" lvl="2" indent="-409575" algn="ctr">
              <a:lnSpc>
                <a:spcPts val="3240"/>
              </a:lnSpc>
            </a:pPr>
            <a:endParaRPr lang="en-US" sz="3000" dirty="0">
              <a:solidFill>
                <a:srgbClr val="0E1E31"/>
              </a:solidFill>
              <a:latin typeface="Quicksand"/>
              <a:ea typeface="Quicksand"/>
              <a:cs typeface="Quicksand"/>
              <a:sym typeface="Quicksand"/>
            </a:endParaRPr>
          </a:p>
        </p:txBody>
      </p:sp>
      <p:grpSp>
        <p:nvGrpSpPr>
          <p:cNvPr id="10" name="Group 10"/>
          <p:cNvGrpSpPr/>
          <p:nvPr/>
        </p:nvGrpSpPr>
        <p:grpSpPr>
          <a:xfrm>
            <a:off x="14288" y="379050"/>
            <a:ext cx="18288000" cy="2275113"/>
            <a:chOff x="0" y="0"/>
            <a:chExt cx="24384000" cy="3033484"/>
          </a:xfrm>
        </p:grpSpPr>
        <p:sp>
          <p:nvSpPr>
            <p:cNvPr id="11" name="Freeform 11"/>
            <p:cNvSpPr/>
            <p:nvPr/>
          </p:nvSpPr>
          <p:spPr>
            <a:xfrm>
              <a:off x="0" y="0"/>
              <a:ext cx="24384000" cy="3033522"/>
            </a:xfrm>
            <a:custGeom>
              <a:avLst/>
              <a:gdLst/>
              <a:ahLst/>
              <a:cxnLst/>
              <a:rect l="l" t="t" r="r" b="b"/>
              <a:pathLst>
                <a:path w="24384000" h="3033522">
                  <a:moveTo>
                    <a:pt x="0" y="0"/>
                  </a:moveTo>
                  <a:lnTo>
                    <a:pt x="24384000" y="0"/>
                  </a:lnTo>
                  <a:lnTo>
                    <a:pt x="24384000" y="3033522"/>
                  </a:lnTo>
                  <a:lnTo>
                    <a:pt x="0" y="3033522"/>
                  </a:lnTo>
                  <a:close/>
                </a:path>
              </a:pathLst>
            </a:custGeom>
            <a:solidFill>
              <a:srgbClr val="2E415D"/>
            </a:solidFill>
            <a:ln w="12700">
              <a:noFill/>
            </a:ln>
          </p:spPr>
          <p:txBody>
            <a:bodyPr/>
            <a:lstStyle/>
            <a:p>
              <a:endParaRPr lang="en-US"/>
            </a:p>
          </p:txBody>
        </p:sp>
      </p:grpSp>
      <p:sp>
        <p:nvSpPr>
          <p:cNvPr id="12" name="TextBox 12"/>
          <p:cNvSpPr txBox="1"/>
          <p:nvPr/>
        </p:nvSpPr>
        <p:spPr>
          <a:xfrm>
            <a:off x="1470958" y="1254669"/>
            <a:ext cx="6247805" cy="533400"/>
          </a:xfrm>
          <a:prstGeom prst="rect">
            <a:avLst/>
          </a:prstGeom>
        </p:spPr>
        <p:txBody>
          <a:bodyPr lIns="0" tIns="0" rIns="0" bIns="0" rtlCol="0" anchor="t">
            <a:spAutoFit/>
          </a:bodyPr>
          <a:lstStyle/>
          <a:p>
            <a:pPr algn="ctr">
              <a:lnSpc>
                <a:spcPts val="4320"/>
              </a:lnSpc>
            </a:pPr>
            <a:r>
              <a:rPr lang="en-US" sz="3600">
                <a:solidFill>
                  <a:srgbClr val="D3D3D3"/>
                </a:solidFill>
                <a:latin typeface="Quicksand"/>
                <a:ea typeface="Quicksand"/>
                <a:cs typeface="Quicksand"/>
                <a:sym typeface="Quicksand"/>
              </a:rPr>
              <a:t>NOT Entitled to a PC Hearing </a:t>
            </a:r>
          </a:p>
        </p:txBody>
      </p:sp>
      <p:sp>
        <p:nvSpPr>
          <p:cNvPr id="13" name="TextBox 13"/>
          <p:cNvSpPr txBox="1"/>
          <p:nvPr/>
        </p:nvSpPr>
        <p:spPr>
          <a:xfrm>
            <a:off x="10840302" y="1338604"/>
            <a:ext cx="5456215" cy="500137"/>
          </a:xfrm>
          <a:prstGeom prst="rect">
            <a:avLst/>
          </a:prstGeom>
        </p:spPr>
        <p:txBody>
          <a:bodyPr wrap="square" lIns="0" tIns="0" rIns="0" bIns="0" rtlCol="0" anchor="t">
            <a:spAutoFit/>
          </a:bodyPr>
          <a:lstStyle/>
          <a:p>
            <a:pPr algn="ctr">
              <a:lnSpc>
                <a:spcPts val="3888"/>
              </a:lnSpc>
            </a:pPr>
            <a:r>
              <a:rPr lang="en-US" sz="3600" dirty="0">
                <a:solidFill>
                  <a:srgbClr val="D3D3D3"/>
                </a:solidFill>
                <a:latin typeface="Quicksand"/>
                <a:ea typeface="Quicksand"/>
                <a:cs typeface="Quicksand"/>
                <a:sym typeface="Quicksand"/>
              </a:rPr>
              <a:t>Entitled to a PC Hearing</a:t>
            </a:r>
          </a:p>
        </p:txBody>
      </p:sp>
      <p:sp>
        <p:nvSpPr>
          <p:cNvPr id="14" name="TextBox 14"/>
          <p:cNvSpPr txBox="1"/>
          <p:nvPr/>
        </p:nvSpPr>
        <p:spPr>
          <a:xfrm>
            <a:off x="9480737" y="2937608"/>
            <a:ext cx="8175346" cy="6553076"/>
          </a:xfrm>
          <a:prstGeom prst="rect">
            <a:avLst/>
          </a:prstGeom>
        </p:spPr>
        <p:txBody>
          <a:bodyPr lIns="0" tIns="0" rIns="0" bIns="0" rtlCol="0" anchor="t">
            <a:spAutoFit/>
          </a:bodyPr>
          <a:lstStyle/>
          <a:p>
            <a:pPr marL="651510" lvl="1" indent="-325755" algn="l">
              <a:lnSpc>
                <a:spcPts val="3888"/>
              </a:lnSpc>
              <a:buFont typeface="Arial"/>
              <a:buChar char="•"/>
            </a:pPr>
            <a:r>
              <a:rPr lang="en-US" sz="3200" dirty="0">
                <a:solidFill>
                  <a:srgbClr val="0E1E31"/>
                </a:solidFill>
                <a:latin typeface="Quicksand"/>
                <a:ea typeface="Quicksand"/>
                <a:cs typeface="Quicksand"/>
                <a:sym typeface="Quicksand"/>
              </a:rPr>
              <a:t>Custodial detention based on violations </a:t>
            </a:r>
          </a:p>
          <a:p>
            <a:pPr marL="1228725" lvl="2" indent="-409575" algn="l">
              <a:lnSpc>
                <a:spcPts val="3240"/>
              </a:lnSpc>
              <a:buFont typeface="Arial"/>
              <a:buChar char="⚬"/>
            </a:pPr>
            <a:r>
              <a:rPr lang="en-US" sz="2800" dirty="0">
                <a:solidFill>
                  <a:srgbClr val="0E1E31"/>
                </a:solidFill>
                <a:latin typeface="Quicksand"/>
                <a:ea typeface="Quicksand"/>
                <a:cs typeface="Quicksand"/>
                <a:sym typeface="Quicksand"/>
              </a:rPr>
              <a:t>Initiated by either the receiving/sending state</a:t>
            </a:r>
          </a:p>
          <a:p>
            <a:pPr marL="1228725" lvl="2" indent="-409575" algn="l">
              <a:lnSpc>
                <a:spcPts val="3240"/>
              </a:lnSpc>
              <a:buFont typeface="Arial"/>
              <a:buChar char="⚬"/>
            </a:pPr>
            <a:r>
              <a:rPr lang="en-US" sz="2800" dirty="0">
                <a:solidFill>
                  <a:srgbClr val="0E1E31"/>
                </a:solidFill>
                <a:latin typeface="Quicksand"/>
                <a:ea typeface="Quicksand"/>
                <a:cs typeface="Quicksand"/>
                <a:sym typeface="Quicksand"/>
              </a:rPr>
              <a:t>Justifies detention</a:t>
            </a:r>
          </a:p>
          <a:p>
            <a:pPr marL="651510" lvl="1" indent="-325755" algn="l">
              <a:lnSpc>
                <a:spcPts val="3888"/>
              </a:lnSpc>
              <a:buFont typeface="Arial"/>
              <a:buChar char="•"/>
            </a:pPr>
            <a:r>
              <a:rPr lang="en-US" sz="3200" dirty="0">
                <a:solidFill>
                  <a:srgbClr val="0E1E31"/>
                </a:solidFill>
                <a:latin typeface="Quicksand"/>
                <a:ea typeface="Quicksand"/>
                <a:cs typeface="Quicksand"/>
                <a:sym typeface="Quicksand"/>
              </a:rPr>
              <a:t>Violations committed in receiving state may form basis for revocation of supervision</a:t>
            </a:r>
          </a:p>
          <a:p>
            <a:pPr marL="1228725" lvl="2" indent="-409575" algn="l">
              <a:lnSpc>
                <a:spcPts val="3240"/>
              </a:lnSpc>
              <a:buFont typeface="Arial"/>
              <a:buChar char="⚬"/>
            </a:pPr>
            <a:r>
              <a:rPr lang="en-US" sz="2800" dirty="0">
                <a:solidFill>
                  <a:srgbClr val="0E1E31"/>
                </a:solidFill>
                <a:latin typeface="Quicksand"/>
                <a:ea typeface="Quicksand"/>
                <a:cs typeface="Quicksand"/>
                <a:sym typeface="Quicksand"/>
              </a:rPr>
              <a:t>PC creates record for sending state and substantiates the violations</a:t>
            </a:r>
          </a:p>
          <a:p>
            <a:pPr marL="651510" lvl="1" indent="-325755">
              <a:lnSpc>
                <a:spcPts val="3888"/>
              </a:lnSpc>
              <a:buFont typeface="Arial"/>
              <a:buChar char="•"/>
            </a:pPr>
            <a:r>
              <a:rPr lang="en-US" sz="3200" dirty="0">
                <a:solidFill>
                  <a:srgbClr val="0E1E31"/>
                </a:solidFill>
                <a:latin typeface="Quicksand"/>
                <a:ea typeface="Quicksand"/>
                <a:cs typeface="Quicksand"/>
                <a:sym typeface="Quicksand"/>
              </a:rPr>
              <a:t>Absconder apprehended in the receiving state unless states mutually agree to continue supervision  </a:t>
            </a:r>
          </a:p>
          <a:p>
            <a:pPr marL="651510" lvl="1" indent="-325755" algn="l">
              <a:lnSpc>
                <a:spcPts val="3888"/>
              </a:lnSpc>
            </a:pPr>
            <a:endParaRPr lang="en-US" sz="3600" dirty="0">
              <a:solidFill>
                <a:srgbClr val="0E1E31"/>
              </a:solidFill>
              <a:latin typeface="Quicksand"/>
              <a:ea typeface="Quicksand"/>
              <a:cs typeface="Quicksand"/>
              <a:sym typeface="Quicksand"/>
            </a:endParaRPr>
          </a:p>
          <a:p>
            <a:pPr marL="651510" lvl="1" indent="-325755" algn="l">
              <a:lnSpc>
                <a:spcPts val="3888"/>
              </a:lnSpc>
            </a:pPr>
            <a:endParaRPr lang="en-US" sz="3600" dirty="0">
              <a:solidFill>
                <a:srgbClr val="0E1E31"/>
              </a:solidFill>
              <a:latin typeface="Quicksand"/>
              <a:ea typeface="Quicksand"/>
              <a:cs typeface="Quicksand"/>
              <a:sym typeface="Quicksand"/>
            </a:endParaRP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399413"/>
            <a:chOff x="0" y="0"/>
            <a:chExt cx="22517100" cy="1865884"/>
          </a:xfrm>
        </p:grpSpPr>
        <p:sp>
          <p:nvSpPr>
            <p:cNvPr id="3" name="Freeform 3"/>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799209"/>
            </a:xfrm>
            <a:prstGeom prst="rect">
              <a:avLst/>
            </a:prstGeom>
          </p:spPr>
          <p:txBody>
            <a:bodyPr lIns="0" tIns="0" rIns="0" bIns="0" rtlCol="0" anchor="ctr"/>
            <a:lstStyle/>
            <a:p>
              <a:pPr algn="l">
                <a:lnSpc>
                  <a:spcPts val="7128"/>
                </a:lnSpc>
              </a:pPr>
              <a:r>
                <a:rPr lang="en-US" sz="6600" spc="-40" dirty="0">
                  <a:solidFill>
                    <a:srgbClr val="EFEFEF"/>
                  </a:solidFill>
                  <a:latin typeface="Questrial"/>
                  <a:ea typeface="Questrial"/>
                  <a:cs typeface="Questrial"/>
                  <a:sym typeface="Questrial"/>
                </a:rPr>
                <a:t>Reasons Probable Cause is Required</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D3D3D3"/>
            </a:solidFill>
            <a:ln w="12700">
              <a:solidFill>
                <a:srgbClr val="000000"/>
              </a:solidFill>
            </a:ln>
          </p:spPr>
          <p:txBody>
            <a:bodyPr/>
            <a:lstStyle/>
            <a:p>
              <a:endParaRPr lang="en-US"/>
            </a:p>
          </p:txBody>
        </p:sp>
      </p:grpSp>
      <p:sp>
        <p:nvSpPr>
          <p:cNvPr id="7" name="AutoShape 7"/>
          <p:cNvSpPr/>
          <p:nvPr/>
        </p:nvSpPr>
        <p:spPr>
          <a:xfrm rot="3360">
            <a:off x="7080094" y="9682162"/>
            <a:ext cx="9745818" cy="0"/>
          </a:xfrm>
          <a:prstGeom prst="line">
            <a:avLst/>
          </a:prstGeom>
          <a:ln w="9525" cap="rnd">
            <a:solidFill>
              <a:srgbClr val="822C2E"/>
            </a:solidFill>
            <a:prstDash val="solid"/>
            <a:headEnd type="none" w="sm" len="sm"/>
            <a:tailEnd type="none" w="sm" len="sm"/>
          </a:ln>
        </p:spPr>
        <p:txBody>
          <a:bodyPr/>
          <a:lstStyle/>
          <a:p>
            <a:endParaRPr lang="en-US"/>
          </a:p>
        </p:txBody>
      </p:sp>
      <p:grpSp>
        <p:nvGrpSpPr>
          <p:cNvPr id="8" name="Group 8"/>
          <p:cNvGrpSpPr/>
          <p:nvPr/>
        </p:nvGrpSpPr>
        <p:grpSpPr>
          <a:xfrm>
            <a:off x="6580413" y="4031409"/>
            <a:ext cx="5155749" cy="5747766"/>
            <a:chOff x="0" y="0"/>
            <a:chExt cx="6874332" cy="7663688"/>
          </a:xfrm>
        </p:grpSpPr>
        <p:sp>
          <p:nvSpPr>
            <p:cNvPr id="9" name="Freeform 9"/>
            <p:cNvSpPr/>
            <p:nvPr/>
          </p:nvSpPr>
          <p:spPr>
            <a:xfrm>
              <a:off x="0" y="0"/>
              <a:ext cx="6874309" cy="7663714"/>
            </a:xfrm>
            <a:custGeom>
              <a:avLst/>
              <a:gdLst/>
              <a:ahLst/>
              <a:cxnLst/>
              <a:rect l="l" t="t" r="r" b="b"/>
              <a:pathLst>
                <a:path w="6874309" h="7663714">
                  <a:moveTo>
                    <a:pt x="0" y="0"/>
                  </a:moveTo>
                  <a:lnTo>
                    <a:pt x="6874309" y="0"/>
                  </a:lnTo>
                  <a:lnTo>
                    <a:pt x="6874309" y="7663714"/>
                  </a:lnTo>
                  <a:lnTo>
                    <a:pt x="0" y="7663714"/>
                  </a:lnTo>
                  <a:close/>
                </a:path>
              </a:pathLst>
            </a:custGeom>
            <a:solidFill>
              <a:srgbClr val="757A7C"/>
            </a:solidFill>
            <a:ln w="12700">
              <a:solidFill>
                <a:srgbClr val="000000"/>
              </a:solidFill>
            </a:ln>
          </p:spPr>
          <p:txBody>
            <a:bodyPr/>
            <a:lstStyle/>
            <a:p>
              <a:endParaRPr lang="en-US"/>
            </a:p>
          </p:txBody>
        </p:sp>
        <p:sp>
          <p:nvSpPr>
            <p:cNvPr id="10" name="TextBox 10"/>
            <p:cNvSpPr txBox="1"/>
            <p:nvPr/>
          </p:nvSpPr>
          <p:spPr>
            <a:xfrm>
              <a:off x="0" y="-9525"/>
              <a:ext cx="6874332" cy="7673213"/>
            </a:xfrm>
            <a:prstGeom prst="rect">
              <a:avLst/>
            </a:prstGeom>
          </p:spPr>
          <p:txBody>
            <a:bodyPr lIns="50800" tIns="50800" rIns="50800" bIns="50800" rtlCol="0" anchor="t"/>
            <a:lstStyle/>
            <a:p>
              <a:pPr algn="l">
                <a:lnSpc>
                  <a:spcPts val="3600"/>
                </a:lnSpc>
              </a:pPr>
              <a:r>
                <a:rPr lang="en-US" sz="3000">
                  <a:solidFill>
                    <a:srgbClr val="EFEFEF"/>
                  </a:solidFill>
                  <a:latin typeface="Quicksand"/>
                  <a:ea typeface="Quicksand"/>
                  <a:cs typeface="Quicksand"/>
                  <a:sym typeface="Quicksand"/>
                </a:rPr>
                <a:t>Retaking for violations</a:t>
              </a:r>
            </a:p>
            <a:p>
              <a:pPr marL="542925" lvl="1" indent="-271462" algn="l">
                <a:lnSpc>
                  <a:spcPts val="3600"/>
                </a:lnSpc>
                <a:buFont typeface="Arial"/>
                <a:buChar char="•"/>
              </a:pPr>
              <a:r>
                <a:rPr lang="en-US" sz="3000">
                  <a:solidFill>
                    <a:srgbClr val="EFEFEF"/>
                  </a:solidFill>
                  <a:latin typeface="Quicksand"/>
                  <a:ea typeface="Quicksand"/>
                  <a:cs typeface="Quicksand"/>
                  <a:sym typeface="Quicksand"/>
                </a:rPr>
                <a:t>creates record for sending state </a:t>
              </a:r>
            </a:p>
            <a:p>
              <a:pPr marL="542925" lvl="1" indent="-271462" algn="l">
                <a:lnSpc>
                  <a:spcPts val="3600"/>
                </a:lnSpc>
                <a:buFont typeface="Arial"/>
                <a:buChar char="•"/>
              </a:pPr>
              <a:r>
                <a:rPr lang="en-US" sz="3000">
                  <a:solidFill>
                    <a:srgbClr val="EFEFEF"/>
                  </a:solidFill>
                  <a:latin typeface="Quicksand"/>
                  <a:ea typeface="Quicksand"/>
                  <a:cs typeface="Quicksand"/>
                  <a:sym typeface="Quicksand"/>
                </a:rPr>
                <a:t>substantiates the violations</a:t>
              </a:r>
            </a:p>
            <a:p>
              <a:pPr marL="542925" lvl="1" indent="-271462" algn="l">
                <a:lnSpc>
                  <a:spcPts val="3600"/>
                </a:lnSpc>
              </a:pPr>
              <a:endParaRPr lang="en-US" sz="3000">
                <a:solidFill>
                  <a:srgbClr val="EFEFEF"/>
                </a:solidFill>
                <a:latin typeface="Quicksand"/>
                <a:ea typeface="Quicksand"/>
                <a:cs typeface="Quicksand"/>
                <a:sym typeface="Quicksand"/>
              </a:endParaRPr>
            </a:p>
            <a:p>
              <a:pPr algn="l">
                <a:lnSpc>
                  <a:spcPts val="3600"/>
                </a:lnSpc>
              </a:pPr>
              <a:r>
                <a:rPr lang="en-US" sz="3000">
                  <a:solidFill>
                    <a:srgbClr val="EFEFEF"/>
                  </a:solidFill>
                  <a:latin typeface="Quicksand"/>
                  <a:ea typeface="Quicksand"/>
                  <a:cs typeface="Quicksand"/>
                  <a:sym typeface="Quicksand"/>
                </a:rPr>
                <a:t>Ensures certain due process RIGHTS are afforded to the supervised individual prior to revocation hearing</a:t>
              </a:r>
            </a:p>
          </p:txBody>
        </p:sp>
      </p:grpSp>
      <p:grpSp>
        <p:nvGrpSpPr>
          <p:cNvPr id="11" name="Group 11"/>
          <p:cNvGrpSpPr/>
          <p:nvPr/>
        </p:nvGrpSpPr>
        <p:grpSpPr>
          <a:xfrm>
            <a:off x="714375" y="4014956"/>
            <a:ext cx="5155749" cy="5764219"/>
            <a:chOff x="0" y="0"/>
            <a:chExt cx="6874332" cy="7685625"/>
          </a:xfrm>
        </p:grpSpPr>
        <p:sp>
          <p:nvSpPr>
            <p:cNvPr id="12" name="Freeform 12"/>
            <p:cNvSpPr/>
            <p:nvPr/>
          </p:nvSpPr>
          <p:spPr>
            <a:xfrm>
              <a:off x="0" y="0"/>
              <a:ext cx="6874383" cy="7685664"/>
            </a:xfrm>
            <a:custGeom>
              <a:avLst/>
              <a:gdLst/>
              <a:ahLst/>
              <a:cxnLst/>
              <a:rect l="l" t="t" r="r" b="b"/>
              <a:pathLst>
                <a:path w="6874383" h="7685664">
                  <a:moveTo>
                    <a:pt x="0" y="0"/>
                  </a:moveTo>
                  <a:lnTo>
                    <a:pt x="6874383" y="0"/>
                  </a:lnTo>
                  <a:lnTo>
                    <a:pt x="6874383" y="7685664"/>
                  </a:lnTo>
                  <a:lnTo>
                    <a:pt x="0" y="7685664"/>
                  </a:lnTo>
                  <a:close/>
                </a:path>
              </a:pathLst>
            </a:custGeom>
            <a:solidFill>
              <a:srgbClr val="757A7C"/>
            </a:solidFill>
            <a:ln w="12700">
              <a:solidFill>
                <a:srgbClr val="000000"/>
              </a:solidFill>
            </a:ln>
          </p:spPr>
          <p:txBody>
            <a:bodyPr/>
            <a:lstStyle/>
            <a:p>
              <a:endParaRPr lang="en-US"/>
            </a:p>
          </p:txBody>
        </p:sp>
        <p:sp>
          <p:nvSpPr>
            <p:cNvPr id="13" name="TextBox 13"/>
            <p:cNvSpPr txBox="1"/>
            <p:nvPr/>
          </p:nvSpPr>
          <p:spPr>
            <a:xfrm>
              <a:off x="0" y="-9525"/>
              <a:ext cx="6874332" cy="7695150"/>
            </a:xfrm>
            <a:prstGeom prst="rect">
              <a:avLst/>
            </a:prstGeom>
          </p:spPr>
          <p:txBody>
            <a:bodyPr lIns="50800" tIns="50800" rIns="50800" bIns="50800" rtlCol="0" anchor="t"/>
            <a:lstStyle/>
            <a:p>
              <a:pPr algn="l">
                <a:lnSpc>
                  <a:spcPts val="3600"/>
                </a:lnSpc>
              </a:pPr>
              <a:r>
                <a:rPr lang="en-US" sz="3000">
                  <a:solidFill>
                    <a:srgbClr val="EFEFEF"/>
                  </a:solidFill>
                  <a:latin typeface="Quicksand"/>
                  <a:ea typeface="Quicksand"/>
                  <a:cs typeface="Quicksand"/>
                  <a:sym typeface="Quicksand"/>
                </a:rPr>
                <a:t>Preliminary hearing to justify detention</a:t>
              </a:r>
            </a:p>
            <a:p>
              <a:pPr marL="542925" lvl="1" indent="-271462" algn="l">
                <a:lnSpc>
                  <a:spcPts val="3600"/>
                </a:lnSpc>
                <a:buFont typeface="Arial"/>
                <a:buChar char="•"/>
              </a:pPr>
              <a:r>
                <a:rPr lang="en-US" sz="3000">
                  <a:solidFill>
                    <a:srgbClr val="EFEFEF"/>
                  </a:solidFill>
                  <a:latin typeface="Quicksand"/>
                  <a:ea typeface="Quicksand"/>
                  <a:cs typeface="Quicksand"/>
                  <a:sym typeface="Quicksand"/>
                </a:rPr>
                <a:t>Sanctioning, not retaking or revocation</a:t>
              </a:r>
            </a:p>
            <a:p>
              <a:pPr marL="542925" lvl="1" indent="-271462" algn="l">
                <a:lnSpc>
                  <a:spcPts val="3600"/>
                </a:lnSpc>
              </a:pPr>
              <a:endParaRPr lang="en-US" sz="3000">
                <a:solidFill>
                  <a:srgbClr val="EFEFEF"/>
                </a:solidFill>
                <a:latin typeface="Quicksand"/>
                <a:ea typeface="Quicksand"/>
                <a:cs typeface="Quicksand"/>
                <a:sym typeface="Quicksand"/>
              </a:endParaRPr>
            </a:p>
            <a:p>
              <a:pPr algn="l">
                <a:lnSpc>
                  <a:spcPts val="3600"/>
                </a:lnSpc>
              </a:pPr>
              <a:r>
                <a:rPr lang="en-US" sz="3000">
                  <a:solidFill>
                    <a:srgbClr val="EFEFEF"/>
                  </a:solidFill>
                  <a:latin typeface="Quicksand"/>
                  <a:ea typeface="Quicksand"/>
                  <a:cs typeface="Quicksand"/>
                  <a:sym typeface="Quicksand"/>
                </a:rPr>
                <a:t>May or may not meet requirements of Rule 5.108 (varies state to state due to internal policies)</a:t>
              </a:r>
            </a:p>
            <a:p>
              <a:pPr marL="542925" lvl="1" indent="-271462" algn="l">
                <a:lnSpc>
                  <a:spcPts val="3600"/>
                </a:lnSpc>
              </a:pPr>
              <a:endParaRPr lang="en-US" sz="3000">
                <a:solidFill>
                  <a:srgbClr val="EFEFEF"/>
                </a:solidFill>
                <a:latin typeface="Quicksand"/>
                <a:ea typeface="Quicksand"/>
                <a:cs typeface="Quicksand"/>
                <a:sym typeface="Quicksand"/>
              </a:endParaRPr>
            </a:p>
            <a:p>
              <a:pPr marL="542925" lvl="1" indent="-271462" algn="l">
                <a:lnSpc>
                  <a:spcPts val="3600"/>
                </a:lnSpc>
              </a:pPr>
              <a:endParaRPr lang="en-US" sz="3000">
                <a:solidFill>
                  <a:srgbClr val="EFEFEF"/>
                </a:solidFill>
                <a:latin typeface="Quicksand"/>
                <a:ea typeface="Quicksand"/>
                <a:cs typeface="Quicksand"/>
                <a:sym typeface="Quicksand"/>
              </a:endParaRPr>
            </a:p>
          </p:txBody>
        </p:sp>
      </p:grpSp>
      <p:grpSp>
        <p:nvGrpSpPr>
          <p:cNvPr id="14" name="Group 14"/>
          <p:cNvGrpSpPr/>
          <p:nvPr/>
        </p:nvGrpSpPr>
        <p:grpSpPr>
          <a:xfrm>
            <a:off x="12450537" y="4031409"/>
            <a:ext cx="5104519" cy="5747766"/>
            <a:chOff x="0" y="0"/>
            <a:chExt cx="6806025" cy="7663688"/>
          </a:xfrm>
        </p:grpSpPr>
        <p:sp>
          <p:nvSpPr>
            <p:cNvPr id="15" name="Freeform 15"/>
            <p:cNvSpPr/>
            <p:nvPr/>
          </p:nvSpPr>
          <p:spPr>
            <a:xfrm>
              <a:off x="0" y="0"/>
              <a:ext cx="6805954" cy="7663727"/>
            </a:xfrm>
            <a:custGeom>
              <a:avLst/>
              <a:gdLst/>
              <a:ahLst/>
              <a:cxnLst/>
              <a:rect l="l" t="t" r="r" b="b"/>
              <a:pathLst>
                <a:path w="6805954" h="7663727">
                  <a:moveTo>
                    <a:pt x="0" y="0"/>
                  </a:moveTo>
                  <a:lnTo>
                    <a:pt x="6805954" y="0"/>
                  </a:lnTo>
                  <a:lnTo>
                    <a:pt x="6805954" y="7663727"/>
                  </a:lnTo>
                  <a:lnTo>
                    <a:pt x="0" y="7663727"/>
                  </a:lnTo>
                  <a:close/>
                </a:path>
              </a:pathLst>
            </a:custGeom>
            <a:solidFill>
              <a:srgbClr val="757A7C"/>
            </a:solidFill>
            <a:ln w="12700">
              <a:solidFill>
                <a:srgbClr val="000000"/>
              </a:solidFill>
            </a:ln>
          </p:spPr>
          <p:txBody>
            <a:bodyPr/>
            <a:lstStyle/>
            <a:p>
              <a:endParaRPr lang="en-US"/>
            </a:p>
          </p:txBody>
        </p:sp>
        <p:sp>
          <p:nvSpPr>
            <p:cNvPr id="16" name="TextBox 16"/>
            <p:cNvSpPr txBox="1"/>
            <p:nvPr/>
          </p:nvSpPr>
          <p:spPr>
            <a:xfrm>
              <a:off x="0" y="-9525"/>
              <a:ext cx="6806025" cy="7673213"/>
            </a:xfrm>
            <a:prstGeom prst="rect">
              <a:avLst/>
            </a:prstGeom>
          </p:spPr>
          <p:txBody>
            <a:bodyPr lIns="50800" tIns="50800" rIns="50800" bIns="50800" rtlCol="0" anchor="t"/>
            <a:lstStyle/>
            <a:p>
              <a:pPr algn="l">
                <a:lnSpc>
                  <a:spcPts val="3600"/>
                </a:lnSpc>
              </a:pPr>
              <a:r>
                <a:rPr lang="en-US" sz="3000">
                  <a:solidFill>
                    <a:srgbClr val="EFEFEF"/>
                  </a:solidFill>
                  <a:latin typeface="Quicksand"/>
                  <a:ea typeface="Quicksand"/>
                  <a:cs typeface="Quicksand"/>
                  <a:sym typeface="Quicksand"/>
                </a:rPr>
                <a:t>Confirms validity of previous Violation Report </a:t>
              </a:r>
            </a:p>
            <a:p>
              <a:pPr algn="l">
                <a:lnSpc>
                  <a:spcPts val="3600"/>
                </a:lnSpc>
              </a:pPr>
              <a:endParaRPr lang="en-US" sz="3000">
                <a:solidFill>
                  <a:srgbClr val="EFEFEF"/>
                </a:solidFill>
                <a:latin typeface="Quicksand"/>
                <a:ea typeface="Quicksand"/>
                <a:cs typeface="Quicksand"/>
                <a:sym typeface="Quicksand"/>
              </a:endParaRPr>
            </a:p>
            <a:p>
              <a:pPr algn="l">
                <a:lnSpc>
                  <a:spcPts val="3600"/>
                </a:lnSpc>
              </a:pPr>
              <a:r>
                <a:rPr lang="en-US" sz="3000">
                  <a:solidFill>
                    <a:srgbClr val="EFEFEF"/>
                  </a:solidFill>
                  <a:latin typeface="Quicksand"/>
                  <a:ea typeface="Quicksand"/>
                  <a:cs typeface="Quicksand"/>
                  <a:sym typeface="Quicksand"/>
                </a:rPr>
                <a:t>Warrant &amp; Detainer must remain in place!</a:t>
              </a:r>
            </a:p>
            <a:p>
              <a:pPr algn="l">
                <a:lnSpc>
                  <a:spcPts val="3600"/>
                </a:lnSpc>
              </a:pPr>
              <a:endParaRPr lang="en-US" sz="3000">
                <a:solidFill>
                  <a:srgbClr val="EFEFEF"/>
                </a:solidFill>
                <a:latin typeface="Quicksand"/>
                <a:ea typeface="Quicksand"/>
                <a:cs typeface="Quicksand"/>
                <a:sym typeface="Quicksand"/>
              </a:endParaRPr>
            </a:p>
            <a:p>
              <a:pPr algn="l">
                <a:lnSpc>
                  <a:spcPts val="3600"/>
                </a:lnSpc>
              </a:pPr>
              <a:r>
                <a:rPr lang="en-US" sz="3000">
                  <a:solidFill>
                    <a:srgbClr val="EFEFEF"/>
                  </a:solidFill>
                  <a:latin typeface="Quicksand"/>
                  <a:ea typeface="Quicksand"/>
                  <a:cs typeface="Quicksand"/>
                  <a:sym typeface="Quicksand"/>
                </a:rPr>
                <a:t>Reopen ICOTS case to provide PC documentation</a:t>
              </a:r>
            </a:p>
          </p:txBody>
        </p:sp>
      </p:grpSp>
      <p:grpSp>
        <p:nvGrpSpPr>
          <p:cNvPr id="17" name="Group 17"/>
          <p:cNvGrpSpPr/>
          <p:nvPr/>
        </p:nvGrpSpPr>
        <p:grpSpPr>
          <a:xfrm>
            <a:off x="714375" y="1947100"/>
            <a:ext cx="5155749" cy="1810681"/>
            <a:chOff x="0" y="0"/>
            <a:chExt cx="798760" cy="280522"/>
          </a:xfrm>
        </p:grpSpPr>
        <p:sp>
          <p:nvSpPr>
            <p:cNvPr id="18" name="Freeform 18"/>
            <p:cNvSpPr/>
            <p:nvPr/>
          </p:nvSpPr>
          <p:spPr>
            <a:xfrm>
              <a:off x="0" y="0"/>
              <a:ext cx="798760" cy="280522"/>
            </a:xfrm>
            <a:custGeom>
              <a:avLst/>
              <a:gdLst/>
              <a:ahLst/>
              <a:cxnLst/>
              <a:rect l="l" t="t" r="r" b="b"/>
              <a:pathLst>
                <a:path w="798760" h="280522">
                  <a:moveTo>
                    <a:pt x="0" y="0"/>
                  </a:moveTo>
                  <a:lnTo>
                    <a:pt x="798760" y="0"/>
                  </a:lnTo>
                  <a:lnTo>
                    <a:pt x="798760" y="280522"/>
                  </a:lnTo>
                  <a:lnTo>
                    <a:pt x="0" y="280522"/>
                  </a:lnTo>
                  <a:close/>
                </a:path>
              </a:pathLst>
            </a:custGeom>
            <a:solidFill>
              <a:srgbClr val="0E1E31"/>
            </a:solidFill>
            <a:ln w="12700">
              <a:solidFill>
                <a:srgbClr val="000000"/>
              </a:solidFill>
            </a:ln>
          </p:spPr>
          <p:txBody>
            <a:bodyPr/>
            <a:lstStyle/>
            <a:p>
              <a:endParaRPr lang="en-US"/>
            </a:p>
          </p:txBody>
        </p:sp>
      </p:grpSp>
      <p:grpSp>
        <p:nvGrpSpPr>
          <p:cNvPr id="19" name="Group 19"/>
          <p:cNvGrpSpPr/>
          <p:nvPr/>
        </p:nvGrpSpPr>
        <p:grpSpPr>
          <a:xfrm>
            <a:off x="6580413" y="1947100"/>
            <a:ext cx="5155749" cy="1810681"/>
            <a:chOff x="0" y="0"/>
            <a:chExt cx="798760" cy="280522"/>
          </a:xfrm>
        </p:grpSpPr>
        <p:sp>
          <p:nvSpPr>
            <p:cNvPr id="20" name="Freeform 20"/>
            <p:cNvSpPr/>
            <p:nvPr/>
          </p:nvSpPr>
          <p:spPr>
            <a:xfrm>
              <a:off x="0" y="0"/>
              <a:ext cx="798760" cy="280522"/>
            </a:xfrm>
            <a:custGeom>
              <a:avLst/>
              <a:gdLst/>
              <a:ahLst/>
              <a:cxnLst/>
              <a:rect l="l" t="t" r="r" b="b"/>
              <a:pathLst>
                <a:path w="798760" h="280522">
                  <a:moveTo>
                    <a:pt x="0" y="0"/>
                  </a:moveTo>
                  <a:lnTo>
                    <a:pt x="798760" y="0"/>
                  </a:lnTo>
                  <a:lnTo>
                    <a:pt x="798760" y="280522"/>
                  </a:lnTo>
                  <a:lnTo>
                    <a:pt x="0" y="280522"/>
                  </a:lnTo>
                  <a:close/>
                </a:path>
              </a:pathLst>
            </a:custGeom>
            <a:solidFill>
              <a:srgbClr val="0E1E31"/>
            </a:solidFill>
            <a:ln w="12700">
              <a:solidFill>
                <a:srgbClr val="000000"/>
              </a:solidFill>
            </a:ln>
          </p:spPr>
          <p:txBody>
            <a:bodyPr/>
            <a:lstStyle/>
            <a:p>
              <a:endParaRPr lang="en-US"/>
            </a:p>
          </p:txBody>
        </p:sp>
      </p:grpSp>
      <p:grpSp>
        <p:nvGrpSpPr>
          <p:cNvPr id="21" name="Group 21"/>
          <p:cNvGrpSpPr/>
          <p:nvPr/>
        </p:nvGrpSpPr>
        <p:grpSpPr>
          <a:xfrm>
            <a:off x="12399307" y="1947100"/>
            <a:ext cx="5155749" cy="1810681"/>
            <a:chOff x="0" y="0"/>
            <a:chExt cx="798760" cy="280522"/>
          </a:xfrm>
        </p:grpSpPr>
        <p:sp>
          <p:nvSpPr>
            <p:cNvPr id="22" name="Freeform 22"/>
            <p:cNvSpPr/>
            <p:nvPr/>
          </p:nvSpPr>
          <p:spPr>
            <a:xfrm>
              <a:off x="0" y="0"/>
              <a:ext cx="798760" cy="280522"/>
            </a:xfrm>
            <a:custGeom>
              <a:avLst/>
              <a:gdLst/>
              <a:ahLst/>
              <a:cxnLst/>
              <a:rect l="l" t="t" r="r" b="b"/>
              <a:pathLst>
                <a:path w="798760" h="280522">
                  <a:moveTo>
                    <a:pt x="0" y="0"/>
                  </a:moveTo>
                  <a:lnTo>
                    <a:pt x="798760" y="0"/>
                  </a:lnTo>
                  <a:lnTo>
                    <a:pt x="798760" y="280522"/>
                  </a:lnTo>
                  <a:lnTo>
                    <a:pt x="0" y="280522"/>
                  </a:lnTo>
                  <a:close/>
                </a:path>
              </a:pathLst>
            </a:custGeom>
            <a:solidFill>
              <a:srgbClr val="0E1E31"/>
            </a:solidFill>
            <a:ln w="12700">
              <a:solidFill>
                <a:srgbClr val="000000"/>
              </a:solidFill>
            </a:ln>
          </p:spPr>
          <p:txBody>
            <a:bodyPr/>
            <a:lstStyle/>
            <a:p>
              <a:endParaRPr lang="en-US"/>
            </a:p>
          </p:txBody>
        </p:sp>
      </p:grpSp>
      <p:sp>
        <p:nvSpPr>
          <p:cNvPr id="23" name="TextBox 23"/>
          <p:cNvSpPr txBox="1"/>
          <p:nvPr/>
        </p:nvSpPr>
        <p:spPr>
          <a:xfrm>
            <a:off x="714375" y="2319041"/>
            <a:ext cx="5155749" cy="1076325"/>
          </a:xfrm>
          <a:prstGeom prst="rect">
            <a:avLst/>
          </a:prstGeom>
        </p:spPr>
        <p:txBody>
          <a:bodyPr lIns="0" tIns="0" rIns="0" bIns="0" rtlCol="0" anchor="t">
            <a:spAutoFit/>
          </a:bodyPr>
          <a:lstStyle/>
          <a:p>
            <a:pPr algn="ctr">
              <a:lnSpc>
                <a:spcPts val="4320"/>
              </a:lnSpc>
              <a:spcBef>
                <a:spcPct val="0"/>
              </a:spcBef>
            </a:pPr>
            <a:r>
              <a:rPr lang="en-US" sz="3600">
                <a:solidFill>
                  <a:srgbClr val="D3D3D3"/>
                </a:solidFill>
                <a:latin typeface="Quicksand"/>
                <a:ea typeface="Quicksand"/>
                <a:cs typeface="Quicksand"/>
                <a:sym typeface="Quicksand"/>
              </a:rPr>
              <a:t>Justify Custodial Detention</a:t>
            </a:r>
          </a:p>
        </p:txBody>
      </p:sp>
      <p:sp>
        <p:nvSpPr>
          <p:cNvPr id="24" name="TextBox 24"/>
          <p:cNvSpPr txBox="1"/>
          <p:nvPr/>
        </p:nvSpPr>
        <p:spPr>
          <a:xfrm>
            <a:off x="6580413" y="2319041"/>
            <a:ext cx="5155749" cy="1076325"/>
          </a:xfrm>
          <a:prstGeom prst="rect">
            <a:avLst/>
          </a:prstGeom>
        </p:spPr>
        <p:txBody>
          <a:bodyPr lIns="0" tIns="0" rIns="0" bIns="0" rtlCol="0" anchor="t">
            <a:spAutoFit/>
          </a:bodyPr>
          <a:lstStyle/>
          <a:p>
            <a:pPr algn="ctr">
              <a:lnSpc>
                <a:spcPts val="4320"/>
              </a:lnSpc>
              <a:spcBef>
                <a:spcPct val="0"/>
              </a:spcBef>
            </a:pPr>
            <a:r>
              <a:rPr lang="en-US" sz="3600">
                <a:solidFill>
                  <a:srgbClr val="D3D3D3"/>
                </a:solidFill>
                <a:latin typeface="Quicksand"/>
                <a:ea typeface="Quicksand"/>
                <a:cs typeface="Quicksand"/>
                <a:sym typeface="Quicksand"/>
              </a:rPr>
              <a:t>Violations to be Used in Revocation Proceedings</a:t>
            </a:r>
          </a:p>
        </p:txBody>
      </p:sp>
      <p:sp>
        <p:nvSpPr>
          <p:cNvPr id="25" name="TextBox 25"/>
          <p:cNvSpPr txBox="1"/>
          <p:nvPr/>
        </p:nvSpPr>
        <p:spPr>
          <a:xfrm>
            <a:off x="12399307" y="2319041"/>
            <a:ext cx="5155749" cy="1076325"/>
          </a:xfrm>
          <a:prstGeom prst="rect">
            <a:avLst/>
          </a:prstGeom>
        </p:spPr>
        <p:txBody>
          <a:bodyPr lIns="0" tIns="0" rIns="0" bIns="0" rtlCol="0" anchor="t">
            <a:spAutoFit/>
          </a:bodyPr>
          <a:lstStyle/>
          <a:p>
            <a:pPr algn="ctr">
              <a:lnSpc>
                <a:spcPts val="4320"/>
              </a:lnSpc>
              <a:spcBef>
                <a:spcPct val="0"/>
              </a:spcBef>
            </a:pPr>
            <a:r>
              <a:rPr lang="en-US" sz="3600">
                <a:solidFill>
                  <a:srgbClr val="D3D3D3"/>
                </a:solidFill>
                <a:latin typeface="Quicksand"/>
                <a:ea typeface="Quicksand"/>
                <a:cs typeface="Quicksand"/>
                <a:sym typeface="Quicksand"/>
              </a:rPr>
              <a:t>Previously Reported Absconder</a:t>
            </a:r>
          </a:p>
        </p:txBody>
      </p:sp>
      <p:sp>
        <p:nvSpPr>
          <p:cNvPr id="27" name="TextBox 26">
            <a:extLst>
              <a:ext uri="{FF2B5EF4-FFF2-40B4-BE49-F238E27FC236}">
                <a16:creationId xmlns:a16="http://schemas.microsoft.com/office/drawing/2014/main" id="{C10CD3C5-B203-19F2-FCAE-575034750350}"/>
              </a:ext>
            </a:extLst>
          </p:cNvPr>
          <p:cNvSpPr txBox="1"/>
          <p:nvPr/>
        </p:nvSpPr>
        <p:spPr>
          <a:xfrm>
            <a:off x="12446396" y="8327958"/>
            <a:ext cx="5104466" cy="955646"/>
          </a:xfrm>
          <a:prstGeom prst="rect">
            <a:avLst/>
          </a:prstGeom>
          <a:noFill/>
        </p:spPr>
        <p:txBody>
          <a:bodyPr wrap="square">
            <a:spAutoFit/>
          </a:bodyPr>
          <a:lstStyle/>
          <a:p>
            <a:pPr algn="l">
              <a:lnSpc>
                <a:spcPts val="3600"/>
              </a:lnSpc>
            </a:pPr>
            <a:r>
              <a:rPr lang="en-US" sz="2000" i="1" dirty="0">
                <a:solidFill>
                  <a:srgbClr val="EFEFEF"/>
                </a:solidFill>
                <a:latin typeface="Quicksand"/>
                <a:ea typeface="Quicksand"/>
                <a:cs typeface="Quicksand"/>
                <a:sym typeface="Quicksand"/>
              </a:rPr>
              <a:t>Not required if states mutually agree to continue supervision under 5.103-1</a:t>
            </a:r>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sp>
        <p:nvSpPr>
          <p:cNvPr id="2" name="TextBox 2"/>
          <p:cNvSpPr txBox="1"/>
          <p:nvPr/>
        </p:nvSpPr>
        <p:spPr>
          <a:xfrm>
            <a:off x="1348740" y="2831783"/>
            <a:ext cx="7487041" cy="5698236"/>
          </a:xfrm>
          <a:prstGeom prst="rect">
            <a:avLst/>
          </a:prstGeom>
        </p:spPr>
        <p:txBody>
          <a:bodyPr lIns="0" tIns="0" rIns="0" bIns="0" rtlCol="0" anchor="t">
            <a:spAutoFit/>
          </a:bodyPr>
          <a:lstStyle/>
          <a:p>
            <a:pPr marL="760095" lvl="1" indent="-380048" algn="l">
              <a:lnSpc>
                <a:spcPts val="4536"/>
              </a:lnSpc>
              <a:buFont typeface="Arial"/>
              <a:buChar char="•"/>
            </a:pPr>
            <a:r>
              <a:rPr lang="en-US" sz="4200">
                <a:solidFill>
                  <a:srgbClr val="0E1E31"/>
                </a:solidFill>
                <a:latin typeface="Quicksand"/>
                <a:ea typeface="Quicksand"/>
                <a:cs typeface="Quicksand"/>
                <a:sym typeface="Quicksand"/>
              </a:rPr>
              <a:t>Provide written notice of the alleged violation(s)</a:t>
            </a:r>
          </a:p>
          <a:p>
            <a:pPr marL="651510" lvl="1" indent="-325755" algn="l">
              <a:lnSpc>
                <a:spcPts val="3888"/>
              </a:lnSpc>
            </a:pPr>
            <a:endParaRPr lang="en-US" sz="4200">
              <a:solidFill>
                <a:srgbClr val="0E1E31"/>
              </a:solidFill>
              <a:latin typeface="Quicksand"/>
              <a:ea typeface="Quicksand"/>
              <a:cs typeface="Quicksand"/>
              <a:sym typeface="Quicksand"/>
            </a:endParaRPr>
          </a:p>
          <a:p>
            <a:pPr marL="760095" lvl="1" indent="-380048" algn="l">
              <a:lnSpc>
                <a:spcPts val="4536"/>
              </a:lnSpc>
              <a:buFont typeface="Arial"/>
              <a:buChar char="•"/>
            </a:pPr>
            <a:r>
              <a:rPr lang="en-US" sz="4200">
                <a:solidFill>
                  <a:srgbClr val="0E1E31"/>
                </a:solidFill>
                <a:latin typeface="Quicksand"/>
                <a:ea typeface="Quicksand"/>
                <a:cs typeface="Quicksand"/>
                <a:sym typeface="Quicksand"/>
              </a:rPr>
              <a:t>Supervised individual decides to</a:t>
            </a:r>
          </a:p>
          <a:p>
            <a:pPr marL="1337310" lvl="2" indent="-445770" algn="l">
              <a:lnSpc>
                <a:spcPts val="3888"/>
              </a:lnSpc>
              <a:buFont typeface="Arial"/>
              <a:buChar char="⚬"/>
            </a:pPr>
            <a:r>
              <a:rPr lang="en-US" sz="3600">
                <a:solidFill>
                  <a:srgbClr val="0E1E31"/>
                </a:solidFill>
                <a:latin typeface="Quicksand"/>
                <a:ea typeface="Quicksand"/>
                <a:cs typeface="Quicksand"/>
                <a:sym typeface="Quicksand"/>
              </a:rPr>
              <a:t>proceed with hearing; or</a:t>
            </a:r>
          </a:p>
          <a:p>
            <a:pPr marL="1337310" lvl="2" indent="-445770" algn="l">
              <a:lnSpc>
                <a:spcPts val="3888"/>
              </a:lnSpc>
              <a:buFont typeface="Arial"/>
              <a:buChar char="⚬"/>
            </a:pPr>
            <a:r>
              <a:rPr lang="en-US" sz="3600">
                <a:solidFill>
                  <a:srgbClr val="0E1E31"/>
                </a:solidFill>
                <a:latin typeface="Quicksand"/>
                <a:ea typeface="Quicksand"/>
                <a:cs typeface="Quicksand"/>
                <a:sym typeface="Quicksand"/>
              </a:rPr>
              <a:t>waive their right to a hearing, provided the waiver includes an admission of a revocable violation</a:t>
            </a:r>
          </a:p>
          <a:p>
            <a:pPr marL="1337310" lvl="2" indent="-445770" algn="l">
              <a:lnSpc>
                <a:spcPts val="3888"/>
              </a:lnSpc>
            </a:pPr>
            <a:endParaRPr lang="en-US" sz="3600">
              <a:solidFill>
                <a:srgbClr val="0E1E31"/>
              </a:solidFill>
              <a:latin typeface="Quicksand"/>
              <a:ea typeface="Quicksand"/>
              <a:cs typeface="Quicksand"/>
              <a:sym typeface="Quicksand"/>
            </a:endParaRPr>
          </a:p>
        </p:txBody>
      </p:sp>
      <p:grpSp>
        <p:nvGrpSpPr>
          <p:cNvPr id="3" name="Group 3"/>
          <p:cNvGrpSpPr/>
          <p:nvPr/>
        </p:nvGrpSpPr>
        <p:grpSpPr>
          <a:xfrm>
            <a:off x="699935" y="27927"/>
            <a:ext cx="12741373" cy="2198427"/>
            <a:chOff x="0" y="0"/>
            <a:chExt cx="16988498" cy="2931236"/>
          </a:xfrm>
        </p:grpSpPr>
        <p:sp>
          <p:nvSpPr>
            <p:cNvPr id="4" name="Freeform 4"/>
            <p:cNvSpPr/>
            <p:nvPr/>
          </p:nvSpPr>
          <p:spPr>
            <a:xfrm>
              <a:off x="0" y="0"/>
              <a:ext cx="16988492" cy="2931236"/>
            </a:xfrm>
            <a:custGeom>
              <a:avLst/>
              <a:gdLst/>
              <a:ahLst/>
              <a:cxnLst/>
              <a:rect l="l" t="t" r="r" b="b"/>
              <a:pathLst>
                <a:path w="16988492" h="2931236">
                  <a:moveTo>
                    <a:pt x="0" y="0"/>
                  </a:moveTo>
                  <a:lnTo>
                    <a:pt x="16988492" y="0"/>
                  </a:lnTo>
                  <a:lnTo>
                    <a:pt x="16988492" y="2931236"/>
                  </a:lnTo>
                  <a:lnTo>
                    <a:pt x="0" y="2931236"/>
                  </a:lnTo>
                  <a:close/>
                </a:path>
              </a:pathLst>
            </a:custGeom>
            <a:solidFill>
              <a:srgbClr val="000000">
                <a:alpha val="0"/>
              </a:srgbClr>
            </a:solidFill>
            <a:ln w="12700">
              <a:noFill/>
            </a:ln>
          </p:spPr>
          <p:txBody>
            <a:bodyPr/>
            <a:lstStyle/>
            <a:p>
              <a:endParaRPr lang="en-US"/>
            </a:p>
          </p:txBody>
        </p:sp>
        <p:sp>
          <p:nvSpPr>
            <p:cNvPr id="5" name="TextBox 5"/>
            <p:cNvSpPr txBox="1"/>
            <p:nvPr/>
          </p:nvSpPr>
          <p:spPr>
            <a:xfrm>
              <a:off x="0" y="66675"/>
              <a:ext cx="16988498" cy="2864561"/>
            </a:xfrm>
            <a:prstGeom prst="rect">
              <a:avLst/>
            </a:prstGeom>
            <a:ln>
              <a:noFill/>
            </a:ln>
          </p:spPr>
          <p:txBody>
            <a:bodyPr lIns="0" tIns="0" rIns="0" bIns="0" rtlCol="0" anchor="ctr"/>
            <a:lstStyle/>
            <a:p>
              <a:pPr algn="l">
                <a:lnSpc>
                  <a:spcPts val="6480"/>
                </a:lnSpc>
              </a:pPr>
              <a:r>
                <a:rPr lang="en-US" sz="6000" spc="-36">
                  <a:solidFill>
                    <a:srgbClr val="0E1E31"/>
                  </a:solidFill>
                  <a:latin typeface="Questrial"/>
                  <a:ea typeface="Questrial"/>
                  <a:cs typeface="Questrial"/>
                  <a:sym typeface="Questrial"/>
                </a:rPr>
                <a:t>Informing the Supervised Individual</a:t>
              </a:r>
            </a:p>
          </p:txBody>
        </p:sp>
      </p:grpSp>
      <p:grpSp>
        <p:nvGrpSpPr>
          <p:cNvPr id="6" name="Group 6"/>
          <p:cNvGrpSpPr/>
          <p:nvPr/>
        </p:nvGrpSpPr>
        <p:grpSpPr>
          <a:xfrm>
            <a:off x="0" y="547688"/>
            <a:ext cx="413661" cy="1052512"/>
            <a:chOff x="0" y="0"/>
            <a:chExt cx="551548" cy="1403350"/>
          </a:xfrm>
        </p:grpSpPr>
        <p:sp>
          <p:nvSpPr>
            <p:cNvPr id="7" name="Freeform 7"/>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2E415D"/>
            </a:solidFill>
            <a:ln w="12700">
              <a:solidFill>
                <a:srgbClr val="000000"/>
              </a:solidFill>
            </a:ln>
          </p:spPr>
          <p:txBody>
            <a:bodyPr/>
            <a:lstStyle/>
            <a:p>
              <a:endParaRPr lang="en-US"/>
            </a:p>
          </p:txBody>
        </p:sp>
      </p:grpSp>
      <p:sp>
        <p:nvSpPr>
          <p:cNvPr id="8" name="Freeform 8"/>
          <p:cNvSpPr/>
          <p:nvPr/>
        </p:nvSpPr>
        <p:spPr>
          <a:xfrm>
            <a:off x="9673371" y="2117322"/>
            <a:ext cx="8108423" cy="7510510"/>
          </a:xfrm>
          <a:custGeom>
            <a:avLst/>
            <a:gdLst/>
            <a:ahLst/>
            <a:cxnLst/>
            <a:rect l="l" t="t" r="r" b="b"/>
            <a:pathLst>
              <a:path w="8108423" h="7510510">
                <a:moveTo>
                  <a:pt x="0" y="0"/>
                </a:moveTo>
                <a:lnTo>
                  <a:pt x="8108423" y="0"/>
                </a:lnTo>
                <a:lnTo>
                  <a:pt x="8108423" y="7510510"/>
                </a:lnTo>
                <a:lnTo>
                  <a:pt x="0" y="751051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TextBox 9"/>
          <p:cNvSpPr txBox="1"/>
          <p:nvPr/>
        </p:nvSpPr>
        <p:spPr>
          <a:xfrm>
            <a:off x="10944387" y="4240406"/>
            <a:ext cx="4637694" cy="1076325"/>
          </a:xfrm>
          <a:prstGeom prst="rect">
            <a:avLst/>
          </a:prstGeom>
        </p:spPr>
        <p:txBody>
          <a:bodyPr lIns="0" tIns="0" rIns="0" bIns="0" rtlCol="0" anchor="t">
            <a:spAutoFit/>
          </a:bodyPr>
          <a:lstStyle/>
          <a:p>
            <a:pPr algn="l">
              <a:lnSpc>
                <a:spcPts val="4320"/>
              </a:lnSpc>
            </a:pPr>
            <a:r>
              <a:rPr lang="en-US" sz="3600">
                <a:solidFill>
                  <a:srgbClr val="0E1E31"/>
                </a:solidFill>
                <a:latin typeface="Quicksand"/>
                <a:ea typeface="Quicksand"/>
                <a:cs typeface="Quicksand"/>
                <a:sym typeface="Quicksand"/>
              </a:rPr>
              <a:t>Probable Cause Hearing</a:t>
            </a:r>
          </a:p>
        </p:txBody>
      </p:sp>
      <p:sp>
        <p:nvSpPr>
          <p:cNvPr id="10" name="TextBox 10"/>
          <p:cNvSpPr txBox="1"/>
          <p:nvPr/>
        </p:nvSpPr>
        <p:spPr>
          <a:xfrm>
            <a:off x="11958666" y="6676053"/>
            <a:ext cx="4637694" cy="1076325"/>
          </a:xfrm>
          <a:prstGeom prst="rect">
            <a:avLst/>
          </a:prstGeom>
        </p:spPr>
        <p:txBody>
          <a:bodyPr lIns="0" tIns="0" rIns="0" bIns="0" rtlCol="0" anchor="t">
            <a:spAutoFit/>
          </a:bodyPr>
          <a:lstStyle/>
          <a:p>
            <a:pPr algn="l">
              <a:lnSpc>
                <a:spcPts val="4320"/>
              </a:lnSpc>
            </a:pPr>
            <a:r>
              <a:rPr lang="en-US" sz="3600">
                <a:solidFill>
                  <a:srgbClr val="0E1E31"/>
                </a:solidFill>
                <a:latin typeface="Quicksand"/>
                <a:ea typeface="Quicksand"/>
                <a:cs typeface="Quicksand"/>
                <a:sym typeface="Quicksand"/>
              </a:rPr>
              <a:t>Waive right to hearing</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721703"/>
            <a:ext cx="16002000" cy="2498987"/>
            <a:chOff x="0" y="0"/>
            <a:chExt cx="2479129" cy="387158"/>
          </a:xfrm>
        </p:grpSpPr>
        <p:sp>
          <p:nvSpPr>
            <p:cNvPr id="3" name="Freeform 3"/>
            <p:cNvSpPr/>
            <p:nvPr/>
          </p:nvSpPr>
          <p:spPr>
            <a:xfrm>
              <a:off x="0" y="0"/>
              <a:ext cx="2479129" cy="387158"/>
            </a:xfrm>
            <a:custGeom>
              <a:avLst/>
              <a:gdLst/>
              <a:ahLst/>
              <a:cxnLst/>
              <a:rect l="l" t="t" r="r" b="b"/>
              <a:pathLst>
                <a:path w="2479129" h="387158">
                  <a:moveTo>
                    <a:pt x="0" y="0"/>
                  </a:moveTo>
                  <a:lnTo>
                    <a:pt x="2479129" y="0"/>
                  </a:lnTo>
                  <a:lnTo>
                    <a:pt x="2479129" y="387158"/>
                  </a:lnTo>
                  <a:lnTo>
                    <a:pt x="0" y="387158"/>
                  </a:lnTo>
                  <a:close/>
                </a:path>
              </a:pathLst>
            </a:custGeom>
            <a:solidFill>
              <a:srgbClr val="822C2E"/>
            </a:solidFill>
            <a:ln w="12700">
              <a:solidFill>
                <a:srgbClr val="000000"/>
              </a:solidFill>
            </a:ln>
          </p:spPr>
          <p:txBody>
            <a:bodyPr/>
            <a:lstStyle/>
            <a:p>
              <a:endParaRPr lang="en-US"/>
            </a:p>
          </p:txBody>
        </p:sp>
      </p:grpSp>
      <p:grpSp>
        <p:nvGrpSpPr>
          <p:cNvPr id="4" name="Group 4"/>
          <p:cNvGrpSpPr/>
          <p:nvPr/>
        </p:nvGrpSpPr>
        <p:grpSpPr>
          <a:xfrm>
            <a:off x="1257300" y="5831644"/>
            <a:ext cx="15773400" cy="4279106"/>
            <a:chOff x="0" y="0"/>
            <a:chExt cx="21031200" cy="5705474"/>
          </a:xfrm>
        </p:grpSpPr>
        <p:sp>
          <p:nvSpPr>
            <p:cNvPr id="5" name="Freeform 5"/>
            <p:cNvSpPr/>
            <p:nvPr/>
          </p:nvSpPr>
          <p:spPr>
            <a:xfrm>
              <a:off x="0" y="0"/>
              <a:ext cx="21031200" cy="5705473"/>
            </a:xfrm>
            <a:custGeom>
              <a:avLst/>
              <a:gdLst/>
              <a:ahLst/>
              <a:cxnLst/>
              <a:rect l="l" t="t" r="r" b="b"/>
              <a:pathLst>
                <a:path w="21031200" h="5705473">
                  <a:moveTo>
                    <a:pt x="0" y="0"/>
                  </a:moveTo>
                  <a:lnTo>
                    <a:pt x="21031200" y="0"/>
                  </a:lnTo>
                  <a:lnTo>
                    <a:pt x="21031200" y="5705473"/>
                  </a:lnTo>
                  <a:lnTo>
                    <a:pt x="0" y="5705473"/>
                  </a:lnTo>
                  <a:close/>
                </a:path>
              </a:pathLst>
            </a:custGeom>
            <a:solidFill>
              <a:srgbClr val="0E1E31">
                <a:alpha val="0"/>
              </a:srgbClr>
            </a:solidFill>
            <a:ln w="12700">
              <a:noFill/>
            </a:ln>
          </p:spPr>
          <p:txBody>
            <a:bodyPr/>
            <a:lstStyle/>
            <a:p>
              <a:endParaRPr lang="en-US"/>
            </a:p>
          </p:txBody>
        </p:sp>
        <p:sp>
          <p:nvSpPr>
            <p:cNvPr id="6" name="TextBox 6"/>
            <p:cNvSpPr txBox="1"/>
            <p:nvPr/>
          </p:nvSpPr>
          <p:spPr>
            <a:xfrm>
              <a:off x="0" y="104775"/>
              <a:ext cx="21031200" cy="5600699"/>
            </a:xfrm>
            <a:prstGeom prst="rect">
              <a:avLst/>
            </a:prstGeom>
            <a:ln>
              <a:noFill/>
            </a:ln>
          </p:spPr>
          <p:txBody>
            <a:bodyPr lIns="0" tIns="0" rIns="0" bIns="0" rtlCol="0" anchor="ctr"/>
            <a:lstStyle/>
            <a:p>
              <a:pPr algn="l">
                <a:lnSpc>
                  <a:spcPts val="10368"/>
                </a:lnSpc>
              </a:pPr>
              <a:r>
                <a:rPr lang="en-US" sz="9600" spc="-58">
                  <a:solidFill>
                    <a:srgbClr val="D3D3D3"/>
                  </a:solidFill>
                  <a:latin typeface="Questrial"/>
                  <a:ea typeface="Questrial"/>
                  <a:cs typeface="Questrial"/>
                  <a:sym typeface="Questrial"/>
                </a:rPr>
                <a:t>Eligibility for Transfer</a:t>
              </a:r>
            </a:p>
          </p:txBody>
        </p:sp>
      </p:gr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grpSp>
        <p:nvGrpSpPr>
          <p:cNvPr id="2" name="Group 2"/>
          <p:cNvGrpSpPr/>
          <p:nvPr/>
        </p:nvGrpSpPr>
        <p:grpSpPr>
          <a:xfrm>
            <a:off x="11193915" y="0"/>
            <a:ext cx="7094085" cy="10287000"/>
            <a:chOff x="0" y="0"/>
            <a:chExt cx="936386" cy="1357835"/>
          </a:xfrm>
        </p:grpSpPr>
        <p:sp>
          <p:nvSpPr>
            <p:cNvPr id="3" name="Freeform 3"/>
            <p:cNvSpPr/>
            <p:nvPr/>
          </p:nvSpPr>
          <p:spPr>
            <a:xfrm>
              <a:off x="0" y="0"/>
              <a:ext cx="936386" cy="1357835"/>
            </a:xfrm>
            <a:custGeom>
              <a:avLst/>
              <a:gdLst/>
              <a:ahLst/>
              <a:cxnLst/>
              <a:rect l="l" t="t" r="r" b="b"/>
              <a:pathLst>
                <a:path w="936386" h="1357835">
                  <a:moveTo>
                    <a:pt x="0" y="0"/>
                  </a:moveTo>
                  <a:lnTo>
                    <a:pt x="936386" y="0"/>
                  </a:lnTo>
                  <a:lnTo>
                    <a:pt x="936386" y="1357835"/>
                  </a:lnTo>
                  <a:lnTo>
                    <a:pt x="0" y="1357835"/>
                  </a:lnTo>
                  <a:close/>
                </a:path>
              </a:pathLst>
            </a:custGeom>
            <a:blipFill>
              <a:blip r:embed="rId4" cstate="email">
                <a:alphaModFix amt="73000"/>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4" name="Group 4"/>
          <p:cNvGrpSpPr/>
          <p:nvPr/>
        </p:nvGrpSpPr>
        <p:grpSpPr>
          <a:xfrm>
            <a:off x="714375" y="1947100"/>
            <a:ext cx="11648728" cy="7903369"/>
            <a:chOff x="0" y="0"/>
            <a:chExt cx="15531637" cy="10537825"/>
          </a:xfrm>
        </p:grpSpPr>
        <p:sp>
          <p:nvSpPr>
            <p:cNvPr id="5" name="Freeform 5"/>
            <p:cNvSpPr/>
            <p:nvPr/>
          </p:nvSpPr>
          <p:spPr>
            <a:xfrm>
              <a:off x="0" y="0"/>
              <a:ext cx="15531675" cy="10537825"/>
            </a:xfrm>
            <a:custGeom>
              <a:avLst/>
              <a:gdLst/>
              <a:ahLst/>
              <a:cxnLst/>
              <a:rect l="l" t="t" r="r" b="b"/>
              <a:pathLst>
                <a:path w="15531675" h="10537825">
                  <a:moveTo>
                    <a:pt x="0" y="0"/>
                  </a:moveTo>
                  <a:lnTo>
                    <a:pt x="15531675" y="0"/>
                  </a:lnTo>
                  <a:lnTo>
                    <a:pt x="15531675" y="10537825"/>
                  </a:lnTo>
                  <a:lnTo>
                    <a:pt x="0" y="10537825"/>
                  </a:lnTo>
                  <a:close/>
                </a:path>
              </a:pathLst>
            </a:custGeom>
            <a:solidFill>
              <a:srgbClr val="0E1E31"/>
            </a:solidFill>
            <a:ln w="12700">
              <a:solidFill>
                <a:srgbClr val="000000"/>
              </a:solidFill>
            </a:ln>
          </p:spPr>
          <p:txBody>
            <a:bodyPr/>
            <a:lstStyle/>
            <a:p>
              <a:endParaRPr lang="en-US"/>
            </a:p>
          </p:txBody>
        </p:sp>
      </p:grpSp>
      <p:sp>
        <p:nvSpPr>
          <p:cNvPr id="6" name="TextBox 6"/>
          <p:cNvSpPr txBox="1"/>
          <p:nvPr/>
        </p:nvSpPr>
        <p:spPr>
          <a:xfrm>
            <a:off x="1456131" y="1937575"/>
            <a:ext cx="10165215" cy="8201025"/>
          </a:xfrm>
          <a:prstGeom prst="rect">
            <a:avLst/>
          </a:prstGeom>
        </p:spPr>
        <p:txBody>
          <a:bodyPr lIns="0" tIns="0" rIns="0" bIns="0" rtlCol="0" anchor="t">
            <a:spAutoFit/>
          </a:bodyPr>
          <a:lstStyle/>
          <a:p>
            <a:pPr algn="l">
              <a:lnSpc>
                <a:spcPts val="5639"/>
              </a:lnSpc>
            </a:pPr>
            <a:r>
              <a:rPr lang="en-US" sz="4699">
                <a:solidFill>
                  <a:srgbClr val="D3D3D3"/>
                </a:solidFill>
                <a:latin typeface="Quicksand"/>
                <a:ea typeface="Quicksand"/>
                <a:cs typeface="Quicksand"/>
                <a:sym typeface="Quicksand"/>
              </a:rPr>
              <a:t>Disclosure of non-privileged/non-confidential evidence</a:t>
            </a:r>
          </a:p>
          <a:p>
            <a:pPr algn="l">
              <a:lnSpc>
                <a:spcPts val="5639"/>
              </a:lnSpc>
            </a:pPr>
            <a:endParaRPr lang="en-US" sz="4699">
              <a:solidFill>
                <a:srgbClr val="D3D3D3"/>
              </a:solidFill>
              <a:latin typeface="Quicksand"/>
              <a:ea typeface="Quicksand"/>
              <a:cs typeface="Quicksand"/>
              <a:sym typeface="Quicksand"/>
            </a:endParaRPr>
          </a:p>
          <a:p>
            <a:pPr algn="l">
              <a:lnSpc>
                <a:spcPts val="5639"/>
              </a:lnSpc>
            </a:pPr>
            <a:r>
              <a:rPr lang="en-US" sz="4699">
                <a:solidFill>
                  <a:srgbClr val="D3D3D3"/>
                </a:solidFill>
                <a:latin typeface="Quicksand"/>
                <a:ea typeface="Quicksand"/>
                <a:cs typeface="Quicksand"/>
                <a:sym typeface="Quicksand"/>
              </a:rPr>
              <a:t>Opportunity to be heard </a:t>
            </a:r>
          </a:p>
          <a:p>
            <a:pPr marL="741990" lvl="1" indent="-370995" algn="l">
              <a:lnSpc>
                <a:spcPts val="4919"/>
              </a:lnSpc>
              <a:buFont typeface="Arial"/>
              <a:buChar char="•"/>
            </a:pPr>
            <a:r>
              <a:rPr lang="en-US" sz="4099">
                <a:solidFill>
                  <a:srgbClr val="D3D3D3"/>
                </a:solidFill>
                <a:latin typeface="Quicksand"/>
                <a:ea typeface="Quicksand"/>
                <a:cs typeface="Quicksand"/>
                <a:sym typeface="Quicksand"/>
              </a:rPr>
              <a:t>in person, present witnesses, evidence, etc.</a:t>
            </a:r>
          </a:p>
          <a:p>
            <a:pPr algn="l">
              <a:lnSpc>
                <a:spcPts val="5639"/>
              </a:lnSpc>
            </a:pPr>
            <a:endParaRPr lang="en-US" sz="4099">
              <a:solidFill>
                <a:srgbClr val="D3D3D3"/>
              </a:solidFill>
              <a:latin typeface="Quicksand"/>
              <a:ea typeface="Quicksand"/>
              <a:cs typeface="Quicksand"/>
              <a:sym typeface="Quicksand"/>
            </a:endParaRPr>
          </a:p>
          <a:p>
            <a:pPr algn="l">
              <a:lnSpc>
                <a:spcPts val="5639"/>
              </a:lnSpc>
            </a:pPr>
            <a:r>
              <a:rPr lang="en-US" sz="4699">
                <a:solidFill>
                  <a:srgbClr val="D3D3D3"/>
                </a:solidFill>
                <a:latin typeface="Quicksand"/>
                <a:ea typeface="Quicksand"/>
                <a:cs typeface="Quicksand"/>
                <a:sym typeface="Quicksand"/>
              </a:rPr>
              <a:t>Opportunity to confront and cross-examine adverse witnesses</a:t>
            </a:r>
          </a:p>
          <a:p>
            <a:pPr marL="741990" lvl="1" indent="-370995" algn="l">
              <a:lnSpc>
                <a:spcPts val="4919"/>
              </a:lnSpc>
              <a:buFont typeface="Arial"/>
              <a:buChar char="•"/>
            </a:pPr>
            <a:r>
              <a:rPr lang="en-US" sz="4099">
                <a:solidFill>
                  <a:srgbClr val="D3D3D3"/>
                </a:solidFill>
                <a:latin typeface="Quicksand"/>
                <a:ea typeface="Quicksand"/>
                <a:cs typeface="Quicksand"/>
                <a:sym typeface="Quicksand"/>
              </a:rPr>
              <a:t>unless the hearing officer determines that a risk of harm to a witness exists</a:t>
            </a:r>
          </a:p>
          <a:p>
            <a:pPr marL="850575" lvl="1" indent="-425287" algn="l">
              <a:lnSpc>
                <a:spcPts val="5639"/>
              </a:lnSpc>
            </a:pPr>
            <a:endParaRPr lang="en-US" sz="4099">
              <a:solidFill>
                <a:srgbClr val="D3D3D3"/>
              </a:solidFill>
              <a:latin typeface="Quicksand"/>
              <a:ea typeface="Quicksand"/>
              <a:cs typeface="Quicksand"/>
              <a:sym typeface="Quicksand"/>
            </a:endParaRPr>
          </a:p>
        </p:txBody>
      </p:sp>
      <p:grpSp>
        <p:nvGrpSpPr>
          <p:cNvPr id="7" name="Group 7"/>
          <p:cNvGrpSpPr/>
          <p:nvPr/>
        </p:nvGrpSpPr>
        <p:grpSpPr>
          <a:xfrm>
            <a:off x="714375" y="547688"/>
            <a:ext cx="16887825" cy="1399413"/>
            <a:chOff x="0" y="0"/>
            <a:chExt cx="22517100" cy="1865884"/>
          </a:xfrm>
        </p:grpSpPr>
        <p:sp>
          <p:nvSpPr>
            <p:cNvPr id="8" name="Freeform 8"/>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9" name="TextBox 9"/>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Supervised Individual Rights</a:t>
              </a:r>
            </a:p>
          </p:txBody>
        </p:sp>
      </p:grpSp>
      <p:grpSp>
        <p:nvGrpSpPr>
          <p:cNvPr id="10" name="Group 10"/>
          <p:cNvGrpSpPr/>
          <p:nvPr/>
        </p:nvGrpSpPr>
        <p:grpSpPr>
          <a:xfrm>
            <a:off x="0" y="547688"/>
            <a:ext cx="413661" cy="1052512"/>
            <a:chOff x="0" y="0"/>
            <a:chExt cx="551548" cy="1403350"/>
          </a:xfrm>
        </p:grpSpPr>
        <p:sp>
          <p:nvSpPr>
            <p:cNvPr id="11" name="Freeform 11"/>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757A7C"/>
            </a:solidFill>
            <a:ln w="12700">
              <a:noFill/>
            </a:ln>
          </p:spPr>
          <p:txBody>
            <a:bodyPr/>
            <a:lstStyle/>
            <a:p>
              <a:endParaRPr lang="en-US"/>
            </a:p>
          </p:txBody>
        </p:sp>
      </p:gr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E1E31"/>
        </a:solidFill>
        <a:effectLst/>
      </p:bgPr>
    </p:bg>
    <p:spTree>
      <p:nvGrpSpPr>
        <p:cNvPr id="1" name=""/>
        <p:cNvGrpSpPr/>
        <p:nvPr/>
      </p:nvGrpSpPr>
      <p:grpSpPr>
        <a:xfrm>
          <a:off x="0" y="0"/>
          <a:ext cx="0" cy="0"/>
          <a:chOff x="0" y="0"/>
          <a:chExt cx="0" cy="0"/>
        </a:xfrm>
      </p:grpSpPr>
      <p:grpSp>
        <p:nvGrpSpPr>
          <p:cNvPr id="2" name="Group 2"/>
          <p:cNvGrpSpPr/>
          <p:nvPr/>
        </p:nvGrpSpPr>
        <p:grpSpPr>
          <a:xfrm>
            <a:off x="11892349" y="2874378"/>
            <a:ext cx="6395651" cy="5413689"/>
            <a:chOff x="0" y="0"/>
            <a:chExt cx="12449228" cy="10537825"/>
          </a:xfrm>
        </p:grpSpPr>
        <p:sp>
          <p:nvSpPr>
            <p:cNvPr id="3" name="Freeform 3"/>
            <p:cNvSpPr/>
            <p:nvPr/>
          </p:nvSpPr>
          <p:spPr>
            <a:xfrm>
              <a:off x="0" y="0"/>
              <a:ext cx="12449241" cy="10537825"/>
            </a:xfrm>
            <a:custGeom>
              <a:avLst/>
              <a:gdLst/>
              <a:ahLst/>
              <a:cxnLst/>
              <a:rect l="l" t="t" r="r" b="b"/>
              <a:pathLst>
                <a:path w="12449241" h="10537825">
                  <a:moveTo>
                    <a:pt x="0" y="0"/>
                  </a:moveTo>
                  <a:lnTo>
                    <a:pt x="12449241" y="0"/>
                  </a:lnTo>
                  <a:lnTo>
                    <a:pt x="12449241" y="10537825"/>
                  </a:lnTo>
                  <a:lnTo>
                    <a:pt x="0" y="10537825"/>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4" name="Group 4"/>
          <p:cNvGrpSpPr/>
          <p:nvPr/>
        </p:nvGrpSpPr>
        <p:grpSpPr>
          <a:xfrm>
            <a:off x="714375" y="547688"/>
            <a:ext cx="16887825" cy="1399413"/>
            <a:chOff x="0" y="0"/>
            <a:chExt cx="22517100" cy="1865884"/>
          </a:xfrm>
        </p:grpSpPr>
        <p:sp>
          <p:nvSpPr>
            <p:cNvPr id="5" name="Freeform 5"/>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6" name="TextBox 6"/>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Elements of the Hearing</a:t>
              </a:r>
            </a:p>
          </p:txBody>
        </p:sp>
      </p:grpSp>
      <p:grpSp>
        <p:nvGrpSpPr>
          <p:cNvPr id="7" name="Group 7"/>
          <p:cNvGrpSpPr/>
          <p:nvPr/>
        </p:nvGrpSpPr>
        <p:grpSpPr>
          <a:xfrm>
            <a:off x="0" y="547688"/>
            <a:ext cx="413661" cy="1052512"/>
            <a:chOff x="0" y="0"/>
            <a:chExt cx="551548" cy="1403350"/>
          </a:xfrm>
        </p:grpSpPr>
        <p:sp>
          <p:nvSpPr>
            <p:cNvPr id="8" name="Freeform 8"/>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757A7C"/>
            </a:solidFill>
            <a:ln w="12700">
              <a:solidFill>
                <a:srgbClr val="000000"/>
              </a:solidFill>
            </a:ln>
          </p:spPr>
          <p:txBody>
            <a:bodyPr/>
            <a:lstStyle/>
            <a:p>
              <a:endParaRPr lang="en-US"/>
            </a:p>
          </p:txBody>
        </p:sp>
      </p:grpSp>
      <p:sp>
        <p:nvSpPr>
          <p:cNvPr id="9" name="TextBox 9"/>
          <p:cNvSpPr txBox="1"/>
          <p:nvPr/>
        </p:nvSpPr>
        <p:spPr>
          <a:xfrm>
            <a:off x="714375" y="1947100"/>
            <a:ext cx="11374166" cy="9028683"/>
          </a:xfrm>
          <a:prstGeom prst="rect">
            <a:avLst/>
          </a:prstGeom>
        </p:spPr>
        <p:txBody>
          <a:bodyPr lIns="0" tIns="0" rIns="0" bIns="0" rtlCol="0" anchor="t">
            <a:spAutoFit/>
          </a:bodyPr>
          <a:lstStyle/>
          <a:p>
            <a:pPr algn="l">
              <a:lnSpc>
                <a:spcPts val="4945"/>
              </a:lnSpc>
            </a:pPr>
            <a:r>
              <a:rPr lang="en-US" sz="4121" dirty="0">
                <a:solidFill>
                  <a:srgbClr val="D3D3D3"/>
                </a:solidFill>
                <a:latin typeface="Quicksand"/>
                <a:ea typeface="Quicksand"/>
                <a:cs typeface="Quicksand"/>
                <a:sym typeface="Quicksand"/>
              </a:rPr>
              <a:t>Shall be conducted within 30 calendar days of a request made by a sending state unless postponement is granted by a hearing officer</a:t>
            </a:r>
          </a:p>
          <a:p>
            <a:pPr algn="l">
              <a:lnSpc>
                <a:spcPts val="4945"/>
              </a:lnSpc>
            </a:pPr>
            <a:endParaRPr lang="en-US" sz="4121" dirty="0">
              <a:solidFill>
                <a:srgbClr val="D3D3D3"/>
              </a:solidFill>
              <a:latin typeface="Quicksand"/>
              <a:ea typeface="Quicksand"/>
              <a:cs typeface="Quicksand"/>
              <a:sym typeface="Quicksand"/>
            </a:endParaRPr>
          </a:p>
          <a:p>
            <a:pPr algn="l">
              <a:lnSpc>
                <a:spcPts val="4945"/>
              </a:lnSpc>
            </a:pPr>
            <a:r>
              <a:rPr lang="en-US" sz="4121" dirty="0">
                <a:solidFill>
                  <a:srgbClr val="D3D3D3"/>
                </a:solidFill>
                <a:latin typeface="Quicksand"/>
                <a:ea typeface="Quicksand"/>
                <a:cs typeface="Quicksand"/>
                <a:sym typeface="Quicksand"/>
              </a:rPr>
              <a:t>Conducted by neutral and detached person</a:t>
            </a:r>
          </a:p>
          <a:p>
            <a:pPr algn="l">
              <a:lnSpc>
                <a:spcPts val="4945"/>
              </a:lnSpc>
            </a:pPr>
            <a:endParaRPr lang="en-US" sz="4121" dirty="0">
              <a:solidFill>
                <a:srgbClr val="D3D3D3"/>
              </a:solidFill>
              <a:latin typeface="Quicksand"/>
              <a:ea typeface="Quicksand"/>
              <a:cs typeface="Quicksand"/>
              <a:sym typeface="Quicksand"/>
            </a:endParaRPr>
          </a:p>
          <a:p>
            <a:pPr algn="l">
              <a:lnSpc>
                <a:spcPts val="4945"/>
              </a:lnSpc>
            </a:pPr>
            <a:r>
              <a:rPr lang="en-US" sz="4121" dirty="0">
                <a:solidFill>
                  <a:srgbClr val="D3D3D3"/>
                </a:solidFill>
                <a:latin typeface="Quicksand"/>
                <a:ea typeface="Quicksand"/>
                <a:cs typeface="Quicksand"/>
                <a:sym typeface="Quicksand"/>
              </a:rPr>
              <a:t>Close proximity to where alleged violations occurred</a:t>
            </a:r>
          </a:p>
          <a:p>
            <a:pPr algn="l">
              <a:lnSpc>
                <a:spcPts val="4945"/>
              </a:lnSpc>
            </a:pPr>
            <a:endParaRPr lang="en-US" sz="4121" dirty="0">
              <a:solidFill>
                <a:srgbClr val="D3D3D3"/>
              </a:solidFill>
              <a:latin typeface="Quicksand"/>
              <a:ea typeface="Quicksand"/>
              <a:cs typeface="Quicksand"/>
              <a:sym typeface="Quicksand"/>
            </a:endParaRPr>
          </a:p>
          <a:p>
            <a:pPr algn="l">
              <a:lnSpc>
                <a:spcPts val="4945"/>
              </a:lnSpc>
            </a:pPr>
            <a:r>
              <a:rPr lang="en-US" sz="4121" dirty="0">
                <a:solidFill>
                  <a:srgbClr val="D3D3D3"/>
                </a:solidFill>
                <a:latin typeface="Quicksand"/>
                <a:ea typeface="Quicksand"/>
                <a:cs typeface="Quicksand"/>
                <a:sym typeface="Quicksand"/>
              </a:rPr>
              <a:t>Administrative hearing</a:t>
            </a:r>
          </a:p>
          <a:p>
            <a:pPr marL="596678" lvl="1" indent="-298339" algn="l">
              <a:lnSpc>
                <a:spcPts val="3956"/>
              </a:lnSpc>
              <a:buFont typeface="Arial"/>
              <a:buChar char="•"/>
            </a:pPr>
            <a:r>
              <a:rPr lang="en-US" sz="3297" dirty="0">
                <a:solidFill>
                  <a:srgbClr val="D3D3D3"/>
                </a:solidFill>
                <a:latin typeface="Quicksand"/>
                <a:ea typeface="Quicksand"/>
                <a:cs typeface="Quicksand"/>
                <a:sym typeface="Quicksand"/>
              </a:rPr>
              <a:t>Fact finding, no determination of guilt</a:t>
            </a:r>
          </a:p>
          <a:p>
            <a:pPr marL="596678" lvl="1" indent="-298339" algn="l">
              <a:lnSpc>
                <a:spcPts val="3956"/>
              </a:lnSpc>
              <a:buFont typeface="Arial"/>
              <a:buChar char="•"/>
            </a:pPr>
            <a:r>
              <a:rPr lang="en-US" sz="3297" dirty="0">
                <a:solidFill>
                  <a:srgbClr val="D3D3D3"/>
                </a:solidFill>
                <a:latin typeface="Quicksand"/>
                <a:ea typeface="Quicksand"/>
                <a:cs typeface="Quicksand"/>
                <a:sym typeface="Quicksand"/>
              </a:rPr>
              <a:t>Level of due process is usually less than a revocation hearing</a:t>
            </a:r>
          </a:p>
          <a:p>
            <a:pPr marL="745848" lvl="1" indent="-372924" algn="l">
              <a:lnSpc>
                <a:spcPts val="4945"/>
              </a:lnSpc>
            </a:pPr>
            <a:endParaRPr lang="en-US" sz="3297" dirty="0">
              <a:solidFill>
                <a:srgbClr val="D3D3D3"/>
              </a:solidFill>
              <a:latin typeface="Quicksand"/>
              <a:ea typeface="Quicksand"/>
              <a:cs typeface="Quicksand"/>
              <a:sym typeface="Quicksand"/>
            </a:endParaRPr>
          </a:p>
          <a:p>
            <a:pPr marL="745848" lvl="1" indent="-372924" algn="l">
              <a:lnSpc>
                <a:spcPts val="4945"/>
              </a:lnSpc>
            </a:pPr>
            <a:endParaRPr lang="en-US" sz="3297" dirty="0">
              <a:solidFill>
                <a:srgbClr val="D3D3D3"/>
              </a:solidFill>
              <a:latin typeface="Quicksand"/>
              <a:ea typeface="Quicksand"/>
              <a:cs typeface="Quicksand"/>
              <a:sym typeface="Quicksand"/>
            </a:endParaRP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2E415D"/>
        </a:solidFill>
        <a:effectLst/>
      </p:bgPr>
    </p:bg>
    <p:spTree>
      <p:nvGrpSpPr>
        <p:cNvPr id="1" name=""/>
        <p:cNvGrpSpPr/>
        <p:nvPr/>
      </p:nvGrpSpPr>
      <p:grpSpPr>
        <a:xfrm>
          <a:off x="0" y="0"/>
          <a:ext cx="0" cy="0"/>
          <a:chOff x="0" y="0"/>
          <a:chExt cx="0" cy="0"/>
        </a:xfrm>
      </p:grpSpPr>
      <p:grpSp>
        <p:nvGrpSpPr>
          <p:cNvPr id="2" name="Group 2"/>
          <p:cNvGrpSpPr/>
          <p:nvPr/>
        </p:nvGrpSpPr>
        <p:grpSpPr>
          <a:xfrm>
            <a:off x="413661" y="2248390"/>
            <a:ext cx="7312428" cy="7009910"/>
            <a:chOff x="0" y="0"/>
            <a:chExt cx="7241858" cy="6942260"/>
          </a:xfrm>
        </p:grpSpPr>
        <p:sp>
          <p:nvSpPr>
            <p:cNvPr id="3" name="Freeform 3"/>
            <p:cNvSpPr/>
            <p:nvPr/>
          </p:nvSpPr>
          <p:spPr>
            <a:xfrm>
              <a:off x="0" y="0"/>
              <a:ext cx="7241794" cy="6942259"/>
            </a:xfrm>
            <a:custGeom>
              <a:avLst/>
              <a:gdLst/>
              <a:ahLst/>
              <a:cxnLst/>
              <a:rect l="l" t="t" r="r" b="b"/>
              <a:pathLst>
                <a:path w="7241794" h="6942259">
                  <a:moveTo>
                    <a:pt x="0" y="0"/>
                  </a:moveTo>
                  <a:lnTo>
                    <a:pt x="7241794" y="0"/>
                  </a:lnTo>
                  <a:lnTo>
                    <a:pt x="7241794" y="6942259"/>
                  </a:lnTo>
                  <a:lnTo>
                    <a:pt x="0" y="6942259"/>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4" name="TextBox 4"/>
          <p:cNvSpPr txBox="1"/>
          <p:nvPr/>
        </p:nvSpPr>
        <p:spPr>
          <a:xfrm>
            <a:off x="8443679" y="2380289"/>
            <a:ext cx="9158521" cy="7029450"/>
          </a:xfrm>
          <a:prstGeom prst="rect">
            <a:avLst/>
          </a:prstGeom>
        </p:spPr>
        <p:txBody>
          <a:bodyPr lIns="0" tIns="0" rIns="0" bIns="0" rtlCol="0" anchor="t">
            <a:spAutoFit/>
          </a:bodyPr>
          <a:lstStyle/>
          <a:p>
            <a:pPr algn="l">
              <a:lnSpc>
                <a:spcPts val="4799"/>
              </a:lnSpc>
            </a:pPr>
            <a:r>
              <a:rPr lang="en-US" sz="3999">
                <a:solidFill>
                  <a:srgbClr val="D3D3D3"/>
                </a:solidFill>
                <a:latin typeface="Quicksand"/>
                <a:ea typeface="Quicksand"/>
                <a:cs typeface="Quicksand"/>
                <a:sym typeface="Quicksand"/>
              </a:rPr>
              <a:t>Send within 10 business days after the hearing</a:t>
            </a:r>
          </a:p>
          <a:p>
            <a:pPr algn="l">
              <a:lnSpc>
                <a:spcPts val="4799"/>
              </a:lnSpc>
            </a:pPr>
            <a:endParaRPr lang="en-US" sz="3999">
              <a:solidFill>
                <a:srgbClr val="D3D3D3"/>
              </a:solidFill>
              <a:latin typeface="Quicksand"/>
              <a:ea typeface="Quicksand"/>
              <a:cs typeface="Quicksand"/>
              <a:sym typeface="Quicksand"/>
            </a:endParaRPr>
          </a:p>
          <a:p>
            <a:pPr algn="l">
              <a:lnSpc>
                <a:spcPts val="4799"/>
              </a:lnSpc>
            </a:pPr>
            <a:r>
              <a:rPr lang="en-US" sz="3999">
                <a:solidFill>
                  <a:srgbClr val="D3D3D3"/>
                </a:solidFill>
                <a:latin typeface="Quicksand"/>
                <a:ea typeface="Quicksand"/>
                <a:cs typeface="Quicksand"/>
                <a:sym typeface="Quicksand"/>
              </a:rPr>
              <a:t>Must include:</a:t>
            </a:r>
          </a:p>
          <a:p>
            <a:pPr marL="615310" lvl="1" indent="-307655" algn="l">
              <a:lnSpc>
                <a:spcPts val="4079"/>
              </a:lnSpc>
              <a:buFont typeface="Arial"/>
              <a:buChar char="•"/>
            </a:pPr>
            <a:r>
              <a:rPr lang="en-US" sz="3399">
                <a:solidFill>
                  <a:srgbClr val="D3D3D3"/>
                </a:solidFill>
                <a:latin typeface="Quicksand"/>
                <a:ea typeface="Quicksand"/>
                <a:cs typeface="Quicksand"/>
                <a:sym typeface="Quicksand"/>
              </a:rPr>
              <a:t>Date, time, location of the hearing</a:t>
            </a:r>
          </a:p>
          <a:p>
            <a:pPr marL="615310" lvl="1" indent="-307655" algn="l">
              <a:lnSpc>
                <a:spcPts val="4079"/>
              </a:lnSpc>
              <a:buFont typeface="Arial"/>
              <a:buChar char="•"/>
            </a:pPr>
            <a:r>
              <a:rPr lang="en-US" sz="3399">
                <a:solidFill>
                  <a:srgbClr val="D3D3D3"/>
                </a:solidFill>
                <a:latin typeface="Quicksand"/>
                <a:ea typeface="Quicksand"/>
                <a:cs typeface="Quicksand"/>
                <a:sym typeface="Quicksand"/>
              </a:rPr>
              <a:t>Who was present (who testified/who did not)</a:t>
            </a:r>
          </a:p>
          <a:p>
            <a:pPr marL="615310" lvl="1" indent="-307655" algn="l">
              <a:lnSpc>
                <a:spcPts val="4079"/>
              </a:lnSpc>
              <a:buFont typeface="Arial"/>
              <a:buChar char="•"/>
            </a:pPr>
            <a:r>
              <a:rPr lang="en-US" sz="3399">
                <a:solidFill>
                  <a:srgbClr val="D3D3D3"/>
                </a:solidFill>
                <a:latin typeface="Quicksand"/>
                <a:ea typeface="Quicksand"/>
                <a:cs typeface="Quicksand"/>
                <a:sym typeface="Quicksand"/>
              </a:rPr>
              <a:t>The alleged violations of conditions and the hearing officer’s finding on</a:t>
            </a:r>
            <a:r>
              <a:rPr lang="en-US" sz="3399" b="1">
                <a:solidFill>
                  <a:srgbClr val="D3D3D3"/>
                </a:solidFill>
                <a:latin typeface="Quicksand Bold"/>
                <a:ea typeface="Quicksand Bold"/>
                <a:cs typeface="Quicksand Bold"/>
                <a:sym typeface="Quicksand Bold"/>
              </a:rPr>
              <a:t> each</a:t>
            </a:r>
            <a:r>
              <a:rPr lang="en-US" sz="3399">
                <a:solidFill>
                  <a:srgbClr val="D3D3D3"/>
                </a:solidFill>
                <a:latin typeface="Quicksand"/>
                <a:ea typeface="Quicksand"/>
                <a:cs typeface="Quicksand"/>
                <a:sym typeface="Quicksand"/>
              </a:rPr>
              <a:t> violation</a:t>
            </a:r>
          </a:p>
          <a:p>
            <a:pPr marL="615310" lvl="1" indent="-307655" algn="l">
              <a:lnSpc>
                <a:spcPts val="4079"/>
              </a:lnSpc>
              <a:buFont typeface="Arial"/>
              <a:buChar char="•"/>
            </a:pPr>
            <a:r>
              <a:rPr lang="en-US" sz="3399">
                <a:solidFill>
                  <a:srgbClr val="D3D3D3"/>
                </a:solidFill>
                <a:latin typeface="Quicksand"/>
                <a:ea typeface="Quicksand"/>
                <a:cs typeface="Quicksand"/>
                <a:sym typeface="Quicksand"/>
              </a:rPr>
              <a:t>Clear &amp; concise WRITTEN summary of ALL testimony</a:t>
            </a:r>
          </a:p>
          <a:p>
            <a:pPr marL="615310" lvl="1" indent="-307655" algn="l">
              <a:lnSpc>
                <a:spcPts val="4079"/>
              </a:lnSpc>
              <a:buFont typeface="Arial"/>
              <a:buChar char="•"/>
            </a:pPr>
            <a:r>
              <a:rPr lang="en-US" sz="3399">
                <a:solidFill>
                  <a:srgbClr val="D3D3D3"/>
                </a:solidFill>
                <a:latin typeface="Quicksand"/>
                <a:ea typeface="Quicksand"/>
                <a:cs typeface="Quicksand"/>
                <a:sym typeface="Quicksand"/>
              </a:rPr>
              <a:t>What evidence was used in decision?</a:t>
            </a:r>
          </a:p>
        </p:txBody>
      </p:sp>
      <p:grpSp>
        <p:nvGrpSpPr>
          <p:cNvPr id="5" name="Group 5"/>
          <p:cNvGrpSpPr/>
          <p:nvPr/>
        </p:nvGrpSpPr>
        <p:grpSpPr>
          <a:xfrm>
            <a:off x="714375" y="547688"/>
            <a:ext cx="16887825" cy="1399413"/>
            <a:chOff x="0" y="0"/>
            <a:chExt cx="22517100" cy="1865884"/>
          </a:xfrm>
        </p:grpSpPr>
        <p:sp>
          <p:nvSpPr>
            <p:cNvPr id="6" name="Freeform 6"/>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7" name="TextBox 7"/>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D3D3D3"/>
                  </a:solidFill>
                  <a:latin typeface="Questrial"/>
                  <a:ea typeface="Questrial"/>
                  <a:cs typeface="Questrial"/>
                  <a:sym typeface="Questrial"/>
                </a:rPr>
                <a:t>Reporting Requirements</a:t>
              </a:r>
            </a:p>
          </p:txBody>
        </p:sp>
      </p:grpSp>
      <p:grpSp>
        <p:nvGrpSpPr>
          <p:cNvPr id="8" name="Group 8"/>
          <p:cNvGrpSpPr/>
          <p:nvPr/>
        </p:nvGrpSpPr>
        <p:grpSpPr>
          <a:xfrm>
            <a:off x="0" y="547688"/>
            <a:ext cx="413661" cy="1052512"/>
            <a:chOff x="0" y="0"/>
            <a:chExt cx="551548" cy="1403350"/>
          </a:xfrm>
        </p:grpSpPr>
        <p:sp>
          <p:nvSpPr>
            <p:cNvPr id="9" name="Freeform 9"/>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D3D3D3"/>
            </a:solidFill>
            <a:ln w="12700">
              <a:solidFill>
                <a:srgbClr val="000000"/>
              </a:solidFill>
            </a:ln>
          </p:spPr>
          <p:txBody>
            <a:bodyPr/>
            <a:lstStyle/>
            <a:p>
              <a:endParaRPr lang="en-US"/>
            </a:p>
          </p:txBody>
        </p:sp>
      </p:gr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sp>
        <p:nvSpPr>
          <p:cNvPr id="2" name="Freeform 2" descr="Calendar  Description automatically generated"/>
          <p:cNvSpPr/>
          <p:nvPr/>
        </p:nvSpPr>
        <p:spPr>
          <a:xfrm>
            <a:off x="0" y="3336722"/>
            <a:ext cx="8098355" cy="5398903"/>
          </a:xfrm>
          <a:custGeom>
            <a:avLst/>
            <a:gdLst/>
            <a:ahLst/>
            <a:cxnLst/>
            <a:rect l="l" t="t" r="r" b="b"/>
            <a:pathLst>
              <a:path w="8098355" h="5398903">
                <a:moveTo>
                  <a:pt x="0" y="0"/>
                </a:moveTo>
                <a:lnTo>
                  <a:pt x="8098355" y="0"/>
                </a:lnTo>
                <a:lnTo>
                  <a:pt x="8098355" y="5398903"/>
                </a:lnTo>
                <a:lnTo>
                  <a:pt x="0" y="539890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7920504" y="-5715"/>
            <a:ext cx="10367496" cy="10286990"/>
            <a:chOff x="0" y="0"/>
            <a:chExt cx="13823328" cy="13715987"/>
          </a:xfrm>
        </p:grpSpPr>
        <p:sp>
          <p:nvSpPr>
            <p:cNvPr id="4" name="Freeform 4"/>
            <p:cNvSpPr/>
            <p:nvPr/>
          </p:nvSpPr>
          <p:spPr>
            <a:xfrm>
              <a:off x="0" y="0"/>
              <a:ext cx="13823314" cy="13716000"/>
            </a:xfrm>
            <a:custGeom>
              <a:avLst/>
              <a:gdLst/>
              <a:ahLst/>
              <a:cxnLst/>
              <a:rect l="l" t="t" r="r" b="b"/>
              <a:pathLst>
                <a:path w="13823314" h="13716000">
                  <a:moveTo>
                    <a:pt x="0" y="0"/>
                  </a:moveTo>
                  <a:lnTo>
                    <a:pt x="13823314" y="0"/>
                  </a:lnTo>
                  <a:lnTo>
                    <a:pt x="13823314" y="13716000"/>
                  </a:lnTo>
                  <a:lnTo>
                    <a:pt x="0" y="13716000"/>
                  </a:lnTo>
                  <a:close/>
                </a:path>
              </a:pathLst>
            </a:custGeom>
            <a:solidFill>
              <a:srgbClr val="0E1E31"/>
            </a:solidFill>
            <a:ln w="12700">
              <a:solidFill>
                <a:srgbClr val="000000"/>
              </a:solidFill>
            </a:ln>
          </p:spPr>
          <p:txBody>
            <a:bodyPr/>
            <a:lstStyle/>
            <a:p>
              <a:endParaRPr lang="en-US"/>
            </a:p>
          </p:txBody>
        </p:sp>
      </p:grpSp>
      <p:sp>
        <p:nvSpPr>
          <p:cNvPr id="5" name="AutoShape 5"/>
          <p:cNvSpPr/>
          <p:nvPr/>
        </p:nvSpPr>
        <p:spPr>
          <a:xfrm rot="5220">
            <a:off x="709612" y="1865624"/>
            <a:ext cx="6269069" cy="0"/>
          </a:xfrm>
          <a:prstGeom prst="line">
            <a:avLst/>
          </a:prstGeom>
          <a:ln w="9525" cap="rnd">
            <a:solidFill>
              <a:srgbClr val="D3D3D3"/>
            </a:solidFill>
            <a:prstDash val="solid"/>
            <a:headEnd type="none" w="sm" len="sm"/>
            <a:tailEnd type="none" w="sm" len="sm"/>
          </a:ln>
        </p:spPr>
        <p:txBody>
          <a:bodyPr/>
          <a:lstStyle/>
          <a:p>
            <a:endParaRPr lang="en-US"/>
          </a:p>
        </p:txBody>
      </p:sp>
      <p:grpSp>
        <p:nvGrpSpPr>
          <p:cNvPr id="6" name="Group 6"/>
          <p:cNvGrpSpPr/>
          <p:nvPr/>
        </p:nvGrpSpPr>
        <p:grpSpPr>
          <a:xfrm>
            <a:off x="8468449" y="817931"/>
            <a:ext cx="751361" cy="1919310"/>
            <a:chOff x="0" y="0"/>
            <a:chExt cx="1001814" cy="2559080"/>
          </a:xfrm>
        </p:grpSpPr>
        <p:sp>
          <p:nvSpPr>
            <p:cNvPr id="7" name="Freeform 7"/>
            <p:cNvSpPr/>
            <p:nvPr/>
          </p:nvSpPr>
          <p:spPr>
            <a:xfrm>
              <a:off x="0" y="0"/>
              <a:ext cx="1001776" cy="2559054"/>
            </a:xfrm>
            <a:custGeom>
              <a:avLst/>
              <a:gdLst/>
              <a:ahLst/>
              <a:cxnLst/>
              <a:rect l="l" t="t" r="r" b="b"/>
              <a:pathLst>
                <a:path w="1001776" h="2559054">
                  <a:moveTo>
                    <a:pt x="0" y="0"/>
                  </a:moveTo>
                  <a:lnTo>
                    <a:pt x="1001776" y="0"/>
                  </a:lnTo>
                  <a:lnTo>
                    <a:pt x="1001776" y="2559054"/>
                  </a:lnTo>
                  <a:lnTo>
                    <a:pt x="0" y="2559054"/>
                  </a:lnTo>
                  <a:close/>
                </a:path>
              </a:pathLst>
            </a:custGeom>
            <a:solidFill>
              <a:srgbClr val="D3D3D3"/>
            </a:solidFill>
            <a:ln w="12700">
              <a:solidFill>
                <a:srgbClr val="000000"/>
              </a:solidFill>
            </a:ln>
          </p:spPr>
          <p:txBody>
            <a:bodyPr/>
            <a:lstStyle/>
            <a:p>
              <a:endParaRPr lang="en-US"/>
            </a:p>
          </p:txBody>
        </p:sp>
        <p:sp>
          <p:nvSpPr>
            <p:cNvPr id="8" name="TextBox 8"/>
            <p:cNvSpPr txBox="1"/>
            <p:nvPr/>
          </p:nvSpPr>
          <p:spPr>
            <a:xfrm>
              <a:off x="0" y="38100"/>
              <a:ext cx="1001814" cy="2520980"/>
            </a:xfrm>
            <a:prstGeom prst="rect">
              <a:avLst/>
            </a:prstGeom>
          </p:spPr>
          <p:txBody>
            <a:bodyPr lIns="50800" tIns="50800" rIns="50800" bIns="50800" rtlCol="0" anchor="ctr"/>
            <a:lstStyle/>
            <a:p>
              <a:pPr algn="ctr">
                <a:lnSpc>
                  <a:spcPts val="4536"/>
                </a:lnSpc>
              </a:pPr>
              <a:r>
                <a:rPr lang="en-US" sz="4200" spc="-25">
                  <a:solidFill>
                    <a:srgbClr val="0E1E31"/>
                  </a:solidFill>
                  <a:latin typeface="Questrial"/>
                  <a:ea typeface="Questrial"/>
                  <a:cs typeface="Questrial"/>
                  <a:sym typeface="Questrial"/>
                </a:rPr>
                <a:t>1</a:t>
              </a:r>
            </a:p>
          </p:txBody>
        </p:sp>
      </p:grpSp>
      <p:sp>
        <p:nvSpPr>
          <p:cNvPr id="9" name="TextBox 9"/>
          <p:cNvSpPr txBox="1"/>
          <p:nvPr/>
        </p:nvSpPr>
        <p:spPr>
          <a:xfrm>
            <a:off x="9436151" y="1267473"/>
            <a:ext cx="7721136" cy="1076325"/>
          </a:xfrm>
          <a:prstGeom prst="rect">
            <a:avLst/>
          </a:prstGeom>
        </p:spPr>
        <p:txBody>
          <a:bodyPr lIns="0" tIns="0" rIns="0" bIns="0" rtlCol="0" anchor="t">
            <a:spAutoFit/>
          </a:bodyPr>
          <a:lstStyle/>
          <a:p>
            <a:pPr algn="l">
              <a:lnSpc>
                <a:spcPts val="4320"/>
              </a:lnSpc>
            </a:pPr>
            <a:r>
              <a:rPr lang="en-US" sz="3600">
                <a:solidFill>
                  <a:srgbClr val="D3D3D3"/>
                </a:solidFill>
                <a:latin typeface="Quicksand"/>
                <a:ea typeface="Quicksand"/>
                <a:cs typeface="Quicksand"/>
                <a:sym typeface="Quicksand"/>
              </a:rPr>
              <a:t>Supervised individual is apprised of his or her rights to hearing</a:t>
            </a:r>
          </a:p>
        </p:txBody>
      </p:sp>
      <p:grpSp>
        <p:nvGrpSpPr>
          <p:cNvPr id="10" name="Group 10"/>
          <p:cNvGrpSpPr/>
          <p:nvPr/>
        </p:nvGrpSpPr>
        <p:grpSpPr>
          <a:xfrm>
            <a:off x="8468449" y="4178129"/>
            <a:ext cx="751361" cy="1919303"/>
            <a:chOff x="0" y="0"/>
            <a:chExt cx="1001814" cy="2559071"/>
          </a:xfrm>
        </p:grpSpPr>
        <p:sp>
          <p:nvSpPr>
            <p:cNvPr id="11" name="Freeform 11"/>
            <p:cNvSpPr/>
            <p:nvPr/>
          </p:nvSpPr>
          <p:spPr>
            <a:xfrm>
              <a:off x="0" y="0"/>
              <a:ext cx="1001776" cy="2559045"/>
            </a:xfrm>
            <a:custGeom>
              <a:avLst/>
              <a:gdLst/>
              <a:ahLst/>
              <a:cxnLst/>
              <a:rect l="l" t="t" r="r" b="b"/>
              <a:pathLst>
                <a:path w="1001776" h="2559045">
                  <a:moveTo>
                    <a:pt x="0" y="0"/>
                  </a:moveTo>
                  <a:lnTo>
                    <a:pt x="1001776" y="0"/>
                  </a:lnTo>
                  <a:lnTo>
                    <a:pt x="1001776" y="2559045"/>
                  </a:lnTo>
                  <a:lnTo>
                    <a:pt x="0" y="2559045"/>
                  </a:lnTo>
                  <a:close/>
                </a:path>
              </a:pathLst>
            </a:custGeom>
            <a:solidFill>
              <a:srgbClr val="D3D3D3"/>
            </a:solidFill>
            <a:ln w="12700">
              <a:solidFill>
                <a:srgbClr val="000000"/>
              </a:solidFill>
            </a:ln>
          </p:spPr>
          <p:txBody>
            <a:bodyPr/>
            <a:lstStyle/>
            <a:p>
              <a:endParaRPr lang="en-US"/>
            </a:p>
          </p:txBody>
        </p:sp>
        <p:sp>
          <p:nvSpPr>
            <p:cNvPr id="12" name="TextBox 12"/>
            <p:cNvSpPr txBox="1"/>
            <p:nvPr/>
          </p:nvSpPr>
          <p:spPr>
            <a:xfrm>
              <a:off x="0" y="38100"/>
              <a:ext cx="1001814" cy="2520971"/>
            </a:xfrm>
            <a:prstGeom prst="rect">
              <a:avLst/>
            </a:prstGeom>
          </p:spPr>
          <p:txBody>
            <a:bodyPr lIns="50800" tIns="50800" rIns="50800" bIns="50800" rtlCol="0" anchor="ctr"/>
            <a:lstStyle/>
            <a:p>
              <a:pPr algn="ctr">
                <a:lnSpc>
                  <a:spcPts val="4536"/>
                </a:lnSpc>
              </a:pPr>
              <a:r>
                <a:rPr lang="en-US" sz="4200" spc="-25">
                  <a:solidFill>
                    <a:srgbClr val="0E1E31"/>
                  </a:solidFill>
                  <a:latin typeface="Questrial"/>
                  <a:ea typeface="Questrial"/>
                  <a:cs typeface="Questrial"/>
                  <a:sym typeface="Questrial"/>
                </a:rPr>
                <a:t>2</a:t>
              </a:r>
            </a:p>
          </p:txBody>
        </p:sp>
      </p:grpSp>
      <p:sp>
        <p:nvSpPr>
          <p:cNvPr id="13" name="TextBox 13"/>
          <p:cNvSpPr txBox="1"/>
          <p:nvPr/>
        </p:nvSpPr>
        <p:spPr>
          <a:xfrm>
            <a:off x="9436151" y="4187654"/>
            <a:ext cx="8137036" cy="2162175"/>
          </a:xfrm>
          <a:prstGeom prst="rect">
            <a:avLst/>
          </a:prstGeom>
        </p:spPr>
        <p:txBody>
          <a:bodyPr lIns="0" tIns="0" rIns="0" bIns="0" rtlCol="0" anchor="t">
            <a:spAutoFit/>
          </a:bodyPr>
          <a:lstStyle/>
          <a:p>
            <a:pPr algn="l">
              <a:lnSpc>
                <a:spcPts val="4320"/>
              </a:lnSpc>
            </a:pPr>
            <a:r>
              <a:rPr lang="en-US" sz="3600">
                <a:solidFill>
                  <a:srgbClr val="D3D3D3"/>
                </a:solidFill>
                <a:latin typeface="Quicksand"/>
                <a:ea typeface="Quicksand"/>
                <a:cs typeface="Quicksand"/>
                <a:sym typeface="Quicksand"/>
              </a:rPr>
              <a:t>Supervised individual does not contest retaking and aware of the facts supporting retaking</a:t>
            </a:r>
          </a:p>
          <a:p>
            <a:pPr algn="l">
              <a:lnSpc>
                <a:spcPts val="4320"/>
              </a:lnSpc>
            </a:pPr>
            <a:endParaRPr lang="en-US" sz="3600">
              <a:solidFill>
                <a:srgbClr val="D3D3D3"/>
              </a:solidFill>
              <a:latin typeface="Quicksand"/>
              <a:ea typeface="Quicksand"/>
              <a:cs typeface="Quicksand"/>
              <a:sym typeface="Quicksand"/>
            </a:endParaRPr>
          </a:p>
        </p:txBody>
      </p:sp>
      <p:grpSp>
        <p:nvGrpSpPr>
          <p:cNvPr id="14" name="Group 14"/>
          <p:cNvGrpSpPr/>
          <p:nvPr/>
        </p:nvGrpSpPr>
        <p:grpSpPr>
          <a:xfrm>
            <a:off x="0" y="547688"/>
            <a:ext cx="413661" cy="1052512"/>
            <a:chOff x="0" y="0"/>
            <a:chExt cx="551548" cy="1403350"/>
          </a:xfrm>
        </p:grpSpPr>
        <p:sp>
          <p:nvSpPr>
            <p:cNvPr id="15" name="Freeform 15"/>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0E1E31"/>
            </a:solidFill>
            <a:ln w="12700">
              <a:solidFill>
                <a:srgbClr val="000000"/>
              </a:solidFill>
            </a:ln>
          </p:spPr>
          <p:txBody>
            <a:bodyPr/>
            <a:lstStyle/>
            <a:p>
              <a:endParaRPr lang="en-US"/>
            </a:p>
          </p:txBody>
        </p:sp>
      </p:grpSp>
      <p:grpSp>
        <p:nvGrpSpPr>
          <p:cNvPr id="16" name="Group 16"/>
          <p:cNvGrpSpPr/>
          <p:nvPr/>
        </p:nvGrpSpPr>
        <p:grpSpPr>
          <a:xfrm>
            <a:off x="714375" y="547688"/>
            <a:ext cx="7206129" cy="1268730"/>
            <a:chOff x="0" y="0"/>
            <a:chExt cx="9608172" cy="1691640"/>
          </a:xfrm>
        </p:grpSpPr>
        <p:sp>
          <p:nvSpPr>
            <p:cNvPr id="17" name="Freeform 17"/>
            <p:cNvSpPr/>
            <p:nvPr/>
          </p:nvSpPr>
          <p:spPr>
            <a:xfrm>
              <a:off x="0" y="0"/>
              <a:ext cx="9608172" cy="1691640"/>
            </a:xfrm>
            <a:custGeom>
              <a:avLst/>
              <a:gdLst/>
              <a:ahLst/>
              <a:cxnLst/>
              <a:rect l="l" t="t" r="r" b="b"/>
              <a:pathLst>
                <a:path w="9608172" h="1691640">
                  <a:moveTo>
                    <a:pt x="0" y="0"/>
                  </a:moveTo>
                  <a:lnTo>
                    <a:pt x="9608172" y="0"/>
                  </a:lnTo>
                  <a:lnTo>
                    <a:pt x="9608172" y="1691640"/>
                  </a:lnTo>
                  <a:lnTo>
                    <a:pt x="0" y="1691640"/>
                  </a:lnTo>
                  <a:close/>
                </a:path>
              </a:pathLst>
            </a:custGeom>
            <a:solidFill>
              <a:srgbClr val="000000">
                <a:alpha val="0"/>
              </a:srgbClr>
            </a:solidFill>
            <a:ln w="12700">
              <a:noFill/>
            </a:ln>
          </p:spPr>
          <p:txBody>
            <a:bodyPr/>
            <a:lstStyle/>
            <a:p>
              <a:endParaRPr lang="en-US"/>
            </a:p>
          </p:txBody>
        </p:sp>
        <p:sp>
          <p:nvSpPr>
            <p:cNvPr id="18" name="TextBox 18"/>
            <p:cNvSpPr txBox="1"/>
            <p:nvPr/>
          </p:nvSpPr>
          <p:spPr>
            <a:xfrm>
              <a:off x="0" y="66675"/>
              <a:ext cx="9608172" cy="1624965"/>
            </a:xfrm>
            <a:prstGeom prst="rect">
              <a:avLst/>
            </a:prstGeom>
            <a:ln>
              <a:noFill/>
            </a:ln>
          </p:spPr>
          <p:txBody>
            <a:bodyPr lIns="0" tIns="0" rIns="0" bIns="0" rtlCol="0" anchor="ctr"/>
            <a:lstStyle/>
            <a:p>
              <a:pPr algn="l">
                <a:lnSpc>
                  <a:spcPts val="6480"/>
                </a:lnSpc>
              </a:pPr>
              <a:r>
                <a:rPr lang="en-US" sz="6000" spc="-36">
                  <a:solidFill>
                    <a:srgbClr val="2E415D"/>
                  </a:solidFill>
                  <a:latin typeface="Questrial"/>
                  <a:ea typeface="Questrial"/>
                  <a:cs typeface="Questrial"/>
                  <a:sym typeface="Questrial"/>
                </a:rPr>
                <a:t>Waiving PC Hearing</a:t>
              </a:r>
            </a:p>
          </p:txBody>
        </p:sp>
      </p:grpSp>
      <p:grpSp>
        <p:nvGrpSpPr>
          <p:cNvPr id="19" name="Group 19"/>
          <p:cNvGrpSpPr/>
          <p:nvPr/>
        </p:nvGrpSpPr>
        <p:grpSpPr>
          <a:xfrm>
            <a:off x="8468449" y="7613828"/>
            <a:ext cx="751361" cy="1919303"/>
            <a:chOff x="0" y="0"/>
            <a:chExt cx="1001814" cy="2559070"/>
          </a:xfrm>
        </p:grpSpPr>
        <p:sp>
          <p:nvSpPr>
            <p:cNvPr id="20" name="Freeform 20"/>
            <p:cNvSpPr/>
            <p:nvPr/>
          </p:nvSpPr>
          <p:spPr>
            <a:xfrm>
              <a:off x="0" y="0"/>
              <a:ext cx="1001776" cy="2559045"/>
            </a:xfrm>
            <a:custGeom>
              <a:avLst/>
              <a:gdLst/>
              <a:ahLst/>
              <a:cxnLst/>
              <a:rect l="l" t="t" r="r" b="b"/>
              <a:pathLst>
                <a:path w="1001776" h="2559045">
                  <a:moveTo>
                    <a:pt x="0" y="0"/>
                  </a:moveTo>
                  <a:lnTo>
                    <a:pt x="1001776" y="0"/>
                  </a:lnTo>
                  <a:lnTo>
                    <a:pt x="1001776" y="2559045"/>
                  </a:lnTo>
                  <a:lnTo>
                    <a:pt x="0" y="2559045"/>
                  </a:lnTo>
                  <a:close/>
                </a:path>
              </a:pathLst>
            </a:custGeom>
            <a:solidFill>
              <a:srgbClr val="D3D3D3"/>
            </a:solidFill>
            <a:ln w="12700">
              <a:solidFill>
                <a:srgbClr val="000000"/>
              </a:solidFill>
            </a:ln>
          </p:spPr>
          <p:txBody>
            <a:bodyPr/>
            <a:lstStyle/>
            <a:p>
              <a:endParaRPr lang="en-US"/>
            </a:p>
          </p:txBody>
        </p:sp>
        <p:sp>
          <p:nvSpPr>
            <p:cNvPr id="21" name="TextBox 21"/>
            <p:cNvSpPr txBox="1"/>
            <p:nvPr/>
          </p:nvSpPr>
          <p:spPr>
            <a:xfrm>
              <a:off x="0" y="38100"/>
              <a:ext cx="1001814" cy="2520970"/>
            </a:xfrm>
            <a:prstGeom prst="rect">
              <a:avLst/>
            </a:prstGeom>
          </p:spPr>
          <p:txBody>
            <a:bodyPr lIns="50800" tIns="50800" rIns="50800" bIns="50800" rtlCol="0" anchor="ctr"/>
            <a:lstStyle/>
            <a:p>
              <a:pPr algn="ctr">
                <a:lnSpc>
                  <a:spcPts val="4536"/>
                </a:lnSpc>
              </a:pPr>
              <a:r>
                <a:rPr lang="en-US" sz="4200" spc="-25">
                  <a:solidFill>
                    <a:srgbClr val="0E1E31"/>
                  </a:solidFill>
                  <a:latin typeface="Questrial"/>
                  <a:ea typeface="Questrial"/>
                  <a:cs typeface="Questrial"/>
                  <a:sym typeface="Questrial"/>
                </a:rPr>
                <a:t>3</a:t>
              </a:r>
            </a:p>
          </p:txBody>
        </p:sp>
      </p:grpSp>
      <p:sp>
        <p:nvSpPr>
          <p:cNvPr id="22" name="TextBox 22"/>
          <p:cNvSpPr txBox="1"/>
          <p:nvPr/>
        </p:nvSpPr>
        <p:spPr>
          <a:xfrm>
            <a:off x="9436151" y="7116375"/>
            <a:ext cx="8137036" cy="3248025"/>
          </a:xfrm>
          <a:prstGeom prst="rect">
            <a:avLst/>
          </a:prstGeom>
        </p:spPr>
        <p:txBody>
          <a:bodyPr lIns="0" tIns="0" rIns="0" bIns="0" rtlCol="0" anchor="t">
            <a:spAutoFit/>
          </a:bodyPr>
          <a:lstStyle/>
          <a:p>
            <a:pPr algn="l">
              <a:lnSpc>
                <a:spcPts val="4320"/>
              </a:lnSpc>
            </a:pPr>
            <a:r>
              <a:rPr lang="en-US" sz="3600" u="sng">
                <a:solidFill>
                  <a:srgbClr val="D3D3D3"/>
                </a:solidFill>
                <a:latin typeface="Quicksand"/>
                <a:ea typeface="Quicksand"/>
                <a:cs typeface="Quicksand"/>
                <a:sym typeface="Quicksand"/>
              </a:rPr>
              <a:t>Signed</a:t>
            </a:r>
            <a:r>
              <a:rPr lang="en-US" sz="3600">
                <a:solidFill>
                  <a:srgbClr val="D3D3D3"/>
                </a:solidFill>
                <a:latin typeface="Quicksand"/>
                <a:ea typeface="Quicksand"/>
                <a:cs typeface="Quicksand"/>
                <a:sym typeface="Quicksand"/>
              </a:rPr>
              <a:t> admission to one or more revocable violations</a:t>
            </a:r>
          </a:p>
          <a:p>
            <a:pPr algn="l">
              <a:lnSpc>
                <a:spcPts val="4320"/>
              </a:lnSpc>
            </a:pPr>
            <a:r>
              <a:rPr lang="en-US" sz="3600" i="1">
                <a:solidFill>
                  <a:srgbClr val="D3D3D3"/>
                </a:solidFill>
                <a:latin typeface="Quicksand"/>
                <a:ea typeface="Quicksand"/>
                <a:cs typeface="Quicksand"/>
                <a:sym typeface="Quicksand"/>
              </a:rPr>
              <a:t>Admission must be of sufficient gravity to justify revocation in receiving state</a:t>
            </a:r>
          </a:p>
          <a:p>
            <a:pPr algn="l">
              <a:lnSpc>
                <a:spcPts val="4320"/>
              </a:lnSpc>
            </a:pPr>
            <a:endParaRPr lang="en-US" sz="3600" i="1">
              <a:solidFill>
                <a:srgbClr val="D3D3D3"/>
              </a:solidFill>
              <a:latin typeface="Quicksand"/>
              <a:ea typeface="Quicksand"/>
              <a:cs typeface="Quicksand"/>
              <a:sym typeface="Quicksand"/>
            </a:endParaRP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822C2E"/>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268730"/>
            <a:chOff x="0" y="0"/>
            <a:chExt cx="22517100" cy="1691640"/>
          </a:xfrm>
        </p:grpSpPr>
        <p:sp>
          <p:nvSpPr>
            <p:cNvPr id="3" name="Freeform 3"/>
            <p:cNvSpPr/>
            <p:nvPr/>
          </p:nvSpPr>
          <p:spPr>
            <a:xfrm>
              <a:off x="0" y="0"/>
              <a:ext cx="22517100" cy="1691640"/>
            </a:xfrm>
            <a:custGeom>
              <a:avLst/>
              <a:gdLst/>
              <a:ahLst/>
              <a:cxnLst/>
              <a:rect l="l" t="t" r="r" b="b"/>
              <a:pathLst>
                <a:path w="22517100" h="1691640">
                  <a:moveTo>
                    <a:pt x="0" y="0"/>
                  </a:moveTo>
                  <a:lnTo>
                    <a:pt x="22517100" y="0"/>
                  </a:lnTo>
                  <a:lnTo>
                    <a:pt x="22517100" y="1691640"/>
                  </a:lnTo>
                  <a:lnTo>
                    <a:pt x="0" y="1691640"/>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624965"/>
            </a:xfrm>
            <a:prstGeom prst="rect">
              <a:avLst/>
            </a:prstGeom>
            <a:ln>
              <a:noFill/>
            </a:ln>
          </p:spPr>
          <p:txBody>
            <a:bodyPr lIns="0" tIns="0" rIns="0" bIns="0" rtlCol="0" anchor="ctr"/>
            <a:lstStyle/>
            <a:p>
              <a:pPr algn="l">
                <a:lnSpc>
                  <a:spcPts val="6480"/>
                </a:lnSpc>
              </a:pPr>
              <a:r>
                <a:rPr lang="en-US" sz="6000" spc="-36">
                  <a:solidFill>
                    <a:srgbClr val="D3D3D3"/>
                  </a:solidFill>
                  <a:latin typeface="Questrial"/>
                  <a:ea typeface="Questrial"/>
                  <a:cs typeface="Questrial"/>
                  <a:sym typeface="Questrial"/>
                </a:rPr>
                <a:t>Upload PC Documentation</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D3D3D3"/>
            </a:solidFill>
            <a:ln w="12700">
              <a:noFill/>
            </a:ln>
          </p:spPr>
          <p:txBody>
            <a:bodyPr/>
            <a:lstStyle/>
            <a:p>
              <a:endParaRPr lang="en-US"/>
            </a:p>
          </p:txBody>
        </p:sp>
      </p:grpSp>
      <p:sp>
        <p:nvSpPr>
          <p:cNvPr id="7" name="AutoShape 7"/>
          <p:cNvSpPr/>
          <p:nvPr/>
        </p:nvSpPr>
        <p:spPr>
          <a:xfrm flipV="1">
            <a:off x="3408910" y="9437515"/>
            <a:ext cx="4535024" cy="0"/>
          </a:xfrm>
          <a:prstGeom prst="line">
            <a:avLst/>
          </a:prstGeom>
          <a:ln w="76200" cap="rnd">
            <a:solidFill>
              <a:srgbClr val="D3D3D3"/>
            </a:solidFill>
            <a:prstDash val="solid"/>
            <a:headEnd type="none" w="sm" len="sm"/>
            <a:tailEnd type="triangle" w="lg" len="med"/>
          </a:ln>
        </p:spPr>
        <p:txBody>
          <a:bodyPr/>
          <a:lstStyle/>
          <a:p>
            <a:endParaRPr lang="en-US"/>
          </a:p>
        </p:txBody>
      </p:sp>
      <p:grpSp>
        <p:nvGrpSpPr>
          <p:cNvPr id="8" name="Group 8"/>
          <p:cNvGrpSpPr/>
          <p:nvPr/>
        </p:nvGrpSpPr>
        <p:grpSpPr>
          <a:xfrm>
            <a:off x="733425" y="2962519"/>
            <a:ext cx="6207700" cy="5125105"/>
            <a:chOff x="0" y="0"/>
            <a:chExt cx="8276933" cy="6833473"/>
          </a:xfrm>
        </p:grpSpPr>
        <p:sp>
          <p:nvSpPr>
            <p:cNvPr id="9" name="Freeform 9"/>
            <p:cNvSpPr/>
            <p:nvPr/>
          </p:nvSpPr>
          <p:spPr>
            <a:xfrm>
              <a:off x="0" y="0"/>
              <a:ext cx="8276971" cy="6833445"/>
            </a:xfrm>
            <a:custGeom>
              <a:avLst/>
              <a:gdLst/>
              <a:ahLst/>
              <a:cxnLst/>
              <a:rect l="l" t="t" r="r" b="b"/>
              <a:pathLst>
                <a:path w="8276971" h="6833445">
                  <a:moveTo>
                    <a:pt x="0" y="0"/>
                  </a:moveTo>
                  <a:lnTo>
                    <a:pt x="8276971" y="0"/>
                  </a:lnTo>
                  <a:lnTo>
                    <a:pt x="8276971" y="6833445"/>
                  </a:lnTo>
                  <a:lnTo>
                    <a:pt x="0" y="6833445"/>
                  </a:lnTo>
                  <a:close/>
                </a:path>
              </a:pathLst>
            </a:custGeom>
            <a:solidFill>
              <a:srgbClr val="D3D3D3"/>
            </a:solidFill>
            <a:ln w="12700">
              <a:solidFill>
                <a:srgbClr val="000000"/>
              </a:solidFill>
            </a:ln>
          </p:spPr>
          <p:txBody>
            <a:bodyPr/>
            <a:lstStyle/>
            <a:p>
              <a:endParaRPr lang="en-US"/>
            </a:p>
          </p:txBody>
        </p:sp>
        <p:sp>
          <p:nvSpPr>
            <p:cNvPr id="10" name="TextBox 10"/>
            <p:cNvSpPr txBox="1"/>
            <p:nvPr/>
          </p:nvSpPr>
          <p:spPr>
            <a:xfrm>
              <a:off x="0" y="-9525"/>
              <a:ext cx="8276933" cy="6842998"/>
            </a:xfrm>
            <a:prstGeom prst="rect">
              <a:avLst/>
            </a:prstGeom>
          </p:spPr>
          <p:txBody>
            <a:bodyPr lIns="50800" tIns="50800" rIns="50800" bIns="50800" rtlCol="0" anchor="t"/>
            <a:lstStyle/>
            <a:p>
              <a:pPr algn="l">
                <a:lnSpc>
                  <a:spcPts val="5639"/>
                </a:lnSpc>
              </a:pPr>
              <a:r>
                <a:rPr lang="en-US" sz="4699">
                  <a:solidFill>
                    <a:srgbClr val="0E1E31"/>
                  </a:solidFill>
                  <a:latin typeface="Quicksand"/>
                  <a:ea typeface="Quicksand"/>
                  <a:cs typeface="Quicksand"/>
                  <a:sym typeface="Quicksand"/>
                </a:rPr>
                <a:t>Upload Probable Cause documentation when reporting the violation or later via Addendum to Violation Report </a:t>
              </a:r>
            </a:p>
          </p:txBody>
        </p:sp>
      </p:grpSp>
      <p:sp>
        <p:nvSpPr>
          <p:cNvPr id="11" name="Freeform 11"/>
          <p:cNvSpPr/>
          <p:nvPr/>
        </p:nvSpPr>
        <p:spPr>
          <a:xfrm>
            <a:off x="9299553" y="1600200"/>
            <a:ext cx="8302647" cy="8640051"/>
          </a:xfrm>
          <a:custGeom>
            <a:avLst/>
            <a:gdLst/>
            <a:ahLst/>
            <a:cxnLst/>
            <a:rect l="l" t="t" r="r" b="b"/>
            <a:pathLst>
              <a:path w="8302647" h="8640051">
                <a:moveTo>
                  <a:pt x="0" y="0"/>
                </a:moveTo>
                <a:lnTo>
                  <a:pt x="8302647" y="0"/>
                </a:lnTo>
                <a:lnTo>
                  <a:pt x="8302647" y="8640051"/>
                </a:lnTo>
                <a:lnTo>
                  <a:pt x="0" y="864005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AutoShape 12"/>
          <p:cNvSpPr/>
          <p:nvPr/>
        </p:nvSpPr>
        <p:spPr>
          <a:xfrm>
            <a:off x="3403036" y="8087603"/>
            <a:ext cx="0" cy="1350491"/>
          </a:xfrm>
          <a:prstGeom prst="line">
            <a:avLst/>
          </a:prstGeom>
          <a:ln w="76200" cap="flat">
            <a:solidFill>
              <a:srgbClr val="D3D3D3"/>
            </a:solidFill>
            <a:prstDash val="solid"/>
            <a:headEnd type="none" w="sm" len="sm"/>
            <a:tailEnd type="none" w="sm" len="sm"/>
          </a:ln>
        </p:spPr>
        <p:txBody>
          <a:bodyPr/>
          <a:lstStyle/>
          <a:p>
            <a:endParaRPr lang="en-US"/>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757A7C"/>
        </a:solidFill>
        <a:effectLst/>
      </p:bgPr>
    </p:bg>
    <p:spTree>
      <p:nvGrpSpPr>
        <p:cNvPr id="1" name=""/>
        <p:cNvGrpSpPr/>
        <p:nvPr/>
      </p:nvGrpSpPr>
      <p:grpSpPr>
        <a:xfrm>
          <a:off x="0" y="0"/>
          <a:ext cx="0" cy="0"/>
          <a:chOff x="0" y="0"/>
          <a:chExt cx="0" cy="0"/>
        </a:xfrm>
      </p:grpSpPr>
      <p:grpSp>
        <p:nvGrpSpPr>
          <p:cNvPr id="2" name="Group 2"/>
          <p:cNvGrpSpPr/>
          <p:nvPr/>
        </p:nvGrpSpPr>
        <p:grpSpPr>
          <a:xfrm>
            <a:off x="714375" y="547688"/>
            <a:ext cx="16887825" cy="1399413"/>
            <a:chOff x="0" y="0"/>
            <a:chExt cx="22517100" cy="1865884"/>
          </a:xfrm>
        </p:grpSpPr>
        <p:sp>
          <p:nvSpPr>
            <p:cNvPr id="3" name="Freeform 3"/>
            <p:cNvSpPr/>
            <p:nvPr/>
          </p:nvSpPr>
          <p:spPr>
            <a:xfrm>
              <a:off x="0" y="0"/>
              <a:ext cx="22517100" cy="1865884"/>
            </a:xfrm>
            <a:custGeom>
              <a:avLst/>
              <a:gdLst/>
              <a:ahLst/>
              <a:cxnLst/>
              <a:rect l="l" t="t" r="r" b="b"/>
              <a:pathLst>
                <a:path w="22517100" h="1865884">
                  <a:moveTo>
                    <a:pt x="0" y="0"/>
                  </a:moveTo>
                  <a:lnTo>
                    <a:pt x="22517100" y="0"/>
                  </a:lnTo>
                  <a:lnTo>
                    <a:pt x="22517100" y="1865884"/>
                  </a:lnTo>
                  <a:lnTo>
                    <a:pt x="0" y="1865884"/>
                  </a:lnTo>
                  <a:close/>
                </a:path>
              </a:pathLst>
            </a:custGeom>
            <a:solidFill>
              <a:srgbClr val="000000">
                <a:alpha val="0"/>
              </a:srgbClr>
            </a:solidFill>
            <a:ln w="12700">
              <a:noFill/>
            </a:ln>
          </p:spPr>
          <p:txBody>
            <a:bodyPr/>
            <a:lstStyle/>
            <a:p>
              <a:endParaRPr lang="en-US"/>
            </a:p>
          </p:txBody>
        </p:sp>
        <p:sp>
          <p:nvSpPr>
            <p:cNvPr id="4" name="TextBox 4"/>
            <p:cNvSpPr txBox="1"/>
            <p:nvPr/>
          </p:nvSpPr>
          <p:spPr>
            <a:xfrm>
              <a:off x="0" y="66675"/>
              <a:ext cx="22517100" cy="1799209"/>
            </a:xfrm>
            <a:prstGeom prst="rect">
              <a:avLst/>
            </a:prstGeom>
            <a:ln>
              <a:noFill/>
            </a:ln>
          </p:spPr>
          <p:txBody>
            <a:bodyPr lIns="0" tIns="0" rIns="0" bIns="0" rtlCol="0" anchor="ctr"/>
            <a:lstStyle/>
            <a:p>
              <a:pPr algn="l">
                <a:lnSpc>
                  <a:spcPts val="7128"/>
                </a:lnSpc>
              </a:pPr>
              <a:r>
                <a:rPr lang="en-US" sz="6600" spc="-40">
                  <a:solidFill>
                    <a:srgbClr val="0E1E31"/>
                  </a:solidFill>
                  <a:latin typeface="Questrial"/>
                  <a:ea typeface="Questrial"/>
                  <a:cs typeface="Questrial"/>
                  <a:sym typeface="Questrial"/>
                </a:rPr>
                <a:t>After the PC Hearing</a:t>
              </a:r>
            </a:p>
          </p:txBody>
        </p:sp>
      </p:grpSp>
      <p:grpSp>
        <p:nvGrpSpPr>
          <p:cNvPr id="5" name="Group 5"/>
          <p:cNvGrpSpPr/>
          <p:nvPr/>
        </p:nvGrpSpPr>
        <p:grpSpPr>
          <a:xfrm>
            <a:off x="0" y="547688"/>
            <a:ext cx="413661" cy="1052512"/>
            <a:chOff x="0" y="0"/>
            <a:chExt cx="551548" cy="1403350"/>
          </a:xfrm>
        </p:grpSpPr>
        <p:sp>
          <p:nvSpPr>
            <p:cNvPr id="6" name="Freeform 6"/>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822C2E"/>
            </a:solidFill>
            <a:ln w="12700">
              <a:noFill/>
            </a:ln>
          </p:spPr>
          <p:txBody>
            <a:bodyPr/>
            <a:lstStyle/>
            <a:p>
              <a:endParaRPr lang="en-US"/>
            </a:p>
          </p:txBody>
        </p:sp>
      </p:grpSp>
      <p:graphicFrame>
        <p:nvGraphicFramePr>
          <p:cNvPr id="7" name="Table 7"/>
          <p:cNvGraphicFramePr>
            <a:graphicFrameLocks noGrp="1"/>
          </p:cNvGraphicFramePr>
          <p:nvPr>
            <p:extLst>
              <p:ext uri="{D42A27DB-BD31-4B8C-83A1-F6EECF244321}">
                <p14:modId xmlns:p14="http://schemas.microsoft.com/office/powerpoint/2010/main" val="2080604839"/>
              </p:ext>
            </p:extLst>
          </p:nvPr>
        </p:nvGraphicFramePr>
        <p:xfrm>
          <a:off x="714375" y="2125859"/>
          <a:ext cx="7524750" cy="7280646"/>
        </p:xfrm>
        <a:graphic>
          <a:graphicData uri="http://schemas.openxmlformats.org/drawingml/2006/table">
            <a:tbl>
              <a:tblPr/>
              <a:tblGrid>
                <a:gridCol w="3750502">
                  <a:extLst>
                    <a:ext uri="{9D8B030D-6E8A-4147-A177-3AD203B41FA5}">
                      <a16:colId xmlns:a16="http://schemas.microsoft.com/office/drawing/2014/main" val="20000"/>
                    </a:ext>
                  </a:extLst>
                </a:gridCol>
                <a:gridCol w="3774248">
                  <a:extLst>
                    <a:ext uri="{9D8B030D-6E8A-4147-A177-3AD203B41FA5}">
                      <a16:colId xmlns:a16="http://schemas.microsoft.com/office/drawing/2014/main" val="20001"/>
                    </a:ext>
                  </a:extLst>
                </a:gridCol>
              </a:tblGrid>
              <a:tr h="782538">
                <a:tc gridSpan="2">
                  <a:txBody>
                    <a:bodyPr/>
                    <a:lstStyle/>
                    <a:p>
                      <a:pPr algn="ctr">
                        <a:lnSpc>
                          <a:spcPts val="3240"/>
                        </a:lnSpc>
                        <a:defRPr/>
                      </a:pPr>
                      <a:r>
                        <a:rPr lang="en-US" sz="2700" b="1">
                          <a:solidFill>
                            <a:srgbClr val="D3D3D3">
                              <a:alpha val="98824"/>
                            </a:srgbClr>
                          </a:solidFill>
                          <a:latin typeface="Quicksand Bold"/>
                          <a:ea typeface="Quicksand Bold"/>
                          <a:cs typeface="Quicksand Bold"/>
                          <a:sym typeface="Quicksand Bold"/>
                        </a:rPr>
                        <a:t>PC Established</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822C2E">
                        <a:alpha val="98824"/>
                      </a:srgbClr>
                    </a:solidFill>
                  </a:tcPr>
                </a:tc>
                <a:tc hMerge="1">
                  <a:txBody>
                    <a:bodyPr/>
                    <a:lstStyle/>
                    <a:p>
                      <a:pPr algn="ctr">
                        <a:lnSpc>
                          <a:spcPts val="3240"/>
                        </a:lnSpc>
                        <a:defRPr/>
                      </a:pPr>
                      <a:r>
                        <a:rPr lang="en-US" sz="2700" b="1">
                          <a:solidFill>
                            <a:srgbClr val="D3D3D3">
                              <a:alpha val="98824"/>
                            </a:srgbClr>
                          </a:solidFill>
                          <a:latin typeface="Quicksand Bold"/>
                          <a:ea typeface="Quicksand Bold"/>
                          <a:cs typeface="Quicksand Bold"/>
                          <a:sym typeface="Quicksand Bold"/>
                        </a:rPr>
                        <a:t>PC Established</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822C2E">
                        <a:alpha val="98824"/>
                      </a:srgbClr>
                    </a:solidFill>
                  </a:tcPr>
                </a:tc>
                <a:extLst>
                  <a:ext uri="{0D108BD9-81ED-4DB2-BD59-A6C34878D82A}">
                    <a16:rowId xmlns:a16="http://schemas.microsoft.com/office/drawing/2014/main" val="10000"/>
                  </a:ext>
                </a:extLst>
              </a:tr>
              <a:tr h="782538">
                <a:tc>
                  <a:txBody>
                    <a:bodyPr/>
                    <a:lstStyle/>
                    <a:p>
                      <a:pPr algn="ctr">
                        <a:lnSpc>
                          <a:spcPts val="3239"/>
                        </a:lnSpc>
                        <a:defRPr/>
                      </a:pPr>
                      <a:r>
                        <a:rPr lang="en-US" sz="2699" b="1">
                          <a:solidFill>
                            <a:srgbClr val="0E1E31">
                              <a:alpha val="98824"/>
                            </a:srgbClr>
                          </a:solidFill>
                          <a:latin typeface="Quicksand Bold"/>
                          <a:ea typeface="Quicksand Bold"/>
                          <a:cs typeface="Quicksand Bold"/>
                          <a:sym typeface="Quicksand Bold"/>
                        </a:rPr>
                        <a:t>Receiving State</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D3D3D3">
                        <a:alpha val="98824"/>
                      </a:srgbClr>
                    </a:solidFill>
                  </a:tcPr>
                </a:tc>
                <a:tc>
                  <a:txBody>
                    <a:bodyPr/>
                    <a:lstStyle/>
                    <a:p>
                      <a:pPr algn="ctr">
                        <a:lnSpc>
                          <a:spcPts val="3239"/>
                        </a:lnSpc>
                        <a:defRPr/>
                      </a:pPr>
                      <a:r>
                        <a:rPr lang="en-US" sz="2699" b="1">
                          <a:solidFill>
                            <a:srgbClr val="0E1E31">
                              <a:alpha val="98824"/>
                            </a:srgbClr>
                          </a:solidFill>
                          <a:latin typeface="Quicksand Bold"/>
                          <a:ea typeface="Quicksand Bold"/>
                          <a:cs typeface="Quicksand Bold"/>
                          <a:sym typeface="Quicksand Bold"/>
                        </a:rPr>
                        <a:t>Sending State </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D3D3D3">
                        <a:alpha val="98824"/>
                      </a:srgbClr>
                    </a:solidFill>
                  </a:tcPr>
                </a:tc>
                <a:extLst>
                  <a:ext uri="{0D108BD9-81ED-4DB2-BD59-A6C34878D82A}">
                    <a16:rowId xmlns:a16="http://schemas.microsoft.com/office/drawing/2014/main" val="10001"/>
                  </a:ext>
                </a:extLst>
              </a:tr>
              <a:tr h="2281490">
                <a:tc>
                  <a:txBody>
                    <a:bodyPr/>
                    <a:lstStyle/>
                    <a:p>
                      <a:pPr algn="l">
                        <a:lnSpc>
                          <a:spcPts val="2916"/>
                        </a:lnSpc>
                        <a:defRPr/>
                      </a:pPr>
                      <a:r>
                        <a:rPr lang="en-US" sz="2700" dirty="0">
                          <a:solidFill>
                            <a:srgbClr val="0E1E31">
                              <a:alpha val="98824"/>
                            </a:srgbClr>
                          </a:solidFill>
                          <a:latin typeface="Quicksand"/>
                          <a:ea typeface="Quicksand"/>
                          <a:cs typeface="Quicksand"/>
                          <a:sym typeface="Quicksand"/>
                        </a:rPr>
                        <a:t>May hold the individual in custody pending decision from the sending state</a:t>
                      </a:r>
                      <a:endParaRPr lang="en-US" sz="1100" dirty="0"/>
                    </a:p>
                    <a:p>
                      <a:pPr algn="l">
                        <a:lnSpc>
                          <a:spcPts val="2916"/>
                        </a:lnSpc>
                      </a:pPr>
                      <a:endParaRPr lang="en-US" sz="1100" dirty="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EFEFEF">
                        <a:alpha val="98824"/>
                      </a:srgbClr>
                    </a:solidFill>
                  </a:tcPr>
                </a:tc>
                <a:tc>
                  <a:txBody>
                    <a:bodyPr/>
                    <a:lstStyle/>
                    <a:p>
                      <a:pPr algn="l">
                        <a:lnSpc>
                          <a:spcPts val="3239"/>
                        </a:lnSpc>
                        <a:defRPr/>
                      </a:pPr>
                      <a:r>
                        <a:rPr lang="en-US" sz="2699">
                          <a:solidFill>
                            <a:srgbClr val="0E1E31">
                              <a:alpha val="98824"/>
                            </a:srgbClr>
                          </a:solidFill>
                          <a:latin typeface="Quicksand"/>
                          <a:ea typeface="Quicksand"/>
                          <a:cs typeface="Quicksand"/>
                          <a:sym typeface="Quicksand"/>
                        </a:rPr>
                        <a:t>Confirm decision to retake within 15 business days of receipt of the report</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EFEFEF">
                        <a:alpha val="98824"/>
                      </a:srgbClr>
                    </a:solidFill>
                  </a:tcPr>
                </a:tc>
                <a:extLst>
                  <a:ext uri="{0D108BD9-81ED-4DB2-BD59-A6C34878D82A}">
                    <a16:rowId xmlns:a16="http://schemas.microsoft.com/office/drawing/2014/main" val="10002"/>
                  </a:ext>
                </a:extLst>
              </a:tr>
              <a:tr h="2834313">
                <a:tc>
                  <a:txBody>
                    <a:bodyPr/>
                    <a:lstStyle/>
                    <a:p>
                      <a:pPr algn="l">
                        <a:lnSpc>
                          <a:spcPct val="100000"/>
                        </a:lnSpc>
                        <a:defRPr/>
                      </a:pPr>
                      <a:r>
                        <a:rPr lang="en-US" sz="2700" b="0" dirty="0">
                          <a:solidFill>
                            <a:schemeClr val="tx2">
                              <a:lumMod val="50000"/>
                            </a:schemeClr>
                          </a:solidFill>
                          <a:latin typeface="Quicksand" panose="020B0604020202020204" charset="0"/>
                        </a:rPr>
                        <a:t>The individual does not become available for retaking until the results of the PC hearing are submitted to the sending state.</a:t>
                      </a:r>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EFEFEF">
                        <a:alpha val="98824"/>
                      </a:srgbClr>
                    </a:solidFill>
                  </a:tcPr>
                </a:tc>
                <a:tc>
                  <a:txBody>
                    <a:bodyPr/>
                    <a:lstStyle/>
                    <a:p>
                      <a:pPr algn="l">
                        <a:lnSpc>
                          <a:spcPts val="3239"/>
                        </a:lnSpc>
                        <a:defRPr/>
                      </a:pPr>
                      <a:r>
                        <a:rPr lang="en-US" sz="2699" dirty="0">
                          <a:solidFill>
                            <a:srgbClr val="0E1E31">
                              <a:alpha val="98824"/>
                            </a:srgbClr>
                          </a:solidFill>
                          <a:latin typeface="Quicksand"/>
                          <a:ea typeface="Quicksand"/>
                          <a:cs typeface="Quicksand"/>
                          <a:sym typeface="Quicksand"/>
                        </a:rPr>
                        <a:t>SHALL retake individual within 30 calendar days once in custody solely held on the sending state’s warrant and PC hearing results received.</a:t>
                      </a:r>
                      <a:endParaRPr lang="en-US" sz="1100" dirty="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EFEFEF">
                        <a:alpha val="98824"/>
                      </a:srgbClr>
                    </a:solidFill>
                  </a:tcPr>
                </a:tc>
                <a:extLst>
                  <a:ext uri="{0D108BD9-81ED-4DB2-BD59-A6C34878D82A}">
                    <a16:rowId xmlns:a16="http://schemas.microsoft.com/office/drawing/2014/main" val="10003"/>
                  </a:ext>
                </a:extLst>
              </a:tr>
            </a:tbl>
          </a:graphicData>
        </a:graphic>
      </p:graphicFrame>
      <p:graphicFrame>
        <p:nvGraphicFramePr>
          <p:cNvPr id="8" name="Table 8"/>
          <p:cNvGraphicFramePr>
            <a:graphicFrameLocks noGrp="1"/>
          </p:cNvGraphicFramePr>
          <p:nvPr/>
        </p:nvGraphicFramePr>
        <p:xfrm>
          <a:off x="9467850" y="547688"/>
          <a:ext cx="7791450" cy="9085144"/>
        </p:xfrm>
        <a:graphic>
          <a:graphicData uri="http://schemas.openxmlformats.org/drawingml/2006/table">
            <a:tbl>
              <a:tblPr/>
              <a:tblGrid>
                <a:gridCol w="3883427">
                  <a:extLst>
                    <a:ext uri="{9D8B030D-6E8A-4147-A177-3AD203B41FA5}">
                      <a16:colId xmlns:a16="http://schemas.microsoft.com/office/drawing/2014/main" val="20000"/>
                    </a:ext>
                  </a:extLst>
                </a:gridCol>
                <a:gridCol w="3908023">
                  <a:extLst>
                    <a:ext uri="{9D8B030D-6E8A-4147-A177-3AD203B41FA5}">
                      <a16:colId xmlns:a16="http://schemas.microsoft.com/office/drawing/2014/main" val="20001"/>
                    </a:ext>
                  </a:extLst>
                </a:gridCol>
              </a:tblGrid>
              <a:tr h="782143">
                <a:tc gridSpan="2">
                  <a:txBody>
                    <a:bodyPr/>
                    <a:lstStyle/>
                    <a:p>
                      <a:pPr algn="ctr">
                        <a:lnSpc>
                          <a:spcPts val="3240"/>
                        </a:lnSpc>
                        <a:defRPr/>
                      </a:pPr>
                      <a:r>
                        <a:rPr lang="en-US" sz="2700" b="1">
                          <a:solidFill>
                            <a:srgbClr val="D3D3D3"/>
                          </a:solidFill>
                          <a:latin typeface="Quicksand Bold"/>
                          <a:ea typeface="Quicksand Bold"/>
                          <a:cs typeface="Quicksand Bold"/>
                          <a:sym typeface="Quicksand Bold"/>
                        </a:rPr>
                        <a:t>PC NOT Established</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822C2E"/>
                    </a:solidFill>
                  </a:tcPr>
                </a:tc>
                <a:tc hMerge="1">
                  <a:txBody>
                    <a:bodyPr/>
                    <a:lstStyle/>
                    <a:p>
                      <a:pPr algn="ctr">
                        <a:lnSpc>
                          <a:spcPts val="3240"/>
                        </a:lnSpc>
                        <a:defRPr/>
                      </a:pPr>
                      <a:r>
                        <a:rPr lang="en-US" sz="2700" b="1">
                          <a:solidFill>
                            <a:srgbClr val="D3D3D3"/>
                          </a:solidFill>
                          <a:latin typeface="Quicksand Bold"/>
                          <a:ea typeface="Quicksand Bold"/>
                          <a:cs typeface="Quicksand Bold"/>
                          <a:sym typeface="Quicksand Bold"/>
                        </a:rPr>
                        <a:t>PC NOT Established</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822C2E"/>
                    </a:solidFill>
                  </a:tcPr>
                </a:tc>
                <a:extLst>
                  <a:ext uri="{0D108BD9-81ED-4DB2-BD59-A6C34878D82A}">
                    <a16:rowId xmlns:a16="http://schemas.microsoft.com/office/drawing/2014/main" val="10000"/>
                  </a:ext>
                </a:extLst>
              </a:tr>
              <a:tr h="782143">
                <a:tc>
                  <a:txBody>
                    <a:bodyPr/>
                    <a:lstStyle/>
                    <a:p>
                      <a:pPr algn="ctr">
                        <a:lnSpc>
                          <a:spcPts val="3239"/>
                        </a:lnSpc>
                        <a:defRPr/>
                      </a:pPr>
                      <a:r>
                        <a:rPr lang="en-US" sz="2699" b="1">
                          <a:solidFill>
                            <a:srgbClr val="0E1E31"/>
                          </a:solidFill>
                          <a:latin typeface="Quicksand Bold"/>
                          <a:ea typeface="Quicksand Bold"/>
                          <a:cs typeface="Quicksand Bold"/>
                          <a:sym typeface="Quicksand Bold"/>
                        </a:rPr>
                        <a:t>Receiving State</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D3D3D3"/>
                    </a:solidFill>
                  </a:tcPr>
                </a:tc>
                <a:tc>
                  <a:txBody>
                    <a:bodyPr/>
                    <a:lstStyle/>
                    <a:p>
                      <a:pPr algn="ctr">
                        <a:lnSpc>
                          <a:spcPts val="3239"/>
                        </a:lnSpc>
                        <a:defRPr/>
                      </a:pPr>
                      <a:r>
                        <a:rPr lang="en-US" sz="2699" b="1">
                          <a:solidFill>
                            <a:srgbClr val="0E1E31"/>
                          </a:solidFill>
                          <a:latin typeface="Quicksand Bold"/>
                          <a:ea typeface="Quicksand Bold"/>
                          <a:cs typeface="Quicksand Bold"/>
                          <a:sym typeface="Quicksand Bold"/>
                        </a:rPr>
                        <a:t>Sending State </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D3D3D3"/>
                    </a:solidFill>
                  </a:tcPr>
                </a:tc>
                <a:extLst>
                  <a:ext uri="{0D108BD9-81ED-4DB2-BD59-A6C34878D82A}">
                    <a16:rowId xmlns:a16="http://schemas.microsoft.com/office/drawing/2014/main" val="10001"/>
                  </a:ext>
                </a:extLst>
              </a:tr>
              <a:tr h="1497518">
                <a:tc>
                  <a:txBody>
                    <a:bodyPr/>
                    <a:lstStyle/>
                    <a:p>
                      <a:pPr algn="l">
                        <a:lnSpc>
                          <a:spcPts val="2915"/>
                        </a:lnSpc>
                        <a:defRPr/>
                      </a:pPr>
                      <a:r>
                        <a:rPr lang="en-US" sz="2699">
                          <a:solidFill>
                            <a:srgbClr val="0E1E31"/>
                          </a:solidFill>
                          <a:latin typeface="Quicksand"/>
                          <a:ea typeface="Quicksand"/>
                          <a:cs typeface="Quicksand"/>
                          <a:sym typeface="Quicksand"/>
                        </a:rPr>
                        <a:t>Notify the sending state to vacate the warrant</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EFEFEF"/>
                    </a:solidFill>
                  </a:tcPr>
                </a:tc>
                <a:tc>
                  <a:txBody>
                    <a:bodyPr/>
                    <a:lstStyle/>
                    <a:p>
                      <a:pPr algn="l">
                        <a:lnSpc>
                          <a:spcPts val="3239"/>
                        </a:lnSpc>
                        <a:defRPr/>
                      </a:pPr>
                      <a:r>
                        <a:rPr lang="en-US" sz="2699">
                          <a:solidFill>
                            <a:srgbClr val="0E1E31"/>
                          </a:solidFill>
                          <a:latin typeface="Quicksand"/>
                          <a:ea typeface="Quicksand"/>
                          <a:cs typeface="Quicksand"/>
                          <a:sym typeface="Quicksand"/>
                        </a:rPr>
                        <a:t>Vacate sending state’s warrant</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2326110">
                <a:tc>
                  <a:txBody>
                    <a:bodyPr/>
                    <a:lstStyle/>
                    <a:p>
                      <a:pPr algn="l">
                        <a:lnSpc>
                          <a:spcPts val="3239"/>
                        </a:lnSpc>
                        <a:defRPr/>
                      </a:pPr>
                      <a:r>
                        <a:rPr lang="en-US" sz="2699">
                          <a:solidFill>
                            <a:srgbClr val="0E1E31"/>
                          </a:solidFill>
                          <a:latin typeface="Quicksand"/>
                          <a:ea typeface="Quicksand"/>
                          <a:cs typeface="Quicksand"/>
                          <a:sym typeface="Quicksand"/>
                        </a:rPr>
                        <a:t>Vacate the receiving state’s warrant</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EFEFEF"/>
                    </a:solidFill>
                  </a:tcPr>
                </a:tc>
                <a:tc>
                  <a:txBody>
                    <a:bodyPr/>
                    <a:lstStyle/>
                    <a:p>
                      <a:pPr algn="l">
                        <a:lnSpc>
                          <a:spcPts val="1679"/>
                        </a:lnSpc>
                        <a:defRPr/>
                      </a:pP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2326110">
                <a:tc>
                  <a:txBody>
                    <a:bodyPr/>
                    <a:lstStyle/>
                    <a:p>
                      <a:pPr algn="l">
                        <a:lnSpc>
                          <a:spcPts val="3239"/>
                        </a:lnSpc>
                        <a:defRPr/>
                      </a:pPr>
                      <a:r>
                        <a:rPr lang="en-US" sz="2699">
                          <a:solidFill>
                            <a:srgbClr val="0E1E31"/>
                          </a:solidFill>
                          <a:latin typeface="Quicksand"/>
                          <a:ea typeface="Quicksand"/>
                          <a:cs typeface="Quicksand"/>
                          <a:sym typeface="Quicksand"/>
                        </a:rPr>
                        <a:t>If in custody, release the individual back to supervision </a:t>
                      </a:r>
                      <a:r>
                        <a:rPr lang="en-US" sz="2699" b="1">
                          <a:solidFill>
                            <a:srgbClr val="0E1E31"/>
                          </a:solidFill>
                          <a:latin typeface="Quicksand Bold"/>
                          <a:ea typeface="Quicksand Bold"/>
                          <a:cs typeface="Quicksand Bold"/>
                          <a:sym typeface="Quicksand Bold"/>
                        </a:rPr>
                        <a:t>within 24 hours of the hearing</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EFEFEF"/>
                    </a:solidFill>
                  </a:tcPr>
                </a:tc>
                <a:tc>
                  <a:txBody>
                    <a:bodyPr/>
                    <a:lstStyle/>
                    <a:p>
                      <a:pPr algn="l">
                        <a:lnSpc>
                          <a:spcPts val="1679"/>
                        </a:lnSpc>
                        <a:defRPr/>
                      </a:pP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1371120">
                <a:tc>
                  <a:txBody>
                    <a:bodyPr/>
                    <a:lstStyle/>
                    <a:p>
                      <a:pPr algn="l">
                        <a:lnSpc>
                          <a:spcPts val="3239"/>
                        </a:lnSpc>
                        <a:defRPr/>
                      </a:pPr>
                      <a:r>
                        <a:rPr lang="en-US" sz="2699">
                          <a:solidFill>
                            <a:srgbClr val="0E1E31"/>
                          </a:solidFill>
                          <a:latin typeface="Quicksand"/>
                          <a:ea typeface="Quicksand"/>
                          <a:cs typeface="Quicksand"/>
                          <a:sym typeface="Quicksand"/>
                        </a:rPr>
                        <a:t>Continue Supervision</a:t>
                      </a: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EFEFEF"/>
                    </a:solidFill>
                  </a:tcPr>
                </a:tc>
                <a:tc>
                  <a:txBody>
                    <a:bodyPr/>
                    <a:lstStyle/>
                    <a:p>
                      <a:pPr algn="l">
                        <a:lnSpc>
                          <a:spcPts val="1679"/>
                        </a:lnSpc>
                        <a:defRPr/>
                      </a:pPr>
                      <a:endParaRPr lang="en-US" sz="1100"/>
                    </a:p>
                  </a:txBody>
                  <a:tcPr marT="91440" marB="91440" anchor="ctr">
                    <a:lnL w="12700" cap="flat" cmpd="sng" algn="ctr">
                      <a:solidFill>
                        <a:srgbClr val="0E1E31"/>
                      </a:solidFill>
                      <a:prstDash val="solid"/>
                      <a:round/>
                      <a:headEnd type="none" w="med" len="med"/>
                      <a:tailEnd type="none" w="med" len="med"/>
                    </a:lnL>
                    <a:lnR w="12700" cap="flat" cmpd="sng" algn="ctr">
                      <a:solidFill>
                        <a:srgbClr val="0E1E31"/>
                      </a:solidFill>
                      <a:prstDash val="solid"/>
                      <a:round/>
                      <a:headEnd type="none" w="med" len="med"/>
                      <a:tailEnd type="none" w="med" len="med"/>
                    </a:lnR>
                    <a:lnT w="12700" cap="flat" cmpd="sng" algn="ctr">
                      <a:solidFill>
                        <a:srgbClr val="0E1E31"/>
                      </a:solidFill>
                      <a:prstDash val="solid"/>
                      <a:round/>
                      <a:headEnd type="none" w="med" len="med"/>
                      <a:tailEnd type="none" w="med" len="med"/>
                    </a:lnT>
                    <a:lnB w="12700" cap="flat" cmpd="sng" algn="ctr">
                      <a:solidFill>
                        <a:srgbClr val="0E1E31"/>
                      </a:solidFill>
                      <a:prstDash val="solid"/>
                      <a:round/>
                      <a:headEnd type="none" w="med" len="med"/>
                      <a:tailEnd type="none" w="med" len="med"/>
                    </a:lnB>
                    <a:solidFill>
                      <a:srgbClr val="EFEFEF"/>
                    </a:solidFill>
                  </a:tcPr>
                </a:tc>
                <a:extLst>
                  <a:ext uri="{0D108BD9-81ED-4DB2-BD59-A6C34878D82A}">
                    <a16:rowId xmlns:a16="http://schemas.microsoft.com/office/drawing/2014/main" val="10005"/>
                  </a:ext>
                </a:extLst>
              </a:tr>
            </a:tbl>
          </a:graphicData>
        </a:graphic>
      </p:graphicFrame>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3360">
            <a:off x="7080094" y="9682162"/>
            <a:ext cx="9745818" cy="0"/>
          </a:xfrm>
          <a:prstGeom prst="line">
            <a:avLst/>
          </a:prstGeom>
          <a:ln w="9525" cap="rnd">
            <a:solidFill>
              <a:srgbClr val="FFFFFF"/>
            </a:solidFill>
            <a:prstDash val="solid"/>
            <a:headEnd type="none" w="sm" len="sm"/>
            <a:tailEnd type="none" w="sm" len="sm"/>
          </a:ln>
        </p:spPr>
        <p:txBody>
          <a:bodyPr/>
          <a:lstStyle/>
          <a:p>
            <a:endParaRPr lang="en-US"/>
          </a:p>
        </p:txBody>
      </p:sp>
      <p:grpSp>
        <p:nvGrpSpPr>
          <p:cNvPr id="3" name="Group 3"/>
          <p:cNvGrpSpPr/>
          <p:nvPr/>
        </p:nvGrpSpPr>
        <p:grpSpPr>
          <a:xfrm>
            <a:off x="-42301" y="0"/>
            <a:ext cx="8167526" cy="10287000"/>
            <a:chOff x="0" y="0"/>
            <a:chExt cx="10890034" cy="13716000"/>
          </a:xfrm>
        </p:grpSpPr>
        <p:sp>
          <p:nvSpPr>
            <p:cNvPr id="4" name="Freeform 4">
              <a:hlinkClick r:id="rId4" tooltip="https://www.interstatecompact.org/core-searchhttps:/www.interstatecompact.org/bench-bookhttps:/support.interstatecompact.org/hc/en-us"/>
            </p:cNvPr>
            <p:cNvSpPr/>
            <p:nvPr/>
          </p:nvSpPr>
          <p:spPr>
            <a:xfrm>
              <a:off x="0" y="0"/>
              <a:ext cx="10889996" cy="13716000"/>
            </a:xfrm>
            <a:custGeom>
              <a:avLst/>
              <a:gdLst/>
              <a:ahLst/>
              <a:cxnLst/>
              <a:rect l="l" t="t" r="r" b="b"/>
              <a:pathLst>
                <a:path w="10889996" h="13716000">
                  <a:moveTo>
                    <a:pt x="0" y="0"/>
                  </a:moveTo>
                  <a:lnTo>
                    <a:pt x="10889996" y="0"/>
                  </a:lnTo>
                  <a:lnTo>
                    <a:pt x="10889996" y="13716000"/>
                  </a:lnTo>
                  <a:lnTo>
                    <a:pt x="0" y="13716000"/>
                  </a:lnTo>
                  <a:close/>
                </a:path>
              </a:pathLst>
            </a:custGeom>
            <a:solidFill>
              <a:srgbClr val="FFFFFF"/>
            </a:solidFill>
            <a:ln w="12700">
              <a:noFill/>
            </a:ln>
          </p:spPr>
          <p:txBody>
            <a:bodyPr/>
            <a:lstStyle/>
            <a:p>
              <a:endParaRPr lang="en-US"/>
            </a:p>
          </p:txBody>
        </p:sp>
      </p:grpSp>
      <p:grpSp>
        <p:nvGrpSpPr>
          <p:cNvPr id="5" name="Group 5"/>
          <p:cNvGrpSpPr/>
          <p:nvPr/>
        </p:nvGrpSpPr>
        <p:grpSpPr>
          <a:xfrm>
            <a:off x="8720357" y="846582"/>
            <a:ext cx="8538943" cy="769696"/>
            <a:chOff x="0" y="0"/>
            <a:chExt cx="11385258" cy="1026262"/>
          </a:xfrm>
        </p:grpSpPr>
        <p:sp>
          <p:nvSpPr>
            <p:cNvPr id="6" name="Freeform 6"/>
            <p:cNvSpPr/>
            <p:nvPr/>
          </p:nvSpPr>
          <p:spPr>
            <a:xfrm>
              <a:off x="0" y="0"/>
              <a:ext cx="11385262" cy="1026260"/>
            </a:xfrm>
            <a:custGeom>
              <a:avLst/>
              <a:gdLst/>
              <a:ahLst/>
              <a:cxnLst/>
              <a:rect l="l" t="t" r="r" b="b"/>
              <a:pathLst>
                <a:path w="11385262" h="1026260">
                  <a:moveTo>
                    <a:pt x="0" y="0"/>
                  </a:moveTo>
                  <a:lnTo>
                    <a:pt x="11385262" y="0"/>
                  </a:lnTo>
                  <a:lnTo>
                    <a:pt x="11385262" y="1026260"/>
                  </a:lnTo>
                  <a:lnTo>
                    <a:pt x="0" y="1026260"/>
                  </a:lnTo>
                  <a:close/>
                </a:path>
              </a:pathLst>
            </a:custGeom>
            <a:solidFill>
              <a:srgbClr val="000000">
                <a:alpha val="0"/>
              </a:srgbClr>
            </a:solidFill>
            <a:ln w="12700">
              <a:noFill/>
            </a:ln>
          </p:spPr>
          <p:txBody>
            <a:bodyPr/>
            <a:lstStyle/>
            <a:p>
              <a:endParaRPr lang="en-US"/>
            </a:p>
          </p:txBody>
        </p:sp>
        <p:sp>
          <p:nvSpPr>
            <p:cNvPr id="7" name="TextBox 7"/>
            <p:cNvSpPr txBox="1"/>
            <p:nvPr/>
          </p:nvSpPr>
          <p:spPr>
            <a:xfrm>
              <a:off x="0" y="-66675"/>
              <a:ext cx="11385258" cy="1092937"/>
            </a:xfrm>
            <a:prstGeom prst="rect">
              <a:avLst/>
            </a:prstGeom>
            <a:ln>
              <a:noFill/>
            </a:ln>
          </p:spPr>
          <p:txBody>
            <a:bodyPr lIns="0" tIns="0" rIns="0" bIns="0" rtlCol="0" anchor="ctr"/>
            <a:lstStyle/>
            <a:p>
              <a:pPr algn="l">
                <a:lnSpc>
                  <a:spcPts val="5184"/>
                </a:lnSpc>
              </a:pPr>
              <a:r>
                <a:rPr lang="en-US" sz="3600" dirty="0">
                  <a:solidFill>
                    <a:srgbClr val="000000"/>
                  </a:solidFill>
                  <a:latin typeface="Quicksand"/>
                  <a:ea typeface="Quicksand"/>
                  <a:cs typeface="Quicksand"/>
                  <a:sym typeface="Quicksand"/>
                </a:rPr>
                <a:t>Contact the ICAOS National Office</a:t>
              </a:r>
            </a:p>
          </p:txBody>
        </p:sp>
      </p:grpSp>
      <p:sp>
        <p:nvSpPr>
          <p:cNvPr id="8" name="AutoShape 8"/>
          <p:cNvSpPr/>
          <p:nvPr/>
        </p:nvSpPr>
        <p:spPr>
          <a:xfrm rot="5820">
            <a:off x="10564454" y="1690078"/>
            <a:ext cx="5637228" cy="0"/>
          </a:xfrm>
          <a:prstGeom prst="line">
            <a:avLst/>
          </a:prstGeom>
          <a:ln w="9525" cap="rnd">
            <a:solidFill>
              <a:srgbClr val="FFFFFF"/>
            </a:solidFill>
            <a:prstDash val="solid"/>
            <a:headEnd type="none" w="sm" len="sm"/>
            <a:tailEnd type="none" w="sm" len="sm"/>
          </a:ln>
        </p:spPr>
        <p:txBody>
          <a:bodyPr/>
          <a:lstStyle/>
          <a:p>
            <a:endParaRPr lang="en-US"/>
          </a:p>
        </p:txBody>
      </p:sp>
      <p:sp>
        <p:nvSpPr>
          <p:cNvPr id="9" name="Freeform 9"/>
          <p:cNvSpPr/>
          <p:nvPr/>
        </p:nvSpPr>
        <p:spPr>
          <a:xfrm>
            <a:off x="8868522" y="1686783"/>
            <a:ext cx="1401908" cy="1401908"/>
          </a:xfrm>
          <a:custGeom>
            <a:avLst/>
            <a:gdLst/>
            <a:ahLst/>
            <a:cxnLst/>
            <a:rect l="l" t="t" r="r" b="b"/>
            <a:pathLst>
              <a:path w="1401908" h="1401908">
                <a:moveTo>
                  <a:pt x="0" y="0"/>
                </a:moveTo>
                <a:lnTo>
                  <a:pt x="1401908" y="0"/>
                </a:lnTo>
                <a:lnTo>
                  <a:pt x="1401908" y="1401908"/>
                </a:lnTo>
                <a:lnTo>
                  <a:pt x="0" y="14019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8868522" y="3615815"/>
            <a:ext cx="1401908" cy="1401908"/>
          </a:xfrm>
          <a:custGeom>
            <a:avLst/>
            <a:gdLst/>
            <a:ahLst/>
            <a:cxnLst/>
            <a:rect l="l" t="t" r="r" b="b"/>
            <a:pathLst>
              <a:path w="1401908" h="1401908">
                <a:moveTo>
                  <a:pt x="0" y="0"/>
                </a:moveTo>
                <a:lnTo>
                  <a:pt x="1401908" y="0"/>
                </a:lnTo>
                <a:lnTo>
                  <a:pt x="1401908" y="1401907"/>
                </a:lnTo>
                <a:lnTo>
                  <a:pt x="0" y="1401907"/>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a:off x="8868523" y="5625865"/>
            <a:ext cx="1401909" cy="1401909"/>
            <a:chOff x="0" y="0"/>
            <a:chExt cx="1869211" cy="1869211"/>
          </a:xfrm>
        </p:grpSpPr>
        <p:sp>
          <p:nvSpPr>
            <p:cNvPr id="12" name="Freeform 12"/>
            <p:cNvSpPr/>
            <p:nvPr/>
          </p:nvSpPr>
          <p:spPr>
            <a:xfrm>
              <a:off x="0" y="0"/>
              <a:ext cx="1869186" cy="1869186"/>
            </a:xfrm>
            <a:custGeom>
              <a:avLst/>
              <a:gdLst/>
              <a:ahLst/>
              <a:cxnLst/>
              <a:rect l="l" t="t" r="r" b="b"/>
              <a:pathLst>
                <a:path w="1869186" h="1869186">
                  <a:moveTo>
                    <a:pt x="0" y="934593"/>
                  </a:moveTo>
                  <a:cubicBezTo>
                    <a:pt x="0" y="418465"/>
                    <a:pt x="418465" y="0"/>
                    <a:pt x="934593" y="0"/>
                  </a:cubicBezTo>
                  <a:cubicBezTo>
                    <a:pt x="1450721" y="0"/>
                    <a:pt x="1869186" y="418465"/>
                    <a:pt x="1869186" y="934593"/>
                  </a:cubicBezTo>
                  <a:cubicBezTo>
                    <a:pt x="1869186" y="1450721"/>
                    <a:pt x="1450721" y="1869186"/>
                    <a:pt x="934593" y="1869186"/>
                  </a:cubicBezTo>
                  <a:cubicBezTo>
                    <a:pt x="418465" y="1869186"/>
                    <a:pt x="0" y="1450721"/>
                    <a:pt x="0" y="934593"/>
                  </a:cubicBezTo>
                  <a:close/>
                </a:path>
              </a:pathLst>
            </a:custGeom>
            <a:solidFill>
              <a:srgbClr val="F2F2F2"/>
            </a:solidFill>
            <a:ln w="12700">
              <a:solidFill>
                <a:srgbClr val="000000"/>
              </a:solidFill>
            </a:ln>
          </p:spPr>
          <p:txBody>
            <a:bodyPr/>
            <a:lstStyle/>
            <a:p>
              <a:endParaRPr lang="en-US"/>
            </a:p>
          </p:txBody>
        </p:sp>
      </p:grpSp>
      <p:grpSp>
        <p:nvGrpSpPr>
          <p:cNvPr id="13" name="Group 13"/>
          <p:cNvGrpSpPr/>
          <p:nvPr/>
        </p:nvGrpSpPr>
        <p:grpSpPr>
          <a:xfrm>
            <a:off x="9016688" y="5773903"/>
            <a:ext cx="1105576" cy="1105833"/>
            <a:chOff x="0" y="0"/>
            <a:chExt cx="1474102" cy="1474445"/>
          </a:xfrm>
        </p:grpSpPr>
        <p:sp>
          <p:nvSpPr>
            <p:cNvPr id="14" name="Freeform 14"/>
            <p:cNvSpPr/>
            <p:nvPr/>
          </p:nvSpPr>
          <p:spPr>
            <a:xfrm>
              <a:off x="0" y="0"/>
              <a:ext cx="1474216" cy="1474559"/>
            </a:xfrm>
            <a:custGeom>
              <a:avLst/>
              <a:gdLst/>
              <a:ahLst/>
              <a:cxnLst/>
              <a:rect l="l" t="t" r="r" b="b"/>
              <a:pathLst>
                <a:path w="1474216" h="1474559">
                  <a:moveTo>
                    <a:pt x="0" y="737279"/>
                  </a:moveTo>
                  <a:cubicBezTo>
                    <a:pt x="0" y="330023"/>
                    <a:pt x="329946" y="0"/>
                    <a:pt x="737108" y="0"/>
                  </a:cubicBezTo>
                  <a:cubicBezTo>
                    <a:pt x="1144270" y="0"/>
                    <a:pt x="1474216" y="330023"/>
                    <a:pt x="1474216" y="737279"/>
                  </a:cubicBezTo>
                  <a:cubicBezTo>
                    <a:pt x="1474216" y="1144536"/>
                    <a:pt x="1144270" y="1474559"/>
                    <a:pt x="737108" y="1474559"/>
                  </a:cubicBezTo>
                  <a:cubicBezTo>
                    <a:pt x="329946" y="1474559"/>
                    <a:pt x="0" y="1144409"/>
                    <a:pt x="0" y="737279"/>
                  </a:cubicBezTo>
                  <a:close/>
                </a:path>
              </a:pathLst>
            </a:custGeom>
            <a:solidFill>
              <a:srgbClr val="102747"/>
            </a:solidFill>
            <a:ln w="12700">
              <a:solidFill>
                <a:srgbClr val="000000"/>
              </a:solidFill>
            </a:ln>
          </p:spPr>
          <p:txBody>
            <a:bodyPr/>
            <a:lstStyle/>
            <a:p>
              <a:endParaRPr lang="en-US"/>
            </a:p>
          </p:txBody>
        </p:sp>
      </p:grpSp>
      <p:sp>
        <p:nvSpPr>
          <p:cNvPr id="15" name="Freeform 15"/>
          <p:cNvSpPr/>
          <p:nvPr/>
        </p:nvSpPr>
        <p:spPr>
          <a:xfrm>
            <a:off x="9314700" y="5980506"/>
            <a:ext cx="509554" cy="530591"/>
          </a:xfrm>
          <a:custGeom>
            <a:avLst/>
            <a:gdLst/>
            <a:ahLst/>
            <a:cxnLst/>
            <a:rect l="l" t="t" r="r" b="b"/>
            <a:pathLst>
              <a:path w="509554" h="530591">
                <a:moveTo>
                  <a:pt x="0" y="0"/>
                </a:moveTo>
                <a:lnTo>
                  <a:pt x="509554" y="0"/>
                </a:lnTo>
                <a:lnTo>
                  <a:pt x="509554" y="530591"/>
                </a:lnTo>
                <a:lnTo>
                  <a:pt x="0" y="5305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TextBox 16"/>
          <p:cNvSpPr txBox="1"/>
          <p:nvPr/>
        </p:nvSpPr>
        <p:spPr>
          <a:xfrm>
            <a:off x="10717387" y="2459231"/>
            <a:ext cx="4690616" cy="419100"/>
          </a:xfrm>
          <a:prstGeom prst="rect">
            <a:avLst/>
          </a:prstGeom>
        </p:spPr>
        <p:txBody>
          <a:bodyPr lIns="0" tIns="0" rIns="0" bIns="0" rtlCol="0" anchor="t">
            <a:spAutoFit/>
          </a:bodyPr>
          <a:lstStyle/>
          <a:p>
            <a:pPr algn="l">
              <a:lnSpc>
                <a:spcPts val="3240"/>
              </a:lnSpc>
            </a:pPr>
            <a:r>
              <a:rPr lang="en-US" sz="2700" dirty="0">
                <a:solidFill>
                  <a:srgbClr val="000000"/>
                </a:solidFill>
                <a:latin typeface="Quicksand"/>
                <a:ea typeface="Quicksand"/>
                <a:cs typeface="Quicksand"/>
                <a:sym typeface="Quicksand"/>
              </a:rPr>
              <a:t>icaos@interstatecompact.org</a:t>
            </a:r>
          </a:p>
        </p:txBody>
      </p:sp>
      <p:grpSp>
        <p:nvGrpSpPr>
          <p:cNvPr id="17" name="Group 17"/>
          <p:cNvGrpSpPr/>
          <p:nvPr/>
        </p:nvGrpSpPr>
        <p:grpSpPr>
          <a:xfrm>
            <a:off x="10714132" y="1750217"/>
            <a:ext cx="5593193" cy="708615"/>
            <a:chOff x="-4341" y="-88332"/>
            <a:chExt cx="7457590" cy="944820"/>
          </a:xfrm>
        </p:grpSpPr>
        <p:sp>
          <p:nvSpPr>
            <p:cNvPr id="18" name="Freeform 18"/>
            <p:cNvSpPr/>
            <p:nvPr/>
          </p:nvSpPr>
          <p:spPr>
            <a:xfrm>
              <a:off x="-4341" y="-88332"/>
              <a:ext cx="7453250" cy="856484"/>
            </a:xfrm>
            <a:custGeom>
              <a:avLst/>
              <a:gdLst/>
              <a:ahLst/>
              <a:cxnLst/>
              <a:rect l="l" t="t" r="r" b="b"/>
              <a:pathLst>
                <a:path w="7453250" h="856484">
                  <a:moveTo>
                    <a:pt x="0" y="0"/>
                  </a:moveTo>
                  <a:lnTo>
                    <a:pt x="7453250" y="0"/>
                  </a:lnTo>
                  <a:lnTo>
                    <a:pt x="7453250" y="856484"/>
                  </a:lnTo>
                  <a:lnTo>
                    <a:pt x="0" y="856484"/>
                  </a:lnTo>
                  <a:close/>
                </a:path>
              </a:pathLst>
            </a:custGeom>
            <a:solidFill>
              <a:srgbClr val="000000">
                <a:alpha val="0"/>
              </a:srgbClr>
            </a:solidFill>
            <a:ln w="12700">
              <a:noFill/>
            </a:ln>
          </p:spPr>
          <p:txBody>
            <a:bodyPr/>
            <a:lstStyle/>
            <a:p>
              <a:endParaRPr lang="en-US" dirty="0"/>
            </a:p>
          </p:txBody>
        </p:sp>
        <p:sp>
          <p:nvSpPr>
            <p:cNvPr id="19" name="TextBox 19"/>
            <p:cNvSpPr txBox="1"/>
            <p:nvPr/>
          </p:nvSpPr>
          <p:spPr>
            <a:xfrm>
              <a:off x="0" y="-9525"/>
              <a:ext cx="7453249" cy="866013"/>
            </a:xfrm>
            <a:prstGeom prst="rect">
              <a:avLst/>
            </a:prstGeom>
            <a:ln>
              <a:noFill/>
            </a:ln>
          </p:spPr>
          <p:txBody>
            <a:bodyPr lIns="0" tIns="0" rIns="0" bIns="0" rtlCol="0" anchor="b"/>
            <a:lstStyle/>
            <a:p>
              <a:pPr algn="l">
                <a:lnSpc>
                  <a:spcPts val="3600"/>
                </a:lnSpc>
              </a:pPr>
              <a:r>
                <a:rPr lang="en-US" sz="3000" dirty="0">
                  <a:solidFill>
                    <a:srgbClr val="102747"/>
                  </a:solidFill>
                  <a:latin typeface="Quicksand"/>
                  <a:ea typeface="Quicksand"/>
                  <a:cs typeface="Quicksand"/>
                  <a:sym typeface="Quicksand"/>
                </a:rPr>
                <a:t>Email</a:t>
              </a:r>
            </a:p>
          </p:txBody>
        </p:sp>
      </p:grpSp>
      <p:sp>
        <p:nvSpPr>
          <p:cNvPr id="20" name="AutoShape 20"/>
          <p:cNvSpPr/>
          <p:nvPr/>
        </p:nvSpPr>
        <p:spPr>
          <a:xfrm rot="4380">
            <a:off x="10714130" y="2409301"/>
            <a:ext cx="5596452" cy="0"/>
          </a:xfrm>
          <a:prstGeom prst="line">
            <a:avLst/>
          </a:prstGeom>
          <a:ln w="9525" cap="rnd">
            <a:solidFill>
              <a:srgbClr val="FFFFFF"/>
            </a:solidFill>
            <a:prstDash val="solid"/>
            <a:headEnd type="none" w="sm" len="sm"/>
            <a:tailEnd type="none" w="sm" len="sm"/>
          </a:ln>
        </p:spPr>
        <p:txBody>
          <a:bodyPr/>
          <a:lstStyle/>
          <a:p>
            <a:endParaRPr lang="en-US"/>
          </a:p>
        </p:txBody>
      </p:sp>
      <p:sp>
        <p:nvSpPr>
          <p:cNvPr id="21" name="TextBox 21"/>
          <p:cNvSpPr txBox="1"/>
          <p:nvPr/>
        </p:nvSpPr>
        <p:spPr>
          <a:xfrm>
            <a:off x="10717397" y="4388263"/>
            <a:ext cx="3975449" cy="828675"/>
          </a:xfrm>
          <a:prstGeom prst="rect">
            <a:avLst/>
          </a:prstGeom>
          <a:ln>
            <a:noFill/>
          </a:ln>
        </p:spPr>
        <p:txBody>
          <a:bodyPr lIns="0" tIns="0" rIns="0" bIns="0" rtlCol="0" anchor="t">
            <a:spAutoFit/>
          </a:bodyPr>
          <a:lstStyle/>
          <a:p>
            <a:pPr algn="l">
              <a:lnSpc>
                <a:spcPts val="3240"/>
              </a:lnSpc>
            </a:pPr>
            <a:r>
              <a:rPr lang="en-US" sz="2700" dirty="0">
                <a:solidFill>
                  <a:srgbClr val="000000"/>
                </a:solidFill>
                <a:latin typeface="Quicksand"/>
                <a:ea typeface="Quicksand"/>
                <a:cs typeface="Quicksand"/>
                <a:sym typeface="Quicksand"/>
              </a:rPr>
              <a:t>859.721.1050 </a:t>
            </a:r>
          </a:p>
          <a:p>
            <a:pPr algn="l">
              <a:lnSpc>
                <a:spcPts val="3240"/>
              </a:lnSpc>
            </a:pPr>
            <a:endParaRPr lang="en-US" sz="2700" dirty="0">
              <a:solidFill>
                <a:srgbClr val="000000"/>
              </a:solidFill>
              <a:latin typeface="Quicksand"/>
              <a:ea typeface="Quicksand"/>
              <a:cs typeface="Quicksand"/>
              <a:sym typeface="Quicksand"/>
            </a:endParaRPr>
          </a:p>
        </p:txBody>
      </p:sp>
      <p:grpSp>
        <p:nvGrpSpPr>
          <p:cNvPr id="22" name="Group 22"/>
          <p:cNvGrpSpPr/>
          <p:nvPr/>
        </p:nvGrpSpPr>
        <p:grpSpPr>
          <a:xfrm>
            <a:off x="10717397" y="3746352"/>
            <a:ext cx="3975449" cy="642366"/>
            <a:chOff x="0" y="0"/>
            <a:chExt cx="5300599" cy="856488"/>
          </a:xfrm>
        </p:grpSpPr>
        <p:sp>
          <p:nvSpPr>
            <p:cNvPr id="23" name="Freeform 23"/>
            <p:cNvSpPr/>
            <p:nvPr/>
          </p:nvSpPr>
          <p:spPr>
            <a:xfrm>
              <a:off x="0" y="0"/>
              <a:ext cx="5300600" cy="856483"/>
            </a:xfrm>
            <a:custGeom>
              <a:avLst/>
              <a:gdLst/>
              <a:ahLst/>
              <a:cxnLst/>
              <a:rect l="l" t="t" r="r" b="b"/>
              <a:pathLst>
                <a:path w="5300600" h="856483">
                  <a:moveTo>
                    <a:pt x="0" y="0"/>
                  </a:moveTo>
                  <a:lnTo>
                    <a:pt x="5300600" y="0"/>
                  </a:lnTo>
                  <a:lnTo>
                    <a:pt x="5300600" y="856483"/>
                  </a:lnTo>
                  <a:lnTo>
                    <a:pt x="0" y="856483"/>
                  </a:lnTo>
                  <a:close/>
                </a:path>
              </a:pathLst>
            </a:custGeom>
            <a:solidFill>
              <a:srgbClr val="000000">
                <a:alpha val="0"/>
              </a:srgbClr>
            </a:solidFill>
            <a:ln w="12700">
              <a:noFill/>
            </a:ln>
          </p:spPr>
          <p:txBody>
            <a:bodyPr/>
            <a:lstStyle/>
            <a:p>
              <a:endParaRPr lang="en-US"/>
            </a:p>
          </p:txBody>
        </p:sp>
        <p:sp>
          <p:nvSpPr>
            <p:cNvPr id="24" name="TextBox 24"/>
            <p:cNvSpPr txBox="1"/>
            <p:nvPr/>
          </p:nvSpPr>
          <p:spPr>
            <a:xfrm>
              <a:off x="0" y="-9525"/>
              <a:ext cx="5300599" cy="866013"/>
            </a:xfrm>
            <a:prstGeom prst="rect">
              <a:avLst/>
            </a:prstGeom>
            <a:ln>
              <a:noFill/>
            </a:ln>
          </p:spPr>
          <p:txBody>
            <a:bodyPr lIns="0" tIns="0" rIns="0" bIns="0" rtlCol="0" anchor="b"/>
            <a:lstStyle/>
            <a:p>
              <a:pPr algn="l">
                <a:lnSpc>
                  <a:spcPts val="3600"/>
                </a:lnSpc>
              </a:pPr>
              <a:r>
                <a:rPr lang="en-US" sz="3000">
                  <a:solidFill>
                    <a:srgbClr val="102747"/>
                  </a:solidFill>
                  <a:latin typeface="Quicksand"/>
                  <a:ea typeface="Quicksand"/>
                  <a:cs typeface="Quicksand"/>
                  <a:sym typeface="Quicksand"/>
                </a:rPr>
                <a:t>Phone</a:t>
              </a:r>
            </a:p>
          </p:txBody>
        </p:sp>
      </p:grpSp>
      <p:sp>
        <p:nvSpPr>
          <p:cNvPr id="25" name="AutoShape 25"/>
          <p:cNvSpPr/>
          <p:nvPr/>
        </p:nvSpPr>
        <p:spPr>
          <a:xfrm rot="6180">
            <a:off x="10715073" y="4338333"/>
            <a:ext cx="3980088" cy="0"/>
          </a:xfrm>
          <a:prstGeom prst="line">
            <a:avLst/>
          </a:prstGeom>
          <a:ln w="9525" cap="rnd">
            <a:solidFill>
              <a:srgbClr val="FFFFFF"/>
            </a:solidFill>
            <a:prstDash val="solid"/>
            <a:headEnd type="none" w="sm" len="sm"/>
            <a:tailEnd type="none" w="sm" len="sm"/>
          </a:ln>
        </p:spPr>
        <p:txBody>
          <a:bodyPr/>
          <a:lstStyle/>
          <a:p>
            <a:endParaRPr lang="en-US"/>
          </a:p>
        </p:txBody>
      </p:sp>
      <p:sp>
        <p:nvSpPr>
          <p:cNvPr id="26" name="TextBox 26"/>
          <p:cNvSpPr txBox="1"/>
          <p:nvPr/>
        </p:nvSpPr>
        <p:spPr>
          <a:xfrm>
            <a:off x="10717397" y="6317294"/>
            <a:ext cx="4366171" cy="419100"/>
          </a:xfrm>
          <a:prstGeom prst="rect">
            <a:avLst/>
          </a:prstGeom>
        </p:spPr>
        <p:txBody>
          <a:bodyPr lIns="0" tIns="0" rIns="0" bIns="0" rtlCol="0" anchor="t">
            <a:spAutoFit/>
          </a:bodyPr>
          <a:lstStyle/>
          <a:p>
            <a:pPr algn="l">
              <a:lnSpc>
                <a:spcPts val="3240"/>
              </a:lnSpc>
            </a:pPr>
            <a:r>
              <a:rPr lang="en-US" sz="2700">
                <a:solidFill>
                  <a:srgbClr val="000000"/>
                </a:solidFill>
                <a:latin typeface="Quicksand"/>
                <a:ea typeface="Quicksand"/>
                <a:cs typeface="Quicksand"/>
                <a:sym typeface="Quicksand"/>
              </a:rPr>
              <a:t>www.interstatecompact.org</a:t>
            </a:r>
          </a:p>
        </p:txBody>
      </p:sp>
      <p:grpSp>
        <p:nvGrpSpPr>
          <p:cNvPr id="27" name="Group 27"/>
          <p:cNvGrpSpPr/>
          <p:nvPr/>
        </p:nvGrpSpPr>
        <p:grpSpPr>
          <a:xfrm>
            <a:off x="10717397" y="5692026"/>
            <a:ext cx="3975449" cy="642366"/>
            <a:chOff x="0" y="0"/>
            <a:chExt cx="5300599" cy="856488"/>
          </a:xfrm>
        </p:grpSpPr>
        <p:sp>
          <p:nvSpPr>
            <p:cNvPr id="28" name="Freeform 28"/>
            <p:cNvSpPr/>
            <p:nvPr/>
          </p:nvSpPr>
          <p:spPr>
            <a:xfrm>
              <a:off x="0" y="0"/>
              <a:ext cx="5300600" cy="856484"/>
            </a:xfrm>
            <a:custGeom>
              <a:avLst/>
              <a:gdLst/>
              <a:ahLst/>
              <a:cxnLst/>
              <a:rect l="l" t="t" r="r" b="b"/>
              <a:pathLst>
                <a:path w="5300600" h="856484">
                  <a:moveTo>
                    <a:pt x="0" y="0"/>
                  </a:moveTo>
                  <a:lnTo>
                    <a:pt x="5300600" y="0"/>
                  </a:lnTo>
                  <a:lnTo>
                    <a:pt x="5300600" y="856484"/>
                  </a:lnTo>
                  <a:lnTo>
                    <a:pt x="0" y="856484"/>
                  </a:lnTo>
                  <a:close/>
                </a:path>
              </a:pathLst>
            </a:custGeom>
            <a:solidFill>
              <a:srgbClr val="000000">
                <a:alpha val="0"/>
              </a:srgbClr>
            </a:solidFill>
            <a:ln w="12700">
              <a:noFill/>
            </a:ln>
          </p:spPr>
          <p:txBody>
            <a:bodyPr/>
            <a:lstStyle/>
            <a:p>
              <a:endParaRPr lang="en-US"/>
            </a:p>
          </p:txBody>
        </p:sp>
        <p:sp>
          <p:nvSpPr>
            <p:cNvPr id="29" name="TextBox 29"/>
            <p:cNvSpPr txBox="1"/>
            <p:nvPr/>
          </p:nvSpPr>
          <p:spPr>
            <a:xfrm>
              <a:off x="0" y="-9525"/>
              <a:ext cx="5300599" cy="866013"/>
            </a:xfrm>
            <a:prstGeom prst="rect">
              <a:avLst/>
            </a:prstGeom>
            <a:ln>
              <a:noFill/>
            </a:ln>
          </p:spPr>
          <p:txBody>
            <a:bodyPr lIns="0" tIns="0" rIns="0" bIns="0" rtlCol="0" anchor="b"/>
            <a:lstStyle/>
            <a:p>
              <a:pPr algn="l">
                <a:lnSpc>
                  <a:spcPts val="3600"/>
                </a:lnSpc>
              </a:pPr>
              <a:r>
                <a:rPr lang="en-US" sz="3000" dirty="0">
                  <a:solidFill>
                    <a:srgbClr val="102747"/>
                  </a:solidFill>
                  <a:latin typeface="Quicksand"/>
                  <a:ea typeface="Quicksand"/>
                  <a:cs typeface="Quicksand"/>
                  <a:sym typeface="Quicksand"/>
                </a:rPr>
                <a:t>Website</a:t>
              </a:r>
            </a:p>
          </p:txBody>
        </p:sp>
      </p:grpSp>
      <p:sp>
        <p:nvSpPr>
          <p:cNvPr id="30" name="AutoShape 30"/>
          <p:cNvSpPr/>
          <p:nvPr/>
        </p:nvSpPr>
        <p:spPr>
          <a:xfrm rot="6180">
            <a:off x="10715073" y="6267364"/>
            <a:ext cx="3980088" cy="0"/>
          </a:xfrm>
          <a:prstGeom prst="line">
            <a:avLst/>
          </a:prstGeom>
          <a:ln w="9525" cap="rnd">
            <a:solidFill>
              <a:srgbClr val="FFFFFF"/>
            </a:solidFill>
            <a:prstDash val="solid"/>
            <a:headEnd type="none" w="sm" len="sm"/>
            <a:tailEnd type="none" w="sm" len="sm"/>
          </a:ln>
        </p:spPr>
        <p:txBody>
          <a:bodyPr/>
          <a:lstStyle/>
          <a:p>
            <a:endParaRPr lang="en-US"/>
          </a:p>
        </p:txBody>
      </p:sp>
      <p:sp>
        <p:nvSpPr>
          <p:cNvPr id="31" name="TextBox 31"/>
          <p:cNvSpPr txBox="1"/>
          <p:nvPr/>
        </p:nvSpPr>
        <p:spPr>
          <a:xfrm>
            <a:off x="10717397" y="8246326"/>
            <a:ext cx="3975449" cy="1238250"/>
          </a:xfrm>
          <a:prstGeom prst="rect">
            <a:avLst/>
          </a:prstGeom>
          <a:ln>
            <a:solidFill>
              <a:schemeClr val="bg1"/>
            </a:solidFill>
          </a:ln>
        </p:spPr>
        <p:txBody>
          <a:bodyPr lIns="0" tIns="0" rIns="0" bIns="0" rtlCol="0" anchor="t">
            <a:spAutoFit/>
          </a:bodyPr>
          <a:lstStyle/>
          <a:p>
            <a:pPr algn="l">
              <a:lnSpc>
                <a:spcPts val="3240"/>
              </a:lnSpc>
            </a:pPr>
            <a:r>
              <a:rPr lang="en-US" sz="2700" dirty="0">
                <a:solidFill>
                  <a:srgbClr val="000000"/>
                </a:solidFill>
                <a:latin typeface="Quicksand"/>
                <a:ea typeface="Quicksand"/>
                <a:cs typeface="Quicksand"/>
                <a:sym typeface="Quicksand"/>
              </a:rPr>
              <a:t>3070 Lake Crest Circle</a:t>
            </a:r>
          </a:p>
          <a:p>
            <a:pPr algn="l">
              <a:lnSpc>
                <a:spcPts val="3240"/>
              </a:lnSpc>
            </a:pPr>
            <a:r>
              <a:rPr lang="en-US" sz="2700" dirty="0">
                <a:solidFill>
                  <a:srgbClr val="000000"/>
                </a:solidFill>
                <a:latin typeface="Quicksand"/>
                <a:ea typeface="Quicksand"/>
                <a:cs typeface="Quicksand"/>
                <a:sym typeface="Quicksand"/>
              </a:rPr>
              <a:t>Suite 400-264</a:t>
            </a:r>
          </a:p>
          <a:p>
            <a:pPr algn="l">
              <a:lnSpc>
                <a:spcPts val="3240"/>
              </a:lnSpc>
            </a:pPr>
            <a:r>
              <a:rPr lang="en-US" sz="2700" dirty="0">
                <a:solidFill>
                  <a:srgbClr val="000000"/>
                </a:solidFill>
                <a:latin typeface="Quicksand"/>
                <a:ea typeface="Quicksand"/>
                <a:cs typeface="Quicksand"/>
                <a:sym typeface="Quicksand"/>
              </a:rPr>
              <a:t>Lexington, KY 40513</a:t>
            </a:r>
          </a:p>
        </p:txBody>
      </p:sp>
      <p:grpSp>
        <p:nvGrpSpPr>
          <p:cNvPr id="32" name="Group 32"/>
          <p:cNvGrpSpPr/>
          <p:nvPr/>
        </p:nvGrpSpPr>
        <p:grpSpPr>
          <a:xfrm>
            <a:off x="10717397" y="7580784"/>
            <a:ext cx="3975449" cy="642366"/>
            <a:chOff x="0" y="0"/>
            <a:chExt cx="5300599" cy="856488"/>
          </a:xfrm>
        </p:grpSpPr>
        <p:sp>
          <p:nvSpPr>
            <p:cNvPr id="33" name="Freeform 33"/>
            <p:cNvSpPr/>
            <p:nvPr/>
          </p:nvSpPr>
          <p:spPr>
            <a:xfrm>
              <a:off x="0" y="0"/>
              <a:ext cx="5300600" cy="856485"/>
            </a:xfrm>
            <a:custGeom>
              <a:avLst/>
              <a:gdLst/>
              <a:ahLst/>
              <a:cxnLst/>
              <a:rect l="l" t="t" r="r" b="b"/>
              <a:pathLst>
                <a:path w="5300600" h="856485">
                  <a:moveTo>
                    <a:pt x="0" y="0"/>
                  </a:moveTo>
                  <a:lnTo>
                    <a:pt x="5300600" y="0"/>
                  </a:lnTo>
                  <a:lnTo>
                    <a:pt x="5300600" y="856485"/>
                  </a:lnTo>
                  <a:lnTo>
                    <a:pt x="0" y="856485"/>
                  </a:lnTo>
                  <a:close/>
                </a:path>
              </a:pathLst>
            </a:custGeom>
            <a:solidFill>
              <a:srgbClr val="000000">
                <a:alpha val="0"/>
              </a:srgbClr>
            </a:solidFill>
            <a:ln w="12700">
              <a:noFill/>
            </a:ln>
          </p:spPr>
          <p:txBody>
            <a:bodyPr/>
            <a:lstStyle/>
            <a:p>
              <a:endParaRPr lang="en-US"/>
            </a:p>
          </p:txBody>
        </p:sp>
        <p:sp>
          <p:nvSpPr>
            <p:cNvPr id="34" name="TextBox 34"/>
            <p:cNvSpPr txBox="1"/>
            <p:nvPr/>
          </p:nvSpPr>
          <p:spPr>
            <a:xfrm>
              <a:off x="0" y="-9525"/>
              <a:ext cx="5300599" cy="866013"/>
            </a:xfrm>
            <a:prstGeom prst="rect">
              <a:avLst/>
            </a:prstGeom>
            <a:ln>
              <a:noFill/>
            </a:ln>
          </p:spPr>
          <p:txBody>
            <a:bodyPr lIns="0" tIns="0" rIns="0" bIns="0" rtlCol="0" anchor="b"/>
            <a:lstStyle/>
            <a:p>
              <a:pPr algn="l">
                <a:lnSpc>
                  <a:spcPts val="3600"/>
                </a:lnSpc>
              </a:pPr>
              <a:r>
                <a:rPr lang="en-US" sz="3000">
                  <a:solidFill>
                    <a:srgbClr val="102747"/>
                  </a:solidFill>
                  <a:latin typeface="Quicksand"/>
                  <a:ea typeface="Quicksand"/>
                  <a:cs typeface="Quicksand"/>
                  <a:sym typeface="Quicksand"/>
                </a:rPr>
                <a:t>Office</a:t>
              </a:r>
            </a:p>
          </p:txBody>
        </p:sp>
      </p:grpSp>
      <p:sp>
        <p:nvSpPr>
          <p:cNvPr id="35" name="AutoShape 35"/>
          <p:cNvSpPr/>
          <p:nvPr/>
        </p:nvSpPr>
        <p:spPr>
          <a:xfrm rot="6180">
            <a:off x="10715073" y="8196396"/>
            <a:ext cx="3980088" cy="0"/>
          </a:xfrm>
          <a:prstGeom prst="line">
            <a:avLst/>
          </a:prstGeom>
          <a:ln w="9525" cap="rnd">
            <a:solidFill>
              <a:srgbClr val="FFFFFF"/>
            </a:solidFill>
            <a:prstDash val="solid"/>
            <a:headEnd type="none" w="sm" len="sm"/>
            <a:tailEnd type="none" w="sm" len="sm"/>
          </a:ln>
        </p:spPr>
        <p:txBody>
          <a:bodyPr/>
          <a:lstStyle/>
          <a:p>
            <a:endParaRPr lang="en-US"/>
          </a:p>
        </p:txBody>
      </p:sp>
      <p:sp>
        <p:nvSpPr>
          <p:cNvPr id="36" name="Freeform 36"/>
          <p:cNvSpPr/>
          <p:nvPr/>
        </p:nvSpPr>
        <p:spPr>
          <a:xfrm>
            <a:off x="9233455" y="2058015"/>
            <a:ext cx="672045" cy="659444"/>
          </a:xfrm>
          <a:custGeom>
            <a:avLst/>
            <a:gdLst/>
            <a:ahLst/>
            <a:cxnLst/>
            <a:rect l="l" t="t" r="r" b="b"/>
            <a:pathLst>
              <a:path w="672045" h="659444">
                <a:moveTo>
                  <a:pt x="0" y="0"/>
                </a:moveTo>
                <a:lnTo>
                  <a:pt x="672045" y="0"/>
                </a:lnTo>
                <a:lnTo>
                  <a:pt x="672045" y="659444"/>
                </a:lnTo>
                <a:lnTo>
                  <a:pt x="0" y="6594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7" name="Freeform 37"/>
          <p:cNvSpPr/>
          <p:nvPr/>
        </p:nvSpPr>
        <p:spPr>
          <a:xfrm>
            <a:off x="9067659" y="3803728"/>
            <a:ext cx="1003634" cy="1003634"/>
          </a:xfrm>
          <a:custGeom>
            <a:avLst/>
            <a:gdLst/>
            <a:ahLst/>
            <a:cxnLst/>
            <a:rect l="l" t="t" r="r" b="b"/>
            <a:pathLst>
              <a:path w="1003634" h="1003634">
                <a:moveTo>
                  <a:pt x="0" y="0"/>
                </a:moveTo>
                <a:lnTo>
                  <a:pt x="1003634" y="0"/>
                </a:lnTo>
                <a:lnTo>
                  <a:pt x="1003634" y="1003635"/>
                </a:lnTo>
                <a:lnTo>
                  <a:pt x="0" y="100363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8" name="Freeform 38"/>
          <p:cNvSpPr/>
          <p:nvPr/>
        </p:nvSpPr>
        <p:spPr>
          <a:xfrm>
            <a:off x="8934682" y="5692026"/>
            <a:ext cx="1269587" cy="1269587"/>
          </a:xfrm>
          <a:custGeom>
            <a:avLst/>
            <a:gdLst/>
            <a:ahLst/>
            <a:cxnLst/>
            <a:rect l="l" t="t" r="r" b="b"/>
            <a:pathLst>
              <a:path w="1269587" h="1269587">
                <a:moveTo>
                  <a:pt x="0" y="0"/>
                </a:moveTo>
                <a:lnTo>
                  <a:pt x="1269587" y="0"/>
                </a:lnTo>
                <a:lnTo>
                  <a:pt x="1269587" y="1269587"/>
                </a:lnTo>
                <a:lnTo>
                  <a:pt x="0" y="12695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9" name="Freeform 39">
            <a:hlinkClick r:id="rId16" tooltip="https://www.linkedin.com/company/interstate-commission-for-adult-offender-supervision/"/>
          </p:cNvPr>
          <p:cNvSpPr/>
          <p:nvPr/>
        </p:nvSpPr>
        <p:spPr>
          <a:xfrm>
            <a:off x="16973176" y="9211749"/>
            <a:ext cx="1103314" cy="940826"/>
          </a:xfrm>
          <a:custGeom>
            <a:avLst/>
            <a:gdLst/>
            <a:ahLst/>
            <a:cxnLst/>
            <a:rect l="l" t="t" r="r" b="b"/>
            <a:pathLst>
              <a:path w="1103314" h="940826">
                <a:moveTo>
                  <a:pt x="0" y="0"/>
                </a:moveTo>
                <a:lnTo>
                  <a:pt x="1103314" y="0"/>
                </a:lnTo>
                <a:lnTo>
                  <a:pt x="1103314" y="940826"/>
                </a:lnTo>
                <a:lnTo>
                  <a:pt x="0" y="94082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40" name="Group 40"/>
          <p:cNvGrpSpPr/>
          <p:nvPr/>
        </p:nvGrpSpPr>
        <p:grpSpPr>
          <a:xfrm>
            <a:off x="191794" y="1028700"/>
            <a:ext cx="8455876" cy="8455876"/>
            <a:chOff x="0" y="0"/>
            <a:chExt cx="812800" cy="812800"/>
          </a:xfrm>
        </p:grpSpPr>
        <p:sp>
          <p:nvSpPr>
            <p:cNvPr id="41" name="Freeform 4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19"/>
              <a:stretch>
                <a:fillRect/>
              </a:stretch>
            </a:blipFill>
          </p:spPr>
          <p:txBody>
            <a:bodyPr/>
            <a:lstStyle/>
            <a:p>
              <a:endParaRPr lang="en-US"/>
            </a:p>
          </p:txBody>
        </p:sp>
      </p:grpSp>
      <p:sp>
        <p:nvSpPr>
          <p:cNvPr id="42" name="Freeform 42"/>
          <p:cNvSpPr/>
          <p:nvPr/>
        </p:nvSpPr>
        <p:spPr>
          <a:xfrm>
            <a:off x="8868524" y="7846924"/>
            <a:ext cx="1401908" cy="1401907"/>
          </a:xfrm>
          <a:custGeom>
            <a:avLst/>
            <a:gdLst/>
            <a:ahLst/>
            <a:cxnLst/>
            <a:rect l="l" t="t" r="r" b="b"/>
            <a:pathLst>
              <a:path w="1401908" h="1401907">
                <a:moveTo>
                  <a:pt x="0" y="0"/>
                </a:moveTo>
                <a:lnTo>
                  <a:pt x="1401908" y="0"/>
                </a:lnTo>
                <a:lnTo>
                  <a:pt x="1401908" y="1401907"/>
                </a:lnTo>
                <a:lnTo>
                  <a:pt x="0" y="14019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3" name="Freeform 43"/>
          <p:cNvSpPr/>
          <p:nvPr/>
        </p:nvSpPr>
        <p:spPr>
          <a:xfrm>
            <a:off x="9195807" y="8174206"/>
            <a:ext cx="747342" cy="747342"/>
          </a:xfrm>
          <a:custGeom>
            <a:avLst/>
            <a:gdLst/>
            <a:ahLst/>
            <a:cxnLst/>
            <a:rect l="l" t="t" r="r" b="b"/>
            <a:pathLst>
              <a:path w="747342" h="747342">
                <a:moveTo>
                  <a:pt x="0" y="0"/>
                </a:moveTo>
                <a:lnTo>
                  <a:pt x="747342" y="0"/>
                </a:lnTo>
                <a:lnTo>
                  <a:pt x="747342" y="747342"/>
                </a:lnTo>
                <a:lnTo>
                  <a:pt x="0" y="7473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9935" y="2406513"/>
            <a:ext cx="8810730" cy="4902708"/>
          </a:xfrm>
          <a:prstGeom prst="rect">
            <a:avLst/>
          </a:prstGeom>
        </p:spPr>
        <p:txBody>
          <a:bodyPr lIns="0" tIns="0" rIns="0" bIns="0" rtlCol="0" anchor="t">
            <a:spAutoFit/>
          </a:bodyPr>
          <a:lstStyle/>
          <a:p>
            <a:pPr marL="760095" lvl="1" indent="-380048" algn="l">
              <a:lnSpc>
                <a:spcPts val="4536"/>
              </a:lnSpc>
              <a:buFont typeface="Arial"/>
              <a:buChar char="•"/>
            </a:pPr>
            <a:r>
              <a:rPr lang="en-US" sz="4200" b="1">
                <a:solidFill>
                  <a:srgbClr val="000000"/>
                </a:solidFill>
                <a:latin typeface="Quicksand Bold"/>
                <a:ea typeface="Quicksand Bold"/>
                <a:cs typeface="Quicksand Bold"/>
                <a:sym typeface="Quicksand Bold"/>
              </a:rPr>
              <a:t>ALL</a:t>
            </a:r>
            <a:r>
              <a:rPr lang="en-US" sz="4200">
                <a:solidFill>
                  <a:srgbClr val="000000"/>
                </a:solidFill>
                <a:latin typeface="Quicksand"/>
                <a:ea typeface="Quicksand"/>
                <a:cs typeface="Quicksand"/>
                <a:sym typeface="Quicksand"/>
              </a:rPr>
              <a:t> Transfers Require:</a:t>
            </a:r>
          </a:p>
          <a:p>
            <a:pPr marL="1337310" lvl="2" indent="-445770" algn="l">
              <a:lnSpc>
                <a:spcPts val="3888"/>
              </a:lnSpc>
              <a:buFont typeface="Arial"/>
              <a:buChar char="⚬"/>
            </a:pPr>
            <a:r>
              <a:rPr lang="en-US" sz="3600">
                <a:solidFill>
                  <a:srgbClr val="000000"/>
                </a:solidFill>
                <a:latin typeface="Quicksand"/>
                <a:ea typeface="Quicksand"/>
                <a:cs typeface="Quicksand"/>
                <a:sym typeface="Quicksand"/>
              </a:rPr>
              <a:t>Valid plan of supervision;</a:t>
            </a:r>
          </a:p>
          <a:p>
            <a:pPr marL="1337310" lvl="2" indent="-445770" algn="l">
              <a:lnSpc>
                <a:spcPts val="3888"/>
              </a:lnSpc>
              <a:buFont typeface="Arial"/>
              <a:buChar char="⚬"/>
            </a:pPr>
            <a:r>
              <a:rPr lang="en-US" sz="3600">
                <a:solidFill>
                  <a:srgbClr val="000000"/>
                </a:solidFill>
                <a:latin typeface="Quicksand"/>
                <a:ea typeface="Quicksand"/>
                <a:cs typeface="Quicksand"/>
                <a:sym typeface="Quicksand"/>
              </a:rPr>
              <a:t>Justification; and </a:t>
            </a:r>
          </a:p>
          <a:p>
            <a:pPr marL="1337310" lvl="2" indent="-445770" algn="l">
              <a:lnSpc>
                <a:spcPts val="3888"/>
              </a:lnSpc>
              <a:buFont typeface="Arial"/>
              <a:buChar char="⚬"/>
            </a:pPr>
            <a:r>
              <a:rPr lang="en-US" sz="3600">
                <a:solidFill>
                  <a:srgbClr val="000000"/>
                </a:solidFill>
                <a:latin typeface="Quicksand"/>
                <a:ea typeface="Quicksand"/>
                <a:cs typeface="Quicksand"/>
                <a:sym typeface="Quicksand"/>
              </a:rPr>
              <a:t>Reason</a:t>
            </a:r>
          </a:p>
          <a:p>
            <a:pPr marL="760095" lvl="1" indent="-380048" algn="l">
              <a:lnSpc>
                <a:spcPts val="4536"/>
              </a:lnSpc>
              <a:buFont typeface="Arial"/>
              <a:buChar char="•"/>
            </a:pPr>
            <a:r>
              <a:rPr lang="en-US" sz="4200">
                <a:solidFill>
                  <a:srgbClr val="000000"/>
                </a:solidFill>
                <a:latin typeface="Quicksand"/>
                <a:ea typeface="Quicksand"/>
                <a:cs typeface="Quicksand"/>
                <a:sym typeface="Quicksand"/>
              </a:rPr>
              <a:t>Most supervised individuals are residents/have resident family-best chance for success!</a:t>
            </a:r>
          </a:p>
          <a:p>
            <a:pPr marL="760095" lvl="1" indent="-380048" algn="l">
              <a:lnSpc>
                <a:spcPts val="4536"/>
              </a:lnSpc>
            </a:pPr>
            <a:endParaRPr lang="en-US" sz="4200">
              <a:solidFill>
                <a:srgbClr val="000000"/>
              </a:solidFill>
              <a:latin typeface="Quicksand"/>
              <a:ea typeface="Quicksand"/>
              <a:cs typeface="Quicksand"/>
              <a:sym typeface="Quicksand"/>
            </a:endParaRPr>
          </a:p>
          <a:p>
            <a:pPr marL="760095" lvl="1" indent="-380048" algn="l">
              <a:lnSpc>
                <a:spcPts val="4536"/>
              </a:lnSpc>
            </a:pPr>
            <a:endParaRPr lang="en-US" sz="4200">
              <a:solidFill>
                <a:srgbClr val="000000"/>
              </a:solidFill>
              <a:latin typeface="Quicksand"/>
              <a:ea typeface="Quicksand"/>
              <a:cs typeface="Quicksand"/>
              <a:sym typeface="Quicksand"/>
            </a:endParaRPr>
          </a:p>
        </p:txBody>
      </p:sp>
      <p:grpSp>
        <p:nvGrpSpPr>
          <p:cNvPr id="3" name="Group 3"/>
          <p:cNvGrpSpPr/>
          <p:nvPr/>
        </p:nvGrpSpPr>
        <p:grpSpPr>
          <a:xfrm>
            <a:off x="699935" y="27927"/>
            <a:ext cx="12741373" cy="2198427"/>
            <a:chOff x="0" y="0"/>
            <a:chExt cx="16988498" cy="2931236"/>
          </a:xfrm>
        </p:grpSpPr>
        <p:sp>
          <p:nvSpPr>
            <p:cNvPr id="4" name="Freeform 4"/>
            <p:cNvSpPr/>
            <p:nvPr/>
          </p:nvSpPr>
          <p:spPr>
            <a:xfrm>
              <a:off x="0" y="0"/>
              <a:ext cx="16988492" cy="2931236"/>
            </a:xfrm>
            <a:custGeom>
              <a:avLst/>
              <a:gdLst/>
              <a:ahLst/>
              <a:cxnLst/>
              <a:rect l="l" t="t" r="r" b="b"/>
              <a:pathLst>
                <a:path w="16988492" h="2931236">
                  <a:moveTo>
                    <a:pt x="0" y="0"/>
                  </a:moveTo>
                  <a:lnTo>
                    <a:pt x="16988492" y="0"/>
                  </a:lnTo>
                  <a:lnTo>
                    <a:pt x="16988492" y="2931236"/>
                  </a:lnTo>
                  <a:lnTo>
                    <a:pt x="0" y="2931236"/>
                  </a:lnTo>
                  <a:close/>
                </a:path>
              </a:pathLst>
            </a:custGeom>
            <a:solidFill>
              <a:srgbClr val="000000">
                <a:alpha val="0"/>
              </a:srgbClr>
            </a:solidFill>
            <a:ln w="12700">
              <a:noFill/>
            </a:ln>
          </p:spPr>
          <p:txBody>
            <a:bodyPr/>
            <a:lstStyle/>
            <a:p>
              <a:endParaRPr lang="en-US"/>
            </a:p>
          </p:txBody>
        </p:sp>
        <p:sp>
          <p:nvSpPr>
            <p:cNvPr id="5" name="TextBox 5"/>
            <p:cNvSpPr txBox="1"/>
            <p:nvPr/>
          </p:nvSpPr>
          <p:spPr>
            <a:xfrm>
              <a:off x="0" y="66675"/>
              <a:ext cx="16988498" cy="2864561"/>
            </a:xfrm>
            <a:prstGeom prst="rect">
              <a:avLst/>
            </a:prstGeom>
            <a:ln>
              <a:noFill/>
            </a:ln>
          </p:spPr>
          <p:txBody>
            <a:bodyPr lIns="0" tIns="0" rIns="0" bIns="0" rtlCol="0" anchor="ctr"/>
            <a:lstStyle/>
            <a:p>
              <a:pPr algn="l">
                <a:lnSpc>
                  <a:spcPts val="6480"/>
                </a:lnSpc>
              </a:pPr>
              <a:r>
                <a:rPr lang="en-US" sz="6000" spc="-36">
                  <a:solidFill>
                    <a:srgbClr val="000000"/>
                  </a:solidFill>
                  <a:latin typeface="Questrial"/>
                  <a:ea typeface="Questrial"/>
                  <a:cs typeface="Questrial"/>
                  <a:sym typeface="Questrial"/>
                </a:rPr>
                <a:t>Why supervised individuals transfer</a:t>
              </a:r>
            </a:p>
          </p:txBody>
        </p:sp>
      </p:grpSp>
      <p:grpSp>
        <p:nvGrpSpPr>
          <p:cNvPr id="6" name="Group 6"/>
          <p:cNvGrpSpPr/>
          <p:nvPr/>
        </p:nvGrpSpPr>
        <p:grpSpPr>
          <a:xfrm>
            <a:off x="0" y="547688"/>
            <a:ext cx="413661" cy="1052512"/>
            <a:chOff x="0" y="0"/>
            <a:chExt cx="551548" cy="1403350"/>
          </a:xfrm>
        </p:grpSpPr>
        <p:sp>
          <p:nvSpPr>
            <p:cNvPr id="7" name="Freeform 7"/>
            <p:cNvSpPr/>
            <p:nvPr/>
          </p:nvSpPr>
          <p:spPr>
            <a:xfrm>
              <a:off x="0" y="0"/>
              <a:ext cx="551561" cy="1403350"/>
            </a:xfrm>
            <a:custGeom>
              <a:avLst/>
              <a:gdLst/>
              <a:ahLst/>
              <a:cxnLst/>
              <a:rect l="l" t="t" r="r" b="b"/>
              <a:pathLst>
                <a:path w="551561" h="1403350">
                  <a:moveTo>
                    <a:pt x="0" y="0"/>
                  </a:moveTo>
                  <a:lnTo>
                    <a:pt x="551561" y="0"/>
                  </a:lnTo>
                  <a:lnTo>
                    <a:pt x="551561" y="1403350"/>
                  </a:lnTo>
                  <a:lnTo>
                    <a:pt x="0" y="1403350"/>
                  </a:lnTo>
                  <a:close/>
                </a:path>
              </a:pathLst>
            </a:custGeom>
            <a:solidFill>
              <a:srgbClr val="102747"/>
            </a:solidFill>
            <a:ln w="12700">
              <a:solidFill>
                <a:srgbClr val="000000"/>
              </a:solidFill>
            </a:ln>
          </p:spPr>
          <p:txBody>
            <a:bodyPr/>
            <a:lstStyle/>
            <a:p>
              <a:endParaRPr lang="en-US"/>
            </a:p>
          </p:txBody>
        </p:sp>
      </p:grpSp>
      <p:sp>
        <p:nvSpPr>
          <p:cNvPr id="8" name="Freeform 8"/>
          <p:cNvSpPr/>
          <p:nvPr/>
        </p:nvSpPr>
        <p:spPr>
          <a:xfrm>
            <a:off x="10640757" y="1896792"/>
            <a:ext cx="6170710" cy="5154025"/>
          </a:xfrm>
          <a:custGeom>
            <a:avLst/>
            <a:gdLst/>
            <a:ahLst/>
            <a:cxnLst/>
            <a:rect l="l" t="t" r="r" b="b"/>
            <a:pathLst>
              <a:path w="6170710" h="5154025">
                <a:moveTo>
                  <a:pt x="0" y="0"/>
                </a:moveTo>
                <a:lnTo>
                  <a:pt x="6170710" y="0"/>
                </a:lnTo>
                <a:lnTo>
                  <a:pt x="6170710" y="5154026"/>
                </a:lnTo>
                <a:lnTo>
                  <a:pt x="0" y="515402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9" name="Group 9"/>
          <p:cNvGrpSpPr/>
          <p:nvPr/>
        </p:nvGrpSpPr>
        <p:grpSpPr>
          <a:xfrm>
            <a:off x="4798579" y="7279829"/>
            <a:ext cx="8781757" cy="2623185"/>
            <a:chOff x="0" y="0"/>
            <a:chExt cx="1360524" cy="406400"/>
          </a:xfrm>
        </p:grpSpPr>
        <p:sp>
          <p:nvSpPr>
            <p:cNvPr id="10" name="Freeform 10"/>
            <p:cNvSpPr/>
            <p:nvPr/>
          </p:nvSpPr>
          <p:spPr>
            <a:xfrm>
              <a:off x="0" y="0"/>
              <a:ext cx="1360524" cy="406400"/>
            </a:xfrm>
            <a:custGeom>
              <a:avLst/>
              <a:gdLst/>
              <a:ahLst/>
              <a:cxnLst/>
              <a:rect l="l" t="t" r="r" b="b"/>
              <a:pathLst>
                <a:path w="1360524" h="406400">
                  <a:moveTo>
                    <a:pt x="0" y="0"/>
                  </a:moveTo>
                  <a:lnTo>
                    <a:pt x="1360524" y="0"/>
                  </a:lnTo>
                  <a:lnTo>
                    <a:pt x="1360524" y="406400"/>
                  </a:lnTo>
                  <a:lnTo>
                    <a:pt x="0" y="406400"/>
                  </a:lnTo>
                  <a:close/>
                </a:path>
              </a:pathLst>
            </a:custGeom>
            <a:solidFill>
              <a:srgbClr val="822C2E"/>
            </a:solidFill>
            <a:ln w="12700">
              <a:solidFill>
                <a:srgbClr val="000000"/>
              </a:solidFill>
            </a:ln>
          </p:spPr>
          <p:txBody>
            <a:bodyPr/>
            <a:lstStyle/>
            <a:p>
              <a:endParaRPr lang="en-US"/>
            </a:p>
          </p:txBody>
        </p:sp>
      </p:grpSp>
      <p:sp>
        <p:nvSpPr>
          <p:cNvPr id="11" name="TextBox 11"/>
          <p:cNvSpPr txBox="1"/>
          <p:nvPr/>
        </p:nvSpPr>
        <p:spPr>
          <a:xfrm>
            <a:off x="3106253" y="7384604"/>
            <a:ext cx="12075494" cy="2518410"/>
          </a:xfrm>
          <a:prstGeom prst="rect">
            <a:avLst/>
          </a:prstGeom>
        </p:spPr>
        <p:txBody>
          <a:bodyPr lIns="0" tIns="0" rIns="0" bIns="0" rtlCol="0" anchor="t">
            <a:spAutoFit/>
          </a:bodyPr>
          <a:lstStyle/>
          <a:p>
            <a:pPr algn="ctr">
              <a:lnSpc>
                <a:spcPts val="5040"/>
              </a:lnSpc>
            </a:pPr>
            <a:r>
              <a:rPr lang="en-US" sz="3600">
                <a:solidFill>
                  <a:srgbClr val="D3D3D3"/>
                </a:solidFill>
                <a:latin typeface="Quicksand"/>
                <a:ea typeface="Quicksand"/>
                <a:cs typeface="Quicksand"/>
                <a:sym typeface="Quicksand"/>
              </a:rPr>
              <a:t>Did you know?</a:t>
            </a:r>
          </a:p>
          <a:p>
            <a:pPr algn="ctr">
              <a:lnSpc>
                <a:spcPts val="5040"/>
              </a:lnSpc>
            </a:pPr>
            <a:r>
              <a:rPr lang="en-US" sz="3600" b="1">
                <a:solidFill>
                  <a:srgbClr val="D3D3D3"/>
                </a:solidFill>
                <a:latin typeface="Quicksand Bold"/>
                <a:ea typeface="Quicksand Bold"/>
                <a:cs typeface="Quicksand Bold"/>
                <a:sym typeface="Quicksand Bold"/>
              </a:rPr>
              <a:t>113,000 </a:t>
            </a:r>
            <a:r>
              <a:rPr lang="en-US" sz="3600">
                <a:solidFill>
                  <a:srgbClr val="D3D3D3"/>
                </a:solidFill>
                <a:latin typeface="Quicksand"/>
                <a:ea typeface="Quicksand"/>
                <a:cs typeface="Quicksand"/>
                <a:sym typeface="Quicksand"/>
              </a:rPr>
              <a:t>active transferred individuals</a:t>
            </a:r>
          </a:p>
          <a:p>
            <a:pPr algn="ctr">
              <a:lnSpc>
                <a:spcPts val="5040"/>
              </a:lnSpc>
            </a:pPr>
            <a:r>
              <a:rPr lang="en-US" sz="3600" b="1">
                <a:solidFill>
                  <a:srgbClr val="D3D3D3"/>
                </a:solidFill>
                <a:latin typeface="Quicksand Bold"/>
                <a:ea typeface="Quicksand Bold"/>
                <a:cs typeface="Quicksand Bold"/>
                <a:sym typeface="Quicksand Bold"/>
              </a:rPr>
              <a:t>60,000</a:t>
            </a:r>
            <a:r>
              <a:rPr lang="en-US" sz="3600">
                <a:solidFill>
                  <a:srgbClr val="D3D3D3"/>
                </a:solidFill>
                <a:latin typeface="Quicksand"/>
                <a:ea typeface="Quicksand"/>
                <a:cs typeface="Quicksand"/>
                <a:sym typeface="Quicksand"/>
              </a:rPr>
              <a:t> cases transferring annually</a:t>
            </a:r>
          </a:p>
          <a:p>
            <a:pPr algn="ctr">
              <a:lnSpc>
                <a:spcPts val="5040"/>
              </a:lnSpc>
            </a:pPr>
            <a:endParaRPr lang="en-US" sz="3600">
              <a:solidFill>
                <a:srgbClr val="D3D3D3"/>
              </a:solidFill>
              <a:latin typeface="Quicksand"/>
              <a:ea typeface="Quicksand"/>
              <a:cs typeface="Quicksand"/>
              <a:sym typeface="Quicksand"/>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8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2463</TotalTime>
  <Words>5797</Words>
  <Application>Microsoft Office PowerPoint</Application>
  <PresentationFormat>Custom</PresentationFormat>
  <Paragraphs>1050</Paragraphs>
  <Slides>86</Slides>
  <Notes>77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86</vt:i4>
      </vt:variant>
    </vt:vector>
  </HeadingPairs>
  <TitlesOfParts>
    <vt:vector size="96" baseType="lpstr">
      <vt:lpstr>Questrial</vt:lpstr>
      <vt:lpstr>Poppins</vt:lpstr>
      <vt:lpstr>Montserrat Bold</vt:lpstr>
      <vt:lpstr>Tahoma</vt:lpstr>
      <vt:lpstr>Quicksand Bold</vt:lpstr>
      <vt:lpstr>Arial</vt:lpstr>
      <vt:lpstr>Gotham</vt:lpstr>
      <vt:lpstr>Calibri</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ICAOS Rules Presentation (1).pptx</dc:title>
  <dc:creator>Suzanne Brooks</dc:creator>
  <cp:lastModifiedBy>Suzanne Brooks</cp:lastModifiedBy>
  <cp:revision>9</cp:revision>
  <dcterms:created xsi:type="dcterms:W3CDTF">2006-08-16T00:00:00Z</dcterms:created>
  <dcterms:modified xsi:type="dcterms:W3CDTF">2026-03-24T16:26:11Z</dcterms:modified>
  <dc:identifier>DAG79Rz3feQ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B6538634-7A4B-4881-8101-2687845A1314</vt:lpwstr>
  </property>
  <property fmtid="{D5CDD505-2E9C-101B-9397-08002B2CF9AE}" pid="3" name="ArticulatePath">
    <vt:lpwstr>ICAOS Rules Presentation (1).pptx</vt:lpwstr>
  </property>
</Properties>
</file>