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Montserrat" pitchFamily="2" charset="0"/>
      <p:regular r:id="rId29"/>
      <p:bold r:id="rId30"/>
    </p:embeddedFont>
    <p:embeddedFont>
      <p:font typeface="Montserrat Bold" pitchFamily="2" charset="0"/>
      <p:regular r:id="rId31"/>
      <p:bold r:id="rId32"/>
    </p:embeddedFont>
    <p:embeddedFont>
      <p:font typeface="Poppins" panose="00000500000000000000" pitchFamily="2" charset="0"/>
      <p:regular r:id="rId33"/>
    </p:embeddedFont>
    <p:embeddedFont>
      <p:font typeface="Poppins Bold" panose="00000800000000000000" charset="0"/>
      <p:regular r:id="rId34"/>
    </p:embeddedFont>
  </p:embeddedFontLst>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04.12.2025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amendment addresses inconsistent interpretations of the rule that have caused unnecessary hardship and instability for supervised individuals, especially when their primary resources are in the receiving state. The FY22 Transfer Assessment highlighted these inconsistencies, noting resulting punitive actions, supervision gaps, and inaccurate data entry, which undermine the integrity of the database used to track individuals’ locations. The amendment promotes consistency, fairness, and accurate reporting across states.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Rule 3.103 – Mandatory reporting instructions for supervised individuals living in the receiving state at the time of sentencing or after the disposition of a violation or revocation proceeding</a:t>
            </a:r>
          </a:p>
          <a:p>
            <a:endParaRPr lang="en-US"/>
          </a:p>
          <a:p>
            <a:r>
              <a:rPr lang="en-US"/>
              <a:t>Overview:</a:t>
            </a:r>
          </a:p>
          <a:p>
            <a:r>
              <a:rPr lang="en-US"/>
              <a:t>This amendment clarifies and standardizes the application of Rule 3.103 to ensure fair and effective supervision for individuals with verified residences in the receiving state at the time of sentencing or disposition. Historically, varying interpretations of this rule have caused unnecessary rejections, punitive actions against supervised individuals, supervision gaps, and inaccurate database entries. The revision reinforces the primary objective of Rule 3.103: to allow individuals to return to their residence while under supervision, pending transfer investigations, without dictating judicial sentencing decisions. The updated language provides clear guidance on the documentation, procedures, and timelines required for receiving states to assume supervisory authority.</a:t>
            </a:r>
          </a:p>
          <a:p>
            <a:endParaRPr lang="en-US"/>
          </a:p>
          <a:p>
            <a:r>
              <a:rPr lang="en-US"/>
              <a:t>Key Changes:</a:t>
            </a:r>
          </a:p>
          <a:p>
            <a:endParaRPr lang="en-US"/>
          </a:p>
          <a:p>
            <a:r>
              <a:rPr lang="en-US"/>
              <a:t>Title Update: Revised to align with other mandatory reporting instruction reasons under Rule 3.101-1.</a:t>
            </a:r>
          </a:p>
          <a:p>
            <a:endParaRPr lang="en-US"/>
          </a:p>
          <a:p>
            <a:r>
              <a:rPr lang="en-US"/>
              <a:t>Documentation Requirements: Specifies required documentation, including verification of the receiving state residence, to prevent misinterpretation and ensure consistent application.</a:t>
            </a:r>
          </a:p>
          <a:p>
            <a:endParaRPr lang="en-US"/>
          </a:p>
          <a:p>
            <a:r>
              <a:rPr lang="en-US"/>
              <a:t>Expanded Timelines: Extends the timeframe to submit reporting instructions to accommodate virtual sentencing, electronic dispositions, and verification delays.</a:t>
            </a:r>
          </a:p>
          <a:p>
            <a:endParaRPr lang="en-US"/>
          </a:p>
          <a:p>
            <a:r>
              <a:rPr lang="en-US"/>
              <a:t>Rule Language Cleanup: Removes confusing or redundant language already covered in Rules 3.104, 3.104-1, 4.105, and 4.111.</a:t>
            </a:r>
          </a:p>
          <a:p>
            <a:endParaRPr lang="en-US"/>
          </a:p>
          <a:p>
            <a:r>
              <a:rPr lang="en-US"/>
              <a:t>Electronic Assistance: Clarifies the receiving state’s role in obtaining necessary signatures when sentencing occurs electronically.</a:t>
            </a:r>
          </a:p>
          <a:p>
            <a:endParaRPr lang="en-US"/>
          </a:p>
          <a:p>
            <a:r>
              <a:rPr lang="en-US"/>
              <a:t>Clarified Eligibility: Replaces the prior six-month incarceration standard with “release date from incarceration to supervision, if this occurs within 60 days of the sentence,” ensuring reporting instructions are available without requiring full transfer requests for longer sentences.</a:t>
            </a:r>
          </a:p>
          <a:p>
            <a:endParaRPr lang="en-US"/>
          </a:p>
          <a:p>
            <a:r>
              <a:rPr lang="en-US"/>
              <a:t>Why:</a:t>
            </a:r>
          </a:p>
          <a:p>
            <a:r>
              <a:rPr lang="en-US"/>
              <a:t>The amendment addresses past inconsistencies that created hardships and instability for supervised individuals, particularly when their primary resources are in the receiving state. By clarifying qualifications, documentation, and procedures, the rule ensures individuals are not unnecessarily displaced pending transfer investigations. It also supports victim and public safety by allowing sending states discretion when appropriate. Overall, these changes enhance fairness, consistency, and the integrity of the database used to track supervised individuals’ locations while improving inter-state coordination and communication.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amendment clarifies the rules governing transfers of individuals released from incarceration in the receiving state. Currently, guidance is found only in Rule 3.102, whose title does not clearly indicate reporting instruction requirements, making it difficult for users to locate. Additionally, the rule previously categorized these mandatory reporting instructions as “expedited,” which conflicts with Rule 3.106’s definition of expedited instructions as discretionary, emergency actions. The amendment improves clarity, ensures proper categorization, and supports consistent application across states.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new rule creates clear guidelines on how to handle these types of cases as previously they may have been handled as expedited. This is important for consistency and clarification for situations such as detainer releases, case released from federal custody, etc. that still have a supervision obligation in the sending state but plan on residing in the state in which they were released from incarceration. Often times, they also have a supervision obligation associated with that release as well.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This amendment creates a separate rule for the request for reporting instructions of sex offenders to improve clarity and accessibility. By distinguishing reporting instruction requirements from Rule 3.101-3, states and stakeholders can more easily locate guidance for both mandatory and expedited requests, ensuring consistent and timely compliance.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Create new rule for reporting instruction qualifications and processes for sex offenders to improve accessibility to requirements. The addition of requesting the conviction paperwork (judgment and sentencing) pertaining to the sex offense, if available, is helpful for states to better determine registration/requirements in the receiving state, especially in cases where the instant offense is not the registerable sex offense. ​</a:t>
            </a:r>
          </a:p>
          <a:p>
            <a:endParaRPr lang="en-US"/>
          </a:p>
          <a:p>
            <a:r>
              <a:rPr lang="en-US"/>
              <a:t>​</a:t>
            </a:r>
          </a:p>
          <a:p>
            <a:endParaRPr lang="en-US"/>
          </a:p>
          <a:p>
            <a:r>
              <a:rPr lang="en-US"/>
              <a:t>Including reference to virtual sentencings will acknowledge in the rule the practice that many states have and will support the interpretation of this rule issued in the Legal Implications of Remote Hearings in Relation to ICAOS Rules issued in 2021 and avoid unnecessary denials of reporting instructions in these situations.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Supervision Standards &amp; Documentation (Rules 4.101 &amp; 4.106) ​</a:t>
            </a:r>
          </a:p>
          <a:p>
            <a:endParaRPr lang="en-US"/>
          </a:p>
          <a:p>
            <a:r>
              <a:rPr lang="en-US"/>
              <a:t>Requires receiving states to supervise individuals at levels consistent with local cases (risk and similarly sentenced individuals) and to document incentives, corrective actions, and sanctions. ​</a:t>
            </a:r>
          </a:p>
          <a:p>
            <a:endParaRPr lang="en-US"/>
          </a:p>
          <a:p>
            <a:r>
              <a:rPr lang="en-US"/>
              <a:t>Reintroduces annual progress reports to enhance transparency, ensure informed decision-making, and improve supervision consistency.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p>
          <a:p>
            <a:r>
              <a:rPr lang="en-US"/>
              <a:t>4.101- The current rule does not require states to document or share information regarding risk level or that supervision techniques must be documented. This information is critical when making decisions for retaking or modifying an individual’s supervision term. During the FY25 Retaken/Retransferred Assessment highlights inconsistencies in supervision documentation and the need for improvement. It found that risk assessments and related documentation are rarely shared, though crucial for managing violations and supervision. This proposal establishes requirements for documentation/communication and clarifies the receiving state’s authority to impose sanctions, ensuring consistency with locally sentenced individuals and reinforcing the ‘treat like your own’ principle.​</a:t>
            </a:r>
          </a:p>
          <a:p>
            <a:endParaRPr lang="en-US"/>
          </a:p>
          <a:p>
            <a:r>
              <a:rPr lang="en-US"/>
              <a:t>​</a:t>
            </a:r>
          </a:p>
          <a:p>
            <a:endParaRPr lang="en-US"/>
          </a:p>
          <a:p>
            <a:r>
              <a:rPr lang="en-US"/>
              <a:t>4.105-The current rule lacks specificity regarding the timeframe within which departure notifications must be issued, which can lead to inconsistencies in reporting and difficulties in tracking supervised individuals' movements. The absence of a clear window for submitting departure notifications may result in premature or delayed reporting, impacting the receiving state’s ability to adequately prepare for the individual’s arrival. Additionally, the rule does not explicitly require details on the method of travel, which could hinder efforts to locate a supervised individual if issues arise during transit. The proposed revision establishes a standardized timeframe by requiring departure notifications to be transmitted no earlier than five (5) business days prior to the intended departure date. This ensures consistency across jurisdictions and enhances the effectiveness of interagency coordination. By explicitly mandating the inclusion of travel details, the revision improves tracking capabilities and accountability. Additionally, clarifying that this rule applies to individuals under all applicable ICAOS rules ensures comprehensive coverage and uniform compliance. Removal of language in section (c) will help reduce confusion among ICOTS users, as withdrawing reporting instructions prematurely can result in unnecessary work and confusion during the transfer process.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4.111-The current rule governing the return of supervised individuals to the sending state lacks clarity and consistency in addressing circumstances under which the receiving state may initiate a return. Specifically, there is a need to explicitly define the authority of the receiving state in cases where a supervised individual requests return, the sending state directs return, or when a transfer request is rejected after the individual has already arrived. The absence of clear procedures for these scenarios leads to delays, misinterpretations, or procedural inefficiencies in the transfer process. Furthermore, the rule must ensure consistency with Rule 3.104 (b) and (c) to prevent conflicts in application. This rule revision provides clearer, more specific guidelines regarding the return of a supervised individual to the sending state. Under the revised rule, receiving states cannot simply send an individual back unless there is a clear violation, and the individual is unwilling to return voluntarily, they must provide adequate reason for the return. The proposal enhances procedural efficiency, reduces ambiguity in the return process, and promotes a more effective interjurisdictional management framework for supervised individuals. This proposal serves to uphold public safety while ensuring due process and compliance with existing regulations. ​</a:t>
            </a:r>
          </a:p>
          <a:p>
            <a:endParaRPr lang="en-US"/>
          </a:p>
          <a:p>
            <a:r>
              <a:rPr lang="en-US"/>
              <a:t>​</a:t>
            </a:r>
          </a:p>
          <a:p>
            <a:endParaRPr lang="en-US"/>
          </a:p>
          <a:p>
            <a:r>
              <a:rPr lang="en-US"/>
              <a:t>4.112-Unnecessary language in (a)(1) leads to confusion and rule lacks reference to when a case may be closed when transferring to a subsequent receiving state. Re-word (a)(1) for simplicity and clarity and added reference to ‘subsequent state transfers.’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Redefining Absconding &amp; Retaking Procedures</a:t>
            </a:r>
          </a:p>
          <a:p>
            <a:endParaRPr lang="en-US"/>
          </a:p>
          <a:p>
            <a:r>
              <a:rPr lang="en-US"/>
              <a:t>(Rule 1.101 “Abscond,” Rules 4.109-2, and 5.103-1)</a:t>
            </a:r>
          </a:p>
          <a:p>
            <a:endParaRPr lang="en-US"/>
          </a:p>
          <a:p>
            <a:r>
              <a:rPr lang="en-US"/>
              <a:t>Overview:</a:t>
            </a:r>
          </a:p>
          <a:p>
            <a:r>
              <a:rPr lang="en-US"/>
              <a:t>This amendment revises the Compact’s absconder framework to ensure greater accuracy, fairness, and resource efficiency in identifying and managing individuals who have absconded. The prior process lacked sufficient due diligence before classifying an individual as an absconder, often leading to premature or unnecessary retaking actions. The changes emphasize a more comprehensive and investigative approach that reflects the realities and complexities of supervision across jurisdictions.</a:t>
            </a:r>
          </a:p>
          <a:p>
            <a:endParaRPr lang="en-US"/>
          </a:p>
          <a:p>
            <a:r>
              <a:rPr lang="en-US"/>
              <a:t>Key Changes:</a:t>
            </a:r>
          </a:p>
          <a:p>
            <a:endParaRPr lang="en-US"/>
          </a:p>
          <a:p>
            <a:r>
              <a:rPr lang="en-US"/>
              <a:t>Expanded Definition: The definition of abscond has been updated to clarify the distinction between deliberate avoidance of supervision and situations where mitigating circumstances may explain an individual’s absence.</a:t>
            </a:r>
          </a:p>
          <a:p>
            <a:endParaRPr lang="en-US"/>
          </a:p>
          <a:p>
            <a:r>
              <a:rPr lang="en-US"/>
              <a:t>Enhanced Due Diligence: States must now conduct a more thorough investigation to confirm absconding behavior before initiating mandatory retaking, ensuring decisions are based on verified facts.</a:t>
            </a:r>
          </a:p>
          <a:p>
            <a:endParaRPr lang="en-US"/>
          </a:p>
          <a:p>
            <a:r>
              <a:rPr lang="en-US"/>
              <a:t>Increased Flexibility: The amendment allows for greater collaboration between states to determine the most appropriate response, including alternative resolutions when immediate retaking is not necessary.</a:t>
            </a:r>
          </a:p>
          <a:p>
            <a:endParaRPr lang="en-US"/>
          </a:p>
          <a:p>
            <a:r>
              <a:rPr lang="en-US"/>
              <a:t>Purpose:</a:t>
            </a:r>
          </a:p>
          <a:p>
            <a:r>
              <a:rPr lang="en-US"/>
              <a:t>These changes promote consistency, fairness, and accountability while reducing unnecessary retaking actions and conserving state resources. By ensuring a more deliberate and informed process, the amendment strengthens public safety outcomes and improves inter-jurisdictional cooperation.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Retaking Procedural Responsibilities &amp; Transport Authority (5.XXX &amp; 5.XXX) ​</a:t>
            </a:r>
          </a:p>
          <a:p>
            <a:endParaRPr lang="en-US"/>
          </a:p>
          <a:p>
            <a:r>
              <a:rPr lang="en-US"/>
              <a:t>Merges multiple rules into a unified structure, clarifying procedures for retaking, officer authority, and transport logistics. ​</a:t>
            </a:r>
          </a:p>
          <a:p>
            <a:endParaRPr lang="en-US"/>
          </a:p>
          <a:p>
            <a:r>
              <a:rPr lang="en-US"/>
              <a:t>Reduces ambiguity, streamlines responsibilities, and ensures due process compliance. ​</a:t>
            </a:r>
          </a:p>
          <a:p>
            <a:endParaRPr lang="en-US"/>
          </a:p>
          <a:p>
            <a:r>
              <a:rPr lang="en-US"/>
              <a:t>Clearly defines financial obligations, timelines, and responsibilities for both sending and receiving states. ​</a:t>
            </a:r>
          </a:p>
          <a:p>
            <a:endParaRPr lang="en-US"/>
          </a:p>
          <a:p>
            <a:r>
              <a:rPr lang="en-US"/>
              <a:t>Ensures cost management and accountability while minimizing inefficiencies in the retaking process.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Given the complexity of managing violations and retaking supervised individuals across state lines, this rule aims to ensure violations are addressed appropriately and without delay. It accounts for factors such as the severity of the violation and whether it is connected to a new crime conviction, violation, revocation resulting in incarceration, or a new term of supervision.</a:t>
            </a:r>
          </a:p>
          <a:p>
            <a:endParaRPr lang="en-US"/>
          </a:p>
          <a:p>
            <a:r>
              <a:rPr lang="en-US"/>
              <a:t>With the rise of remote sentencing and the emphasis on swift and certain supervision, the updated language clarifies that the sending state may use remote hearings to address violations while simultaneously managing a sentence of incarceration or supervision.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of the key components of due process centers around timeliness. In Morrissey v. Brewer the court held that due process requires a prompt inquiry. While Morrissey did not establish a specific time period to conduct the hearing, it did recognize the requirement of applying timeliness to due process. This proposal sets out to address those probable cause hearings requested by the sending state that far exceed what one could reasonably consider timely. Such delays or inaction violate and infringe upon a supervised individual’s due process. The proposed language seeks to rectify such timeliness issues for transferred individuals who are subject to retaking and for whom a probable cause hearing has been requested by the sending state. Additionally, the new language will build on the framework of Morrissey and enhance Rule 5.108. The omission of such a time frame in the current language only acts to ignite a negative circumstance. No supervised individual should have his or her liberties restrained indefinitely on a sending state’s warrant as the receiving state fails to uphold the founding principle of timely due process. ​</a:t>
            </a:r>
          </a:p>
          <a:p>
            <a:endParaRPr lang="en-US"/>
          </a:p>
          <a:p>
            <a:r>
              <a:rPr lang="en-US"/>
              <a:t>​</a:t>
            </a:r>
          </a:p>
          <a:p>
            <a:endParaRPr lang="en-US"/>
          </a:p>
          <a:p>
            <a:r>
              <a:rPr lang="en-US"/>
              <a:t>The ICAOS rules provide a plethora of time frames for various actions. These time frames are set to ensure public safety, properly track the movement of a supervised individual and much more. Mandating a time frame to conduct the PCH fully supports these same reasons and purposes. The first aspect of this proposal is to establish a 30-calendar day time frame to hold a probable cause hearing when requested by the sending state for a supervised individual who is subject to retaking. The recommended 30-calendar day time frame was selected based on not only open-source research, but also the use of such a time frame in other aspects of the ICAOS rules. The goal is to establish a defined time frame that will then prompt such aspects as tracking of the request, ICOTS notifications pertaining to the deadline, enforcement, and an audit trail. Currently, states are having to set their own internal control to seek the status of a requested PCH. At this time, sending states do not have any enforcement tool when a requested PCH has not been held in months despite outreach via ICOTS and to the receiving state’s compact office. Enacting a reasonable time frame will prevent supervised individuals from being held on a sending state’s warrant for extensive periods of time before the PCH is actually held. Alleviating these scenarios will reduce the cost the receiving state incurs to detain a supervised individual and will support the timeliness aspects of Morrissey.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Open-source research was conducted on all 53 signatories with regards to established time frames to conduct their PCH hearing for their own population of supervised individuals. The results revealed that 33 signatories have an established time frame to conduct a PCH, ranging from 3 days to 60 days. Twenty states have no obvious timeframe and rely on language like “prompt” or “as soon as possible.” Upon further review of the 33 signatories with a set time frame, the median number of days is 14 and the average is 18. Only three signatories (WI, IN, DC) have a timeframe greater than 30 days. Taking these findings into account, there are 30 signatories that would not be directly affected by this proposal as they are already required to hold a PCH in 30 days or less. It is vital to note the low impact as it builds additional support to ensure all signatories are operating under the same criteria when dealing with a transferred supervised individual’s due process. ​</a:t>
            </a:r>
          </a:p>
          <a:p>
            <a:endParaRPr lang="en-US"/>
          </a:p>
          <a:p>
            <a:r>
              <a:rPr lang="en-US"/>
              <a:t>​</a:t>
            </a:r>
          </a:p>
          <a:p>
            <a:endParaRPr lang="en-US"/>
          </a:p>
          <a:p>
            <a:r>
              <a:rPr lang="en-US"/>
              <a:t>The proposal also looks to enhance the language related to the hearing report required to be submitted to the sending state within 10 business days. Currently, Rule 5.108(f) provides that a report must include the time, date, location of the hearing, list of the parties present, and a summary of the testimony and evidence. The rule omits any language that specifically requires the hearing officer to outline in their report which conditions specifically have probable cause established and which did not. Expanding this language will afford the sending state clear distinctions between those violations where PC is or is not established. A more accurate and concise report will assist the sending state in the revocation process after retake occurs. The additional requirement in this report will seek to eliminate unjustified retake when probable cause is established on violations that do not meet the ICAOS definition of behavior requiring retaking or those that do not meet the absconder definition. ​</a:t>
            </a:r>
          </a:p>
          <a:p>
            <a:endParaRPr lang="en-US"/>
          </a:p>
          <a:p>
            <a:r>
              <a:rPr lang="en-US"/>
              <a:t>​</a:t>
            </a:r>
          </a:p>
          <a:p>
            <a:endParaRPr lang="en-US"/>
          </a:p>
          <a:p>
            <a:r>
              <a:rPr lang="en-US"/>
              <a:t>Finally, the proposal seeks to provide clarity and enforcement upon when a supervised individual is available for retake when a PCH is requested by the sending state. Under Rule 5.105, a sending state is required to retake a supervised individual within 30 calendars of being held solely on the sending state’s warrant. If a supervised individual is detained on a sending state’s warrant in the receiving state due to a prior absconding situation, Rule 5.105 dictates the offender shall be retaken within 30 calendar days assuming no other matters are interfering with retaking. However, in many instances, a sending state will request a PCH per Rule 5.103-1(b). All too often, receiving state’s holding facilities want the detained supervised individual retaken within the 30 days per Rule 5.105 regardless of any request made by the sending state for a PCH. Further, the holding facility may not be aware of the ICAOS rules or that a request for PCH has been made. The time and resources to rectify these matters can be alleviated with the imposition of this new language. The inclusion of section (g) in this proposal will eliminate the demand for retake prior to the PCH being conducted and results received. It will help to assure that no supervised individual is retaken prior to receiving all due process afforded by law. The language in this proposed section will eliminate the contradiction that is occurring now between Rule 5.105 and 5.103-1.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updated definition of "abscond" now includes not only being absent from an approved place of residence and employment, but also actively avoiding contact with supervision personnel. This expanded definition ensures a more precise identification of absconders and allows states to better differentiate between individuals who are truly avoiding supervision and those who may have mitigating circumstances, ensuring that decisions are made with a full understanding of the individual's situation.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Enhanced Investigative Requirements (Rule 4.109-2): The new rule outlines specific due diligence activities that must be completed when investigating an absconder, such as contacting family members, employers, and community agencies, and using available databases. These steps promote consistency, transparency, and a well-documented decision-making process.</a:t>
            </a:r>
          </a:p>
          <a:p>
            <a:r>
              <a:rPr lang="en-US"/>
              <a:t>What if you don't have access to NCIC for record checks? Utilize jail rosters, court dockets, etc. to verify no new arrests prior to submission. </a:t>
            </a:r>
          </a:p>
          <a:p>
            <a:r>
              <a:rPr lang="en-US"/>
              <a:t>30-day investigation period unless: </a:t>
            </a:r>
          </a:p>
          <a:p>
            <a:r>
              <a:rPr lang="en-US"/>
              <a:t>-they are alleged to have committed a new crime of violence, sex offense, or serious nature</a:t>
            </a:r>
          </a:p>
          <a:p>
            <a:r>
              <a:rPr lang="en-US"/>
              <a:t>-they have fled apprehension from law enforcement or escaped detention</a:t>
            </a:r>
          </a:p>
          <a:p>
            <a:r>
              <a:rPr lang="en-US"/>
              <a:t>-they have removed an EM/GPS</a:t>
            </a:r>
          </a:p>
          <a:p>
            <a:r>
              <a:rPr lang="en-US"/>
              <a:t>-they have a history of violent behavior, escalating violations, or is a clear risk to public safety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Flexible Retaking Options (Rule 5.103-1): If an absconder is apprehended within 30 days of warrant issuance, sending and receiving states may now mutually agree to forgo retaking. This provision supports cooperative decision-making, reduces unnecessary transfers, and encourages individualized, case-specific responses. </a:t>
            </a:r>
          </a:p>
          <a:p>
            <a:r>
              <a:rPr lang="en-US"/>
              <a:t>Prior to retaking, PC shall be established if the individual is arrested in the receiving state after the 30-day period or is states do not mutually agree within the 30-day window.​</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Several amendments simply are language cleanup to clarify intent or inconsistencies. ​</a:t>
            </a:r>
          </a:p>
          <a:p>
            <a:endParaRPr lang="en-US"/>
          </a:p>
          <a:p>
            <a:r>
              <a:rPr lang="en-US"/>
              <a:t>​</a:t>
            </a:r>
          </a:p>
          <a:p>
            <a:endParaRPr lang="en-US"/>
          </a:p>
          <a:p>
            <a:r>
              <a:rPr lang="en-US"/>
              <a:t>“Compact Administrator”- The 2024 rule changes approved by the Commission introduced a definition for "Compact Administrator" in the context of supervised individuals. However, upon further review, it was identified that the term "Compact Administrator" is also defined by the statute governing the Interstate Compact, and as such, cannot be altered through administrative rules. This oversight created an inconsistency between the rule's definition and the statutory language. ​</a:t>
            </a:r>
          </a:p>
          <a:p>
            <a:endParaRPr lang="en-US"/>
          </a:p>
          <a:p>
            <a:r>
              <a:rPr lang="en-US"/>
              <a:t>​</a:t>
            </a:r>
          </a:p>
          <a:p>
            <a:endParaRPr lang="en-US"/>
          </a:p>
          <a:p>
            <a:r>
              <a:rPr lang="en-US"/>
              <a:t>“Relocate”- Strike language ‘in any 12 month period.’ Language is unnecessary and sometimes leads to confusion regarding consecutive versus cumulative days. Furthermore, AO 4-2012 appears to support this amendment. ​</a:t>
            </a:r>
          </a:p>
          <a:p>
            <a:endParaRPr lang="en-US"/>
          </a:p>
          <a:p>
            <a:r>
              <a:rPr lang="en-US"/>
              <a:t>​</a:t>
            </a:r>
          </a:p>
          <a:p>
            <a:endParaRPr lang="en-US"/>
          </a:p>
          <a:p>
            <a:r>
              <a:rPr lang="en-US"/>
              <a:t>“Revocation”- Different states interpret "revocation" in various ways, leading to confusion in the retaking process. Some see it as a court appearance; others as ending community supervision and starting incarceration. This inconsistency causes misunderstandings and uneven application of the rules.​</a:t>
            </a:r>
          </a:p>
          <a:p>
            <a:endParaRPr lang="en-US"/>
          </a:p>
          <a:p>
            <a:r>
              <a:rPr lang="en-US"/>
              <a:t>Defining "revocation" in ICAOS rules will create a consistent standard across all states, reducing confusion and ensuring fair, uniform procedures.​</a:t>
            </a:r>
          </a:p>
          <a:p>
            <a:endParaRPr lang="en-US"/>
          </a:p>
          <a:p>
            <a:r>
              <a:rPr lang="en-US"/>
              <a:t>A clear definition protects individuals’ due process rights and helps all parties understand when retaking is required, improving accountability and consistency.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Rule 2.106 – Supervised Individuals Subject to Deferred Sentences</a:t>
            </a:r>
          </a:p>
          <a:p>
            <a:r>
              <a:rPr lang="en-US"/>
              <a:t>Clarifies which deferred sentences qualify for Compact transfer, aligning the rule with Advisory Opinions 4-2004 and 6-2005. Incorporating these criteria ensures consistency, enforceability, and uniform interpretation among states. </a:t>
            </a:r>
          </a:p>
          <a:p>
            <a:r>
              <a:rPr lang="en-US"/>
              <a:t>- SI has waived their right to trial and entered a plea of guilt or no contest, and</a:t>
            </a:r>
          </a:p>
          <a:p>
            <a:r>
              <a:rPr lang="en-US"/>
              <a:t>-plea has been accepted by the court</a:t>
            </a:r>
          </a:p>
          <a:p>
            <a:endParaRPr lang="en-US"/>
          </a:p>
          <a:p>
            <a:r>
              <a:rPr lang="en-US"/>
              <a:t>Rule 3.104-1 – Acceptance of Supervised Individual; Issuance of Reporting Instructions</a:t>
            </a:r>
          </a:p>
          <a:p>
            <a:r>
              <a:rPr lang="en-US"/>
              <a:t>Simplifies and clarifies state responsibilities, aligning the rule with Rule 4.105 rather than ICOTS-specific processes. The removal of section (e) eliminates confusion between a “failure to arrive” and premature withdrawal of acceptance, helping reduce transfer delays.</a:t>
            </a:r>
          </a:p>
          <a:p>
            <a:endParaRPr lang="en-US"/>
          </a:p>
          <a:p>
            <a:r>
              <a:rPr lang="en-US"/>
              <a:t>Rule 3.108 – Victims’ Right to be Heard and Comment</a:t>
            </a:r>
          </a:p>
          <a:p>
            <a:r>
              <a:rPr lang="en-US"/>
              <a:t>Provides minor clarification that a supervised individual does not “submit” a transfer request, ensuring accuracy and consistency in language.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Transfer of Supervised Individuals</a:t>
            </a:r>
          </a:p>
          <a:p>
            <a:endParaRPr lang="en-US"/>
          </a:p>
          <a:p>
            <a:r>
              <a:rPr lang="en-US"/>
              <a:t>(Rule 2.110)</a:t>
            </a:r>
          </a:p>
          <a:p>
            <a:endParaRPr lang="en-US"/>
          </a:p>
          <a:p>
            <a:r>
              <a:rPr lang="en-US"/>
              <a:t>Overview:</a:t>
            </a:r>
          </a:p>
          <a:p>
            <a:r>
              <a:rPr lang="en-US"/>
              <a:t>This amendment clarifies procedures surrounding unauthorized relocation to ensure fair and consistent application of the rule across all jurisdictions. Previously, the language was vague regarding what constitutes a violation and who determines that a violation has occurred. This ambiguity occasionally led to inconsistent practices and unintended consequences, including situations where a state’s procedural failure resulted in the unnecessary return of a supervised individual. The revised rule provides clearer guidance and greater flexibility to promote effective supervision and reduce undue hardship.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2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26" Type="http://schemas.openxmlformats.org/officeDocument/2006/relationships/image" Target="../media/image32.sv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22.svg"/><Relationship Id="rId20" Type="http://schemas.openxmlformats.org/officeDocument/2006/relationships/image" Target="../media/image26.svg"/><Relationship Id="rId29"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7.png"/><Relationship Id="rId24" Type="http://schemas.openxmlformats.org/officeDocument/2006/relationships/image" Target="../media/image30.svg"/><Relationship Id="rId32" Type="http://schemas.openxmlformats.org/officeDocument/2006/relationships/image" Target="../media/image38.sv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svg"/><Relationship Id="rId10" Type="http://schemas.openxmlformats.org/officeDocument/2006/relationships/image" Target="../media/image16.svg"/><Relationship Id="rId19" Type="http://schemas.openxmlformats.org/officeDocument/2006/relationships/image" Target="../media/image25.png"/><Relationship Id="rId31" Type="http://schemas.openxmlformats.org/officeDocument/2006/relationships/image" Target="../media/image37.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 Id="rId22" Type="http://schemas.openxmlformats.org/officeDocument/2006/relationships/image" Target="../media/image28.svg"/><Relationship Id="rId27" Type="http://schemas.openxmlformats.org/officeDocument/2006/relationships/image" Target="../media/image33.png"/><Relationship Id="rId30" Type="http://schemas.openxmlformats.org/officeDocument/2006/relationships/image" Target="../media/image36.svg"/></Relationships>
</file>

<file path=ppt/slides/_rels/slide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notesSlide" Target="../notesSlides/notesSlide7.xml"/><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jpeg"/><Relationship Id="rId9"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6097502" y="5590237"/>
            <a:ext cx="14099416" cy="1409941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27548" y="2185772"/>
            <a:ext cx="7879193" cy="6666056"/>
          </a:xfrm>
          <a:prstGeom prst="rect">
            <a:avLst/>
          </a:prstGeom>
        </p:spPr>
        <p:txBody>
          <a:bodyPr lIns="0" tIns="0" rIns="0" bIns="0" rtlCol="0" anchor="t">
            <a:spAutoFit/>
          </a:bodyPr>
          <a:lstStyle/>
          <a:p>
            <a:pPr algn="ctr">
              <a:lnSpc>
                <a:spcPts val="10579"/>
              </a:lnSpc>
            </a:pPr>
            <a:r>
              <a:rPr lang="en-US" sz="7556" b="1">
                <a:solidFill>
                  <a:srgbClr val="051D40"/>
                </a:solidFill>
                <a:latin typeface="Montserrat Bold"/>
                <a:ea typeface="Montserrat Bold"/>
                <a:cs typeface="Montserrat Bold"/>
                <a:sym typeface="Montserrat Bold"/>
              </a:rPr>
              <a:t>2025 Rule Amendments</a:t>
            </a:r>
          </a:p>
          <a:p>
            <a:pPr algn="ctr">
              <a:lnSpc>
                <a:spcPts val="10579"/>
              </a:lnSpc>
            </a:pPr>
            <a:endParaRPr lang="en-US" sz="7556" b="1">
              <a:solidFill>
                <a:srgbClr val="051D40"/>
              </a:solidFill>
              <a:latin typeface="Montserrat Bold"/>
              <a:ea typeface="Montserrat Bold"/>
              <a:cs typeface="Montserrat Bold"/>
              <a:sym typeface="Montserrat Bold"/>
            </a:endParaRPr>
          </a:p>
          <a:p>
            <a:pPr algn="ctr">
              <a:lnSpc>
                <a:spcPts val="10579"/>
              </a:lnSpc>
            </a:pPr>
            <a:r>
              <a:rPr lang="en-US" sz="7556" b="1">
                <a:solidFill>
                  <a:srgbClr val="051D40"/>
                </a:solidFill>
                <a:latin typeface="Montserrat Bold"/>
                <a:ea typeface="Montserrat Bold"/>
                <a:cs typeface="Montserrat Bold"/>
                <a:sym typeface="Montserrat Bold"/>
              </a:rPr>
              <a:t>Effective </a:t>
            </a:r>
          </a:p>
          <a:p>
            <a:pPr algn="ctr">
              <a:lnSpc>
                <a:spcPts val="10579"/>
              </a:lnSpc>
              <a:spcBef>
                <a:spcPct val="0"/>
              </a:spcBef>
            </a:pPr>
            <a:r>
              <a:rPr lang="en-US" sz="7556" b="1">
                <a:solidFill>
                  <a:srgbClr val="051D40"/>
                </a:solidFill>
                <a:latin typeface="Montserrat Bold"/>
                <a:ea typeface="Montserrat Bold"/>
                <a:cs typeface="Montserrat Bold"/>
                <a:sym typeface="Montserrat Bold"/>
              </a:rPr>
              <a:t>April 1, 2026</a:t>
            </a:r>
          </a:p>
        </p:txBody>
      </p:sp>
      <p:grpSp>
        <p:nvGrpSpPr>
          <p:cNvPr id="6" name="Group 6"/>
          <p:cNvGrpSpPr/>
          <p:nvPr/>
        </p:nvGrpSpPr>
        <p:grpSpPr>
          <a:xfrm>
            <a:off x="16420234" y="-1717598"/>
            <a:ext cx="3735531" cy="373553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9" name="Group 9"/>
          <p:cNvGrpSpPr/>
          <p:nvPr/>
        </p:nvGrpSpPr>
        <p:grpSpPr>
          <a:xfrm>
            <a:off x="747857" y="-643475"/>
            <a:ext cx="1286950" cy="128695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a:off x="-1929195" y="8389571"/>
            <a:ext cx="3735531" cy="3735531"/>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8757394" y="7522582"/>
            <a:ext cx="8779632" cy="1733977"/>
          </a:xfrm>
          <a:custGeom>
            <a:avLst/>
            <a:gdLst/>
            <a:ahLst/>
            <a:cxnLst/>
            <a:rect l="l" t="t" r="r" b="b"/>
            <a:pathLst>
              <a:path w="8779632" h="1733977">
                <a:moveTo>
                  <a:pt x="0" y="0"/>
                </a:moveTo>
                <a:lnTo>
                  <a:pt x="8779632" y="0"/>
                </a:lnTo>
                <a:lnTo>
                  <a:pt x="8779632" y="1733977"/>
                </a:lnTo>
                <a:lnTo>
                  <a:pt x="0" y="1733977"/>
                </a:lnTo>
                <a:lnTo>
                  <a:pt x="0" y="0"/>
                </a:lnTo>
                <a:close/>
              </a:path>
            </a:pathLst>
          </a:custGeom>
          <a:blipFill>
            <a:blip r:embed="rId3"/>
            <a:stretch>
              <a:fillRect/>
            </a:stretch>
          </a:blipFill>
        </p:spPr>
        <p:txBody>
          <a:bodyPr/>
          <a:lstStyle/>
          <a:p>
            <a:endParaRPr lang="en-US"/>
          </a:p>
        </p:txBody>
      </p:sp>
      <p:grpSp>
        <p:nvGrpSpPr>
          <p:cNvPr id="16" name="Group 16"/>
          <p:cNvGrpSpPr>
            <a:grpSpLocks noChangeAspect="1"/>
          </p:cNvGrpSpPr>
          <p:nvPr/>
        </p:nvGrpSpPr>
        <p:grpSpPr>
          <a:xfrm>
            <a:off x="8573918" y="3143201"/>
            <a:ext cx="9146584" cy="5246370"/>
            <a:chOff x="0" y="0"/>
            <a:chExt cx="7981950" cy="4578350"/>
          </a:xfrm>
        </p:grpSpPr>
        <p:sp>
          <p:nvSpPr>
            <p:cNvPr id="17" name="Freeform 17"/>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242424"/>
            </a:solidFill>
          </p:spPr>
          <p:txBody>
            <a:bodyPr/>
            <a:lstStyle/>
            <a:p>
              <a:endParaRPr lang="en-US"/>
            </a:p>
          </p:txBody>
        </p:sp>
        <p:sp>
          <p:nvSpPr>
            <p:cNvPr id="18" name="Freeform 18"/>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US"/>
            </a:p>
          </p:txBody>
        </p:sp>
        <p:sp>
          <p:nvSpPr>
            <p:cNvPr id="19" name="Freeform 19"/>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US"/>
            </a:p>
          </p:txBody>
        </p:sp>
        <p:sp>
          <p:nvSpPr>
            <p:cNvPr id="20" name="Freeform 20"/>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US"/>
            </a:p>
          </p:txBody>
        </p:sp>
        <p:sp>
          <p:nvSpPr>
            <p:cNvPr id="21" name="Freeform 21"/>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4"/>
              <a:stretch>
                <a:fillRect t="-3228" b="-3228"/>
              </a:stretch>
            </a:blipFill>
          </p:spPr>
          <p:txBody>
            <a:bodyPr/>
            <a:lstStyle/>
            <a:p>
              <a:endParaRPr lang="en-US"/>
            </a:p>
          </p:txBody>
        </p:sp>
      </p:grpSp>
      <p:pic>
        <p:nvPicPr>
          <p:cNvPr id="24" name="Picture 23" descr="A close-up of a flag&#10;&#10;AI-generated content may be incorrect.">
            <a:extLst>
              <a:ext uri="{FF2B5EF4-FFF2-40B4-BE49-F238E27FC236}">
                <a16:creationId xmlns:a16="http://schemas.microsoft.com/office/drawing/2014/main" id="{1E831141-E12C-1740-0CB2-E6278F8AAC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2663" y="172679"/>
            <a:ext cx="3002509" cy="3002509"/>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rot="5400000">
            <a:off x="8990215" y="810330"/>
            <a:ext cx="8541900" cy="8666340"/>
          </a:xfrm>
          <a:custGeom>
            <a:avLst/>
            <a:gdLst/>
            <a:ahLst/>
            <a:cxnLst/>
            <a:rect l="l" t="t" r="r" b="b"/>
            <a:pathLst>
              <a:path w="8541900" h="8666340">
                <a:moveTo>
                  <a:pt x="0" y="0"/>
                </a:moveTo>
                <a:lnTo>
                  <a:pt x="8541901" y="0"/>
                </a:lnTo>
                <a:lnTo>
                  <a:pt x="8541901"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2832861" y="810330"/>
            <a:ext cx="8541900" cy="8666340"/>
          </a:xfrm>
          <a:custGeom>
            <a:avLst/>
            <a:gdLst/>
            <a:ahLst/>
            <a:cxnLst/>
            <a:rect l="l" t="t" r="r" b="b"/>
            <a:pathLst>
              <a:path w="8541900" h="8666340">
                <a:moveTo>
                  <a:pt x="0" y="0"/>
                </a:moveTo>
                <a:lnTo>
                  <a:pt x="8541900" y="0"/>
                </a:lnTo>
                <a:lnTo>
                  <a:pt x="8541900"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3061529" y="2797382"/>
            <a:ext cx="12164941" cy="4412223"/>
            <a:chOff x="0" y="0"/>
            <a:chExt cx="3203935" cy="1162067"/>
          </a:xfrm>
        </p:grpSpPr>
        <p:sp>
          <p:nvSpPr>
            <p:cNvPr id="6" name="Freeform 6"/>
            <p:cNvSpPr/>
            <p:nvPr/>
          </p:nvSpPr>
          <p:spPr>
            <a:xfrm>
              <a:off x="0" y="0"/>
              <a:ext cx="3203935" cy="1162067"/>
            </a:xfrm>
            <a:custGeom>
              <a:avLst/>
              <a:gdLst/>
              <a:ahLst/>
              <a:cxnLst/>
              <a:rect l="l" t="t" r="r" b="b"/>
              <a:pathLst>
                <a:path w="3203935" h="1162067">
                  <a:moveTo>
                    <a:pt x="0" y="0"/>
                  </a:moveTo>
                  <a:lnTo>
                    <a:pt x="3203935" y="0"/>
                  </a:lnTo>
                  <a:lnTo>
                    <a:pt x="3203935" y="1162067"/>
                  </a:lnTo>
                  <a:lnTo>
                    <a:pt x="0" y="1162067"/>
                  </a:lnTo>
                  <a:close/>
                </a:path>
              </a:pathLst>
            </a:custGeom>
            <a:solidFill>
              <a:srgbClr val="145DA0"/>
            </a:solidFill>
            <a:ln w="38100" cap="sq">
              <a:solidFill>
                <a:srgbClr val="FFFFFF"/>
              </a:solidFill>
              <a:prstDash val="solid"/>
              <a:miter/>
            </a:ln>
          </p:spPr>
          <p:txBody>
            <a:bodyPr/>
            <a:lstStyle/>
            <a:p>
              <a:endParaRPr lang="en-US"/>
            </a:p>
          </p:txBody>
        </p:sp>
        <p:sp>
          <p:nvSpPr>
            <p:cNvPr id="7" name="TextBox 7"/>
            <p:cNvSpPr txBox="1"/>
            <p:nvPr/>
          </p:nvSpPr>
          <p:spPr>
            <a:xfrm>
              <a:off x="0" y="-85725"/>
              <a:ext cx="3203935" cy="1247792"/>
            </a:xfrm>
            <a:prstGeom prst="rect">
              <a:avLst/>
            </a:prstGeom>
          </p:spPr>
          <p:txBody>
            <a:bodyPr lIns="50800" tIns="50800" rIns="50800" bIns="50800" rtlCol="0" anchor="ctr"/>
            <a:lstStyle/>
            <a:p>
              <a:pPr algn="ctr">
                <a:lnSpc>
                  <a:spcPts val="6859"/>
                </a:lnSpc>
              </a:pPr>
              <a:r>
                <a:rPr lang="en-US" sz="4899" b="1">
                  <a:solidFill>
                    <a:srgbClr val="FFFFFF"/>
                  </a:solidFill>
                  <a:latin typeface="Montserrat Bold"/>
                  <a:ea typeface="Montserrat Bold"/>
                  <a:cs typeface="Montserrat Bold"/>
                  <a:sym typeface="Montserrat Bold"/>
                </a:rPr>
                <a:t>2.110 Transfer of Supervised Individuals under this compact</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0675620" cy="10287000"/>
            <a:chOff x="0" y="0"/>
            <a:chExt cx="1653933" cy="1593725"/>
          </a:xfrm>
        </p:grpSpPr>
        <p:sp>
          <p:nvSpPr>
            <p:cNvPr id="3" name="Freeform 3"/>
            <p:cNvSpPr/>
            <p:nvPr/>
          </p:nvSpPr>
          <p:spPr>
            <a:xfrm>
              <a:off x="0" y="0"/>
              <a:ext cx="1653933" cy="1593725"/>
            </a:xfrm>
            <a:custGeom>
              <a:avLst/>
              <a:gdLst/>
              <a:ahLst/>
              <a:cxnLst/>
              <a:rect l="l" t="t" r="r" b="b"/>
              <a:pathLst>
                <a:path w="1653933" h="1593725">
                  <a:moveTo>
                    <a:pt x="0" y="0"/>
                  </a:moveTo>
                  <a:lnTo>
                    <a:pt x="1653933" y="0"/>
                  </a:lnTo>
                  <a:lnTo>
                    <a:pt x="1653933" y="1593725"/>
                  </a:lnTo>
                  <a:lnTo>
                    <a:pt x="0" y="1593725"/>
                  </a:lnTo>
                  <a:close/>
                </a:path>
              </a:pathLst>
            </a:custGeom>
            <a:solidFill>
              <a:srgbClr val="FFFFFF"/>
            </a:solidFill>
            <a:ln w="12700">
              <a:solidFill>
                <a:srgbClr val="000000"/>
              </a:solidFill>
            </a:ln>
          </p:spPr>
          <p:txBody>
            <a:bodyPr/>
            <a:lstStyle/>
            <a:p>
              <a:endParaRPr lang="en-US"/>
            </a:p>
          </p:txBody>
        </p:sp>
      </p:grpSp>
      <p:sp>
        <p:nvSpPr>
          <p:cNvPr id="4" name="TextBox 4"/>
          <p:cNvSpPr txBox="1"/>
          <p:nvPr/>
        </p:nvSpPr>
        <p:spPr>
          <a:xfrm>
            <a:off x="0" y="-66675"/>
            <a:ext cx="10675620" cy="10846436"/>
          </a:xfrm>
          <a:prstGeom prst="rect">
            <a:avLst/>
          </a:prstGeom>
        </p:spPr>
        <p:txBody>
          <a:bodyPr lIns="0" tIns="0" rIns="0" bIns="0" rtlCol="0" anchor="t">
            <a:spAutoFit/>
          </a:bodyPr>
          <a:lstStyle/>
          <a:p>
            <a:pPr algn="ctr">
              <a:lnSpc>
                <a:spcPts val="5599"/>
              </a:lnSpc>
            </a:pPr>
            <a:r>
              <a:rPr lang="en-US" sz="3999" b="1">
                <a:solidFill>
                  <a:srgbClr val="000000"/>
                </a:solidFill>
                <a:latin typeface="Montserrat Bold"/>
                <a:ea typeface="Montserrat Bold"/>
                <a:cs typeface="Montserrat Bold"/>
                <a:sym typeface="Montserrat Bold"/>
              </a:rPr>
              <a:t>Clarification, Notification, and Discretion</a:t>
            </a:r>
          </a:p>
          <a:p>
            <a:pPr algn="l">
              <a:lnSpc>
                <a:spcPts val="3499"/>
              </a:lnSpc>
            </a:pPr>
            <a:endParaRPr lang="en-US" sz="3999" b="1">
              <a:solidFill>
                <a:srgbClr val="000000"/>
              </a:solidFill>
              <a:latin typeface="Montserrat Bold"/>
              <a:ea typeface="Montserrat Bold"/>
              <a:cs typeface="Montserrat Bold"/>
              <a:sym typeface="Montserrat Bold"/>
            </a:endParaRPr>
          </a:p>
          <a:p>
            <a:pPr marL="539746" lvl="1" indent="-269873" algn="l">
              <a:lnSpc>
                <a:spcPts val="3499"/>
              </a:lnSpc>
              <a:buFont typeface="Arial"/>
              <a:buChar char="•"/>
            </a:pPr>
            <a:r>
              <a:rPr lang="en-US" sz="2499">
                <a:solidFill>
                  <a:srgbClr val="000000"/>
                </a:solidFill>
                <a:latin typeface="Montserrat"/>
                <a:ea typeface="Montserrat"/>
                <a:cs typeface="Montserrat"/>
                <a:sym typeface="Montserrat"/>
              </a:rPr>
              <a:t>Defines violations clearly to ensure consistent application</a:t>
            </a:r>
          </a:p>
          <a:p>
            <a:pPr algn="l">
              <a:lnSpc>
                <a:spcPts val="3499"/>
              </a:lnSpc>
            </a:pPr>
            <a:endParaRPr lang="en-US" sz="2499">
              <a:solidFill>
                <a:srgbClr val="000000"/>
              </a:solidFill>
              <a:latin typeface="Montserrat"/>
              <a:ea typeface="Montserrat"/>
              <a:cs typeface="Montserrat"/>
              <a:sym typeface="Montserrat"/>
            </a:endParaRPr>
          </a:p>
          <a:p>
            <a:pPr marL="539746" lvl="1" indent="-269873" algn="l">
              <a:lnSpc>
                <a:spcPts val="3499"/>
              </a:lnSpc>
              <a:spcBef>
                <a:spcPct val="0"/>
              </a:spcBef>
              <a:buFont typeface="Arial"/>
              <a:buChar char="•"/>
            </a:pPr>
            <a:r>
              <a:rPr lang="en-US" sz="2499">
                <a:solidFill>
                  <a:srgbClr val="000000"/>
                </a:solidFill>
                <a:latin typeface="Montserrat"/>
                <a:ea typeface="Montserrat"/>
                <a:cs typeface="Montserrat"/>
                <a:sym typeface="Montserrat"/>
              </a:rPr>
              <a:t>Allow receiving states discretion to keep individuals during investigations</a:t>
            </a:r>
          </a:p>
          <a:p>
            <a:pPr algn="l">
              <a:lnSpc>
                <a:spcPts val="3499"/>
              </a:lnSpc>
              <a:spcBef>
                <a:spcPct val="0"/>
              </a:spcBef>
            </a:pPr>
            <a:endParaRPr lang="en-US" sz="2499">
              <a:solidFill>
                <a:srgbClr val="000000"/>
              </a:solidFill>
              <a:latin typeface="Montserrat"/>
              <a:ea typeface="Montserrat"/>
              <a:cs typeface="Montserrat"/>
              <a:sym typeface="Montserrat"/>
            </a:endParaRPr>
          </a:p>
          <a:p>
            <a:pPr marL="539746" lvl="1" indent="-269873" algn="l">
              <a:lnSpc>
                <a:spcPts val="3499"/>
              </a:lnSpc>
              <a:spcBef>
                <a:spcPct val="0"/>
              </a:spcBef>
              <a:buFont typeface="Arial"/>
              <a:buChar char="•"/>
            </a:pPr>
            <a:r>
              <a:rPr lang="en-US" sz="2499">
                <a:solidFill>
                  <a:srgbClr val="000000"/>
                </a:solidFill>
                <a:latin typeface="Montserrat"/>
                <a:ea typeface="Montserrat"/>
                <a:cs typeface="Montserrat"/>
                <a:sym typeface="Montserrat"/>
              </a:rPr>
              <a:t>Prevent unnecessary returns by considering how entry occurred (e.g., virtual sentencing vs. relocation)</a:t>
            </a:r>
          </a:p>
          <a:p>
            <a:pPr algn="l">
              <a:lnSpc>
                <a:spcPts val="3499"/>
              </a:lnSpc>
              <a:spcBef>
                <a:spcPct val="0"/>
              </a:spcBef>
            </a:pPr>
            <a:endParaRPr lang="en-US" sz="2499">
              <a:solidFill>
                <a:srgbClr val="000000"/>
              </a:solidFill>
              <a:latin typeface="Montserrat"/>
              <a:ea typeface="Montserrat"/>
              <a:cs typeface="Montserrat"/>
              <a:sym typeface="Montserrat"/>
            </a:endParaRPr>
          </a:p>
          <a:p>
            <a:pPr marL="539746" lvl="1" indent="-269873" algn="l">
              <a:lnSpc>
                <a:spcPts val="3499"/>
              </a:lnSpc>
              <a:spcBef>
                <a:spcPct val="0"/>
              </a:spcBef>
              <a:buFont typeface="Arial"/>
              <a:buChar char="•"/>
            </a:pPr>
            <a:r>
              <a:rPr lang="en-US" sz="2499">
                <a:solidFill>
                  <a:srgbClr val="000000"/>
                </a:solidFill>
                <a:latin typeface="Montserrat"/>
                <a:ea typeface="Montserrat"/>
                <a:cs typeface="Montserrat"/>
                <a:sym typeface="Montserrat"/>
              </a:rPr>
              <a:t>Address case rejections caused by lack of context and communication between states</a:t>
            </a:r>
          </a:p>
          <a:p>
            <a:pPr algn="l">
              <a:lnSpc>
                <a:spcPts val="3499"/>
              </a:lnSpc>
              <a:spcBef>
                <a:spcPct val="0"/>
              </a:spcBef>
            </a:pPr>
            <a:endParaRPr lang="en-US" sz="2499">
              <a:solidFill>
                <a:srgbClr val="000000"/>
              </a:solidFill>
              <a:latin typeface="Montserrat"/>
              <a:ea typeface="Montserrat"/>
              <a:cs typeface="Montserrat"/>
              <a:sym typeface="Montserrat"/>
            </a:endParaRPr>
          </a:p>
          <a:p>
            <a:pPr marL="539746" lvl="1" indent="-269873" algn="l">
              <a:lnSpc>
                <a:spcPts val="3499"/>
              </a:lnSpc>
              <a:spcBef>
                <a:spcPct val="0"/>
              </a:spcBef>
              <a:buFont typeface="Arial"/>
              <a:buChar char="•"/>
            </a:pPr>
            <a:r>
              <a:rPr lang="en-US" sz="2499">
                <a:solidFill>
                  <a:srgbClr val="000000"/>
                </a:solidFill>
                <a:latin typeface="Montserrat"/>
                <a:ea typeface="Montserrat"/>
                <a:cs typeface="Montserrat"/>
                <a:sym typeface="Montserrat"/>
              </a:rPr>
              <a:t>Require timely notice, coordination, and communication between states</a:t>
            </a:r>
          </a:p>
          <a:p>
            <a:pPr algn="l">
              <a:lnSpc>
                <a:spcPts val="3499"/>
              </a:lnSpc>
              <a:spcBef>
                <a:spcPct val="0"/>
              </a:spcBef>
            </a:pPr>
            <a:endParaRPr lang="en-US" sz="2499">
              <a:solidFill>
                <a:srgbClr val="000000"/>
              </a:solidFill>
              <a:latin typeface="Montserrat"/>
              <a:ea typeface="Montserrat"/>
              <a:cs typeface="Montserrat"/>
              <a:sym typeface="Montserrat"/>
            </a:endParaRPr>
          </a:p>
          <a:p>
            <a:pPr marL="539746" lvl="1" indent="-269873" algn="l">
              <a:lnSpc>
                <a:spcPts val="3499"/>
              </a:lnSpc>
              <a:spcBef>
                <a:spcPct val="0"/>
              </a:spcBef>
              <a:buFont typeface="Arial"/>
              <a:buChar char="•"/>
            </a:pPr>
            <a:r>
              <a:rPr lang="en-US" sz="2499">
                <a:solidFill>
                  <a:srgbClr val="000000"/>
                </a:solidFill>
                <a:latin typeface="Montserrat"/>
                <a:ea typeface="Montserrat"/>
                <a:cs typeface="Montserrat"/>
                <a:sym typeface="Montserrat"/>
              </a:rPr>
              <a:t>Improve consistency, reduce unnecessary returns, and heeds victim safety in the sending state</a:t>
            </a:r>
          </a:p>
          <a:p>
            <a:pPr algn="l">
              <a:lnSpc>
                <a:spcPts val="3499"/>
              </a:lnSpc>
              <a:spcBef>
                <a:spcPct val="0"/>
              </a:spcBef>
            </a:pPr>
            <a:endParaRPr lang="en-US" sz="2499">
              <a:solidFill>
                <a:srgbClr val="000000"/>
              </a:solidFill>
              <a:latin typeface="Montserrat"/>
              <a:ea typeface="Montserrat"/>
              <a:cs typeface="Montserrat"/>
              <a:sym typeface="Montserrat"/>
            </a:endParaRPr>
          </a:p>
          <a:p>
            <a:pPr algn="ctr">
              <a:lnSpc>
                <a:spcPts val="3079"/>
              </a:lnSpc>
              <a:spcBef>
                <a:spcPct val="0"/>
              </a:spcBef>
            </a:pPr>
            <a:endParaRPr lang="en-US" sz="2499">
              <a:solidFill>
                <a:srgbClr val="000000"/>
              </a:solidFill>
              <a:latin typeface="Montserrat"/>
              <a:ea typeface="Montserrat"/>
              <a:cs typeface="Montserrat"/>
              <a:sym typeface="Montserrat"/>
            </a:endParaRPr>
          </a:p>
          <a:p>
            <a:pPr algn="ctr">
              <a:lnSpc>
                <a:spcPts val="3079"/>
              </a:lnSpc>
              <a:spcBef>
                <a:spcPct val="0"/>
              </a:spcBef>
            </a:pPr>
            <a:endParaRPr lang="en-US" sz="2499">
              <a:solidFill>
                <a:srgbClr val="000000"/>
              </a:solidFill>
              <a:latin typeface="Montserrat"/>
              <a:ea typeface="Montserrat"/>
              <a:cs typeface="Montserrat"/>
              <a:sym typeface="Montserrat"/>
            </a:endParaRPr>
          </a:p>
          <a:p>
            <a:pPr algn="ctr">
              <a:lnSpc>
                <a:spcPts val="3079"/>
              </a:lnSpc>
              <a:spcBef>
                <a:spcPct val="0"/>
              </a:spcBef>
            </a:pPr>
            <a:endParaRPr lang="en-US" sz="2499">
              <a:solidFill>
                <a:srgbClr val="000000"/>
              </a:solidFill>
              <a:latin typeface="Montserrat"/>
              <a:ea typeface="Montserrat"/>
              <a:cs typeface="Montserrat"/>
              <a:sym typeface="Montserrat"/>
            </a:endParaRPr>
          </a:p>
          <a:p>
            <a:pPr algn="ctr">
              <a:lnSpc>
                <a:spcPts val="3079"/>
              </a:lnSpc>
              <a:spcBef>
                <a:spcPct val="0"/>
              </a:spcBef>
            </a:pPr>
            <a:endParaRPr lang="en-US" sz="2499">
              <a:solidFill>
                <a:srgbClr val="000000"/>
              </a:solidFill>
              <a:latin typeface="Montserrat"/>
              <a:ea typeface="Montserrat"/>
              <a:cs typeface="Montserrat"/>
              <a:sym typeface="Montserrat"/>
            </a:endParaRPr>
          </a:p>
        </p:txBody>
      </p:sp>
      <p:grpSp>
        <p:nvGrpSpPr>
          <p:cNvPr id="5" name="Group 5"/>
          <p:cNvGrpSpPr/>
          <p:nvPr/>
        </p:nvGrpSpPr>
        <p:grpSpPr>
          <a:xfrm>
            <a:off x="10675620" y="0"/>
            <a:ext cx="7612380" cy="10287000"/>
            <a:chOff x="0" y="0"/>
            <a:chExt cx="1179357" cy="1593725"/>
          </a:xfrm>
        </p:grpSpPr>
        <p:sp>
          <p:nvSpPr>
            <p:cNvPr id="6" name="Freeform 6"/>
            <p:cNvSpPr/>
            <p:nvPr/>
          </p:nvSpPr>
          <p:spPr>
            <a:xfrm>
              <a:off x="0" y="0"/>
              <a:ext cx="1179357" cy="1593725"/>
            </a:xfrm>
            <a:custGeom>
              <a:avLst/>
              <a:gdLst/>
              <a:ahLst/>
              <a:cxnLst/>
              <a:rect l="l" t="t" r="r" b="b"/>
              <a:pathLst>
                <a:path w="1179357" h="1593725">
                  <a:moveTo>
                    <a:pt x="0" y="0"/>
                  </a:moveTo>
                  <a:lnTo>
                    <a:pt x="1179357" y="0"/>
                  </a:lnTo>
                  <a:lnTo>
                    <a:pt x="1179357" y="1593725"/>
                  </a:lnTo>
                  <a:lnTo>
                    <a:pt x="0" y="1593725"/>
                  </a:lnTo>
                  <a:close/>
                </a:path>
              </a:pathLst>
            </a:custGeom>
            <a:blipFill>
              <a:blip r:embed="rId2"/>
              <a:stretch>
                <a:fillRect t="-5534" b="-5534"/>
              </a:stretch>
            </a:blipFill>
          </p:spPr>
          <p:txBody>
            <a:bodyP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rot="5400000">
            <a:off x="8990215" y="810330"/>
            <a:ext cx="8541900" cy="8666340"/>
          </a:xfrm>
          <a:custGeom>
            <a:avLst/>
            <a:gdLst/>
            <a:ahLst/>
            <a:cxnLst/>
            <a:rect l="l" t="t" r="r" b="b"/>
            <a:pathLst>
              <a:path w="8541900" h="8666340">
                <a:moveTo>
                  <a:pt x="0" y="0"/>
                </a:moveTo>
                <a:lnTo>
                  <a:pt x="8541901" y="0"/>
                </a:lnTo>
                <a:lnTo>
                  <a:pt x="8541901"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2832861" y="810330"/>
            <a:ext cx="8541900" cy="8666340"/>
          </a:xfrm>
          <a:custGeom>
            <a:avLst/>
            <a:gdLst/>
            <a:ahLst/>
            <a:cxnLst/>
            <a:rect l="l" t="t" r="r" b="b"/>
            <a:pathLst>
              <a:path w="8541900" h="8666340">
                <a:moveTo>
                  <a:pt x="0" y="0"/>
                </a:moveTo>
                <a:lnTo>
                  <a:pt x="8541900" y="0"/>
                </a:lnTo>
                <a:lnTo>
                  <a:pt x="8541900"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3332775" y="3012279"/>
            <a:ext cx="11622449" cy="4172206"/>
            <a:chOff x="0" y="0"/>
            <a:chExt cx="3061057" cy="1098853"/>
          </a:xfrm>
        </p:grpSpPr>
        <p:sp>
          <p:nvSpPr>
            <p:cNvPr id="6" name="Freeform 6"/>
            <p:cNvSpPr/>
            <p:nvPr/>
          </p:nvSpPr>
          <p:spPr>
            <a:xfrm>
              <a:off x="0" y="0"/>
              <a:ext cx="3061057" cy="1098853"/>
            </a:xfrm>
            <a:custGeom>
              <a:avLst/>
              <a:gdLst/>
              <a:ahLst/>
              <a:cxnLst/>
              <a:rect l="l" t="t" r="r" b="b"/>
              <a:pathLst>
                <a:path w="3061057" h="1098853">
                  <a:moveTo>
                    <a:pt x="0" y="0"/>
                  </a:moveTo>
                  <a:lnTo>
                    <a:pt x="3061057" y="0"/>
                  </a:lnTo>
                  <a:lnTo>
                    <a:pt x="3061057" y="1098853"/>
                  </a:lnTo>
                  <a:lnTo>
                    <a:pt x="0" y="1098853"/>
                  </a:lnTo>
                  <a:close/>
                </a:path>
              </a:pathLst>
            </a:custGeom>
            <a:solidFill>
              <a:srgbClr val="145DA0"/>
            </a:solidFill>
            <a:ln w="38100" cap="sq">
              <a:solidFill>
                <a:srgbClr val="FFFFFF"/>
              </a:solidFill>
              <a:prstDash val="solid"/>
              <a:miter/>
            </a:ln>
          </p:spPr>
          <p:txBody>
            <a:bodyPr/>
            <a:lstStyle/>
            <a:p>
              <a:endParaRPr lang="en-US"/>
            </a:p>
          </p:txBody>
        </p:sp>
        <p:sp>
          <p:nvSpPr>
            <p:cNvPr id="7" name="TextBox 7"/>
            <p:cNvSpPr txBox="1"/>
            <p:nvPr/>
          </p:nvSpPr>
          <p:spPr>
            <a:xfrm>
              <a:off x="0" y="-38100"/>
              <a:ext cx="3061057" cy="1136953"/>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332775" y="3640337"/>
            <a:ext cx="11622449" cy="4295140"/>
          </a:xfrm>
          <a:prstGeom prst="rect">
            <a:avLst/>
          </a:prstGeom>
        </p:spPr>
        <p:txBody>
          <a:bodyPr lIns="0" tIns="0" rIns="0" bIns="0" rtlCol="0" anchor="t">
            <a:spAutoFit/>
          </a:bodyPr>
          <a:lstStyle/>
          <a:p>
            <a:pPr algn="ctr">
              <a:lnSpc>
                <a:spcPts val="6859"/>
              </a:lnSpc>
            </a:pPr>
            <a:r>
              <a:rPr lang="en-US" sz="4899" b="1">
                <a:solidFill>
                  <a:srgbClr val="FFFFFF"/>
                </a:solidFill>
                <a:latin typeface="Montserrat Bold"/>
                <a:ea typeface="Montserrat Bold"/>
                <a:cs typeface="Montserrat Bold"/>
                <a:sym typeface="Montserrat Bold"/>
              </a:rPr>
              <a:t>3.103 MANDATORY REPORTING INSTRUCTIONS FOR LIVING IN RECEIVING STATE </a:t>
            </a:r>
          </a:p>
          <a:p>
            <a:pPr algn="ctr">
              <a:lnSpc>
                <a:spcPts val="6859"/>
              </a:lnSpc>
            </a:pPr>
            <a:endParaRPr lang="en-US" sz="4899" b="1">
              <a:solidFill>
                <a:srgbClr val="FFFFFF"/>
              </a:solidFill>
              <a:latin typeface="Montserrat Bold"/>
              <a:ea typeface="Montserrat Bold"/>
              <a:cs typeface="Montserrat Bold"/>
              <a:sym typeface="Montserrat Bold"/>
            </a:endParaRPr>
          </a:p>
          <a:p>
            <a:pPr marL="0" lvl="0" indent="0" algn="ctr">
              <a:lnSpc>
                <a:spcPts val="6859"/>
              </a:lnSpc>
              <a:spcBef>
                <a:spcPct val="0"/>
              </a:spcBef>
            </a:pPr>
            <a:endParaRPr lang="en-US" sz="4899" b="1">
              <a:solidFill>
                <a:srgbClr val="FFFFFF"/>
              </a:solidFill>
              <a:latin typeface="Montserrat Bold"/>
              <a:ea typeface="Montserrat Bold"/>
              <a:cs typeface="Montserrat Bold"/>
              <a:sym typeface="Montserrat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2123887" y="-2346523"/>
            <a:ext cx="4693046" cy="469304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8128987" y="0"/>
            <a:ext cx="10219171" cy="10287000"/>
            <a:chOff x="0" y="0"/>
            <a:chExt cx="3619237" cy="3643259"/>
          </a:xfrm>
        </p:grpSpPr>
        <p:sp>
          <p:nvSpPr>
            <p:cNvPr id="6" name="Freeform 6"/>
            <p:cNvSpPr/>
            <p:nvPr/>
          </p:nvSpPr>
          <p:spPr>
            <a:xfrm>
              <a:off x="0" y="0"/>
              <a:ext cx="3619237" cy="3643259"/>
            </a:xfrm>
            <a:custGeom>
              <a:avLst/>
              <a:gdLst/>
              <a:ahLst/>
              <a:cxnLst/>
              <a:rect l="l" t="t" r="r" b="b"/>
              <a:pathLst>
                <a:path w="3619237" h="3643259">
                  <a:moveTo>
                    <a:pt x="0" y="0"/>
                  </a:moveTo>
                  <a:lnTo>
                    <a:pt x="3619237" y="0"/>
                  </a:lnTo>
                  <a:lnTo>
                    <a:pt x="3619237" y="3643259"/>
                  </a:lnTo>
                  <a:lnTo>
                    <a:pt x="0" y="3643259"/>
                  </a:lnTo>
                  <a:close/>
                </a:path>
              </a:pathLst>
            </a:custGeom>
            <a:solidFill>
              <a:srgbClr val="FDFDFD"/>
            </a:solidFill>
            <a:ln w="12700">
              <a:solidFill>
                <a:srgbClr val="000000"/>
              </a:solidFill>
            </a:ln>
          </p:spPr>
          <p:txBody>
            <a:bodyPr/>
            <a:lstStyle/>
            <a:p>
              <a:endParaRPr lang="en-US"/>
            </a:p>
          </p:txBody>
        </p:sp>
      </p:grpSp>
      <p:grpSp>
        <p:nvGrpSpPr>
          <p:cNvPr id="7" name="Group 7"/>
          <p:cNvGrpSpPr/>
          <p:nvPr/>
        </p:nvGrpSpPr>
        <p:grpSpPr>
          <a:xfrm>
            <a:off x="96118" y="207555"/>
            <a:ext cx="4596198" cy="3759391"/>
            <a:chOff x="0" y="0"/>
            <a:chExt cx="993722" cy="812800"/>
          </a:xfrm>
        </p:grpSpPr>
        <p:sp>
          <p:nvSpPr>
            <p:cNvPr id="8" name="Freeform 8"/>
            <p:cNvSpPr/>
            <p:nvPr/>
          </p:nvSpPr>
          <p:spPr>
            <a:xfrm>
              <a:off x="0" y="0"/>
              <a:ext cx="993722" cy="812800"/>
            </a:xfrm>
            <a:custGeom>
              <a:avLst/>
              <a:gdLst/>
              <a:ahLst/>
              <a:cxnLst/>
              <a:rect l="l" t="t" r="r" b="b"/>
              <a:pathLst>
                <a:path w="993722" h="812800">
                  <a:moveTo>
                    <a:pt x="0" y="0"/>
                  </a:moveTo>
                  <a:lnTo>
                    <a:pt x="993722" y="0"/>
                  </a:lnTo>
                  <a:lnTo>
                    <a:pt x="993722" y="812800"/>
                  </a:lnTo>
                  <a:lnTo>
                    <a:pt x="0" y="812800"/>
                  </a:lnTo>
                  <a:close/>
                </a:path>
              </a:pathLst>
            </a:custGeom>
            <a:blipFill>
              <a:blip r:embed="rId3"/>
              <a:stretch>
                <a:fillRect l="-11383" r="-11383"/>
              </a:stretch>
            </a:blipFill>
          </p:spPr>
          <p:txBody>
            <a:bodyPr/>
            <a:lstStyle/>
            <a:p>
              <a:endParaRPr lang="en-US"/>
            </a:p>
          </p:txBody>
        </p:sp>
      </p:grpSp>
      <p:grpSp>
        <p:nvGrpSpPr>
          <p:cNvPr id="9" name="Group 9"/>
          <p:cNvGrpSpPr/>
          <p:nvPr/>
        </p:nvGrpSpPr>
        <p:grpSpPr>
          <a:xfrm>
            <a:off x="1617160" y="3263805"/>
            <a:ext cx="4596198" cy="3759391"/>
            <a:chOff x="0" y="0"/>
            <a:chExt cx="1122469" cy="918107"/>
          </a:xfrm>
        </p:grpSpPr>
        <p:sp>
          <p:nvSpPr>
            <p:cNvPr id="10" name="Freeform 10"/>
            <p:cNvSpPr/>
            <p:nvPr/>
          </p:nvSpPr>
          <p:spPr>
            <a:xfrm>
              <a:off x="0" y="0"/>
              <a:ext cx="1122469" cy="918107"/>
            </a:xfrm>
            <a:custGeom>
              <a:avLst/>
              <a:gdLst/>
              <a:ahLst/>
              <a:cxnLst/>
              <a:rect l="l" t="t" r="r" b="b"/>
              <a:pathLst>
                <a:path w="1122469" h="918107">
                  <a:moveTo>
                    <a:pt x="0" y="0"/>
                  </a:moveTo>
                  <a:lnTo>
                    <a:pt x="1122469" y="0"/>
                  </a:lnTo>
                  <a:lnTo>
                    <a:pt x="1122469" y="918107"/>
                  </a:lnTo>
                  <a:lnTo>
                    <a:pt x="0" y="918107"/>
                  </a:lnTo>
                  <a:close/>
                </a:path>
              </a:pathLst>
            </a:custGeom>
            <a:blipFill>
              <a:blip r:embed="rId4"/>
              <a:stretch>
                <a:fillRect l="-23029" r="-23029"/>
              </a:stretch>
            </a:blipFill>
          </p:spPr>
          <p:txBody>
            <a:bodyPr/>
            <a:lstStyle/>
            <a:p>
              <a:endParaRPr lang="en-US"/>
            </a:p>
          </p:txBody>
        </p:sp>
      </p:grpSp>
      <p:grpSp>
        <p:nvGrpSpPr>
          <p:cNvPr id="11" name="Group 11"/>
          <p:cNvGrpSpPr/>
          <p:nvPr/>
        </p:nvGrpSpPr>
        <p:grpSpPr>
          <a:xfrm>
            <a:off x="3497094" y="6256899"/>
            <a:ext cx="4596198" cy="3759391"/>
            <a:chOff x="0" y="0"/>
            <a:chExt cx="1971206" cy="1612319"/>
          </a:xfrm>
        </p:grpSpPr>
        <p:sp>
          <p:nvSpPr>
            <p:cNvPr id="12" name="Freeform 12"/>
            <p:cNvSpPr/>
            <p:nvPr/>
          </p:nvSpPr>
          <p:spPr>
            <a:xfrm>
              <a:off x="0" y="0"/>
              <a:ext cx="1971206" cy="1612319"/>
            </a:xfrm>
            <a:custGeom>
              <a:avLst/>
              <a:gdLst/>
              <a:ahLst/>
              <a:cxnLst/>
              <a:rect l="l" t="t" r="r" b="b"/>
              <a:pathLst>
                <a:path w="1971206" h="1612319">
                  <a:moveTo>
                    <a:pt x="0" y="0"/>
                  </a:moveTo>
                  <a:lnTo>
                    <a:pt x="1971206" y="0"/>
                  </a:lnTo>
                  <a:lnTo>
                    <a:pt x="1971206" y="1612319"/>
                  </a:lnTo>
                  <a:lnTo>
                    <a:pt x="0" y="1612319"/>
                  </a:lnTo>
                  <a:close/>
                </a:path>
              </a:pathLst>
            </a:custGeom>
            <a:blipFill>
              <a:blip r:embed="rId5"/>
              <a:stretch>
                <a:fillRect l="-11383" r="-11383"/>
              </a:stretch>
            </a:blipFill>
          </p:spPr>
          <p:txBody>
            <a:bodyPr/>
            <a:lstStyle/>
            <a:p>
              <a:endParaRPr lang="en-US"/>
            </a:p>
          </p:txBody>
        </p:sp>
      </p:grpSp>
      <p:grpSp>
        <p:nvGrpSpPr>
          <p:cNvPr id="13" name="Group 13"/>
          <p:cNvGrpSpPr/>
          <p:nvPr/>
        </p:nvGrpSpPr>
        <p:grpSpPr>
          <a:xfrm>
            <a:off x="-2527067" y="7663815"/>
            <a:ext cx="5246370" cy="524637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alpha val="51765"/>
              </a:srgbClr>
            </a:solidFill>
            <a:ln w="12700">
              <a:solidFill>
                <a:srgbClr val="000000"/>
              </a:solidFill>
            </a:ln>
          </p:spPr>
          <p:txBody>
            <a:bodyPr/>
            <a:lstStyle/>
            <a:p>
              <a:endParaRPr lang="en-US"/>
            </a:p>
          </p:txBody>
        </p:sp>
      </p:grpSp>
      <p:grpSp>
        <p:nvGrpSpPr>
          <p:cNvPr id="15" name="Group 15"/>
          <p:cNvGrpSpPr/>
          <p:nvPr/>
        </p:nvGrpSpPr>
        <p:grpSpPr>
          <a:xfrm>
            <a:off x="-2987508" y="8031318"/>
            <a:ext cx="5246370" cy="524637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45DA0"/>
            </a:solidFill>
            <a:ln w="12700">
              <a:solidFill>
                <a:srgbClr val="000000"/>
              </a:solidFill>
            </a:ln>
          </p:spPr>
          <p:txBody>
            <a:bodyPr/>
            <a:lstStyle/>
            <a:p>
              <a:endParaRPr lang="en-US"/>
            </a:p>
          </p:txBody>
        </p:sp>
      </p:grpSp>
      <p:sp>
        <p:nvSpPr>
          <p:cNvPr id="17" name="TextBox 17"/>
          <p:cNvSpPr txBox="1"/>
          <p:nvPr/>
        </p:nvSpPr>
        <p:spPr>
          <a:xfrm>
            <a:off x="5795193" y="447675"/>
            <a:ext cx="14886759" cy="1152525"/>
          </a:xfrm>
          <a:prstGeom prst="rect">
            <a:avLst/>
          </a:prstGeom>
        </p:spPr>
        <p:txBody>
          <a:bodyPr lIns="0" tIns="0" rIns="0" bIns="0" rtlCol="0" anchor="t">
            <a:spAutoFit/>
          </a:bodyPr>
          <a:lstStyle/>
          <a:p>
            <a:pPr marL="0" lvl="0" indent="0" algn="ctr">
              <a:lnSpc>
                <a:spcPts val="9000"/>
              </a:lnSpc>
              <a:spcBef>
                <a:spcPct val="0"/>
              </a:spcBef>
            </a:pPr>
            <a:r>
              <a:rPr lang="en-US" sz="7500" b="1">
                <a:solidFill>
                  <a:srgbClr val="051D40"/>
                </a:solidFill>
                <a:latin typeface="Montserrat Bold"/>
                <a:ea typeface="Montserrat Bold"/>
                <a:cs typeface="Montserrat Bold"/>
                <a:sym typeface="Montserrat Bold"/>
              </a:rPr>
              <a:t>Rule 3.103</a:t>
            </a:r>
          </a:p>
        </p:txBody>
      </p:sp>
      <p:sp>
        <p:nvSpPr>
          <p:cNvPr id="18" name="TextBox 18"/>
          <p:cNvSpPr txBox="1"/>
          <p:nvPr/>
        </p:nvSpPr>
        <p:spPr>
          <a:xfrm>
            <a:off x="8302020" y="2011050"/>
            <a:ext cx="9873105" cy="6708141"/>
          </a:xfrm>
          <a:prstGeom prst="rect">
            <a:avLst/>
          </a:prstGeom>
        </p:spPr>
        <p:txBody>
          <a:bodyPr lIns="0" tIns="0" rIns="0" bIns="0" rtlCol="0" anchor="t">
            <a:spAutoFit/>
          </a:bodyPr>
          <a:lstStyle/>
          <a:p>
            <a:pPr marL="626106" lvl="1" indent="-313053" algn="l">
              <a:lnSpc>
                <a:spcPts val="4059"/>
              </a:lnSpc>
              <a:buFont typeface="Arial"/>
              <a:buChar char="•"/>
            </a:pPr>
            <a:r>
              <a:rPr lang="en-US" sz="2899">
                <a:solidFill>
                  <a:srgbClr val="051D40"/>
                </a:solidFill>
                <a:latin typeface="Poppins"/>
                <a:ea typeface="Poppins"/>
                <a:cs typeface="Poppins"/>
                <a:sym typeface="Poppins"/>
              </a:rPr>
              <a:t>Clarifies Compact’s role in </a:t>
            </a:r>
            <a:r>
              <a:rPr lang="en-US" sz="2899" b="1">
                <a:solidFill>
                  <a:srgbClr val="051D40"/>
                </a:solidFill>
                <a:latin typeface="Poppins Bold"/>
                <a:ea typeface="Poppins Bold"/>
                <a:cs typeface="Poppins Bold"/>
                <a:sym typeface="Poppins Bold"/>
              </a:rPr>
              <a:t>managing supervision, not sentencing</a:t>
            </a:r>
            <a:r>
              <a:rPr lang="en-US" sz="2899">
                <a:solidFill>
                  <a:srgbClr val="051D40"/>
                </a:solidFill>
                <a:latin typeface="Poppins"/>
                <a:ea typeface="Poppins"/>
                <a:cs typeface="Poppins"/>
                <a:sym typeface="Poppins"/>
              </a:rPr>
              <a:t> decisions</a:t>
            </a:r>
          </a:p>
          <a:p>
            <a:pPr marL="626106" lvl="1" indent="-313053" algn="l">
              <a:lnSpc>
                <a:spcPts val="4059"/>
              </a:lnSpc>
              <a:buFont typeface="Arial"/>
              <a:buChar char="•"/>
            </a:pPr>
            <a:r>
              <a:rPr lang="en-US" sz="2899">
                <a:solidFill>
                  <a:srgbClr val="051D40"/>
                </a:solidFill>
                <a:latin typeface="Poppins"/>
                <a:ea typeface="Poppins"/>
                <a:cs typeface="Poppins"/>
                <a:sym typeface="Poppins"/>
              </a:rPr>
              <a:t>Prevent hardships and instability when individuals’ only resources are in the receiving state</a:t>
            </a:r>
            <a:r>
              <a:rPr lang="en-US" sz="2899" b="1">
                <a:solidFill>
                  <a:srgbClr val="051D40"/>
                </a:solidFill>
                <a:latin typeface="Poppins Bold"/>
                <a:ea typeface="Poppins Bold"/>
                <a:cs typeface="Poppins Bold"/>
                <a:sym typeface="Poppins Bold"/>
              </a:rPr>
              <a:t> (including absconders)</a:t>
            </a:r>
          </a:p>
          <a:p>
            <a:pPr marL="626106" lvl="1" indent="-313053" algn="l">
              <a:lnSpc>
                <a:spcPts val="4059"/>
              </a:lnSpc>
              <a:buFont typeface="Arial"/>
              <a:buChar char="•"/>
            </a:pPr>
            <a:r>
              <a:rPr lang="en-US" sz="2899">
                <a:solidFill>
                  <a:srgbClr val="051D40"/>
                </a:solidFill>
                <a:latin typeface="Poppins"/>
                <a:ea typeface="Poppins"/>
                <a:cs typeface="Poppins"/>
                <a:sym typeface="Poppins"/>
              </a:rPr>
              <a:t>Specifies documentation requirements, including </a:t>
            </a:r>
            <a:r>
              <a:rPr lang="en-US" sz="2899" b="1">
                <a:solidFill>
                  <a:srgbClr val="051D40"/>
                </a:solidFill>
                <a:latin typeface="Poppins Bold"/>
                <a:ea typeface="Poppins Bold"/>
                <a:cs typeface="Poppins Bold"/>
                <a:sym typeface="Poppins Bold"/>
              </a:rPr>
              <a:t>verification of residence</a:t>
            </a:r>
          </a:p>
          <a:p>
            <a:pPr marL="626106" lvl="1" indent="-313053" algn="l">
              <a:lnSpc>
                <a:spcPts val="4059"/>
              </a:lnSpc>
              <a:buFont typeface="Arial"/>
              <a:buChar char="•"/>
            </a:pPr>
            <a:r>
              <a:rPr lang="en-US" sz="2899">
                <a:solidFill>
                  <a:srgbClr val="051D40"/>
                </a:solidFill>
                <a:latin typeface="Poppins"/>
                <a:ea typeface="Poppins"/>
                <a:cs typeface="Poppins"/>
                <a:sym typeface="Poppins"/>
              </a:rPr>
              <a:t>Expands the submission timeframe to </a:t>
            </a:r>
            <a:r>
              <a:rPr lang="en-US" sz="2899" b="1">
                <a:solidFill>
                  <a:srgbClr val="051D40"/>
                </a:solidFill>
                <a:latin typeface="Poppins Bold"/>
                <a:ea typeface="Poppins Bold"/>
                <a:cs typeface="Poppins Bold"/>
                <a:sym typeface="Poppins Bold"/>
              </a:rPr>
              <a:t>10 business days</a:t>
            </a:r>
            <a:r>
              <a:rPr lang="en-US" sz="2899">
                <a:solidFill>
                  <a:srgbClr val="051D40"/>
                </a:solidFill>
                <a:latin typeface="Poppins"/>
                <a:ea typeface="Poppins"/>
                <a:cs typeface="Poppins"/>
                <a:sym typeface="Poppins"/>
              </a:rPr>
              <a:t> for requesting reporting instructions</a:t>
            </a:r>
          </a:p>
          <a:p>
            <a:pPr marL="647695" lvl="1" indent="-323848" algn="l">
              <a:lnSpc>
                <a:spcPts val="4199"/>
              </a:lnSpc>
              <a:buFont typeface="Arial"/>
              <a:buChar char="•"/>
            </a:pPr>
            <a:r>
              <a:rPr lang="en-US" sz="2999">
                <a:solidFill>
                  <a:srgbClr val="051D40"/>
                </a:solidFill>
                <a:latin typeface="Poppins"/>
                <a:ea typeface="Poppins"/>
                <a:cs typeface="Poppins"/>
                <a:sym typeface="Poppins"/>
              </a:rPr>
              <a:t>Establishes receiving state role in obtaining signatures on behalf of sending state</a:t>
            </a:r>
          </a:p>
          <a:p>
            <a:pPr marL="626106" lvl="1" indent="-313053" algn="l">
              <a:lnSpc>
                <a:spcPts val="4059"/>
              </a:lnSpc>
              <a:buFont typeface="Arial"/>
              <a:buChar char="•"/>
            </a:pPr>
            <a:r>
              <a:rPr lang="en-US" sz="2899">
                <a:solidFill>
                  <a:srgbClr val="051D40"/>
                </a:solidFill>
                <a:latin typeface="Poppins"/>
                <a:ea typeface="Poppins"/>
                <a:cs typeface="Poppins"/>
                <a:sym typeface="Poppins"/>
              </a:rPr>
              <a:t>Refine the incarceration timeframe to </a:t>
            </a:r>
            <a:r>
              <a:rPr lang="en-US" sz="2899" b="1">
                <a:solidFill>
                  <a:srgbClr val="051D40"/>
                </a:solidFill>
                <a:latin typeface="Poppins Bold"/>
                <a:ea typeface="Poppins Bold"/>
                <a:cs typeface="Poppins Bold"/>
                <a:sym typeface="Poppins Bold"/>
              </a:rPr>
              <a:t>within 90 days of sentencing </a:t>
            </a:r>
            <a:r>
              <a:rPr lang="en-US" sz="2899">
                <a:solidFill>
                  <a:srgbClr val="051D40"/>
                </a:solidFill>
                <a:latin typeface="Poppins"/>
                <a:ea typeface="Poppins"/>
                <a:cs typeface="Poppins"/>
                <a:sym typeface="Poppins"/>
              </a:rPr>
              <a:t>of release to supervision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rot="5400000">
            <a:off x="8990215" y="810330"/>
            <a:ext cx="8541900" cy="8666340"/>
          </a:xfrm>
          <a:custGeom>
            <a:avLst/>
            <a:gdLst/>
            <a:ahLst/>
            <a:cxnLst/>
            <a:rect l="l" t="t" r="r" b="b"/>
            <a:pathLst>
              <a:path w="8541900" h="8666340">
                <a:moveTo>
                  <a:pt x="0" y="0"/>
                </a:moveTo>
                <a:lnTo>
                  <a:pt x="8541901" y="0"/>
                </a:lnTo>
                <a:lnTo>
                  <a:pt x="8541901"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2832861" y="810330"/>
            <a:ext cx="8541900" cy="8666340"/>
          </a:xfrm>
          <a:custGeom>
            <a:avLst/>
            <a:gdLst/>
            <a:ahLst/>
            <a:cxnLst/>
            <a:rect l="l" t="t" r="r" b="b"/>
            <a:pathLst>
              <a:path w="8541900" h="8666340">
                <a:moveTo>
                  <a:pt x="0" y="0"/>
                </a:moveTo>
                <a:lnTo>
                  <a:pt x="8541900" y="0"/>
                </a:lnTo>
                <a:lnTo>
                  <a:pt x="8541900"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3849022" y="3288638"/>
            <a:ext cx="10589956" cy="3951087"/>
            <a:chOff x="0" y="0"/>
            <a:chExt cx="2789124" cy="1040615"/>
          </a:xfrm>
        </p:grpSpPr>
        <p:sp>
          <p:nvSpPr>
            <p:cNvPr id="6" name="Freeform 6"/>
            <p:cNvSpPr/>
            <p:nvPr/>
          </p:nvSpPr>
          <p:spPr>
            <a:xfrm>
              <a:off x="0" y="0"/>
              <a:ext cx="2789124" cy="1040615"/>
            </a:xfrm>
            <a:custGeom>
              <a:avLst/>
              <a:gdLst/>
              <a:ahLst/>
              <a:cxnLst/>
              <a:rect l="l" t="t" r="r" b="b"/>
              <a:pathLst>
                <a:path w="2789124" h="1040615">
                  <a:moveTo>
                    <a:pt x="0" y="0"/>
                  </a:moveTo>
                  <a:lnTo>
                    <a:pt x="2789124" y="0"/>
                  </a:lnTo>
                  <a:lnTo>
                    <a:pt x="2789124" y="1040615"/>
                  </a:lnTo>
                  <a:lnTo>
                    <a:pt x="0" y="1040615"/>
                  </a:lnTo>
                  <a:close/>
                </a:path>
              </a:pathLst>
            </a:custGeom>
            <a:solidFill>
              <a:srgbClr val="145DA0"/>
            </a:solidFill>
            <a:ln w="38100" cap="sq">
              <a:solidFill>
                <a:srgbClr val="FFFFFF"/>
              </a:solidFill>
              <a:prstDash val="solid"/>
              <a:miter/>
            </a:ln>
          </p:spPr>
          <p:txBody>
            <a:bodyPr/>
            <a:lstStyle/>
            <a:p>
              <a:endParaRPr lang="en-US"/>
            </a:p>
          </p:txBody>
        </p:sp>
        <p:sp>
          <p:nvSpPr>
            <p:cNvPr id="7" name="TextBox 7"/>
            <p:cNvSpPr txBox="1"/>
            <p:nvPr/>
          </p:nvSpPr>
          <p:spPr>
            <a:xfrm>
              <a:off x="0" y="-38100"/>
              <a:ext cx="2789124" cy="107871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481606" y="3824210"/>
            <a:ext cx="9324788" cy="3785710"/>
          </a:xfrm>
          <a:prstGeom prst="rect">
            <a:avLst/>
          </a:prstGeom>
        </p:spPr>
        <p:txBody>
          <a:bodyPr lIns="0" tIns="0" rIns="0" bIns="0" rtlCol="0" anchor="t">
            <a:spAutoFit/>
          </a:bodyPr>
          <a:lstStyle/>
          <a:p>
            <a:pPr algn="ctr">
              <a:lnSpc>
                <a:spcPts val="6063"/>
              </a:lnSpc>
            </a:pPr>
            <a:r>
              <a:rPr lang="en-US" sz="4331" b="1">
                <a:solidFill>
                  <a:srgbClr val="FFFFFF"/>
                </a:solidFill>
                <a:latin typeface="Montserrat Bold"/>
                <a:ea typeface="Montserrat Bold"/>
                <a:cs typeface="Montserrat Bold"/>
                <a:sym typeface="Montserrat Bold"/>
              </a:rPr>
              <a:t>3.103-1 MANDATORY RIS FOR INCARCERATION RELEASE IN RECEIVING STATE</a:t>
            </a:r>
          </a:p>
          <a:p>
            <a:pPr algn="ctr">
              <a:lnSpc>
                <a:spcPts val="6063"/>
              </a:lnSpc>
            </a:pPr>
            <a:endParaRPr lang="en-US" sz="4331" b="1">
              <a:solidFill>
                <a:srgbClr val="FFFFFF"/>
              </a:solidFill>
              <a:latin typeface="Montserrat Bold"/>
              <a:ea typeface="Montserrat Bold"/>
              <a:cs typeface="Montserrat Bold"/>
              <a:sym typeface="Montserrat Bold"/>
            </a:endParaRPr>
          </a:p>
          <a:p>
            <a:pPr marL="0" lvl="0" indent="0" algn="ctr">
              <a:lnSpc>
                <a:spcPts val="6063"/>
              </a:lnSpc>
              <a:spcBef>
                <a:spcPct val="0"/>
              </a:spcBef>
            </a:pPr>
            <a:endParaRPr lang="en-US" sz="4331" b="1">
              <a:solidFill>
                <a:srgbClr val="FFFFFF"/>
              </a:solidFill>
              <a:latin typeface="Montserrat Bold"/>
              <a:ea typeface="Montserrat Bold"/>
              <a:cs typeface="Montserrat Bold"/>
              <a:sym typeface="Montserrat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2123887" y="-2346523"/>
            <a:ext cx="4693046" cy="469304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5573718" y="7940477"/>
            <a:ext cx="4693046" cy="469304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7326551" y="1315476"/>
            <a:ext cx="10464400" cy="7560798"/>
          </a:xfrm>
          <a:prstGeom prst="rect">
            <a:avLst/>
          </a:prstGeom>
        </p:spPr>
        <p:txBody>
          <a:bodyPr lIns="0" tIns="0" rIns="0" bIns="0" rtlCol="0" anchor="t">
            <a:spAutoFit/>
          </a:bodyPr>
          <a:lstStyle/>
          <a:p>
            <a:pPr marL="740700" lvl="1" indent="-370350" algn="l">
              <a:lnSpc>
                <a:spcPts val="4803"/>
              </a:lnSpc>
              <a:buFont typeface="Arial"/>
              <a:buChar char="•"/>
            </a:pPr>
            <a:r>
              <a:rPr lang="en-US" sz="3430" spc="-68">
                <a:solidFill>
                  <a:srgbClr val="FDFDFD"/>
                </a:solidFill>
                <a:latin typeface="Poppins"/>
                <a:ea typeface="Poppins"/>
                <a:cs typeface="Poppins"/>
                <a:sym typeface="Poppins"/>
              </a:rPr>
              <a:t>Curr</a:t>
            </a:r>
            <a:r>
              <a:rPr lang="en-US" sz="3430" strike="noStrike" spc="-68">
                <a:solidFill>
                  <a:srgbClr val="FDFDFD"/>
                </a:solidFill>
                <a:latin typeface="Poppins"/>
                <a:ea typeface="Poppins"/>
                <a:cs typeface="Poppins"/>
                <a:sym typeface="Poppins"/>
              </a:rPr>
              <a:t>ent guidance on post-incarceration reporting instructions is located under Rule 3.102 (“Submission of Transfer Request”)</a:t>
            </a:r>
          </a:p>
          <a:p>
            <a:pPr algn="l">
              <a:lnSpc>
                <a:spcPts val="4803"/>
              </a:lnSpc>
            </a:pPr>
            <a:endParaRPr lang="en-US" sz="3430" strike="noStrike" spc="-68">
              <a:solidFill>
                <a:srgbClr val="FDFDFD"/>
              </a:solidFill>
              <a:latin typeface="Poppins"/>
              <a:ea typeface="Poppins"/>
              <a:cs typeface="Poppins"/>
              <a:sym typeface="Poppins"/>
            </a:endParaRPr>
          </a:p>
          <a:p>
            <a:pPr marL="740700" lvl="1" indent="-370350" algn="l">
              <a:lnSpc>
                <a:spcPts val="4803"/>
              </a:lnSpc>
              <a:buFont typeface="Arial"/>
              <a:buChar char="•"/>
            </a:pPr>
            <a:r>
              <a:rPr lang="en-US" sz="3430" strike="noStrike" spc="-68">
                <a:solidFill>
                  <a:srgbClr val="FDFDFD"/>
                </a:solidFill>
                <a:latin typeface="Poppins"/>
                <a:ea typeface="Poppins"/>
                <a:cs typeface="Poppins"/>
                <a:sym typeface="Poppins"/>
              </a:rPr>
              <a:t>Reflects a distinct process separate from transfer requests making this information easier to find and more accessible</a:t>
            </a:r>
          </a:p>
          <a:p>
            <a:pPr algn="l">
              <a:lnSpc>
                <a:spcPts val="4803"/>
              </a:lnSpc>
            </a:pPr>
            <a:endParaRPr lang="en-US" sz="3430" strike="noStrike" spc="-68">
              <a:solidFill>
                <a:srgbClr val="FDFDFD"/>
              </a:solidFill>
              <a:latin typeface="Poppins"/>
              <a:ea typeface="Poppins"/>
              <a:cs typeface="Poppins"/>
              <a:sym typeface="Poppins"/>
            </a:endParaRPr>
          </a:p>
          <a:p>
            <a:pPr marL="740700" lvl="1" indent="-370350" algn="l">
              <a:lnSpc>
                <a:spcPts val="4803"/>
              </a:lnSpc>
              <a:buFont typeface="Arial"/>
              <a:buChar char="•"/>
            </a:pPr>
            <a:r>
              <a:rPr lang="en-US" sz="3430" strike="noStrike" spc="-68">
                <a:solidFill>
                  <a:srgbClr val="FDFDFD"/>
                </a:solidFill>
                <a:latin typeface="Poppins"/>
                <a:ea typeface="Poppins"/>
                <a:cs typeface="Poppins"/>
                <a:sym typeface="Poppins"/>
              </a:rPr>
              <a:t>The process requires marking these RFRIs as “Expedited,” but the rule change now makes clear that they are mandatory approvals, correcting the previous inconsistency</a:t>
            </a:r>
          </a:p>
          <a:p>
            <a:pPr algn="l">
              <a:lnSpc>
                <a:spcPts val="1723"/>
              </a:lnSpc>
            </a:pPr>
            <a:endParaRPr lang="en-US" sz="3430" strike="noStrike" spc="-68">
              <a:solidFill>
                <a:srgbClr val="FDFDFD"/>
              </a:solidFill>
              <a:latin typeface="Poppins"/>
              <a:ea typeface="Poppins"/>
              <a:cs typeface="Poppins"/>
              <a:sym typeface="Poppins"/>
            </a:endParaRPr>
          </a:p>
        </p:txBody>
      </p:sp>
      <p:grpSp>
        <p:nvGrpSpPr>
          <p:cNvPr id="9" name="Group 9"/>
          <p:cNvGrpSpPr/>
          <p:nvPr/>
        </p:nvGrpSpPr>
        <p:grpSpPr>
          <a:xfrm>
            <a:off x="0" y="0"/>
            <a:ext cx="6858000" cy="10287000"/>
            <a:chOff x="0" y="0"/>
            <a:chExt cx="812800" cy="1219200"/>
          </a:xfrm>
        </p:grpSpPr>
        <p:sp>
          <p:nvSpPr>
            <p:cNvPr id="10" name="Freeform 10"/>
            <p:cNvSpPr/>
            <p:nvPr/>
          </p:nvSpPr>
          <p:spPr>
            <a:xfrm>
              <a:off x="0" y="0"/>
              <a:ext cx="812800" cy="1219200"/>
            </a:xfrm>
            <a:custGeom>
              <a:avLst/>
              <a:gdLst/>
              <a:ahLst/>
              <a:cxnLst/>
              <a:rect l="l" t="t" r="r" b="b"/>
              <a:pathLst>
                <a:path w="812800" h="1219200">
                  <a:moveTo>
                    <a:pt x="0" y="0"/>
                  </a:moveTo>
                  <a:lnTo>
                    <a:pt x="812800" y="0"/>
                  </a:lnTo>
                  <a:lnTo>
                    <a:pt x="812800" y="1219200"/>
                  </a:lnTo>
                  <a:lnTo>
                    <a:pt x="0" y="1219200"/>
                  </a:lnTo>
                  <a:close/>
                </a:path>
              </a:pathLst>
            </a:custGeom>
            <a:blipFill>
              <a:blip r:embed="rId3"/>
              <a:stretch>
                <a:fillRect l="-62359" r="-62359"/>
              </a:stretch>
            </a:blipFill>
          </p:spPr>
          <p:txBody>
            <a:bodyPr/>
            <a:lstStyle/>
            <a:p>
              <a:endParaRPr 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rot="5400000">
            <a:off x="8990215" y="810330"/>
            <a:ext cx="8541900" cy="8666340"/>
          </a:xfrm>
          <a:custGeom>
            <a:avLst/>
            <a:gdLst/>
            <a:ahLst/>
            <a:cxnLst/>
            <a:rect l="l" t="t" r="r" b="b"/>
            <a:pathLst>
              <a:path w="8541900" h="8666340">
                <a:moveTo>
                  <a:pt x="0" y="0"/>
                </a:moveTo>
                <a:lnTo>
                  <a:pt x="8541901" y="0"/>
                </a:lnTo>
                <a:lnTo>
                  <a:pt x="8541901"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2832861" y="810330"/>
            <a:ext cx="8541900" cy="8666340"/>
          </a:xfrm>
          <a:custGeom>
            <a:avLst/>
            <a:gdLst/>
            <a:ahLst/>
            <a:cxnLst/>
            <a:rect l="l" t="t" r="r" b="b"/>
            <a:pathLst>
              <a:path w="8541900" h="8666340">
                <a:moveTo>
                  <a:pt x="0" y="0"/>
                </a:moveTo>
                <a:lnTo>
                  <a:pt x="8541900" y="0"/>
                </a:lnTo>
                <a:lnTo>
                  <a:pt x="8541900"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3849022" y="3288638"/>
            <a:ext cx="10589956" cy="3951087"/>
            <a:chOff x="0" y="0"/>
            <a:chExt cx="2789124" cy="1040615"/>
          </a:xfrm>
        </p:grpSpPr>
        <p:sp>
          <p:nvSpPr>
            <p:cNvPr id="6" name="Freeform 6"/>
            <p:cNvSpPr/>
            <p:nvPr/>
          </p:nvSpPr>
          <p:spPr>
            <a:xfrm>
              <a:off x="0" y="0"/>
              <a:ext cx="2789124" cy="1040615"/>
            </a:xfrm>
            <a:custGeom>
              <a:avLst/>
              <a:gdLst/>
              <a:ahLst/>
              <a:cxnLst/>
              <a:rect l="l" t="t" r="r" b="b"/>
              <a:pathLst>
                <a:path w="2789124" h="1040615">
                  <a:moveTo>
                    <a:pt x="0" y="0"/>
                  </a:moveTo>
                  <a:lnTo>
                    <a:pt x="2789124" y="0"/>
                  </a:lnTo>
                  <a:lnTo>
                    <a:pt x="2789124" y="1040615"/>
                  </a:lnTo>
                  <a:lnTo>
                    <a:pt x="0" y="1040615"/>
                  </a:lnTo>
                  <a:close/>
                </a:path>
              </a:pathLst>
            </a:custGeom>
            <a:solidFill>
              <a:srgbClr val="145DA0"/>
            </a:solidFill>
            <a:ln w="38100" cap="sq">
              <a:solidFill>
                <a:srgbClr val="FFFFFF"/>
              </a:solidFill>
              <a:prstDash val="solid"/>
              <a:miter/>
            </a:ln>
          </p:spPr>
          <p:txBody>
            <a:bodyPr/>
            <a:lstStyle/>
            <a:p>
              <a:endParaRPr lang="en-US"/>
            </a:p>
          </p:txBody>
        </p:sp>
        <p:sp>
          <p:nvSpPr>
            <p:cNvPr id="7" name="TextBox 7"/>
            <p:cNvSpPr txBox="1"/>
            <p:nvPr/>
          </p:nvSpPr>
          <p:spPr>
            <a:xfrm>
              <a:off x="0" y="-38100"/>
              <a:ext cx="2789124" cy="1078715"/>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481606" y="3959714"/>
            <a:ext cx="9324788" cy="3785710"/>
          </a:xfrm>
          <a:prstGeom prst="rect">
            <a:avLst/>
          </a:prstGeom>
        </p:spPr>
        <p:txBody>
          <a:bodyPr lIns="0" tIns="0" rIns="0" bIns="0" rtlCol="0" anchor="t">
            <a:spAutoFit/>
          </a:bodyPr>
          <a:lstStyle/>
          <a:p>
            <a:pPr algn="ctr">
              <a:lnSpc>
                <a:spcPts val="6063"/>
              </a:lnSpc>
            </a:pPr>
            <a:r>
              <a:rPr lang="en-US" sz="4331" b="1">
                <a:solidFill>
                  <a:srgbClr val="FFFFFF"/>
                </a:solidFill>
                <a:latin typeface="Montserrat Bold"/>
                <a:ea typeface="Montserrat Bold"/>
                <a:cs typeface="Montserrat Bold"/>
                <a:sym typeface="Montserrat Bold"/>
              </a:rPr>
              <a:t>3.103-3 REPORTING INSTRUCTIONS FOR SEX OFFENDERS</a:t>
            </a:r>
          </a:p>
          <a:p>
            <a:pPr algn="ctr">
              <a:lnSpc>
                <a:spcPts val="6063"/>
              </a:lnSpc>
            </a:pPr>
            <a:endParaRPr lang="en-US" sz="4331" b="1">
              <a:solidFill>
                <a:srgbClr val="FFFFFF"/>
              </a:solidFill>
              <a:latin typeface="Montserrat Bold"/>
              <a:ea typeface="Montserrat Bold"/>
              <a:cs typeface="Montserrat Bold"/>
              <a:sym typeface="Montserrat Bold"/>
            </a:endParaRPr>
          </a:p>
          <a:p>
            <a:pPr marL="0" lvl="0" indent="0" algn="ctr">
              <a:lnSpc>
                <a:spcPts val="6063"/>
              </a:lnSpc>
              <a:spcBef>
                <a:spcPct val="0"/>
              </a:spcBef>
            </a:pPr>
            <a:endParaRPr lang="en-US" sz="4331" b="1">
              <a:solidFill>
                <a:srgbClr val="FFFFFF"/>
              </a:solidFill>
              <a:latin typeface="Montserrat Bold"/>
              <a:ea typeface="Montserrat Bold"/>
              <a:cs typeface="Montserrat Bold"/>
              <a:sym typeface="Montserrat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0" y="552860"/>
            <a:ext cx="17793515" cy="9802411"/>
            <a:chOff x="0" y="0"/>
            <a:chExt cx="4982580" cy="2744893"/>
          </a:xfrm>
        </p:grpSpPr>
        <p:sp>
          <p:nvSpPr>
            <p:cNvPr id="3" name="Freeform 3"/>
            <p:cNvSpPr/>
            <p:nvPr/>
          </p:nvSpPr>
          <p:spPr>
            <a:xfrm>
              <a:off x="0" y="0"/>
              <a:ext cx="4982580" cy="2744893"/>
            </a:xfrm>
            <a:custGeom>
              <a:avLst/>
              <a:gdLst/>
              <a:ahLst/>
              <a:cxnLst/>
              <a:rect l="l" t="t" r="r" b="b"/>
              <a:pathLst>
                <a:path w="4982580" h="2744893">
                  <a:moveTo>
                    <a:pt x="0" y="0"/>
                  </a:moveTo>
                  <a:lnTo>
                    <a:pt x="4982580" y="0"/>
                  </a:lnTo>
                  <a:lnTo>
                    <a:pt x="4982580" y="2744893"/>
                  </a:lnTo>
                  <a:lnTo>
                    <a:pt x="0" y="2744893"/>
                  </a:lnTo>
                  <a:close/>
                </a:path>
              </a:pathLst>
            </a:custGeom>
            <a:solidFill>
              <a:srgbClr val="000000">
                <a:alpha val="0"/>
              </a:srgbClr>
            </a:solidFill>
            <a:ln w="228600" cap="sq">
              <a:solidFill>
                <a:srgbClr val="145DA0"/>
              </a:solidFill>
              <a:prstDash val="solid"/>
              <a:miter/>
            </a:ln>
          </p:spPr>
          <p:txBody>
            <a:bodyPr/>
            <a:lstStyle/>
            <a:p>
              <a:endParaRPr lang="en-US"/>
            </a:p>
          </p:txBody>
        </p:sp>
        <p:sp>
          <p:nvSpPr>
            <p:cNvPr id="4" name="TextBox 4"/>
            <p:cNvSpPr txBox="1"/>
            <p:nvPr/>
          </p:nvSpPr>
          <p:spPr>
            <a:xfrm>
              <a:off x="0" y="-38100"/>
              <a:ext cx="4982580" cy="2782993"/>
            </a:xfrm>
            <a:prstGeom prst="rect">
              <a:avLst/>
            </a:prstGeom>
          </p:spPr>
          <p:txBody>
            <a:bodyPr lIns="50800" tIns="50800" rIns="50800" bIns="50800" rtlCol="0" anchor="ctr"/>
            <a:lstStyle/>
            <a:p>
              <a:pPr marL="0" lvl="0" indent="0" algn="l">
                <a:lnSpc>
                  <a:spcPts val="2659"/>
                </a:lnSpc>
                <a:spcBef>
                  <a:spcPct val="0"/>
                </a:spcBef>
              </a:pPr>
              <a:endParaRPr/>
            </a:p>
          </p:txBody>
        </p:sp>
      </p:grpSp>
      <p:grpSp>
        <p:nvGrpSpPr>
          <p:cNvPr id="5" name="Group 5"/>
          <p:cNvGrpSpPr/>
          <p:nvPr/>
        </p:nvGrpSpPr>
        <p:grpSpPr>
          <a:xfrm>
            <a:off x="237736" y="1181647"/>
            <a:ext cx="5405612" cy="5095875"/>
            <a:chOff x="0" y="0"/>
            <a:chExt cx="862203" cy="812800"/>
          </a:xfrm>
        </p:grpSpPr>
        <p:sp>
          <p:nvSpPr>
            <p:cNvPr id="6" name="Freeform 6"/>
            <p:cNvSpPr/>
            <p:nvPr/>
          </p:nvSpPr>
          <p:spPr>
            <a:xfrm>
              <a:off x="0" y="0"/>
              <a:ext cx="862203" cy="812800"/>
            </a:xfrm>
            <a:custGeom>
              <a:avLst/>
              <a:gdLst/>
              <a:ahLst/>
              <a:cxnLst/>
              <a:rect l="l" t="t" r="r" b="b"/>
              <a:pathLst>
                <a:path w="862203" h="812800">
                  <a:moveTo>
                    <a:pt x="0" y="0"/>
                  </a:moveTo>
                  <a:lnTo>
                    <a:pt x="862203" y="0"/>
                  </a:lnTo>
                  <a:lnTo>
                    <a:pt x="862203" y="812800"/>
                  </a:lnTo>
                  <a:lnTo>
                    <a:pt x="0" y="812800"/>
                  </a:lnTo>
                  <a:close/>
                </a:path>
              </a:pathLst>
            </a:custGeom>
            <a:blipFill>
              <a:blip r:embed="rId3"/>
              <a:stretch>
                <a:fillRect l="-33795" r="-33795"/>
              </a:stretch>
            </a:blipFill>
          </p:spPr>
          <p:txBody>
            <a:bodyPr/>
            <a:lstStyle/>
            <a:p>
              <a:endParaRPr lang="en-US"/>
            </a:p>
          </p:txBody>
        </p:sp>
      </p:grpSp>
      <p:grpSp>
        <p:nvGrpSpPr>
          <p:cNvPr id="7" name="Group 7"/>
          <p:cNvGrpSpPr/>
          <p:nvPr/>
        </p:nvGrpSpPr>
        <p:grpSpPr>
          <a:xfrm>
            <a:off x="237736" y="5348789"/>
            <a:ext cx="5405612" cy="4396581"/>
            <a:chOff x="0" y="0"/>
            <a:chExt cx="862203" cy="701262"/>
          </a:xfrm>
        </p:grpSpPr>
        <p:sp>
          <p:nvSpPr>
            <p:cNvPr id="8" name="Freeform 8"/>
            <p:cNvSpPr/>
            <p:nvPr/>
          </p:nvSpPr>
          <p:spPr>
            <a:xfrm>
              <a:off x="0" y="0"/>
              <a:ext cx="862203" cy="701262"/>
            </a:xfrm>
            <a:custGeom>
              <a:avLst/>
              <a:gdLst/>
              <a:ahLst/>
              <a:cxnLst/>
              <a:rect l="l" t="t" r="r" b="b"/>
              <a:pathLst>
                <a:path w="862203" h="701262">
                  <a:moveTo>
                    <a:pt x="0" y="0"/>
                  </a:moveTo>
                  <a:lnTo>
                    <a:pt x="862203" y="0"/>
                  </a:lnTo>
                  <a:lnTo>
                    <a:pt x="862203" y="701262"/>
                  </a:lnTo>
                  <a:lnTo>
                    <a:pt x="0" y="701262"/>
                  </a:lnTo>
                  <a:close/>
                </a:path>
              </a:pathLst>
            </a:custGeom>
            <a:blipFill>
              <a:blip r:embed="rId4"/>
              <a:stretch>
                <a:fillRect l="-11038" r="-11038"/>
              </a:stretch>
            </a:blipFill>
          </p:spPr>
          <p:txBody>
            <a:bodyPr/>
            <a:lstStyle/>
            <a:p>
              <a:endParaRPr lang="en-US"/>
            </a:p>
          </p:txBody>
        </p:sp>
      </p:grpSp>
      <p:sp>
        <p:nvSpPr>
          <p:cNvPr id="9" name="TextBox 9"/>
          <p:cNvSpPr txBox="1"/>
          <p:nvPr/>
        </p:nvSpPr>
        <p:spPr>
          <a:xfrm>
            <a:off x="6164893" y="1021852"/>
            <a:ext cx="9841364" cy="2044072"/>
          </a:xfrm>
          <a:prstGeom prst="rect">
            <a:avLst/>
          </a:prstGeom>
        </p:spPr>
        <p:txBody>
          <a:bodyPr lIns="0" tIns="0" rIns="0" bIns="0" rtlCol="0" anchor="t">
            <a:spAutoFit/>
          </a:bodyPr>
          <a:lstStyle/>
          <a:p>
            <a:pPr marL="0" lvl="0" indent="0" algn="l">
              <a:lnSpc>
                <a:spcPts val="7665"/>
              </a:lnSpc>
            </a:pPr>
            <a:r>
              <a:rPr lang="en-US" sz="7300" b="1">
                <a:solidFill>
                  <a:srgbClr val="145DA0"/>
                </a:solidFill>
                <a:latin typeface="Poppins Bold"/>
                <a:ea typeface="Poppins Bold"/>
                <a:cs typeface="Poppins Bold"/>
                <a:sym typeface="Poppins Bold"/>
              </a:rPr>
              <a:t>New Rule to Clarify Process</a:t>
            </a:r>
          </a:p>
        </p:txBody>
      </p:sp>
      <p:sp>
        <p:nvSpPr>
          <p:cNvPr id="10" name="AutoShape 10"/>
          <p:cNvSpPr/>
          <p:nvPr/>
        </p:nvSpPr>
        <p:spPr>
          <a:xfrm>
            <a:off x="6164893" y="2951484"/>
            <a:ext cx="8106519" cy="0"/>
          </a:xfrm>
          <a:prstGeom prst="line">
            <a:avLst/>
          </a:prstGeom>
          <a:ln w="38100" cap="flat">
            <a:solidFill>
              <a:srgbClr val="000000"/>
            </a:solidFill>
            <a:prstDash val="solid"/>
            <a:headEnd type="none" w="sm" len="sm"/>
            <a:tailEnd type="none" w="sm" len="sm"/>
          </a:ln>
        </p:spPr>
        <p:txBody>
          <a:bodyPr/>
          <a:lstStyle/>
          <a:p>
            <a:endParaRPr lang="en-US"/>
          </a:p>
        </p:txBody>
      </p:sp>
      <p:sp>
        <p:nvSpPr>
          <p:cNvPr id="11" name="TextBox 11"/>
          <p:cNvSpPr txBox="1"/>
          <p:nvPr/>
        </p:nvSpPr>
        <p:spPr>
          <a:xfrm>
            <a:off x="6164893" y="3433781"/>
            <a:ext cx="9416321" cy="754535"/>
          </a:xfrm>
          <a:prstGeom prst="rect">
            <a:avLst/>
          </a:prstGeom>
        </p:spPr>
        <p:txBody>
          <a:bodyPr lIns="0" tIns="0" rIns="0" bIns="0" rtlCol="0" anchor="t">
            <a:spAutoFit/>
          </a:bodyPr>
          <a:lstStyle/>
          <a:p>
            <a:pPr marL="0" lvl="0" indent="0" algn="l">
              <a:lnSpc>
                <a:spcPts val="3036"/>
              </a:lnSpc>
            </a:pPr>
            <a:r>
              <a:rPr lang="en-US" sz="2168">
                <a:solidFill>
                  <a:srgbClr val="145DA0"/>
                </a:solidFill>
                <a:latin typeface="Montserrat"/>
                <a:ea typeface="Montserrat"/>
                <a:cs typeface="Montserrat"/>
                <a:sym typeface="Montserrat"/>
              </a:rPr>
              <a:t>C</a:t>
            </a:r>
            <a:r>
              <a:rPr lang="en-US" sz="2168" strike="noStrike">
                <a:solidFill>
                  <a:srgbClr val="145DA0"/>
                </a:solidFill>
                <a:latin typeface="Montserrat"/>
                <a:ea typeface="Montserrat"/>
                <a:cs typeface="Montserrat"/>
                <a:sym typeface="Montserrat"/>
              </a:rPr>
              <a:t>reating a new rule focused on sex offender reporting instruction requirements makes the process ea</a:t>
            </a:r>
            <a:r>
              <a:rPr lang="en-US" sz="2168">
                <a:solidFill>
                  <a:srgbClr val="145DA0"/>
                </a:solidFill>
                <a:latin typeface="Montserrat"/>
                <a:ea typeface="Montserrat"/>
                <a:cs typeface="Montserrat"/>
                <a:sym typeface="Montserrat"/>
              </a:rPr>
              <a:t>sier to understand and follow.</a:t>
            </a:r>
          </a:p>
        </p:txBody>
      </p:sp>
      <p:grpSp>
        <p:nvGrpSpPr>
          <p:cNvPr id="12" name="Group 12"/>
          <p:cNvGrpSpPr/>
          <p:nvPr/>
        </p:nvGrpSpPr>
        <p:grpSpPr>
          <a:xfrm>
            <a:off x="6164893" y="4614919"/>
            <a:ext cx="9416321" cy="2197891"/>
            <a:chOff x="0" y="0"/>
            <a:chExt cx="12555095" cy="2930521"/>
          </a:xfrm>
        </p:grpSpPr>
        <p:sp>
          <p:nvSpPr>
            <p:cNvPr id="13" name="TextBox 13"/>
            <p:cNvSpPr txBox="1"/>
            <p:nvPr/>
          </p:nvSpPr>
          <p:spPr>
            <a:xfrm>
              <a:off x="0" y="-85725"/>
              <a:ext cx="12555095" cy="651299"/>
            </a:xfrm>
            <a:prstGeom prst="rect">
              <a:avLst/>
            </a:prstGeom>
          </p:spPr>
          <p:txBody>
            <a:bodyPr lIns="0" tIns="0" rIns="0" bIns="0" rtlCol="0" anchor="t">
              <a:spAutoFit/>
            </a:bodyPr>
            <a:lstStyle/>
            <a:p>
              <a:pPr marL="0" lvl="0" indent="0" algn="l">
                <a:lnSpc>
                  <a:spcPts val="3919"/>
                </a:lnSpc>
              </a:pPr>
              <a:r>
                <a:rPr lang="en-US" sz="2799" b="1">
                  <a:solidFill>
                    <a:srgbClr val="145DA0"/>
                  </a:solidFill>
                  <a:latin typeface="Poppins Bold"/>
                  <a:ea typeface="Poppins Bold"/>
                  <a:cs typeface="Poppins Bold"/>
                  <a:sym typeface="Poppins Bold"/>
                </a:rPr>
                <a:t>Documentation Requirements</a:t>
              </a:r>
            </a:p>
          </p:txBody>
        </p:sp>
        <p:sp>
          <p:nvSpPr>
            <p:cNvPr id="14" name="TextBox 14"/>
            <p:cNvSpPr txBox="1"/>
            <p:nvPr/>
          </p:nvSpPr>
          <p:spPr>
            <a:xfrm>
              <a:off x="0" y="924349"/>
              <a:ext cx="12555095" cy="2006172"/>
            </a:xfrm>
            <a:prstGeom prst="rect">
              <a:avLst/>
            </a:prstGeom>
          </p:spPr>
          <p:txBody>
            <a:bodyPr lIns="0" tIns="0" rIns="0" bIns="0" rtlCol="0" anchor="t">
              <a:spAutoFit/>
            </a:bodyPr>
            <a:lstStyle/>
            <a:p>
              <a:pPr marL="0" lvl="0" indent="0" algn="l">
                <a:lnSpc>
                  <a:spcPts val="3036"/>
                </a:lnSpc>
              </a:pPr>
              <a:r>
                <a:rPr lang="en-US" sz="2168">
                  <a:solidFill>
                    <a:srgbClr val="145DA0"/>
                  </a:solidFill>
                  <a:latin typeface="Montserrat"/>
                  <a:ea typeface="Montserrat"/>
                  <a:cs typeface="Montserrat"/>
                  <a:sym typeface="Montserrat"/>
                </a:rPr>
                <a:t>R</a:t>
              </a:r>
              <a:r>
                <a:rPr lang="en-US" sz="2168" strike="noStrike">
                  <a:solidFill>
                    <a:srgbClr val="145DA0"/>
                  </a:solidFill>
                  <a:latin typeface="Montserrat"/>
                  <a:ea typeface="Montserrat"/>
                  <a:cs typeface="Montserrat"/>
                  <a:sym typeface="Montserrat"/>
                </a:rPr>
                <a:t>equiring conviction documents and a narrative description of the offense, when available, helps receiving states determine if sex offender registration is needed—especially when the current offense doesn’t clearly require it.</a:t>
              </a:r>
            </a:p>
          </p:txBody>
        </p:sp>
      </p:grpSp>
      <p:grpSp>
        <p:nvGrpSpPr>
          <p:cNvPr id="15" name="Group 15"/>
          <p:cNvGrpSpPr/>
          <p:nvPr/>
        </p:nvGrpSpPr>
        <p:grpSpPr>
          <a:xfrm>
            <a:off x="6164893" y="7241434"/>
            <a:ext cx="9416321" cy="2197863"/>
            <a:chOff x="0" y="0"/>
            <a:chExt cx="12555095" cy="2930483"/>
          </a:xfrm>
        </p:grpSpPr>
        <p:sp>
          <p:nvSpPr>
            <p:cNvPr id="16" name="TextBox 16"/>
            <p:cNvSpPr txBox="1"/>
            <p:nvPr/>
          </p:nvSpPr>
          <p:spPr>
            <a:xfrm>
              <a:off x="0" y="-85725"/>
              <a:ext cx="12555095" cy="651299"/>
            </a:xfrm>
            <a:prstGeom prst="rect">
              <a:avLst/>
            </a:prstGeom>
          </p:spPr>
          <p:txBody>
            <a:bodyPr lIns="0" tIns="0" rIns="0" bIns="0" rtlCol="0" anchor="t">
              <a:spAutoFit/>
            </a:bodyPr>
            <a:lstStyle/>
            <a:p>
              <a:pPr marL="0" lvl="0" indent="0" algn="l">
                <a:lnSpc>
                  <a:spcPts val="3919"/>
                </a:lnSpc>
              </a:pPr>
              <a:r>
                <a:rPr lang="en-US" sz="2799" b="1">
                  <a:solidFill>
                    <a:srgbClr val="145DA0"/>
                  </a:solidFill>
                  <a:latin typeface="Poppins Bold"/>
                  <a:ea typeface="Poppins Bold"/>
                  <a:cs typeface="Poppins Bold"/>
                  <a:sym typeface="Poppins Bold"/>
                </a:rPr>
                <a:t>Virtual Hearing Acknowledgement</a:t>
              </a:r>
            </a:p>
          </p:txBody>
        </p:sp>
        <p:sp>
          <p:nvSpPr>
            <p:cNvPr id="17" name="TextBox 17"/>
            <p:cNvSpPr txBox="1"/>
            <p:nvPr/>
          </p:nvSpPr>
          <p:spPr>
            <a:xfrm>
              <a:off x="0" y="924349"/>
              <a:ext cx="12555095" cy="2006135"/>
            </a:xfrm>
            <a:prstGeom prst="rect">
              <a:avLst/>
            </a:prstGeom>
          </p:spPr>
          <p:txBody>
            <a:bodyPr lIns="0" tIns="0" rIns="0" bIns="0" rtlCol="0" anchor="t">
              <a:spAutoFit/>
            </a:bodyPr>
            <a:lstStyle/>
            <a:p>
              <a:pPr marL="0" lvl="0" indent="0" algn="l">
                <a:lnSpc>
                  <a:spcPts val="3037"/>
                </a:lnSpc>
              </a:pPr>
              <a:r>
                <a:rPr lang="en-US" sz="2169">
                  <a:solidFill>
                    <a:srgbClr val="145DA0"/>
                  </a:solidFill>
                  <a:latin typeface="Montserrat"/>
                  <a:ea typeface="Montserrat"/>
                  <a:cs typeface="Montserrat"/>
                  <a:sym typeface="Montserrat"/>
                </a:rPr>
                <a:t>Referring</a:t>
              </a:r>
              <a:r>
                <a:rPr lang="en-US" sz="2169" strike="noStrike">
                  <a:solidFill>
                    <a:srgbClr val="145DA0"/>
                  </a:solidFill>
                  <a:latin typeface="Montserrat"/>
                  <a:ea typeface="Montserrat"/>
                  <a:cs typeface="Montserrat"/>
                  <a:sym typeface="Montserrat"/>
                </a:rPr>
                <a:t> to virtual sentencings acknowledges current judicial practices and aligns with the 2021 ICAOS legal advisory opinion, promoting consistent appli</a:t>
              </a:r>
              <a:r>
                <a:rPr lang="en-US" sz="2169">
                  <a:solidFill>
                    <a:srgbClr val="145DA0"/>
                  </a:solidFill>
                  <a:latin typeface="Montserrat"/>
                  <a:ea typeface="Montserrat"/>
                  <a:cs typeface="Montserrat"/>
                  <a:sym typeface="Montserrat"/>
                </a:rPr>
                <a:t>cation of reporting instruction rules.</a:t>
              </a:r>
            </a:p>
            <a:p>
              <a:pPr marL="0" lvl="0" indent="0" algn="l">
                <a:lnSpc>
                  <a:spcPts val="3037"/>
                </a:lnSpc>
              </a:pPr>
              <a:endParaRPr lang="en-US" sz="2169">
                <a:solidFill>
                  <a:srgbClr val="145DA0"/>
                </a:solidFill>
                <a:latin typeface="Montserrat"/>
                <a:ea typeface="Montserrat"/>
                <a:cs typeface="Montserrat"/>
                <a:sym typeface="Montserrat"/>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rot="5400000">
            <a:off x="8990215" y="810330"/>
            <a:ext cx="8541900" cy="8666340"/>
          </a:xfrm>
          <a:custGeom>
            <a:avLst/>
            <a:gdLst/>
            <a:ahLst/>
            <a:cxnLst/>
            <a:rect l="l" t="t" r="r" b="b"/>
            <a:pathLst>
              <a:path w="8541900" h="8666340">
                <a:moveTo>
                  <a:pt x="0" y="0"/>
                </a:moveTo>
                <a:lnTo>
                  <a:pt x="8541901" y="0"/>
                </a:lnTo>
                <a:lnTo>
                  <a:pt x="8541901"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2832861" y="810330"/>
            <a:ext cx="8541900" cy="8666340"/>
          </a:xfrm>
          <a:custGeom>
            <a:avLst/>
            <a:gdLst/>
            <a:ahLst/>
            <a:cxnLst/>
            <a:rect l="l" t="t" r="r" b="b"/>
            <a:pathLst>
              <a:path w="8541900" h="8666340">
                <a:moveTo>
                  <a:pt x="0" y="0"/>
                </a:moveTo>
                <a:lnTo>
                  <a:pt x="8541900" y="0"/>
                </a:lnTo>
                <a:lnTo>
                  <a:pt x="8541900"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3061529" y="2937389"/>
            <a:ext cx="12164941" cy="4412223"/>
            <a:chOff x="0" y="0"/>
            <a:chExt cx="3203935" cy="1162067"/>
          </a:xfrm>
        </p:grpSpPr>
        <p:sp>
          <p:nvSpPr>
            <p:cNvPr id="6" name="Freeform 6"/>
            <p:cNvSpPr/>
            <p:nvPr/>
          </p:nvSpPr>
          <p:spPr>
            <a:xfrm>
              <a:off x="0" y="0"/>
              <a:ext cx="3203935" cy="1162067"/>
            </a:xfrm>
            <a:custGeom>
              <a:avLst/>
              <a:gdLst/>
              <a:ahLst/>
              <a:cxnLst/>
              <a:rect l="l" t="t" r="r" b="b"/>
              <a:pathLst>
                <a:path w="3203935" h="1162067">
                  <a:moveTo>
                    <a:pt x="0" y="0"/>
                  </a:moveTo>
                  <a:lnTo>
                    <a:pt x="3203935" y="0"/>
                  </a:lnTo>
                  <a:lnTo>
                    <a:pt x="3203935" y="1162067"/>
                  </a:lnTo>
                  <a:lnTo>
                    <a:pt x="0" y="1162067"/>
                  </a:lnTo>
                  <a:close/>
                </a:path>
              </a:pathLst>
            </a:custGeom>
            <a:solidFill>
              <a:srgbClr val="145DA0"/>
            </a:solidFill>
            <a:ln w="38100" cap="sq">
              <a:solidFill>
                <a:srgbClr val="FFFFFF"/>
              </a:solidFill>
              <a:prstDash val="solid"/>
              <a:miter/>
            </a:ln>
          </p:spPr>
          <p:txBody>
            <a:bodyPr/>
            <a:lstStyle/>
            <a:p>
              <a:endParaRPr lang="en-US"/>
            </a:p>
          </p:txBody>
        </p:sp>
        <p:sp>
          <p:nvSpPr>
            <p:cNvPr id="7" name="TextBox 7"/>
            <p:cNvSpPr txBox="1"/>
            <p:nvPr/>
          </p:nvSpPr>
          <p:spPr>
            <a:xfrm>
              <a:off x="0" y="-38100"/>
              <a:ext cx="3203935" cy="1200167"/>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332775" y="3994267"/>
            <a:ext cx="11622449" cy="2174641"/>
          </a:xfrm>
          <a:prstGeom prst="rect">
            <a:avLst/>
          </a:prstGeom>
        </p:spPr>
        <p:txBody>
          <a:bodyPr lIns="0" tIns="0" rIns="0" bIns="0" rtlCol="0" anchor="t">
            <a:spAutoFit/>
          </a:bodyPr>
          <a:lstStyle/>
          <a:p>
            <a:pPr marL="0" lvl="0" indent="0" algn="ctr">
              <a:lnSpc>
                <a:spcPts val="8762"/>
              </a:lnSpc>
              <a:spcBef>
                <a:spcPct val="0"/>
              </a:spcBef>
            </a:pPr>
            <a:r>
              <a:rPr lang="en-US" sz="6259" b="1">
                <a:solidFill>
                  <a:srgbClr val="FFFFFF"/>
                </a:solidFill>
                <a:latin typeface="Montserrat Bold"/>
                <a:ea typeface="Montserrat Bold"/>
                <a:cs typeface="Montserrat Bold"/>
                <a:sym typeface="Montserrat Bold"/>
              </a:rPr>
              <a:t>CHAPTER 4: SUPERVISION IN THE RECEIVING STATE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144000" cy="5143500"/>
            <a:chOff x="0" y="0"/>
            <a:chExt cx="1444978" cy="812800"/>
          </a:xfrm>
        </p:grpSpPr>
        <p:sp>
          <p:nvSpPr>
            <p:cNvPr id="3" name="Freeform 3"/>
            <p:cNvSpPr/>
            <p:nvPr/>
          </p:nvSpPr>
          <p:spPr>
            <a:xfrm>
              <a:off x="0" y="0"/>
              <a:ext cx="1444978" cy="812800"/>
            </a:xfrm>
            <a:custGeom>
              <a:avLst/>
              <a:gdLst/>
              <a:ahLst/>
              <a:cxnLst/>
              <a:rect l="l" t="t" r="r" b="b"/>
              <a:pathLst>
                <a:path w="1444978" h="812800">
                  <a:moveTo>
                    <a:pt x="0" y="0"/>
                  </a:moveTo>
                  <a:lnTo>
                    <a:pt x="1444978" y="0"/>
                  </a:lnTo>
                  <a:lnTo>
                    <a:pt x="1444978" y="812800"/>
                  </a:lnTo>
                  <a:lnTo>
                    <a:pt x="0" y="812800"/>
                  </a:lnTo>
                  <a:close/>
                </a:path>
              </a:pathLst>
            </a:custGeom>
            <a:blipFill>
              <a:blip r:embed="rId3"/>
              <a:stretch>
                <a:fillRect t="-9313" b="-9313"/>
              </a:stretch>
            </a:blipFill>
          </p:spPr>
          <p:txBody>
            <a:bodyPr/>
            <a:lstStyle/>
            <a:p>
              <a:endParaRPr lang="en-US"/>
            </a:p>
          </p:txBody>
        </p:sp>
      </p:grpSp>
      <p:grpSp>
        <p:nvGrpSpPr>
          <p:cNvPr id="4" name="Group 4"/>
          <p:cNvGrpSpPr/>
          <p:nvPr/>
        </p:nvGrpSpPr>
        <p:grpSpPr>
          <a:xfrm>
            <a:off x="9144000" y="5143500"/>
            <a:ext cx="9144000" cy="5143500"/>
            <a:chOff x="0" y="0"/>
            <a:chExt cx="1444978" cy="812800"/>
          </a:xfrm>
        </p:grpSpPr>
        <p:sp>
          <p:nvSpPr>
            <p:cNvPr id="5" name="Freeform 5"/>
            <p:cNvSpPr/>
            <p:nvPr/>
          </p:nvSpPr>
          <p:spPr>
            <a:xfrm>
              <a:off x="0" y="0"/>
              <a:ext cx="1444978" cy="812800"/>
            </a:xfrm>
            <a:custGeom>
              <a:avLst/>
              <a:gdLst/>
              <a:ahLst/>
              <a:cxnLst/>
              <a:rect l="l" t="t" r="r" b="b"/>
              <a:pathLst>
                <a:path w="1444978" h="812800">
                  <a:moveTo>
                    <a:pt x="0" y="0"/>
                  </a:moveTo>
                  <a:lnTo>
                    <a:pt x="1444978" y="0"/>
                  </a:lnTo>
                  <a:lnTo>
                    <a:pt x="1444978" y="812800"/>
                  </a:lnTo>
                  <a:lnTo>
                    <a:pt x="0" y="812800"/>
                  </a:lnTo>
                  <a:close/>
                </a:path>
              </a:pathLst>
            </a:custGeom>
            <a:blipFill>
              <a:blip r:embed="rId4"/>
              <a:stretch>
                <a:fillRect t="-9222" b="-9222"/>
              </a:stretch>
            </a:blipFill>
          </p:spPr>
          <p:txBody>
            <a:bodyPr/>
            <a:lstStyle/>
            <a:p>
              <a:endParaRPr lang="en-US"/>
            </a:p>
          </p:txBody>
        </p:sp>
      </p:grpSp>
      <p:grpSp>
        <p:nvGrpSpPr>
          <p:cNvPr id="6" name="Group 6"/>
          <p:cNvGrpSpPr/>
          <p:nvPr/>
        </p:nvGrpSpPr>
        <p:grpSpPr>
          <a:xfrm>
            <a:off x="9344537" y="304160"/>
            <a:ext cx="8742927" cy="4446916"/>
            <a:chOff x="0" y="0"/>
            <a:chExt cx="11657236" cy="5929221"/>
          </a:xfrm>
        </p:grpSpPr>
        <p:sp>
          <p:nvSpPr>
            <p:cNvPr id="7" name="TextBox 7"/>
            <p:cNvSpPr txBox="1"/>
            <p:nvPr/>
          </p:nvSpPr>
          <p:spPr>
            <a:xfrm>
              <a:off x="0" y="-38100"/>
              <a:ext cx="11657236" cy="1485900"/>
            </a:xfrm>
            <a:prstGeom prst="rect">
              <a:avLst/>
            </a:prstGeom>
          </p:spPr>
          <p:txBody>
            <a:bodyPr lIns="0" tIns="0" rIns="0" bIns="0" rtlCol="0" anchor="t">
              <a:spAutoFit/>
            </a:bodyPr>
            <a:lstStyle/>
            <a:p>
              <a:pPr marL="0" lvl="0" indent="0" algn="l">
                <a:lnSpc>
                  <a:spcPts val="4315"/>
                </a:lnSpc>
                <a:spcBef>
                  <a:spcPct val="0"/>
                </a:spcBef>
              </a:pPr>
              <a:r>
                <a:rPr lang="en-US" sz="3596" b="1" u="none" strike="noStrike">
                  <a:solidFill>
                    <a:srgbClr val="145DA0"/>
                  </a:solidFill>
                  <a:latin typeface="Poppins Bold"/>
                  <a:ea typeface="Poppins Bold"/>
                  <a:cs typeface="Poppins Bold"/>
                  <a:sym typeface="Poppins Bold"/>
                </a:rPr>
                <a:t>4.101 Manner and Degree of Supervision in Receiving State</a:t>
              </a:r>
            </a:p>
          </p:txBody>
        </p:sp>
        <p:sp>
          <p:nvSpPr>
            <p:cNvPr id="8" name="TextBox 8"/>
            <p:cNvSpPr txBox="1"/>
            <p:nvPr/>
          </p:nvSpPr>
          <p:spPr>
            <a:xfrm>
              <a:off x="0" y="1828392"/>
              <a:ext cx="11657236" cy="4100828"/>
            </a:xfrm>
            <a:prstGeom prst="rect">
              <a:avLst/>
            </a:prstGeom>
          </p:spPr>
          <p:txBody>
            <a:bodyPr lIns="0" tIns="0" rIns="0" bIns="0" rtlCol="0" anchor="t">
              <a:spAutoFit/>
            </a:bodyPr>
            <a:lstStyle/>
            <a:p>
              <a:pPr marL="474989" lvl="1" indent="-237495" algn="l">
                <a:lnSpc>
                  <a:spcPts val="3080"/>
                </a:lnSpc>
                <a:buFont typeface="Arial"/>
                <a:buChar char="•"/>
              </a:pPr>
              <a:r>
                <a:rPr lang="en-US" sz="2200" spc="-44">
                  <a:solidFill>
                    <a:srgbClr val="145DA0"/>
                  </a:solidFill>
                  <a:latin typeface="Poppins"/>
                  <a:ea typeface="Poppins"/>
                  <a:cs typeface="Poppins"/>
                  <a:sym typeface="Poppins"/>
                </a:rPr>
                <a:t>FY25 Retaken/Retransferred Assessment identified inconsistencies in supervision documentation</a:t>
              </a:r>
            </a:p>
            <a:p>
              <a:pPr marL="474989" lvl="1" indent="-237495" algn="l">
                <a:lnSpc>
                  <a:spcPts val="3080"/>
                </a:lnSpc>
                <a:spcBef>
                  <a:spcPct val="0"/>
                </a:spcBef>
                <a:buFont typeface="Arial"/>
                <a:buChar char="•"/>
              </a:pPr>
              <a:r>
                <a:rPr lang="en-US" sz="2200" spc="-44">
                  <a:solidFill>
                    <a:srgbClr val="145DA0"/>
                  </a:solidFill>
                  <a:latin typeface="Poppins"/>
                  <a:ea typeface="Poppins"/>
                  <a:cs typeface="Poppins"/>
                  <a:sym typeface="Poppins"/>
                </a:rPr>
                <a:t>Sets clear standards </a:t>
              </a:r>
              <a:r>
                <a:rPr lang="en-US" sz="2200" u="none" strike="noStrike" spc="-44">
                  <a:solidFill>
                    <a:srgbClr val="145DA0"/>
                  </a:solidFill>
                  <a:latin typeface="Poppins"/>
                  <a:ea typeface="Poppins"/>
                  <a:cs typeface="Poppins"/>
                  <a:sym typeface="Poppins"/>
                </a:rPr>
                <a:t>for documentation and communication</a:t>
              </a:r>
            </a:p>
            <a:p>
              <a:pPr marL="474989" lvl="1" indent="-237495" algn="l">
                <a:lnSpc>
                  <a:spcPts val="3080"/>
                </a:lnSpc>
                <a:spcBef>
                  <a:spcPct val="0"/>
                </a:spcBef>
                <a:buFont typeface="Arial"/>
                <a:buChar char="•"/>
              </a:pPr>
              <a:r>
                <a:rPr lang="en-US" sz="2200" u="none" strike="noStrike" spc="-44">
                  <a:solidFill>
                    <a:srgbClr val="145DA0"/>
                  </a:solidFill>
                  <a:latin typeface="Poppins"/>
                  <a:ea typeface="Poppins"/>
                  <a:cs typeface="Poppins"/>
                  <a:sym typeface="Poppins"/>
                </a:rPr>
                <a:t>Confirms receiving state’s authority to impose sanctions consistent with local practice</a:t>
              </a:r>
            </a:p>
            <a:p>
              <a:pPr marL="474989" lvl="1" indent="-237495" algn="l">
                <a:lnSpc>
                  <a:spcPts val="3080"/>
                </a:lnSpc>
                <a:spcBef>
                  <a:spcPct val="0"/>
                </a:spcBef>
                <a:buFont typeface="Arial"/>
                <a:buChar char="•"/>
              </a:pPr>
              <a:r>
                <a:rPr lang="en-US" sz="2200" u="none" strike="noStrike" spc="-44">
                  <a:solidFill>
                    <a:srgbClr val="145DA0"/>
                  </a:solidFill>
                  <a:latin typeface="Poppins"/>
                  <a:ea typeface="Poppins"/>
                  <a:cs typeface="Poppins"/>
                  <a:sym typeface="Poppins"/>
                </a:rPr>
                <a:t>Reinforces the “treat like your own” principle for equitable supervision standards</a:t>
              </a:r>
            </a:p>
            <a:p>
              <a:pPr marL="0" lvl="0" indent="0" algn="l">
                <a:lnSpc>
                  <a:spcPts val="2800"/>
                </a:lnSpc>
                <a:spcBef>
                  <a:spcPct val="0"/>
                </a:spcBef>
              </a:pPr>
              <a:endParaRPr lang="en-US" sz="2200" u="none" strike="noStrike" spc="-44">
                <a:solidFill>
                  <a:srgbClr val="145DA0"/>
                </a:solidFill>
                <a:latin typeface="Poppins"/>
                <a:ea typeface="Poppins"/>
                <a:cs typeface="Poppins"/>
                <a:sym typeface="Poppins"/>
              </a:endParaRPr>
            </a:p>
          </p:txBody>
        </p:sp>
      </p:grpSp>
      <p:grpSp>
        <p:nvGrpSpPr>
          <p:cNvPr id="9" name="Group 9"/>
          <p:cNvGrpSpPr/>
          <p:nvPr/>
        </p:nvGrpSpPr>
        <p:grpSpPr>
          <a:xfrm>
            <a:off x="351924" y="5709123"/>
            <a:ext cx="8351901" cy="4013834"/>
            <a:chOff x="0" y="0"/>
            <a:chExt cx="11135867" cy="5351778"/>
          </a:xfrm>
        </p:grpSpPr>
        <p:sp>
          <p:nvSpPr>
            <p:cNvPr id="10" name="TextBox 10"/>
            <p:cNvSpPr txBox="1"/>
            <p:nvPr/>
          </p:nvSpPr>
          <p:spPr>
            <a:xfrm>
              <a:off x="0" y="1822450"/>
              <a:ext cx="11135867" cy="3529328"/>
            </a:xfrm>
            <a:prstGeom prst="rect">
              <a:avLst/>
            </a:prstGeom>
          </p:spPr>
          <p:txBody>
            <a:bodyPr lIns="0" tIns="0" rIns="0" bIns="0" rtlCol="0" anchor="t">
              <a:spAutoFit/>
            </a:bodyPr>
            <a:lstStyle/>
            <a:p>
              <a:pPr marL="474989" lvl="1" indent="-237495" algn="l">
                <a:lnSpc>
                  <a:spcPts val="3080"/>
                </a:lnSpc>
                <a:buFont typeface="Arial"/>
                <a:buChar char="•"/>
              </a:pPr>
              <a:r>
                <a:rPr lang="en-US" sz="2200" spc="-44">
                  <a:solidFill>
                    <a:srgbClr val="145DA0"/>
                  </a:solidFill>
                  <a:latin typeface="Poppins"/>
                  <a:ea typeface="Poppins"/>
                  <a:cs typeface="Poppins"/>
                  <a:sym typeface="Poppins"/>
                </a:rPr>
                <a:t>Sets a clear timeframe: send departure notifications no earlier than 5 business days before intended departure</a:t>
              </a:r>
            </a:p>
            <a:p>
              <a:pPr marL="474989" lvl="1" indent="-237495" algn="l">
                <a:lnSpc>
                  <a:spcPts val="3080"/>
                </a:lnSpc>
                <a:buFont typeface="Arial"/>
                <a:buChar char="•"/>
              </a:pPr>
              <a:r>
                <a:rPr lang="en-US" sz="2200" spc="-44">
                  <a:solidFill>
                    <a:srgbClr val="145DA0"/>
                  </a:solidFill>
                  <a:latin typeface="Poppins"/>
                  <a:ea typeface="Poppins"/>
                  <a:cs typeface="Poppins"/>
                  <a:sym typeface="Poppins"/>
                </a:rPr>
                <a:t>Promotes consistent communication between states </a:t>
              </a:r>
            </a:p>
            <a:p>
              <a:pPr marL="474989" lvl="1" indent="-237495" algn="l">
                <a:lnSpc>
                  <a:spcPts val="3080"/>
                </a:lnSpc>
                <a:buFont typeface="Arial"/>
                <a:buChar char="•"/>
              </a:pPr>
              <a:r>
                <a:rPr lang="en-US" sz="2200" spc="-44">
                  <a:solidFill>
                    <a:srgbClr val="145DA0"/>
                  </a:solidFill>
                  <a:latin typeface="Poppins"/>
                  <a:ea typeface="Poppins"/>
                  <a:cs typeface="Poppins"/>
                  <a:sym typeface="Poppins"/>
                </a:rPr>
                <a:t>Requires travel details for better tracking</a:t>
              </a:r>
            </a:p>
            <a:p>
              <a:pPr marL="474989" lvl="1" indent="-237495" algn="l">
                <a:lnSpc>
                  <a:spcPts val="3080"/>
                </a:lnSpc>
                <a:buFont typeface="Arial"/>
                <a:buChar char="•"/>
              </a:pPr>
              <a:r>
                <a:rPr lang="en-US" sz="2200" spc="-44">
                  <a:solidFill>
                    <a:srgbClr val="145DA0"/>
                  </a:solidFill>
                  <a:latin typeface="Poppins"/>
                  <a:ea typeface="Poppins"/>
                  <a:cs typeface="Poppins"/>
                  <a:sym typeface="Poppins"/>
                </a:rPr>
                <a:t>Applies to all individuals under compact supervision</a:t>
              </a:r>
            </a:p>
            <a:p>
              <a:pPr algn="l">
                <a:lnSpc>
                  <a:spcPts val="2800"/>
                </a:lnSpc>
              </a:pPr>
              <a:endParaRPr lang="en-US" sz="2200" spc="-44">
                <a:solidFill>
                  <a:srgbClr val="145DA0"/>
                </a:solidFill>
                <a:latin typeface="Poppins"/>
                <a:ea typeface="Poppins"/>
                <a:cs typeface="Poppins"/>
                <a:sym typeface="Poppins"/>
              </a:endParaRPr>
            </a:p>
            <a:p>
              <a:pPr marL="0" lvl="0" indent="0" algn="l">
                <a:lnSpc>
                  <a:spcPts val="2800"/>
                </a:lnSpc>
                <a:spcBef>
                  <a:spcPct val="0"/>
                </a:spcBef>
              </a:pPr>
              <a:endParaRPr lang="en-US" sz="2200" spc="-44">
                <a:solidFill>
                  <a:srgbClr val="145DA0"/>
                </a:solidFill>
                <a:latin typeface="Poppins"/>
                <a:ea typeface="Poppins"/>
                <a:cs typeface="Poppins"/>
                <a:sym typeface="Poppins"/>
              </a:endParaRPr>
            </a:p>
          </p:txBody>
        </p:sp>
        <p:sp>
          <p:nvSpPr>
            <p:cNvPr id="11" name="TextBox 11"/>
            <p:cNvSpPr txBox="1"/>
            <p:nvPr/>
          </p:nvSpPr>
          <p:spPr>
            <a:xfrm>
              <a:off x="0" y="-38100"/>
              <a:ext cx="11135867" cy="1485900"/>
            </a:xfrm>
            <a:prstGeom prst="rect">
              <a:avLst/>
            </a:prstGeom>
          </p:spPr>
          <p:txBody>
            <a:bodyPr lIns="0" tIns="0" rIns="0" bIns="0" rtlCol="0" anchor="t">
              <a:spAutoFit/>
            </a:bodyPr>
            <a:lstStyle/>
            <a:p>
              <a:pPr marL="0" lvl="0" indent="0" algn="l">
                <a:lnSpc>
                  <a:spcPts val="4315"/>
                </a:lnSpc>
                <a:spcBef>
                  <a:spcPct val="0"/>
                </a:spcBef>
              </a:pPr>
              <a:r>
                <a:rPr lang="en-US" sz="3596" b="1" u="none" strike="noStrike">
                  <a:solidFill>
                    <a:srgbClr val="145DA0"/>
                  </a:solidFill>
                  <a:latin typeface="Poppins Bold"/>
                  <a:ea typeface="Poppins Bold"/>
                  <a:cs typeface="Poppins Bold"/>
                  <a:sym typeface="Poppins Bold"/>
                </a:rPr>
                <a:t>4.105 Arrival and Departure Notifications</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5143500"/>
          </a:xfrm>
          <a:custGeom>
            <a:avLst/>
            <a:gdLst/>
            <a:ahLst/>
            <a:cxnLst/>
            <a:rect l="l" t="t" r="r" b="b"/>
            <a:pathLst>
              <a:path w="18288000" h="5143500">
                <a:moveTo>
                  <a:pt x="0" y="0"/>
                </a:moveTo>
                <a:lnTo>
                  <a:pt x="18288000" y="0"/>
                </a:lnTo>
                <a:lnTo>
                  <a:pt x="18288000" y="5143500"/>
                </a:lnTo>
                <a:lnTo>
                  <a:pt x="0" y="5143500"/>
                </a:lnTo>
                <a:lnTo>
                  <a:pt x="0" y="0"/>
                </a:lnTo>
                <a:close/>
              </a:path>
            </a:pathLst>
          </a:custGeom>
          <a:blipFill>
            <a:blip r:embed="rId3"/>
            <a:stretch>
              <a:fillRect t="-72406" b="-64482"/>
            </a:stretch>
          </a:blipFill>
        </p:spPr>
        <p:txBody>
          <a:bodyPr/>
          <a:lstStyle/>
          <a:p>
            <a:endParaRPr lang="en-US"/>
          </a:p>
        </p:txBody>
      </p:sp>
      <p:grpSp>
        <p:nvGrpSpPr>
          <p:cNvPr id="3" name="Group 3"/>
          <p:cNvGrpSpPr/>
          <p:nvPr/>
        </p:nvGrpSpPr>
        <p:grpSpPr>
          <a:xfrm>
            <a:off x="-188217" y="9258300"/>
            <a:ext cx="18476217" cy="1028700"/>
            <a:chOff x="0" y="0"/>
            <a:chExt cx="4866164" cy="270933"/>
          </a:xfrm>
        </p:grpSpPr>
        <p:sp>
          <p:nvSpPr>
            <p:cNvPr id="4" name="Freeform 4"/>
            <p:cNvSpPr/>
            <p:nvPr/>
          </p:nvSpPr>
          <p:spPr>
            <a:xfrm>
              <a:off x="0" y="0"/>
              <a:ext cx="4866164" cy="270933"/>
            </a:xfrm>
            <a:custGeom>
              <a:avLst/>
              <a:gdLst/>
              <a:ahLst/>
              <a:cxnLst/>
              <a:rect l="l" t="t" r="r" b="b"/>
              <a:pathLst>
                <a:path w="4866164" h="270933">
                  <a:moveTo>
                    <a:pt x="0" y="0"/>
                  </a:moveTo>
                  <a:lnTo>
                    <a:pt x="4866164" y="0"/>
                  </a:lnTo>
                  <a:lnTo>
                    <a:pt x="4866164" y="270933"/>
                  </a:lnTo>
                  <a:lnTo>
                    <a:pt x="0" y="270933"/>
                  </a:lnTo>
                  <a:close/>
                </a:path>
              </a:pathLst>
            </a:custGeom>
            <a:solidFill>
              <a:srgbClr val="5B98BA"/>
            </a:solidFill>
            <a:ln cap="sq">
              <a:noFill/>
              <a:prstDash val="solid"/>
              <a:miter/>
            </a:ln>
          </p:spPr>
          <p:txBody>
            <a:bodyPr/>
            <a:lstStyle/>
            <a:p>
              <a:endParaRPr lang="en-US"/>
            </a:p>
          </p:txBody>
        </p:sp>
        <p:sp>
          <p:nvSpPr>
            <p:cNvPr id="5" name="TextBox 5"/>
            <p:cNvSpPr txBox="1"/>
            <p:nvPr/>
          </p:nvSpPr>
          <p:spPr>
            <a:xfrm>
              <a:off x="0" y="-38100"/>
              <a:ext cx="4866164" cy="309033"/>
            </a:xfrm>
            <a:prstGeom prst="rect">
              <a:avLst/>
            </a:prstGeom>
          </p:spPr>
          <p:txBody>
            <a:bodyPr lIns="50800" tIns="50800" rIns="50800" bIns="50800" rtlCol="0" anchor="ctr"/>
            <a:lstStyle/>
            <a:p>
              <a:pPr marL="0" lvl="0" indent="0" algn="ctr">
                <a:lnSpc>
                  <a:spcPts val="2659"/>
                </a:lnSpc>
                <a:spcBef>
                  <a:spcPct val="0"/>
                </a:spcBef>
              </a:pPr>
              <a:endParaRPr/>
            </a:p>
          </p:txBody>
        </p:sp>
      </p:grpSp>
      <p:grpSp>
        <p:nvGrpSpPr>
          <p:cNvPr id="6" name="Group 6"/>
          <p:cNvGrpSpPr/>
          <p:nvPr/>
        </p:nvGrpSpPr>
        <p:grpSpPr>
          <a:xfrm>
            <a:off x="3367558" y="2590556"/>
            <a:ext cx="11552885" cy="6148637"/>
            <a:chOff x="0" y="0"/>
            <a:chExt cx="3042735" cy="1619394"/>
          </a:xfrm>
        </p:grpSpPr>
        <p:sp>
          <p:nvSpPr>
            <p:cNvPr id="7" name="Freeform 7"/>
            <p:cNvSpPr/>
            <p:nvPr/>
          </p:nvSpPr>
          <p:spPr>
            <a:xfrm>
              <a:off x="0" y="0"/>
              <a:ext cx="3042735" cy="1619394"/>
            </a:xfrm>
            <a:custGeom>
              <a:avLst/>
              <a:gdLst/>
              <a:ahLst/>
              <a:cxnLst/>
              <a:rect l="l" t="t" r="r" b="b"/>
              <a:pathLst>
                <a:path w="3042735" h="1619394">
                  <a:moveTo>
                    <a:pt x="0" y="0"/>
                  </a:moveTo>
                  <a:lnTo>
                    <a:pt x="3042735" y="0"/>
                  </a:lnTo>
                  <a:lnTo>
                    <a:pt x="3042735" y="1619394"/>
                  </a:lnTo>
                  <a:lnTo>
                    <a:pt x="0" y="1619394"/>
                  </a:lnTo>
                  <a:close/>
                </a:path>
              </a:pathLst>
            </a:custGeom>
            <a:solidFill>
              <a:srgbClr val="145DA0"/>
            </a:solidFill>
            <a:ln cap="sq">
              <a:noFill/>
              <a:prstDash val="solid"/>
              <a:miter/>
            </a:ln>
          </p:spPr>
          <p:txBody>
            <a:bodyPr/>
            <a:lstStyle/>
            <a:p>
              <a:endParaRPr lang="en-US"/>
            </a:p>
          </p:txBody>
        </p:sp>
        <p:sp>
          <p:nvSpPr>
            <p:cNvPr id="8" name="TextBox 8"/>
            <p:cNvSpPr txBox="1"/>
            <p:nvPr/>
          </p:nvSpPr>
          <p:spPr>
            <a:xfrm>
              <a:off x="0" y="-38100"/>
              <a:ext cx="3042735" cy="1657494"/>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9" name="TextBox 9"/>
          <p:cNvSpPr txBox="1"/>
          <p:nvPr/>
        </p:nvSpPr>
        <p:spPr>
          <a:xfrm>
            <a:off x="6269838" y="2893968"/>
            <a:ext cx="5748323" cy="1003827"/>
          </a:xfrm>
          <a:prstGeom prst="rect">
            <a:avLst/>
          </a:prstGeom>
        </p:spPr>
        <p:txBody>
          <a:bodyPr lIns="0" tIns="0" rIns="0" bIns="0" rtlCol="0" anchor="t">
            <a:spAutoFit/>
          </a:bodyPr>
          <a:lstStyle/>
          <a:p>
            <a:pPr marL="0" lvl="0" indent="0" algn="ctr">
              <a:lnSpc>
                <a:spcPts val="8195"/>
              </a:lnSpc>
              <a:spcBef>
                <a:spcPct val="0"/>
              </a:spcBef>
            </a:pPr>
            <a:r>
              <a:rPr lang="en-US" sz="5854" b="1">
                <a:solidFill>
                  <a:srgbClr val="FDFDFD"/>
                </a:solidFill>
                <a:latin typeface="Montserrat Bold"/>
                <a:ea typeface="Montserrat Bold"/>
                <a:cs typeface="Montserrat Bold"/>
                <a:sym typeface="Montserrat Bold"/>
              </a:rPr>
              <a:t>Goals</a:t>
            </a:r>
          </a:p>
        </p:txBody>
      </p:sp>
      <p:sp>
        <p:nvSpPr>
          <p:cNvPr id="10" name="TextBox 10"/>
          <p:cNvSpPr txBox="1"/>
          <p:nvPr/>
        </p:nvSpPr>
        <p:spPr>
          <a:xfrm>
            <a:off x="3896755" y="4236467"/>
            <a:ext cx="10494490" cy="3693189"/>
          </a:xfrm>
          <a:prstGeom prst="rect">
            <a:avLst/>
          </a:prstGeom>
        </p:spPr>
        <p:txBody>
          <a:bodyPr lIns="0" tIns="0" rIns="0" bIns="0" rtlCol="0" anchor="t">
            <a:spAutoFit/>
          </a:bodyPr>
          <a:lstStyle/>
          <a:p>
            <a:pPr marL="507122" lvl="1" indent="-253561" algn="l">
              <a:lnSpc>
                <a:spcPts val="3288"/>
              </a:lnSpc>
              <a:buFont typeface="Arial"/>
              <a:buChar char="•"/>
            </a:pPr>
            <a:r>
              <a:rPr lang="en-US" sz="2348" spc="-46">
                <a:solidFill>
                  <a:srgbClr val="FDFDFD"/>
                </a:solidFill>
                <a:latin typeface="Poppins"/>
                <a:ea typeface="Poppins"/>
                <a:cs typeface="Poppins"/>
                <a:sym typeface="Poppins"/>
              </a:rPr>
              <a:t>Discuss the key changes, helping to clarify the impact and intent behind each amendment.</a:t>
            </a:r>
          </a:p>
          <a:p>
            <a:pPr algn="l">
              <a:lnSpc>
                <a:spcPts val="3288"/>
              </a:lnSpc>
            </a:pPr>
            <a:endParaRPr lang="en-US" sz="2348" spc="-46">
              <a:solidFill>
                <a:srgbClr val="FDFDFD"/>
              </a:solidFill>
              <a:latin typeface="Poppins"/>
              <a:ea typeface="Poppins"/>
              <a:cs typeface="Poppins"/>
              <a:sym typeface="Poppins"/>
            </a:endParaRPr>
          </a:p>
          <a:p>
            <a:pPr marL="507122" lvl="1" indent="-253561" algn="l">
              <a:lnSpc>
                <a:spcPts val="3288"/>
              </a:lnSpc>
              <a:buFont typeface="Arial"/>
              <a:buChar char="•"/>
            </a:pPr>
            <a:r>
              <a:rPr lang="en-US" sz="2348" spc="-46">
                <a:solidFill>
                  <a:srgbClr val="FDFDFD"/>
                </a:solidFill>
                <a:latin typeface="Poppins"/>
                <a:ea typeface="Poppins"/>
                <a:cs typeface="Poppins"/>
                <a:sym typeface="Poppins"/>
              </a:rPr>
              <a:t>Examine practical implementation strategies to ensure consistent application of the new rule changes across jurisdictions.</a:t>
            </a:r>
          </a:p>
          <a:p>
            <a:pPr algn="l">
              <a:lnSpc>
                <a:spcPts val="3288"/>
              </a:lnSpc>
            </a:pPr>
            <a:endParaRPr lang="en-US" sz="2348" spc="-46">
              <a:solidFill>
                <a:srgbClr val="FDFDFD"/>
              </a:solidFill>
              <a:latin typeface="Poppins"/>
              <a:ea typeface="Poppins"/>
              <a:cs typeface="Poppins"/>
              <a:sym typeface="Poppins"/>
            </a:endParaRPr>
          </a:p>
          <a:p>
            <a:pPr marL="507122" lvl="1" indent="-253561" algn="l">
              <a:lnSpc>
                <a:spcPts val="3288"/>
              </a:lnSpc>
              <a:buFont typeface="Arial"/>
              <a:buChar char="•"/>
            </a:pPr>
            <a:r>
              <a:rPr lang="en-US" sz="2348" spc="-46">
                <a:solidFill>
                  <a:srgbClr val="FDFDFD"/>
                </a:solidFill>
                <a:latin typeface="Poppins"/>
                <a:ea typeface="Poppins"/>
                <a:cs typeface="Poppins"/>
                <a:sym typeface="Poppins"/>
              </a:rPr>
              <a:t>Foster collaboration and knowledge-sharing among member states to address common challenges and promote effective compliance with the amendments.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2123887" y="-2346523"/>
            <a:ext cx="4693046" cy="469304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5573718" y="7940477"/>
            <a:ext cx="4693046" cy="469304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0" y="0"/>
            <a:ext cx="9144000" cy="5459329"/>
            <a:chOff x="0" y="0"/>
            <a:chExt cx="1444978" cy="862709"/>
          </a:xfrm>
        </p:grpSpPr>
        <p:sp>
          <p:nvSpPr>
            <p:cNvPr id="9" name="Freeform 9"/>
            <p:cNvSpPr/>
            <p:nvPr/>
          </p:nvSpPr>
          <p:spPr>
            <a:xfrm>
              <a:off x="0" y="0"/>
              <a:ext cx="1444978" cy="862709"/>
            </a:xfrm>
            <a:custGeom>
              <a:avLst/>
              <a:gdLst/>
              <a:ahLst/>
              <a:cxnLst/>
              <a:rect l="l" t="t" r="r" b="b"/>
              <a:pathLst>
                <a:path w="1444978" h="862709">
                  <a:moveTo>
                    <a:pt x="0" y="0"/>
                  </a:moveTo>
                  <a:lnTo>
                    <a:pt x="1444978" y="0"/>
                  </a:lnTo>
                  <a:lnTo>
                    <a:pt x="1444978" y="862709"/>
                  </a:lnTo>
                  <a:lnTo>
                    <a:pt x="0" y="862709"/>
                  </a:lnTo>
                  <a:close/>
                </a:path>
              </a:pathLst>
            </a:custGeom>
            <a:blipFill>
              <a:blip r:embed="rId3"/>
              <a:stretch>
                <a:fillRect t="-5796" b="-5796"/>
              </a:stretch>
            </a:blipFill>
          </p:spPr>
          <p:txBody>
            <a:bodyPr/>
            <a:lstStyle/>
            <a:p>
              <a:endParaRPr lang="en-US"/>
            </a:p>
          </p:txBody>
        </p:sp>
      </p:grpSp>
      <p:grpSp>
        <p:nvGrpSpPr>
          <p:cNvPr id="10" name="Group 10"/>
          <p:cNvGrpSpPr/>
          <p:nvPr/>
        </p:nvGrpSpPr>
        <p:grpSpPr>
          <a:xfrm>
            <a:off x="9144000" y="5459329"/>
            <a:ext cx="9144000" cy="4827671"/>
            <a:chOff x="0" y="0"/>
            <a:chExt cx="1444978" cy="762891"/>
          </a:xfrm>
        </p:grpSpPr>
        <p:sp>
          <p:nvSpPr>
            <p:cNvPr id="11" name="Freeform 11"/>
            <p:cNvSpPr/>
            <p:nvPr/>
          </p:nvSpPr>
          <p:spPr>
            <a:xfrm>
              <a:off x="0" y="0"/>
              <a:ext cx="1444978" cy="762891"/>
            </a:xfrm>
            <a:custGeom>
              <a:avLst/>
              <a:gdLst/>
              <a:ahLst/>
              <a:cxnLst/>
              <a:rect l="l" t="t" r="r" b="b"/>
              <a:pathLst>
                <a:path w="1444978" h="762891">
                  <a:moveTo>
                    <a:pt x="0" y="0"/>
                  </a:moveTo>
                  <a:lnTo>
                    <a:pt x="1444978" y="0"/>
                  </a:lnTo>
                  <a:lnTo>
                    <a:pt x="1444978" y="762891"/>
                  </a:lnTo>
                  <a:lnTo>
                    <a:pt x="0" y="762891"/>
                  </a:lnTo>
                  <a:close/>
                </a:path>
              </a:pathLst>
            </a:custGeom>
            <a:blipFill>
              <a:blip r:embed="rId4"/>
              <a:stretch>
                <a:fillRect t="-23277" b="-23277"/>
              </a:stretch>
            </a:blipFill>
          </p:spPr>
          <p:txBody>
            <a:bodyPr/>
            <a:lstStyle/>
            <a:p>
              <a:endParaRPr lang="en-US"/>
            </a:p>
          </p:txBody>
        </p:sp>
      </p:grpSp>
      <p:grpSp>
        <p:nvGrpSpPr>
          <p:cNvPr id="12" name="Group 12"/>
          <p:cNvGrpSpPr/>
          <p:nvPr/>
        </p:nvGrpSpPr>
        <p:grpSpPr>
          <a:xfrm>
            <a:off x="9341363" y="216797"/>
            <a:ext cx="8749275" cy="4679827"/>
            <a:chOff x="0" y="0"/>
            <a:chExt cx="11665700" cy="6239769"/>
          </a:xfrm>
        </p:grpSpPr>
        <p:sp>
          <p:nvSpPr>
            <p:cNvPr id="13" name="TextBox 13"/>
            <p:cNvSpPr txBox="1"/>
            <p:nvPr/>
          </p:nvSpPr>
          <p:spPr>
            <a:xfrm>
              <a:off x="0" y="0"/>
              <a:ext cx="11665700" cy="1701800"/>
            </a:xfrm>
            <a:prstGeom prst="rect">
              <a:avLst/>
            </a:prstGeom>
          </p:spPr>
          <p:txBody>
            <a:bodyPr lIns="0" tIns="0" rIns="0" bIns="0" rtlCol="0" anchor="t">
              <a:spAutoFit/>
            </a:bodyPr>
            <a:lstStyle/>
            <a:p>
              <a:pPr marL="0" lvl="0" indent="0" algn="ctr">
                <a:lnSpc>
                  <a:spcPts val="5040"/>
                </a:lnSpc>
                <a:spcBef>
                  <a:spcPct val="0"/>
                </a:spcBef>
              </a:pPr>
              <a:r>
                <a:rPr lang="en-US" sz="4200">
                  <a:solidFill>
                    <a:srgbClr val="FDFDFD"/>
                  </a:solidFill>
                  <a:latin typeface="Montserrat"/>
                  <a:ea typeface="Montserrat"/>
                  <a:cs typeface="Montserrat"/>
                  <a:sym typeface="Montserrat"/>
                </a:rPr>
                <a:t>4.111 </a:t>
              </a:r>
              <a:r>
                <a:rPr lang="en-US" sz="4200" strike="noStrike">
                  <a:solidFill>
                    <a:srgbClr val="FDFDFD"/>
                  </a:solidFill>
                  <a:latin typeface="Montserrat"/>
                  <a:ea typeface="Montserrat"/>
                  <a:cs typeface="Montserrat"/>
                  <a:sym typeface="Montserrat"/>
                </a:rPr>
                <a:t>Supervised individual returning to the sending state</a:t>
              </a:r>
            </a:p>
          </p:txBody>
        </p:sp>
        <p:sp>
          <p:nvSpPr>
            <p:cNvPr id="14" name="TextBox 14"/>
            <p:cNvSpPr txBox="1"/>
            <p:nvPr/>
          </p:nvSpPr>
          <p:spPr>
            <a:xfrm>
              <a:off x="0" y="2044292"/>
              <a:ext cx="11665700" cy="4195477"/>
            </a:xfrm>
            <a:prstGeom prst="rect">
              <a:avLst/>
            </a:prstGeom>
          </p:spPr>
          <p:txBody>
            <a:bodyPr lIns="0" tIns="0" rIns="0" bIns="0" rtlCol="0" anchor="t">
              <a:spAutoFit/>
            </a:bodyPr>
            <a:lstStyle/>
            <a:p>
              <a:pPr marL="539749" lvl="1" indent="-269875" algn="l">
                <a:lnSpc>
                  <a:spcPts val="3749"/>
                </a:lnSpc>
                <a:spcBef>
                  <a:spcPct val="0"/>
                </a:spcBef>
                <a:buFont typeface="Arial"/>
                <a:buChar char="•"/>
              </a:pPr>
              <a:r>
                <a:rPr lang="en-US" sz="2499" spc="-49">
                  <a:solidFill>
                    <a:srgbClr val="FDFDFD"/>
                  </a:solidFill>
                  <a:latin typeface="Poppins"/>
                  <a:ea typeface="Poppins"/>
                  <a:cs typeface="Poppins"/>
                  <a:sym typeface="Poppins"/>
                </a:rPr>
                <a:t>D</a:t>
              </a:r>
              <a:r>
                <a:rPr lang="en-US" sz="2499" strike="noStrike" spc="-49">
                  <a:solidFill>
                    <a:srgbClr val="FDFDFD"/>
                  </a:solidFill>
                  <a:latin typeface="Poppins"/>
                  <a:ea typeface="Poppins"/>
                  <a:cs typeface="Poppins"/>
                  <a:sym typeface="Poppins"/>
                </a:rPr>
                <a:t>efines receiving state authority for returns initiated by the individual, ordered by the sending state, or after a rejected transfer </a:t>
              </a:r>
            </a:p>
            <a:p>
              <a:pPr marL="539749" lvl="1" indent="-269875" algn="l">
                <a:lnSpc>
                  <a:spcPts val="3749"/>
                </a:lnSpc>
                <a:spcBef>
                  <a:spcPct val="0"/>
                </a:spcBef>
                <a:buFont typeface="Arial"/>
                <a:buChar char="•"/>
              </a:pPr>
              <a:r>
                <a:rPr lang="en-US" sz="2499" strike="noStrike" spc="-49">
                  <a:solidFill>
                    <a:srgbClr val="FDFDFD"/>
                  </a:solidFill>
                  <a:latin typeface="Poppins"/>
                  <a:ea typeface="Poppins"/>
                  <a:cs typeface="Poppins"/>
                  <a:sym typeface="Poppins"/>
                </a:rPr>
                <a:t>Reduce delays and confusion, improves efficiency and public safety</a:t>
              </a:r>
            </a:p>
            <a:p>
              <a:pPr algn="l">
                <a:lnSpc>
                  <a:spcPts val="3450"/>
                </a:lnSpc>
                <a:spcBef>
                  <a:spcPct val="0"/>
                </a:spcBef>
              </a:pPr>
              <a:endParaRPr lang="en-US" sz="2499" strike="noStrike" spc="-49">
                <a:solidFill>
                  <a:srgbClr val="FDFDFD"/>
                </a:solidFill>
                <a:latin typeface="Poppins"/>
                <a:ea typeface="Poppins"/>
                <a:cs typeface="Poppins"/>
                <a:sym typeface="Poppins"/>
              </a:endParaRPr>
            </a:p>
            <a:p>
              <a:pPr marL="0" lvl="0" indent="0" algn="just">
                <a:lnSpc>
                  <a:spcPts val="3110"/>
                </a:lnSpc>
                <a:spcBef>
                  <a:spcPct val="0"/>
                </a:spcBef>
              </a:pPr>
              <a:endParaRPr lang="en-US" sz="2499" strike="noStrike" spc="-49">
                <a:solidFill>
                  <a:srgbClr val="FDFDFD"/>
                </a:solidFill>
                <a:latin typeface="Poppins"/>
                <a:ea typeface="Poppins"/>
                <a:cs typeface="Poppins"/>
                <a:sym typeface="Poppins"/>
              </a:endParaRPr>
            </a:p>
          </p:txBody>
        </p:sp>
      </p:grpSp>
      <p:grpSp>
        <p:nvGrpSpPr>
          <p:cNvPr id="15" name="Group 15"/>
          <p:cNvGrpSpPr/>
          <p:nvPr/>
        </p:nvGrpSpPr>
        <p:grpSpPr>
          <a:xfrm>
            <a:off x="1062132" y="5823261"/>
            <a:ext cx="7019735" cy="3783977"/>
            <a:chOff x="0" y="0"/>
            <a:chExt cx="9359647" cy="5045303"/>
          </a:xfrm>
        </p:grpSpPr>
        <p:sp>
          <p:nvSpPr>
            <p:cNvPr id="16" name="TextBox 16"/>
            <p:cNvSpPr txBox="1"/>
            <p:nvPr/>
          </p:nvSpPr>
          <p:spPr>
            <a:xfrm>
              <a:off x="0" y="0"/>
              <a:ext cx="9359647" cy="1701800"/>
            </a:xfrm>
            <a:prstGeom prst="rect">
              <a:avLst/>
            </a:prstGeom>
          </p:spPr>
          <p:txBody>
            <a:bodyPr lIns="0" tIns="0" rIns="0" bIns="0" rtlCol="0" anchor="t">
              <a:spAutoFit/>
            </a:bodyPr>
            <a:lstStyle/>
            <a:p>
              <a:pPr marL="0" lvl="0" indent="0" algn="ctr">
                <a:lnSpc>
                  <a:spcPts val="5040"/>
                </a:lnSpc>
                <a:spcBef>
                  <a:spcPct val="0"/>
                </a:spcBef>
              </a:pPr>
              <a:r>
                <a:rPr lang="en-US" sz="4200">
                  <a:solidFill>
                    <a:srgbClr val="FDFDFD"/>
                  </a:solidFill>
                  <a:latin typeface="Montserrat"/>
                  <a:ea typeface="Montserrat"/>
                  <a:cs typeface="Montserrat"/>
                  <a:sym typeface="Montserrat"/>
                </a:rPr>
                <a:t>4.112 Closing supervision by </a:t>
              </a:r>
              <a:r>
                <a:rPr lang="en-US" sz="4200" strike="noStrike">
                  <a:solidFill>
                    <a:srgbClr val="FDFDFD"/>
                  </a:solidFill>
                  <a:latin typeface="Montserrat"/>
                  <a:ea typeface="Montserrat"/>
                  <a:cs typeface="Montserrat"/>
                  <a:sym typeface="Montserrat"/>
                </a:rPr>
                <a:t>the receiving state</a:t>
              </a:r>
            </a:p>
          </p:txBody>
        </p:sp>
        <p:sp>
          <p:nvSpPr>
            <p:cNvPr id="17" name="TextBox 17"/>
            <p:cNvSpPr txBox="1"/>
            <p:nvPr/>
          </p:nvSpPr>
          <p:spPr>
            <a:xfrm>
              <a:off x="0" y="2044292"/>
              <a:ext cx="9359647" cy="3001010"/>
            </a:xfrm>
            <a:prstGeom prst="rect">
              <a:avLst/>
            </a:prstGeom>
          </p:spPr>
          <p:txBody>
            <a:bodyPr lIns="0" tIns="0" rIns="0" bIns="0" rtlCol="0" anchor="t">
              <a:spAutoFit/>
            </a:bodyPr>
            <a:lstStyle/>
            <a:p>
              <a:pPr marL="539748" lvl="1" indent="-269874" algn="l">
                <a:lnSpc>
                  <a:spcPts val="3749"/>
                </a:lnSpc>
                <a:spcBef>
                  <a:spcPct val="0"/>
                </a:spcBef>
                <a:buFont typeface="Arial"/>
                <a:buChar char="•"/>
              </a:pPr>
              <a:r>
                <a:rPr lang="en-US" sz="2499" strike="noStrike" spc="-49">
                  <a:solidFill>
                    <a:srgbClr val="FDFDFD"/>
                  </a:solidFill>
                  <a:latin typeface="Poppins"/>
                  <a:ea typeface="Poppins"/>
                  <a:cs typeface="Poppins"/>
                  <a:sym typeface="Poppins"/>
                </a:rPr>
                <a:t>Removes unnecessary language regarding the date of discharge</a:t>
              </a:r>
            </a:p>
            <a:p>
              <a:pPr marL="539748" lvl="1" indent="-269874" algn="l">
                <a:lnSpc>
                  <a:spcPts val="3749"/>
                </a:lnSpc>
                <a:spcBef>
                  <a:spcPct val="0"/>
                </a:spcBef>
                <a:buFont typeface="Arial"/>
                <a:buChar char="•"/>
              </a:pPr>
              <a:r>
                <a:rPr lang="en-US" sz="2499" strike="noStrike" spc="-49">
                  <a:solidFill>
                    <a:srgbClr val="FDFDFD"/>
                  </a:solidFill>
                  <a:latin typeface="Poppins"/>
                  <a:ea typeface="Poppins"/>
                  <a:cs typeface="Poppins"/>
                  <a:sym typeface="Poppins"/>
                </a:rPr>
                <a:t>Adds reference to case closure due to subsequent state transfers</a:t>
              </a:r>
            </a:p>
            <a:p>
              <a:pPr marL="0" lvl="0" indent="0" algn="ctr">
                <a:lnSpc>
                  <a:spcPts val="3150"/>
                </a:lnSpc>
                <a:spcBef>
                  <a:spcPct val="0"/>
                </a:spcBef>
              </a:pPr>
              <a:endParaRPr lang="en-US" sz="2499" strike="noStrike" spc="-49">
                <a:solidFill>
                  <a:srgbClr val="FDFDFD"/>
                </a:solidFill>
                <a:latin typeface="Poppins"/>
                <a:ea typeface="Poppins"/>
                <a:cs typeface="Poppins"/>
                <a:sym typeface="Poppins"/>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rot="5400000">
            <a:off x="8990215" y="810330"/>
            <a:ext cx="8541900" cy="8666340"/>
          </a:xfrm>
          <a:custGeom>
            <a:avLst/>
            <a:gdLst/>
            <a:ahLst/>
            <a:cxnLst/>
            <a:rect l="l" t="t" r="r" b="b"/>
            <a:pathLst>
              <a:path w="8541900" h="8666340">
                <a:moveTo>
                  <a:pt x="0" y="0"/>
                </a:moveTo>
                <a:lnTo>
                  <a:pt x="8541901" y="0"/>
                </a:lnTo>
                <a:lnTo>
                  <a:pt x="8541901"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2832861" y="810330"/>
            <a:ext cx="8541900" cy="8666340"/>
          </a:xfrm>
          <a:custGeom>
            <a:avLst/>
            <a:gdLst/>
            <a:ahLst/>
            <a:cxnLst/>
            <a:rect l="l" t="t" r="r" b="b"/>
            <a:pathLst>
              <a:path w="8541900" h="8666340">
                <a:moveTo>
                  <a:pt x="0" y="0"/>
                </a:moveTo>
                <a:lnTo>
                  <a:pt x="8541900" y="0"/>
                </a:lnTo>
                <a:lnTo>
                  <a:pt x="8541900"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3061529" y="2937389"/>
            <a:ext cx="12164941" cy="4412223"/>
            <a:chOff x="0" y="0"/>
            <a:chExt cx="3203935" cy="1162067"/>
          </a:xfrm>
        </p:grpSpPr>
        <p:sp>
          <p:nvSpPr>
            <p:cNvPr id="6" name="Freeform 6"/>
            <p:cNvSpPr/>
            <p:nvPr/>
          </p:nvSpPr>
          <p:spPr>
            <a:xfrm>
              <a:off x="0" y="0"/>
              <a:ext cx="3203935" cy="1162067"/>
            </a:xfrm>
            <a:custGeom>
              <a:avLst/>
              <a:gdLst/>
              <a:ahLst/>
              <a:cxnLst/>
              <a:rect l="l" t="t" r="r" b="b"/>
              <a:pathLst>
                <a:path w="3203935" h="1162067">
                  <a:moveTo>
                    <a:pt x="0" y="0"/>
                  </a:moveTo>
                  <a:lnTo>
                    <a:pt x="3203935" y="0"/>
                  </a:lnTo>
                  <a:lnTo>
                    <a:pt x="3203935" y="1162067"/>
                  </a:lnTo>
                  <a:lnTo>
                    <a:pt x="0" y="1162067"/>
                  </a:lnTo>
                  <a:close/>
                </a:path>
              </a:pathLst>
            </a:custGeom>
            <a:solidFill>
              <a:srgbClr val="145DA0"/>
            </a:solidFill>
            <a:ln w="38100" cap="sq">
              <a:solidFill>
                <a:srgbClr val="FFFFFF"/>
              </a:solidFill>
              <a:prstDash val="solid"/>
              <a:miter/>
            </a:ln>
          </p:spPr>
          <p:txBody>
            <a:bodyPr/>
            <a:lstStyle/>
            <a:p>
              <a:endParaRPr lang="en-US"/>
            </a:p>
          </p:txBody>
        </p:sp>
        <p:sp>
          <p:nvSpPr>
            <p:cNvPr id="7" name="TextBox 7"/>
            <p:cNvSpPr txBox="1"/>
            <p:nvPr/>
          </p:nvSpPr>
          <p:spPr>
            <a:xfrm>
              <a:off x="0" y="-38100"/>
              <a:ext cx="3203935" cy="1200167"/>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332775" y="4546717"/>
            <a:ext cx="11622449" cy="1069741"/>
          </a:xfrm>
          <a:prstGeom prst="rect">
            <a:avLst/>
          </a:prstGeom>
        </p:spPr>
        <p:txBody>
          <a:bodyPr lIns="0" tIns="0" rIns="0" bIns="0" rtlCol="0" anchor="t">
            <a:spAutoFit/>
          </a:bodyPr>
          <a:lstStyle/>
          <a:p>
            <a:pPr marL="0" lvl="0" indent="0" algn="ctr">
              <a:lnSpc>
                <a:spcPts val="8762"/>
              </a:lnSpc>
              <a:spcBef>
                <a:spcPct val="0"/>
              </a:spcBef>
            </a:pPr>
            <a:r>
              <a:rPr lang="en-US" sz="6259" b="1">
                <a:solidFill>
                  <a:srgbClr val="FFFFFF"/>
                </a:solidFill>
                <a:latin typeface="Montserrat Bold"/>
                <a:ea typeface="Montserrat Bold"/>
                <a:cs typeface="Montserrat Bold"/>
                <a:sym typeface="Montserrat Bold"/>
              </a:rPr>
              <a:t>CHAPTER 5: RETAKING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grpSp>
        <p:nvGrpSpPr>
          <p:cNvPr id="2" name="Group 2"/>
          <p:cNvGrpSpPr/>
          <p:nvPr/>
        </p:nvGrpSpPr>
        <p:grpSpPr>
          <a:xfrm>
            <a:off x="505026" y="5014051"/>
            <a:ext cx="9053377" cy="5143910"/>
            <a:chOff x="0" y="0"/>
            <a:chExt cx="1402605" cy="796926"/>
          </a:xfrm>
        </p:grpSpPr>
        <p:sp>
          <p:nvSpPr>
            <p:cNvPr id="3" name="Freeform 3"/>
            <p:cNvSpPr/>
            <p:nvPr/>
          </p:nvSpPr>
          <p:spPr>
            <a:xfrm>
              <a:off x="0" y="0"/>
              <a:ext cx="1402605" cy="796926"/>
            </a:xfrm>
            <a:custGeom>
              <a:avLst/>
              <a:gdLst/>
              <a:ahLst/>
              <a:cxnLst/>
              <a:rect l="l" t="t" r="r" b="b"/>
              <a:pathLst>
                <a:path w="1402605" h="796926">
                  <a:moveTo>
                    <a:pt x="0" y="0"/>
                  </a:moveTo>
                  <a:lnTo>
                    <a:pt x="1402605" y="0"/>
                  </a:lnTo>
                  <a:lnTo>
                    <a:pt x="1402605" y="796926"/>
                  </a:lnTo>
                  <a:lnTo>
                    <a:pt x="0" y="796926"/>
                  </a:lnTo>
                  <a:close/>
                </a:path>
              </a:pathLst>
            </a:custGeom>
            <a:blipFill>
              <a:blip r:embed="rId3"/>
              <a:stretch>
                <a:fillRect t="-8630" b="-8630"/>
              </a:stretch>
            </a:blipFill>
          </p:spPr>
          <p:txBody>
            <a:bodyPr/>
            <a:lstStyle/>
            <a:p>
              <a:endParaRPr lang="en-US"/>
            </a:p>
          </p:txBody>
        </p:sp>
      </p:grpSp>
      <p:grpSp>
        <p:nvGrpSpPr>
          <p:cNvPr id="4" name="Group 4"/>
          <p:cNvGrpSpPr/>
          <p:nvPr/>
        </p:nvGrpSpPr>
        <p:grpSpPr>
          <a:xfrm>
            <a:off x="9558403" y="261687"/>
            <a:ext cx="8519045" cy="4486124"/>
            <a:chOff x="0" y="0"/>
            <a:chExt cx="1297442" cy="683232"/>
          </a:xfrm>
        </p:grpSpPr>
        <p:sp>
          <p:nvSpPr>
            <p:cNvPr id="5" name="Freeform 5"/>
            <p:cNvSpPr/>
            <p:nvPr/>
          </p:nvSpPr>
          <p:spPr>
            <a:xfrm>
              <a:off x="0" y="0"/>
              <a:ext cx="1297442" cy="683232"/>
            </a:xfrm>
            <a:custGeom>
              <a:avLst/>
              <a:gdLst/>
              <a:ahLst/>
              <a:cxnLst/>
              <a:rect l="l" t="t" r="r" b="b"/>
              <a:pathLst>
                <a:path w="1297442" h="683232">
                  <a:moveTo>
                    <a:pt x="0" y="0"/>
                  </a:moveTo>
                  <a:lnTo>
                    <a:pt x="1297442" y="0"/>
                  </a:lnTo>
                  <a:lnTo>
                    <a:pt x="1297442" y="683232"/>
                  </a:lnTo>
                  <a:lnTo>
                    <a:pt x="0" y="683232"/>
                  </a:lnTo>
                  <a:close/>
                </a:path>
              </a:pathLst>
            </a:custGeom>
            <a:blipFill>
              <a:blip r:embed="rId4"/>
              <a:stretch>
                <a:fillRect t="-21211" b="-21211"/>
              </a:stretch>
            </a:blipFill>
          </p:spPr>
          <p:txBody>
            <a:bodyPr/>
            <a:lstStyle/>
            <a:p>
              <a:endParaRPr lang="en-US"/>
            </a:p>
          </p:txBody>
        </p:sp>
      </p:grpSp>
      <p:grpSp>
        <p:nvGrpSpPr>
          <p:cNvPr id="6" name="Group 6"/>
          <p:cNvGrpSpPr/>
          <p:nvPr/>
        </p:nvGrpSpPr>
        <p:grpSpPr>
          <a:xfrm>
            <a:off x="336884" y="261687"/>
            <a:ext cx="8995611" cy="4095552"/>
            <a:chOff x="0" y="0"/>
            <a:chExt cx="11994147" cy="5460736"/>
          </a:xfrm>
        </p:grpSpPr>
        <p:sp>
          <p:nvSpPr>
            <p:cNvPr id="7" name="TextBox 7"/>
            <p:cNvSpPr txBox="1"/>
            <p:nvPr/>
          </p:nvSpPr>
          <p:spPr>
            <a:xfrm>
              <a:off x="0" y="-47625"/>
              <a:ext cx="11994147" cy="1012825"/>
            </a:xfrm>
            <a:prstGeom prst="rect">
              <a:avLst/>
            </a:prstGeom>
          </p:spPr>
          <p:txBody>
            <a:bodyPr lIns="0" tIns="0" rIns="0" bIns="0" rtlCol="0" anchor="t">
              <a:spAutoFit/>
            </a:bodyPr>
            <a:lstStyle/>
            <a:p>
              <a:pPr marL="0" lvl="0" indent="0" algn="l">
                <a:lnSpc>
                  <a:spcPts val="5771"/>
                </a:lnSpc>
                <a:spcBef>
                  <a:spcPct val="0"/>
                </a:spcBef>
              </a:pPr>
              <a:r>
                <a:rPr lang="en-US" sz="4809" b="1">
                  <a:solidFill>
                    <a:srgbClr val="145DA0"/>
                  </a:solidFill>
                  <a:latin typeface="Poppins Bold"/>
                  <a:ea typeface="Poppins Bold"/>
                  <a:cs typeface="Poppins Bold"/>
                  <a:sym typeface="Poppins Bold"/>
                </a:rPr>
                <a:t>5.105 Retaking Process</a:t>
              </a:r>
            </a:p>
          </p:txBody>
        </p:sp>
        <p:sp>
          <p:nvSpPr>
            <p:cNvPr id="8" name="TextBox 8"/>
            <p:cNvSpPr txBox="1"/>
            <p:nvPr/>
          </p:nvSpPr>
          <p:spPr>
            <a:xfrm>
              <a:off x="0" y="1307692"/>
              <a:ext cx="11994147" cy="4153044"/>
            </a:xfrm>
            <a:prstGeom prst="rect">
              <a:avLst/>
            </a:prstGeom>
          </p:spPr>
          <p:txBody>
            <a:bodyPr lIns="0" tIns="0" rIns="0" bIns="0" rtlCol="0" anchor="t">
              <a:spAutoFit/>
            </a:bodyPr>
            <a:lstStyle/>
            <a:p>
              <a:pPr marL="512153" lvl="1" indent="-256076" algn="l">
                <a:lnSpc>
                  <a:spcPts val="3558"/>
                </a:lnSpc>
                <a:buFont typeface="Arial"/>
                <a:buChar char="•"/>
              </a:pPr>
              <a:r>
                <a:rPr lang="en-US" sz="2372" spc="-47">
                  <a:solidFill>
                    <a:srgbClr val="145DA0"/>
                  </a:solidFill>
                  <a:latin typeface="Poppins"/>
                  <a:ea typeface="Poppins"/>
                  <a:cs typeface="Poppins"/>
                  <a:sym typeface="Poppins"/>
                </a:rPr>
                <a:t>Combines retaking, timelines, financial oblig</a:t>
              </a:r>
              <a:r>
                <a:rPr lang="en-US" sz="2372" strike="noStrike" spc="-47">
                  <a:solidFill>
                    <a:srgbClr val="145DA0"/>
                  </a:solidFill>
                  <a:latin typeface="Poppins"/>
                  <a:ea typeface="Poppins"/>
                  <a:cs typeface="Poppins"/>
                  <a:sym typeface="Poppins"/>
                </a:rPr>
                <a:t>ations, and procedural responsibilities into one rule</a:t>
              </a:r>
            </a:p>
            <a:p>
              <a:pPr marL="512153" lvl="1" indent="-256076" algn="l">
                <a:lnSpc>
                  <a:spcPts val="3558"/>
                </a:lnSpc>
                <a:spcBef>
                  <a:spcPct val="0"/>
                </a:spcBef>
                <a:buFont typeface="Arial"/>
                <a:buChar char="•"/>
              </a:pPr>
              <a:r>
                <a:rPr lang="en-US" sz="2372" strike="noStrike" spc="-47">
                  <a:solidFill>
                    <a:srgbClr val="145DA0"/>
                  </a:solidFill>
                  <a:latin typeface="Poppins"/>
                  <a:ea typeface="Poppins"/>
                  <a:cs typeface="Poppins"/>
                  <a:sym typeface="Poppins"/>
                </a:rPr>
                <a:t>Provides a clear reference point for compliance</a:t>
              </a:r>
            </a:p>
            <a:p>
              <a:pPr marL="512153" lvl="1" indent="-256076" algn="l">
                <a:lnSpc>
                  <a:spcPts val="3558"/>
                </a:lnSpc>
                <a:spcBef>
                  <a:spcPct val="0"/>
                </a:spcBef>
                <a:buFont typeface="Arial"/>
                <a:buChar char="•"/>
              </a:pPr>
              <a:r>
                <a:rPr lang="en-US" sz="2372" strike="noStrike" spc="-47">
                  <a:solidFill>
                    <a:srgbClr val="145DA0"/>
                  </a:solidFill>
                  <a:latin typeface="Poppins"/>
                  <a:ea typeface="Poppins"/>
                  <a:cs typeface="Poppins"/>
                  <a:sym typeface="Poppins"/>
                </a:rPr>
                <a:t>Defines responsibilities for sending and receiving states</a:t>
              </a:r>
            </a:p>
            <a:p>
              <a:pPr marL="512153" lvl="1" indent="-256076" algn="l">
                <a:lnSpc>
                  <a:spcPts val="3558"/>
                </a:lnSpc>
                <a:spcBef>
                  <a:spcPct val="0"/>
                </a:spcBef>
                <a:buFont typeface="Arial"/>
                <a:buChar char="•"/>
              </a:pPr>
              <a:r>
                <a:rPr lang="en-US" sz="2372" strike="noStrike" spc="-47">
                  <a:solidFill>
                    <a:srgbClr val="145DA0"/>
                  </a:solidFill>
                  <a:latin typeface="Poppins"/>
                  <a:ea typeface="Poppins"/>
                  <a:cs typeface="Poppins"/>
                  <a:sym typeface="Poppins"/>
                </a:rPr>
                <a:t>Minimizes disruptions and supports efficient fulfillment of state obligations</a:t>
              </a:r>
            </a:p>
            <a:p>
              <a:pPr marL="0" lvl="0" indent="0" algn="l">
                <a:lnSpc>
                  <a:spcPts val="3558"/>
                </a:lnSpc>
                <a:spcBef>
                  <a:spcPct val="0"/>
                </a:spcBef>
              </a:pPr>
              <a:endParaRPr lang="en-US" sz="2372" strike="noStrike" spc="-47">
                <a:solidFill>
                  <a:srgbClr val="145DA0"/>
                </a:solidFill>
                <a:latin typeface="Poppins"/>
                <a:ea typeface="Poppins"/>
                <a:cs typeface="Poppins"/>
                <a:sym typeface="Poppins"/>
              </a:endParaRPr>
            </a:p>
          </p:txBody>
        </p:sp>
      </p:grpSp>
      <p:grpSp>
        <p:nvGrpSpPr>
          <p:cNvPr id="9" name="Group 9"/>
          <p:cNvGrpSpPr/>
          <p:nvPr/>
        </p:nvGrpSpPr>
        <p:grpSpPr>
          <a:xfrm>
            <a:off x="9708797" y="5014051"/>
            <a:ext cx="8368650" cy="4956612"/>
            <a:chOff x="0" y="0"/>
            <a:chExt cx="11158200" cy="6608816"/>
          </a:xfrm>
        </p:grpSpPr>
        <p:sp>
          <p:nvSpPr>
            <p:cNvPr id="10" name="TextBox 10"/>
            <p:cNvSpPr txBox="1"/>
            <p:nvPr/>
          </p:nvSpPr>
          <p:spPr>
            <a:xfrm>
              <a:off x="0" y="-47625"/>
              <a:ext cx="11158200" cy="1012825"/>
            </a:xfrm>
            <a:prstGeom prst="rect">
              <a:avLst/>
            </a:prstGeom>
          </p:spPr>
          <p:txBody>
            <a:bodyPr lIns="0" tIns="0" rIns="0" bIns="0" rtlCol="0" anchor="t">
              <a:spAutoFit/>
            </a:bodyPr>
            <a:lstStyle/>
            <a:p>
              <a:pPr marL="0" lvl="0" indent="0" algn="l">
                <a:lnSpc>
                  <a:spcPts val="5771"/>
                </a:lnSpc>
                <a:spcBef>
                  <a:spcPct val="0"/>
                </a:spcBef>
              </a:pPr>
              <a:r>
                <a:rPr lang="en-US" sz="4809" b="1">
                  <a:solidFill>
                    <a:srgbClr val="145DA0"/>
                  </a:solidFill>
                  <a:latin typeface="Poppins Bold"/>
                  <a:ea typeface="Poppins Bold"/>
                  <a:cs typeface="Poppins Bold"/>
                  <a:sym typeface="Poppins Bold"/>
                </a:rPr>
                <a:t>5.106 Retaking Authority </a:t>
              </a:r>
            </a:p>
          </p:txBody>
        </p:sp>
        <p:sp>
          <p:nvSpPr>
            <p:cNvPr id="11" name="TextBox 11"/>
            <p:cNvSpPr txBox="1"/>
            <p:nvPr/>
          </p:nvSpPr>
          <p:spPr>
            <a:xfrm>
              <a:off x="0" y="1307692"/>
              <a:ext cx="11158200" cy="5301123"/>
            </a:xfrm>
            <a:prstGeom prst="rect">
              <a:avLst/>
            </a:prstGeom>
          </p:spPr>
          <p:txBody>
            <a:bodyPr lIns="0" tIns="0" rIns="0" bIns="0" rtlCol="0" anchor="t">
              <a:spAutoFit/>
            </a:bodyPr>
            <a:lstStyle/>
            <a:p>
              <a:pPr marL="512153" lvl="1" indent="-256076" algn="l">
                <a:lnSpc>
                  <a:spcPts val="3558"/>
                </a:lnSpc>
                <a:spcBef>
                  <a:spcPct val="0"/>
                </a:spcBef>
                <a:buFont typeface="Arial"/>
                <a:buChar char="•"/>
              </a:pPr>
              <a:r>
                <a:rPr lang="en-US" sz="2372" spc="-47">
                  <a:solidFill>
                    <a:srgbClr val="145DA0"/>
                  </a:solidFill>
                  <a:latin typeface="Poppins"/>
                  <a:ea typeface="Poppins"/>
                  <a:cs typeface="Poppins"/>
                  <a:sym typeface="Poppins"/>
                </a:rPr>
                <a:t>Consolidates sending state authority for entry, transport, and custody transfers</a:t>
              </a:r>
            </a:p>
            <a:p>
              <a:pPr marL="512153" lvl="1" indent="-256076" algn="l">
                <a:lnSpc>
                  <a:spcPts val="3558"/>
                </a:lnSpc>
                <a:spcBef>
                  <a:spcPct val="0"/>
                </a:spcBef>
                <a:buFont typeface="Arial"/>
                <a:buChar char="•"/>
              </a:pPr>
              <a:r>
                <a:rPr lang="en-US" sz="2372" strike="noStrike" spc="-47">
                  <a:solidFill>
                    <a:srgbClr val="145DA0"/>
                  </a:solidFill>
                  <a:latin typeface="Poppins"/>
                  <a:ea typeface="Poppins"/>
                  <a:cs typeface="Poppins"/>
                  <a:sym typeface="Poppins"/>
                </a:rPr>
                <a:t>Reduces rule cross-referencing and misinterpretation</a:t>
              </a:r>
            </a:p>
            <a:p>
              <a:pPr marL="512153" lvl="1" indent="-256076" algn="l">
                <a:lnSpc>
                  <a:spcPts val="3558"/>
                </a:lnSpc>
                <a:spcBef>
                  <a:spcPct val="0"/>
                </a:spcBef>
                <a:buFont typeface="Arial"/>
                <a:buChar char="•"/>
              </a:pPr>
              <a:r>
                <a:rPr lang="en-US" sz="2372" strike="noStrike" spc="-47">
                  <a:solidFill>
                    <a:srgbClr val="145DA0"/>
                  </a:solidFill>
                  <a:latin typeface="Poppins"/>
                  <a:ea typeface="Poppins"/>
                  <a:cs typeface="Poppins"/>
                  <a:sym typeface="Poppins"/>
                </a:rPr>
                <a:t>Clarifies due process and transfer requirements</a:t>
              </a:r>
            </a:p>
            <a:p>
              <a:pPr marL="512153" lvl="1" indent="-256076" algn="l">
                <a:lnSpc>
                  <a:spcPts val="3558"/>
                </a:lnSpc>
                <a:spcBef>
                  <a:spcPct val="0"/>
                </a:spcBef>
                <a:buFont typeface="Arial"/>
                <a:buChar char="•"/>
              </a:pPr>
              <a:r>
                <a:rPr lang="en-US" sz="2372" strike="noStrike" spc="-47">
                  <a:solidFill>
                    <a:srgbClr val="145DA0"/>
                  </a:solidFill>
                  <a:latin typeface="Poppins"/>
                  <a:ea typeface="Poppins"/>
                  <a:cs typeface="Poppins"/>
                  <a:sym typeface="Poppins"/>
                </a:rPr>
                <a:t>Minimizes delays and administrative burdens</a:t>
              </a:r>
            </a:p>
            <a:p>
              <a:pPr marL="512153" lvl="1" indent="-256076" algn="l">
                <a:lnSpc>
                  <a:spcPts val="3558"/>
                </a:lnSpc>
                <a:spcBef>
                  <a:spcPct val="0"/>
                </a:spcBef>
                <a:buFont typeface="Arial"/>
                <a:buChar char="•"/>
              </a:pPr>
              <a:r>
                <a:rPr lang="en-US" sz="2372" strike="noStrike" spc="-47">
                  <a:solidFill>
                    <a:srgbClr val="145DA0"/>
                  </a:solidFill>
                  <a:latin typeface="Poppins"/>
                  <a:ea typeface="Poppins"/>
                  <a:cs typeface="Poppins"/>
                  <a:sym typeface="Poppins"/>
                </a:rPr>
                <a:t>Ensures officers act within legal authority</a:t>
              </a:r>
            </a:p>
            <a:p>
              <a:pPr marL="512153" lvl="1" indent="-256076" algn="l">
                <a:lnSpc>
                  <a:spcPts val="3558"/>
                </a:lnSpc>
                <a:spcBef>
                  <a:spcPct val="0"/>
                </a:spcBef>
                <a:buFont typeface="Arial"/>
                <a:buChar char="•"/>
              </a:pPr>
              <a:r>
                <a:rPr lang="en-US" sz="2372" strike="noStrike" spc="-47">
                  <a:solidFill>
                    <a:srgbClr val="145DA0"/>
                  </a:solidFill>
                  <a:latin typeface="Poppins"/>
                  <a:ea typeface="Poppins"/>
                  <a:cs typeface="Poppins"/>
                  <a:sym typeface="Poppins"/>
                </a:rPr>
                <a:t>Supports timely and efficient retaking</a:t>
              </a:r>
            </a:p>
            <a:p>
              <a:pPr algn="l">
                <a:lnSpc>
                  <a:spcPts val="3558"/>
                </a:lnSpc>
                <a:spcBef>
                  <a:spcPct val="0"/>
                </a:spcBef>
              </a:pPr>
              <a:endParaRPr lang="en-US" sz="2372" strike="noStrike" spc="-47">
                <a:solidFill>
                  <a:srgbClr val="145DA0"/>
                </a:solidFill>
                <a:latin typeface="Poppins"/>
                <a:ea typeface="Poppins"/>
                <a:cs typeface="Poppins"/>
                <a:sym typeface="Poppins"/>
              </a:endParaRPr>
            </a:p>
            <a:p>
              <a:pPr marL="0" lvl="0" indent="0" algn="l">
                <a:lnSpc>
                  <a:spcPts val="3258"/>
                </a:lnSpc>
                <a:spcBef>
                  <a:spcPct val="0"/>
                </a:spcBef>
              </a:pPr>
              <a:endParaRPr lang="en-US" sz="2372" strike="noStrike" spc="-47">
                <a:solidFill>
                  <a:srgbClr val="145DA0"/>
                </a:solidFill>
                <a:latin typeface="Poppins"/>
                <a:ea typeface="Poppins"/>
                <a:cs typeface="Poppins"/>
                <a:sym typeface="Poppins"/>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CCC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9366" t="-40633" r="-9366"/>
            </a:stretch>
          </a:blipFill>
        </p:spPr>
        <p:txBody>
          <a:bodyPr/>
          <a:lstStyle/>
          <a:p>
            <a:endParaRPr lang="en-US"/>
          </a:p>
        </p:txBody>
      </p:sp>
      <p:grpSp>
        <p:nvGrpSpPr>
          <p:cNvPr id="3" name="Group 3"/>
          <p:cNvGrpSpPr/>
          <p:nvPr/>
        </p:nvGrpSpPr>
        <p:grpSpPr>
          <a:xfrm>
            <a:off x="3367558" y="1620510"/>
            <a:ext cx="11552885" cy="7045979"/>
            <a:chOff x="0" y="0"/>
            <a:chExt cx="3042735" cy="1855731"/>
          </a:xfrm>
        </p:grpSpPr>
        <p:sp>
          <p:nvSpPr>
            <p:cNvPr id="4" name="Freeform 4"/>
            <p:cNvSpPr/>
            <p:nvPr/>
          </p:nvSpPr>
          <p:spPr>
            <a:xfrm>
              <a:off x="0" y="0"/>
              <a:ext cx="3042735" cy="1855731"/>
            </a:xfrm>
            <a:custGeom>
              <a:avLst/>
              <a:gdLst/>
              <a:ahLst/>
              <a:cxnLst/>
              <a:rect l="l" t="t" r="r" b="b"/>
              <a:pathLst>
                <a:path w="3042735" h="1855731">
                  <a:moveTo>
                    <a:pt x="0" y="0"/>
                  </a:moveTo>
                  <a:lnTo>
                    <a:pt x="3042735" y="0"/>
                  </a:lnTo>
                  <a:lnTo>
                    <a:pt x="3042735" y="1855731"/>
                  </a:lnTo>
                  <a:lnTo>
                    <a:pt x="0" y="1855731"/>
                  </a:lnTo>
                  <a:close/>
                </a:path>
              </a:pathLst>
            </a:custGeom>
            <a:solidFill>
              <a:srgbClr val="145DA0"/>
            </a:solidFill>
            <a:ln cap="sq">
              <a:noFill/>
              <a:prstDash val="solid"/>
              <a:miter/>
            </a:ln>
          </p:spPr>
          <p:txBody>
            <a:bodyPr/>
            <a:lstStyle/>
            <a:p>
              <a:endParaRPr lang="en-US"/>
            </a:p>
          </p:txBody>
        </p:sp>
        <p:sp>
          <p:nvSpPr>
            <p:cNvPr id="5" name="TextBox 5"/>
            <p:cNvSpPr txBox="1"/>
            <p:nvPr/>
          </p:nvSpPr>
          <p:spPr>
            <a:xfrm>
              <a:off x="0" y="-38100"/>
              <a:ext cx="3042735" cy="1893831"/>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6" name="TextBox 6"/>
          <p:cNvSpPr txBox="1"/>
          <p:nvPr/>
        </p:nvSpPr>
        <p:spPr>
          <a:xfrm>
            <a:off x="3555213" y="1726532"/>
            <a:ext cx="11177573" cy="1899811"/>
          </a:xfrm>
          <a:prstGeom prst="rect">
            <a:avLst/>
          </a:prstGeom>
        </p:spPr>
        <p:txBody>
          <a:bodyPr lIns="0" tIns="0" rIns="0" bIns="0" rtlCol="0" anchor="t">
            <a:spAutoFit/>
          </a:bodyPr>
          <a:lstStyle/>
          <a:p>
            <a:pPr marL="0" lvl="0" indent="0" algn="ctr">
              <a:lnSpc>
                <a:spcPts val="7635"/>
              </a:lnSpc>
              <a:spcBef>
                <a:spcPct val="0"/>
              </a:spcBef>
            </a:pPr>
            <a:r>
              <a:rPr lang="en-US" sz="5454" b="1">
                <a:solidFill>
                  <a:srgbClr val="FDFDFD"/>
                </a:solidFill>
                <a:latin typeface="Montserrat Bold"/>
                <a:ea typeface="Montserrat Bold"/>
                <a:cs typeface="Montserrat Bold"/>
                <a:sym typeface="Montserrat Bold"/>
              </a:rPr>
              <a:t>5.101-2 Discretionary Process for Violation Disposition </a:t>
            </a:r>
          </a:p>
        </p:txBody>
      </p:sp>
      <p:sp>
        <p:nvSpPr>
          <p:cNvPr id="7" name="TextBox 7"/>
          <p:cNvSpPr txBox="1"/>
          <p:nvPr/>
        </p:nvSpPr>
        <p:spPr>
          <a:xfrm>
            <a:off x="3896755" y="3325476"/>
            <a:ext cx="10494490" cy="5586124"/>
          </a:xfrm>
          <a:prstGeom prst="rect">
            <a:avLst/>
          </a:prstGeom>
        </p:spPr>
        <p:txBody>
          <a:bodyPr lIns="0" tIns="0" rIns="0" bIns="0" rtlCol="0" anchor="t">
            <a:spAutoFit/>
          </a:bodyPr>
          <a:lstStyle/>
          <a:p>
            <a:pPr algn="ctr">
              <a:lnSpc>
                <a:spcPts val="3428"/>
              </a:lnSpc>
              <a:spcBef>
                <a:spcPct val="0"/>
              </a:spcBef>
            </a:pPr>
            <a:endParaRPr/>
          </a:p>
          <a:p>
            <a:pPr marL="528711" lvl="1" indent="-264356" algn="l">
              <a:lnSpc>
                <a:spcPts val="3428"/>
              </a:lnSpc>
              <a:spcBef>
                <a:spcPct val="0"/>
              </a:spcBef>
              <a:buFont typeface="Arial"/>
              <a:buChar char="•"/>
            </a:pPr>
            <a:r>
              <a:rPr lang="en-US" sz="2448" spc="-48">
                <a:solidFill>
                  <a:srgbClr val="FDFDFD"/>
                </a:solidFill>
                <a:latin typeface="Poppins"/>
                <a:ea typeface="Poppins"/>
                <a:cs typeface="Poppins"/>
                <a:sym typeface="Poppins"/>
              </a:rPr>
              <a:t>Allows electronic or in-person proceedings for new convictions or violations leading to incarceration or out-of-state supervision</a:t>
            </a:r>
          </a:p>
          <a:p>
            <a:pPr marL="528711" lvl="1" indent="-264356" algn="l">
              <a:lnSpc>
                <a:spcPts val="3428"/>
              </a:lnSpc>
              <a:spcBef>
                <a:spcPct val="0"/>
              </a:spcBef>
              <a:buFont typeface="Arial"/>
              <a:buChar char="•"/>
            </a:pPr>
            <a:r>
              <a:rPr lang="en-US" sz="2448" spc="-48">
                <a:solidFill>
                  <a:srgbClr val="FDFDFD"/>
                </a:solidFill>
                <a:latin typeface="Poppins"/>
                <a:ea typeface="Poppins"/>
                <a:cs typeface="Poppins"/>
                <a:sym typeface="Poppins"/>
              </a:rPr>
              <a:t>Requires approval from the sending state and consent from the supervised individual</a:t>
            </a:r>
          </a:p>
          <a:p>
            <a:pPr marL="528711" lvl="1" indent="-264356" algn="l">
              <a:lnSpc>
                <a:spcPts val="3428"/>
              </a:lnSpc>
              <a:spcBef>
                <a:spcPct val="0"/>
              </a:spcBef>
              <a:buFont typeface="Arial"/>
              <a:buChar char="•"/>
            </a:pPr>
            <a:r>
              <a:rPr lang="en-US" sz="2448" spc="-48">
                <a:solidFill>
                  <a:srgbClr val="FDFDFD"/>
                </a:solidFill>
                <a:latin typeface="Poppins"/>
                <a:ea typeface="Poppins"/>
                <a:cs typeface="Poppins"/>
                <a:sym typeface="Poppins"/>
              </a:rPr>
              <a:t>Sending state must notify the receiving state and share results within 10 business days</a:t>
            </a:r>
          </a:p>
          <a:p>
            <a:pPr marL="528711" lvl="1" indent="-264356" algn="l">
              <a:lnSpc>
                <a:spcPts val="3428"/>
              </a:lnSpc>
              <a:spcBef>
                <a:spcPct val="0"/>
              </a:spcBef>
              <a:buFont typeface="Arial"/>
              <a:buChar char="•"/>
            </a:pPr>
            <a:r>
              <a:rPr lang="en-US" sz="2448" b="1" spc="-48">
                <a:solidFill>
                  <a:srgbClr val="FDFDFD"/>
                </a:solidFill>
                <a:latin typeface="Poppins Bold"/>
                <a:ea typeface="Poppins Bold"/>
                <a:cs typeface="Poppins Bold"/>
                <a:sym typeface="Poppins Bold"/>
              </a:rPr>
              <a:t>No Retake Required</a:t>
            </a:r>
            <a:r>
              <a:rPr lang="en-US" sz="2448" spc="-48">
                <a:solidFill>
                  <a:srgbClr val="FDFDFD"/>
                </a:solidFill>
                <a:latin typeface="Poppins"/>
                <a:ea typeface="Poppins"/>
                <a:cs typeface="Poppins"/>
                <a:sym typeface="Poppins"/>
              </a:rPr>
              <a:t>: If sentence fully satisfies the violation or is supervision-only (Rules 5.102, 5.103, 5.103-1)</a:t>
            </a:r>
          </a:p>
          <a:p>
            <a:pPr marL="528711" lvl="1" indent="-264356" algn="l">
              <a:lnSpc>
                <a:spcPts val="3428"/>
              </a:lnSpc>
              <a:spcBef>
                <a:spcPct val="0"/>
              </a:spcBef>
              <a:buFont typeface="Arial"/>
              <a:buChar char="•"/>
            </a:pPr>
            <a:r>
              <a:rPr lang="en-US" sz="2448" b="1" spc="-48">
                <a:solidFill>
                  <a:srgbClr val="FDFDFD"/>
                </a:solidFill>
                <a:latin typeface="Poppins Bold"/>
                <a:ea typeface="Poppins Bold"/>
                <a:cs typeface="Poppins Bold"/>
                <a:sym typeface="Poppins Bold"/>
              </a:rPr>
              <a:t>Retake Required</a:t>
            </a:r>
            <a:r>
              <a:rPr lang="en-US" sz="2448" spc="-48">
                <a:solidFill>
                  <a:srgbClr val="FDFDFD"/>
                </a:solidFill>
                <a:latin typeface="Poppins"/>
                <a:ea typeface="Poppins"/>
                <a:cs typeface="Poppins"/>
                <a:sym typeface="Poppins"/>
              </a:rPr>
              <a:t>: If sentence includes incarceration and only partially satisfies original incarceration</a:t>
            </a:r>
          </a:p>
          <a:p>
            <a:pPr algn="l">
              <a:lnSpc>
                <a:spcPts val="3428"/>
              </a:lnSpc>
              <a:spcBef>
                <a:spcPct val="0"/>
              </a:spcBef>
            </a:pPr>
            <a:endParaRPr lang="en-US" sz="2448" spc="-48">
              <a:solidFill>
                <a:srgbClr val="FDFDFD"/>
              </a:solidFill>
              <a:latin typeface="Poppins"/>
              <a:ea typeface="Poppins"/>
              <a:cs typeface="Poppins"/>
              <a:sym typeface="Poppins"/>
            </a:endParaRPr>
          </a:p>
          <a:p>
            <a:pPr algn="ctr">
              <a:lnSpc>
                <a:spcPts val="3428"/>
              </a:lnSpc>
              <a:spcBef>
                <a:spcPct val="0"/>
              </a:spcBef>
            </a:pPr>
            <a:endParaRPr lang="en-US" sz="2448" spc="-48">
              <a:solidFill>
                <a:srgbClr val="FDFDFD"/>
              </a:solidFill>
              <a:latin typeface="Poppins"/>
              <a:ea typeface="Poppins"/>
              <a:cs typeface="Poppins"/>
              <a:sym typeface="Poppi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rot="5400000">
            <a:off x="8990215" y="810330"/>
            <a:ext cx="8541900" cy="8666340"/>
          </a:xfrm>
          <a:custGeom>
            <a:avLst/>
            <a:gdLst/>
            <a:ahLst/>
            <a:cxnLst/>
            <a:rect l="l" t="t" r="r" b="b"/>
            <a:pathLst>
              <a:path w="8541900" h="8666340">
                <a:moveTo>
                  <a:pt x="0" y="0"/>
                </a:moveTo>
                <a:lnTo>
                  <a:pt x="8541901" y="0"/>
                </a:lnTo>
                <a:lnTo>
                  <a:pt x="8541901"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2832861" y="810330"/>
            <a:ext cx="8541900" cy="8666340"/>
          </a:xfrm>
          <a:custGeom>
            <a:avLst/>
            <a:gdLst/>
            <a:ahLst/>
            <a:cxnLst/>
            <a:rect l="l" t="t" r="r" b="b"/>
            <a:pathLst>
              <a:path w="8541900" h="8666340">
                <a:moveTo>
                  <a:pt x="0" y="0"/>
                </a:moveTo>
                <a:lnTo>
                  <a:pt x="8541900" y="0"/>
                </a:lnTo>
                <a:lnTo>
                  <a:pt x="8541900"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3849022" y="3288638"/>
            <a:ext cx="10589956" cy="3951087"/>
            <a:chOff x="0" y="0"/>
            <a:chExt cx="2789124" cy="1040615"/>
          </a:xfrm>
        </p:grpSpPr>
        <p:sp>
          <p:nvSpPr>
            <p:cNvPr id="6" name="Freeform 6"/>
            <p:cNvSpPr/>
            <p:nvPr/>
          </p:nvSpPr>
          <p:spPr>
            <a:xfrm>
              <a:off x="0" y="0"/>
              <a:ext cx="2789124" cy="1040615"/>
            </a:xfrm>
            <a:custGeom>
              <a:avLst/>
              <a:gdLst/>
              <a:ahLst/>
              <a:cxnLst/>
              <a:rect l="l" t="t" r="r" b="b"/>
              <a:pathLst>
                <a:path w="2789124" h="1040615">
                  <a:moveTo>
                    <a:pt x="0" y="0"/>
                  </a:moveTo>
                  <a:lnTo>
                    <a:pt x="2789124" y="0"/>
                  </a:lnTo>
                  <a:lnTo>
                    <a:pt x="2789124" y="1040615"/>
                  </a:lnTo>
                  <a:lnTo>
                    <a:pt x="0" y="1040615"/>
                  </a:lnTo>
                  <a:close/>
                </a:path>
              </a:pathLst>
            </a:custGeom>
            <a:solidFill>
              <a:srgbClr val="145DA0"/>
            </a:solidFill>
            <a:ln w="38100" cap="sq">
              <a:solidFill>
                <a:srgbClr val="FFFFFF"/>
              </a:solidFill>
              <a:prstDash val="solid"/>
              <a:miter/>
            </a:ln>
          </p:spPr>
          <p:txBody>
            <a:bodyPr/>
            <a:lstStyle/>
            <a:p>
              <a:endParaRPr lang="en-US"/>
            </a:p>
          </p:txBody>
        </p:sp>
        <p:sp>
          <p:nvSpPr>
            <p:cNvPr id="7" name="TextBox 7"/>
            <p:cNvSpPr txBox="1"/>
            <p:nvPr/>
          </p:nvSpPr>
          <p:spPr>
            <a:xfrm>
              <a:off x="0" y="-85725"/>
              <a:ext cx="2789124" cy="1126340"/>
            </a:xfrm>
            <a:prstGeom prst="rect">
              <a:avLst/>
            </a:prstGeom>
          </p:spPr>
          <p:txBody>
            <a:bodyPr lIns="50800" tIns="50800" rIns="50800" bIns="50800" rtlCol="0" anchor="ctr"/>
            <a:lstStyle/>
            <a:p>
              <a:pPr algn="ctr">
                <a:lnSpc>
                  <a:spcPts val="6061"/>
                </a:lnSpc>
              </a:pPr>
              <a:endParaRPr/>
            </a:p>
            <a:p>
              <a:pPr algn="ctr">
                <a:lnSpc>
                  <a:spcPts val="6061"/>
                </a:lnSpc>
              </a:pPr>
              <a:endParaRPr/>
            </a:p>
            <a:p>
              <a:pPr algn="ctr">
                <a:lnSpc>
                  <a:spcPts val="6061"/>
                </a:lnSpc>
              </a:pPr>
              <a:endParaRPr/>
            </a:p>
            <a:p>
              <a:pPr algn="ctr">
                <a:lnSpc>
                  <a:spcPts val="6061"/>
                </a:lnSpc>
              </a:pPr>
              <a:endParaRPr/>
            </a:p>
            <a:p>
              <a:pPr algn="ctr">
                <a:lnSpc>
                  <a:spcPts val="2659"/>
                </a:lnSpc>
              </a:pPr>
              <a:endParaRPr/>
            </a:p>
          </p:txBody>
        </p:sp>
      </p:grpSp>
      <p:sp>
        <p:nvSpPr>
          <p:cNvPr id="8" name="TextBox 8"/>
          <p:cNvSpPr txBox="1"/>
          <p:nvPr/>
        </p:nvSpPr>
        <p:spPr>
          <a:xfrm>
            <a:off x="4481606" y="4471464"/>
            <a:ext cx="9324788" cy="1499710"/>
          </a:xfrm>
          <a:prstGeom prst="rect">
            <a:avLst/>
          </a:prstGeom>
        </p:spPr>
        <p:txBody>
          <a:bodyPr lIns="0" tIns="0" rIns="0" bIns="0" rtlCol="0" anchor="t">
            <a:spAutoFit/>
          </a:bodyPr>
          <a:lstStyle/>
          <a:p>
            <a:pPr marL="0" lvl="0" indent="0" algn="ctr">
              <a:lnSpc>
                <a:spcPts val="6063"/>
              </a:lnSpc>
              <a:spcBef>
                <a:spcPct val="0"/>
              </a:spcBef>
            </a:pPr>
            <a:r>
              <a:rPr lang="en-US" sz="4331" b="1">
                <a:solidFill>
                  <a:srgbClr val="FFFFFF"/>
                </a:solidFill>
                <a:latin typeface="Montserrat Bold"/>
                <a:ea typeface="Montserrat Bold"/>
                <a:cs typeface="Montserrat Bold"/>
                <a:sym typeface="Montserrat Bold"/>
              </a:rPr>
              <a:t>5.108 PROBABLE CAUSE HEARINGS IN RECEIVING STATE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0" y="484589"/>
            <a:ext cx="17793515" cy="9802411"/>
            <a:chOff x="0" y="0"/>
            <a:chExt cx="4982580" cy="2744893"/>
          </a:xfrm>
        </p:grpSpPr>
        <p:sp>
          <p:nvSpPr>
            <p:cNvPr id="3" name="Freeform 3"/>
            <p:cNvSpPr/>
            <p:nvPr/>
          </p:nvSpPr>
          <p:spPr>
            <a:xfrm>
              <a:off x="0" y="0"/>
              <a:ext cx="4982580" cy="2744893"/>
            </a:xfrm>
            <a:custGeom>
              <a:avLst/>
              <a:gdLst/>
              <a:ahLst/>
              <a:cxnLst/>
              <a:rect l="l" t="t" r="r" b="b"/>
              <a:pathLst>
                <a:path w="4982580" h="2744893">
                  <a:moveTo>
                    <a:pt x="0" y="0"/>
                  </a:moveTo>
                  <a:lnTo>
                    <a:pt x="4982580" y="0"/>
                  </a:lnTo>
                  <a:lnTo>
                    <a:pt x="4982580" y="2744893"/>
                  </a:lnTo>
                  <a:lnTo>
                    <a:pt x="0" y="2744893"/>
                  </a:lnTo>
                  <a:close/>
                </a:path>
              </a:pathLst>
            </a:custGeom>
            <a:solidFill>
              <a:srgbClr val="000000">
                <a:alpha val="0"/>
              </a:srgbClr>
            </a:solidFill>
            <a:ln w="228600" cap="sq">
              <a:solidFill>
                <a:srgbClr val="145DA0"/>
              </a:solidFill>
              <a:prstDash val="solid"/>
              <a:miter/>
            </a:ln>
          </p:spPr>
          <p:txBody>
            <a:bodyPr/>
            <a:lstStyle/>
            <a:p>
              <a:endParaRPr lang="en-US"/>
            </a:p>
          </p:txBody>
        </p:sp>
        <p:sp>
          <p:nvSpPr>
            <p:cNvPr id="4" name="TextBox 4"/>
            <p:cNvSpPr txBox="1"/>
            <p:nvPr/>
          </p:nvSpPr>
          <p:spPr>
            <a:xfrm>
              <a:off x="0" y="-38100"/>
              <a:ext cx="4982580" cy="2782993"/>
            </a:xfrm>
            <a:prstGeom prst="rect">
              <a:avLst/>
            </a:prstGeom>
          </p:spPr>
          <p:txBody>
            <a:bodyPr lIns="50800" tIns="50800" rIns="50800" bIns="50800" rtlCol="0" anchor="ctr"/>
            <a:lstStyle/>
            <a:p>
              <a:pPr marL="0" lvl="0" indent="0" algn="l">
                <a:lnSpc>
                  <a:spcPts val="2659"/>
                </a:lnSpc>
                <a:spcBef>
                  <a:spcPct val="0"/>
                </a:spcBef>
              </a:pPr>
              <a:endParaRPr/>
            </a:p>
          </p:txBody>
        </p:sp>
      </p:grpSp>
      <p:grpSp>
        <p:nvGrpSpPr>
          <p:cNvPr id="5" name="Group 5"/>
          <p:cNvGrpSpPr/>
          <p:nvPr/>
        </p:nvGrpSpPr>
        <p:grpSpPr>
          <a:xfrm>
            <a:off x="-411820" y="9916142"/>
            <a:ext cx="19707616" cy="370858"/>
            <a:chOff x="0" y="0"/>
            <a:chExt cx="5190483" cy="97675"/>
          </a:xfrm>
        </p:grpSpPr>
        <p:sp>
          <p:nvSpPr>
            <p:cNvPr id="6" name="Freeform 6"/>
            <p:cNvSpPr/>
            <p:nvPr/>
          </p:nvSpPr>
          <p:spPr>
            <a:xfrm>
              <a:off x="0" y="0"/>
              <a:ext cx="5190483" cy="97675"/>
            </a:xfrm>
            <a:custGeom>
              <a:avLst/>
              <a:gdLst/>
              <a:ahLst/>
              <a:cxnLst/>
              <a:rect l="l" t="t" r="r" b="b"/>
              <a:pathLst>
                <a:path w="5190483" h="97675">
                  <a:moveTo>
                    <a:pt x="9821" y="0"/>
                  </a:moveTo>
                  <a:lnTo>
                    <a:pt x="5180662" y="0"/>
                  </a:lnTo>
                  <a:cubicBezTo>
                    <a:pt x="5186086" y="0"/>
                    <a:pt x="5190483" y="4397"/>
                    <a:pt x="5190483" y="9821"/>
                  </a:cubicBezTo>
                  <a:lnTo>
                    <a:pt x="5190483" y="87854"/>
                  </a:lnTo>
                  <a:cubicBezTo>
                    <a:pt x="5190483" y="93278"/>
                    <a:pt x="5186086" y="97675"/>
                    <a:pt x="5180662" y="97675"/>
                  </a:cubicBezTo>
                  <a:lnTo>
                    <a:pt x="9821" y="97675"/>
                  </a:lnTo>
                  <a:cubicBezTo>
                    <a:pt x="7216" y="97675"/>
                    <a:pt x="4718" y="96640"/>
                    <a:pt x="2876" y="94798"/>
                  </a:cubicBezTo>
                  <a:cubicBezTo>
                    <a:pt x="1035" y="92956"/>
                    <a:pt x="0" y="90458"/>
                    <a:pt x="0" y="87854"/>
                  </a:cubicBezTo>
                  <a:lnTo>
                    <a:pt x="0" y="9821"/>
                  </a:lnTo>
                  <a:cubicBezTo>
                    <a:pt x="0" y="4397"/>
                    <a:pt x="4397" y="0"/>
                    <a:pt x="9821" y="0"/>
                  </a:cubicBezTo>
                  <a:close/>
                </a:path>
              </a:pathLst>
            </a:custGeom>
            <a:solidFill>
              <a:srgbClr val="145DA0"/>
            </a:solidFill>
            <a:ln cap="rnd">
              <a:noFill/>
              <a:prstDash val="solid"/>
              <a:round/>
            </a:ln>
          </p:spPr>
          <p:txBody>
            <a:bodyPr/>
            <a:lstStyle/>
            <a:p>
              <a:endParaRPr lang="en-US"/>
            </a:p>
          </p:txBody>
        </p:sp>
        <p:sp>
          <p:nvSpPr>
            <p:cNvPr id="7" name="TextBox 7"/>
            <p:cNvSpPr txBox="1"/>
            <p:nvPr/>
          </p:nvSpPr>
          <p:spPr>
            <a:xfrm>
              <a:off x="0" y="-57150"/>
              <a:ext cx="5190483" cy="154825"/>
            </a:xfrm>
            <a:prstGeom prst="rect">
              <a:avLst/>
            </a:prstGeom>
          </p:spPr>
          <p:txBody>
            <a:bodyPr lIns="50800" tIns="50800" rIns="50800" bIns="50800" rtlCol="0" anchor="ctr"/>
            <a:lstStyle/>
            <a:p>
              <a:pPr algn="ctr">
                <a:lnSpc>
                  <a:spcPts val="3150"/>
                </a:lnSpc>
              </a:pPr>
              <a:endParaRPr/>
            </a:p>
          </p:txBody>
        </p:sp>
      </p:grpSp>
      <p:grpSp>
        <p:nvGrpSpPr>
          <p:cNvPr id="8" name="Group 8"/>
          <p:cNvGrpSpPr/>
          <p:nvPr/>
        </p:nvGrpSpPr>
        <p:grpSpPr>
          <a:xfrm>
            <a:off x="1028700" y="1389178"/>
            <a:ext cx="4618835" cy="4618835"/>
            <a:chOff x="0" y="0"/>
            <a:chExt cx="6350000" cy="6350000"/>
          </a:xfrm>
        </p:grpSpPr>
        <p:sp>
          <p:nvSpPr>
            <p:cNvPr id="9" name="Freeform 9"/>
            <p:cNvSpPr/>
            <p:nvPr/>
          </p:nvSpPr>
          <p:spPr>
            <a:xfrm>
              <a:off x="0" y="0"/>
              <a:ext cx="6350000" cy="6350000"/>
            </a:xfrm>
            <a:custGeom>
              <a:avLst/>
              <a:gdLst/>
              <a:ahLst/>
              <a:cxnLst/>
              <a:rect l="l" t="t" r="r" b="b"/>
              <a:pathLst>
                <a:path w="6350000" h="6350000">
                  <a:moveTo>
                    <a:pt x="5080000" y="6350000"/>
                  </a:moveTo>
                  <a:lnTo>
                    <a:pt x="1270000" y="6350000"/>
                  </a:lnTo>
                  <a:cubicBezTo>
                    <a:pt x="568960" y="6350000"/>
                    <a:pt x="0" y="5781040"/>
                    <a:pt x="0" y="5080000"/>
                  </a:cubicBezTo>
                  <a:lnTo>
                    <a:pt x="0" y="1270000"/>
                  </a:lnTo>
                  <a:cubicBezTo>
                    <a:pt x="0" y="568960"/>
                    <a:pt x="568960" y="0"/>
                    <a:pt x="1270000" y="0"/>
                  </a:cubicBezTo>
                  <a:lnTo>
                    <a:pt x="5080000" y="0"/>
                  </a:lnTo>
                  <a:cubicBezTo>
                    <a:pt x="5781040" y="0"/>
                    <a:pt x="6350000" y="568960"/>
                    <a:pt x="6350000" y="1270000"/>
                  </a:cubicBezTo>
                  <a:lnTo>
                    <a:pt x="6350000" y="5080000"/>
                  </a:lnTo>
                  <a:cubicBezTo>
                    <a:pt x="6350000" y="5781040"/>
                    <a:pt x="5781040" y="6350000"/>
                    <a:pt x="5080000" y="6350000"/>
                  </a:cubicBezTo>
                  <a:close/>
                </a:path>
              </a:pathLst>
            </a:custGeom>
            <a:blipFill>
              <a:blip r:embed="rId3"/>
              <a:stretch>
                <a:fillRect l="-25046" r="-25046"/>
              </a:stretch>
            </a:blipFill>
          </p:spPr>
          <p:txBody>
            <a:bodyPr/>
            <a:lstStyle/>
            <a:p>
              <a:endParaRPr lang="en-US"/>
            </a:p>
          </p:txBody>
        </p:sp>
      </p:grpSp>
      <p:grpSp>
        <p:nvGrpSpPr>
          <p:cNvPr id="10" name="Group 10"/>
          <p:cNvGrpSpPr/>
          <p:nvPr/>
        </p:nvGrpSpPr>
        <p:grpSpPr>
          <a:xfrm>
            <a:off x="12424962" y="1389178"/>
            <a:ext cx="4618835" cy="4618835"/>
            <a:chOff x="0" y="0"/>
            <a:chExt cx="6350000" cy="6350000"/>
          </a:xfrm>
        </p:grpSpPr>
        <p:sp>
          <p:nvSpPr>
            <p:cNvPr id="11" name="Freeform 11"/>
            <p:cNvSpPr/>
            <p:nvPr/>
          </p:nvSpPr>
          <p:spPr>
            <a:xfrm>
              <a:off x="0" y="0"/>
              <a:ext cx="6350000" cy="6350000"/>
            </a:xfrm>
            <a:custGeom>
              <a:avLst/>
              <a:gdLst/>
              <a:ahLst/>
              <a:cxnLst/>
              <a:rect l="l" t="t" r="r" b="b"/>
              <a:pathLst>
                <a:path w="6350000" h="6350000">
                  <a:moveTo>
                    <a:pt x="5080000" y="6350000"/>
                  </a:moveTo>
                  <a:lnTo>
                    <a:pt x="1270000" y="6350000"/>
                  </a:lnTo>
                  <a:cubicBezTo>
                    <a:pt x="568960" y="6350000"/>
                    <a:pt x="0" y="5781040"/>
                    <a:pt x="0" y="5080000"/>
                  </a:cubicBezTo>
                  <a:lnTo>
                    <a:pt x="0" y="1270000"/>
                  </a:lnTo>
                  <a:cubicBezTo>
                    <a:pt x="0" y="568960"/>
                    <a:pt x="568960" y="0"/>
                    <a:pt x="1270000" y="0"/>
                  </a:cubicBezTo>
                  <a:lnTo>
                    <a:pt x="5080000" y="0"/>
                  </a:lnTo>
                  <a:cubicBezTo>
                    <a:pt x="5781040" y="0"/>
                    <a:pt x="6350000" y="568960"/>
                    <a:pt x="6350000" y="1270000"/>
                  </a:cubicBezTo>
                  <a:lnTo>
                    <a:pt x="6350000" y="5080000"/>
                  </a:lnTo>
                  <a:cubicBezTo>
                    <a:pt x="6350000" y="5781040"/>
                    <a:pt x="5781040" y="6350000"/>
                    <a:pt x="5080000" y="6350000"/>
                  </a:cubicBezTo>
                  <a:close/>
                </a:path>
              </a:pathLst>
            </a:custGeom>
            <a:blipFill>
              <a:blip r:embed="rId4"/>
              <a:stretch>
                <a:fillRect l="-25046" r="-25046"/>
              </a:stretch>
            </a:blipFill>
          </p:spPr>
          <p:txBody>
            <a:bodyPr/>
            <a:lstStyle/>
            <a:p>
              <a:endParaRPr lang="en-US"/>
            </a:p>
          </p:txBody>
        </p:sp>
      </p:grpSp>
      <p:grpSp>
        <p:nvGrpSpPr>
          <p:cNvPr id="12" name="Group 12"/>
          <p:cNvGrpSpPr/>
          <p:nvPr/>
        </p:nvGrpSpPr>
        <p:grpSpPr>
          <a:xfrm>
            <a:off x="6726831" y="1389178"/>
            <a:ext cx="4618835" cy="4618835"/>
            <a:chOff x="0" y="0"/>
            <a:chExt cx="6350000" cy="6350000"/>
          </a:xfrm>
        </p:grpSpPr>
        <p:sp>
          <p:nvSpPr>
            <p:cNvPr id="13" name="Freeform 13"/>
            <p:cNvSpPr/>
            <p:nvPr/>
          </p:nvSpPr>
          <p:spPr>
            <a:xfrm>
              <a:off x="0" y="0"/>
              <a:ext cx="6350000" cy="6350000"/>
            </a:xfrm>
            <a:custGeom>
              <a:avLst/>
              <a:gdLst/>
              <a:ahLst/>
              <a:cxnLst/>
              <a:rect l="l" t="t" r="r" b="b"/>
              <a:pathLst>
                <a:path w="6350000" h="6350000">
                  <a:moveTo>
                    <a:pt x="5080000" y="6350000"/>
                  </a:moveTo>
                  <a:lnTo>
                    <a:pt x="1270000" y="6350000"/>
                  </a:lnTo>
                  <a:cubicBezTo>
                    <a:pt x="568960" y="6350000"/>
                    <a:pt x="0" y="5781040"/>
                    <a:pt x="0" y="5080000"/>
                  </a:cubicBezTo>
                  <a:lnTo>
                    <a:pt x="0" y="1270000"/>
                  </a:lnTo>
                  <a:cubicBezTo>
                    <a:pt x="0" y="568960"/>
                    <a:pt x="568960" y="0"/>
                    <a:pt x="1270000" y="0"/>
                  </a:cubicBezTo>
                  <a:lnTo>
                    <a:pt x="5080000" y="0"/>
                  </a:lnTo>
                  <a:cubicBezTo>
                    <a:pt x="5781040" y="0"/>
                    <a:pt x="6350000" y="568960"/>
                    <a:pt x="6350000" y="1270000"/>
                  </a:cubicBezTo>
                  <a:lnTo>
                    <a:pt x="6350000" y="5080000"/>
                  </a:lnTo>
                  <a:cubicBezTo>
                    <a:pt x="6350000" y="5781040"/>
                    <a:pt x="5781040" y="6350000"/>
                    <a:pt x="5080000" y="6350000"/>
                  </a:cubicBezTo>
                  <a:close/>
                </a:path>
              </a:pathLst>
            </a:custGeom>
            <a:blipFill>
              <a:blip r:embed="rId5"/>
              <a:stretch>
                <a:fillRect l="-25046" r="-25046"/>
              </a:stretch>
            </a:blipFill>
          </p:spPr>
          <p:txBody>
            <a:bodyPr/>
            <a:lstStyle/>
            <a:p>
              <a:endParaRPr lang="en-US"/>
            </a:p>
          </p:txBody>
        </p:sp>
      </p:grpSp>
      <p:grpSp>
        <p:nvGrpSpPr>
          <p:cNvPr id="14" name="Group 14"/>
          <p:cNvGrpSpPr/>
          <p:nvPr/>
        </p:nvGrpSpPr>
        <p:grpSpPr>
          <a:xfrm>
            <a:off x="1028700" y="6669986"/>
            <a:ext cx="4834338" cy="1991556"/>
            <a:chOff x="0" y="0"/>
            <a:chExt cx="6445784" cy="2655407"/>
          </a:xfrm>
        </p:grpSpPr>
        <p:sp>
          <p:nvSpPr>
            <p:cNvPr id="15" name="TextBox 15"/>
            <p:cNvSpPr txBox="1"/>
            <p:nvPr/>
          </p:nvSpPr>
          <p:spPr>
            <a:xfrm>
              <a:off x="0" y="-104775"/>
              <a:ext cx="6445784" cy="790490"/>
            </a:xfrm>
            <a:prstGeom prst="rect">
              <a:avLst/>
            </a:prstGeom>
          </p:spPr>
          <p:txBody>
            <a:bodyPr lIns="0" tIns="0" rIns="0" bIns="0" rtlCol="0" anchor="t">
              <a:spAutoFit/>
            </a:bodyPr>
            <a:lstStyle/>
            <a:p>
              <a:pPr marL="0" lvl="0" indent="0" algn="l">
                <a:lnSpc>
                  <a:spcPts val="4728"/>
                </a:lnSpc>
                <a:spcBef>
                  <a:spcPct val="0"/>
                </a:spcBef>
              </a:pPr>
              <a:r>
                <a:rPr lang="en-US" sz="3377" b="1" u="none">
                  <a:solidFill>
                    <a:srgbClr val="145DA0"/>
                  </a:solidFill>
                  <a:latin typeface="Poppins Bold"/>
                  <a:ea typeface="Poppins Bold"/>
                  <a:cs typeface="Poppins Bold"/>
                  <a:sym typeface="Poppins Bold"/>
                </a:rPr>
                <a:t>30-day Timeframe</a:t>
              </a:r>
            </a:p>
          </p:txBody>
        </p:sp>
        <p:sp>
          <p:nvSpPr>
            <p:cNvPr id="16" name="TextBox 16"/>
            <p:cNvSpPr txBox="1"/>
            <p:nvPr/>
          </p:nvSpPr>
          <p:spPr>
            <a:xfrm>
              <a:off x="0" y="1025179"/>
              <a:ext cx="6445784" cy="1630228"/>
            </a:xfrm>
            <a:prstGeom prst="rect">
              <a:avLst/>
            </a:prstGeom>
          </p:spPr>
          <p:txBody>
            <a:bodyPr lIns="0" tIns="0" rIns="0" bIns="0" rtlCol="0" anchor="t">
              <a:spAutoFit/>
            </a:bodyPr>
            <a:lstStyle/>
            <a:p>
              <a:pPr marL="0" lvl="0" indent="0" algn="l">
                <a:lnSpc>
                  <a:spcPts val="3332"/>
                </a:lnSpc>
                <a:spcBef>
                  <a:spcPct val="0"/>
                </a:spcBef>
              </a:pPr>
              <a:r>
                <a:rPr lang="en-US" sz="2221">
                  <a:solidFill>
                    <a:srgbClr val="145DA0"/>
                  </a:solidFill>
                  <a:latin typeface="Montserrat"/>
                  <a:ea typeface="Montserrat"/>
                  <a:cs typeface="Montserrat"/>
                  <a:sym typeface="Montserrat"/>
                </a:rPr>
                <a:t>A PC He</a:t>
              </a:r>
              <a:r>
                <a:rPr lang="en-US" sz="2221" strike="noStrike">
                  <a:solidFill>
                    <a:srgbClr val="145DA0"/>
                  </a:solidFill>
                  <a:latin typeface="Montserrat"/>
                  <a:ea typeface="Montserrat"/>
                  <a:cs typeface="Montserrat"/>
                  <a:sym typeface="Montserrat"/>
                </a:rPr>
                <a:t>aring must occur within 30 days of the sending state’s request unless postponed</a:t>
              </a:r>
            </a:p>
          </p:txBody>
        </p:sp>
      </p:grpSp>
      <p:grpSp>
        <p:nvGrpSpPr>
          <p:cNvPr id="17" name="Group 17"/>
          <p:cNvGrpSpPr/>
          <p:nvPr/>
        </p:nvGrpSpPr>
        <p:grpSpPr>
          <a:xfrm>
            <a:off x="6726831" y="6669986"/>
            <a:ext cx="4834338" cy="2591866"/>
            <a:chOff x="0" y="0"/>
            <a:chExt cx="6445784" cy="3455821"/>
          </a:xfrm>
        </p:grpSpPr>
        <p:sp>
          <p:nvSpPr>
            <p:cNvPr id="18" name="TextBox 18"/>
            <p:cNvSpPr txBox="1"/>
            <p:nvPr/>
          </p:nvSpPr>
          <p:spPr>
            <a:xfrm>
              <a:off x="0" y="-104775"/>
              <a:ext cx="6445784" cy="1590590"/>
            </a:xfrm>
            <a:prstGeom prst="rect">
              <a:avLst/>
            </a:prstGeom>
          </p:spPr>
          <p:txBody>
            <a:bodyPr lIns="0" tIns="0" rIns="0" bIns="0" rtlCol="0" anchor="t">
              <a:spAutoFit/>
            </a:bodyPr>
            <a:lstStyle/>
            <a:p>
              <a:pPr marL="0" lvl="0" indent="0" algn="l">
                <a:lnSpc>
                  <a:spcPts val="4728"/>
                </a:lnSpc>
                <a:spcBef>
                  <a:spcPct val="0"/>
                </a:spcBef>
              </a:pPr>
              <a:r>
                <a:rPr lang="en-US" sz="3377" b="1" u="none">
                  <a:solidFill>
                    <a:srgbClr val="145DA0"/>
                  </a:solidFill>
                  <a:latin typeface="Poppins Bold"/>
                  <a:ea typeface="Poppins Bold"/>
                  <a:cs typeface="Poppins Bold"/>
                  <a:sym typeface="Poppins Bold"/>
                </a:rPr>
                <a:t>Documentation Requirements</a:t>
              </a:r>
            </a:p>
          </p:txBody>
        </p:sp>
        <p:sp>
          <p:nvSpPr>
            <p:cNvPr id="19" name="TextBox 19"/>
            <p:cNvSpPr txBox="1"/>
            <p:nvPr/>
          </p:nvSpPr>
          <p:spPr>
            <a:xfrm>
              <a:off x="0" y="1825279"/>
              <a:ext cx="6445784" cy="1630541"/>
            </a:xfrm>
            <a:prstGeom prst="rect">
              <a:avLst/>
            </a:prstGeom>
          </p:spPr>
          <p:txBody>
            <a:bodyPr lIns="0" tIns="0" rIns="0" bIns="0" rtlCol="0" anchor="t">
              <a:spAutoFit/>
            </a:bodyPr>
            <a:lstStyle/>
            <a:p>
              <a:pPr marL="0" lvl="0" indent="0" algn="l">
                <a:lnSpc>
                  <a:spcPts val="3322"/>
                </a:lnSpc>
                <a:spcBef>
                  <a:spcPct val="0"/>
                </a:spcBef>
              </a:pPr>
              <a:r>
                <a:rPr lang="en-US" sz="2215">
                  <a:solidFill>
                    <a:srgbClr val="145DA0"/>
                  </a:solidFill>
                  <a:latin typeface="Montserrat"/>
                  <a:ea typeface="Montserrat"/>
                  <a:cs typeface="Montserrat"/>
                  <a:sym typeface="Montserrat"/>
                </a:rPr>
                <a:t>Hearing officers shall document their findings on </a:t>
              </a:r>
              <a:r>
                <a:rPr lang="en-US" sz="2215" b="1">
                  <a:solidFill>
                    <a:srgbClr val="145DA0"/>
                  </a:solidFill>
                  <a:latin typeface="Montserrat Bold"/>
                  <a:ea typeface="Montserrat Bold"/>
                  <a:cs typeface="Montserrat Bold"/>
                  <a:sym typeface="Montserrat Bold"/>
                </a:rPr>
                <a:t>all </a:t>
              </a:r>
              <a:r>
                <a:rPr lang="en-US" sz="2215">
                  <a:solidFill>
                    <a:srgbClr val="145DA0"/>
                  </a:solidFill>
                  <a:latin typeface="Montserrat"/>
                  <a:ea typeface="Montserrat"/>
                  <a:cs typeface="Montserrat"/>
                  <a:sym typeface="Montserrat"/>
                </a:rPr>
                <a:t>violations that were charged</a:t>
              </a:r>
            </a:p>
          </p:txBody>
        </p:sp>
      </p:grpSp>
      <p:grpSp>
        <p:nvGrpSpPr>
          <p:cNvPr id="20" name="Group 20"/>
          <p:cNvGrpSpPr/>
          <p:nvPr/>
        </p:nvGrpSpPr>
        <p:grpSpPr>
          <a:xfrm>
            <a:off x="12424962" y="6669986"/>
            <a:ext cx="4834338" cy="2338383"/>
            <a:chOff x="0" y="0"/>
            <a:chExt cx="6445784" cy="3117844"/>
          </a:xfrm>
        </p:grpSpPr>
        <p:sp>
          <p:nvSpPr>
            <p:cNvPr id="21" name="TextBox 21"/>
            <p:cNvSpPr txBox="1"/>
            <p:nvPr/>
          </p:nvSpPr>
          <p:spPr>
            <a:xfrm>
              <a:off x="0" y="-104775"/>
              <a:ext cx="6445784" cy="790490"/>
            </a:xfrm>
            <a:prstGeom prst="rect">
              <a:avLst/>
            </a:prstGeom>
          </p:spPr>
          <p:txBody>
            <a:bodyPr lIns="0" tIns="0" rIns="0" bIns="0" rtlCol="0" anchor="t">
              <a:spAutoFit/>
            </a:bodyPr>
            <a:lstStyle/>
            <a:p>
              <a:pPr marL="0" lvl="0" indent="0" algn="l">
                <a:lnSpc>
                  <a:spcPts val="4728"/>
                </a:lnSpc>
                <a:spcBef>
                  <a:spcPct val="0"/>
                </a:spcBef>
              </a:pPr>
              <a:r>
                <a:rPr lang="en-US" sz="3377" b="1" u="none">
                  <a:solidFill>
                    <a:srgbClr val="145DA0"/>
                  </a:solidFill>
                  <a:latin typeface="Poppins Bold"/>
                  <a:ea typeface="Poppins Bold"/>
                  <a:cs typeface="Poppins Bold"/>
                  <a:sym typeface="Poppins Bold"/>
                </a:rPr>
                <a:t>Availability Status</a:t>
              </a:r>
            </a:p>
          </p:txBody>
        </p:sp>
        <p:sp>
          <p:nvSpPr>
            <p:cNvPr id="22" name="TextBox 22"/>
            <p:cNvSpPr txBox="1"/>
            <p:nvPr/>
          </p:nvSpPr>
          <p:spPr>
            <a:xfrm>
              <a:off x="0" y="1034704"/>
              <a:ext cx="6445784" cy="2083140"/>
            </a:xfrm>
            <a:prstGeom prst="rect">
              <a:avLst/>
            </a:prstGeom>
          </p:spPr>
          <p:txBody>
            <a:bodyPr lIns="0" tIns="0" rIns="0" bIns="0" rtlCol="0" anchor="t">
              <a:spAutoFit/>
            </a:bodyPr>
            <a:lstStyle/>
            <a:p>
              <a:pPr marL="0" lvl="0" indent="0" algn="l">
                <a:lnSpc>
                  <a:spcPts val="3177"/>
                </a:lnSpc>
                <a:spcBef>
                  <a:spcPct val="0"/>
                </a:spcBef>
              </a:pPr>
              <a:r>
                <a:rPr lang="en-US" sz="2118">
                  <a:solidFill>
                    <a:srgbClr val="145DA0"/>
                  </a:solidFill>
                  <a:latin typeface="Montserrat"/>
                  <a:ea typeface="Montserrat"/>
                  <a:cs typeface="Montserrat"/>
                  <a:sym typeface="Montserrat"/>
                </a:rPr>
                <a:t>Individual is not considered available for retaking until hearing results are submitted to the sending state</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9144000" y="967949"/>
            <a:ext cx="9144000" cy="8229600"/>
          </a:xfrm>
          <a:custGeom>
            <a:avLst/>
            <a:gdLst/>
            <a:ahLst/>
            <a:cxnLst/>
            <a:rect l="l" t="t" r="r" b="b"/>
            <a:pathLst>
              <a:path w="9144000" h="8229600">
                <a:moveTo>
                  <a:pt x="0" y="0"/>
                </a:moveTo>
                <a:lnTo>
                  <a:pt x="9144000" y="0"/>
                </a:lnTo>
                <a:lnTo>
                  <a:pt x="9144000" y="8229600"/>
                </a:lnTo>
                <a:lnTo>
                  <a:pt x="0" y="8229600"/>
                </a:lnTo>
                <a:lnTo>
                  <a:pt x="0" y="0"/>
                </a:lnTo>
                <a:close/>
              </a:path>
            </a:pathLst>
          </a:custGeom>
          <a:blipFill>
            <a:blip r:embed="rId3">
              <a:alphaModFix amt="59000"/>
            </a:blip>
            <a:stretch>
              <a:fillRect t="-128" r="-35430" b="-128"/>
            </a:stretch>
          </a:blipFill>
        </p:spPr>
        <p:txBody>
          <a:bodyPr/>
          <a:lstStyle/>
          <a:p>
            <a:endParaRPr lang="en-US"/>
          </a:p>
        </p:txBody>
      </p:sp>
      <p:grpSp>
        <p:nvGrpSpPr>
          <p:cNvPr id="3" name="Group 3"/>
          <p:cNvGrpSpPr/>
          <p:nvPr/>
        </p:nvGrpSpPr>
        <p:grpSpPr>
          <a:xfrm>
            <a:off x="12398912" y="0"/>
            <a:ext cx="5889088" cy="756959"/>
            <a:chOff x="0" y="0"/>
            <a:chExt cx="1551036" cy="199364"/>
          </a:xfrm>
        </p:grpSpPr>
        <p:sp>
          <p:nvSpPr>
            <p:cNvPr id="4" name="Freeform 4"/>
            <p:cNvSpPr/>
            <p:nvPr/>
          </p:nvSpPr>
          <p:spPr>
            <a:xfrm>
              <a:off x="0" y="0"/>
              <a:ext cx="1551036" cy="199364"/>
            </a:xfrm>
            <a:custGeom>
              <a:avLst/>
              <a:gdLst/>
              <a:ahLst/>
              <a:cxnLst/>
              <a:rect l="l" t="t" r="r" b="b"/>
              <a:pathLst>
                <a:path w="1551036" h="199364">
                  <a:moveTo>
                    <a:pt x="0" y="0"/>
                  </a:moveTo>
                  <a:lnTo>
                    <a:pt x="1551036" y="0"/>
                  </a:lnTo>
                  <a:lnTo>
                    <a:pt x="1551036" y="199364"/>
                  </a:lnTo>
                  <a:lnTo>
                    <a:pt x="0" y="199364"/>
                  </a:lnTo>
                  <a:close/>
                </a:path>
              </a:pathLst>
            </a:custGeom>
            <a:solidFill>
              <a:srgbClr val="00569E"/>
            </a:solidFill>
            <a:ln cap="sq">
              <a:noFill/>
              <a:prstDash val="solid"/>
              <a:miter/>
            </a:ln>
          </p:spPr>
          <p:txBody>
            <a:bodyPr/>
            <a:lstStyle/>
            <a:p>
              <a:endParaRPr lang="en-US"/>
            </a:p>
          </p:txBody>
        </p:sp>
        <p:sp>
          <p:nvSpPr>
            <p:cNvPr id="5" name="TextBox 5"/>
            <p:cNvSpPr txBox="1"/>
            <p:nvPr/>
          </p:nvSpPr>
          <p:spPr>
            <a:xfrm>
              <a:off x="0" y="-38100"/>
              <a:ext cx="1551036" cy="237464"/>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2398912" y="9530041"/>
            <a:ext cx="5889088" cy="756959"/>
            <a:chOff x="0" y="0"/>
            <a:chExt cx="1551036" cy="199364"/>
          </a:xfrm>
        </p:grpSpPr>
        <p:sp>
          <p:nvSpPr>
            <p:cNvPr id="7" name="Freeform 7"/>
            <p:cNvSpPr/>
            <p:nvPr/>
          </p:nvSpPr>
          <p:spPr>
            <a:xfrm>
              <a:off x="0" y="0"/>
              <a:ext cx="1551036" cy="199364"/>
            </a:xfrm>
            <a:custGeom>
              <a:avLst/>
              <a:gdLst/>
              <a:ahLst/>
              <a:cxnLst/>
              <a:rect l="l" t="t" r="r" b="b"/>
              <a:pathLst>
                <a:path w="1551036" h="199364">
                  <a:moveTo>
                    <a:pt x="0" y="0"/>
                  </a:moveTo>
                  <a:lnTo>
                    <a:pt x="1551036" y="0"/>
                  </a:lnTo>
                  <a:lnTo>
                    <a:pt x="1551036" y="199364"/>
                  </a:lnTo>
                  <a:lnTo>
                    <a:pt x="0" y="199364"/>
                  </a:lnTo>
                  <a:close/>
                </a:path>
              </a:pathLst>
            </a:custGeom>
            <a:solidFill>
              <a:srgbClr val="00569E"/>
            </a:solidFill>
            <a:ln cap="sq">
              <a:noFill/>
              <a:prstDash val="solid"/>
              <a:miter/>
            </a:ln>
          </p:spPr>
          <p:txBody>
            <a:bodyPr/>
            <a:lstStyle/>
            <a:p>
              <a:endParaRPr lang="en-US"/>
            </a:p>
          </p:txBody>
        </p:sp>
        <p:sp>
          <p:nvSpPr>
            <p:cNvPr id="8" name="TextBox 8"/>
            <p:cNvSpPr txBox="1"/>
            <p:nvPr/>
          </p:nvSpPr>
          <p:spPr>
            <a:xfrm>
              <a:off x="0" y="-38100"/>
              <a:ext cx="1551036" cy="237464"/>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86458" y="4104719"/>
            <a:ext cx="8819592" cy="1765560"/>
          </a:xfrm>
          <a:prstGeom prst="rect">
            <a:avLst/>
          </a:prstGeom>
        </p:spPr>
        <p:txBody>
          <a:bodyPr lIns="0" tIns="0" rIns="0" bIns="0" rtlCol="0" anchor="t">
            <a:spAutoFit/>
          </a:bodyPr>
          <a:lstStyle/>
          <a:p>
            <a:pPr marL="0" lvl="0" indent="0" algn="l">
              <a:lnSpc>
                <a:spcPts val="14510"/>
              </a:lnSpc>
              <a:spcBef>
                <a:spcPct val="0"/>
              </a:spcBef>
            </a:pPr>
            <a:r>
              <a:rPr lang="en-US" sz="10364" b="1">
                <a:solidFill>
                  <a:srgbClr val="051D40"/>
                </a:solidFill>
                <a:latin typeface="Montserrat Bold"/>
                <a:ea typeface="Montserrat Bold"/>
                <a:cs typeface="Montserrat Bold"/>
                <a:sym typeface="Montserrat Bold"/>
              </a:rPr>
              <a:t>THANK YOU!</a:t>
            </a:r>
          </a:p>
        </p:txBody>
      </p:sp>
      <p:pic>
        <p:nvPicPr>
          <p:cNvPr id="12" name="Picture 11" descr="A close-up of a flag&#10;&#10;AI-generated content may be incorrect.">
            <a:extLst>
              <a:ext uri="{FF2B5EF4-FFF2-40B4-BE49-F238E27FC236}">
                <a16:creationId xmlns:a16="http://schemas.microsoft.com/office/drawing/2014/main" id="{C30FDDFB-3D79-58A7-683E-954628C62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3778" y="5870279"/>
            <a:ext cx="3904952" cy="3904952"/>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rot="5400000">
            <a:off x="8990215" y="810330"/>
            <a:ext cx="8541900" cy="8666340"/>
          </a:xfrm>
          <a:custGeom>
            <a:avLst/>
            <a:gdLst/>
            <a:ahLst/>
            <a:cxnLst/>
            <a:rect l="l" t="t" r="r" b="b"/>
            <a:pathLst>
              <a:path w="8541900" h="8666340">
                <a:moveTo>
                  <a:pt x="0" y="0"/>
                </a:moveTo>
                <a:lnTo>
                  <a:pt x="8541901" y="0"/>
                </a:lnTo>
                <a:lnTo>
                  <a:pt x="8541901"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2832861" y="810330"/>
            <a:ext cx="8541900" cy="8666340"/>
          </a:xfrm>
          <a:custGeom>
            <a:avLst/>
            <a:gdLst/>
            <a:ahLst/>
            <a:cxnLst/>
            <a:rect l="l" t="t" r="r" b="b"/>
            <a:pathLst>
              <a:path w="8541900" h="8666340">
                <a:moveTo>
                  <a:pt x="0" y="0"/>
                </a:moveTo>
                <a:lnTo>
                  <a:pt x="8541900" y="0"/>
                </a:lnTo>
                <a:lnTo>
                  <a:pt x="8541900"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3061529" y="2797382"/>
            <a:ext cx="12164941" cy="4412223"/>
            <a:chOff x="0" y="0"/>
            <a:chExt cx="3203935" cy="1162067"/>
          </a:xfrm>
        </p:grpSpPr>
        <p:sp>
          <p:nvSpPr>
            <p:cNvPr id="6" name="Freeform 6"/>
            <p:cNvSpPr/>
            <p:nvPr/>
          </p:nvSpPr>
          <p:spPr>
            <a:xfrm>
              <a:off x="0" y="0"/>
              <a:ext cx="3203935" cy="1162067"/>
            </a:xfrm>
            <a:custGeom>
              <a:avLst/>
              <a:gdLst/>
              <a:ahLst/>
              <a:cxnLst/>
              <a:rect l="l" t="t" r="r" b="b"/>
              <a:pathLst>
                <a:path w="3203935" h="1162067">
                  <a:moveTo>
                    <a:pt x="0" y="0"/>
                  </a:moveTo>
                  <a:lnTo>
                    <a:pt x="3203935" y="0"/>
                  </a:lnTo>
                  <a:lnTo>
                    <a:pt x="3203935" y="1162067"/>
                  </a:lnTo>
                  <a:lnTo>
                    <a:pt x="0" y="1162067"/>
                  </a:lnTo>
                  <a:close/>
                </a:path>
              </a:pathLst>
            </a:custGeom>
            <a:solidFill>
              <a:srgbClr val="145DA0"/>
            </a:solidFill>
            <a:ln w="38100" cap="sq">
              <a:solidFill>
                <a:srgbClr val="FFFFFF"/>
              </a:solidFill>
              <a:prstDash val="solid"/>
              <a:miter/>
            </a:ln>
          </p:spPr>
          <p:txBody>
            <a:bodyPr/>
            <a:lstStyle/>
            <a:p>
              <a:endParaRPr lang="en-US"/>
            </a:p>
          </p:txBody>
        </p:sp>
        <p:sp>
          <p:nvSpPr>
            <p:cNvPr id="7" name="TextBox 7"/>
            <p:cNvSpPr txBox="1"/>
            <p:nvPr/>
          </p:nvSpPr>
          <p:spPr>
            <a:xfrm>
              <a:off x="0" y="-38100"/>
              <a:ext cx="3203935" cy="1200167"/>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332775" y="4508828"/>
            <a:ext cx="11622449" cy="894080"/>
          </a:xfrm>
          <a:prstGeom prst="rect">
            <a:avLst/>
          </a:prstGeom>
        </p:spPr>
        <p:txBody>
          <a:bodyPr lIns="0" tIns="0" rIns="0" bIns="0" rtlCol="0" anchor="t">
            <a:spAutoFit/>
          </a:bodyPr>
          <a:lstStyle/>
          <a:p>
            <a:pPr marL="0" lvl="0" indent="0" algn="ctr">
              <a:lnSpc>
                <a:spcPts val="7419"/>
              </a:lnSpc>
              <a:spcBef>
                <a:spcPct val="0"/>
              </a:spcBef>
            </a:pPr>
            <a:r>
              <a:rPr lang="en-US" sz="5299" b="1">
                <a:solidFill>
                  <a:srgbClr val="FFFFFF"/>
                </a:solidFill>
                <a:latin typeface="Montserrat Bold"/>
                <a:ea typeface="Montserrat Bold"/>
                <a:cs typeface="Montserrat Bold"/>
                <a:sym typeface="Montserrat Bold"/>
              </a:rPr>
              <a:t>ABSCONDER RULE PACKAGE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2123887" y="-2346523"/>
            <a:ext cx="4693046" cy="4693046"/>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145DA0"/>
              </a:solidFill>
              <a:prstDash val="solid"/>
              <a:miter/>
            </a:ln>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39603" y="2554659"/>
            <a:ext cx="7019697" cy="10556306"/>
            <a:chOff x="0" y="0"/>
            <a:chExt cx="660400" cy="993118"/>
          </a:xfrm>
        </p:grpSpPr>
        <p:sp>
          <p:nvSpPr>
            <p:cNvPr id="6" name="Freeform 6"/>
            <p:cNvSpPr/>
            <p:nvPr/>
          </p:nvSpPr>
          <p:spPr>
            <a:xfrm>
              <a:off x="0" y="0"/>
              <a:ext cx="660400" cy="993118"/>
            </a:xfrm>
            <a:custGeom>
              <a:avLst/>
              <a:gdLst/>
              <a:ahLst/>
              <a:cxnLst/>
              <a:rect l="l" t="t" r="r" b="b"/>
              <a:pathLst>
                <a:path w="660400" h="993118">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32507"/>
                  </a:cubicBezTo>
                  <a:lnTo>
                    <a:pt x="660400" y="993118"/>
                  </a:lnTo>
                  <a:lnTo>
                    <a:pt x="0" y="993118"/>
                  </a:lnTo>
                  <a:lnTo>
                    <a:pt x="0" y="332998"/>
                  </a:lnTo>
                  <a:cubicBezTo>
                    <a:pt x="1782" y="185660"/>
                    <a:pt x="93019" y="64045"/>
                    <a:pt x="220252" y="19070"/>
                  </a:cubicBezTo>
                  <a:close/>
                </a:path>
              </a:pathLst>
            </a:custGeom>
            <a:solidFill>
              <a:srgbClr val="145DA0"/>
            </a:solidFill>
          </p:spPr>
          <p:txBody>
            <a:bodyPr/>
            <a:lstStyle/>
            <a:p>
              <a:endParaRPr lang="en-US"/>
            </a:p>
          </p:txBody>
        </p:sp>
        <p:sp>
          <p:nvSpPr>
            <p:cNvPr id="7" name="TextBox 7"/>
            <p:cNvSpPr txBox="1"/>
            <p:nvPr/>
          </p:nvSpPr>
          <p:spPr>
            <a:xfrm>
              <a:off x="0" y="88900"/>
              <a:ext cx="660400" cy="904218"/>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a:grpSpLocks noChangeAspect="1"/>
          </p:cNvGrpSpPr>
          <p:nvPr/>
        </p:nvGrpSpPr>
        <p:grpSpPr>
          <a:xfrm>
            <a:off x="10614313" y="2988024"/>
            <a:ext cx="6270276" cy="6270276"/>
            <a:chOff x="0" y="0"/>
            <a:chExt cx="8916670" cy="8916670"/>
          </a:xfrm>
        </p:grpSpPr>
        <p:sp>
          <p:nvSpPr>
            <p:cNvPr id="9" name="Freeform 9"/>
            <p:cNvSpPr/>
            <p:nvPr/>
          </p:nvSpPr>
          <p:spPr>
            <a:xfrm>
              <a:off x="6350" y="6350"/>
              <a:ext cx="8903970" cy="8903970"/>
            </a:xfrm>
            <a:custGeom>
              <a:avLst/>
              <a:gdLst/>
              <a:ahLst/>
              <a:cxnLst/>
              <a:rect l="l" t="t" r="r" b="b"/>
              <a:pathLst>
                <a:path w="8903970" h="8903970">
                  <a:moveTo>
                    <a:pt x="4451350" y="8903970"/>
                  </a:moveTo>
                  <a:cubicBezTo>
                    <a:pt x="1997710" y="8903970"/>
                    <a:pt x="0" y="6906260"/>
                    <a:pt x="0" y="4451350"/>
                  </a:cubicBezTo>
                  <a:cubicBezTo>
                    <a:pt x="0" y="1996440"/>
                    <a:pt x="1997710" y="0"/>
                    <a:pt x="4451350" y="0"/>
                  </a:cubicBezTo>
                  <a:cubicBezTo>
                    <a:pt x="6904990" y="0"/>
                    <a:pt x="8903970" y="1997710"/>
                    <a:pt x="8903970" y="4451350"/>
                  </a:cubicBezTo>
                  <a:cubicBezTo>
                    <a:pt x="8903970" y="6904990"/>
                    <a:pt x="6906260" y="8903970"/>
                    <a:pt x="4451350" y="8903970"/>
                  </a:cubicBezTo>
                  <a:close/>
                  <a:moveTo>
                    <a:pt x="4451350" y="19050"/>
                  </a:moveTo>
                  <a:cubicBezTo>
                    <a:pt x="2007870" y="19050"/>
                    <a:pt x="19050" y="2007870"/>
                    <a:pt x="19050" y="4451350"/>
                  </a:cubicBezTo>
                  <a:cubicBezTo>
                    <a:pt x="19050" y="6894830"/>
                    <a:pt x="2007870" y="8883650"/>
                    <a:pt x="4451350" y="8883650"/>
                  </a:cubicBezTo>
                  <a:cubicBezTo>
                    <a:pt x="6894830" y="8883650"/>
                    <a:pt x="8883650" y="6894830"/>
                    <a:pt x="8883650" y="4451350"/>
                  </a:cubicBezTo>
                  <a:cubicBezTo>
                    <a:pt x="8883650" y="2007870"/>
                    <a:pt x="6896100" y="19050"/>
                    <a:pt x="4451350" y="19050"/>
                  </a:cubicBezTo>
                  <a:close/>
                </a:path>
              </a:pathLst>
            </a:custGeom>
            <a:solidFill>
              <a:srgbClr val="FFFFFF"/>
            </a:solidFill>
          </p:spPr>
          <p:txBody>
            <a:bodyPr/>
            <a:lstStyle/>
            <a:p>
              <a:endParaRPr lang="en-US"/>
            </a:p>
          </p:txBody>
        </p:sp>
        <p:sp>
          <p:nvSpPr>
            <p:cNvPr id="10" name="Freeform 10"/>
            <p:cNvSpPr/>
            <p:nvPr/>
          </p:nvSpPr>
          <p:spPr>
            <a:xfrm>
              <a:off x="154940" y="154940"/>
              <a:ext cx="8605520" cy="8605520"/>
            </a:xfrm>
            <a:custGeom>
              <a:avLst/>
              <a:gdLst/>
              <a:ahLst/>
              <a:cxnLst/>
              <a:rect l="l" t="t" r="r" b="b"/>
              <a:pathLst>
                <a:path w="8605520" h="8605520">
                  <a:moveTo>
                    <a:pt x="8605520" y="4302760"/>
                  </a:moveTo>
                  <a:cubicBezTo>
                    <a:pt x="8605520" y="6678930"/>
                    <a:pt x="6678930" y="8605520"/>
                    <a:pt x="4302760" y="8605520"/>
                  </a:cubicBezTo>
                  <a:cubicBezTo>
                    <a:pt x="1926590" y="8605520"/>
                    <a:pt x="0" y="6680200"/>
                    <a:pt x="0" y="4302760"/>
                  </a:cubicBezTo>
                  <a:cubicBezTo>
                    <a:pt x="0" y="1925320"/>
                    <a:pt x="1926590" y="0"/>
                    <a:pt x="4302760" y="0"/>
                  </a:cubicBezTo>
                  <a:cubicBezTo>
                    <a:pt x="6678930" y="0"/>
                    <a:pt x="8605520" y="1926590"/>
                    <a:pt x="8605520" y="4302760"/>
                  </a:cubicBezTo>
                  <a:close/>
                </a:path>
              </a:pathLst>
            </a:custGeom>
            <a:blipFill>
              <a:blip r:embed="rId3"/>
              <a:stretch>
                <a:fillRect t="-25046" b="-25046"/>
              </a:stretch>
            </a:blipFill>
          </p:spPr>
          <p:txBody>
            <a:bodyPr/>
            <a:lstStyle/>
            <a:p>
              <a:endParaRPr lang="en-US"/>
            </a:p>
          </p:txBody>
        </p:sp>
      </p:grpSp>
      <p:sp>
        <p:nvSpPr>
          <p:cNvPr id="11" name="TextBox 11"/>
          <p:cNvSpPr txBox="1"/>
          <p:nvPr/>
        </p:nvSpPr>
        <p:spPr>
          <a:xfrm>
            <a:off x="1518345" y="2721257"/>
            <a:ext cx="8721258" cy="2586203"/>
          </a:xfrm>
          <a:prstGeom prst="rect">
            <a:avLst/>
          </a:prstGeom>
        </p:spPr>
        <p:txBody>
          <a:bodyPr lIns="0" tIns="0" rIns="0" bIns="0" rtlCol="0" anchor="t">
            <a:spAutoFit/>
          </a:bodyPr>
          <a:lstStyle/>
          <a:p>
            <a:pPr marL="0" lvl="0" indent="0" algn="l">
              <a:lnSpc>
                <a:spcPts val="3403"/>
              </a:lnSpc>
              <a:spcBef>
                <a:spcPct val="0"/>
              </a:spcBef>
            </a:pPr>
            <a:r>
              <a:rPr lang="en-US" sz="2430" b="1" spc="-48">
                <a:solidFill>
                  <a:srgbClr val="051D40"/>
                </a:solidFill>
                <a:latin typeface="Poppins Bold"/>
                <a:ea typeface="Poppins Bold"/>
                <a:cs typeface="Poppins Bold"/>
                <a:sym typeface="Poppins Bold"/>
              </a:rPr>
              <a:t>Ab</a:t>
            </a:r>
            <a:r>
              <a:rPr lang="en-US" sz="2430" b="1" u="none" strike="noStrike" spc="-48">
                <a:solidFill>
                  <a:srgbClr val="051D40"/>
                </a:solidFill>
                <a:latin typeface="Poppins Bold"/>
                <a:ea typeface="Poppins Bold"/>
                <a:cs typeface="Poppins Bold"/>
                <a:sym typeface="Poppins Bold"/>
              </a:rPr>
              <a:t>scond</a:t>
            </a:r>
            <a:r>
              <a:rPr lang="en-US" sz="2430" u="none" strike="noStrike" spc="-48">
                <a:solidFill>
                  <a:srgbClr val="051D40"/>
                </a:solidFill>
                <a:latin typeface="Poppins"/>
                <a:ea typeface="Poppins"/>
                <a:cs typeface="Poppins"/>
                <a:sym typeface="Poppins"/>
              </a:rPr>
              <a:t> – means:</a:t>
            </a:r>
          </a:p>
          <a:p>
            <a:pPr marL="0" lvl="0" indent="0" algn="l">
              <a:lnSpc>
                <a:spcPts val="3403"/>
              </a:lnSpc>
              <a:spcBef>
                <a:spcPct val="0"/>
              </a:spcBef>
            </a:pPr>
            <a:r>
              <a:rPr lang="en-US" sz="2430" u="none" strike="noStrike" spc="-48">
                <a:solidFill>
                  <a:srgbClr val="051D40"/>
                </a:solidFill>
                <a:latin typeface="Poppins"/>
                <a:ea typeface="Poppins"/>
                <a:cs typeface="Poppins"/>
                <a:sym typeface="Poppins"/>
              </a:rPr>
              <a:t>(a) Supervision personnel are unable to establish contact or locate the supervised individual; and</a:t>
            </a:r>
          </a:p>
          <a:p>
            <a:pPr marL="0" lvl="0" indent="0" algn="l">
              <a:lnSpc>
                <a:spcPts val="3403"/>
              </a:lnSpc>
              <a:spcBef>
                <a:spcPct val="0"/>
              </a:spcBef>
            </a:pPr>
            <a:r>
              <a:rPr lang="en-US" sz="2430" u="none" strike="noStrike" spc="-48">
                <a:solidFill>
                  <a:srgbClr val="051D40"/>
                </a:solidFill>
                <a:latin typeface="Poppins"/>
                <a:ea typeface="Poppins"/>
                <a:cs typeface="Poppins"/>
                <a:sym typeface="Poppins"/>
              </a:rPr>
              <a:t>(b) The supervised individual took action to make themselves unavailable for supervision and failed to comply with reporting requirements.</a:t>
            </a:r>
          </a:p>
        </p:txBody>
      </p:sp>
      <p:sp>
        <p:nvSpPr>
          <p:cNvPr id="12" name="TextBox 12"/>
          <p:cNvSpPr txBox="1"/>
          <p:nvPr/>
        </p:nvSpPr>
        <p:spPr>
          <a:xfrm>
            <a:off x="1518345" y="509806"/>
            <a:ext cx="15128683" cy="1801494"/>
          </a:xfrm>
          <a:prstGeom prst="rect">
            <a:avLst/>
          </a:prstGeom>
        </p:spPr>
        <p:txBody>
          <a:bodyPr lIns="0" tIns="0" rIns="0" bIns="0" rtlCol="0" anchor="t">
            <a:spAutoFit/>
          </a:bodyPr>
          <a:lstStyle/>
          <a:p>
            <a:pPr algn="ctr">
              <a:lnSpc>
                <a:spcPts val="7280"/>
              </a:lnSpc>
            </a:pPr>
            <a:r>
              <a:rPr lang="en-US" sz="5200">
                <a:solidFill>
                  <a:srgbClr val="051D40"/>
                </a:solidFill>
                <a:latin typeface="Montserrat"/>
                <a:ea typeface="Montserrat"/>
                <a:cs typeface="Montserrat"/>
                <a:sym typeface="Montserrat"/>
              </a:rPr>
              <a:t>Updated Definition</a:t>
            </a:r>
          </a:p>
          <a:p>
            <a:pPr algn="ctr">
              <a:lnSpc>
                <a:spcPts val="7280"/>
              </a:lnSpc>
              <a:spcBef>
                <a:spcPct val="0"/>
              </a:spcBef>
            </a:pPr>
            <a:r>
              <a:rPr lang="en-US" sz="5200">
                <a:solidFill>
                  <a:srgbClr val="051D40"/>
                </a:solidFill>
                <a:latin typeface="Montserrat"/>
                <a:ea typeface="Montserrat"/>
                <a:cs typeface="Montserrat"/>
                <a:sym typeface="Montserrat"/>
              </a:rPr>
              <a:t>Rule 1.101 </a:t>
            </a:r>
            <a:r>
              <a:rPr lang="en-US" sz="5200" b="1">
                <a:solidFill>
                  <a:srgbClr val="051D40"/>
                </a:solidFill>
                <a:latin typeface="Montserrat Bold"/>
                <a:ea typeface="Montserrat Bold"/>
                <a:cs typeface="Montserrat Bold"/>
                <a:sym typeface="Montserrat Bold"/>
              </a:rPr>
              <a:t>Abscond</a:t>
            </a:r>
          </a:p>
        </p:txBody>
      </p:sp>
      <p:sp>
        <p:nvSpPr>
          <p:cNvPr id="13" name="TextBox 13"/>
          <p:cNvSpPr txBox="1"/>
          <p:nvPr/>
        </p:nvSpPr>
        <p:spPr>
          <a:xfrm>
            <a:off x="1518345" y="6530900"/>
            <a:ext cx="8414772" cy="2864968"/>
          </a:xfrm>
          <a:prstGeom prst="rect">
            <a:avLst/>
          </a:prstGeom>
        </p:spPr>
        <p:txBody>
          <a:bodyPr lIns="0" tIns="0" rIns="0" bIns="0" rtlCol="0" anchor="t">
            <a:spAutoFit/>
          </a:bodyPr>
          <a:lstStyle/>
          <a:p>
            <a:pPr marL="0" lvl="0" indent="0" algn="l">
              <a:lnSpc>
                <a:spcPts val="3263"/>
              </a:lnSpc>
              <a:spcBef>
                <a:spcPct val="0"/>
              </a:spcBef>
            </a:pPr>
            <a:r>
              <a:rPr lang="en-US" sz="2330" spc="-46">
                <a:solidFill>
                  <a:srgbClr val="051D40"/>
                </a:solidFill>
                <a:latin typeface="Poppins"/>
                <a:ea typeface="Poppins"/>
                <a:cs typeface="Poppins"/>
                <a:sym typeface="Poppins"/>
              </a:rPr>
              <a:t>Active av</a:t>
            </a:r>
            <a:r>
              <a:rPr lang="en-US" sz="2330" u="none" strike="noStrike" spc="-46">
                <a:solidFill>
                  <a:srgbClr val="051D40"/>
                </a:solidFill>
                <a:latin typeface="Poppins"/>
                <a:ea typeface="Poppins"/>
                <a:cs typeface="Poppins"/>
                <a:sym typeface="Poppins"/>
              </a:rPr>
              <a:t>oidance refers to deliberate actions taken by an individual to evade supervision or contact with authorities. It goes beyond simply being absent or missing appointments—it involves intentional behaviors meant to prevent being located or monitored.</a:t>
            </a:r>
          </a:p>
          <a:p>
            <a:pPr marL="0" lvl="0" indent="0" algn="l">
              <a:lnSpc>
                <a:spcPts val="3263"/>
              </a:lnSpc>
              <a:spcBef>
                <a:spcPct val="0"/>
              </a:spcBef>
            </a:pPr>
            <a:endParaRPr lang="en-US" sz="2330" u="none" strike="noStrike" spc="-46">
              <a:solidFill>
                <a:srgbClr val="051D40"/>
              </a:solidFill>
              <a:latin typeface="Poppins"/>
              <a:ea typeface="Poppins"/>
              <a:cs typeface="Poppins"/>
              <a:sym typeface="Poppins"/>
            </a:endParaRPr>
          </a:p>
          <a:p>
            <a:pPr marL="0" lvl="0" indent="0" algn="l">
              <a:lnSpc>
                <a:spcPts val="3263"/>
              </a:lnSpc>
              <a:spcBef>
                <a:spcPct val="0"/>
              </a:spcBef>
            </a:pPr>
            <a:endParaRPr lang="en-US" sz="2330" u="none" strike="noStrike" spc="-46">
              <a:solidFill>
                <a:srgbClr val="051D40"/>
              </a:solidFill>
              <a:latin typeface="Poppins"/>
              <a:ea typeface="Poppins"/>
              <a:cs typeface="Poppins"/>
              <a:sym typeface="Poppins"/>
            </a:endParaRPr>
          </a:p>
        </p:txBody>
      </p:sp>
      <p:sp>
        <p:nvSpPr>
          <p:cNvPr id="14" name="TextBox 14"/>
          <p:cNvSpPr txBox="1"/>
          <p:nvPr/>
        </p:nvSpPr>
        <p:spPr>
          <a:xfrm>
            <a:off x="1518345" y="5956813"/>
            <a:ext cx="6081256" cy="441675"/>
          </a:xfrm>
          <a:prstGeom prst="rect">
            <a:avLst/>
          </a:prstGeom>
        </p:spPr>
        <p:txBody>
          <a:bodyPr lIns="0" tIns="0" rIns="0" bIns="0" rtlCol="0" anchor="t">
            <a:spAutoFit/>
          </a:bodyPr>
          <a:lstStyle/>
          <a:p>
            <a:pPr algn="l">
              <a:lnSpc>
                <a:spcPts val="3480"/>
              </a:lnSpc>
              <a:spcBef>
                <a:spcPct val="0"/>
              </a:spcBef>
            </a:pPr>
            <a:r>
              <a:rPr lang="en-US" sz="2486" b="1">
                <a:solidFill>
                  <a:srgbClr val="051D40"/>
                </a:solidFill>
                <a:latin typeface="Poppins Bold"/>
                <a:ea typeface="Poppins Bold"/>
                <a:cs typeface="Poppins Bold"/>
                <a:sym typeface="Poppins Bold"/>
              </a:rPr>
              <a:t>What is active avoidance?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Freeform 2"/>
          <p:cNvSpPr/>
          <p:nvPr/>
        </p:nvSpPr>
        <p:spPr>
          <a:xfrm>
            <a:off x="1148570" y="3442385"/>
            <a:ext cx="4726277" cy="1996659"/>
          </a:xfrm>
          <a:custGeom>
            <a:avLst/>
            <a:gdLst/>
            <a:ahLst/>
            <a:cxnLst/>
            <a:rect l="l" t="t" r="r" b="b"/>
            <a:pathLst>
              <a:path w="4726277" h="1996659">
                <a:moveTo>
                  <a:pt x="0" y="0"/>
                </a:moveTo>
                <a:lnTo>
                  <a:pt x="4726277" y="0"/>
                </a:lnTo>
                <a:lnTo>
                  <a:pt x="4726277" y="1996659"/>
                </a:lnTo>
                <a:lnTo>
                  <a:pt x="0" y="1996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148570" y="6680885"/>
            <a:ext cx="4726277" cy="1996659"/>
          </a:xfrm>
          <a:custGeom>
            <a:avLst/>
            <a:gdLst/>
            <a:ahLst/>
            <a:cxnLst/>
            <a:rect l="l" t="t" r="r" b="b"/>
            <a:pathLst>
              <a:path w="4726277" h="1996659">
                <a:moveTo>
                  <a:pt x="0" y="0"/>
                </a:moveTo>
                <a:lnTo>
                  <a:pt x="4726277" y="0"/>
                </a:lnTo>
                <a:lnTo>
                  <a:pt x="4726277" y="1996659"/>
                </a:lnTo>
                <a:lnTo>
                  <a:pt x="0" y="19966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6673070" y="3442385"/>
            <a:ext cx="4726277" cy="1996659"/>
          </a:xfrm>
          <a:custGeom>
            <a:avLst/>
            <a:gdLst/>
            <a:ahLst/>
            <a:cxnLst/>
            <a:rect l="l" t="t" r="r" b="b"/>
            <a:pathLst>
              <a:path w="4726277" h="1996659">
                <a:moveTo>
                  <a:pt x="0" y="0"/>
                </a:moveTo>
                <a:lnTo>
                  <a:pt x="4726277" y="0"/>
                </a:lnTo>
                <a:lnTo>
                  <a:pt x="4726277" y="1996659"/>
                </a:lnTo>
                <a:lnTo>
                  <a:pt x="0" y="1996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6673070" y="6680885"/>
            <a:ext cx="4726277" cy="1996659"/>
          </a:xfrm>
          <a:custGeom>
            <a:avLst/>
            <a:gdLst/>
            <a:ahLst/>
            <a:cxnLst/>
            <a:rect l="l" t="t" r="r" b="b"/>
            <a:pathLst>
              <a:path w="4726277" h="1996659">
                <a:moveTo>
                  <a:pt x="0" y="0"/>
                </a:moveTo>
                <a:lnTo>
                  <a:pt x="4726277" y="0"/>
                </a:lnTo>
                <a:lnTo>
                  <a:pt x="4726277" y="1996659"/>
                </a:lnTo>
                <a:lnTo>
                  <a:pt x="0" y="199665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2067951" y="2912118"/>
            <a:ext cx="4080494" cy="2437677"/>
          </a:xfrm>
          <a:custGeom>
            <a:avLst/>
            <a:gdLst/>
            <a:ahLst/>
            <a:cxnLst/>
            <a:rect l="l" t="t" r="r" b="b"/>
            <a:pathLst>
              <a:path w="4080494" h="2437677">
                <a:moveTo>
                  <a:pt x="0" y="0"/>
                </a:moveTo>
                <a:lnTo>
                  <a:pt x="4080495" y="0"/>
                </a:lnTo>
                <a:lnTo>
                  <a:pt x="4080495" y="2437677"/>
                </a:lnTo>
                <a:lnTo>
                  <a:pt x="0" y="24376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2067951" y="6150618"/>
            <a:ext cx="4080494" cy="2437677"/>
          </a:xfrm>
          <a:custGeom>
            <a:avLst/>
            <a:gdLst/>
            <a:ahLst/>
            <a:cxnLst/>
            <a:rect l="l" t="t" r="r" b="b"/>
            <a:pathLst>
              <a:path w="4080494" h="2437677">
                <a:moveTo>
                  <a:pt x="0" y="0"/>
                </a:moveTo>
                <a:lnTo>
                  <a:pt x="4080495" y="0"/>
                </a:lnTo>
                <a:lnTo>
                  <a:pt x="4080495" y="2437677"/>
                </a:lnTo>
                <a:lnTo>
                  <a:pt x="0" y="243767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a:off x="7592451" y="2912118"/>
            <a:ext cx="4080494" cy="2437677"/>
          </a:xfrm>
          <a:custGeom>
            <a:avLst/>
            <a:gdLst/>
            <a:ahLst/>
            <a:cxnLst/>
            <a:rect l="l" t="t" r="r" b="b"/>
            <a:pathLst>
              <a:path w="4080494" h="2437677">
                <a:moveTo>
                  <a:pt x="0" y="0"/>
                </a:moveTo>
                <a:lnTo>
                  <a:pt x="4080495" y="0"/>
                </a:lnTo>
                <a:lnTo>
                  <a:pt x="4080495" y="2437677"/>
                </a:lnTo>
                <a:lnTo>
                  <a:pt x="0" y="243767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a:off x="7592451" y="6091825"/>
            <a:ext cx="4080494" cy="2437677"/>
          </a:xfrm>
          <a:custGeom>
            <a:avLst/>
            <a:gdLst/>
            <a:ahLst/>
            <a:cxnLst/>
            <a:rect l="l" t="t" r="r" b="b"/>
            <a:pathLst>
              <a:path w="4080494" h="2437677">
                <a:moveTo>
                  <a:pt x="0" y="0"/>
                </a:moveTo>
                <a:lnTo>
                  <a:pt x="4080495" y="0"/>
                </a:lnTo>
                <a:lnTo>
                  <a:pt x="4080495" y="2437677"/>
                </a:lnTo>
                <a:lnTo>
                  <a:pt x="0" y="243767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Freeform 10"/>
          <p:cNvSpPr/>
          <p:nvPr/>
        </p:nvSpPr>
        <p:spPr>
          <a:xfrm>
            <a:off x="1700721" y="2667000"/>
            <a:ext cx="1080961" cy="1080961"/>
          </a:xfrm>
          <a:custGeom>
            <a:avLst/>
            <a:gdLst/>
            <a:ahLst/>
            <a:cxnLst/>
            <a:rect l="l" t="t" r="r" b="b"/>
            <a:pathLst>
              <a:path w="1080961" h="1080961">
                <a:moveTo>
                  <a:pt x="0" y="0"/>
                </a:moveTo>
                <a:lnTo>
                  <a:pt x="1080961" y="0"/>
                </a:lnTo>
                <a:lnTo>
                  <a:pt x="1080961" y="1080961"/>
                </a:lnTo>
                <a:lnTo>
                  <a:pt x="0" y="108096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1" name="Freeform 11"/>
          <p:cNvSpPr/>
          <p:nvPr/>
        </p:nvSpPr>
        <p:spPr>
          <a:xfrm>
            <a:off x="1700721" y="5905500"/>
            <a:ext cx="1080961" cy="1080961"/>
          </a:xfrm>
          <a:custGeom>
            <a:avLst/>
            <a:gdLst/>
            <a:ahLst/>
            <a:cxnLst/>
            <a:rect l="l" t="t" r="r" b="b"/>
            <a:pathLst>
              <a:path w="1080961" h="1080961">
                <a:moveTo>
                  <a:pt x="0" y="0"/>
                </a:moveTo>
                <a:lnTo>
                  <a:pt x="1080961" y="0"/>
                </a:lnTo>
                <a:lnTo>
                  <a:pt x="1080961" y="1080961"/>
                </a:lnTo>
                <a:lnTo>
                  <a:pt x="0" y="108096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2" name="Freeform 12"/>
          <p:cNvSpPr/>
          <p:nvPr/>
        </p:nvSpPr>
        <p:spPr>
          <a:xfrm>
            <a:off x="7225221" y="2667000"/>
            <a:ext cx="1080961" cy="1080961"/>
          </a:xfrm>
          <a:custGeom>
            <a:avLst/>
            <a:gdLst/>
            <a:ahLst/>
            <a:cxnLst/>
            <a:rect l="l" t="t" r="r" b="b"/>
            <a:pathLst>
              <a:path w="1080961" h="1080961">
                <a:moveTo>
                  <a:pt x="0" y="0"/>
                </a:moveTo>
                <a:lnTo>
                  <a:pt x="1080961" y="0"/>
                </a:lnTo>
                <a:lnTo>
                  <a:pt x="1080961" y="1080961"/>
                </a:lnTo>
                <a:lnTo>
                  <a:pt x="0" y="108096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3" name="Freeform 13"/>
          <p:cNvSpPr/>
          <p:nvPr/>
        </p:nvSpPr>
        <p:spPr>
          <a:xfrm>
            <a:off x="7225221" y="5905500"/>
            <a:ext cx="1080961" cy="1080961"/>
          </a:xfrm>
          <a:custGeom>
            <a:avLst/>
            <a:gdLst/>
            <a:ahLst/>
            <a:cxnLst/>
            <a:rect l="l" t="t" r="r" b="b"/>
            <a:pathLst>
              <a:path w="1080961" h="1080961">
                <a:moveTo>
                  <a:pt x="0" y="0"/>
                </a:moveTo>
                <a:lnTo>
                  <a:pt x="1080961" y="0"/>
                </a:lnTo>
                <a:lnTo>
                  <a:pt x="1080961" y="1080961"/>
                </a:lnTo>
                <a:lnTo>
                  <a:pt x="0" y="108096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4" name="Freeform 14"/>
          <p:cNvSpPr/>
          <p:nvPr/>
        </p:nvSpPr>
        <p:spPr>
          <a:xfrm>
            <a:off x="12197570" y="3442385"/>
            <a:ext cx="4726277" cy="1996659"/>
          </a:xfrm>
          <a:custGeom>
            <a:avLst/>
            <a:gdLst/>
            <a:ahLst/>
            <a:cxnLst/>
            <a:rect l="l" t="t" r="r" b="b"/>
            <a:pathLst>
              <a:path w="4726277" h="1996659">
                <a:moveTo>
                  <a:pt x="0" y="0"/>
                </a:moveTo>
                <a:lnTo>
                  <a:pt x="4726277" y="0"/>
                </a:lnTo>
                <a:lnTo>
                  <a:pt x="4726277" y="1996659"/>
                </a:lnTo>
                <a:lnTo>
                  <a:pt x="0" y="19966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13116951" y="2912118"/>
            <a:ext cx="4080494" cy="2437677"/>
          </a:xfrm>
          <a:custGeom>
            <a:avLst/>
            <a:gdLst/>
            <a:ahLst/>
            <a:cxnLst/>
            <a:rect l="l" t="t" r="r" b="b"/>
            <a:pathLst>
              <a:path w="4080494" h="2437677">
                <a:moveTo>
                  <a:pt x="0" y="0"/>
                </a:moveTo>
                <a:lnTo>
                  <a:pt x="4080495" y="0"/>
                </a:lnTo>
                <a:lnTo>
                  <a:pt x="4080495" y="2437677"/>
                </a:lnTo>
                <a:lnTo>
                  <a:pt x="0" y="2437677"/>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6" name="Freeform 16"/>
          <p:cNvSpPr/>
          <p:nvPr/>
        </p:nvSpPr>
        <p:spPr>
          <a:xfrm>
            <a:off x="12749721" y="2667000"/>
            <a:ext cx="1080961" cy="1080961"/>
          </a:xfrm>
          <a:custGeom>
            <a:avLst/>
            <a:gdLst/>
            <a:ahLst/>
            <a:cxnLst/>
            <a:rect l="l" t="t" r="r" b="b"/>
            <a:pathLst>
              <a:path w="1080961" h="1080961">
                <a:moveTo>
                  <a:pt x="0" y="0"/>
                </a:moveTo>
                <a:lnTo>
                  <a:pt x="1080961" y="0"/>
                </a:lnTo>
                <a:lnTo>
                  <a:pt x="1080961" y="1080961"/>
                </a:lnTo>
                <a:lnTo>
                  <a:pt x="0" y="108096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p:cNvSpPr/>
          <p:nvPr/>
        </p:nvSpPr>
        <p:spPr>
          <a:xfrm>
            <a:off x="-2641569" y="-3222976"/>
            <a:ext cx="5423251" cy="5423251"/>
          </a:xfrm>
          <a:custGeom>
            <a:avLst/>
            <a:gdLst/>
            <a:ahLst/>
            <a:cxnLst/>
            <a:rect l="l" t="t" r="r" b="b"/>
            <a:pathLst>
              <a:path w="5423251" h="5423251">
                <a:moveTo>
                  <a:pt x="0" y="0"/>
                </a:moveTo>
                <a:lnTo>
                  <a:pt x="5423251" y="0"/>
                </a:lnTo>
                <a:lnTo>
                  <a:pt x="5423251" y="5423251"/>
                </a:lnTo>
                <a:lnTo>
                  <a:pt x="0" y="5423251"/>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8" name="Freeform 18"/>
          <p:cNvSpPr/>
          <p:nvPr/>
        </p:nvSpPr>
        <p:spPr>
          <a:xfrm>
            <a:off x="7340300" y="2849080"/>
            <a:ext cx="850802" cy="716800"/>
          </a:xfrm>
          <a:custGeom>
            <a:avLst/>
            <a:gdLst/>
            <a:ahLst/>
            <a:cxnLst/>
            <a:rect l="l" t="t" r="r" b="b"/>
            <a:pathLst>
              <a:path w="850802" h="716800">
                <a:moveTo>
                  <a:pt x="0" y="0"/>
                </a:moveTo>
                <a:lnTo>
                  <a:pt x="850802" y="0"/>
                </a:lnTo>
                <a:lnTo>
                  <a:pt x="850802" y="716800"/>
                </a:lnTo>
                <a:lnTo>
                  <a:pt x="0" y="716800"/>
                </a:lnTo>
                <a:lnTo>
                  <a:pt x="0" y="0"/>
                </a:lnTo>
                <a:close/>
              </a:path>
            </a:pathLst>
          </a:custGeom>
          <a:blipFill>
            <a:blip r:embed="rId23">
              <a:extLst>
                <a:ext uri="{96DAC541-7B7A-43D3-8B79-37D633B846F1}">
                  <asvg:svgBlip xmlns:asvg="http://schemas.microsoft.com/office/drawing/2016/SVG/main" r:embed="rId24"/>
                </a:ext>
              </a:extLst>
            </a:blip>
            <a:stretch>
              <a:fillRect t="-115" b="-115"/>
            </a:stretch>
          </a:blipFill>
        </p:spPr>
        <p:txBody>
          <a:bodyPr/>
          <a:lstStyle/>
          <a:p>
            <a:endParaRPr lang="en-US"/>
          </a:p>
        </p:txBody>
      </p:sp>
      <p:sp>
        <p:nvSpPr>
          <p:cNvPr id="19" name="Freeform 19"/>
          <p:cNvSpPr/>
          <p:nvPr/>
        </p:nvSpPr>
        <p:spPr>
          <a:xfrm>
            <a:off x="1981528" y="2819382"/>
            <a:ext cx="519347" cy="776197"/>
          </a:xfrm>
          <a:custGeom>
            <a:avLst/>
            <a:gdLst/>
            <a:ahLst/>
            <a:cxnLst/>
            <a:rect l="l" t="t" r="r" b="b"/>
            <a:pathLst>
              <a:path w="519347" h="776197">
                <a:moveTo>
                  <a:pt x="0" y="0"/>
                </a:moveTo>
                <a:lnTo>
                  <a:pt x="519347" y="0"/>
                </a:lnTo>
                <a:lnTo>
                  <a:pt x="519347" y="776197"/>
                </a:lnTo>
                <a:lnTo>
                  <a:pt x="0" y="776197"/>
                </a:lnTo>
                <a:lnTo>
                  <a:pt x="0" y="0"/>
                </a:lnTo>
                <a:close/>
              </a:path>
            </a:pathLst>
          </a:custGeom>
          <a:blipFill>
            <a:blip r:embed="rId25">
              <a:extLst>
                <a:ext uri="{96DAC541-7B7A-43D3-8B79-37D633B846F1}">
                  <asvg:svgBlip xmlns:asvg="http://schemas.microsoft.com/office/drawing/2016/SVG/main" r:embed="rId26"/>
                </a:ext>
              </a:extLst>
            </a:blip>
            <a:stretch>
              <a:fillRect l="-122" r="-122"/>
            </a:stretch>
          </a:blipFill>
        </p:spPr>
        <p:txBody>
          <a:bodyPr/>
          <a:lstStyle/>
          <a:p>
            <a:endParaRPr lang="en-US"/>
          </a:p>
        </p:txBody>
      </p:sp>
      <p:sp>
        <p:nvSpPr>
          <p:cNvPr id="20" name="Freeform 20"/>
          <p:cNvSpPr/>
          <p:nvPr/>
        </p:nvSpPr>
        <p:spPr>
          <a:xfrm>
            <a:off x="12904963" y="2825103"/>
            <a:ext cx="770476" cy="770476"/>
          </a:xfrm>
          <a:custGeom>
            <a:avLst/>
            <a:gdLst/>
            <a:ahLst/>
            <a:cxnLst/>
            <a:rect l="l" t="t" r="r" b="b"/>
            <a:pathLst>
              <a:path w="770476" h="770476">
                <a:moveTo>
                  <a:pt x="0" y="0"/>
                </a:moveTo>
                <a:lnTo>
                  <a:pt x="770476" y="0"/>
                </a:lnTo>
                <a:lnTo>
                  <a:pt x="770476" y="770476"/>
                </a:lnTo>
                <a:lnTo>
                  <a:pt x="0" y="770476"/>
                </a:lnTo>
                <a:lnTo>
                  <a:pt x="0" y="0"/>
                </a:lnTo>
                <a:close/>
              </a:path>
            </a:pathLst>
          </a:custGeom>
          <a:blipFill>
            <a:blip r:embed="rId27">
              <a:extLst>
                <a:ext uri="{96DAC541-7B7A-43D3-8B79-37D633B846F1}">
                  <asvg:svgBlip xmlns:asvg="http://schemas.microsoft.com/office/drawing/2016/SVG/main" r:embed="rId28"/>
                </a:ext>
              </a:extLst>
            </a:blip>
            <a:stretch>
              <a:fillRect/>
            </a:stretch>
          </a:blipFill>
        </p:spPr>
        <p:txBody>
          <a:bodyPr/>
          <a:lstStyle/>
          <a:p>
            <a:endParaRPr lang="en-US"/>
          </a:p>
        </p:txBody>
      </p:sp>
      <p:sp>
        <p:nvSpPr>
          <p:cNvPr id="21" name="Freeform 21"/>
          <p:cNvSpPr/>
          <p:nvPr/>
        </p:nvSpPr>
        <p:spPr>
          <a:xfrm>
            <a:off x="1673703" y="5886430"/>
            <a:ext cx="1134997" cy="1134997"/>
          </a:xfrm>
          <a:custGeom>
            <a:avLst/>
            <a:gdLst/>
            <a:ahLst/>
            <a:cxnLst/>
            <a:rect l="l" t="t" r="r" b="b"/>
            <a:pathLst>
              <a:path w="1134997" h="1134997">
                <a:moveTo>
                  <a:pt x="0" y="0"/>
                </a:moveTo>
                <a:lnTo>
                  <a:pt x="1134997" y="0"/>
                </a:lnTo>
                <a:lnTo>
                  <a:pt x="1134997" y="1134997"/>
                </a:lnTo>
                <a:lnTo>
                  <a:pt x="0" y="1134997"/>
                </a:lnTo>
                <a:lnTo>
                  <a:pt x="0" y="0"/>
                </a:lnTo>
                <a:close/>
              </a:path>
            </a:pathLst>
          </a:custGeom>
          <a:blipFill>
            <a:blip r:embed="rId29">
              <a:extLst>
                <a:ext uri="{96DAC541-7B7A-43D3-8B79-37D633B846F1}">
                  <asvg:svgBlip xmlns:asvg="http://schemas.microsoft.com/office/drawing/2016/SVG/main" r:embed="rId30"/>
                </a:ext>
              </a:extLst>
            </a:blip>
            <a:stretch>
              <a:fillRect/>
            </a:stretch>
          </a:blipFill>
        </p:spPr>
        <p:txBody>
          <a:bodyPr/>
          <a:lstStyle/>
          <a:p>
            <a:endParaRPr lang="en-US"/>
          </a:p>
        </p:txBody>
      </p:sp>
      <p:sp>
        <p:nvSpPr>
          <p:cNvPr id="22" name="Freeform 22"/>
          <p:cNvSpPr/>
          <p:nvPr/>
        </p:nvSpPr>
        <p:spPr>
          <a:xfrm>
            <a:off x="7437123" y="6125351"/>
            <a:ext cx="657156" cy="657156"/>
          </a:xfrm>
          <a:custGeom>
            <a:avLst/>
            <a:gdLst/>
            <a:ahLst/>
            <a:cxnLst/>
            <a:rect l="l" t="t" r="r" b="b"/>
            <a:pathLst>
              <a:path w="657156" h="657156">
                <a:moveTo>
                  <a:pt x="0" y="0"/>
                </a:moveTo>
                <a:lnTo>
                  <a:pt x="657156" y="0"/>
                </a:lnTo>
                <a:lnTo>
                  <a:pt x="657156" y="657156"/>
                </a:lnTo>
                <a:lnTo>
                  <a:pt x="0" y="657156"/>
                </a:lnTo>
                <a:lnTo>
                  <a:pt x="0" y="0"/>
                </a:lnTo>
                <a:close/>
              </a:path>
            </a:pathLst>
          </a:custGeom>
          <a:blipFill>
            <a:blip r:embed="rId31">
              <a:extLst>
                <a:ext uri="{96DAC541-7B7A-43D3-8B79-37D633B846F1}">
                  <asvg:svgBlip xmlns:asvg="http://schemas.microsoft.com/office/drawing/2016/SVG/main" r:embed="rId32"/>
                </a:ext>
              </a:extLst>
            </a:blip>
            <a:stretch>
              <a:fillRect l="-1449" r="-1449"/>
            </a:stretch>
          </a:blipFill>
        </p:spPr>
        <p:txBody>
          <a:bodyPr/>
          <a:lstStyle/>
          <a:p>
            <a:endParaRPr lang="en-US"/>
          </a:p>
        </p:txBody>
      </p:sp>
      <p:grpSp>
        <p:nvGrpSpPr>
          <p:cNvPr id="23" name="Group 23"/>
          <p:cNvGrpSpPr/>
          <p:nvPr/>
        </p:nvGrpSpPr>
        <p:grpSpPr>
          <a:xfrm>
            <a:off x="11958696" y="5658119"/>
            <a:ext cx="6105513" cy="4367205"/>
            <a:chOff x="0" y="0"/>
            <a:chExt cx="1272460" cy="910177"/>
          </a:xfrm>
        </p:grpSpPr>
        <p:sp>
          <p:nvSpPr>
            <p:cNvPr id="24" name="Freeform 24"/>
            <p:cNvSpPr/>
            <p:nvPr/>
          </p:nvSpPr>
          <p:spPr>
            <a:xfrm>
              <a:off x="0" y="0"/>
              <a:ext cx="1272460" cy="910177"/>
            </a:xfrm>
            <a:custGeom>
              <a:avLst/>
              <a:gdLst/>
              <a:ahLst/>
              <a:cxnLst/>
              <a:rect l="l" t="t" r="r" b="b"/>
              <a:pathLst>
                <a:path w="1272460" h="910177">
                  <a:moveTo>
                    <a:pt x="29164" y="0"/>
                  </a:moveTo>
                  <a:lnTo>
                    <a:pt x="1243296" y="0"/>
                  </a:lnTo>
                  <a:cubicBezTo>
                    <a:pt x="1251031" y="0"/>
                    <a:pt x="1258449" y="3073"/>
                    <a:pt x="1263918" y="8542"/>
                  </a:cubicBezTo>
                  <a:cubicBezTo>
                    <a:pt x="1269388" y="14011"/>
                    <a:pt x="1272460" y="21430"/>
                    <a:pt x="1272460" y="29164"/>
                  </a:cubicBezTo>
                  <a:lnTo>
                    <a:pt x="1272460" y="881012"/>
                  </a:lnTo>
                  <a:cubicBezTo>
                    <a:pt x="1272460" y="888747"/>
                    <a:pt x="1269388" y="896165"/>
                    <a:pt x="1263918" y="901635"/>
                  </a:cubicBezTo>
                  <a:cubicBezTo>
                    <a:pt x="1258449" y="907104"/>
                    <a:pt x="1251031" y="910177"/>
                    <a:pt x="1243296" y="910177"/>
                  </a:cubicBezTo>
                  <a:lnTo>
                    <a:pt x="29164" y="910177"/>
                  </a:lnTo>
                  <a:cubicBezTo>
                    <a:pt x="21430" y="910177"/>
                    <a:pt x="14011" y="907104"/>
                    <a:pt x="8542" y="901635"/>
                  </a:cubicBezTo>
                  <a:cubicBezTo>
                    <a:pt x="3073" y="896165"/>
                    <a:pt x="0" y="888747"/>
                    <a:pt x="0" y="881012"/>
                  </a:cubicBezTo>
                  <a:lnTo>
                    <a:pt x="0" y="29164"/>
                  </a:lnTo>
                  <a:cubicBezTo>
                    <a:pt x="0" y="21430"/>
                    <a:pt x="3073" y="14011"/>
                    <a:pt x="8542" y="8542"/>
                  </a:cubicBezTo>
                  <a:cubicBezTo>
                    <a:pt x="14011" y="3073"/>
                    <a:pt x="21430" y="0"/>
                    <a:pt x="29164" y="0"/>
                  </a:cubicBezTo>
                  <a:close/>
                </a:path>
              </a:pathLst>
            </a:custGeom>
            <a:solidFill>
              <a:srgbClr val="145DA0"/>
            </a:solidFill>
            <a:ln w="12700">
              <a:solidFill>
                <a:srgbClr val="000000"/>
              </a:solidFill>
            </a:ln>
          </p:spPr>
          <p:txBody>
            <a:bodyPr/>
            <a:lstStyle/>
            <a:p>
              <a:endParaRPr lang="en-US"/>
            </a:p>
          </p:txBody>
        </p:sp>
      </p:grpSp>
      <p:sp>
        <p:nvSpPr>
          <p:cNvPr id="25" name="TextBox 25"/>
          <p:cNvSpPr txBox="1"/>
          <p:nvPr/>
        </p:nvSpPr>
        <p:spPr>
          <a:xfrm>
            <a:off x="3619500" y="942975"/>
            <a:ext cx="11049000" cy="811488"/>
          </a:xfrm>
          <a:prstGeom prst="rect">
            <a:avLst/>
          </a:prstGeom>
        </p:spPr>
        <p:txBody>
          <a:bodyPr lIns="0" tIns="0" rIns="0" bIns="0" rtlCol="0" anchor="t">
            <a:spAutoFit/>
          </a:bodyPr>
          <a:lstStyle/>
          <a:p>
            <a:pPr algn="ctr">
              <a:lnSpc>
                <a:spcPts val="6719"/>
              </a:lnSpc>
            </a:pPr>
            <a:r>
              <a:rPr lang="en-US" sz="4798" b="1">
                <a:solidFill>
                  <a:srgbClr val="051D40"/>
                </a:solidFill>
                <a:latin typeface="Montserrat Bold"/>
                <a:ea typeface="Montserrat Bold"/>
                <a:cs typeface="Montserrat Bold"/>
                <a:sym typeface="Montserrat Bold"/>
              </a:rPr>
              <a:t>Rule 4.109-2 Absconding Violation</a:t>
            </a:r>
          </a:p>
        </p:txBody>
      </p:sp>
      <p:sp>
        <p:nvSpPr>
          <p:cNvPr id="26" name="TextBox 26"/>
          <p:cNvSpPr txBox="1"/>
          <p:nvPr/>
        </p:nvSpPr>
        <p:spPr>
          <a:xfrm>
            <a:off x="1262028" y="4096964"/>
            <a:ext cx="863939" cy="613410"/>
          </a:xfrm>
          <a:prstGeom prst="rect">
            <a:avLst/>
          </a:prstGeom>
        </p:spPr>
        <p:txBody>
          <a:bodyPr lIns="0" tIns="0" rIns="0" bIns="0" rtlCol="0" anchor="t">
            <a:spAutoFit/>
          </a:bodyPr>
          <a:lstStyle/>
          <a:p>
            <a:pPr algn="ctr">
              <a:lnSpc>
                <a:spcPts val="5040"/>
              </a:lnSpc>
            </a:pPr>
            <a:r>
              <a:rPr lang="en-US" sz="3600" b="1">
                <a:solidFill>
                  <a:srgbClr val="FDFDFD"/>
                </a:solidFill>
                <a:latin typeface="Montserrat Bold"/>
                <a:ea typeface="Montserrat Bold"/>
                <a:cs typeface="Montserrat Bold"/>
                <a:sym typeface="Montserrat Bold"/>
              </a:rPr>
              <a:t>01</a:t>
            </a:r>
          </a:p>
        </p:txBody>
      </p:sp>
      <p:sp>
        <p:nvSpPr>
          <p:cNvPr id="27" name="TextBox 27"/>
          <p:cNvSpPr txBox="1"/>
          <p:nvPr/>
        </p:nvSpPr>
        <p:spPr>
          <a:xfrm>
            <a:off x="1262028" y="7335464"/>
            <a:ext cx="863939" cy="613410"/>
          </a:xfrm>
          <a:prstGeom prst="rect">
            <a:avLst/>
          </a:prstGeom>
        </p:spPr>
        <p:txBody>
          <a:bodyPr lIns="0" tIns="0" rIns="0" bIns="0" rtlCol="0" anchor="t">
            <a:spAutoFit/>
          </a:bodyPr>
          <a:lstStyle/>
          <a:p>
            <a:pPr algn="ctr">
              <a:lnSpc>
                <a:spcPts val="5040"/>
              </a:lnSpc>
            </a:pPr>
            <a:r>
              <a:rPr lang="en-US" sz="3600" b="1">
                <a:solidFill>
                  <a:srgbClr val="FFFFFF"/>
                </a:solidFill>
                <a:latin typeface="Montserrat Bold"/>
                <a:ea typeface="Montserrat Bold"/>
                <a:cs typeface="Montserrat Bold"/>
                <a:sym typeface="Montserrat Bold"/>
              </a:rPr>
              <a:t>04</a:t>
            </a:r>
          </a:p>
        </p:txBody>
      </p:sp>
      <p:sp>
        <p:nvSpPr>
          <p:cNvPr id="28" name="TextBox 28"/>
          <p:cNvSpPr txBox="1"/>
          <p:nvPr/>
        </p:nvSpPr>
        <p:spPr>
          <a:xfrm>
            <a:off x="6786528" y="4096964"/>
            <a:ext cx="863939" cy="613410"/>
          </a:xfrm>
          <a:prstGeom prst="rect">
            <a:avLst/>
          </a:prstGeom>
        </p:spPr>
        <p:txBody>
          <a:bodyPr lIns="0" tIns="0" rIns="0" bIns="0" rtlCol="0" anchor="t">
            <a:spAutoFit/>
          </a:bodyPr>
          <a:lstStyle/>
          <a:p>
            <a:pPr algn="ctr">
              <a:lnSpc>
                <a:spcPts val="5040"/>
              </a:lnSpc>
            </a:pPr>
            <a:r>
              <a:rPr lang="en-US" sz="3600" b="1">
                <a:solidFill>
                  <a:srgbClr val="FDFDFD"/>
                </a:solidFill>
                <a:latin typeface="Montserrat Bold"/>
                <a:ea typeface="Montserrat Bold"/>
                <a:cs typeface="Montserrat Bold"/>
                <a:sym typeface="Montserrat Bold"/>
              </a:rPr>
              <a:t>02</a:t>
            </a:r>
          </a:p>
        </p:txBody>
      </p:sp>
      <p:sp>
        <p:nvSpPr>
          <p:cNvPr id="29" name="TextBox 29"/>
          <p:cNvSpPr txBox="1"/>
          <p:nvPr/>
        </p:nvSpPr>
        <p:spPr>
          <a:xfrm>
            <a:off x="6786528" y="7335464"/>
            <a:ext cx="863939" cy="613410"/>
          </a:xfrm>
          <a:prstGeom prst="rect">
            <a:avLst/>
          </a:prstGeom>
        </p:spPr>
        <p:txBody>
          <a:bodyPr lIns="0" tIns="0" rIns="0" bIns="0" rtlCol="0" anchor="t">
            <a:spAutoFit/>
          </a:bodyPr>
          <a:lstStyle/>
          <a:p>
            <a:pPr algn="ctr">
              <a:lnSpc>
                <a:spcPts val="5040"/>
              </a:lnSpc>
            </a:pPr>
            <a:r>
              <a:rPr lang="en-US" sz="3600" b="1">
                <a:solidFill>
                  <a:srgbClr val="FFFFFF"/>
                </a:solidFill>
                <a:latin typeface="Montserrat Bold"/>
                <a:ea typeface="Montserrat Bold"/>
                <a:cs typeface="Montserrat Bold"/>
                <a:sym typeface="Montserrat Bold"/>
              </a:rPr>
              <a:t>05</a:t>
            </a:r>
          </a:p>
        </p:txBody>
      </p:sp>
      <p:sp>
        <p:nvSpPr>
          <p:cNvPr id="30" name="TextBox 30"/>
          <p:cNvSpPr txBox="1"/>
          <p:nvPr/>
        </p:nvSpPr>
        <p:spPr>
          <a:xfrm>
            <a:off x="2858288" y="3881398"/>
            <a:ext cx="2812876" cy="1195041"/>
          </a:xfrm>
          <a:prstGeom prst="rect">
            <a:avLst/>
          </a:prstGeom>
        </p:spPr>
        <p:txBody>
          <a:bodyPr lIns="0" tIns="0" rIns="0" bIns="0" rtlCol="0" anchor="t">
            <a:spAutoFit/>
          </a:bodyPr>
          <a:lstStyle/>
          <a:p>
            <a:pPr algn="l">
              <a:lnSpc>
                <a:spcPts val="2379"/>
              </a:lnSpc>
            </a:pPr>
            <a:r>
              <a:rPr lang="en-US" sz="1698" spc="-33">
                <a:solidFill>
                  <a:srgbClr val="051D40"/>
                </a:solidFill>
                <a:latin typeface="Poppins"/>
                <a:ea typeface="Poppins"/>
                <a:cs typeface="Poppins"/>
                <a:sym typeface="Poppins"/>
              </a:rPr>
              <a:t>If there is suspicion that an individual has absconded, make reasonable efforts to locate </a:t>
            </a:r>
          </a:p>
        </p:txBody>
      </p:sp>
      <p:sp>
        <p:nvSpPr>
          <p:cNvPr id="31" name="TextBox 31"/>
          <p:cNvSpPr txBox="1"/>
          <p:nvPr/>
        </p:nvSpPr>
        <p:spPr>
          <a:xfrm>
            <a:off x="2858288" y="7053119"/>
            <a:ext cx="2812876" cy="1195041"/>
          </a:xfrm>
          <a:prstGeom prst="rect">
            <a:avLst/>
          </a:prstGeom>
        </p:spPr>
        <p:txBody>
          <a:bodyPr lIns="0" tIns="0" rIns="0" bIns="0" rtlCol="0" anchor="t">
            <a:spAutoFit/>
          </a:bodyPr>
          <a:lstStyle/>
          <a:p>
            <a:pPr algn="l">
              <a:lnSpc>
                <a:spcPts val="2379"/>
              </a:lnSpc>
            </a:pPr>
            <a:r>
              <a:rPr lang="en-US" sz="1698" spc="-33">
                <a:solidFill>
                  <a:srgbClr val="051D40"/>
                </a:solidFill>
                <a:latin typeface="Poppins"/>
                <a:ea typeface="Poppins"/>
                <a:cs typeface="Poppins"/>
                <a:sym typeface="Poppins"/>
              </a:rPr>
              <a:t>Within 15 business days of receiving the OVR for an absconder, a warrant shall be issued</a:t>
            </a:r>
          </a:p>
        </p:txBody>
      </p:sp>
      <p:sp>
        <p:nvSpPr>
          <p:cNvPr id="32" name="TextBox 32"/>
          <p:cNvSpPr txBox="1"/>
          <p:nvPr/>
        </p:nvSpPr>
        <p:spPr>
          <a:xfrm>
            <a:off x="8382788" y="3653184"/>
            <a:ext cx="2812470" cy="1525900"/>
          </a:xfrm>
          <a:prstGeom prst="rect">
            <a:avLst/>
          </a:prstGeom>
        </p:spPr>
        <p:txBody>
          <a:bodyPr lIns="0" tIns="0" rIns="0" bIns="0" rtlCol="0" anchor="t">
            <a:spAutoFit/>
          </a:bodyPr>
          <a:lstStyle/>
          <a:p>
            <a:pPr algn="l">
              <a:lnSpc>
                <a:spcPts val="2378"/>
              </a:lnSpc>
            </a:pPr>
            <a:r>
              <a:rPr lang="en-US" sz="1698" spc="-33">
                <a:solidFill>
                  <a:srgbClr val="051D40"/>
                </a:solidFill>
                <a:latin typeface="Poppins"/>
                <a:ea typeface="Poppins"/>
                <a:cs typeface="Poppins"/>
                <a:sym typeface="Poppins"/>
              </a:rPr>
              <a:t>After conducting a thorough investigation, an absconding OVR and CCN shall be submitted. </a:t>
            </a:r>
          </a:p>
          <a:p>
            <a:pPr algn="l">
              <a:lnSpc>
                <a:spcPts val="2659"/>
              </a:lnSpc>
            </a:pPr>
            <a:r>
              <a:rPr lang="en-US" sz="1898" b="1" spc="-37">
                <a:solidFill>
                  <a:srgbClr val="051D40"/>
                </a:solidFill>
                <a:latin typeface="Poppins Bold"/>
                <a:ea typeface="Poppins Bold"/>
                <a:cs typeface="Poppins Bold"/>
                <a:sym typeface="Poppins Bold"/>
              </a:rPr>
              <a:t>Documentation is key!</a:t>
            </a:r>
          </a:p>
        </p:txBody>
      </p:sp>
      <p:sp>
        <p:nvSpPr>
          <p:cNvPr id="33" name="TextBox 33"/>
          <p:cNvSpPr txBox="1"/>
          <p:nvPr/>
        </p:nvSpPr>
        <p:spPr>
          <a:xfrm>
            <a:off x="8383892" y="6964277"/>
            <a:ext cx="2812876" cy="1195041"/>
          </a:xfrm>
          <a:prstGeom prst="rect">
            <a:avLst/>
          </a:prstGeom>
        </p:spPr>
        <p:txBody>
          <a:bodyPr lIns="0" tIns="0" rIns="0" bIns="0" rtlCol="0" anchor="t">
            <a:spAutoFit/>
          </a:bodyPr>
          <a:lstStyle/>
          <a:p>
            <a:pPr algn="l">
              <a:lnSpc>
                <a:spcPts val="2379"/>
              </a:lnSpc>
            </a:pPr>
            <a:r>
              <a:rPr lang="en-US" sz="1698" spc="-33">
                <a:solidFill>
                  <a:srgbClr val="051D40"/>
                </a:solidFill>
                <a:latin typeface="Poppins"/>
                <a:ea typeface="Poppins"/>
                <a:cs typeface="Poppins"/>
                <a:sym typeface="Poppins"/>
              </a:rPr>
              <a:t>If apprehended within the receiving state, a detainer shall be filed with the holding facility</a:t>
            </a:r>
          </a:p>
        </p:txBody>
      </p:sp>
      <p:sp>
        <p:nvSpPr>
          <p:cNvPr id="34" name="TextBox 34"/>
          <p:cNvSpPr txBox="1"/>
          <p:nvPr/>
        </p:nvSpPr>
        <p:spPr>
          <a:xfrm>
            <a:off x="2858288" y="3150330"/>
            <a:ext cx="2812876" cy="358775"/>
          </a:xfrm>
          <a:prstGeom prst="rect">
            <a:avLst/>
          </a:prstGeom>
        </p:spPr>
        <p:txBody>
          <a:bodyPr lIns="0" tIns="0" rIns="0" bIns="0" rtlCol="0" anchor="t">
            <a:spAutoFit/>
          </a:bodyPr>
          <a:lstStyle/>
          <a:p>
            <a:pPr algn="l">
              <a:lnSpc>
                <a:spcPts val="2799"/>
              </a:lnSpc>
            </a:pPr>
            <a:r>
              <a:rPr lang="en-US" sz="1999" b="1" spc="-39">
                <a:solidFill>
                  <a:srgbClr val="051D40"/>
                </a:solidFill>
                <a:latin typeface="Poppins Bold"/>
                <a:ea typeface="Poppins Bold"/>
                <a:cs typeface="Poppins Bold"/>
                <a:sym typeface="Poppins Bold"/>
              </a:rPr>
              <a:t>Begin Investigation</a:t>
            </a:r>
          </a:p>
        </p:txBody>
      </p:sp>
      <p:sp>
        <p:nvSpPr>
          <p:cNvPr id="35" name="TextBox 35"/>
          <p:cNvSpPr txBox="1"/>
          <p:nvPr/>
        </p:nvSpPr>
        <p:spPr>
          <a:xfrm>
            <a:off x="2858288" y="6472922"/>
            <a:ext cx="2812876" cy="358775"/>
          </a:xfrm>
          <a:prstGeom prst="rect">
            <a:avLst/>
          </a:prstGeom>
        </p:spPr>
        <p:txBody>
          <a:bodyPr lIns="0" tIns="0" rIns="0" bIns="0" rtlCol="0" anchor="t">
            <a:spAutoFit/>
          </a:bodyPr>
          <a:lstStyle/>
          <a:p>
            <a:pPr algn="l">
              <a:lnSpc>
                <a:spcPts val="2799"/>
              </a:lnSpc>
            </a:pPr>
            <a:r>
              <a:rPr lang="en-US" sz="1999" b="1" spc="-39">
                <a:solidFill>
                  <a:srgbClr val="051D40"/>
                </a:solidFill>
                <a:latin typeface="Poppins Bold"/>
                <a:ea typeface="Poppins Bold"/>
                <a:cs typeface="Poppins Bold"/>
                <a:sym typeface="Poppins Bold"/>
              </a:rPr>
              <a:t>Warrant Issued</a:t>
            </a:r>
          </a:p>
        </p:txBody>
      </p:sp>
      <p:sp>
        <p:nvSpPr>
          <p:cNvPr id="36" name="TextBox 36"/>
          <p:cNvSpPr txBox="1"/>
          <p:nvPr/>
        </p:nvSpPr>
        <p:spPr>
          <a:xfrm>
            <a:off x="8382382" y="3150330"/>
            <a:ext cx="2812876" cy="358775"/>
          </a:xfrm>
          <a:prstGeom prst="rect">
            <a:avLst/>
          </a:prstGeom>
        </p:spPr>
        <p:txBody>
          <a:bodyPr lIns="0" tIns="0" rIns="0" bIns="0" rtlCol="0" anchor="t">
            <a:spAutoFit/>
          </a:bodyPr>
          <a:lstStyle/>
          <a:p>
            <a:pPr algn="l">
              <a:lnSpc>
                <a:spcPts val="2799"/>
              </a:lnSpc>
            </a:pPr>
            <a:r>
              <a:rPr lang="en-US" sz="1999" b="1" spc="-39">
                <a:solidFill>
                  <a:srgbClr val="051D40"/>
                </a:solidFill>
                <a:latin typeface="Poppins Bold"/>
                <a:ea typeface="Poppins Bold"/>
                <a:cs typeface="Poppins Bold"/>
                <a:sym typeface="Poppins Bold"/>
              </a:rPr>
              <a:t>30-Day Investigation</a:t>
            </a:r>
          </a:p>
        </p:txBody>
      </p:sp>
      <p:sp>
        <p:nvSpPr>
          <p:cNvPr id="37" name="TextBox 37"/>
          <p:cNvSpPr txBox="1"/>
          <p:nvPr/>
        </p:nvSpPr>
        <p:spPr>
          <a:xfrm>
            <a:off x="8382788" y="6423732"/>
            <a:ext cx="2812876" cy="358775"/>
          </a:xfrm>
          <a:prstGeom prst="rect">
            <a:avLst/>
          </a:prstGeom>
        </p:spPr>
        <p:txBody>
          <a:bodyPr lIns="0" tIns="0" rIns="0" bIns="0" rtlCol="0" anchor="t">
            <a:spAutoFit/>
          </a:bodyPr>
          <a:lstStyle/>
          <a:p>
            <a:pPr algn="l">
              <a:lnSpc>
                <a:spcPts val="2799"/>
              </a:lnSpc>
            </a:pPr>
            <a:r>
              <a:rPr lang="en-US" sz="1999" b="1" spc="-39">
                <a:solidFill>
                  <a:srgbClr val="051D40"/>
                </a:solidFill>
                <a:latin typeface="Poppins Bold"/>
                <a:ea typeface="Poppins Bold"/>
                <a:cs typeface="Poppins Bold"/>
                <a:sym typeface="Poppins Bold"/>
              </a:rPr>
              <a:t>Detainer</a:t>
            </a:r>
          </a:p>
        </p:txBody>
      </p:sp>
      <p:sp>
        <p:nvSpPr>
          <p:cNvPr id="38" name="TextBox 38"/>
          <p:cNvSpPr txBox="1"/>
          <p:nvPr/>
        </p:nvSpPr>
        <p:spPr>
          <a:xfrm>
            <a:off x="12311028" y="4096964"/>
            <a:ext cx="863939" cy="613410"/>
          </a:xfrm>
          <a:prstGeom prst="rect">
            <a:avLst/>
          </a:prstGeom>
        </p:spPr>
        <p:txBody>
          <a:bodyPr lIns="0" tIns="0" rIns="0" bIns="0" rtlCol="0" anchor="t">
            <a:spAutoFit/>
          </a:bodyPr>
          <a:lstStyle/>
          <a:p>
            <a:pPr algn="ctr">
              <a:lnSpc>
                <a:spcPts val="5040"/>
              </a:lnSpc>
            </a:pPr>
            <a:r>
              <a:rPr lang="en-US" sz="3600" b="1">
                <a:solidFill>
                  <a:srgbClr val="FDFDFD"/>
                </a:solidFill>
                <a:latin typeface="Montserrat Bold"/>
                <a:ea typeface="Montserrat Bold"/>
                <a:cs typeface="Montserrat Bold"/>
                <a:sym typeface="Montserrat Bold"/>
              </a:rPr>
              <a:t>03</a:t>
            </a:r>
          </a:p>
        </p:txBody>
      </p:sp>
      <p:sp>
        <p:nvSpPr>
          <p:cNvPr id="39" name="TextBox 39"/>
          <p:cNvSpPr txBox="1"/>
          <p:nvPr/>
        </p:nvSpPr>
        <p:spPr>
          <a:xfrm>
            <a:off x="13906882" y="3906468"/>
            <a:ext cx="3016965" cy="1195041"/>
          </a:xfrm>
          <a:prstGeom prst="rect">
            <a:avLst/>
          </a:prstGeom>
        </p:spPr>
        <p:txBody>
          <a:bodyPr lIns="0" tIns="0" rIns="0" bIns="0" rtlCol="0" anchor="t">
            <a:spAutoFit/>
          </a:bodyPr>
          <a:lstStyle/>
          <a:p>
            <a:pPr algn="l">
              <a:lnSpc>
                <a:spcPts val="2379"/>
              </a:lnSpc>
            </a:pPr>
            <a:r>
              <a:rPr lang="en-US" sz="1698" spc="-33">
                <a:solidFill>
                  <a:srgbClr val="051D40"/>
                </a:solidFill>
                <a:latin typeface="Poppins"/>
                <a:ea typeface="Poppins"/>
                <a:cs typeface="Poppins"/>
                <a:sym typeface="Poppins"/>
              </a:rPr>
              <a:t>New serious offense, flight/escape, monitoring tampering, or history of violence/escalating risk.</a:t>
            </a:r>
          </a:p>
        </p:txBody>
      </p:sp>
      <p:sp>
        <p:nvSpPr>
          <p:cNvPr id="40" name="TextBox 40"/>
          <p:cNvSpPr txBox="1"/>
          <p:nvPr/>
        </p:nvSpPr>
        <p:spPr>
          <a:xfrm>
            <a:off x="13906882" y="3058210"/>
            <a:ext cx="2812876" cy="711200"/>
          </a:xfrm>
          <a:prstGeom prst="rect">
            <a:avLst/>
          </a:prstGeom>
        </p:spPr>
        <p:txBody>
          <a:bodyPr lIns="0" tIns="0" rIns="0" bIns="0" rtlCol="0" anchor="t">
            <a:spAutoFit/>
          </a:bodyPr>
          <a:lstStyle/>
          <a:p>
            <a:pPr algn="l">
              <a:lnSpc>
                <a:spcPts val="2799"/>
              </a:lnSpc>
            </a:pPr>
            <a:r>
              <a:rPr lang="en-US" sz="1999" b="1" spc="-39">
                <a:solidFill>
                  <a:srgbClr val="051D40"/>
                </a:solidFill>
                <a:latin typeface="Poppins Bold"/>
                <a:ea typeface="Poppins Bold"/>
                <a:cs typeface="Poppins Bold"/>
                <a:sym typeface="Poppins Bold"/>
              </a:rPr>
              <a:t>Extenuating Circumstances</a:t>
            </a:r>
          </a:p>
        </p:txBody>
      </p:sp>
      <p:sp>
        <p:nvSpPr>
          <p:cNvPr id="41" name="TextBox 41"/>
          <p:cNvSpPr txBox="1"/>
          <p:nvPr/>
        </p:nvSpPr>
        <p:spPr>
          <a:xfrm>
            <a:off x="12196821" y="5857855"/>
            <a:ext cx="5500631" cy="4206875"/>
          </a:xfrm>
          <a:prstGeom prst="rect">
            <a:avLst/>
          </a:prstGeom>
        </p:spPr>
        <p:txBody>
          <a:bodyPr lIns="0" tIns="0" rIns="0" bIns="0" rtlCol="0" anchor="t">
            <a:spAutoFit/>
          </a:bodyPr>
          <a:lstStyle/>
          <a:p>
            <a:pPr marL="431799" lvl="1" indent="-215899" algn="l">
              <a:lnSpc>
                <a:spcPts val="2799"/>
              </a:lnSpc>
              <a:spcBef>
                <a:spcPct val="0"/>
              </a:spcBef>
              <a:buFont typeface="Arial"/>
              <a:buChar char="•"/>
            </a:pPr>
            <a:r>
              <a:rPr lang="en-US" sz="1999">
                <a:solidFill>
                  <a:srgbClr val="FFFFFF"/>
                </a:solidFill>
                <a:latin typeface="Montserrat"/>
                <a:ea typeface="Montserrat"/>
                <a:cs typeface="Montserrat"/>
                <a:sym typeface="Montserrat"/>
              </a:rPr>
              <a:t>Conduct thorough investigations: last known residence,  employers, schools, service agencies, family/other known contacts (including those identified in original transfer request), and </a:t>
            </a:r>
            <a:r>
              <a:rPr lang="en-US" sz="1999" b="1">
                <a:solidFill>
                  <a:srgbClr val="FFFFFF"/>
                </a:solidFill>
                <a:latin typeface="Montserrat Bold"/>
                <a:ea typeface="Montserrat Bold"/>
                <a:cs typeface="Montserrat Bold"/>
                <a:sym typeface="Montserrat Bold"/>
              </a:rPr>
              <a:t>record checks through available databases</a:t>
            </a:r>
          </a:p>
          <a:p>
            <a:pPr marL="431799" lvl="1" indent="-215899" algn="l">
              <a:lnSpc>
                <a:spcPts val="2799"/>
              </a:lnSpc>
              <a:spcBef>
                <a:spcPct val="0"/>
              </a:spcBef>
              <a:buFont typeface="Arial"/>
              <a:buChar char="•"/>
            </a:pPr>
            <a:r>
              <a:rPr lang="en-US" sz="1999">
                <a:solidFill>
                  <a:srgbClr val="FFFFFF"/>
                </a:solidFill>
                <a:latin typeface="Montserrat"/>
                <a:ea typeface="Montserrat"/>
                <a:cs typeface="Montserrat"/>
                <a:sym typeface="Montserrat"/>
              </a:rPr>
              <a:t>Submit violation report </a:t>
            </a:r>
            <a:r>
              <a:rPr lang="en-US" sz="1999" b="1">
                <a:solidFill>
                  <a:srgbClr val="FFFFFF"/>
                </a:solidFill>
                <a:latin typeface="Montserrat Bold"/>
                <a:ea typeface="Montserrat Bold"/>
                <a:cs typeface="Montserrat Bold"/>
                <a:sym typeface="Montserrat Bold"/>
              </a:rPr>
              <a:t>after 30 days </a:t>
            </a:r>
            <a:r>
              <a:rPr lang="en-US" sz="1999">
                <a:solidFill>
                  <a:srgbClr val="FFFFFF"/>
                </a:solidFill>
                <a:latin typeface="Montserrat"/>
                <a:ea typeface="Montserrat"/>
                <a:cs typeface="Montserrat"/>
                <a:sym typeface="Montserrat"/>
              </a:rPr>
              <a:t>of investigating to ensure only </a:t>
            </a:r>
            <a:r>
              <a:rPr lang="en-US" sz="1999" b="1">
                <a:solidFill>
                  <a:srgbClr val="FFFFFF"/>
                </a:solidFill>
                <a:latin typeface="Montserrat Bold"/>
                <a:ea typeface="Montserrat Bold"/>
                <a:cs typeface="Montserrat Bold"/>
                <a:sym typeface="Montserrat Bold"/>
              </a:rPr>
              <a:t>true absconders</a:t>
            </a:r>
            <a:r>
              <a:rPr lang="en-US" sz="1999">
                <a:solidFill>
                  <a:srgbClr val="FFFFFF"/>
                </a:solidFill>
                <a:latin typeface="Montserrat"/>
                <a:ea typeface="Montserrat"/>
                <a:cs typeface="Montserrat"/>
                <a:sym typeface="Montserrat"/>
              </a:rPr>
              <a:t> are identified</a:t>
            </a:r>
          </a:p>
          <a:p>
            <a:pPr marL="431799" lvl="1" indent="-215899" algn="l">
              <a:lnSpc>
                <a:spcPts val="2799"/>
              </a:lnSpc>
              <a:spcBef>
                <a:spcPct val="0"/>
              </a:spcBef>
              <a:buFont typeface="Arial"/>
              <a:buChar char="•"/>
            </a:pPr>
            <a:r>
              <a:rPr lang="en-US" sz="1999">
                <a:solidFill>
                  <a:srgbClr val="FFFFFF"/>
                </a:solidFill>
                <a:latin typeface="Montserrat"/>
                <a:ea typeface="Montserrat"/>
                <a:cs typeface="Montserrat"/>
                <a:sym typeface="Montserrat"/>
              </a:rPr>
              <a:t>Extenuating circumstances allow for immediate reporting to sending state</a:t>
            </a:r>
          </a:p>
          <a:p>
            <a:pPr algn="l">
              <a:lnSpc>
                <a:spcPts val="2799"/>
              </a:lnSpc>
              <a:spcBef>
                <a:spcPct val="0"/>
              </a:spcBef>
            </a:pPr>
            <a:endParaRPr lang="en-US" sz="1999">
              <a:solidFill>
                <a:srgbClr val="FFFFFF"/>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3266830" y="0"/>
            <a:ext cx="5021170" cy="10287000"/>
            <a:chOff x="0" y="0"/>
            <a:chExt cx="1322448" cy="2709333"/>
          </a:xfrm>
        </p:grpSpPr>
        <p:sp>
          <p:nvSpPr>
            <p:cNvPr id="3" name="Freeform 3"/>
            <p:cNvSpPr/>
            <p:nvPr/>
          </p:nvSpPr>
          <p:spPr>
            <a:xfrm>
              <a:off x="0" y="0"/>
              <a:ext cx="1322448" cy="2709333"/>
            </a:xfrm>
            <a:custGeom>
              <a:avLst/>
              <a:gdLst/>
              <a:ahLst/>
              <a:cxnLst/>
              <a:rect l="l" t="t" r="r" b="b"/>
              <a:pathLst>
                <a:path w="1322448" h="2709333">
                  <a:moveTo>
                    <a:pt x="0" y="0"/>
                  </a:moveTo>
                  <a:lnTo>
                    <a:pt x="1322448" y="0"/>
                  </a:lnTo>
                  <a:lnTo>
                    <a:pt x="1322448" y="2709333"/>
                  </a:lnTo>
                  <a:lnTo>
                    <a:pt x="0" y="2709333"/>
                  </a:lnTo>
                  <a:close/>
                </a:path>
              </a:pathLst>
            </a:custGeom>
            <a:solidFill>
              <a:srgbClr val="051D40"/>
            </a:solidFill>
          </p:spPr>
          <p:txBody>
            <a:bodyPr/>
            <a:lstStyle/>
            <a:p>
              <a:endParaRPr lang="en-US"/>
            </a:p>
          </p:txBody>
        </p:sp>
        <p:sp>
          <p:nvSpPr>
            <p:cNvPr id="4" name="TextBox 4"/>
            <p:cNvSpPr txBox="1"/>
            <p:nvPr/>
          </p:nvSpPr>
          <p:spPr>
            <a:xfrm>
              <a:off x="0" y="-38100"/>
              <a:ext cx="1322448" cy="2747433"/>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609132" y="1222804"/>
            <a:ext cx="7922504" cy="1571623"/>
          </a:xfrm>
          <a:prstGeom prst="rect">
            <a:avLst/>
          </a:prstGeom>
        </p:spPr>
        <p:txBody>
          <a:bodyPr lIns="0" tIns="0" rIns="0" bIns="0" rtlCol="0" anchor="t">
            <a:spAutoFit/>
          </a:bodyPr>
          <a:lstStyle/>
          <a:p>
            <a:pPr marL="0" lvl="0" indent="0" algn="l">
              <a:lnSpc>
                <a:spcPts val="6300"/>
              </a:lnSpc>
              <a:spcBef>
                <a:spcPct val="0"/>
              </a:spcBef>
            </a:pPr>
            <a:r>
              <a:rPr lang="en-US" sz="4500" b="1">
                <a:solidFill>
                  <a:srgbClr val="051D40"/>
                </a:solidFill>
                <a:latin typeface="Montserrat Bold"/>
                <a:ea typeface="Montserrat Bold"/>
                <a:cs typeface="Montserrat Bold"/>
                <a:sym typeface="Montserrat Bold"/>
              </a:rPr>
              <a:t>Rule 5.103-1 Retaking Absconders</a:t>
            </a:r>
          </a:p>
        </p:txBody>
      </p:sp>
      <p:grpSp>
        <p:nvGrpSpPr>
          <p:cNvPr id="6" name="Group 6"/>
          <p:cNvGrpSpPr/>
          <p:nvPr/>
        </p:nvGrpSpPr>
        <p:grpSpPr>
          <a:xfrm>
            <a:off x="-1595820" y="-1782102"/>
            <a:ext cx="3564204" cy="356420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051D40">
                  <a:alpha val="15686"/>
                </a:srgbClr>
              </a:solidFill>
              <a:prstDash val="solid"/>
              <a:miter/>
            </a:ln>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TextBox 9"/>
          <p:cNvSpPr txBox="1"/>
          <p:nvPr/>
        </p:nvSpPr>
        <p:spPr>
          <a:xfrm>
            <a:off x="1594175" y="3066126"/>
            <a:ext cx="9006427" cy="1962633"/>
          </a:xfrm>
          <a:prstGeom prst="rect">
            <a:avLst/>
          </a:prstGeom>
        </p:spPr>
        <p:txBody>
          <a:bodyPr lIns="0" tIns="0" rIns="0" bIns="0" rtlCol="0" anchor="t">
            <a:spAutoFit/>
          </a:bodyPr>
          <a:lstStyle/>
          <a:p>
            <a:pPr marL="0" lvl="0" indent="0" algn="l">
              <a:lnSpc>
                <a:spcPts val="3123"/>
              </a:lnSpc>
              <a:spcBef>
                <a:spcPct val="0"/>
              </a:spcBef>
            </a:pPr>
            <a:r>
              <a:rPr lang="en-US" sz="2230" spc="-44">
                <a:solidFill>
                  <a:srgbClr val="051D40"/>
                </a:solidFill>
                <a:latin typeface="Poppins"/>
                <a:ea typeface="Poppins"/>
                <a:cs typeface="Poppins"/>
                <a:sym typeface="Poppins"/>
              </a:rPr>
              <a:t>Under the prior rule, absconding was a mandatory </a:t>
            </a:r>
            <a:r>
              <a:rPr lang="en-US" sz="2230" u="none" strike="noStrike" spc="-44">
                <a:solidFill>
                  <a:srgbClr val="051D40"/>
                </a:solidFill>
                <a:latin typeface="Poppins"/>
                <a:ea typeface="Poppins"/>
                <a:cs typeface="Poppins"/>
                <a:sym typeface="Poppins"/>
              </a:rPr>
              <a:t>retake without considering individual circumstances, often increasing costs and escalating issues. This amendment provides states the opportunity to collaborate and tailor retaking decisions for absconders.</a:t>
            </a:r>
          </a:p>
        </p:txBody>
      </p:sp>
      <p:grpSp>
        <p:nvGrpSpPr>
          <p:cNvPr id="10" name="Group 10"/>
          <p:cNvGrpSpPr/>
          <p:nvPr/>
        </p:nvGrpSpPr>
        <p:grpSpPr>
          <a:xfrm>
            <a:off x="9966307" y="300249"/>
            <a:ext cx="8027935" cy="9598729"/>
            <a:chOff x="0" y="0"/>
            <a:chExt cx="8603361" cy="10286746"/>
          </a:xfrm>
        </p:grpSpPr>
        <p:sp>
          <p:nvSpPr>
            <p:cNvPr id="11" name="Freeform 11"/>
            <p:cNvSpPr/>
            <p:nvPr/>
          </p:nvSpPr>
          <p:spPr>
            <a:xfrm>
              <a:off x="-50" y="-127"/>
              <a:ext cx="8603411" cy="10286873"/>
            </a:xfrm>
            <a:custGeom>
              <a:avLst/>
              <a:gdLst/>
              <a:ahLst/>
              <a:cxnLst/>
              <a:rect l="l" t="t" r="r" b="b"/>
              <a:pathLst>
                <a:path w="8603411" h="10286873">
                  <a:moveTo>
                    <a:pt x="8603411" y="10251440"/>
                  </a:moveTo>
                  <a:cubicBezTo>
                    <a:pt x="8603411" y="10284587"/>
                    <a:pt x="8592743" y="10286873"/>
                    <a:pt x="8564930" y="10286873"/>
                  </a:cubicBezTo>
                  <a:cubicBezTo>
                    <a:pt x="5710351" y="10286238"/>
                    <a:pt x="2855899" y="10286238"/>
                    <a:pt x="1320" y="10286238"/>
                  </a:cubicBezTo>
                  <a:cubicBezTo>
                    <a:pt x="-2744" y="10272395"/>
                    <a:pt x="3606" y="10259822"/>
                    <a:pt x="6527" y="10246995"/>
                  </a:cubicBezTo>
                  <a:cubicBezTo>
                    <a:pt x="132003" y="9685401"/>
                    <a:pt x="257606" y="9123934"/>
                    <a:pt x="383463" y="8562467"/>
                  </a:cubicBezTo>
                  <a:cubicBezTo>
                    <a:pt x="562914" y="7761986"/>
                    <a:pt x="742746" y="6961632"/>
                    <a:pt x="922070" y="6161151"/>
                  </a:cubicBezTo>
                  <a:cubicBezTo>
                    <a:pt x="1143558" y="5172583"/>
                    <a:pt x="1364538" y="4184015"/>
                    <a:pt x="1585899" y="3195574"/>
                  </a:cubicBezTo>
                  <a:cubicBezTo>
                    <a:pt x="1810816" y="2191385"/>
                    <a:pt x="2035860" y="1187323"/>
                    <a:pt x="2261412" y="183261"/>
                  </a:cubicBezTo>
                  <a:cubicBezTo>
                    <a:pt x="2275128" y="122174"/>
                    <a:pt x="2283891" y="59690"/>
                    <a:pt x="2306116" y="635"/>
                  </a:cubicBezTo>
                  <a:cubicBezTo>
                    <a:pt x="4392472" y="635"/>
                    <a:pt x="6478828" y="635"/>
                    <a:pt x="8565184" y="0"/>
                  </a:cubicBezTo>
                  <a:cubicBezTo>
                    <a:pt x="8593505" y="0"/>
                    <a:pt x="8603157" y="3429"/>
                    <a:pt x="8603157" y="35814"/>
                  </a:cubicBezTo>
                  <a:cubicBezTo>
                    <a:pt x="8602395" y="3441065"/>
                    <a:pt x="8602395" y="6846316"/>
                    <a:pt x="8603411" y="10251440"/>
                  </a:cubicBezTo>
                  <a:close/>
                </a:path>
              </a:pathLst>
            </a:custGeom>
            <a:blipFill>
              <a:blip r:embed="rId3"/>
              <a:stretch>
                <a:fillRect l="-42956" r="-43867" b="-3906"/>
              </a:stretch>
            </a:blipFill>
          </p:spPr>
          <p:txBody>
            <a:bodyPr/>
            <a:lstStyle/>
            <a:p>
              <a:endParaRPr lang="en-US"/>
            </a:p>
          </p:txBody>
        </p:sp>
      </p:grpSp>
      <p:grpSp>
        <p:nvGrpSpPr>
          <p:cNvPr id="12" name="Group 12"/>
          <p:cNvGrpSpPr/>
          <p:nvPr/>
        </p:nvGrpSpPr>
        <p:grpSpPr>
          <a:xfrm>
            <a:off x="14700679" y="7074186"/>
            <a:ext cx="5946973" cy="594697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en-US"/>
            </a:p>
          </p:txBody>
        </p:sp>
        <p:sp>
          <p:nvSpPr>
            <p:cNvPr id="14" name="TextBox 1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1594175" y="8410948"/>
            <a:ext cx="11402164" cy="711357"/>
          </a:xfrm>
          <a:custGeom>
            <a:avLst/>
            <a:gdLst/>
            <a:ahLst/>
            <a:cxnLst/>
            <a:rect l="l" t="t" r="r" b="b"/>
            <a:pathLst>
              <a:path w="11402164" h="711357">
                <a:moveTo>
                  <a:pt x="0" y="0"/>
                </a:moveTo>
                <a:lnTo>
                  <a:pt x="11402164" y="0"/>
                </a:lnTo>
                <a:lnTo>
                  <a:pt x="11402164" y="711358"/>
                </a:lnTo>
                <a:lnTo>
                  <a:pt x="0" y="711358"/>
                </a:lnTo>
                <a:lnTo>
                  <a:pt x="0" y="0"/>
                </a:lnTo>
                <a:close/>
              </a:path>
            </a:pathLst>
          </a:custGeom>
          <a:blipFill>
            <a:blip r:embed="rId4"/>
            <a:stretch>
              <a:fillRect t="-216567"/>
            </a:stretch>
          </a:blipFill>
        </p:spPr>
        <p:txBody>
          <a:bodyPr/>
          <a:lstStyle/>
          <a:p>
            <a:endParaRPr lang="en-US"/>
          </a:p>
        </p:txBody>
      </p:sp>
      <p:grpSp>
        <p:nvGrpSpPr>
          <p:cNvPr id="16" name="Group 16"/>
          <p:cNvGrpSpPr/>
          <p:nvPr/>
        </p:nvGrpSpPr>
        <p:grpSpPr>
          <a:xfrm>
            <a:off x="1609132" y="5143500"/>
            <a:ext cx="11387207" cy="3298724"/>
            <a:chOff x="0" y="0"/>
            <a:chExt cx="2999100" cy="868800"/>
          </a:xfrm>
        </p:grpSpPr>
        <p:sp>
          <p:nvSpPr>
            <p:cNvPr id="17" name="Freeform 17"/>
            <p:cNvSpPr/>
            <p:nvPr/>
          </p:nvSpPr>
          <p:spPr>
            <a:xfrm>
              <a:off x="0" y="0"/>
              <a:ext cx="2999100" cy="868800"/>
            </a:xfrm>
            <a:custGeom>
              <a:avLst/>
              <a:gdLst/>
              <a:ahLst/>
              <a:cxnLst/>
              <a:rect l="l" t="t" r="r" b="b"/>
              <a:pathLst>
                <a:path w="2999100" h="868800">
                  <a:moveTo>
                    <a:pt x="9518" y="0"/>
                  </a:moveTo>
                  <a:lnTo>
                    <a:pt x="2989581" y="0"/>
                  </a:lnTo>
                  <a:cubicBezTo>
                    <a:pt x="2992106" y="0"/>
                    <a:pt x="2994527" y="1003"/>
                    <a:pt x="2996312" y="2788"/>
                  </a:cubicBezTo>
                  <a:cubicBezTo>
                    <a:pt x="2998097" y="4573"/>
                    <a:pt x="2999100" y="6994"/>
                    <a:pt x="2999100" y="9518"/>
                  </a:cubicBezTo>
                  <a:lnTo>
                    <a:pt x="2999100" y="859282"/>
                  </a:lnTo>
                  <a:cubicBezTo>
                    <a:pt x="2999100" y="861806"/>
                    <a:pt x="2998097" y="864227"/>
                    <a:pt x="2996312" y="866012"/>
                  </a:cubicBezTo>
                  <a:cubicBezTo>
                    <a:pt x="2994527" y="867797"/>
                    <a:pt x="2992106" y="868800"/>
                    <a:pt x="2989581" y="868800"/>
                  </a:cubicBezTo>
                  <a:lnTo>
                    <a:pt x="9518" y="868800"/>
                  </a:lnTo>
                  <a:cubicBezTo>
                    <a:pt x="4261" y="868800"/>
                    <a:pt x="0" y="864538"/>
                    <a:pt x="0" y="859282"/>
                  </a:cubicBezTo>
                  <a:lnTo>
                    <a:pt x="0" y="9518"/>
                  </a:lnTo>
                  <a:cubicBezTo>
                    <a:pt x="0" y="6994"/>
                    <a:pt x="1003" y="4573"/>
                    <a:pt x="2788" y="2788"/>
                  </a:cubicBezTo>
                  <a:cubicBezTo>
                    <a:pt x="4573" y="1003"/>
                    <a:pt x="6994" y="0"/>
                    <a:pt x="9518" y="0"/>
                  </a:cubicBezTo>
                  <a:close/>
                </a:path>
              </a:pathLst>
            </a:custGeom>
            <a:solidFill>
              <a:srgbClr val="00569E"/>
            </a:solidFill>
          </p:spPr>
          <p:txBody>
            <a:bodyPr/>
            <a:lstStyle/>
            <a:p>
              <a:endParaRPr lang="en-US"/>
            </a:p>
          </p:txBody>
        </p:sp>
        <p:sp>
          <p:nvSpPr>
            <p:cNvPr id="18" name="TextBox 18"/>
            <p:cNvSpPr txBox="1"/>
            <p:nvPr/>
          </p:nvSpPr>
          <p:spPr>
            <a:xfrm>
              <a:off x="0" y="-38100"/>
              <a:ext cx="2999100" cy="906900"/>
            </a:xfrm>
            <a:prstGeom prst="rect">
              <a:avLst/>
            </a:prstGeom>
          </p:spPr>
          <p:txBody>
            <a:bodyPr lIns="50800" tIns="50800" rIns="50800" bIns="50800" rtlCol="0" anchor="ctr"/>
            <a:lstStyle/>
            <a:p>
              <a:pPr marL="410209" lvl="1" indent="-205105" algn="ctr">
                <a:lnSpc>
                  <a:spcPts val="2659"/>
                </a:lnSpc>
                <a:buFont typeface="Arial"/>
                <a:buChar char="•"/>
              </a:pPr>
              <a:endParaRPr/>
            </a:p>
          </p:txBody>
        </p:sp>
      </p:grpSp>
      <p:sp>
        <p:nvSpPr>
          <p:cNvPr id="19" name="TextBox 19"/>
          <p:cNvSpPr txBox="1"/>
          <p:nvPr/>
        </p:nvSpPr>
        <p:spPr>
          <a:xfrm>
            <a:off x="2309978" y="5354805"/>
            <a:ext cx="2661498" cy="2809439"/>
          </a:xfrm>
          <a:prstGeom prst="rect">
            <a:avLst/>
          </a:prstGeom>
        </p:spPr>
        <p:txBody>
          <a:bodyPr lIns="0" tIns="0" rIns="0" bIns="0" rtlCol="0" anchor="t">
            <a:spAutoFit/>
          </a:bodyPr>
          <a:lstStyle/>
          <a:p>
            <a:pPr marL="489481" lvl="1" indent="-244741" algn="l">
              <a:lnSpc>
                <a:spcPts val="3174"/>
              </a:lnSpc>
              <a:buFont typeface="Arial"/>
              <a:buChar char="•"/>
            </a:pPr>
            <a:r>
              <a:rPr lang="en-US" sz="2267" spc="-45">
                <a:solidFill>
                  <a:srgbClr val="FDFDFD"/>
                </a:solidFill>
                <a:latin typeface="Poppins"/>
                <a:ea typeface="Poppins"/>
                <a:cs typeface="Poppins"/>
                <a:sym typeface="Poppins"/>
              </a:rPr>
              <a:t>Stat</a:t>
            </a:r>
            <a:r>
              <a:rPr lang="en-US" sz="2267" u="none" strike="noStrike" spc="-45">
                <a:solidFill>
                  <a:srgbClr val="FDFDFD"/>
                </a:solidFill>
                <a:latin typeface="Poppins"/>
                <a:ea typeface="Poppins"/>
                <a:cs typeface="Poppins"/>
                <a:sym typeface="Poppins"/>
              </a:rPr>
              <a:t>es can mutually agree not to retake if apprehension occurs within 30 days</a:t>
            </a:r>
          </a:p>
          <a:p>
            <a:pPr algn="l">
              <a:lnSpc>
                <a:spcPts val="3174"/>
              </a:lnSpc>
            </a:pPr>
            <a:endParaRPr lang="en-US" sz="2267" u="none" strike="noStrike" spc="-45">
              <a:solidFill>
                <a:srgbClr val="FDFDFD"/>
              </a:solidFill>
              <a:latin typeface="Poppins"/>
              <a:ea typeface="Poppins"/>
              <a:cs typeface="Poppins"/>
              <a:sym typeface="Poppins"/>
            </a:endParaRPr>
          </a:p>
        </p:txBody>
      </p:sp>
      <p:sp>
        <p:nvSpPr>
          <p:cNvPr id="20" name="TextBox 20"/>
          <p:cNvSpPr txBox="1"/>
          <p:nvPr/>
        </p:nvSpPr>
        <p:spPr>
          <a:xfrm>
            <a:off x="6000176" y="5354805"/>
            <a:ext cx="2661498" cy="2809439"/>
          </a:xfrm>
          <a:prstGeom prst="rect">
            <a:avLst/>
          </a:prstGeom>
        </p:spPr>
        <p:txBody>
          <a:bodyPr lIns="0" tIns="0" rIns="0" bIns="0" rtlCol="0" anchor="t">
            <a:spAutoFit/>
          </a:bodyPr>
          <a:lstStyle/>
          <a:p>
            <a:pPr marL="489481" lvl="1" indent="-244741" algn="l">
              <a:lnSpc>
                <a:spcPts val="3174"/>
              </a:lnSpc>
              <a:buFont typeface="Arial"/>
              <a:buChar char="•"/>
            </a:pPr>
            <a:r>
              <a:rPr lang="en-US" sz="2267" spc="-45">
                <a:solidFill>
                  <a:srgbClr val="FDFDFD"/>
                </a:solidFill>
                <a:latin typeface="Poppins"/>
                <a:ea typeface="Poppins"/>
                <a:cs typeface="Poppins"/>
                <a:sym typeface="Poppins"/>
              </a:rPr>
              <a:t>PC t</a:t>
            </a:r>
            <a:r>
              <a:rPr lang="en-US" sz="2267" u="none" strike="noStrike" spc="-45">
                <a:solidFill>
                  <a:srgbClr val="FDFDFD"/>
                </a:solidFill>
                <a:latin typeface="Poppins"/>
                <a:ea typeface="Poppins"/>
                <a:cs typeface="Poppins"/>
                <a:sym typeface="Poppins"/>
              </a:rPr>
              <a:t>o be established prior to retaking if arrested within the receiving state</a:t>
            </a:r>
          </a:p>
        </p:txBody>
      </p:sp>
      <p:sp>
        <p:nvSpPr>
          <p:cNvPr id="21" name="TextBox 21"/>
          <p:cNvSpPr txBox="1"/>
          <p:nvPr/>
        </p:nvSpPr>
        <p:spPr>
          <a:xfrm>
            <a:off x="9689423" y="5354805"/>
            <a:ext cx="2661498" cy="2809439"/>
          </a:xfrm>
          <a:prstGeom prst="rect">
            <a:avLst/>
          </a:prstGeom>
        </p:spPr>
        <p:txBody>
          <a:bodyPr lIns="0" tIns="0" rIns="0" bIns="0" rtlCol="0" anchor="t">
            <a:spAutoFit/>
          </a:bodyPr>
          <a:lstStyle/>
          <a:p>
            <a:pPr marL="489481" lvl="1" indent="-244741" algn="l">
              <a:lnSpc>
                <a:spcPts val="3174"/>
              </a:lnSpc>
              <a:buFont typeface="Arial"/>
              <a:buChar char="•"/>
            </a:pPr>
            <a:r>
              <a:rPr lang="en-US" sz="2267" spc="-45">
                <a:solidFill>
                  <a:srgbClr val="FDFDFD"/>
                </a:solidFill>
                <a:latin typeface="Poppins"/>
                <a:ea typeface="Poppins"/>
                <a:cs typeface="Poppins"/>
                <a:sym typeface="Poppins"/>
              </a:rPr>
              <a:t>E</a:t>
            </a:r>
            <a:r>
              <a:rPr lang="en-US" sz="2267" u="none" strike="noStrike" spc="-45">
                <a:solidFill>
                  <a:srgbClr val="FDFDFD"/>
                </a:solidFill>
                <a:latin typeface="Poppins"/>
                <a:ea typeface="Poppins"/>
                <a:cs typeface="Poppins"/>
                <a:sym typeface="Poppins"/>
              </a:rPr>
              <a:t>mphasizes collaboration, reduces unnecessary retaking, and upholds due process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US"/>
          </a:p>
        </p:txBody>
      </p:sp>
      <p:sp>
        <p:nvSpPr>
          <p:cNvPr id="3" name="Freeform 3"/>
          <p:cNvSpPr/>
          <p:nvPr/>
        </p:nvSpPr>
        <p:spPr>
          <a:xfrm rot="5400000">
            <a:off x="8990215" y="810330"/>
            <a:ext cx="8541900" cy="8666340"/>
          </a:xfrm>
          <a:custGeom>
            <a:avLst/>
            <a:gdLst/>
            <a:ahLst/>
            <a:cxnLst/>
            <a:rect l="l" t="t" r="r" b="b"/>
            <a:pathLst>
              <a:path w="8541900" h="8666340">
                <a:moveTo>
                  <a:pt x="0" y="0"/>
                </a:moveTo>
                <a:lnTo>
                  <a:pt x="8541901" y="0"/>
                </a:lnTo>
                <a:lnTo>
                  <a:pt x="8541901"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400000">
            <a:off x="2832861" y="810330"/>
            <a:ext cx="8541900" cy="8666340"/>
          </a:xfrm>
          <a:custGeom>
            <a:avLst/>
            <a:gdLst/>
            <a:ahLst/>
            <a:cxnLst/>
            <a:rect l="l" t="t" r="r" b="b"/>
            <a:pathLst>
              <a:path w="8541900" h="8666340">
                <a:moveTo>
                  <a:pt x="0" y="0"/>
                </a:moveTo>
                <a:lnTo>
                  <a:pt x="8541900" y="0"/>
                </a:lnTo>
                <a:lnTo>
                  <a:pt x="8541900" y="8666340"/>
                </a:lnTo>
                <a:lnTo>
                  <a:pt x="0" y="8666340"/>
                </a:lnTo>
                <a:lnTo>
                  <a:pt x="0" y="0"/>
                </a:lnTo>
                <a:close/>
              </a:path>
            </a:pathLst>
          </a:custGeom>
          <a:blipFill>
            <a:blip r:embed="rId4">
              <a:alphaModFix amt="14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p:nvPr/>
        </p:nvGrpSpPr>
        <p:grpSpPr>
          <a:xfrm>
            <a:off x="3061529" y="2797382"/>
            <a:ext cx="12164941" cy="4412223"/>
            <a:chOff x="0" y="0"/>
            <a:chExt cx="3203935" cy="1162067"/>
          </a:xfrm>
        </p:grpSpPr>
        <p:sp>
          <p:nvSpPr>
            <p:cNvPr id="6" name="Freeform 6"/>
            <p:cNvSpPr/>
            <p:nvPr/>
          </p:nvSpPr>
          <p:spPr>
            <a:xfrm>
              <a:off x="0" y="0"/>
              <a:ext cx="3203935" cy="1162067"/>
            </a:xfrm>
            <a:custGeom>
              <a:avLst/>
              <a:gdLst/>
              <a:ahLst/>
              <a:cxnLst/>
              <a:rect l="l" t="t" r="r" b="b"/>
              <a:pathLst>
                <a:path w="3203935" h="1162067">
                  <a:moveTo>
                    <a:pt x="0" y="0"/>
                  </a:moveTo>
                  <a:lnTo>
                    <a:pt x="3203935" y="0"/>
                  </a:lnTo>
                  <a:lnTo>
                    <a:pt x="3203935" y="1162067"/>
                  </a:lnTo>
                  <a:lnTo>
                    <a:pt x="0" y="1162067"/>
                  </a:lnTo>
                  <a:close/>
                </a:path>
              </a:pathLst>
            </a:custGeom>
            <a:solidFill>
              <a:srgbClr val="145DA0"/>
            </a:solidFill>
            <a:ln w="38100" cap="sq">
              <a:solidFill>
                <a:srgbClr val="FFFFFF"/>
              </a:solidFill>
              <a:prstDash val="solid"/>
              <a:miter/>
            </a:ln>
          </p:spPr>
          <p:txBody>
            <a:bodyPr/>
            <a:lstStyle/>
            <a:p>
              <a:endParaRPr lang="en-US"/>
            </a:p>
          </p:txBody>
        </p:sp>
        <p:sp>
          <p:nvSpPr>
            <p:cNvPr id="7" name="TextBox 7"/>
            <p:cNvSpPr txBox="1"/>
            <p:nvPr/>
          </p:nvSpPr>
          <p:spPr>
            <a:xfrm>
              <a:off x="0" y="-38100"/>
              <a:ext cx="3203935" cy="1200167"/>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3332775" y="4182110"/>
            <a:ext cx="11622449" cy="1827530"/>
          </a:xfrm>
          <a:prstGeom prst="rect">
            <a:avLst/>
          </a:prstGeom>
        </p:spPr>
        <p:txBody>
          <a:bodyPr lIns="0" tIns="0" rIns="0" bIns="0" rtlCol="0" anchor="t">
            <a:spAutoFit/>
          </a:bodyPr>
          <a:lstStyle/>
          <a:p>
            <a:pPr marL="0" lvl="0" indent="0" algn="ctr">
              <a:lnSpc>
                <a:spcPts val="7419"/>
              </a:lnSpc>
              <a:spcBef>
                <a:spcPct val="0"/>
              </a:spcBef>
            </a:pPr>
            <a:r>
              <a:rPr lang="en-US" sz="5299" b="1">
                <a:solidFill>
                  <a:srgbClr val="FFFFFF"/>
                </a:solidFill>
                <a:latin typeface="Montserrat Bold"/>
                <a:ea typeface="Montserrat Bold"/>
                <a:cs typeface="Montserrat Bold"/>
                <a:sym typeface="Montserrat Bold"/>
              </a:rPr>
              <a:t>UPDATED DEFINITIONS AND CLARIFYING LANGUAGE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 name="Freeform 2"/>
          <p:cNvSpPr/>
          <p:nvPr/>
        </p:nvSpPr>
        <p:spPr>
          <a:xfrm>
            <a:off x="10725229" y="-8767"/>
            <a:ext cx="7584831" cy="10295767"/>
          </a:xfrm>
          <a:custGeom>
            <a:avLst/>
            <a:gdLst/>
            <a:ahLst/>
            <a:cxnLst/>
            <a:rect l="l" t="t" r="r" b="b"/>
            <a:pathLst>
              <a:path w="7584831" h="10295767">
                <a:moveTo>
                  <a:pt x="0" y="0"/>
                </a:moveTo>
                <a:lnTo>
                  <a:pt x="7584831" y="0"/>
                </a:lnTo>
                <a:lnTo>
                  <a:pt x="7584831" y="10295767"/>
                </a:lnTo>
                <a:lnTo>
                  <a:pt x="0" y="10295767"/>
                </a:lnTo>
                <a:lnTo>
                  <a:pt x="0" y="0"/>
                </a:lnTo>
                <a:close/>
              </a:path>
            </a:pathLst>
          </a:custGeom>
          <a:blipFill>
            <a:blip r:embed="rId4">
              <a:alphaModFix amt="91000"/>
            </a:blip>
            <a:stretch>
              <a:fillRect l="-51713" r="-51713"/>
            </a:stretch>
          </a:blipFill>
        </p:spPr>
        <p:txBody>
          <a:bodyPr/>
          <a:lstStyle/>
          <a:p>
            <a:endParaRPr lang="en-US"/>
          </a:p>
        </p:txBody>
      </p:sp>
      <p:grpSp>
        <p:nvGrpSpPr>
          <p:cNvPr id="3" name="Group 3"/>
          <p:cNvGrpSpPr/>
          <p:nvPr/>
        </p:nvGrpSpPr>
        <p:grpSpPr>
          <a:xfrm>
            <a:off x="1028700" y="1837679"/>
            <a:ext cx="14586028" cy="7104196"/>
            <a:chOff x="0" y="0"/>
            <a:chExt cx="3841588" cy="1871064"/>
          </a:xfrm>
        </p:grpSpPr>
        <p:sp>
          <p:nvSpPr>
            <p:cNvPr id="4" name="Freeform 4"/>
            <p:cNvSpPr/>
            <p:nvPr/>
          </p:nvSpPr>
          <p:spPr>
            <a:xfrm>
              <a:off x="0" y="0"/>
              <a:ext cx="3841588" cy="1871064"/>
            </a:xfrm>
            <a:custGeom>
              <a:avLst/>
              <a:gdLst/>
              <a:ahLst/>
              <a:cxnLst/>
              <a:rect l="l" t="t" r="r" b="b"/>
              <a:pathLst>
                <a:path w="3841588" h="1871064">
                  <a:moveTo>
                    <a:pt x="9023" y="0"/>
                  </a:moveTo>
                  <a:lnTo>
                    <a:pt x="3832565" y="0"/>
                  </a:lnTo>
                  <a:cubicBezTo>
                    <a:pt x="3837548" y="0"/>
                    <a:pt x="3841588" y="4040"/>
                    <a:pt x="3841588" y="9023"/>
                  </a:cubicBezTo>
                  <a:lnTo>
                    <a:pt x="3841588" y="1862041"/>
                  </a:lnTo>
                  <a:cubicBezTo>
                    <a:pt x="3841588" y="1867024"/>
                    <a:pt x="3837548" y="1871064"/>
                    <a:pt x="3832565" y="1871064"/>
                  </a:cubicBezTo>
                  <a:lnTo>
                    <a:pt x="9023" y="1871064"/>
                  </a:lnTo>
                  <a:cubicBezTo>
                    <a:pt x="4040" y="1871064"/>
                    <a:pt x="0" y="1867024"/>
                    <a:pt x="0" y="1862041"/>
                  </a:cubicBezTo>
                  <a:lnTo>
                    <a:pt x="0" y="9023"/>
                  </a:lnTo>
                  <a:cubicBezTo>
                    <a:pt x="0" y="4040"/>
                    <a:pt x="4040" y="0"/>
                    <a:pt x="9023" y="0"/>
                  </a:cubicBezTo>
                  <a:close/>
                </a:path>
              </a:pathLst>
            </a:custGeom>
            <a:solidFill>
              <a:srgbClr val="FDFDFD"/>
            </a:solidFill>
          </p:spPr>
          <p:txBody>
            <a:bodyPr/>
            <a:lstStyle/>
            <a:p>
              <a:endParaRPr lang="en-US"/>
            </a:p>
          </p:txBody>
        </p:sp>
        <p:sp>
          <p:nvSpPr>
            <p:cNvPr id="5" name="TextBox 5"/>
            <p:cNvSpPr txBox="1"/>
            <p:nvPr/>
          </p:nvSpPr>
          <p:spPr>
            <a:xfrm>
              <a:off x="0" y="-38100"/>
              <a:ext cx="3841588" cy="1909164"/>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5573718" y="7940477"/>
            <a:ext cx="4693046" cy="469304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en-US"/>
            </a:p>
          </p:txBody>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AutoShape 9"/>
          <p:cNvSpPr/>
          <p:nvPr/>
        </p:nvSpPr>
        <p:spPr>
          <a:xfrm>
            <a:off x="5938890" y="4181637"/>
            <a:ext cx="0" cy="4410340"/>
          </a:xfrm>
          <a:prstGeom prst="line">
            <a:avLst/>
          </a:prstGeom>
          <a:ln w="38100" cap="flat">
            <a:solidFill>
              <a:srgbClr val="145DA0"/>
            </a:solidFill>
            <a:prstDash val="solid"/>
            <a:headEnd type="none" w="sm" len="sm"/>
            <a:tailEnd type="none" w="sm" len="sm"/>
          </a:ln>
        </p:spPr>
        <p:txBody>
          <a:bodyPr/>
          <a:lstStyle/>
          <a:p>
            <a:endParaRPr lang="en-US"/>
          </a:p>
        </p:txBody>
      </p:sp>
      <p:sp>
        <p:nvSpPr>
          <p:cNvPr id="10" name="AutoShape 10"/>
          <p:cNvSpPr/>
          <p:nvPr/>
        </p:nvSpPr>
        <p:spPr>
          <a:xfrm>
            <a:off x="10687129" y="4053756"/>
            <a:ext cx="0" cy="4410340"/>
          </a:xfrm>
          <a:prstGeom prst="line">
            <a:avLst/>
          </a:prstGeom>
          <a:ln w="38100" cap="flat">
            <a:solidFill>
              <a:srgbClr val="145DA0"/>
            </a:solidFill>
            <a:prstDash val="solid"/>
            <a:headEnd type="none" w="sm" len="sm"/>
            <a:tailEnd type="none" w="sm" len="sm"/>
          </a:ln>
        </p:spPr>
        <p:txBody>
          <a:bodyPr/>
          <a:lstStyle/>
          <a:p>
            <a:endParaRPr lang="en-US"/>
          </a:p>
        </p:txBody>
      </p:sp>
      <p:sp>
        <p:nvSpPr>
          <p:cNvPr id="11" name="Freeform 11"/>
          <p:cNvSpPr/>
          <p:nvPr/>
        </p:nvSpPr>
        <p:spPr>
          <a:xfrm>
            <a:off x="2799167" y="2822074"/>
            <a:ext cx="1369256" cy="1369256"/>
          </a:xfrm>
          <a:custGeom>
            <a:avLst/>
            <a:gdLst/>
            <a:ahLst/>
            <a:cxnLst/>
            <a:rect l="l" t="t" r="r" b="b"/>
            <a:pathLst>
              <a:path w="1369256" h="1369256">
                <a:moveTo>
                  <a:pt x="0" y="0"/>
                </a:moveTo>
                <a:lnTo>
                  <a:pt x="1369256" y="0"/>
                </a:lnTo>
                <a:lnTo>
                  <a:pt x="1369256" y="1369256"/>
                </a:lnTo>
                <a:lnTo>
                  <a:pt x="0" y="13692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2" name="Freeform 12"/>
          <p:cNvSpPr/>
          <p:nvPr/>
        </p:nvSpPr>
        <p:spPr>
          <a:xfrm>
            <a:off x="7718201" y="2822074"/>
            <a:ext cx="1189618" cy="1359563"/>
          </a:xfrm>
          <a:custGeom>
            <a:avLst/>
            <a:gdLst/>
            <a:ahLst/>
            <a:cxnLst/>
            <a:rect l="l" t="t" r="r" b="b"/>
            <a:pathLst>
              <a:path w="1189618" h="1359563">
                <a:moveTo>
                  <a:pt x="0" y="0"/>
                </a:moveTo>
                <a:lnTo>
                  <a:pt x="1189617" y="0"/>
                </a:lnTo>
                <a:lnTo>
                  <a:pt x="1189617" y="1359563"/>
                </a:lnTo>
                <a:lnTo>
                  <a:pt x="0" y="135956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Freeform 13"/>
          <p:cNvSpPr/>
          <p:nvPr/>
        </p:nvSpPr>
        <p:spPr>
          <a:xfrm>
            <a:off x="12546326" y="2757229"/>
            <a:ext cx="1167291" cy="1369256"/>
          </a:xfrm>
          <a:custGeom>
            <a:avLst/>
            <a:gdLst/>
            <a:ahLst/>
            <a:cxnLst/>
            <a:rect l="l" t="t" r="r" b="b"/>
            <a:pathLst>
              <a:path w="1167291" h="1369256">
                <a:moveTo>
                  <a:pt x="0" y="0"/>
                </a:moveTo>
                <a:lnTo>
                  <a:pt x="1167291" y="0"/>
                </a:lnTo>
                <a:lnTo>
                  <a:pt x="1167291" y="1369257"/>
                </a:lnTo>
                <a:lnTo>
                  <a:pt x="0" y="136925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TextBox 14"/>
          <p:cNvSpPr txBox="1"/>
          <p:nvPr/>
        </p:nvSpPr>
        <p:spPr>
          <a:xfrm>
            <a:off x="1257222" y="355666"/>
            <a:ext cx="9363336" cy="1203194"/>
          </a:xfrm>
          <a:prstGeom prst="rect">
            <a:avLst/>
          </a:prstGeom>
        </p:spPr>
        <p:txBody>
          <a:bodyPr lIns="0" tIns="0" rIns="0" bIns="0" rtlCol="0" anchor="t">
            <a:spAutoFit/>
          </a:bodyPr>
          <a:lstStyle/>
          <a:p>
            <a:pPr algn="l">
              <a:lnSpc>
                <a:spcPts val="9807"/>
              </a:lnSpc>
              <a:spcBef>
                <a:spcPct val="0"/>
              </a:spcBef>
            </a:pPr>
            <a:r>
              <a:rPr lang="en-US" sz="7005" b="1">
                <a:solidFill>
                  <a:srgbClr val="FDFDFD"/>
                </a:solidFill>
                <a:latin typeface="Montserrat Bold"/>
                <a:ea typeface="Montserrat Bold"/>
                <a:cs typeface="Montserrat Bold"/>
                <a:sym typeface="Montserrat Bold"/>
              </a:rPr>
              <a:t>1.101 Definitions</a:t>
            </a:r>
          </a:p>
        </p:txBody>
      </p:sp>
      <p:sp>
        <p:nvSpPr>
          <p:cNvPr id="15" name="TextBox 15"/>
          <p:cNvSpPr txBox="1"/>
          <p:nvPr/>
        </p:nvSpPr>
        <p:spPr>
          <a:xfrm>
            <a:off x="1510406" y="5245474"/>
            <a:ext cx="4161784" cy="1030972"/>
          </a:xfrm>
          <a:prstGeom prst="rect">
            <a:avLst/>
          </a:prstGeom>
        </p:spPr>
        <p:txBody>
          <a:bodyPr lIns="0" tIns="0" rIns="0" bIns="0" rtlCol="0" anchor="t">
            <a:spAutoFit/>
          </a:bodyPr>
          <a:lstStyle/>
          <a:p>
            <a:pPr algn="ctr">
              <a:lnSpc>
                <a:spcPts val="2763"/>
              </a:lnSpc>
            </a:pPr>
            <a:r>
              <a:rPr lang="en-US" sz="1973" spc="-39">
                <a:solidFill>
                  <a:srgbClr val="145DA0"/>
                </a:solidFill>
                <a:latin typeface="Poppins"/>
                <a:ea typeface="Poppins"/>
                <a:cs typeface="Poppins"/>
                <a:sym typeface="Poppins"/>
              </a:rPr>
              <a:t>Resolves inconsistency between definition language in rules and statute</a:t>
            </a:r>
          </a:p>
        </p:txBody>
      </p:sp>
      <p:sp>
        <p:nvSpPr>
          <p:cNvPr id="16" name="TextBox 16"/>
          <p:cNvSpPr txBox="1"/>
          <p:nvPr/>
        </p:nvSpPr>
        <p:spPr>
          <a:xfrm>
            <a:off x="1028700" y="4328504"/>
            <a:ext cx="4910190" cy="465184"/>
          </a:xfrm>
          <a:prstGeom prst="rect">
            <a:avLst/>
          </a:prstGeom>
        </p:spPr>
        <p:txBody>
          <a:bodyPr lIns="0" tIns="0" rIns="0" bIns="0" rtlCol="0" anchor="t">
            <a:spAutoFit/>
          </a:bodyPr>
          <a:lstStyle/>
          <a:p>
            <a:pPr algn="ctr">
              <a:lnSpc>
                <a:spcPts val="3759"/>
              </a:lnSpc>
              <a:spcBef>
                <a:spcPct val="0"/>
              </a:spcBef>
            </a:pPr>
            <a:r>
              <a:rPr lang="en-US" sz="2685" b="1">
                <a:solidFill>
                  <a:srgbClr val="145DA0"/>
                </a:solidFill>
                <a:latin typeface="Montserrat Bold"/>
                <a:ea typeface="Montserrat Bold"/>
                <a:cs typeface="Montserrat Bold"/>
                <a:sym typeface="Montserrat Bold"/>
              </a:rPr>
              <a:t>Compact Administrator</a:t>
            </a:r>
          </a:p>
        </p:txBody>
      </p:sp>
      <p:sp>
        <p:nvSpPr>
          <p:cNvPr id="17" name="TextBox 17"/>
          <p:cNvSpPr txBox="1"/>
          <p:nvPr/>
        </p:nvSpPr>
        <p:spPr>
          <a:xfrm>
            <a:off x="6260692" y="5245474"/>
            <a:ext cx="4161784" cy="689653"/>
          </a:xfrm>
          <a:prstGeom prst="rect">
            <a:avLst/>
          </a:prstGeom>
        </p:spPr>
        <p:txBody>
          <a:bodyPr lIns="0" tIns="0" rIns="0" bIns="0" rtlCol="0" anchor="t">
            <a:spAutoFit/>
          </a:bodyPr>
          <a:lstStyle/>
          <a:p>
            <a:pPr algn="ctr">
              <a:lnSpc>
                <a:spcPts val="2763"/>
              </a:lnSpc>
            </a:pPr>
            <a:r>
              <a:rPr lang="en-US" sz="1973" spc="-39">
                <a:solidFill>
                  <a:srgbClr val="145DA0"/>
                </a:solidFill>
                <a:latin typeface="Poppins"/>
                <a:ea typeface="Poppins"/>
                <a:cs typeface="Poppins"/>
                <a:sym typeface="Poppins"/>
              </a:rPr>
              <a:t>Strikes unnecessary language “in any 12-month period”</a:t>
            </a:r>
          </a:p>
        </p:txBody>
      </p:sp>
      <p:sp>
        <p:nvSpPr>
          <p:cNvPr id="18" name="TextBox 18"/>
          <p:cNvSpPr txBox="1"/>
          <p:nvPr/>
        </p:nvSpPr>
        <p:spPr>
          <a:xfrm>
            <a:off x="7147469" y="4328504"/>
            <a:ext cx="2348490" cy="465184"/>
          </a:xfrm>
          <a:prstGeom prst="rect">
            <a:avLst/>
          </a:prstGeom>
        </p:spPr>
        <p:txBody>
          <a:bodyPr lIns="0" tIns="0" rIns="0" bIns="0" rtlCol="0" anchor="t">
            <a:spAutoFit/>
          </a:bodyPr>
          <a:lstStyle/>
          <a:p>
            <a:pPr algn="ctr">
              <a:lnSpc>
                <a:spcPts val="3759"/>
              </a:lnSpc>
              <a:spcBef>
                <a:spcPct val="0"/>
              </a:spcBef>
            </a:pPr>
            <a:r>
              <a:rPr lang="en-US" sz="2685" b="1">
                <a:solidFill>
                  <a:srgbClr val="145DA0"/>
                </a:solidFill>
                <a:latin typeface="Montserrat Bold"/>
                <a:ea typeface="Montserrat Bold"/>
                <a:cs typeface="Montserrat Bold"/>
                <a:sym typeface="Montserrat Bold"/>
              </a:rPr>
              <a:t>Relocate</a:t>
            </a:r>
          </a:p>
        </p:txBody>
      </p:sp>
      <p:sp>
        <p:nvSpPr>
          <p:cNvPr id="19" name="TextBox 19"/>
          <p:cNvSpPr txBox="1"/>
          <p:nvPr/>
        </p:nvSpPr>
        <p:spPr>
          <a:xfrm>
            <a:off x="11049079" y="5245474"/>
            <a:ext cx="4161784" cy="2396248"/>
          </a:xfrm>
          <a:prstGeom prst="rect">
            <a:avLst/>
          </a:prstGeom>
        </p:spPr>
        <p:txBody>
          <a:bodyPr lIns="0" tIns="0" rIns="0" bIns="0" rtlCol="0" anchor="t">
            <a:spAutoFit/>
          </a:bodyPr>
          <a:lstStyle/>
          <a:p>
            <a:pPr algn="ctr">
              <a:lnSpc>
                <a:spcPts val="2763"/>
              </a:lnSpc>
            </a:pPr>
            <a:r>
              <a:rPr lang="en-US" sz="1973" spc="-39">
                <a:solidFill>
                  <a:srgbClr val="145DA0"/>
                </a:solidFill>
                <a:latin typeface="Poppins"/>
                <a:ea typeface="Poppins"/>
                <a:cs typeface="Poppins"/>
                <a:sym typeface="Poppins"/>
              </a:rPr>
              <a:t>Defining “revocation” ensures consistency in application and that retaking decisions are not made arbitrarily, but rather follow a structured, transparent procedure that respects due process</a:t>
            </a:r>
          </a:p>
        </p:txBody>
      </p:sp>
      <p:sp>
        <p:nvSpPr>
          <p:cNvPr id="20" name="TextBox 20"/>
          <p:cNvSpPr txBox="1"/>
          <p:nvPr/>
        </p:nvSpPr>
        <p:spPr>
          <a:xfrm>
            <a:off x="11955726" y="4328504"/>
            <a:ext cx="2348490" cy="465184"/>
          </a:xfrm>
          <a:prstGeom prst="rect">
            <a:avLst/>
          </a:prstGeom>
        </p:spPr>
        <p:txBody>
          <a:bodyPr lIns="0" tIns="0" rIns="0" bIns="0" rtlCol="0" anchor="t">
            <a:spAutoFit/>
          </a:bodyPr>
          <a:lstStyle/>
          <a:p>
            <a:pPr algn="ctr">
              <a:lnSpc>
                <a:spcPts val="3759"/>
              </a:lnSpc>
              <a:spcBef>
                <a:spcPct val="0"/>
              </a:spcBef>
            </a:pPr>
            <a:r>
              <a:rPr lang="en-US" sz="2685" b="1">
                <a:solidFill>
                  <a:srgbClr val="145DA0"/>
                </a:solidFill>
                <a:latin typeface="Montserrat Bold"/>
                <a:ea typeface="Montserrat Bold"/>
                <a:cs typeface="Montserrat Bold"/>
                <a:sym typeface="Montserrat Bold"/>
              </a:rPr>
              <a:t>Revocation</a:t>
            </a:r>
          </a:p>
        </p:txBody>
      </p:sp>
      <p:sp>
        <p:nvSpPr>
          <p:cNvPr id="21" name="TextBox 21"/>
          <p:cNvSpPr txBox="1"/>
          <p:nvPr/>
        </p:nvSpPr>
        <p:spPr>
          <a:xfrm>
            <a:off x="12415299" y="1694804"/>
            <a:ext cx="1429345" cy="788036"/>
          </a:xfrm>
          <a:prstGeom prst="rect">
            <a:avLst/>
          </a:prstGeom>
        </p:spPr>
        <p:txBody>
          <a:bodyPr lIns="0" tIns="0" rIns="0" bIns="0" rtlCol="0" anchor="t">
            <a:spAutoFit/>
          </a:bodyPr>
          <a:lstStyle/>
          <a:p>
            <a:pPr algn="ctr">
              <a:lnSpc>
                <a:spcPts val="6719"/>
              </a:lnSpc>
              <a:spcBef>
                <a:spcPct val="0"/>
              </a:spcBef>
            </a:pPr>
            <a:r>
              <a:rPr lang="en-US" sz="4000" b="1" dirty="0">
                <a:solidFill>
                  <a:srgbClr val="822C2E"/>
                </a:solidFill>
                <a:latin typeface="Poppins Bold"/>
                <a:ea typeface="Poppins Bold"/>
                <a:cs typeface="Poppins Bold"/>
                <a:sym typeface="Poppins Bold"/>
              </a:rPr>
              <a:t>NEW</a:t>
            </a:r>
          </a:p>
        </p:txBody>
      </p:sp>
      <p:sp>
        <p:nvSpPr>
          <p:cNvPr id="22" name="TextBox 22"/>
          <p:cNvSpPr txBox="1"/>
          <p:nvPr/>
        </p:nvSpPr>
        <p:spPr>
          <a:xfrm>
            <a:off x="7079596" y="6723511"/>
            <a:ext cx="2523976" cy="788036"/>
          </a:xfrm>
          <a:prstGeom prst="rect">
            <a:avLst/>
          </a:prstGeom>
        </p:spPr>
        <p:txBody>
          <a:bodyPr lIns="0" tIns="0" rIns="0" bIns="0" rtlCol="0" anchor="t">
            <a:spAutoFit/>
          </a:bodyPr>
          <a:lstStyle/>
          <a:p>
            <a:pPr algn="ctr">
              <a:lnSpc>
                <a:spcPts val="6719"/>
              </a:lnSpc>
              <a:spcBef>
                <a:spcPct val="0"/>
              </a:spcBef>
            </a:pPr>
            <a:r>
              <a:rPr lang="en-US" sz="4000" b="1" dirty="0">
                <a:solidFill>
                  <a:srgbClr val="051D40"/>
                </a:solidFill>
                <a:latin typeface="Poppins Bold"/>
                <a:ea typeface="Poppins Bold"/>
                <a:cs typeface="Poppins Bold"/>
                <a:sym typeface="Poppins Bold"/>
              </a:rPr>
              <a:t>CLARIFY</a:t>
            </a:r>
          </a:p>
        </p:txBody>
      </p:sp>
      <p:sp>
        <p:nvSpPr>
          <p:cNvPr id="23" name="TextBox 23"/>
          <p:cNvSpPr txBox="1"/>
          <p:nvPr/>
        </p:nvSpPr>
        <p:spPr>
          <a:xfrm>
            <a:off x="2221807" y="6723511"/>
            <a:ext cx="2523976" cy="788036"/>
          </a:xfrm>
          <a:prstGeom prst="rect">
            <a:avLst/>
          </a:prstGeom>
        </p:spPr>
        <p:txBody>
          <a:bodyPr lIns="0" tIns="0" rIns="0" bIns="0" rtlCol="0" anchor="t">
            <a:spAutoFit/>
          </a:bodyPr>
          <a:lstStyle/>
          <a:p>
            <a:pPr algn="ctr">
              <a:lnSpc>
                <a:spcPts val="6719"/>
              </a:lnSpc>
              <a:spcBef>
                <a:spcPct val="0"/>
              </a:spcBef>
            </a:pPr>
            <a:r>
              <a:rPr lang="en-US" sz="4000" b="1" dirty="0">
                <a:solidFill>
                  <a:srgbClr val="051D40"/>
                </a:solidFill>
                <a:latin typeface="Poppins Bold"/>
                <a:ea typeface="Poppins Bold"/>
                <a:cs typeface="Poppins Bold"/>
                <a:sym typeface="Poppins Bold"/>
              </a:rPr>
              <a:t>CLARIFY</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grpSp>
        <p:nvGrpSpPr>
          <p:cNvPr id="2" name="Group 2"/>
          <p:cNvGrpSpPr/>
          <p:nvPr/>
        </p:nvGrpSpPr>
        <p:grpSpPr>
          <a:xfrm>
            <a:off x="-1595820" y="-1782102"/>
            <a:ext cx="3564204" cy="356420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051D40">
                  <a:alpha val="15686"/>
                </a:srgbClr>
              </a:solidFill>
              <a:prstDash val="solid"/>
              <a:miter/>
            </a:ln>
          </p:spPr>
          <p:txBody>
            <a:bodyPr/>
            <a:lstStyle/>
            <a:p>
              <a:endParaRPr lang="en-US"/>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700679" y="7074186"/>
            <a:ext cx="5946973" cy="594697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952500" cap="sq">
              <a:solidFill>
                <a:srgbClr val="FFFFFF">
                  <a:alpha val="15686"/>
                </a:srgbClr>
              </a:solidFill>
              <a:prstDash val="solid"/>
              <a:miter/>
            </a:ln>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6656944" y="0"/>
            <a:ext cx="11631056" cy="10287000"/>
            <a:chOff x="0" y="0"/>
            <a:chExt cx="2169248" cy="1918575"/>
          </a:xfrm>
        </p:grpSpPr>
        <p:sp>
          <p:nvSpPr>
            <p:cNvPr id="9" name="Freeform 9"/>
            <p:cNvSpPr/>
            <p:nvPr/>
          </p:nvSpPr>
          <p:spPr>
            <a:xfrm>
              <a:off x="0" y="0"/>
              <a:ext cx="2169248" cy="1918575"/>
            </a:xfrm>
            <a:custGeom>
              <a:avLst/>
              <a:gdLst/>
              <a:ahLst/>
              <a:cxnLst/>
              <a:rect l="l" t="t" r="r" b="b"/>
              <a:pathLst>
                <a:path w="2169248" h="1918575">
                  <a:moveTo>
                    <a:pt x="0" y="0"/>
                  </a:moveTo>
                  <a:lnTo>
                    <a:pt x="2169248" y="0"/>
                  </a:lnTo>
                  <a:lnTo>
                    <a:pt x="2169248" y="1918575"/>
                  </a:lnTo>
                  <a:lnTo>
                    <a:pt x="0" y="1918575"/>
                  </a:lnTo>
                  <a:close/>
                </a:path>
              </a:pathLst>
            </a:custGeom>
            <a:solidFill>
              <a:srgbClr val="00569E"/>
            </a:solidFill>
          </p:spPr>
          <p:txBody>
            <a:bodyPr/>
            <a:lstStyle/>
            <a:p>
              <a:endParaRPr lang="en-US"/>
            </a:p>
          </p:txBody>
        </p:sp>
      </p:grpSp>
      <p:sp>
        <p:nvSpPr>
          <p:cNvPr id="10" name="TextBox 10"/>
          <p:cNvSpPr txBox="1"/>
          <p:nvPr/>
        </p:nvSpPr>
        <p:spPr>
          <a:xfrm>
            <a:off x="6946856" y="684821"/>
            <a:ext cx="10823786" cy="8822109"/>
          </a:xfrm>
          <a:prstGeom prst="rect">
            <a:avLst/>
          </a:prstGeom>
        </p:spPr>
        <p:txBody>
          <a:bodyPr lIns="0" tIns="0" rIns="0" bIns="0" rtlCol="0" anchor="t">
            <a:spAutoFit/>
          </a:bodyPr>
          <a:lstStyle/>
          <a:p>
            <a:pPr algn="l">
              <a:lnSpc>
                <a:spcPts val="4372"/>
              </a:lnSpc>
            </a:pPr>
            <a:r>
              <a:rPr lang="en-US" sz="3122" b="1">
                <a:solidFill>
                  <a:srgbClr val="FFFFFF"/>
                </a:solidFill>
                <a:latin typeface="Poppins Bold"/>
                <a:ea typeface="Poppins Bold"/>
                <a:cs typeface="Poppins Bold"/>
                <a:sym typeface="Poppins Bold"/>
              </a:rPr>
              <a:t>Rule 2.106 – Deferred Sentences</a:t>
            </a:r>
          </a:p>
          <a:p>
            <a:pPr marL="587874" lvl="1" indent="-293937" algn="l">
              <a:lnSpc>
                <a:spcPts val="3812"/>
              </a:lnSpc>
              <a:buFont typeface="Arial"/>
              <a:buChar char="•"/>
            </a:pPr>
            <a:r>
              <a:rPr lang="en-US" sz="2722">
                <a:solidFill>
                  <a:srgbClr val="FFFFFF"/>
                </a:solidFill>
                <a:latin typeface="Poppins"/>
                <a:ea typeface="Poppins"/>
                <a:cs typeface="Poppins"/>
                <a:sym typeface="Poppins"/>
              </a:rPr>
              <a:t>Clarifies which deferred sentences qualify for Compact transfer</a:t>
            </a:r>
          </a:p>
          <a:p>
            <a:pPr marL="587874" lvl="1" indent="-293937" algn="l">
              <a:lnSpc>
                <a:spcPts val="3812"/>
              </a:lnSpc>
              <a:buFont typeface="Arial"/>
              <a:buChar char="•"/>
            </a:pPr>
            <a:r>
              <a:rPr lang="en-US" sz="2722">
                <a:solidFill>
                  <a:srgbClr val="FFFFFF"/>
                </a:solidFill>
                <a:latin typeface="Poppins"/>
                <a:ea typeface="Poppins"/>
                <a:cs typeface="Poppins"/>
                <a:sym typeface="Poppins"/>
              </a:rPr>
              <a:t>Applies when the individual waives trial, enters a plea of guilt or no contest, and the court accepts the plea</a:t>
            </a:r>
          </a:p>
          <a:p>
            <a:pPr algn="l">
              <a:lnSpc>
                <a:spcPts val="3812"/>
              </a:lnSpc>
            </a:pPr>
            <a:endParaRPr lang="en-US" sz="2722">
              <a:solidFill>
                <a:srgbClr val="FFFFFF"/>
              </a:solidFill>
              <a:latin typeface="Poppins"/>
              <a:ea typeface="Poppins"/>
              <a:cs typeface="Poppins"/>
              <a:sym typeface="Poppins"/>
            </a:endParaRPr>
          </a:p>
          <a:p>
            <a:pPr algn="l">
              <a:lnSpc>
                <a:spcPts val="4372"/>
              </a:lnSpc>
            </a:pPr>
            <a:r>
              <a:rPr lang="en-US" sz="3122" b="1">
                <a:solidFill>
                  <a:srgbClr val="FFFFFF"/>
                </a:solidFill>
                <a:latin typeface="Poppins Bold"/>
                <a:ea typeface="Poppins Bold"/>
                <a:cs typeface="Poppins Bold"/>
                <a:sym typeface="Poppins Bold"/>
              </a:rPr>
              <a:t>Rule 3.104-1 – Acceptance &amp; Reporting Instructions</a:t>
            </a:r>
          </a:p>
          <a:p>
            <a:pPr marL="587874" lvl="1" indent="-293937" algn="l">
              <a:lnSpc>
                <a:spcPts val="3812"/>
              </a:lnSpc>
              <a:buFont typeface="Arial"/>
              <a:buChar char="•"/>
            </a:pPr>
            <a:r>
              <a:rPr lang="en-US" sz="2722">
                <a:solidFill>
                  <a:srgbClr val="FFFFFF"/>
                </a:solidFill>
                <a:latin typeface="Poppins"/>
                <a:ea typeface="Poppins"/>
                <a:cs typeface="Poppins"/>
                <a:sym typeface="Poppins"/>
              </a:rPr>
              <a:t>Clarifies state responsibilities and streamlines processes</a:t>
            </a:r>
          </a:p>
          <a:p>
            <a:pPr marL="587874" lvl="1" indent="-293937" algn="l">
              <a:lnSpc>
                <a:spcPts val="3812"/>
              </a:lnSpc>
              <a:buFont typeface="Arial"/>
              <a:buChar char="•"/>
            </a:pPr>
            <a:r>
              <a:rPr lang="en-US" sz="2722">
                <a:solidFill>
                  <a:srgbClr val="FFFFFF"/>
                </a:solidFill>
                <a:latin typeface="Poppins"/>
                <a:ea typeface="Poppins"/>
                <a:cs typeface="Poppins"/>
                <a:sym typeface="Poppins"/>
              </a:rPr>
              <a:t>Removes language to eliminate confusion regarding the reporting of a “failure to arrive” and prematurely withdrawing a transfer</a:t>
            </a:r>
          </a:p>
          <a:p>
            <a:pPr marL="587874" lvl="1" indent="-293937" algn="l">
              <a:lnSpc>
                <a:spcPts val="3812"/>
              </a:lnSpc>
              <a:buFont typeface="Arial"/>
              <a:buChar char="•"/>
            </a:pPr>
            <a:r>
              <a:rPr lang="en-US" sz="2722">
                <a:solidFill>
                  <a:srgbClr val="FFFFFF"/>
                </a:solidFill>
                <a:latin typeface="Poppins"/>
                <a:ea typeface="Poppins"/>
                <a:cs typeface="Poppins"/>
                <a:sym typeface="Poppins"/>
              </a:rPr>
              <a:t>Helps reduce transfer delays</a:t>
            </a:r>
          </a:p>
          <a:p>
            <a:pPr algn="l">
              <a:lnSpc>
                <a:spcPts val="3812"/>
              </a:lnSpc>
            </a:pPr>
            <a:endParaRPr lang="en-US" sz="2722">
              <a:solidFill>
                <a:srgbClr val="FFFFFF"/>
              </a:solidFill>
              <a:latin typeface="Poppins"/>
              <a:ea typeface="Poppins"/>
              <a:cs typeface="Poppins"/>
              <a:sym typeface="Poppins"/>
            </a:endParaRPr>
          </a:p>
          <a:p>
            <a:pPr algn="l">
              <a:lnSpc>
                <a:spcPts val="4372"/>
              </a:lnSpc>
            </a:pPr>
            <a:r>
              <a:rPr lang="en-US" sz="3122" b="1">
                <a:solidFill>
                  <a:srgbClr val="FFFFFF"/>
                </a:solidFill>
                <a:latin typeface="Poppins Bold"/>
                <a:ea typeface="Poppins Bold"/>
                <a:cs typeface="Poppins Bold"/>
                <a:sym typeface="Poppins Bold"/>
              </a:rPr>
              <a:t>Rule 3.108 – Victims’ Right to be Heard</a:t>
            </a:r>
          </a:p>
          <a:p>
            <a:pPr marL="587874" lvl="1" indent="-293937" algn="l">
              <a:lnSpc>
                <a:spcPts val="3812"/>
              </a:lnSpc>
              <a:buFont typeface="Arial"/>
              <a:buChar char="•"/>
            </a:pPr>
            <a:r>
              <a:rPr lang="en-US" sz="2722">
                <a:solidFill>
                  <a:srgbClr val="FFFFFF"/>
                </a:solidFill>
                <a:latin typeface="Poppins"/>
                <a:ea typeface="Poppins"/>
                <a:cs typeface="Poppins"/>
                <a:sym typeface="Poppins"/>
              </a:rPr>
              <a:t>Minor clarification for accuracy</a:t>
            </a:r>
          </a:p>
          <a:p>
            <a:pPr marL="587874" lvl="1" indent="-293937" algn="l">
              <a:lnSpc>
                <a:spcPts val="3812"/>
              </a:lnSpc>
              <a:buFont typeface="Arial"/>
              <a:buChar char="•"/>
            </a:pPr>
            <a:r>
              <a:rPr lang="en-US" sz="2722">
                <a:solidFill>
                  <a:srgbClr val="FFFFFF"/>
                </a:solidFill>
                <a:latin typeface="Poppins"/>
                <a:ea typeface="Poppins"/>
                <a:cs typeface="Poppins"/>
                <a:sym typeface="Poppins"/>
              </a:rPr>
              <a:t>Specifies that supervised individuals do not “submit” transfer requests</a:t>
            </a:r>
          </a:p>
          <a:p>
            <a:pPr marL="0" lvl="0" indent="0" algn="l">
              <a:lnSpc>
                <a:spcPts val="3812"/>
              </a:lnSpc>
              <a:spcBef>
                <a:spcPct val="0"/>
              </a:spcBef>
            </a:pPr>
            <a:endParaRPr lang="en-US" sz="2722">
              <a:solidFill>
                <a:srgbClr val="FFFFFF"/>
              </a:solidFill>
              <a:latin typeface="Poppins"/>
              <a:ea typeface="Poppins"/>
              <a:cs typeface="Poppins"/>
              <a:sym typeface="Poppins"/>
            </a:endParaRPr>
          </a:p>
        </p:txBody>
      </p:sp>
      <p:grpSp>
        <p:nvGrpSpPr>
          <p:cNvPr id="11" name="Group 11"/>
          <p:cNvGrpSpPr/>
          <p:nvPr/>
        </p:nvGrpSpPr>
        <p:grpSpPr>
          <a:xfrm>
            <a:off x="0" y="5743836"/>
            <a:ext cx="6656944" cy="4543164"/>
            <a:chOff x="0" y="0"/>
            <a:chExt cx="1190968" cy="812800"/>
          </a:xfrm>
        </p:grpSpPr>
        <p:sp>
          <p:nvSpPr>
            <p:cNvPr id="12" name="Freeform 12"/>
            <p:cNvSpPr/>
            <p:nvPr/>
          </p:nvSpPr>
          <p:spPr>
            <a:xfrm>
              <a:off x="0" y="0"/>
              <a:ext cx="1190968" cy="812800"/>
            </a:xfrm>
            <a:custGeom>
              <a:avLst/>
              <a:gdLst/>
              <a:ahLst/>
              <a:cxnLst/>
              <a:rect l="l" t="t" r="r" b="b"/>
              <a:pathLst>
                <a:path w="1190968" h="812800">
                  <a:moveTo>
                    <a:pt x="0" y="0"/>
                  </a:moveTo>
                  <a:lnTo>
                    <a:pt x="1190968" y="0"/>
                  </a:lnTo>
                  <a:lnTo>
                    <a:pt x="1190968" y="812800"/>
                  </a:lnTo>
                  <a:lnTo>
                    <a:pt x="0" y="812800"/>
                  </a:lnTo>
                  <a:close/>
                </a:path>
              </a:pathLst>
            </a:custGeom>
            <a:blipFill>
              <a:blip r:embed="rId3"/>
              <a:stretch>
                <a:fillRect l="-4707" r="-4707"/>
              </a:stretch>
            </a:blipFill>
          </p:spPr>
          <p:txBody>
            <a:bodyPr/>
            <a:lstStyle/>
            <a:p>
              <a:endParaRPr lang="en-US"/>
            </a:p>
          </p:txBody>
        </p:sp>
      </p:grpSp>
      <p:sp>
        <p:nvSpPr>
          <p:cNvPr id="13" name="TextBox 13"/>
          <p:cNvSpPr txBox="1"/>
          <p:nvPr/>
        </p:nvSpPr>
        <p:spPr>
          <a:xfrm>
            <a:off x="0" y="2193537"/>
            <a:ext cx="6470854" cy="2025015"/>
          </a:xfrm>
          <a:prstGeom prst="rect">
            <a:avLst/>
          </a:prstGeom>
        </p:spPr>
        <p:txBody>
          <a:bodyPr lIns="0" tIns="0" rIns="0" bIns="0" rtlCol="0" anchor="t">
            <a:spAutoFit/>
          </a:bodyPr>
          <a:lstStyle/>
          <a:p>
            <a:pPr marL="0" lvl="0" indent="0" algn="ctr">
              <a:lnSpc>
                <a:spcPts val="7920"/>
              </a:lnSpc>
              <a:spcBef>
                <a:spcPct val="0"/>
              </a:spcBef>
            </a:pPr>
            <a:r>
              <a:rPr lang="en-US" sz="7200" b="1" u="none">
                <a:solidFill>
                  <a:srgbClr val="051D40"/>
                </a:solidFill>
                <a:latin typeface="Montserrat Bold"/>
                <a:ea typeface="Montserrat Bold"/>
                <a:cs typeface="Montserrat Bold"/>
                <a:sym typeface="Montserrat Bold"/>
              </a:rPr>
              <a:t>Clarifying Language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5066</Words>
  <Application>Microsoft Office PowerPoint</Application>
  <PresentationFormat>Custom</PresentationFormat>
  <Paragraphs>333</Paragraphs>
  <Slides>26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Montserrat Bold</vt:lpstr>
      <vt:lpstr>Poppins</vt:lpstr>
      <vt:lpstr>Arial</vt:lpstr>
      <vt:lpstr>Poppins Bold</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Rule Amendments</dc:title>
  <cp:lastModifiedBy>Suzanne Brooks</cp:lastModifiedBy>
  <cp:revision>3</cp:revision>
  <dcterms:created xsi:type="dcterms:W3CDTF">2006-08-16T00:00:00Z</dcterms:created>
  <dcterms:modified xsi:type="dcterms:W3CDTF">2025-12-04T20:51:36Z</dcterms:modified>
  <dc:identifier>DAG1Hdyzh8g</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5A993956-380D-4A3B-9E93-86ED64D264B8</vt:lpwstr>
  </property>
  <property fmtid="{D5CDD505-2E9C-101B-9397-08002B2CF9AE}" pid="3" name="ArticulatePath">
    <vt:lpwstr>2025 Rule Amendments with New Numbers_compressed</vt:lpwstr>
  </property>
</Properties>
</file>