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Gotham Bold" charset="1" panose="00000000000000000000"/>
      <p:regular r:id="rId18"/>
    </p:embeddedFont>
    <p:embeddedFont>
      <p:font typeface="Gotham"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3.jpeg" Type="http://schemas.openxmlformats.org/officeDocument/2006/relationships/image"/><Relationship Id="rId7" Target="https://supreme.justia.com/cases/federal/us/408/471/" TargetMode="External" Type="http://schemas.openxmlformats.org/officeDocument/2006/relationships/hyperlink"/><Relationship Id="rId8" Target="https://supreme.justia.com/cases/federal/us/411/778/" TargetMode="External" Type="http://schemas.openxmlformats.org/officeDocument/2006/relationships/hyperlink"/><Relationship Id="rId9"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43.jpeg" Type="http://schemas.openxmlformats.org/officeDocument/2006/relationships/image"/><Relationship Id="rId9"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27468" y="8226489"/>
            <a:ext cx="7183889" cy="808187"/>
          </a:xfrm>
          <a:custGeom>
            <a:avLst/>
            <a:gdLst/>
            <a:ahLst/>
            <a:cxnLst/>
            <a:rect r="r" b="b" t="t" l="l"/>
            <a:pathLst>
              <a:path h="808187" w="7183889">
                <a:moveTo>
                  <a:pt x="0" y="0"/>
                </a:moveTo>
                <a:lnTo>
                  <a:pt x="7183889" y="0"/>
                </a:lnTo>
                <a:lnTo>
                  <a:pt x="7183889" y="808187"/>
                </a:lnTo>
                <a:lnTo>
                  <a:pt x="0" y="8081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92457" y="3579134"/>
            <a:ext cx="1369888" cy="154112"/>
          </a:xfrm>
          <a:custGeom>
            <a:avLst/>
            <a:gdLst/>
            <a:ahLst/>
            <a:cxnLst/>
            <a:rect r="r" b="b" t="t" l="l"/>
            <a:pathLst>
              <a:path h="154112" w="1369888">
                <a:moveTo>
                  <a:pt x="0" y="0"/>
                </a:moveTo>
                <a:lnTo>
                  <a:pt x="1369888" y="0"/>
                </a:lnTo>
                <a:lnTo>
                  <a:pt x="1369888" y="154113"/>
                </a:lnTo>
                <a:lnTo>
                  <a:pt x="0" y="1541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156526" y="2190775"/>
            <a:ext cx="4801520" cy="4801520"/>
          </a:xfrm>
          <a:custGeom>
            <a:avLst/>
            <a:gdLst/>
            <a:ahLst/>
            <a:cxnLst/>
            <a:rect r="r" b="b" t="t" l="l"/>
            <a:pathLst>
              <a:path h="4801520" w="4801520">
                <a:moveTo>
                  <a:pt x="0" y="0"/>
                </a:moveTo>
                <a:lnTo>
                  <a:pt x="4801520" y="0"/>
                </a:lnTo>
                <a:lnTo>
                  <a:pt x="4801520" y="4801520"/>
                </a:lnTo>
                <a:lnTo>
                  <a:pt x="0" y="48015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692208" y="1028700"/>
            <a:ext cx="7145128" cy="8229600"/>
          </a:xfrm>
          <a:custGeom>
            <a:avLst/>
            <a:gdLst/>
            <a:ahLst/>
            <a:cxnLst/>
            <a:rect r="r" b="b" t="t" l="l"/>
            <a:pathLst>
              <a:path h="8229600" w="7145128">
                <a:moveTo>
                  <a:pt x="0" y="0"/>
                </a:moveTo>
                <a:lnTo>
                  <a:pt x="7145128" y="0"/>
                </a:lnTo>
                <a:lnTo>
                  <a:pt x="7145128" y="8229600"/>
                </a:lnTo>
                <a:lnTo>
                  <a:pt x="0" y="8229600"/>
                </a:lnTo>
                <a:lnTo>
                  <a:pt x="0" y="0"/>
                </a:lnTo>
                <a:close/>
              </a:path>
            </a:pathLst>
          </a:custGeom>
          <a:blipFill>
            <a:blip r:embed="rId8">
              <a:alphaModFix amt="89000"/>
            </a:blip>
            <a:stretch>
              <a:fillRect l="-72550" t="0" r="0" b="0"/>
            </a:stretch>
          </a:blipFill>
        </p:spPr>
      </p:sp>
      <p:sp>
        <p:nvSpPr>
          <p:cNvPr name="Freeform 6" id="6"/>
          <p:cNvSpPr/>
          <p:nvPr/>
        </p:nvSpPr>
        <p:spPr>
          <a:xfrm flipH="false" flipV="false" rot="0">
            <a:off x="4105270" y="3229765"/>
            <a:ext cx="3533969" cy="3533969"/>
          </a:xfrm>
          <a:custGeom>
            <a:avLst/>
            <a:gdLst/>
            <a:ahLst/>
            <a:cxnLst/>
            <a:rect r="r" b="b" t="t" l="l"/>
            <a:pathLst>
              <a:path h="3533969" w="3533969">
                <a:moveTo>
                  <a:pt x="0" y="0"/>
                </a:moveTo>
                <a:lnTo>
                  <a:pt x="3533969" y="0"/>
                </a:lnTo>
                <a:lnTo>
                  <a:pt x="3533969" y="3533970"/>
                </a:lnTo>
                <a:lnTo>
                  <a:pt x="0" y="3533970"/>
                </a:lnTo>
                <a:lnTo>
                  <a:pt x="0" y="0"/>
                </a:lnTo>
                <a:close/>
              </a:path>
            </a:pathLst>
          </a:custGeom>
          <a:blipFill>
            <a:blip r:embed="rId9"/>
            <a:stretch>
              <a:fillRect l="0" t="0" r="0" b="0"/>
            </a:stretch>
          </a:blipFill>
        </p:spPr>
      </p:sp>
      <p:sp>
        <p:nvSpPr>
          <p:cNvPr name="TextBox 7" id="7"/>
          <p:cNvSpPr txBox="true"/>
          <p:nvPr/>
        </p:nvSpPr>
        <p:spPr>
          <a:xfrm rot="0">
            <a:off x="2192457" y="627341"/>
            <a:ext cx="8499751" cy="2373863"/>
          </a:xfrm>
          <a:prstGeom prst="rect">
            <a:avLst/>
          </a:prstGeom>
        </p:spPr>
        <p:txBody>
          <a:bodyPr anchor="t" rtlCol="false" tIns="0" lIns="0" bIns="0" rIns="0">
            <a:spAutoFit/>
          </a:bodyPr>
          <a:lstStyle/>
          <a:p>
            <a:pPr algn="l">
              <a:lnSpc>
                <a:spcPts val="9260"/>
              </a:lnSpc>
            </a:pPr>
            <a:r>
              <a:rPr lang="en-US" sz="8418" b="true">
                <a:solidFill>
                  <a:srgbClr val="757A7C"/>
                </a:solidFill>
                <a:latin typeface="Gotham Bold"/>
                <a:ea typeface="Gotham Bold"/>
                <a:cs typeface="Gotham Bold"/>
                <a:sym typeface="Gotham Bold"/>
              </a:rPr>
              <a:t>Probable Cause Hearings</a:t>
            </a:r>
          </a:p>
        </p:txBody>
      </p:sp>
      <p:sp>
        <p:nvSpPr>
          <p:cNvPr name="TextBox 8" id="8"/>
          <p:cNvSpPr txBox="true"/>
          <p:nvPr/>
        </p:nvSpPr>
        <p:spPr>
          <a:xfrm rot="0">
            <a:off x="2043641" y="6935145"/>
            <a:ext cx="6951543" cy="905510"/>
          </a:xfrm>
          <a:prstGeom prst="rect">
            <a:avLst/>
          </a:prstGeom>
        </p:spPr>
        <p:txBody>
          <a:bodyPr anchor="t" rtlCol="false" tIns="0" lIns="0" bIns="0" rIns="0">
            <a:spAutoFit/>
          </a:bodyPr>
          <a:lstStyle/>
          <a:p>
            <a:pPr algn="l">
              <a:lnSpc>
                <a:spcPts val="3640"/>
              </a:lnSpc>
              <a:spcBef>
                <a:spcPct val="0"/>
              </a:spcBef>
            </a:pPr>
            <a:r>
              <a:rPr lang="en-US" sz="2600">
                <a:solidFill>
                  <a:srgbClr val="0E1E31"/>
                </a:solidFill>
                <a:latin typeface="Gotham"/>
                <a:ea typeface="Gotham"/>
                <a:cs typeface="Gotham"/>
                <a:sym typeface="Gotham"/>
              </a:rPr>
              <a:t>Rule 5.108 Probable Cause Hearings in the Receiving State</a:t>
            </a:r>
          </a:p>
        </p:txBody>
      </p:sp>
      <p:sp>
        <p:nvSpPr>
          <p:cNvPr name="TextBox 9" id="9"/>
          <p:cNvSpPr txBox="true"/>
          <p:nvPr/>
        </p:nvSpPr>
        <p:spPr>
          <a:xfrm rot="0">
            <a:off x="2112292" y="8449926"/>
            <a:ext cx="6814242" cy="323214"/>
          </a:xfrm>
          <a:prstGeom prst="rect">
            <a:avLst/>
          </a:prstGeom>
        </p:spPr>
        <p:txBody>
          <a:bodyPr anchor="t" rtlCol="false" tIns="0" lIns="0" bIns="0" rIns="0">
            <a:spAutoFit/>
          </a:bodyPr>
          <a:lstStyle/>
          <a:p>
            <a:pPr algn="l">
              <a:lnSpc>
                <a:spcPts val="2660"/>
              </a:lnSpc>
              <a:spcBef>
                <a:spcPct val="0"/>
              </a:spcBef>
            </a:pPr>
            <a:r>
              <a:rPr lang="en-US" sz="1900">
                <a:solidFill>
                  <a:srgbClr val="EFEFEF"/>
                </a:solidFill>
                <a:latin typeface="Gotham"/>
                <a:ea typeface="Gotham"/>
                <a:cs typeface="Gotham"/>
                <a:sym typeface="Gotham"/>
              </a:rPr>
              <a:t>Training for Court Personnel, Jail Staff, Hearing Officers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3D3D3"/>
        </a:solidFill>
      </p:bgPr>
    </p:bg>
    <p:spTree>
      <p:nvGrpSpPr>
        <p:cNvPr id="1" name=""/>
        <p:cNvGrpSpPr/>
        <p:nvPr/>
      </p:nvGrpSpPr>
      <p:grpSpPr>
        <a:xfrm>
          <a:off x="0" y="0"/>
          <a:ext cx="0" cy="0"/>
          <a:chOff x="0" y="0"/>
          <a:chExt cx="0" cy="0"/>
        </a:xfrm>
      </p:grpSpPr>
      <p:sp>
        <p:nvSpPr>
          <p:cNvPr name="Freeform 2" id="2"/>
          <p:cNvSpPr/>
          <p:nvPr/>
        </p:nvSpPr>
        <p:spPr>
          <a:xfrm flipH="false" flipV="false" rot="-9936204">
            <a:off x="10261379" y="-1411139"/>
            <a:ext cx="8039081" cy="7858202"/>
          </a:xfrm>
          <a:custGeom>
            <a:avLst/>
            <a:gdLst/>
            <a:ahLst/>
            <a:cxnLst/>
            <a:rect r="r" b="b" t="t" l="l"/>
            <a:pathLst>
              <a:path h="7858202" w="8039081">
                <a:moveTo>
                  <a:pt x="0" y="0"/>
                </a:moveTo>
                <a:lnTo>
                  <a:pt x="8039082" y="0"/>
                </a:lnTo>
                <a:lnTo>
                  <a:pt x="8039082" y="7858202"/>
                </a:lnTo>
                <a:lnTo>
                  <a:pt x="0" y="78582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474211" y="1817583"/>
            <a:ext cx="7129656" cy="7129656"/>
          </a:xfrm>
          <a:custGeom>
            <a:avLst/>
            <a:gdLst/>
            <a:ahLst/>
            <a:cxnLst/>
            <a:rect r="r" b="b" t="t" l="l"/>
            <a:pathLst>
              <a:path h="7129656" w="7129656">
                <a:moveTo>
                  <a:pt x="0" y="0"/>
                </a:moveTo>
                <a:lnTo>
                  <a:pt x="7129656" y="0"/>
                </a:lnTo>
                <a:lnTo>
                  <a:pt x="7129656" y="7129656"/>
                </a:lnTo>
                <a:lnTo>
                  <a:pt x="0" y="71296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688277" y="7323068"/>
            <a:ext cx="1655494" cy="1655494"/>
          </a:xfrm>
          <a:custGeom>
            <a:avLst/>
            <a:gdLst/>
            <a:ahLst/>
            <a:cxnLst/>
            <a:rect r="r" b="b" t="t" l="l"/>
            <a:pathLst>
              <a:path h="1655494" w="1655494">
                <a:moveTo>
                  <a:pt x="0" y="0"/>
                </a:moveTo>
                <a:lnTo>
                  <a:pt x="1655494" y="0"/>
                </a:lnTo>
                <a:lnTo>
                  <a:pt x="1655494" y="1655494"/>
                </a:lnTo>
                <a:lnTo>
                  <a:pt x="0" y="16554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11516024" y="2859396"/>
            <a:ext cx="5046029" cy="504602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046" t="0" r="-25046" b="0"/>
              </a:stretch>
            </a:blipFill>
          </p:spPr>
        </p:sp>
      </p:grpSp>
      <p:sp>
        <p:nvSpPr>
          <p:cNvPr name="TextBox 7" id="7"/>
          <p:cNvSpPr txBox="true"/>
          <p:nvPr/>
        </p:nvSpPr>
        <p:spPr>
          <a:xfrm rot="0">
            <a:off x="1028700" y="1258814"/>
            <a:ext cx="9981226" cy="1965325"/>
          </a:xfrm>
          <a:prstGeom prst="rect">
            <a:avLst/>
          </a:prstGeom>
        </p:spPr>
        <p:txBody>
          <a:bodyPr anchor="t" rtlCol="false" tIns="0" lIns="0" bIns="0" rIns="0">
            <a:spAutoFit/>
          </a:bodyPr>
          <a:lstStyle/>
          <a:p>
            <a:pPr algn="l">
              <a:lnSpc>
                <a:spcPts val="7699"/>
              </a:lnSpc>
            </a:pPr>
            <a:r>
              <a:rPr lang="en-US" sz="6999" b="true">
                <a:solidFill>
                  <a:srgbClr val="0E1E31"/>
                </a:solidFill>
                <a:latin typeface="Gotham Bold"/>
                <a:ea typeface="Gotham Bold"/>
                <a:cs typeface="Gotham Bold"/>
                <a:sym typeface="Gotham Bold"/>
              </a:rPr>
              <a:t>Why Amend the Rule? </a:t>
            </a:r>
          </a:p>
        </p:txBody>
      </p:sp>
      <p:sp>
        <p:nvSpPr>
          <p:cNvPr name="TextBox 8" id="8"/>
          <p:cNvSpPr txBox="true"/>
          <p:nvPr/>
        </p:nvSpPr>
        <p:spPr>
          <a:xfrm rot="0">
            <a:off x="662521" y="3293987"/>
            <a:ext cx="9811690" cy="5989954"/>
          </a:xfrm>
          <a:prstGeom prst="rect">
            <a:avLst/>
          </a:prstGeom>
        </p:spPr>
        <p:txBody>
          <a:bodyPr anchor="t" rtlCol="false" tIns="0" lIns="0" bIns="0" rIns="0">
            <a:spAutoFit/>
          </a:bodyPr>
          <a:lstStyle/>
          <a:p>
            <a:pPr algn="l" marL="496575" indent="-248288" lvl="1">
              <a:lnSpc>
                <a:spcPts val="3220"/>
              </a:lnSpc>
              <a:spcBef>
                <a:spcPct val="0"/>
              </a:spcBef>
              <a:buFont typeface="Arial"/>
              <a:buChar char="•"/>
            </a:pPr>
            <a:r>
              <a:rPr lang="en-US" b="true" sz="2300">
                <a:solidFill>
                  <a:srgbClr val="0E1E31"/>
                </a:solidFill>
                <a:latin typeface="Gotham Bold"/>
                <a:ea typeface="Gotham Bold"/>
                <a:cs typeface="Gotham Bold"/>
                <a:sym typeface="Gotham Bold"/>
              </a:rPr>
              <a:t>Protect Du</a:t>
            </a:r>
            <a:r>
              <a:rPr lang="en-US" b="true" sz="2300">
                <a:solidFill>
                  <a:srgbClr val="0E1E31"/>
                </a:solidFill>
                <a:latin typeface="Gotham Bold"/>
                <a:ea typeface="Gotham Bold"/>
                <a:cs typeface="Gotham Bold"/>
                <a:sym typeface="Gotham Bold"/>
              </a:rPr>
              <a:t>e Process:</a:t>
            </a:r>
            <a:r>
              <a:rPr lang="en-US" sz="2300">
                <a:solidFill>
                  <a:srgbClr val="0E1E31"/>
                </a:solidFill>
                <a:latin typeface="Gotham"/>
                <a:ea typeface="Gotham"/>
                <a:cs typeface="Gotham"/>
                <a:sym typeface="Gotham"/>
              </a:rPr>
              <a:t> Prevent individuals from being held too long without a timely hearing.</a:t>
            </a:r>
          </a:p>
          <a:p>
            <a:pPr algn="l" marL="496575" indent="-248288" lvl="1">
              <a:lnSpc>
                <a:spcPts val="3220"/>
              </a:lnSpc>
              <a:spcBef>
                <a:spcPct val="0"/>
              </a:spcBef>
              <a:buFont typeface="Arial"/>
              <a:buChar char="•"/>
            </a:pPr>
            <a:r>
              <a:rPr lang="en-US" b="true" sz="2300">
                <a:solidFill>
                  <a:srgbClr val="0E1E31"/>
                </a:solidFill>
                <a:latin typeface="Gotham Bold"/>
                <a:ea typeface="Gotham Bold"/>
                <a:cs typeface="Gotham Bold"/>
                <a:sym typeface="Gotham Bold"/>
              </a:rPr>
              <a:t>Ensure Timeliness: </a:t>
            </a:r>
            <a:r>
              <a:rPr lang="en-US" sz="2300">
                <a:solidFill>
                  <a:srgbClr val="0E1E31"/>
                </a:solidFill>
                <a:latin typeface="Gotham"/>
                <a:ea typeface="Gotham"/>
                <a:cs typeface="Gotham"/>
                <a:sym typeface="Gotham"/>
              </a:rPr>
              <a:t>Establish a 30-day deadline so hearings occur promptly and consistently across states.</a:t>
            </a:r>
          </a:p>
          <a:p>
            <a:pPr algn="l" marL="496575" indent="-248288" lvl="1">
              <a:lnSpc>
                <a:spcPts val="3220"/>
              </a:lnSpc>
              <a:spcBef>
                <a:spcPct val="0"/>
              </a:spcBef>
              <a:buFont typeface="Arial"/>
              <a:buChar char="•"/>
            </a:pPr>
            <a:r>
              <a:rPr lang="en-US" b="true" sz="2300">
                <a:solidFill>
                  <a:srgbClr val="0E1E31"/>
                </a:solidFill>
                <a:latin typeface="Gotham Bold"/>
                <a:ea typeface="Gotham Bold"/>
                <a:cs typeface="Gotham Bold"/>
                <a:sym typeface="Gotham Bold"/>
              </a:rPr>
              <a:t>Reduce Arbitrary Detention: </a:t>
            </a:r>
            <a:r>
              <a:rPr lang="en-US" sz="2300">
                <a:solidFill>
                  <a:srgbClr val="0E1E31"/>
                </a:solidFill>
                <a:latin typeface="Gotham"/>
                <a:ea typeface="Gotham"/>
                <a:cs typeface="Gotham"/>
                <a:sym typeface="Gotham"/>
              </a:rPr>
              <a:t>Stop situations where people are held on warrants for months while waiting for a probable cause hearing.</a:t>
            </a:r>
          </a:p>
          <a:p>
            <a:pPr algn="l" marL="496575" indent="-248288" lvl="1">
              <a:lnSpc>
                <a:spcPts val="3220"/>
              </a:lnSpc>
              <a:spcBef>
                <a:spcPct val="0"/>
              </a:spcBef>
              <a:buFont typeface="Arial"/>
              <a:buChar char="•"/>
            </a:pPr>
            <a:r>
              <a:rPr lang="en-US" b="true" sz="2300">
                <a:solidFill>
                  <a:srgbClr val="0E1E31"/>
                </a:solidFill>
                <a:latin typeface="Gotham Bold"/>
                <a:ea typeface="Gotham Bold"/>
                <a:cs typeface="Gotham Bold"/>
                <a:sym typeface="Gotham Bold"/>
              </a:rPr>
              <a:t>Promote Uniform Standards:</a:t>
            </a:r>
            <a:r>
              <a:rPr lang="en-US" sz="2300">
                <a:solidFill>
                  <a:srgbClr val="0E1E31"/>
                </a:solidFill>
                <a:latin typeface="Gotham"/>
                <a:ea typeface="Gotham"/>
                <a:cs typeface="Gotham"/>
                <a:sym typeface="Gotham"/>
              </a:rPr>
              <a:t> Align practices across all states so transferred individuals receive the same protections.</a:t>
            </a:r>
          </a:p>
          <a:p>
            <a:pPr algn="l" marL="496575" indent="-248288" lvl="1">
              <a:lnSpc>
                <a:spcPts val="3220"/>
              </a:lnSpc>
              <a:spcBef>
                <a:spcPct val="0"/>
              </a:spcBef>
              <a:buFont typeface="Arial"/>
              <a:buChar char="•"/>
            </a:pPr>
            <a:r>
              <a:rPr lang="en-US" b="true" sz="2300">
                <a:solidFill>
                  <a:srgbClr val="0E1E31"/>
                </a:solidFill>
                <a:latin typeface="Gotham Bold"/>
                <a:ea typeface="Gotham Bold"/>
                <a:cs typeface="Gotham Bold"/>
                <a:sym typeface="Gotham Bold"/>
              </a:rPr>
              <a:t>Improve Revocation Decisions:</a:t>
            </a:r>
            <a:r>
              <a:rPr lang="en-US" sz="2300">
                <a:solidFill>
                  <a:srgbClr val="0E1E31"/>
                </a:solidFill>
                <a:latin typeface="Gotham"/>
                <a:ea typeface="Gotham"/>
                <a:cs typeface="Gotham"/>
                <a:sym typeface="Gotham"/>
              </a:rPr>
              <a:t> Require clearer findings and better reports so sending states have accurate information.</a:t>
            </a:r>
          </a:p>
          <a:p>
            <a:pPr algn="l" marL="496575" indent="-248288" lvl="1">
              <a:lnSpc>
                <a:spcPts val="3220"/>
              </a:lnSpc>
              <a:spcBef>
                <a:spcPct val="0"/>
              </a:spcBef>
              <a:buFont typeface="Arial"/>
              <a:buChar char="•"/>
            </a:pPr>
            <a:r>
              <a:rPr lang="en-US" b="true" sz="2300">
                <a:solidFill>
                  <a:srgbClr val="0E1E31"/>
                </a:solidFill>
                <a:latin typeface="Gotham Bold"/>
                <a:ea typeface="Gotham Bold"/>
                <a:cs typeface="Gotham Bold"/>
                <a:sym typeface="Gotham Bold"/>
              </a:rPr>
              <a:t>Resolve Rule Conflicts: </a:t>
            </a:r>
            <a:r>
              <a:rPr lang="en-US" sz="2300">
                <a:solidFill>
                  <a:srgbClr val="0E1E31"/>
                </a:solidFill>
                <a:latin typeface="Gotham"/>
                <a:ea typeface="Gotham"/>
                <a:cs typeface="Gotham"/>
                <a:sym typeface="Gotham"/>
              </a:rPr>
              <a:t>Clarify when an individual is available for retake to prevent confusion between rules and avoid premature transfers.</a:t>
            </a:r>
          </a:p>
          <a:p>
            <a:pPr algn="l">
              <a:lnSpc>
                <a:spcPts val="322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3D3D3"/>
        </a:solidFill>
      </p:bgPr>
    </p:bg>
    <p:spTree>
      <p:nvGrpSpPr>
        <p:cNvPr id="1" name=""/>
        <p:cNvGrpSpPr/>
        <p:nvPr/>
      </p:nvGrpSpPr>
      <p:grpSpPr>
        <a:xfrm>
          <a:off x="0" y="0"/>
          <a:ext cx="0" cy="0"/>
          <a:chOff x="0" y="0"/>
          <a:chExt cx="0" cy="0"/>
        </a:xfrm>
      </p:grpSpPr>
      <p:grpSp>
        <p:nvGrpSpPr>
          <p:cNvPr name="Group 2" id="2"/>
          <p:cNvGrpSpPr/>
          <p:nvPr/>
        </p:nvGrpSpPr>
        <p:grpSpPr>
          <a:xfrm rot="0">
            <a:off x="10229545" y="1028700"/>
            <a:ext cx="8058455" cy="8229600"/>
            <a:chOff x="0" y="0"/>
            <a:chExt cx="812800" cy="830062"/>
          </a:xfrm>
        </p:grpSpPr>
        <p:sp>
          <p:nvSpPr>
            <p:cNvPr name="Freeform 3" id="3"/>
            <p:cNvSpPr/>
            <p:nvPr/>
          </p:nvSpPr>
          <p:spPr>
            <a:xfrm flipH="false" flipV="false" rot="0">
              <a:off x="0" y="0"/>
              <a:ext cx="812800" cy="830062"/>
            </a:xfrm>
            <a:custGeom>
              <a:avLst/>
              <a:gdLst/>
              <a:ahLst/>
              <a:cxnLst/>
              <a:rect r="r" b="b" t="t" l="l"/>
              <a:pathLst>
                <a:path h="830062" w="812800">
                  <a:moveTo>
                    <a:pt x="0" y="0"/>
                  </a:moveTo>
                  <a:lnTo>
                    <a:pt x="812800" y="0"/>
                  </a:lnTo>
                  <a:lnTo>
                    <a:pt x="812800" y="830062"/>
                  </a:lnTo>
                  <a:lnTo>
                    <a:pt x="0" y="830062"/>
                  </a:lnTo>
                  <a:close/>
                </a:path>
              </a:pathLst>
            </a:custGeom>
            <a:blipFill>
              <a:blip r:embed="rId2"/>
              <a:stretch>
                <a:fillRect l="-26640" t="0" r="-26640" b="0"/>
              </a:stretch>
            </a:blipFill>
          </p:spPr>
        </p:sp>
      </p:grpSp>
      <p:grpSp>
        <p:nvGrpSpPr>
          <p:cNvPr name="Group 4" id="4"/>
          <p:cNvGrpSpPr/>
          <p:nvPr/>
        </p:nvGrpSpPr>
        <p:grpSpPr>
          <a:xfrm rot="0">
            <a:off x="1122361" y="629180"/>
            <a:ext cx="8316770" cy="9028639"/>
            <a:chOff x="0" y="0"/>
            <a:chExt cx="11089026" cy="12038185"/>
          </a:xfrm>
        </p:grpSpPr>
        <p:sp>
          <p:nvSpPr>
            <p:cNvPr name="TextBox 5" id="5"/>
            <p:cNvSpPr txBox="true"/>
            <p:nvPr/>
          </p:nvSpPr>
          <p:spPr>
            <a:xfrm rot="0">
              <a:off x="0" y="9027353"/>
              <a:ext cx="11089026" cy="3010833"/>
            </a:xfrm>
            <a:prstGeom prst="rect">
              <a:avLst/>
            </a:prstGeom>
          </p:spPr>
          <p:txBody>
            <a:bodyPr anchor="t" rtlCol="false" tIns="0" lIns="0" bIns="0" rIns="0">
              <a:spAutoFit/>
            </a:bodyPr>
            <a:lstStyle/>
            <a:p>
              <a:pPr algn="l" marL="441330" indent="-220665" lvl="1">
                <a:lnSpc>
                  <a:spcPts val="3066"/>
                </a:lnSpc>
                <a:spcBef>
                  <a:spcPct val="0"/>
                </a:spcBef>
                <a:buFont typeface="Arial"/>
                <a:buChar char="•"/>
              </a:pPr>
              <a:r>
                <a:rPr lang="en-US" sz="2044">
                  <a:solidFill>
                    <a:srgbClr val="0E1E31"/>
                  </a:solidFill>
                  <a:latin typeface="Gotham"/>
                  <a:ea typeface="Gotham"/>
                  <a:cs typeface="Gotham"/>
                  <a:sym typeface="Gotham"/>
                </a:rPr>
                <a:t>Availability for retake will not begin until after the results of the Probable Cause Hearing are submitted to the sending state</a:t>
              </a:r>
            </a:p>
            <a:p>
              <a:pPr algn="l" marL="441330" indent="-220665" lvl="1">
                <a:lnSpc>
                  <a:spcPts val="3066"/>
                </a:lnSpc>
                <a:spcBef>
                  <a:spcPct val="0"/>
                </a:spcBef>
                <a:buFont typeface="Arial"/>
                <a:buChar char="•"/>
              </a:pPr>
              <a:r>
                <a:rPr lang="en-US" sz="2044">
                  <a:solidFill>
                    <a:srgbClr val="0E1E31"/>
                  </a:solidFill>
                  <a:latin typeface="Gotham"/>
                  <a:ea typeface="Gotham"/>
                  <a:cs typeface="Gotham"/>
                  <a:sym typeface="Gotham"/>
                </a:rPr>
                <a:t>The receiving state shall be responsible for the cost of detaining the supervised individual pending retaking by the sending state</a:t>
              </a:r>
            </a:p>
          </p:txBody>
        </p:sp>
        <p:sp>
          <p:nvSpPr>
            <p:cNvPr name="TextBox 6" id="6"/>
            <p:cNvSpPr txBox="true"/>
            <p:nvPr/>
          </p:nvSpPr>
          <p:spPr>
            <a:xfrm rot="0">
              <a:off x="0" y="4714535"/>
              <a:ext cx="11089026" cy="2443083"/>
            </a:xfrm>
            <a:prstGeom prst="rect">
              <a:avLst/>
            </a:prstGeom>
          </p:spPr>
          <p:txBody>
            <a:bodyPr anchor="t" rtlCol="false" tIns="0" lIns="0" bIns="0" rIns="0">
              <a:spAutoFit/>
            </a:bodyPr>
            <a:lstStyle/>
            <a:p>
              <a:pPr algn="l" marL="425390" indent="-212695" lvl="1">
                <a:lnSpc>
                  <a:spcPts val="2955"/>
                </a:lnSpc>
                <a:spcBef>
                  <a:spcPct val="0"/>
                </a:spcBef>
                <a:buFont typeface="Arial"/>
                <a:buChar char="•"/>
              </a:pPr>
              <a:r>
                <a:rPr lang="en-US" sz="1970">
                  <a:solidFill>
                    <a:srgbClr val="0E1E31"/>
                  </a:solidFill>
                  <a:latin typeface="Gotham"/>
                  <a:ea typeface="Gotham"/>
                  <a:cs typeface="Gotham"/>
                  <a:sym typeface="Gotham"/>
                </a:rPr>
                <a:t>Time constraints for hearings unless continuance are granted</a:t>
              </a:r>
            </a:p>
            <a:p>
              <a:pPr algn="l" marL="425390" indent="-212695" lvl="1">
                <a:lnSpc>
                  <a:spcPts val="2955"/>
                </a:lnSpc>
                <a:spcBef>
                  <a:spcPct val="0"/>
                </a:spcBef>
                <a:buFont typeface="Arial"/>
                <a:buChar char="•"/>
              </a:pPr>
              <a:r>
                <a:rPr lang="en-US" sz="1970">
                  <a:solidFill>
                    <a:srgbClr val="0E1E31"/>
                  </a:solidFill>
                  <a:latin typeface="Gotham"/>
                  <a:ea typeface="Gotham"/>
                  <a:cs typeface="Gotham"/>
                  <a:sym typeface="Gotham"/>
                </a:rPr>
                <a:t>More thorough documentation on findings for all alleged violations</a:t>
              </a:r>
            </a:p>
            <a:p>
              <a:pPr algn="l" marL="425390" indent="-212695" lvl="1">
                <a:lnSpc>
                  <a:spcPts val="2955"/>
                </a:lnSpc>
                <a:spcBef>
                  <a:spcPct val="0"/>
                </a:spcBef>
                <a:buFont typeface="Arial"/>
                <a:buChar char="•"/>
              </a:pPr>
              <a:r>
                <a:rPr lang="en-US" sz="1970">
                  <a:solidFill>
                    <a:srgbClr val="0E1E31"/>
                  </a:solidFill>
                  <a:latin typeface="Gotham"/>
                  <a:ea typeface="Gotham"/>
                  <a:cs typeface="Gotham"/>
                  <a:sym typeface="Gotham"/>
                </a:rPr>
                <a:t>Potential for increased Probable Cause Hearings due to requirements on absconders</a:t>
              </a:r>
            </a:p>
          </p:txBody>
        </p:sp>
        <p:sp>
          <p:nvSpPr>
            <p:cNvPr name="TextBox 7" id="7"/>
            <p:cNvSpPr txBox="true"/>
            <p:nvPr/>
          </p:nvSpPr>
          <p:spPr>
            <a:xfrm rot="0">
              <a:off x="0" y="8142968"/>
              <a:ext cx="11089026" cy="641985"/>
            </a:xfrm>
            <a:prstGeom prst="rect">
              <a:avLst/>
            </a:prstGeom>
          </p:spPr>
          <p:txBody>
            <a:bodyPr anchor="t" rtlCol="false" tIns="0" lIns="0" bIns="0" rIns="0">
              <a:spAutoFit/>
            </a:bodyPr>
            <a:lstStyle/>
            <a:p>
              <a:pPr algn="l" marL="0" indent="0" lvl="0">
                <a:lnSpc>
                  <a:spcPts val="4199"/>
                </a:lnSpc>
                <a:spcBef>
                  <a:spcPct val="0"/>
                </a:spcBef>
              </a:pPr>
              <a:r>
                <a:rPr lang="en-US" b="true" sz="2799">
                  <a:solidFill>
                    <a:srgbClr val="0E1E31"/>
                  </a:solidFill>
                  <a:latin typeface="Gotham Bold"/>
                  <a:ea typeface="Gotham Bold"/>
                  <a:cs typeface="Gotham Bold"/>
                  <a:sym typeface="Gotham Bold"/>
                </a:rPr>
                <a:t>Jail Personnel</a:t>
              </a:r>
            </a:p>
          </p:txBody>
        </p:sp>
        <p:sp>
          <p:nvSpPr>
            <p:cNvPr name="TextBox 8" id="8"/>
            <p:cNvSpPr txBox="true"/>
            <p:nvPr/>
          </p:nvSpPr>
          <p:spPr>
            <a:xfrm rot="0">
              <a:off x="0" y="3830150"/>
              <a:ext cx="11089026" cy="641985"/>
            </a:xfrm>
            <a:prstGeom prst="rect">
              <a:avLst/>
            </a:prstGeom>
          </p:spPr>
          <p:txBody>
            <a:bodyPr anchor="t" rtlCol="false" tIns="0" lIns="0" bIns="0" rIns="0">
              <a:spAutoFit/>
            </a:bodyPr>
            <a:lstStyle/>
            <a:p>
              <a:pPr algn="l" marL="0" indent="0" lvl="0">
                <a:lnSpc>
                  <a:spcPts val="4199"/>
                </a:lnSpc>
                <a:spcBef>
                  <a:spcPct val="0"/>
                </a:spcBef>
              </a:pPr>
              <a:r>
                <a:rPr lang="en-US" b="true" sz="2799">
                  <a:solidFill>
                    <a:srgbClr val="0E1E31"/>
                  </a:solidFill>
                  <a:latin typeface="Gotham Bold"/>
                  <a:ea typeface="Gotham Bold"/>
                  <a:cs typeface="Gotham Bold"/>
                  <a:sym typeface="Gotham Bold"/>
                </a:rPr>
                <a:t>Court Personnel and Hearing Officers</a:t>
              </a:r>
            </a:p>
          </p:txBody>
        </p:sp>
        <p:sp>
          <p:nvSpPr>
            <p:cNvPr name="TextBox 9" id="9"/>
            <p:cNvSpPr txBox="true"/>
            <p:nvPr/>
          </p:nvSpPr>
          <p:spPr>
            <a:xfrm rot="0">
              <a:off x="0" y="-9525"/>
              <a:ext cx="11089026" cy="2854325"/>
            </a:xfrm>
            <a:prstGeom prst="rect">
              <a:avLst/>
            </a:prstGeom>
          </p:spPr>
          <p:txBody>
            <a:bodyPr anchor="t" rtlCol="false" tIns="0" lIns="0" bIns="0" rIns="0">
              <a:spAutoFit/>
            </a:bodyPr>
            <a:lstStyle/>
            <a:p>
              <a:pPr algn="l" marL="0" indent="0" lvl="0">
                <a:lnSpc>
                  <a:spcPts val="8439"/>
                </a:lnSpc>
                <a:spcBef>
                  <a:spcPct val="0"/>
                </a:spcBef>
              </a:pPr>
              <a:r>
                <a:rPr lang="en-US" b="true" sz="7033">
                  <a:solidFill>
                    <a:srgbClr val="822C2E"/>
                  </a:solidFill>
                  <a:latin typeface="Gotham Bold"/>
                  <a:ea typeface="Gotham Bold"/>
                  <a:cs typeface="Gotham Bold"/>
                  <a:sym typeface="Gotham Bold"/>
                </a:rPr>
                <a:t>Impact on Stakeholders</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174562">
            <a:off x="10046065" y="-884133"/>
            <a:ext cx="9551418" cy="9455904"/>
          </a:xfrm>
          <a:custGeom>
            <a:avLst/>
            <a:gdLst/>
            <a:ahLst/>
            <a:cxnLst/>
            <a:rect r="r" b="b" t="t" l="l"/>
            <a:pathLst>
              <a:path h="9455904" w="9551418">
                <a:moveTo>
                  <a:pt x="0" y="0"/>
                </a:moveTo>
                <a:lnTo>
                  <a:pt x="9551417" y="0"/>
                </a:lnTo>
                <a:lnTo>
                  <a:pt x="9551417" y="9455904"/>
                </a:lnTo>
                <a:lnTo>
                  <a:pt x="0" y="9455904"/>
                </a:lnTo>
                <a:lnTo>
                  <a:pt x="0" y="0"/>
                </a:lnTo>
                <a:close/>
              </a:path>
            </a:pathLst>
          </a:custGeom>
          <a:blipFill>
            <a:blip r:embed="rId2">
              <a:alphaModFix amt="31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192457" y="2882080"/>
            <a:ext cx="9778759" cy="1694063"/>
          </a:xfrm>
          <a:prstGeom prst="rect">
            <a:avLst/>
          </a:prstGeom>
        </p:spPr>
        <p:txBody>
          <a:bodyPr anchor="t" rtlCol="false" tIns="0" lIns="0" bIns="0" rIns="0">
            <a:spAutoFit/>
          </a:bodyPr>
          <a:lstStyle/>
          <a:p>
            <a:pPr algn="l">
              <a:lnSpc>
                <a:spcPts val="13079"/>
              </a:lnSpc>
            </a:pPr>
            <a:r>
              <a:rPr lang="en-US" sz="11890" b="true">
                <a:solidFill>
                  <a:srgbClr val="0E1E31"/>
                </a:solidFill>
                <a:latin typeface="Gotham Bold"/>
                <a:ea typeface="Gotham Bold"/>
                <a:cs typeface="Gotham Bold"/>
                <a:sym typeface="Gotham Bold"/>
              </a:rPr>
              <a:t>Questions?</a:t>
            </a:r>
          </a:p>
        </p:txBody>
      </p:sp>
      <p:sp>
        <p:nvSpPr>
          <p:cNvPr name="Freeform 4" id="4"/>
          <p:cNvSpPr/>
          <p:nvPr/>
        </p:nvSpPr>
        <p:spPr>
          <a:xfrm flipH="false" flipV="false" rot="0">
            <a:off x="2192457" y="6468577"/>
            <a:ext cx="1369888" cy="154112"/>
          </a:xfrm>
          <a:custGeom>
            <a:avLst/>
            <a:gdLst/>
            <a:ahLst/>
            <a:cxnLst/>
            <a:rect r="r" b="b" t="t" l="l"/>
            <a:pathLst>
              <a:path h="154112" w="1369888">
                <a:moveTo>
                  <a:pt x="0" y="0"/>
                </a:moveTo>
                <a:lnTo>
                  <a:pt x="1369888" y="0"/>
                </a:lnTo>
                <a:lnTo>
                  <a:pt x="1369888" y="154112"/>
                </a:lnTo>
                <a:lnTo>
                  <a:pt x="0" y="1541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156526" y="2190775"/>
            <a:ext cx="4801520" cy="4801520"/>
          </a:xfrm>
          <a:custGeom>
            <a:avLst/>
            <a:gdLst/>
            <a:ahLst/>
            <a:cxnLst/>
            <a:rect r="r" b="b" t="t" l="l"/>
            <a:pathLst>
              <a:path h="4801520" w="4801520">
                <a:moveTo>
                  <a:pt x="0" y="0"/>
                </a:moveTo>
                <a:lnTo>
                  <a:pt x="4801520" y="0"/>
                </a:lnTo>
                <a:lnTo>
                  <a:pt x="4801520" y="4801520"/>
                </a:lnTo>
                <a:lnTo>
                  <a:pt x="0" y="48015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0926360" y="1028700"/>
            <a:ext cx="7145128" cy="8229600"/>
          </a:xfrm>
          <a:custGeom>
            <a:avLst/>
            <a:gdLst/>
            <a:ahLst/>
            <a:cxnLst/>
            <a:rect r="r" b="b" t="t" l="l"/>
            <a:pathLst>
              <a:path h="8229600" w="7145128">
                <a:moveTo>
                  <a:pt x="0" y="0"/>
                </a:moveTo>
                <a:lnTo>
                  <a:pt x="7145128" y="0"/>
                </a:lnTo>
                <a:lnTo>
                  <a:pt x="7145128" y="8229600"/>
                </a:lnTo>
                <a:lnTo>
                  <a:pt x="0" y="8229600"/>
                </a:lnTo>
                <a:lnTo>
                  <a:pt x="0" y="0"/>
                </a:lnTo>
                <a:close/>
              </a:path>
            </a:pathLst>
          </a:custGeom>
          <a:blipFill>
            <a:blip r:embed="rId8">
              <a:alphaModFix amt="89000"/>
            </a:blip>
            <a:stretch>
              <a:fillRect l="-72550" t="0" r="0" b="0"/>
            </a:stretch>
          </a:blipFill>
        </p:spPr>
      </p:sp>
      <p:sp>
        <p:nvSpPr>
          <p:cNvPr name="Freeform 7" id="7"/>
          <p:cNvSpPr/>
          <p:nvPr/>
        </p:nvSpPr>
        <p:spPr>
          <a:xfrm flipH="false" flipV="false" rot="0">
            <a:off x="4518692" y="4778649"/>
            <a:ext cx="3533969" cy="3533969"/>
          </a:xfrm>
          <a:custGeom>
            <a:avLst/>
            <a:gdLst/>
            <a:ahLst/>
            <a:cxnLst/>
            <a:rect r="r" b="b" t="t" l="l"/>
            <a:pathLst>
              <a:path h="3533969" w="3533969">
                <a:moveTo>
                  <a:pt x="0" y="0"/>
                </a:moveTo>
                <a:lnTo>
                  <a:pt x="3533969" y="0"/>
                </a:lnTo>
                <a:lnTo>
                  <a:pt x="3533969" y="3533969"/>
                </a:lnTo>
                <a:lnTo>
                  <a:pt x="0" y="3533969"/>
                </a:lnTo>
                <a:lnTo>
                  <a:pt x="0" y="0"/>
                </a:lnTo>
                <a:close/>
              </a:path>
            </a:pathLst>
          </a:custGeom>
          <a:blipFill>
            <a:blip r:embed="rId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3D3D3"/>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2514545" cy="1274980"/>
          </a:xfrm>
        </p:grpSpPr>
        <p:sp>
          <p:nvSpPr>
            <p:cNvPr name="Freeform 3" id="3"/>
            <p:cNvSpPr/>
            <p:nvPr/>
          </p:nvSpPr>
          <p:spPr>
            <a:xfrm flipH="false" flipV="false" rot="0">
              <a:off x="0" y="0"/>
              <a:ext cx="2514545" cy="1274980"/>
            </a:xfrm>
            <a:custGeom>
              <a:avLst/>
              <a:gdLst/>
              <a:ahLst/>
              <a:cxnLst/>
              <a:rect r="r" b="b" t="t" l="l"/>
              <a:pathLst>
                <a:path h="1274980" w="2514545">
                  <a:moveTo>
                    <a:pt x="0" y="0"/>
                  </a:moveTo>
                  <a:lnTo>
                    <a:pt x="2514545" y="0"/>
                  </a:lnTo>
                  <a:lnTo>
                    <a:pt x="2514545" y="1274980"/>
                  </a:lnTo>
                  <a:lnTo>
                    <a:pt x="0" y="1274980"/>
                  </a:lnTo>
                  <a:close/>
                </a:path>
              </a:pathLst>
            </a:custGeom>
            <a:solidFill>
              <a:srgbClr val="2E415D"/>
            </a:solidFill>
            <a:ln w="12700">
              <a:solidFill>
                <a:srgbClr val="000000"/>
              </a:solidFill>
            </a:ln>
          </p:spPr>
        </p:sp>
      </p:grpSp>
      <p:sp>
        <p:nvSpPr>
          <p:cNvPr name="Freeform 4" id="4"/>
          <p:cNvSpPr/>
          <p:nvPr/>
        </p:nvSpPr>
        <p:spPr>
          <a:xfrm flipH="false" flipV="false" rot="8928202">
            <a:off x="16429765" y="-184555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2665058"/>
            <a:ext cx="16230600" cy="7359857"/>
          </a:xfrm>
          <a:prstGeom prst="rect">
            <a:avLst/>
          </a:prstGeom>
        </p:spPr>
        <p:txBody>
          <a:bodyPr anchor="t" rtlCol="false" tIns="0" lIns="0" bIns="0" rIns="0">
            <a:spAutoFit/>
          </a:bodyPr>
          <a:lstStyle/>
          <a:p>
            <a:pPr algn="ctr">
              <a:lnSpc>
                <a:spcPts val="3453"/>
              </a:lnSpc>
            </a:pPr>
          </a:p>
          <a:p>
            <a:pPr algn="l" marL="554864" indent="-277432" lvl="1">
              <a:lnSpc>
                <a:spcPts val="3598"/>
              </a:lnSpc>
              <a:buFont typeface="Arial"/>
              <a:buChar char="•"/>
            </a:pPr>
            <a:r>
              <a:rPr lang="en-US" sz="2570">
                <a:solidFill>
                  <a:srgbClr val="FFFFFF"/>
                </a:solidFill>
                <a:latin typeface="Gotham"/>
                <a:ea typeface="Gotham"/>
                <a:cs typeface="Gotham"/>
                <a:sym typeface="Gotham"/>
              </a:rPr>
              <a:t>Equip stakeholders with a clear understanding of their duties, communication expectations, and required documentation throughout the probable cause process.</a:t>
            </a:r>
          </a:p>
          <a:p>
            <a:pPr algn="l">
              <a:lnSpc>
                <a:spcPts val="3598"/>
              </a:lnSpc>
            </a:pPr>
          </a:p>
          <a:p>
            <a:pPr algn="l" marL="554864" indent="-277432" lvl="1">
              <a:lnSpc>
                <a:spcPts val="3598"/>
              </a:lnSpc>
              <a:buFont typeface="Arial"/>
              <a:buChar char="•"/>
            </a:pPr>
            <a:r>
              <a:rPr lang="en-US" sz="2570">
                <a:solidFill>
                  <a:srgbClr val="FFFFFF"/>
                </a:solidFill>
                <a:latin typeface="Gotham"/>
                <a:ea typeface="Gotham"/>
                <a:cs typeface="Gotham"/>
                <a:sym typeface="Gotham"/>
              </a:rPr>
              <a:t>I</a:t>
            </a:r>
            <a:r>
              <a:rPr lang="en-US" sz="2570">
                <a:solidFill>
                  <a:srgbClr val="FFFFFF"/>
                </a:solidFill>
                <a:latin typeface="Gotham"/>
                <a:ea typeface="Gotham"/>
                <a:cs typeface="Gotham"/>
                <a:sym typeface="Gotham"/>
              </a:rPr>
              <a:t>dentify the updates to Rule 5.108, especially procedural changes, timelines, and clarifications connected to Rule 5.103, and understand how they impact hearings and retaking.</a:t>
            </a:r>
          </a:p>
          <a:p>
            <a:pPr algn="l">
              <a:lnSpc>
                <a:spcPts val="3598"/>
              </a:lnSpc>
            </a:pPr>
          </a:p>
          <a:p>
            <a:pPr algn="l" marL="554864" indent="-277432" lvl="1">
              <a:lnSpc>
                <a:spcPts val="3598"/>
              </a:lnSpc>
              <a:buFont typeface="Arial"/>
              <a:buChar char="•"/>
            </a:pPr>
            <a:r>
              <a:rPr lang="en-US" sz="2570">
                <a:solidFill>
                  <a:srgbClr val="FFFFFF"/>
                </a:solidFill>
                <a:latin typeface="Gotham"/>
                <a:ea typeface="Gotham"/>
                <a:cs typeface="Gotham"/>
                <a:sym typeface="Gotham"/>
              </a:rPr>
              <a:t>Enable stakeholders to follow a compliant, step-by-step probable cause hearing process, ensuring the supervised individual’s rights are upheld and all hearings meet ICAOS standards.</a:t>
            </a:r>
          </a:p>
          <a:p>
            <a:pPr algn="l">
              <a:lnSpc>
                <a:spcPts val="3598"/>
              </a:lnSpc>
            </a:pPr>
          </a:p>
          <a:p>
            <a:pPr algn="l" marL="554864" indent="-277432" lvl="1">
              <a:lnSpc>
                <a:spcPts val="3598"/>
              </a:lnSpc>
              <a:buFont typeface="Arial"/>
              <a:buChar char="•"/>
            </a:pPr>
            <a:r>
              <a:rPr lang="en-US" sz="2570">
                <a:solidFill>
                  <a:srgbClr val="FFFFFF"/>
                </a:solidFill>
                <a:latin typeface="Gotham"/>
                <a:ea typeface="Gotham"/>
                <a:cs typeface="Gotham"/>
                <a:sym typeface="Gotham"/>
              </a:rPr>
              <a:t>Promote effective communication between states, reduce common breakdowns, and reinforce the importance of accurate documentation, timely notifications, and consistent rule compliance.</a:t>
            </a:r>
          </a:p>
          <a:p>
            <a:pPr algn="l">
              <a:lnSpc>
                <a:spcPts val="3173"/>
              </a:lnSpc>
            </a:pPr>
          </a:p>
          <a:p>
            <a:pPr algn="l">
              <a:lnSpc>
                <a:spcPts val="3173"/>
              </a:lnSpc>
            </a:pPr>
          </a:p>
          <a:p>
            <a:pPr algn="l">
              <a:lnSpc>
                <a:spcPts val="3173"/>
              </a:lnSpc>
            </a:pPr>
          </a:p>
          <a:p>
            <a:pPr algn="l">
              <a:lnSpc>
                <a:spcPts val="3173"/>
              </a:lnSpc>
            </a:pPr>
          </a:p>
          <a:p>
            <a:pPr algn="l">
              <a:lnSpc>
                <a:spcPts val="3173"/>
              </a:lnSpc>
              <a:spcBef>
                <a:spcPct val="0"/>
              </a:spcBef>
            </a:pPr>
          </a:p>
        </p:txBody>
      </p:sp>
      <p:sp>
        <p:nvSpPr>
          <p:cNvPr name="TextBox 6" id="6"/>
          <p:cNvSpPr txBox="true"/>
          <p:nvPr/>
        </p:nvSpPr>
        <p:spPr>
          <a:xfrm rot="0">
            <a:off x="4250881" y="1728433"/>
            <a:ext cx="10144175" cy="993775"/>
          </a:xfrm>
          <a:prstGeom prst="rect">
            <a:avLst/>
          </a:prstGeom>
        </p:spPr>
        <p:txBody>
          <a:bodyPr anchor="t" rtlCol="false" tIns="0" lIns="0" bIns="0" rIns="0">
            <a:spAutoFit/>
          </a:bodyPr>
          <a:lstStyle/>
          <a:p>
            <a:pPr algn="l">
              <a:lnSpc>
                <a:spcPts val="7699"/>
              </a:lnSpc>
            </a:pPr>
            <a:r>
              <a:rPr lang="en-US" sz="6999" b="true">
                <a:solidFill>
                  <a:srgbClr val="FFFFFF"/>
                </a:solidFill>
                <a:latin typeface="Gotham Bold"/>
                <a:ea typeface="Gotham Bold"/>
                <a:cs typeface="Gotham Bold"/>
                <a:sym typeface="Gotham Bold"/>
              </a:rPr>
              <a:t>Goals and Objectives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3D3D3"/>
        </a:solidFill>
      </p:bgPr>
    </p:bg>
    <p:spTree>
      <p:nvGrpSpPr>
        <p:cNvPr id="1" name=""/>
        <p:cNvGrpSpPr/>
        <p:nvPr/>
      </p:nvGrpSpPr>
      <p:grpSpPr>
        <a:xfrm>
          <a:off x="0" y="0"/>
          <a:ext cx="0" cy="0"/>
          <a:chOff x="0" y="0"/>
          <a:chExt cx="0" cy="0"/>
        </a:xfrm>
      </p:grpSpPr>
      <p:sp>
        <p:nvSpPr>
          <p:cNvPr name="Freeform 2" id="2"/>
          <p:cNvSpPr/>
          <p:nvPr/>
        </p:nvSpPr>
        <p:spPr>
          <a:xfrm flipH="true" flipV="true" rot="-886869">
            <a:off x="7518155" y="7043093"/>
            <a:ext cx="4097852" cy="3288526"/>
          </a:xfrm>
          <a:custGeom>
            <a:avLst/>
            <a:gdLst/>
            <a:ahLst/>
            <a:cxnLst/>
            <a:rect r="r" b="b" t="t" l="l"/>
            <a:pathLst>
              <a:path h="3288526" w="4097852">
                <a:moveTo>
                  <a:pt x="4097852" y="3288526"/>
                </a:moveTo>
                <a:lnTo>
                  <a:pt x="0" y="3288526"/>
                </a:lnTo>
                <a:lnTo>
                  <a:pt x="0" y="0"/>
                </a:lnTo>
                <a:lnTo>
                  <a:pt x="4097852" y="0"/>
                </a:lnTo>
                <a:lnTo>
                  <a:pt x="4097852" y="328852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590050" y="-1580706"/>
            <a:ext cx="12899964" cy="12899964"/>
          </a:xfrm>
          <a:custGeom>
            <a:avLst/>
            <a:gdLst/>
            <a:ahLst/>
            <a:cxnLst/>
            <a:rect r="r" b="b" t="t" l="l"/>
            <a:pathLst>
              <a:path h="12899964" w="12899964">
                <a:moveTo>
                  <a:pt x="0" y="0"/>
                </a:moveTo>
                <a:lnTo>
                  <a:pt x="12899964" y="0"/>
                </a:lnTo>
                <a:lnTo>
                  <a:pt x="12899964" y="12899964"/>
                </a:lnTo>
                <a:lnTo>
                  <a:pt x="0" y="128999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1967700" y="682517"/>
            <a:ext cx="8373517" cy="837351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46" t="0" r="-25046" b="0"/>
              </a:stretch>
            </a:blipFill>
          </p:spPr>
        </p:sp>
      </p:grpSp>
      <p:sp>
        <p:nvSpPr>
          <p:cNvPr name="TextBox 6" id="6"/>
          <p:cNvSpPr txBox="true"/>
          <p:nvPr/>
        </p:nvSpPr>
        <p:spPr>
          <a:xfrm rot="0">
            <a:off x="1817671" y="730142"/>
            <a:ext cx="6379466" cy="2602865"/>
          </a:xfrm>
          <a:prstGeom prst="rect">
            <a:avLst/>
          </a:prstGeom>
        </p:spPr>
        <p:txBody>
          <a:bodyPr anchor="t" rtlCol="false" tIns="0" lIns="0" bIns="0" rIns="0">
            <a:spAutoFit/>
          </a:bodyPr>
          <a:lstStyle/>
          <a:p>
            <a:pPr algn="l">
              <a:lnSpc>
                <a:spcPts val="6820"/>
              </a:lnSpc>
            </a:pPr>
            <a:r>
              <a:rPr lang="en-US" sz="6200" b="true">
                <a:solidFill>
                  <a:srgbClr val="0E1E31"/>
                </a:solidFill>
                <a:latin typeface="Gotham Bold"/>
                <a:ea typeface="Gotham Bold"/>
                <a:cs typeface="Gotham Bold"/>
                <a:sym typeface="Gotham Bold"/>
              </a:rPr>
              <a:t>Why Probable Cause is Important</a:t>
            </a:r>
          </a:p>
        </p:txBody>
      </p:sp>
      <p:sp>
        <p:nvSpPr>
          <p:cNvPr name="TextBox 7" id="7"/>
          <p:cNvSpPr txBox="true"/>
          <p:nvPr/>
        </p:nvSpPr>
        <p:spPr>
          <a:xfrm rot="0">
            <a:off x="824811" y="3750986"/>
            <a:ext cx="10408132" cy="6790054"/>
          </a:xfrm>
          <a:prstGeom prst="rect">
            <a:avLst/>
          </a:prstGeom>
        </p:spPr>
        <p:txBody>
          <a:bodyPr anchor="t" rtlCol="false" tIns="0" lIns="0" bIns="0" rIns="0">
            <a:spAutoFit/>
          </a:bodyPr>
          <a:lstStyle/>
          <a:p>
            <a:pPr algn="l">
              <a:lnSpc>
                <a:spcPts val="3220"/>
              </a:lnSpc>
            </a:pPr>
            <a:r>
              <a:rPr lang="en-US" sz="2300">
                <a:solidFill>
                  <a:srgbClr val="0E1E31"/>
                </a:solidFill>
                <a:latin typeface="Gotham"/>
                <a:ea typeface="Gotham"/>
                <a:cs typeface="Gotham"/>
                <a:sym typeface="Gotham"/>
              </a:rPr>
              <a:t>In </a:t>
            </a:r>
            <a:r>
              <a:rPr lang="en-US" sz="2300" u="sng">
                <a:solidFill>
                  <a:srgbClr val="0E1E31"/>
                </a:solidFill>
                <a:latin typeface="Gotham"/>
                <a:ea typeface="Gotham"/>
                <a:cs typeface="Gotham"/>
                <a:sym typeface="Gotham"/>
                <a:hlinkClick r:id="rId7" tooltip="https://supreme.justia.com/cases/federal/us/408/471/"/>
              </a:rPr>
              <a:t>Morrissey</a:t>
            </a:r>
            <a:r>
              <a:rPr lang="en-US" sz="2300">
                <a:solidFill>
                  <a:srgbClr val="0E1E31"/>
                </a:solidFill>
                <a:latin typeface="Gotham"/>
                <a:ea typeface="Gotham"/>
                <a:cs typeface="Gotham"/>
                <a:sym typeface="Gotham"/>
              </a:rPr>
              <a:t> and </a:t>
            </a:r>
            <a:r>
              <a:rPr lang="en-US" sz="2300" u="sng">
                <a:solidFill>
                  <a:srgbClr val="0E1E31"/>
                </a:solidFill>
                <a:latin typeface="Gotham"/>
                <a:ea typeface="Gotham"/>
                <a:cs typeface="Gotham"/>
                <a:sym typeface="Gotham"/>
                <a:hlinkClick r:id="rId8" tooltip="https://supreme.justia.com/cases/federal/us/411/778/"/>
              </a:rPr>
              <a:t>Gagnon</a:t>
            </a:r>
            <a:r>
              <a:rPr lang="en-US" sz="2300">
                <a:solidFill>
                  <a:srgbClr val="0E1E31"/>
                </a:solidFill>
                <a:latin typeface="Gotham"/>
                <a:ea typeface="Gotham"/>
                <a:cs typeface="Gotham"/>
                <a:sym typeface="Gotham"/>
              </a:rPr>
              <a:t>, the US Supreme Court established a two-step process for revocation proceedings. </a:t>
            </a:r>
          </a:p>
          <a:p>
            <a:pPr algn="l">
              <a:lnSpc>
                <a:spcPts val="3220"/>
              </a:lnSpc>
            </a:pPr>
          </a:p>
          <a:p>
            <a:pPr algn="l" marL="496575" indent="-248288" lvl="1">
              <a:lnSpc>
                <a:spcPts val="3220"/>
              </a:lnSpc>
              <a:buFont typeface="Arial"/>
              <a:buChar char="•"/>
            </a:pPr>
            <a:r>
              <a:rPr lang="en-US" sz="2300">
                <a:solidFill>
                  <a:srgbClr val="0E1E31"/>
                </a:solidFill>
                <a:latin typeface="Gotham"/>
                <a:ea typeface="Gotham"/>
                <a:cs typeface="Gotham"/>
                <a:sym typeface="Gotham"/>
              </a:rPr>
              <a:t>A preliminary hearing to determine the appro</a:t>
            </a:r>
            <a:r>
              <a:rPr lang="en-US" sz="2300">
                <a:solidFill>
                  <a:srgbClr val="0E1E31"/>
                </a:solidFill>
                <a:latin typeface="Gotham"/>
                <a:ea typeface="Gotham"/>
                <a:cs typeface="Gotham"/>
                <a:sym typeface="Gotham"/>
              </a:rPr>
              <a:t>priateness of the individual's detention due to suspected violations of conditions of supervision.  </a:t>
            </a:r>
          </a:p>
          <a:p>
            <a:pPr algn="l">
              <a:lnSpc>
                <a:spcPts val="3220"/>
              </a:lnSpc>
              <a:spcBef>
                <a:spcPct val="0"/>
              </a:spcBef>
            </a:pPr>
          </a:p>
          <a:p>
            <a:pPr algn="l" marL="496575" indent="-248288" lvl="1">
              <a:lnSpc>
                <a:spcPts val="3220"/>
              </a:lnSpc>
              <a:buFont typeface="Arial"/>
              <a:buChar char="•"/>
            </a:pPr>
            <a:r>
              <a:rPr lang="en-US" sz="2300">
                <a:solidFill>
                  <a:srgbClr val="0E1E31"/>
                </a:solidFill>
                <a:latin typeface="Gotham"/>
                <a:ea typeface="Gotham"/>
                <a:cs typeface="Gotham"/>
                <a:sym typeface="Gotham"/>
              </a:rPr>
              <a:t>A proceeding to consider the merits of the actual revocation of supervised release. </a:t>
            </a:r>
          </a:p>
          <a:p>
            <a:pPr algn="l">
              <a:lnSpc>
                <a:spcPts val="3220"/>
              </a:lnSpc>
            </a:pPr>
          </a:p>
          <a:p>
            <a:pPr algn="l">
              <a:lnSpc>
                <a:spcPts val="3220"/>
              </a:lnSpc>
            </a:pPr>
          </a:p>
          <a:p>
            <a:pPr algn="l">
              <a:lnSpc>
                <a:spcPts val="3220"/>
              </a:lnSpc>
            </a:pPr>
            <a:r>
              <a:rPr lang="en-US" sz="2300">
                <a:solidFill>
                  <a:srgbClr val="0E1E31"/>
                </a:solidFill>
                <a:latin typeface="Gotham"/>
                <a:ea typeface="Gotham"/>
                <a:cs typeface="Gotham"/>
                <a:sym typeface="Gotham"/>
              </a:rPr>
              <a:t>The purpose of a due process hearing in the receiving state is to ensure fairness and prevent arbitrary detention or revocation. The hearing reviews the facts of alleged violations, validating the violations, and creates an official record for the sending state’s revocation process.</a:t>
            </a:r>
          </a:p>
          <a:p>
            <a:pPr algn="l">
              <a:lnSpc>
                <a:spcPts val="3220"/>
              </a:lnSpc>
            </a:pPr>
          </a:p>
          <a:p>
            <a:pPr algn="l">
              <a:lnSpc>
                <a:spcPts val="3220"/>
              </a:lnSpc>
            </a:pPr>
          </a:p>
        </p:txBody>
      </p:sp>
      <p:sp>
        <p:nvSpPr>
          <p:cNvPr name="Freeform 8" id="8"/>
          <p:cNvSpPr/>
          <p:nvPr/>
        </p:nvSpPr>
        <p:spPr>
          <a:xfrm flipH="false" flipV="false" rot="-5400000">
            <a:off x="213145" y="1442072"/>
            <a:ext cx="1631111" cy="407778"/>
          </a:xfrm>
          <a:custGeom>
            <a:avLst/>
            <a:gdLst/>
            <a:ahLst/>
            <a:cxnLst/>
            <a:rect r="r" b="b" t="t" l="l"/>
            <a:pathLst>
              <a:path h="407778" w="1631111">
                <a:moveTo>
                  <a:pt x="0" y="0"/>
                </a:moveTo>
                <a:lnTo>
                  <a:pt x="1631110" y="0"/>
                </a:lnTo>
                <a:lnTo>
                  <a:pt x="1631110" y="407778"/>
                </a:lnTo>
                <a:lnTo>
                  <a:pt x="0" y="40777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3D3D3"/>
        </a:solidFill>
      </p:bgPr>
    </p:bg>
    <p:spTree>
      <p:nvGrpSpPr>
        <p:cNvPr id="1" name=""/>
        <p:cNvGrpSpPr/>
        <p:nvPr/>
      </p:nvGrpSpPr>
      <p:grpSpPr>
        <a:xfrm>
          <a:off x="0" y="0"/>
          <a:ext cx="0" cy="0"/>
          <a:chOff x="0" y="0"/>
          <a:chExt cx="0" cy="0"/>
        </a:xfrm>
      </p:grpSpPr>
      <p:sp>
        <p:nvSpPr>
          <p:cNvPr name="Freeform 2" id="2"/>
          <p:cNvSpPr/>
          <p:nvPr/>
        </p:nvSpPr>
        <p:spPr>
          <a:xfrm flipH="false" flipV="false" rot="89080">
            <a:off x="-3176687" y="1028700"/>
            <a:ext cx="4609096" cy="4424733"/>
          </a:xfrm>
          <a:custGeom>
            <a:avLst/>
            <a:gdLst/>
            <a:ahLst/>
            <a:cxnLst/>
            <a:rect r="r" b="b" t="t" l="l"/>
            <a:pathLst>
              <a:path h="4424733" w="4609096">
                <a:moveTo>
                  <a:pt x="0" y="0"/>
                </a:moveTo>
                <a:lnTo>
                  <a:pt x="4609097" y="0"/>
                </a:lnTo>
                <a:lnTo>
                  <a:pt x="4609097" y="4424733"/>
                </a:lnTo>
                <a:lnTo>
                  <a:pt x="0" y="44247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3053679" y="-436399"/>
            <a:ext cx="5906222" cy="6779021"/>
          </a:xfrm>
          <a:custGeom>
            <a:avLst/>
            <a:gdLst/>
            <a:ahLst/>
            <a:cxnLst/>
            <a:rect r="r" b="b" t="t" l="l"/>
            <a:pathLst>
              <a:path h="6779021" w="5906222">
                <a:moveTo>
                  <a:pt x="0" y="0"/>
                </a:moveTo>
                <a:lnTo>
                  <a:pt x="5906222" y="0"/>
                </a:lnTo>
                <a:lnTo>
                  <a:pt x="5906222" y="6779021"/>
                </a:lnTo>
                <a:lnTo>
                  <a:pt x="0" y="67790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420372" y="1211974"/>
            <a:ext cx="9494919" cy="4441889"/>
            <a:chOff x="0" y="0"/>
            <a:chExt cx="1471011" cy="688165"/>
          </a:xfrm>
        </p:grpSpPr>
        <p:sp>
          <p:nvSpPr>
            <p:cNvPr name="Freeform 5" id="5"/>
            <p:cNvSpPr/>
            <p:nvPr/>
          </p:nvSpPr>
          <p:spPr>
            <a:xfrm flipH="false" flipV="false" rot="0">
              <a:off x="0" y="0"/>
              <a:ext cx="1471011" cy="688165"/>
            </a:xfrm>
            <a:custGeom>
              <a:avLst/>
              <a:gdLst/>
              <a:ahLst/>
              <a:cxnLst/>
              <a:rect r="r" b="b" t="t" l="l"/>
              <a:pathLst>
                <a:path h="688165" w="1471011">
                  <a:moveTo>
                    <a:pt x="20384" y="0"/>
                  </a:moveTo>
                  <a:lnTo>
                    <a:pt x="1450627" y="0"/>
                  </a:lnTo>
                  <a:cubicBezTo>
                    <a:pt x="1456033" y="0"/>
                    <a:pt x="1461218" y="2148"/>
                    <a:pt x="1465041" y="5970"/>
                  </a:cubicBezTo>
                  <a:cubicBezTo>
                    <a:pt x="1468864" y="9793"/>
                    <a:pt x="1471011" y="14978"/>
                    <a:pt x="1471011" y="20384"/>
                  </a:cubicBezTo>
                  <a:lnTo>
                    <a:pt x="1471011" y="667780"/>
                  </a:lnTo>
                  <a:cubicBezTo>
                    <a:pt x="1471011" y="673187"/>
                    <a:pt x="1468864" y="678372"/>
                    <a:pt x="1465041" y="682194"/>
                  </a:cubicBezTo>
                  <a:cubicBezTo>
                    <a:pt x="1461218" y="686017"/>
                    <a:pt x="1456033" y="688165"/>
                    <a:pt x="1450627" y="688165"/>
                  </a:cubicBezTo>
                  <a:lnTo>
                    <a:pt x="20384" y="688165"/>
                  </a:lnTo>
                  <a:cubicBezTo>
                    <a:pt x="14978" y="688165"/>
                    <a:pt x="9793" y="686017"/>
                    <a:pt x="5970" y="682194"/>
                  </a:cubicBezTo>
                  <a:cubicBezTo>
                    <a:pt x="2148" y="678372"/>
                    <a:pt x="0" y="673187"/>
                    <a:pt x="0" y="667780"/>
                  </a:cubicBezTo>
                  <a:lnTo>
                    <a:pt x="0" y="20384"/>
                  </a:lnTo>
                  <a:cubicBezTo>
                    <a:pt x="0" y="14978"/>
                    <a:pt x="2148" y="9793"/>
                    <a:pt x="5970" y="5970"/>
                  </a:cubicBezTo>
                  <a:cubicBezTo>
                    <a:pt x="9793" y="2148"/>
                    <a:pt x="14978" y="0"/>
                    <a:pt x="20384" y="0"/>
                  </a:cubicBezTo>
                  <a:close/>
                </a:path>
              </a:pathLst>
            </a:custGeom>
            <a:blipFill>
              <a:blip r:embed="rId6">
                <a:alphaModFix amt="99000"/>
              </a:blip>
              <a:stretch>
                <a:fillRect l="0" t="-20734" r="0" b="-20734"/>
              </a:stretch>
            </a:blipFill>
          </p:spPr>
        </p:sp>
      </p:grpSp>
      <p:sp>
        <p:nvSpPr>
          <p:cNvPr name="TextBox 6" id="6"/>
          <p:cNvSpPr txBox="true"/>
          <p:nvPr/>
        </p:nvSpPr>
        <p:spPr>
          <a:xfrm rot="0">
            <a:off x="7869820" y="5849072"/>
            <a:ext cx="8596023" cy="3648710"/>
          </a:xfrm>
          <a:prstGeom prst="rect">
            <a:avLst/>
          </a:prstGeom>
        </p:spPr>
        <p:txBody>
          <a:bodyPr anchor="t" rtlCol="false" tIns="0" lIns="0" bIns="0" rIns="0">
            <a:spAutoFit/>
          </a:bodyPr>
          <a:lstStyle/>
          <a:p>
            <a:pPr algn="l" marL="561344" indent="-280672" lvl="1">
              <a:lnSpc>
                <a:spcPts val="3640"/>
              </a:lnSpc>
              <a:spcBef>
                <a:spcPct val="0"/>
              </a:spcBef>
              <a:buFont typeface="Arial"/>
              <a:buChar char="•"/>
            </a:pPr>
            <a:r>
              <a:rPr lang="en-US" sz="2600">
                <a:solidFill>
                  <a:srgbClr val="0E1E31"/>
                </a:solidFill>
                <a:latin typeface="Gotham"/>
                <a:ea typeface="Gotham"/>
                <a:cs typeface="Gotham"/>
                <a:sym typeface="Gotham"/>
              </a:rPr>
              <a:t>In custody in th</a:t>
            </a:r>
            <a:r>
              <a:rPr lang="en-US" sz="2600">
                <a:solidFill>
                  <a:srgbClr val="0E1E31"/>
                </a:solidFill>
                <a:latin typeface="Gotham"/>
                <a:ea typeface="Gotham"/>
                <a:cs typeface="Gotham"/>
                <a:sym typeface="Gotham"/>
              </a:rPr>
              <a:t>e receiving state due to supervision violations or a sending state request</a:t>
            </a:r>
          </a:p>
          <a:p>
            <a:pPr algn="l" marL="561344" indent="-280672" lvl="1">
              <a:lnSpc>
                <a:spcPts val="3640"/>
              </a:lnSpc>
              <a:buFont typeface="Arial"/>
              <a:buChar char="•"/>
            </a:pPr>
            <a:r>
              <a:rPr lang="en-US" sz="2600">
                <a:solidFill>
                  <a:srgbClr val="0E1E31"/>
                </a:solidFill>
                <a:latin typeface="Gotham"/>
                <a:ea typeface="Gotham"/>
                <a:cs typeface="Gotham"/>
                <a:sym typeface="Gotham"/>
              </a:rPr>
              <a:t>Alleged violations could lead to revocation, and distance prevents adequate defense (witnes</a:t>
            </a:r>
            <a:r>
              <a:rPr lang="en-US" sz="2600">
                <a:solidFill>
                  <a:srgbClr val="0E1E31"/>
                </a:solidFill>
                <a:latin typeface="Gotham"/>
                <a:ea typeface="Gotham"/>
                <a:cs typeface="Gotham"/>
                <a:sym typeface="Gotham"/>
              </a:rPr>
              <a:t>ses/evidence)</a:t>
            </a:r>
          </a:p>
          <a:p>
            <a:pPr algn="l" marL="561344" indent="-280672" lvl="1">
              <a:lnSpc>
                <a:spcPts val="3640"/>
              </a:lnSpc>
              <a:buFont typeface="Arial"/>
              <a:buChar char="•"/>
            </a:pPr>
            <a:r>
              <a:rPr lang="en-US" sz="2600">
                <a:solidFill>
                  <a:srgbClr val="0E1E31"/>
                </a:solidFill>
                <a:latin typeface="Gotham"/>
                <a:ea typeface="Gotham"/>
                <a:cs typeface="Gotham"/>
                <a:sym typeface="Gotham"/>
              </a:rPr>
              <a:t>Reported as an absconder and apprehended on the sending state’s warrant</a:t>
            </a:r>
          </a:p>
          <a:p>
            <a:pPr algn="l">
              <a:lnSpc>
                <a:spcPts val="3640"/>
              </a:lnSpc>
            </a:pPr>
          </a:p>
        </p:txBody>
      </p:sp>
      <p:sp>
        <p:nvSpPr>
          <p:cNvPr name="TextBox 7" id="7"/>
          <p:cNvSpPr txBox="true"/>
          <p:nvPr/>
        </p:nvSpPr>
        <p:spPr>
          <a:xfrm rot="0">
            <a:off x="1290024" y="1279525"/>
            <a:ext cx="6130348" cy="7794625"/>
          </a:xfrm>
          <a:prstGeom prst="rect">
            <a:avLst/>
          </a:prstGeom>
        </p:spPr>
        <p:txBody>
          <a:bodyPr anchor="t" rtlCol="false" tIns="0" lIns="0" bIns="0" rIns="0">
            <a:spAutoFit/>
          </a:bodyPr>
          <a:lstStyle/>
          <a:p>
            <a:pPr algn="l">
              <a:lnSpc>
                <a:spcPts val="7699"/>
              </a:lnSpc>
            </a:pPr>
            <a:r>
              <a:rPr lang="en-US" sz="6999" b="true">
                <a:solidFill>
                  <a:srgbClr val="0E1E31"/>
                </a:solidFill>
                <a:latin typeface="Gotham Bold"/>
                <a:ea typeface="Gotham Bold"/>
                <a:cs typeface="Gotham Bold"/>
                <a:sym typeface="Gotham Bold"/>
              </a:rPr>
              <a:t>When a Supervised Individual Is Entitled to a Probable Cause Hearing</a:t>
            </a:r>
          </a:p>
          <a:p>
            <a:pPr algn="l">
              <a:lnSpc>
                <a:spcPts val="76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822C2E"/>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13145" y="1442072"/>
            <a:ext cx="1631111" cy="407778"/>
          </a:xfrm>
          <a:custGeom>
            <a:avLst/>
            <a:gdLst/>
            <a:ahLst/>
            <a:cxnLst/>
            <a:rect r="r" b="b" t="t" l="l"/>
            <a:pathLst>
              <a:path h="407778" w="1631111">
                <a:moveTo>
                  <a:pt x="0" y="0"/>
                </a:moveTo>
                <a:lnTo>
                  <a:pt x="1631110" y="0"/>
                </a:lnTo>
                <a:lnTo>
                  <a:pt x="1631110" y="407778"/>
                </a:lnTo>
                <a:lnTo>
                  <a:pt x="0" y="4077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647417"/>
            <a:ext cx="7171252" cy="8992165"/>
          </a:xfrm>
          <a:custGeom>
            <a:avLst/>
            <a:gdLst/>
            <a:ahLst/>
            <a:cxnLst/>
            <a:rect r="r" b="b" t="t" l="l"/>
            <a:pathLst>
              <a:path h="8992165" w="7171252">
                <a:moveTo>
                  <a:pt x="0" y="0"/>
                </a:moveTo>
                <a:lnTo>
                  <a:pt x="7171252" y="0"/>
                </a:lnTo>
                <a:lnTo>
                  <a:pt x="7171252" y="8992166"/>
                </a:lnTo>
                <a:lnTo>
                  <a:pt x="0" y="89921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8499109" y="5369455"/>
            <a:ext cx="1289782" cy="322446"/>
          </a:xfrm>
          <a:custGeom>
            <a:avLst/>
            <a:gdLst/>
            <a:ahLst/>
            <a:cxnLst/>
            <a:rect r="r" b="b" t="t" l="l"/>
            <a:pathLst>
              <a:path h="322446" w="1289782">
                <a:moveTo>
                  <a:pt x="0" y="0"/>
                </a:moveTo>
                <a:lnTo>
                  <a:pt x="1289782" y="0"/>
                </a:lnTo>
                <a:lnTo>
                  <a:pt x="1289782" y="322446"/>
                </a:lnTo>
                <a:lnTo>
                  <a:pt x="0" y="3224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76748" y="647417"/>
            <a:ext cx="7171252" cy="8992165"/>
          </a:xfrm>
          <a:custGeom>
            <a:avLst/>
            <a:gdLst/>
            <a:ahLst/>
            <a:cxnLst/>
            <a:rect r="r" b="b" t="t" l="l"/>
            <a:pathLst>
              <a:path h="8992165" w="7171252">
                <a:moveTo>
                  <a:pt x="0" y="0"/>
                </a:moveTo>
                <a:lnTo>
                  <a:pt x="7171251" y="0"/>
                </a:lnTo>
                <a:lnTo>
                  <a:pt x="7171251" y="8992166"/>
                </a:lnTo>
                <a:lnTo>
                  <a:pt x="0" y="89921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464124" y="8381198"/>
            <a:ext cx="10959678" cy="1905802"/>
            <a:chOff x="0" y="0"/>
            <a:chExt cx="1697941" cy="295259"/>
          </a:xfrm>
        </p:grpSpPr>
        <p:sp>
          <p:nvSpPr>
            <p:cNvPr name="Freeform 7" id="7"/>
            <p:cNvSpPr/>
            <p:nvPr/>
          </p:nvSpPr>
          <p:spPr>
            <a:xfrm flipH="false" flipV="false" rot="0">
              <a:off x="0" y="0"/>
              <a:ext cx="1697941" cy="295259"/>
            </a:xfrm>
            <a:custGeom>
              <a:avLst/>
              <a:gdLst/>
              <a:ahLst/>
              <a:cxnLst/>
              <a:rect r="r" b="b" t="t" l="l"/>
              <a:pathLst>
                <a:path h="295259" w="1697941">
                  <a:moveTo>
                    <a:pt x="0" y="0"/>
                  </a:moveTo>
                  <a:lnTo>
                    <a:pt x="1697941" y="0"/>
                  </a:lnTo>
                  <a:lnTo>
                    <a:pt x="1697941" y="295259"/>
                  </a:lnTo>
                  <a:lnTo>
                    <a:pt x="0" y="295259"/>
                  </a:lnTo>
                  <a:close/>
                </a:path>
              </a:pathLst>
            </a:custGeom>
            <a:solidFill>
              <a:srgbClr val="233248"/>
            </a:solidFill>
            <a:ln w="12700">
              <a:solidFill>
                <a:srgbClr val="000000"/>
              </a:solidFill>
            </a:ln>
          </p:spPr>
        </p:sp>
      </p:grpSp>
      <p:sp>
        <p:nvSpPr>
          <p:cNvPr name="TextBox 8" id="8"/>
          <p:cNvSpPr txBox="true"/>
          <p:nvPr/>
        </p:nvSpPr>
        <p:spPr>
          <a:xfrm rot="0">
            <a:off x="1972167" y="3794927"/>
            <a:ext cx="5284318" cy="4803774"/>
          </a:xfrm>
          <a:prstGeom prst="rect">
            <a:avLst/>
          </a:prstGeom>
        </p:spPr>
        <p:txBody>
          <a:bodyPr anchor="t" rtlCol="false" tIns="0" lIns="0" bIns="0" rIns="0">
            <a:spAutoFit/>
          </a:bodyPr>
          <a:lstStyle/>
          <a:p>
            <a:pPr algn="ctr">
              <a:lnSpc>
                <a:spcPts val="3500"/>
              </a:lnSpc>
            </a:pPr>
          </a:p>
          <a:p>
            <a:pPr algn="l">
              <a:lnSpc>
                <a:spcPts val="3500"/>
              </a:lnSpc>
            </a:pPr>
            <a:r>
              <a:rPr lang="en-US" sz="2500">
                <a:solidFill>
                  <a:srgbClr val="EFEFEF"/>
                </a:solidFill>
                <a:latin typeface="Gotham"/>
                <a:ea typeface="Gotham"/>
                <a:cs typeface="Gotham"/>
                <a:sym typeface="Gotham"/>
              </a:rPr>
              <a:t>Supervised individuals can choose to waive their probable cause hearing if there is an admission to 1 or more violations that would result in the pursuance of revocation</a:t>
            </a:r>
          </a:p>
          <a:p>
            <a:pPr algn="l">
              <a:lnSpc>
                <a:spcPts val="3500"/>
              </a:lnSpc>
            </a:pPr>
          </a:p>
          <a:p>
            <a:pPr algn="l">
              <a:lnSpc>
                <a:spcPts val="3500"/>
              </a:lnSpc>
            </a:pPr>
          </a:p>
          <a:p>
            <a:pPr algn="ctr">
              <a:lnSpc>
                <a:spcPts val="3500"/>
              </a:lnSpc>
            </a:pPr>
          </a:p>
          <a:p>
            <a:pPr algn="ctr">
              <a:lnSpc>
                <a:spcPts val="3500"/>
              </a:lnSpc>
            </a:pPr>
          </a:p>
        </p:txBody>
      </p:sp>
      <p:sp>
        <p:nvSpPr>
          <p:cNvPr name="TextBox 9" id="9"/>
          <p:cNvSpPr txBox="true"/>
          <p:nvPr/>
        </p:nvSpPr>
        <p:spPr>
          <a:xfrm rot="0">
            <a:off x="1972167" y="1763459"/>
            <a:ext cx="5284318" cy="448310"/>
          </a:xfrm>
          <a:prstGeom prst="rect">
            <a:avLst/>
          </a:prstGeom>
        </p:spPr>
        <p:txBody>
          <a:bodyPr anchor="t" rtlCol="false" tIns="0" lIns="0" bIns="0" rIns="0">
            <a:spAutoFit/>
          </a:bodyPr>
          <a:lstStyle/>
          <a:p>
            <a:pPr algn="ctr">
              <a:lnSpc>
                <a:spcPts val="3640"/>
              </a:lnSpc>
              <a:spcBef>
                <a:spcPct val="0"/>
              </a:spcBef>
            </a:pPr>
            <a:r>
              <a:rPr lang="en-US" b="true" sz="2600">
                <a:solidFill>
                  <a:srgbClr val="233248"/>
                </a:solidFill>
                <a:latin typeface="Gotham Bold"/>
                <a:ea typeface="Gotham Bold"/>
                <a:cs typeface="Gotham Bold"/>
                <a:sym typeface="Gotham Bold"/>
              </a:rPr>
              <a:t>Waivers</a:t>
            </a:r>
          </a:p>
        </p:txBody>
      </p:sp>
      <p:sp>
        <p:nvSpPr>
          <p:cNvPr name="TextBox 10" id="10"/>
          <p:cNvSpPr txBox="true"/>
          <p:nvPr/>
        </p:nvSpPr>
        <p:spPr>
          <a:xfrm rot="0">
            <a:off x="11020215" y="1534859"/>
            <a:ext cx="5284318" cy="905510"/>
          </a:xfrm>
          <a:prstGeom prst="rect">
            <a:avLst/>
          </a:prstGeom>
        </p:spPr>
        <p:txBody>
          <a:bodyPr anchor="t" rtlCol="false" tIns="0" lIns="0" bIns="0" rIns="0">
            <a:spAutoFit/>
          </a:bodyPr>
          <a:lstStyle/>
          <a:p>
            <a:pPr algn="ctr">
              <a:lnSpc>
                <a:spcPts val="3640"/>
              </a:lnSpc>
            </a:pPr>
            <a:r>
              <a:rPr lang="en-US" sz="2600" b="true">
                <a:solidFill>
                  <a:srgbClr val="233248"/>
                </a:solidFill>
                <a:latin typeface="Gotham Bold"/>
                <a:ea typeface="Gotham Bold"/>
                <a:cs typeface="Gotham Bold"/>
                <a:sym typeface="Gotham Bold"/>
              </a:rPr>
              <a:t>New</a:t>
            </a:r>
          </a:p>
          <a:p>
            <a:pPr algn="ctr">
              <a:lnSpc>
                <a:spcPts val="3640"/>
              </a:lnSpc>
              <a:spcBef>
                <a:spcPct val="0"/>
              </a:spcBef>
            </a:pPr>
            <a:r>
              <a:rPr lang="en-US" b="true" sz="2600">
                <a:solidFill>
                  <a:srgbClr val="233248"/>
                </a:solidFill>
                <a:latin typeface="Gotham Bold"/>
                <a:ea typeface="Gotham Bold"/>
                <a:cs typeface="Gotham Bold"/>
                <a:sym typeface="Gotham Bold"/>
              </a:rPr>
              <a:t>Convictions</a:t>
            </a:r>
          </a:p>
        </p:txBody>
      </p:sp>
      <p:sp>
        <p:nvSpPr>
          <p:cNvPr name="TextBox 11" id="11"/>
          <p:cNvSpPr txBox="true"/>
          <p:nvPr/>
        </p:nvSpPr>
        <p:spPr>
          <a:xfrm rot="0">
            <a:off x="11029248" y="4306360"/>
            <a:ext cx="5284318" cy="2613024"/>
          </a:xfrm>
          <a:prstGeom prst="rect">
            <a:avLst/>
          </a:prstGeom>
        </p:spPr>
        <p:txBody>
          <a:bodyPr anchor="t" rtlCol="false" tIns="0" lIns="0" bIns="0" rIns="0">
            <a:spAutoFit/>
          </a:bodyPr>
          <a:lstStyle/>
          <a:p>
            <a:pPr algn="ctr">
              <a:lnSpc>
                <a:spcPts val="3500"/>
              </a:lnSpc>
            </a:pPr>
            <a:r>
              <a:rPr lang="en-US" sz="2500">
                <a:solidFill>
                  <a:srgbClr val="EFEFEF"/>
                </a:solidFill>
                <a:latin typeface="Gotham"/>
                <a:ea typeface="Gotham"/>
                <a:cs typeface="Gotham"/>
                <a:sym typeface="Gotham"/>
              </a:rPr>
              <a:t>If the supervised individual has a conviction for a new criminal offense, the judgement shall be deemed conclusive proof that the supervised individual may be retaken</a:t>
            </a:r>
          </a:p>
        </p:txBody>
      </p:sp>
      <p:sp>
        <p:nvSpPr>
          <p:cNvPr name="TextBox 12" id="12"/>
          <p:cNvSpPr txBox="true"/>
          <p:nvPr/>
        </p:nvSpPr>
        <p:spPr>
          <a:xfrm rot="0">
            <a:off x="3847851" y="8408587"/>
            <a:ext cx="10269852" cy="1774824"/>
          </a:xfrm>
          <a:prstGeom prst="rect">
            <a:avLst/>
          </a:prstGeom>
        </p:spPr>
        <p:txBody>
          <a:bodyPr anchor="t" rtlCol="false" tIns="0" lIns="0" bIns="0" rIns="0">
            <a:spAutoFit/>
          </a:bodyPr>
          <a:lstStyle/>
          <a:p>
            <a:pPr algn="ctr">
              <a:lnSpc>
                <a:spcPts val="4620"/>
              </a:lnSpc>
            </a:pPr>
            <a:r>
              <a:rPr lang="en-US" sz="3300" b="true">
                <a:solidFill>
                  <a:srgbClr val="FFFFFF"/>
                </a:solidFill>
                <a:latin typeface="Gotham Bold"/>
                <a:ea typeface="Gotham Bold"/>
                <a:cs typeface="Gotham Bold"/>
                <a:sym typeface="Gotham Bold"/>
              </a:rPr>
              <a:t>Revocation</a:t>
            </a:r>
          </a:p>
          <a:p>
            <a:pPr algn="ctr">
              <a:lnSpc>
                <a:spcPts val="2380"/>
              </a:lnSpc>
              <a:spcBef>
                <a:spcPct val="0"/>
              </a:spcBef>
            </a:pPr>
            <a:r>
              <a:rPr lang="en-US" b="true" sz="1700">
                <a:solidFill>
                  <a:srgbClr val="FFFFFF"/>
                </a:solidFill>
                <a:latin typeface="Gotham Bold"/>
                <a:ea typeface="Gotham Bold"/>
                <a:cs typeface="Gotham Bold"/>
                <a:sym typeface="Gotham Bold"/>
              </a:rPr>
              <a:t>The c</a:t>
            </a:r>
            <a:r>
              <a:rPr lang="en-US" b="true" sz="1700">
                <a:solidFill>
                  <a:srgbClr val="FFFFFF"/>
                </a:solidFill>
                <a:latin typeface="Gotham Bold"/>
                <a:ea typeface="Gotham Bold"/>
                <a:cs typeface="Gotham Bold"/>
                <a:sym typeface="Gotham Bold"/>
              </a:rPr>
              <a:t>ourse of action by a court, sentencing authority or paroling authority to rescind a supervised individual’s supervision term and impose a jail or prison sentence due to an act or pattern of behavior that could not be successfully addressed through documented corrective actions or graduated responses in the community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E1E31"/>
        </a:solidFill>
      </p:bgPr>
    </p:bg>
    <p:spTree>
      <p:nvGrpSpPr>
        <p:cNvPr id="1" name=""/>
        <p:cNvGrpSpPr/>
        <p:nvPr/>
      </p:nvGrpSpPr>
      <p:grpSpPr>
        <a:xfrm>
          <a:off x="0" y="0"/>
          <a:ext cx="0" cy="0"/>
          <a:chOff x="0" y="0"/>
          <a:chExt cx="0" cy="0"/>
        </a:xfrm>
      </p:grpSpPr>
      <p:sp>
        <p:nvSpPr>
          <p:cNvPr name="Freeform 2" id="2"/>
          <p:cNvSpPr/>
          <p:nvPr/>
        </p:nvSpPr>
        <p:spPr>
          <a:xfrm flipH="false" flipV="false" rot="6860987">
            <a:off x="2170340" y="-589823"/>
            <a:ext cx="9539047" cy="6558095"/>
          </a:xfrm>
          <a:custGeom>
            <a:avLst/>
            <a:gdLst/>
            <a:ahLst/>
            <a:cxnLst/>
            <a:rect r="r" b="b" t="t" l="l"/>
            <a:pathLst>
              <a:path h="6558095" w="9539047">
                <a:moveTo>
                  <a:pt x="0" y="0"/>
                </a:moveTo>
                <a:lnTo>
                  <a:pt x="9539047" y="0"/>
                </a:lnTo>
                <a:lnTo>
                  <a:pt x="9539047" y="6558095"/>
                </a:lnTo>
                <a:lnTo>
                  <a:pt x="0" y="6558095"/>
                </a:lnTo>
                <a:lnTo>
                  <a:pt x="0" y="0"/>
                </a:lnTo>
                <a:close/>
              </a:path>
            </a:pathLst>
          </a:custGeom>
          <a:blipFill>
            <a:blip r:embed="rId2">
              <a:alphaModFix amt="63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17671" y="4892599"/>
            <a:ext cx="7887544" cy="4365701"/>
            <a:chOff x="0" y="0"/>
            <a:chExt cx="1221987" cy="676361"/>
          </a:xfrm>
        </p:grpSpPr>
        <p:sp>
          <p:nvSpPr>
            <p:cNvPr name="Freeform 4" id="4"/>
            <p:cNvSpPr/>
            <p:nvPr/>
          </p:nvSpPr>
          <p:spPr>
            <a:xfrm flipH="false" flipV="false" rot="0">
              <a:off x="0" y="0"/>
              <a:ext cx="1221987" cy="676361"/>
            </a:xfrm>
            <a:custGeom>
              <a:avLst/>
              <a:gdLst/>
              <a:ahLst/>
              <a:cxnLst/>
              <a:rect r="r" b="b" t="t" l="l"/>
              <a:pathLst>
                <a:path h="676361" w="1221987">
                  <a:moveTo>
                    <a:pt x="24538" y="0"/>
                  </a:moveTo>
                  <a:lnTo>
                    <a:pt x="1197449" y="0"/>
                  </a:lnTo>
                  <a:cubicBezTo>
                    <a:pt x="1203957" y="0"/>
                    <a:pt x="1210198" y="2585"/>
                    <a:pt x="1214800" y="7187"/>
                  </a:cubicBezTo>
                  <a:cubicBezTo>
                    <a:pt x="1219402" y="11789"/>
                    <a:pt x="1221987" y="18030"/>
                    <a:pt x="1221987" y="24538"/>
                  </a:cubicBezTo>
                  <a:lnTo>
                    <a:pt x="1221987" y="651823"/>
                  </a:lnTo>
                  <a:cubicBezTo>
                    <a:pt x="1221987" y="658331"/>
                    <a:pt x="1219402" y="664572"/>
                    <a:pt x="1214800" y="669174"/>
                  </a:cubicBezTo>
                  <a:cubicBezTo>
                    <a:pt x="1210198" y="673776"/>
                    <a:pt x="1203957" y="676361"/>
                    <a:pt x="1197449" y="676361"/>
                  </a:cubicBezTo>
                  <a:lnTo>
                    <a:pt x="24538" y="676361"/>
                  </a:lnTo>
                  <a:cubicBezTo>
                    <a:pt x="18030" y="676361"/>
                    <a:pt x="11789" y="673776"/>
                    <a:pt x="7187" y="669174"/>
                  </a:cubicBezTo>
                  <a:cubicBezTo>
                    <a:pt x="2585" y="664572"/>
                    <a:pt x="0" y="658331"/>
                    <a:pt x="0" y="651823"/>
                  </a:cubicBezTo>
                  <a:lnTo>
                    <a:pt x="0" y="24538"/>
                  </a:lnTo>
                  <a:cubicBezTo>
                    <a:pt x="0" y="18030"/>
                    <a:pt x="2585" y="11789"/>
                    <a:pt x="7187" y="7187"/>
                  </a:cubicBezTo>
                  <a:cubicBezTo>
                    <a:pt x="11789" y="2585"/>
                    <a:pt x="18030" y="0"/>
                    <a:pt x="24538" y="0"/>
                  </a:cubicBezTo>
                  <a:close/>
                </a:path>
              </a:pathLst>
            </a:custGeom>
            <a:blipFill>
              <a:blip r:embed="rId4"/>
              <a:stretch>
                <a:fillRect l="0" t="-813" r="0" b="-813"/>
              </a:stretch>
            </a:blipFill>
          </p:spPr>
        </p:sp>
      </p:grpSp>
      <p:sp>
        <p:nvSpPr>
          <p:cNvPr name="TextBox 5" id="5"/>
          <p:cNvSpPr txBox="true"/>
          <p:nvPr/>
        </p:nvSpPr>
        <p:spPr>
          <a:xfrm rot="0">
            <a:off x="1817671" y="1095375"/>
            <a:ext cx="5371451" cy="2936875"/>
          </a:xfrm>
          <a:prstGeom prst="rect">
            <a:avLst/>
          </a:prstGeom>
        </p:spPr>
        <p:txBody>
          <a:bodyPr anchor="t" rtlCol="false" tIns="0" lIns="0" bIns="0" rIns="0">
            <a:spAutoFit/>
          </a:bodyPr>
          <a:lstStyle/>
          <a:p>
            <a:pPr algn="l">
              <a:lnSpc>
                <a:spcPts val="7699"/>
              </a:lnSpc>
            </a:pPr>
            <a:r>
              <a:rPr lang="en-US" sz="6999" b="true">
                <a:solidFill>
                  <a:srgbClr val="EFEFEF"/>
                </a:solidFill>
                <a:latin typeface="Gotham Bold"/>
                <a:ea typeface="Gotham Bold"/>
                <a:cs typeface="Gotham Bold"/>
                <a:sym typeface="Gotham Bold"/>
              </a:rPr>
              <a:t>Supervised Individual Rights</a:t>
            </a:r>
          </a:p>
        </p:txBody>
      </p:sp>
      <p:sp>
        <p:nvSpPr>
          <p:cNvPr name="TextBox 6" id="6"/>
          <p:cNvSpPr txBox="true"/>
          <p:nvPr/>
        </p:nvSpPr>
        <p:spPr>
          <a:xfrm rot="0">
            <a:off x="10514157" y="1183640"/>
            <a:ext cx="6626789" cy="7853045"/>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EFEFEF"/>
                </a:solidFill>
                <a:latin typeface="Gotham"/>
                <a:ea typeface="Gotham"/>
                <a:cs typeface="Gotham"/>
                <a:sym typeface="Gotham"/>
              </a:rPr>
              <a:t>Hearing must occur in or ne</a:t>
            </a:r>
            <a:r>
              <a:rPr lang="en-US" sz="3200">
                <a:solidFill>
                  <a:srgbClr val="EFEFEF"/>
                </a:solidFill>
                <a:latin typeface="Gotham"/>
                <a:ea typeface="Gotham"/>
                <a:cs typeface="Gotham"/>
                <a:sym typeface="Gotham"/>
              </a:rPr>
              <a:t>ar the place of the violation</a:t>
            </a:r>
          </a:p>
          <a:p>
            <a:pPr algn="l" marL="690881" indent="-345440" lvl="1">
              <a:lnSpc>
                <a:spcPts val="4480"/>
              </a:lnSpc>
              <a:buFont typeface="Arial"/>
              <a:buChar char="•"/>
            </a:pPr>
            <a:r>
              <a:rPr lang="en-US" sz="3200">
                <a:solidFill>
                  <a:srgbClr val="EFEFEF"/>
                </a:solidFill>
                <a:latin typeface="Gotham"/>
                <a:ea typeface="Gotham"/>
                <a:cs typeface="Gotham"/>
                <a:sym typeface="Gotham"/>
              </a:rPr>
              <a:t>Receiving state must hold hearing within 30 calendar days (unless continuances are granted)</a:t>
            </a:r>
          </a:p>
          <a:p>
            <a:pPr algn="l" marL="690881" indent="-345440" lvl="1">
              <a:lnSpc>
                <a:spcPts val="4480"/>
              </a:lnSpc>
              <a:buFont typeface="Arial"/>
              <a:buChar char="•"/>
            </a:pPr>
            <a:r>
              <a:rPr lang="en-US" sz="3200">
                <a:solidFill>
                  <a:srgbClr val="EFEFEF"/>
                </a:solidFill>
                <a:latin typeface="Gotham"/>
                <a:ea typeface="Gotham"/>
                <a:cs typeface="Gotham"/>
                <a:sym typeface="Gotham"/>
              </a:rPr>
              <a:t>Written notice of violations</a:t>
            </a:r>
          </a:p>
          <a:p>
            <a:pPr algn="l" marL="690881" indent="-345440" lvl="1">
              <a:lnSpc>
                <a:spcPts val="4480"/>
              </a:lnSpc>
              <a:buFont typeface="Arial"/>
              <a:buChar char="•"/>
            </a:pPr>
            <a:r>
              <a:rPr lang="en-US" sz="3200">
                <a:solidFill>
                  <a:srgbClr val="EFEFEF"/>
                </a:solidFill>
                <a:latin typeface="Gotham"/>
                <a:ea typeface="Gotham"/>
                <a:cs typeface="Gotham"/>
                <a:sym typeface="Gotham"/>
              </a:rPr>
              <a:t>Evidence disclosure</a:t>
            </a:r>
          </a:p>
          <a:p>
            <a:pPr algn="l" marL="690881" indent="-345440" lvl="1">
              <a:lnSpc>
                <a:spcPts val="4480"/>
              </a:lnSpc>
              <a:buFont typeface="Arial"/>
              <a:buChar char="•"/>
            </a:pPr>
            <a:r>
              <a:rPr lang="en-US" sz="3200">
                <a:solidFill>
                  <a:srgbClr val="EFEFEF"/>
                </a:solidFill>
                <a:latin typeface="Gotham"/>
                <a:ea typeface="Gotham"/>
                <a:cs typeface="Gotham"/>
                <a:sym typeface="Gotham"/>
              </a:rPr>
              <a:t>Opportunity to be heard, present evidence/witnesses</a:t>
            </a:r>
          </a:p>
          <a:p>
            <a:pPr algn="l" marL="690881" indent="-345440" lvl="1">
              <a:lnSpc>
                <a:spcPts val="4480"/>
              </a:lnSpc>
              <a:buFont typeface="Arial"/>
              <a:buChar char="•"/>
            </a:pPr>
            <a:r>
              <a:rPr lang="en-US" sz="3200">
                <a:solidFill>
                  <a:srgbClr val="EFEFEF"/>
                </a:solidFill>
                <a:latin typeface="Gotham"/>
                <a:ea typeface="Gotham"/>
                <a:cs typeface="Gotham"/>
                <a:sym typeface="Gotham"/>
              </a:rPr>
              <a:t>Confront/cross-examine witnesses (unless safety risk)</a:t>
            </a:r>
          </a:p>
          <a:p>
            <a:pPr algn="l">
              <a:lnSpc>
                <a:spcPts val="448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E415D"/>
        </a:solidFill>
      </p:bgPr>
    </p:bg>
    <p:spTree>
      <p:nvGrpSpPr>
        <p:cNvPr id="1" name=""/>
        <p:cNvGrpSpPr/>
        <p:nvPr/>
      </p:nvGrpSpPr>
      <p:grpSpPr>
        <a:xfrm>
          <a:off x="0" y="0"/>
          <a:ext cx="0" cy="0"/>
          <a:chOff x="0" y="0"/>
          <a:chExt cx="0" cy="0"/>
        </a:xfrm>
      </p:grpSpPr>
      <p:sp>
        <p:nvSpPr>
          <p:cNvPr name="Freeform 2" id="2"/>
          <p:cNvSpPr/>
          <p:nvPr/>
        </p:nvSpPr>
        <p:spPr>
          <a:xfrm flipH="false" flipV="false" rot="0">
            <a:off x="1697201" y="470037"/>
            <a:ext cx="7171252" cy="8992165"/>
          </a:xfrm>
          <a:custGeom>
            <a:avLst/>
            <a:gdLst/>
            <a:ahLst/>
            <a:cxnLst/>
            <a:rect r="r" b="b" t="t" l="l"/>
            <a:pathLst>
              <a:path h="8992165" w="7171252">
                <a:moveTo>
                  <a:pt x="0" y="0"/>
                </a:moveTo>
                <a:lnTo>
                  <a:pt x="7171252" y="0"/>
                </a:lnTo>
                <a:lnTo>
                  <a:pt x="7171252" y="8992165"/>
                </a:lnTo>
                <a:lnTo>
                  <a:pt x="0" y="89921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453864">
            <a:off x="10646806" y="5262577"/>
            <a:ext cx="6370534" cy="6354607"/>
          </a:xfrm>
          <a:custGeom>
            <a:avLst/>
            <a:gdLst/>
            <a:ahLst/>
            <a:cxnLst/>
            <a:rect r="r" b="b" t="t" l="l"/>
            <a:pathLst>
              <a:path h="6354607" w="6370534">
                <a:moveTo>
                  <a:pt x="0" y="0"/>
                </a:moveTo>
                <a:lnTo>
                  <a:pt x="6370534" y="0"/>
                </a:lnTo>
                <a:lnTo>
                  <a:pt x="6370534" y="6354608"/>
                </a:lnTo>
                <a:lnTo>
                  <a:pt x="0" y="63546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45314">
            <a:off x="14602820" y="-2517076"/>
            <a:ext cx="5788992" cy="5600850"/>
          </a:xfrm>
          <a:custGeom>
            <a:avLst/>
            <a:gdLst/>
            <a:ahLst/>
            <a:cxnLst/>
            <a:rect r="r" b="b" t="t" l="l"/>
            <a:pathLst>
              <a:path h="5600850" w="5788992">
                <a:moveTo>
                  <a:pt x="0" y="0"/>
                </a:moveTo>
                <a:lnTo>
                  <a:pt x="5788992" y="0"/>
                </a:lnTo>
                <a:lnTo>
                  <a:pt x="5788992" y="5600849"/>
                </a:lnTo>
                <a:lnTo>
                  <a:pt x="0" y="56008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5400000">
            <a:off x="213145" y="1442072"/>
            <a:ext cx="1631111" cy="407778"/>
          </a:xfrm>
          <a:custGeom>
            <a:avLst/>
            <a:gdLst/>
            <a:ahLst/>
            <a:cxnLst/>
            <a:rect r="r" b="b" t="t" l="l"/>
            <a:pathLst>
              <a:path h="407778" w="1631111">
                <a:moveTo>
                  <a:pt x="0" y="0"/>
                </a:moveTo>
                <a:lnTo>
                  <a:pt x="1631110" y="0"/>
                </a:lnTo>
                <a:lnTo>
                  <a:pt x="1631110" y="407778"/>
                </a:lnTo>
                <a:lnTo>
                  <a:pt x="0" y="4077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5400000">
            <a:off x="16614409" y="8829097"/>
            <a:ext cx="1289782" cy="322446"/>
          </a:xfrm>
          <a:custGeom>
            <a:avLst/>
            <a:gdLst/>
            <a:ahLst/>
            <a:cxnLst/>
            <a:rect r="r" b="b" t="t" l="l"/>
            <a:pathLst>
              <a:path h="322446" w="1289782">
                <a:moveTo>
                  <a:pt x="0" y="0"/>
                </a:moveTo>
                <a:lnTo>
                  <a:pt x="1289782" y="0"/>
                </a:lnTo>
                <a:lnTo>
                  <a:pt x="1289782" y="322445"/>
                </a:lnTo>
                <a:lnTo>
                  <a:pt x="0" y="3224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4187412" y="830405"/>
            <a:ext cx="2160465" cy="2160465"/>
          </a:xfrm>
          <a:custGeom>
            <a:avLst/>
            <a:gdLst/>
            <a:ahLst/>
            <a:cxnLst/>
            <a:rect r="r" b="b" t="t" l="l"/>
            <a:pathLst>
              <a:path h="2160465" w="2160465">
                <a:moveTo>
                  <a:pt x="0" y="0"/>
                </a:moveTo>
                <a:lnTo>
                  <a:pt x="2160465" y="0"/>
                </a:lnTo>
                <a:lnTo>
                  <a:pt x="2160465" y="2160466"/>
                </a:lnTo>
                <a:lnTo>
                  <a:pt x="0" y="21604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9549539" y="5436475"/>
            <a:ext cx="6730037" cy="2186784"/>
            <a:chOff x="0" y="0"/>
            <a:chExt cx="1042659" cy="338790"/>
          </a:xfrm>
        </p:grpSpPr>
        <p:sp>
          <p:nvSpPr>
            <p:cNvPr name="Freeform 9" id="9"/>
            <p:cNvSpPr/>
            <p:nvPr/>
          </p:nvSpPr>
          <p:spPr>
            <a:xfrm flipH="false" flipV="false" rot="0">
              <a:off x="0" y="0"/>
              <a:ext cx="1042659" cy="338790"/>
            </a:xfrm>
            <a:custGeom>
              <a:avLst/>
              <a:gdLst/>
              <a:ahLst/>
              <a:cxnLst/>
              <a:rect r="r" b="b" t="t" l="l"/>
              <a:pathLst>
                <a:path h="338790" w="1042659">
                  <a:moveTo>
                    <a:pt x="0" y="0"/>
                  </a:moveTo>
                  <a:lnTo>
                    <a:pt x="1042659" y="0"/>
                  </a:lnTo>
                  <a:lnTo>
                    <a:pt x="1042659" y="338790"/>
                  </a:lnTo>
                  <a:lnTo>
                    <a:pt x="0" y="338790"/>
                  </a:lnTo>
                  <a:close/>
                </a:path>
              </a:pathLst>
            </a:custGeom>
            <a:solidFill>
              <a:srgbClr val="233248"/>
            </a:solidFill>
            <a:ln w="12700">
              <a:solidFill>
                <a:srgbClr val="000000"/>
              </a:solidFill>
            </a:ln>
          </p:spPr>
        </p:sp>
      </p:grpSp>
      <p:sp>
        <p:nvSpPr>
          <p:cNvPr name="TextBox 10" id="10"/>
          <p:cNvSpPr txBox="true"/>
          <p:nvPr/>
        </p:nvSpPr>
        <p:spPr>
          <a:xfrm rot="0">
            <a:off x="9549539" y="1104900"/>
            <a:ext cx="7709761" cy="3545068"/>
          </a:xfrm>
          <a:prstGeom prst="rect">
            <a:avLst/>
          </a:prstGeom>
        </p:spPr>
        <p:txBody>
          <a:bodyPr anchor="t" rtlCol="false" tIns="0" lIns="0" bIns="0" rIns="0">
            <a:spAutoFit/>
          </a:bodyPr>
          <a:lstStyle/>
          <a:p>
            <a:pPr algn="l">
              <a:lnSpc>
                <a:spcPts val="9228"/>
              </a:lnSpc>
            </a:pPr>
            <a:r>
              <a:rPr lang="en-US" sz="8389" b="true">
                <a:solidFill>
                  <a:srgbClr val="EFEFEF"/>
                </a:solidFill>
                <a:latin typeface="Gotham Bold"/>
                <a:ea typeface="Gotham Bold"/>
                <a:cs typeface="Gotham Bold"/>
                <a:sym typeface="Gotham Bold"/>
              </a:rPr>
              <a:t>Hearing Officer Requirements</a:t>
            </a:r>
          </a:p>
        </p:txBody>
      </p:sp>
      <p:sp>
        <p:nvSpPr>
          <p:cNvPr name="TextBox 11" id="11"/>
          <p:cNvSpPr txBox="true"/>
          <p:nvPr/>
        </p:nvSpPr>
        <p:spPr>
          <a:xfrm rot="0">
            <a:off x="2206757" y="3361731"/>
            <a:ext cx="6220926" cy="5589904"/>
          </a:xfrm>
          <a:prstGeom prst="rect">
            <a:avLst/>
          </a:prstGeom>
        </p:spPr>
        <p:txBody>
          <a:bodyPr anchor="t" rtlCol="false" tIns="0" lIns="0" bIns="0" rIns="0">
            <a:spAutoFit/>
          </a:bodyPr>
          <a:lstStyle/>
          <a:p>
            <a:pPr algn="l">
              <a:lnSpc>
                <a:spcPts val="3220"/>
              </a:lnSpc>
            </a:pPr>
            <a:r>
              <a:rPr lang="en-US" sz="2300">
                <a:solidFill>
                  <a:srgbClr val="EFEFEF"/>
                </a:solidFill>
                <a:latin typeface="Gotham"/>
                <a:ea typeface="Gotham"/>
                <a:cs typeface="Gotham"/>
                <a:sym typeface="Gotham"/>
              </a:rPr>
              <a:t>The receiving state must send the hearing officer’s </a:t>
            </a:r>
            <a:r>
              <a:rPr lang="en-US" sz="2300">
                <a:solidFill>
                  <a:srgbClr val="EFEFEF"/>
                </a:solidFill>
                <a:latin typeface="Gotham"/>
                <a:ea typeface="Gotham"/>
                <a:cs typeface="Gotham"/>
                <a:sym typeface="Gotham"/>
              </a:rPr>
              <a:t>re</a:t>
            </a:r>
            <a:r>
              <a:rPr lang="en-US" sz="2300">
                <a:solidFill>
                  <a:srgbClr val="EFEFEF"/>
                </a:solidFill>
                <a:latin typeface="Gotham"/>
                <a:ea typeface="Gotham"/>
                <a:cs typeface="Gotham"/>
                <a:sym typeface="Gotham"/>
              </a:rPr>
              <a:t>port within 10 business days of the hearing to the sending state.</a:t>
            </a:r>
          </a:p>
          <a:p>
            <a:pPr algn="l">
              <a:lnSpc>
                <a:spcPts val="3220"/>
              </a:lnSpc>
            </a:pPr>
          </a:p>
          <a:p>
            <a:pPr algn="l">
              <a:lnSpc>
                <a:spcPts val="3220"/>
              </a:lnSpc>
            </a:pPr>
            <a:r>
              <a:rPr lang="en-US" sz="2300">
                <a:solidFill>
                  <a:srgbClr val="EFEFEF"/>
                </a:solidFill>
                <a:latin typeface="Gotham"/>
                <a:ea typeface="Gotham"/>
                <a:cs typeface="Gotham"/>
                <a:sym typeface="Gotham"/>
              </a:rPr>
              <a:t>Must include:</a:t>
            </a:r>
          </a:p>
          <a:p>
            <a:pPr algn="l" marL="496575" indent="-248288" lvl="1">
              <a:lnSpc>
                <a:spcPts val="3220"/>
              </a:lnSpc>
              <a:buFont typeface="Arial"/>
              <a:buChar char="•"/>
            </a:pPr>
            <a:r>
              <a:rPr lang="en-US" sz="2300">
                <a:solidFill>
                  <a:srgbClr val="EFEFEF"/>
                </a:solidFill>
                <a:latin typeface="Gotham"/>
                <a:ea typeface="Gotham"/>
                <a:cs typeface="Gotham"/>
                <a:sym typeface="Gotham"/>
              </a:rPr>
              <a:t>Date/time/location of hearing</a:t>
            </a:r>
          </a:p>
          <a:p>
            <a:pPr algn="l" marL="496575" indent="-248288" lvl="1">
              <a:lnSpc>
                <a:spcPts val="3220"/>
              </a:lnSpc>
              <a:buFont typeface="Arial"/>
              <a:buChar char="•"/>
            </a:pPr>
            <a:r>
              <a:rPr lang="en-US" sz="2300">
                <a:solidFill>
                  <a:srgbClr val="EFEFEF"/>
                </a:solidFill>
                <a:latin typeface="Gotham"/>
                <a:ea typeface="Gotham"/>
                <a:cs typeface="Gotham"/>
                <a:sym typeface="Gotham"/>
              </a:rPr>
              <a:t>Parties present</a:t>
            </a:r>
          </a:p>
          <a:p>
            <a:pPr algn="l" marL="496575" indent="-248288" lvl="1">
              <a:lnSpc>
                <a:spcPts val="3220"/>
              </a:lnSpc>
              <a:buFont typeface="Arial"/>
              <a:buChar char="•"/>
            </a:pPr>
            <a:r>
              <a:rPr lang="en-US" sz="2300">
                <a:solidFill>
                  <a:srgbClr val="EFEFEF"/>
                </a:solidFill>
                <a:latin typeface="Gotham"/>
                <a:ea typeface="Gotham"/>
                <a:cs typeface="Gotham"/>
                <a:sym typeface="Gotham"/>
              </a:rPr>
              <a:t>Alleged violations</a:t>
            </a:r>
          </a:p>
          <a:p>
            <a:pPr algn="l" marL="496575" indent="-248288" lvl="1">
              <a:lnSpc>
                <a:spcPts val="3220"/>
              </a:lnSpc>
              <a:buFont typeface="Arial"/>
              <a:buChar char="•"/>
            </a:pPr>
            <a:r>
              <a:rPr lang="en-US" sz="2300">
                <a:solidFill>
                  <a:srgbClr val="EFEFEF"/>
                </a:solidFill>
                <a:latin typeface="Gotham"/>
                <a:ea typeface="Gotham"/>
                <a:cs typeface="Gotham"/>
                <a:sym typeface="Gotham"/>
              </a:rPr>
              <a:t>Finding on </a:t>
            </a:r>
            <a:r>
              <a:rPr lang="en-US" b="true" sz="2300">
                <a:solidFill>
                  <a:srgbClr val="EFEFEF"/>
                </a:solidFill>
                <a:latin typeface="Gotham Bold"/>
                <a:ea typeface="Gotham Bold"/>
                <a:cs typeface="Gotham Bold"/>
                <a:sym typeface="Gotham Bold"/>
              </a:rPr>
              <a:t>EACH</a:t>
            </a:r>
            <a:r>
              <a:rPr lang="en-US" sz="2300">
                <a:solidFill>
                  <a:srgbClr val="EFEFEF"/>
                </a:solidFill>
                <a:latin typeface="Gotham"/>
                <a:ea typeface="Gotham"/>
                <a:cs typeface="Gotham"/>
                <a:sym typeface="Gotham"/>
              </a:rPr>
              <a:t> violation</a:t>
            </a:r>
          </a:p>
          <a:p>
            <a:pPr algn="l" marL="496575" indent="-248288" lvl="1">
              <a:lnSpc>
                <a:spcPts val="3220"/>
              </a:lnSpc>
              <a:buFont typeface="Arial"/>
              <a:buChar char="•"/>
            </a:pPr>
            <a:r>
              <a:rPr lang="en-US" sz="2300">
                <a:solidFill>
                  <a:srgbClr val="EFEFEF"/>
                </a:solidFill>
                <a:latin typeface="Gotham"/>
                <a:ea typeface="Gotham"/>
                <a:cs typeface="Gotham"/>
                <a:sym typeface="Gotham"/>
              </a:rPr>
              <a:t>Summary of testimony &amp; evidence</a:t>
            </a:r>
          </a:p>
          <a:p>
            <a:pPr algn="l">
              <a:lnSpc>
                <a:spcPts val="3220"/>
              </a:lnSpc>
            </a:pPr>
          </a:p>
          <a:p>
            <a:pPr algn="l">
              <a:lnSpc>
                <a:spcPts val="3220"/>
              </a:lnSpc>
            </a:pPr>
            <a:r>
              <a:rPr lang="en-US" sz="2300">
                <a:solidFill>
                  <a:srgbClr val="EFEFEF"/>
                </a:solidFill>
                <a:latin typeface="Gotham"/>
                <a:ea typeface="Gotham"/>
                <a:cs typeface="Gotham"/>
                <a:sym typeface="Gotham"/>
              </a:rPr>
              <a:t>All evidence must be forwarded to sending state.</a:t>
            </a:r>
          </a:p>
          <a:p>
            <a:pPr algn="l">
              <a:lnSpc>
                <a:spcPts val="3220"/>
              </a:lnSpc>
            </a:pPr>
          </a:p>
        </p:txBody>
      </p:sp>
      <p:sp>
        <p:nvSpPr>
          <p:cNvPr name="TextBox 12" id="12"/>
          <p:cNvSpPr txBox="true"/>
          <p:nvPr/>
        </p:nvSpPr>
        <p:spPr>
          <a:xfrm rot="0">
            <a:off x="10030220" y="5748499"/>
            <a:ext cx="5768675" cy="1581785"/>
          </a:xfrm>
          <a:prstGeom prst="rect">
            <a:avLst/>
          </a:prstGeom>
        </p:spPr>
        <p:txBody>
          <a:bodyPr anchor="t" rtlCol="false" tIns="0" lIns="0" bIns="0" rIns="0">
            <a:spAutoFit/>
          </a:bodyPr>
          <a:lstStyle/>
          <a:p>
            <a:pPr algn="just">
              <a:lnSpc>
                <a:spcPts val="2530"/>
              </a:lnSpc>
              <a:spcBef>
                <a:spcPct val="0"/>
              </a:spcBef>
            </a:pPr>
            <a:r>
              <a:rPr lang="en-US" sz="2300">
                <a:solidFill>
                  <a:srgbClr val="EFEFEF"/>
                </a:solidFill>
                <a:latin typeface="Gotham"/>
                <a:ea typeface="Gotham"/>
                <a:cs typeface="Gotham"/>
                <a:sym typeface="Gotham"/>
              </a:rPr>
              <a:t>The hearing must be c</a:t>
            </a:r>
            <a:r>
              <a:rPr lang="en-US" sz="2300">
                <a:solidFill>
                  <a:srgbClr val="EFEFEF"/>
                </a:solidFill>
                <a:latin typeface="Gotham"/>
                <a:ea typeface="Gotham"/>
                <a:cs typeface="Gotham"/>
                <a:sym typeface="Gotham"/>
              </a:rPr>
              <a:t>onducted by a </a:t>
            </a:r>
            <a:r>
              <a:rPr lang="en-US" b="true" sz="2300">
                <a:solidFill>
                  <a:srgbClr val="EFEFEF"/>
                </a:solidFill>
                <a:latin typeface="Gotham Bold"/>
                <a:ea typeface="Gotham Bold"/>
                <a:cs typeface="Gotham Bold"/>
                <a:sym typeface="Gotham Bold"/>
              </a:rPr>
              <a:t>neutral, independent person</a:t>
            </a:r>
            <a:r>
              <a:rPr lang="en-US" sz="2300">
                <a:solidFill>
                  <a:srgbClr val="EFEFEF"/>
                </a:solidFill>
                <a:latin typeface="Gotham"/>
                <a:ea typeface="Gotham"/>
                <a:cs typeface="Gotham"/>
                <a:sym typeface="Gotham"/>
              </a:rPr>
              <a:t> and held near the location and in a timely manner relative to the alleged violations.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111" r="0" b="-9111"/>
            </a:stretch>
          </a:blipFill>
        </p:spPr>
      </p:sp>
      <p:graphicFrame>
        <p:nvGraphicFramePr>
          <p:cNvPr name="Table 3" id="3"/>
          <p:cNvGraphicFramePr>
            <a:graphicFrameLocks noGrp="true"/>
          </p:cNvGraphicFramePr>
          <p:nvPr/>
        </p:nvGraphicFramePr>
        <p:xfrm>
          <a:off x="1834757" y="1028700"/>
          <a:ext cx="14618486" cy="8229600"/>
        </p:xfrm>
        <a:graphic>
          <a:graphicData uri="http://schemas.openxmlformats.org/drawingml/2006/table">
            <a:tbl>
              <a:tblPr/>
              <a:tblGrid>
                <a:gridCol w="7285766"/>
                <a:gridCol w="7332719"/>
              </a:tblGrid>
              <a:tr h="1606673">
                <a:tc>
                  <a:txBody>
                    <a:bodyPr anchor="t" rtlCol="false"/>
                    <a:lstStyle/>
                    <a:p>
                      <a:pPr algn="ctr">
                        <a:lnSpc>
                          <a:spcPts val="4200"/>
                        </a:lnSpc>
                        <a:defRPr/>
                      </a:pPr>
                      <a:r>
                        <a:rPr lang="en-US" sz="3000" b="true">
                          <a:solidFill>
                            <a:srgbClr val="000000">
                              <a:alpha val="97647"/>
                            </a:srgbClr>
                          </a:solidFill>
                          <a:latin typeface="Gotham Bold"/>
                          <a:ea typeface="Gotham Bold"/>
                          <a:cs typeface="Gotham Bold"/>
                          <a:sym typeface="Gotham Bold"/>
                        </a:rPr>
                        <a:t>Probable Cause Established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1D1D1">
                        <a:alpha val="97647"/>
                      </a:srgbClr>
                    </a:solidFill>
                  </a:tcPr>
                </a:tc>
                <a:tc>
                  <a:txBody>
                    <a:bodyPr anchor="t" rtlCol="false"/>
                    <a:lstStyle/>
                    <a:p>
                      <a:pPr algn="ctr">
                        <a:lnSpc>
                          <a:spcPts val="4200"/>
                        </a:lnSpc>
                        <a:defRPr/>
                      </a:pPr>
                      <a:r>
                        <a:rPr lang="en-US" sz="3000" b="true">
                          <a:solidFill>
                            <a:srgbClr val="000000">
                              <a:alpha val="97647"/>
                            </a:srgbClr>
                          </a:solidFill>
                          <a:latin typeface="Gotham Bold"/>
                          <a:ea typeface="Gotham Bold"/>
                          <a:cs typeface="Gotham Bold"/>
                          <a:sym typeface="Gotham Bold"/>
                        </a:rPr>
                        <a:t>Probable Cause NOT Established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1D1D1">
                        <a:alpha val="97647"/>
                      </a:srgbClr>
                    </a:solidFill>
                  </a:tcPr>
                </a:tc>
              </a:tr>
              <a:tr h="1398173">
                <a:tc>
                  <a:txBody>
                    <a:bodyPr anchor="t" rtlCol="false"/>
                    <a:lstStyle/>
                    <a:p>
                      <a:pPr algn="ctr">
                        <a:lnSpc>
                          <a:spcPts val="3079"/>
                        </a:lnSpc>
                        <a:defRPr/>
                      </a:pPr>
                      <a:r>
                        <a:rPr lang="en-US" sz="2199">
                          <a:solidFill>
                            <a:srgbClr val="000000">
                              <a:alpha val="97647"/>
                            </a:srgbClr>
                          </a:solidFill>
                          <a:latin typeface="Gotham"/>
                          <a:ea typeface="Gotham"/>
                          <a:cs typeface="Gotham"/>
                          <a:sym typeface="Gotham"/>
                        </a:rPr>
                        <a:t>Receiving state may hold in custody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EFEFEF">
                        <a:alpha val="97647"/>
                      </a:srgbClr>
                    </a:solidFill>
                  </a:tcPr>
                </a:tc>
                <a:tc>
                  <a:txBody>
                    <a:bodyPr anchor="t" rtlCol="false"/>
                    <a:lstStyle/>
                    <a:p>
                      <a:pPr algn="ctr">
                        <a:lnSpc>
                          <a:spcPts val="3079"/>
                        </a:lnSpc>
                        <a:defRPr/>
                      </a:pPr>
                      <a:r>
                        <a:rPr lang="en-US" sz="2199">
                          <a:solidFill>
                            <a:srgbClr val="000000">
                              <a:alpha val="97647"/>
                            </a:srgbClr>
                          </a:solidFill>
                          <a:latin typeface="Gotham"/>
                          <a:ea typeface="Gotham"/>
                          <a:cs typeface="Gotham"/>
                          <a:sym typeface="Gotham"/>
                        </a:rPr>
                        <a:t>Continue supervision if not in custody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EFEFEF">
                        <a:alpha val="97647"/>
                      </a:srgbClr>
                    </a:solidFill>
                  </a:tcPr>
                </a:tc>
              </a:tr>
              <a:tr h="2612377">
                <a:tc>
                  <a:txBody>
                    <a:bodyPr anchor="t" rtlCol="false"/>
                    <a:lstStyle/>
                    <a:p>
                      <a:pPr algn="ctr">
                        <a:lnSpc>
                          <a:spcPts val="3079"/>
                        </a:lnSpc>
                        <a:defRPr/>
                      </a:pPr>
                      <a:r>
                        <a:rPr lang="en-US" sz="2199">
                          <a:solidFill>
                            <a:srgbClr val="000000">
                              <a:alpha val="97647"/>
                            </a:srgbClr>
                          </a:solidFill>
                          <a:latin typeface="Gotham"/>
                          <a:ea typeface="Gotham"/>
                          <a:cs typeface="Gotham"/>
                          <a:sym typeface="Gotham"/>
                        </a:rPr>
                        <a:t>Sending state will notify the receiving state on their decision to retake within 15 business days of receiving hearing officer’s report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EFEFEF">
                        <a:alpha val="97647"/>
                      </a:srgbClr>
                    </a:solidFill>
                  </a:tcPr>
                </a:tc>
                <a:tc>
                  <a:txBody>
                    <a:bodyPr anchor="t" rtlCol="false"/>
                    <a:lstStyle/>
                    <a:p>
                      <a:pPr algn="ctr">
                        <a:lnSpc>
                          <a:spcPts val="3079"/>
                        </a:lnSpc>
                        <a:defRPr/>
                      </a:pPr>
                      <a:r>
                        <a:rPr lang="en-US" sz="2199">
                          <a:solidFill>
                            <a:srgbClr val="000000">
                              <a:alpha val="97647"/>
                            </a:srgbClr>
                          </a:solidFill>
                          <a:latin typeface="Gotham"/>
                          <a:ea typeface="Gotham"/>
                          <a:cs typeface="Gotham"/>
                          <a:sym typeface="Gotham"/>
                        </a:rPr>
                        <a:t>Notify the sending state to vacate the warrant, and continue supervision upon release if in custody on sending state’s warrant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EFEFEF">
                        <a:alpha val="97647"/>
                      </a:srgbClr>
                    </a:solidFill>
                  </a:tcPr>
                </a:tc>
              </a:tr>
              <a:tr h="2612377">
                <a:tc>
                  <a:txBody>
                    <a:bodyPr anchor="t" rtlCol="false"/>
                    <a:lstStyle/>
                    <a:p>
                      <a:pPr algn="ctr">
                        <a:lnSpc>
                          <a:spcPts val="3079"/>
                        </a:lnSpc>
                        <a:defRPr/>
                      </a:pPr>
                      <a:r>
                        <a:rPr lang="en-US" sz="2199">
                          <a:solidFill>
                            <a:srgbClr val="000000">
                              <a:alpha val="97647"/>
                            </a:srgbClr>
                          </a:solidFill>
                          <a:latin typeface="Gotham"/>
                          <a:ea typeface="Gotham"/>
                          <a:cs typeface="Gotham"/>
                          <a:sym typeface="Gotham"/>
                        </a:rPr>
                        <a:t>The supervised individual becomes available for retaking upon report being submitted to sending state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EFEFEF">
                        <a:alpha val="97647"/>
                      </a:srgbClr>
                    </a:solidFill>
                  </a:tcPr>
                </a:tc>
                <a:tc>
                  <a:txBody>
                    <a:bodyPr anchor="t" rtlCol="false"/>
                    <a:lstStyle/>
                    <a:p>
                      <a:pPr algn="ctr">
                        <a:lnSpc>
                          <a:spcPts val="3079"/>
                        </a:lnSpc>
                        <a:defRPr/>
                      </a:pPr>
                      <a:r>
                        <a:rPr lang="en-US" sz="2199">
                          <a:solidFill>
                            <a:srgbClr val="000000">
                              <a:alpha val="97647"/>
                            </a:srgbClr>
                          </a:solidFill>
                          <a:latin typeface="Gotham"/>
                          <a:ea typeface="Gotham"/>
                          <a:cs typeface="Gotham"/>
                          <a:sym typeface="Gotham"/>
                        </a:rPr>
                        <a:t>Vacate detainer/warrant by receiving state and release back to supervision within 24 hours of the hearing if in custody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EFEFEF">
                        <a:alpha val="97647"/>
                      </a:srgbClr>
                    </a:solidFill>
                  </a:tcPr>
                </a:tc>
              </a:tr>
            </a:tbl>
          </a:graphicData>
        </a:graphic>
      </p:graphicFrame>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822C2E"/>
        </a:solidFill>
      </p:bgPr>
    </p:bg>
    <p:spTree>
      <p:nvGrpSpPr>
        <p:cNvPr id="1" name=""/>
        <p:cNvGrpSpPr/>
        <p:nvPr/>
      </p:nvGrpSpPr>
      <p:grpSpPr>
        <a:xfrm>
          <a:off x="0" y="0"/>
          <a:ext cx="0" cy="0"/>
          <a:chOff x="0" y="0"/>
          <a:chExt cx="0" cy="0"/>
        </a:xfrm>
      </p:grpSpPr>
      <p:sp>
        <p:nvSpPr>
          <p:cNvPr name="Freeform 2" id="2"/>
          <p:cNvSpPr/>
          <p:nvPr/>
        </p:nvSpPr>
        <p:spPr>
          <a:xfrm flipH="false" flipV="false" rot="0">
            <a:off x="9762713" y="-1306482"/>
            <a:ext cx="12899964" cy="12899964"/>
          </a:xfrm>
          <a:custGeom>
            <a:avLst/>
            <a:gdLst/>
            <a:ahLst/>
            <a:cxnLst/>
            <a:rect r="r" b="b" t="t" l="l"/>
            <a:pathLst>
              <a:path h="12899964" w="12899964">
                <a:moveTo>
                  <a:pt x="0" y="0"/>
                </a:moveTo>
                <a:lnTo>
                  <a:pt x="12899964" y="0"/>
                </a:lnTo>
                <a:lnTo>
                  <a:pt x="12899964" y="12899964"/>
                </a:lnTo>
                <a:lnTo>
                  <a:pt x="0" y="128999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455989" y="973471"/>
            <a:ext cx="2511711" cy="2511711"/>
          </a:xfrm>
          <a:custGeom>
            <a:avLst/>
            <a:gdLst/>
            <a:ahLst/>
            <a:cxnLst/>
            <a:rect r="r" b="b" t="t" l="l"/>
            <a:pathLst>
              <a:path h="2511711" w="2511711">
                <a:moveTo>
                  <a:pt x="0" y="0"/>
                </a:moveTo>
                <a:lnTo>
                  <a:pt x="2511711" y="0"/>
                </a:lnTo>
                <a:lnTo>
                  <a:pt x="2511711" y="2511711"/>
                </a:lnTo>
                <a:lnTo>
                  <a:pt x="0" y="25117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820661" y="1528634"/>
            <a:ext cx="1782367" cy="1401386"/>
          </a:xfrm>
          <a:custGeom>
            <a:avLst/>
            <a:gdLst/>
            <a:ahLst/>
            <a:cxnLst/>
            <a:rect r="r" b="b" t="t" l="l"/>
            <a:pathLst>
              <a:path h="1401386" w="1782367">
                <a:moveTo>
                  <a:pt x="0" y="0"/>
                </a:moveTo>
                <a:lnTo>
                  <a:pt x="1782367" y="0"/>
                </a:lnTo>
                <a:lnTo>
                  <a:pt x="1782367" y="1401386"/>
                </a:lnTo>
                <a:lnTo>
                  <a:pt x="0" y="140138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12025937" y="956742"/>
            <a:ext cx="8373517" cy="837351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4906" t="0" r="-24906" b="0"/>
              </a:stretch>
            </a:blipFill>
          </p:spPr>
        </p:sp>
      </p:grpSp>
      <p:sp>
        <p:nvSpPr>
          <p:cNvPr name="TextBox 7" id="7"/>
          <p:cNvSpPr txBox="true"/>
          <p:nvPr/>
        </p:nvSpPr>
        <p:spPr>
          <a:xfrm rot="0">
            <a:off x="2154556" y="696636"/>
            <a:ext cx="6379466" cy="1965325"/>
          </a:xfrm>
          <a:prstGeom prst="rect">
            <a:avLst/>
          </a:prstGeom>
        </p:spPr>
        <p:txBody>
          <a:bodyPr anchor="t" rtlCol="false" tIns="0" lIns="0" bIns="0" rIns="0">
            <a:spAutoFit/>
          </a:bodyPr>
          <a:lstStyle/>
          <a:p>
            <a:pPr algn="l">
              <a:lnSpc>
                <a:spcPts val="7699"/>
              </a:lnSpc>
            </a:pPr>
            <a:r>
              <a:rPr lang="en-US" sz="6999" b="true">
                <a:solidFill>
                  <a:srgbClr val="EFEFEF"/>
                </a:solidFill>
                <a:latin typeface="Gotham Bold"/>
                <a:ea typeface="Gotham Bold"/>
                <a:cs typeface="Gotham Bold"/>
                <a:sym typeface="Gotham Bold"/>
              </a:rPr>
              <a:t>What’s new for 2026</a:t>
            </a:r>
          </a:p>
        </p:txBody>
      </p:sp>
      <p:sp>
        <p:nvSpPr>
          <p:cNvPr name="TextBox 8" id="8"/>
          <p:cNvSpPr txBox="true"/>
          <p:nvPr/>
        </p:nvSpPr>
        <p:spPr>
          <a:xfrm rot="0">
            <a:off x="1692576" y="2882395"/>
            <a:ext cx="7763413" cy="6790054"/>
          </a:xfrm>
          <a:prstGeom prst="rect">
            <a:avLst/>
          </a:prstGeom>
        </p:spPr>
        <p:txBody>
          <a:bodyPr anchor="t" rtlCol="false" tIns="0" lIns="0" bIns="0" rIns="0">
            <a:spAutoFit/>
          </a:bodyPr>
          <a:lstStyle/>
          <a:p>
            <a:pPr algn="l" marL="496575" indent="-248288" lvl="1">
              <a:lnSpc>
                <a:spcPts val="3220"/>
              </a:lnSpc>
              <a:buFont typeface="Arial"/>
              <a:buChar char="•"/>
            </a:pPr>
            <a:r>
              <a:rPr lang="en-US" sz="2300">
                <a:solidFill>
                  <a:srgbClr val="EFEFEF"/>
                </a:solidFill>
                <a:latin typeface="Gotham"/>
                <a:ea typeface="Gotham"/>
                <a:cs typeface="Gotham"/>
                <a:sym typeface="Gotham"/>
              </a:rPr>
              <a:t>30-day timeframe for conducting a Probable Cause Hearing once requested by the sending state (unless continuances are granted)</a:t>
            </a:r>
          </a:p>
          <a:p>
            <a:pPr algn="l">
              <a:lnSpc>
                <a:spcPts val="3220"/>
              </a:lnSpc>
            </a:pPr>
          </a:p>
          <a:p>
            <a:pPr algn="l" marL="496575" indent="-248288" lvl="1">
              <a:lnSpc>
                <a:spcPts val="3220"/>
              </a:lnSpc>
              <a:buFont typeface="Arial"/>
              <a:buChar char="•"/>
            </a:pPr>
            <a:r>
              <a:rPr lang="en-US" sz="2300">
                <a:solidFill>
                  <a:srgbClr val="EFEFEF"/>
                </a:solidFill>
                <a:latin typeface="Gotham"/>
                <a:ea typeface="Gotham"/>
                <a:cs typeface="Gotham"/>
                <a:sym typeface="Gotham"/>
              </a:rPr>
              <a:t>Documentation of the alleged violations and the hearing officer’s finding on each violation will be included in the report sent to the sending state</a:t>
            </a:r>
          </a:p>
          <a:p>
            <a:pPr algn="l">
              <a:lnSpc>
                <a:spcPts val="3220"/>
              </a:lnSpc>
            </a:pPr>
          </a:p>
          <a:p>
            <a:pPr algn="l" marL="496575" indent="-248288" lvl="1">
              <a:lnSpc>
                <a:spcPts val="3220"/>
              </a:lnSpc>
              <a:buFont typeface="Arial"/>
              <a:buChar char="•"/>
            </a:pPr>
            <a:r>
              <a:rPr lang="en-US" sz="2300">
                <a:solidFill>
                  <a:srgbClr val="EFEFEF"/>
                </a:solidFill>
                <a:latin typeface="Gotham"/>
                <a:ea typeface="Gotham"/>
                <a:cs typeface="Gotham"/>
                <a:sym typeface="Gotham"/>
              </a:rPr>
              <a:t>Timeframes for retaking will begin once the results of the Probable Cause Hearing are submitted to the sending state</a:t>
            </a:r>
          </a:p>
          <a:p>
            <a:pPr algn="l">
              <a:lnSpc>
                <a:spcPts val="3220"/>
              </a:lnSpc>
            </a:pPr>
          </a:p>
          <a:p>
            <a:pPr algn="l" marL="496575" indent="-248288" lvl="1">
              <a:lnSpc>
                <a:spcPts val="3220"/>
              </a:lnSpc>
              <a:buFont typeface="Arial"/>
              <a:buChar char="•"/>
            </a:pPr>
            <a:r>
              <a:rPr lang="en-US" sz="2300">
                <a:solidFill>
                  <a:srgbClr val="EFEFEF"/>
                </a:solidFill>
                <a:latin typeface="Gotham"/>
                <a:ea typeface="Gotham"/>
                <a:cs typeface="Gotham"/>
                <a:sym typeface="Gotham"/>
              </a:rPr>
              <a:t>Absconders arrested in the receiving state must have probable cause established prior to retaking if they have been gone for more than 30 days or if states do not mutually agree to continue supervision</a:t>
            </a:r>
          </a:p>
        </p:txBody>
      </p:sp>
      <p:sp>
        <p:nvSpPr>
          <p:cNvPr name="Freeform 9" id="9"/>
          <p:cNvSpPr/>
          <p:nvPr/>
        </p:nvSpPr>
        <p:spPr>
          <a:xfrm flipH="false" flipV="false" rot="-5400000">
            <a:off x="213145" y="1442072"/>
            <a:ext cx="1631111" cy="407778"/>
          </a:xfrm>
          <a:custGeom>
            <a:avLst/>
            <a:gdLst/>
            <a:ahLst/>
            <a:cxnLst/>
            <a:rect r="r" b="b" t="t" l="l"/>
            <a:pathLst>
              <a:path h="407778" w="1631111">
                <a:moveTo>
                  <a:pt x="0" y="0"/>
                </a:moveTo>
                <a:lnTo>
                  <a:pt x="1631110" y="0"/>
                </a:lnTo>
                <a:lnTo>
                  <a:pt x="1631110" y="407778"/>
                </a:lnTo>
                <a:lnTo>
                  <a:pt x="0" y="40777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DAG5PHpH0Y8</dc:identifier>
  <dcterms:modified xsi:type="dcterms:W3CDTF">2011-08-01T06:04:30Z</dcterms:modified>
  <cp:revision>1</cp:revision>
  <dc:title>Probable Cause Hearings</dc:title>
</cp:coreProperties>
</file>