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564" r:id="rId3"/>
    <p:sldId id="575" r:id="rId4"/>
    <p:sldId id="567" r:id="rId5"/>
    <p:sldId id="620" r:id="rId6"/>
    <p:sldId id="566" r:id="rId7"/>
    <p:sldId id="571" r:id="rId8"/>
    <p:sldId id="573" r:id="rId9"/>
    <p:sldId id="574" r:id="rId10"/>
    <p:sldId id="621" r:id="rId11"/>
    <p:sldId id="568" r:id="rId12"/>
    <p:sldId id="598" r:id="rId13"/>
    <p:sldId id="622" r:id="rId14"/>
    <p:sldId id="616" r:id="rId15"/>
    <p:sldId id="600" r:id="rId16"/>
    <p:sldId id="601" r:id="rId17"/>
    <p:sldId id="602" r:id="rId18"/>
    <p:sldId id="603" r:id="rId19"/>
    <p:sldId id="623" r:id="rId20"/>
    <p:sldId id="576" r:id="rId21"/>
    <p:sldId id="624" r:id="rId22"/>
    <p:sldId id="578" r:id="rId23"/>
    <p:sldId id="590" r:id="rId24"/>
    <p:sldId id="577" r:id="rId25"/>
    <p:sldId id="579" r:id="rId26"/>
    <p:sldId id="581" r:id="rId27"/>
    <p:sldId id="583" r:id="rId28"/>
    <p:sldId id="584" r:id="rId29"/>
    <p:sldId id="589" r:id="rId30"/>
    <p:sldId id="626" r:id="rId31"/>
    <p:sldId id="597" r:id="rId32"/>
    <p:sldId id="605" r:id="rId33"/>
    <p:sldId id="627" r:id="rId34"/>
    <p:sldId id="611" r:id="rId35"/>
    <p:sldId id="606" r:id="rId36"/>
    <p:sldId id="628" r:id="rId37"/>
    <p:sldId id="629" r:id="rId38"/>
    <p:sldId id="607" r:id="rId39"/>
    <p:sldId id="610" r:id="rId40"/>
    <p:sldId id="613" r:id="rId41"/>
    <p:sldId id="569" r:id="rId42"/>
    <p:sldId id="614" r:id="rId43"/>
    <p:sldId id="615" r:id="rId44"/>
    <p:sldId id="630" r:id="rId45"/>
    <p:sldId id="618" r:id="rId46"/>
    <p:sldId id="619" r:id="rId47"/>
  </p:sldIdLst>
  <p:sldSz cx="12192000" cy="6858000"/>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 userDrawn="1">
          <p15:clr>
            <a:srgbClr val="A4A3A4"/>
          </p15:clr>
        </p15:guide>
        <p15:guide id="2" pos="288" userDrawn="1">
          <p15:clr>
            <a:srgbClr val="A4A3A4"/>
          </p15:clr>
        </p15:guide>
        <p15:guide id="3" pos="7392" userDrawn="1">
          <p15:clr>
            <a:srgbClr val="A4A3A4"/>
          </p15:clr>
        </p15:guide>
        <p15:guide id="4" orient="horz" pos="672" userDrawn="1">
          <p15:clr>
            <a:srgbClr val="A4A3A4"/>
          </p15:clr>
        </p15:guide>
        <p15:guide id="5" orient="horz" pos="216" userDrawn="1">
          <p15:clr>
            <a:srgbClr val="A4A3A4"/>
          </p15:clr>
        </p15:guide>
        <p15:guide id="6" orient="horz" pos="38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spring@interstatecompact.org" initials="m" lastIdx="2" clrIdx="0">
    <p:extLst>
      <p:ext uri="{19B8F6BF-5375-455C-9EA6-DF929625EA0E}">
        <p15:presenceInfo xmlns:p15="http://schemas.microsoft.com/office/powerpoint/2012/main" userId="be4f0ff4ee8123c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747"/>
    <a:srgbClr val="A20000"/>
    <a:srgbClr val="CD0E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745" autoAdjust="0"/>
    <p:restoredTop sz="65971" autoAdjust="0"/>
  </p:normalViewPr>
  <p:slideViewPr>
    <p:cSldViewPr snapToGrid="0">
      <p:cViewPr varScale="1">
        <p:scale>
          <a:sx n="58" d="100"/>
          <a:sy n="58" d="100"/>
        </p:scale>
        <p:origin x="1018" y="48"/>
      </p:cViewPr>
      <p:guideLst>
        <p:guide orient="horz" pos="864"/>
        <p:guide pos="288"/>
        <p:guide pos="7392"/>
        <p:guide orient="horz" pos="672"/>
        <p:guide orient="horz" pos="216"/>
        <p:guide orient="horz" pos="3816"/>
      </p:guideLst>
    </p:cSldViewPr>
  </p:slideViewPr>
  <p:notesTextViewPr>
    <p:cViewPr>
      <p:scale>
        <a:sx n="1" d="1"/>
        <a:sy n="1" d="1"/>
      </p:scale>
      <p:origin x="0" y="0"/>
    </p:cViewPr>
  </p:notesTextViewPr>
  <p:notesViewPr>
    <p:cSldViewPr snapToGrid="0">
      <p:cViewPr>
        <p:scale>
          <a:sx n="90" d="100"/>
          <a:sy n="90" d="100"/>
        </p:scale>
        <p:origin x="2539"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634F4B-6E72-4AEC-B6BE-813891EA0335}" type="doc">
      <dgm:prSet loTypeId="urn:diagrams.loki3.com/BracketList+Icon" loCatId="list" qsTypeId="urn:microsoft.com/office/officeart/2005/8/quickstyle/simple1" qsCatId="simple" csTypeId="urn:microsoft.com/office/officeart/2005/8/colors/accent2_5" csCatId="accent2" phldr="1"/>
      <dgm:spPr/>
    </dgm:pt>
    <dgm:pt modelId="{BB1EF740-B57D-4E32-B1DD-EBD881BA5AAB}">
      <dgm:prSet phldrT="[Text]" custT="1"/>
      <dgm:spPr/>
      <dgm:t>
        <a:bodyPr/>
        <a:lstStyle/>
        <a:p>
          <a:r>
            <a:rPr lang="en-US" sz="4000" dirty="0" smtClean="0">
              <a:latin typeface="+mj-lt"/>
              <a:cs typeface="Calibri" panose="020F0502020204030204" pitchFamily="34" charset="0"/>
            </a:rPr>
            <a:t>External</a:t>
          </a:r>
          <a:endParaRPr lang="en-US" sz="4000" dirty="0">
            <a:latin typeface="+mj-lt"/>
            <a:cs typeface="Calibri" panose="020F0502020204030204" pitchFamily="34" charset="0"/>
          </a:endParaRPr>
        </a:p>
      </dgm:t>
    </dgm:pt>
    <dgm:pt modelId="{DE44C886-F79C-43A0-888E-6506ECFCBA15}" type="parTrans" cxnId="{6220CA54-83B7-48EA-808F-D8D800E44B16}">
      <dgm:prSet/>
      <dgm:spPr/>
      <dgm:t>
        <a:bodyPr/>
        <a:lstStyle/>
        <a:p>
          <a:endParaRPr lang="en-US"/>
        </a:p>
      </dgm:t>
    </dgm:pt>
    <dgm:pt modelId="{67EF8D8C-DF48-492C-AC79-87C9D7753AF4}" type="sibTrans" cxnId="{6220CA54-83B7-48EA-808F-D8D800E44B16}">
      <dgm:prSet/>
      <dgm:spPr/>
      <dgm:t>
        <a:bodyPr/>
        <a:lstStyle/>
        <a:p>
          <a:endParaRPr lang="en-US"/>
        </a:p>
      </dgm:t>
    </dgm:pt>
    <dgm:pt modelId="{BCA0DE0B-2390-4BB1-9C76-23A225AF602F}">
      <dgm:prSet phldrT="[Text]" custT="1"/>
      <dgm:spPr/>
      <dgm:t>
        <a:bodyPr/>
        <a:lstStyle/>
        <a:p>
          <a:r>
            <a:rPr lang="en-US" sz="4000" dirty="0" smtClean="0">
              <a:latin typeface="+mj-lt"/>
              <a:cs typeface="Calibri" panose="020F0502020204030204" pitchFamily="34" charset="0"/>
            </a:rPr>
            <a:t>Internal</a:t>
          </a:r>
          <a:endParaRPr lang="en-US" sz="4000" dirty="0">
            <a:latin typeface="+mj-lt"/>
            <a:cs typeface="Calibri" panose="020F0502020204030204" pitchFamily="34" charset="0"/>
          </a:endParaRPr>
        </a:p>
      </dgm:t>
    </dgm:pt>
    <dgm:pt modelId="{A68A868B-ACDC-4CFF-912D-A69617C81C3A}" type="parTrans" cxnId="{08C21DA1-7172-449E-98D2-2A201B11AF05}">
      <dgm:prSet/>
      <dgm:spPr/>
      <dgm:t>
        <a:bodyPr/>
        <a:lstStyle/>
        <a:p>
          <a:endParaRPr lang="en-US"/>
        </a:p>
      </dgm:t>
    </dgm:pt>
    <dgm:pt modelId="{01480236-DCD2-4237-A256-B31ED62D25FB}" type="sibTrans" cxnId="{08C21DA1-7172-449E-98D2-2A201B11AF05}">
      <dgm:prSet/>
      <dgm:spPr/>
      <dgm:t>
        <a:bodyPr/>
        <a:lstStyle/>
        <a:p>
          <a:endParaRPr lang="en-US"/>
        </a:p>
      </dgm:t>
    </dgm:pt>
    <dgm:pt modelId="{155ACBC0-E845-4443-9C07-A0110FBCCC8D}">
      <dgm:prSet phldrT="[Text]" custT="1"/>
      <dgm:spPr>
        <a:solidFill>
          <a:srgbClr val="102747"/>
        </a:solidFill>
      </dgm:spPr>
      <dgm:t>
        <a:bodyPr/>
        <a:lstStyle/>
        <a:p>
          <a:r>
            <a:rPr lang="en-US" sz="2400" dirty="0" smtClean="0">
              <a:solidFill>
                <a:schemeClr val="bg1"/>
              </a:solidFill>
              <a:effectLst/>
              <a:latin typeface="+mn-lt"/>
              <a:ea typeface="+mn-ea"/>
              <a:cs typeface="+mn-cs"/>
            </a:rPr>
            <a:t>You are going to need each other</a:t>
          </a:r>
          <a:endParaRPr lang="en-US" sz="2400" dirty="0">
            <a:solidFill>
              <a:schemeClr val="bg1"/>
            </a:solidFill>
            <a:latin typeface="Garamond" panose="02020404030301010803" pitchFamily="18" charset="0"/>
            <a:cs typeface="Calibri" panose="020F0502020204030204" pitchFamily="34" charset="0"/>
          </a:endParaRPr>
        </a:p>
      </dgm:t>
    </dgm:pt>
    <dgm:pt modelId="{48A99972-AC66-4FD0-BF12-BF483B96583A}" type="parTrans" cxnId="{A104F60E-4302-4BD5-8867-C1CDBA3F8E80}">
      <dgm:prSet/>
      <dgm:spPr/>
      <dgm:t>
        <a:bodyPr/>
        <a:lstStyle/>
        <a:p>
          <a:endParaRPr lang="en-US"/>
        </a:p>
      </dgm:t>
    </dgm:pt>
    <dgm:pt modelId="{2EE1CD1B-B871-4B5B-BBBA-73FE91116E4B}" type="sibTrans" cxnId="{A104F60E-4302-4BD5-8867-C1CDBA3F8E80}">
      <dgm:prSet/>
      <dgm:spPr/>
      <dgm:t>
        <a:bodyPr/>
        <a:lstStyle/>
        <a:p>
          <a:endParaRPr lang="en-US"/>
        </a:p>
      </dgm:t>
    </dgm:pt>
    <dgm:pt modelId="{1AE21AAD-2656-4E02-A539-B5F46E6DF5E5}">
      <dgm:prSet phldrT="[Text]" custT="1"/>
      <dgm:spPr>
        <a:solidFill>
          <a:schemeClr val="tx1">
            <a:lumMod val="65000"/>
            <a:lumOff val="35000"/>
            <a:alpha val="91000"/>
          </a:schemeClr>
        </a:solidFill>
      </dgm:spPr>
      <dgm:t>
        <a:bodyPr/>
        <a:lstStyle/>
        <a:p>
          <a:r>
            <a:rPr lang="en-US" sz="2400" dirty="0" smtClean="0"/>
            <a:t>Challenge thoughts/feelings</a:t>
          </a:r>
          <a:endParaRPr lang="en-US" sz="2400" dirty="0">
            <a:latin typeface="Garamond" panose="02020404030301010803" pitchFamily="18" charset="0"/>
            <a:cs typeface="Calibri" panose="020F0502020204030204" pitchFamily="34" charset="0"/>
          </a:endParaRPr>
        </a:p>
      </dgm:t>
    </dgm:pt>
    <dgm:pt modelId="{0B206BC6-D308-41B3-8F89-1F29775DF8C4}" type="parTrans" cxnId="{841101AB-2397-4833-96C9-558FA0690CD1}">
      <dgm:prSet/>
      <dgm:spPr/>
      <dgm:t>
        <a:bodyPr/>
        <a:lstStyle/>
        <a:p>
          <a:endParaRPr lang="en-US"/>
        </a:p>
      </dgm:t>
    </dgm:pt>
    <dgm:pt modelId="{6309D9C1-F520-405A-BCBC-6578161BEBA5}" type="sibTrans" cxnId="{841101AB-2397-4833-96C9-558FA0690CD1}">
      <dgm:prSet/>
      <dgm:spPr/>
      <dgm:t>
        <a:bodyPr/>
        <a:lstStyle/>
        <a:p>
          <a:endParaRPr lang="en-US"/>
        </a:p>
      </dgm:t>
    </dgm:pt>
    <dgm:pt modelId="{0734EA5A-9A11-470E-ABA3-E2A43EE31618}">
      <dgm:prSet custT="1"/>
      <dgm:spPr>
        <a:solidFill>
          <a:schemeClr val="tx1">
            <a:lumMod val="65000"/>
            <a:lumOff val="35000"/>
            <a:alpha val="91000"/>
          </a:schemeClr>
        </a:solidFill>
      </dgm:spPr>
      <dgm:t>
        <a:bodyPr/>
        <a:lstStyle/>
        <a:p>
          <a:r>
            <a:rPr lang="en-US" sz="2400" dirty="0" smtClean="0"/>
            <a:t>Don’t fall into the ‘Always’ &amp; ‘Never’ about other states</a:t>
          </a:r>
          <a:endParaRPr lang="en-US" sz="2400" dirty="0"/>
        </a:p>
      </dgm:t>
    </dgm:pt>
    <dgm:pt modelId="{AAEA76D8-88C1-4A2B-A5EC-3170E9E109A8}" type="parTrans" cxnId="{CB44C4E6-42CE-4A1B-9BB7-02E4F0ABA71E}">
      <dgm:prSet/>
      <dgm:spPr/>
      <dgm:t>
        <a:bodyPr/>
        <a:lstStyle/>
        <a:p>
          <a:endParaRPr lang="en-US"/>
        </a:p>
      </dgm:t>
    </dgm:pt>
    <dgm:pt modelId="{C5FFA291-6253-42DE-81A7-09A55130AC3D}" type="sibTrans" cxnId="{CB44C4E6-42CE-4A1B-9BB7-02E4F0ABA71E}">
      <dgm:prSet/>
      <dgm:spPr/>
      <dgm:t>
        <a:bodyPr/>
        <a:lstStyle/>
        <a:p>
          <a:endParaRPr lang="en-US"/>
        </a:p>
      </dgm:t>
    </dgm:pt>
    <dgm:pt modelId="{0E5DAF06-6848-40E5-8C6D-36D0C5D7906B}">
      <dgm:prSet custT="1"/>
      <dgm:spPr/>
      <dgm:t>
        <a:bodyPr/>
        <a:lstStyle/>
        <a:p>
          <a:r>
            <a:rPr lang="en-US" sz="2400" dirty="0" smtClean="0"/>
            <a:t>Understand Perspective</a:t>
          </a:r>
          <a:endParaRPr lang="en-US" sz="2400" dirty="0"/>
        </a:p>
      </dgm:t>
    </dgm:pt>
    <dgm:pt modelId="{6D5BDD52-E25A-4062-BF69-919BD4B93174}" type="parTrans" cxnId="{7AD6709F-35B5-4038-B55C-1FFE25236D80}">
      <dgm:prSet/>
      <dgm:spPr/>
      <dgm:t>
        <a:bodyPr/>
        <a:lstStyle/>
        <a:p>
          <a:endParaRPr lang="en-US"/>
        </a:p>
      </dgm:t>
    </dgm:pt>
    <dgm:pt modelId="{DC4B90B5-EDCF-4803-820F-B01316447F1E}" type="sibTrans" cxnId="{7AD6709F-35B5-4038-B55C-1FFE25236D80}">
      <dgm:prSet/>
      <dgm:spPr/>
      <dgm:t>
        <a:bodyPr/>
        <a:lstStyle/>
        <a:p>
          <a:endParaRPr lang="en-US"/>
        </a:p>
      </dgm:t>
    </dgm:pt>
    <dgm:pt modelId="{7F9FD43A-4D0E-4E1F-8EE3-1AED9032BECA}">
      <dgm:prSet custT="1"/>
      <dgm:spPr/>
      <dgm:t>
        <a:bodyPr/>
        <a:lstStyle/>
        <a:p>
          <a:r>
            <a:rPr lang="en-US" sz="2400" dirty="0" smtClean="0"/>
            <a:t>Always THINK Purpose of the Compact….</a:t>
          </a:r>
          <a:endParaRPr lang="en-US" sz="2400" dirty="0"/>
        </a:p>
      </dgm:t>
    </dgm:pt>
    <dgm:pt modelId="{9BEA07C2-4EB5-4749-B097-824EA4706965}" type="parTrans" cxnId="{E2CDB422-947D-4BFA-8D99-6D9CD93D2333}">
      <dgm:prSet/>
      <dgm:spPr/>
      <dgm:t>
        <a:bodyPr/>
        <a:lstStyle/>
        <a:p>
          <a:endParaRPr lang="en-US"/>
        </a:p>
      </dgm:t>
    </dgm:pt>
    <dgm:pt modelId="{14424A4D-B479-45F8-9F99-D06F11D4E675}" type="sibTrans" cxnId="{E2CDB422-947D-4BFA-8D99-6D9CD93D2333}">
      <dgm:prSet/>
      <dgm:spPr/>
      <dgm:t>
        <a:bodyPr/>
        <a:lstStyle/>
        <a:p>
          <a:endParaRPr lang="en-US"/>
        </a:p>
      </dgm:t>
    </dgm:pt>
    <dgm:pt modelId="{9723E0E0-0280-4C66-92A6-42DA4415B3D3}">
      <dgm:prSet custT="1"/>
      <dgm:spPr>
        <a:solidFill>
          <a:schemeClr val="tx1">
            <a:lumMod val="65000"/>
            <a:lumOff val="35000"/>
            <a:alpha val="91000"/>
          </a:schemeClr>
        </a:solidFill>
      </dgm:spPr>
      <dgm:t>
        <a:bodyPr/>
        <a:lstStyle/>
        <a:p>
          <a:r>
            <a:rPr lang="en-US" sz="2400" dirty="0" smtClean="0"/>
            <a:t>Data doesn’t lie-Invalid rejection:  Are your officers verifying plans/providing sufficient detail? Are staff reviewing?</a:t>
          </a:r>
          <a:endParaRPr lang="en-US" sz="2400" dirty="0"/>
        </a:p>
      </dgm:t>
    </dgm:pt>
    <dgm:pt modelId="{7E2F3752-1294-424C-A904-87CAF8DED4C1}" type="parTrans" cxnId="{22023BC4-30F3-4EA5-AF28-2B390DB971B1}">
      <dgm:prSet/>
      <dgm:spPr/>
      <dgm:t>
        <a:bodyPr/>
        <a:lstStyle/>
        <a:p>
          <a:endParaRPr lang="en-US"/>
        </a:p>
      </dgm:t>
    </dgm:pt>
    <dgm:pt modelId="{7CC9F299-A48F-4A36-A47F-C35FF7C95021}" type="sibTrans" cxnId="{22023BC4-30F3-4EA5-AF28-2B390DB971B1}">
      <dgm:prSet/>
      <dgm:spPr/>
      <dgm:t>
        <a:bodyPr/>
        <a:lstStyle/>
        <a:p>
          <a:endParaRPr lang="en-US"/>
        </a:p>
      </dgm:t>
    </dgm:pt>
    <dgm:pt modelId="{29CB94DE-8780-4B36-A9E5-B84838929223}" type="pres">
      <dgm:prSet presAssocID="{04634F4B-6E72-4AEC-B6BE-813891EA0335}" presName="Name0" presStyleCnt="0">
        <dgm:presLayoutVars>
          <dgm:dir/>
          <dgm:animLvl val="lvl"/>
          <dgm:resizeHandles val="exact"/>
        </dgm:presLayoutVars>
      </dgm:prSet>
      <dgm:spPr/>
    </dgm:pt>
    <dgm:pt modelId="{8413B99E-1AA1-4F8A-8AAE-4DC9CA630B0B}" type="pres">
      <dgm:prSet presAssocID="{BB1EF740-B57D-4E32-B1DD-EBD881BA5AAB}" presName="linNode" presStyleCnt="0"/>
      <dgm:spPr/>
    </dgm:pt>
    <dgm:pt modelId="{51530CC4-871F-49AA-B7FC-E51D9571F0C9}" type="pres">
      <dgm:prSet presAssocID="{BB1EF740-B57D-4E32-B1DD-EBD881BA5AAB}" presName="parTx" presStyleLbl="revTx" presStyleIdx="0" presStyleCnt="2" custScaleX="131233" custScaleY="91832">
        <dgm:presLayoutVars>
          <dgm:chMax val="1"/>
          <dgm:bulletEnabled val="1"/>
        </dgm:presLayoutVars>
      </dgm:prSet>
      <dgm:spPr/>
      <dgm:t>
        <a:bodyPr/>
        <a:lstStyle/>
        <a:p>
          <a:endParaRPr lang="en-US"/>
        </a:p>
      </dgm:t>
    </dgm:pt>
    <dgm:pt modelId="{E4ACD0D4-AB31-4A63-896B-B6CE9B09F508}" type="pres">
      <dgm:prSet presAssocID="{BB1EF740-B57D-4E32-B1DD-EBD881BA5AAB}" presName="bracket" presStyleLbl="parChTrans1D1" presStyleIdx="0" presStyleCnt="2"/>
      <dgm:spPr/>
    </dgm:pt>
    <dgm:pt modelId="{1E989502-F076-437C-B901-E9EF1146A5EB}" type="pres">
      <dgm:prSet presAssocID="{BB1EF740-B57D-4E32-B1DD-EBD881BA5AAB}" presName="spH" presStyleCnt="0"/>
      <dgm:spPr/>
    </dgm:pt>
    <dgm:pt modelId="{34FC7649-8186-49BB-A6D6-B3D4C14AF75F}" type="pres">
      <dgm:prSet presAssocID="{BB1EF740-B57D-4E32-B1DD-EBD881BA5AAB}" presName="desTx" presStyleLbl="node1" presStyleIdx="0" presStyleCnt="2" custScaleX="112373" custScaleY="150058" custLinFactNeighborX="-77288" custLinFactNeighborY="2059">
        <dgm:presLayoutVars>
          <dgm:bulletEnabled val="1"/>
        </dgm:presLayoutVars>
      </dgm:prSet>
      <dgm:spPr/>
      <dgm:t>
        <a:bodyPr/>
        <a:lstStyle/>
        <a:p>
          <a:endParaRPr lang="en-US"/>
        </a:p>
      </dgm:t>
    </dgm:pt>
    <dgm:pt modelId="{74D0CFC2-8EE6-453A-A7AE-5FB8E1D1281C}" type="pres">
      <dgm:prSet presAssocID="{67EF8D8C-DF48-492C-AC79-87C9D7753AF4}" presName="spV" presStyleCnt="0"/>
      <dgm:spPr/>
    </dgm:pt>
    <dgm:pt modelId="{DF297F3D-53BE-4ABE-B6F8-BDFFDEDB738A}" type="pres">
      <dgm:prSet presAssocID="{BCA0DE0B-2390-4BB1-9C76-23A225AF602F}" presName="linNode" presStyleCnt="0"/>
      <dgm:spPr/>
    </dgm:pt>
    <dgm:pt modelId="{553C3B08-6B83-480E-BDDA-975F5DB0441A}" type="pres">
      <dgm:prSet presAssocID="{BCA0DE0B-2390-4BB1-9C76-23A225AF602F}" presName="parTx" presStyleLbl="revTx" presStyleIdx="1" presStyleCnt="2" custScaleX="86136" custScaleY="96868" custLinFactX="213" custLinFactNeighborX="100000" custLinFactNeighborY="2060">
        <dgm:presLayoutVars>
          <dgm:chMax val="1"/>
          <dgm:bulletEnabled val="1"/>
        </dgm:presLayoutVars>
      </dgm:prSet>
      <dgm:spPr/>
      <dgm:t>
        <a:bodyPr/>
        <a:lstStyle/>
        <a:p>
          <a:endParaRPr lang="en-US"/>
        </a:p>
      </dgm:t>
    </dgm:pt>
    <dgm:pt modelId="{4B5E015C-75F4-4F11-9A25-1900B1A8164A}" type="pres">
      <dgm:prSet presAssocID="{BCA0DE0B-2390-4BB1-9C76-23A225AF602F}" presName="bracket" presStyleLbl="parChTrans1D1" presStyleIdx="1" presStyleCnt="2" custLinFactX="81839" custLinFactNeighborX="100000" custLinFactNeighborY="2709"/>
      <dgm:spPr/>
    </dgm:pt>
    <dgm:pt modelId="{584E217C-D911-4A8B-909E-9E1B821811DD}" type="pres">
      <dgm:prSet presAssocID="{BCA0DE0B-2390-4BB1-9C76-23A225AF602F}" presName="spH" presStyleCnt="0"/>
      <dgm:spPr/>
    </dgm:pt>
    <dgm:pt modelId="{483FFBBE-F9CB-4367-9E5B-088E5A67382A}" type="pres">
      <dgm:prSet presAssocID="{BCA0DE0B-2390-4BB1-9C76-23A225AF602F}" presName="desTx" presStyleLbl="node1" presStyleIdx="1" presStyleCnt="2" custScaleX="97423" custScaleY="151518" custLinFactX="3288" custLinFactNeighborX="100000" custLinFactNeighborY="6247">
        <dgm:presLayoutVars>
          <dgm:bulletEnabled val="1"/>
        </dgm:presLayoutVars>
      </dgm:prSet>
      <dgm:spPr/>
      <dgm:t>
        <a:bodyPr/>
        <a:lstStyle/>
        <a:p>
          <a:endParaRPr lang="en-US"/>
        </a:p>
      </dgm:t>
    </dgm:pt>
  </dgm:ptLst>
  <dgm:cxnLst>
    <dgm:cxn modelId="{30EC0596-CE98-42DB-86A4-3E1927A1058E}" type="presOf" srcId="{0E5DAF06-6848-40E5-8C6D-36D0C5D7906B}" destId="{34FC7649-8186-49BB-A6D6-B3D4C14AF75F}" srcOrd="0" destOrd="1" presId="urn:diagrams.loki3.com/BracketList+Icon"/>
    <dgm:cxn modelId="{8E19538C-8796-4B7A-9211-7AE886A9B793}" type="presOf" srcId="{04634F4B-6E72-4AEC-B6BE-813891EA0335}" destId="{29CB94DE-8780-4B36-A9E5-B84838929223}" srcOrd="0" destOrd="0" presId="urn:diagrams.loki3.com/BracketList+Icon"/>
    <dgm:cxn modelId="{A104F60E-4302-4BD5-8867-C1CDBA3F8E80}" srcId="{BB1EF740-B57D-4E32-B1DD-EBD881BA5AAB}" destId="{155ACBC0-E845-4443-9C07-A0110FBCCC8D}" srcOrd="0" destOrd="0" parTransId="{48A99972-AC66-4FD0-BF12-BF483B96583A}" sibTransId="{2EE1CD1B-B871-4B5B-BBBA-73FE91116E4B}"/>
    <dgm:cxn modelId="{6220CA54-83B7-48EA-808F-D8D800E44B16}" srcId="{04634F4B-6E72-4AEC-B6BE-813891EA0335}" destId="{BB1EF740-B57D-4E32-B1DD-EBD881BA5AAB}" srcOrd="0" destOrd="0" parTransId="{DE44C886-F79C-43A0-888E-6506ECFCBA15}" sibTransId="{67EF8D8C-DF48-492C-AC79-87C9D7753AF4}"/>
    <dgm:cxn modelId="{E2CDB422-947D-4BFA-8D99-6D9CD93D2333}" srcId="{BB1EF740-B57D-4E32-B1DD-EBD881BA5AAB}" destId="{7F9FD43A-4D0E-4E1F-8EE3-1AED9032BECA}" srcOrd="2" destOrd="0" parTransId="{9BEA07C2-4EB5-4749-B097-824EA4706965}" sibTransId="{14424A4D-B479-45F8-9F99-D06F11D4E675}"/>
    <dgm:cxn modelId="{D6EF69A9-7F26-4A3D-8B01-1698CE5DB12F}" type="presOf" srcId="{7F9FD43A-4D0E-4E1F-8EE3-1AED9032BECA}" destId="{34FC7649-8186-49BB-A6D6-B3D4C14AF75F}" srcOrd="0" destOrd="2" presId="urn:diagrams.loki3.com/BracketList+Icon"/>
    <dgm:cxn modelId="{7EDF9487-E040-4B9D-9BC7-2634CD22BECA}" type="presOf" srcId="{0734EA5A-9A11-470E-ABA3-E2A43EE31618}" destId="{483FFBBE-F9CB-4367-9E5B-088E5A67382A}" srcOrd="0" destOrd="1" presId="urn:diagrams.loki3.com/BracketList+Icon"/>
    <dgm:cxn modelId="{118E1F82-949F-451A-B286-BF0997E0975B}" type="presOf" srcId="{1AE21AAD-2656-4E02-A539-B5F46E6DF5E5}" destId="{483FFBBE-F9CB-4367-9E5B-088E5A67382A}" srcOrd="0" destOrd="0" presId="urn:diagrams.loki3.com/BracketList+Icon"/>
    <dgm:cxn modelId="{CA1D7BE1-1E2D-4E05-B780-FE5A156BBC75}" type="presOf" srcId="{BB1EF740-B57D-4E32-B1DD-EBD881BA5AAB}" destId="{51530CC4-871F-49AA-B7FC-E51D9571F0C9}" srcOrd="0" destOrd="0" presId="urn:diagrams.loki3.com/BracketList+Icon"/>
    <dgm:cxn modelId="{22023BC4-30F3-4EA5-AF28-2B390DB971B1}" srcId="{BCA0DE0B-2390-4BB1-9C76-23A225AF602F}" destId="{9723E0E0-0280-4C66-92A6-42DA4415B3D3}" srcOrd="2" destOrd="0" parTransId="{7E2F3752-1294-424C-A904-87CAF8DED4C1}" sibTransId="{7CC9F299-A48F-4A36-A47F-C35FF7C95021}"/>
    <dgm:cxn modelId="{7AD6709F-35B5-4038-B55C-1FFE25236D80}" srcId="{BB1EF740-B57D-4E32-B1DD-EBD881BA5AAB}" destId="{0E5DAF06-6848-40E5-8C6D-36D0C5D7906B}" srcOrd="1" destOrd="0" parTransId="{6D5BDD52-E25A-4062-BF69-919BD4B93174}" sibTransId="{DC4B90B5-EDCF-4803-820F-B01316447F1E}"/>
    <dgm:cxn modelId="{DF1D47FB-90F7-4F5F-8F76-3A169DC41672}" type="presOf" srcId="{9723E0E0-0280-4C66-92A6-42DA4415B3D3}" destId="{483FFBBE-F9CB-4367-9E5B-088E5A67382A}" srcOrd="0" destOrd="2" presId="urn:diagrams.loki3.com/BracketList+Icon"/>
    <dgm:cxn modelId="{CB44C4E6-42CE-4A1B-9BB7-02E4F0ABA71E}" srcId="{BCA0DE0B-2390-4BB1-9C76-23A225AF602F}" destId="{0734EA5A-9A11-470E-ABA3-E2A43EE31618}" srcOrd="1" destOrd="0" parTransId="{AAEA76D8-88C1-4A2B-A5EC-3170E9E109A8}" sibTransId="{C5FFA291-6253-42DE-81A7-09A55130AC3D}"/>
    <dgm:cxn modelId="{D625E1C9-3FC7-4706-8D9E-848CC11F63AE}" type="presOf" srcId="{BCA0DE0B-2390-4BB1-9C76-23A225AF602F}" destId="{553C3B08-6B83-480E-BDDA-975F5DB0441A}" srcOrd="0" destOrd="0" presId="urn:diagrams.loki3.com/BracketList+Icon"/>
    <dgm:cxn modelId="{CA6587BC-39AE-4E6C-BAFE-EC45CBDA6510}" type="presOf" srcId="{155ACBC0-E845-4443-9C07-A0110FBCCC8D}" destId="{34FC7649-8186-49BB-A6D6-B3D4C14AF75F}" srcOrd="0" destOrd="0" presId="urn:diagrams.loki3.com/BracketList+Icon"/>
    <dgm:cxn modelId="{08C21DA1-7172-449E-98D2-2A201B11AF05}" srcId="{04634F4B-6E72-4AEC-B6BE-813891EA0335}" destId="{BCA0DE0B-2390-4BB1-9C76-23A225AF602F}" srcOrd="1" destOrd="0" parTransId="{A68A868B-ACDC-4CFF-912D-A69617C81C3A}" sibTransId="{01480236-DCD2-4237-A256-B31ED62D25FB}"/>
    <dgm:cxn modelId="{841101AB-2397-4833-96C9-558FA0690CD1}" srcId="{BCA0DE0B-2390-4BB1-9C76-23A225AF602F}" destId="{1AE21AAD-2656-4E02-A539-B5F46E6DF5E5}" srcOrd="0" destOrd="0" parTransId="{0B206BC6-D308-41B3-8F89-1F29775DF8C4}" sibTransId="{6309D9C1-F520-405A-BCBC-6578161BEBA5}"/>
    <dgm:cxn modelId="{1CB7BDD3-2C2E-45B0-B730-D4E46681ADC6}" type="presParOf" srcId="{29CB94DE-8780-4B36-A9E5-B84838929223}" destId="{8413B99E-1AA1-4F8A-8AAE-4DC9CA630B0B}" srcOrd="0" destOrd="0" presId="urn:diagrams.loki3.com/BracketList+Icon"/>
    <dgm:cxn modelId="{CC327B3E-DA46-4FC4-9106-7C2C6D0FE712}" type="presParOf" srcId="{8413B99E-1AA1-4F8A-8AAE-4DC9CA630B0B}" destId="{51530CC4-871F-49AA-B7FC-E51D9571F0C9}" srcOrd="0" destOrd="0" presId="urn:diagrams.loki3.com/BracketList+Icon"/>
    <dgm:cxn modelId="{A9723006-DEA8-430A-9029-7C30D3B237EE}" type="presParOf" srcId="{8413B99E-1AA1-4F8A-8AAE-4DC9CA630B0B}" destId="{E4ACD0D4-AB31-4A63-896B-B6CE9B09F508}" srcOrd="1" destOrd="0" presId="urn:diagrams.loki3.com/BracketList+Icon"/>
    <dgm:cxn modelId="{8C56CB82-100F-4021-9E85-3FFC62747201}" type="presParOf" srcId="{8413B99E-1AA1-4F8A-8AAE-4DC9CA630B0B}" destId="{1E989502-F076-437C-B901-E9EF1146A5EB}" srcOrd="2" destOrd="0" presId="urn:diagrams.loki3.com/BracketList+Icon"/>
    <dgm:cxn modelId="{96982B2B-373D-42A8-BAAE-A5668D32D049}" type="presParOf" srcId="{8413B99E-1AA1-4F8A-8AAE-4DC9CA630B0B}" destId="{34FC7649-8186-49BB-A6D6-B3D4C14AF75F}" srcOrd="3" destOrd="0" presId="urn:diagrams.loki3.com/BracketList+Icon"/>
    <dgm:cxn modelId="{9404D16A-03DA-4A31-8653-490E154D3217}" type="presParOf" srcId="{29CB94DE-8780-4B36-A9E5-B84838929223}" destId="{74D0CFC2-8EE6-453A-A7AE-5FB8E1D1281C}" srcOrd="1" destOrd="0" presId="urn:diagrams.loki3.com/BracketList+Icon"/>
    <dgm:cxn modelId="{25C6178E-9F22-428F-9AB2-409A76826076}" type="presParOf" srcId="{29CB94DE-8780-4B36-A9E5-B84838929223}" destId="{DF297F3D-53BE-4ABE-B6F8-BDFFDEDB738A}" srcOrd="2" destOrd="0" presId="urn:diagrams.loki3.com/BracketList+Icon"/>
    <dgm:cxn modelId="{DD444320-418A-4CBB-B607-5EE74AA4FB25}" type="presParOf" srcId="{DF297F3D-53BE-4ABE-B6F8-BDFFDEDB738A}" destId="{553C3B08-6B83-480E-BDDA-975F5DB0441A}" srcOrd="0" destOrd="0" presId="urn:diagrams.loki3.com/BracketList+Icon"/>
    <dgm:cxn modelId="{D2CC341F-88A7-4B62-BAC9-361E507B06C5}" type="presParOf" srcId="{DF297F3D-53BE-4ABE-B6F8-BDFFDEDB738A}" destId="{4B5E015C-75F4-4F11-9A25-1900B1A8164A}" srcOrd="1" destOrd="0" presId="urn:diagrams.loki3.com/BracketList+Icon"/>
    <dgm:cxn modelId="{6B192B5A-F850-4799-B6DA-29F2E939E55F}" type="presParOf" srcId="{DF297F3D-53BE-4ABE-B6F8-BDFFDEDB738A}" destId="{584E217C-D911-4A8B-909E-9E1B821811DD}" srcOrd="2" destOrd="0" presId="urn:diagrams.loki3.com/BracketList+Icon"/>
    <dgm:cxn modelId="{D6F53723-CC78-4349-9800-9B428B151FAC}" type="presParOf" srcId="{DF297F3D-53BE-4ABE-B6F8-BDFFDEDB738A}" destId="{483FFBBE-F9CB-4367-9E5B-088E5A67382A}" srcOrd="3" destOrd="0" presId="urn:diagrams.loki3.com/BracketLis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530CC4-871F-49AA-B7FC-E51D9571F0C9}">
      <dsp:nvSpPr>
        <dsp:cNvPr id="0" name=""/>
        <dsp:cNvSpPr/>
      </dsp:nvSpPr>
      <dsp:spPr>
        <a:xfrm>
          <a:off x="479" y="602685"/>
          <a:ext cx="3254358" cy="1181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101600" rIns="284480" bIns="101600" numCol="1" spcCol="1270" anchor="ctr" anchorCtr="0">
          <a:noAutofit/>
        </a:bodyPr>
        <a:lstStyle/>
        <a:p>
          <a:pPr lvl="0" algn="r" defTabSz="1778000">
            <a:lnSpc>
              <a:spcPct val="90000"/>
            </a:lnSpc>
            <a:spcBef>
              <a:spcPct val="0"/>
            </a:spcBef>
            <a:spcAft>
              <a:spcPct val="35000"/>
            </a:spcAft>
          </a:pPr>
          <a:r>
            <a:rPr lang="en-US" sz="4000" kern="1200" dirty="0" smtClean="0">
              <a:latin typeface="+mj-lt"/>
              <a:cs typeface="Calibri" panose="020F0502020204030204" pitchFamily="34" charset="0"/>
            </a:rPr>
            <a:t>External</a:t>
          </a:r>
          <a:endParaRPr lang="en-US" sz="4000" kern="1200" dirty="0">
            <a:latin typeface="+mj-lt"/>
            <a:cs typeface="Calibri" panose="020F0502020204030204" pitchFamily="34" charset="0"/>
          </a:endParaRPr>
        </a:p>
      </dsp:txBody>
      <dsp:txXfrm>
        <a:off x="479" y="602685"/>
        <a:ext cx="3254358" cy="1181877"/>
      </dsp:txXfrm>
    </dsp:sp>
    <dsp:sp modelId="{E4ACD0D4-AB31-4A63-896B-B6CE9B09F508}">
      <dsp:nvSpPr>
        <dsp:cNvPr id="0" name=""/>
        <dsp:cNvSpPr/>
      </dsp:nvSpPr>
      <dsp:spPr>
        <a:xfrm>
          <a:off x="3254837" y="550124"/>
          <a:ext cx="495966" cy="1287000"/>
        </a:xfrm>
        <a:prstGeom prst="leftBrace">
          <a:avLst>
            <a:gd name="adj1" fmla="val 35000"/>
            <a:gd name="adj2" fmla="val 50000"/>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FC7649-8186-49BB-A6D6-B3D4C14AF75F}">
      <dsp:nvSpPr>
        <dsp:cNvPr id="0" name=""/>
        <dsp:cNvSpPr/>
      </dsp:nvSpPr>
      <dsp:spPr>
        <a:xfrm>
          <a:off x="3795861" y="254500"/>
          <a:ext cx="7579720" cy="1931246"/>
        </a:xfrm>
        <a:prstGeom prst="rect">
          <a:avLst/>
        </a:prstGeom>
        <a:solidFill>
          <a:srgbClr val="1027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solidFill>
                <a:schemeClr val="bg1"/>
              </a:solidFill>
              <a:effectLst/>
              <a:latin typeface="+mn-lt"/>
              <a:ea typeface="+mn-ea"/>
              <a:cs typeface="+mn-cs"/>
            </a:rPr>
            <a:t>You are going to need each other</a:t>
          </a:r>
          <a:endParaRPr lang="en-US" sz="2400" kern="1200" dirty="0">
            <a:solidFill>
              <a:schemeClr val="bg1"/>
            </a:solidFill>
            <a:latin typeface="Garamond" panose="02020404030301010803" pitchFamily="18" charset="0"/>
            <a:cs typeface="Calibri" panose="020F0502020204030204" pitchFamily="34" charset="0"/>
          </a:endParaRPr>
        </a:p>
        <a:p>
          <a:pPr marL="228600" lvl="1" indent="-228600" algn="l" defTabSz="1066800">
            <a:lnSpc>
              <a:spcPct val="90000"/>
            </a:lnSpc>
            <a:spcBef>
              <a:spcPct val="0"/>
            </a:spcBef>
            <a:spcAft>
              <a:spcPct val="15000"/>
            </a:spcAft>
            <a:buChar char="••"/>
          </a:pPr>
          <a:r>
            <a:rPr lang="en-US" sz="2400" kern="1200" dirty="0" smtClean="0"/>
            <a:t>Understand Perspective</a:t>
          </a:r>
          <a:endParaRPr lang="en-US" sz="2400" kern="1200" dirty="0"/>
        </a:p>
        <a:p>
          <a:pPr marL="228600" lvl="1" indent="-228600" algn="l" defTabSz="1066800">
            <a:lnSpc>
              <a:spcPct val="90000"/>
            </a:lnSpc>
            <a:spcBef>
              <a:spcPct val="0"/>
            </a:spcBef>
            <a:spcAft>
              <a:spcPct val="15000"/>
            </a:spcAft>
            <a:buChar char="••"/>
          </a:pPr>
          <a:r>
            <a:rPr lang="en-US" sz="2400" kern="1200" dirty="0" smtClean="0"/>
            <a:t>Always THINK Purpose of the Compact….</a:t>
          </a:r>
          <a:endParaRPr lang="en-US" sz="2400" kern="1200" dirty="0"/>
        </a:p>
      </dsp:txBody>
      <dsp:txXfrm>
        <a:off x="3795861" y="254500"/>
        <a:ext cx="7579720" cy="1931246"/>
      </dsp:txXfrm>
    </dsp:sp>
    <dsp:sp modelId="{553C3B08-6B83-480E-BDDA-975F5DB0441A}">
      <dsp:nvSpPr>
        <dsp:cNvPr id="0" name=""/>
        <dsp:cNvSpPr/>
      </dsp:nvSpPr>
      <dsp:spPr>
        <a:xfrm>
          <a:off x="583088" y="2954248"/>
          <a:ext cx="2482739" cy="1246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101600" rIns="284480" bIns="101600" numCol="1" spcCol="1270" anchor="ctr" anchorCtr="0">
          <a:noAutofit/>
        </a:bodyPr>
        <a:lstStyle/>
        <a:p>
          <a:pPr lvl="0" algn="r" defTabSz="1778000">
            <a:lnSpc>
              <a:spcPct val="90000"/>
            </a:lnSpc>
            <a:spcBef>
              <a:spcPct val="0"/>
            </a:spcBef>
            <a:spcAft>
              <a:spcPct val="35000"/>
            </a:spcAft>
          </a:pPr>
          <a:r>
            <a:rPr lang="en-US" sz="4000" kern="1200" dirty="0" smtClean="0">
              <a:latin typeface="+mj-lt"/>
              <a:cs typeface="Calibri" panose="020F0502020204030204" pitchFamily="34" charset="0"/>
            </a:rPr>
            <a:t>Internal</a:t>
          </a:r>
          <a:endParaRPr lang="en-US" sz="4000" kern="1200" dirty="0">
            <a:latin typeface="+mj-lt"/>
            <a:cs typeface="Calibri" panose="020F0502020204030204" pitchFamily="34" charset="0"/>
          </a:endParaRPr>
        </a:p>
      </dsp:txBody>
      <dsp:txXfrm>
        <a:off x="583088" y="2954248"/>
        <a:ext cx="2482739" cy="1246691"/>
      </dsp:txXfrm>
    </dsp:sp>
    <dsp:sp modelId="{4B5E015C-75F4-4F11-9A25-1900B1A8164A}">
      <dsp:nvSpPr>
        <dsp:cNvPr id="0" name=""/>
        <dsp:cNvSpPr/>
      </dsp:nvSpPr>
      <dsp:spPr>
        <a:xfrm>
          <a:off x="3185583" y="2828327"/>
          <a:ext cx="576469" cy="1528312"/>
        </a:xfrm>
        <a:prstGeom prst="leftBrace">
          <a:avLst>
            <a:gd name="adj1" fmla="val 35000"/>
            <a:gd name="adj2" fmla="val 50000"/>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3FFBBE-F9CB-4367-9E5B-088E5A67382A}">
      <dsp:nvSpPr>
        <dsp:cNvPr id="0" name=""/>
        <dsp:cNvSpPr/>
      </dsp:nvSpPr>
      <dsp:spPr>
        <a:xfrm>
          <a:off x="3778642" y="2488721"/>
          <a:ext cx="7637949" cy="2315668"/>
        </a:xfrm>
        <a:prstGeom prst="rect">
          <a:avLst/>
        </a:prstGeom>
        <a:solidFill>
          <a:schemeClr val="tx1">
            <a:lumMod val="65000"/>
            <a:lumOff val="35000"/>
            <a:alpha val="91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Challenge thoughts/feelings</a:t>
          </a:r>
          <a:endParaRPr lang="en-US" sz="2400" kern="1200" dirty="0">
            <a:latin typeface="Garamond" panose="02020404030301010803" pitchFamily="18" charset="0"/>
            <a:cs typeface="Calibri" panose="020F0502020204030204" pitchFamily="34" charset="0"/>
          </a:endParaRPr>
        </a:p>
        <a:p>
          <a:pPr marL="228600" lvl="1" indent="-228600" algn="l" defTabSz="1066800">
            <a:lnSpc>
              <a:spcPct val="90000"/>
            </a:lnSpc>
            <a:spcBef>
              <a:spcPct val="0"/>
            </a:spcBef>
            <a:spcAft>
              <a:spcPct val="15000"/>
            </a:spcAft>
            <a:buChar char="••"/>
          </a:pPr>
          <a:r>
            <a:rPr lang="en-US" sz="2400" kern="1200" dirty="0" smtClean="0"/>
            <a:t>Don’t fall into the ‘Always’ &amp; ‘Never’ about other states</a:t>
          </a:r>
          <a:endParaRPr lang="en-US" sz="2400" kern="1200" dirty="0"/>
        </a:p>
        <a:p>
          <a:pPr marL="228600" lvl="1" indent="-228600" algn="l" defTabSz="1066800">
            <a:lnSpc>
              <a:spcPct val="90000"/>
            </a:lnSpc>
            <a:spcBef>
              <a:spcPct val="0"/>
            </a:spcBef>
            <a:spcAft>
              <a:spcPct val="15000"/>
            </a:spcAft>
            <a:buChar char="••"/>
          </a:pPr>
          <a:r>
            <a:rPr lang="en-US" sz="2400" kern="1200" dirty="0" smtClean="0"/>
            <a:t>Data doesn’t lie-Invalid rejection:  Are your officers verifying plans/providing sufficient detail? Are staff reviewing?</a:t>
          </a:r>
          <a:endParaRPr lang="en-US" sz="2400" kern="1200" dirty="0"/>
        </a:p>
      </dsp:txBody>
      <dsp:txXfrm>
        <a:off x="3778642" y="2488721"/>
        <a:ext cx="7637949" cy="2315668"/>
      </dsp:txXfrm>
    </dsp:sp>
  </dsp:spTree>
</dsp:drawing>
</file>

<file path=ppt/diagrams/layout1.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0594D7-89D9-44DF-8EC4-339EC9FF5C1D}" type="datetimeFigureOut">
              <a:rPr lang="en-US" smtClean="0"/>
              <a:t>9/2/2020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279EED-C460-4751-8E52-D18C6054A4B8}" type="slidenum">
              <a:rPr lang="en-US" smtClean="0"/>
              <a:t>‹#›</a:t>
            </a:fld>
            <a:endParaRPr lang="en-US"/>
          </a:p>
        </p:txBody>
      </p:sp>
    </p:spTree>
    <p:extLst>
      <p:ext uri="{BB962C8B-B14F-4D97-AF65-F5344CB8AC3E}">
        <p14:creationId xmlns:p14="http://schemas.microsoft.com/office/powerpoint/2010/main" val="1493579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&amp; Introductions</a:t>
            </a:r>
          </a:p>
          <a:p>
            <a:r>
              <a:rPr lang="en-US" dirty="0" smtClean="0"/>
              <a:t>Housekeeping:</a:t>
            </a:r>
            <a:r>
              <a:rPr lang="en-US" baseline="0" dirty="0" smtClean="0"/>
              <a:t>  Attendees muted; Question &amp; Answer period at end with Q &amp; A posted after the training on ICAOS site.  Interactions during session</a:t>
            </a:r>
          </a:p>
          <a:p>
            <a:endParaRPr lang="en-US" baseline="0" dirty="0" smtClean="0"/>
          </a:p>
          <a:p>
            <a:endParaRPr lang="en-US" dirty="0" smtClean="0"/>
          </a:p>
        </p:txBody>
      </p:sp>
      <p:sp>
        <p:nvSpPr>
          <p:cNvPr id="4" name="Slide Number Placeholder 3"/>
          <p:cNvSpPr>
            <a:spLocks noGrp="1"/>
          </p:cNvSpPr>
          <p:nvPr>
            <p:ph type="sldNum" sz="quarter" idx="5"/>
          </p:nvPr>
        </p:nvSpPr>
        <p:spPr/>
        <p:txBody>
          <a:bodyPr/>
          <a:lstStyle/>
          <a:p>
            <a:fld id="{41279EED-C460-4751-8E52-D18C6054A4B8}" type="slidenum">
              <a:rPr lang="en-US" smtClean="0"/>
              <a:t>1</a:t>
            </a:fld>
            <a:endParaRPr lang="en-US"/>
          </a:p>
        </p:txBody>
      </p:sp>
    </p:spTree>
    <p:extLst>
      <p:ext uri="{BB962C8B-B14F-4D97-AF65-F5344CB8AC3E}">
        <p14:creationId xmlns:p14="http://schemas.microsoft.com/office/powerpoint/2010/main" val="57492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10</a:t>
            </a:fld>
            <a:endParaRPr lang="en-US"/>
          </a:p>
        </p:txBody>
      </p:sp>
    </p:spTree>
    <p:extLst>
      <p:ext uri="{BB962C8B-B14F-4D97-AF65-F5344CB8AC3E}">
        <p14:creationId xmlns:p14="http://schemas.microsoft.com/office/powerpoint/2010/main" val="1144820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Compact</a:t>
            </a:r>
            <a:r>
              <a:rPr lang="en-US" baseline="0" dirty="0"/>
              <a:t> offices have an important role in ensuring compact success.  </a:t>
            </a:r>
          </a:p>
        </p:txBody>
      </p:sp>
      <p:sp>
        <p:nvSpPr>
          <p:cNvPr id="4" name="Slide Number Placeholder 3"/>
          <p:cNvSpPr>
            <a:spLocks noGrp="1"/>
          </p:cNvSpPr>
          <p:nvPr>
            <p:ph type="sldNum" sz="quarter" idx="10"/>
          </p:nvPr>
        </p:nvSpPr>
        <p:spPr/>
        <p:txBody>
          <a:bodyPr/>
          <a:lstStyle/>
          <a:p>
            <a:fld id="{41279EED-C460-4751-8E52-D18C6054A4B8}" type="slidenum">
              <a:rPr lang="en-US" smtClean="0"/>
              <a:t>11</a:t>
            </a:fld>
            <a:endParaRPr lang="en-US"/>
          </a:p>
        </p:txBody>
      </p:sp>
    </p:spTree>
    <p:extLst>
      <p:ext uri="{BB962C8B-B14F-4D97-AF65-F5344CB8AC3E}">
        <p14:creationId xmlns:p14="http://schemas.microsoft.com/office/powerpoint/2010/main" val="1499240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Tracy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Best </a:t>
            </a:r>
            <a:r>
              <a:rPr lang="en-US" baseline="0" dirty="0" err="1" smtClean="0"/>
              <a:t>practi</a:t>
            </a:r>
            <a:endParaRPr lang="en-US" baseline="0" dirty="0" smtClean="0"/>
          </a:p>
          <a:p>
            <a:r>
              <a:rPr lang="en-US" sz="1200" kern="1200" dirty="0" smtClean="0">
                <a:solidFill>
                  <a:schemeClr val="tx1"/>
                </a:solidFill>
                <a:effectLst/>
                <a:latin typeface="+mn-lt"/>
                <a:ea typeface="+mn-ea"/>
                <a:cs typeface="+mn-cs"/>
              </a:rPr>
              <a:t>Objective:  Encourage DCA to communicate and work together to resolve issues.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 DCA’s answer poll question:</a:t>
            </a:r>
          </a:p>
          <a:p>
            <a:r>
              <a:rPr lang="en-US" sz="1200" kern="1200" dirty="0" smtClean="0">
                <a:solidFill>
                  <a:schemeClr val="tx1"/>
                </a:solidFill>
                <a:effectLst/>
                <a:latin typeface="+mn-lt"/>
                <a:ea typeface="+mn-ea"/>
                <a:cs typeface="+mn-cs"/>
              </a:rPr>
              <a:t>How often do you talk to your border state/biggest customer DCA’s?</a:t>
            </a:r>
          </a:p>
          <a:p>
            <a:pPr lvl="1"/>
            <a:r>
              <a:rPr lang="en-US" sz="1200" kern="1200" dirty="0" smtClean="0">
                <a:solidFill>
                  <a:schemeClr val="tx1"/>
                </a:solidFill>
                <a:effectLst/>
                <a:latin typeface="+mn-lt"/>
                <a:ea typeface="+mn-ea"/>
                <a:cs typeface="+mn-cs"/>
              </a:rPr>
              <a:t>More than I talk to my significant other, they are my other co-workers</a:t>
            </a:r>
          </a:p>
          <a:p>
            <a:pPr lvl="1"/>
            <a:r>
              <a:rPr lang="en-US" sz="1200" kern="1200" dirty="0" smtClean="0">
                <a:solidFill>
                  <a:schemeClr val="tx1"/>
                </a:solidFill>
                <a:effectLst/>
                <a:latin typeface="+mn-lt"/>
                <a:ea typeface="+mn-ea"/>
                <a:cs typeface="+mn-cs"/>
              </a:rPr>
              <a:t>They are on my top ten speed dial</a:t>
            </a:r>
          </a:p>
          <a:p>
            <a:pPr lvl="1"/>
            <a:r>
              <a:rPr lang="en-US" sz="1200" kern="1200" dirty="0" smtClean="0">
                <a:solidFill>
                  <a:schemeClr val="tx1"/>
                </a:solidFill>
                <a:effectLst/>
                <a:latin typeface="+mn-lt"/>
                <a:ea typeface="+mn-ea"/>
                <a:cs typeface="+mn-cs"/>
              </a:rPr>
              <a:t>I only communicate via email, no need to pick up the phone</a:t>
            </a:r>
          </a:p>
          <a:p>
            <a:pPr lvl="1"/>
            <a:r>
              <a:rPr lang="en-US" sz="1200" kern="1200" dirty="0" smtClean="0">
                <a:solidFill>
                  <a:schemeClr val="tx1"/>
                </a:solidFill>
                <a:effectLst/>
                <a:latin typeface="+mn-lt"/>
                <a:ea typeface="+mn-ea"/>
                <a:cs typeface="+mn-cs"/>
              </a:rPr>
              <a:t>Only when I have to- Ugh</a:t>
            </a:r>
          </a:p>
          <a:p>
            <a:pPr lvl="1"/>
            <a:r>
              <a:rPr lang="en-US" sz="1200" kern="1200" dirty="0" smtClean="0">
                <a:solidFill>
                  <a:schemeClr val="tx1"/>
                </a:solidFill>
                <a:effectLst/>
                <a:latin typeface="+mn-lt"/>
                <a:ea typeface="+mn-ea"/>
                <a:cs typeface="+mn-cs"/>
              </a:rPr>
              <a:t>Wait, who is the DCA in that state again?</a:t>
            </a:r>
          </a:p>
          <a:p>
            <a:pPr lvl="1"/>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Why do I have good communication or why don’t I have good communication? (participants to think about why they have positive or not so positive relationships with other states.)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Why Building that Relationship is SOOO important:</a:t>
            </a:r>
          </a:p>
          <a:p>
            <a:pPr lvl="1"/>
            <a:r>
              <a:rPr lang="en-US" sz="1200" kern="1200" dirty="0" smtClean="0">
                <a:solidFill>
                  <a:schemeClr val="tx1"/>
                </a:solidFill>
                <a:effectLst/>
                <a:latin typeface="+mn-lt"/>
                <a:ea typeface="+mn-ea"/>
                <a:cs typeface="+mn-cs"/>
              </a:rPr>
              <a:t>External-You are going to need each other-  There isn’t a state out there that hasn’t made a mistake or needed another state to help them solve a problem and that relationship can go a LONG way in working it out. We are all in this together.</a:t>
            </a:r>
          </a:p>
          <a:p>
            <a:pPr lvl="1"/>
            <a:r>
              <a:rPr lang="en-US" sz="1200" kern="1200" dirty="0" smtClean="0">
                <a:solidFill>
                  <a:schemeClr val="tx1"/>
                </a:solidFill>
                <a:effectLst/>
                <a:latin typeface="+mn-lt"/>
                <a:ea typeface="+mn-ea"/>
                <a:cs typeface="+mn-cs"/>
              </a:rPr>
              <a:t>External=Provide an Example of working it out:  </a:t>
            </a:r>
          </a:p>
          <a:p>
            <a:pPr lvl="2"/>
            <a:r>
              <a:rPr lang="en-US" sz="1200" kern="1200" dirty="0" smtClean="0">
                <a:solidFill>
                  <a:schemeClr val="tx1"/>
                </a:solidFill>
                <a:effectLst/>
                <a:latin typeface="+mn-lt"/>
                <a:ea typeface="+mn-ea"/>
                <a:cs typeface="+mn-cs"/>
              </a:rPr>
              <a:t>Obtaining PC for a state when violation report not submitted, both states worked through their perspective authorities, legal counsel and came up with a process through regular communication and brainstorming</a:t>
            </a:r>
          </a:p>
          <a:p>
            <a:pPr lvl="1"/>
            <a:r>
              <a:rPr lang="en-US" sz="1200" kern="1200" dirty="0" smtClean="0">
                <a:solidFill>
                  <a:schemeClr val="tx1"/>
                </a:solidFill>
                <a:effectLst/>
                <a:latin typeface="+mn-lt"/>
                <a:ea typeface="+mn-ea"/>
                <a:cs typeface="+mn-cs"/>
              </a:rPr>
              <a:t>Internal-  Challenge internal thoughts/feelings- What do your staff feel/believe about a neighboring state? Do not fall into the “always” and “never” that agents/officers can sometimes feel.  Every state is doing their best. If there are issues then we address them directly, not in general terms.  Also Data doesn’t lie-  look to dashboards to provide info to your staff:</a:t>
            </a:r>
          </a:p>
          <a:p>
            <a:pPr lvl="2"/>
            <a:r>
              <a:rPr lang="en-US" sz="1200" kern="1200" dirty="0" smtClean="0">
                <a:solidFill>
                  <a:schemeClr val="tx1"/>
                </a:solidFill>
                <a:effectLst/>
                <a:latin typeface="+mn-lt"/>
                <a:ea typeface="+mn-ea"/>
                <a:cs typeface="+mn-cs"/>
              </a:rPr>
              <a:t>“my state always takes discretionary cases.”  -what does dashboard indicate?</a:t>
            </a:r>
          </a:p>
          <a:p>
            <a:pPr lvl="2"/>
            <a:r>
              <a:rPr lang="en-US" sz="1200" kern="1200" dirty="0" smtClean="0">
                <a:solidFill>
                  <a:schemeClr val="tx1"/>
                </a:solidFill>
                <a:effectLst/>
                <a:latin typeface="+mn-lt"/>
                <a:ea typeface="+mn-ea"/>
                <a:cs typeface="+mn-cs"/>
              </a:rPr>
              <a:t>“That state never takes discretionary cases.”- again, what does dashboard indicate and also what are reasons-  are we providing enough detail/justification?  Are your officers verifying</a:t>
            </a:r>
            <a:r>
              <a:rPr lang="en-US" sz="1200" kern="1200" baseline="0" dirty="0" smtClean="0">
                <a:solidFill>
                  <a:schemeClr val="tx1"/>
                </a:solidFill>
                <a:effectLst/>
                <a:latin typeface="+mn-lt"/>
                <a:ea typeface="+mn-ea"/>
                <a:cs typeface="+mn-cs"/>
              </a:rPr>
              <a:t> plans?  If a rejection disputes your state’s justification, the problem may be in your processes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Ways to Build that relationship</a:t>
            </a:r>
          </a:p>
          <a:p>
            <a:pPr lvl="1"/>
            <a:r>
              <a:rPr lang="en-US" sz="1200" kern="1200" dirty="0" smtClean="0">
                <a:solidFill>
                  <a:schemeClr val="tx1"/>
                </a:solidFill>
                <a:effectLst/>
                <a:latin typeface="+mn-lt"/>
                <a:ea typeface="+mn-ea"/>
                <a:cs typeface="+mn-cs"/>
              </a:rPr>
              <a:t>Learn how the other state operates:</a:t>
            </a:r>
          </a:p>
          <a:p>
            <a:pPr lvl="2"/>
            <a:r>
              <a:rPr lang="en-US" sz="1200" kern="1200" dirty="0" smtClean="0">
                <a:solidFill>
                  <a:schemeClr val="tx1"/>
                </a:solidFill>
                <a:effectLst/>
                <a:latin typeface="+mn-lt"/>
                <a:ea typeface="+mn-ea"/>
                <a:cs typeface="+mn-cs"/>
              </a:rPr>
              <a:t>What is their authority, the court’s authority, violation matrix, etc.</a:t>
            </a:r>
          </a:p>
          <a:p>
            <a:pPr lvl="3"/>
            <a:r>
              <a:rPr lang="en-US" sz="1200" kern="1200" dirty="0" smtClean="0">
                <a:solidFill>
                  <a:schemeClr val="tx1"/>
                </a:solidFill>
                <a:effectLst/>
                <a:latin typeface="+mn-lt"/>
                <a:ea typeface="+mn-ea"/>
                <a:cs typeface="+mn-cs"/>
              </a:rPr>
              <a:t>Example, some agents/officers can issue warrants, some only the court can, etc.</a:t>
            </a:r>
          </a:p>
          <a:p>
            <a:pPr lvl="1"/>
            <a:r>
              <a:rPr lang="en-US" sz="1200" kern="1200" dirty="0" smtClean="0">
                <a:solidFill>
                  <a:schemeClr val="tx1"/>
                </a:solidFill>
                <a:effectLst/>
                <a:latin typeface="+mn-lt"/>
                <a:ea typeface="+mn-ea"/>
                <a:cs typeface="+mn-cs"/>
              </a:rPr>
              <a:t>Ask questions-  “Can you tell me how your state handles this…..”</a:t>
            </a:r>
          </a:p>
          <a:p>
            <a:pPr lvl="1"/>
            <a:r>
              <a:rPr lang="en-US" sz="1200" kern="1200" dirty="0" smtClean="0">
                <a:solidFill>
                  <a:schemeClr val="tx1"/>
                </a:solidFill>
                <a:effectLst/>
                <a:latin typeface="+mn-lt"/>
                <a:ea typeface="+mn-ea"/>
                <a:cs typeface="+mn-cs"/>
              </a:rPr>
              <a:t>Look at a situation from the other state’s perspective or the client perspective:</a:t>
            </a:r>
          </a:p>
          <a:p>
            <a:pPr lvl="2"/>
            <a:r>
              <a:rPr lang="en-US" sz="1200" kern="1200" dirty="0" smtClean="0">
                <a:solidFill>
                  <a:schemeClr val="tx1"/>
                </a:solidFill>
                <a:effectLst/>
                <a:latin typeface="+mn-lt"/>
                <a:ea typeface="+mn-ea"/>
                <a:cs typeface="+mn-cs"/>
              </a:rPr>
              <a:t>Example: receiving state indicates not a valid plan of supervision, sending state feels it is best option</a:t>
            </a:r>
          </a:p>
          <a:p>
            <a:pPr lvl="1"/>
            <a:r>
              <a:rPr lang="en-US" sz="1200" kern="1200" dirty="0" smtClean="0">
                <a:solidFill>
                  <a:schemeClr val="tx1"/>
                </a:solidFill>
                <a:effectLst/>
                <a:latin typeface="+mn-lt"/>
                <a:ea typeface="+mn-ea"/>
                <a:cs typeface="+mn-cs"/>
              </a:rPr>
              <a:t>Provide the whole story-  documentation is key- we often learn a great deal more information when speaking to one another than what was relayed in ICOTS record-constant reminder to staff as well.</a:t>
            </a:r>
          </a:p>
          <a:p>
            <a:pPr lvl="1"/>
            <a:r>
              <a:rPr lang="en-US" sz="1200" kern="1200" dirty="0" smtClean="0">
                <a:solidFill>
                  <a:schemeClr val="tx1"/>
                </a:solidFill>
                <a:effectLst/>
                <a:latin typeface="+mn-lt"/>
                <a:ea typeface="+mn-ea"/>
                <a:cs typeface="+mn-cs"/>
              </a:rPr>
              <a:t> Always be open and honest, if your state messed up, own it and fix it and move on </a:t>
            </a:r>
            <a:r>
              <a:rPr lang="en-US" sz="1200" kern="1200" dirty="0" smtClean="0">
                <a:solidFill>
                  <a:schemeClr val="tx1"/>
                </a:solidFill>
                <a:effectLst/>
                <a:latin typeface="+mn-lt"/>
                <a:ea typeface="+mn-ea"/>
                <a:cs typeface="+mn-cs"/>
                <a:sym typeface="Wingdings" panose="05000000000000000000" pitchFamily="2" charset="2"/>
              </a:rPr>
              <a:t></a:t>
            </a:r>
            <a:r>
              <a:rPr lang="en-US" sz="1200" kern="1200" dirty="0" smtClean="0">
                <a:solidFill>
                  <a:schemeClr val="tx1"/>
                </a:solidFill>
                <a:effectLst/>
                <a:latin typeface="+mn-lt"/>
                <a:ea typeface="+mn-ea"/>
                <a:cs typeface="+mn-cs"/>
              </a:rPr>
              <a:t> No pointing fingers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Communication Strategies</a:t>
            </a:r>
          </a:p>
          <a:p>
            <a:pPr lvl="1"/>
            <a:r>
              <a:rPr lang="en-US" sz="1200" kern="1200" dirty="0" smtClean="0">
                <a:solidFill>
                  <a:schemeClr val="tx1"/>
                </a:solidFill>
                <a:effectLst/>
                <a:latin typeface="+mn-lt"/>
                <a:ea typeface="+mn-ea"/>
                <a:cs typeface="+mn-cs"/>
              </a:rPr>
              <a:t>DCA Region Meetings	</a:t>
            </a:r>
          </a:p>
          <a:p>
            <a:pPr lvl="2"/>
            <a:r>
              <a:rPr lang="en-US" sz="1200" kern="1200" dirty="0" smtClean="0">
                <a:solidFill>
                  <a:schemeClr val="tx1"/>
                </a:solidFill>
                <a:effectLst/>
                <a:latin typeface="+mn-lt"/>
                <a:ea typeface="+mn-ea"/>
                <a:cs typeface="+mn-cs"/>
              </a:rPr>
              <a:t>Can discuss issues in open forum-EX.  COVID increased meetings</a:t>
            </a:r>
          </a:p>
          <a:p>
            <a:pPr lvl="2"/>
            <a:r>
              <a:rPr lang="en-US" sz="1200" kern="1200" dirty="0" smtClean="0">
                <a:solidFill>
                  <a:schemeClr val="tx1"/>
                </a:solidFill>
                <a:effectLst/>
                <a:latin typeface="+mn-lt"/>
                <a:ea typeface="+mn-ea"/>
                <a:cs typeface="+mn-cs"/>
              </a:rPr>
              <a:t>Keep neighboring states apprised of changes to law/policies in states</a:t>
            </a:r>
          </a:p>
          <a:p>
            <a:pPr lvl="2"/>
            <a:r>
              <a:rPr lang="en-US" sz="1200" kern="1200" dirty="0" smtClean="0">
                <a:solidFill>
                  <a:schemeClr val="tx1"/>
                </a:solidFill>
                <a:effectLst/>
                <a:latin typeface="+mn-lt"/>
                <a:ea typeface="+mn-ea"/>
                <a:cs typeface="+mn-cs"/>
              </a:rPr>
              <a:t>Opportunity to ask how other states are handling similar issues</a:t>
            </a:r>
          </a:p>
          <a:p>
            <a:pPr lvl="2"/>
            <a:r>
              <a:rPr lang="en-US" sz="1200" kern="1200" dirty="0" smtClean="0">
                <a:solidFill>
                  <a:schemeClr val="tx1"/>
                </a:solidFill>
                <a:effectLst/>
                <a:latin typeface="+mn-lt"/>
                <a:ea typeface="+mn-ea"/>
                <a:cs typeface="+mn-cs"/>
              </a:rPr>
              <a:t>Regions can agree on how to proceed</a:t>
            </a:r>
          </a:p>
          <a:p>
            <a:pPr lvl="3"/>
            <a:r>
              <a:rPr lang="en-US" sz="1200" kern="1200" dirty="0" smtClean="0">
                <a:solidFill>
                  <a:schemeClr val="tx1"/>
                </a:solidFill>
                <a:effectLst/>
                <a:latin typeface="+mn-lt"/>
                <a:ea typeface="+mn-ea"/>
                <a:cs typeface="+mn-cs"/>
              </a:rPr>
              <a:t>EX:  Midwest region not returning/denying for change of address prior to removal from application form</a:t>
            </a:r>
          </a:p>
          <a:p>
            <a:pPr lvl="1"/>
            <a:r>
              <a:rPr lang="en-US" sz="1200" kern="1200" dirty="0" smtClean="0">
                <a:solidFill>
                  <a:schemeClr val="tx1"/>
                </a:solidFill>
                <a:effectLst/>
                <a:latin typeface="+mn-lt"/>
                <a:ea typeface="+mn-ea"/>
                <a:cs typeface="+mn-cs"/>
              </a:rPr>
              <a:t> Border Meetings</a:t>
            </a:r>
          </a:p>
          <a:p>
            <a:pPr lvl="2"/>
            <a:r>
              <a:rPr lang="en-US" sz="1200" kern="1200" dirty="0" smtClean="0">
                <a:solidFill>
                  <a:schemeClr val="tx1"/>
                </a:solidFill>
                <a:effectLst/>
                <a:latin typeface="+mn-lt"/>
                <a:ea typeface="+mn-ea"/>
                <a:cs typeface="+mn-cs"/>
              </a:rPr>
              <a:t>Is it possible to have a meeting between states?</a:t>
            </a:r>
          </a:p>
          <a:p>
            <a:pPr lvl="3"/>
            <a:r>
              <a:rPr lang="en-US" sz="1200" kern="1200" dirty="0" smtClean="0">
                <a:solidFill>
                  <a:schemeClr val="tx1"/>
                </a:solidFill>
                <a:effectLst/>
                <a:latin typeface="+mn-lt"/>
                <a:ea typeface="+mn-ea"/>
                <a:cs typeface="+mn-cs"/>
              </a:rPr>
              <a:t>Large meetings where agents can meet face to face and states can have open dialogue- processes and procedures, question/answer, scenario</a:t>
            </a:r>
          </a:p>
          <a:p>
            <a:pPr lvl="3"/>
            <a:r>
              <a:rPr lang="en-US" sz="1200" kern="1200" dirty="0" smtClean="0">
                <a:solidFill>
                  <a:schemeClr val="tx1"/>
                </a:solidFill>
                <a:effectLst/>
                <a:latin typeface="+mn-lt"/>
                <a:ea typeface="+mn-ea"/>
                <a:cs typeface="+mn-cs"/>
              </a:rPr>
              <a:t>Small meeting of leadership in a specific area-large city that crosses state lines for example</a:t>
            </a:r>
          </a:p>
          <a:p>
            <a:pPr lvl="3"/>
            <a:r>
              <a:rPr lang="en-US" sz="1200" kern="1200" dirty="0" smtClean="0">
                <a:solidFill>
                  <a:schemeClr val="tx1"/>
                </a:solidFill>
                <a:effectLst/>
                <a:latin typeface="+mn-lt"/>
                <a:ea typeface="+mn-ea"/>
                <a:cs typeface="+mn-cs"/>
              </a:rPr>
              <a:t>Even </a:t>
            </a:r>
            <a:r>
              <a:rPr lang="en-US" sz="1200" kern="1200" dirty="0" err="1" smtClean="0">
                <a:solidFill>
                  <a:schemeClr val="tx1"/>
                </a:solidFill>
                <a:effectLst/>
                <a:latin typeface="+mn-lt"/>
                <a:ea typeface="+mn-ea"/>
                <a:cs typeface="+mn-cs"/>
              </a:rPr>
              <a:t>tri-state</a:t>
            </a:r>
            <a:r>
              <a:rPr lang="en-US" sz="1200" kern="1200" dirty="0" smtClean="0">
                <a:solidFill>
                  <a:schemeClr val="tx1"/>
                </a:solidFill>
                <a:effectLst/>
                <a:latin typeface="+mn-lt"/>
                <a:ea typeface="+mn-ea"/>
                <a:cs typeface="+mn-cs"/>
              </a:rPr>
              <a:t> meetings if appropriate</a:t>
            </a:r>
          </a:p>
          <a:p>
            <a:pPr lvl="1"/>
            <a:r>
              <a:rPr lang="en-US" sz="1200" kern="1200" dirty="0" smtClean="0">
                <a:solidFill>
                  <a:schemeClr val="tx1"/>
                </a:solidFill>
                <a:effectLst/>
                <a:latin typeface="+mn-lt"/>
                <a:ea typeface="+mn-ea"/>
                <a:cs typeface="+mn-cs"/>
              </a:rPr>
              <a:t>Standing touchpoints</a:t>
            </a:r>
          </a:p>
          <a:p>
            <a:pPr lvl="2"/>
            <a:r>
              <a:rPr lang="en-US" sz="1200" kern="1200" dirty="0" smtClean="0">
                <a:solidFill>
                  <a:schemeClr val="tx1"/>
                </a:solidFill>
                <a:effectLst/>
                <a:latin typeface="+mn-lt"/>
                <a:ea typeface="+mn-ea"/>
                <a:cs typeface="+mn-cs"/>
              </a:rPr>
              <a:t>Are you in an area where there is constant contact- What about a weekly touchpoint with that state?  Can review ongoing cases together –much like an internal staffing, but with your outstate partners.</a:t>
            </a:r>
          </a:p>
          <a:p>
            <a:pPr lvl="1"/>
            <a:r>
              <a:rPr lang="en-US" sz="1200" kern="1200" dirty="0" smtClean="0">
                <a:solidFill>
                  <a:schemeClr val="tx1"/>
                </a:solidFill>
                <a:effectLst/>
                <a:latin typeface="+mn-lt"/>
                <a:ea typeface="+mn-ea"/>
                <a:cs typeface="+mn-cs"/>
              </a:rPr>
              <a:t>Phone a Friend-  ask another DCA (not the sending/receiving state DCA) how they would handle a case</a:t>
            </a:r>
          </a:p>
          <a:p>
            <a:pPr lvl="2"/>
            <a:r>
              <a:rPr lang="en-US" sz="1200" kern="1200" dirty="0" smtClean="0">
                <a:solidFill>
                  <a:schemeClr val="tx1"/>
                </a:solidFill>
                <a:effectLst/>
                <a:latin typeface="+mn-lt"/>
                <a:ea typeface="+mn-ea"/>
                <a:cs typeface="+mn-cs"/>
              </a:rPr>
              <a:t>Don’t have to name other State (just looking for another perspective)</a:t>
            </a:r>
          </a:p>
          <a:p>
            <a:pPr lvl="2"/>
            <a:r>
              <a:rPr lang="en-US" sz="1200" kern="1200" dirty="0" smtClean="0">
                <a:solidFill>
                  <a:schemeClr val="tx1"/>
                </a:solidFill>
                <a:effectLst/>
                <a:latin typeface="+mn-lt"/>
                <a:ea typeface="+mn-ea"/>
                <a:cs typeface="+mn-cs"/>
              </a:rPr>
              <a:t>Gives you an unbiased perspective/thoughts</a:t>
            </a:r>
          </a:p>
          <a:p>
            <a:pPr lvl="1"/>
            <a:r>
              <a:rPr lang="en-US" sz="1200" kern="1200" dirty="0" smtClean="0">
                <a:solidFill>
                  <a:schemeClr val="tx1"/>
                </a:solidFill>
                <a:effectLst/>
                <a:latin typeface="+mn-lt"/>
                <a:ea typeface="+mn-ea"/>
                <a:cs typeface="+mn-cs"/>
              </a:rPr>
              <a:t>At our next face to face ABM- seek new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Final poll question-  Name one thing I can put into action to increase communication- (take </a:t>
            </a:r>
            <a:r>
              <a:rPr lang="en-US" sz="1200" kern="1200" dirty="0" err="1" smtClean="0">
                <a:solidFill>
                  <a:schemeClr val="tx1"/>
                </a:solidFill>
                <a:effectLst/>
                <a:latin typeface="+mn-lt"/>
                <a:ea typeface="+mn-ea"/>
                <a:cs typeface="+mn-cs"/>
              </a:rPr>
              <a:t>aways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ces</a:t>
            </a:r>
            <a:r>
              <a:rPr lang="en-US" baseline="0" dirty="0" smtClean="0"/>
              <a:t> for ‘working together’</a:t>
            </a:r>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12</a:t>
            </a:fld>
            <a:endParaRPr lang="en-US"/>
          </a:p>
        </p:txBody>
      </p:sp>
    </p:spTree>
    <p:extLst>
      <p:ext uri="{BB962C8B-B14F-4D97-AF65-F5344CB8AC3E}">
        <p14:creationId xmlns:p14="http://schemas.microsoft.com/office/powerpoint/2010/main" val="439087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13</a:t>
            </a:fld>
            <a:endParaRPr lang="en-US"/>
          </a:p>
        </p:txBody>
      </p:sp>
    </p:spTree>
    <p:extLst>
      <p:ext uri="{BB962C8B-B14F-4D97-AF65-F5344CB8AC3E}">
        <p14:creationId xmlns:p14="http://schemas.microsoft.com/office/powerpoint/2010/main" val="3422547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Top sending and receiving states (active</a:t>
            </a:r>
            <a:r>
              <a:rPr lang="en-US" sz="1200" kern="1200" baseline="0" dirty="0" smtClean="0">
                <a:solidFill>
                  <a:schemeClr val="tx1"/>
                </a:solidFill>
                <a:effectLst/>
                <a:latin typeface="+mn-lt"/>
                <a:ea typeface="+mn-ea"/>
                <a:cs typeface="+mn-cs"/>
              </a:rPr>
              <a:t> cases report)</a:t>
            </a:r>
            <a:endParaRPr lang="en-US" sz="1200" kern="1200" dirty="0" smtClean="0">
              <a:solidFill>
                <a:schemeClr val="tx1"/>
              </a:solidFill>
              <a:effectLst/>
              <a:latin typeface="+mn-lt"/>
              <a:ea typeface="+mn-ea"/>
              <a:cs typeface="+mn-cs"/>
            </a:endParaRPr>
          </a:p>
          <a:p>
            <a:r>
              <a:rPr lang="en-US" dirty="0" smtClean="0"/>
              <a:t>Make sure the focus is on your state’s documentation</a:t>
            </a:r>
            <a:r>
              <a:rPr lang="en-US" baseline="0" dirty="0" smtClean="0"/>
              <a:t> when reviewing, not on another state.   Challenge your own user before challenging the other state.  </a:t>
            </a:r>
          </a:p>
          <a:p>
            <a:endParaRPr lang="en-US" baseline="0" dirty="0" smtClean="0"/>
          </a:p>
          <a:p>
            <a:r>
              <a:rPr lang="en-US" baseline="0" dirty="0" smtClean="0"/>
              <a:t>Every state operates differently so must ensure documentation is thorough and easily understood.  Can’t expect another state to translate and when clear, there is less possibility something is misunderstood</a:t>
            </a:r>
          </a:p>
          <a:p>
            <a:endParaRPr lang="en-US" baseline="0" dirty="0" smtClean="0"/>
          </a:p>
          <a:p>
            <a:r>
              <a:rPr lang="en-US" baseline="0" dirty="0" smtClean="0"/>
              <a:t>Issues must be elevated.  </a:t>
            </a:r>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14</a:t>
            </a:fld>
            <a:endParaRPr lang="en-US"/>
          </a:p>
        </p:txBody>
      </p:sp>
    </p:spTree>
    <p:extLst>
      <p:ext uri="{BB962C8B-B14F-4D97-AF65-F5344CB8AC3E}">
        <p14:creationId xmlns:p14="http://schemas.microsoft.com/office/powerpoint/2010/main" val="1120987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Why do I have good communication or why don’t I have good communication? (participants to think about why they have positive or not so positive relationships with other states.)</a:t>
            </a:r>
          </a:p>
          <a:p>
            <a:pPr lvl="0"/>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Slide 14… I’m still thinking on this one. 😊 One of the struggles that we have had with other states is in reference to our EM/GPS policy so maybe “supervision practices” could be something on the negative side. </a:t>
            </a:r>
          </a:p>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1279EED-C460-4751-8E52-D18C6054A4B8}" type="slidenum">
              <a:rPr lang="en-US" smtClean="0"/>
              <a:t>15</a:t>
            </a:fld>
            <a:endParaRPr lang="en-US"/>
          </a:p>
        </p:txBody>
      </p:sp>
    </p:spTree>
    <p:extLst>
      <p:ext uri="{BB962C8B-B14F-4D97-AF65-F5344CB8AC3E}">
        <p14:creationId xmlns:p14="http://schemas.microsoft.com/office/powerpoint/2010/main" val="1382787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Why Building that Relationship is SOOO important:</a:t>
            </a:r>
          </a:p>
          <a:p>
            <a:pPr lvl="1"/>
            <a:r>
              <a:rPr lang="en-US" sz="1200" kern="1200" dirty="0" smtClean="0">
                <a:solidFill>
                  <a:schemeClr val="tx1"/>
                </a:solidFill>
                <a:effectLst/>
                <a:latin typeface="+mn-lt"/>
                <a:ea typeface="+mn-ea"/>
                <a:cs typeface="+mn-cs"/>
              </a:rPr>
              <a:t>External-You are going to need each other-  There isn’t a state out there that hasn’t made a mistake or needed another state to help them solve a problem and that relationship can go a LONG way in working it out. We are all in this together.</a:t>
            </a:r>
          </a:p>
          <a:p>
            <a:pPr lvl="1"/>
            <a:r>
              <a:rPr lang="en-US" sz="1200" kern="1200" dirty="0" smtClean="0">
                <a:solidFill>
                  <a:schemeClr val="tx1"/>
                </a:solidFill>
                <a:effectLst/>
                <a:latin typeface="+mn-lt"/>
                <a:ea typeface="+mn-ea"/>
                <a:cs typeface="+mn-cs"/>
              </a:rPr>
              <a:t>External-Although you may not agree, you should Understand</a:t>
            </a:r>
            <a:r>
              <a:rPr lang="en-US" sz="1200" kern="1200" baseline="0" dirty="0" smtClean="0">
                <a:solidFill>
                  <a:schemeClr val="tx1"/>
                </a:solidFill>
                <a:effectLst/>
                <a:latin typeface="+mn-lt"/>
                <a:ea typeface="+mn-ea"/>
                <a:cs typeface="+mn-cs"/>
              </a:rPr>
              <a:t> perspective</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External=Provide an Example of working it out:  </a:t>
            </a:r>
          </a:p>
          <a:p>
            <a:pPr lvl="2"/>
            <a:r>
              <a:rPr lang="en-US" sz="1200" kern="1200" dirty="0" smtClean="0">
                <a:solidFill>
                  <a:schemeClr val="tx1"/>
                </a:solidFill>
                <a:effectLst/>
                <a:latin typeface="+mn-lt"/>
                <a:ea typeface="+mn-ea"/>
                <a:cs typeface="+mn-cs"/>
              </a:rPr>
              <a:t>Obtaining PC for a state when violation report not submitted, both states worked through their perspective authorities, legal counsel and came up with a process through regular communication and brainstorming</a:t>
            </a:r>
          </a:p>
          <a:p>
            <a:pPr lvl="1"/>
            <a:r>
              <a:rPr lang="en-US" sz="1200" kern="1200" dirty="0" smtClean="0">
                <a:solidFill>
                  <a:schemeClr val="tx1"/>
                </a:solidFill>
                <a:effectLst/>
                <a:latin typeface="+mn-lt"/>
                <a:ea typeface="+mn-ea"/>
                <a:cs typeface="+mn-cs"/>
              </a:rPr>
              <a:t>Internal-  Challenge internal thoughts/feelings- What do your staff feel/believe about a neighboring state? Do not fall into the “always” and “never” that agents/officers can sometimes feel.  Every state is doing their best. If there are issues then we address them directly, not in general terms.  Also Data doesn’t lie-  look to dashboards to provide info to your staff:</a:t>
            </a:r>
          </a:p>
          <a:p>
            <a:pPr lvl="2"/>
            <a:r>
              <a:rPr lang="en-US" sz="1200" kern="1200" dirty="0" smtClean="0">
                <a:solidFill>
                  <a:schemeClr val="tx1"/>
                </a:solidFill>
                <a:effectLst/>
                <a:latin typeface="+mn-lt"/>
                <a:ea typeface="+mn-ea"/>
                <a:cs typeface="+mn-cs"/>
              </a:rPr>
              <a:t>“my state always takes discretionary cases.”  -what does dashboard indicate?</a:t>
            </a:r>
          </a:p>
          <a:p>
            <a:pPr lvl="2"/>
            <a:r>
              <a:rPr lang="en-US" sz="1200" kern="1200" dirty="0" smtClean="0">
                <a:solidFill>
                  <a:schemeClr val="tx1"/>
                </a:solidFill>
                <a:effectLst/>
                <a:latin typeface="+mn-lt"/>
                <a:ea typeface="+mn-ea"/>
                <a:cs typeface="+mn-cs"/>
              </a:rPr>
              <a:t>“That state never takes discretionary cases.”- again, what does dashboard indicate and also what are reasons-  are we providing enough detail/justification?  Are your officers verifying</a:t>
            </a:r>
            <a:r>
              <a:rPr lang="en-US" sz="1200" kern="1200" baseline="0" dirty="0" smtClean="0">
                <a:solidFill>
                  <a:schemeClr val="tx1"/>
                </a:solidFill>
                <a:effectLst/>
                <a:latin typeface="+mn-lt"/>
                <a:ea typeface="+mn-ea"/>
                <a:cs typeface="+mn-cs"/>
              </a:rPr>
              <a:t> plans?  If a rejection disputes your state’s justification, the problem may be in your processes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16</a:t>
            </a:fld>
            <a:endParaRPr lang="en-US"/>
          </a:p>
        </p:txBody>
      </p:sp>
    </p:spTree>
    <p:extLst>
      <p:ext uri="{BB962C8B-B14F-4D97-AF65-F5344CB8AC3E}">
        <p14:creationId xmlns:p14="http://schemas.microsoft.com/office/powerpoint/2010/main" val="381313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Ways to Build that relationship</a:t>
            </a:r>
          </a:p>
          <a:p>
            <a:pPr lvl="1"/>
            <a:r>
              <a:rPr lang="en-US" sz="1200" kern="1200" dirty="0" smtClean="0">
                <a:solidFill>
                  <a:schemeClr val="tx1"/>
                </a:solidFill>
                <a:effectLst/>
                <a:latin typeface="+mn-lt"/>
                <a:ea typeface="+mn-ea"/>
                <a:cs typeface="+mn-cs"/>
              </a:rPr>
              <a:t>Learn how the other state operates:</a:t>
            </a:r>
          </a:p>
          <a:p>
            <a:pPr lvl="2"/>
            <a:r>
              <a:rPr lang="en-US" sz="1200" kern="1200" dirty="0" smtClean="0">
                <a:solidFill>
                  <a:schemeClr val="tx1"/>
                </a:solidFill>
                <a:effectLst/>
                <a:latin typeface="+mn-lt"/>
                <a:ea typeface="+mn-ea"/>
                <a:cs typeface="+mn-cs"/>
              </a:rPr>
              <a:t>What is their authority, the court’s authority, violation matrix, etc.</a:t>
            </a:r>
          </a:p>
          <a:p>
            <a:pPr lvl="3"/>
            <a:r>
              <a:rPr lang="en-US" sz="1200" kern="1200" dirty="0" smtClean="0">
                <a:solidFill>
                  <a:schemeClr val="tx1"/>
                </a:solidFill>
                <a:effectLst/>
                <a:latin typeface="+mn-lt"/>
                <a:ea typeface="+mn-ea"/>
                <a:cs typeface="+mn-cs"/>
              </a:rPr>
              <a:t>Example, some agents/officers can issue warrants, some only the court can, etc.</a:t>
            </a:r>
          </a:p>
          <a:p>
            <a:pPr lvl="1"/>
            <a:r>
              <a:rPr lang="en-US" sz="1200" kern="1200" dirty="0" smtClean="0">
                <a:solidFill>
                  <a:schemeClr val="tx1"/>
                </a:solidFill>
                <a:effectLst/>
                <a:latin typeface="+mn-lt"/>
                <a:ea typeface="+mn-ea"/>
                <a:cs typeface="+mn-cs"/>
              </a:rPr>
              <a:t>Ask questions-  “Can you tell me how your state handles this…..”</a:t>
            </a:r>
          </a:p>
          <a:p>
            <a:pPr lvl="1"/>
            <a:r>
              <a:rPr lang="en-US" sz="1200" kern="1200" dirty="0" smtClean="0">
                <a:solidFill>
                  <a:schemeClr val="tx1"/>
                </a:solidFill>
                <a:effectLst/>
                <a:latin typeface="+mn-lt"/>
                <a:ea typeface="+mn-ea"/>
                <a:cs typeface="+mn-cs"/>
              </a:rPr>
              <a:t>Look at a situation from the other state’s perspective or the client perspective:</a:t>
            </a:r>
          </a:p>
          <a:p>
            <a:pPr lvl="2"/>
            <a:r>
              <a:rPr lang="en-US" sz="1200" kern="1200" dirty="0" smtClean="0">
                <a:solidFill>
                  <a:schemeClr val="tx1"/>
                </a:solidFill>
                <a:effectLst/>
                <a:latin typeface="+mn-lt"/>
                <a:ea typeface="+mn-ea"/>
                <a:cs typeface="+mn-cs"/>
              </a:rPr>
              <a:t>Example: receiving state indicates not a valid plan of supervision, sending state feels it is best option</a:t>
            </a:r>
          </a:p>
          <a:p>
            <a:pPr lvl="1"/>
            <a:r>
              <a:rPr lang="en-US" sz="1200" kern="1200" dirty="0" smtClean="0">
                <a:solidFill>
                  <a:schemeClr val="tx1"/>
                </a:solidFill>
                <a:effectLst/>
                <a:latin typeface="+mn-lt"/>
                <a:ea typeface="+mn-ea"/>
                <a:cs typeface="+mn-cs"/>
              </a:rPr>
              <a:t>Provide the whole story-  documentation is key- we often learn a great deal more information when speaking to one another than what was relayed in ICOTS record-constant reminder to staff as well.</a:t>
            </a:r>
          </a:p>
          <a:p>
            <a:pPr lvl="1"/>
            <a:r>
              <a:rPr lang="en-US" sz="1200" kern="1200" dirty="0" smtClean="0">
                <a:solidFill>
                  <a:schemeClr val="tx1"/>
                </a:solidFill>
                <a:effectLst/>
                <a:latin typeface="+mn-lt"/>
                <a:ea typeface="+mn-ea"/>
                <a:cs typeface="+mn-cs"/>
              </a:rPr>
              <a:t> Always be open and honest, if your state messed up, own it and fix it and move on </a:t>
            </a:r>
            <a:r>
              <a:rPr lang="en-US" sz="1200" kern="1200" dirty="0" smtClean="0">
                <a:solidFill>
                  <a:schemeClr val="tx1"/>
                </a:solidFill>
                <a:effectLst/>
                <a:latin typeface="+mn-lt"/>
                <a:ea typeface="+mn-ea"/>
                <a:cs typeface="+mn-cs"/>
                <a:sym typeface="Wingdings" panose="05000000000000000000" pitchFamily="2" charset="2"/>
              </a:rPr>
              <a:t></a:t>
            </a:r>
            <a:r>
              <a:rPr lang="en-US" sz="1200" kern="1200" dirty="0" smtClean="0">
                <a:solidFill>
                  <a:schemeClr val="tx1"/>
                </a:solidFill>
                <a:effectLst/>
                <a:latin typeface="+mn-lt"/>
                <a:ea typeface="+mn-ea"/>
                <a:cs typeface="+mn-cs"/>
              </a:rPr>
              <a:t> No pointing fingers</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41279EED-C460-4751-8E52-D18C6054A4B8}" type="slidenum">
              <a:rPr lang="en-US" smtClean="0"/>
              <a:t>17</a:t>
            </a:fld>
            <a:endParaRPr lang="en-US"/>
          </a:p>
        </p:txBody>
      </p:sp>
    </p:spTree>
    <p:extLst>
      <p:ext uri="{BB962C8B-B14F-4D97-AF65-F5344CB8AC3E}">
        <p14:creationId xmlns:p14="http://schemas.microsoft.com/office/powerpoint/2010/main" val="1433185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Communication Strategies</a:t>
            </a:r>
          </a:p>
          <a:p>
            <a:pPr lvl="1"/>
            <a:r>
              <a:rPr lang="en-US" sz="1200" kern="1200" dirty="0" smtClean="0">
                <a:solidFill>
                  <a:schemeClr val="tx1"/>
                </a:solidFill>
                <a:effectLst/>
                <a:latin typeface="+mn-lt"/>
                <a:ea typeface="+mn-ea"/>
                <a:cs typeface="+mn-cs"/>
              </a:rPr>
              <a:t>DCA Region Meetings	</a:t>
            </a:r>
          </a:p>
          <a:p>
            <a:pPr lvl="2"/>
            <a:r>
              <a:rPr lang="en-US" sz="1200" kern="1200" dirty="0" smtClean="0">
                <a:solidFill>
                  <a:schemeClr val="tx1"/>
                </a:solidFill>
                <a:effectLst/>
                <a:latin typeface="+mn-lt"/>
                <a:ea typeface="+mn-ea"/>
                <a:cs typeface="+mn-cs"/>
              </a:rPr>
              <a:t>Can discuss issues in open forum-EX.  COVID increased meetings</a:t>
            </a:r>
          </a:p>
          <a:p>
            <a:pPr lvl="2"/>
            <a:r>
              <a:rPr lang="en-US" sz="1200" kern="1200" dirty="0" smtClean="0">
                <a:solidFill>
                  <a:schemeClr val="tx1"/>
                </a:solidFill>
                <a:effectLst/>
                <a:latin typeface="+mn-lt"/>
                <a:ea typeface="+mn-ea"/>
                <a:cs typeface="+mn-cs"/>
              </a:rPr>
              <a:t>Keep neighboring states apprised of changes to law/policies in states</a:t>
            </a:r>
          </a:p>
          <a:p>
            <a:pPr lvl="2"/>
            <a:r>
              <a:rPr lang="en-US" sz="1200" kern="1200" dirty="0" smtClean="0">
                <a:solidFill>
                  <a:schemeClr val="tx1"/>
                </a:solidFill>
                <a:effectLst/>
                <a:latin typeface="+mn-lt"/>
                <a:ea typeface="+mn-ea"/>
                <a:cs typeface="+mn-cs"/>
              </a:rPr>
              <a:t>Opportunity to ask how other states are handling similar issues</a:t>
            </a:r>
          </a:p>
          <a:p>
            <a:pPr lvl="2"/>
            <a:r>
              <a:rPr lang="en-US" sz="1200" kern="1200" dirty="0" smtClean="0">
                <a:solidFill>
                  <a:schemeClr val="tx1"/>
                </a:solidFill>
                <a:effectLst/>
                <a:latin typeface="+mn-lt"/>
                <a:ea typeface="+mn-ea"/>
                <a:cs typeface="+mn-cs"/>
              </a:rPr>
              <a:t>Regions can agree on how to proceed</a:t>
            </a:r>
          </a:p>
          <a:p>
            <a:pPr lvl="3"/>
            <a:r>
              <a:rPr lang="en-US" sz="1200" kern="1200" dirty="0" smtClean="0">
                <a:solidFill>
                  <a:schemeClr val="tx1"/>
                </a:solidFill>
                <a:effectLst/>
                <a:latin typeface="+mn-lt"/>
                <a:ea typeface="+mn-ea"/>
                <a:cs typeface="+mn-cs"/>
              </a:rPr>
              <a:t>EX:  Midwest region not returning/denying for change of address prior to removal from application form</a:t>
            </a:r>
          </a:p>
          <a:p>
            <a:pPr lvl="3"/>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Regional DCA meetings</a:t>
            </a:r>
          </a:p>
          <a:p>
            <a:pPr lvl="1"/>
            <a:r>
              <a:rPr lang="en-US" sz="1200" kern="1200" dirty="0" smtClean="0">
                <a:solidFill>
                  <a:schemeClr val="tx1"/>
                </a:solidFill>
                <a:effectLst/>
                <a:latin typeface="+mn-lt"/>
                <a:ea typeface="+mn-ea"/>
                <a:cs typeface="+mn-cs"/>
              </a:rPr>
              <a:t>Highlight the importance of these meetings especially during COVID 19</a:t>
            </a:r>
          </a:p>
          <a:p>
            <a:pPr lvl="2"/>
            <a:r>
              <a:rPr lang="en-US" sz="1200" kern="1200" dirty="0" smtClean="0">
                <a:solidFill>
                  <a:schemeClr val="tx1"/>
                </a:solidFill>
                <a:effectLst/>
                <a:latin typeface="+mn-lt"/>
                <a:ea typeface="+mn-ea"/>
                <a:cs typeface="+mn-cs"/>
              </a:rPr>
              <a:t>Was beneficial to understand what states were experiencing in reference to transfers and extraditions and restrictions imposed</a:t>
            </a:r>
          </a:p>
          <a:p>
            <a:pPr lvl="2"/>
            <a:r>
              <a:rPr lang="en-US" sz="1200" kern="1200" dirty="0" smtClean="0">
                <a:solidFill>
                  <a:schemeClr val="tx1"/>
                </a:solidFill>
                <a:effectLst/>
                <a:latin typeface="+mn-lt"/>
                <a:ea typeface="+mn-ea"/>
                <a:cs typeface="+mn-cs"/>
              </a:rPr>
              <a:t>Provided an avenue for DCAs to discuss the overall status of COVID 19 in their states and how it was impacting field operations (i.e. Staff being restricted from field work)</a:t>
            </a:r>
          </a:p>
          <a:p>
            <a:pPr lvl="2"/>
            <a:r>
              <a:rPr lang="en-US" sz="1200" kern="1200" dirty="0" smtClean="0">
                <a:solidFill>
                  <a:schemeClr val="tx1"/>
                </a:solidFill>
                <a:effectLst/>
                <a:latin typeface="+mn-lt"/>
                <a:ea typeface="+mn-ea"/>
                <a:cs typeface="+mn-cs"/>
              </a:rPr>
              <a:t>Brought DCAs together to talk through how they could work together while adhering to state imposed restrictions while maintaining public safety and complying with compact rules and regulations</a:t>
            </a:r>
          </a:p>
          <a:p>
            <a:pPr lvl="1"/>
            <a:r>
              <a:rPr lang="en-US" sz="1200" kern="1200" dirty="0" smtClean="0">
                <a:solidFill>
                  <a:schemeClr val="tx1"/>
                </a:solidFill>
                <a:effectLst/>
                <a:latin typeface="+mn-lt"/>
                <a:ea typeface="+mn-ea"/>
                <a:cs typeface="+mn-cs"/>
              </a:rPr>
              <a:t>Allows DCA to get a better understanding of the challenges and successes within their regions</a:t>
            </a:r>
          </a:p>
          <a:p>
            <a:pPr lvl="1"/>
            <a:r>
              <a:rPr lang="en-US" sz="1200" kern="1200" dirty="0" smtClean="0">
                <a:solidFill>
                  <a:schemeClr val="tx1"/>
                </a:solidFill>
                <a:effectLst/>
                <a:latin typeface="+mn-lt"/>
                <a:ea typeface="+mn-ea"/>
                <a:cs typeface="+mn-cs"/>
              </a:rPr>
              <a:t>Creates opportunity for relationship building between DCAs that engage with one another on a regular basis</a:t>
            </a:r>
          </a:p>
          <a:p>
            <a:pPr lvl="1"/>
            <a:r>
              <a:rPr lang="en-US" sz="1200" kern="1200" dirty="0" smtClean="0">
                <a:solidFill>
                  <a:schemeClr val="tx1"/>
                </a:solidFill>
                <a:effectLst/>
                <a:latin typeface="+mn-lt"/>
                <a:ea typeface="+mn-ea"/>
                <a:cs typeface="+mn-cs"/>
              </a:rPr>
              <a:t>Empowers DCAs, in the absence of Commissioners, during regional meetings, to make decisions and strengthen communication</a:t>
            </a:r>
          </a:p>
          <a:p>
            <a:pPr lvl="3"/>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 Border Meetings</a:t>
            </a:r>
          </a:p>
          <a:p>
            <a:pPr lvl="2"/>
            <a:r>
              <a:rPr lang="en-US" sz="1200" kern="1200" dirty="0" smtClean="0">
                <a:solidFill>
                  <a:schemeClr val="tx1"/>
                </a:solidFill>
                <a:effectLst/>
                <a:latin typeface="+mn-lt"/>
                <a:ea typeface="+mn-ea"/>
                <a:cs typeface="+mn-cs"/>
              </a:rPr>
              <a:t>Is it possible to have a meeting between states?</a:t>
            </a:r>
          </a:p>
          <a:p>
            <a:pPr lvl="3"/>
            <a:r>
              <a:rPr lang="en-US" sz="1200" kern="1200" dirty="0" smtClean="0">
                <a:solidFill>
                  <a:schemeClr val="tx1"/>
                </a:solidFill>
                <a:effectLst/>
                <a:latin typeface="+mn-lt"/>
                <a:ea typeface="+mn-ea"/>
                <a:cs typeface="+mn-cs"/>
              </a:rPr>
              <a:t>Large meetings where agents can meet face to face and states can have open dialogue- processes and procedures, question/answer, scenario</a:t>
            </a:r>
          </a:p>
          <a:p>
            <a:pPr lvl="3"/>
            <a:r>
              <a:rPr lang="en-US" sz="1200" kern="1200" dirty="0" smtClean="0">
                <a:solidFill>
                  <a:schemeClr val="tx1"/>
                </a:solidFill>
                <a:effectLst/>
                <a:latin typeface="+mn-lt"/>
                <a:ea typeface="+mn-ea"/>
                <a:cs typeface="+mn-cs"/>
              </a:rPr>
              <a:t>Small meeting of leadership in a specific area-large city that crosses state lines for example</a:t>
            </a:r>
          </a:p>
          <a:p>
            <a:pPr lvl="3"/>
            <a:r>
              <a:rPr lang="en-US" sz="1200" kern="1200" dirty="0" smtClean="0">
                <a:solidFill>
                  <a:schemeClr val="tx1"/>
                </a:solidFill>
                <a:effectLst/>
                <a:latin typeface="+mn-lt"/>
                <a:ea typeface="+mn-ea"/>
                <a:cs typeface="+mn-cs"/>
              </a:rPr>
              <a:t>Even </a:t>
            </a:r>
            <a:r>
              <a:rPr lang="en-US" sz="1200" kern="1200" dirty="0" err="1" smtClean="0">
                <a:solidFill>
                  <a:schemeClr val="tx1"/>
                </a:solidFill>
                <a:effectLst/>
                <a:latin typeface="+mn-lt"/>
                <a:ea typeface="+mn-ea"/>
                <a:cs typeface="+mn-cs"/>
              </a:rPr>
              <a:t>tri-state</a:t>
            </a:r>
            <a:r>
              <a:rPr lang="en-US" sz="1200" kern="1200" dirty="0" smtClean="0">
                <a:solidFill>
                  <a:schemeClr val="tx1"/>
                </a:solidFill>
                <a:effectLst/>
                <a:latin typeface="+mn-lt"/>
                <a:ea typeface="+mn-ea"/>
                <a:cs typeface="+mn-cs"/>
              </a:rPr>
              <a:t> meetings if appropriate</a:t>
            </a:r>
          </a:p>
          <a:p>
            <a:pPr lvl="1"/>
            <a:r>
              <a:rPr lang="en-US" sz="1200" kern="1200" dirty="0" smtClean="0">
                <a:solidFill>
                  <a:schemeClr val="tx1"/>
                </a:solidFill>
                <a:effectLst/>
                <a:latin typeface="+mn-lt"/>
                <a:ea typeface="+mn-ea"/>
                <a:cs typeface="+mn-cs"/>
              </a:rPr>
              <a:t>Standing touchpoints</a:t>
            </a:r>
          </a:p>
          <a:p>
            <a:pPr lvl="2"/>
            <a:r>
              <a:rPr lang="en-US" sz="1200" kern="1200" dirty="0" smtClean="0">
                <a:solidFill>
                  <a:schemeClr val="tx1"/>
                </a:solidFill>
                <a:effectLst/>
                <a:latin typeface="+mn-lt"/>
                <a:ea typeface="+mn-ea"/>
                <a:cs typeface="+mn-cs"/>
              </a:rPr>
              <a:t>Are you in an area where there is constant contact- What about a weekly touchpoint with that state?  Can review ongoing cases together –much like an internal staffing, but with your outstate partners.</a:t>
            </a:r>
          </a:p>
          <a:p>
            <a:pPr lvl="1"/>
            <a:r>
              <a:rPr lang="en-US" sz="1200" kern="1200" dirty="0" smtClean="0">
                <a:solidFill>
                  <a:schemeClr val="tx1"/>
                </a:solidFill>
                <a:effectLst/>
                <a:latin typeface="+mn-lt"/>
                <a:ea typeface="+mn-ea"/>
                <a:cs typeface="+mn-cs"/>
              </a:rPr>
              <a:t>Phone a Friend-  ask another DCA (not the sending/receiving state DCA) how they would handle a case</a:t>
            </a:r>
          </a:p>
          <a:p>
            <a:pPr lvl="2"/>
            <a:r>
              <a:rPr lang="en-US" sz="1200" kern="1200" dirty="0" smtClean="0">
                <a:solidFill>
                  <a:schemeClr val="tx1"/>
                </a:solidFill>
                <a:effectLst/>
                <a:latin typeface="+mn-lt"/>
                <a:ea typeface="+mn-ea"/>
                <a:cs typeface="+mn-cs"/>
              </a:rPr>
              <a:t>Don’t have to name other State (just looking for another perspective)</a:t>
            </a:r>
          </a:p>
          <a:p>
            <a:pPr lvl="2"/>
            <a:r>
              <a:rPr lang="en-US" sz="1200" kern="1200" dirty="0" smtClean="0">
                <a:solidFill>
                  <a:schemeClr val="tx1"/>
                </a:solidFill>
                <a:effectLst/>
                <a:latin typeface="+mn-lt"/>
                <a:ea typeface="+mn-ea"/>
                <a:cs typeface="+mn-cs"/>
              </a:rPr>
              <a:t>Gives you an unbiased perspective/thoughts</a:t>
            </a:r>
          </a:p>
          <a:p>
            <a:pPr lvl="1"/>
            <a:r>
              <a:rPr lang="en-US" sz="1200" kern="1200" dirty="0" smtClean="0">
                <a:solidFill>
                  <a:schemeClr val="tx1"/>
                </a:solidFill>
                <a:effectLst/>
                <a:latin typeface="+mn-lt"/>
                <a:ea typeface="+mn-ea"/>
                <a:cs typeface="+mn-cs"/>
              </a:rPr>
              <a:t>At our next face to face ABM- seek new </a:t>
            </a:r>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18</a:t>
            </a:fld>
            <a:endParaRPr lang="en-US"/>
          </a:p>
        </p:txBody>
      </p:sp>
    </p:spTree>
    <p:extLst>
      <p:ext uri="{BB962C8B-B14F-4D97-AF65-F5344CB8AC3E}">
        <p14:creationId xmlns:p14="http://schemas.microsoft.com/office/powerpoint/2010/main" val="457514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19</a:t>
            </a:fld>
            <a:endParaRPr lang="en-US"/>
          </a:p>
        </p:txBody>
      </p:sp>
    </p:spTree>
    <p:extLst>
      <p:ext uri="{BB962C8B-B14F-4D97-AF65-F5344CB8AC3E}">
        <p14:creationId xmlns:p14="http://schemas.microsoft.com/office/powerpoint/2010/main" val="55712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2</a:t>
            </a:fld>
            <a:endParaRPr lang="en-US"/>
          </a:p>
        </p:txBody>
      </p:sp>
    </p:spTree>
    <p:extLst>
      <p:ext uri="{BB962C8B-B14F-4D97-AF65-F5344CB8AC3E}">
        <p14:creationId xmlns:p14="http://schemas.microsoft.com/office/powerpoint/2010/main" val="1222405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Natalie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Keep</a:t>
            </a:r>
            <a:r>
              <a:rPr lang="en-US" baseline="0" dirty="0" smtClean="0"/>
              <a:t> your goal on point!   Your responsible for YOUR STATE, </a:t>
            </a:r>
            <a:r>
              <a:rPr lang="en-US" dirty="0" smtClean="0"/>
              <a:t>not to control compact operations when other states ‘do it differently’ </a:t>
            </a:r>
            <a:r>
              <a:rPr lang="en-US" baseline="0" dirty="0" smtClean="0"/>
              <a:t> Best practices for ‘working together’ is coming up</a:t>
            </a:r>
            <a:endParaRPr lang="en-US" dirty="0" smtClean="0"/>
          </a:p>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20</a:t>
            </a:fld>
            <a:endParaRPr lang="en-US"/>
          </a:p>
        </p:txBody>
      </p:sp>
    </p:spTree>
    <p:extLst>
      <p:ext uri="{BB962C8B-B14F-4D97-AF65-F5344CB8AC3E}">
        <p14:creationId xmlns:p14="http://schemas.microsoft.com/office/powerpoint/2010/main" val="2133017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21</a:t>
            </a:fld>
            <a:endParaRPr lang="en-US"/>
          </a:p>
        </p:txBody>
      </p:sp>
    </p:spTree>
    <p:extLst>
      <p:ext uri="{BB962C8B-B14F-4D97-AF65-F5344CB8AC3E}">
        <p14:creationId xmlns:p14="http://schemas.microsoft.com/office/powerpoint/2010/main" val="3693961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is a law in your state- know your statute</a:t>
            </a:r>
          </a:p>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22</a:t>
            </a:fld>
            <a:endParaRPr lang="en-US"/>
          </a:p>
        </p:txBody>
      </p:sp>
    </p:spTree>
    <p:extLst>
      <p:ext uri="{BB962C8B-B14F-4D97-AF65-F5344CB8AC3E}">
        <p14:creationId xmlns:p14="http://schemas.microsoft.com/office/powerpoint/2010/main" val="27148148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can’t get stakeholders to do xyz’</a:t>
            </a:r>
          </a:p>
          <a:p>
            <a:endParaRPr lang="en-US" baseline="0" dirty="0" smtClean="0"/>
          </a:p>
          <a:p>
            <a:r>
              <a:rPr lang="en-US" baseline="0" dirty="0" smtClean="0"/>
              <a:t>1 speaks to if you are following the rules, but not in line with purposes of the compact, then it’s probably not the right way to do it.  For example, if the rules require a warrant be issued ‘upon receipt’ for an absconder and your court takes 3 months, they aren’t adhering to the purposes of the compact or being efficient</a:t>
            </a:r>
          </a:p>
          <a:p>
            <a:endParaRPr lang="en-US" baseline="0" dirty="0" smtClean="0"/>
          </a:p>
          <a:p>
            <a:r>
              <a:rPr lang="en-US" baseline="0" dirty="0" smtClean="0"/>
              <a:t>2 speaks to the commission itself made of all the states.  These elements are necessary to make the compact successful</a:t>
            </a:r>
          </a:p>
          <a:p>
            <a:endParaRPr lang="en-US" baseline="0" dirty="0" smtClean="0"/>
          </a:p>
          <a:p>
            <a:r>
              <a:rPr lang="en-US" baseline="0" dirty="0" smtClean="0"/>
              <a:t>3 speaks to the appointment process of why an individual is the commissioner for ICAOS over someone else.  Or why the commissioner votes on rules rather than the DCA.  States have the ability to manage this via their statute, for example, move commissioner to probation from parole.</a:t>
            </a:r>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23</a:t>
            </a:fld>
            <a:endParaRPr lang="en-US"/>
          </a:p>
        </p:txBody>
      </p:sp>
    </p:spTree>
    <p:extLst>
      <p:ext uri="{BB962C8B-B14F-4D97-AF65-F5344CB8AC3E}">
        <p14:creationId xmlns:p14="http://schemas.microsoft.com/office/powerpoint/2010/main" val="602735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Basic legal slide that is important in this conversation.  </a:t>
            </a:r>
          </a:p>
          <a:p>
            <a:endParaRPr lang="en-US" baseline="0" dirty="0" smtClean="0"/>
          </a:p>
          <a:p>
            <a:r>
              <a:rPr lang="en-US" sz="1200" kern="1200" dirty="0" smtClean="0">
                <a:solidFill>
                  <a:schemeClr val="tx1"/>
                </a:solidFill>
                <a:effectLst/>
                <a:latin typeface="+mn-lt"/>
                <a:ea typeface="+mn-ea"/>
                <a:cs typeface="+mn-cs"/>
              </a:rPr>
              <a:t>Enforcing the Interstate Compact in your own state</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The Interstate Compact Agreement in legal terms</a:t>
            </a:r>
          </a:p>
          <a:p>
            <a:pPr lvl="1"/>
            <a:r>
              <a:rPr lang="en-US" sz="1200" kern="1200" dirty="0" smtClean="0">
                <a:solidFill>
                  <a:schemeClr val="tx1"/>
                </a:solidFill>
                <a:effectLst/>
                <a:latin typeface="+mn-lt"/>
                <a:ea typeface="+mn-ea"/>
                <a:cs typeface="+mn-cs"/>
              </a:rPr>
              <a:t>Understand the authority of the interstate compact</a:t>
            </a:r>
          </a:p>
          <a:p>
            <a:pPr lvl="2"/>
            <a:r>
              <a:rPr lang="en-US" sz="1200" kern="1200" dirty="0" smtClean="0">
                <a:solidFill>
                  <a:schemeClr val="tx1"/>
                </a:solidFill>
                <a:effectLst/>
                <a:latin typeface="+mn-lt"/>
                <a:ea typeface="+mn-ea"/>
                <a:cs typeface="+mn-cs"/>
              </a:rPr>
              <a:t>Authorized, binding, and supersedes</a:t>
            </a:r>
          </a:p>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24</a:t>
            </a:fld>
            <a:endParaRPr lang="en-US"/>
          </a:p>
        </p:txBody>
      </p:sp>
    </p:spTree>
    <p:extLst>
      <p:ext uri="{BB962C8B-B14F-4D97-AF65-F5344CB8AC3E}">
        <p14:creationId xmlns:p14="http://schemas.microsoft.com/office/powerpoint/2010/main" val="26988155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Explaining the consequences is important for stakeholder resisting compliance with compact requirements</a:t>
            </a:r>
            <a:endParaRPr lang="en-US" baseline="0" dirty="0"/>
          </a:p>
        </p:txBody>
      </p:sp>
      <p:sp>
        <p:nvSpPr>
          <p:cNvPr id="4" name="Slide Number Placeholder 3"/>
          <p:cNvSpPr>
            <a:spLocks noGrp="1"/>
          </p:cNvSpPr>
          <p:nvPr>
            <p:ph type="sldNum" sz="quarter" idx="5"/>
          </p:nvPr>
        </p:nvSpPr>
        <p:spPr/>
        <p:txBody>
          <a:bodyPr/>
          <a:lstStyle/>
          <a:p>
            <a:fld id="{41279EED-C460-4751-8E52-D18C6054A4B8}" type="slidenum">
              <a:rPr lang="en-US" smtClean="0"/>
              <a:t>25</a:t>
            </a:fld>
            <a:endParaRPr lang="en-US"/>
          </a:p>
        </p:txBody>
      </p:sp>
    </p:spTree>
    <p:extLst>
      <p:ext uri="{BB962C8B-B14F-4D97-AF65-F5344CB8AC3E}">
        <p14:creationId xmlns:p14="http://schemas.microsoft.com/office/powerpoint/2010/main" val="16764355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Review the rules- what is working and what are areas for improvement in your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26</a:t>
            </a:fld>
            <a:endParaRPr lang="en-US"/>
          </a:p>
        </p:txBody>
      </p:sp>
    </p:spTree>
    <p:extLst>
      <p:ext uri="{BB962C8B-B14F-4D97-AF65-F5344CB8AC3E}">
        <p14:creationId xmlns:p14="http://schemas.microsoft.com/office/powerpoint/2010/main" val="24968095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Information and communication are the key</a:t>
            </a:r>
          </a:p>
          <a:p>
            <a:pPr lvl="1"/>
            <a:r>
              <a:rPr lang="en-US" sz="1200" kern="1200" dirty="0" smtClean="0">
                <a:solidFill>
                  <a:schemeClr val="tx1"/>
                </a:solidFill>
                <a:effectLst/>
                <a:latin typeface="+mn-lt"/>
                <a:ea typeface="+mn-ea"/>
                <a:cs typeface="+mn-cs"/>
              </a:rPr>
              <a:t>Work with your Commissioner- does your Commissioner know IC? if not, provide info, updates, and identify issues- develop a plan</a:t>
            </a:r>
          </a:p>
          <a:p>
            <a:pPr lvl="1"/>
            <a:r>
              <a:rPr lang="en-US" sz="1200" kern="1200" dirty="0" smtClean="0">
                <a:solidFill>
                  <a:schemeClr val="tx1"/>
                </a:solidFill>
                <a:effectLst/>
                <a:latin typeface="+mn-lt"/>
                <a:ea typeface="+mn-ea"/>
                <a:cs typeface="+mn-cs"/>
              </a:rPr>
              <a:t>What information is important and relevant to each stakeholder</a:t>
            </a:r>
          </a:p>
          <a:p>
            <a:pPr lvl="1"/>
            <a:r>
              <a:rPr lang="en-US" sz="1200" kern="1200" dirty="0" smtClean="0">
                <a:solidFill>
                  <a:schemeClr val="tx1"/>
                </a:solidFill>
                <a:effectLst/>
                <a:latin typeface="+mn-lt"/>
                <a:ea typeface="+mn-ea"/>
                <a:cs typeface="+mn-cs"/>
              </a:rPr>
              <a:t>Speak and provide cheat sheets in terms they understand and get buy in</a:t>
            </a:r>
          </a:p>
          <a:p>
            <a:pPr lvl="1"/>
            <a:r>
              <a:rPr lang="en-US" sz="1200" kern="1200" dirty="0" smtClean="0">
                <a:solidFill>
                  <a:schemeClr val="tx1"/>
                </a:solidFill>
                <a:effectLst/>
                <a:latin typeface="+mn-lt"/>
                <a:ea typeface="+mn-ea"/>
                <a:cs typeface="+mn-cs"/>
              </a:rPr>
              <a:t>Incorporate State Council members</a:t>
            </a:r>
          </a:p>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27</a:t>
            </a:fld>
            <a:endParaRPr lang="en-US"/>
          </a:p>
        </p:txBody>
      </p:sp>
    </p:spTree>
    <p:extLst>
      <p:ext uri="{BB962C8B-B14F-4D97-AF65-F5344CB8AC3E}">
        <p14:creationId xmlns:p14="http://schemas.microsoft.com/office/powerpoint/2010/main" val="2460085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You have the knowledge and power to effect change in your state</a:t>
            </a:r>
          </a:p>
          <a:p>
            <a:pPr lvl="0"/>
            <a:r>
              <a:rPr lang="en-US" sz="1200" kern="1200" dirty="0" smtClean="0">
                <a:solidFill>
                  <a:schemeClr val="tx1"/>
                </a:solidFill>
                <a:effectLst/>
                <a:latin typeface="+mn-lt"/>
                <a:ea typeface="+mn-ea"/>
                <a:cs typeface="+mn-cs"/>
              </a:rPr>
              <a:t>Think outside of the box</a:t>
            </a:r>
          </a:p>
          <a:p>
            <a:pPr lvl="1"/>
            <a:r>
              <a:rPr lang="en-US" sz="1200" kern="1200" dirty="0" smtClean="0">
                <a:solidFill>
                  <a:schemeClr val="tx1"/>
                </a:solidFill>
                <a:effectLst/>
                <a:latin typeface="+mn-lt"/>
                <a:ea typeface="+mn-ea"/>
                <a:cs typeface="+mn-cs"/>
              </a:rPr>
              <a:t>Implement policies/strategies</a:t>
            </a:r>
          </a:p>
          <a:p>
            <a:pPr lvl="1"/>
            <a:r>
              <a:rPr lang="en-US" sz="1200" kern="1200" dirty="0" smtClean="0">
                <a:solidFill>
                  <a:schemeClr val="tx1"/>
                </a:solidFill>
                <a:effectLst/>
                <a:latin typeface="+mn-lt"/>
                <a:ea typeface="+mn-ea"/>
                <a:cs typeface="+mn-cs"/>
              </a:rPr>
              <a:t>Provide examples:  Changed Commissioner from Parole to Probation, conduct our own </a:t>
            </a:r>
            <a:r>
              <a:rPr lang="en-US" sz="1200" kern="1200" dirty="0" err="1" smtClean="0">
                <a:solidFill>
                  <a:schemeClr val="tx1"/>
                </a:solidFill>
                <a:effectLst/>
                <a:latin typeface="+mn-lt"/>
                <a:ea typeface="+mn-ea"/>
                <a:cs typeface="+mn-cs"/>
              </a:rPr>
              <a:t>retakings</a:t>
            </a:r>
            <a:r>
              <a:rPr lang="en-US" sz="1200" kern="1200" dirty="0" smtClean="0">
                <a:solidFill>
                  <a:schemeClr val="tx1"/>
                </a:solidFill>
                <a:effectLst/>
                <a:latin typeface="+mn-lt"/>
                <a:ea typeface="+mn-ea"/>
                <a:cs typeface="+mn-cs"/>
              </a:rPr>
              <a:t>, developed IC hold process in CT DOC, improved state council meetings, walk warrants through court   </a:t>
            </a:r>
          </a:p>
          <a:p>
            <a:r>
              <a:rPr lang="en-US" sz="1200" kern="1200" dirty="0" smtClean="0">
                <a:solidFill>
                  <a:schemeClr val="tx1"/>
                </a:solidFill>
                <a:effectLst/>
                <a:latin typeface="+mn-lt"/>
                <a:ea typeface="+mn-ea"/>
                <a:cs typeface="+mn-cs"/>
              </a:rPr>
              <a:t>Examples from other states? </a:t>
            </a:r>
          </a:p>
        </p:txBody>
      </p:sp>
      <p:sp>
        <p:nvSpPr>
          <p:cNvPr id="4" name="Slide Number Placeholder 3"/>
          <p:cNvSpPr>
            <a:spLocks noGrp="1"/>
          </p:cNvSpPr>
          <p:nvPr>
            <p:ph type="sldNum" sz="quarter" idx="10"/>
          </p:nvPr>
        </p:nvSpPr>
        <p:spPr/>
        <p:txBody>
          <a:bodyPr/>
          <a:lstStyle/>
          <a:p>
            <a:fld id="{41279EED-C460-4751-8E52-D18C6054A4B8}" type="slidenum">
              <a:rPr lang="en-US" smtClean="0"/>
              <a:t>28</a:t>
            </a:fld>
            <a:endParaRPr lang="en-US"/>
          </a:p>
        </p:txBody>
      </p:sp>
    </p:spTree>
    <p:extLst>
      <p:ext uri="{BB962C8B-B14F-4D97-AF65-F5344CB8AC3E}">
        <p14:creationId xmlns:p14="http://schemas.microsoft.com/office/powerpoint/2010/main" val="30909577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Provide examples:  Changed Commissioner from Parole to Probation (for most states this</a:t>
            </a:r>
            <a:r>
              <a:rPr lang="en-US" sz="1200" kern="1200" baseline="0" dirty="0" smtClean="0">
                <a:solidFill>
                  <a:schemeClr val="tx1"/>
                </a:solidFill>
                <a:effectLst/>
                <a:latin typeface="+mn-lt"/>
                <a:ea typeface="+mn-ea"/>
                <a:cs typeface="+mn-cs"/>
              </a:rPr>
              <a:t> would require statute change</a:t>
            </a:r>
            <a:r>
              <a:rPr lang="en-US" sz="1200" kern="1200" dirty="0" smtClean="0">
                <a:solidFill>
                  <a:schemeClr val="tx1"/>
                </a:solidFill>
                <a:effectLst/>
                <a:latin typeface="+mn-lt"/>
                <a:ea typeface="+mn-ea"/>
                <a:cs typeface="+mn-cs"/>
              </a:rPr>
              <a:t>, conduct our own </a:t>
            </a:r>
            <a:r>
              <a:rPr lang="en-US" sz="1200" kern="1200" dirty="0" err="1" smtClean="0">
                <a:solidFill>
                  <a:schemeClr val="tx1"/>
                </a:solidFill>
                <a:effectLst/>
                <a:latin typeface="+mn-lt"/>
                <a:ea typeface="+mn-ea"/>
                <a:cs typeface="+mn-cs"/>
              </a:rPr>
              <a:t>retakings</a:t>
            </a:r>
            <a:r>
              <a:rPr lang="en-US" sz="1200" kern="1200" dirty="0" smtClean="0">
                <a:solidFill>
                  <a:schemeClr val="tx1"/>
                </a:solidFill>
                <a:effectLst/>
                <a:latin typeface="+mn-lt"/>
                <a:ea typeface="+mn-ea"/>
                <a:cs typeface="+mn-cs"/>
              </a:rPr>
              <a:t>, developed IC hold process in CT DOC, improved state council meetings, walk warrants through court   </a:t>
            </a:r>
          </a:p>
          <a:p>
            <a:r>
              <a:rPr lang="en-US" sz="1200" kern="1200" dirty="0" smtClean="0">
                <a:solidFill>
                  <a:schemeClr val="tx1"/>
                </a:solidFill>
                <a:effectLst/>
                <a:latin typeface="+mn-lt"/>
                <a:ea typeface="+mn-ea"/>
                <a:cs typeface="+mn-cs"/>
              </a:rPr>
              <a:t>Examples from other states? </a:t>
            </a:r>
          </a:p>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29</a:t>
            </a:fld>
            <a:endParaRPr lang="en-US"/>
          </a:p>
        </p:txBody>
      </p:sp>
    </p:spTree>
    <p:extLst>
      <p:ext uri="{BB962C8B-B14F-4D97-AF65-F5344CB8AC3E}">
        <p14:creationId xmlns:p14="http://schemas.microsoft.com/office/powerpoint/2010/main" val="2667481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Matt</a:t>
            </a:r>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3</a:t>
            </a:fld>
            <a:endParaRPr lang="en-US"/>
          </a:p>
        </p:txBody>
      </p:sp>
    </p:spTree>
    <p:extLst>
      <p:ext uri="{BB962C8B-B14F-4D97-AF65-F5344CB8AC3E}">
        <p14:creationId xmlns:p14="http://schemas.microsoft.com/office/powerpoint/2010/main" val="3925959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30</a:t>
            </a:fld>
            <a:endParaRPr lang="en-US"/>
          </a:p>
        </p:txBody>
      </p:sp>
    </p:spTree>
    <p:extLst>
      <p:ext uri="{BB962C8B-B14F-4D97-AF65-F5344CB8AC3E}">
        <p14:creationId xmlns:p14="http://schemas.microsoft.com/office/powerpoint/2010/main" val="7037882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Suzanne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Discussing the various resources that could be utilized to assist in having difficult conversations with stakeholders to help assure compliance</a:t>
            </a:r>
          </a:p>
          <a:p>
            <a:pPr lvl="0"/>
            <a:r>
              <a:rPr lang="en-US" sz="1200" strike="noStrike" kern="1200" baseline="0" dirty="0" smtClean="0">
                <a:solidFill>
                  <a:schemeClr val="tx1"/>
                </a:solidFill>
                <a:effectLst/>
                <a:latin typeface="+mn-lt"/>
                <a:ea typeface="+mn-ea"/>
                <a:cs typeface="+mn-cs"/>
              </a:rPr>
              <a:t>Regional DCA meetings</a:t>
            </a:r>
          </a:p>
          <a:p>
            <a:pPr lvl="1"/>
            <a:r>
              <a:rPr lang="en-US" sz="1200" strike="noStrike" kern="1200" baseline="0" dirty="0" smtClean="0">
                <a:solidFill>
                  <a:schemeClr val="tx1"/>
                </a:solidFill>
                <a:effectLst/>
                <a:latin typeface="+mn-lt"/>
                <a:ea typeface="+mn-ea"/>
                <a:cs typeface="+mn-cs"/>
              </a:rPr>
              <a:t>Highlight the importance of these meetings especially during COVID 19</a:t>
            </a:r>
          </a:p>
          <a:p>
            <a:pPr lvl="2"/>
            <a:r>
              <a:rPr lang="en-US" sz="1200" strike="noStrike" kern="1200" baseline="0" dirty="0" smtClean="0">
                <a:solidFill>
                  <a:schemeClr val="tx1"/>
                </a:solidFill>
                <a:effectLst/>
                <a:latin typeface="+mn-lt"/>
                <a:ea typeface="+mn-ea"/>
                <a:cs typeface="+mn-cs"/>
              </a:rPr>
              <a:t>Was beneficial to understand what states were experiencing in reference to transfers and extraditions and restrictions imposed</a:t>
            </a:r>
          </a:p>
          <a:p>
            <a:pPr lvl="2"/>
            <a:r>
              <a:rPr lang="en-US" sz="1200" strike="noStrike" kern="1200" baseline="0" dirty="0" smtClean="0">
                <a:solidFill>
                  <a:schemeClr val="tx1"/>
                </a:solidFill>
                <a:effectLst/>
                <a:latin typeface="+mn-lt"/>
                <a:ea typeface="+mn-ea"/>
                <a:cs typeface="+mn-cs"/>
              </a:rPr>
              <a:t>Provided an avenue for DCAs to discuss the overall status of COVID 19 in their states and how it was impacting field operations (i.e. Staff being restricted from field work)</a:t>
            </a:r>
          </a:p>
          <a:p>
            <a:pPr lvl="2"/>
            <a:r>
              <a:rPr lang="en-US" sz="1200" strike="noStrike" kern="1200" baseline="0" dirty="0" smtClean="0">
                <a:solidFill>
                  <a:schemeClr val="tx1"/>
                </a:solidFill>
                <a:effectLst/>
                <a:latin typeface="+mn-lt"/>
                <a:ea typeface="+mn-ea"/>
                <a:cs typeface="+mn-cs"/>
              </a:rPr>
              <a:t>Brought DCAs together to talk through how they could work together while adhering to state imposed restrictions while maintaining public safety and complying with compact rules and regulations</a:t>
            </a:r>
          </a:p>
          <a:p>
            <a:pPr lvl="1"/>
            <a:r>
              <a:rPr lang="en-US" sz="1200" strike="noStrike" kern="1200" baseline="0" dirty="0" smtClean="0">
                <a:solidFill>
                  <a:schemeClr val="tx1"/>
                </a:solidFill>
                <a:effectLst/>
                <a:latin typeface="+mn-lt"/>
                <a:ea typeface="+mn-ea"/>
                <a:cs typeface="+mn-cs"/>
              </a:rPr>
              <a:t>Allows DCA to get a better understanding of the challenges and successes within their regions</a:t>
            </a:r>
          </a:p>
          <a:p>
            <a:pPr lvl="1"/>
            <a:r>
              <a:rPr lang="en-US" sz="1200" strike="noStrike" kern="1200" baseline="0" dirty="0" smtClean="0">
                <a:solidFill>
                  <a:schemeClr val="tx1"/>
                </a:solidFill>
                <a:effectLst/>
                <a:latin typeface="+mn-lt"/>
                <a:ea typeface="+mn-ea"/>
                <a:cs typeface="+mn-cs"/>
              </a:rPr>
              <a:t>Creates opportunity for relationship building between DCAs that engage with one another on a regular basis</a:t>
            </a:r>
          </a:p>
          <a:p>
            <a:pPr lvl="1"/>
            <a:r>
              <a:rPr lang="en-US" sz="1200" strike="noStrike" kern="1200" baseline="0" dirty="0" smtClean="0">
                <a:solidFill>
                  <a:schemeClr val="tx1"/>
                </a:solidFill>
                <a:effectLst/>
                <a:latin typeface="+mn-lt"/>
                <a:ea typeface="+mn-ea"/>
                <a:cs typeface="+mn-cs"/>
              </a:rPr>
              <a:t>Empowers DCAs, in the absence of Commissioners, during regional meetings, to make decisions and strengthen communication</a:t>
            </a:r>
          </a:p>
          <a:p>
            <a:pPr lvl="0"/>
            <a:r>
              <a:rPr lang="en-US" sz="1200" kern="1200" dirty="0" smtClean="0">
                <a:solidFill>
                  <a:schemeClr val="tx1"/>
                </a:solidFill>
                <a:effectLst/>
                <a:latin typeface="+mn-lt"/>
                <a:ea typeface="+mn-ea"/>
                <a:cs typeface="+mn-cs"/>
              </a:rPr>
              <a:t>State Council</a:t>
            </a:r>
          </a:p>
          <a:p>
            <a:pPr lvl="1"/>
            <a:r>
              <a:rPr lang="en-US" sz="1200" kern="1200" dirty="0" smtClean="0">
                <a:solidFill>
                  <a:schemeClr val="tx1"/>
                </a:solidFill>
                <a:effectLst/>
                <a:latin typeface="+mn-lt"/>
                <a:ea typeface="+mn-ea"/>
                <a:cs typeface="+mn-cs"/>
              </a:rPr>
              <a:t>By statute, every Compact member state is required to establish a state council</a:t>
            </a:r>
          </a:p>
          <a:p>
            <a:pPr lvl="1"/>
            <a:r>
              <a:rPr lang="en-US" sz="1200" kern="1200" dirty="0" smtClean="0">
                <a:solidFill>
                  <a:schemeClr val="tx1"/>
                </a:solidFill>
                <a:effectLst/>
                <a:latin typeface="+mn-lt"/>
                <a:ea typeface="+mn-ea"/>
                <a:cs typeface="+mn-cs"/>
              </a:rPr>
              <a:t>Membership shall include at least one member of the judicial, legislative, and executive branch of government, as well as a victim representative, other community interest groups, and the compact administrator</a:t>
            </a:r>
          </a:p>
          <a:p>
            <a:pPr lvl="1"/>
            <a:r>
              <a:rPr lang="en-US" sz="1200" kern="1200" dirty="0" smtClean="0">
                <a:solidFill>
                  <a:schemeClr val="tx1"/>
                </a:solidFill>
                <a:effectLst/>
                <a:latin typeface="+mn-lt"/>
                <a:ea typeface="+mn-ea"/>
                <a:cs typeface="+mn-cs"/>
              </a:rPr>
              <a:t>Describe the benefits of having a diverse State Council</a:t>
            </a:r>
          </a:p>
          <a:p>
            <a:pPr lvl="2"/>
            <a:r>
              <a:rPr lang="en-US" sz="1200" kern="1200" dirty="0" smtClean="0">
                <a:solidFill>
                  <a:schemeClr val="tx1"/>
                </a:solidFill>
                <a:effectLst/>
                <a:latin typeface="+mn-lt"/>
                <a:ea typeface="+mn-ea"/>
                <a:cs typeface="+mn-cs"/>
              </a:rPr>
              <a:t>Ability to connect the compact office to various state organizations (Sheriffs, Prosecuting Attorneys/District Attorneys, Judiciary, Probation and Parole, Legislative, etc.)</a:t>
            </a:r>
          </a:p>
          <a:p>
            <a:pPr lvl="2"/>
            <a:r>
              <a:rPr lang="en-US" sz="1200" kern="1200" dirty="0" smtClean="0">
                <a:solidFill>
                  <a:schemeClr val="tx1"/>
                </a:solidFill>
                <a:effectLst/>
                <a:latin typeface="+mn-lt"/>
                <a:ea typeface="+mn-ea"/>
                <a:cs typeface="+mn-cs"/>
              </a:rPr>
              <a:t>Utilize as both an ally and an advocate within your state as well as at the commission level</a:t>
            </a:r>
          </a:p>
          <a:p>
            <a:pPr lvl="3"/>
            <a:r>
              <a:rPr lang="en-US" sz="1200" kern="1200" dirty="0" smtClean="0">
                <a:solidFill>
                  <a:schemeClr val="tx1"/>
                </a:solidFill>
                <a:effectLst/>
                <a:latin typeface="+mn-lt"/>
                <a:ea typeface="+mn-ea"/>
                <a:cs typeface="+mn-cs"/>
              </a:rPr>
              <a:t>Advocate for seeking resources, improving operations, resolving disputes, and conducting training</a:t>
            </a:r>
          </a:p>
          <a:p>
            <a:pPr lvl="2"/>
            <a:r>
              <a:rPr lang="en-US" sz="1200" kern="1200" dirty="0" smtClean="0">
                <a:solidFill>
                  <a:schemeClr val="tx1"/>
                </a:solidFill>
                <a:effectLst/>
                <a:latin typeface="+mn-lt"/>
                <a:ea typeface="+mn-ea"/>
                <a:cs typeface="+mn-cs"/>
              </a:rPr>
              <a:t>Provides the opportunity to receive feedback from various perspectives involved in the interstate compact process</a:t>
            </a:r>
          </a:p>
          <a:p>
            <a:pPr lvl="3"/>
            <a:r>
              <a:rPr lang="en-US" sz="1200" kern="1200" dirty="0" smtClean="0">
                <a:solidFill>
                  <a:schemeClr val="tx1"/>
                </a:solidFill>
                <a:effectLst/>
                <a:latin typeface="+mn-lt"/>
                <a:ea typeface="+mn-ea"/>
                <a:cs typeface="+mn-cs"/>
              </a:rPr>
              <a:t>Especially beneficial during rule making years</a:t>
            </a:r>
          </a:p>
          <a:p>
            <a:pPr lvl="1"/>
            <a:r>
              <a:rPr lang="en-US" sz="1200" kern="1200" dirty="0" smtClean="0">
                <a:solidFill>
                  <a:schemeClr val="tx1"/>
                </a:solidFill>
                <a:effectLst/>
                <a:latin typeface="+mn-lt"/>
                <a:ea typeface="+mn-ea"/>
                <a:cs typeface="+mn-cs"/>
              </a:rPr>
              <a:t>Discuss the importance of regularly scheduled meetings</a:t>
            </a:r>
          </a:p>
          <a:p>
            <a:pPr lvl="2"/>
            <a:r>
              <a:rPr lang="en-US" sz="1200" kern="1200" dirty="0" smtClean="0">
                <a:solidFill>
                  <a:schemeClr val="tx1"/>
                </a:solidFill>
                <a:effectLst/>
                <a:latin typeface="+mn-lt"/>
                <a:ea typeface="+mn-ea"/>
                <a:cs typeface="+mn-cs"/>
              </a:rPr>
              <a:t>Schedules will vary from state to state</a:t>
            </a:r>
          </a:p>
          <a:p>
            <a:pPr lvl="2"/>
            <a:r>
              <a:rPr lang="en-US" sz="1200" kern="1200" dirty="0" smtClean="0">
                <a:solidFill>
                  <a:schemeClr val="tx1"/>
                </a:solidFill>
                <a:effectLst/>
                <a:latin typeface="+mn-lt"/>
                <a:ea typeface="+mn-ea"/>
                <a:cs typeface="+mn-cs"/>
              </a:rPr>
              <a:t>Beneficial to meet regularly to keep council members engaged</a:t>
            </a:r>
          </a:p>
          <a:p>
            <a:pPr lvl="2"/>
            <a:r>
              <a:rPr lang="en-US" sz="1200" kern="1200" dirty="0" smtClean="0">
                <a:solidFill>
                  <a:schemeClr val="tx1"/>
                </a:solidFill>
                <a:effectLst/>
                <a:latin typeface="+mn-lt"/>
                <a:ea typeface="+mn-ea"/>
                <a:cs typeface="+mn-cs"/>
              </a:rPr>
              <a:t>Don’t focus solely on negative issues within your state</a:t>
            </a:r>
          </a:p>
          <a:p>
            <a:pPr lvl="2"/>
            <a:r>
              <a:rPr lang="en-US" sz="1200" kern="1200" dirty="0" smtClean="0">
                <a:solidFill>
                  <a:schemeClr val="tx1"/>
                </a:solidFill>
                <a:effectLst/>
                <a:latin typeface="+mn-lt"/>
                <a:ea typeface="+mn-ea"/>
                <a:cs typeface="+mn-cs"/>
              </a:rPr>
              <a:t>Utilize the opportunity to highlight positive topics (compliance, specific departments/officers that are doing exceptionally well, difficult cases that states were able to work together on)</a:t>
            </a:r>
          </a:p>
          <a:p>
            <a:pPr lvl="3"/>
            <a:r>
              <a:rPr lang="en-US" sz="1200" kern="1200" dirty="0" smtClean="0">
                <a:solidFill>
                  <a:schemeClr val="tx1"/>
                </a:solidFill>
                <a:effectLst/>
                <a:latin typeface="+mn-lt"/>
                <a:ea typeface="+mn-ea"/>
                <a:cs typeface="+mn-cs"/>
              </a:rPr>
              <a:t>Opportunity to discuss the work that states have done recently to work together due to COVID-19</a:t>
            </a:r>
          </a:p>
          <a:p>
            <a:pPr lvl="0"/>
            <a:r>
              <a:rPr lang="en-US" sz="1200" kern="1200" dirty="0" smtClean="0">
                <a:solidFill>
                  <a:schemeClr val="tx1"/>
                </a:solidFill>
                <a:effectLst/>
                <a:latin typeface="+mn-lt"/>
                <a:ea typeface="+mn-ea"/>
                <a:cs typeface="+mn-cs"/>
              </a:rPr>
              <a:t>	They</a:t>
            </a:r>
            <a:r>
              <a:rPr lang="en-US" sz="1200" kern="1200" baseline="0" dirty="0" smtClean="0">
                <a:solidFill>
                  <a:schemeClr val="tx1"/>
                </a:solidFill>
                <a:effectLst/>
                <a:latin typeface="+mn-lt"/>
                <a:ea typeface="+mn-ea"/>
                <a:cs typeface="+mn-cs"/>
              </a:rPr>
              <a:t> are there to assist you too.  Ask how you can get on the agenda at their meetings, trainings, etc.</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Dashboard reports</a:t>
            </a:r>
          </a:p>
          <a:p>
            <a:pPr lvl="1"/>
            <a:r>
              <a:rPr lang="en-US" sz="1200" kern="1200" dirty="0" smtClean="0">
                <a:solidFill>
                  <a:schemeClr val="tx1"/>
                </a:solidFill>
                <a:effectLst/>
                <a:latin typeface="+mn-lt"/>
                <a:ea typeface="+mn-ea"/>
                <a:cs typeface="+mn-cs"/>
              </a:rPr>
              <a:t>More than 35 dashboards are available covering activity due dates, compliance performance, administrative oversight, and compact activity history</a:t>
            </a:r>
          </a:p>
          <a:p>
            <a:pPr lvl="1"/>
            <a:r>
              <a:rPr lang="en-US" sz="1200" kern="1200" dirty="0" smtClean="0">
                <a:solidFill>
                  <a:schemeClr val="tx1"/>
                </a:solidFill>
                <a:effectLst/>
                <a:latin typeface="+mn-lt"/>
                <a:ea typeface="+mn-ea"/>
                <a:cs typeface="+mn-cs"/>
              </a:rPr>
              <a:t>Can be beneficial to show both the positives and negatives within your state when addressing external stakeholders/State Council members</a:t>
            </a:r>
          </a:p>
          <a:p>
            <a:pPr lvl="1"/>
            <a:r>
              <a:rPr lang="en-US" sz="1200" kern="1200" dirty="0" smtClean="0">
                <a:solidFill>
                  <a:schemeClr val="tx1"/>
                </a:solidFill>
                <a:effectLst/>
                <a:latin typeface="+mn-lt"/>
                <a:ea typeface="+mn-ea"/>
                <a:cs typeface="+mn-cs"/>
              </a:rPr>
              <a:t>Allows data to be exported to excel which allows you to sort information</a:t>
            </a:r>
          </a:p>
          <a:p>
            <a:pPr lvl="2"/>
            <a:r>
              <a:rPr lang="en-US" sz="1200" kern="1200" dirty="0" smtClean="0">
                <a:solidFill>
                  <a:schemeClr val="tx1"/>
                </a:solidFill>
                <a:effectLst/>
                <a:latin typeface="+mn-lt"/>
                <a:ea typeface="+mn-ea"/>
                <a:cs typeface="+mn-cs"/>
              </a:rPr>
              <a:t>For example- Can be beneficial if a certain officer/supervisor is struggling with adhering to specific timeframes which can assist the DCA in identifying a training need</a:t>
            </a:r>
          </a:p>
          <a:p>
            <a:pPr lvl="1"/>
            <a:r>
              <a:rPr lang="en-US" sz="1200" kern="1200" dirty="0" smtClean="0">
                <a:solidFill>
                  <a:schemeClr val="tx1"/>
                </a:solidFill>
                <a:effectLst/>
                <a:latin typeface="+mn-lt"/>
                <a:ea typeface="+mn-ea"/>
                <a:cs typeface="+mn-cs"/>
              </a:rPr>
              <a:t>Highlight the dashboard training that will be presented during the ABM</a:t>
            </a:r>
          </a:p>
          <a:p>
            <a:pPr lvl="0"/>
            <a:r>
              <a:rPr lang="en-US" sz="1200" kern="1200" dirty="0" smtClean="0">
                <a:solidFill>
                  <a:schemeClr val="tx1"/>
                </a:solidFill>
                <a:effectLst/>
                <a:latin typeface="+mn-lt"/>
                <a:ea typeface="+mn-ea"/>
                <a:cs typeface="+mn-cs"/>
              </a:rPr>
              <a:t>DCA Mentorship Program</a:t>
            </a:r>
          </a:p>
          <a:p>
            <a:pPr lvl="1"/>
            <a:r>
              <a:rPr lang="en-US" sz="1200" kern="1200" dirty="0" smtClean="0">
                <a:solidFill>
                  <a:schemeClr val="tx1"/>
                </a:solidFill>
                <a:effectLst/>
                <a:latin typeface="+mn-lt"/>
                <a:ea typeface="+mn-ea"/>
                <a:cs typeface="+mn-cs"/>
              </a:rPr>
              <a:t>To provide new DCAs information related to their duties and responsibilities or to assist a DCA with a specific goal as requested by their commissioner</a:t>
            </a:r>
          </a:p>
          <a:p>
            <a:pPr lvl="1"/>
            <a:r>
              <a:rPr lang="en-US" sz="1200" kern="1200" dirty="0" smtClean="0">
                <a:solidFill>
                  <a:schemeClr val="tx1"/>
                </a:solidFill>
                <a:effectLst/>
                <a:latin typeface="+mn-lt"/>
                <a:ea typeface="+mn-ea"/>
                <a:cs typeface="+mn-cs"/>
              </a:rPr>
              <a:t>Referral process	</a:t>
            </a:r>
          </a:p>
          <a:p>
            <a:pPr lvl="2"/>
            <a:r>
              <a:rPr lang="en-US" sz="1200" kern="1200" dirty="0" smtClean="0">
                <a:solidFill>
                  <a:schemeClr val="tx1"/>
                </a:solidFill>
                <a:effectLst/>
                <a:latin typeface="+mn-lt"/>
                <a:ea typeface="+mn-ea"/>
                <a:cs typeface="+mn-cs"/>
              </a:rPr>
              <a:t>Request for formal mentoring of DCA by Commissioner (through DCA Liaison Committee)</a:t>
            </a:r>
          </a:p>
          <a:p>
            <a:pPr lvl="2"/>
            <a:r>
              <a:rPr lang="en-US" sz="1200" kern="1200" dirty="0" smtClean="0">
                <a:solidFill>
                  <a:schemeClr val="tx1"/>
                </a:solidFill>
                <a:effectLst/>
                <a:latin typeface="+mn-lt"/>
                <a:ea typeface="+mn-ea"/>
                <a:cs typeface="+mn-cs"/>
              </a:rPr>
              <a:t>New DCA requests mentoring</a:t>
            </a:r>
          </a:p>
          <a:p>
            <a:pPr lvl="1"/>
            <a:r>
              <a:rPr lang="en-US" sz="1200" kern="1200" dirty="0" smtClean="0">
                <a:solidFill>
                  <a:schemeClr val="tx1"/>
                </a:solidFill>
                <a:effectLst/>
                <a:latin typeface="+mn-lt"/>
                <a:ea typeface="+mn-ea"/>
                <a:cs typeface="+mn-cs"/>
              </a:rPr>
              <a:t>DCA Liaison Committee/Region Chairs will work with the participant and assign a DCA mentor</a:t>
            </a:r>
          </a:p>
          <a:p>
            <a:pPr lvl="1"/>
            <a:r>
              <a:rPr lang="en-US" sz="1200" kern="1200" dirty="0" smtClean="0">
                <a:solidFill>
                  <a:schemeClr val="tx1"/>
                </a:solidFill>
                <a:effectLst/>
                <a:latin typeface="+mn-lt"/>
                <a:ea typeface="+mn-ea"/>
                <a:cs typeface="+mn-cs"/>
              </a:rPr>
              <a:t>Mentorship will include: </a:t>
            </a:r>
          </a:p>
          <a:p>
            <a:pPr lvl="2"/>
            <a:r>
              <a:rPr lang="en-US" sz="1200" kern="1200" dirty="0" smtClean="0">
                <a:solidFill>
                  <a:schemeClr val="tx1"/>
                </a:solidFill>
                <a:effectLst/>
                <a:latin typeface="+mn-lt"/>
                <a:ea typeface="+mn-ea"/>
                <a:cs typeface="+mn-cs"/>
              </a:rPr>
              <a:t>Identify goals, issues, and interests of the participant </a:t>
            </a:r>
          </a:p>
          <a:p>
            <a:pPr lvl="2"/>
            <a:r>
              <a:rPr lang="en-US" sz="1200" kern="1200" dirty="0" smtClean="0">
                <a:solidFill>
                  <a:schemeClr val="tx1"/>
                </a:solidFill>
                <a:effectLst/>
                <a:latin typeface="+mn-lt"/>
                <a:ea typeface="+mn-ea"/>
                <a:cs typeface="+mn-cs"/>
              </a:rPr>
              <a:t>Review the role, expectations and responsibilities of the DCA on a regional and national level </a:t>
            </a:r>
          </a:p>
          <a:p>
            <a:pPr lvl="2"/>
            <a:r>
              <a:rPr lang="en-US" sz="1200" kern="1200" dirty="0" smtClean="0">
                <a:solidFill>
                  <a:schemeClr val="tx1"/>
                </a:solidFill>
                <a:effectLst/>
                <a:latin typeface="+mn-lt"/>
                <a:ea typeface="+mn-ea"/>
                <a:cs typeface="+mn-cs"/>
              </a:rPr>
              <a:t>Review the role, expectations and responsibilities of the Compact office</a:t>
            </a:r>
          </a:p>
          <a:p>
            <a:pPr lvl="2"/>
            <a:r>
              <a:rPr lang="en-US" sz="1200" kern="1200" dirty="0" smtClean="0">
                <a:solidFill>
                  <a:schemeClr val="tx1"/>
                </a:solidFill>
                <a:effectLst/>
                <a:latin typeface="+mn-lt"/>
                <a:ea typeface="+mn-ea"/>
                <a:cs typeface="+mn-cs"/>
              </a:rPr>
              <a:t>Review the role, expectations and responsibilities of their individual state compact office </a:t>
            </a:r>
          </a:p>
          <a:p>
            <a:pPr lvl="2"/>
            <a:r>
              <a:rPr lang="en-US" sz="1200" kern="1200" dirty="0" smtClean="0">
                <a:solidFill>
                  <a:schemeClr val="tx1"/>
                </a:solidFill>
                <a:effectLst/>
                <a:latin typeface="+mn-lt"/>
                <a:ea typeface="+mn-ea"/>
                <a:cs typeface="+mn-cs"/>
              </a:rPr>
              <a:t>Review ICAOS rules, advisory opinions and dispute resolution process </a:t>
            </a:r>
          </a:p>
          <a:p>
            <a:pPr lvl="2"/>
            <a:r>
              <a:rPr lang="en-US" sz="1200" kern="1200" dirty="0" smtClean="0">
                <a:solidFill>
                  <a:schemeClr val="tx1"/>
                </a:solidFill>
                <a:effectLst/>
                <a:latin typeface="+mn-lt"/>
                <a:ea typeface="+mn-ea"/>
                <a:cs typeface="+mn-cs"/>
              </a:rPr>
              <a:t>Review training opportunities and tools made available by the National Office </a:t>
            </a:r>
          </a:p>
          <a:p>
            <a:pPr lvl="2"/>
            <a:r>
              <a:rPr lang="en-US" sz="1200" kern="1200" dirty="0" smtClean="0">
                <a:solidFill>
                  <a:schemeClr val="tx1"/>
                </a:solidFill>
                <a:effectLst/>
                <a:latin typeface="+mn-lt"/>
                <a:ea typeface="+mn-ea"/>
                <a:cs typeface="+mn-cs"/>
              </a:rPr>
              <a:t>Review role of ICAOS committees, officers, region chairs, and National Office staff. </a:t>
            </a:r>
          </a:p>
          <a:p>
            <a:pPr lvl="2"/>
            <a:r>
              <a:rPr lang="en-US" sz="1200" kern="1200" dirty="0" smtClean="0">
                <a:solidFill>
                  <a:schemeClr val="tx1"/>
                </a:solidFill>
                <a:effectLst/>
                <a:latin typeface="+mn-lt"/>
                <a:ea typeface="+mn-ea"/>
                <a:cs typeface="+mn-cs"/>
              </a:rPr>
              <a:t>Encourage active participation in regional meetings </a:t>
            </a:r>
          </a:p>
          <a:p>
            <a:pPr lvl="2"/>
            <a:r>
              <a:rPr lang="en-US" sz="1200" kern="1200" dirty="0" smtClean="0">
                <a:solidFill>
                  <a:schemeClr val="tx1"/>
                </a:solidFill>
                <a:effectLst/>
                <a:latin typeface="+mn-lt"/>
                <a:ea typeface="+mn-ea"/>
                <a:cs typeface="+mn-cs"/>
              </a:rPr>
              <a:t>Provide a point of contact to consult with on difficult and/or unique cases</a:t>
            </a:r>
          </a:p>
          <a:p>
            <a:pPr lvl="2"/>
            <a:r>
              <a:rPr lang="en-US" sz="1200" kern="1200" dirty="0" smtClean="0">
                <a:solidFill>
                  <a:schemeClr val="tx1"/>
                </a:solidFill>
                <a:effectLst/>
                <a:latin typeface="+mn-lt"/>
                <a:ea typeface="+mn-ea"/>
                <a:cs typeface="+mn-cs"/>
              </a:rPr>
              <a:t>Act as an advisor on issues or questions </a:t>
            </a:r>
          </a:p>
          <a:p>
            <a:pPr lvl="1"/>
            <a:r>
              <a:rPr lang="en-US" sz="1200" kern="1200" dirty="0" smtClean="0">
                <a:solidFill>
                  <a:schemeClr val="tx1"/>
                </a:solidFill>
                <a:effectLst/>
                <a:latin typeface="+mn-lt"/>
                <a:ea typeface="+mn-ea"/>
                <a:cs typeface="+mn-cs"/>
              </a:rPr>
              <a:t>The mentor and participant will develop a schedule for meeting via phone/video through the year of their mentorship</a:t>
            </a:r>
          </a:p>
          <a:p>
            <a:pPr lvl="1"/>
            <a:r>
              <a:rPr lang="en-US" sz="1200" kern="1200" dirty="0" smtClean="0">
                <a:solidFill>
                  <a:schemeClr val="tx1"/>
                </a:solidFill>
                <a:effectLst/>
                <a:latin typeface="+mn-lt"/>
                <a:ea typeface="+mn-ea"/>
                <a:cs typeface="+mn-cs"/>
              </a:rPr>
              <a:t>This will provide an opportunity for the mentor to monitor the progress of the participant and provide continued guidance, feedback, and support</a:t>
            </a:r>
          </a:p>
          <a:p>
            <a:pPr lvl="0"/>
            <a:r>
              <a:rPr lang="en-US" sz="1200" kern="1200" dirty="0" smtClean="0">
                <a:solidFill>
                  <a:schemeClr val="tx1"/>
                </a:solidFill>
                <a:effectLst/>
                <a:latin typeface="+mn-lt"/>
                <a:ea typeface="+mn-ea"/>
                <a:cs typeface="+mn-cs"/>
              </a:rPr>
              <a:t>National Office </a:t>
            </a:r>
          </a:p>
          <a:p>
            <a:pPr lvl="1"/>
            <a:r>
              <a:rPr lang="en-US" sz="1200" kern="1200" dirty="0" smtClean="0">
                <a:solidFill>
                  <a:schemeClr val="tx1"/>
                </a:solidFill>
                <a:effectLst/>
                <a:latin typeface="+mn-lt"/>
                <a:ea typeface="+mn-ea"/>
                <a:cs typeface="+mn-cs"/>
              </a:rPr>
              <a:t>Utilizing National Office staff as a resource and ally</a:t>
            </a:r>
          </a:p>
          <a:p>
            <a:pPr lvl="2"/>
            <a:r>
              <a:rPr lang="en-US" sz="1200" kern="1200" dirty="0" smtClean="0">
                <a:solidFill>
                  <a:schemeClr val="tx1"/>
                </a:solidFill>
                <a:effectLst/>
                <a:latin typeface="+mn-lt"/>
                <a:ea typeface="+mn-ea"/>
                <a:cs typeface="+mn-cs"/>
              </a:rPr>
              <a:t>Can assist with navigating and interpreting dashboard reports</a:t>
            </a:r>
          </a:p>
          <a:p>
            <a:pPr lvl="2"/>
            <a:r>
              <a:rPr lang="en-US" sz="1200" kern="1200" dirty="0" smtClean="0">
                <a:solidFill>
                  <a:schemeClr val="tx1"/>
                </a:solidFill>
                <a:effectLst/>
                <a:latin typeface="+mn-lt"/>
                <a:ea typeface="+mn-ea"/>
                <a:cs typeface="+mn-cs"/>
              </a:rPr>
              <a:t>Can assist with training opportunities and training assistance within your state</a:t>
            </a:r>
          </a:p>
          <a:p>
            <a:pPr lvl="2"/>
            <a:r>
              <a:rPr lang="en-US" sz="1200" kern="1200" dirty="0" smtClean="0">
                <a:solidFill>
                  <a:schemeClr val="tx1"/>
                </a:solidFill>
                <a:effectLst/>
                <a:latin typeface="+mn-lt"/>
                <a:ea typeface="+mn-ea"/>
                <a:cs typeface="+mn-cs"/>
              </a:rPr>
              <a:t>Can assist in identifying problem areas and help states develop strategies and/or best practices to address deficiencies </a:t>
            </a:r>
          </a:p>
          <a:p>
            <a:pPr lvl="2"/>
            <a:r>
              <a:rPr lang="en-US" sz="1200" kern="1200" dirty="0" smtClean="0">
                <a:solidFill>
                  <a:schemeClr val="tx1"/>
                </a:solidFill>
                <a:effectLst/>
                <a:latin typeface="+mn-lt"/>
                <a:ea typeface="+mn-ea"/>
                <a:cs typeface="+mn-cs"/>
              </a:rPr>
              <a:t>Can assist with problem solving between states</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31</a:t>
            </a:fld>
            <a:endParaRPr lang="en-US"/>
          </a:p>
        </p:txBody>
      </p:sp>
    </p:spTree>
    <p:extLst>
      <p:ext uri="{BB962C8B-B14F-4D97-AF65-F5344CB8AC3E}">
        <p14:creationId xmlns:p14="http://schemas.microsoft.com/office/powerpoint/2010/main" val="36921744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strike="noStrike" kern="1200" baseline="0" dirty="0" smtClean="0">
                <a:solidFill>
                  <a:schemeClr val="tx1"/>
                </a:solidFill>
                <a:effectLst/>
                <a:latin typeface="+mn-lt"/>
                <a:ea typeface="+mn-ea"/>
                <a:cs typeface="+mn-cs"/>
              </a:rPr>
              <a:t>Regional DCA meetings</a:t>
            </a:r>
          </a:p>
          <a:p>
            <a:pPr lvl="1"/>
            <a:r>
              <a:rPr lang="en-US" sz="1200" strike="noStrike" kern="1200" baseline="0" dirty="0" smtClean="0">
                <a:solidFill>
                  <a:schemeClr val="tx1"/>
                </a:solidFill>
                <a:effectLst/>
                <a:latin typeface="+mn-lt"/>
                <a:ea typeface="+mn-ea"/>
                <a:cs typeface="+mn-cs"/>
              </a:rPr>
              <a:t>Highlight the importance of these meetings especially during COVID 19</a:t>
            </a:r>
          </a:p>
          <a:p>
            <a:pPr lvl="2"/>
            <a:r>
              <a:rPr lang="en-US" sz="1200" strike="noStrike" kern="1200" baseline="0" dirty="0" smtClean="0">
                <a:solidFill>
                  <a:schemeClr val="tx1"/>
                </a:solidFill>
                <a:effectLst/>
                <a:latin typeface="+mn-lt"/>
                <a:ea typeface="+mn-ea"/>
                <a:cs typeface="+mn-cs"/>
              </a:rPr>
              <a:t>Was beneficial to understand what states were experiencing in reference to transfers and extraditions and restrictions imposed</a:t>
            </a:r>
          </a:p>
          <a:p>
            <a:pPr lvl="2"/>
            <a:r>
              <a:rPr lang="en-US" sz="1200" strike="noStrike" kern="1200" baseline="0" dirty="0" smtClean="0">
                <a:solidFill>
                  <a:schemeClr val="tx1"/>
                </a:solidFill>
                <a:effectLst/>
                <a:latin typeface="+mn-lt"/>
                <a:ea typeface="+mn-ea"/>
                <a:cs typeface="+mn-cs"/>
              </a:rPr>
              <a:t>Provided an avenue for DCAs to discuss the overall status of COVID 19 in their states and how it was impacting field operations (i.e. Staff being restricted from field work)</a:t>
            </a:r>
          </a:p>
          <a:p>
            <a:pPr lvl="2"/>
            <a:r>
              <a:rPr lang="en-US" sz="1200" strike="noStrike" kern="1200" baseline="0" dirty="0" smtClean="0">
                <a:solidFill>
                  <a:schemeClr val="tx1"/>
                </a:solidFill>
                <a:effectLst/>
                <a:latin typeface="+mn-lt"/>
                <a:ea typeface="+mn-ea"/>
                <a:cs typeface="+mn-cs"/>
              </a:rPr>
              <a:t>Brought DCAs together to talk through how they could work together while adhering to state imposed restrictions while maintaining public safety and complying with compact rules and regulations</a:t>
            </a:r>
          </a:p>
          <a:p>
            <a:pPr lvl="1"/>
            <a:r>
              <a:rPr lang="en-US" sz="1200" strike="noStrike" kern="1200" baseline="0" dirty="0" smtClean="0">
                <a:solidFill>
                  <a:schemeClr val="tx1"/>
                </a:solidFill>
                <a:effectLst/>
                <a:latin typeface="+mn-lt"/>
                <a:ea typeface="+mn-ea"/>
                <a:cs typeface="+mn-cs"/>
              </a:rPr>
              <a:t>Allows DCA to get a better understanding of the challenges and successes within their regions</a:t>
            </a:r>
          </a:p>
          <a:p>
            <a:pPr lvl="1"/>
            <a:r>
              <a:rPr lang="en-US" sz="1200" strike="noStrike" kern="1200" baseline="0" dirty="0" smtClean="0">
                <a:solidFill>
                  <a:schemeClr val="tx1"/>
                </a:solidFill>
                <a:effectLst/>
                <a:latin typeface="+mn-lt"/>
                <a:ea typeface="+mn-ea"/>
                <a:cs typeface="+mn-cs"/>
              </a:rPr>
              <a:t>Creates opportunity for relationship building between DCAs that engage with one another on a regular basis</a:t>
            </a:r>
          </a:p>
          <a:p>
            <a:pPr lvl="1"/>
            <a:r>
              <a:rPr lang="en-US" sz="1200" strike="noStrike" kern="1200" baseline="0" dirty="0" smtClean="0">
                <a:solidFill>
                  <a:schemeClr val="tx1"/>
                </a:solidFill>
                <a:effectLst/>
                <a:latin typeface="+mn-lt"/>
                <a:ea typeface="+mn-ea"/>
                <a:cs typeface="+mn-cs"/>
              </a:rPr>
              <a:t>Empowers DCAs, in the absence of Commissioners, during regional meetings, to make decisions and strengthen communication  (give examples, Rule amendments, ICOTS enhancements, compliance, </a:t>
            </a:r>
          </a:p>
        </p:txBody>
      </p:sp>
      <p:sp>
        <p:nvSpPr>
          <p:cNvPr id="4" name="Slide Number Placeholder 3"/>
          <p:cNvSpPr>
            <a:spLocks noGrp="1"/>
          </p:cNvSpPr>
          <p:nvPr>
            <p:ph type="sldNum" sz="quarter" idx="5"/>
          </p:nvPr>
        </p:nvSpPr>
        <p:spPr/>
        <p:txBody>
          <a:bodyPr/>
          <a:lstStyle/>
          <a:p>
            <a:fld id="{41279EED-C460-4751-8E52-D18C6054A4B8}" type="slidenum">
              <a:rPr lang="en-US" smtClean="0"/>
              <a:t>32</a:t>
            </a:fld>
            <a:endParaRPr lang="en-US"/>
          </a:p>
        </p:txBody>
      </p:sp>
    </p:spTree>
    <p:extLst>
      <p:ext uri="{BB962C8B-B14F-4D97-AF65-F5344CB8AC3E}">
        <p14:creationId xmlns:p14="http://schemas.microsoft.com/office/powerpoint/2010/main" val="16820727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33</a:t>
            </a:fld>
            <a:endParaRPr lang="en-US"/>
          </a:p>
        </p:txBody>
      </p:sp>
    </p:spTree>
    <p:extLst>
      <p:ext uri="{BB962C8B-B14F-4D97-AF65-F5344CB8AC3E}">
        <p14:creationId xmlns:p14="http://schemas.microsoft.com/office/powerpoint/2010/main" val="30572558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787A09C-6269-48C9-A46E-B13D8FEDD1A6}" type="slidenum">
              <a:rPr lang="en-US" smtClean="0"/>
              <a:pPr>
                <a:defRPr/>
              </a:pPr>
              <a:t>34</a:t>
            </a:fld>
            <a:endParaRPr lang="en-US"/>
          </a:p>
        </p:txBody>
      </p:sp>
    </p:spTree>
    <p:extLst>
      <p:ext uri="{BB962C8B-B14F-4D97-AF65-F5344CB8AC3E}">
        <p14:creationId xmlns:p14="http://schemas.microsoft.com/office/powerpoint/2010/main" val="41697873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By statute, every Compact member state is required to establish a state council</a:t>
            </a:r>
          </a:p>
          <a:p>
            <a:pPr lvl="1"/>
            <a:r>
              <a:rPr lang="en-US" sz="1200" kern="1200" dirty="0" smtClean="0">
                <a:solidFill>
                  <a:schemeClr val="tx1"/>
                </a:solidFill>
                <a:effectLst/>
                <a:latin typeface="+mn-lt"/>
                <a:ea typeface="+mn-ea"/>
                <a:cs typeface="+mn-cs"/>
              </a:rPr>
              <a:t>Membership shall include at least one member of the judicial, legislative, and executive branch of government, as well as a victim representative, other community interest groups, and the compact administrator</a:t>
            </a:r>
          </a:p>
          <a:p>
            <a:pPr lvl="1"/>
            <a:r>
              <a:rPr lang="en-US" sz="1200" kern="1200" dirty="0" smtClean="0">
                <a:solidFill>
                  <a:schemeClr val="tx1"/>
                </a:solidFill>
                <a:effectLst/>
                <a:latin typeface="+mn-lt"/>
                <a:ea typeface="+mn-ea"/>
                <a:cs typeface="+mn-cs"/>
              </a:rPr>
              <a:t>Describe the benefits of having a diverse State Council</a:t>
            </a:r>
          </a:p>
          <a:p>
            <a:pPr lvl="2"/>
            <a:r>
              <a:rPr lang="en-US" sz="1200" kern="1200" dirty="0" smtClean="0">
                <a:solidFill>
                  <a:schemeClr val="tx1"/>
                </a:solidFill>
                <a:effectLst/>
                <a:latin typeface="+mn-lt"/>
                <a:ea typeface="+mn-ea"/>
                <a:cs typeface="+mn-cs"/>
              </a:rPr>
              <a:t>Ability to connect the compact office to various state organizations (Sheriffs, Prosecuting Attorneys/District Attorneys, Judiciary, Probation and Parole, Legislative, etc.)</a:t>
            </a:r>
          </a:p>
          <a:p>
            <a:pPr lvl="2"/>
            <a:r>
              <a:rPr lang="en-US" sz="1200" kern="1200" dirty="0" smtClean="0">
                <a:solidFill>
                  <a:schemeClr val="tx1"/>
                </a:solidFill>
                <a:effectLst/>
                <a:latin typeface="+mn-lt"/>
                <a:ea typeface="+mn-ea"/>
                <a:cs typeface="+mn-cs"/>
              </a:rPr>
              <a:t>Utilize as both an ally and an advocate within your state as well as at the commission level</a:t>
            </a:r>
          </a:p>
          <a:p>
            <a:pPr lvl="3"/>
            <a:r>
              <a:rPr lang="en-US" sz="1200" kern="1200" dirty="0" smtClean="0">
                <a:solidFill>
                  <a:schemeClr val="tx1"/>
                </a:solidFill>
                <a:effectLst/>
                <a:latin typeface="+mn-lt"/>
                <a:ea typeface="+mn-ea"/>
                <a:cs typeface="+mn-cs"/>
              </a:rPr>
              <a:t>Advocate for seeking resources, improving operations, resolving disputes, and conducting training</a:t>
            </a:r>
          </a:p>
          <a:p>
            <a:pPr lvl="2"/>
            <a:r>
              <a:rPr lang="en-US" sz="1200" kern="1200" dirty="0" smtClean="0">
                <a:solidFill>
                  <a:schemeClr val="tx1"/>
                </a:solidFill>
                <a:effectLst/>
                <a:latin typeface="+mn-lt"/>
                <a:ea typeface="+mn-ea"/>
                <a:cs typeface="+mn-cs"/>
              </a:rPr>
              <a:t>Provides the opportunity to receive feedback from various perspectives involved in the interstate compact process</a:t>
            </a:r>
          </a:p>
          <a:p>
            <a:pPr lvl="3"/>
            <a:r>
              <a:rPr lang="en-US" sz="1200" kern="1200" dirty="0" smtClean="0">
                <a:solidFill>
                  <a:schemeClr val="tx1"/>
                </a:solidFill>
                <a:effectLst/>
                <a:latin typeface="+mn-lt"/>
                <a:ea typeface="+mn-ea"/>
                <a:cs typeface="+mn-cs"/>
              </a:rPr>
              <a:t>Especially beneficial during rule making years</a:t>
            </a:r>
          </a:p>
          <a:p>
            <a:pPr lvl="1"/>
            <a:r>
              <a:rPr lang="en-US" sz="1200" kern="1200" dirty="0" smtClean="0">
                <a:solidFill>
                  <a:schemeClr val="tx1"/>
                </a:solidFill>
                <a:effectLst/>
                <a:latin typeface="+mn-lt"/>
                <a:ea typeface="+mn-ea"/>
                <a:cs typeface="+mn-cs"/>
              </a:rPr>
              <a:t>Discuss the importance of regularly scheduled meetings</a:t>
            </a:r>
          </a:p>
          <a:p>
            <a:pPr lvl="2"/>
            <a:r>
              <a:rPr lang="en-US" sz="1200" kern="1200" dirty="0" smtClean="0">
                <a:solidFill>
                  <a:schemeClr val="tx1"/>
                </a:solidFill>
                <a:effectLst/>
                <a:latin typeface="+mn-lt"/>
                <a:ea typeface="+mn-ea"/>
                <a:cs typeface="+mn-cs"/>
              </a:rPr>
              <a:t>Schedules will vary from state to state</a:t>
            </a:r>
          </a:p>
          <a:p>
            <a:pPr lvl="2"/>
            <a:r>
              <a:rPr lang="en-US" sz="1200" kern="1200" dirty="0" smtClean="0">
                <a:solidFill>
                  <a:schemeClr val="tx1"/>
                </a:solidFill>
                <a:effectLst/>
                <a:latin typeface="+mn-lt"/>
                <a:ea typeface="+mn-ea"/>
                <a:cs typeface="+mn-cs"/>
              </a:rPr>
              <a:t>Beneficial to meet regularly to keep council members engaged</a:t>
            </a:r>
          </a:p>
          <a:p>
            <a:pPr lvl="2"/>
            <a:r>
              <a:rPr lang="en-US" sz="1200" kern="1200" dirty="0" smtClean="0">
                <a:solidFill>
                  <a:schemeClr val="tx1"/>
                </a:solidFill>
                <a:effectLst/>
                <a:latin typeface="+mn-lt"/>
                <a:ea typeface="+mn-ea"/>
                <a:cs typeface="+mn-cs"/>
              </a:rPr>
              <a:t>Don’t focus solely on negative issues within your state</a:t>
            </a:r>
          </a:p>
          <a:p>
            <a:pPr lvl="2"/>
            <a:r>
              <a:rPr lang="en-US" sz="1200" kern="1200" dirty="0" smtClean="0">
                <a:solidFill>
                  <a:schemeClr val="tx1"/>
                </a:solidFill>
                <a:effectLst/>
                <a:latin typeface="+mn-lt"/>
                <a:ea typeface="+mn-ea"/>
                <a:cs typeface="+mn-cs"/>
              </a:rPr>
              <a:t>Utilize the opportunity to highlight positive topics (compliance, specific departments/officers that are doing exceptionally well, difficult cases that states were able to work together on)</a:t>
            </a:r>
          </a:p>
          <a:p>
            <a:pPr lvl="3"/>
            <a:r>
              <a:rPr lang="en-US" sz="1200" kern="1200" dirty="0" smtClean="0">
                <a:solidFill>
                  <a:schemeClr val="tx1"/>
                </a:solidFill>
                <a:effectLst/>
                <a:latin typeface="+mn-lt"/>
                <a:ea typeface="+mn-ea"/>
                <a:cs typeface="+mn-cs"/>
              </a:rPr>
              <a:t>Opportunity to discuss the work that states have done recently to work together due to COVID-19</a:t>
            </a:r>
          </a:p>
          <a:p>
            <a:pPr lvl="0"/>
            <a:r>
              <a:rPr lang="en-US" sz="1200" kern="1200" dirty="0" smtClean="0">
                <a:solidFill>
                  <a:schemeClr val="tx1"/>
                </a:solidFill>
                <a:effectLst/>
                <a:latin typeface="+mn-lt"/>
                <a:ea typeface="+mn-ea"/>
                <a:cs typeface="+mn-cs"/>
              </a:rPr>
              <a:t>	They</a:t>
            </a:r>
            <a:r>
              <a:rPr lang="en-US" sz="1200" kern="1200" baseline="0" dirty="0" smtClean="0">
                <a:solidFill>
                  <a:schemeClr val="tx1"/>
                </a:solidFill>
                <a:effectLst/>
                <a:latin typeface="+mn-lt"/>
                <a:ea typeface="+mn-ea"/>
                <a:cs typeface="+mn-cs"/>
              </a:rPr>
              <a:t> are there to assist you too.  Ask how you can get on the agenda at their meetings, trainings, etc.</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1279EED-C460-4751-8E52-D18C6054A4B8}" type="slidenum">
              <a:rPr lang="en-US" smtClean="0"/>
              <a:t>35</a:t>
            </a:fld>
            <a:endParaRPr lang="en-US"/>
          </a:p>
        </p:txBody>
      </p:sp>
    </p:spTree>
    <p:extLst>
      <p:ext uri="{BB962C8B-B14F-4D97-AF65-F5344CB8AC3E}">
        <p14:creationId xmlns:p14="http://schemas.microsoft.com/office/powerpoint/2010/main" val="36059781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36</a:t>
            </a:fld>
            <a:endParaRPr lang="en-US"/>
          </a:p>
        </p:txBody>
      </p:sp>
    </p:spTree>
    <p:extLst>
      <p:ext uri="{BB962C8B-B14F-4D97-AF65-F5344CB8AC3E}">
        <p14:creationId xmlns:p14="http://schemas.microsoft.com/office/powerpoint/2010/main" val="3728356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37</a:t>
            </a:fld>
            <a:endParaRPr lang="en-US"/>
          </a:p>
        </p:txBody>
      </p:sp>
    </p:spTree>
    <p:extLst>
      <p:ext uri="{BB962C8B-B14F-4D97-AF65-F5344CB8AC3E}">
        <p14:creationId xmlns:p14="http://schemas.microsoft.com/office/powerpoint/2010/main" val="33096071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DCA Mentorship Program</a:t>
            </a:r>
          </a:p>
          <a:p>
            <a:pPr lvl="1"/>
            <a:r>
              <a:rPr lang="en-US" sz="1200" kern="1200" dirty="0" smtClean="0">
                <a:solidFill>
                  <a:schemeClr val="tx1"/>
                </a:solidFill>
                <a:effectLst/>
                <a:latin typeface="+mn-lt"/>
                <a:ea typeface="+mn-ea"/>
                <a:cs typeface="+mn-cs"/>
              </a:rPr>
              <a:t>To provide new DCAs information related to their duties and responsibilities or to assist a DCA with a specific goal as requested by their commissioner</a:t>
            </a:r>
          </a:p>
          <a:p>
            <a:pPr lvl="1"/>
            <a:r>
              <a:rPr lang="en-US" sz="1200" kern="1200" dirty="0" smtClean="0">
                <a:solidFill>
                  <a:schemeClr val="tx1"/>
                </a:solidFill>
                <a:effectLst/>
                <a:latin typeface="+mn-lt"/>
                <a:ea typeface="+mn-ea"/>
                <a:cs typeface="+mn-cs"/>
              </a:rPr>
              <a:t>Referral process	</a:t>
            </a:r>
          </a:p>
          <a:p>
            <a:pPr lvl="2"/>
            <a:r>
              <a:rPr lang="en-US" sz="1200" kern="1200" dirty="0" smtClean="0">
                <a:solidFill>
                  <a:schemeClr val="tx1"/>
                </a:solidFill>
                <a:effectLst/>
                <a:latin typeface="+mn-lt"/>
                <a:ea typeface="+mn-ea"/>
                <a:cs typeface="+mn-cs"/>
              </a:rPr>
              <a:t>Request for formal mentoring of DCA by Commissioner (through DCA Liaison Committee)</a:t>
            </a:r>
          </a:p>
          <a:p>
            <a:pPr lvl="2"/>
            <a:r>
              <a:rPr lang="en-US" sz="1200" kern="1200" dirty="0" smtClean="0">
                <a:solidFill>
                  <a:schemeClr val="tx1"/>
                </a:solidFill>
                <a:effectLst/>
                <a:latin typeface="+mn-lt"/>
                <a:ea typeface="+mn-ea"/>
                <a:cs typeface="+mn-cs"/>
              </a:rPr>
              <a:t>New DCA requests mentoring</a:t>
            </a:r>
          </a:p>
          <a:p>
            <a:pPr lvl="1"/>
            <a:r>
              <a:rPr lang="en-US" sz="1200" kern="1200" dirty="0" smtClean="0">
                <a:solidFill>
                  <a:schemeClr val="tx1"/>
                </a:solidFill>
                <a:effectLst/>
                <a:latin typeface="+mn-lt"/>
                <a:ea typeface="+mn-ea"/>
                <a:cs typeface="+mn-cs"/>
              </a:rPr>
              <a:t>DCA Liaison Committee/Region Chairs will work with the participant and assign a DCA mentor</a:t>
            </a:r>
          </a:p>
          <a:p>
            <a:pPr lvl="1"/>
            <a:r>
              <a:rPr lang="en-US" sz="1200" kern="1200" dirty="0" smtClean="0">
                <a:solidFill>
                  <a:schemeClr val="tx1"/>
                </a:solidFill>
                <a:effectLst/>
                <a:latin typeface="+mn-lt"/>
                <a:ea typeface="+mn-ea"/>
                <a:cs typeface="+mn-cs"/>
              </a:rPr>
              <a:t>Mentorship will include: </a:t>
            </a:r>
          </a:p>
          <a:p>
            <a:pPr lvl="2"/>
            <a:r>
              <a:rPr lang="en-US" sz="1200" kern="1200" dirty="0" smtClean="0">
                <a:solidFill>
                  <a:schemeClr val="tx1"/>
                </a:solidFill>
                <a:effectLst/>
                <a:latin typeface="+mn-lt"/>
                <a:ea typeface="+mn-ea"/>
                <a:cs typeface="+mn-cs"/>
              </a:rPr>
              <a:t>Identify goals, issues, and interests of the participant </a:t>
            </a:r>
          </a:p>
          <a:p>
            <a:pPr lvl="2"/>
            <a:r>
              <a:rPr lang="en-US" sz="1200" kern="1200" dirty="0" smtClean="0">
                <a:solidFill>
                  <a:schemeClr val="tx1"/>
                </a:solidFill>
                <a:effectLst/>
                <a:latin typeface="+mn-lt"/>
                <a:ea typeface="+mn-ea"/>
                <a:cs typeface="+mn-cs"/>
              </a:rPr>
              <a:t>Review the role, expectations and responsibilities of the DCA on a regional and national level </a:t>
            </a:r>
          </a:p>
          <a:p>
            <a:pPr lvl="2"/>
            <a:r>
              <a:rPr lang="en-US" sz="1200" kern="1200" dirty="0" smtClean="0">
                <a:solidFill>
                  <a:schemeClr val="tx1"/>
                </a:solidFill>
                <a:effectLst/>
                <a:latin typeface="+mn-lt"/>
                <a:ea typeface="+mn-ea"/>
                <a:cs typeface="+mn-cs"/>
              </a:rPr>
              <a:t>Review the role, expectations and responsibilities of the Compact office</a:t>
            </a:r>
          </a:p>
          <a:p>
            <a:pPr lvl="2"/>
            <a:r>
              <a:rPr lang="en-US" sz="1200" kern="1200" dirty="0" smtClean="0">
                <a:solidFill>
                  <a:schemeClr val="tx1"/>
                </a:solidFill>
                <a:effectLst/>
                <a:latin typeface="+mn-lt"/>
                <a:ea typeface="+mn-ea"/>
                <a:cs typeface="+mn-cs"/>
              </a:rPr>
              <a:t>Review the role, expectations and responsibilities of their individual state compact office </a:t>
            </a:r>
          </a:p>
          <a:p>
            <a:pPr lvl="2"/>
            <a:r>
              <a:rPr lang="en-US" sz="1200" kern="1200" dirty="0" smtClean="0">
                <a:solidFill>
                  <a:schemeClr val="tx1"/>
                </a:solidFill>
                <a:effectLst/>
                <a:latin typeface="+mn-lt"/>
                <a:ea typeface="+mn-ea"/>
                <a:cs typeface="+mn-cs"/>
              </a:rPr>
              <a:t>Review ICAOS rules, advisory opinions and dispute resolution process </a:t>
            </a:r>
          </a:p>
          <a:p>
            <a:pPr lvl="2"/>
            <a:r>
              <a:rPr lang="en-US" sz="1200" kern="1200" dirty="0" smtClean="0">
                <a:solidFill>
                  <a:schemeClr val="tx1"/>
                </a:solidFill>
                <a:effectLst/>
                <a:latin typeface="+mn-lt"/>
                <a:ea typeface="+mn-ea"/>
                <a:cs typeface="+mn-cs"/>
              </a:rPr>
              <a:t>Review training opportunities and tools made available by the National Office </a:t>
            </a:r>
          </a:p>
          <a:p>
            <a:pPr lvl="2"/>
            <a:r>
              <a:rPr lang="en-US" sz="1200" kern="1200" dirty="0" smtClean="0">
                <a:solidFill>
                  <a:schemeClr val="tx1"/>
                </a:solidFill>
                <a:effectLst/>
                <a:latin typeface="+mn-lt"/>
                <a:ea typeface="+mn-ea"/>
                <a:cs typeface="+mn-cs"/>
              </a:rPr>
              <a:t>Review role of ICAOS committees, officers, region chairs, and National Office staff. </a:t>
            </a:r>
          </a:p>
          <a:p>
            <a:pPr lvl="2"/>
            <a:r>
              <a:rPr lang="en-US" sz="1200" kern="1200" dirty="0" smtClean="0">
                <a:solidFill>
                  <a:schemeClr val="tx1"/>
                </a:solidFill>
                <a:effectLst/>
                <a:latin typeface="+mn-lt"/>
                <a:ea typeface="+mn-ea"/>
                <a:cs typeface="+mn-cs"/>
              </a:rPr>
              <a:t>Encourage active participation in regional meetings </a:t>
            </a:r>
          </a:p>
          <a:p>
            <a:pPr lvl="2"/>
            <a:r>
              <a:rPr lang="en-US" sz="1200" kern="1200" dirty="0" smtClean="0">
                <a:solidFill>
                  <a:schemeClr val="tx1"/>
                </a:solidFill>
                <a:effectLst/>
                <a:latin typeface="+mn-lt"/>
                <a:ea typeface="+mn-ea"/>
                <a:cs typeface="+mn-cs"/>
              </a:rPr>
              <a:t>Provide a point of contact to consult with on difficult and/or unique cases</a:t>
            </a:r>
          </a:p>
          <a:p>
            <a:pPr lvl="2"/>
            <a:r>
              <a:rPr lang="en-US" sz="1200" kern="1200" dirty="0" smtClean="0">
                <a:solidFill>
                  <a:schemeClr val="tx1"/>
                </a:solidFill>
                <a:effectLst/>
                <a:latin typeface="+mn-lt"/>
                <a:ea typeface="+mn-ea"/>
                <a:cs typeface="+mn-cs"/>
              </a:rPr>
              <a:t>Act as an advisor on issues or questions </a:t>
            </a:r>
          </a:p>
          <a:p>
            <a:pPr lvl="1"/>
            <a:r>
              <a:rPr lang="en-US" sz="1200" kern="1200" dirty="0" smtClean="0">
                <a:solidFill>
                  <a:schemeClr val="tx1"/>
                </a:solidFill>
                <a:effectLst/>
                <a:latin typeface="+mn-lt"/>
                <a:ea typeface="+mn-ea"/>
                <a:cs typeface="+mn-cs"/>
              </a:rPr>
              <a:t>The mentor and participant will develop a schedule for meeting via phone/video through the year of their mentorship</a:t>
            </a:r>
          </a:p>
          <a:p>
            <a:pPr lvl="1"/>
            <a:r>
              <a:rPr lang="en-US" sz="1200" kern="1200" dirty="0" smtClean="0">
                <a:solidFill>
                  <a:schemeClr val="tx1"/>
                </a:solidFill>
                <a:effectLst/>
                <a:latin typeface="+mn-lt"/>
                <a:ea typeface="+mn-ea"/>
                <a:cs typeface="+mn-cs"/>
              </a:rPr>
              <a:t>This will provide an opportunity for the mentor to monitor the progress of the participant and provide continued guidance, feedback, and support</a:t>
            </a:r>
          </a:p>
        </p:txBody>
      </p:sp>
      <p:sp>
        <p:nvSpPr>
          <p:cNvPr id="4" name="Slide Number Placeholder 3"/>
          <p:cNvSpPr>
            <a:spLocks noGrp="1"/>
          </p:cNvSpPr>
          <p:nvPr>
            <p:ph type="sldNum" sz="quarter" idx="5"/>
          </p:nvPr>
        </p:nvSpPr>
        <p:spPr/>
        <p:txBody>
          <a:bodyPr/>
          <a:lstStyle/>
          <a:p>
            <a:fld id="{41279EED-C460-4751-8E52-D18C6054A4B8}" type="slidenum">
              <a:rPr lang="en-US" smtClean="0"/>
              <a:t>38</a:t>
            </a:fld>
            <a:endParaRPr lang="en-US"/>
          </a:p>
        </p:txBody>
      </p:sp>
    </p:spTree>
    <p:extLst>
      <p:ext uri="{BB962C8B-B14F-4D97-AF65-F5344CB8AC3E}">
        <p14:creationId xmlns:p14="http://schemas.microsoft.com/office/powerpoint/2010/main" val="38268733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National Office </a:t>
            </a:r>
          </a:p>
          <a:p>
            <a:pPr lvl="1"/>
            <a:r>
              <a:rPr lang="en-US" sz="1200" kern="1200" dirty="0" smtClean="0">
                <a:solidFill>
                  <a:schemeClr val="tx1"/>
                </a:solidFill>
                <a:effectLst/>
                <a:latin typeface="+mn-lt"/>
                <a:ea typeface="+mn-ea"/>
                <a:cs typeface="+mn-cs"/>
              </a:rPr>
              <a:t>Utilizing National Office staff as a resource and ally</a:t>
            </a:r>
          </a:p>
          <a:p>
            <a:pPr lvl="2"/>
            <a:r>
              <a:rPr lang="en-US" sz="1200" kern="1200" dirty="0" smtClean="0">
                <a:solidFill>
                  <a:schemeClr val="tx1"/>
                </a:solidFill>
                <a:effectLst/>
                <a:latin typeface="+mn-lt"/>
                <a:ea typeface="+mn-ea"/>
                <a:cs typeface="+mn-cs"/>
              </a:rPr>
              <a:t>Can assist with navigating and interpreting dashboard reports</a:t>
            </a:r>
          </a:p>
          <a:p>
            <a:pPr lvl="2"/>
            <a:r>
              <a:rPr lang="en-US" sz="1200" kern="1200" dirty="0" smtClean="0">
                <a:solidFill>
                  <a:schemeClr val="tx1"/>
                </a:solidFill>
                <a:effectLst/>
                <a:latin typeface="+mn-lt"/>
                <a:ea typeface="+mn-ea"/>
                <a:cs typeface="+mn-cs"/>
              </a:rPr>
              <a:t>Can assist with training opportunities and training assistance within your state</a:t>
            </a:r>
          </a:p>
          <a:p>
            <a:pPr lvl="2"/>
            <a:r>
              <a:rPr lang="en-US" sz="1200" kern="1200" dirty="0" smtClean="0">
                <a:solidFill>
                  <a:schemeClr val="tx1"/>
                </a:solidFill>
                <a:effectLst/>
                <a:latin typeface="+mn-lt"/>
                <a:ea typeface="+mn-ea"/>
                <a:cs typeface="+mn-cs"/>
              </a:rPr>
              <a:t>Can assist in identifying problem areas and help states develop strategies and/or best practices to address deficiencies </a:t>
            </a:r>
          </a:p>
          <a:p>
            <a:pPr lvl="2"/>
            <a:r>
              <a:rPr lang="en-US" sz="1200" kern="1200" dirty="0" smtClean="0">
                <a:solidFill>
                  <a:schemeClr val="tx1"/>
                </a:solidFill>
                <a:effectLst/>
                <a:latin typeface="+mn-lt"/>
                <a:ea typeface="+mn-ea"/>
                <a:cs typeface="+mn-cs"/>
              </a:rPr>
              <a:t>Can assist with problem solving between states</a:t>
            </a:r>
          </a:p>
          <a:p>
            <a:endParaRPr lang="en-US" dirty="0" smtClean="0"/>
          </a:p>
          <a:p>
            <a:r>
              <a:rPr lang="en-US" dirty="0" smtClean="0"/>
              <a:t>New Legal </a:t>
            </a:r>
            <a:r>
              <a:rPr lang="en-US" dirty="0" err="1" smtClean="0"/>
              <a:t>ppt</a:t>
            </a:r>
            <a:r>
              <a:rPr lang="en-US" baseline="0" dirty="0" smtClean="0"/>
              <a:t> for stakeholders</a:t>
            </a:r>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39</a:t>
            </a:fld>
            <a:endParaRPr lang="en-US"/>
          </a:p>
        </p:txBody>
      </p:sp>
    </p:spTree>
    <p:extLst>
      <p:ext uri="{BB962C8B-B14F-4D97-AF65-F5344CB8AC3E}">
        <p14:creationId xmlns:p14="http://schemas.microsoft.com/office/powerpoint/2010/main" val="3658371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Always important to highlight purposes of compact.  No decisions or actions should be made that do not support these.</a:t>
            </a:r>
          </a:p>
          <a:p>
            <a:r>
              <a:rPr lang="en-US" baseline="0" dirty="0" smtClean="0"/>
              <a:t>Promote </a:t>
            </a:r>
            <a:r>
              <a:rPr lang="en-US" baseline="0" dirty="0"/>
              <a:t>Public Safety</a:t>
            </a:r>
          </a:p>
          <a:p>
            <a:r>
              <a:rPr lang="en-US" baseline="0" dirty="0"/>
              <a:t>Protect Victim’s rights</a:t>
            </a:r>
          </a:p>
          <a:p>
            <a:r>
              <a:rPr lang="en-US" baseline="0" dirty="0"/>
              <a:t>Ensure supervision techniques are consistent with instate offenders and in line with best practices of the supervising state; this includes </a:t>
            </a:r>
            <a:r>
              <a:rPr lang="en-US" sz="1200" kern="1200" dirty="0">
                <a:solidFill>
                  <a:schemeClr val="tx1"/>
                </a:solidFill>
                <a:effectLst/>
                <a:latin typeface="+mn-lt"/>
                <a:ea typeface="+mn-ea"/>
                <a:cs typeface="+mn-cs"/>
              </a:rPr>
              <a:t>same access to supervision, sanctions, and services</a:t>
            </a:r>
            <a:endParaRPr lang="en-US" baseline="0" dirty="0"/>
          </a:p>
          <a:p>
            <a:r>
              <a:rPr lang="en-US" baseline="0" dirty="0"/>
              <a:t>Through databases supported by each national office, we are tracking and controlling movement of offenders as they cross state lines </a:t>
            </a:r>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4</a:t>
            </a:fld>
            <a:endParaRPr lang="en-US"/>
          </a:p>
        </p:txBody>
      </p:sp>
    </p:spTree>
    <p:extLst>
      <p:ext uri="{BB962C8B-B14F-4D97-AF65-F5344CB8AC3E}">
        <p14:creationId xmlns:p14="http://schemas.microsoft.com/office/powerpoint/2010/main" val="33383292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Ashley Lippert</a:t>
            </a:r>
          </a:p>
          <a:p>
            <a:r>
              <a:rPr lang="en-US" sz="1200" b="0" i="0" kern="1200" dirty="0" smtClean="0">
                <a:solidFill>
                  <a:schemeClr val="tx1"/>
                </a:solidFill>
                <a:effectLst/>
                <a:latin typeface="+mn-lt"/>
                <a:ea typeface="+mn-ea"/>
                <a:cs typeface="+mn-cs"/>
              </a:rPr>
              <a:t>Executive Director</a:t>
            </a:r>
          </a:p>
          <a:p>
            <a:r>
              <a:rPr lang="en-US" sz="1200" b="1" i="0" kern="1200" dirty="0" smtClean="0">
                <a:solidFill>
                  <a:schemeClr val="tx1"/>
                </a:solidFill>
                <a:effectLst/>
                <a:latin typeface="+mn-lt"/>
                <a:ea typeface="+mn-ea"/>
                <a:cs typeface="+mn-cs"/>
              </a:rPr>
              <a:t>Allen Eskridge</a:t>
            </a:r>
          </a:p>
          <a:p>
            <a:r>
              <a:rPr lang="en-US" sz="1200" b="0" i="0" kern="1200" dirty="0" smtClean="0">
                <a:solidFill>
                  <a:schemeClr val="tx1"/>
                </a:solidFill>
                <a:effectLst/>
                <a:latin typeface="+mn-lt"/>
                <a:ea typeface="+mn-ea"/>
                <a:cs typeface="+mn-cs"/>
              </a:rPr>
              <a:t>Policy and Operations </a:t>
            </a:r>
            <a:r>
              <a:rPr lang="en-US" sz="1200" b="0" i="0" kern="1200" dirty="0" err="1" smtClean="0">
                <a:solidFill>
                  <a:schemeClr val="tx1"/>
                </a:solidFill>
                <a:effectLst/>
                <a:latin typeface="+mn-lt"/>
                <a:ea typeface="+mn-ea"/>
                <a:cs typeface="+mn-cs"/>
              </a:rPr>
              <a:t>Directo</a:t>
            </a: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Barno Saturday</a:t>
            </a:r>
          </a:p>
          <a:p>
            <a:r>
              <a:rPr lang="en-US" sz="1200" b="0" i="0" kern="1200" dirty="0" smtClean="0">
                <a:solidFill>
                  <a:schemeClr val="tx1"/>
                </a:solidFill>
                <a:effectLst/>
                <a:latin typeface="+mn-lt"/>
                <a:ea typeface="+mn-ea"/>
                <a:cs typeface="+mn-cs"/>
              </a:rPr>
              <a:t>Logistics and Administrative Coordinator</a:t>
            </a:r>
          </a:p>
          <a:p>
            <a:r>
              <a:rPr lang="en-US" sz="1200" b="1" i="0" kern="1200" dirty="0" smtClean="0">
                <a:solidFill>
                  <a:schemeClr val="tx1"/>
                </a:solidFill>
                <a:effectLst/>
                <a:latin typeface="+mn-lt"/>
                <a:ea typeface="+mn-ea"/>
                <a:cs typeface="+mn-cs"/>
              </a:rPr>
              <a:t>Xavier Donnelly</a:t>
            </a:r>
          </a:p>
          <a:p>
            <a:r>
              <a:rPr lang="en-US" sz="1200" b="0" i="0" kern="1200" dirty="0" smtClean="0">
                <a:solidFill>
                  <a:schemeClr val="tx1"/>
                </a:solidFill>
                <a:effectLst/>
                <a:latin typeface="+mn-lt"/>
                <a:ea typeface="+mn-ea"/>
                <a:cs typeface="+mn-cs"/>
              </a:rPr>
              <a:t>ICOTS Project Manager</a:t>
            </a:r>
          </a:p>
          <a:p>
            <a:r>
              <a:rPr lang="en-US" sz="1200" b="1" i="0" kern="1200" dirty="0" smtClean="0">
                <a:solidFill>
                  <a:schemeClr val="tx1"/>
                </a:solidFill>
                <a:effectLst/>
                <a:latin typeface="+mn-lt"/>
                <a:ea typeface="+mn-ea"/>
                <a:cs typeface="+mn-cs"/>
              </a:rPr>
              <a:t>Mindy Spring</a:t>
            </a:r>
          </a:p>
          <a:p>
            <a:r>
              <a:rPr lang="en-US" sz="1200" b="0" i="0" kern="1200" dirty="0" smtClean="0">
                <a:solidFill>
                  <a:schemeClr val="tx1"/>
                </a:solidFill>
                <a:effectLst/>
                <a:latin typeface="+mn-lt"/>
                <a:ea typeface="+mn-ea"/>
                <a:cs typeface="+mn-cs"/>
              </a:rPr>
              <a:t>Administrative and Training Coordinator</a:t>
            </a:r>
          </a:p>
          <a:p>
            <a:r>
              <a:rPr lang="en-US" sz="1200" b="1" i="0" kern="1200" dirty="0" smtClean="0">
                <a:solidFill>
                  <a:schemeClr val="tx1"/>
                </a:solidFill>
                <a:effectLst/>
                <a:latin typeface="+mn-lt"/>
                <a:ea typeface="+mn-ea"/>
                <a:cs typeface="+mn-cs"/>
              </a:rPr>
              <a:t>Kelsey Cole</a:t>
            </a:r>
          </a:p>
          <a:p>
            <a:r>
              <a:rPr lang="en-US" sz="1200" b="0" i="0" kern="1200" dirty="0" smtClean="0">
                <a:solidFill>
                  <a:schemeClr val="tx1"/>
                </a:solidFill>
                <a:effectLst/>
                <a:latin typeface="+mn-lt"/>
                <a:ea typeface="+mn-ea"/>
                <a:cs typeface="+mn-cs"/>
              </a:rPr>
              <a:t>Web Applications and Tech Support Manager</a:t>
            </a:r>
          </a:p>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40</a:t>
            </a:fld>
            <a:endParaRPr lang="en-US"/>
          </a:p>
        </p:txBody>
      </p:sp>
    </p:spTree>
    <p:extLst>
      <p:ext uri="{BB962C8B-B14F-4D97-AF65-F5344CB8AC3E}">
        <p14:creationId xmlns:p14="http://schemas.microsoft.com/office/powerpoint/2010/main" val="6178788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Ashley:</a:t>
            </a:r>
            <a:r>
              <a:rPr lang="en-US" baseline="0" dirty="0"/>
              <a:t>  ICAOS has numerous resources for stakeholders involved in compact operations.</a:t>
            </a:r>
          </a:p>
          <a:p>
            <a:r>
              <a:rPr lang="en-US" baseline="0" dirty="0"/>
              <a:t>CORE, </a:t>
            </a:r>
          </a:p>
          <a:p>
            <a:r>
              <a:rPr lang="en-US" baseline="0" dirty="0"/>
              <a:t>ICAOS support site (training resources (including </a:t>
            </a:r>
            <a:r>
              <a:rPr lang="en-US" baseline="0" dirty="0" err="1"/>
              <a:t>Ondemand</a:t>
            </a:r>
            <a:r>
              <a:rPr lang="en-US" baseline="0" dirty="0"/>
              <a:t>), FAQ’s for ICOTS users, forums for state’s to share resources and dialogue)</a:t>
            </a:r>
          </a:p>
          <a:p>
            <a:r>
              <a:rPr lang="en-US" baseline="0" dirty="0"/>
              <a:t>ICOTS public </a:t>
            </a:r>
            <a:r>
              <a:rPr lang="en-US" baseline="0" dirty="0" err="1"/>
              <a:t>webportal</a:t>
            </a:r>
            <a:r>
              <a:rPr lang="en-US" baseline="0" dirty="0"/>
              <a:t> available to see a particular offender who may be transferred through the compact and contact info for each state</a:t>
            </a:r>
          </a:p>
          <a:p>
            <a:r>
              <a:rPr lang="en-US" baseline="0" dirty="0"/>
              <a:t>ICAOS </a:t>
            </a:r>
            <a:r>
              <a:rPr lang="en-US" baseline="0" dirty="0" err="1"/>
              <a:t>Benchbook</a:t>
            </a:r>
            <a:r>
              <a:rPr lang="en-US" baseline="0" dirty="0"/>
              <a:t>, comprehensive legal resource</a:t>
            </a:r>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41</a:t>
            </a:fld>
            <a:endParaRPr lang="en-US"/>
          </a:p>
        </p:txBody>
      </p:sp>
    </p:spTree>
    <p:extLst>
      <p:ext uri="{BB962C8B-B14F-4D97-AF65-F5344CB8AC3E}">
        <p14:creationId xmlns:p14="http://schemas.microsoft.com/office/powerpoint/2010/main" val="1750087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Dashboard reports</a:t>
            </a:r>
          </a:p>
          <a:p>
            <a:pPr lvl="1"/>
            <a:r>
              <a:rPr lang="en-US" sz="1200" kern="1200" dirty="0" smtClean="0">
                <a:solidFill>
                  <a:schemeClr val="tx1"/>
                </a:solidFill>
                <a:effectLst/>
                <a:latin typeface="+mn-lt"/>
                <a:ea typeface="+mn-ea"/>
                <a:cs typeface="+mn-cs"/>
              </a:rPr>
              <a:t>More than 35 dashboards are available covering activity due dates, compliance performance, administrative oversight, and compact activity history</a:t>
            </a:r>
          </a:p>
          <a:p>
            <a:pPr lvl="1"/>
            <a:r>
              <a:rPr lang="en-US" sz="1200" kern="1200" dirty="0" smtClean="0">
                <a:solidFill>
                  <a:schemeClr val="tx1"/>
                </a:solidFill>
                <a:effectLst/>
                <a:latin typeface="+mn-lt"/>
                <a:ea typeface="+mn-ea"/>
                <a:cs typeface="+mn-cs"/>
              </a:rPr>
              <a:t>Can be beneficial to show both the positives and negatives within your state when addressing external stakeholders/State Council members</a:t>
            </a:r>
          </a:p>
          <a:p>
            <a:pPr lvl="1"/>
            <a:r>
              <a:rPr lang="en-US" sz="1200" kern="1200" dirty="0" smtClean="0">
                <a:solidFill>
                  <a:schemeClr val="tx1"/>
                </a:solidFill>
                <a:effectLst/>
                <a:latin typeface="+mn-lt"/>
                <a:ea typeface="+mn-ea"/>
                <a:cs typeface="+mn-cs"/>
              </a:rPr>
              <a:t>Allows data to be exported to excel which allows you to sort information</a:t>
            </a:r>
          </a:p>
          <a:p>
            <a:pPr lvl="2"/>
            <a:r>
              <a:rPr lang="en-US" sz="1200" kern="1200" dirty="0" smtClean="0">
                <a:solidFill>
                  <a:schemeClr val="tx1"/>
                </a:solidFill>
                <a:effectLst/>
                <a:latin typeface="+mn-lt"/>
                <a:ea typeface="+mn-ea"/>
                <a:cs typeface="+mn-cs"/>
              </a:rPr>
              <a:t>For example- Can be beneficial if a certain officer/supervisor is struggling with adhering to specific timeframes which can assist the DCA in identifying a training need</a:t>
            </a:r>
          </a:p>
          <a:p>
            <a:pPr lvl="1"/>
            <a:r>
              <a:rPr lang="en-US" sz="1200" kern="1200" dirty="0" smtClean="0">
                <a:solidFill>
                  <a:schemeClr val="tx1"/>
                </a:solidFill>
                <a:effectLst/>
                <a:latin typeface="+mn-lt"/>
                <a:ea typeface="+mn-ea"/>
                <a:cs typeface="+mn-cs"/>
              </a:rPr>
              <a:t>Highlight the dashboard training that will be presented during the ABM</a:t>
            </a:r>
          </a:p>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42</a:t>
            </a:fld>
            <a:endParaRPr lang="en-US"/>
          </a:p>
        </p:txBody>
      </p:sp>
    </p:spTree>
    <p:extLst>
      <p:ext uri="{BB962C8B-B14F-4D97-AF65-F5344CB8AC3E}">
        <p14:creationId xmlns:p14="http://schemas.microsoft.com/office/powerpoint/2010/main" val="3146540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 the training in the same place you log in</a:t>
            </a:r>
            <a:r>
              <a:rPr lang="en-US" baseline="0" dirty="0" smtClean="0"/>
              <a:t> to view dash</a:t>
            </a:r>
          </a:p>
          <a:p>
            <a:r>
              <a:rPr lang="en-US" baseline="0" dirty="0" smtClean="0"/>
              <a:t>Boards</a:t>
            </a:r>
          </a:p>
          <a:p>
            <a:endParaRPr lang="en-US" baseline="0" dirty="0" smtClean="0"/>
          </a:p>
          <a:p>
            <a:r>
              <a:rPr lang="en-US" baseline="0" dirty="0" smtClean="0"/>
              <a:t>Commissioners DCAs automatically have access.  Others in compact office can get access with request from Commissioner or DCA</a:t>
            </a:r>
          </a:p>
          <a:p>
            <a:endParaRPr lang="en-US" baseline="0" dirty="0" smtClean="0"/>
          </a:p>
          <a:p>
            <a:r>
              <a:rPr lang="en-US" baseline="0" dirty="0" smtClean="0"/>
              <a:t>Knowing basic database and spreadsheet (excel) knowledge is beneficial for navigating the reports.</a:t>
            </a:r>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43</a:t>
            </a:fld>
            <a:endParaRPr lang="en-US"/>
          </a:p>
        </p:txBody>
      </p:sp>
    </p:spTree>
    <p:extLst>
      <p:ext uri="{BB962C8B-B14F-4D97-AF65-F5344CB8AC3E}">
        <p14:creationId xmlns:p14="http://schemas.microsoft.com/office/powerpoint/2010/main" val="9852348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44</a:t>
            </a:fld>
            <a:endParaRPr lang="en-US"/>
          </a:p>
        </p:txBody>
      </p:sp>
    </p:spTree>
    <p:extLst>
      <p:ext uri="{BB962C8B-B14F-4D97-AF65-F5344CB8AC3E}">
        <p14:creationId xmlns:p14="http://schemas.microsoft.com/office/powerpoint/2010/main" val="32062330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279EED-C460-4751-8E52-D18C6054A4B8}" type="slidenum">
              <a:rPr lang="en-US" smtClean="0"/>
              <a:t>45</a:t>
            </a:fld>
            <a:endParaRPr lang="en-US"/>
          </a:p>
        </p:txBody>
      </p:sp>
    </p:spTree>
    <p:extLst>
      <p:ext uri="{BB962C8B-B14F-4D97-AF65-F5344CB8AC3E}">
        <p14:creationId xmlns:p14="http://schemas.microsoft.com/office/powerpoint/2010/main" val="15084512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46</a:t>
            </a:fld>
            <a:endParaRPr lang="en-US"/>
          </a:p>
        </p:txBody>
      </p:sp>
    </p:spTree>
    <p:extLst>
      <p:ext uri="{BB962C8B-B14F-4D97-AF65-F5344CB8AC3E}">
        <p14:creationId xmlns:p14="http://schemas.microsoft.com/office/powerpoint/2010/main" val="2284872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5</a:t>
            </a:fld>
            <a:endParaRPr lang="en-US"/>
          </a:p>
        </p:txBody>
      </p:sp>
    </p:spTree>
    <p:extLst>
      <p:ext uri="{BB962C8B-B14F-4D97-AF65-F5344CB8AC3E}">
        <p14:creationId xmlns:p14="http://schemas.microsoft.com/office/powerpoint/2010/main" val="3187848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Commission made</a:t>
            </a:r>
            <a:r>
              <a:rPr lang="en-US" baseline="0" dirty="0" smtClean="0"/>
              <a:t> of up commissioners from all states functions through action of majority vote of commissioners.  DCAs have an important role to move issues ‘up the chain’ when unable to resolve an issue or when the issue is one the commission itself should consider or take action on.      </a:t>
            </a:r>
          </a:p>
          <a:p>
            <a:r>
              <a:rPr lang="en-US" baseline="0" dirty="0" smtClean="0"/>
              <a:t>Today’s session is intended to illustrate the importance of each role and these processes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Providing an understanding of what the DCA and Commissioner role constitutes (need to tie in Commission itself</a:t>
            </a:r>
            <a:r>
              <a:rPr lang="en-US" sz="1200" kern="1200" baseline="0" dirty="0" smtClean="0">
                <a:solidFill>
                  <a:schemeClr val="tx1"/>
                </a:solidFill>
                <a:effectLst/>
                <a:latin typeface="+mn-lt"/>
                <a:ea typeface="+mn-ea"/>
                <a:cs typeface="+mn-cs"/>
              </a:rPr>
              <a:t> to address how noncompliance, disputes are handled and require commissioner involvement; states simply can’t come on a training and say a state does this and this happens all the time without also illustrating what they’ve done to resolve the issue</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6</a:t>
            </a:fld>
            <a:endParaRPr lang="en-US"/>
          </a:p>
        </p:txBody>
      </p:sp>
    </p:spTree>
    <p:extLst>
      <p:ext uri="{BB962C8B-B14F-4D97-AF65-F5344CB8AC3E}">
        <p14:creationId xmlns:p14="http://schemas.microsoft.com/office/powerpoint/2010/main" val="2797037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Role of you, the DCA</a:t>
            </a:r>
          </a:p>
          <a:p>
            <a:pPr lvl="1"/>
            <a:r>
              <a:rPr lang="en-US" sz="1200" kern="1200" dirty="0" smtClean="0">
                <a:solidFill>
                  <a:schemeClr val="tx1"/>
                </a:solidFill>
                <a:effectLst/>
                <a:latin typeface="+mn-lt"/>
                <a:ea typeface="+mn-ea"/>
                <a:cs typeface="+mn-cs"/>
              </a:rPr>
              <a:t>Ensure that your state remains in compliance with day to day activities within the compact</a:t>
            </a:r>
          </a:p>
          <a:p>
            <a:pPr lvl="1"/>
            <a:r>
              <a:rPr lang="en-US" sz="1200" kern="1200" dirty="0" smtClean="0">
                <a:solidFill>
                  <a:schemeClr val="tx1"/>
                </a:solidFill>
                <a:effectLst/>
                <a:latin typeface="+mn-lt"/>
                <a:ea typeface="+mn-ea"/>
                <a:cs typeface="+mn-cs"/>
              </a:rPr>
              <a:t>Act as a resource to your supervision agencies, courts, jails, etc. </a:t>
            </a:r>
          </a:p>
          <a:p>
            <a:pPr lvl="1"/>
            <a:r>
              <a:rPr lang="en-US" sz="1200" kern="1200" dirty="0" smtClean="0">
                <a:solidFill>
                  <a:schemeClr val="tx1"/>
                </a:solidFill>
                <a:effectLst/>
                <a:latin typeface="+mn-lt"/>
                <a:ea typeface="+mn-ea"/>
                <a:cs typeface="+mn-cs"/>
              </a:rPr>
              <a:t>Manage the workflow of interstate compact activities</a:t>
            </a:r>
          </a:p>
          <a:p>
            <a:pPr lvl="1"/>
            <a:r>
              <a:rPr lang="en-US" sz="1200" kern="1200" dirty="0" smtClean="0">
                <a:solidFill>
                  <a:schemeClr val="tx1"/>
                </a:solidFill>
                <a:effectLst/>
                <a:latin typeface="+mn-lt"/>
                <a:ea typeface="+mn-ea"/>
                <a:cs typeface="+mn-cs"/>
              </a:rPr>
              <a:t>Acts as the main point of contact for interstate matters</a:t>
            </a:r>
          </a:p>
          <a:p>
            <a:pPr lvl="1"/>
            <a:endParaRPr lang="en-US" sz="1200" kern="1200" dirty="0" smtClean="0">
              <a:solidFill>
                <a:schemeClr val="tx1"/>
              </a:solidFill>
              <a:effectLst/>
              <a:latin typeface="+mn-lt"/>
              <a:ea typeface="+mn-ea"/>
              <a:cs typeface="+mn-cs"/>
            </a:endParaRP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Commissioner</a:t>
            </a:r>
            <a:r>
              <a:rPr lang="en-US" sz="1200" kern="1200" baseline="0" dirty="0" smtClean="0">
                <a:solidFill>
                  <a:schemeClr val="tx1"/>
                </a:solidFill>
                <a:effectLst/>
                <a:latin typeface="+mn-lt"/>
                <a:ea typeface="+mn-ea"/>
                <a:cs typeface="+mn-cs"/>
              </a:rPr>
              <a:t> by statute is responsible for interstate matters, moving up the chain is necessary regardless how you feel your relationship is or your commissioners knowledge of compact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1279EED-C460-4751-8E52-D18C6054A4B8}" type="slidenum">
              <a:rPr lang="en-US" smtClean="0"/>
              <a:t>7</a:t>
            </a:fld>
            <a:endParaRPr lang="en-US"/>
          </a:p>
        </p:txBody>
      </p:sp>
    </p:spTree>
    <p:extLst>
      <p:ext uri="{BB962C8B-B14F-4D97-AF65-F5344CB8AC3E}">
        <p14:creationId xmlns:p14="http://schemas.microsoft.com/office/powerpoint/2010/main" val="2419787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Role of the Commissioner</a:t>
            </a:r>
          </a:p>
          <a:p>
            <a:pPr lvl="1"/>
            <a:r>
              <a:rPr lang="en-US" sz="1200" kern="1200" dirty="0" smtClean="0">
                <a:solidFill>
                  <a:schemeClr val="tx1"/>
                </a:solidFill>
                <a:effectLst/>
                <a:latin typeface="+mn-lt"/>
                <a:ea typeface="+mn-ea"/>
                <a:cs typeface="+mn-cs"/>
              </a:rPr>
              <a:t>Represent the state as a voting member in the commission</a:t>
            </a:r>
          </a:p>
          <a:p>
            <a:pPr lvl="1"/>
            <a:r>
              <a:rPr lang="en-US" sz="1200" kern="1200" dirty="0" smtClean="0">
                <a:solidFill>
                  <a:schemeClr val="tx1"/>
                </a:solidFill>
                <a:effectLst/>
                <a:latin typeface="+mn-lt"/>
                <a:ea typeface="+mn-ea"/>
                <a:cs typeface="+mn-cs"/>
              </a:rPr>
              <a:t>Ensure that the state council function in an effective manner</a:t>
            </a:r>
          </a:p>
          <a:p>
            <a:pPr lvl="1"/>
            <a:r>
              <a:rPr lang="en-US" sz="1200" kern="1200" dirty="0" smtClean="0">
                <a:solidFill>
                  <a:schemeClr val="tx1"/>
                </a:solidFill>
                <a:effectLst/>
                <a:latin typeface="+mn-lt"/>
                <a:ea typeface="+mn-ea"/>
                <a:cs typeface="+mn-cs"/>
              </a:rPr>
              <a:t>Ensure the compact office has adequate resources and staff</a:t>
            </a:r>
          </a:p>
          <a:p>
            <a:pPr lvl="1"/>
            <a:r>
              <a:rPr lang="en-US" sz="1200" kern="1200" dirty="0" smtClean="0">
                <a:solidFill>
                  <a:schemeClr val="tx1"/>
                </a:solidFill>
                <a:effectLst/>
                <a:latin typeface="+mn-lt"/>
                <a:ea typeface="+mn-ea"/>
                <a:cs typeface="+mn-cs"/>
              </a:rPr>
              <a:t>Ensure that organizations policies and practices align with ICAOS rules</a:t>
            </a:r>
          </a:p>
          <a:p>
            <a:pPr lvl="1"/>
            <a:r>
              <a:rPr lang="en-US" sz="1200" kern="1200" dirty="0" smtClean="0">
                <a:solidFill>
                  <a:schemeClr val="tx1"/>
                </a:solidFill>
                <a:effectLst/>
                <a:latin typeface="+mn-lt"/>
                <a:ea typeface="+mn-ea"/>
                <a:cs typeface="+mn-cs"/>
              </a:rPr>
              <a:t>Work with officials to change policy, propose legislation when necessary to best comply with compact requirements</a:t>
            </a:r>
            <a:r>
              <a:rPr lang="en-US" sz="1200" kern="1200" baseline="0" dirty="0" smtClean="0">
                <a:solidFill>
                  <a:schemeClr val="tx1"/>
                </a:solidFill>
                <a:effectLst/>
                <a:latin typeface="+mn-lt"/>
                <a:ea typeface="+mn-ea"/>
                <a:cs typeface="+mn-cs"/>
              </a:rPr>
              <a:t> and/or to streamline compact with your state’s supervision policy’s and requirements</a:t>
            </a:r>
          </a:p>
          <a:p>
            <a:pPr lvl="1"/>
            <a:r>
              <a:rPr lang="en-US" sz="1200" kern="1200" baseline="0" dirty="0" smtClean="0">
                <a:solidFill>
                  <a:schemeClr val="tx1"/>
                </a:solidFill>
                <a:effectLst/>
                <a:latin typeface="+mn-lt"/>
                <a:ea typeface="+mn-ea"/>
                <a:cs typeface="+mn-cs"/>
              </a:rPr>
              <a:t>Assist DCA to ensure training needs are met with stakeholders</a:t>
            </a:r>
          </a:p>
          <a:p>
            <a:pPr lvl="1"/>
            <a:r>
              <a:rPr lang="en-US" sz="1200" kern="1200" baseline="0" dirty="0" smtClean="0">
                <a:solidFill>
                  <a:schemeClr val="tx1"/>
                </a:solidFill>
                <a:effectLst/>
                <a:latin typeface="+mn-lt"/>
                <a:ea typeface="+mn-ea"/>
                <a:cs typeface="+mn-cs"/>
              </a:rPr>
              <a:t>Step in when DCAs are unable to resolve conflict or issues internally and with other states.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1279EED-C460-4751-8E52-D18C6054A4B8}" type="slidenum">
              <a:rPr lang="en-US" smtClean="0"/>
              <a:t>8</a:t>
            </a:fld>
            <a:endParaRPr lang="en-US"/>
          </a:p>
        </p:txBody>
      </p:sp>
    </p:spTree>
    <p:extLst>
      <p:ext uri="{BB962C8B-B14F-4D97-AF65-F5344CB8AC3E}">
        <p14:creationId xmlns:p14="http://schemas.microsoft.com/office/powerpoint/2010/main" val="2724425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importance of the Commissioner and DCA relationship</a:t>
            </a:r>
          </a:p>
          <a:p>
            <a:pPr lvl="1"/>
            <a:r>
              <a:rPr lang="en-US" sz="1200" kern="1200" dirty="0" smtClean="0">
                <a:solidFill>
                  <a:schemeClr val="tx1"/>
                </a:solidFill>
                <a:effectLst/>
                <a:latin typeface="+mn-lt"/>
                <a:ea typeface="+mn-ea"/>
                <a:cs typeface="+mn-cs"/>
              </a:rPr>
              <a:t>DCA…</a:t>
            </a:r>
          </a:p>
          <a:p>
            <a:pPr lvl="2"/>
            <a:r>
              <a:rPr lang="en-US" sz="1200" kern="1200" dirty="0" smtClean="0">
                <a:solidFill>
                  <a:schemeClr val="tx1"/>
                </a:solidFill>
                <a:effectLst/>
                <a:latin typeface="+mn-lt"/>
                <a:ea typeface="+mn-ea"/>
                <a:cs typeface="+mn-cs"/>
              </a:rPr>
              <a:t>… should keep the commissioner informed of the workflow and compliance of the ICAOS operations. </a:t>
            </a:r>
          </a:p>
          <a:p>
            <a:pPr lvl="2"/>
            <a:r>
              <a:rPr lang="en-US" sz="1200" kern="1200" dirty="0" smtClean="0">
                <a:solidFill>
                  <a:schemeClr val="tx1"/>
                </a:solidFill>
                <a:effectLst/>
                <a:latin typeface="+mn-lt"/>
                <a:ea typeface="+mn-ea"/>
                <a:cs typeface="+mn-cs"/>
              </a:rPr>
              <a:t>… should elevate non-compliance issues that cannot be resolved to the commissioner</a:t>
            </a:r>
          </a:p>
          <a:p>
            <a:pPr lvl="1"/>
            <a:r>
              <a:rPr lang="en-US" sz="1200" kern="1200" dirty="0" smtClean="0">
                <a:solidFill>
                  <a:schemeClr val="tx1"/>
                </a:solidFill>
                <a:effectLst/>
                <a:latin typeface="+mn-lt"/>
                <a:ea typeface="+mn-ea"/>
                <a:cs typeface="+mn-cs"/>
              </a:rPr>
              <a:t>The commissioner</a:t>
            </a:r>
          </a:p>
          <a:p>
            <a:pPr lvl="2"/>
            <a:r>
              <a:rPr lang="en-US" sz="1200" kern="1200" dirty="0" smtClean="0">
                <a:solidFill>
                  <a:schemeClr val="tx1"/>
                </a:solidFill>
                <a:effectLst/>
                <a:latin typeface="+mn-lt"/>
                <a:ea typeface="+mn-ea"/>
                <a:cs typeface="+mn-cs"/>
              </a:rPr>
              <a:t>…should create opportunities that allow for effective communications with the DCA</a:t>
            </a:r>
          </a:p>
          <a:p>
            <a:pPr lvl="2"/>
            <a:r>
              <a:rPr lang="en-US" sz="1200" kern="1200" dirty="0" smtClean="0">
                <a:solidFill>
                  <a:schemeClr val="tx1"/>
                </a:solidFill>
                <a:effectLst/>
                <a:latin typeface="+mn-lt"/>
                <a:ea typeface="+mn-ea"/>
                <a:cs typeface="+mn-cs"/>
              </a:rPr>
              <a:t>…relay problems or concerns to the state council or agency leaders to reach resolution</a:t>
            </a:r>
          </a:p>
          <a:p>
            <a:pPr lvl="2"/>
            <a:r>
              <a:rPr lang="en-US" sz="1200" kern="1200" dirty="0" smtClean="0">
                <a:solidFill>
                  <a:schemeClr val="tx1"/>
                </a:solidFill>
                <a:effectLst/>
                <a:latin typeface="+mn-lt"/>
                <a:ea typeface="+mn-ea"/>
                <a:cs typeface="+mn-cs"/>
              </a:rPr>
              <a:t>…should be mindful of the compliance of its state in the ICAOS rules</a:t>
            </a:r>
          </a:p>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9</a:t>
            </a:fld>
            <a:endParaRPr lang="en-US"/>
          </a:p>
        </p:txBody>
      </p:sp>
    </p:spTree>
    <p:extLst>
      <p:ext uri="{BB962C8B-B14F-4D97-AF65-F5344CB8AC3E}">
        <p14:creationId xmlns:p14="http://schemas.microsoft.com/office/powerpoint/2010/main" val="3285759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7A8D2-7801-4C1A-8174-6461E62C03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BCCA18-2CDE-4DFC-BD38-534A78EBE1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0463E8-84B5-4771-B306-9BD537BBAC7D}"/>
              </a:ext>
            </a:extLst>
          </p:cNvPr>
          <p:cNvSpPr>
            <a:spLocks noGrp="1"/>
          </p:cNvSpPr>
          <p:nvPr>
            <p:ph type="dt" sz="half" idx="10"/>
          </p:nvPr>
        </p:nvSpPr>
        <p:spPr/>
        <p:txBody>
          <a:bodyPr/>
          <a:lstStyle/>
          <a:p>
            <a:fld id="{DF18388D-7049-4A58-ADEF-069566DE167C}" type="datetime1">
              <a:rPr lang="en-US" smtClean="0"/>
              <a:t>9/2/2020</a:t>
            </a:fld>
            <a:endParaRPr lang="en-US"/>
          </a:p>
        </p:txBody>
      </p:sp>
      <p:sp>
        <p:nvSpPr>
          <p:cNvPr id="5" name="Footer Placeholder 4">
            <a:extLst>
              <a:ext uri="{FF2B5EF4-FFF2-40B4-BE49-F238E27FC236}">
                <a16:creationId xmlns:a16="http://schemas.microsoft.com/office/drawing/2014/main" id="{837DAFE3-1E93-4F0F-9D33-8FC7EBD0D14D}"/>
              </a:ext>
            </a:extLst>
          </p:cNvPr>
          <p:cNvSpPr>
            <a:spLocks noGrp="1"/>
          </p:cNvSpPr>
          <p:nvPr>
            <p:ph type="ftr" sz="quarter" idx="11"/>
          </p:nvPr>
        </p:nvSpPr>
        <p:spPr/>
        <p:txBody>
          <a:bodyPr/>
          <a:lstStyle/>
          <a:p>
            <a:r>
              <a:rPr lang="en-US"/>
              <a:t>Insert Your Footer Here</a:t>
            </a:r>
          </a:p>
        </p:txBody>
      </p:sp>
      <p:sp>
        <p:nvSpPr>
          <p:cNvPr id="6" name="Slide Number Placeholder 5">
            <a:extLst>
              <a:ext uri="{FF2B5EF4-FFF2-40B4-BE49-F238E27FC236}">
                <a16:creationId xmlns:a16="http://schemas.microsoft.com/office/drawing/2014/main" id="{52CBB345-F763-43E1-9677-9C8B46796F9D}"/>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173707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CEB78-F0A3-4057-B8C5-D4FB73DB78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6F6B5E-9BC2-47EC-9A21-4DF177161F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18AB22-76D6-44FD-85AC-FC624D4CA6BC}"/>
              </a:ext>
            </a:extLst>
          </p:cNvPr>
          <p:cNvSpPr>
            <a:spLocks noGrp="1"/>
          </p:cNvSpPr>
          <p:nvPr>
            <p:ph type="dt" sz="half" idx="10"/>
          </p:nvPr>
        </p:nvSpPr>
        <p:spPr/>
        <p:txBody>
          <a:bodyPr/>
          <a:lstStyle/>
          <a:p>
            <a:fld id="{A3E6A9BD-FB71-48D4-9715-A1838906E938}" type="datetime1">
              <a:rPr lang="en-US" smtClean="0"/>
              <a:t>9/2/2020</a:t>
            </a:fld>
            <a:endParaRPr lang="en-US"/>
          </a:p>
        </p:txBody>
      </p:sp>
      <p:sp>
        <p:nvSpPr>
          <p:cNvPr id="5" name="Footer Placeholder 4">
            <a:extLst>
              <a:ext uri="{FF2B5EF4-FFF2-40B4-BE49-F238E27FC236}">
                <a16:creationId xmlns:a16="http://schemas.microsoft.com/office/drawing/2014/main" id="{4F027D41-8927-4140-9BBB-3240D7037FE7}"/>
              </a:ext>
            </a:extLst>
          </p:cNvPr>
          <p:cNvSpPr>
            <a:spLocks noGrp="1"/>
          </p:cNvSpPr>
          <p:nvPr>
            <p:ph type="ftr" sz="quarter" idx="11"/>
          </p:nvPr>
        </p:nvSpPr>
        <p:spPr/>
        <p:txBody>
          <a:bodyPr/>
          <a:lstStyle/>
          <a:p>
            <a:r>
              <a:rPr lang="en-US"/>
              <a:t>Insert Your Footer Here</a:t>
            </a:r>
          </a:p>
        </p:txBody>
      </p:sp>
      <p:sp>
        <p:nvSpPr>
          <p:cNvPr id="6" name="Slide Number Placeholder 5">
            <a:extLst>
              <a:ext uri="{FF2B5EF4-FFF2-40B4-BE49-F238E27FC236}">
                <a16:creationId xmlns:a16="http://schemas.microsoft.com/office/drawing/2014/main" id="{7F2790AD-13EB-472C-B70F-04CE90F24AC0}"/>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2184836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6AB713-8A5F-44D4-9418-40DEFBCA6A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7F773D-F7CE-4EC2-8150-A14C1DBB44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52FFE4-6D17-4A33-809A-DE4018BAEF3D}"/>
              </a:ext>
            </a:extLst>
          </p:cNvPr>
          <p:cNvSpPr>
            <a:spLocks noGrp="1"/>
          </p:cNvSpPr>
          <p:nvPr>
            <p:ph type="dt" sz="half" idx="10"/>
          </p:nvPr>
        </p:nvSpPr>
        <p:spPr/>
        <p:txBody>
          <a:bodyPr/>
          <a:lstStyle/>
          <a:p>
            <a:fld id="{A156700E-BABF-48D7-91ED-16FA9F56B942}" type="datetime1">
              <a:rPr lang="en-US" smtClean="0"/>
              <a:t>9/2/2020</a:t>
            </a:fld>
            <a:endParaRPr lang="en-US"/>
          </a:p>
        </p:txBody>
      </p:sp>
      <p:sp>
        <p:nvSpPr>
          <p:cNvPr id="5" name="Footer Placeholder 4">
            <a:extLst>
              <a:ext uri="{FF2B5EF4-FFF2-40B4-BE49-F238E27FC236}">
                <a16:creationId xmlns:a16="http://schemas.microsoft.com/office/drawing/2014/main" id="{5A32F211-47EB-4D78-AA5E-7ACDE0062FAD}"/>
              </a:ext>
            </a:extLst>
          </p:cNvPr>
          <p:cNvSpPr>
            <a:spLocks noGrp="1"/>
          </p:cNvSpPr>
          <p:nvPr>
            <p:ph type="ftr" sz="quarter" idx="11"/>
          </p:nvPr>
        </p:nvSpPr>
        <p:spPr/>
        <p:txBody>
          <a:bodyPr/>
          <a:lstStyle/>
          <a:p>
            <a:r>
              <a:rPr lang="en-US"/>
              <a:t>Insert Your Footer Here</a:t>
            </a:r>
          </a:p>
        </p:txBody>
      </p:sp>
      <p:sp>
        <p:nvSpPr>
          <p:cNvPr id="6" name="Slide Number Placeholder 5">
            <a:extLst>
              <a:ext uri="{FF2B5EF4-FFF2-40B4-BE49-F238E27FC236}">
                <a16:creationId xmlns:a16="http://schemas.microsoft.com/office/drawing/2014/main" id="{E1CD26BA-3599-4EE3-9F68-E75EFE9543F5}"/>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1723751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0E30E-2CF4-4C28-A728-ACC9709BA6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3D7D78-1CBF-4FC3-914C-F3FB674F3C74}"/>
              </a:ext>
            </a:extLst>
          </p:cNvPr>
          <p:cNvSpPr>
            <a:spLocks noGrp="1"/>
          </p:cNvSpPr>
          <p:nvPr>
            <p:ph idx="1"/>
          </p:nvPr>
        </p:nvSpPr>
        <p:spPr/>
        <p:txBody>
          <a:bodyPr/>
          <a:lstStyle>
            <a:lvl1pPr marL="177800" indent="-177800">
              <a:buClr>
                <a:srgbClr val="102747"/>
              </a:buClr>
              <a:buFont typeface="Garamond" panose="02020404030301010803" pitchFamily="18" charset="0"/>
              <a:buChar char="›"/>
              <a:defRPr/>
            </a:lvl1pPr>
            <a:lvl2pPr marL="342900" indent="-165100">
              <a:buClr>
                <a:srgbClr val="102747"/>
              </a:buClr>
              <a:buFont typeface="Garamond" panose="02020404030301010803" pitchFamily="18" charset="0"/>
              <a:buChar char="›"/>
              <a:defRPr/>
            </a:lvl2pPr>
            <a:lvl3pPr marL="520700" indent="-165100">
              <a:buClr>
                <a:srgbClr val="102747"/>
              </a:buClr>
              <a:buFont typeface="Garamond" panose="02020404030301010803" pitchFamily="18" charset="0"/>
              <a:buChar char="›"/>
              <a:tabLst>
                <a:tab pos="1943100" algn="l"/>
              </a:tabLst>
              <a:defRPr/>
            </a:lvl3pPr>
            <a:lvl4pPr marL="685800" indent="-177800">
              <a:buClr>
                <a:srgbClr val="102747"/>
              </a:buClr>
              <a:buFont typeface="Garamond" panose="02020404030301010803" pitchFamily="18" charset="0"/>
              <a:buChar char="›"/>
              <a:tabLst>
                <a:tab pos="1943100" algn="l"/>
              </a:tabLst>
              <a:defRPr/>
            </a:lvl4pPr>
            <a:lvl5pPr marL="863600" indent="-177800">
              <a:buClr>
                <a:srgbClr val="102747"/>
              </a:buClr>
              <a:buFont typeface="Garamond" panose="02020404030301010803" pitchFamily="18"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5C459B1-99F0-4BD1-8B0B-58723E65F436}"/>
              </a:ext>
            </a:extLst>
          </p:cNvPr>
          <p:cNvSpPr>
            <a:spLocks noGrp="1"/>
          </p:cNvSpPr>
          <p:nvPr>
            <p:ph type="dt" sz="half" idx="10"/>
          </p:nvPr>
        </p:nvSpPr>
        <p:spPr/>
        <p:txBody>
          <a:bodyPr/>
          <a:lstStyle/>
          <a:p>
            <a:fld id="{2492679C-196D-4DE0-8A42-E5ADEB72970E}" type="datetime1">
              <a:rPr lang="en-US" smtClean="0"/>
              <a:t>9/2/2020</a:t>
            </a:fld>
            <a:endParaRPr lang="en-US"/>
          </a:p>
        </p:txBody>
      </p:sp>
      <p:sp>
        <p:nvSpPr>
          <p:cNvPr id="5" name="Footer Placeholder 4">
            <a:extLst>
              <a:ext uri="{FF2B5EF4-FFF2-40B4-BE49-F238E27FC236}">
                <a16:creationId xmlns:a16="http://schemas.microsoft.com/office/drawing/2014/main" id="{B7FE4102-C2B4-4A47-9F34-AB569C938059}"/>
              </a:ext>
            </a:extLst>
          </p:cNvPr>
          <p:cNvSpPr>
            <a:spLocks noGrp="1"/>
          </p:cNvSpPr>
          <p:nvPr>
            <p:ph type="ftr" sz="quarter" idx="11"/>
          </p:nvPr>
        </p:nvSpPr>
        <p:spPr/>
        <p:txBody>
          <a:bodyPr/>
          <a:lstStyle/>
          <a:p>
            <a:r>
              <a:rPr lang="en-US" dirty="0"/>
              <a:t>Insert Your Footer Here</a:t>
            </a:r>
          </a:p>
        </p:txBody>
      </p:sp>
      <p:sp>
        <p:nvSpPr>
          <p:cNvPr id="6" name="Slide Number Placeholder 5">
            <a:extLst>
              <a:ext uri="{FF2B5EF4-FFF2-40B4-BE49-F238E27FC236}">
                <a16:creationId xmlns:a16="http://schemas.microsoft.com/office/drawing/2014/main" id="{6238B167-E2CC-4E62-8049-AFC7D64DE587}"/>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211684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E01E3-CDD6-4188-8C1C-C98FC9C361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061369-1D30-4C1E-9595-48AC121AD9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EDAB11-A9B4-4500-BF8F-B50C2BB4CCFF}"/>
              </a:ext>
            </a:extLst>
          </p:cNvPr>
          <p:cNvSpPr>
            <a:spLocks noGrp="1"/>
          </p:cNvSpPr>
          <p:nvPr>
            <p:ph type="dt" sz="half" idx="10"/>
          </p:nvPr>
        </p:nvSpPr>
        <p:spPr/>
        <p:txBody>
          <a:bodyPr/>
          <a:lstStyle/>
          <a:p>
            <a:fld id="{4374ED3D-CB9B-48CA-9D94-084D6089EB93}" type="datetime1">
              <a:rPr lang="en-US" smtClean="0"/>
              <a:t>9/2/2020</a:t>
            </a:fld>
            <a:endParaRPr lang="en-US"/>
          </a:p>
        </p:txBody>
      </p:sp>
      <p:sp>
        <p:nvSpPr>
          <p:cNvPr id="5" name="Footer Placeholder 4">
            <a:extLst>
              <a:ext uri="{FF2B5EF4-FFF2-40B4-BE49-F238E27FC236}">
                <a16:creationId xmlns:a16="http://schemas.microsoft.com/office/drawing/2014/main" id="{5C372044-A45B-41EA-930C-5263ADC40664}"/>
              </a:ext>
            </a:extLst>
          </p:cNvPr>
          <p:cNvSpPr>
            <a:spLocks noGrp="1"/>
          </p:cNvSpPr>
          <p:nvPr>
            <p:ph type="ftr" sz="quarter" idx="11"/>
          </p:nvPr>
        </p:nvSpPr>
        <p:spPr/>
        <p:txBody>
          <a:bodyPr/>
          <a:lstStyle/>
          <a:p>
            <a:r>
              <a:rPr lang="en-US"/>
              <a:t>Insert Your Footer Here</a:t>
            </a:r>
          </a:p>
        </p:txBody>
      </p:sp>
      <p:sp>
        <p:nvSpPr>
          <p:cNvPr id="6" name="Slide Number Placeholder 5">
            <a:extLst>
              <a:ext uri="{FF2B5EF4-FFF2-40B4-BE49-F238E27FC236}">
                <a16:creationId xmlns:a16="http://schemas.microsoft.com/office/drawing/2014/main" id="{8E75C8D7-6F28-4815-9EE3-1AC310BBF67E}"/>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1416472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024E2-8BD4-4D5F-8392-7AD00B785A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8613C7-50F2-424F-BE7F-7DE7F4441D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118EE6-5835-4D32-A248-0BDDC8921E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9169D1-83B0-400F-9319-38E8753A3B31}"/>
              </a:ext>
            </a:extLst>
          </p:cNvPr>
          <p:cNvSpPr>
            <a:spLocks noGrp="1"/>
          </p:cNvSpPr>
          <p:nvPr>
            <p:ph type="dt" sz="half" idx="10"/>
          </p:nvPr>
        </p:nvSpPr>
        <p:spPr/>
        <p:txBody>
          <a:bodyPr/>
          <a:lstStyle/>
          <a:p>
            <a:fld id="{0B5689B3-530D-4855-BCB9-DEB09A7CF906}" type="datetime1">
              <a:rPr lang="en-US" smtClean="0"/>
              <a:t>9/2/2020</a:t>
            </a:fld>
            <a:endParaRPr lang="en-US"/>
          </a:p>
        </p:txBody>
      </p:sp>
      <p:sp>
        <p:nvSpPr>
          <p:cNvPr id="6" name="Footer Placeholder 5">
            <a:extLst>
              <a:ext uri="{FF2B5EF4-FFF2-40B4-BE49-F238E27FC236}">
                <a16:creationId xmlns:a16="http://schemas.microsoft.com/office/drawing/2014/main" id="{A1C3FEED-4036-4191-A42E-A183CD0313EA}"/>
              </a:ext>
            </a:extLst>
          </p:cNvPr>
          <p:cNvSpPr>
            <a:spLocks noGrp="1"/>
          </p:cNvSpPr>
          <p:nvPr>
            <p:ph type="ftr" sz="quarter" idx="11"/>
          </p:nvPr>
        </p:nvSpPr>
        <p:spPr/>
        <p:txBody>
          <a:bodyPr/>
          <a:lstStyle/>
          <a:p>
            <a:r>
              <a:rPr lang="en-US"/>
              <a:t>Insert Your Footer Here</a:t>
            </a:r>
          </a:p>
        </p:txBody>
      </p:sp>
      <p:sp>
        <p:nvSpPr>
          <p:cNvPr id="7" name="Slide Number Placeholder 6">
            <a:extLst>
              <a:ext uri="{FF2B5EF4-FFF2-40B4-BE49-F238E27FC236}">
                <a16:creationId xmlns:a16="http://schemas.microsoft.com/office/drawing/2014/main" id="{40901FE4-4C37-487F-8A3F-7F8C96BE31C7}"/>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1413414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19C24-40E6-4317-A009-BC709DF49D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934740-2740-4357-8B9E-D5EDF78058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F66345-5C80-4EA8-95D9-0896444A97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B0ECDC-8899-47DC-82BF-4A970E2954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4B3B67-BBA0-4D0C-A8CF-852BC026EB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A4E01C-3297-4635-8452-9091983D59B6}"/>
              </a:ext>
            </a:extLst>
          </p:cNvPr>
          <p:cNvSpPr>
            <a:spLocks noGrp="1"/>
          </p:cNvSpPr>
          <p:nvPr>
            <p:ph type="dt" sz="half" idx="10"/>
          </p:nvPr>
        </p:nvSpPr>
        <p:spPr/>
        <p:txBody>
          <a:bodyPr/>
          <a:lstStyle/>
          <a:p>
            <a:fld id="{200FEFAF-07A3-4695-BB79-64B21819070B}" type="datetime1">
              <a:rPr lang="en-US" smtClean="0"/>
              <a:t>9/2/2020</a:t>
            </a:fld>
            <a:endParaRPr lang="en-US"/>
          </a:p>
        </p:txBody>
      </p:sp>
      <p:sp>
        <p:nvSpPr>
          <p:cNvPr id="8" name="Footer Placeholder 7">
            <a:extLst>
              <a:ext uri="{FF2B5EF4-FFF2-40B4-BE49-F238E27FC236}">
                <a16:creationId xmlns:a16="http://schemas.microsoft.com/office/drawing/2014/main" id="{EC84BF24-974A-42CF-A4DD-3F77B75E021C}"/>
              </a:ext>
            </a:extLst>
          </p:cNvPr>
          <p:cNvSpPr>
            <a:spLocks noGrp="1"/>
          </p:cNvSpPr>
          <p:nvPr>
            <p:ph type="ftr" sz="quarter" idx="11"/>
          </p:nvPr>
        </p:nvSpPr>
        <p:spPr/>
        <p:txBody>
          <a:bodyPr/>
          <a:lstStyle/>
          <a:p>
            <a:r>
              <a:rPr lang="en-US"/>
              <a:t>Insert Your Footer Here</a:t>
            </a:r>
          </a:p>
        </p:txBody>
      </p:sp>
      <p:sp>
        <p:nvSpPr>
          <p:cNvPr id="9" name="Slide Number Placeholder 8">
            <a:extLst>
              <a:ext uri="{FF2B5EF4-FFF2-40B4-BE49-F238E27FC236}">
                <a16:creationId xmlns:a16="http://schemas.microsoft.com/office/drawing/2014/main" id="{A350926F-924C-40C9-90A6-2C476AE82FF7}"/>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810946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44EE6-F7BA-4C11-AA2C-6A393C9A28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4FEA8C-7DFC-4CD9-AEF4-7B81F2BDE2D9}"/>
              </a:ext>
            </a:extLst>
          </p:cNvPr>
          <p:cNvSpPr>
            <a:spLocks noGrp="1"/>
          </p:cNvSpPr>
          <p:nvPr>
            <p:ph type="dt" sz="half" idx="10"/>
          </p:nvPr>
        </p:nvSpPr>
        <p:spPr/>
        <p:txBody>
          <a:bodyPr/>
          <a:lstStyle/>
          <a:p>
            <a:fld id="{1F283797-4250-4407-9785-E305430B2792}" type="datetime1">
              <a:rPr lang="en-US" smtClean="0"/>
              <a:t>9/2/2020</a:t>
            </a:fld>
            <a:endParaRPr lang="en-US"/>
          </a:p>
        </p:txBody>
      </p:sp>
      <p:sp>
        <p:nvSpPr>
          <p:cNvPr id="4" name="Footer Placeholder 3">
            <a:extLst>
              <a:ext uri="{FF2B5EF4-FFF2-40B4-BE49-F238E27FC236}">
                <a16:creationId xmlns:a16="http://schemas.microsoft.com/office/drawing/2014/main" id="{131D82DD-A71A-499A-A598-A6104FD22784}"/>
              </a:ext>
            </a:extLst>
          </p:cNvPr>
          <p:cNvSpPr>
            <a:spLocks noGrp="1"/>
          </p:cNvSpPr>
          <p:nvPr>
            <p:ph type="ftr" sz="quarter" idx="11"/>
          </p:nvPr>
        </p:nvSpPr>
        <p:spPr/>
        <p:txBody>
          <a:bodyPr/>
          <a:lstStyle/>
          <a:p>
            <a:r>
              <a:rPr lang="en-US"/>
              <a:t>Insert Your Footer Here</a:t>
            </a:r>
          </a:p>
        </p:txBody>
      </p:sp>
      <p:sp>
        <p:nvSpPr>
          <p:cNvPr id="5" name="Slide Number Placeholder 4">
            <a:extLst>
              <a:ext uri="{FF2B5EF4-FFF2-40B4-BE49-F238E27FC236}">
                <a16:creationId xmlns:a16="http://schemas.microsoft.com/office/drawing/2014/main" id="{3C1A7A6E-C67E-4F89-ADB1-226826F618A3}"/>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323881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59F175-0F57-4EB3-B265-34517C43F307}"/>
              </a:ext>
            </a:extLst>
          </p:cNvPr>
          <p:cNvSpPr>
            <a:spLocks noGrp="1"/>
          </p:cNvSpPr>
          <p:nvPr>
            <p:ph type="dt" sz="half" idx="10"/>
          </p:nvPr>
        </p:nvSpPr>
        <p:spPr/>
        <p:txBody>
          <a:bodyPr/>
          <a:lstStyle/>
          <a:p>
            <a:fld id="{9EF207AB-517D-4491-9172-EBFFC880A0F5}" type="datetime1">
              <a:rPr lang="en-US" smtClean="0"/>
              <a:t>9/2/2020</a:t>
            </a:fld>
            <a:endParaRPr lang="en-US"/>
          </a:p>
        </p:txBody>
      </p:sp>
      <p:sp>
        <p:nvSpPr>
          <p:cNvPr id="3" name="Footer Placeholder 2">
            <a:extLst>
              <a:ext uri="{FF2B5EF4-FFF2-40B4-BE49-F238E27FC236}">
                <a16:creationId xmlns:a16="http://schemas.microsoft.com/office/drawing/2014/main" id="{52284187-B78A-4088-BD9A-54F6B432DBF7}"/>
              </a:ext>
            </a:extLst>
          </p:cNvPr>
          <p:cNvSpPr>
            <a:spLocks noGrp="1"/>
          </p:cNvSpPr>
          <p:nvPr>
            <p:ph type="ftr" sz="quarter" idx="11"/>
          </p:nvPr>
        </p:nvSpPr>
        <p:spPr/>
        <p:txBody>
          <a:bodyPr/>
          <a:lstStyle/>
          <a:p>
            <a:r>
              <a:rPr lang="en-US"/>
              <a:t>Insert Your Footer Here</a:t>
            </a:r>
          </a:p>
        </p:txBody>
      </p:sp>
      <p:sp>
        <p:nvSpPr>
          <p:cNvPr id="4" name="Slide Number Placeholder 3">
            <a:extLst>
              <a:ext uri="{FF2B5EF4-FFF2-40B4-BE49-F238E27FC236}">
                <a16:creationId xmlns:a16="http://schemas.microsoft.com/office/drawing/2014/main" id="{A023A28F-8FE9-46BF-A895-C31A14937FC1}"/>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1327824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AC224-3EAF-4EE6-A0D5-9A804E2372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A226DD-F5E8-414C-BDF0-C2F770A53A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3F688C-1DE6-44DD-988C-9CB1769E2A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698EE2-070C-405B-B3AD-0DE7B0F727AE}"/>
              </a:ext>
            </a:extLst>
          </p:cNvPr>
          <p:cNvSpPr>
            <a:spLocks noGrp="1"/>
          </p:cNvSpPr>
          <p:nvPr>
            <p:ph type="dt" sz="half" idx="10"/>
          </p:nvPr>
        </p:nvSpPr>
        <p:spPr/>
        <p:txBody>
          <a:bodyPr/>
          <a:lstStyle/>
          <a:p>
            <a:fld id="{49940FA8-FD76-4777-81F3-EA849AAF49D9}" type="datetime1">
              <a:rPr lang="en-US" smtClean="0"/>
              <a:t>9/2/2020</a:t>
            </a:fld>
            <a:endParaRPr lang="en-US"/>
          </a:p>
        </p:txBody>
      </p:sp>
      <p:sp>
        <p:nvSpPr>
          <p:cNvPr id="6" name="Footer Placeholder 5">
            <a:extLst>
              <a:ext uri="{FF2B5EF4-FFF2-40B4-BE49-F238E27FC236}">
                <a16:creationId xmlns:a16="http://schemas.microsoft.com/office/drawing/2014/main" id="{A3C71937-FE79-46E8-880E-54563256039B}"/>
              </a:ext>
            </a:extLst>
          </p:cNvPr>
          <p:cNvSpPr>
            <a:spLocks noGrp="1"/>
          </p:cNvSpPr>
          <p:nvPr>
            <p:ph type="ftr" sz="quarter" idx="11"/>
          </p:nvPr>
        </p:nvSpPr>
        <p:spPr/>
        <p:txBody>
          <a:bodyPr/>
          <a:lstStyle/>
          <a:p>
            <a:r>
              <a:rPr lang="en-US"/>
              <a:t>Insert Your Footer Here</a:t>
            </a:r>
          </a:p>
        </p:txBody>
      </p:sp>
      <p:sp>
        <p:nvSpPr>
          <p:cNvPr id="7" name="Slide Number Placeholder 6">
            <a:extLst>
              <a:ext uri="{FF2B5EF4-FFF2-40B4-BE49-F238E27FC236}">
                <a16:creationId xmlns:a16="http://schemas.microsoft.com/office/drawing/2014/main" id="{CD56B417-789C-4CF7-8948-08A457455EFA}"/>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4193265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10891-E02B-4A29-A955-5E06630F0F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55FE48-8E40-498D-AA77-9E67F7F84A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5DF13E-98FF-4848-9799-8BCF36FB4C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FBA9BE-8217-4F2F-AC35-168B6095098C}"/>
              </a:ext>
            </a:extLst>
          </p:cNvPr>
          <p:cNvSpPr>
            <a:spLocks noGrp="1"/>
          </p:cNvSpPr>
          <p:nvPr>
            <p:ph type="dt" sz="half" idx="10"/>
          </p:nvPr>
        </p:nvSpPr>
        <p:spPr/>
        <p:txBody>
          <a:bodyPr/>
          <a:lstStyle/>
          <a:p>
            <a:fld id="{B2E5968D-F649-4BB4-A9DF-559D2CA7055F}" type="datetime1">
              <a:rPr lang="en-US" smtClean="0"/>
              <a:t>9/2/2020</a:t>
            </a:fld>
            <a:endParaRPr lang="en-US"/>
          </a:p>
        </p:txBody>
      </p:sp>
      <p:sp>
        <p:nvSpPr>
          <p:cNvPr id="6" name="Footer Placeholder 5">
            <a:extLst>
              <a:ext uri="{FF2B5EF4-FFF2-40B4-BE49-F238E27FC236}">
                <a16:creationId xmlns:a16="http://schemas.microsoft.com/office/drawing/2014/main" id="{B7863AB8-90C3-4C6E-8ABE-02803C029275}"/>
              </a:ext>
            </a:extLst>
          </p:cNvPr>
          <p:cNvSpPr>
            <a:spLocks noGrp="1"/>
          </p:cNvSpPr>
          <p:nvPr>
            <p:ph type="ftr" sz="quarter" idx="11"/>
          </p:nvPr>
        </p:nvSpPr>
        <p:spPr/>
        <p:txBody>
          <a:bodyPr/>
          <a:lstStyle/>
          <a:p>
            <a:r>
              <a:rPr lang="en-US"/>
              <a:t>Insert Your Footer Here</a:t>
            </a:r>
          </a:p>
        </p:txBody>
      </p:sp>
      <p:sp>
        <p:nvSpPr>
          <p:cNvPr id="7" name="Slide Number Placeholder 6">
            <a:extLst>
              <a:ext uri="{FF2B5EF4-FFF2-40B4-BE49-F238E27FC236}">
                <a16:creationId xmlns:a16="http://schemas.microsoft.com/office/drawing/2014/main" id="{D199F9E5-7A14-4B53-85EF-77D661FA7B3E}"/>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3492850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2C7549-7BA2-4483-80DE-044F01FB21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3F9A2D-9010-4365-9F0A-6371B64B0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2D3941-B14F-4EAD-86E2-820976428C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026A1-4838-47B3-BDB6-2E6C2423384E}" type="datetime1">
              <a:rPr lang="en-US" smtClean="0"/>
              <a:t>9/2/2020</a:t>
            </a:fld>
            <a:endParaRPr lang="en-US"/>
          </a:p>
        </p:txBody>
      </p:sp>
      <p:sp>
        <p:nvSpPr>
          <p:cNvPr id="5" name="Footer Placeholder 4">
            <a:extLst>
              <a:ext uri="{FF2B5EF4-FFF2-40B4-BE49-F238E27FC236}">
                <a16:creationId xmlns:a16="http://schemas.microsoft.com/office/drawing/2014/main" id="{1420FA04-5677-48F2-93C7-E80C17D694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Insert Your Footer Here</a:t>
            </a:r>
          </a:p>
        </p:txBody>
      </p:sp>
      <p:sp>
        <p:nvSpPr>
          <p:cNvPr id="6" name="Slide Number Placeholder 5">
            <a:extLst>
              <a:ext uri="{FF2B5EF4-FFF2-40B4-BE49-F238E27FC236}">
                <a16:creationId xmlns:a16="http://schemas.microsoft.com/office/drawing/2014/main" id="{16E9B155-7C67-4B01-800F-B47EEE4F96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CEE5B-6B89-47D3-A969-11CC9D54FA43}" type="slidenum">
              <a:rPr lang="en-US" smtClean="0"/>
              <a:t>‹#›</a:t>
            </a:fld>
            <a:endParaRPr lang="en-US"/>
          </a:p>
        </p:txBody>
      </p:sp>
    </p:spTree>
    <p:extLst>
      <p:ext uri="{BB962C8B-B14F-4D97-AF65-F5344CB8AC3E}">
        <p14:creationId xmlns:p14="http://schemas.microsoft.com/office/powerpoint/2010/main" val="722058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8.png"/><Relationship Id="rId4" Type="http://schemas.openxmlformats.org/officeDocument/2006/relationships/hyperlink" Target="https://www.interstatecompact.org/regions-states"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6.xml"/><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7.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19.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7.xml"/><Relationship Id="rId5" Type="http://schemas.openxmlformats.org/officeDocument/2006/relationships/image" Target="../media/image7.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8.xml"/><Relationship Id="rId5" Type="http://schemas.openxmlformats.org/officeDocument/2006/relationships/image" Target="../media/image7.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hyperlink" Target="https://support.interstatecompact.org/hc/en-us/sections/207450728-ICAOS-Information-DCA-Mentoring-Program" TargetMode="Externa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hyperlink" Target="https://support.interstatecompact.org/hc/en-us/articles/224743327-Interested-Agency-Training-Judges-Jail-Administrators-Parole-Board-Members-"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4.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notesSlide" Target="../notesSlides/notesSlide40.xml"/><Relationship Id="rId7"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tags" Target="../tags/tag41.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png"/></Relationships>
</file>

<file path=ppt/slides/_rels/slide41.xml.rels><?xml version="1.0" encoding="UTF-8" standalone="yes"?>
<Relationships xmlns="http://schemas.openxmlformats.org/package/2006/relationships"><Relationship Id="rId8" Type="http://schemas.openxmlformats.org/officeDocument/2006/relationships/hyperlink" Target="https://interstatecompact.org/core-search" TargetMode="External"/><Relationship Id="rId3" Type="http://schemas.openxmlformats.org/officeDocument/2006/relationships/notesSlide" Target="../notesSlides/notesSlide41.xml"/><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42.xml"/><Relationship Id="rId6" Type="http://schemas.openxmlformats.org/officeDocument/2006/relationships/image" Target="../media/image27.jpg"/><Relationship Id="rId11" Type="http://schemas.openxmlformats.org/officeDocument/2006/relationships/image" Target="../media/image30.png"/><Relationship Id="rId5" Type="http://schemas.openxmlformats.org/officeDocument/2006/relationships/hyperlink" Target="https://interstatecompact.org/bench-book" TargetMode="External"/><Relationship Id="rId10" Type="http://schemas.openxmlformats.org/officeDocument/2006/relationships/image" Target="../media/image29.png"/><Relationship Id="rId4" Type="http://schemas.openxmlformats.org/officeDocument/2006/relationships/hyperlink" Target="https://interstatecompact.org/user/login?destination=/zendesk-api" TargetMode="External"/><Relationship Id="rId9" Type="http://schemas.openxmlformats.org/officeDocument/2006/relationships/hyperlink" Target="https://interstatecompact.org/user/login?destination=/litmos-api" TargetMode="Externa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3.xml"/><Relationship Id="rId5" Type="http://schemas.openxmlformats.org/officeDocument/2006/relationships/hyperlink" Target="https://www.interstatecompact.org/icaos-dashboards" TargetMode="External"/><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4.xml"/><Relationship Id="rId6" Type="http://schemas.openxmlformats.org/officeDocument/2006/relationships/image" Target="../media/image32.png"/><Relationship Id="rId5" Type="http://schemas.openxmlformats.org/officeDocument/2006/relationships/hyperlink" Target="https://support.interstatecompact.org/hc/en-us/categories/203550447-Reports" TargetMode="External"/><Relationship Id="rId4" Type="http://schemas.openxmlformats.org/officeDocument/2006/relationships/hyperlink" Target="https://www.interstatecompact.org/icaos-dashboards" TargetMode="Externa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5.xml"/><Relationship Id="rId5" Type="http://schemas.openxmlformats.org/officeDocument/2006/relationships/image" Target="../media/image7.png"/><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tags" Target="../tags/tag46.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tags" Target="../tags/tag4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Rectangle 1038">
            <a:extLst>
              <a:ext uri="{FF2B5EF4-FFF2-40B4-BE49-F238E27FC236}">
                <a16:creationId xmlns:a16="http://schemas.microsoft.com/office/drawing/2014/main" id="{0A4DC169-4993-4B1E-8950-4347355BC6A3}"/>
              </a:ext>
            </a:extLst>
          </p:cNvPr>
          <p:cNvSpPr/>
          <p:nvPr/>
        </p:nvSpPr>
        <p:spPr>
          <a:xfrm>
            <a:off x="9299732" y="0"/>
            <a:ext cx="2892267" cy="6858000"/>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5" name="Straight Connector 1034">
            <a:extLst>
              <a:ext uri="{FF2B5EF4-FFF2-40B4-BE49-F238E27FC236}">
                <a16:creationId xmlns:a16="http://schemas.microsoft.com/office/drawing/2014/main" id="{33867141-BFE8-4AF0-8CDC-F95068AF5D23}"/>
              </a:ext>
            </a:extLst>
          </p:cNvPr>
          <p:cNvCxnSpPr>
            <a:cxnSpLocks/>
          </p:cNvCxnSpPr>
          <p:nvPr/>
        </p:nvCxnSpPr>
        <p:spPr>
          <a:xfrm>
            <a:off x="0" y="6495609"/>
            <a:ext cx="929973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0EBF723D-A4F4-419F-A9B7-75AA050B8271}"/>
              </a:ext>
            </a:extLst>
          </p:cNvPr>
          <p:cNvSpPr/>
          <p:nvPr/>
        </p:nvSpPr>
        <p:spPr>
          <a:xfrm>
            <a:off x="1043189" y="2609850"/>
            <a:ext cx="11148810" cy="34947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53B379B-E74C-4691-8BE5-FBE0E846CB72}"/>
              </a:ext>
            </a:extLst>
          </p:cNvPr>
          <p:cNvGrpSpPr/>
          <p:nvPr/>
        </p:nvGrpSpPr>
        <p:grpSpPr>
          <a:xfrm>
            <a:off x="1592510" y="3988330"/>
            <a:ext cx="8063425" cy="1638863"/>
            <a:chOff x="810520" y="2509978"/>
            <a:chExt cx="8063425" cy="1638863"/>
          </a:xfrm>
        </p:grpSpPr>
        <p:sp>
          <p:nvSpPr>
            <p:cNvPr id="6" name="TextBox 5">
              <a:extLst>
                <a:ext uri="{FF2B5EF4-FFF2-40B4-BE49-F238E27FC236}">
                  <a16:creationId xmlns:a16="http://schemas.microsoft.com/office/drawing/2014/main" id="{7741E572-75DE-459D-A703-6B6847D7931B}"/>
                </a:ext>
              </a:extLst>
            </p:cNvPr>
            <p:cNvSpPr txBox="1"/>
            <p:nvPr/>
          </p:nvSpPr>
          <p:spPr>
            <a:xfrm>
              <a:off x="810520" y="2509978"/>
              <a:ext cx="8063425" cy="923330"/>
            </a:xfrm>
            <a:prstGeom prst="rect">
              <a:avLst/>
            </a:prstGeom>
            <a:noFill/>
          </p:spPr>
          <p:txBody>
            <a:bodyPr wrap="square" lIns="0" tIns="0" rIns="0" bIns="0" rtlCol="0" anchor="b">
              <a:spAutoFit/>
            </a:bodyPr>
            <a:lstStyle/>
            <a:p>
              <a:r>
                <a:rPr lang="en-US" sz="6000" dirty="0" smtClean="0">
                  <a:solidFill>
                    <a:srgbClr val="102747"/>
                  </a:solidFill>
                  <a:latin typeface="Garamond" panose="02020404030301010803" pitchFamily="18" charset="0"/>
                </a:rPr>
                <a:t>DCA Empowerment</a:t>
              </a:r>
              <a:endParaRPr lang="en-US" sz="6000" dirty="0">
                <a:solidFill>
                  <a:srgbClr val="102747"/>
                </a:solidFill>
                <a:latin typeface="Garamond" panose="02020404030301010803" pitchFamily="18" charset="0"/>
              </a:endParaRPr>
            </a:p>
          </p:txBody>
        </p:sp>
        <p:sp>
          <p:nvSpPr>
            <p:cNvPr id="10" name="TextBox 9">
              <a:extLst>
                <a:ext uri="{FF2B5EF4-FFF2-40B4-BE49-F238E27FC236}">
                  <a16:creationId xmlns:a16="http://schemas.microsoft.com/office/drawing/2014/main" id="{D0E15474-EB57-4BE6-A0DE-6F17AC4329AD}"/>
                </a:ext>
              </a:extLst>
            </p:cNvPr>
            <p:cNvSpPr txBox="1"/>
            <p:nvPr/>
          </p:nvSpPr>
          <p:spPr>
            <a:xfrm>
              <a:off x="810520" y="3717954"/>
              <a:ext cx="8063425" cy="430887"/>
            </a:xfrm>
            <a:prstGeom prst="rect">
              <a:avLst/>
            </a:prstGeom>
            <a:noFill/>
          </p:spPr>
          <p:txBody>
            <a:bodyPr wrap="square" lIns="0" tIns="0" rIns="0" bIns="0" rtlCol="0">
              <a:spAutoFit/>
            </a:bodyPr>
            <a:lstStyle/>
            <a:p>
              <a:r>
                <a:rPr lang="en-US" sz="2800" dirty="0">
                  <a:solidFill>
                    <a:srgbClr val="102747"/>
                  </a:solidFill>
                  <a:latin typeface="Garamond" panose="02020404030301010803" pitchFamily="18" charset="0"/>
                </a:rPr>
                <a:t>Interstate </a:t>
              </a:r>
              <a:r>
                <a:rPr lang="en-US" sz="2800" dirty="0" smtClean="0">
                  <a:solidFill>
                    <a:srgbClr val="102747"/>
                  </a:solidFill>
                  <a:latin typeface="Garamond" panose="02020404030301010803" pitchFamily="18" charset="0"/>
                </a:rPr>
                <a:t>Commission for Adult Offender Supervision</a:t>
              </a:r>
              <a:endParaRPr lang="en-US" sz="2800" dirty="0">
                <a:solidFill>
                  <a:srgbClr val="102747"/>
                </a:solidFill>
                <a:latin typeface="Garamond" panose="02020404030301010803" pitchFamily="18" charset="0"/>
              </a:endParaRPr>
            </a:p>
          </p:txBody>
        </p:sp>
        <p:cxnSp>
          <p:nvCxnSpPr>
            <p:cNvPr id="11" name="Straight Connector 10">
              <a:extLst>
                <a:ext uri="{FF2B5EF4-FFF2-40B4-BE49-F238E27FC236}">
                  <a16:creationId xmlns:a16="http://schemas.microsoft.com/office/drawing/2014/main" id="{B2EC4867-BBC1-4B30-8F0D-2830056F8454}"/>
                </a:ext>
              </a:extLst>
            </p:cNvPr>
            <p:cNvCxnSpPr>
              <a:cxnSpLocks/>
            </p:cNvCxnSpPr>
            <p:nvPr/>
          </p:nvCxnSpPr>
          <p:spPr>
            <a:xfrm>
              <a:off x="810520" y="3575631"/>
              <a:ext cx="806342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44" name="Group 1043">
            <a:extLst>
              <a:ext uri="{FF2B5EF4-FFF2-40B4-BE49-F238E27FC236}">
                <a16:creationId xmlns:a16="http://schemas.microsoft.com/office/drawing/2014/main" id="{3FC859BB-9DED-4BC3-A24A-683432F38FB3}"/>
              </a:ext>
            </a:extLst>
          </p:cNvPr>
          <p:cNvGrpSpPr/>
          <p:nvPr/>
        </p:nvGrpSpPr>
        <p:grpSpPr>
          <a:xfrm>
            <a:off x="3267056" y="1773365"/>
            <a:ext cx="4587414" cy="1656025"/>
            <a:chOff x="810119" y="1631550"/>
            <a:chExt cx="3202734" cy="776589"/>
          </a:xfrm>
        </p:grpSpPr>
        <p:sp>
          <p:nvSpPr>
            <p:cNvPr id="1036" name="Rectangle 1035">
              <a:extLst>
                <a:ext uri="{FF2B5EF4-FFF2-40B4-BE49-F238E27FC236}">
                  <a16:creationId xmlns:a16="http://schemas.microsoft.com/office/drawing/2014/main" id="{1B14BE5B-21DC-47E0-8177-5D05CFFDF548}"/>
                </a:ext>
              </a:extLst>
            </p:cNvPr>
            <p:cNvSpPr/>
            <p:nvPr/>
          </p:nvSpPr>
          <p:spPr>
            <a:xfrm>
              <a:off x="810119" y="1631550"/>
              <a:ext cx="3202734" cy="73865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title 63">
              <a:extLst>
                <a:ext uri="{FF2B5EF4-FFF2-40B4-BE49-F238E27FC236}">
                  <a16:creationId xmlns:a16="http://schemas.microsoft.com/office/drawing/2014/main" id="{8F7A174D-DAFD-4582-9472-A624813A8C08}"/>
                </a:ext>
              </a:extLst>
            </p:cNvPr>
            <p:cNvSpPr txBox="1">
              <a:spLocks/>
            </p:cNvSpPr>
            <p:nvPr/>
          </p:nvSpPr>
          <p:spPr>
            <a:xfrm>
              <a:off x="898348" y="1721123"/>
              <a:ext cx="2885471" cy="687016"/>
            </a:xfrm>
            <a:prstGeom prst="rect">
              <a:avLst/>
            </a:prstGeom>
          </p:spPr>
          <p:txBody>
            <a:bodyPr vert="horz" wrap="square" lIns="0" tIns="0" rIns="0" bIns="0" rtlCol="0" anchor="t">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i="1" dirty="0">
                  <a:solidFill>
                    <a:schemeClr val="bg1"/>
                  </a:solidFill>
                  <a:latin typeface="Garamond" panose="02020404030301010803" pitchFamily="18" charset="0"/>
                  <a:cs typeface="Segoe UI" panose="020B0502040204020203" pitchFamily="34" charset="0"/>
                </a:rPr>
                <a:t>Presented by</a:t>
              </a:r>
              <a:r>
                <a:rPr lang="en-US" sz="1400" i="1" dirty="0" smtClean="0">
                  <a:solidFill>
                    <a:schemeClr val="bg1"/>
                  </a:solidFill>
                  <a:latin typeface="Garamond" panose="02020404030301010803" pitchFamily="18" charset="0"/>
                  <a:cs typeface="Segoe UI" panose="020B0502040204020203" pitchFamily="34" charset="0"/>
                </a:rPr>
                <a:t>: </a:t>
              </a:r>
            </a:p>
            <a:p>
              <a:r>
                <a:rPr lang="en-US" sz="1600" i="1" dirty="0">
                  <a:solidFill>
                    <a:schemeClr val="bg1"/>
                  </a:solidFill>
                  <a:latin typeface="Garamond" panose="02020404030301010803" pitchFamily="18" charset="0"/>
                  <a:cs typeface="Segoe UI" panose="020B0502040204020203" pitchFamily="34" charset="0"/>
                </a:rPr>
                <a:t>Suzanne Brooks (OH), Tracy </a:t>
              </a:r>
              <a:r>
                <a:rPr lang="en-US" sz="1600" i="1" dirty="0" err="1">
                  <a:solidFill>
                    <a:schemeClr val="bg1"/>
                  </a:solidFill>
                  <a:latin typeface="Garamond" panose="02020404030301010803" pitchFamily="18" charset="0"/>
                  <a:cs typeface="Segoe UI" panose="020B0502040204020203" pitchFamily="34" charset="0"/>
                </a:rPr>
                <a:t>Hudrlik</a:t>
              </a:r>
              <a:r>
                <a:rPr lang="en-US" sz="1600" i="1" dirty="0">
                  <a:solidFill>
                    <a:schemeClr val="bg1"/>
                  </a:solidFill>
                  <a:latin typeface="Garamond" panose="02020404030301010803" pitchFamily="18" charset="0"/>
                  <a:cs typeface="Segoe UI" panose="020B0502040204020203" pitchFamily="34" charset="0"/>
                </a:rPr>
                <a:t> (MN), </a:t>
              </a:r>
              <a:endParaRPr lang="en-US" sz="1600" i="1" dirty="0" smtClean="0">
                <a:solidFill>
                  <a:schemeClr val="bg1"/>
                </a:solidFill>
                <a:latin typeface="Garamond" panose="02020404030301010803" pitchFamily="18" charset="0"/>
                <a:cs typeface="Segoe UI" panose="020B0502040204020203" pitchFamily="34" charset="0"/>
              </a:endParaRPr>
            </a:p>
            <a:p>
              <a:r>
                <a:rPr lang="en-US" sz="1600" i="1" dirty="0" smtClean="0">
                  <a:solidFill>
                    <a:schemeClr val="bg1"/>
                  </a:solidFill>
                  <a:latin typeface="Garamond" panose="02020404030301010803" pitchFamily="18" charset="0"/>
                  <a:cs typeface="Segoe UI" panose="020B0502040204020203" pitchFamily="34" charset="0"/>
                </a:rPr>
                <a:t>Matt </a:t>
              </a:r>
              <a:r>
                <a:rPr lang="en-US" sz="1600" i="1" dirty="0" err="1">
                  <a:solidFill>
                    <a:schemeClr val="bg1"/>
                  </a:solidFill>
                  <a:latin typeface="Garamond" panose="02020404030301010803" pitchFamily="18" charset="0"/>
                  <a:cs typeface="Segoe UI" panose="020B0502040204020203" pitchFamily="34" charset="0"/>
                </a:rPr>
                <a:t>Billinger</a:t>
              </a:r>
              <a:r>
                <a:rPr lang="en-US" sz="1600" i="1" dirty="0">
                  <a:solidFill>
                    <a:schemeClr val="bg1"/>
                  </a:solidFill>
                  <a:latin typeface="Garamond" panose="02020404030301010803" pitchFamily="18" charset="0"/>
                  <a:cs typeface="Segoe UI" panose="020B0502040204020203" pitchFamily="34" charset="0"/>
                </a:rPr>
                <a:t> (KS), Natalie </a:t>
              </a:r>
              <a:r>
                <a:rPr lang="en-US" sz="1600" i="1" dirty="0" err="1">
                  <a:solidFill>
                    <a:schemeClr val="bg1"/>
                  </a:solidFill>
                  <a:latin typeface="Garamond" panose="02020404030301010803" pitchFamily="18" charset="0"/>
                  <a:cs typeface="Segoe UI" panose="020B0502040204020203" pitchFamily="34" charset="0"/>
                </a:rPr>
                <a:t>Latulippe</a:t>
              </a:r>
              <a:r>
                <a:rPr lang="en-US" sz="1600" i="1" dirty="0">
                  <a:solidFill>
                    <a:schemeClr val="bg1"/>
                  </a:solidFill>
                  <a:latin typeface="Garamond" panose="02020404030301010803" pitchFamily="18" charset="0"/>
                  <a:cs typeface="Segoe UI" panose="020B0502040204020203" pitchFamily="34" charset="0"/>
                </a:rPr>
                <a:t> (CT) </a:t>
              </a:r>
              <a:endParaRPr lang="en-US" sz="1600" i="1" dirty="0" smtClean="0">
                <a:solidFill>
                  <a:schemeClr val="bg1"/>
                </a:solidFill>
                <a:latin typeface="Garamond" panose="02020404030301010803" pitchFamily="18" charset="0"/>
                <a:cs typeface="Segoe UI" panose="020B0502040204020203" pitchFamily="34" charset="0"/>
              </a:endParaRPr>
            </a:p>
            <a:p>
              <a:r>
                <a:rPr lang="en-US" sz="1600" i="1" dirty="0" smtClean="0">
                  <a:solidFill>
                    <a:schemeClr val="bg1"/>
                  </a:solidFill>
                  <a:latin typeface="Garamond" panose="02020404030301010803" pitchFamily="18" charset="0"/>
                  <a:cs typeface="Segoe UI" panose="020B0502040204020203" pitchFamily="34" charset="0"/>
                </a:rPr>
                <a:t>Moderator</a:t>
              </a:r>
              <a:r>
                <a:rPr lang="en-US" sz="1600" i="1" dirty="0">
                  <a:solidFill>
                    <a:schemeClr val="bg1"/>
                  </a:solidFill>
                  <a:latin typeface="Garamond" panose="02020404030301010803" pitchFamily="18" charset="0"/>
                  <a:cs typeface="Segoe UI" panose="020B0502040204020203" pitchFamily="34" charset="0"/>
                </a:rPr>
                <a:t>:  Joselyn </a:t>
              </a:r>
              <a:r>
                <a:rPr lang="en-US" sz="1600" i="1" dirty="0" err="1" smtClean="0">
                  <a:solidFill>
                    <a:schemeClr val="bg1"/>
                  </a:solidFill>
                  <a:latin typeface="Garamond" panose="02020404030301010803" pitchFamily="18" charset="0"/>
                  <a:cs typeface="Segoe UI" panose="020B0502040204020203" pitchFamily="34" charset="0"/>
                </a:rPr>
                <a:t>López</a:t>
              </a:r>
              <a:r>
                <a:rPr lang="en-US" sz="1600" i="1" dirty="0" smtClean="0">
                  <a:solidFill>
                    <a:schemeClr val="bg1"/>
                  </a:solidFill>
                  <a:latin typeface="Garamond" panose="02020404030301010803" pitchFamily="18" charset="0"/>
                  <a:cs typeface="Segoe UI" panose="020B0502040204020203" pitchFamily="34" charset="0"/>
                </a:rPr>
                <a:t> (WI)</a:t>
              </a:r>
              <a:r>
                <a:rPr lang="en-US" sz="1600" i="1" dirty="0">
                  <a:solidFill>
                    <a:schemeClr val="bg1"/>
                  </a:solidFill>
                  <a:latin typeface="Garamond" panose="02020404030301010803" pitchFamily="18" charset="0"/>
                  <a:cs typeface="Segoe UI" panose="020B0502040204020203" pitchFamily="34" charset="0"/>
                </a:rPr>
                <a:t/>
              </a:r>
              <a:br>
                <a:rPr lang="en-US" sz="1600" i="1" dirty="0">
                  <a:solidFill>
                    <a:schemeClr val="bg1"/>
                  </a:solidFill>
                  <a:latin typeface="Garamond" panose="02020404030301010803" pitchFamily="18" charset="0"/>
                  <a:cs typeface="Segoe UI" panose="020B0502040204020203" pitchFamily="34" charset="0"/>
                </a:rPr>
              </a:br>
              <a:endParaRPr lang="en-US" sz="1600" dirty="0">
                <a:solidFill>
                  <a:schemeClr val="bg1"/>
                </a:solidFill>
                <a:latin typeface="Garamond" panose="02020404030301010803" pitchFamily="18" charset="0"/>
                <a:cs typeface="Segoe UI" panose="020B0502040204020203" pitchFamily="34" charset="0"/>
              </a:endParaRPr>
            </a:p>
          </p:txBody>
        </p:sp>
      </p:grpSp>
      <p:cxnSp>
        <p:nvCxnSpPr>
          <p:cNvPr id="52" name="Straight Connector 51">
            <a:extLst>
              <a:ext uri="{FF2B5EF4-FFF2-40B4-BE49-F238E27FC236}">
                <a16:creationId xmlns:a16="http://schemas.microsoft.com/office/drawing/2014/main" id="{C47DFAF3-7A6F-483E-9BBB-030930CF6727}"/>
              </a:ext>
            </a:extLst>
          </p:cNvPr>
          <p:cNvCxnSpPr>
            <a:cxnSpLocks/>
          </p:cNvCxnSpPr>
          <p:nvPr/>
        </p:nvCxnSpPr>
        <p:spPr>
          <a:xfrm>
            <a:off x="9299732" y="6495609"/>
            <a:ext cx="85625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4181" y="1856436"/>
            <a:ext cx="1459841" cy="142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26105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02747"/>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43621"/>
            <a:ext cx="10515600" cy="4351338"/>
          </a:xfrm>
        </p:spPr>
        <p:txBody>
          <a:bodyPr>
            <a:normAutofit/>
          </a:bodyPr>
          <a:lstStyle/>
          <a:p>
            <a:pPr algn="ctr"/>
            <a:r>
              <a:rPr lang="en-US" sz="4800" dirty="0">
                <a:solidFill>
                  <a:schemeClr val="bg1"/>
                </a:solidFill>
              </a:rPr>
              <a:t>In 3 words or less, what is the top challenge of a Deputy Compact Administrator?</a:t>
            </a:r>
          </a:p>
        </p:txBody>
      </p:sp>
      <p:sp>
        <p:nvSpPr>
          <p:cNvPr id="5" name="Slide Number Placeholder 4"/>
          <p:cNvSpPr>
            <a:spLocks noGrp="1"/>
          </p:cNvSpPr>
          <p:nvPr>
            <p:ph type="sldNum" sz="quarter" idx="12"/>
          </p:nvPr>
        </p:nvSpPr>
        <p:spPr/>
        <p:txBody>
          <a:bodyPr/>
          <a:lstStyle/>
          <a:p>
            <a:fld id="{20ACEE5B-6B89-47D3-A969-11CC9D54FA43}" type="slidenum">
              <a:rPr lang="en-US" smtClean="0"/>
              <a:t>10</a:t>
            </a:fld>
            <a:endParaRPr lang="en-US"/>
          </a:p>
        </p:txBody>
      </p:sp>
      <p:pic>
        <p:nvPicPr>
          <p:cNvPr id="7" name="Picture 6"/>
          <p:cNvPicPr>
            <a:picLocks noChangeAspect="1"/>
          </p:cNvPicPr>
          <p:nvPr/>
        </p:nvPicPr>
        <p:blipFill>
          <a:blip r:embed="rId4"/>
          <a:stretch>
            <a:fillRect/>
          </a:stretch>
        </p:blipFill>
        <p:spPr>
          <a:xfrm>
            <a:off x="1401972" y="4046983"/>
            <a:ext cx="3894157" cy="18518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5"/>
          <a:stretch>
            <a:fillRect/>
          </a:stretch>
        </p:blipFill>
        <p:spPr>
          <a:xfrm>
            <a:off x="5859901" y="3860277"/>
            <a:ext cx="4854361" cy="22252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23259100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233290" y="5718630"/>
            <a:ext cx="8266560" cy="633488"/>
          </a:xfrm>
        </p:spPr>
        <p:txBody>
          <a:bodyPr/>
          <a:lstStyle/>
          <a:p>
            <a:r>
              <a:rPr lang="en-US" sz="1600" dirty="0"/>
              <a:t>ICAOS Directory </a:t>
            </a:r>
            <a:r>
              <a:rPr lang="en-US" sz="1600" dirty="0">
                <a:hlinkClick r:id="rId4"/>
              </a:rPr>
              <a:t>https://www.interstatecompact.org/regions-states</a:t>
            </a:r>
            <a:endParaRPr lang="en-US" sz="1600" dirty="0"/>
          </a:p>
        </p:txBody>
      </p:sp>
      <p:pic>
        <p:nvPicPr>
          <p:cNvPr id="6" name="Content Placeholder 5"/>
          <p:cNvPicPr>
            <a:picLocks noGrp="1" noChangeAspect="1"/>
          </p:cNvPicPr>
          <p:nvPr>
            <p:ph idx="1"/>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906609" y="994230"/>
            <a:ext cx="8115754" cy="4565685"/>
          </a:xfrm>
          <a:prstGeom prst="rect">
            <a:avLst/>
          </a:prstGeom>
          <a:solidFill>
            <a:schemeClr val="bg1"/>
          </a:solidFill>
        </p:spPr>
      </p:pic>
      <p:sp>
        <p:nvSpPr>
          <p:cNvPr id="7" name="Title 1">
            <a:extLst>
              <a:ext uri="{FF2B5EF4-FFF2-40B4-BE49-F238E27FC236}">
                <a16:creationId xmlns:a16="http://schemas.microsoft.com/office/drawing/2014/main" id="{D019ADDA-F337-4788-86F1-266D5676F005}"/>
              </a:ext>
            </a:extLst>
          </p:cNvPr>
          <p:cNvSpPr txBox="1">
            <a:spLocks/>
          </p:cNvSpPr>
          <p:nvPr/>
        </p:nvSpPr>
        <p:spPr>
          <a:xfrm>
            <a:off x="476250" y="365125"/>
            <a:ext cx="11258550" cy="70167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Interstate Compact Offices</a:t>
            </a:r>
          </a:p>
        </p:txBody>
      </p:sp>
      <p:sp>
        <p:nvSpPr>
          <p:cNvPr id="8" name="Rectangle 7">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Oval 8"/>
          <p:cNvSpPr/>
          <p:nvPr/>
        </p:nvSpPr>
        <p:spPr>
          <a:xfrm>
            <a:off x="6976934" y="3602759"/>
            <a:ext cx="1975104" cy="192903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Interstate Compact Office</a:t>
            </a:r>
          </a:p>
        </p:txBody>
      </p:sp>
      <p:sp>
        <p:nvSpPr>
          <p:cNvPr id="11" name="TextBox 10"/>
          <p:cNvSpPr txBox="1"/>
          <p:nvPr/>
        </p:nvSpPr>
        <p:spPr>
          <a:xfrm>
            <a:off x="137885" y="1542032"/>
            <a:ext cx="3764644"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Administers the Compact</a:t>
            </a:r>
          </a:p>
          <a:p>
            <a:pPr marL="285750" indent="-285750">
              <a:buFont typeface="Arial" panose="020B0604020202020204" pitchFamily="34" charset="0"/>
              <a:buChar char="•"/>
            </a:pPr>
            <a:r>
              <a:rPr lang="en-US" sz="2400" dirty="0"/>
              <a:t>Point of contact for case specific questions </a:t>
            </a:r>
          </a:p>
          <a:p>
            <a:pPr marL="285750" indent="-285750">
              <a:buFont typeface="Arial" panose="020B0604020202020204" pitchFamily="34" charset="0"/>
              <a:buChar char="•"/>
            </a:pPr>
            <a:r>
              <a:rPr lang="en-US" sz="2400" dirty="0"/>
              <a:t>Conducts training</a:t>
            </a:r>
          </a:p>
          <a:p>
            <a:pPr marL="285750" indent="-285750">
              <a:buFont typeface="Arial" panose="020B0604020202020204" pitchFamily="34" charset="0"/>
              <a:buChar char="•"/>
            </a:pPr>
            <a:r>
              <a:rPr lang="en-US" sz="2400" dirty="0"/>
              <a:t>Resolves issues with other states</a:t>
            </a:r>
          </a:p>
          <a:p>
            <a:pPr marL="285750" indent="-285750">
              <a:buFont typeface="Arial" panose="020B0604020202020204" pitchFamily="34" charset="0"/>
              <a:buChar char="•"/>
            </a:pPr>
            <a:r>
              <a:rPr lang="en-US" sz="2400" dirty="0"/>
              <a:t>Ensures rule compliance</a:t>
            </a:r>
          </a:p>
          <a:p>
            <a:pPr marL="285750" indent="-285750">
              <a:buFont typeface="Arial" panose="020B0604020202020204" pitchFamily="34" charset="0"/>
              <a:buChar char="•"/>
            </a:pPr>
            <a:r>
              <a:rPr lang="en-US" sz="2400" dirty="0"/>
              <a:t>Develops &amp; recommends in-state ISC operating procedures to State Council</a:t>
            </a:r>
          </a:p>
        </p:txBody>
      </p:sp>
      <p:sp>
        <p:nvSpPr>
          <p:cNvPr id="10" name="Slide Number Placeholder 5">
            <a:extLst>
              <a:ext uri="{FF2B5EF4-FFF2-40B4-BE49-F238E27FC236}">
                <a16:creationId xmlns:a16="http://schemas.microsoft.com/office/drawing/2014/main" id="{0A1E83DF-78FB-477B-844B-9678B26867CA}"/>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11</a:t>
            </a:fld>
            <a:endParaRPr lang="en-US">
              <a:solidFill>
                <a:schemeClr val="bg1"/>
              </a:solidFill>
            </a:endParaRPr>
          </a:p>
        </p:txBody>
      </p:sp>
      <p:cxnSp>
        <p:nvCxnSpPr>
          <p:cNvPr id="12" name="Straight Connector 11">
            <a:extLst>
              <a:ext uri="{FF2B5EF4-FFF2-40B4-BE49-F238E27FC236}">
                <a16:creationId xmlns:a16="http://schemas.microsoft.com/office/drawing/2014/main" id="{A7ECBFA1-C298-4FA0-BE55-233B9E89C54D}"/>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770636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D23D1C1-BC0E-4C47-992B-9FA9BDE3C491}"/>
              </a:ext>
            </a:extLst>
          </p:cNvPr>
          <p:cNvSpPr/>
          <p:nvPr/>
        </p:nvSpPr>
        <p:spPr>
          <a:xfrm>
            <a:off x="0" y="4038601"/>
            <a:ext cx="855406" cy="2095496"/>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37D462C8-611D-44B3-AE8B-598171DECC85}"/>
              </a:ext>
            </a:extLst>
          </p:cNvPr>
          <p:cNvGrpSpPr/>
          <p:nvPr/>
        </p:nvGrpSpPr>
        <p:grpSpPr>
          <a:xfrm>
            <a:off x="1297542" y="3343590"/>
            <a:ext cx="8283780" cy="2562192"/>
            <a:chOff x="810520" y="1586649"/>
            <a:chExt cx="8063425" cy="2562192"/>
          </a:xfrm>
        </p:grpSpPr>
        <p:sp>
          <p:nvSpPr>
            <p:cNvPr id="8" name="TextBox 7">
              <a:extLst>
                <a:ext uri="{FF2B5EF4-FFF2-40B4-BE49-F238E27FC236}">
                  <a16:creationId xmlns:a16="http://schemas.microsoft.com/office/drawing/2014/main" id="{551652B6-64CF-458A-8270-964052D22D1A}"/>
                </a:ext>
              </a:extLst>
            </p:cNvPr>
            <p:cNvSpPr txBox="1"/>
            <p:nvPr/>
          </p:nvSpPr>
          <p:spPr>
            <a:xfrm>
              <a:off x="810520" y="1586649"/>
              <a:ext cx="8063425" cy="1846659"/>
            </a:xfrm>
            <a:prstGeom prst="rect">
              <a:avLst/>
            </a:prstGeom>
            <a:noFill/>
          </p:spPr>
          <p:txBody>
            <a:bodyPr wrap="square" lIns="0" tIns="0" rIns="0" bIns="0" rtlCol="0" anchor="b">
              <a:spAutoFit/>
            </a:bodyPr>
            <a:lstStyle/>
            <a:p>
              <a:r>
                <a:rPr lang="en-US" sz="6000" dirty="0" smtClean="0">
                  <a:solidFill>
                    <a:srgbClr val="102747"/>
                  </a:solidFill>
                  <a:latin typeface="Garamond" panose="02020404030301010803" pitchFamily="18" charset="0"/>
                </a:rPr>
                <a:t>Resolve by Communication</a:t>
              </a:r>
              <a:endParaRPr lang="en-US" sz="6000" dirty="0">
                <a:solidFill>
                  <a:srgbClr val="102747"/>
                </a:solidFill>
                <a:latin typeface="Garamond" panose="02020404030301010803" pitchFamily="18" charset="0"/>
              </a:endParaRPr>
            </a:p>
          </p:txBody>
        </p:sp>
        <p:sp>
          <p:nvSpPr>
            <p:cNvPr id="9" name="TextBox 8">
              <a:extLst>
                <a:ext uri="{FF2B5EF4-FFF2-40B4-BE49-F238E27FC236}">
                  <a16:creationId xmlns:a16="http://schemas.microsoft.com/office/drawing/2014/main" id="{2443BBBF-3E97-4402-B3CD-F2FB8322F17B}"/>
                </a:ext>
              </a:extLst>
            </p:cNvPr>
            <p:cNvSpPr txBox="1"/>
            <p:nvPr/>
          </p:nvSpPr>
          <p:spPr>
            <a:xfrm>
              <a:off x="810520" y="3717954"/>
              <a:ext cx="8063425" cy="430887"/>
            </a:xfrm>
            <a:prstGeom prst="rect">
              <a:avLst/>
            </a:prstGeom>
            <a:noFill/>
          </p:spPr>
          <p:txBody>
            <a:bodyPr wrap="square" lIns="0" tIns="0" rIns="0" bIns="0" rtlCol="0">
              <a:spAutoFit/>
            </a:bodyPr>
            <a:lstStyle/>
            <a:p>
              <a:endParaRPr lang="en-US" sz="2800" dirty="0">
                <a:solidFill>
                  <a:srgbClr val="102747"/>
                </a:solidFill>
                <a:latin typeface="Garamond" panose="02020404030301010803" pitchFamily="18" charset="0"/>
              </a:endParaRPr>
            </a:p>
          </p:txBody>
        </p:sp>
        <p:cxnSp>
          <p:nvCxnSpPr>
            <p:cNvPr id="10" name="Straight Connector 9">
              <a:extLst>
                <a:ext uri="{FF2B5EF4-FFF2-40B4-BE49-F238E27FC236}">
                  <a16:creationId xmlns:a16="http://schemas.microsoft.com/office/drawing/2014/main" id="{8151CEB8-FF46-49C5-A055-B63F891BB0BC}"/>
                </a:ext>
              </a:extLst>
            </p:cNvPr>
            <p:cNvCxnSpPr>
              <a:cxnSpLocks/>
            </p:cNvCxnSpPr>
            <p:nvPr/>
          </p:nvCxnSpPr>
          <p:spPr>
            <a:xfrm>
              <a:off x="810520" y="3575631"/>
              <a:ext cx="806342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691BF65B-946B-4165-A78D-059FD267016F}"/>
              </a:ext>
            </a:extLst>
          </p:cNvPr>
          <p:cNvSpPr/>
          <p:nvPr/>
        </p:nvSpPr>
        <p:spPr>
          <a:xfrm>
            <a:off x="9803102" y="4038601"/>
            <a:ext cx="2388897" cy="2095496"/>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53335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02747"/>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58686" y="939608"/>
            <a:ext cx="10823713" cy="4351338"/>
          </a:xfrm>
        </p:spPr>
        <p:txBody>
          <a:bodyPr>
            <a:normAutofit/>
          </a:bodyPr>
          <a:lstStyle/>
          <a:p>
            <a:pPr algn="ctr"/>
            <a:r>
              <a:rPr lang="en-US" sz="4800" dirty="0">
                <a:solidFill>
                  <a:schemeClr val="bg1"/>
                </a:solidFill>
              </a:rPr>
              <a:t>As Deputy Compact Administrator for your state, how often do you talk to your border </a:t>
            </a:r>
            <a:r>
              <a:rPr lang="en-US" sz="4800" dirty="0" smtClean="0">
                <a:solidFill>
                  <a:schemeClr val="bg1"/>
                </a:solidFill>
              </a:rPr>
              <a:t>state(s)/biggest customer(s)?</a:t>
            </a:r>
            <a:endParaRPr lang="en-US" sz="4800" dirty="0">
              <a:solidFill>
                <a:schemeClr val="bg1"/>
              </a:solidFill>
            </a:endParaRPr>
          </a:p>
          <a:p>
            <a:endParaRPr lang="en-US" sz="4800" dirty="0">
              <a:solidFill>
                <a:schemeClr val="bg1"/>
              </a:solidFill>
            </a:endParaRPr>
          </a:p>
        </p:txBody>
      </p:sp>
      <p:sp>
        <p:nvSpPr>
          <p:cNvPr id="5" name="Slide Number Placeholder 4"/>
          <p:cNvSpPr>
            <a:spLocks noGrp="1"/>
          </p:cNvSpPr>
          <p:nvPr>
            <p:ph type="sldNum" sz="quarter" idx="12"/>
          </p:nvPr>
        </p:nvSpPr>
        <p:spPr/>
        <p:txBody>
          <a:bodyPr/>
          <a:lstStyle/>
          <a:p>
            <a:fld id="{20ACEE5B-6B89-47D3-A969-11CC9D54FA43}" type="slidenum">
              <a:rPr lang="en-US" smtClean="0"/>
              <a:t>13</a:t>
            </a:fld>
            <a:endParaRPr lang="en-US"/>
          </a:p>
        </p:txBody>
      </p:sp>
      <p:pic>
        <p:nvPicPr>
          <p:cNvPr id="7" name="Picture 6"/>
          <p:cNvPicPr>
            <a:picLocks noChangeAspect="1"/>
          </p:cNvPicPr>
          <p:nvPr/>
        </p:nvPicPr>
        <p:blipFill>
          <a:blip r:embed="rId4"/>
          <a:stretch>
            <a:fillRect/>
          </a:stretch>
        </p:blipFill>
        <p:spPr>
          <a:xfrm>
            <a:off x="1401972" y="4046983"/>
            <a:ext cx="3894157" cy="18518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5"/>
          <a:stretch>
            <a:fillRect/>
          </a:stretch>
        </p:blipFill>
        <p:spPr>
          <a:xfrm>
            <a:off x="5859901" y="3860277"/>
            <a:ext cx="4854361" cy="22252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41909550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smtClean="0"/>
              <a:t>Know Expectations</a:t>
            </a:r>
            <a:endParaRPr lang="en-US" sz="4000" dirty="0"/>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14</a:t>
            </a:fld>
            <a:endParaRPr lang="en-US">
              <a:solidFill>
                <a:schemeClr val="bg1"/>
              </a:solidFill>
            </a:endParaRPr>
          </a:p>
        </p:txBody>
      </p:sp>
      <p:sp>
        <p:nvSpPr>
          <p:cNvPr id="7"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476250" y="6275388"/>
            <a:ext cx="4114800" cy="365125"/>
          </a:xfrm>
        </p:spPr>
        <p:txBody>
          <a:bodyPr lIns="0"/>
          <a:lstStyle/>
          <a:p>
            <a:pPr algn="l"/>
            <a:endParaRPr lang="en-US" dirty="0"/>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9F0D96B3-088A-491C-8494-6FFC69B8D33E}"/>
              </a:ext>
            </a:extLst>
          </p:cNvPr>
          <p:cNvSpPr txBox="1">
            <a:spLocks/>
          </p:cNvSpPr>
          <p:nvPr/>
        </p:nvSpPr>
        <p:spPr>
          <a:xfrm>
            <a:off x="6334540" y="2826138"/>
            <a:ext cx="5199964" cy="3449250"/>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3200" dirty="0"/>
              <a:t>Prevent absconders</a:t>
            </a:r>
          </a:p>
          <a:p>
            <a:pPr lvl="1"/>
            <a:r>
              <a:rPr lang="en-US" sz="3200" dirty="0" smtClean="0"/>
              <a:t>Always provides good documentation &amp; communication </a:t>
            </a:r>
            <a:r>
              <a:rPr lang="en-US" sz="3200" dirty="0"/>
              <a:t>in </a:t>
            </a:r>
            <a:r>
              <a:rPr lang="en-US" sz="3200" dirty="0" smtClean="0"/>
              <a:t>ICOTS</a:t>
            </a:r>
          </a:p>
          <a:p>
            <a:pPr lvl="1"/>
            <a:r>
              <a:rPr lang="en-US" sz="3200" dirty="0" smtClean="0"/>
              <a:t>Elevate when warranted</a:t>
            </a:r>
          </a:p>
          <a:p>
            <a:pPr lvl="1"/>
            <a:endParaRPr lang="en-US" sz="3200" dirty="0"/>
          </a:p>
        </p:txBody>
      </p:sp>
      <p:sp>
        <p:nvSpPr>
          <p:cNvPr id="15" name="Content Placeholder 2">
            <a:extLst>
              <a:ext uri="{FF2B5EF4-FFF2-40B4-BE49-F238E27FC236}">
                <a16:creationId xmlns:a16="http://schemas.microsoft.com/office/drawing/2014/main" id="{D537E66E-CC66-4916-9074-FD3B7FF1F6E6}"/>
              </a:ext>
            </a:extLst>
          </p:cNvPr>
          <p:cNvSpPr txBox="1">
            <a:spLocks/>
          </p:cNvSpPr>
          <p:nvPr/>
        </p:nvSpPr>
        <p:spPr>
          <a:xfrm>
            <a:off x="-347081" y="1677878"/>
            <a:ext cx="7264716" cy="1261884"/>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600" b="1" dirty="0" smtClean="0">
                <a:solidFill>
                  <a:srgbClr val="102747"/>
                </a:solidFill>
              </a:rPr>
              <a:t>Work Together &amp; </a:t>
            </a:r>
          </a:p>
          <a:p>
            <a:pPr marL="0" indent="0" algn="ctr">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600" b="1" dirty="0" smtClean="0">
                <a:solidFill>
                  <a:srgbClr val="102747"/>
                </a:solidFill>
              </a:rPr>
              <a:t>Stay </a:t>
            </a:r>
            <a:r>
              <a:rPr lang="en-US" sz="3600" b="1" dirty="0">
                <a:solidFill>
                  <a:srgbClr val="102747"/>
                </a:solidFill>
              </a:rPr>
              <a:t>Connected</a:t>
            </a:r>
          </a:p>
        </p:txBody>
      </p:sp>
      <p:sp>
        <p:nvSpPr>
          <p:cNvPr id="18" name="Content Placeholder 2">
            <a:extLst>
              <a:ext uri="{FF2B5EF4-FFF2-40B4-BE49-F238E27FC236}">
                <a16:creationId xmlns:a16="http://schemas.microsoft.com/office/drawing/2014/main" id="{C6402A8A-41DA-4EF8-83E0-8EF6559A8B08}"/>
              </a:ext>
            </a:extLst>
          </p:cNvPr>
          <p:cNvSpPr txBox="1">
            <a:spLocks/>
          </p:cNvSpPr>
          <p:nvPr/>
        </p:nvSpPr>
        <p:spPr>
          <a:xfrm>
            <a:off x="7050156" y="1687722"/>
            <a:ext cx="6104128" cy="553998"/>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defRPr sz="2000" b="0" i="0" u="none" strike="noStrike" kern="1200" spc="0" baseline="0">
                <a:solidFill>
                  <a:srgbClr val="102747"/>
                </a:solidFill>
                <a:latin typeface="+mn-lt"/>
                <a:ea typeface="+mn-ea"/>
                <a:cs typeface="+mn-cs"/>
              </a:defRPr>
            </a:pPr>
            <a:r>
              <a:rPr lang="en-US" sz="3600" b="1" dirty="0" smtClean="0">
                <a:solidFill>
                  <a:srgbClr val="102747"/>
                </a:solidFill>
              </a:rPr>
              <a:t>Public Safety #1</a:t>
            </a:r>
            <a:endParaRPr lang="en-US" sz="3600" dirty="0">
              <a:solidFill>
                <a:srgbClr val="102747"/>
              </a:solidFill>
            </a:endParaRPr>
          </a:p>
        </p:txBody>
      </p:sp>
      <p:cxnSp>
        <p:nvCxnSpPr>
          <p:cNvPr id="19" name="Straight Connector 18">
            <a:extLst>
              <a:ext uri="{FF2B5EF4-FFF2-40B4-BE49-F238E27FC236}">
                <a16:creationId xmlns:a16="http://schemas.microsoft.com/office/drawing/2014/main" id="{5CAD134E-B413-436C-8A34-8D5A4567650C}"/>
              </a:ext>
            </a:extLst>
          </p:cNvPr>
          <p:cNvCxnSpPr>
            <a:cxnSpLocks/>
          </p:cNvCxnSpPr>
          <p:nvPr/>
        </p:nvCxnSpPr>
        <p:spPr>
          <a:xfrm>
            <a:off x="6215270" y="2531165"/>
            <a:ext cx="5319233" cy="552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1" name="Content Placeholder 10" descr="Canada's Anglo-Celtic Connections: August 201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201250" y="3261238"/>
            <a:ext cx="4168054" cy="2798410"/>
          </a:xfrm>
        </p:spPr>
      </p:pic>
    </p:spTree>
    <p:custDataLst>
      <p:tags r:id="rId1"/>
    </p:custDataLst>
    <p:extLst>
      <p:ext uri="{BB962C8B-B14F-4D97-AF65-F5344CB8AC3E}">
        <p14:creationId xmlns:p14="http://schemas.microsoft.com/office/powerpoint/2010/main" val="485250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6847D6-9ACD-4310-825A-949E8CA455F5}"/>
              </a:ext>
            </a:extLst>
          </p:cNvPr>
          <p:cNvSpPr/>
          <p:nvPr/>
        </p:nvSpPr>
        <p:spPr>
          <a:xfrm>
            <a:off x="6560457" y="2888342"/>
            <a:ext cx="5174343" cy="31695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1AD8FFB-5C9B-434C-B530-08145EC0DD15}"/>
              </a:ext>
            </a:extLst>
          </p:cNvPr>
          <p:cNvSpPr/>
          <p:nvPr/>
        </p:nvSpPr>
        <p:spPr>
          <a:xfrm>
            <a:off x="457201" y="2888342"/>
            <a:ext cx="5174343" cy="31695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smtClean="0"/>
              <a:t>Good Communication &amp; Positive Relationships</a:t>
            </a:r>
            <a:endParaRPr lang="en-US" sz="4000" dirty="0"/>
          </a:p>
        </p:txBody>
      </p:sp>
      <p:sp>
        <p:nvSpPr>
          <p:cNvPr id="3" name="Content Placeholder 2">
            <a:extLst>
              <a:ext uri="{FF2B5EF4-FFF2-40B4-BE49-F238E27FC236}">
                <a16:creationId xmlns:a16="http://schemas.microsoft.com/office/drawing/2014/main" id="{CCFEB3EB-D02A-4B2A-9829-29CDD5B66A36}"/>
              </a:ext>
            </a:extLst>
          </p:cNvPr>
          <p:cNvSpPr>
            <a:spLocks noGrp="1"/>
          </p:cNvSpPr>
          <p:nvPr>
            <p:ph idx="1"/>
          </p:nvPr>
        </p:nvSpPr>
        <p:spPr>
          <a:xfrm>
            <a:off x="476250" y="2902334"/>
            <a:ext cx="5155293" cy="2962349"/>
          </a:xfrm>
        </p:spPr>
        <p:txBody>
          <a:bodyPr wrap="square" lIns="0" tIns="0" rIns="0" bIns="0" anchor="t">
            <a:spAutoFit/>
          </a:bodyPr>
          <a:lstStyle/>
          <a:p>
            <a:pPr lvl="2">
              <a:lnSpc>
                <a:spcPct val="150000"/>
              </a:lnSpc>
            </a:pPr>
            <a:r>
              <a:rPr lang="en-US" sz="2400" dirty="0" smtClean="0"/>
              <a:t>Investigate and do not assume my state is in the right.</a:t>
            </a:r>
          </a:p>
          <a:p>
            <a:pPr lvl="2">
              <a:lnSpc>
                <a:spcPct val="150000"/>
              </a:lnSpc>
            </a:pPr>
            <a:r>
              <a:rPr lang="en-US" sz="2400" dirty="0" smtClean="0"/>
              <a:t>Good listener/responsive</a:t>
            </a:r>
          </a:p>
          <a:p>
            <a:pPr lvl="2">
              <a:lnSpc>
                <a:spcPct val="150000"/>
              </a:lnSpc>
            </a:pPr>
            <a:r>
              <a:rPr lang="en-US" sz="2400" dirty="0" smtClean="0"/>
              <a:t>Willingness to compromise</a:t>
            </a:r>
          </a:p>
          <a:p>
            <a:pPr lvl="2">
              <a:lnSpc>
                <a:spcPct val="150000"/>
              </a:lnSpc>
            </a:pPr>
            <a:r>
              <a:rPr lang="en-US" sz="2400" dirty="0" smtClean="0"/>
              <a:t>Ask questions</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15</a:t>
            </a:fld>
            <a:endParaRPr lang="en-US">
              <a:solidFill>
                <a:schemeClr val="bg1"/>
              </a:solidFill>
            </a:endParaRPr>
          </a:p>
        </p:txBody>
      </p:sp>
      <p:sp>
        <p:nvSpPr>
          <p:cNvPr id="7"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476250" y="6275388"/>
            <a:ext cx="4114800" cy="365125"/>
          </a:xfrm>
        </p:spPr>
        <p:txBody>
          <a:bodyPr lIns="0"/>
          <a:lstStyle/>
          <a:p>
            <a:pPr algn="l"/>
            <a:endParaRPr lang="en-US" dirty="0"/>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3CAE1D0D-AE59-415C-952C-F2E00CF5190B}"/>
              </a:ext>
            </a:extLst>
          </p:cNvPr>
          <p:cNvSpPr/>
          <p:nvPr/>
        </p:nvSpPr>
        <p:spPr>
          <a:xfrm>
            <a:off x="0" y="1371601"/>
            <a:ext cx="12192000" cy="1116686"/>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CDCE96CB-BFC6-4AB8-B627-2E2640654077}"/>
              </a:ext>
            </a:extLst>
          </p:cNvPr>
          <p:cNvSpPr txBox="1">
            <a:spLocks/>
          </p:cNvSpPr>
          <p:nvPr/>
        </p:nvSpPr>
        <p:spPr>
          <a:xfrm>
            <a:off x="841829" y="1785648"/>
            <a:ext cx="4405086" cy="49244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200"/>
              </a:spcAft>
              <a:buFont typeface="Garamond" panose="02020404030301010803" pitchFamily="18" charset="0"/>
              <a:buNone/>
            </a:pPr>
            <a:r>
              <a:rPr lang="en-US" sz="3200" dirty="0" smtClean="0">
                <a:solidFill>
                  <a:schemeClr val="bg1"/>
                </a:solidFill>
              </a:rPr>
              <a:t>Why do I have….</a:t>
            </a:r>
            <a:endParaRPr lang="en-US" sz="3200" dirty="0">
              <a:solidFill>
                <a:schemeClr val="bg1"/>
              </a:solidFill>
            </a:endParaRPr>
          </a:p>
        </p:txBody>
      </p:sp>
      <p:sp>
        <p:nvSpPr>
          <p:cNvPr id="19" name="Content Placeholder 2">
            <a:extLst>
              <a:ext uri="{FF2B5EF4-FFF2-40B4-BE49-F238E27FC236}">
                <a16:creationId xmlns:a16="http://schemas.microsoft.com/office/drawing/2014/main" id="{30EB648C-3A93-4F69-9EC1-6B672E1ECC7D}"/>
              </a:ext>
            </a:extLst>
          </p:cNvPr>
          <p:cNvSpPr txBox="1">
            <a:spLocks/>
          </p:cNvSpPr>
          <p:nvPr/>
        </p:nvSpPr>
        <p:spPr>
          <a:xfrm>
            <a:off x="6945085" y="1785648"/>
            <a:ext cx="4405086" cy="49244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200"/>
              </a:spcAft>
              <a:buFont typeface="Garamond" panose="02020404030301010803" pitchFamily="18" charset="0"/>
              <a:buNone/>
            </a:pPr>
            <a:r>
              <a:rPr lang="en-US" sz="3200" dirty="0" smtClean="0">
                <a:solidFill>
                  <a:schemeClr val="bg1"/>
                </a:solidFill>
              </a:rPr>
              <a:t>Why don’t I have….</a:t>
            </a:r>
            <a:endParaRPr lang="en-US" sz="2400" dirty="0">
              <a:solidFill>
                <a:schemeClr val="bg1"/>
              </a:solidFill>
            </a:endParaRPr>
          </a:p>
        </p:txBody>
      </p:sp>
      <p:sp>
        <p:nvSpPr>
          <p:cNvPr id="15" name="Content Placeholder 2">
            <a:extLst>
              <a:ext uri="{FF2B5EF4-FFF2-40B4-BE49-F238E27FC236}">
                <a16:creationId xmlns:a16="http://schemas.microsoft.com/office/drawing/2014/main" id="{CCFEB3EB-D02A-4B2A-9829-29CDD5B66A36}"/>
              </a:ext>
            </a:extLst>
          </p:cNvPr>
          <p:cNvSpPr txBox="1">
            <a:spLocks/>
          </p:cNvSpPr>
          <p:nvPr/>
        </p:nvSpPr>
        <p:spPr>
          <a:xfrm>
            <a:off x="6541405" y="2902334"/>
            <a:ext cx="5155293" cy="2962349"/>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nSpc>
                <a:spcPct val="150000"/>
              </a:lnSpc>
            </a:pPr>
            <a:r>
              <a:rPr lang="en-US" sz="2400" dirty="0" smtClean="0"/>
              <a:t>Understanding/recognizing the differences in supervision practices</a:t>
            </a:r>
          </a:p>
          <a:p>
            <a:pPr lvl="2">
              <a:lnSpc>
                <a:spcPct val="150000"/>
              </a:lnSpc>
            </a:pPr>
            <a:r>
              <a:rPr lang="en-US" sz="2400" dirty="0" smtClean="0"/>
              <a:t>Do not like confrontation</a:t>
            </a:r>
          </a:p>
          <a:p>
            <a:pPr lvl="2">
              <a:lnSpc>
                <a:spcPct val="150000"/>
              </a:lnSpc>
            </a:pPr>
            <a:r>
              <a:rPr lang="en-US" sz="2400" dirty="0" smtClean="0"/>
              <a:t>Inflexible</a:t>
            </a:r>
          </a:p>
          <a:p>
            <a:pPr lvl="2">
              <a:lnSpc>
                <a:spcPct val="150000"/>
              </a:lnSpc>
            </a:pPr>
            <a:r>
              <a:rPr lang="en-US" sz="2400" dirty="0" smtClean="0"/>
              <a:t>Unavailable/unresponsive</a:t>
            </a:r>
          </a:p>
        </p:txBody>
      </p:sp>
    </p:spTree>
    <p:custDataLst>
      <p:tags r:id="rId1"/>
    </p:custDataLst>
    <p:extLst>
      <p:ext uri="{BB962C8B-B14F-4D97-AF65-F5344CB8AC3E}">
        <p14:creationId xmlns:p14="http://schemas.microsoft.com/office/powerpoint/2010/main" val="3049402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38BFF60B-63F2-4C2D-814D-C59D810E25BB}"/>
              </a:ext>
            </a:extLst>
          </p:cNvPr>
          <p:cNvGraphicFramePr/>
          <p:nvPr>
            <p:extLst>
              <p:ext uri="{D42A27DB-BD31-4B8C-83A1-F6EECF244321}">
                <p14:modId xmlns:p14="http://schemas.microsoft.com/office/powerpoint/2010/main" val="3610419063"/>
              </p:ext>
            </p:extLst>
          </p:nvPr>
        </p:nvGraphicFramePr>
        <p:xfrm>
          <a:off x="371061" y="1338471"/>
          <a:ext cx="11529391" cy="49369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5">
            <a:extLst>
              <a:ext uri="{FF2B5EF4-FFF2-40B4-BE49-F238E27FC236}">
                <a16:creationId xmlns:a16="http://schemas.microsoft.com/office/drawing/2014/main" id="{3A913F84-5F5F-4267-BA7F-33CAC8820D51}"/>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16</a:t>
            </a:fld>
            <a:endParaRPr lang="en-US">
              <a:solidFill>
                <a:schemeClr val="bg1"/>
              </a:solidFill>
            </a:endParaRPr>
          </a:p>
        </p:txBody>
      </p:sp>
      <p:cxnSp>
        <p:nvCxnSpPr>
          <p:cNvPr id="7" name="Straight Connector 6">
            <a:extLst>
              <a:ext uri="{FF2B5EF4-FFF2-40B4-BE49-F238E27FC236}">
                <a16:creationId xmlns:a16="http://schemas.microsoft.com/office/drawing/2014/main" id="{27EED778-2BB6-487A-8A72-699CAB3AD6C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59706062-93E7-4EC3-8D25-A5DA52CA879F}"/>
              </a:ext>
            </a:extLst>
          </p:cNvPr>
          <p:cNvSpPr txBox="1">
            <a:spLocks/>
          </p:cNvSpPr>
          <p:nvPr/>
        </p:nvSpPr>
        <p:spPr>
          <a:xfrm>
            <a:off x="476115" y="109034"/>
            <a:ext cx="8494246" cy="1465618"/>
          </a:xfrm>
          <a:prstGeom prst="rect">
            <a:avLst/>
          </a:prstGeom>
        </p:spPr>
        <p:txBody>
          <a:bodyPr lIns="0" tIns="0" rIns="0" bIns="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t>Importance of Positive Relationships</a:t>
            </a:r>
            <a:endParaRPr lang="en-US" sz="4000" dirty="0"/>
          </a:p>
        </p:txBody>
      </p:sp>
      <p:sp>
        <p:nvSpPr>
          <p:cNvPr id="9" name="Rectangle 8">
            <a:extLst>
              <a:ext uri="{FF2B5EF4-FFF2-40B4-BE49-F238E27FC236}">
                <a16:creationId xmlns:a16="http://schemas.microsoft.com/office/drawing/2014/main" id="{E22177CE-E141-428D-ACE3-18E3033791CB}"/>
              </a:ext>
            </a:extLst>
          </p:cNvPr>
          <p:cNvSpPr/>
          <p:nvPr/>
        </p:nvSpPr>
        <p:spPr>
          <a:xfrm>
            <a:off x="0" y="482533"/>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custDataLst>
      <p:tags r:id="rId1"/>
    </p:custDataLst>
    <p:extLst>
      <p:ext uri="{BB962C8B-B14F-4D97-AF65-F5344CB8AC3E}">
        <p14:creationId xmlns:p14="http://schemas.microsoft.com/office/powerpoint/2010/main" val="28642310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smtClean="0"/>
              <a:t>Relationship Building</a:t>
            </a:r>
            <a:endParaRPr lang="en-US" sz="4000" dirty="0"/>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17</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01C59F4-37F7-49AE-8544-9F12AAF60862}"/>
              </a:ext>
            </a:extLst>
          </p:cNvPr>
          <p:cNvSpPr/>
          <p:nvPr/>
        </p:nvSpPr>
        <p:spPr>
          <a:xfrm>
            <a:off x="457199" y="1900239"/>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6971F06-C746-4813-B581-1EA68A2E538A}"/>
              </a:ext>
            </a:extLst>
          </p:cNvPr>
          <p:cNvSpPr/>
          <p:nvPr/>
        </p:nvSpPr>
        <p:spPr>
          <a:xfrm>
            <a:off x="3308845" y="1900239"/>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8302245-387A-4EDC-90E5-8722D4EE7A5F}"/>
              </a:ext>
            </a:extLst>
          </p:cNvPr>
          <p:cNvSpPr/>
          <p:nvPr/>
        </p:nvSpPr>
        <p:spPr>
          <a:xfrm>
            <a:off x="6160492" y="1900239"/>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7084FE6-2BC4-46CE-B887-F646907FD080}"/>
              </a:ext>
            </a:extLst>
          </p:cNvPr>
          <p:cNvSpPr/>
          <p:nvPr/>
        </p:nvSpPr>
        <p:spPr>
          <a:xfrm>
            <a:off x="9012138" y="1900239"/>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2">
            <a:extLst>
              <a:ext uri="{FF2B5EF4-FFF2-40B4-BE49-F238E27FC236}">
                <a16:creationId xmlns:a16="http://schemas.microsoft.com/office/drawing/2014/main" id="{5F968D20-8032-4F44-BC28-8CC5319A8754}"/>
              </a:ext>
            </a:extLst>
          </p:cNvPr>
          <p:cNvSpPr txBox="1">
            <a:spLocks/>
          </p:cNvSpPr>
          <p:nvPr/>
        </p:nvSpPr>
        <p:spPr>
          <a:xfrm>
            <a:off x="692147" y="2228275"/>
            <a:ext cx="2233714" cy="324191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smtClean="0">
                <a:solidFill>
                  <a:srgbClr val="102747"/>
                </a:solidFill>
              </a:rPr>
              <a:t>Learn How Other States Operate</a:t>
            </a:r>
            <a:endParaRPr lang="en-US" sz="2000" dirty="0">
              <a:solidFill>
                <a:srgbClr val="102747"/>
              </a:solidFill>
            </a:endParaRPr>
          </a:p>
          <a:p>
            <a:r>
              <a:rPr lang="en-US" sz="2000" dirty="0"/>
              <a:t>What is their authority, the court’s authority, violation matrix, </a:t>
            </a:r>
            <a:r>
              <a:rPr lang="en-US" sz="2000" dirty="0" smtClean="0"/>
              <a:t>etc.</a:t>
            </a:r>
          </a:p>
          <a:p>
            <a:r>
              <a:rPr lang="en-US" sz="2000" dirty="0" smtClean="0"/>
              <a:t>Example</a:t>
            </a:r>
            <a:r>
              <a:rPr lang="en-US" sz="2000" dirty="0"/>
              <a:t>, some agents/officers can issue warrants, some only the court </a:t>
            </a:r>
            <a:r>
              <a:rPr lang="en-US" sz="2000" dirty="0" smtClean="0"/>
              <a:t>can</a:t>
            </a:r>
            <a:endParaRPr lang="en-US" dirty="0"/>
          </a:p>
        </p:txBody>
      </p:sp>
      <p:cxnSp>
        <p:nvCxnSpPr>
          <p:cNvPr id="33" name="Straight Connector 32">
            <a:extLst>
              <a:ext uri="{FF2B5EF4-FFF2-40B4-BE49-F238E27FC236}">
                <a16:creationId xmlns:a16="http://schemas.microsoft.com/office/drawing/2014/main" id="{5C8FF1C7-08CE-415B-854C-F39E04F5B264}"/>
              </a:ext>
            </a:extLst>
          </p:cNvPr>
          <p:cNvCxnSpPr>
            <a:cxnSpLocks/>
          </p:cNvCxnSpPr>
          <p:nvPr/>
        </p:nvCxnSpPr>
        <p:spPr>
          <a:xfrm>
            <a:off x="692147" y="2938448"/>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D29A498B-F8BE-4323-8D42-B0FE8774A6D5}"/>
              </a:ext>
            </a:extLst>
          </p:cNvPr>
          <p:cNvSpPr txBox="1">
            <a:spLocks/>
          </p:cNvSpPr>
          <p:nvPr/>
        </p:nvSpPr>
        <p:spPr>
          <a:xfrm>
            <a:off x="3543793" y="2536052"/>
            <a:ext cx="2233714" cy="2934137"/>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smtClean="0">
                <a:solidFill>
                  <a:srgbClr val="102747"/>
                </a:solidFill>
              </a:rPr>
              <a:t>Ask Questions!</a:t>
            </a:r>
            <a:endParaRPr lang="en-US" sz="2000" dirty="0">
              <a:solidFill>
                <a:srgbClr val="102747"/>
              </a:solidFill>
            </a:endParaRPr>
          </a:p>
          <a:p>
            <a:r>
              <a:rPr lang="en-US" sz="2000" dirty="0" smtClean="0"/>
              <a:t>“Can you tell me how your state handles this….”</a:t>
            </a:r>
          </a:p>
          <a:p>
            <a:r>
              <a:rPr lang="en-US" sz="2000" dirty="0" smtClean="0"/>
              <a:t>Look at situation from other state’s perspective or offender’s perspective</a:t>
            </a:r>
            <a:endParaRPr lang="en-US" sz="2000" dirty="0"/>
          </a:p>
        </p:txBody>
      </p:sp>
      <p:cxnSp>
        <p:nvCxnSpPr>
          <p:cNvPr id="37" name="Straight Connector 36">
            <a:extLst>
              <a:ext uri="{FF2B5EF4-FFF2-40B4-BE49-F238E27FC236}">
                <a16:creationId xmlns:a16="http://schemas.microsoft.com/office/drawing/2014/main" id="{25457AFD-505E-4D72-99C1-F75656EF049C}"/>
              </a:ext>
            </a:extLst>
          </p:cNvPr>
          <p:cNvCxnSpPr>
            <a:cxnSpLocks/>
          </p:cNvCxnSpPr>
          <p:nvPr/>
        </p:nvCxnSpPr>
        <p:spPr>
          <a:xfrm>
            <a:off x="3543793" y="2938448"/>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Content Placeholder 2">
            <a:extLst>
              <a:ext uri="{FF2B5EF4-FFF2-40B4-BE49-F238E27FC236}">
                <a16:creationId xmlns:a16="http://schemas.microsoft.com/office/drawing/2014/main" id="{D63F9972-4724-4BA2-AAC8-787C4AF24C23}"/>
              </a:ext>
            </a:extLst>
          </p:cNvPr>
          <p:cNvSpPr txBox="1">
            <a:spLocks/>
          </p:cNvSpPr>
          <p:nvPr/>
        </p:nvSpPr>
        <p:spPr>
          <a:xfrm>
            <a:off x="6395439" y="2536052"/>
            <a:ext cx="2233714" cy="2508379"/>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smtClean="0">
                <a:solidFill>
                  <a:srgbClr val="102747"/>
                </a:solidFill>
              </a:rPr>
              <a:t>Documentation</a:t>
            </a:r>
            <a:endParaRPr lang="en-US" sz="2000" dirty="0">
              <a:solidFill>
                <a:srgbClr val="102747"/>
              </a:solidFill>
            </a:endParaRPr>
          </a:p>
          <a:p>
            <a:r>
              <a:rPr lang="en-US" sz="2000" dirty="0" smtClean="0"/>
              <a:t>Provide whole story</a:t>
            </a:r>
          </a:p>
          <a:p>
            <a:r>
              <a:rPr lang="en-US" sz="2000" dirty="0" smtClean="0"/>
              <a:t>ALWAYS review the offender profile</a:t>
            </a:r>
          </a:p>
          <a:p>
            <a:r>
              <a:rPr lang="en-US" sz="2000" dirty="0" smtClean="0"/>
              <a:t>Suggest/Implement ways to be more clear</a:t>
            </a:r>
            <a:endParaRPr lang="en-US" sz="2000" dirty="0"/>
          </a:p>
        </p:txBody>
      </p:sp>
      <p:cxnSp>
        <p:nvCxnSpPr>
          <p:cNvPr id="40" name="Straight Connector 39">
            <a:extLst>
              <a:ext uri="{FF2B5EF4-FFF2-40B4-BE49-F238E27FC236}">
                <a16:creationId xmlns:a16="http://schemas.microsoft.com/office/drawing/2014/main" id="{77A5A9BA-EB9A-4E00-AE74-68D43A8DC3E5}"/>
              </a:ext>
            </a:extLst>
          </p:cNvPr>
          <p:cNvCxnSpPr>
            <a:cxnSpLocks/>
          </p:cNvCxnSpPr>
          <p:nvPr/>
        </p:nvCxnSpPr>
        <p:spPr>
          <a:xfrm>
            <a:off x="6395439" y="2938448"/>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2" name="Content Placeholder 2">
            <a:extLst>
              <a:ext uri="{FF2B5EF4-FFF2-40B4-BE49-F238E27FC236}">
                <a16:creationId xmlns:a16="http://schemas.microsoft.com/office/drawing/2014/main" id="{43CE600A-ADF3-414C-A174-23FBEE96FAD1}"/>
              </a:ext>
            </a:extLst>
          </p:cNvPr>
          <p:cNvSpPr txBox="1">
            <a:spLocks/>
          </p:cNvSpPr>
          <p:nvPr/>
        </p:nvSpPr>
        <p:spPr>
          <a:xfrm>
            <a:off x="9247086" y="2536052"/>
            <a:ext cx="2233714" cy="127214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smtClean="0">
                <a:solidFill>
                  <a:srgbClr val="102747"/>
                </a:solidFill>
              </a:rPr>
              <a:t>Open &amp; Honest</a:t>
            </a:r>
          </a:p>
          <a:p>
            <a:r>
              <a:rPr lang="en-US" sz="2000" dirty="0" smtClean="0"/>
              <a:t>Own it &amp; fix it!</a:t>
            </a:r>
          </a:p>
          <a:p>
            <a:r>
              <a:rPr lang="en-US" sz="2000" dirty="0" smtClean="0"/>
              <a:t>No finger pointing!</a:t>
            </a:r>
            <a:endParaRPr lang="en-US" sz="2000" dirty="0"/>
          </a:p>
        </p:txBody>
      </p:sp>
      <p:cxnSp>
        <p:nvCxnSpPr>
          <p:cNvPr id="43" name="Straight Connector 42">
            <a:extLst>
              <a:ext uri="{FF2B5EF4-FFF2-40B4-BE49-F238E27FC236}">
                <a16:creationId xmlns:a16="http://schemas.microsoft.com/office/drawing/2014/main" id="{3A433434-0BE0-4F8B-80AA-C9AF92C0BB01}"/>
              </a:ext>
            </a:extLst>
          </p:cNvPr>
          <p:cNvCxnSpPr>
            <a:cxnSpLocks/>
          </p:cNvCxnSpPr>
          <p:nvPr/>
        </p:nvCxnSpPr>
        <p:spPr>
          <a:xfrm>
            <a:off x="9247086" y="2938448"/>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775D0C0F-8DE2-4169-8892-96820F934591}"/>
              </a:ext>
            </a:extLst>
          </p:cNvPr>
          <p:cNvSpPr/>
          <p:nvPr/>
        </p:nvSpPr>
        <p:spPr>
          <a:xfrm>
            <a:off x="557790" y="1165156"/>
            <a:ext cx="963224" cy="96322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867A83EE-1000-4A61-AEE7-A07F6F8BFE7E}"/>
              </a:ext>
            </a:extLst>
          </p:cNvPr>
          <p:cNvSpPr txBox="1"/>
          <p:nvPr/>
        </p:nvSpPr>
        <p:spPr>
          <a:xfrm>
            <a:off x="789709" y="1394226"/>
            <a:ext cx="484909" cy="523220"/>
          </a:xfrm>
          <a:prstGeom prst="rect">
            <a:avLst/>
          </a:prstGeom>
          <a:noFill/>
        </p:spPr>
        <p:txBody>
          <a:bodyPr wrap="square" rtlCol="0">
            <a:spAutoFit/>
          </a:bodyPr>
          <a:lstStyle/>
          <a:p>
            <a:pPr algn="ctr"/>
            <a:r>
              <a:rPr lang="en-US" sz="2800" dirty="0">
                <a:solidFill>
                  <a:schemeClr val="bg1"/>
                </a:solidFill>
              </a:rPr>
              <a:t>1</a:t>
            </a:r>
          </a:p>
        </p:txBody>
      </p:sp>
      <p:sp>
        <p:nvSpPr>
          <p:cNvPr id="48" name="Oval 47">
            <a:extLst>
              <a:ext uri="{FF2B5EF4-FFF2-40B4-BE49-F238E27FC236}">
                <a16:creationId xmlns:a16="http://schemas.microsoft.com/office/drawing/2014/main" id="{9678AE74-A63A-4F01-8F60-E4FBC33380C6}"/>
              </a:ext>
            </a:extLst>
          </p:cNvPr>
          <p:cNvSpPr/>
          <p:nvPr/>
        </p:nvSpPr>
        <p:spPr>
          <a:xfrm>
            <a:off x="3352664" y="1108994"/>
            <a:ext cx="963224" cy="96322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8E4DEE20-002B-4A3F-9971-AEF0BA9608B9}"/>
              </a:ext>
            </a:extLst>
          </p:cNvPr>
          <p:cNvSpPr txBox="1"/>
          <p:nvPr/>
        </p:nvSpPr>
        <p:spPr>
          <a:xfrm>
            <a:off x="3591821" y="1342393"/>
            <a:ext cx="484909" cy="523220"/>
          </a:xfrm>
          <a:prstGeom prst="rect">
            <a:avLst/>
          </a:prstGeom>
          <a:noFill/>
        </p:spPr>
        <p:txBody>
          <a:bodyPr wrap="square" rtlCol="0">
            <a:spAutoFit/>
          </a:bodyPr>
          <a:lstStyle/>
          <a:p>
            <a:pPr algn="ctr"/>
            <a:r>
              <a:rPr lang="en-US" sz="2800" dirty="0">
                <a:solidFill>
                  <a:schemeClr val="bg1"/>
                </a:solidFill>
              </a:rPr>
              <a:t>2</a:t>
            </a:r>
          </a:p>
        </p:txBody>
      </p:sp>
      <p:sp>
        <p:nvSpPr>
          <p:cNvPr id="54" name="Oval 53">
            <a:extLst>
              <a:ext uri="{FF2B5EF4-FFF2-40B4-BE49-F238E27FC236}">
                <a16:creationId xmlns:a16="http://schemas.microsoft.com/office/drawing/2014/main" id="{BDC3F7BC-FC2D-4FCF-94ED-CBAE9D2C52D7}"/>
              </a:ext>
            </a:extLst>
          </p:cNvPr>
          <p:cNvSpPr/>
          <p:nvPr/>
        </p:nvSpPr>
        <p:spPr>
          <a:xfrm>
            <a:off x="6250392" y="1089148"/>
            <a:ext cx="963224" cy="96322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68789935-AF82-46BA-9F7F-4BF5877A21D4}"/>
              </a:ext>
            </a:extLst>
          </p:cNvPr>
          <p:cNvSpPr/>
          <p:nvPr/>
        </p:nvSpPr>
        <p:spPr>
          <a:xfrm>
            <a:off x="9250075" y="1107707"/>
            <a:ext cx="963224" cy="96322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3FE2374C-9AFC-4CBF-8B9E-923695713596}"/>
              </a:ext>
            </a:extLst>
          </p:cNvPr>
          <p:cNvSpPr txBox="1"/>
          <p:nvPr/>
        </p:nvSpPr>
        <p:spPr>
          <a:xfrm>
            <a:off x="9489232" y="1299819"/>
            <a:ext cx="484909" cy="523220"/>
          </a:xfrm>
          <a:prstGeom prst="rect">
            <a:avLst/>
          </a:prstGeom>
          <a:noFill/>
        </p:spPr>
        <p:txBody>
          <a:bodyPr wrap="square" rtlCol="0">
            <a:spAutoFit/>
          </a:bodyPr>
          <a:lstStyle/>
          <a:p>
            <a:pPr algn="ctr"/>
            <a:r>
              <a:rPr lang="en-US" sz="2800" dirty="0">
                <a:solidFill>
                  <a:schemeClr val="bg1"/>
                </a:solidFill>
              </a:rPr>
              <a:t>4</a:t>
            </a:r>
          </a:p>
        </p:txBody>
      </p:sp>
      <p:sp>
        <p:nvSpPr>
          <p:cNvPr id="57" name="TextBox 56">
            <a:extLst>
              <a:ext uri="{FF2B5EF4-FFF2-40B4-BE49-F238E27FC236}">
                <a16:creationId xmlns:a16="http://schemas.microsoft.com/office/drawing/2014/main" id="{4DE5A047-4691-4D78-BC77-72030EA4841E}"/>
              </a:ext>
            </a:extLst>
          </p:cNvPr>
          <p:cNvSpPr txBox="1"/>
          <p:nvPr/>
        </p:nvSpPr>
        <p:spPr>
          <a:xfrm>
            <a:off x="6489549" y="1295055"/>
            <a:ext cx="484909" cy="523220"/>
          </a:xfrm>
          <a:prstGeom prst="rect">
            <a:avLst/>
          </a:prstGeom>
          <a:noFill/>
        </p:spPr>
        <p:txBody>
          <a:bodyPr wrap="square" rtlCol="0">
            <a:spAutoFit/>
          </a:bodyPr>
          <a:lstStyle/>
          <a:p>
            <a:pPr algn="ctr"/>
            <a:r>
              <a:rPr lang="en-US" sz="2800" dirty="0">
                <a:solidFill>
                  <a:schemeClr val="bg1"/>
                </a:solidFill>
              </a:rPr>
              <a:t>3</a:t>
            </a:r>
          </a:p>
        </p:txBody>
      </p:sp>
    </p:spTree>
    <p:custDataLst>
      <p:tags r:id="rId1"/>
    </p:custDataLst>
    <p:extLst>
      <p:ext uri="{BB962C8B-B14F-4D97-AF65-F5344CB8AC3E}">
        <p14:creationId xmlns:p14="http://schemas.microsoft.com/office/powerpoint/2010/main" val="35661096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smtClean="0"/>
              <a:t>Communication Opportunities &amp; Strategies</a:t>
            </a:r>
            <a:endParaRPr lang="en-US" sz="4000" dirty="0"/>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18</a:t>
            </a:fld>
            <a:endParaRPr lang="en-US">
              <a:solidFill>
                <a:schemeClr val="bg1"/>
              </a:solidFill>
            </a:endParaRPr>
          </a:p>
        </p:txBody>
      </p:sp>
      <p:sp>
        <p:nvSpPr>
          <p:cNvPr id="24" name="Content Placeholder 2">
            <a:extLst>
              <a:ext uri="{FF2B5EF4-FFF2-40B4-BE49-F238E27FC236}">
                <a16:creationId xmlns:a16="http://schemas.microsoft.com/office/drawing/2014/main" id="{02D04C75-9D7E-4858-925A-F3C1C5D41E53}"/>
              </a:ext>
            </a:extLst>
          </p:cNvPr>
          <p:cNvSpPr txBox="1">
            <a:spLocks/>
          </p:cNvSpPr>
          <p:nvPr/>
        </p:nvSpPr>
        <p:spPr>
          <a:xfrm>
            <a:off x="269467" y="2152472"/>
            <a:ext cx="3759193" cy="1809928"/>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en-US" sz="2400" dirty="0" smtClean="0"/>
              <a:t>Apprise other states of law/policy changes</a:t>
            </a:r>
          </a:p>
          <a:p>
            <a:pPr>
              <a:lnSpc>
                <a:spcPct val="100000"/>
              </a:lnSpc>
              <a:spcBef>
                <a:spcPts val="0"/>
              </a:spcBef>
              <a:spcAft>
                <a:spcPts val="1200"/>
              </a:spcAft>
            </a:pPr>
            <a:r>
              <a:rPr lang="en-US" sz="2400" dirty="0" smtClean="0"/>
              <a:t>Poll on how states handle….</a:t>
            </a:r>
          </a:p>
          <a:p>
            <a:pPr>
              <a:lnSpc>
                <a:spcPct val="100000"/>
              </a:lnSpc>
              <a:spcBef>
                <a:spcPts val="0"/>
              </a:spcBef>
              <a:spcAft>
                <a:spcPts val="1200"/>
              </a:spcAft>
            </a:pPr>
            <a:r>
              <a:rPr lang="en-US" sz="2400" dirty="0" smtClean="0"/>
              <a:t>Consensus building</a:t>
            </a:r>
            <a:endParaRPr lang="en-US" sz="2400" dirty="0"/>
          </a:p>
        </p:txBody>
      </p:sp>
      <p:grpSp>
        <p:nvGrpSpPr>
          <p:cNvPr id="47" name="Group 46">
            <a:extLst>
              <a:ext uri="{FF2B5EF4-FFF2-40B4-BE49-F238E27FC236}">
                <a16:creationId xmlns:a16="http://schemas.microsoft.com/office/drawing/2014/main" id="{82720B08-7733-4BFE-B1C0-AA8FB6D919DB}"/>
              </a:ext>
            </a:extLst>
          </p:cNvPr>
          <p:cNvGrpSpPr/>
          <p:nvPr/>
        </p:nvGrpSpPr>
        <p:grpSpPr>
          <a:xfrm>
            <a:off x="247937" y="1371858"/>
            <a:ext cx="3731698" cy="780614"/>
            <a:chOff x="476250" y="1400628"/>
            <a:chExt cx="4032915" cy="726301"/>
          </a:xfrm>
        </p:grpSpPr>
        <p:sp>
          <p:nvSpPr>
            <p:cNvPr id="15" name="Rectangle 14">
              <a:extLst>
                <a:ext uri="{FF2B5EF4-FFF2-40B4-BE49-F238E27FC236}">
                  <a16:creationId xmlns:a16="http://schemas.microsoft.com/office/drawing/2014/main" id="{2F97FBEE-A08E-48D2-8C49-C82824C2F92D}"/>
                </a:ext>
              </a:extLst>
            </p:cNvPr>
            <p:cNvSpPr/>
            <p:nvPr/>
          </p:nvSpPr>
          <p:spPr>
            <a:xfrm>
              <a:off x="476250" y="1400628"/>
              <a:ext cx="4032915" cy="726301"/>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C69E152-E48F-4AE7-8291-D5175D126DF1}"/>
                </a:ext>
              </a:extLst>
            </p:cNvPr>
            <p:cNvSpPr/>
            <p:nvPr/>
          </p:nvSpPr>
          <p:spPr>
            <a:xfrm>
              <a:off x="499519" y="1506502"/>
              <a:ext cx="3806016" cy="458180"/>
            </a:xfrm>
            <a:prstGeom prst="rect">
              <a:avLst/>
            </a:prstGeom>
          </p:spPr>
          <p:txBody>
            <a:bodyPr wrap="square" lIns="0" tIns="0" rIns="0" bIns="0" anchor="ctr">
              <a:spAutoFit/>
            </a:bodyPr>
            <a:lstStyle/>
            <a:p>
              <a:pPr algn="ctr"/>
              <a:r>
                <a:rPr lang="en-US" sz="3200" dirty="0" smtClean="0">
                  <a:solidFill>
                    <a:schemeClr val="bg1"/>
                  </a:solidFill>
                </a:rPr>
                <a:t>DCA Region Meeting</a:t>
              </a:r>
              <a:endParaRPr lang="en-US" sz="3200" dirty="0">
                <a:solidFill>
                  <a:schemeClr val="bg1"/>
                </a:solidFill>
              </a:endParaRPr>
            </a:p>
          </p:txBody>
        </p:sp>
      </p:grpSp>
      <p:sp>
        <p:nvSpPr>
          <p:cNvPr id="31" name="Content Placeholder 2">
            <a:extLst>
              <a:ext uri="{FF2B5EF4-FFF2-40B4-BE49-F238E27FC236}">
                <a16:creationId xmlns:a16="http://schemas.microsoft.com/office/drawing/2014/main" id="{02D04C75-9D7E-4858-925A-F3C1C5D41E53}"/>
              </a:ext>
            </a:extLst>
          </p:cNvPr>
          <p:cNvSpPr txBox="1">
            <a:spLocks/>
          </p:cNvSpPr>
          <p:nvPr/>
        </p:nvSpPr>
        <p:spPr>
          <a:xfrm>
            <a:off x="4063605" y="5057082"/>
            <a:ext cx="3710168" cy="1061316"/>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smtClean="0"/>
              <a:t>Next ABM meet all new DCAs</a:t>
            </a:r>
          </a:p>
          <a:p>
            <a:pPr lvl="1"/>
            <a:endParaRPr lang="en-US" dirty="0"/>
          </a:p>
        </p:txBody>
      </p:sp>
      <p:grpSp>
        <p:nvGrpSpPr>
          <p:cNvPr id="36" name="Group 35">
            <a:extLst>
              <a:ext uri="{FF2B5EF4-FFF2-40B4-BE49-F238E27FC236}">
                <a16:creationId xmlns:a16="http://schemas.microsoft.com/office/drawing/2014/main" id="{82720B08-7733-4BFE-B1C0-AA8FB6D919DB}"/>
              </a:ext>
            </a:extLst>
          </p:cNvPr>
          <p:cNvGrpSpPr/>
          <p:nvPr/>
        </p:nvGrpSpPr>
        <p:grpSpPr>
          <a:xfrm>
            <a:off x="4052840" y="4063204"/>
            <a:ext cx="3731698" cy="780614"/>
            <a:chOff x="476250" y="1400628"/>
            <a:chExt cx="4032915" cy="726301"/>
          </a:xfrm>
        </p:grpSpPr>
        <p:sp>
          <p:nvSpPr>
            <p:cNvPr id="38" name="Rectangle 37">
              <a:extLst>
                <a:ext uri="{FF2B5EF4-FFF2-40B4-BE49-F238E27FC236}">
                  <a16:creationId xmlns:a16="http://schemas.microsoft.com/office/drawing/2014/main" id="{2F97FBEE-A08E-48D2-8C49-C82824C2F92D}"/>
                </a:ext>
              </a:extLst>
            </p:cNvPr>
            <p:cNvSpPr/>
            <p:nvPr/>
          </p:nvSpPr>
          <p:spPr>
            <a:xfrm>
              <a:off x="476250" y="1400628"/>
              <a:ext cx="4032915" cy="726301"/>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C69E152-E48F-4AE7-8291-D5175D126DF1}"/>
                </a:ext>
              </a:extLst>
            </p:cNvPr>
            <p:cNvSpPr/>
            <p:nvPr/>
          </p:nvSpPr>
          <p:spPr>
            <a:xfrm>
              <a:off x="499519" y="1506502"/>
              <a:ext cx="3806016" cy="458180"/>
            </a:xfrm>
            <a:prstGeom prst="rect">
              <a:avLst/>
            </a:prstGeom>
          </p:spPr>
          <p:txBody>
            <a:bodyPr wrap="square" lIns="0" tIns="0" rIns="0" bIns="0" anchor="ctr">
              <a:spAutoFit/>
            </a:bodyPr>
            <a:lstStyle/>
            <a:p>
              <a:pPr algn="ctr"/>
              <a:r>
                <a:rPr lang="en-US" sz="3200" dirty="0" smtClean="0">
                  <a:solidFill>
                    <a:schemeClr val="bg1"/>
                  </a:solidFill>
                </a:rPr>
                <a:t>Seek New DCAs</a:t>
              </a:r>
              <a:endParaRPr lang="en-US" sz="3200" dirty="0">
                <a:solidFill>
                  <a:schemeClr val="bg1"/>
                </a:solidFill>
              </a:endParaRPr>
            </a:p>
          </p:txBody>
        </p:sp>
      </p:grpSp>
      <p:sp>
        <p:nvSpPr>
          <p:cNvPr id="54" name="Content Placeholder 2">
            <a:extLst>
              <a:ext uri="{FF2B5EF4-FFF2-40B4-BE49-F238E27FC236}">
                <a16:creationId xmlns:a16="http://schemas.microsoft.com/office/drawing/2014/main" id="{02D04C75-9D7E-4858-925A-F3C1C5D41E53}"/>
              </a:ext>
            </a:extLst>
          </p:cNvPr>
          <p:cNvSpPr txBox="1">
            <a:spLocks/>
          </p:cNvSpPr>
          <p:nvPr/>
        </p:nvSpPr>
        <p:spPr>
          <a:xfrm>
            <a:off x="8024632" y="2152472"/>
            <a:ext cx="3710168" cy="1586075"/>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Weekly Status to review ongoing cases/issues</a:t>
            </a:r>
          </a:p>
          <a:p>
            <a:r>
              <a:rPr lang="en-US" sz="2400" dirty="0" smtClean="0"/>
              <a:t>Suggest improvements</a:t>
            </a:r>
          </a:p>
          <a:p>
            <a:r>
              <a:rPr lang="en-US" sz="2400" dirty="0" smtClean="0"/>
              <a:t>Constant problem solving</a:t>
            </a:r>
            <a:endParaRPr lang="en-US" sz="2400" dirty="0"/>
          </a:p>
        </p:txBody>
      </p:sp>
      <p:grpSp>
        <p:nvGrpSpPr>
          <p:cNvPr id="55" name="Group 54">
            <a:extLst>
              <a:ext uri="{FF2B5EF4-FFF2-40B4-BE49-F238E27FC236}">
                <a16:creationId xmlns:a16="http://schemas.microsoft.com/office/drawing/2014/main" id="{82720B08-7733-4BFE-B1C0-AA8FB6D919DB}"/>
              </a:ext>
            </a:extLst>
          </p:cNvPr>
          <p:cNvGrpSpPr/>
          <p:nvPr/>
        </p:nvGrpSpPr>
        <p:grpSpPr>
          <a:xfrm>
            <a:off x="8003101" y="1371858"/>
            <a:ext cx="3731698" cy="780614"/>
            <a:chOff x="476250" y="1400628"/>
            <a:chExt cx="4032915" cy="726301"/>
          </a:xfrm>
        </p:grpSpPr>
        <p:sp>
          <p:nvSpPr>
            <p:cNvPr id="56" name="Rectangle 55">
              <a:extLst>
                <a:ext uri="{FF2B5EF4-FFF2-40B4-BE49-F238E27FC236}">
                  <a16:creationId xmlns:a16="http://schemas.microsoft.com/office/drawing/2014/main" id="{2F97FBEE-A08E-48D2-8C49-C82824C2F92D}"/>
                </a:ext>
              </a:extLst>
            </p:cNvPr>
            <p:cNvSpPr/>
            <p:nvPr/>
          </p:nvSpPr>
          <p:spPr>
            <a:xfrm>
              <a:off x="476250" y="1400628"/>
              <a:ext cx="4032915" cy="726301"/>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0C69E152-E48F-4AE7-8291-D5175D126DF1}"/>
                </a:ext>
              </a:extLst>
            </p:cNvPr>
            <p:cNvSpPr/>
            <p:nvPr/>
          </p:nvSpPr>
          <p:spPr>
            <a:xfrm>
              <a:off x="499519" y="1506502"/>
              <a:ext cx="3806016" cy="458180"/>
            </a:xfrm>
            <a:prstGeom prst="rect">
              <a:avLst/>
            </a:prstGeom>
          </p:spPr>
          <p:txBody>
            <a:bodyPr wrap="square" lIns="0" tIns="0" rIns="0" bIns="0" anchor="ctr">
              <a:spAutoFit/>
            </a:bodyPr>
            <a:lstStyle/>
            <a:p>
              <a:pPr algn="ctr"/>
              <a:r>
                <a:rPr lang="en-US" sz="3200" dirty="0" smtClean="0">
                  <a:solidFill>
                    <a:schemeClr val="bg1"/>
                  </a:solidFill>
                </a:rPr>
                <a:t>Take Initiative</a:t>
              </a:r>
              <a:endParaRPr lang="en-US" sz="3200" dirty="0">
                <a:solidFill>
                  <a:schemeClr val="bg1"/>
                </a:solidFill>
              </a:endParaRPr>
            </a:p>
          </p:txBody>
        </p:sp>
      </p:grpSp>
      <p:sp>
        <p:nvSpPr>
          <p:cNvPr id="58" name="Content Placeholder 2">
            <a:extLst>
              <a:ext uri="{FF2B5EF4-FFF2-40B4-BE49-F238E27FC236}">
                <a16:creationId xmlns:a16="http://schemas.microsoft.com/office/drawing/2014/main" id="{02D04C75-9D7E-4858-925A-F3C1C5D41E53}"/>
              </a:ext>
            </a:extLst>
          </p:cNvPr>
          <p:cNvSpPr txBox="1">
            <a:spLocks/>
          </p:cNvSpPr>
          <p:nvPr/>
        </p:nvSpPr>
        <p:spPr>
          <a:xfrm>
            <a:off x="4147050" y="2156030"/>
            <a:ext cx="3710168" cy="89255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en-US" sz="2400" dirty="0" smtClean="0"/>
              <a:t>Meet face to face</a:t>
            </a:r>
          </a:p>
          <a:p>
            <a:pPr>
              <a:lnSpc>
                <a:spcPct val="100000"/>
              </a:lnSpc>
              <a:spcBef>
                <a:spcPts val="0"/>
              </a:spcBef>
              <a:spcAft>
                <a:spcPts val="1200"/>
              </a:spcAft>
            </a:pPr>
            <a:r>
              <a:rPr lang="en-US" sz="2400" dirty="0" smtClean="0"/>
              <a:t>Open Dialogue</a:t>
            </a:r>
            <a:endParaRPr lang="en-US" sz="2400" dirty="0"/>
          </a:p>
        </p:txBody>
      </p:sp>
      <p:grpSp>
        <p:nvGrpSpPr>
          <p:cNvPr id="59" name="Group 58">
            <a:extLst>
              <a:ext uri="{FF2B5EF4-FFF2-40B4-BE49-F238E27FC236}">
                <a16:creationId xmlns:a16="http://schemas.microsoft.com/office/drawing/2014/main" id="{82720B08-7733-4BFE-B1C0-AA8FB6D919DB}"/>
              </a:ext>
            </a:extLst>
          </p:cNvPr>
          <p:cNvGrpSpPr/>
          <p:nvPr/>
        </p:nvGrpSpPr>
        <p:grpSpPr>
          <a:xfrm>
            <a:off x="4125519" y="1375416"/>
            <a:ext cx="3731698" cy="780614"/>
            <a:chOff x="476250" y="1400628"/>
            <a:chExt cx="4032915" cy="726301"/>
          </a:xfrm>
        </p:grpSpPr>
        <p:sp>
          <p:nvSpPr>
            <p:cNvPr id="60" name="Rectangle 59">
              <a:extLst>
                <a:ext uri="{FF2B5EF4-FFF2-40B4-BE49-F238E27FC236}">
                  <a16:creationId xmlns:a16="http://schemas.microsoft.com/office/drawing/2014/main" id="{2F97FBEE-A08E-48D2-8C49-C82824C2F92D}"/>
                </a:ext>
              </a:extLst>
            </p:cNvPr>
            <p:cNvSpPr/>
            <p:nvPr/>
          </p:nvSpPr>
          <p:spPr>
            <a:xfrm>
              <a:off x="476250" y="1400628"/>
              <a:ext cx="4032915" cy="726301"/>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0C69E152-E48F-4AE7-8291-D5175D126DF1}"/>
                </a:ext>
              </a:extLst>
            </p:cNvPr>
            <p:cNvSpPr/>
            <p:nvPr/>
          </p:nvSpPr>
          <p:spPr>
            <a:xfrm>
              <a:off x="499519" y="1506502"/>
              <a:ext cx="3806016" cy="458180"/>
            </a:xfrm>
            <a:prstGeom prst="rect">
              <a:avLst/>
            </a:prstGeom>
          </p:spPr>
          <p:txBody>
            <a:bodyPr wrap="square" lIns="0" tIns="0" rIns="0" bIns="0" anchor="ctr">
              <a:spAutoFit/>
            </a:bodyPr>
            <a:lstStyle/>
            <a:p>
              <a:pPr algn="ctr"/>
              <a:r>
                <a:rPr lang="en-US" sz="3200" dirty="0" smtClean="0">
                  <a:solidFill>
                    <a:schemeClr val="bg1"/>
                  </a:solidFill>
                </a:rPr>
                <a:t>Border Meeting</a:t>
              </a:r>
              <a:endParaRPr lang="en-US" sz="3200" dirty="0">
                <a:solidFill>
                  <a:schemeClr val="bg1"/>
                </a:solidFill>
              </a:endParaRPr>
            </a:p>
          </p:txBody>
        </p:sp>
      </p:grpSp>
      <p:sp>
        <p:nvSpPr>
          <p:cNvPr id="62" name="Content Placeholder 2">
            <a:extLst>
              <a:ext uri="{FF2B5EF4-FFF2-40B4-BE49-F238E27FC236}">
                <a16:creationId xmlns:a16="http://schemas.microsoft.com/office/drawing/2014/main" id="{02D04C75-9D7E-4858-925A-F3C1C5D41E53}"/>
              </a:ext>
            </a:extLst>
          </p:cNvPr>
          <p:cNvSpPr txBox="1">
            <a:spLocks/>
          </p:cNvSpPr>
          <p:nvPr/>
        </p:nvSpPr>
        <p:spPr>
          <a:xfrm>
            <a:off x="235541" y="5054909"/>
            <a:ext cx="3710168" cy="668068"/>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Get outside unbiased feedback and perspective </a:t>
            </a:r>
            <a:endParaRPr lang="en-US" sz="2400" dirty="0"/>
          </a:p>
        </p:txBody>
      </p:sp>
      <p:grpSp>
        <p:nvGrpSpPr>
          <p:cNvPr id="63" name="Group 62">
            <a:extLst>
              <a:ext uri="{FF2B5EF4-FFF2-40B4-BE49-F238E27FC236}">
                <a16:creationId xmlns:a16="http://schemas.microsoft.com/office/drawing/2014/main" id="{82720B08-7733-4BFE-B1C0-AA8FB6D919DB}"/>
              </a:ext>
            </a:extLst>
          </p:cNvPr>
          <p:cNvGrpSpPr/>
          <p:nvPr/>
        </p:nvGrpSpPr>
        <p:grpSpPr>
          <a:xfrm>
            <a:off x="224776" y="4093499"/>
            <a:ext cx="3731698" cy="780614"/>
            <a:chOff x="476250" y="1400628"/>
            <a:chExt cx="4032915" cy="726301"/>
          </a:xfrm>
        </p:grpSpPr>
        <p:sp>
          <p:nvSpPr>
            <p:cNvPr id="64" name="Rectangle 63">
              <a:extLst>
                <a:ext uri="{FF2B5EF4-FFF2-40B4-BE49-F238E27FC236}">
                  <a16:creationId xmlns:a16="http://schemas.microsoft.com/office/drawing/2014/main" id="{2F97FBEE-A08E-48D2-8C49-C82824C2F92D}"/>
                </a:ext>
              </a:extLst>
            </p:cNvPr>
            <p:cNvSpPr/>
            <p:nvPr/>
          </p:nvSpPr>
          <p:spPr>
            <a:xfrm>
              <a:off x="476250" y="1400628"/>
              <a:ext cx="4032915" cy="726301"/>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0C69E152-E48F-4AE7-8291-D5175D126DF1}"/>
                </a:ext>
              </a:extLst>
            </p:cNvPr>
            <p:cNvSpPr/>
            <p:nvPr/>
          </p:nvSpPr>
          <p:spPr>
            <a:xfrm>
              <a:off x="499519" y="1506502"/>
              <a:ext cx="3806016" cy="458180"/>
            </a:xfrm>
            <a:prstGeom prst="rect">
              <a:avLst/>
            </a:prstGeom>
          </p:spPr>
          <p:txBody>
            <a:bodyPr wrap="square" lIns="0" tIns="0" rIns="0" bIns="0" anchor="ctr">
              <a:spAutoFit/>
            </a:bodyPr>
            <a:lstStyle/>
            <a:p>
              <a:pPr algn="ctr"/>
              <a:r>
                <a:rPr lang="en-US" sz="3200" dirty="0" smtClean="0">
                  <a:solidFill>
                    <a:schemeClr val="bg1"/>
                  </a:solidFill>
                </a:rPr>
                <a:t>Phone a Friend</a:t>
              </a:r>
              <a:endParaRPr lang="en-US" sz="3200" dirty="0">
                <a:solidFill>
                  <a:schemeClr val="bg1"/>
                </a:solidFill>
              </a:endParaRPr>
            </a:p>
          </p:txBody>
        </p:sp>
      </p:grpSp>
      <p:pic>
        <p:nvPicPr>
          <p:cNvPr id="3" name="Picture 2" descr="&lt;strong&gt;Strategy&lt;/strong&gt; - Highway Sign image"/>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149021" y="4063204"/>
            <a:ext cx="3272967" cy="2171068"/>
          </a:xfrm>
          <a:prstGeom prst="rect">
            <a:avLst/>
          </a:prstGeom>
        </p:spPr>
      </p:pic>
    </p:spTree>
    <p:custDataLst>
      <p:tags r:id="rId1"/>
    </p:custDataLst>
    <p:extLst>
      <p:ext uri="{BB962C8B-B14F-4D97-AF65-F5344CB8AC3E}">
        <p14:creationId xmlns:p14="http://schemas.microsoft.com/office/powerpoint/2010/main" val="12512639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02747"/>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58686" y="939608"/>
            <a:ext cx="10823713" cy="4351338"/>
          </a:xfrm>
        </p:spPr>
        <p:txBody>
          <a:bodyPr>
            <a:normAutofit/>
          </a:bodyPr>
          <a:lstStyle/>
          <a:p>
            <a:pPr algn="ctr"/>
            <a:r>
              <a:rPr lang="en-US" sz="5400" dirty="0">
                <a:solidFill>
                  <a:schemeClr val="bg1"/>
                </a:solidFill>
              </a:rPr>
              <a:t>Name one thing my state can put into action to increase/improve communication with other </a:t>
            </a:r>
            <a:r>
              <a:rPr lang="en-US" sz="5400" dirty="0" smtClean="0">
                <a:solidFill>
                  <a:schemeClr val="bg1"/>
                </a:solidFill>
              </a:rPr>
              <a:t>states</a:t>
            </a:r>
            <a:endParaRPr lang="en-US" sz="5400" dirty="0">
              <a:solidFill>
                <a:schemeClr val="bg1"/>
              </a:solidFill>
            </a:endParaRPr>
          </a:p>
        </p:txBody>
      </p:sp>
      <p:sp>
        <p:nvSpPr>
          <p:cNvPr id="5" name="Slide Number Placeholder 4"/>
          <p:cNvSpPr>
            <a:spLocks noGrp="1"/>
          </p:cNvSpPr>
          <p:nvPr>
            <p:ph type="sldNum" sz="quarter" idx="12"/>
          </p:nvPr>
        </p:nvSpPr>
        <p:spPr/>
        <p:txBody>
          <a:bodyPr/>
          <a:lstStyle/>
          <a:p>
            <a:fld id="{20ACEE5B-6B89-47D3-A969-11CC9D54FA43}" type="slidenum">
              <a:rPr lang="en-US" smtClean="0"/>
              <a:t>19</a:t>
            </a:fld>
            <a:endParaRPr lang="en-US"/>
          </a:p>
        </p:txBody>
      </p:sp>
      <p:pic>
        <p:nvPicPr>
          <p:cNvPr id="7" name="Picture 6"/>
          <p:cNvPicPr>
            <a:picLocks noChangeAspect="1"/>
          </p:cNvPicPr>
          <p:nvPr/>
        </p:nvPicPr>
        <p:blipFill>
          <a:blip r:embed="rId4"/>
          <a:stretch>
            <a:fillRect/>
          </a:stretch>
        </p:blipFill>
        <p:spPr>
          <a:xfrm>
            <a:off x="1401972" y="4046983"/>
            <a:ext cx="3894157" cy="18518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5"/>
          <a:stretch>
            <a:fillRect/>
          </a:stretch>
        </p:blipFill>
        <p:spPr>
          <a:xfrm>
            <a:off x="5859901" y="3860277"/>
            <a:ext cx="4854361" cy="22252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8239142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F7546-5B53-457F-BF1F-872AA9DC4568}"/>
              </a:ext>
            </a:extLst>
          </p:cNvPr>
          <p:cNvSpPr/>
          <p:nvPr/>
        </p:nvSpPr>
        <p:spPr>
          <a:xfrm>
            <a:off x="0" y="2032922"/>
            <a:ext cx="4760685" cy="2736398"/>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2</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09575" y="2760900"/>
            <a:ext cx="3751796" cy="1336200"/>
          </a:xfrm>
        </p:spPr>
        <p:txBody>
          <a:bodyPr wrap="square" lIns="0" tIns="0" rIns="0" bIns="0" anchor="ctr">
            <a:spAutoFit/>
          </a:bodyPr>
          <a:lstStyle/>
          <a:p>
            <a:r>
              <a:rPr lang="en-US" sz="4800" dirty="0">
                <a:solidFill>
                  <a:schemeClr val="bg1"/>
                </a:solidFill>
              </a:rPr>
              <a:t>Presentation Objectives</a:t>
            </a:r>
          </a:p>
        </p:txBody>
      </p:sp>
      <p:grpSp>
        <p:nvGrpSpPr>
          <p:cNvPr id="20" name="Group 19">
            <a:extLst>
              <a:ext uri="{FF2B5EF4-FFF2-40B4-BE49-F238E27FC236}">
                <a16:creationId xmlns:a16="http://schemas.microsoft.com/office/drawing/2014/main" id="{CEEE308C-7854-4AEF-9C76-74B87619FE8E}"/>
              </a:ext>
            </a:extLst>
          </p:cNvPr>
          <p:cNvGrpSpPr/>
          <p:nvPr/>
        </p:nvGrpSpPr>
        <p:grpSpPr>
          <a:xfrm>
            <a:off x="5082988" y="1987589"/>
            <a:ext cx="7109012" cy="3829498"/>
            <a:chOff x="5606398" y="760848"/>
            <a:chExt cx="6109352" cy="2804608"/>
          </a:xfrm>
        </p:grpSpPr>
        <p:cxnSp>
          <p:nvCxnSpPr>
            <p:cNvPr id="12" name="Straight Connector 11">
              <a:extLst>
                <a:ext uri="{FF2B5EF4-FFF2-40B4-BE49-F238E27FC236}">
                  <a16:creationId xmlns:a16="http://schemas.microsoft.com/office/drawing/2014/main" id="{62D8F187-BECB-477B-946E-9A95AF8B2505}"/>
                </a:ext>
              </a:extLst>
            </p:cNvPr>
            <p:cNvCxnSpPr>
              <a:cxnSpLocks/>
            </p:cNvCxnSpPr>
            <p:nvPr/>
          </p:nvCxnSpPr>
          <p:spPr>
            <a:xfrm>
              <a:off x="5606398" y="3565456"/>
              <a:ext cx="61093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38EAB450-4F3F-492D-9E02-777E3AE49528}"/>
                </a:ext>
              </a:extLst>
            </p:cNvPr>
            <p:cNvSpPr txBox="1">
              <a:spLocks/>
            </p:cNvSpPr>
            <p:nvPr/>
          </p:nvSpPr>
          <p:spPr>
            <a:xfrm>
              <a:off x="5606398" y="760848"/>
              <a:ext cx="6109352" cy="2569631"/>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sz="4000" dirty="0">
                  <a:solidFill>
                    <a:srgbClr val="102747"/>
                  </a:solidFill>
                </a:rPr>
                <a:t>In this webinar you will learn about:</a:t>
              </a:r>
            </a:p>
            <a:p>
              <a:pPr>
                <a:lnSpc>
                  <a:spcPct val="100000"/>
                </a:lnSpc>
                <a:spcBef>
                  <a:spcPts val="0"/>
                </a:spcBef>
                <a:spcAft>
                  <a:spcPts val="600"/>
                </a:spcAft>
              </a:pPr>
              <a:endParaRPr lang="en-US" dirty="0"/>
            </a:p>
            <a:p>
              <a:pPr>
                <a:lnSpc>
                  <a:spcPct val="100000"/>
                </a:lnSpc>
                <a:spcBef>
                  <a:spcPts val="0"/>
                </a:spcBef>
                <a:spcAft>
                  <a:spcPts val="600"/>
                </a:spcAft>
              </a:pPr>
              <a:r>
                <a:rPr lang="en-US" dirty="0" smtClean="0"/>
                <a:t>Role of Commission, Commissioner &amp; DCA</a:t>
              </a:r>
              <a:endParaRPr lang="en-US" dirty="0"/>
            </a:p>
            <a:p>
              <a:pPr>
                <a:lnSpc>
                  <a:spcPct val="100000"/>
                </a:lnSpc>
                <a:spcBef>
                  <a:spcPts val="0"/>
                </a:spcBef>
                <a:spcAft>
                  <a:spcPts val="600"/>
                </a:spcAft>
              </a:pPr>
              <a:r>
                <a:rPr lang="en-US" dirty="0"/>
                <a:t>Importance of communication to work out issues</a:t>
              </a:r>
            </a:p>
            <a:p>
              <a:pPr>
                <a:lnSpc>
                  <a:spcPct val="100000"/>
                </a:lnSpc>
                <a:spcBef>
                  <a:spcPts val="0"/>
                </a:spcBef>
                <a:spcAft>
                  <a:spcPts val="600"/>
                </a:spcAft>
              </a:pPr>
              <a:r>
                <a:rPr lang="en-US" dirty="0" smtClean="0"/>
                <a:t>Enforcing the Compact in your own state</a:t>
              </a:r>
            </a:p>
            <a:p>
              <a:pPr>
                <a:lnSpc>
                  <a:spcPct val="100000"/>
                </a:lnSpc>
                <a:spcBef>
                  <a:spcPts val="0"/>
                </a:spcBef>
                <a:spcAft>
                  <a:spcPts val="600"/>
                </a:spcAft>
              </a:pPr>
              <a:r>
                <a:rPr lang="en-US" dirty="0"/>
                <a:t>Resources available to assist with difficult </a:t>
              </a:r>
              <a:r>
                <a:rPr lang="en-US" dirty="0" smtClean="0"/>
                <a:t>conversations</a:t>
              </a:r>
              <a:endParaRPr lang="en-US" dirty="0"/>
            </a:p>
          </p:txBody>
        </p:sp>
      </p:grpSp>
    </p:spTree>
    <p:custDataLst>
      <p:tags r:id="rId1"/>
    </p:custDataLst>
    <p:extLst>
      <p:ext uri="{BB962C8B-B14F-4D97-AF65-F5344CB8AC3E}">
        <p14:creationId xmlns:p14="http://schemas.microsoft.com/office/powerpoint/2010/main" val="31624136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D23D1C1-BC0E-4C47-992B-9FA9BDE3C491}"/>
              </a:ext>
            </a:extLst>
          </p:cNvPr>
          <p:cNvSpPr/>
          <p:nvPr/>
        </p:nvSpPr>
        <p:spPr>
          <a:xfrm>
            <a:off x="0" y="4038601"/>
            <a:ext cx="855406" cy="2095496"/>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37D462C8-611D-44B3-AE8B-598171DECC85}"/>
              </a:ext>
            </a:extLst>
          </p:cNvPr>
          <p:cNvGrpSpPr/>
          <p:nvPr/>
        </p:nvGrpSpPr>
        <p:grpSpPr>
          <a:xfrm>
            <a:off x="1297542" y="4266919"/>
            <a:ext cx="8063425" cy="1638863"/>
            <a:chOff x="810520" y="2509978"/>
            <a:chExt cx="8063425" cy="1638863"/>
          </a:xfrm>
        </p:grpSpPr>
        <p:sp>
          <p:nvSpPr>
            <p:cNvPr id="8" name="TextBox 7">
              <a:extLst>
                <a:ext uri="{FF2B5EF4-FFF2-40B4-BE49-F238E27FC236}">
                  <a16:creationId xmlns:a16="http://schemas.microsoft.com/office/drawing/2014/main" id="{551652B6-64CF-458A-8270-964052D22D1A}"/>
                </a:ext>
              </a:extLst>
            </p:cNvPr>
            <p:cNvSpPr txBox="1"/>
            <p:nvPr/>
          </p:nvSpPr>
          <p:spPr>
            <a:xfrm>
              <a:off x="810520" y="2509978"/>
              <a:ext cx="8063425" cy="923330"/>
            </a:xfrm>
            <a:prstGeom prst="rect">
              <a:avLst/>
            </a:prstGeom>
            <a:noFill/>
          </p:spPr>
          <p:txBody>
            <a:bodyPr wrap="square" lIns="0" tIns="0" rIns="0" bIns="0" rtlCol="0" anchor="b">
              <a:spAutoFit/>
            </a:bodyPr>
            <a:lstStyle/>
            <a:p>
              <a:r>
                <a:rPr lang="en-US" sz="6000" dirty="0" smtClean="0">
                  <a:solidFill>
                    <a:srgbClr val="102747"/>
                  </a:solidFill>
                  <a:latin typeface="Garamond" panose="02020404030301010803" pitchFamily="18" charset="0"/>
                </a:rPr>
                <a:t>Enforcing Compact</a:t>
              </a:r>
              <a:endParaRPr lang="en-US" sz="6000" dirty="0">
                <a:solidFill>
                  <a:srgbClr val="102747"/>
                </a:solidFill>
                <a:latin typeface="Garamond" panose="02020404030301010803" pitchFamily="18" charset="0"/>
              </a:endParaRPr>
            </a:p>
          </p:txBody>
        </p:sp>
        <p:sp>
          <p:nvSpPr>
            <p:cNvPr id="9" name="TextBox 8">
              <a:extLst>
                <a:ext uri="{FF2B5EF4-FFF2-40B4-BE49-F238E27FC236}">
                  <a16:creationId xmlns:a16="http://schemas.microsoft.com/office/drawing/2014/main" id="{2443BBBF-3E97-4402-B3CD-F2FB8322F17B}"/>
                </a:ext>
              </a:extLst>
            </p:cNvPr>
            <p:cNvSpPr txBox="1"/>
            <p:nvPr/>
          </p:nvSpPr>
          <p:spPr>
            <a:xfrm>
              <a:off x="810520" y="3717954"/>
              <a:ext cx="8063425" cy="430887"/>
            </a:xfrm>
            <a:prstGeom prst="rect">
              <a:avLst/>
            </a:prstGeom>
            <a:noFill/>
          </p:spPr>
          <p:txBody>
            <a:bodyPr wrap="square" lIns="0" tIns="0" rIns="0" bIns="0" rtlCol="0">
              <a:spAutoFit/>
            </a:bodyPr>
            <a:lstStyle/>
            <a:p>
              <a:endParaRPr lang="en-US" sz="2800" dirty="0">
                <a:solidFill>
                  <a:srgbClr val="102747"/>
                </a:solidFill>
                <a:latin typeface="Garamond" panose="02020404030301010803" pitchFamily="18" charset="0"/>
              </a:endParaRPr>
            </a:p>
          </p:txBody>
        </p:sp>
        <p:cxnSp>
          <p:nvCxnSpPr>
            <p:cNvPr id="10" name="Straight Connector 9">
              <a:extLst>
                <a:ext uri="{FF2B5EF4-FFF2-40B4-BE49-F238E27FC236}">
                  <a16:creationId xmlns:a16="http://schemas.microsoft.com/office/drawing/2014/main" id="{8151CEB8-FF46-49C5-A055-B63F891BB0BC}"/>
                </a:ext>
              </a:extLst>
            </p:cNvPr>
            <p:cNvCxnSpPr>
              <a:cxnSpLocks/>
            </p:cNvCxnSpPr>
            <p:nvPr/>
          </p:nvCxnSpPr>
          <p:spPr>
            <a:xfrm>
              <a:off x="810520" y="3575631"/>
              <a:ext cx="806342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691BF65B-946B-4165-A78D-059FD267016F}"/>
              </a:ext>
            </a:extLst>
          </p:cNvPr>
          <p:cNvSpPr/>
          <p:nvPr/>
        </p:nvSpPr>
        <p:spPr>
          <a:xfrm>
            <a:off x="9803102" y="4038601"/>
            <a:ext cx="2388897" cy="2095496"/>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24579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02747"/>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792" y="939608"/>
            <a:ext cx="11542644" cy="4351338"/>
          </a:xfrm>
        </p:spPr>
        <p:txBody>
          <a:bodyPr>
            <a:normAutofit/>
          </a:bodyPr>
          <a:lstStyle/>
          <a:p>
            <a:pPr algn="ctr"/>
            <a:r>
              <a:rPr lang="en-US" sz="5400" dirty="0">
                <a:solidFill>
                  <a:schemeClr val="bg1"/>
                </a:solidFill>
              </a:rPr>
              <a:t>In resolving issues/working with resistant stakeholders, has your knowledge of your state’s statute helped you?</a:t>
            </a:r>
          </a:p>
        </p:txBody>
      </p:sp>
      <p:sp>
        <p:nvSpPr>
          <p:cNvPr id="5" name="Slide Number Placeholder 4"/>
          <p:cNvSpPr>
            <a:spLocks noGrp="1"/>
          </p:cNvSpPr>
          <p:nvPr>
            <p:ph type="sldNum" sz="quarter" idx="12"/>
          </p:nvPr>
        </p:nvSpPr>
        <p:spPr/>
        <p:txBody>
          <a:bodyPr/>
          <a:lstStyle/>
          <a:p>
            <a:fld id="{20ACEE5B-6B89-47D3-A969-11CC9D54FA43}" type="slidenum">
              <a:rPr lang="en-US" smtClean="0"/>
              <a:t>21</a:t>
            </a:fld>
            <a:endParaRPr lang="en-US"/>
          </a:p>
        </p:txBody>
      </p:sp>
      <p:pic>
        <p:nvPicPr>
          <p:cNvPr id="7" name="Picture 6"/>
          <p:cNvPicPr>
            <a:picLocks noChangeAspect="1"/>
          </p:cNvPicPr>
          <p:nvPr/>
        </p:nvPicPr>
        <p:blipFill>
          <a:blip r:embed="rId4"/>
          <a:stretch>
            <a:fillRect/>
          </a:stretch>
        </p:blipFill>
        <p:spPr>
          <a:xfrm>
            <a:off x="1401972" y="4046983"/>
            <a:ext cx="3894157" cy="18518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5"/>
          <a:stretch>
            <a:fillRect/>
          </a:stretch>
        </p:blipFill>
        <p:spPr>
          <a:xfrm>
            <a:off x="5859901" y="3860277"/>
            <a:ext cx="4854361" cy="22252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4686606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DD081F-81B2-4DAF-B81A-01070A0AC9C3}"/>
              </a:ext>
            </a:extLst>
          </p:cNvPr>
          <p:cNvSpPr/>
          <p:nvPr/>
        </p:nvSpPr>
        <p:spPr>
          <a:xfrm>
            <a:off x="0" y="0"/>
            <a:ext cx="7834470" cy="6857993"/>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237744" y="1067930"/>
            <a:ext cx="6931152" cy="559449"/>
          </a:xfrm>
        </p:spPr>
        <p:txBody>
          <a:bodyPr wrap="square" lIns="0" tIns="0" rIns="0" bIns="0" anchor="ctr">
            <a:spAutoFit/>
          </a:bodyPr>
          <a:lstStyle/>
          <a:p>
            <a:r>
              <a:rPr lang="en-US" sz="4000" dirty="0">
                <a:solidFill>
                  <a:schemeClr val="bg1"/>
                </a:solidFill>
              </a:rPr>
              <a:t>Interstate Compact Legislation</a:t>
            </a:r>
          </a:p>
        </p:txBody>
      </p:sp>
      <p:sp>
        <p:nvSpPr>
          <p:cNvPr id="3" name="Content Placeholder 2">
            <a:extLst>
              <a:ext uri="{FF2B5EF4-FFF2-40B4-BE49-F238E27FC236}">
                <a16:creationId xmlns:a16="http://schemas.microsoft.com/office/drawing/2014/main" id="{CCFEB3EB-D02A-4B2A-9829-29CDD5B66A36}"/>
              </a:ext>
            </a:extLst>
          </p:cNvPr>
          <p:cNvSpPr>
            <a:spLocks noGrp="1"/>
          </p:cNvSpPr>
          <p:nvPr>
            <p:ph idx="1"/>
          </p:nvPr>
        </p:nvSpPr>
        <p:spPr>
          <a:xfrm>
            <a:off x="237744" y="2592371"/>
            <a:ext cx="7132320" cy="3391400"/>
          </a:xfrm>
        </p:spPr>
        <p:txBody>
          <a:bodyPr lIns="0" tIns="0" rIns="0" bIns="0" anchor="t">
            <a:noAutofit/>
          </a:bodyPr>
          <a:lstStyle/>
          <a:p>
            <a:pPr marL="0" indent="0">
              <a:lnSpc>
                <a:spcPct val="100000"/>
              </a:lnSpc>
              <a:spcBef>
                <a:spcPts val="0"/>
              </a:spcBef>
              <a:spcAft>
                <a:spcPts val="1200"/>
              </a:spcAft>
              <a:buClr>
                <a:schemeClr val="bg1"/>
              </a:buClr>
              <a:buNone/>
            </a:pPr>
            <a:r>
              <a:rPr lang="en-US" sz="3200" dirty="0">
                <a:solidFill>
                  <a:schemeClr val="bg1"/>
                </a:solidFill>
              </a:rPr>
              <a:t>Courts, Parole Boards, Community Corrections &amp; Other Executive Agencies:</a:t>
            </a:r>
          </a:p>
          <a:p>
            <a:pPr>
              <a:lnSpc>
                <a:spcPct val="100000"/>
              </a:lnSpc>
              <a:spcBef>
                <a:spcPts val="0"/>
              </a:spcBef>
              <a:spcAft>
                <a:spcPts val="1200"/>
              </a:spcAft>
              <a:buClr>
                <a:schemeClr val="bg1"/>
              </a:buClr>
            </a:pPr>
            <a:r>
              <a:rPr lang="en-US" sz="3200" dirty="0" smtClean="0">
                <a:solidFill>
                  <a:schemeClr val="bg1"/>
                </a:solidFill>
              </a:rPr>
              <a:t>Subject </a:t>
            </a:r>
            <a:r>
              <a:rPr lang="en-US" sz="3200" dirty="0">
                <a:solidFill>
                  <a:schemeClr val="bg1"/>
                </a:solidFill>
              </a:rPr>
              <a:t>to the ICAOS Rules</a:t>
            </a:r>
          </a:p>
          <a:p>
            <a:pPr>
              <a:lnSpc>
                <a:spcPct val="100000"/>
              </a:lnSpc>
              <a:spcBef>
                <a:spcPts val="0"/>
              </a:spcBef>
              <a:spcAft>
                <a:spcPts val="1200"/>
              </a:spcAft>
              <a:buClr>
                <a:schemeClr val="bg1"/>
              </a:buClr>
            </a:pPr>
            <a:r>
              <a:rPr lang="en-US" sz="3200" dirty="0">
                <a:solidFill>
                  <a:schemeClr val="bg1"/>
                </a:solidFill>
              </a:rPr>
              <a:t>Must enforce &amp; effectuate the </a:t>
            </a:r>
            <a:r>
              <a:rPr lang="en-US" sz="3200" dirty="0" smtClean="0">
                <a:solidFill>
                  <a:schemeClr val="bg1"/>
                </a:solidFill>
              </a:rPr>
              <a:t>Compacts</a:t>
            </a:r>
          </a:p>
          <a:p>
            <a:pPr>
              <a:lnSpc>
                <a:spcPct val="100000"/>
              </a:lnSpc>
              <a:spcBef>
                <a:spcPts val="0"/>
              </a:spcBef>
              <a:spcAft>
                <a:spcPts val="1200"/>
              </a:spcAft>
              <a:buClr>
                <a:schemeClr val="bg1"/>
              </a:buClr>
            </a:pPr>
            <a:endParaRPr lang="en-US" sz="3200" dirty="0">
              <a:solidFill>
                <a:schemeClr val="bg1"/>
              </a:solidFill>
            </a:endParaRPr>
          </a:p>
          <a:p>
            <a:pPr marL="0" indent="0" algn="ctr">
              <a:lnSpc>
                <a:spcPct val="100000"/>
              </a:lnSpc>
              <a:spcBef>
                <a:spcPts val="0"/>
              </a:spcBef>
              <a:spcAft>
                <a:spcPts val="1200"/>
              </a:spcAft>
              <a:buClr>
                <a:schemeClr val="bg1"/>
              </a:buClr>
              <a:buNone/>
            </a:pPr>
            <a:r>
              <a:rPr lang="en-US" sz="5400" dirty="0" smtClean="0">
                <a:solidFill>
                  <a:schemeClr val="bg1"/>
                </a:solidFill>
              </a:rPr>
              <a:t>Know your statute!!!</a:t>
            </a:r>
            <a:endParaRPr lang="en-US" sz="5400" dirty="0">
              <a:solidFill>
                <a:schemeClr val="bg1"/>
              </a:solidFill>
            </a:endParaRPr>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22</a:t>
            </a:fld>
            <a:endParaRPr lang="en-US">
              <a:solidFill>
                <a:schemeClr val="bg1"/>
              </a:solidFill>
            </a:endParaRPr>
          </a:p>
        </p:txBody>
      </p:sp>
      <p:cxnSp>
        <p:nvCxnSpPr>
          <p:cNvPr id="9" name="Straight Connector 8">
            <a:extLst>
              <a:ext uri="{FF2B5EF4-FFF2-40B4-BE49-F238E27FC236}">
                <a16:creationId xmlns:a16="http://schemas.microsoft.com/office/drawing/2014/main" id="{C7FD908F-7DBA-4437-9681-9B15B002034C}"/>
              </a:ext>
            </a:extLst>
          </p:cNvPr>
          <p:cNvCxnSpPr>
            <a:cxnSpLocks/>
          </p:cNvCxnSpPr>
          <p:nvPr/>
        </p:nvCxnSpPr>
        <p:spPr>
          <a:xfrm flipV="1">
            <a:off x="418027" y="2340864"/>
            <a:ext cx="5287829" cy="33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816A1CC-ABA3-4B98-9EBF-920D0D41FFF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192004" y="1907070"/>
            <a:ext cx="4581969" cy="3043860"/>
          </a:xfrm>
          <a:prstGeom prst="rect">
            <a:avLst/>
          </a:prstGeom>
        </p:spPr>
      </p:pic>
    </p:spTree>
    <p:custDataLst>
      <p:tags r:id="rId1"/>
    </p:custDataLst>
    <p:extLst>
      <p:ext uri="{BB962C8B-B14F-4D97-AF65-F5344CB8AC3E}">
        <p14:creationId xmlns:p14="http://schemas.microsoft.com/office/powerpoint/2010/main" val="26417286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4C569CE-AFD4-47E4-9CA4-59538496BE0C}"/>
              </a:ext>
            </a:extLst>
          </p:cNvPr>
          <p:cNvSpPr/>
          <p:nvPr/>
        </p:nvSpPr>
        <p:spPr>
          <a:xfrm>
            <a:off x="5280336" y="-3811"/>
            <a:ext cx="6911664" cy="6857993"/>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noFill/>
        </p:spPr>
        <p:txBody>
          <a:bodyPr/>
          <a:lstStyle/>
          <a:p>
            <a:pPr algn="ctr"/>
            <a:fld id="{20ACEE5B-6B89-47D3-A969-11CC9D54FA43}" type="slidenum">
              <a:rPr lang="en-US" smtClean="0">
                <a:solidFill>
                  <a:schemeClr val="bg1"/>
                </a:solidFill>
              </a:rPr>
              <a:pPr algn="ctr"/>
              <a:t>23</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a:cxnSpLocks/>
          </p:cNvCxnSpPr>
          <p:nvPr/>
        </p:nvCxnSpPr>
        <p:spPr>
          <a:xfrm>
            <a:off x="5280338" y="6457950"/>
            <a:ext cx="59337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ooter Placeholder 6">
            <a:extLst>
              <a:ext uri="{FF2B5EF4-FFF2-40B4-BE49-F238E27FC236}">
                <a16:creationId xmlns:a16="http://schemas.microsoft.com/office/drawing/2014/main" id="{B622D9A7-4ADF-44B9-A4B5-AF89C3C4384E}"/>
              </a:ext>
            </a:extLst>
          </p:cNvPr>
          <p:cNvSpPr>
            <a:spLocks noGrp="1"/>
          </p:cNvSpPr>
          <p:nvPr>
            <p:ph type="ftr" sz="quarter" idx="11"/>
          </p:nvPr>
        </p:nvSpPr>
        <p:spPr>
          <a:xfrm>
            <a:off x="505361" y="5630156"/>
            <a:ext cx="4114800" cy="365125"/>
          </a:xfrm>
        </p:spPr>
        <p:txBody>
          <a:bodyPr vert="horz" lIns="0" tIns="45720" rIns="91440" bIns="45720" rtlCol="0" anchor="ctr"/>
          <a:lstStyle/>
          <a:p>
            <a:pPr algn="l"/>
            <a:r>
              <a:rPr lang="en-US" sz="3200" i="1" dirty="0" smtClean="0"/>
              <a:t>ICAOS is enacted into law by YOUR STATE</a:t>
            </a:r>
            <a:endParaRPr lang="en-US" sz="3200" i="1" dirty="0"/>
          </a:p>
        </p:txBody>
      </p:sp>
      <p:cxnSp>
        <p:nvCxnSpPr>
          <p:cNvPr id="16" name="Straight Connector 15">
            <a:extLst>
              <a:ext uri="{FF2B5EF4-FFF2-40B4-BE49-F238E27FC236}">
                <a16:creationId xmlns:a16="http://schemas.microsoft.com/office/drawing/2014/main" id="{CAEA7AF2-1E15-4151-9F69-95B9E8C43451}"/>
              </a:ext>
            </a:extLst>
          </p:cNvPr>
          <p:cNvCxnSpPr>
            <a:cxnSpLocks/>
          </p:cNvCxnSpPr>
          <p:nvPr/>
        </p:nvCxnSpPr>
        <p:spPr>
          <a:xfrm>
            <a:off x="476250" y="1246921"/>
            <a:ext cx="417302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926BC2D-C475-4763-93F8-BE33BD9698D1}"/>
              </a:ext>
            </a:extLst>
          </p:cNvPr>
          <p:cNvCxnSpPr>
            <a:cxnSpLocks/>
          </p:cNvCxnSpPr>
          <p:nvPr/>
        </p:nvCxnSpPr>
        <p:spPr>
          <a:xfrm>
            <a:off x="4723238" y="6457950"/>
            <a:ext cx="5571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28A34FCC-159E-43A0-B7A2-6960C2497FE6}"/>
              </a:ext>
            </a:extLst>
          </p:cNvPr>
          <p:cNvGrpSpPr/>
          <p:nvPr/>
        </p:nvGrpSpPr>
        <p:grpSpPr>
          <a:xfrm>
            <a:off x="5677397" y="841787"/>
            <a:ext cx="6236697" cy="5490241"/>
            <a:chOff x="5795332" y="1048984"/>
            <a:chExt cx="5847088" cy="4948741"/>
          </a:xfrm>
        </p:grpSpPr>
        <p:grpSp>
          <p:nvGrpSpPr>
            <p:cNvPr id="40" name="Group 39">
              <a:extLst>
                <a:ext uri="{FF2B5EF4-FFF2-40B4-BE49-F238E27FC236}">
                  <a16:creationId xmlns:a16="http://schemas.microsoft.com/office/drawing/2014/main" id="{5C28CC65-4B8A-4DA5-B414-F7C64BDA33D6}"/>
                </a:ext>
              </a:extLst>
            </p:cNvPr>
            <p:cNvGrpSpPr/>
            <p:nvPr/>
          </p:nvGrpSpPr>
          <p:grpSpPr>
            <a:xfrm>
              <a:off x="5795333" y="1048984"/>
              <a:ext cx="5847087" cy="1220651"/>
              <a:chOff x="5795333" y="788289"/>
              <a:chExt cx="5847087" cy="1220651"/>
            </a:xfrm>
          </p:grpSpPr>
          <p:sp>
            <p:nvSpPr>
              <p:cNvPr id="20" name="Rectangle 19">
                <a:extLst>
                  <a:ext uri="{FF2B5EF4-FFF2-40B4-BE49-F238E27FC236}">
                    <a16:creationId xmlns:a16="http://schemas.microsoft.com/office/drawing/2014/main" id="{1CF289BA-4F2A-4AEB-A175-1F0661BC0534}"/>
                  </a:ext>
                </a:extLst>
              </p:cNvPr>
              <p:cNvSpPr/>
              <p:nvPr/>
            </p:nvSpPr>
            <p:spPr>
              <a:xfrm>
                <a:off x="5795333" y="827546"/>
                <a:ext cx="469615" cy="862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ct val="0"/>
                  </a:spcBef>
                </a:pPr>
                <a:r>
                  <a:rPr lang="en-US" sz="2800" b="1" dirty="0">
                    <a:solidFill>
                      <a:srgbClr val="102747"/>
                    </a:solidFill>
                    <a:latin typeface="+mj-lt"/>
                    <a:ea typeface="+mj-ea"/>
                    <a:cs typeface="+mj-cs"/>
                  </a:rPr>
                  <a:t>1</a:t>
                </a:r>
              </a:p>
            </p:txBody>
          </p:sp>
          <p:sp>
            <p:nvSpPr>
              <p:cNvPr id="25" name="Content Placeholder 2">
                <a:extLst>
                  <a:ext uri="{FF2B5EF4-FFF2-40B4-BE49-F238E27FC236}">
                    <a16:creationId xmlns:a16="http://schemas.microsoft.com/office/drawing/2014/main" id="{29864AAE-8196-49EA-AAC2-02573C3FACB3}"/>
                  </a:ext>
                </a:extLst>
              </p:cNvPr>
              <p:cNvSpPr txBox="1">
                <a:spLocks/>
              </p:cNvSpPr>
              <p:nvPr/>
            </p:nvSpPr>
            <p:spPr>
              <a:xfrm>
                <a:off x="6452317" y="788289"/>
                <a:ext cx="5190103" cy="1220651"/>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sz="2400" dirty="0" smtClean="0">
                    <a:solidFill>
                      <a:schemeClr val="bg1"/>
                    </a:solidFill>
                  </a:rPr>
                  <a:t>Requires Rules to be Promulgated &amp; Applied</a:t>
                </a:r>
                <a:endParaRPr lang="en-US" sz="2400" dirty="0">
                  <a:solidFill>
                    <a:schemeClr val="bg1"/>
                  </a:solidFill>
                </a:endParaRPr>
              </a:p>
              <a:p>
                <a:pPr>
                  <a:lnSpc>
                    <a:spcPct val="100000"/>
                  </a:lnSpc>
                  <a:spcBef>
                    <a:spcPts val="0"/>
                  </a:spcBef>
                  <a:spcAft>
                    <a:spcPts val="600"/>
                  </a:spcAft>
                  <a:buClr>
                    <a:schemeClr val="bg1"/>
                  </a:buClr>
                  <a:buFont typeface="Wingdings" panose="05000000000000000000" pitchFamily="2" charset="2"/>
                  <a:buChar char="Ø"/>
                </a:pPr>
                <a:r>
                  <a:rPr lang="en-US" altLang="en-US" sz="2000" dirty="0" smtClean="0">
                    <a:solidFill>
                      <a:schemeClr val="bg1"/>
                    </a:solidFill>
                    <a:cs typeface="Calibri" panose="020F0502020204030204" pitchFamily="34" charset="0"/>
                  </a:rPr>
                  <a:t>Adhering to the Core Purpose of the Compact</a:t>
                </a:r>
              </a:p>
              <a:p>
                <a:pPr>
                  <a:lnSpc>
                    <a:spcPct val="100000"/>
                  </a:lnSpc>
                  <a:spcBef>
                    <a:spcPts val="0"/>
                  </a:spcBef>
                  <a:spcAft>
                    <a:spcPts val="600"/>
                  </a:spcAft>
                  <a:buClr>
                    <a:schemeClr val="bg1"/>
                  </a:buClr>
                  <a:buFont typeface="Wingdings" panose="05000000000000000000" pitchFamily="2" charset="2"/>
                  <a:buChar char="Ø"/>
                </a:pPr>
                <a:r>
                  <a:rPr lang="en-US" sz="2000" dirty="0" smtClean="0">
                    <a:solidFill>
                      <a:schemeClr val="bg1"/>
                    </a:solidFill>
                    <a:cs typeface="Calibri" panose="020F0502020204030204" pitchFamily="34" charset="0"/>
                  </a:rPr>
                  <a:t>Efficiently &amp; Effectively</a:t>
                </a:r>
              </a:p>
              <a:p>
                <a:pPr marL="0" indent="0">
                  <a:lnSpc>
                    <a:spcPct val="100000"/>
                  </a:lnSpc>
                  <a:spcBef>
                    <a:spcPts val="0"/>
                  </a:spcBef>
                  <a:spcAft>
                    <a:spcPts val="600"/>
                  </a:spcAft>
                  <a:buNone/>
                </a:pPr>
                <a:endParaRPr lang="en-US" sz="1400" dirty="0">
                  <a:solidFill>
                    <a:schemeClr val="bg1"/>
                  </a:solidFill>
                </a:endParaRPr>
              </a:p>
            </p:txBody>
          </p:sp>
        </p:grpSp>
        <p:grpSp>
          <p:nvGrpSpPr>
            <p:cNvPr id="39" name="Group 38">
              <a:extLst>
                <a:ext uri="{FF2B5EF4-FFF2-40B4-BE49-F238E27FC236}">
                  <a16:creationId xmlns:a16="http://schemas.microsoft.com/office/drawing/2014/main" id="{A8345170-6701-4E1F-9D9D-6809601105C0}"/>
                </a:ext>
              </a:extLst>
            </p:cNvPr>
            <p:cNvGrpSpPr/>
            <p:nvPr/>
          </p:nvGrpSpPr>
          <p:grpSpPr>
            <a:xfrm>
              <a:off x="5795334" y="2544797"/>
              <a:ext cx="5742789" cy="1650654"/>
              <a:chOff x="5795334" y="2530021"/>
              <a:chExt cx="5742789" cy="1650654"/>
            </a:xfrm>
          </p:grpSpPr>
          <p:sp>
            <p:nvSpPr>
              <p:cNvPr id="21" name="Rectangle 20">
                <a:extLst>
                  <a:ext uri="{FF2B5EF4-FFF2-40B4-BE49-F238E27FC236}">
                    <a16:creationId xmlns:a16="http://schemas.microsoft.com/office/drawing/2014/main" id="{7C38E3CA-3F5B-4EC2-B3FB-24CEEEFBB2F0}"/>
                  </a:ext>
                </a:extLst>
              </p:cNvPr>
              <p:cNvSpPr/>
              <p:nvPr/>
            </p:nvSpPr>
            <p:spPr>
              <a:xfrm>
                <a:off x="5795334" y="2773702"/>
                <a:ext cx="469615" cy="862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ct val="0"/>
                  </a:spcBef>
                </a:pPr>
                <a:r>
                  <a:rPr lang="en-US" sz="2800" b="1" dirty="0">
                    <a:solidFill>
                      <a:srgbClr val="102747"/>
                    </a:solidFill>
                    <a:latin typeface="+mj-lt"/>
                    <a:ea typeface="+mj-ea"/>
                    <a:cs typeface="+mj-cs"/>
                  </a:rPr>
                  <a:t>2</a:t>
                </a:r>
              </a:p>
            </p:txBody>
          </p:sp>
          <p:sp>
            <p:nvSpPr>
              <p:cNvPr id="26" name="Content Placeholder 2">
                <a:extLst>
                  <a:ext uri="{FF2B5EF4-FFF2-40B4-BE49-F238E27FC236}">
                    <a16:creationId xmlns:a16="http://schemas.microsoft.com/office/drawing/2014/main" id="{1D7DDDF0-EBE6-4A40-AC39-059294E8487E}"/>
                  </a:ext>
                </a:extLst>
              </p:cNvPr>
              <p:cNvSpPr txBox="1">
                <a:spLocks/>
              </p:cNvSpPr>
              <p:nvPr/>
            </p:nvSpPr>
            <p:spPr>
              <a:xfrm>
                <a:off x="6452316" y="2530021"/>
                <a:ext cx="5085807" cy="1650654"/>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sz="2400" dirty="0" smtClean="0">
                    <a:solidFill>
                      <a:schemeClr val="bg1"/>
                    </a:solidFill>
                  </a:rPr>
                  <a:t>Outlines Commission’s Duties</a:t>
                </a:r>
                <a:endParaRPr lang="en-US" sz="2400" dirty="0">
                  <a:solidFill>
                    <a:schemeClr val="bg1"/>
                  </a:solidFill>
                </a:endParaRPr>
              </a:p>
              <a:p>
                <a:pPr>
                  <a:lnSpc>
                    <a:spcPct val="100000"/>
                  </a:lnSpc>
                  <a:spcBef>
                    <a:spcPts val="0"/>
                  </a:spcBef>
                  <a:spcAft>
                    <a:spcPts val="600"/>
                  </a:spcAft>
                  <a:buClr>
                    <a:schemeClr val="bg1"/>
                  </a:buClr>
                  <a:buFont typeface="Wingdings" panose="05000000000000000000" pitchFamily="2" charset="2"/>
                  <a:buChar char="Ø"/>
                </a:pPr>
                <a:r>
                  <a:rPr lang="en-US" altLang="en-US" sz="2000" dirty="0" smtClean="0">
                    <a:solidFill>
                      <a:schemeClr val="bg1"/>
                    </a:solidFill>
                    <a:cs typeface="Calibri" panose="020F0502020204030204" pitchFamily="34" charset="0"/>
                  </a:rPr>
                  <a:t>Establish By-laws, Council, Policy, etc.</a:t>
                </a:r>
              </a:p>
              <a:p>
                <a:pPr>
                  <a:lnSpc>
                    <a:spcPct val="100000"/>
                  </a:lnSpc>
                  <a:spcBef>
                    <a:spcPts val="0"/>
                  </a:spcBef>
                  <a:spcAft>
                    <a:spcPts val="600"/>
                  </a:spcAft>
                  <a:buClr>
                    <a:schemeClr val="bg1"/>
                  </a:buClr>
                  <a:buFont typeface="Wingdings" panose="05000000000000000000" pitchFamily="2" charset="2"/>
                  <a:buChar char="Ø"/>
                </a:pPr>
                <a:r>
                  <a:rPr lang="en-US" altLang="en-US" sz="2000" dirty="0" smtClean="0">
                    <a:solidFill>
                      <a:schemeClr val="bg1"/>
                    </a:solidFill>
                    <a:cs typeface="Calibri" panose="020F0502020204030204" pitchFamily="34" charset="0"/>
                  </a:rPr>
                  <a:t>Reporting to State Officials</a:t>
                </a:r>
              </a:p>
              <a:p>
                <a:pPr>
                  <a:lnSpc>
                    <a:spcPct val="100000"/>
                  </a:lnSpc>
                  <a:spcBef>
                    <a:spcPts val="0"/>
                  </a:spcBef>
                  <a:spcAft>
                    <a:spcPts val="600"/>
                  </a:spcAft>
                  <a:buClr>
                    <a:schemeClr val="bg1"/>
                  </a:buClr>
                  <a:buFont typeface="Wingdings" panose="05000000000000000000" pitchFamily="2" charset="2"/>
                  <a:buChar char="Ø"/>
                </a:pPr>
                <a:r>
                  <a:rPr lang="en-US" altLang="en-US" sz="2000" dirty="0" smtClean="0">
                    <a:solidFill>
                      <a:schemeClr val="bg1"/>
                    </a:solidFill>
                    <a:cs typeface="Calibri" panose="020F0502020204030204" pitchFamily="34" charset="0"/>
                  </a:rPr>
                  <a:t>Monitor Compliance/Establish Measures </a:t>
                </a:r>
                <a:endParaRPr lang="en-US" altLang="en-US" sz="2000" dirty="0">
                  <a:solidFill>
                    <a:schemeClr val="bg1"/>
                  </a:solidFill>
                  <a:cs typeface="Calibri" panose="020F0502020204030204" pitchFamily="34" charset="0"/>
                </a:endParaRPr>
              </a:p>
              <a:p>
                <a:pPr>
                  <a:lnSpc>
                    <a:spcPct val="100000"/>
                  </a:lnSpc>
                  <a:spcBef>
                    <a:spcPts val="0"/>
                  </a:spcBef>
                  <a:spcAft>
                    <a:spcPts val="600"/>
                  </a:spcAft>
                  <a:buClr>
                    <a:schemeClr val="bg1"/>
                  </a:buClr>
                  <a:buFont typeface="Wingdings" panose="05000000000000000000" pitchFamily="2" charset="2"/>
                  <a:buChar char="Ø"/>
                </a:pPr>
                <a:endParaRPr lang="en-US" sz="2000" dirty="0">
                  <a:solidFill>
                    <a:schemeClr val="bg1"/>
                  </a:solidFill>
                  <a:cs typeface="Calibri" panose="020F0502020204030204" pitchFamily="34" charset="0"/>
                </a:endParaRPr>
              </a:p>
            </p:txBody>
          </p:sp>
        </p:grpSp>
        <p:grpSp>
          <p:nvGrpSpPr>
            <p:cNvPr id="38" name="Group 37">
              <a:extLst>
                <a:ext uri="{FF2B5EF4-FFF2-40B4-BE49-F238E27FC236}">
                  <a16:creationId xmlns:a16="http://schemas.microsoft.com/office/drawing/2014/main" id="{45C5F162-B193-42F7-92B8-CC3292786192}"/>
                </a:ext>
              </a:extLst>
            </p:cNvPr>
            <p:cNvGrpSpPr/>
            <p:nvPr/>
          </p:nvGrpSpPr>
          <p:grpSpPr>
            <a:xfrm>
              <a:off x="5795332" y="4579898"/>
              <a:ext cx="5615350" cy="1417827"/>
              <a:chOff x="5795332" y="4811041"/>
              <a:chExt cx="5615350" cy="1417827"/>
            </a:xfrm>
          </p:grpSpPr>
          <p:sp>
            <p:nvSpPr>
              <p:cNvPr id="22" name="Rectangle 21">
                <a:extLst>
                  <a:ext uri="{FF2B5EF4-FFF2-40B4-BE49-F238E27FC236}">
                    <a16:creationId xmlns:a16="http://schemas.microsoft.com/office/drawing/2014/main" id="{57601086-027A-40D6-9C00-9CE126EE4542}"/>
                  </a:ext>
                </a:extLst>
              </p:cNvPr>
              <p:cNvSpPr/>
              <p:nvPr/>
            </p:nvSpPr>
            <p:spPr>
              <a:xfrm>
                <a:off x="5795332" y="4811041"/>
                <a:ext cx="469615" cy="785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ct val="0"/>
                  </a:spcBef>
                </a:pPr>
                <a:r>
                  <a:rPr lang="en-US" sz="2800" b="1" dirty="0">
                    <a:solidFill>
                      <a:srgbClr val="102747"/>
                    </a:solidFill>
                    <a:latin typeface="+mj-lt"/>
                    <a:ea typeface="+mj-ea"/>
                    <a:cs typeface="+mj-cs"/>
                  </a:rPr>
                  <a:t>3</a:t>
                </a:r>
              </a:p>
            </p:txBody>
          </p:sp>
          <p:sp>
            <p:nvSpPr>
              <p:cNvPr id="27" name="Content Placeholder 2">
                <a:extLst>
                  <a:ext uri="{FF2B5EF4-FFF2-40B4-BE49-F238E27FC236}">
                    <a16:creationId xmlns:a16="http://schemas.microsoft.com/office/drawing/2014/main" id="{82A8A580-6D58-4C41-A349-D8D423A65E22}"/>
                  </a:ext>
                </a:extLst>
              </p:cNvPr>
              <p:cNvSpPr txBox="1">
                <a:spLocks/>
              </p:cNvSpPr>
              <p:nvPr/>
            </p:nvSpPr>
            <p:spPr>
              <a:xfrm>
                <a:off x="6452316" y="4897248"/>
                <a:ext cx="4958366" cy="1331620"/>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sz="2400" dirty="0" smtClean="0">
                    <a:solidFill>
                      <a:schemeClr val="bg1"/>
                    </a:solidFill>
                  </a:rPr>
                  <a:t>Defines Commissioner Appointment Process (which varies state to state)</a:t>
                </a:r>
              </a:p>
              <a:p>
                <a:pPr marL="0" indent="0">
                  <a:lnSpc>
                    <a:spcPct val="100000"/>
                  </a:lnSpc>
                  <a:spcBef>
                    <a:spcPts val="0"/>
                  </a:spcBef>
                  <a:buClrTx/>
                  <a:buNone/>
                  <a:defRPr sz="2000" b="0" i="0" u="none" strike="noStrike" kern="1200" spc="0" baseline="0">
                    <a:solidFill>
                      <a:srgbClr val="102747"/>
                    </a:solidFill>
                    <a:latin typeface="+mn-lt"/>
                    <a:ea typeface="+mn-ea"/>
                    <a:cs typeface="+mn-cs"/>
                  </a:defRPr>
                </a:pPr>
                <a:endParaRPr lang="en-US" sz="2400" dirty="0" smtClean="0">
                  <a:solidFill>
                    <a:schemeClr val="bg1"/>
                  </a:solidFill>
                </a:endParaRPr>
              </a:p>
              <a:p>
                <a:pPr marL="0" indent="0">
                  <a:lnSpc>
                    <a:spcPct val="100000"/>
                  </a:lnSpc>
                  <a:spcBef>
                    <a:spcPts val="0"/>
                  </a:spcBef>
                  <a:buClrTx/>
                  <a:buNone/>
                  <a:defRPr sz="2000" b="0" i="0" u="none" strike="noStrike" kern="1200" spc="0" baseline="0">
                    <a:solidFill>
                      <a:srgbClr val="102747"/>
                    </a:solidFill>
                    <a:latin typeface="+mn-lt"/>
                    <a:ea typeface="+mn-ea"/>
                    <a:cs typeface="+mn-cs"/>
                  </a:defRPr>
                </a:pPr>
                <a:endParaRPr lang="en-US" sz="2400" dirty="0">
                  <a:solidFill>
                    <a:schemeClr val="bg1"/>
                  </a:solidFill>
                </a:endParaRPr>
              </a:p>
            </p:txBody>
          </p:sp>
        </p:grpSp>
        <p:sp>
          <p:nvSpPr>
            <p:cNvPr id="28" name="Content Placeholder 2">
              <a:extLst>
                <a:ext uri="{FF2B5EF4-FFF2-40B4-BE49-F238E27FC236}">
                  <a16:creationId xmlns:a16="http://schemas.microsoft.com/office/drawing/2014/main" id="{3A79EB94-58A2-4233-B470-1E9689239953}"/>
                </a:ext>
              </a:extLst>
            </p:cNvPr>
            <p:cNvSpPr txBox="1">
              <a:spLocks/>
            </p:cNvSpPr>
            <p:nvPr/>
          </p:nvSpPr>
          <p:spPr>
            <a:xfrm>
              <a:off x="6452317" y="4552602"/>
              <a:ext cx="4958366" cy="215444"/>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endParaRPr lang="en-US" sz="1400" dirty="0">
                <a:solidFill>
                  <a:schemeClr val="bg1"/>
                </a:solidFill>
              </a:endParaRPr>
            </a:p>
          </p:txBody>
        </p:sp>
      </p:grpSp>
      <p:sp>
        <p:nvSpPr>
          <p:cNvPr id="23" name="Rectangle 22">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Title 1">
            <a:extLst>
              <a:ext uri="{FF2B5EF4-FFF2-40B4-BE49-F238E27FC236}">
                <a16:creationId xmlns:a16="http://schemas.microsoft.com/office/drawing/2014/main" id="{D019ADDA-F337-4788-86F1-266D5676F005}"/>
              </a:ext>
            </a:extLst>
          </p:cNvPr>
          <p:cNvSpPr txBox="1">
            <a:spLocks/>
          </p:cNvSpPr>
          <p:nvPr/>
        </p:nvSpPr>
        <p:spPr>
          <a:xfrm>
            <a:off x="476250" y="365125"/>
            <a:ext cx="11258550" cy="70167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t>Statute Explained</a:t>
            </a:r>
            <a:endParaRPr lang="en-US" sz="4000" dirty="0"/>
          </a:p>
        </p:txBody>
      </p:sp>
      <p:pic>
        <p:nvPicPr>
          <p:cNvPr id="2" name="Picture 1" descr="Our Rights and Responsibilities: Dog Law Q+A with Attorney ..."/>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38391" y="1816873"/>
            <a:ext cx="3193904" cy="3528319"/>
          </a:xfrm>
          <a:prstGeom prst="rect">
            <a:avLst/>
          </a:prstGeom>
        </p:spPr>
      </p:pic>
    </p:spTree>
    <p:custDataLst>
      <p:tags r:id="rId1"/>
    </p:custDataLst>
    <p:extLst>
      <p:ext uri="{BB962C8B-B14F-4D97-AF65-F5344CB8AC3E}">
        <p14:creationId xmlns:p14="http://schemas.microsoft.com/office/powerpoint/2010/main" val="19410518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24</a:t>
            </a:fld>
            <a:endParaRPr lang="en-US">
              <a:solidFill>
                <a:schemeClr val="bg1"/>
              </a:solidFill>
            </a:endParaRPr>
          </a:p>
        </p:txBody>
      </p:sp>
      <p:sp>
        <p:nvSpPr>
          <p:cNvPr id="7"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476250" y="6275388"/>
            <a:ext cx="4114800" cy="365125"/>
          </a:xfrm>
        </p:spPr>
        <p:txBody>
          <a:bodyPr lIns="0"/>
          <a:lstStyle/>
          <a:p>
            <a:pPr algn="l"/>
            <a:endParaRPr lang="en-US" dirty="0"/>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9DD95D5D-5CAB-49E1-8C46-AA0BB9844C00}"/>
              </a:ext>
            </a:extLst>
          </p:cNvPr>
          <p:cNvGrpSpPr/>
          <p:nvPr/>
        </p:nvGrpSpPr>
        <p:grpSpPr>
          <a:xfrm>
            <a:off x="4442279" y="2353235"/>
            <a:ext cx="3370462" cy="3039035"/>
            <a:chOff x="4329794" y="1386114"/>
            <a:chExt cx="3551464" cy="3873120"/>
          </a:xfrm>
        </p:grpSpPr>
        <p:sp>
          <p:nvSpPr>
            <p:cNvPr id="8" name="Content Placeholder 2">
              <a:extLst>
                <a:ext uri="{FF2B5EF4-FFF2-40B4-BE49-F238E27FC236}">
                  <a16:creationId xmlns:a16="http://schemas.microsoft.com/office/drawing/2014/main" id="{2CDB853E-776F-45FF-9101-292BB98A25ED}"/>
                </a:ext>
              </a:extLst>
            </p:cNvPr>
            <p:cNvSpPr txBox="1">
              <a:spLocks/>
            </p:cNvSpPr>
            <p:nvPr/>
          </p:nvSpPr>
          <p:spPr>
            <a:xfrm>
              <a:off x="4329794" y="1915885"/>
              <a:ext cx="3465352" cy="3343349"/>
            </a:xfrm>
            <a:prstGeom prst="rect">
              <a:avLst/>
            </a:prstGeom>
          </p:spPr>
          <p:txBody>
            <a:bodyPr vert="horz" lIns="0" tIns="0" rIns="0" bIns="0" rtlCol="0" anchor="ctr">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1200"/>
                </a:spcAft>
                <a:buClrTx/>
                <a:buNone/>
              </a:pPr>
              <a:r>
                <a:rPr lang="en-US" sz="2400" dirty="0">
                  <a:solidFill>
                    <a:prstClr val="black"/>
                  </a:solidFill>
                </a:rPr>
                <a:t>The Compact is binding upon all state authorities &amp; citizens</a:t>
              </a:r>
            </a:p>
          </p:txBody>
        </p:sp>
        <p:sp>
          <p:nvSpPr>
            <p:cNvPr id="12" name="Content Placeholder 2">
              <a:extLst>
                <a:ext uri="{FF2B5EF4-FFF2-40B4-BE49-F238E27FC236}">
                  <a16:creationId xmlns:a16="http://schemas.microsoft.com/office/drawing/2014/main" id="{F402F6DB-77B4-436B-A107-C00A6DD278B7}"/>
                </a:ext>
              </a:extLst>
            </p:cNvPr>
            <p:cNvSpPr txBox="1">
              <a:spLocks/>
            </p:cNvSpPr>
            <p:nvPr/>
          </p:nvSpPr>
          <p:spPr>
            <a:xfrm>
              <a:off x="4329794" y="1386114"/>
              <a:ext cx="3551464" cy="49244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Binding</a:t>
              </a:r>
            </a:p>
          </p:txBody>
        </p:sp>
        <p:cxnSp>
          <p:nvCxnSpPr>
            <p:cNvPr id="17" name="Straight Connector 16">
              <a:extLst>
                <a:ext uri="{FF2B5EF4-FFF2-40B4-BE49-F238E27FC236}">
                  <a16:creationId xmlns:a16="http://schemas.microsoft.com/office/drawing/2014/main" id="{CE8D27ED-BB1F-4539-8ED3-FB090333B45E}"/>
                </a:ext>
              </a:extLst>
            </p:cNvPr>
            <p:cNvCxnSpPr>
              <a:cxnSpLocks/>
            </p:cNvCxnSpPr>
            <p:nvPr/>
          </p:nvCxnSpPr>
          <p:spPr>
            <a:xfrm>
              <a:off x="4329794" y="1931642"/>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17610756-A6C6-418F-A031-4D4B3746C5F5}"/>
              </a:ext>
            </a:extLst>
          </p:cNvPr>
          <p:cNvGrpSpPr/>
          <p:nvPr/>
        </p:nvGrpSpPr>
        <p:grpSpPr>
          <a:xfrm>
            <a:off x="8408307" y="2353235"/>
            <a:ext cx="3478893" cy="3039035"/>
            <a:chOff x="8183336" y="1386114"/>
            <a:chExt cx="3551464" cy="3873119"/>
          </a:xfrm>
        </p:grpSpPr>
        <p:sp>
          <p:nvSpPr>
            <p:cNvPr id="9" name="Content Placeholder 2">
              <a:extLst>
                <a:ext uri="{FF2B5EF4-FFF2-40B4-BE49-F238E27FC236}">
                  <a16:creationId xmlns:a16="http://schemas.microsoft.com/office/drawing/2014/main" id="{7EBAC094-3DDB-4051-ABC3-FE3529A0C7F2}"/>
                </a:ext>
              </a:extLst>
            </p:cNvPr>
            <p:cNvSpPr txBox="1">
              <a:spLocks/>
            </p:cNvSpPr>
            <p:nvPr/>
          </p:nvSpPr>
          <p:spPr>
            <a:xfrm>
              <a:off x="8183336" y="1915885"/>
              <a:ext cx="3395885" cy="3343348"/>
            </a:xfrm>
            <a:prstGeom prst="rect">
              <a:avLst/>
            </a:prstGeom>
          </p:spPr>
          <p:txBody>
            <a:bodyPr vert="horz" lIns="0" tIns="0" rIns="0" bIns="0" rtlCol="0" anchor="ctr">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1200"/>
                </a:spcAft>
                <a:buClrTx/>
                <a:buNone/>
              </a:pPr>
              <a:r>
                <a:rPr lang="en-US" sz="2400" dirty="0">
                  <a:solidFill>
                    <a:prstClr val="black"/>
                  </a:solidFill>
                </a:rPr>
                <a:t>The Compact rules supersedes conflicting state law</a:t>
              </a:r>
            </a:p>
          </p:txBody>
        </p:sp>
        <p:sp>
          <p:nvSpPr>
            <p:cNvPr id="13" name="Content Placeholder 2">
              <a:extLst>
                <a:ext uri="{FF2B5EF4-FFF2-40B4-BE49-F238E27FC236}">
                  <a16:creationId xmlns:a16="http://schemas.microsoft.com/office/drawing/2014/main" id="{A04C8335-03EA-420B-BCCF-68E0D09916FD}"/>
                </a:ext>
              </a:extLst>
            </p:cNvPr>
            <p:cNvSpPr txBox="1">
              <a:spLocks/>
            </p:cNvSpPr>
            <p:nvPr/>
          </p:nvSpPr>
          <p:spPr>
            <a:xfrm>
              <a:off x="8183336" y="1386114"/>
              <a:ext cx="3551464" cy="49244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Supersedes</a:t>
              </a:r>
            </a:p>
          </p:txBody>
        </p:sp>
        <p:cxnSp>
          <p:nvCxnSpPr>
            <p:cNvPr id="18" name="Straight Connector 17">
              <a:extLst>
                <a:ext uri="{FF2B5EF4-FFF2-40B4-BE49-F238E27FC236}">
                  <a16:creationId xmlns:a16="http://schemas.microsoft.com/office/drawing/2014/main" id="{3245BE4C-7006-4A5C-BBD1-7F6746D2EDFD}"/>
                </a:ext>
              </a:extLst>
            </p:cNvPr>
            <p:cNvCxnSpPr>
              <a:cxnSpLocks/>
            </p:cNvCxnSpPr>
            <p:nvPr/>
          </p:nvCxnSpPr>
          <p:spPr>
            <a:xfrm>
              <a:off x="8183336" y="1931642"/>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115BD476-C700-4A6B-B7C2-C0C6F86FDD71}"/>
              </a:ext>
            </a:extLst>
          </p:cNvPr>
          <p:cNvGrpSpPr/>
          <p:nvPr/>
        </p:nvGrpSpPr>
        <p:grpSpPr>
          <a:xfrm>
            <a:off x="476249" y="2353235"/>
            <a:ext cx="3571315" cy="3039036"/>
            <a:chOff x="476250" y="1386114"/>
            <a:chExt cx="3551465" cy="3957960"/>
          </a:xfrm>
        </p:grpSpPr>
        <p:sp>
          <p:nvSpPr>
            <p:cNvPr id="11" name="Content Placeholder 2">
              <a:extLst>
                <a:ext uri="{FF2B5EF4-FFF2-40B4-BE49-F238E27FC236}">
                  <a16:creationId xmlns:a16="http://schemas.microsoft.com/office/drawing/2014/main" id="{2A148BEC-FF21-46F5-B3BE-3AEAA82F7A09}"/>
                </a:ext>
              </a:extLst>
            </p:cNvPr>
            <p:cNvSpPr txBox="1">
              <a:spLocks/>
            </p:cNvSpPr>
            <p:nvPr/>
          </p:nvSpPr>
          <p:spPr>
            <a:xfrm>
              <a:off x="476251" y="1386114"/>
              <a:ext cx="3551464" cy="641345"/>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Authorized</a:t>
              </a:r>
            </a:p>
          </p:txBody>
        </p:sp>
        <p:cxnSp>
          <p:nvCxnSpPr>
            <p:cNvPr id="16" name="Straight Connector 15">
              <a:extLst>
                <a:ext uri="{FF2B5EF4-FFF2-40B4-BE49-F238E27FC236}">
                  <a16:creationId xmlns:a16="http://schemas.microsoft.com/office/drawing/2014/main" id="{D70A7FD7-5F5D-4318-8FF5-9A6F6193220D}"/>
                </a:ext>
              </a:extLst>
            </p:cNvPr>
            <p:cNvCxnSpPr>
              <a:cxnSpLocks/>
            </p:cNvCxnSpPr>
            <p:nvPr/>
          </p:nvCxnSpPr>
          <p:spPr>
            <a:xfrm>
              <a:off x="476250" y="1933314"/>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02D04C75-9D7E-4858-925A-F3C1C5D41E53}"/>
                </a:ext>
              </a:extLst>
            </p:cNvPr>
            <p:cNvSpPr txBox="1">
              <a:spLocks/>
            </p:cNvSpPr>
            <p:nvPr/>
          </p:nvSpPr>
          <p:spPr>
            <a:xfrm>
              <a:off x="476251" y="2012780"/>
              <a:ext cx="3487483" cy="3331294"/>
            </a:xfrm>
            <a:prstGeom prst="rect">
              <a:avLst/>
            </a:prstGeom>
          </p:spPr>
          <p:txBody>
            <a:bodyPr vert="horz" lIns="0" tIns="0" rIns="0" bIns="0" rtlCol="0" anchor="ctr">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400" dirty="0"/>
                <a:t>The Compact is authorized by US Constitution &amp; Crime Control Act</a:t>
              </a:r>
            </a:p>
          </p:txBody>
        </p:sp>
      </p:grpSp>
      <p:sp>
        <p:nvSpPr>
          <p:cNvPr id="22" name="Title 1">
            <a:extLst>
              <a:ext uri="{FF2B5EF4-FFF2-40B4-BE49-F238E27FC236}">
                <a16:creationId xmlns:a16="http://schemas.microsoft.com/office/drawing/2014/main" id="{D019ADDA-F337-4788-86F1-266D5676F005}"/>
              </a:ext>
            </a:extLst>
          </p:cNvPr>
          <p:cNvSpPr txBox="1">
            <a:spLocks/>
          </p:cNvSpPr>
          <p:nvPr/>
        </p:nvSpPr>
        <p:spPr>
          <a:xfrm>
            <a:off x="476250" y="365125"/>
            <a:ext cx="11258550" cy="70167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Authority of an Interstate Compact</a:t>
            </a:r>
          </a:p>
        </p:txBody>
      </p:sp>
      <p:pic>
        <p:nvPicPr>
          <p:cNvPr id="23" name="Picture 22" descr="Destroying this Republic and the &lt;strong&gt;US Constitution&lt;/strong&gt; ⋆ The Old ..."/>
          <p:cNvPicPr>
            <a:picLocks noChangeAspect="1"/>
          </p:cNvPicPr>
          <p:nvPr/>
        </p:nvPicPr>
        <p:blipFill rotWithShape="1">
          <a:blip r:embed="rId4">
            <a:extLst>
              <a:ext uri="{28A0092B-C50C-407E-A947-70E740481C1C}">
                <a14:useLocalDpi xmlns:a14="http://schemas.microsoft.com/office/drawing/2010/main" val="0"/>
              </a:ext>
            </a:extLst>
          </a:blip>
          <a:srcRect t="8161" r="6297" b="37431"/>
          <a:stretch/>
        </p:blipFill>
        <p:spPr>
          <a:xfrm>
            <a:off x="476250" y="5170760"/>
            <a:ext cx="3121760" cy="1095570"/>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5240" r="3437" b="33798"/>
          <a:stretch/>
        </p:blipFill>
        <p:spPr>
          <a:xfrm>
            <a:off x="4442279" y="5158734"/>
            <a:ext cx="2985247" cy="1095570"/>
          </a:xfrm>
          <a:prstGeom prst="rect">
            <a:avLst/>
          </a:prstGeom>
        </p:spPr>
      </p:pic>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r="14639" b="41673"/>
          <a:stretch/>
        </p:blipFill>
        <p:spPr>
          <a:xfrm>
            <a:off x="8271795" y="5146710"/>
            <a:ext cx="2967565" cy="1119619"/>
          </a:xfrm>
          <a:prstGeom prst="rect">
            <a:avLst/>
          </a:prstGeom>
        </p:spPr>
      </p:pic>
    </p:spTree>
    <p:custDataLst>
      <p:tags r:id="rId1"/>
    </p:custDataLst>
    <p:extLst>
      <p:ext uri="{BB962C8B-B14F-4D97-AF65-F5344CB8AC3E}">
        <p14:creationId xmlns:p14="http://schemas.microsoft.com/office/powerpoint/2010/main" val="17592973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noFill/>
        </p:spPr>
        <p:txBody>
          <a:bodyPr/>
          <a:lstStyle/>
          <a:p>
            <a:pPr algn="ctr"/>
            <a:fld id="{20ACEE5B-6B89-47D3-A969-11CC9D54FA43}" type="slidenum">
              <a:rPr lang="en-US" smtClean="0">
                <a:solidFill>
                  <a:schemeClr val="bg1"/>
                </a:solidFill>
              </a:rPr>
              <a:pPr algn="ctr"/>
              <a:t>25</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a:cxnSpLocks/>
          </p:cNvCxnSpPr>
          <p:nvPr/>
        </p:nvCxnSpPr>
        <p:spPr>
          <a:xfrm>
            <a:off x="5280338" y="6457950"/>
            <a:ext cx="59337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4418FD2-1E4D-41DE-90CF-BB168478A4E4}"/>
              </a:ext>
            </a:extLst>
          </p:cNvPr>
          <p:cNvSpPr txBox="1">
            <a:spLocks/>
          </p:cNvSpPr>
          <p:nvPr/>
        </p:nvSpPr>
        <p:spPr>
          <a:xfrm>
            <a:off x="476250" y="566867"/>
            <a:ext cx="10066243" cy="55944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Implications of Non-Compliance</a:t>
            </a:r>
          </a:p>
        </p:txBody>
      </p:sp>
      <p:sp>
        <p:nvSpPr>
          <p:cNvPr id="14" name="Content Placeholder 2">
            <a:extLst>
              <a:ext uri="{FF2B5EF4-FFF2-40B4-BE49-F238E27FC236}">
                <a16:creationId xmlns:a16="http://schemas.microsoft.com/office/drawing/2014/main" id="{C327E4E7-CDA1-48AB-98DC-CC61E26C03B4}"/>
              </a:ext>
            </a:extLst>
          </p:cNvPr>
          <p:cNvSpPr txBox="1">
            <a:spLocks/>
          </p:cNvSpPr>
          <p:nvPr/>
        </p:nvSpPr>
        <p:spPr>
          <a:xfrm>
            <a:off x="1497496" y="1949825"/>
            <a:ext cx="9716604" cy="4325563"/>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It is incumbent upon prosecutors, judges and other state officials to understand the requirements of the Compact and its rules, as well as the consequences of non-compliance. </a:t>
            </a:r>
          </a:p>
          <a:p>
            <a:pPr marL="0" indent="0">
              <a:buNone/>
            </a:pPr>
            <a:endParaRPr lang="en-US" sz="1800" dirty="0"/>
          </a:p>
          <a:p>
            <a:pPr marL="0" indent="0">
              <a:buNone/>
            </a:pPr>
            <a:r>
              <a:rPr lang="en-US" dirty="0"/>
              <a:t>Failure of state judicial or executive branch officials to comply with the Compact and its rules results in the state defaulting on its obligations under the Compact and could lead the Commission to take corrective or punitive action, including suit in federal court for injunctive relief. </a:t>
            </a:r>
          </a:p>
        </p:txBody>
      </p:sp>
      <p:cxnSp>
        <p:nvCxnSpPr>
          <p:cNvPr id="16" name="Straight Connector 15">
            <a:extLst>
              <a:ext uri="{FF2B5EF4-FFF2-40B4-BE49-F238E27FC236}">
                <a16:creationId xmlns:a16="http://schemas.microsoft.com/office/drawing/2014/main" id="{CAEA7AF2-1E15-4151-9F69-95B9E8C43451}"/>
              </a:ext>
            </a:extLst>
          </p:cNvPr>
          <p:cNvCxnSpPr>
            <a:cxnSpLocks/>
          </p:cNvCxnSpPr>
          <p:nvPr/>
        </p:nvCxnSpPr>
        <p:spPr>
          <a:xfrm>
            <a:off x="476250" y="1246921"/>
            <a:ext cx="417302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Slide Number Placeholder 5">
            <a:extLst>
              <a:ext uri="{FF2B5EF4-FFF2-40B4-BE49-F238E27FC236}">
                <a16:creationId xmlns:a16="http://schemas.microsoft.com/office/drawing/2014/main" id="{CC019D98-9AE7-44E7-8F60-792F270F24EB}"/>
              </a:ext>
            </a:extLst>
          </p:cNvPr>
          <p:cNvSpPr txBox="1">
            <a:spLocks/>
          </p:cNvSpPr>
          <p:nvPr/>
        </p:nvSpPr>
        <p:spPr>
          <a:xfrm>
            <a:off x="11346287" y="6275388"/>
            <a:ext cx="388513" cy="365125"/>
          </a:xfrm>
          <a:prstGeom prst="rect">
            <a:avLst/>
          </a:prstGeom>
          <a:solidFill>
            <a:srgbClr val="102747"/>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5</a:t>
            </a:r>
          </a:p>
        </p:txBody>
      </p:sp>
      <p:cxnSp>
        <p:nvCxnSpPr>
          <p:cNvPr id="30" name="Straight Connector 2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857711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smtClean="0"/>
              <a:t>Know what needs Improvement</a:t>
            </a:r>
            <a:endParaRPr lang="en-US" sz="4000" dirty="0"/>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26</a:t>
            </a:fld>
            <a:endParaRPr lang="en-US">
              <a:solidFill>
                <a:schemeClr val="bg1"/>
              </a:solidFill>
            </a:endParaRPr>
          </a:p>
        </p:txBody>
      </p:sp>
      <p:sp>
        <p:nvSpPr>
          <p:cNvPr id="7"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476250" y="6275388"/>
            <a:ext cx="4114800" cy="365125"/>
          </a:xfrm>
        </p:spPr>
        <p:txBody>
          <a:bodyPr lIns="0"/>
          <a:lstStyle/>
          <a:p>
            <a:pPr algn="l"/>
            <a:endParaRPr lang="en-US" dirty="0"/>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E22A8E07-4925-4599-BEF0-E372B8064EE7}"/>
              </a:ext>
            </a:extLst>
          </p:cNvPr>
          <p:cNvSpPr txBox="1">
            <a:spLocks/>
          </p:cNvSpPr>
          <p:nvPr/>
        </p:nvSpPr>
        <p:spPr>
          <a:xfrm>
            <a:off x="5207190" y="3269624"/>
            <a:ext cx="6527610" cy="1446550"/>
          </a:xfrm>
          <a:prstGeom prst="rect">
            <a:avLst/>
          </a:prstGeom>
        </p:spPr>
        <p:txBody>
          <a:bodyPr vert="horz"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en-US" dirty="0" smtClean="0"/>
              <a:t>Know what rules pose challenges for your state and keep the conversation on it.</a:t>
            </a:r>
          </a:p>
          <a:p>
            <a:pPr>
              <a:lnSpc>
                <a:spcPct val="100000"/>
              </a:lnSpc>
              <a:spcBef>
                <a:spcPts val="0"/>
              </a:spcBef>
              <a:spcAft>
                <a:spcPts val="1200"/>
              </a:spcAft>
            </a:pPr>
            <a:r>
              <a:rPr lang="en-US" dirty="0" smtClean="0"/>
              <a:t>Take initiative/action</a:t>
            </a:r>
            <a:endParaRPr lang="en-US" dirty="0"/>
          </a:p>
        </p:txBody>
      </p:sp>
      <p:sp>
        <p:nvSpPr>
          <p:cNvPr id="19" name="Content Placeholder 2">
            <a:extLst>
              <a:ext uri="{FF2B5EF4-FFF2-40B4-BE49-F238E27FC236}">
                <a16:creationId xmlns:a16="http://schemas.microsoft.com/office/drawing/2014/main" id="{556B5AF3-219B-4D8A-B097-F93B55F5FF7F}"/>
              </a:ext>
            </a:extLst>
          </p:cNvPr>
          <p:cNvSpPr txBox="1">
            <a:spLocks/>
          </p:cNvSpPr>
          <p:nvPr/>
        </p:nvSpPr>
        <p:spPr>
          <a:xfrm>
            <a:off x="5207190" y="2490275"/>
            <a:ext cx="5752358" cy="553998"/>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600" dirty="0" smtClean="0">
                <a:solidFill>
                  <a:srgbClr val="102747"/>
                </a:solidFill>
              </a:rPr>
              <a:t>Review the Rules &amp; Self-Assess</a:t>
            </a:r>
            <a:endParaRPr lang="en-US" sz="3600" dirty="0">
              <a:solidFill>
                <a:srgbClr val="102747"/>
              </a:solidFill>
            </a:endParaRPr>
          </a:p>
        </p:txBody>
      </p:sp>
      <p:pic>
        <p:nvPicPr>
          <p:cNvPr id="5" name="Picture 4" descr="Equipo en 8 palabra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886074"/>
            <a:ext cx="5126510" cy="3567175"/>
          </a:xfrm>
          <a:prstGeom prst="rect">
            <a:avLst/>
          </a:prstGeom>
        </p:spPr>
      </p:pic>
    </p:spTree>
    <p:custDataLst>
      <p:tags r:id="rId1"/>
    </p:custDataLst>
    <p:extLst>
      <p:ext uri="{BB962C8B-B14F-4D97-AF65-F5344CB8AC3E}">
        <p14:creationId xmlns:p14="http://schemas.microsoft.com/office/powerpoint/2010/main" val="2587705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F7546-5B53-457F-BF1F-872AA9DC4568}"/>
              </a:ext>
            </a:extLst>
          </p:cNvPr>
          <p:cNvSpPr/>
          <p:nvPr/>
        </p:nvSpPr>
        <p:spPr>
          <a:xfrm>
            <a:off x="1" y="1843314"/>
            <a:ext cx="4760685" cy="2736398"/>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27</a:t>
            </a:fld>
            <a:endParaRPr lang="en-US">
              <a:solidFill>
                <a:schemeClr val="bg1"/>
              </a:solidFill>
            </a:endParaRPr>
          </a:p>
        </p:txBody>
      </p:sp>
      <p:sp>
        <p:nvSpPr>
          <p:cNvPr id="7"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476250" y="6275388"/>
            <a:ext cx="4114800" cy="365125"/>
          </a:xfrm>
        </p:spPr>
        <p:txBody>
          <a:bodyPr lIns="0"/>
          <a:lstStyle/>
          <a:p>
            <a:pPr algn="l"/>
            <a:endParaRPr lang="en-US" dirty="0"/>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2211014"/>
            <a:ext cx="4114800" cy="2000997"/>
          </a:xfrm>
        </p:spPr>
        <p:txBody>
          <a:bodyPr wrap="square" lIns="0" tIns="0" rIns="0" bIns="0" anchor="ctr">
            <a:spAutoFit/>
          </a:bodyPr>
          <a:lstStyle/>
          <a:p>
            <a:r>
              <a:rPr lang="en-US" sz="4800" dirty="0" smtClean="0">
                <a:solidFill>
                  <a:schemeClr val="bg1"/>
                </a:solidFill>
              </a:rPr>
              <a:t>Information &amp; Communication are Key!</a:t>
            </a:r>
            <a:endParaRPr lang="en-US" sz="4800" dirty="0">
              <a:solidFill>
                <a:schemeClr val="bg1"/>
              </a:solidFill>
            </a:endParaRPr>
          </a:p>
        </p:txBody>
      </p:sp>
      <p:grpSp>
        <p:nvGrpSpPr>
          <p:cNvPr id="20" name="Group 19">
            <a:extLst>
              <a:ext uri="{FF2B5EF4-FFF2-40B4-BE49-F238E27FC236}">
                <a16:creationId xmlns:a16="http://schemas.microsoft.com/office/drawing/2014/main" id="{CEEE308C-7854-4AEF-9C76-74B87619FE8E}"/>
              </a:ext>
            </a:extLst>
          </p:cNvPr>
          <p:cNvGrpSpPr/>
          <p:nvPr/>
        </p:nvGrpSpPr>
        <p:grpSpPr>
          <a:xfrm>
            <a:off x="5579893" y="1412491"/>
            <a:ext cx="6478815" cy="4058547"/>
            <a:chOff x="5625448" y="1154690"/>
            <a:chExt cx="6478815" cy="4058547"/>
          </a:xfrm>
        </p:grpSpPr>
        <p:cxnSp>
          <p:nvCxnSpPr>
            <p:cNvPr id="12" name="Straight Connector 11">
              <a:extLst>
                <a:ext uri="{FF2B5EF4-FFF2-40B4-BE49-F238E27FC236}">
                  <a16:creationId xmlns:a16="http://schemas.microsoft.com/office/drawing/2014/main" id="{62D8F187-BECB-477B-946E-9A95AF8B2505}"/>
                </a:ext>
              </a:extLst>
            </p:cNvPr>
            <p:cNvCxnSpPr>
              <a:cxnSpLocks/>
            </p:cNvCxnSpPr>
            <p:nvPr/>
          </p:nvCxnSpPr>
          <p:spPr>
            <a:xfrm>
              <a:off x="5844937" y="2953711"/>
              <a:ext cx="61093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38EAB450-4F3F-492D-9E02-777E3AE49528}"/>
                </a:ext>
              </a:extLst>
            </p:cNvPr>
            <p:cNvSpPr txBox="1">
              <a:spLocks/>
            </p:cNvSpPr>
            <p:nvPr/>
          </p:nvSpPr>
          <p:spPr>
            <a:xfrm>
              <a:off x="5625448" y="1154690"/>
              <a:ext cx="6478815" cy="4058547"/>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800" dirty="0" smtClean="0"/>
                <a:t>Educate your Commissioner </a:t>
              </a:r>
            </a:p>
            <a:p>
              <a:pPr lvl="2"/>
              <a:r>
                <a:rPr lang="en-US" sz="2400" dirty="0" smtClean="0"/>
                <a:t>Provide </a:t>
              </a:r>
              <a:r>
                <a:rPr lang="en-US" sz="2400" dirty="0"/>
                <a:t>info, </a:t>
              </a:r>
              <a:r>
                <a:rPr lang="en-US" sz="2400" dirty="0" smtClean="0"/>
                <a:t>updates</a:t>
              </a:r>
            </a:p>
            <a:p>
              <a:pPr lvl="2"/>
              <a:r>
                <a:rPr lang="en-US" sz="2400" dirty="0" smtClean="0"/>
                <a:t>Identify issues</a:t>
              </a:r>
            </a:p>
            <a:p>
              <a:pPr lvl="2"/>
              <a:r>
                <a:rPr lang="en-US" sz="2400" dirty="0" smtClean="0"/>
                <a:t>Develop </a:t>
              </a:r>
              <a:r>
                <a:rPr lang="en-US" sz="2400" dirty="0"/>
                <a:t>a plan</a:t>
              </a:r>
            </a:p>
            <a:p>
              <a:pPr lvl="1"/>
              <a:endParaRPr lang="en-US" sz="2800" dirty="0" smtClean="0"/>
            </a:p>
            <a:p>
              <a:pPr lvl="1"/>
              <a:r>
                <a:rPr lang="en-US" sz="2800" dirty="0" smtClean="0"/>
                <a:t>Know what </a:t>
              </a:r>
              <a:r>
                <a:rPr lang="en-US" sz="2800" dirty="0"/>
                <a:t>information is important and relevant to each </a:t>
              </a:r>
              <a:r>
                <a:rPr lang="en-US" sz="2800" dirty="0" smtClean="0"/>
                <a:t>stakeholder</a:t>
              </a:r>
            </a:p>
            <a:p>
              <a:pPr lvl="2"/>
              <a:r>
                <a:rPr lang="en-US" sz="2400" dirty="0" smtClean="0"/>
                <a:t>Speak in terms they understand</a:t>
              </a:r>
            </a:p>
            <a:p>
              <a:pPr lvl="2"/>
              <a:r>
                <a:rPr lang="en-US" sz="2400" dirty="0" smtClean="0"/>
                <a:t>Provide quick references to get buy in</a:t>
              </a:r>
            </a:p>
            <a:p>
              <a:pPr lvl="2"/>
              <a:r>
                <a:rPr lang="en-US" sz="2400" dirty="0" smtClean="0"/>
                <a:t>Incorporate State Council members</a:t>
              </a:r>
              <a:endParaRPr lang="en-US" i="1" dirty="0">
                <a:cs typeface="Calibri" panose="020F0502020204030204" pitchFamily="34" charset="0"/>
              </a:endParaRPr>
            </a:p>
          </p:txBody>
        </p:sp>
        <p:sp>
          <p:nvSpPr>
            <p:cNvPr id="15" name="Content Placeholder 2">
              <a:extLst>
                <a:ext uri="{FF2B5EF4-FFF2-40B4-BE49-F238E27FC236}">
                  <a16:creationId xmlns:a16="http://schemas.microsoft.com/office/drawing/2014/main" id="{96C6830C-D673-463C-BDFB-A2111DA99761}"/>
                </a:ext>
              </a:extLst>
            </p:cNvPr>
            <p:cNvSpPr txBox="1">
              <a:spLocks/>
            </p:cNvSpPr>
            <p:nvPr/>
          </p:nvSpPr>
          <p:spPr>
            <a:xfrm>
              <a:off x="5625448" y="4199804"/>
              <a:ext cx="6109352" cy="391646"/>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i="1" dirty="0">
                <a:latin typeface="Garamond" panose="02020404030301010803" pitchFamily="18" charset="0"/>
              </a:endParaRPr>
            </a:p>
          </p:txBody>
        </p:sp>
      </p:grpSp>
    </p:spTree>
    <p:custDataLst>
      <p:tags r:id="rId1"/>
    </p:custDataLst>
    <p:extLst>
      <p:ext uri="{BB962C8B-B14F-4D97-AF65-F5344CB8AC3E}">
        <p14:creationId xmlns:p14="http://schemas.microsoft.com/office/powerpoint/2010/main" val="5251323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smtClean="0"/>
              <a:t>Effect Change in Your State</a:t>
            </a:r>
            <a:endParaRPr lang="en-US" sz="4000" dirty="0"/>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28</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9F0D96B3-088A-491C-8494-6FFC69B8D33E}"/>
              </a:ext>
            </a:extLst>
          </p:cNvPr>
          <p:cNvSpPr txBox="1">
            <a:spLocks/>
          </p:cNvSpPr>
          <p:nvPr/>
        </p:nvSpPr>
        <p:spPr>
          <a:xfrm>
            <a:off x="5093223" y="3163231"/>
            <a:ext cx="5347447" cy="1683818"/>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en-US" sz="3200" dirty="0" smtClean="0"/>
              <a:t>Policies</a:t>
            </a:r>
          </a:p>
          <a:p>
            <a:pPr>
              <a:lnSpc>
                <a:spcPct val="100000"/>
              </a:lnSpc>
              <a:spcBef>
                <a:spcPts val="0"/>
              </a:spcBef>
              <a:spcAft>
                <a:spcPts val="1200"/>
              </a:spcAft>
            </a:pPr>
            <a:r>
              <a:rPr lang="en-US" sz="3200" dirty="0" smtClean="0"/>
              <a:t>Procedures</a:t>
            </a:r>
          </a:p>
          <a:p>
            <a:pPr>
              <a:lnSpc>
                <a:spcPct val="100000"/>
              </a:lnSpc>
              <a:spcBef>
                <a:spcPts val="0"/>
              </a:spcBef>
              <a:spcAft>
                <a:spcPts val="1200"/>
              </a:spcAft>
            </a:pPr>
            <a:r>
              <a:rPr lang="en-US" sz="3200" dirty="0"/>
              <a:t>S</a:t>
            </a:r>
            <a:r>
              <a:rPr lang="en-US" sz="3200" dirty="0" smtClean="0"/>
              <a:t>trategies</a:t>
            </a:r>
          </a:p>
        </p:txBody>
      </p:sp>
      <p:sp>
        <p:nvSpPr>
          <p:cNvPr id="18" name="Content Placeholder 2">
            <a:extLst>
              <a:ext uri="{FF2B5EF4-FFF2-40B4-BE49-F238E27FC236}">
                <a16:creationId xmlns:a16="http://schemas.microsoft.com/office/drawing/2014/main" id="{C6402A8A-41DA-4EF8-83E0-8EF6559A8B08}"/>
              </a:ext>
            </a:extLst>
          </p:cNvPr>
          <p:cNvSpPr txBox="1">
            <a:spLocks/>
          </p:cNvSpPr>
          <p:nvPr/>
        </p:nvSpPr>
        <p:spPr>
          <a:xfrm>
            <a:off x="4770368" y="2380837"/>
            <a:ext cx="6443732" cy="113877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defRPr sz="2000" b="0" i="0" u="none" strike="noStrike" kern="1200" spc="0" baseline="0">
                <a:solidFill>
                  <a:srgbClr val="102747"/>
                </a:solidFill>
                <a:latin typeface="+mn-lt"/>
                <a:ea typeface="+mn-ea"/>
                <a:cs typeface="+mn-cs"/>
              </a:defRPr>
            </a:pPr>
            <a:r>
              <a:rPr lang="en-US" sz="3200" dirty="0" smtClean="0">
                <a:solidFill>
                  <a:srgbClr val="102747"/>
                </a:solidFill>
              </a:rPr>
              <a:t>Think Outside the Box </a:t>
            </a:r>
            <a:r>
              <a:rPr lang="en-US" sz="3200" dirty="0">
                <a:solidFill>
                  <a:srgbClr val="102747"/>
                </a:solidFill>
              </a:rPr>
              <a:t>to </a:t>
            </a:r>
            <a:r>
              <a:rPr lang="en-US" sz="3200" dirty="0" smtClean="0">
                <a:solidFill>
                  <a:srgbClr val="102747"/>
                </a:solidFill>
              </a:rPr>
              <a:t>implement:</a:t>
            </a:r>
            <a:endParaRPr lang="en-US" sz="3200" dirty="0">
              <a:solidFill>
                <a:srgbClr val="102747"/>
              </a:solidFill>
            </a:endParaRPr>
          </a:p>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endParaRPr lang="en-US" sz="3200" dirty="0" smtClean="0">
              <a:solidFill>
                <a:srgbClr val="102747"/>
              </a:solidFill>
            </a:endParaRPr>
          </a:p>
        </p:txBody>
      </p:sp>
      <p:pic>
        <p:nvPicPr>
          <p:cNvPr id="8" name="Picture 7" descr="Know it all Expert PR Strategy"/>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87287" y="2380837"/>
            <a:ext cx="3185076" cy="3185076"/>
          </a:xfrm>
          <a:prstGeom prst="rect">
            <a:avLst/>
          </a:prstGeom>
        </p:spPr>
      </p:pic>
    </p:spTree>
    <p:custDataLst>
      <p:tags r:id="rId1"/>
    </p:custDataLst>
    <p:extLst>
      <p:ext uri="{BB962C8B-B14F-4D97-AF65-F5344CB8AC3E}">
        <p14:creationId xmlns:p14="http://schemas.microsoft.com/office/powerpoint/2010/main" val="29733092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smtClean="0"/>
              <a:t>Examples</a:t>
            </a:r>
            <a:endParaRPr lang="en-US" sz="4000" dirty="0"/>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29</a:t>
            </a:fld>
            <a:endParaRPr lang="en-US">
              <a:solidFill>
                <a:schemeClr val="bg1"/>
              </a:solidFill>
            </a:endParaRPr>
          </a:p>
        </p:txBody>
      </p:sp>
      <p:sp>
        <p:nvSpPr>
          <p:cNvPr id="24" name="Content Placeholder 2">
            <a:extLst>
              <a:ext uri="{FF2B5EF4-FFF2-40B4-BE49-F238E27FC236}">
                <a16:creationId xmlns:a16="http://schemas.microsoft.com/office/drawing/2014/main" id="{02D04C75-9D7E-4858-925A-F3C1C5D41E53}"/>
              </a:ext>
            </a:extLst>
          </p:cNvPr>
          <p:cNvSpPr txBox="1">
            <a:spLocks/>
          </p:cNvSpPr>
          <p:nvPr/>
        </p:nvSpPr>
        <p:spPr>
          <a:xfrm>
            <a:off x="269468" y="2152472"/>
            <a:ext cx="3710168" cy="738664"/>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en-US" sz="2400" dirty="0" smtClean="0"/>
              <a:t>Moved appointment from Parole to Probation  </a:t>
            </a:r>
            <a:endParaRPr lang="en-US" sz="2400" dirty="0"/>
          </a:p>
        </p:txBody>
      </p:sp>
      <p:grpSp>
        <p:nvGrpSpPr>
          <p:cNvPr id="47" name="Group 46">
            <a:extLst>
              <a:ext uri="{FF2B5EF4-FFF2-40B4-BE49-F238E27FC236}">
                <a16:creationId xmlns:a16="http://schemas.microsoft.com/office/drawing/2014/main" id="{82720B08-7733-4BFE-B1C0-AA8FB6D919DB}"/>
              </a:ext>
            </a:extLst>
          </p:cNvPr>
          <p:cNvGrpSpPr/>
          <p:nvPr/>
        </p:nvGrpSpPr>
        <p:grpSpPr>
          <a:xfrm>
            <a:off x="247937" y="1371858"/>
            <a:ext cx="3731698" cy="780614"/>
            <a:chOff x="476250" y="1400628"/>
            <a:chExt cx="4032915" cy="726301"/>
          </a:xfrm>
        </p:grpSpPr>
        <p:sp>
          <p:nvSpPr>
            <p:cNvPr id="15" name="Rectangle 14">
              <a:extLst>
                <a:ext uri="{FF2B5EF4-FFF2-40B4-BE49-F238E27FC236}">
                  <a16:creationId xmlns:a16="http://schemas.microsoft.com/office/drawing/2014/main" id="{2F97FBEE-A08E-48D2-8C49-C82824C2F92D}"/>
                </a:ext>
              </a:extLst>
            </p:cNvPr>
            <p:cNvSpPr/>
            <p:nvPr/>
          </p:nvSpPr>
          <p:spPr>
            <a:xfrm>
              <a:off x="476250" y="1400628"/>
              <a:ext cx="4032915" cy="726301"/>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C69E152-E48F-4AE7-8291-D5175D126DF1}"/>
                </a:ext>
              </a:extLst>
            </p:cNvPr>
            <p:cNvSpPr/>
            <p:nvPr/>
          </p:nvSpPr>
          <p:spPr>
            <a:xfrm>
              <a:off x="499519" y="1506502"/>
              <a:ext cx="3806016" cy="458180"/>
            </a:xfrm>
            <a:prstGeom prst="rect">
              <a:avLst/>
            </a:prstGeom>
          </p:spPr>
          <p:txBody>
            <a:bodyPr wrap="square" lIns="0" tIns="0" rIns="0" bIns="0" anchor="ctr">
              <a:spAutoFit/>
            </a:bodyPr>
            <a:lstStyle/>
            <a:p>
              <a:pPr algn="ctr"/>
              <a:r>
                <a:rPr lang="en-US" sz="3200" dirty="0" smtClean="0">
                  <a:solidFill>
                    <a:schemeClr val="bg1"/>
                  </a:solidFill>
                </a:rPr>
                <a:t>Commissioner</a:t>
              </a:r>
              <a:endParaRPr lang="en-US" sz="3200" dirty="0">
                <a:solidFill>
                  <a:schemeClr val="bg1"/>
                </a:solidFill>
              </a:endParaRPr>
            </a:p>
          </p:txBody>
        </p:sp>
      </p:grpSp>
      <p:sp>
        <p:nvSpPr>
          <p:cNvPr id="31" name="Content Placeholder 2">
            <a:extLst>
              <a:ext uri="{FF2B5EF4-FFF2-40B4-BE49-F238E27FC236}">
                <a16:creationId xmlns:a16="http://schemas.microsoft.com/office/drawing/2014/main" id="{02D04C75-9D7E-4858-925A-F3C1C5D41E53}"/>
              </a:ext>
            </a:extLst>
          </p:cNvPr>
          <p:cNvSpPr txBox="1">
            <a:spLocks/>
          </p:cNvSpPr>
          <p:nvPr/>
        </p:nvSpPr>
        <p:spPr>
          <a:xfrm>
            <a:off x="4063605" y="4636269"/>
            <a:ext cx="3710168" cy="732188"/>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smtClean="0"/>
              <a:t>Pre-Sentence processes</a:t>
            </a:r>
          </a:p>
          <a:p>
            <a:pPr lvl="1"/>
            <a:endParaRPr lang="en-US" dirty="0"/>
          </a:p>
        </p:txBody>
      </p:sp>
      <p:grpSp>
        <p:nvGrpSpPr>
          <p:cNvPr id="36" name="Group 35">
            <a:extLst>
              <a:ext uri="{FF2B5EF4-FFF2-40B4-BE49-F238E27FC236}">
                <a16:creationId xmlns:a16="http://schemas.microsoft.com/office/drawing/2014/main" id="{82720B08-7733-4BFE-B1C0-AA8FB6D919DB}"/>
              </a:ext>
            </a:extLst>
          </p:cNvPr>
          <p:cNvGrpSpPr/>
          <p:nvPr/>
        </p:nvGrpSpPr>
        <p:grpSpPr>
          <a:xfrm>
            <a:off x="4042074" y="3773562"/>
            <a:ext cx="3731698" cy="780614"/>
            <a:chOff x="476250" y="1400628"/>
            <a:chExt cx="4032915" cy="726301"/>
          </a:xfrm>
        </p:grpSpPr>
        <p:sp>
          <p:nvSpPr>
            <p:cNvPr id="38" name="Rectangle 37">
              <a:extLst>
                <a:ext uri="{FF2B5EF4-FFF2-40B4-BE49-F238E27FC236}">
                  <a16:creationId xmlns:a16="http://schemas.microsoft.com/office/drawing/2014/main" id="{2F97FBEE-A08E-48D2-8C49-C82824C2F92D}"/>
                </a:ext>
              </a:extLst>
            </p:cNvPr>
            <p:cNvSpPr/>
            <p:nvPr/>
          </p:nvSpPr>
          <p:spPr>
            <a:xfrm>
              <a:off x="476250" y="1400628"/>
              <a:ext cx="4032915" cy="726301"/>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C69E152-E48F-4AE7-8291-D5175D126DF1}"/>
                </a:ext>
              </a:extLst>
            </p:cNvPr>
            <p:cNvSpPr/>
            <p:nvPr/>
          </p:nvSpPr>
          <p:spPr>
            <a:xfrm>
              <a:off x="499519" y="1506502"/>
              <a:ext cx="3806016" cy="458180"/>
            </a:xfrm>
            <a:prstGeom prst="rect">
              <a:avLst/>
            </a:prstGeom>
          </p:spPr>
          <p:txBody>
            <a:bodyPr wrap="square" lIns="0" tIns="0" rIns="0" bIns="0" anchor="ctr">
              <a:spAutoFit/>
            </a:bodyPr>
            <a:lstStyle/>
            <a:p>
              <a:pPr algn="ctr"/>
              <a:r>
                <a:rPr lang="en-US" sz="3200" dirty="0">
                  <a:solidFill>
                    <a:schemeClr val="bg1"/>
                  </a:solidFill>
                </a:rPr>
                <a:t>Courts</a:t>
              </a:r>
            </a:p>
          </p:txBody>
        </p:sp>
      </p:grpSp>
      <p:grpSp>
        <p:nvGrpSpPr>
          <p:cNvPr id="45" name="Group 44">
            <a:extLst>
              <a:ext uri="{FF2B5EF4-FFF2-40B4-BE49-F238E27FC236}">
                <a16:creationId xmlns:a16="http://schemas.microsoft.com/office/drawing/2014/main" id="{82720B08-7733-4BFE-B1C0-AA8FB6D919DB}"/>
              </a:ext>
            </a:extLst>
          </p:cNvPr>
          <p:cNvGrpSpPr/>
          <p:nvPr/>
        </p:nvGrpSpPr>
        <p:grpSpPr>
          <a:xfrm>
            <a:off x="7981570" y="3773562"/>
            <a:ext cx="3731698" cy="780614"/>
            <a:chOff x="476250" y="1400628"/>
            <a:chExt cx="4032915" cy="726301"/>
          </a:xfrm>
        </p:grpSpPr>
        <p:sp>
          <p:nvSpPr>
            <p:cNvPr id="46" name="Rectangle 45">
              <a:extLst>
                <a:ext uri="{FF2B5EF4-FFF2-40B4-BE49-F238E27FC236}">
                  <a16:creationId xmlns:a16="http://schemas.microsoft.com/office/drawing/2014/main" id="{2F97FBEE-A08E-48D2-8C49-C82824C2F92D}"/>
                </a:ext>
              </a:extLst>
            </p:cNvPr>
            <p:cNvSpPr/>
            <p:nvPr/>
          </p:nvSpPr>
          <p:spPr>
            <a:xfrm>
              <a:off x="476250" y="1400628"/>
              <a:ext cx="4032915" cy="726301"/>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0C69E152-E48F-4AE7-8291-D5175D126DF1}"/>
                </a:ext>
              </a:extLst>
            </p:cNvPr>
            <p:cNvSpPr/>
            <p:nvPr/>
          </p:nvSpPr>
          <p:spPr>
            <a:xfrm>
              <a:off x="499519" y="1506502"/>
              <a:ext cx="3806016" cy="458180"/>
            </a:xfrm>
            <a:prstGeom prst="rect">
              <a:avLst/>
            </a:prstGeom>
          </p:spPr>
          <p:txBody>
            <a:bodyPr wrap="square" lIns="0" tIns="0" rIns="0" bIns="0" anchor="ctr">
              <a:spAutoFit/>
            </a:bodyPr>
            <a:lstStyle/>
            <a:p>
              <a:pPr algn="ctr"/>
              <a:r>
                <a:rPr lang="en-US" sz="3200" dirty="0" smtClean="0">
                  <a:solidFill>
                    <a:schemeClr val="bg1"/>
                  </a:solidFill>
                </a:rPr>
                <a:t>Policy/Legislation</a:t>
              </a:r>
              <a:endParaRPr lang="en-US" sz="3200" dirty="0">
                <a:solidFill>
                  <a:schemeClr val="bg1"/>
                </a:solidFill>
              </a:endParaRPr>
            </a:p>
          </p:txBody>
        </p:sp>
      </p:grpSp>
      <p:sp>
        <p:nvSpPr>
          <p:cNvPr id="54" name="Content Placeholder 2">
            <a:extLst>
              <a:ext uri="{FF2B5EF4-FFF2-40B4-BE49-F238E27FC236}">
                <a16:creationId xmlns:a16="http://schemas.microsoft.com/office/drawing/2014/main" id="{02D04C75-9D7E-4858-925A-F3C1C5D41E53}"/>
              </a:ext>
            </a:extLst>
          </p:cNvPr>
          <p:cNvSpPr txBox="1">
            <a:spLocks/>
          </p:cNvSpPr>
          <p:nvPr/>
        </p:nvSpPr>
        <p:spPr>
          <a:xfrm>
            <a:off x="8024632" y="2152472"/>
            <a:ext cx="3710168" cy="796308"/>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Walk through with court</a:t>
            </a:r>
          </a:p>
          <a:p>
            <a:r>
              <a:rPr lang="en-US" sz="2400" dirty="0" smtClean="0"/>
              <a:t>Improve/develop tracking</a:t>
            </a:r>
            <a:endParaRPr lang="en-US" sz="2400" dirty="0"/>
          </a:p>
        </p:txBody>
      </p:sp>
      <p:grpSp>
        <p:nvGrpSpPr>
          <p:cNvPr id="55" name="Group 54">
            <a:extLst>
              <a:ext uri="{FF2B5EF4-FFF2-40B4-BE49-F238E27FC236}">
                <a16:creationId xmlns:a16="http://schemas.microsoft.com/office/drawing/2014/main" id="{82720B08-7733-4BFE-B1C0-AA8FB6D919DB}"/>
              </a:ext>
            </a:extLst>
          </p:cNvPr>
          <p:cNvGrpSpPr/>
          <p:nvPr/>
        </p:nvGrpSpPr>
        <p:grpSpPr>
          <a:xfrm>
            <a:off x="8003101" y="1371858"/>
            <a:ext cx="3731698" cy="780614"/>
            <a:chOff x="476250" y="1400628"/>
            <a:chExt cx="4032915" cy="726301"/>
          </a:xfrm>
        </p:grpSpPr>
        <p:sp>
          <p:nvSpPr>
            <p:cNvPr id="56" name="Rectangle 55">
              <a:extLst>
                <a:ext uri="{FF2B5EF4-FFF2-40B4-BE49-F238E27FC236}">
                  <a16:creationId xmlns:a16="http://schemas.microsoft.com/office/drawing/2014/main" id="{2F97FBEE-A08E-48D2-8C49-C82824C2F92D}"/>
                </a:ext>
              </a:extLst>
            </p:cNvPr>
            <p:cNvSpPr/>
            <p:nvPr/>
          </p:nvSpPr>
          <p:spPr>
            <a:xfrm>
              <a:off x="476250" y="1400628"/>
              <a:ext cx="4032915" cy="726301"/>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0C69E152-E48F-4AE7-8291-D5175D126DF1}"/>
                </a:ext>
              </a:extLst>
            </p:cNvPr>
            <p:cNvSpPr/>
            <p:nvPr/>
          </p:nvSpPr>
          <p:spPr>
            <a:xfrm>
              <a:off x="499519" y="1506502"/>
              <a:ext cx="3806016" cy="458180"/>
            </a:xfrm>
            <a:prstGeom prst="rect">
              <a:avLst/>
            </a:prstGeom>
          </p:spPr>
          <p:txBody>
            <a:bodyPr wrap="square" lIns="0" tIns="0" rIns="0" bIns="0" anchor="ctr">
              <a:spAutoFit/>
            </a:bodyPr>
            <a:lstStyle/>
            <a:p>
              <a:pPr algn="ctr"/>
              <a:r>
                <a:rPr lang="en-US" sz="3200" dirty="0" smtClean="0">
                  <a:solidFill>
                    <a:schemeClr val="bg1"/>
                  </a:solidFill>
                </a:rPr>
                <a:t>Warrants</a:t>
              </a:r>
              <a:endParaRPr lang="en-US" sz="3200" dirty="0">
                <a:solidFill>
                  <a:schemeClr val="bg1"/>
                </a:solidFill>
              </a:endParaRPr>
            </a:p>
          </p:txBody>
        </p:sp>
      </p:grpSp>
      <p:sp>
        <p:nvSpPr>
          <p:cNvPr id="58" name="Content Placeholder 2">
            <a:extLst>
              <a:ext uri="{FF2B5EF4-FFF2-40B4-BE49-F238E27FC236}">
                <a16:creationId xmlns:a16="http://schemas.microsoft.com/office/drawing/2014/main" id="{02D04C75-9D7E-4858-925A-F3C1C5D41E53}"/>
              </a:ext>
            </a:extLst>
          </p:cNvPr>
          <p:cNvSpPr txBox="1">
            <a:spLocks/>
          </p:cNvSpPr>
          <p:nvPr/>
        </p:nvSpPr>
        <p:spPr>
          <a:xfrm>
            <a:off x="4147050" y="2156030"/>
            <a:ext cx="3710168" cy="1261884"/>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en-US" sz="2400" dirty="0" smtClean="0"/>
              <a:t>Streamline process/self conduct</a:t>
            </a:r>
          </a:p>
          <a:p>
            <a:pPr>
              <a:lnSpc>
                <a:spcPct val="100000"/>
              </a:lnSpc>
              <a:spcBef>
                <a:spcPts val="0"/>
              </a:spcBef>
              <a:spcAft>
                <a:spcPts val="1200"/>
              </a:spcAft>
            </a:pPr>
            <a:r>
              <a:rPr lang="en-US" sz="2400" dirty="0" smtClean="0"/>
              <a:t>Develop hold process</a:t>
            </a:r>
            <a:endParaRPr lang="en-US" sz="2400" dirty="0"/>
          </a:p>
        </p:txBody>
      </p:sp>
      <p:grpSp>
        <p:nvGrpSpPr>
          <p:cNvPr id="59" name="Group 58">
            <a:extLst>
              <a:ext uri="{FF2B5EF4-FFF2-40B4-BE49-F238E27FC236}">
                <a16:creationId xmlns:a16="http://schemas.microsoft.com/office/drawing/2014/main" id="{82720B08-7733-4BFE-B1C0-AA8FB6D919DB}"/>
              </a:ext>
            </a:extLst>
          </p:cNvPr>
          <p:cNvGrpSpPr/>
          <p:nvPr/>
        </p:nvGrpSpPr>
        <p:grpSpPr>
          <a:xfrm>
            <a:off x="4125519" y="1375416"/>
            <a:ext cx="3731698" cy="780614"/>
            <a:chOff x="476250" y="1400628"/>
            <a:chExt cx="4032915" cy="726301"/>
          </a:xfrm>
        </p:grpSpPr>
        <p:sp>
          <p:nvSpPr>
            <p:cNvPr id="60" name="Rectangle 59">
              <a:extLst>
                <a:ext uri="{FF2B5EF4-FFF2-40B4-BE49-F238E27FC236}">
                  <a16:creationId xmlns:a16="http://schemas.microsoft.com/office/drawing/2014/main" id="{2F97FBEE-A08E-48D2-8C49-C82824C2F92D}"/>
                </a:ext>
              </a:extLst>
            </p:cNvPr>
            <p:cNvSpPr/>
            <p:nvPr/>
          </p:nvSpPr>
          <p:spPr>
            <a:xfrm>
              <a:off x="476250" y="1400628"/>
              <a:ext cx="4032915" cy="726301"/>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0C69E152-E48F-4AE7-8291-D5175D126DF1}"/>
                </a:ext>
              </a:extLst>
            </p:cNvPr>
            <p:cNvSpPr/>
            <p:nvPr/>
          </p:nvSpPr>
          <p:spPr>
            <a:xfrm>
              <a:off x="499519" y="1506502"/>
              <a:ext cx="3806016" cy="458180"/>
            </a:xfrm>
            <a:prstGeom prst="rect">
              <a:avLst/>
            </a:prstGeom>
          </p:spPr>
          <p:txBody>
            <a:bodyPr wrap="square" lIns="0" tIns="0" rIns="0" bIns="0" anchor="ctr">
              <a:spAutoFit/>
            </a:bodyPr>
            <a:lstStyle/>
            <a:p>
              <a:pPr algn="ctr"/>
              <a:r>
                <a:rPr lang="en-US" sz="3200" dirty="0" smtClean="0">
                  <a:solidFill>
                    <a:schemeClr val="bg1"/>
                  </a:solidFill>
                </a:rPr>
                <a:t>Retaking</a:t>
              </a:r>
              <a:endParaRPr lang="en-US" sz="3200" dirty="0">
                <a:solidFill>
                  <a:schemeClr val="bg1"/>
                </a:solidFill>
              </a:endParaRPr>
            </a:p>
          </p:txBody>
        </p:sp>
      </p:grpSp>
      <p:sp>
        <p:nvSpPr>
          <p:cNvPr id="62" name="Content Placeholder 2">
            <a:extLst>
              <a:ext uri="{FF2B5EF4-FFF2-40B4-BE49-F238E27FC236}">
                <a16:creationId xmlns:a16="http://schemas.microsoft.com/office/drawing/2014/main" id="{02D04C75-9D7E-4858-925A-F3C1C5D41E53}"/>
              </a:ext>
            </a:extLst>
          </p:cNvPr>
          <p:cNvSpPr txBox="1">
            <a:spLocks/>
          </p:cNvSpPr>
          <p:nvPr/>
        </p:nvSpPr>
        <p:spPr>
          <a:xfrm>
            <a:off x="235541" y="4653686"/>
            <a:ext cx="3710168" cy="335669"/>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Collaborative agenda</a:t>
            </a:r>
            <a:endParaRPr lang="en-US" sz="2400" dirty="0"/>
          </a:p>
        </p:txBody>
      </p:sp>
      <p:grpSp>
        <p:nvGrpSpPr>
          <p:cNvPr id="63" name="Group 62">
            <a:extLst>
              <a:ext uri="{FF2B5EF4-FFF2-40B4-BE49-F238E27FC236}">
                <a16:creationId xmlns:a16="http://schemas.microsoft.com/office/drawing/2014/main" id="{82720B08-7733-4BFE-B1C0-AA8FB6D919DB}"/>
              </a:ext>
            </a:extLst>
          </p:cNvPr>
          <p:cNvGrpSpPr/>
          <p:nvPr/>
        </p:nvGrpSpPr>
        <p:grpSpPr>
          <a:xfrm>
            <a:off x="214011" y="3773562"/>
            <a:ext cx="3731698" cy="780614"/>
            <a:chOff x="476250" y="1400628"/>
            <a:chExt cx="4032915" cy="726301"/>
          </a:xfrm>
        </p:grpSpPr>
        <p:sp>
          <p:nvSpPr>
            <p:cNvPr id="64" name="Rectangle 63">
              <a:extLst>
                <a:ext uri="{FF2B5EF4-FFF2-40B4-BE49-F238E27FC236}">
                  <a16:creationId xmlns:a16="http://schemas.microsoft.com/office/drawing/2014/main" id="{2F97FBEE-A08E-48D2-8C49-C82824C2F92D}"/>
                </a:ext>
              </a:extLst>
            </p:cNvPr>
            <p:cNvSpPr/>
            <p:nvPr/>
          </p:nvSpPr>
          <p:spPr>
            <a:xfrm>
              <a:off x="476250" y="1400628"/>
              <a:ext cx="4032915" cy="726301"/>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0C69E152-E48F-4AE7-8291-D5175D126DF1}"/>
                </a:ext>
              </a:extLst>
            </p:cNvPr>
            <p:cNvSpPr/>
            <p:nvPr/>
          </p:nvSpPr>
          <p:spPr>
            <a:xfrm>
              <a:off x="499519" y="1506502"/>
              <a:ext cx="3806016" cy="458180"/>
            </a:xfrm>
            <a:prstGeom prst="rect">
              <a:avLst/>
            </a:prstGeom>
          </p:spPr>
          <p:txBody>
            <a:bodyPr wrap="square" lIns="0" tIns="0" rIns="0" bIns="0" anchor="ctr">
              <a:spAutoFit/>
            </a:bodyPr>
            <a:lstStyle/>
            <a:p>
              <a:pPr algn="ctr"/>
              <a:r>
                <a:rPr lang="en-US" sz="3200" dirty="0" smtClean="0">
                  <a:solidFill>
                    <a:schemeClr val="bg1"/>
                  </a:solidFill>
                </a:rPr>
                <a:t>State Council Meeting</a:t>
              </a:r>
              <a:endParaRPr lang="en-US" sz="3200" dirty="0">
                <a:solidFill>
                  <a:schemeClr val="bg1"/>
                </a:solidFill>
              </a:endParaRPr>
            </a:p>
          </p:txBody>
        </p:sp>
      </p:grpSp>
      <p:sp>
        <p:nvSpPr>
          <p:cNvPr id="29" name="Content Placeholder 2">
            <a:extLst>
              <a:ext uri="{FF2B5EF4-FFF2-40B4-BE49-F238E27FC236}">
                <a16:creationId xmlns:a16="http://schemas.microsoft.com/office/drawing/2014/main" id="{02D04C75-9D7E-4858-925A-F3C1C5D41E53}"/>
              </a:ext>
            </a:extLst>
          </p:cNvPr>
          <p:cNvSpPr txBox="1">
            <a:spLocks/>
          </p:cNvSpPr>
          <p:nvPr/>
        </p:nvSpPr>
        <p:spPr>
          <a:xfrm>
            <a:off x="8024631" y="4653686"/>
            <a:ext cx="3710168" cy="212263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smtClean="0"/>
              <a:t>NE’s Supreme Court ruling on custodial sanctions &amp; Parole’s response to client behavior policy</a:t>
            </a:r>
          </a:p>
          <a:p>
            <a:pPr lvl="1"/>
            <a:endParaRPr lang="en-US" dirty="0" smtClean="0"/>
          </a:p>
          <a:p>
            <a:pPr lvl="1"/>
            <a:endParaRPr lang="en-US" dirty="0"/>
          </a:p>
        </p:txBody>
      </p:sp>
    </p:spTree>
    <p:custDataLst>
      <p:tags r:id="rId1"/>
    </p:custDataLst>
    <p:extLst>
      <p:ext uri="{BB962C8B-B14F-4D97-AF65-F5344CB8AC3E}">
        <p14:creationId xmlns:p14="http://schemas.microsoft.com/office/powerpoint/2010/main" val="3431994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D23D1C1-BC0E-4C47-992B-9FA9BDE3C491}"/>
              </a:ext>
            </a:extLst>
          </p:cNvPr>
          <p:cNvSpPr/>
          <p:nvPr/>
        </p:nvSpPr>
        <p:spPr>
          <a:xfrm>
            <a:off x="0" y="4038601"/>
            <a:ext cx="855406" cy="2095496"/>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37D462C8-611D-44B3-AE8B-598171DECC85}"/>
              </a:ext>
            </a:extLst>
          </p:cNvPr>
          <p:cNvGrpSpPr/>
          <p:nvPr/>
        </p:nvGrpSpPr>
        <p:grpSpPr>
          <a:xfrm>
            <a:off x="1297542" y="4266919"/>
            <a:ext cx="8063425" cy="1638863"/>
            <a:chOff x="810520" y="2509978"/>
            <a:chExt cx="8063425" cy="1638863"/>
          </a:xfrm>
        </p:grpSpPr>
        <p:sp>
          <p:nvSpPr>
            <p:cNvPr id="8" name="TextBox 7">
              <a:extLst>
                <a:ext uri="{FF2B5EF4-FFF2-40B4-BE49-F238E27FC236}">
                  <a16:creationId xmlns:a16="http://schemas.microsoft.com/office/drawing/2014/main" id="{551652B6-64CF-458A-8270-964052D22D1A}"/>
                </a:ext>
              </a:extLst>
            </p:cNvPr>
            <p:cNvSpPr txBox="1"/>
            <p:nvPr/>
          </p:nvSpPr>
          <p:spPr>
            <a:xfrm>
              <a:off x="810520" y="2509978"/>
              <a:ext cx="8063425" cy="923330"/>
            </a:xfrm>
            <a:prstGeom prst="rect">
              <a:avLst/>
            </a:prstGeom>
            <a:noFill/>
          </p:spPr>
          <p:txBody>
            <a:bodyPr wrap="square" lIns="0" tIns="0" rIns="0" bIns="0" rtlCol="0" anchor="b">
              <a:spAutoFit/>
            </a:bodyPr>
            <a:lstStyle/>
            <a:p>
              <a:r>
                <a:rPr lang="en-US" sz="6000" dirty="0" smtClean="0">
                  <a:solidFill>
                    <a:srgbClr val="102747"/>
                  </a:solidFill>
                  <a:latin typeface="Garamond" panose="02020404030301010803" pitchFamily="18" charset="0"/>
                </a:rPr>
                <a:t>Compact Roles Explained</a:t>
              </a:r>
              <a:endParaRPr lang="en-US" sz="6000" dirty="0">
                <a:solidFill>
                  <a:srgbClr val="102747"/>
                </a:solidFill>
                <a:latin typeface="Garamond" panose="02020404030301010803" pitchFamily="18" charset="0"/>
              </a:endParaRPr>
            </a:p>
          </p:txBody>
        </p:sp>
        <p:sp>
          <p:nvSpPr>
            <p:cNvPr id="9" name="TextBox 8">
              <a:extLst>
                <a:ext uri="{FF2B5EF4-FFF2-40B4-BE49-F238E27FC236}">
                  <a16:creationId xmlns:a16="http://schemas.microsoft.com/office/drawing/2014/main" id="{2443BBBF-3E97-4402-B3CD-F2FB8322F17B}"/>
                </a:ext>
              </a:extLst>
            </p:cNvPr>
            <p:cNvSpPr txBox="1"/>
            <p:nvPr/>
          </p:nvSpPr>
          <p:spPr>
            <a:xfrm>
              <a:off x="810520" y="3717954"/>
              <a:ext cx="8063425" cy="430887"/>
            </a:xfrm>
            <a:prstGeom prst="rect">
              <a:avLst/>
            </a:prstGeom>
            <a:noFill/>
          </p:spPr>
          <p:txBody>
            <a:bodyPr wrap="square" lIns="0" tIns="0" rIns="0" bIns="0" rtlCol="0">
              <a:spAutoFit/>
            </a:bodyPr>
            <a:lstStyle/>
            <a:p>
              <a:endParaRPr lang="en-US" sz="2800" dirty="0">
                <a:solidFill>
                  <a:srgbClr val="102747"/>
                </a:solidFill>
                <a:latin typeface="Garamond" panose="02020404030301010803" pitchFamily="18" charset="0"/>
              </a:endParaRPr>
            </a:p>
          </p:txBody>
        </p:sp>
        <p:cxnSp>
          <p:nvCxnSpPr>
            <p:cNvPr id="10" name="Straight Connector 9">
              <a:extLst>
                <a:ext uri="{FF2B5EF4-FFF2-40B4-BE49-F238E27FC236}">
                  <a16:creationId xmlns:a16="http://schemas.microsoft.com/office/drawing/2014/main" id="{8151CEB8-FF46-49C5-A055-B63F891BB0BC}"/>
                </a:ext>
              </a:extLst>
            </p:cNvPr>
            <p:cNvCxnSpPr>
              <a:cxnSpLocks/>
            </p:cNvCxnSpPr>
            <p:nvPr/>
          </p:nvCxnSpPr>
          <p:spPr>
            <a:xfrm>
              <a:off x="810520" y="3575631"/>
              <a:ext cx="806342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691BF65B-946B-4165-A78D-059FD267016F}"/>
              </a:ext>
            </a:extLst>
          </p:cNvPr>
          <p:cNvSpPr/>
          <p:nvPr/>
        </p:nvSpPr>
        <p:spPr>
          <a:xfrm>
            <a:off x="9803102" y="4038601"/>
            <a:ext cx="2388897" cy="2095496"/>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5080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02747"/>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191" y="939608"/>
            <a:ext cx="9548072" cy="4351338"/>
          </a:xfrm>
        </p:spPr>
        <p:txBody>
          <a:bodyPr>
            <a:normAutofit/>
          </a:bodyPr>
          <a:lstStyle/>
          <a:p>
            <a:pPr algn="ctr"/>
            <a:r>
              <a:rPr lang="en-US" sz="5400" dirty="0">
                <a:solidFill>
                  <a:schemeClr val="bg1"/>
                </a:solidFill>
              </a:rPr>
              <a:t>Choose the top 3 areas your state can </a:t>
            </a:r>
            <a:r>
              <a:rPr lang="en-US" sz="5400" dirty="0" smtClean="0">
                <a:solidFill>
                  <a:schemeClr val="bg1"/>
                </a:solidFill>
              </a:rPr>
              <a:t>improve.</a:t>
            </a:r>
            <a:endParaRPr lang="en-US" sz="5400" dirty="0">
              <a:solidFill>
                <a:schemeClr val="bg1"/>
              </a:solidFill>
            </a:endParaRPr>
          </a:p>
        </p:txBody>
      </p:sp>
      <p:sp>
        <p:nvSpPr>
          <p:cNvPr id="5" name="Slide Number Placeholder 4"/>
          <p:cNvSpPr>
            <a:spLocks noGrp="1"/>
          </p:cNvSpPr>
          <p:nvPr>
            <p:ph type="sldNum" sz="quarter" idx="12"/>
          </p:nvPr>
        </p:nvSpPr>
        <p:spPr/>
        <p:txBody>
          <a:bodyPr/>
          <a:lstStyle/>
          <a:p>
            <a:fld id="{20ACEE5B-6B89-47D3-A969-11CC9D54FA43}" type="slidenum">
              <a:rPr lang="en-US" smtClean="0"/>
              <a:t>30</a:t>
            </a:fld>
            <a:endParaRPr lang="en-US"/>
          </a:p>
        </p:txBody>
      </p:sp>
      <p:pic>
        <p:nvPicPr>
          <p:cNvPr id="7" name="Picture 6"/>
          <p:cNvPicPr>
            <a:picLocks noChangeAspect="1"/>
          </p:cNvPicPr>
          <p:nvPr/>
        </p:nvPicPr>
        <p:blipFill>
          <a:blip r:embed="rId4"/>
          <a:stretch>
            <a:fillRect/>
          </a:stretch>
        </p:blipFill>
        <p:spPr>
          <a:xfrm>
            <a:off x="1401972" y="4046983"/>
            <a:ext cx="3894157" cy="18518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5"/>
          <a:stretch>
            <a:fillRect/>
          </a:stretch>
        </p:blipFill>
        <p:spPr>
          <a:xfrm>
            <a:off x="5859901" y="3860277"/>
            <a:ext cx="4854361" cy="22252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29014829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D23D1C1-BC0E-4C47-992B-9FA9BDE3C491}"/>
              </a:ext>
            </a:extLst>
          </p:cNvPr>
          <p:cNvSpPr/>
          <p:nvPr/>
        </p:nvSpPr>
        <p:spPr>
          <a:xfrm>
            <a:off x="0" y="4038601"/>
            <a:ext cx="855406" cy="2095496"/>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37D462C8-611D-44B3-AE8B-598171DECC85}"/>
              </a:ext>
            </a:extLst>
          </p:cNvPr>
          <p:cNvGrpSpPr/>
          <p:nvPr/>
        </p:nvGrpSpPr>
        <p:grpSpPr>
          <a:xfrm>
            <a:off x="1297542" y="4266919"/>
            <a:ext cx="8283780" cy="1638863"/>
            <a:chOff x="810520" y="2509978"/>
            <a:chExt cx="8063425" cy="1638863"/>
          </a:xfrm>
        </p:grpSpPr>
        <p:sp>
          <p:nvSpPr>
            <p:cNvPr id="8" name="TextBox 7">
              <a:extLst>
                <a:ext uri="{FF2B5EF4-FFF2-40B4-BE49-F238E27FC236}">
                  <a16:creationId xmlns:a16="http://schemas.microsoft.com/office/drawing/2014/main" id="{551652B6-64CF-458A-8270-964052D22D1A}"/>
                </a:ext>
              </a:extLst>
            </p:cNvPr>
            <p:cNvSpPr txBox="1"/>
            <p:nvPr/>
          </p:nvSpPr>
          <p:spPr>
            <a:xfrm>
              <a:off x="810520" y="2509978"/>
              <a:ext cx="8063425" cy="923330"/>
            </a:xfrm>
            <a:prstGeom prst="rect">
              <a:avLst/>
            </a:prstGeom>
            <a:noFill/>
          </p:spPr>
          <p:txBody>
            <a:bodyPr wrap="square" lIns="0" tIns="0" rIns="0" bIns="0" rtlCol="0" anchor="b">
              <a:spAutoFit/>
            </a:bodyPr>
            <a:lstStyle/>
            <a:p>
              <a:r>
                <a:rPr lang="en-US" sz="6000" dirty="0" smtClean="0">
                  <a:solidFill>
                    <a:srgbClr val="102747"/>
                  </a:solidFill>
                  <a:latin typeface="Garamond" panose="02020404030301010803" pitchFamily="18" charset="0"/>
                </a:rPr>
                <a:t>Resources to Assist</a:t>
              </a:r>
              <a:endParaRPr lang="en-US" sz="6000" dirty="0">
                <a:solidFill>
                  <a:srgbClr val="102747"/>
                </a:solidFill>
                <a:latin typeface="Garamond" panose="02020404030301010803" pitchFamily="18" charset="0"/>
              </a:endParaRPr>
            </a:p>
          </p:txBody>
        </p:sp>
        <p:sp>
          <p:nvSpPr>
            <p:cNvPr id="9" name="TextBox 8">
              <a:extLst>
                <a:ext uri="{FF2B5EF4-FFF2-40B4-BE49-F238E27FC236}">
                  <a16:creationId xmlns:a16="http://schemas.microsoft.com/office/drawing/2014/main" id="{2443BBBF-3E97-4402-B3CD-F2FB8322F17B}"/>
                </a:ext>
              </a:extLst>
            </p:cNvPr>
            <p:cNvSpPr txBox="1"/>
            <p:nvPr/>
          </p:nvSpPr>
          <p:spPr>
            <a:xfrm>
              <a:off x="810520" y="3717954"/>
              <a:ext cx="8063425" cy="430887"/>
            </a:xfrm>
            <a:prstGeom prst="rect">
              <a:avLst/>
            </a:prstGeom>
            <a:noFill/>
          </p:spPr>
          <p:txBody>
            <a:bodyPr wrap="square" lIns="0" tIns="0" rIns="0" bIns="0" rtlCol="0">
              <a:spAutoFit/>
            </a:bodyPr>
            <a:lstStyle/>
            <a:p>
              <a:endParaRPr lang="en-US" sz="2800" dirty="0">
                <a:solidFill>
                  <a:srgbClr val="102747"/>
                </a:solidFill>
                <a:latin typeface="Garamond" panose="02020404030301010803" pitchFamily="18" charset="0"/>
              </a:endParaRPr>
            </a:p>
          </p:txBody>
        </p:sp>
        <p:cxnSp>
          <p:nvCxnSpPr>
            <p:cNvPr id="10" name="Straight Connector 9">
              <a:extLst>
                <a:ext uri="{FF2B5EF4-FFF2-40B4-BE49-F238E27FC236}">
                  <a16:creationId xmlns:a16="http://schemas.microsoft.com/office/drawing/2014/main" id="{8151CEB8-FF46-49C5-A055-B63F891BB0BC}"/>
                </a:ext>
              </a:extLst>
            </p:cNvPr>
            <p:cNvCxnSpPr>
              <a:cxnSpLocks/>
            </p:cNvCxnSpPr>
            <p:nvPr/>
          </p:nvCxnSpPr>
          <p:spPr>
            <a:xfrm>
              <a:off x="810520" y="3575631"/>
              <a:ext cx="806342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691BF65B-946B-4165-A78D-059FD267016F}"/>
              </a:ext>
            </a:extLst>
          </p:cNvPr>
          <p:cNvSpPr/>
          <p:nvPr/>
        </p:nvSpPr>
        <p:spPr>
          <a:xfrm>
            <a:off x="9803102" y="4038601"/>
            <a:ext cx="2388897" cy="2095496"/>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72405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4C569CE-AFD4-47E4-9CA4-59538496BE0C}"/>
              </a:ext>
            </a:extLst>
          </p:cNvPr>
          <p:cNvSpPr/>
          <p:nvPr/>
        </p:nvSpPr>
        <p:spPr>
          <a:xfrm>
            <a:off x="5280338" y="0"/>
            <a:ext cx="6911664" cy="6857993"/>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noFill/>
        </p:spPr>
        <p:txBody>
          <a:bodyPr/>
          <a:lstStyle/>
          <a:p>
            <a:pPr algn="ctr"/>
            <a:fld id="{20ACEE5B-6B89-47D3-A969-11CC9D54FA43}" type="slidenum">
              <a:rPr lang="en-US" smtClean="0">
                <a:solidFill>
                  <a:schemeClr val="bg1"/>
                </a:solidFill>
              </a:rPr>
              <a:pPr algn="ctr"/>
              <a:t>32</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a:cxnSpLocks/>
          </p:cNvCxnSpPr>
          <p:nvPr/>
        </p:nvCxnSpPr>
        <p:spPr>
          <a:xfrm>
            <a:off x="5280338" y="6457950"/>
            <a:ext cx="59337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926BC2D-C475-4763-93F8-BE33BD9698D1}"/>
              </a:ext>
            </a:extLst>
          </p:cNvPr>
          <p:cNvCxnSpPr>
            <a:cxnSpLocks/>
          </p:cNvCxnSpPr>
          <p:nvPr/>
        </p:nvCxnSpPr>
        <p:spPr>
          <a:xfrm>
            <a:off x="4723238" y="6457950"/>
            <a:ext cx="5571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28A34FCC-159E-43A0-B7A2-6960C2497FE6}"/>
              </a:ext>
            </a:extLst>
          </p:cNvPr>
          <p:cNvGrpSpPr/>
          <p:nvPr/>
        </p:nvGrpSpPr>
        <p:grpSpPr>
          <a:xfrm>
            <a:off x="6129831" y="579954"/>
            <a:ext cx="5838695" cy="5695433"/>
            <a:chOff x="5805715" y="861310"/>
            <a:chExt cx="5644005" cy="4645391"/>
          </a:xfrm>
        </p:grpSpPr>
        <p:grpSp>
          <p:nvGrpSpPr>
            <p:cNvPr id="40" name="Group 39">
              <a:extLst>
                <a:ext uri="{FF2B5EF4-FFF2-40B4-BE49-F238E27FC236}">
                  <a16:creationId xmlns:a16="http://schemas.microsoft.com/office/drawing/2014/main" id="{5C28CC65-4B8A-4DA5-B414-F7C64BDA33D6}"/>
                </a:ext>
              </a:extLst>
            </p:cNvPr>
            <p:cNvGrpSpPr/>
            <p:nvPr/>
          </p:nvGrpSpPr>
          <p:grpSpPr>
            <a:xfrm>
              <a:off x="5805715" y="861310"/>
              <a:ext cx="5644005" cy="1008317"/>
              <a:chOff x="5805715" y="600615"/>
              <a:chExt cx="5644005" cy="1008317"/>
            </a:xfrm>
          </p:grpSpPr>
          <p:sp>
            <p:nvSpPr>
              <p:cNvPr id="20" name="Rectangle 19">
                <a:extLst>
                  <a:ext uri="{FF2B5EF4-FFF2-40B4-BE49-F238E27FC236}">
                    <a16:creationId xmlns:a16="http://schemas.microsoft.com/office/drawing/2014/main" id="{1CF289BA-4F2A-4AEB-A175-1F0661BC0534}"/>
                  </a:ext>
                </a:extLst>
              </p:cNvPr>
              <p:cNvSpPr/>
              <p:nvPr/>
            </p:nvSpPr>
            <p:spPr>
              <a:xfrm>
                <a:off x="5805715" y="650769"/>
                <a:ext cx="469615" cy="813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ct val="0"/>
                  </a:spcBef>
                </a:pPr>
                <a:r>
                  <a:rPr lang="en-US" sz="4000" b="1" dirty="0">
                    <a:solidFill>
                      <a:srgbClr val="102747"/>
                    </a:solidFill>
                    <a:latin typeface="+mj-lt"/>
                    <a:ea typeface="+mj-ea"/>
                    <a:cs typeface="+mj-cs"/>
                  </a:rPr>
                  <a:t>∙</a:t>
                </a:r>
              </a:p>
            </p:txBody>
          </p:sp>
          <p:sp>
            <p:nvSpPr>
              <p:cNvPr id="25" name="Content Placeholder 2">
                <a:extLst>
                  <a:ext uri="{FF2B5EF4-FFF2-40B4-BE49-F238E27FC236}">
                    <a16:creationId xmlns:a16="http://schemas.microsoft.com/office/drawing/2014/main" id="{29864AAE-8196-49EA-AAC2-02573C3FACB3}"/>
                  </a:ext>
                </a:extLst>
              </p:cNvPr>
              <p:cNvSpPr txBox="1">
                <a:spLocks/>
              </p:cNvSpPr>
              <p:nvPr/>
            </p:nvSpPr>
            <p:spPr>
              <a:xfrm>
                <a:off x="6491354" y="600615"/>
                <a:ext cx="4958366" cy="1008317"/>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bg1"/>
                    </a:solidFill>
                  </a:rPr>
                  <a:t>COVID-19 highlighted importance:</a:t>
                </a:r>
                <a:endParaRPr lang="en-US" sz="2000" dirty="0">
                  <a:solidFill>
                    <a:schemeClr val="bg1"/>
                  </a:solidFill>
                </a:endParaRPr>
              </a:p>
              <a:p>
                <a:pPr marL="0" indent="0">
                  <a:buNone/>
                </a:pPr>
                <a:r>
                  <a:rPr lang="en-US" sz="2000" dirty="0" smtClean="0">
                    <a:solidFill>
                      <a:schemeClr val="bg1"/>
                    </a:solidFill>
                  </a:rPr>
                  <a:t>Learned how restrictions impacted business in each state while keeping the focus on working together to maintain public safety</a:t>
                </a:r>
              </a:p>
            </p:txBody>
          </p:sp>
        </p:grpSp>
        <p:sp>
          <p:nvSpPr>
            <p:cNvPr id="21" name="Rectangle 20">
              <a:extLst>
                <a:ext uri="{FF2B5EF4-FFF2-40B4-BE49-F238E27FC236}">
                  <a16:creationId xmlns:a16="http://schemas.microsoft.com/office/drawing/2014/main" id="{7C38E3CA-3F5B-4EC2-B3FB-24CEEEFBB2F0}"/>
                </a:ext>
              </a:extLst>
            </p:cNvPr>
            <p:cNvSpPr/>
            <p:nvPr/>
          </p:nvSpPr>
          <p:spPr>
            <a:xfrm>
              <a:off x="5805715" y="2125176"/>
              <a:ext cx="469615" cy="954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ct val="0"/>
                </a:spcBef>
              </a:pPr>
              <a:r>
                <a:rPr lang="en-US" sz="4400" b="1" dirty="0">
                  <a:solidFill>
                    <a:srgbClr val="102747"/>
                  </a:solidFill>
                </a:rPr>
                <a:t>∙</a:t>
              </a:r>
            </a:p>
          </p:txBody>
        </p:sp>
        <p:sp>
          <p:nvSpPr>
            <p:cNvPr id="22" name="Rectangle 21">
              <a:extLst>
                <a:ext uri="{FF2B5EF4-FFF2-40B4-BE49-F238E27FC236}">
                  <a16:creationId xmlns:a16="http://schemas.microsoft.com/office/drawing/2014/main" id="{57601086-027A-40D6-9C00-9CE126EE4542}"/>
                </a:ext>
              </a:extLst>
            </p:cNvPr>
            <p:cNvSpPr/>
            <p:nvPr/>
          </p:nvSpPr>
          <p:spPr>
            <a:xfrm>
              <a:off x="5805715" y="3338889"/>
              <a:ext cx="469615" cy="954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ct val="0"/>
                </a:spcBef>
              </a:pPr>
              <a:r>
                <a:rPr lang="en-US" sz="4000" b="1" dirty="0">
                  <a:solidFill>
                    <a:srgbClr val="102747"/>
                  </a:solidFill>
                </a:rPr>
                <a:t>∙</a:t>
              </a:r>
            </a:p>
          </p:txBody>
        </p:sp>
        <p:sp>
          <p:nvSpPr>
            <p:cNvPr id="23" name="Rectangle 22">
              <a:extLst>
                <a:ext uri="{FF2B5EF4-FFF2-40B4-BE49-F238E27FC236}">
                  <a16:creationId xmlns:a16="http://schemas.microsoft.com/office/drawing/2014/main" id="{FD9AF6CE-00D9-47F7-9514-44B022729968}"/>
                </a:ext>
              </a:extLst>
            </p:cNvPr>
            <p:cNvSpPr/>
            <p:nvPr/>
          </p:nvSpPr>
          <p:spPr>
            <a:xfrm>
              <a:off x="5805715" y="4552602"/>
              <a:ext cx="469615" cy="954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ct val="0"/>
                </a:spcBef>
              </a:pPr>
              <a:r>
                <a:rPr lang="en-US" sz="4000" b="1" dirty="0">
                  <a:solidFill>
                    <a:srgbClr val="102747"/>
                  </a:solidFill>
                </a:rPr>
                <a:t>∙</a:t>
              </a:r>
            </a:p>
          </p:txBody>
        </p:sp>
      </p:grpSp>
      <p:sp>
        <p:nvSpPr>
          <p:cNvPr id="24" name="Rectangle 23">
            <a:extLst>
              <a:ext uri="{FF2B5EF4-FFF2-40B4-BE49-F238E27FC236}">
                <a16:creationId xmlns:a16="http://schemas.microsoft.com/office/drawing/2014/main" id="{5CDF7546-5B53-457F-BF1F-872AA9DC4568}"/>
              </a:ext>
            </a:extLst>
          </p:cNvPr>
          <p:cNvSpPr/>
          <p:nvPr/>
        </p:nvSpPr>
        <p:spPr>
          <a:xfrm>
            <a:off x="0" y="2032922"/>
            <a:ext cx="4760685" cy="2736398"/>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Title 1">
            <a:extLst>
              <a:ext uri="{FF2B5EF4-FFF2-40B4-BE49-F238E27FC236}">
                <a16:creationId xmlns:a16="http://schemas.microsoft.com/office/drawing/2014/main" id="{D019ADDA-F337-4788-86F1-266D5676F005}"/>
              </a:ext>
            </a:extLst>
          </p:cNvPr>
          <p:cNvSpPr>
            <a:spLocks noGrp="1"/>
          </p:cNvSpPr>
          <p:nvPr>
            <p:ph type="title"/>
          </p:nvPr>
        </p:nvSpPr>
        <p:spPr>
          <a:xfrm>
            <a:off x="409575" y="2760900"/>
            <a:ext cx="3751796" cy="1336200"/>
          </a:xfrm>
        </p:spPr>
        <p:txBody>
          <a:bodyPr wrap="square" lIns="0" tIns="0" rIns="0" bIns="0" anchor="ctr">
            <a:spAutoFit/>
          </a:bodyPr>
          <a:lstStyle/>
          <a:p>
            <a:r>
              <a:rPr lang="en-US" sz="4800" dirty="0" smtClean="0">
                <a:solidFill>
                  <a:schemeClr val="bg1"/>
                </a:solidFill>
              </a:rPr>
              <a:t>Regional DCA Meetings</a:t>
            </a:r>
            <a:endParaRPr lang="en-US" sz="4800" dirty="0">
              <a:solidFill>
                <a:schemeClr val="bg1"/>
              </a:solidFill>
            </a:endParaRPr>
          </a:p>
        </p:txBody>
      </p:sp>
      <p:sp>
        <p:nvSpPr>
          <p:cNvPr id="30" name="Content Placeholder 2">
            <a:extLst>
              <a:ext uri="{FF2B5EF4-FFF2-40B4-BE49-F238E27FC236}">
                <a16:creationId xmlns:a16="http://schemas.microsoft.com/office/drawing/2014/main" id="{29864AAE-8196-49EA-AAC2-02573C3FACB3}"/>
              </a:ext>
            </a:extLst>
          </p:cNvPr>
          <p:cNvSpPr txBox="1">
            <a:spLocks/>
          </p:cNvSpPr>
          <p:nvPr/>
        </p:nvSpPr>
        <p:spPr>
          <a:xfrm>
            <a:off x="6839121" y="2234766"/>
            <a:ext cx="5129405" cy="959237"/>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bg1"/>
                </a:solidFill>
              </a:rPr>
              <a:t>Identify best practices:</a:t>
            </a:r>
            <a:endParaRPr lang="en-US" sz="2000" dirty="0">
              <a:solidFill>
                <a:schemeClr val="bg1"/>
              </a:solidFill>
            </a:endParaRPr>
          </a:p>
          <a:p>
            <a:pPr marL="0" indent="0">
              <a:buNone/>
            </a:pPr>
            <a:r>
              <a:rPr lang="en-US" sz="2000" dirty="0" smtClean="0">
                <a:solidFill>
                  <a:schemeClr val="bg1"/>
                </a:solidFill>
              </a:rPr>
              <a:t>In addition to learning each other’s challenges, share best practices</a:t>
            </a:r>
          </a:p>
        </p:txBody>
      </p:sp>
      <p:sp>
        <p:nvSpPr>
          <p:cNvPr id="31" name="Content Placeholder 2">
            <a:extLst>
              <a:ext uri="{FF2B5EF4-FFF2-40B4-BE49-F238E27FC236}">
                <a16:creationId xmlns:a16="http://schemas.microsoft.com/office/drawing/2014/main" id="{29864AAE-8196-49EA-AAC2-02573C3FACB3}"/>
              </a:ext>
            </a:extLst>
          </p:cNvPr>
          <p:cNvSpPr txBox="1">
            <a:spLocks/>
          </p:cNvSpPr>
          <p:nvPr/>
        </p:nvSpPr>
        <p:spPr>
          <a:xfrm>
            <a:off x="-184361" y="4849258"/>
            <a:ext cx="5129405" cy="1236237"/>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bg1"/>
                </a:solidFill>
              </a:rPr>
              <a:t>A lot was learned during COVID-19:</a:t>
            </a:r>
            <a:endParaRPr lang="en-US" sz="2000" dirty="0">
              <a:solidFill>
                <a:schemeClr val="bg1"/>
              </a:solidFill>
            </a:endParaRPr>
          </a:p>
          <a:p>
            <a:pPr marL="0" indent="0">
              <a:buNone/>
            </a:pPr>
            <a:r>
              <a:rPr lang="en-US" sz="2000" dirty="0" smtClean="0">
                <a:solidFill>
                  <a:schemeClr val="bg1"/>
                </a:solidFill>
              </a:rPr>
              <a:t>Learned how restrictions impacted business in each state while keeping the focus on working together to maintain public safety</a:t>
            </a:r>
          </a:p>
        </p:txBody>
      </p:sp>
      <p:sp>
        <p:nvSpPr>
          <p:cNvPr id="32" name="Content Placeholder 2">
            <a:extLst>
              <a:ext uri="{FF2B5EF4-FFF2-40B4-BE49-F238E27FC236}">
                <a16:creationId xmlns:a16="http://schemas.microsoft.com/office/drawing/2014/main" id="{29864AAE-8196-49EA-AAC2-02573C3FACB3}"/>
              </a:ext>
            </a:extLst>
          </p:cNvPr>
          <p:cNvSpPr txBox="1">
            <a:spLocks/>
          </p:cNvSpPr>
          <p:nvPr/>
        </p:nvSpPr>
        <p:spPr>
          <a:xfrm>
            <a:off x="6839121" y="3762712"/>
            <a:ext cx="5129405" cy="959237"/>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bg1"/>
                </a:solidFill>
              </a:rPr>
              <a:t>Build relationships:</a:t>
            </a:r>
            <a:endParaRPr lang="en-US" sz="2000" dirty="0">
              <a:solidFill>
                <a:schemeClr val="bg1"/>
              </a:solidFill>
            </a:endParaRPr>
          </a:p>
          <a:p>
            <a:pPr marL="0" indent="0">
              <a:buNone/>
            </a:pPr>
            <a:r>
              <a:rPr lang="en-US" sz="2000" dirty="0" smtClean="0">
                <a:solidFill>
                  <a:schemeClr val="bg1"/>
                </a:solidFill>
              </a:rPr>
              <a:t>Learn from each other.  Opens opportunity for ongoing engagement and relationship building</a:t>
            </a:r>
          </a:p>
        </p:txBody>
      </p:sp>
      <p:sp>
        <p:nvSpPr>
          <p:cNvPr id="33" name="Content Placeholder 2">
            <a:extLst>
              <a:ext uri="{FF2B5EF4-FFF2-40B4-BE49-F238E27FC236}">
                <a16:creationId xmlns:a16="http://schemas.microsoft.com/office/drawing/2014/main" id="{29864AAE-8196-49EA-AAC2-02573C3FACB3}"/>
              </a:ext>
            </a:extLst>
          </p:cNvPr>
          <p:cNvSpPr txBox="1">
            <a:spLocks/>
          </p:cNvSpPr>
          <p:nvPr/>
        </p:nvSpPr>
        <p:spPr>
          <a:xfrm>
            <a:off x="6863216" y="5105624"/>
            <a:ext cx="5129405" cy="1236236"/>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bg1"/>
                </a:solidFill>
              </a:rPr>
              <a:t>Empower each other:</a:t>
            </a:r>
            <a:endParaRPr lang="en-US" sz="2000" dirty="0">
              <a:solidFill>
                <a:schemeClr val="bg1"/>
              </a:solidFill>
            </a:endParaRPr>
          </a:p>
          <a:p>
            <a:pPr marL="0" indent="0">
              <a:buNone/>
            </a:pPr>
            <a:r>
              <a:rPr lang="en-US" sz="2000" dirty="0" smtClean="0">
                <a:solidFill>
                  <a:schemeClr val="bg1"/>
                </a:solidFill>
              </a:rPr>
              <a:t>In absence of Commissioners, DCAs can strengthen communication and discuss issues &amp; decisions considered by the Commission</a:t>
            </a:r>
          </a:p>
        </p:txBody>
      </p:sp>
    </p:spTree>
    <p:custDataLst>
      <p:tags r:id="rId1"/>
    </p:custDataLst>
    <p:extLst>
      <p:ext uri="{BB962C8B-B14F-4D97-AF65-F5344CB8AC3E}">
        <p14:creationId xmlns:p14="http://schemas.microsoft.com/office/powerpoint/2010/main" val="4785073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02747"/>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191" y="939608"/>
            <a:ext cx="9548072" cy="4351338"/>
          </a:xfrm>
        </p:spPr>
        <p:txBody>
          <a:bodyPr>
            <a:normAutofit/>
          </a:bodyPr>
          <a:lstStyle/>
          <a:p>
            <a:pPr algn="ctr"/>
            <a:r>
              <a:rPr lang="en-US" sz="5400" dirty="0">
                <a:solidFill>
                  <a:schemeClr val="bg1"/>
                </a:solidFill>
              </a:rPr>
              <a:t>Name 3 topics </a:t>
            </a:r>
            <a:r>
              <a:rPr lang="en-US" sz="5400" dirty="0" smtClean="0">
                <a:solidFill>
                  <a:schemeClr val="bg1"/>
                </a:solidFill>
              </a:rPr>
              <a:t>(</a:t>
            </a:r>
            <a:r>
              <a:rPr lang="en-US" sz="5400" dirty="0" smtClean="0">
                <a:solidFill>
                  <a:schemeClr val="bg1"/>
                </a:solidFill>
              </a:rPr>
              <a:t>one </a:t>
            </a:r>
            <a:r>
              <a:rPr lang="en-US" sz="5400" smtClean="0">
                <a:solidFill>
                  <a:schemeClr val="bg1"/>
                </a:solidFill>
              </a:rPr>
              <a:t>word each) </a:t>
            </a:r>
            <a:r>
              <a:rPr lang="en-US" sz="5400" smtClean="0">
                <a:solidFill>
                  <a:schemeClr val="bg1"/>
                </a:solidFill>
              </a:rPr>
              <a:t>you </a:t>
            </a:r>
            <a:r>
              <a:rPr lang="en-US" sz="5400" dirty="0">
                <a:solidFill>
                  <a:schemeClr val="bg1"/>
                </a:solidFill>
              </a:rPr>
              <a:t>want DCA Region meetings to focus on in the upcoming </a:t>
            </a:r>
            <a:r>
              <a:rPr lang="en-US" sz="5400" dirty="0" smtClean="0">
                <a:solidFill>
                  <a:schemeClr val="bg1"/>
                </a:solidFill>
              </a:rPr>
              <a:t>year.</a:t>
            </a:r>
            <a:endParaRPr lang="en-US" sz="5400" dirty="0">
              <a:solidFill>
                <a:schemeClr val="bg1"/>
              </a:solidFill>
            </a:endParaRPr>
          </a:p>
        </p:txBody>
      </p:sp>
      <p:sp>
        <p:nvSpPr>
          <p:cNvPr id="5" name="Slide Number Placeholder 4"/>
          <p:cNvSpPr>
            <a:spLocks noGrp="1"/>
          </p:cNvSpPr>
          <p:nvPr>
            <p:ph type="sldNum" sz="quarter" idx="12"/>
          </p:nvPr>
        </p:nvSpPr>
        <p:spPr/>
        <p:txBody>
          <a:bodyPr/>
          <a:lstStyle/>
          <a:p>
            <a:fld id="{20ACEE5B-6B89-47D3-A969-11CC9D54FA43}" type="slidenum">
              <a:rPr lang="en-US" smtClean="0"/>
              <a:t>33</a:t>
            </a:fld>
            <a:endParaRPr lang="en-US"/>
          </a:p>
        </p:txBody>
      </p:sp>
      <p:pic>
        <p:nvPicPr>
          <p:cNvPr id="7" name="Picture 6"/>
          <p:cNvPicPr>
            <a:picLocks noChangeAspect="1"/>
          </p:cNvPicPr>
          <p:nvPr/>
        </p:nvPicPr>
        <p:blipFill>
          <a:blip r:embed="rId4"/>
          <a:stretch>
            <a:fillRect/>
          </a:stretch>
        </p:blipFill>
        <p:spPr>
          <a:xfrm>
            <a:off x="1401972" y="4046983"/>
            <a:ext cx="3894157" cy="18518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5"/>
          <a:stretch>
            <a:fillRect/>
          </a:stretch>
        </p:blipFill>
        <p:spPr>
          <a:xfrm>
            <a:off x="5859901" y="3860277"/>
            <a:ext cx="4854361" cy="22252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6626048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DCA Region Chairs</a:t>
            </a:r>
            <a:endParaRPr lang="en-US" dirty="0"/>
          </a:p>
        </p:txBody>
      </p:sp>
      <p:pic>
        <p:nvPicPr>
          <p:cNvPr id="4" name="Content Placeholder 3"/>
          <p:cNvPicPr>
            <a:picLocks noGrp="1" noChangeAspect="1"/>
          </p:cNvPicPr>
          <p:nvPr>
            <p:ph idx="1"/>
          </p:nvPr>
        </p:nvPicPr>
        <p:blipFill>
          <a:blip r:embed="rId4"/>
          <a:stretch>
            <a:fillRect/>
          </a:stretch>
        </p:blipFill>
        <p:spPr>
          <a:xfrm>
            <a:off x="2092184" y="2161595"/>
            <a:ext cx="8156717" cy="3853794"/>
          </a:xfrm>
          <a:prstGeom prst="rect">
            <a:avLst/>
          </a:prstGeom>
        </p:spPr>
      </p:pic>
      <p:sp>
        <p:nvSpPr>
          <p:cNvPr id="5" name="Rectangle 4">
            <a:extLst>
              <a:ext uri="{FF2B5EF4-FFF2-40B4-BE49-F238E27FC236}">
                <a16:creationId xmlns:a16="http://schemas.microsoft.com/office/drawing/2014/main" id="{5D23D1C1-BC0E-4C47-992B-9FA9BDE3C491}"/>
              </a:ext>
            </a:extLst>
          </p:cNvPr>
          <p:cNvSpPr/>
          <p:nvPr/>
        </p:nvSpPr>
        <p:spPr>
          <a:xfrm>
            <a:off x="-8235" y="4068417"/>
            <a:ext cx="863641" cy="2065680"/>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D23D1C1-BC0E-4C47-992B-9FA9BDE3C491}"/>
              </a:ext>
            </a:extLst>
          </p:cNvPr>
          <p:cNvSpPr/>
          <p:nvPr/>
        </p:nvSpPr>
        <p:spPr>
          <a:xfrm>
            <a:off x="11328359" y="4068417"/>
            <a:ext cx="863641" cy="2065680"/>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custDataLst>
      <p:tags r:id="rId1"/>
    </p:custDataLst>
    <p:extLst>
      <p:ext uri="{BB962C8B-B14F-4D97-AF65-F5344CB8AC3E}">
        <p14:creationId xmlns:p14="http://schemas.microsoft.com/office/powerpoint/2010/main" val="13599653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smtClean="0"/>
              <a:t>State Council</a:t>
            </a:r>
            <a:endParaRPr lang="en-US" sz="4000" dirty="0"/>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35</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D537E66E-CC66-4916-9074-FD3B7FF1F6E6}"/>
              </a:ext>
            </a:extLst>
          </p:cNvPr>
          <p:cNvSpPr txBox="1">
            <a:spLocks/>
          </p:cNvSpPr>
          <p:nvPr/>
        </p:nvSpPr>
        <p:spPr>
          <a:xfrm>
            <a:off x="579658" y="992461"/>
            <a:ext cx="5449824" cy="49244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endParaRPr lang="en-US" sz="3200" dirty="0">
              <a:solidFill>
                <a:srgbClr val="102747"/>
              </a:solidFill>
            </a:endParaRPr>
          </a:p>
        </p:txBody>
      </p:sp>
      <p:sp>
        <p:nvSpPr>
          <p:cNvPr id="18" name="Content Placeholder 2">
            <a:extLst>
              <a:ext uri="{FF2B5EF4-FFF2-40B4-BE49-F238E27FC236}">
                <a16:creationId xmlns:a16="http://schemas.microsoft.com/office/drawing/2014/main" id="{C6402A8A-41DA-4EF8-83E0-8EF6559A8B08}"/>
              </a:ext>
            </a:extLst>
          </p:cNvPr>
          <p:cNvSpPr txBox="1">
            <a:spLocks/>
          </p:cNvSpPr>
          <p:nvPr/>
        </p:nvSpPr>
        <p:spPr>
          <a:xfrm>
            <a:off x="5229585" y="1484904"/>
            <a:ext cx="6310958" cy="4985980"/>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defRPr sz="2000" b="0" i="0" u="none" strike="noStrike" kern="1200" spc="0" baseline="0">
                <a:solidFill>
                  <a:srgbClr val="102747"/>
                </a:solidFill>
                <a:latin typeface="+mn-lt"/>
                <a:ea typeface="+mn-ea"/>
                <a:cs typeface="+mn-cs"/>
              </a:defRPr>
            </a:pPr>
            <a:r>
              <a:rPr lang="en-US" sz="2400" dirty="0" smtClean="0">
                <a:solidFill>
                  <a:srgbClr val="102747"/>
                </a:solidFill>
              </a:rPr>
              <a:t>Diverse State Councils connect Interstate Compact with various state agencies:</a:t>
            </a:r>
          </a:p>
          <a:p>
            <a:pPr marL="0" indent="0">
              <a:lnSpc>
                <a:spcPct val="100000"/>
              </a:lnSpc>
              <a:spcBef>
                <a:spcPts val="0"/>
              </a:spcBef>
              <a:spcAft>
                <a:spcPts val="1200"/>
              </a:spcAft>
              <a:buNone/>
              <a:defRPr sz="2000" b="0" i="0" u="none" strike="noStrike" kern="1200" spc="0" baseline="0">
                <a:solidFill>
                  <a:srgbClr val="102747"/>
                </a:solidFill>
                <a:latin typeface="+mn-lt"/>
                <a:ea typeface="+mn-ea"/>
                <a:cs typeface="+mn-cs"/>
              </a:defRPr>
            </a:pPr>
            <a:endParaRPr lang="en-US" sz="2400" dirty="0" smtClean="0">
              <a:solidFill>
                <a:srgbClr val="102747"/>
              </a:solidFill>
            </a:endParaRPr>
          </a:p>
          <a:p>
            <a:pPr>
              <a:lnSpc>
                <a:spcPct val="100000"/>
              </a:lnSpc>
              <a:spcBef>
                <a:spcPts val="0"/>
              </a:spcBef>
              <a:spcAft>
                <a:spcPts val="1200"/>
              </a:spcAft>
              <a:buFont typeface="Wingdings" panose="05000000000000000000" pitchFamily="2" charset="2"/>
              <a:buChar char="Ø"/>
              <a:defRPr sz="2000" b="0" i="0" u="none" strike="noStrike" kern="1200" spc="0" baseline="0">
                <a:solidFill>
                  <a:srgbClr val="102747"/>
                </a:solidFill>
                <a:latin typeface="+mn-lt"/>
                <a:ea typeface="+mn-ea"/>
                <a:cs typeface="+mn-cs"/>
              </a:defRPr>
            </a:pPr>
            <a:r>
              <a:rPr lang="en-US" sz="2400" dirty="0" smtClean="0">
                <a:solidFill>
                  <a:srgbClr val="102747"/>
                </a:solidFill>
              </a:rPr>
              <a:t>Establishes allies &amp; advocates for Interstate office</a:t>
            </a:r>
          </a:p>
          <a:p>
            <a:pPr>
              <a:lnSpc>
                <a:spcPct val="100000"/>
              </a:lnSpc>
              <a:spcBef>
                <a:spcPts val="0"/>
              </a:spcBef>
              <a:spcAft>
                <a:spcPts val="1200"/>
              </a:spcAft>
              <a:buFont typeface="Wingdings" panose="05000000000000000000" pitchFamily="2" charset="2"/>
              <a:buChar char="Ø"/>
              <a:defRPr sz="2000" b="0" i="0" u="none" strike="noStrike" kern="1200" spc="0" baseline="0">
                <a:solidFill>
                  <a:srgbClr val="102747"/>
                </a:solidFill>
                <a:latin typeface="+mn-lt"/>
                <a:ea typeface="+mn-ea"/>
                <a:cs typeface="+mn-cs"/>
              </a:defRPr>
            </a:pPr>
            <a:r>
              <a:rPr lang="en-US" sz="2400" dirty="0" smtClean="0">
                <a:solidFill>
                  <a:srgbClr val="102747"/>
                </a:solidFill>
              </a:rPr>
              <a:t>Provides opportunity for outside feedback &amp; perspective</a:t>
            </a:r>
          </a:p>
          <a:p>
            <a:pPr>
              <a:lnSpc>
                <a:spcPct val="100000"/>
              </a:lnSpc>
              <a:spcBef>
                <a:spcPts val="0"/>
              </a:spcBef>
              <a:spcAft>
                <a:spcPts val="1200"/>
              </a:spcAft>
              <a:buFont typeface="Wingdings" panose="05000000000000000000" pitchFamily="2" charset="2"/>
              <a:buChar char="Ø"/>
              <a:defRPr sz="2000" b="0" i="0" u="none" strike="noStrike" kern="1200" spc="0" baseline="0">
                <a:solidFill>
                  <a:srgbClr val="102747"/>
                </a:solidFill>
                <a:latin typeface="+mn-lt"/>
                <a:ea typeface="+mn-ea"/>
                <a:cs typeface="+mn-cs"/>
              </a:defRPr>
            </a:pPr>
            <a:r>
              <a:rPr lang="en-US" sz="2400" dirty="0" smtClean="0">
                <a:solidFill>
                  <a:srgbClr val="102747"/>
                </a:solidFill>
              </a:rPr>
              <a:t>Regular meetings are key &amp; should highlight positive topics over negative</a:t>
            </a:r>
          </a:p>
          <a:p>
            <a:pPr>
              <a:lnSpc>
                <a:spcPct val="100000"/>
              </a:lnSpc>
              <a:spcBef>
                <a:spcPts val="0"/>
              </a:spcBef>
              <a:spcAft>
                <a:spcPts val="1200"/>
              </a:spcAft>
              <a:buFont typeface="Wingdings" panose="05000000000000000000" pitchFamily="2" charset="2"/>
              <a:buChar char="Ø"/>
              <a:defRPr sz="2000" b="0" i="0" u="none" strike="noStrike" kern="1200" spc="0" baseline="0">
                <a:solidFill>
                  <a:srgbClr val="102747"/>
                </a:solidFill>
                <a:latin typeface="+mn-lt"/>
                <a:ea typeface="+mn-ea"/>
                <a:cs typeface="+mn-cs"/>
              </a:defRPr>
            </a:pPr>
            <a:r>
              <a:rPr lang="en-US" sz="2400" dirty="0" smtClean="0">
                <a:solidFill>
                  <a:srgbClr val="102747"/>
                </a:solidFill>
              </a:rPr>
              <a:t> Opens opportunity to provide training to stakeholders</a:t>
            </a:r>
            <a:endParaRPr lang="en-US" sz="2400" dirty="0">
              <a:solidFill>
                <a:srgbClr val="102747"/>
              </a:solidFill>
            </a:endParaRPr>
          </a:p>
          <a:p>
            <a:pPr marL="0" indent="0">
              <a:lnSpc>
                <a:spcPct val="100000"/>
              </a:lnSpc>
              <a:spcBef>
                <a:spcPts val="0"/>
              </a:spcBef>
              <a:spcAft>
                <a:spcPts val="1200"/>
              </a:spcAft>
              <a:buNone/>
              <a:defRPr sz="2000" b="0" i="0" u="none" strike="noStrike" kern="1200" spc="0" baseline="0">
                <a:solidFill>
                  <a:srgbClr val="102747"/>
                </a:solidFill>
                <a:latin typeface="+mn-lt"/>
                <a:ea typeface="+mn-ea"/>
                <a:cs typeface="+mn-cs"/>
              </a:defRPr>
            </a:pPr>
            <a:endParaRPr lang="en-US" sz="2400" dirty="0">
              <a:solidFill>
                <a:srgbClr val="102747"/>
              </a:solidFill>
            </a:endParaRPr>
          </a:p>
        </p:txBody>
      </p:sp>
      <p:pic>
        <p:nvPicPr>
          <p:cNvPr id="8" name="Picture 7" descr="File:Video Conference Room West of &lt;strong&gt;Council&lt;/strong&gt; Chambers.JPG"/>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76250" y="2321921"/>
            <a:ext cx="4025765" cy="2683843"/>
          </a:xfrm>
          <a:prstGeom prst="rect">
            <a:avLst/>
          </a:prstGeom>
        </p:spPr>
      </p:pic>
    </p:spTree>
    <p:custDataLst>
      <p:tags r:id="rId1"/>
    </p:custDataLst>
    <p:extLst>
      <p:ext uri="{BB962C8B-B14F-4D97-AF65-F5344CB8AC3E}">
        <p14:creationId xmlns:p14="http://schemas.microsoft.com/office/powerpoint/2010/main" val="20806007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102747"/>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191" y="939608"/>
            <a:ext cx="9548072" cy="4351338"/>
          </a:xfrm>
        </p:spPr>
        <p:txBody>
          <a:bodyPr>
            <a:normAutofit/>
          </a:bodyPr>
          <a:lstStyle/>
          <a:p>
            <a:pPr algn="ctr"/>
            <a:r>
              <a:rPr lang="en-US" sz="5400" dirty="0">
                <a:solidFill>
                  <a:schemeClr val="bg1"/>
                </a:solidFill>
              </a:rPr>
              <a:t>What topics were on your agenda at the last State Council meeting (not necessarily held in 2020)?</a:t>
            </a:r>
          </a:p>
        </p:txBody>
      </p:sp>
      <p:sp>
        <p:nvSpPr>
          <p:cNvPr id="5" name="Slide Number Placeholder 4"/>
          <p:cNvSpPr>
            <a:spLocks noGrp="1"/>
          </p:cNvSpPr>
          <p:nvPr>
            <p:ph type="sldNum" sz="quarter" idx="12"/>
          </p:nvPr>
        </p:nvSpPr>
        <p:spPr/>
        <p:txBody>
          <a:bodyPr/>
          <a:lstStyle/>
          <a:p>
            <a:fld id="{20ACEE5B-6B89-47D3-A969-11CC9D54FA43}" type="slidenum">
              <a:rPr lang="en-US" smtClean="0"/>
              <a:t>36</a:t>
            </a:fld>
            <a:endParaRPr lang="en-US"/>
          </a:p>
        </p:txBody>
      </p:sp>
      <p:pic>
        <p:nvPicPr>
          <p:cNvPr id="7" name="Picture 6"/>
          <p:cNvPicPr>
            <a:picLocks noChangeAspect="1"/>
          </p:cNvPicPr>
          <p:nvPr/>
        </p:nvPicPr>
        <p:blipFill>
          <a:blip r:embed="rId4"/>
          <a:stretch>
            <a:fillRect/>
          </a:stretch>
        </p:blipFill>
        <p:spPr>
          <a:xfrm>
            <a:off x="1401972" y="4046983"/>
            <a:ext cx="3894157" cy="18518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5"/>
          <a:stretch>
            <a:fillRect/>
          </a:stretch>
        </p:blipFill>
        <p:spPr>
          <a:xfrm>
            <a:off x="5859901" y="3860277"/>
            <a:ext cx="4854361" cy="22252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12107259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102747"/>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191" y="939608"/>
            <a:ext cx="9548072" cy="4351338"/>
          </a:xfrm>
        </p:spPr>
        <p:txBody>
          <a:bodyPr>
            <a:normAutofit/>
          </a:bodyPr>
          <a:lstStyle/>
          <a:p>
            <a:pPr algn="ctr"/>
            <a:r>
              <a:rPr lang="en-US" sz="5400" dirty="0">
                <a:solidFill>
                  <a:schemeClr val="bg1"/>
                </a:solidFill>
              </a:rPr>
              <a:t>Did your state hold a state council meeting in 2020?</a:t>
            </a:r>
          </a:p>
        </p:txBody>
      </p:sp>
      <p:sp>
        <p:nvSpPr>
          <p:cNvPr id="5" name="Slide Number Placeholder 4"/>
          <p:cNvSpPr>
            <a:spLocks noGrp="1"/>
          </p:cNvSpPr>
          <p:nvPr>
            <p:ph type="sldNum" sz="quarter" idx="12"/>
          </p:nvPr>
        </p:nvSpPr>
        <p:spPr/>
        <p:txBody>
          <a:bodyPr/>
          <a:lstStyle/>
          <a:p>
            <a:fld id="{20ACEE5B-6B89-47D3-A969-11CC9D54FA43}" type="slidenum">
              <a:rPr lang="en-US" smtClean="0"/>
              <a:t>37</a:t>
            </a:fld>
            <a:endParaRPr lang="en-US"/>
          </a:p>
        </p:txBody>
      </p:sp>
      <p:pic>
        <p:nvPicPr>
          <p:cNvPr id="7" name="Picture 6"/>
          <p:cNvPicPr>
            <a:picLocks noChangeAspect="1"/>
          </p:cNvPicPr>
          <p:nvPr/>
        </p:nvPicPr>
        <p:blipFill>
          <a:blip r:embed="rId4"/>
          <a:stretch>
            <a:fillRect/>
          </a:stretch>
        </p:blipFill>
        <p:spPr>
          <a:xfrm>
            <a:off x="1401972" y="4046983"/>
            <a:ext cx="3894157" cy="18518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5"/>
          <a:stretch>
            <a:fillRect/>
          </a:stretch>
        </p:blipFill>
        <p:spPr>
          <a:xfrm>
            <a:off x="5859901" y="3860277"/>
            <a:ext cx="4854361" cy="22252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40262455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smtClean="0"/>
              <a:t>DCA Mentoring Program</a:t>
            </a:r>
            <a:endParaRPr lang="en-US" sz="4000" dirty="0"/>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38</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01C59F4-37F7-49AE-8544-9F12AAF60862}"/>
              </a:ext>
            </a:extLst>
          </p:cNvPr>
          <p:cNvSpPr/>
          <p:nvPr/>
        </p:nvSpPr>
        <p:spPr>
          <a:xfrm>
            <a:off x="457199" y="1900239"/>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6971F06-C746-4813-B581-1EA68A2E538A}"/>
              </a:ext>
            </a:extLst>
          </p:cNvPr>
          <p:cNvSpPr/>
          <p:nvPr/>
        </p:nvSpPr>
        <p:spPr>
          <a:xfrm>
            <a:off x="3308845" y="1900239"/>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8302245-387A-4EDC-90E5-8722D4EE7A5F}"/>
              </a:ext>
            </a:extLst>
          </p:cNvPr>
          <p:cNvSpPr/>
          <p:nvPr/>
        </p:nvSpPr>
        <p:spPr>
          <a:xfrm>
            <a:off x="6160492" y="1900239"/>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7084FE6-2BC4-46CE-B887-F646907FD080}"/>
              </a:ext>
            </a:extLst>
          </p:cNvPr>
          <p:cNvSpPr/>
          <p:nvPr/>
        </p:nvSpPr>
        <p:spPr>
          <a:xfrm>
            <a:off x="9012138" y="1900239"/>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2">
            <a:extLst>
              <a:ext uri="{FF2B5EF4-FFF2-40B4-BE49-F238E27FC236}">
                <a16:creationId xmlns:a16="http://schemas.microsoft.com/office/drawing/2014/main" id="{5F968D20-8032-4F44-BC28-8CC5319A8754}"/>
              </a:ext>
            </a:extLst>
          </p:cNvPr>
          <p:cNvSpPr txBox="1">
            <a:spLocks/>
          </p:cNvSpPr>
          <p:nvPr/>
        </p:nvSpPr>
        <p:spPr>
          <a:xfrm>
            <a:off x="692147" y="2228275"/>
            <a:ext cx="2233714" cy="1826141"/>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smtClean="0">
                <a:solidFill>
                  <a:srgbClr val="102747"/>
                </a:solidFill>
              </a:rPr>
              <a:t>Who Can Participate?</a:t>
            </a:r>
            <a:endParaRPr lang="en-US" sz="2000" dirty="0">
              <a:solidFill>
                <a:srgbClr val="102747"/>
              </a:solidFill>
            </a:endParaRPr>
          </a:p>
          <a:p>
            <a:r>
              <a:rPr lang="en-US" sz="2000" dirty="0" smtClean="0"/>
              <a:t>New DCAs</a:t>
            </a:r>
          </a:p>
          <a:p>
            <a:r>
              <a:rPr lang="en-US" sz="2000" dirty="0" smtClean="0"/>
              <a:t>Any DCA referred by Commissioner for specific goal </a:t>
            </a:r>
            <a:endParaRPr lang="en-US" dirty="0"/>
          </a:p>
        </p:txBody>
      </p:sp>
      <p:cxnSp>
        <p:nvCxnSpPr>
          <p:cNvPr id="33" name="Straight Connector 32">
            <a:extLst>
              <a:ext uri="{FF2B5EF4-FFF2-40B4-BE49-F238E27FC236}">
                <a16:creationId xmlns:a16="http://schemas.microsoft.com/office/drawing/2014/main" id="{5C8FF1C7-08CE-415B-854C-F39E04F5B264}"/>
              </a:ext>
            </a:extLst>
          </p:cNvPr>
          <p:cNvCxnSpPr>
            <a:cxnSpLocks/>
          </p:cNvCxnSpPr>
          <p:nvPr/>
        </p:nvCxnSpPr>
        <p:spPr>
          <a:xfrm>
            <a:off x="692147" y="2673404"/>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D29A498B-F8BE-4323-8D42-B0FE8774A6D5}"/>
              </a:ext>
            </a:extLst>
          </p:cNvPr>
          <p:cNvSpPr txBox="1">
            <a:spLocks/>
          </p:cNvSpPr>
          <p:nvPr/>
        </p:nvSpPr>
        <p:spPr>
          <a:xfrm>
            <a:off x="3543793" y="2228275"/>
            <a:ext cx="2233714" cy="2380139"/>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smtClean="0">
                <a:solidFill>
                  <a:srgbClr val="102747"/>
                </a:solidFill>
              </a:rPr>
              <a:t>Getting Started</a:t>
            </a:r>
            <a:endParaRPr lang="en-US" sz="2000" dirty="0">
              <a:solidFill>
                <a:srgbClr val="102747"/>
              </a:solidFill>
            </a:endParaRPr>
          </a:p>
          <a:p>
            <a:r>
              <a:rPr lang="en-US" sz="2000" dirty="0" smtClean="0"/>
              <a:t>DCA Liaison assesses needs and assigns mentor</a:t>
            </a:r>
          </a:p>
          <a:p>
            <a:r>
              <a:rPr lang="en-US" sz="2000" dirty="0" smtClean="0"/>
              <a:t>Resources &amp; worksheets on ICAOS support site</a:t>
            </a:r>
            <a:endParaRPr lang="en-US" sz="2000" dirty="0"/>
          </a:p>
        </p:txBody>
      </p:sp>
      <p:cxnSp>
        <p:nvCxnSpPr>
          <p:cNvPr id="37" name="Straight Connector 36">
            <a:extLst>
              <a:ext uri="{FF2B5EF4-FFF2-40B4-BE49-F238E27FC236}">
                <a16:creationId xmlns:a16="http://schemas.microsoft.com/office/drawing/2014/main" id="{25457AFD-505E-4D72-99C1-F75656EF049C}"/>
              </a:ext>
            </a:extLst>
          </p:cNvPr>
          <p:cNvCxnSpPr>
            <a:cxnSpLocks/>
          </p:cNvCxnSpPr>
          <p:nvPr/>
        </p:nvCxnSpPr>
        <p:spPr>
          <a:xfrm>
            <a:off x="3543793" y="2656617"/>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Content Placeholder 2">
            <a:extLst>
              <a:ext uri="{FF2B5EF4-FFF2-40B4-BE49-F238E27FC236}">
                <a16:creationId xmlns:a16="http://schemas.microsoft.com/office/drawing/2014/main" id="{D63F9972-4724-4BA2-AAC8-787C4AF24C23}"/>
              </a:ext>
            </a:extLst>
          </p:cNvPr>
          <p:cNvSpPr txBox="1">
            <a:spLocks/>
          </p:cNvSpPr>
          <p:nvPr/>
        </p:nvSpPr>
        <p:spPr>
          <a:xfrm>
            <a:off x="6395439" y="2228275"/>
            <a:ext cx="2381750" cy="3041858"/>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smtClean="0">
                <a:solidFill>
                  <a:srgbClr val="102747"/>
                </a:solidFill>
              </a:rPr>
              <a:t>What is Learned?</a:t>
            </a:r>
            <a:endParaRPr lang="en-US" sz="2000" dirty="0">
              <a:solidFill>
                <a:srgbClr val="102747"/>
              </a:solidFill>
            </a:endParaRPr>
          </a:p>
          <a:p>
            <a:r>
              <a:rPr lang="en-US" sz="2000" dirty="0" smtClean="0"/>
              <a:t>Roles for DCA &amp; Compact Office</a:t>
            </a:r>
          </a:p>
          <a:p>
            <a:r>
              <a:rPr lang="en-US" sz="2000" dirty="0" smtClean="0"/>
              <a:t>Review Rules &amp; legal publications</a:t>
            </a:r>
          </a:p>
          <a:p>
            <a:r>
              <a:rPr lang="en-US" sz="2000" dirty="0" smtClean="0"/>
              <a:t>Roles of Commission</a:t>
            </a:r>
          </a:p>
          <a:p>
            <a:endParaRPr lang="en-US" sz="2000" dirty="0" smtClean="0"/>
          </a:p>
          <a:p>
            <a:endParaRPr lang="en-US" sz="2000" dirty="0"/>
          </a:p>
        </p:txBody>
      </p:sp>
      <p:cxnSp>
        <p:nvCxnSpPr>
          <p:cNvPr id="40" name="Straight Connector 39">
            <a:extLst>
              <a:ext uri="{FF2B5EF4-FFF2-40B4-BE49-F238E27FC236}">
                <a16:creationId xmlns:a16="http://schemas.microsoft.com/office/drawing/2014/main" id="{77A5A9BA-EB9A-4E00-AE74-68D43A8DC3E5}"/>
              </a:ext>
            </a:extLst>
          </p:cNvPr>
          <p:cNvCxnSpPr>
            <a:cxnSpLocks/>
          </p:cNvCxnSpPr>
          <p:nvPr/>
        </p:nvCxnSpPr>
        <p:spPr>
          <a:xfrm>
            <a:off x="6395439" y="2656617"/>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2" name="Content Placeholder 2">
            <a:extLst>
              <a:ext uri="{FF2B5EF4-FFF2-40B4-BE49-F238E27FC236}">
                <a16:creationId xmlns:a16="http://schemas.microsoft.com/office/drawing/2014/main" id="{43CE600A-ADF3-414C-A174-23FBEE96FAD1}"/>
              </a:ext>
            </a:extLst>
          </p:cNvPr>
          <p:cNvSpPr txBox="1">
            <a:spLocks/>
          </p:cNvSpPr>
          <p:nvPr/>
        </p:nvSpPr>
        <p:spPr>
          <a:xfrm>
            <a:off x="9247086" y="2227391"/>
            <a:ext cx="2233714" cy="2508379"/>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smtClean="0">
                <a:solidFill>
                  <a:srgbClr val="102747"/>
                </a:solidFill>
              </a:rPr>
              <a:t>Point of Contact</a:t>
            </a:r>
          </a:p>
          <a:p>
            <a:r>
              <a:rPr lang="en-US" sz="2000" dirty="0" smtClean="0"/>
              <a:t>Regular meetings</a:t>
            </a:r>
          </a:p>
          <a:p>
            <a:r>
              <a:rPr lang="en-US" sz="2000" dirty="0" smtClean="0"/>
              <a:t>Consults with on difficult or unique cases</a:t>
            </a:r>
          </a:p>
          <a:p>
            <a:r>
              <a:rPr lang="en-US" sz="2000" dirty="0" smtClean="0"/>
              <a:t>Advises on issues or questions</a:t>
            </a:r>
            <a:endParaRPr lang="en-US" sz="2000" dirty="0"/>
          </a:p>
        </p:txBody>
      </p:sp>
      <p:cxnSp>
        <p:nvCxnSpPr>
          <p:cNvPr id="43" name="Straight Connector 42">
            <a:extLst>
              <a:ext uri="{FF2B5EF4-FFF2-40B4-BE49-F238E27FC236}">
                <a16:creationId xmlns:a16="http://schemas.microsoft.com/office/drawing/2014/main" id="{3A433434-0BE0-4F8B-80AA-C9AF92C0BB01}"/>
              </a:ext>
            </a:extLst>
          </p:cNvPr>
          <p:cNvCxnSpPr>
            <a:cxnSpLocks/>
          </p:cNvCxnSpPr>
          <p:nvPr/>
        </p:nvCxnSpPr>
        <p:spPr>
          <a:xfrm>
            <a:off x="9117325" y="2656617"/>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775D0C0F-8DE2-4169-8892-96820F934591}"/>
              </a:ext>
            </a:extLst>
          </p:cNvPr>
          <p:cNvSpPr/>
          <p:nvPr/>
        </p:nvSpPr>
        <p:spPr>
          <a:xfrm>
            <a:off x="557790" y="1165156"/>
            <a:ext cx="963224" cy="96322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867A83EE-1000-4A61-AEE7-A07F6F8BFE7E}"/>
              </a:ext>
            </a:extLst>
          </p:cNvPr>
          <p:cNvSpPr txBox="1"/>
          <p:nvPr/>
        </p:nvSpPr>
        <p:spPr>
          <a:xfrm>
            <a:off x="789709" y="1394226"/>
            <a:ext cx="484909" cy="523220"/>
          </a:xfrm>
          <a:prstGeom prst="rect">
            <a:avLst/>
          </a:prstGeom>
          <a:noFill/>
        </p:spPr>
        <p:txBody>
          <a:bodyPr wrap="square" rtlCol="0">
            <a:spAutoFit/>
          </a:bodyPr>
          <a:lstStyle/>
          <a:p>
            <a:pPr algn="ctr"/>
            <a:r>
              <a:rPr lang="en-US" sz="2800" dirty="0">
                <a:solidFill>
                  <a:schemeClr val="bg1"/>
                </a:solidFill>
              </a:rPr>
              <a:t>1</a:t>
            </a:r>
          </a:p>
        </p:txBody>
      </p:sp>
      <p:sp>
        <p:nvSpPr>
          <p:cNvPr id="48" name="Oval 47">
            <a:extLst>
              <a:ext uri="{FF2B5EF4-FFF2-40B4-BE49-F238E27FC236}">
                <a16:creationId xmlns:a16="http://schemas.microsoft.com/office/drawing/2014/main" id="{9678AE74-A63A-4F01-8F60-E4FBC33380C6}"/>
              </a:ext>
            </a:extLst>
          </p:cNvPr>
          <p:cNvSpPr/>
          <p:nvPr/>
        </p:nvSpPr>
        <p:spPr>
          <a:xfrm>
            <a:off x="3352664" y="1108994"/>
            <a:ext cx="963224" cy="96322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8E4DEE20-002B-4A3F-9971-AEF0BA9608B9}"/>
              </a:ext>
            </a:extLst>
          </p:cNvPr>
          <p:cNvSpPr txBox="1"/>
          <p:nvPr/>
        </p:nvSpPr>
        <p:spPr>
          <a:xfrm>
            <a:off x="3591821" y="1342393"/>
            <a:ext cx="484909" cy="523220"/>
          </a:xfrm>
          <a:prstGeom prst="rect">
            <a:avLst/>
          </a:prstGeom>
          <a:noFill/>
        </p:spPr>
        <p:txBody>
          <a:bodyPr wrap="square" rtlCol="0">
            <a:spAutoFit/>
          </a:bodyPr>
          <a:lstStyle/>
          <a:p>
            <a:pPr algn="ctr"/>
            <a:r>
              <a:rPr lang="en-US" sz="2800" dirty="0">
                <a:solidFill>
                  <a:schemeClr val="bg1"/>
                </a:solidFill>
              </a:rPr>
              <a:t>2</a:t>
            </a:r>
          </a:p>
        </p:txBody>
      </p:sp>
      <p:sp>
        <p:nvSpPr>
          <p:cNvPr id="54" name="Oval 53">
            <a:extLst>
              <a:ext uri="{FF2B5EF4-FFF2-40B4-BE49-F238E27FC236}">
                <a16:creationId xmlns:a16="http://schemas.microsoft.com/office/drawing/2014/main" id="{BDC3F7BC-FC2D-4FCF-94ED-CBAE9D2C52D7}"/>
              </a:ext>
            </a:extLst>
          </p:cNvPr>
          <p:cNvSpPr/>
          <p:nvPr/>
        </p:nvSpPr>
        <p:spPr>
          <a:xfrm>
            <a:off x="6250392" y="1089148"/>
            <a:ext cx="963224" cy="96322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68789935-AF82-46BA-9F7F-4BF5877A21D4}"/>
              </a:ext>
            </a:extLst>
          </p:cNvPr>
          <p:cNvSpPr/>
          <p:nvPr/>
        </p:nvSpPr>
        <p:spPr>
          <a:xfrm>
            <a:off x="9250075" y="1107707"/>
            <a:ext cx="963224" cy="96322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3FE2374C-9AFC-4CBF-8B9E-923695713596}"/>
              </a:ext>
            </a:extLst>
          </p:cNvPr>
          <p:cNvSpPr txBox="1"/>
          <p:nvPr/>
        </p:nvSpPr>
        <p:spPr>
          <a:xfrm>
            <a:off x="9489232" y="1299819"/>
            <a:ext cx="484909" cy="523220"/>
          </a:xfrm>
          <a:prstGeom prst="rect">
            <a:avLst/>
          </a:prstGeom>
          <a:noFill/>
        </p:spPr>
        <p:txBody>
          <a:bodyPr wrap="square" rtlCol="0">
            <a:spAutoFit/>
          </a:bodyPr>
          <a:lstStyle/>
          <a:p>
            <a:pPr algn="ctr"/>
            <a:r>
              <a:rPr lang="en-US" sz="2800" dirty="0">
                <a:solidFill>
                  <a:schemeClr val="bg1"/>
                </a:solidFill>
              </a:rPr>
              <a:t>4</a:t>
            </a:r>
          </a:p>
        </p:txBody>
      </p:sp>
      <p:sp>
        <p:nvSpPr>
          <p:cNvPr id="57" name="TextBox 56">
            <a:extLst>
              <a:ext uri="{FF2B5EF4-FFF2-40B4-BE49-F238E27FC236}">
                <a16:creationId xmlns:a16="http://schemas.microsoft.com/office/drawing/2014/main" id="{4DE5A047-4691-4D78-BC77-72030EA4841E}"/>
              </a:ext>
            </a:extLst>
          </p:cNvPr>
          <p:cNvSpPr txBox="1"/>
          <p:nvPr/>
        </p:nvSpPr>
        <p:spPr>
          <a:xfrm>
            <a:off x="6489549" y="1295055"/>
            <a:ext cx="484909" cy="523220"/>
          </a:xfrm>
          <a:prstGeom prst="rect">
            <a:avLst/>
          </a:prstGeom>
          <a:noFill/>
        </p:spPr>
        <p:txBody>
          <a:bodyPr wrap="square" rtlCol="0">
            <a:spAutoFit/>
          </a:bodyPr>
          <a:lstStyle/>
          <a:p>
            <a:pPr algn="ctr"/>
            <a:r>
              <a:rPr lang="en-US" sz="2800" dirty="0">
                <a:solidFill>
                  <a:schemeClr val="bg1"/>
                </a:solidFill>
              </a:rPr>
              <a:t>3</a:t>
            </a:r>
          </a:p>
        </p:txBody>
      </p:sp>
      <p:sp>
        <p:nvSpPr>
          <p:cNvPr id="5" name="TextBox 4"/>
          <p:cNvSpPr txBox="1"/>
          <p:nvPr/>
        </p:nvSpPr>
        <p:spPr>
          <a:xfrm>
            <a:off x="476249" y="5701331"/>
            <a:ext cx="11490463" cy="646331"/>
          </a:xfrm>
          <a:prstGeom prst="rect">
            <a:avLst/>
          </a:prstGeom>
          <a:noFill/>
        </p:spPr>
        <p:txBody>
          <a:bodyPr wrap="square" rtlCol="0">
            <a:spAutoFit/>
          </a:bodyPr>
          <a:lstStyle/>
          <a:p>
            <a:r>
              <a:rPr lang="en-US" dirty="0">
                <a:hlinkClick r:id="rId4"/>
              </a:rPr>
              <a:t>https://support.interstatecompact.org/hc/en-us/sections/207450728-ICAOS-Information-DCA-Mentoring-Program</a:t>
            </a:r>
            <a:endParaRPr lang="en-US" dirty="0"/>
          </a:p>
          <a:p>
            <a:endParaRPr lang="en-US" dirty="0"/>
          </a:p>
        </p:txBody>
      </p:sp>
    </p:spTree>
    <p:custDataLst>
      <p:tags r:id="rId1"/>
    </p:custDataLst>
    <p:extLst>
      <p:ext uri="{BB962C8B-B14F-4D97-AF65-F5344CB8AC3E}">
        <p14:creationId xmlns:p14="http://schemas.microsoft.com/office/powerpoint/2010/main" val="17768060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smtClean="0"/>
              <a:t>National Office Assistance</a:t>
            </a:r>
            <a:endParaRPr lang="en-US" sz="4000" dirty="0"/>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39</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B79F8D0A-0D02-42B4-8BE0-46D8181838D4}"/>
              </a:ext>
            </a:extLst>
          </p:cNvPr>
          <p:cNvSpPr/>
          <p:nvPr/>
        </p:nvSpPr>
        <p:spPr>
          <a:xfrm>
            <a:off x="8534400" y="3201746"/>
            <a:ext cx="3200400" cy="28309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82880" rIns="137160" bIns="91440" numCol="1" spcCol="0" rtlCol="0" fromWordArt="0" anchor="t" anchorCtr="0" forceAA="0" compatLnSpc="1">
            <a:prstTxWarp prst="textNoShape">
              <a:avLst/>
            </a:prstTxWarp>
            <a:noAutofit/>
          </a:bodyPr>
          <a:lstStyle/>
          <a:p>
            <a:pPr algn="ctr"/>
            <a:endParaRPr lang="en-US" sz="2400" dirty="0">
              <a:solidFill>
                <a:schemeClr val="tx1"/>
              </a:solidFill>
            </a:endParaRPr>
          </a:p>
        </p:txBody>
      </p:sp>
      <p:sp>
        <p:nvSpPr>
          <p:cNvPr id="47" name="Rectangle: Rounded Corners 46">
            <a:extLst>
              <a:ext uri="{FF2B5EF4-FFF2-40B4-BE49-F238E27FC236}">
                <a16:creationId xmlns:a16="http://schemas.microsoft.com/office/drawing/2014/main" id="{C94CB1DA-BE6E-4F73-88E3-9DA9FAED5FC7}"/>
              </a:ext>
            </a:extLst>
          </p:cNvPr>
          <p:cNvSpPr/>
          <p:nvPr/>
        </p:nvSpPr>
        <p:spPr>
          <a:xfrm>
            <a:off x="476250" y="2046663"/>
            <a:ext cx="3200400" cy="787976"/>
          </a:xfrm>
          <a:prstGeom prst="roundRect">
            <a:avLst>
              <a:gd name="adj" fmla="val 50000"/>
            </a:avLst>
          </a:prstGeom>
          <a:solidFill>
            <a:srgbClr val="102747"/>
          </a:solidFill>
        </p:spPr>
        <p:txBody>
          <a:bodyPr wrap="square" lIns="0" tIns="0" rIns="0" bIns="0">
            <a:spAutoFit/>
          </a:bodyPr>
          <a:lstStyle/>
          <a:p>
            <a:pPr algn="ctr"/>
            <a:r>
              <a:rPr lang="en-US" sz="3600" dirty="0" smtClean="0">
                <a:solidFill>
                  <a:schemeClr val="bg1"/>
                </a:solidFill>
              </a:rPr>
              <a:t>Technical</a:t>
            </a:r>
            <a:endParaRPr lang="en-US" sz="3600" dirty="0">
              <a:solidFill>
                <a:schemeClr val="bg1"/>
              </a:solidFill>
            </a:endParaRPr>
          </a:p>
        </p:txBody>
      </p:sp>
      <p:sp>
        <p:nvSpPr>
          <p:cNvPr id="48" name="Rectangle: Rounded Corners 47">
            <a:extLst>
              <a:ext uri="{FF2B5EF4-FFF2-40B4-BE49-F238E27FC236}">
                <a16:creationId xmlns:a16="http://schemas.microsoft.com/office/drawing/2014/main" id="{2406ECAC-9A44-46AC-BD1F-5E73D5C98FBD}"/>
              </a:ext>
            </a:extLst>
          </p:cNvPr>
          <p:cNvSpPr/>
          <p:nvPr/>
        </p:nvSpPr>
        <p:spPr>
          <a:xfrm>
            <a:off x="4491492" y="2055613"/>
            <a:ext cx="3228066" cy="779026"/>
          </a:xfrm>
          <a:prstGeom prst="roundRect">
            <a:avLst>
              <a:gd name="adj" fmla="val 50000"/>
            </a:avLst>
          </a:prstGeom>
          <a:solidFill>
            <a:srgbClr val="102747"/>
          </a:solidFill>
        </p:spPr>
        <p:txBody>
          <a:bodyPr wrap="square" lIns="0" tIns="0" rIns="0" bIns="0">
            <a:spAutoFit/>
          </a:bodyPr>
          <a:lstStyle/>
          <a:p>
            <a:pPr algn="ctr"/>
            <a:r>
              <a:rPr lang="en-US" sz="3600" dirty="0" smtClean="0">
                <a:solidFill>
                  <a:schemeClr val="bg1"/>
                </a:solidFill>
              </a:rPr>
              <a:t>Training</a:t>
            </a:r>
            <a:endParaRPr lang="en-US" sz="3600" dirty="0">
              <a:solidFill>
                <a:schemeClr val="bg1"/>
              </a:solidFill>
            </a:endParaRPr>
          </a:p>
        </p:txBody>
      </p:sp>
      <p:sp>
        <p:nvSpPr>
          <p:cNvPr id="49" name="Rectangle: Rounded Corners 48">
            <a:extLst>
              <a:ext uri="{FF2B5EF4-FFF2-40B4-BE49-F238E27FC236}">
                <a16:creationId xmlns:a16="http://schemas.microsoft.com/office/drawing/2014/main" id="{A6B7FC8A-2BF7-4473-8318-A25E7253B01B}"/>
              </a:ext>
            </a:extLst>
          </p:cNvPr>
          <p:cNvSpPr/>
          <p:nvPr/>
        </p:nvSpPr>
        <p:spPr>
          <a:xfrm>
            <a:off x="8534400" y="2046663"/>
            <a:ext cx="3200400" cy="779026"/>
          </a:xfrm>
          <a:prstGeom prst="roundRect">
            <a:avLst>
              <a:gd name="adj" fmla="val 50000"/>
            </a:avLst>
          </a:prstGeom>
          <a:solidFill>
            <a:srgbClr val="102747"/>
          </a:solidFill>
        </p:spPr>
        <p:txBody>
          <a:bodyPr wrap="square" lIns="0" tIns="0" rIns="0" bIns="0">
            <a:spAutoFit/>
          </a:bodyPr>
          <a:lstStyle/>
          <a:p>
            <a:pPr algn="ctr"/>
            <a:r>
              <a:rPr lang="en-US" sz="3600" dirty="0" smtClean="0">
                <a:solidFill>
                  <a:schemeClr val="bg1"/>
                </a:solidFill>
              </a:rPr>
              <a:t>Resource</a:t>
            </a:r>
            <a:endParaRPr lang="en-US" sz="3600" dirty="0">
              <a:solidFill>
                <a:schemeClr val="bg1"/>
              </a:solidFill>
            </a:endParaRPr>
          </a:p>
        </p:txBody>
      </p:sp>
      <p:sp>
        <p:nvSpPr>
          <p:cNvPr id="53" name="Rectangle 52">
            <a:extLst>
              <a:ext uri="{FF2B5EF4-FFF2-40B4-BE49-F238E27FC236}">
                <a16:creationId xmlns:a16="http://schemas.microsoft.com/office/drawing/2014/main" id="{B79F8D0A-0D02-42B4-8BE0-46D8181838D4}"/>
              </a:ext>
            </a:extLst>
          </p:cNvPr>
          <p:cNvSpPr/>
          <p:nvPr/>
        </p:nvSpPr>
        <p:spPr>
          <a:xfrm>
            <a:off x="4491492" y="3226327"/>
            <a:ext cx="3228066" cy="28309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82880" rIns="137160" bIns="91440" numCol="1" spcCol="0" rtlCol="0" fromWordArt="0" anchor="t" anchorCtr="0" forceAA="0" compatLnSpc="1">
            <a:prstTxWarp prst="textNoShape">
              <a:avLst/>
            </a:prstTxWarp>
            <a:noAutofit/>
          </a:bodyPr>
          <a:lstStyle/>
          <a:p>
            <a:pPr algn="ctr"/>
            <a:endParaRPr lang="en-US" sz="2400" dirty="0">
              <a:solidFill>
                <a:schemeClr val="tx1"/>
              </a:solidFill>
            </a:endParaRPr>
          </a:p>
        </p:txBody>
      </p:sp>
      <p:sp>
        <p:nvSpPr>
          <p:cNvPr id="54" name="Rectangle 53">
            <a:extLst>
              <a:ext uri="{FF2B5EF4-FFF2-40B4-BE49-F238E27FC236}">
                <a16:creationId xmlns:a16="http://schemas.microsoft.com/office/drawing/2014/main" id="{B79F8D0A-0D02-42B4-8BE0-46D8181838D4}"/>
              </a:ext>
            </a:extLst>
          </p:cNvPr>
          <p:cNvSpPr/>
          <p:nvPr/>
        </p:nvSpPr>
        <p:spPr>
          <a:xfrm>
            <a:off x="476250" y="3292332"/>
            <a:ext cx="3200400" cy="28309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82880" rIns="137160" bIns="91440" numCol="1" spcCol="0" rtlCol="0" fromWordArt="0" anchor="t" anchorCtr="0" forceAA="0" compatLnSpc="1">
            <a:prstTxWarp prst="textNoShape">
              <a:avLst/>
            </a:prstTxWarp>
            <a:noAutofit/>
          </a:bodyPr>
          <a:lstStyle/>
          <a:p>
            <a:pPr algn="ctr"/>
            <a:endParaRPr lang="en-US" sz="2400" dirty="0" smtClean="0">
              <a:solidFill>
                <a:schemeClr val="tx1"/>
              </a:solidFill>
            </a:endParaRPr>
          </a:p>
          <a:p>
            <a:pPr algn="ctr"/>
            <a:endParaRPr lang="en-US" sz="2400" dirty="0">
              <a:solidFill>
                <a:schemeClr val="tx1"/>
              </a:solidFill>
            </a:endParaRPr>
          </a:p>
        </p:txBody>
      </p:sp>
      <p:sp>
        <p:nvSpPr>
          <p:cNvPr id="12" name="Content Placeholder 2">
            <a:extLst>
              <a:ext uri="{FF2B5EF4-FFF2-40B4-BE49-F238E27FC236}">
                <a16:creationId xmlns:a16="http://schemas.microsoft.com/office/drawing/2014/main" id="{02D04C75-9D7E-4858-925A-F3C1C5D41E53}"/>
              </a:ext>
            </a:extLst>
          </p:cNvPr>
          <p:cNvSpPr txBox="1">
            <a:spLocks/>
          </p:cNvSpPr>
          <p:nvPr/>
        </p:nvSpPr>
        <p:spPr>
          <a:xfrm>
            <a:off x="608720" y="3292332"/>
            <a:ext cx="3067930" cy="246221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en-US" sz="2400" dirty="0" smtClean="0"/>
              <a:t>ICOTS Support</a:t>
            </a:r>
          </a:p>
          <a:p>
            <a:pPr>
              <a:lnSpc>
                <a:spcPct val="100000"/>
              </a:lnSpc>
              <a:spcBef>
                <a:spcPts val="0"/>
              </a:spcBef>
              <a:spcAft>
                <a:spcPts val="1200"/>
              </a:spcAft>
            </a:pPr>
            <a:r>
              <a:rPr lang="en-US" sz="2400" dirty="0" smtClean="0"/>
              <a:t>Dashboards</a:t>
            </a:r>
          </a:p>
          <a:p>
            <a:pPr>
              <a:lnSpc>
                <a:spcPct val="100000"/>
              </a:lnSpc>
              <a:spcBef>
                <a:spcPts val="0"/>
              </a:spcBef>
              <a:spcAft>
                <a:spcPts val="1200"/>
              </a:spcAft>
            </a:pPr>
            <a:r>
              <a:rPr lang="en-US" sz="2400" dirty="0" smtClean="0"/>
              <a:t>Website &amp; Directory</a:t>
            </a:r>
          </a:p>
          <a:p>
            <a:pPr>
              <a:lnSpc>
                <a:spcPct val="100000"/>
              </a:lnSpc>
              <a:spcBef>
                <a:spcPts val="0"/>
              </a:spcBef>
              <a:spcAft>
                <a:spcPts val="1200"/>
              </a:spcAft>
            </a:pPr>
            <a:r>
              <a:rPr lang="en-US" sz="2400" smtClean="0"/>
              <a:t>Communications</a:t>
            </a:r>
            <a:endParaRPr lang="en-US" sz="2400" dirty="0" smtClean="0"/>
          </a:p>
          <a:p>
            <a:pPr>
              <a:lnSpc>
                <a:spcPct val="100000"/>
              </a:lnSpc>
              <a:spcBef>
                <a:spcPts val="0"/>
              </a:spcBef>
              <a:spcAft>
                <a:spcPts val="1200"/>
              </a:spcAft>
            </a:pPr>
            <a:endParaRPr lang="en-US" sz="2400" dirty="0"/>
          </a:p>
        </p:txBody>
      </p:sp>
      <p:sp>
        <p:nvSpPr>
          <p:cNvPr id="13" name="Content Placeholder 2">
            <a:extLst>
              <a:ext uri="{FF2B5EF4-FFF2-40B4-BE49-F238E27FC236}">
                <a16:creationId xmlns:a16="http://schemas.microsoft.com/office/drawing/2014/main" id="{02D04C75-9D7E-4858-925A-F3C1C5D41E53}"/>
              </a:ext>
            </a:extLst>
          </p:cNvPr>
          <p:cNvSpPr txBox="1">
            <a:spLocks/>
          </p:cNvSpPr>
          <p:nvPr/>
        </p:nvSpPr>
        <p:spPr>
          <a:xfrm>
            <a:off x="4571560" y="3259858"/>
            <a:ext cx="3067930" cy="246221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en-US" sz="2400" dirty="0" smtClean="0"/>
              <a:t>Compact Staff trainings</a:t>
            </a:r>
          </a:p>
          <a:p>
            <a:pPr>
              <a:lnSpc>
                <a:spcPct val="100000"/>
              </a:lnSpc>
              <a:spcBef>
                <a:spcPts val="0"/>
              </a:spcBef>
              <a:spcAft>
                <a:spcPts val="1200"/>
              </a:spcAft>
            </a:pPr>
            <a:r>
              <a:rPr lang="en-US" sz="2400" dirty="0" err="1" smtClean="0"/>
              <a:t>OnDemand</a:t>
            </a:r>
            <a:r>
              <a:rPr lang="en-US" sz="2400" dirty="0" smtClean="0"/>
              <a:t> trainings</a:t>
            </a:r>
          </a:p>
          <a:p>
            <a:pPr>
              <a:lnSpc>
                <a:spcPct val="100000"/>
              </a:lnSpc>
              <a:spcBef>
                <a:spcPts val="0"/>
              </a:spcBef>
              <a:spcAft>
                <a:spcPts val="1200"/>
              </a:spcAft>
            </a:pPr>
            <a:r>
              <a:rPr lang="en-US" sz="2400" dirty="0" smtClean="0"/>
              <a:t>TTA for stakeholders</a:t>
            </a:r>
          </a:p>
          <a:p>
            <a:pPr>
              <a:lnSpc>
                <a:spcPct val="100000"/>
              </a:lnSpc>
              <a:spcBef>
                <a:spcPts val="0"/>
              </a:spcBef>
              <a:spcAft>
                <a:spcPts val="1200"/>
              </a:spcAft>
            </a:pPr>
            <a:r>
              <a:rPr lang="en-US" sz="2400" dirty="0" smtClean="0"/>
              <a:t>PowerPoint templates</a:t>
            </a:r>
          </a:p>
          <a:p>
            <a:pPr lvl="1">
              <a:lnSpc>
                <a:spcPct val="100000"/>
              </a:lnSpc>
              <a:spcBef>
                <a:spcPts val="0"/>
              </a:spcBef>
              <a:spcAft>
                <a:spcPts val="1200"/>
              </a:spcAft>
            </a:pPr>
            <a:r>
              <a:rPr lang="en-US" sz="2000" dirty="0" smtClean="0">
                <a:hlinkClick r:id="rId4"/>
              </a:rPr>
              <a:t>NEW Legal Training PPT</a:t>
            </a:r>
            <a:r>
              <a:rPr lang="en-US" sz="2000" dirty="0" smtClean="0"/>
              <a:t>!</a:t>
            </a:r>
            <a:endParaRPr lang="en-US" sz="2000" dirty="0"/>
          </a:p>
        </p:txBody>
      </p:sp>
      <p:sp>
        <p:nvSpPr>
          <p:cNvPr id="14" name="Content Placeholder 2">
            <a:extLst>
              <a:ext uri="{FF2B5EF4-FFF2-40B4-BE49-F238E27FC236}">
                <a16:creationId xmlns:a16="http://schemas.microsoft.com/office/drawing/2014/main" id="{02D04C75-9D7E-4858-925A-F3C1C5D41E53}"/>
              </a:ext>
            </a:extLst>
          </p:cNvPr>
          <p:cNvSpPr txBox="1">
            <a:spLocks/>
          </p:cNvSpPr>
          <p:nvPr/>
        </p:nvSpPr>
        <p:spPr>
          <a:xfrm>
            <a:off x="8600635" y="3215812"/>
            <a:ext cx="3067930" cy="2831544"/>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en-US" sz="2400" dirty="0" smtClean="0"/>
              <a:t>Identifies problem areas</a:t>
            </a:r>
          </a:p>
          <a:p>
            <a:pPr>
              <a:lnSpc>
                <a:spcPct val="100000"/>
              </a:lnSpc>
              <a:spcBef>
                <a:spcPts val="0"/>
              </a:spcBef>
              <a:spcAft>
                <a:spcPts val="1200"/>
              </a:spcAft>
            </a:pPr>
            <a:r>
              <a:rPr lang="en-US" sz="2400" dirty="0" smtClean="0"/>
              <a:t>Strategy &amp; best practice development</a:t>
            </a:r>
          </a:p>
          <a:p>
            <a:pPr>
              <a:lnSpc>
                <a:spcPct val="100000"/>
              </a:lnSpc>
              <a:spcBef>
                <a:spcPts val="0"/>
              </a:spcBef>
              <a:spcAft>
                <a:spcPts val="1200"/>
              </a:spcAft>
            </a:pPr>
            <a:r>
              <a:rPr lang="en-US" sz="2400" dirty="0"/>
              <a:t>P</a:t>
            </a:r>
            <a:r>
              <a:rPr lang="en-US" sz="2400" dirty="0" smtClean="0"/>
              <a:t>roblem solving</a:t>
            </a:r>
          </a:p>
          <a:p>
            <a:pPr>
              <a:lnSpc>
                <a:spcPct val="100000"/>
              </a:lnSpc>
              <a:spcBef>
                <a:spcPts val="0"/>
              </a:spcBef>
              <a:spcAft>
                <a:spcPts val="1200"/>
              </a:spcAft>
            </a:pPr>
            <a:r>
              <a:rPr lang="en-US" sz="2400" dirty="0" smtClean="0"/>
              <a:t>Publications</a:t>
            </a:r>
          </a:p>
          <a:p>
            <a:pPr>
              <a:lnSpc>
                <a:spcPct val="100000"/>
              </a:lnSpc>
              <a:spcBef>
                <a:spcPts val="0"/>
              </a:spcBef>
              <a:spcAft>
                <a:spcPts val="1200"/>
              </a:spcAft>
            </a:pPr>
            <a:endParaRPr lang="en-US" sz="2400" dirty="0"/>
          </a:p>
        </p:txBody>
      </p:sp>
    </p:spTree>
    <p:custDataLst>
      <p:tags r:id="rId1"/>
    </p:custDataLst>
    <p:extLst>
      <p:ext uri="{BB962C8B-B14F-4D97-AF65-F5344CB8AC3E}">
        <p14:creationId xmlns:p14="http://schemas.microsoft.com/office/powerpoint/2010/main" val="3549531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pPr algn="ctr"/>
            <a:r>
              <a:rPr lang="en-US" sz="4000" dirty="0"/>
              <a:t>Purpose of ICAOS</a:t>
            </a:r>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4</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5" name="Group 94">
            <a:extLst>
              <a:ext uri="{FF2B5EF4-FFF2-40B4-BE49-F238E27FC236}">
                <a16:creationId xmlns:a16="http://schemas.microsoft.com/office/drawing/2014/main" id="{0468935A-2200-4935-89AE-7970A4F5F07E}"/>
              </a:ext>
            </a:extLst>
          </p:cNvPr>
          <p:cNvGrpSpPr/>
          <p:nvPr/>
        </p:nvGrpSpPr>
        <p:grpSpPr>
          <a:xfrm>
            <a:off x="4177875" y="1700362"/>
            <a:ext cx="3825645" cy="3821633"/>
            <a:chOff x="4183178" y="1660397"/>
            <a:chExt cx="3825645" cy="3821633"/>
          </a:xfrm>
        </p:grpSpPr>
        <p:sp>
          <p:nvSpPr>
            <p:cNvPr id="12" name="Freeform 9">
              <a:extLst>
                <a:ext uri="{FF2B5EF4-FFF2-40B4-BE49-F238E27FC236}">
                  <a16:creationId xmlns:a16="http://schemas.microsoft.com/office/drawing/2014/main" id="{116B0888-A3BD-4D22-AFD2-5923F6201BB4}"/>
                </a:ext>
              </a:extLst>
            </p:cNvPr>
            <p:cNvSpPr>
              <a:spLocks/>
            </p:cNvSpPr>
            <p:nvPr/>
          </p:nvSpPr>
          <p:spPr bwMode="auto">
            <a:xfrm rot="2700000">
              <a:off x="5706392" y="1647275"/>
              <a:ext cx="1933100" cy="2671762"/>
            </a:xfrm>
            <a:custGeom>
              <a:avLst/>
              <a:gdLst>
                <a:gd name="T0" fmla="*/ 233 w 467"/>
                <a:gd name="T1" fmla="*/ 0 h 646"/>
                <a:gd name="T2" fmla="*/ 0 w 467"/>
                <a:gd name="T3" fmla="*/ 232 h 646"/>
                <a:gd name="T4" fmla="*/ 10 w 467"/>
                <a:gd name="T5" fmla="*/ 299 h 646"/>
                <a:gd name="T6" fmla="*/ 73 w 467"/>
                <a:gd name="T7" fmla="*/ 400 h 646"/>
                <a:gd name="T8" fmla="*/ 73 w 467"/>
                <a:gd name="T9" fmla="*/ 401 h 646"/>
                <a:gd name="T10" fmla="*/ 119 w 467"/>
                <a:gd name="T11" fmla="*/ 522 h 646"/>
                <a:gd name="T12" fmla="*/ 79 w 467"/>
                <a:gd name="T13" fmla="*/ 636 h 646"/>
                <a:gd name="T14" fmla="*/ 84 w 467"/>
                <a:gd name="T15" fmla="*/ 646 h 646"/>
                <a:gd name="T16" fmla="*/ 169 w 467"/>
                <a:gd name="T17" fmla="*/ 586 h 646"/>
                <a:gd name="T18" fmla="*/ 178 w 467"/>
                <a:gd name="T19" fmla="*/ 522 h 646"/>
                <a:gd name="T20" fmla="*/ 169 w 467"/>
                <a:gd name="T21" fmla="*/ 456 h 646"/>
                <a:gd name="T22" fmla="*/ 98 w 467"/>
                <a:gd name="T23" fmla="*/ 342 h 646"/>
                <a:gd name="T24" fmla="*/ 59 w 467"/>
                <a:gd name="T25" fmla="*/ 232 h 646"/>
                <a:gd name="T26" fmla="*/ 233 w 467"/>
                <a:gd name="T27" fmla="*/ 59 h 646"/>
                <a:gd name="T28" fmla="*/ 408 w 467"/>
                <a:gd name="T29" fmla="*/ 232 h 646"/>
                <a:gd name="T30" fmla="*/ 361 w 467"/>
                <a:gd name="T31" fmla="*/ 351 h 646"/>
                <a:gd name="T32" fmla="*/ 457 w 467"/>
                <a:gd name="T33" fmla="*/ 299 h 646"/>
                <a:gd name="T34" fmla="*/ 467 w 467"/>
                <a:gd name="T35" fmla="*/ 232 h 646"/>
                <a:gd name="T36" fmla="*/ 233 w 467"/>
                <a:gd name="T37"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7" h="646">
                  <a:moveTo>
                    <a:pt x="233" y="0"/>
                  </a:moveTo>
                  <a:cubicBezTo>
                    <a:pt x="105" y="0"/>
                    <a:pt x="0" y="104"/>
                    <a:pt x="0" y="232"/>
                  </a:cubicBezTo>
                  <a:cubicBezTo>
                    <a:pt x="0" y="255"/>
                    <a:pt x="3" y="278"/>
                    <a:pt x="10" y="299"/>
                  </a:cubicBezTo>
                  <a:cubicBezTo>
                    <a:pt x="21" y="338"/>
                    <a:pt x="43" y="373"/>
                    <a:pt x="73" y="400"/>
                  </a:cubicBezTo>
                  <a:cubicBezTo>
                    <a:pt x="73" y="401"/>
                    <a:pt x="73" y="401"/>
                    <a:pt x="73" y="401"/>
                  </a:cubicBezTo>
                  <a:cubicBezTo>
                    <a:pt x="102" y="432"/>
                    <a:pt x="119" y="476"/>
                    <a:pt x="119" y="522"/>
                  </a:cubicBezTo>
                  <a:cubicBezTo>
                    <a:pt x="119" y="565"/>
                    <a:pt x="105" y="605"/>
                    <a:pt x="79" y="636"/>
                  </a:cubicBezTo>
                  <a:cubicBezTo>
                    <a:pt x="84" y="646"/>
                    <a:pt x="84" y="646"/>
                    <a:pt x="84" y="646"/>
                  </a:cubicBezTo>
                  <a:cubicBezTo>
                    <a:pt x="110" y="624"/>
                    <a:pt x="136" y="596"/>
                    <a:pt x="169" y="586"/>
                  </a:cubicBezTo>
                  <a:cubicBezTo>
                    <a:pt x="175" y="566"/>
                    <a:pt x="178" y="544"/>
                    <a:pt x="178" y="522"/>
                  </a:cubicBezTo>
                  <a:cubicBezTo>
                    <a:pt x="178" y="499"/>
                    <a:pt x="175" y="477"/>
                    <a:pt x="169" y="456"/>
                  </a:cubicBezTo>
                  <a:cubicBezTo>
                    <a:pt x="156" y="413"/>
                    <a:pt x="131" y="370"/>
                    <a:pt x="98" y="342"/>
                  </a:cubicBezTo>
                  <a:cubicBezTo>
                    <a:pt x="74" y="312"/>
                    <a:pt x="59" y="274"/>
                    <a:pt x="59" y="232"/>
                  </a:cubicBezTo>
                  <a:cubicBezTo>
                    <a:pt x="59" y="136"/>
                    <a:pt x="137" y="59"/>
                    <a:pt x="233" y="59"/>
                  </a:cubicBezTo>
                  <a:cubicBezTo>
                    <a:pt x="330" y="59"/>
                    <a:pt x="408" y="136"/>
                    <a:pt x="408" y="232"/>
                  </a:cubicBezTo>
                  <a:cubicBezTo>
                    <a:pt x="408" y="278"/>
                    <a:pt x="390" y="320"/>
                    <a:pt x="361" y="351"/>
                  </a:cubicBezTo>
                  <a:cubicBezTo>
                    <a:pt x="361" y="351"/>
                    <a:pt x="422" y="309"/>
                    <a:pt x="457" y="299"/>
                  </a:cubicBezTo>
                  <a:cubicBezTo>
                    <a:pt x="463" y="278"/>
                    <a:pt x="467" y="255"/>
                    <a:pt x="467" y="232"/>
                  </a:cubicBezTo>
                  <a:cubicBezTo>
                    <a:pt x="467" y="104"/>
                    <a:pt x="362" y="0"/>
                    <a:pt x="233" y="0"/>
                  </a:cubicBezTo>
                  <a:close/>
                </a:path>
              </a:pathLst>
            </a:custGeom>
            <a:solidFill>
              <a:schemeClr val="bg1">
                <a:lumMod val="85000"/>
              </a:schemeClr>
            </a:solidFill>
            <a:ln>
              <a:noFill/>
            </a:ln>
            <a:effectLst/>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13" name="Line 10">
              <a:extLst>
                <a:ext uri="{FF2B5EF4-FFF2-40B4-BE49-F238E27FC236}">
                  <a16:creationId xmlns:a16="http://schemas.microsoft.com/office/drawing/2014/main" id="{7B9D2CB1-7DED-49E8-A682-66F5F8B6CE6E}"/>
                </a:ext>
              </a:extLst>
            </p:cNvPr>
            <p:cNvSpPr>
              <a:spLocks noChangeShapeType="1"/>
            </p:cNvSpPr>
            <p:nvPr/>
          </p:nvSpPr>
          <p:spPr bwMode="auto">
            <a:xfrm rot="2700000">
              <a:off x="6968723" y="3520905"/>
              <a:ext cx="0" cy="0"/>
            </a:xfrm>
            <a:prstGeom prst="line">
              <a:avLst/>
            </a:prstGeom>
            <a:noFill/>
            <a:ln w="15875"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14" name="Freeform 11">
              <a:extLst>
                <a:ext uri="{FF2B5EF4-FFF2-40B4-BE49-F238E27FC236}">
                  <a16:creationId xmlns:a16="http://schemas.microsoft.com/office/drawing/2014/main" id="{0A1926C6-02D2-45DC-B45F-5B9EB51575C5}"/>
                </a:ext>
              </a:extLst>
            </p:cNvPr>
            <p:cNvSpPr>
              <a:spLocks/>
            </p:cNvSpPr>
            <p:nvPr/>
          </p:nvSpPr>
          <p:spPr bwMode="auto">
            <a:xfrm rot="2700000">
              <a:off x="4537667" y="2830842"/>
              <a:ext cx="1933100" cy="2642077"/>
            </a:xfrm>
            <a:custGeom>
              <a:avLst/>
              <a:gdLst>
                <a:gd name="T0" fmla="*/ 458 w 467"/>
                <a:gd name="T1" fmla="*/ 343 h 639"/>
                <a:gd name="T2" fmla="*/ 448 w 467"/>
                <a:gd name="T3" fmla="*/ 340 h 639"/>
                <a:gd name="T4" fmla="*/ 458 w 467"/>
                <a:gd name="T5" fmla="*/ 343 h 639"/>
                <a:gd name="T6" fmla="*/ 399 w 467"/>
                <a:gd name="T7" fmla="*/ 243 h 639"/>
                <a:gd name="T8" fmla="*/ 399 w 467"/>
                <a:gd name="T9" fmla="*/ 243 h 639"/>
                <a:gd name="T10" fmla="*/ 348 w 467"/>
                <a:gd name="T11" fmla="*/ 119 h 639"/>
                <a:gd name="T12" fmla="*/ 394 w 467"/>
                <a:gd name="T13" fmla="*/ 2 h 639"/>
                <a:gd name="T14" fmla="*/ 391 w 467"/>
                <a:gd name="T15" fmla="*/ 0 h 639"/>
                <a:gd name="T16" fmla="*/ 299 w 467"/>
                <a:gd name="T17" fmla="*/ 52 h 639"/>
                <a:gd name="T18" fmla="*/ 289 w 467"/>
                <a:gd name="T19" fmla="*/ 119 h 639"/>
                <a:gd name="T20" fmla="*/ 298 w 467"/>
                <a:gd name="T21" fmla="*/ 183 h 639"/>
                <a:gd name="T22" fmla="*/ 346 w 467"/>
                <a:gd name="T23" fmla="*/ 271 h 639"/>
                <a:gd name="T24" fmla="*/ 346 w 467"/>
                <a:gd name="T25" fmla="*/ 271 h 639"/>
                <a:gd name="T26" fmla="*/ 346 w 467"/>
                <a:gd name="T27" fmla="*/ 272 h 639"/>
                <a:gd name="T28" fmla="*/ 368 w 467"/>
                <a:gd name="T29" fmla="*/ 294 h 639"/>
                <a:gd name="T30" fmla="*/ 408 w 467"/>
                <a:gd name="T31" fmla="*/ 407 h 639"/>
                <a:gd name="T32" fmla="*/ 233 w 467"/>
                <a:gd name="T33" fmla="*/ 580 h 639"/>
                <a:gd name="T34" fmla="*/ 59 w 467"/>
                <a:gd name="T35" fmla="*/ 407 h 639"/>
                <a:gd name="T36" fmla="*/ 110 w 467"/>
                <a:gd name="T37" fmla="*/ 284 h 639"/>
                <a:gd name="T38" fmla="*/ 109 w 467"/>
                <a:gd name="T39" fmla="*/ 282 h 639"/>
                <a:gd name="T40" fmla="*/ 9 w 467"/>
                <a:gd name="T41" fmla="*/ 342 h 639"/>
                <a:gd name="T42" fmla="*/ 0 w 467"/>
                <a:gd name="T43" fmla="*/ 407 h 639"/>
                <a:gd name="T44" fmla="*/ 233 w 467"/>
                <a:gd name="T45" fmla="*/ 639 h 639"/>
                <a:gd name="T46" fmla="*/ 467 w 467"/>
                <a:gd name="T47" fmla="*/ 407 h 639"/>
                <a:gd name="T48" fmla="*/ 458 w 467"/>
                <a:gd name="T49" fmla="*/ 343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7" h="639">
                  <a:moveTo>
                    <a:pt x="458" y="343"/>
                  </a:moveTo>
                  <a:cubicBezTo>
                    <a:pt x="455" y="342"/>
                    <a:pt x="452" y="341"/>
                    <a:pt x="448" y="340"/>
                  </a:cubicBezTo>
                  <a:cubicBezTo>
                    <a:pt x="452" y="341"/>
                    <a:pt x="455" y="342"/>
                    <a:pt x="458" y="343"/>
                  </a:cubicBezTo>
                  <a:cubicBezTo>
                    <a:pt x="447" y="305"/>
                    <a:pt x="426" y="271"/>
                    <a:pt x="399" y="243"/>
                  </a:cubicBezTo>
                  <a:cubicBezTo>
                    <a:pt x="399" y="243"/>
                    <a:pt x="399" y="243"/>
                    <a:pt x="399" y="243"/>
                  </a:cubicBezTo>
                  <a:cubicBezTo>
                    <a:pt x="367" y="212"/>
                    <a:pt x="348" y="168"/>
                    <a:pt x="348" y="119"/>
                  </a:cubicBezTo>
                  <a:cubicBezTo>
                    <a:pt x="348" y="74"/>
                    <a:pt x="365" y="33"/>
                    <a:pt x="394" y="2"/>
                  </a:cubicBezTo>
                  <a:cubicBezTo>
                    <a:pt x="391" y="0"/>
                    <a:pt x="391" y="0"/>
                    <a:pt x="391" y="0"/>
                  </a:cubicBezTo>
                  <a:cubicBezTo>
                    <a:pt x="365" y="24"/>
                    <a:pt x="333" y="42"/>
                    <a:pt x="299" y="52"/>
                  </a:cubicBezTo>
                  <a:cubicBezTo>
                    <a:pt x="292" y="74"/>
                    <a:pt x="289" y="96"/>
                    <a:pt x="289" y="119"/>
                  </a:cubicBezTo>
                  <a:cubicBezTo>
                    <a:pt x="289" y="141"/>
                    <a:pt x="292" y="163"/>
                    <a:pt x="298" y="183"/>
                  </a:cubicBezTo>
                  <a:cubicBezTo>
                    <a:pt x="307" y="216"/>
                    <a:pt x="324" y="246"/>
                    <a:pt x="346" y="271"/>
                  </a:cubicBezTo>
                  <a:cubicBezTo>
                    <a:pt x="346" y="271"/>
                    <a:pt x="346" y="271"/>
                    <a:pt x="346" y="271"/>
                  </a:cubicBezTo>
                  <a:cubicBezTo>
                    <a:pt x="346" y="271"/>
                    <a:pt x="346" y="271"/>
                    <a:pt x="346" y="272"/>
                  </a:cubicBezTo>
                  <a:cubicBezTo>
                    <a:pt x="353" y="279"/>
                    <a:pt x="360" y="287"/>
                    <a:pt x="368" y="294"/>
                  </a:cubicBezTo>
                  <a:cubicBezTo>
                    <a:pt x="393" y="324"/>
                    <a:pt x="408" y="364"/>
                    <a:pt x="408" y="407"/>
                  </a:cubicBezTo>
                  <a:cubicBezTo>
                    <a:pt x="408" y="503"/>
                    <a:pt x="330" y="580"/>
                    <a:pt x="233" y="580"/>
                  </a:cubicBezTo>
                  <a:cubicBezTo>
                    <a:pt x="137" y="580"/>
                    <a:pt x="59" y="503"/>
                    <a:pt x="59" y="407"/>
                  </a:cubicBezTo>
                  <a:cubicBezTo>
                    <a:pt x="59" y="359"/>
                    <a:pt x="78" y="315"/>
                    <a:pt x="110" y="284"/>
                  </a:cubicBezTo>
                  <a:cubicBezTo>
                    <a:pt x="109" y="282"/>
                    <a:pt x="109" y="282"/>
                    <a:pt x="109" y="282"/>
                  </a:cubicBezTo>
                  <a:cubicBezTo>
                    <a:pt x="82" y="310"/>
                    <a:pt x="47" y="331"/>
                    <a:pt x="9" y="342"/>
                  </a:cubicBezTo>
                  <a:cubicBezTo>
                    <a:pt x="3" y="363"/>
                    <a:pt x="0" y="384"/>
                    <a:pt x="0" y="407"/>
                  </a:cubicBezTo>
                  <a:cubicBezTo>
                    <a:pt x="0" y="535"/>
                    <a:pt x="105" y="639"/>
                    <a:pt x="233" y="639"/>
                  </a:cubicBezTo>
                  <a:cubicBezTo>
                    <a:pt x="362" y="639"/>
                    <a:pt x="467" y="535"/>
                    <a:pt x="467" y="407"/>
                  </a:cubicBezTo>
                  <a:cubicBezTo>
                    <a:pt x="467" y="385"/>
                    <a:pt x="464" y="363"/>
                    <a:pt x="458" y="343"/>
                  </a:cubicBezTo>
                  <a:close/>
                </a:path>
              </a:pathLst>
            </a:custGeom>
            <a:solidFill>
              <a:schemeClr val="bg1">
                <a:lumMod val="85000"/>
              </a:schemeClr>
            </a:solidFill>
            <a:ln>
              <a:noFill/>
            </a:ln>
            <a:effectLst/>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15" name="Freeform 12">
              <a:extLst>
                <a:ext uri="{FF2B5EF4-FFF2-40B4-BE49-F238E27FC236}">
                  <a16:creationId xmlns:a16="http://schemas.microsoft.com/office/drawing/2014/main" id="{A2E6BD20-8B0C-4627-8152-25CC17190FA7}"/>
                </a:ext>
              </a:extLst>
            </p:cNvPr>
            <p:cNvSpPr>
              <a:spLocks/>
            </p:cNvSpPr>
            <p:nvPr/>
          </p:nvSpPr>
          <p:spPr bwMode="auto">
            <a:xfrm rot="2700000">
              <a:off x="5368104" y="3202300"/>
              <a:ext cx="2636838" cy="1922622"/>
            </a:xfrm>
            <a:custGeom>
              <a:avLst/>
              <a:gdLst>
                <a:gd name="T0" fmla="*/ 403 w 637"/>
                <a:gd name="T1" fmla="*/ 0 h 465"/>
                <a:gd name="T2" fmla="*/ 338 w 637"/>
                <a:gd name="T3" fmla="*/ 9 h 465"/>
                <a:gd name="T4" fmla="*/ 242 w 637"/>
                <a:gd name="T5" fmla="*/ 61 h 465"/>
                <a:gd name="T6" fmla="*/ 114 w 637"/>
                <a:gd name="T7" fmla="*/ 116 h 465"/>
                <a:gd name="T8" fmla="*/ 0 w 637"/>
                <a:gd name="T9" fmla="*/ 74 h 465"/>
                <a:gd name="T10" fmla="*/ 50 w 637"/>
                <a:gd name="T11" fmla="*/ 166 h 465"/>
                <a:gd name="T12" fmla="*/ 114 w 637"/>
                <a:gd name="T13" fmla="*/ 175 h 465"/>
                <a:gd name="T14" fmla="*/ 180 w 637"/>
                <a:gd name="T15" fmla="*/ 165 h 465"/>
                <a:gd name="T16" fmla="*/ 274 w 637"/>
                <a:gd name="T17" fmla="*/ 116 h 465"/>
                <a:gd name="T18" fmla="*/ 285 w 637"/>
                <a:gd name="T19" fmla="*/ 105 h 465"/>
                <a:gd name="T20" fmla="*/ 403 w 637"/>
                <a:gd name="T21" fmla="*/ 59 h 465"/>
                <a:gd name="T22" fmla="*/ 578 w 637"/>
                <a:gd name="T23" fmla="*/ 232 h 465"/>
                <a:gd name="T24" fmla="*/ 403 w 637"/>
                <a:gd name="T25" fmla="*/ 406 h 465"/>
                <a:gd name="T26" fmla="*/ 281 w 637"/>
                <a:gd name="T27" fmla="*/ 356 h 465"/>
                <a:gd name="T28" fmla="*/ 280 w 637"/>
                <a:gd name="T29" fmla="*/ 356 h 465"/>
                <a:gd name="T30" fmla="*/ 280 w 637"/>
                <a:gd name="T31" fmla="*/ 356 h 465"/>
                <a:gd name="T32" fmla="*/ 339 w 637"/>
                <a:gd name="T33" fmla="*/ 456 h 465"/>
                <a:gd name="T34" fmla="*/ 403 w 637"/>
                <a:gd name="T35" fmla="*/ 465 h 465"/>
                <a:gd name="T36" fmla="*/ 637 w 637"/>
                <a:gd name="T37" fmla="*/ 232 h 465"/>
                <a:gd name="T38" fmla="*/ 403 w 637"/>
                <a:gd name="T39"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7" h="465">
                  <a:moveTo>
                    <a:pt x="403" y="0"/>
                  </a:moveTo>
                  <a:cubicBezTo>
                    <a:pt x="381" y="0"/>
                    <a:pt x="359" y="3"/>
                    <a:pt x="338" y="9"/>
                  </a:cubicBezTo>
                  <a:cubicBezTo>
                    <a:pt x="303" y="19"/>
                    <a:pt x="242" y="61"/>
                    <a:pt x="242" y="61"/>
                  </a:cubicBezTo>
                  <a:cubicBezTo>
                    <a:pt x="210" y="95"/>
                    <a:pt x="165" y="116"/>
                    <a:pt x="114" y="116"/>
                  </a:cubicBezTo>
                  <a:cubicBezTo>
                    <a:pt x="71" y="116"/>
                    <a:pt x="31" y="100"/>
                    <a:pt x="0" y="74"/>
                  </a:cubicBezTo>
                  <a:cubicBezTo>
                    <a:pt x="23" y="100"/>
                    <a:pt x="40" y="133"/>
                    <a:pt x="50" y="166"/>
                  </a:cubicBezTo>
                  <a:cubicBezTo>
                    <a:pt x="70" y="171"/>
                    <a:pt x="92" y="175"/>
                    <a:pt x="114" y="175"/>
                  </a:cubicBezTo>
                  <a:cubicBezTo>
                    <a:pt x="137" y="175"/>
                    <a:pt x="159" y="171"/>
                    <a:pt x="180" y="165"/>
                  </a:cubicBezTo>
                  <a:cubicBezTo>
                    <a:pt x="214" y="155"/>
                    <a:pt x="248" y="139"/>
                    <a:pt x="274" y="116"/>
                  </a:cubicBezTo>
                  <a:cubicBezTo>
                    <a:pt x="278" y="112"/>
                    <a:pt x="282" y="108"/>
                    <a:pt x="285" y="105"/>
                  </a:cubicBezTo>
                  <a:cubicBezTo>
                    <a:pt x="316" y="76"/>
                    <a:pt x="358" y="59"/>
                    <a:pt x="403" y="59"/>
                  </a:cubicBezTo>
                  <a:cubicBezTo>
                    <a:pt x="500" y="59"/>
                    <a:pt x="578" y="136"/>
                    <a:pt x="578" y="232"/>
                  </a:cubicBezTo>
                  <a:cubicBezTo>
                    <a:pt x="578" y="328"/>
                    <a:pt x="500" y="406"/>
                    <a:pt x="403" y="406"/>
                  </a:cubicBezTo>
                  <a:cubicBezTo>
                    <a:pt x="355" y="406"/>
                    <a:pt x="312" y="387"/>
                    <a:pt x="281" y="356"/>
                  </a:cubicBezTo>
                  <a:cubicBezTo>
                    <a:pt x="280" y="356"/>
                    <a:pt x="280" y="356"/>
                    <a:pt x="280" y="356"/>
                  </a:cubicBezTo>
                  <a:cubicBezTo>
                    <a:pt x="280" y="356"/>
                    <a:pt x="280" y="356"/>
                    <a:pt x="280" y="356"/>
                  </a:cubicBezTo>
                  <a:cubicBezTo>
                    <a:pt x="307" y="384"/>
                    <a:pt x="328" y="418"/>
                    <a:pt x="339" y="456"/>
                  </a:cubicBezTo>
                  <a:cubicBezTo>
                    <a:pt x="359" y="462"/>
                    <a:pt x="381" y="465"/>
                    <a:pt x="403" y="465"/>
                  </a:cubicBezTo>
                  <a:cubicBezTo>
                    <a:pt x="532" y="465"/>
                    <a:pt x="637" y="360"/>
                    <a:pt x="637" y="232"/>
                  </a:cubicBezTo>
                  <a:cubicBezTo>
                    <a:pt x="637" y="104"/>
                    <a:pt x="532" y="0"/>
                    <a:pt x="403" y="0"/>
                  </a:cubicBezTo>
                  <a:close/>
                </a:path>
              </a:pathLst>
            </a:custGeom>
            <a:solidFill>
              <a:srgbClr val="102747"/>
            </a:solidFill>
            <a:ln>
              <a:noFill/>
            </a:ln>
            <a:effectLst/>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16" name="Freeform 13">
              <a:extLst>
                <a:ext uri="{FF2B5EF4-FFF2-40B4-BE49-F238E27FC236}">
                  <a16:creationId xmlns:a16="http://schemas.microsoft.com/office/drawing/2014/main" id="{380FF45E-74BE-4EA7-B701-E8196B45F279}"/>
                </a:ext>
              </a:extLst>
            </p:cNvPr>
            <p:cNvSpPr>
              <a:spLocks noEditPoints="1"/>
            </p:cNvSpPr>
            <p:nvPr/>
          </p:nvSpPr>
          <p:spPr bwMode="auto">
            <a:xfrm rot="2700000">
              <a:off x="4188248" y="2007028"/>
              <a:ext cx="2615883" cy="1922622"/>
            </a:xfrm>
            <a:custGeom>
              <a:avLst/>
              <a:gdLst>
                <a:gd name="T0" fmla="*/ 586 w 632"/>
                <a:gd name="T1" fmla="*/ 304 h 465"/>
                <a:gd name="T2" fmla="*/ 584 w 632"/>
                <a:gd name="T3" fmla="*/ 297 h 465"/>
                <a:gd name="T4" fmla="*/ 519 w 632"/>
                <a:gd name="T5" fmla="*/ 288 h 465"/>
                <a:gd name="T6" fmla="*/ 453 w 632"/>
                <a:gd name="T7" fmla="*/ 298 h 465"/>
                <a:gd name="T8" fmla="*/ 340 w 632"/>
                <a:gd name="T9" fmla="*/ 373 h 465"/>
                <a:gd name="T10" fmla="*/ 234 w 632"/>
                <a:gd name="T11" fmla="*/ 406 h 465"/>
                <a:gd name="T12" fmla="*/ 59 w 632"/>
                <a:gd name="T13" fmla="*/ 233 h 465"/>
                <a:gd name="T14" fmla="*/ 234 w 632"/>
                <a:gd name="T15" fmla="*/ 59 h 465"/>
                <a:gd name="T16" fmla="*/ 357 w 632"/>
                <a:gd name="T17" fmla="*/ 110 h 465"/>
                <a:gd name="T18" fmla="*/ 357 w 632"/>
                <a:gd name="T19" fmla="*/ 110 h 465"/>
                <a:gd name="T20" fmla="*/ 357 w 632"/>
                <a:gd name="T21" fmla="*/ 110 h 465"/>
                <a:gd name="T22" fmla="*/ 296 w 632"/>
                <a:gd name="T23" fmla="*/ 10 h 465"/>
                <a:gd name="T24" fmla="*/ 295 w 632"/>
                <a:gd name="T25" fmla="*/ 9 h 465"/>
                <a:gd name="T26" fmla="*/ 234 w 632"/>
                <a:gd name="T27" fmla="*/ 0 h 465"/>
                <a:gd name="T28" fmla="*/ 0 w 632"/>
                <a:gd name="T29" fmla="*/ 233 h 465"/>
                <a:gd name="T30" fmla="*/ 234 w 632"/>
                <a:gd name="T31" fmla="*/ 465 h 465"/>
                <a:gd name="T32" fmla="*/ 299 w 632"/>
                <a:gd name="T33" fmla="*/ 456 h 465"/>
                <a:gd name="T34" fmla="*/ 300 w 632"/>
                <a:gd name="T35" fmla="*/ 455 h 465"/>
                <a:gd name="T36" fmla="*/ 396 w 632"/>
                <a:gd name="T37" fmla="*/ 396 h 465"/>
                <a:gd name="T38" fmla="*/ 395 w 632"/>
                <a:gd name="T39" fmla="*/ 396 h 465"/>
                <a:gd name="T40" fmla="*/ 396 w 632"/>
                <a:gd name="T41" fmla="*/ 398 h 465"/>
                <a:gd name="T42" fmla="*/ 519 w 632"/>
                <a:gd name="T43" fmla="*/ 347 h 465"/>
                <a:gd name="T44" fmla="*/ 632 w 632"/>
                <a:gd name="T45" fmla="*/ 385 h 465"/>
                <a:gd name="T46" fmla="*/ 632 w 632"/>
                <a:gd name="T47" fmla="*/ 385 h 465"/>
                <a:gd name="T48" fmla="*/ 586 w 632"/>
                <a:gd name="T49" fmla="*/ 304 h 465"/>
                <a:gd name="T50" fmla="*/ 406 w 632"/>
                <a:gd name="T51" fmla="*/ 385 h 465"/>
                <a:gd name="T52" fmla="*/ 399 w 632"/>
                <a:gd name="T53" fmla="*/ 392 h 465"/>
                <a:gd name="T54" fmla="*/ 406 w 632"/>
                <a:gd name="T55" fmla="*/ 385 h 465"/>
                <a:gd name="T56" fmla="*/ 449 w 632"/>
                <a:gd name="T57" fmla="*/ 312 h 465"/>
                <a:gd name="T58" fmla="*/ 447 w 632"/>
                <a:gd name="T59" fmla="*/ 316 h 465"/>
                <a:gd name="T60" fmla="*/ 449 w 632"/>
                <a:gd name="T61" fmla="*/ 312 h 465"/>
                <a:gd name="T62" fmla="*/ 444 w 632"/>
                <a:gd name="T63" fmla="*/ 325 h 465"/>
                <a:gd name="T64" fmla="*/ 441 w 632"/>
                <a:gd name="T65" fmla="*/ 330 h 465"/>
                <a:gd name="T66" fmla="*/ 444 w 632"/>
                <a:gd name="T67" fmla="*/ 325 h 465"/>
                <a:gd name="T68" fmla="*/ 437 w 632"/>
                <a:gd name="T69" fmla="*/ 338 h 465"/>
                <a:gd name="T70" fmla="*/ 435 w 632"/>
                <a:gd name="T71" fmla="*/ 343 h 465"/>
                <a:gd name="T72" fmla="*/ 437 w 632"/>
                <a:gd name="T73" fmla="*/ 338 h 465"/>
                <a:gd name="T74" fmla="*/ 431 w 632"/>
                <a:gd name="T75" fmla="*/ 351 h 465"/>
                <a:gd name="T76" fmla="*/ 427 w 632"/>
                <a:gd name="T77" fmla="*/ 356 h 465"/>
                <a:gd name="T78" fmla="*/ 431 w 632"/>
                <a:gd name="T79" fmla="*/ 351 h 465"/>
                <a:gd name="T80" fmla="*/ 423 w 632"/>
                <a:gd name="T81" fmla="*/ 363 h 465"/>
                <a:gd name="T82" fmla="*/ 419 w 632"/>
                <a:gd name="T83" fmla="*/ 369 h 465"/>
                <a:gd name="T84" fmla="*/ 423 w 632"/>
                <a:gd name="T85" fmla="*/ 363 h 465"/>
                <a:gd name="T86" fmla="*/ 415 w 632"/>
                <a:gd name="T87" fmla="*/ 374 h 465"/>
                <a:gd name="T88" fmla="*/ 409 w 632"/>
                <a:gd name="T89" fmla="*/ 381 h 465"/>
                <a:gd name="T90" fmla="*/ 415 w 632"/>
                <a:gd name="T91" fmla="*/ 37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2" h="465">
                  <a:moveTo>
                    <a:pt x="586" y="304"/>
                  </a:moveTo>
                  <a:cubicBezTo>
                    <a:pt x="585" y="302"/>
                    <a:pt x="584" y="299"/>
                    <a:pt x="584" y="297"/>
                  </a:cubicBezTo>
                  <a:cubicBezTo>
                    <a:pt x="563" y="291"/>
                    <a:pt x="542" y="288"/>
                    <a:pt x="519" y="288"/>
                  </a:cubicBezTo>
                  <a:cubicBezTo>
                    <a:pt x="496" y="288"/>
                    <a:pt x="474" y="292"/>
                    <a:pt x="453" y="298"/>
                  </a:cubicBezTo>
                  <a:cubicBezTo>
                    <a:pt x="408" y="311"/>
                    <a:pt x="369" y="337"/>
                    <a:pt x="340" y="373"/>
                  </a:cubicBezTo>
                  <a:cubicBezTo>
                    <a:pt x="310" y="394"/>
                    <a:pt x="273" y="406"/>
                    <a:pt x="234" y="406"/>
                  </a:cubicBezTo>
                  <a:cubicBezTo>
                    <a:pt x="137" y="406"/>
                    <a:pt x="59" y="329"/>
                    <a:pt x="59" y="233"/>
                  </a:cubicBezTo>
                  <a:cubicBezTo>
                    <a:pt x="59" y="137"/>
                    <a:pt x="137" y="59"/>
                    <a:pt x="234" y="59"/>
                  </a:cubicBezTo>
                  <a:cubicBezTo>
                    <a:pt x="282" y="59"/>
                    <a:pt x="325" y="79"/>
                    <a:pt x="357" y="110"/>
                  </a:cubicBezTo>
                  <a:cubicBezTo>
                    <a:pt x="357" y="110"/>
                    <a:pt x="357" y="110"/>
                    <a:pt x="357" y="110"/>
                  </a:cubicBezTo>
                  <a:cubicBezTo>
                    <a:pt x="357" y="110"/>
                    <a:pt x="357" y="110"/>
                    <a:pt x="357" y="110"/>
                  </a:cubicBezTo>
                  <a:cubicBezTo>
                    <a:pt x="329" y="83"/>
                    <a:pt x="307" y="48"/>
                    <a:pt x="296" y="10"/>
                  </a:cubicBezTo>
                  <a:cubicBezTo>
                    <a:pt x="295" y="9"/>
                    <a:pt x="295" y="9"/>
                    <a:pt x="295" y="9"/>
                  </a:cubicBezTo>
                  <a:cubicBezTo>
                    <a:pt x="276" y="3"/>
                    <a:pt x="255" y="0"/>
                    <a:pt x="234" y="0"/>
                  </a:cubicBezTo>
                  <a:cubicBezTo>
                    <a:pt x="105" y="0"/>
                    <a:pt x="0" y="105"/>
                    <a:pt x="0" y="233"/>
                  </a:cubicBezTo>
                  <a:cubicBezTo>
                    <a:pt x="0" y="361"/>
                    <a:pt x="105" y="465"/>
                    <a:pt x="234" y="465"/>
                  </a:cubicBezTo>
                  <a:cubicBezTo>
                    <a:pt x="256" y="465"/>
                    <a:pt x="279" y="462"/>
                    <a:pt x="299" y="456"/>
                  </a:cubicBezTo>
                  <a:cubicBezTo>
                    <a:pt x="300" y="455"/>
                    <a:pt x="300" y="455"/>
                    <a:pt x="300" y="455"/>
                  </a:cubicBezTo>
                  <a:cubicBezTo>
                    <a:pt x="337" y="443"/>
                    <a:pt x="370" y="423"/>
                    <a:pt x="396" y="396"/>
                  </a:cubicBezTo>
                  <a:cubicBezTo>
                    <a:pt x="396" y="396"/>
                    <a:pt x="396" y="396"/>
                    <a:pt x="395" y="396"/>
                  </a:cubicBezTo>
                  <a:cubicBezTo>
                    <a:pt x="396" y="398"/>
                    <a:pt x="396" y="398"/>
                    <a:pt x="396" y="398"/>
                  </a:cubicBezTo>
                  <a:cubicBezTo>
                    <a:pt x="428" y="367"/>
                    <a:pt x="471" y="347"/>
                    <a:pt x="519" y="347"/>
                  </a:cubicBezTo>
                  <a:cubicBezTo>
                    <a:pt x="561" y="347"/>
                    <a:pt x="601" y="360"/>
                    <a:pt x="632" y="385"/>
                  </a:cubicBezTo>
                  <a:cubicBezTo>
                    <a:pt x="632" y="385"/>
                    <a:pt x="632" y="385"/>
                    <a:pt x="632" y="385"/>
                  </a:cubicBezTo>
                  <a:cubicBezTo>
                    <a:pt x="611" y="361"/>
                    <a:pt x="596" y="334"/>
                    <a:pt x="586" y="304"/>
                  </a:cubicBezTo>
                  <a:close/>
                  <a:moveTo>
                    <a:pt x="406" y="385"/>
                  </a:moveTo>
                  <a:cubicBezTo>
                    <a:pt x="403" y="388"/>
                    <a:pt x="401" y="390"/>
                    <a:pt x="399" y="392"/>
                  </a:cubicBezTo>
                  <a:cubicBezTo>
                    <a:pt x="401" y="390"/>
                    <a:pt x="403" y="388"/>
                    <a:pt x="406" y="385"/>
                  </a:cubicBezTo>
                  <a:close/>
                  <a:moveTo>
                    <a:pt x="449" y="312"/>
                  </a:moveTo>
                  <a:cubicBezTo>
                    <a:pt x="448" y="313"/>
                    <a:pt x="448" y="314"/>
                    <a:pt x="447" y="316"/>
                  </a:cubicBezTo>
                  <a:cubicBezTo>
                    <a:pt x="448" y="314"/>
                    <a:pt x="448" y="313"/>
                    <a:pt x="449" y="312"/>
                  </a:cubicBezTo>
                  <a:close/>
                  <a:moveTo>
                    <a:pt x="444" y="325"/>
                  </a:moveTo>
                  <a:cubicBezTo>
                    <a:pt x="443" y="327"/>
                    <a:pt x="442" y="328"/>
                    <a:pt x="441" y="330"/>
                  </a:cubicBezTo>
                  <a:cubicBezTo>
                    <a:pt x="442" y="328"/>
                    <a:pt x="443" y="327"/>
                    <a:pt x="444" y="325"/>
                  </a:cubicBezTo>
                  <a:close/>
                  <a:moveTo>
                    <a:pt x="437" y="338"/>
                  </a:moveTo>
                  <a:cubicBezTo>
                    <a:pt x="437" y="340"/>
                    <a:pt x="436" y="342"/>
                    <a:pt x="435" y="343"/>
                  </a:cubicBezTo>
                  <a:cubicBezTo>
                    <a:pt x="436" y="342"/>
                    <a:pt x="437" y="340"/>
                    <a:pt x="437" y="338"/>
                  </a:cubicBezTo>
                  <a:close/>
                  <a:moveTo>
                    <a:pt x="431" y="351"/>
                  </a:moveTo>
                  <a:cubicBezTo>
                    <a:pt x="429" y="353"/>
                    <a:pt x="428" y="354"/>
                    <a:pt x="427" y="356"/>
                  </a:cubicBezTo>
                  <a:cubicBezTo>
                    <a:pt x="428" y="354"/>
                    <a:pt x="429" y="353"/>
                    <a:pt x="431" y="351"/>
                  </a:cubicBezTo>
                  <a:close/>
                  <a:moveTo>
                    <a:pt x="423" y="363"/>
                  </a:moveTo>
                  <a:cubicBezTo>
                    <a:pt x="422" y="365"/>
                    <a:pt x="420" y="367"/>
                    <a:pt x="419" y="369"/>
                  </a:cubicBezTo>
                  <a:cubicBezTo>
                    <a:pt x="420" y="367"/>
                    <a:pt x="422" y="365"/>
                    <a:pt x="423" y="363"/>
                  </a:cubicBezTo>
                  <a:close/>
                  <a:moveTo>
                    <a:pt x="415" y="374"/>
                  </a:moveTo>
                  <a:cubicBezTo>
                    <a:pt x="413" y="376"/>
                    <a:pt x="411" y="379"/>
                    <a:pt x="409" y="381"/>
                  </a:cubicBezTo>
                  <a:cubicBezTo>
                    <a:pt x="411" y="379"/>
                    <a:pt x="413" y="376"/>
                    <a:pt x="415" y="374"/>
                  </a:cubicBezTo>
                  <a:close/>
                </a:path>
              </a:pathLst>
            </a:custGeom>
            <a:solidFill>
              <a:srgbClr val="102747"/>
            </a:solidFill>
            <a:ln>
              <a:noFill/>
            </a:ln>
            <a:effectLst/>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grpSp>
      <p:grpSp>
        <p:nvGrpSpPr>
          <p:cNvPr id="81" name="Group 80">
            <a:extLst>
              <a:ext uri="{FF2B5EF4-FFF2-40B4-BE49-F238E27FC236}">
                <a16:creationId xmlns:a16="http://schemas.microsoft.com/office/drawing/2014/main" id="{948A9A2A-8DE9-4984-AAD0-428793D7AC44}"/>
              </a:ext>
            </a:extLst>
          </p:cNvPr>
          <p:cNvGrpSpPr/>
          <p:nvPr/>
        </p:nvGrpSpPr>
        <p:grpSpPr>
          <a:xfrm>
            <a:off x="8293233" y="3735129"/>
            <a:ext cx="3441565" cy="1477328"/>
            <a:chOff x="353395" y="937648"/>
            <a:chExt cx="3674318" cy="1477328"/>
          </a:xfrm>
        </p:grpSpPr>
        <p:sp>
          <p:nvSpPr>
            <p:cNvPr id="82" name="Content Placeholder 2">
              <a:extLst>
                <a:ext uri="{FF2B5EF4-FFF2-40B4-BE49-F238E27FC236}">
                  <a16:creationId xmlns:a16="http://schemas.microsoft.com/office/drawing/2014/main" id="{5E409C04-FD9F-4385-85E7-C4B57CF7BC3A}"/>
                </a:ext>
              </a:extLst>
            </p:cNvPr>
            <p:cNvSpPr txBox="1">
              <a:spLocks/>
            </p:cNvSpPr>
            <p:nvPr/>
          </p:nvSpPr>
          <p:spPr>
            <a:xfrm>
              <a:off x="476249" y="937648"/>
              <a:ext cx="3551464" cy="1477328"/>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Control/Track Movement of </a:t>
              </a:r>
              <a:r>
                <a:rPr lang="en-US" sz="3200" dirty="0" smtClean="0">
                  <a:solidFill>
                    <a:srgbClr val="102747"/>
                  </a:solidFill>
                </a:rPr>
                <a:t>Offenders</a:t>
              </a:r>
              <a:endParaRPr lang="en-US" sz="1800" dirty="0">
                <a:solidFill>
                  <a:srgbClr val="102747"/>
                </a:solidFill>
              </a:endParaRPr>
            </a:p>
          </p:txBody>
        </p:sp>
        <p:cxnSp>
          <p:nvCxnSpPr>
            <p:cNvPr id="83" name="Straight Connector 82">
              <a:extLst>
                <a:ext uri="{FF2B5EF4-FFF2-40B4-BE49-F238E27FC236}">
                  <a16:creationId xmlns:a16="http://schemas.microsoft.com/office/drawing/2014/main" id="{72B67418-3EB7-4455-83A7-89B4952FF11F}"/>
                </a:ext>
              </a:extLst>
            </p:cNvPr>
            <p:cNvCxnSpPr>
              <a:cxnSpLocks/>
            </p:cNvCxnSpPr>
            <p:nvPr/>
          </p:nvCxnSpPr>
          <p:spPr>
            <a:xfrm>
              <a:off x="353395" y="2414976"/>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763DFD82-3843-4D02-A1AC-0898967AE6E4}"/>
              </a:ext>
            </a:extLst>
          </p:cNvPr>
          <p:cNvGrpSpPr/>
          <p:nvPr/>
        </p:nvGrpSpPr>
        <p:grpSpPr>
          <a:xfrm>
            <a:off x="8408306" y="1883677"/>
            <a:ext cx="3326493" cy="1046353"/>
            <a:chOff x="476251" y="709006"/>
            <a:chExt cx="3551464" cy="1046353"/>
          </a:xfrm>
        </p:grpSpPr>
        <p:sp>
          <p:nvSpPr>
            <p:cNvPr id="78" name="Content Placeholder 2">
              <a:extLst>
                <a:ext uri="{FF2B5EF4-FFF2-40B4-BE49-F238E27FC236}">
                  <a16:creationId xmlns:a16="http://schemas.microsoft.com/office/drawing/2014/main" id="{3393790C-8A85-4BF8-90DD-0D2FAD79EEB1}"/>
                </a:ext>
              </a:extLst>
            </p:cNvPr>
            <p:cNvSpPr txBox="1">
              <a:spLocks/>
            </p:cNvSpPr>
            <p:nvPr/>
          </p:nvSpPr>
          <p:spPr>
            <a:xfrm>
              <a:off x="476251" y="709006"/>
              <a:ext cx="3551464" cy="984885"/>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Protect the Rights of Victims</a:t>
              </a:r>
            </a:p>
          </p:txBody>
        </p:sp>
        <p:cxnSp>
          <p:nvCxnSpPr>
            <p:cNvPr id="79" name="Straight Connector 78">
              <a:extLst>
                <a:ext uri="{FF2B5EF4-FFF2-40B4-BE49-F238E27FC236}">
                  <a16:creationId xmlns:a16="http://schemas.microsoft.com/office/drawing/2014/main" id="{34DDDE68-69F5-42C4-8580-659EF81A2F7A}"/>
                </a:ext>
              </a:extLst>
            </p:cNvPr>
            <p:cNvCxnSpPr>
              <a:cxnSpLocks/>
            </p:cNvCxnSpPr>
            <p:nvPr/>
          </p:nvCxnSpPr>
          <p:spPr>
            <a:xfrm>
              <a:off x="476251" y="1755359"/>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3C8CF09C-4BA7-4083-9205-F8F3C23BE530}"/>
              </a:ext>
            </a:extLst>
          </p:cNvPr>
          <p:cNvGrpSpPr/>
          <p:nvPr/>
        </p:nvGrpSpPr>
        <p:grpSpPr>
          <a:xfrm>
            <a:off x="306979" y="2313860"/>
            <a:ext cx="3838301" cy="616317"/>
            <a:chOff x="175176" y="2411484"/>
            <a:chExt cx="4097886" cy="616317"/>
          </a:xfrm>
        </p:grpSpPr>
        <p:sp>
          <p:nvSpPr>
            <p:cNvPr id="86" name="Content Placeholder 2">
              <a:extLst>
                <a:ext uri="{FF2B5EF4-FFF2-40B4-BE49-F238E27FC236}">
                  <a16:creationId xmlns:a16="http://schemas.microsoft.com/office/drawing/2014/main" id="{FDD0BB56-8A13-41D9-A360-0FAF837E790B}"/>
                </a:ext>
              </a:extLst>
            </p:cNvPr>
            <p:cNvSpPr txBox="1">
              <a:spLocks/>
            </p:cNvSpPr>
            <p:nvPr/>
          </p:nvSpPr>
          <p:spPr>
            <a:xfrm>
              <a:off x="175176" y="2411484"/>
              <a:ext cx="4097886" cy="492443"/>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Promote Public Safety</a:t>
              </a:r>
            </a:p>
          </p:txBody>
        </p:sp>
        <p:cxnSp>
          <p:nvCxnSpPr>
            <p:cNvPr id="87" name="Straight Connector 86">
              <a:extLst>
                <a:ext uri="{FF2B5EF4-FFF2-40B4-BE49-F238E27FC236}">
                  <a16:creationId xmlns:a16="http://schemas.microsoft.com/office/drawing/2014/main" id="{D8889C1D-42CF-41EC-B992-40F44013C872}"/>
                </a:ext>
              </a:extLst>
            </p:cNvPr>
            <p:cNvCxnSpPr>
              <a:cxnSpLocks/>
            </p:cNvCxnSpPr>
            <p:nvPr/>
          </p:nvCxnSpPr>
          <p:spPr>
            <a:xfrm>
              <a:off x="569579" y="3027801"/>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BAD6B32B-7EA1-4E2E-B23D-7899D6C8D171}"/>
              </a:ext>
            </a:extLst>
          </p:cNvPr>
          <p:cNvGrpSpPr/>
          <p:nvPr/>
        </p:nvGrpSpPr>
        <p:grpSpPr>
          <a:xfrm>
            <a:off x="18288" y="3739495"/>
            <a:ext cx="4002893" cy="1648632"/>
            <a:chOff x="18978" y="942014"/>
            <a:chExt cx="4273609" cy="1648632"/>
          </a:xfrm>
        </p:grpSpPr>
        <p:sp>
          <p:nvSpPr>
            <p:cNvPr id="90" name="Content Placeholder 2">
              <a:extLst>
                <a:ext uri="{FF2B5EF4-FFF2-40B4-BE49-F238E27FC236}">
                  <a16:creationId xmlns:a16="http://schemas.microsoft.com/office/drawing/2014/main" id="{D0299F22-E2A7-41D9-8FAC-923B46D5C60B}"/>
                </a:ext>
              </a:extLst>
            </p:cNvPr>
            <p:cNvSpPr txBox="1">
              <a:spLocks/>
            </p:cNvSpPr>
            <p:nvPr/>
          </p:nvSpPr>
          <p:spPr>
            <a:xfrm>
              <a:off x="18978" y="942014"/>
              <a:ext cx="4273609" cy="1648632"/>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Ensure </a:t>
              </a:r>
              <a:r>
                <a:rPr lang="en-US" sz="3200" dirty="0" smtClean="0">
                  <a:solidFill>
                    <a:srgbClr val="102747"/>
                  </a:solidFill>
                </a:rPr>
                <a:t>Effective </a:t>
              </a:r>
              <a:r>
                <a:rPr lang="en-US" sz="3200" dirty="0">
                  <a:solidFill>
                    <a:srgbClr val="102747"/>
                  </a:solidFill>
                </a:rPr>
                <a:t>Supervision &amp; </a:t>
              </a:r>
            </a:p>
            <a:p>
              <a:pPr marL="0" indent="0" algn="r">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smtClean="0">
                  <a:solidFill>
                    <a:srgbClr val="102747"/>
                  </a:solidFill>
                </a:rPr>
                <a:t>Rehabilitation</a:t>
              </a:r>
              <a:endParaRPr lang="en-US" sz="1800" dirty="0">
                <a:solidFill>
                  <a:srgbClr val="102747"/>
                </a:solidFill>
              </a:endParaRPr>
            </a:p>
          </p:txBody>
        </p:sp>
        <p:cxnSp>
          <p:nvCxnSpPr>
            <p:cNvPr id="91" name="Straight Connector 90">
              <a:extLst>
                <a:ext uri="{FF2B5EF4-FFF2-40B4-BE49-F238E27FC236}">
                  <a16:creationId xmlns:a16="http://schemas.microsoft.com/office/drawing/2014/main" id="{62088324-F6FF-4E69-B1DD-14C41D566F38}"/>
                </a:ext>
              </a:extLst>
            </p:cNvPr>
            <p:cNvCxnSpPr>
              <a:cxnSpLocks/>
            </p:cNvCxnSpPr>
            <p:nvPr/>
          </p:nvCxnSpPr>
          <p:spPr>
            <a:xfrm>
              <a:off x="721597" y="2590646"/>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5447" y="2510890"/>
            <a:ext cx="562053" cy="62873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5162" y="2424381"/>
            <a:ext cx="387066" cy="53221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99888" y="4153104"/>
            <a:ext cx="718680" cy="56146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31687" y="4118824"/>
            <a:ext cx="601178" cy="549649"/>
          </a:xfrm>
          <a:prstGeom prst="rect">
            <a:avLst/>
          </a:prstGeom>
        </p:spPr>
      </p:pic>
      <p:pic>
        <p:nvPicPr>
          <p:cNvPr id="45" name="Picture 3" descr="ICAOS_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94168" y="490613"/>
            <a:ext cx="1179147" cy="1152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853755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9FE5283-B009-4EE3-A9B2-2F7A4D62AD40}"/>
              </a:ext>
            </a:extLst>
          </p:cNvPr>
          <p:cNvSpPr/>
          <p:nvPr/>
        </p:nvSpPr>
        <p:spPr>
          <a:xfrm>
            <a:off x="8223822" y="720198"/>
            <a:ext cx="3652179" cy="430887"/>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83D65"/>
                </a:solidFill>
                <a:effectLst/>
                <a:uLnTx/>
                <a:uFillTx/>
                <a:latin typeface="+mj-lt"/>
                <a:ea typeface="+mn-ea"/>
                <a:cs typeface="Segoe UI" panose="020B0502040204020203" pitchFamily="34" charset="0"/>
              </a:rPr>
              <a:t>National Office Staff</a:t>
            </a:r>
            <a:endParaRPr kumimoji="0" lang="en-US" sz="2800" b="1" i="0" u="none" strike="noStrike" kern="1200" cap="none" spc="0" normalizeH="0" baseline="0" noProof="0" dirty="0">
              <a:ln>
                <a:noFill/>
              </a:ln>
              <a:solidFill>
                <a:srgbClr val="083D65"/>
              </a:solidFill>
              <a:effectLst/>
              <a:uLnTx/>
              <a:uFillTx/>
              <a:latin typeface="+mj-lt"/>
              <a:ea typeface="+mn-ea"/>
              <a:cs typeface="Segoe UI" panose="020B0502040204020203" pitchFamily="34" charset="0"/>
            </a:endParaRPr>
          </a:p>
        </p:txBody>
      </p:sp>
      <p:sp>
        <p:nvSpPr>
          <p:cNvPr id="23" name="Rectangle 22">
            <a:extLst>
              <a:ext uri="{FF2B5EF4-FFF2-40B4-BE49-F238E27FC236}">
                <a16:creationId xmlns:a16="http://schemas.microsoft.com/office/drawing/2014/main" id="{C63B2F05-B9A4-42FA-9DE1-4E4B120E90EB}"/>
              </a:ext>
            </a:extLst>
          </p:cNvPr>
          <p:cNvSpPr/>
          <p:nvPr/>
        </p:nvSpPr>
        <p:spPr>
          <a:xfrm>
            <a:off x="8223822" y="1828623"/>
            <a:ext cx="3345326" cy="3693319"/>
          </a:xfrm>
          <a:prstGeom prst="rect">
            <a:avLst/>
          </a:prstGeom>
        </p:spPr>
        <p:txBody>
          <a:bodyPr wrap="square" lIns="0" tIns="0" rIns="0" bIns="0">
            <a:spAutoFit/>
          </a:bodyPr>
          <a:lstStyle/>
          <a:p>
            <a:pPr lvl="0">
              <a:defRPr/>
            </a:pPr>
            <a:r>
              <a:rPr lang="en-US" sz="2000" i="1" dirty="0"/>
              <a:t>We exist to support the Commission’s motivations, needs and expectations through innovation and education as the backbone and public face of the Commission. The National Office serves the Commission as a liaison by developing and providing resources for communication, organization and training. Our excellence, efficiency and professionalism benefit the Commission, victims, offenders, law enforcement agencies, and society as a whole.</a:t>
            </a:r>
            <a:endParaRPr kumimoji="0" lang="en-US" sz="2000" b="0" i="1" u="none" strike="noStrike" kern="1200" cap="none" spc="0" normalizeH="0" baseline="0" noProof="0" dirty="0">
              <a:ln>
                <a:noFill/>
              </a:ln>
              <a:solidFill>
                <a:srgbClr val="083D65"/>
              </a:solidFill>
              <a:effectLst/>
              <a:uLnTx/>
              <a:uFillTx/>
            </a:endParaRPr>
          </a:p>
        </p:txBody>
      </p:sp>
      <p:sp>
        <p:nvSpPr>
          <p:cNvPr id="2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40</a:t>
            </a:fld>
            <a:endParaRPr lang="en-US">
              <a:solidFill>
                <a:schemeClr val="bg1"/>
              </a:solidFill>
            </a:endParaRPr>
          </a:p>
        </p:txBody>
      </p:sp>
      <p:cxnSp>
        <p:nvCxnSpPr>
          <p:cNvPr id="27" name="Straight Connector 26">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28" name="Picture 4" descr="Ashley Lippe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30" y="640699"/>
            <a:ext cx="2097295" cy="26500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Allen Eskrid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9263" y="640699"/>
            <a:ext cx="2088934" cy="26500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2" name="Picture 8" descr="Logistics and Administrative Coordinator"/>
          <p:cNvPicPr>
            <a:picLocks noChangeAspect="1" noChangeArrowheads="1"/>
          </p:cNvPicPr>
          <p:nvPr/>
        </p:nvPicPr>
        <p:blipFill rotWithShape="1">
          <a:blip r:embed="rId6">
            <a:extLst>
              <a:ext uri="{28A0092B-C50C-407E-A947-70E740481C1C}">
                <a14:useLocalDpi xmlns:a14="http://schemas.microsoft.com/office/drawing/2010/main" val="0"/>
              </a:ext>
            </a:extLst>
          </a:blip>
          <a:srcRect b="2997"/>
          <a:stretch/>
        </p:blipFill>
        <p:spPr bwMode="auto">
          <a:xfrm>
            <a:off x="5565835" y="640700"/>
            <a:ext cx="2128561" cy="26193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4" name="Picture 10" descr="Xavier Donnelly"/>
          <p:cNvPicPr>
            <a:picLocks noChangeAspect="1" noChangeArrowheads="1"/>
          </p:cNvPicPr>
          <p:nvPr/>
        </p:nvPicPr>
        <p:blipFill rotWithShape="1">
          <a:blip r:embed="rId7">
            <a:extLst>
              <a:ext uri="{28A0092B-C50C-407E-A947-70E740481C1C}">
                <a14:useLocalDpi xmlns:a14="http://schemas.microsoft.com/office/drawing/2010/main" val="0"/>
              </a:ext>
            </a:extLst>
          </a:blip>
          <a:srcRect t="-1500" r="4374" b="10451"/>
          <a:stretch/>
        </p:blipFill>
        <p:spPr bwMode="auto">
          <a:xfrm>
            <a:off x="459281" y="3565779"/>
            <a:ext cx="2138145" cy="25723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6" name="Picture 12" descr="Mindy Spring"/>
          <p:cNvPicPr>
            <a:picLocks noChangeAspect="1" noChangeArrowheads="1"/>
          </p:cNvPicPr>
          <p:nvPr/>
        </p:nvPicPr>
        <p:blipFill rotWithShape="1">
          <a:blip r:embed="rId8">
            <a:extLst>
              <a:ext uri="{28A0092B-C50C-407E-A947-70E740481C1C}">
                <a14:useLocalDpi xmlns:a14="http://schemas.microsoft.com/office/drawing/2010/main" val="0"/>
              </a:ext>
            </a:extLst>
          </a:blip>
          <a:srcRect t="1766" r="1416"/>
          <a:stretch/>
        </p:blipFill>
        <p:spPr bwMode="auto">
          <a:xfrm>
            <a:off x="3019263" y="3565779"/>
            <a:ext cx="2043067" cy="25723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8" name="Picture 14" descr="Kelsey cole"/>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556224" y="-16520147"/>
            <a:ext cx="203101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Kelsey cole"/>
          <p:cNvPicPr/>
          <p:nvPr/>
        </p:nvPicPr>
        <p:blipFill rotWithShape="1">
          <a:blip r:embed="rId10" cstate="hqprint">
            <a:extLst>
              <a:ext uri="{28A0092B-C50C-407E-A947-70E740481C1C}">
                <a14:useLocalDpi xmlns:a14="http://schemas.microsoft.com/office/drawing/2010/main" val="0"/>
              </a:ext>
            </a:extLst>
          </a:blip>
          <a:srcRect l="5537" t="22277" r="15295" b="3994"/>
          <a:stretch/>
        </p:blipFill>
        <p:spPr bwMode="auto">
          <a:xfrm>
            <a:off x="5590945" y="3581872"/>
            <a:ext cx="2103451" cy="25562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45563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2800" dirty="0"/>
              <a:t>ICAOS Resources: www.interstatecompact.org</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41</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01C59F4-37F7-49AE-8544-9F12AAF60862}"/>
              </a:ext>
            </a:extLst>
          </p:cNvPr>
          <p:cNvSpPr/>
          <p:nvPr/>
        </p:nvSpPr>
        <p:spPr>
          <a:xfrm>
            <a:off x="457199" y="1900239"/>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6971F06-C746-4813-B581-1EA68A2E538A}"/>
              </a:ext>
            </a:extLst>
          </p:cNvPr>
          <p:cNvSpPr/>
          <p:nvPr/>
        </p:nvSpPr>
        <p:spPr>
          <a:xfrm>
            <a:off x="3308845" y="1900239"/>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8302245-387A-4EDC-90E5-8722D4EE7A5F}"/>
              </a:ext>
            </a:extLst>
          </p:cNvPr>
          <p:cNvSpPr/>
          <p:nvPr/>
        </p:nvSpPr>
        <p:spPr>
          <a:xfrm>
            <a:off x="6160492" y="1900239"/>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7084FE6-2BC4-46CE-B887-F646907FD080}"/>
              </a:ext>
            </a:extLst>
          </p:cNvPr>
          <p:cNvSpPr/>
          <p:nvPr/>
        </p:nvSpPr>
        <p:spPr>
          <a:xfrm>
            <a:off x="8963137" y="1900239"/>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2">
            <a:extLst>
              <a:ext uri="{FF2B5EF4-FFF2-40B4-BE49-F238E27FC236}">
                <a16:creationId xmlns:a16="http://schemas.microsoft.com/office/drawing/2014/main" id="{5F968D20-8032-4F44-BC28-8CC5319A8754}"/>
              </a:ext>
            </a:extLst>
          </p:cNvPr>
          <p:cNvSpPr txBox="1">
            <a:spLocks/>
          </p:cNvSpPr>
          <p:nvPr/>
        </p:nvSpPr>
        <p:spPr>
          <a:xfrm>
            <a:off x="711200" y="2274633"/>
            <a:ext cx="2233714" cy="3200876"/>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Compact Online Reference Encyclopedia</a:t>
            </a:r>
          </a:p>
          <a:p>
            <a:pPr marL="0" indent="0">
              <a:lnSpc>
                <a:spcPct val="100000"/>
              </a:lnSpc>
              <a:spcBef>
                <a:spcPts val="0"/>
              </a:spcBef>
              <a:spcAft>
                <a:spcPts val="1200"/>
              </a:spcAft>
              <a:buNone/>
            </a:pPr>
            <a:r>
              <a:rPr lang="en-US" sz="1600" dirty="0"/>
              <a:t>A cross-referenced guide on all ICAOS white papers, advisory opinions, training modules, rules. PC Hearing Officer Guide and the bench book. </a:t>
            </a:r>
          </a:p>
          <a:p>
            <a:pPr marL="0" indent="0">
              <a:lnSpc>
                <a:spcPct val="100000"/>
              </a:lnSpc>
              <a:spcBef>
                <a:spcPts val="0"/>
              </a:spcBef>
              <a:spcAft>
                <a:spcPts val="1200"/>
              </a:spcAft>
              <a:buNone/>
            </a:pPr>
            <a:endParaRPr lang="en-US" sz="1600" dirty="0"/>
          </a:p>
        </p:txBody>
      </p:sp>
      <p:cxnSp>
        <p:nvCxnSpPr>
          <p:cNvPr id="33" name="Straight Connector 32">
            <a:extLst>
              <a:ext uri="{FF2B5EF4-FFF2-40B4-BE49-F238E27FC236}">
                <a16:creationId xmlns:a16="http://schemas.microsoft.com/office/drawing/2014/main" id="{5C8FF1C7-08CE-415B-854C-F39E04F5B264}"/>
              </a:ext>
            </a:extLst>
          </p:cNvPr>
          <p:cNvCxnSpPr>
            <a:cxnSpLocks/>
          </p:cNvCxnSpPr>
          <p:nvPr/>
        </p:nvCxnSpPr>
        <p:spPr>
          <a:xfrm>
            <a:off x="692147" y="3252773"/>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D29A498B-F8BE-4323-8D42-B0FE8774A6D5}"/>
              </a:ext>
            </a:extLst>
          </p:cNvPr>
          <p:cNvSpPr txBox="1">
            <a:spLocks/>
          </p:cNvSpPr>
          <p:nvPr/>
        </p:nvSpPr>
        <p:spPr>
          <a:xfrm>
            <a:off x="3543793" y="2536052"/>
            <a:ext cx="2233714" cy="2277547"/>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Training Support</a:t>
            </a:r>
          </a:p>
          <a:p>
            <a:pPr marL="0" indent="0">
              <a:lnSpc>
                <a:spcPct val="100000"/>
              </a:lnSpc>
              <a:spcBef>
                <a:spcPts val="0"/>
              </a:spcBef>
              <a:spcAft>
                <a:spcPts val="1200"/>
              </a:spcAft>
              <a:buNone/>
            </a:pPr>
            <a:endParaRPr lang="en-US" sz="1400" dirty="0">
              <a:solidFill>
                <a:srgbClr val="102747"/>
              </a:solidFill>
            </a:endParaRPr>
          </a:p>
          <a:p>
            <a:pPr marL="0" indent="0">
              <a:lnSpc>
                <a:spcPct val="100000"/>
              </a:lnSpc>
              <a:spcBef>
                <a:spcPts val="0"/>
              </a:spcBef>
              <a:spcAft>
                <a:spcPts val="1200"/>
              </a:spcAft>
              <a:buNone/>
            </a:pPr>
            <a:r>
              <a:rPr lang="en-US" sz="1600" dirty="0"/>
              <a:t>All of the Commission’s training material, resources and on-demand modules in one convenient location.</a:t>
            </a:r>
          </a:p>
          <a:p>
            <a:pPr marL="0" indent="0">
              <a:lnSpc>
                <a:spcPct val="100000"/>
              </a:lnSpc>
              <a:spcBef>
                <a:spcPts val="0"/>
              </a:spcBef>
              <a:spcAft>
                <a:spcPts val="1200"/>
              </a:spcAft>
              <a:buNone/>
            </a:pPr>
            <a:endParaRPr lang="en-US" sz="2000" dirty="0">
              <a:solidFill>
                <a:srgbClr val="102747"/>
              </a:solidFill>
            </a:endParaRPr>
          </a:p>
        </p:txBody>
      </p:sp>
      <p:cxnSp>
        <p:nvCxnSpPr>
          <p:cNvPr id="37" name="Straight Connector 36">
            <a:extLst>
              <a:ext uri="{FF2B5EF4-FFF2-40B4-BE49-F238E27FC236}">
                <a16:creationId xmlns:a16="http://schemas.microsoft.com/office/drawing/2014/main" id="{25457AFD-505E-4D72-99C1-F75656EF049C}"/>
              </a:ext>
            </a:extLst>
          </p:cNvPr>
          <p:cNvCxnSpPr>
            <a:cxnSpLocks/>
          </p:cNvCxnSpPr>
          <p:nvPr/>
        </p:nvCxnSpPr>
        <p:spPr>
          <a:xfrm>
            <a:off x="3543793" y="3243248"/>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Content Placeholder 2">
            <a:extLst>
              <a:ext uri="{FF2B5EF4-FFF2-40B4-BE49-F238E27FC236}">
                <a16:creationId xmlns:a16="http://schemas.microsoft.com/office/drawing/2014/main" id="{D63F9972-4724-4BA2-AAC8-787C4AF24C23}"/>
              </a:ext>
            </a:extLst>
          </p:cNvPr>
          <p:cNvSpPr txBox="1">
            <a:spLocks/>
          </p:cNvSpPr>
          <p:nvPr/>
        </p:nvSpPr>
        <p:spPr>
          <a:xfrm>
            <a:off x="6370939" y="2236916"/>
            <a:ext cx="2233714" cy="206210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Interstate Compact Offender Tracking System</a:t>
            </a:r>
          </a:p>
          <a:p>
            <a:pPr marL="0" indent="0">
              <a:lnSpc>
                <a:spcPct val="100000"/>
              </a:lnSpc>
              <a:spcBef>
                <a:spcPts val="0"/>
              </a:spcBef>
              <a:spcAft>
                <a:spcPts val="1200"/>
              </a:spcAft>
              <a:buNone/>
            </a:pPr>
            <a:r>
              <a:rPr lang="en-US" sz="1600" dirty="0"/>
              <a:t>The Commission’s national tracking system that administers the transfers for all compact offenders.</a:t>
            </a:r>
          </a:p>
        </p:txBody>
      </p:sp>
      <p:cxnSp>
        <p:nvCxnSpPr>
          <p:cNvPr id="40" name="Straight Connector 39">
            <a:extLst>
              <a:ext uri="{FF2B5EF4-FFF2-40B4-BE49-F238E27FC236}">
                <a16:creationId xmlns:a16="http://schemas.microsoft.com/office/drawing/2014/main" id="{77A5A9BA-EB9A-4E00-AE74-68D43A8DC3E5}"/>
              </a:ext>
            </a:extLst>
          </p:cNvPr>
          <p:cNvCxnSpPr>
            <a:cxnSpLocks/>
          </p:cNvCxnSpPr>
          <p:nvPr/>
        </p:nvCxnSpPr>
        <p:spPr>
          <a:xfrm>
            <a:off x="6395439" y="3233723"/>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2" name="Content Placeholder 2">
            <a:extLst>
              <a:ext uri="{FF2B5EF4-FFF2-40B4-BE49-F238E27FC236}">
                <a16:creationId xmlns:a16="http://schemas.microsoft.com/office/drawing/2014/main" id="{43CE600A-ADF3-414C-A174-23FBEE96FAD1}"/>
              </a:ext>
            </a:extLst>
          </p:cNvPr>
          <p:cNvSpPr txBox="1">
            <a:spLocks/>
          </p:cNvSpPr>
          <p:nvPr/>
        </p:nvSpPr>
        <p:spPr>
          <a:xfrm>
            <a:off x="9198085" y="2162600"/>
            <a:ext cx="2233714" cy="258532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ICAOS Bench Book for Judges and Courts</a:t>
            </a:r>
          </a:p>
          <a:p>
            <a:pPr marL="0" indent="0">
              <a:lnSpc>
                <a:spcPct val="100000"/>
              </a:lnSpc>
              <a:spcBef>
                <a:spcPts val="0"/>
              </a:spcBef>
              <a:spcAft>
                <a:spcPts val="1200"/>
              </a:spcAft>
              <a:buNone/>
            </a:pPr>
            <a:endParaRPr lang="en-US" sz="1600" dirty="0"/>
          </a:p>
          <a:p>
            <a:pPr marL="0" indent="0">
              <a:lnSpc>
                <a:spcPct val="100000"/>
              </a:lnSpc>
              <a:spcBef>
                <a:spcPts val="0"/>
              </a:spcBef>
              <a:spcAft>
                <a:spcPts val="1200"/>
              </a:spcAft>
              <a:buNone/>
            </a:pPr>
            <a:r>
              <a:rPr lang="en-US" sz="1600" dirty="0"/>
              <a:t>The Commission’s judicial reference tool to assist judges and court personnel on the Compact. </a:t>
            </a:r>
          </a:p>
          <a:p>
            <a:pPr marL="0" indent="0">
              <a:lnSpc>
                <a:spcPct val="100000"/>
              </a:lnSpc>
              <a:spcBef>
                <a:spcPts val="0"/>
              </a:spcBef>
              <a:spcAft>
                <a:spcPts val="1200"/>
              </a:spcAft>
              <a:buNone/>
            </a:pPr>
            <a:endParaRPr lang="en-US" sz="1800" dirty="0">
              <a:solidFill>
                <a:srgbClr val="102747"/>
              </a:solidFill>
            </a:endParaRPr>
          </a:p>
        </p:txBody>
      </p:sp>
      <p:cxnSp>
        <p:nvCxnSpPr>
          <p:cNvPr id="43" name="Straight Connector 42">
            <a:extLst>
              <a:ext uri="{FF2B5EF4-FFF2-40B4-BE49-F238E27FC236}">
                <a16:creationId xmlns:a16="http://schemas.microsoft.com/office/drawing/2014/main" id="{3A433434-0BE0-4F8B-80AA-C9AF92C0BB01}"/>
              </a:ext>
            </a:extLst>
          </p:cNvPr>
          <p:cNvCxnSpPr>
            <a:cxnSpLocks/>
          </p:cNvCxnSpPr>
          <p:nvPr/>
        </p:nvCxnSpPr>
        <p:spPr>
          <a:xfrm>
            <a:off x="9247086" y="3233723"/>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Content Placeholder 2">
            <a:extLst>
              <a:ext uri="{FF2B5EF4-FFF2-40B4-BE49-F238E27FC236}">
                <a16:creationId xmlns:a16="http://schemas.microsoft.com/office/drawing/2014/main" id="{E6093FA2-EE2A-4E2E-ADF1-8D97E1513350}"/>
              </a:ext>
            </a:extLst>
          </p:cNvPr>
          <p:cNvSpPr txBox="1">
            <a:spLocks/>
          </p:cNvSpPr>
          <p:nvPr/>
        </p:nvSpPr>
        <p:spPr>
          <a:xfrm>
            <a:off x="6179547" y="5912231"/>
            <a:ext cx="2678704" cy="36933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200" dirty="0">
                <a:hlinkClick r:id="rId4"/>
              </a:rPr>
              <a:t>https://interstatecompact.org/user/login?destination=/zendesk-api</a:t>
            </a:r>
            <a:endParaRPr lang="en-US" sz="1200" dirty="0">
              <a:solidFill>
                <a:schemeClr val="bg1">
                  <a:lumMod val="65000"/>
                </a:schemeClr>
              </a:solidFill>
            </a:endParaRPr>
          </a:p>
        </p:txBody>
      </p:sp>
      <p:sp>
        <p:nvSpPr>
          <p:cNvPr id="47" name="Content Placeholder 2">
            <a:extLst>
              <a:ext uri="{FF2B5EF4-FFF2-40B4-BE49-F238E27FC236}">
                <a16:creationId xmlns:a16="http://schemas.microsoft.com/office/drawing/2014/main" id="{AEE011FE-629C-4C32-BC80-6AE310C3CBE6}"/>
              </a:ext>
            </a:extLst>
          </p:cNvPr>
          <p:cNvSpPr txBox="1">
            <a:spLocks/>
          </p:cNvSpPr>
          <p:nvPr/>
        </p:nvSpPr>
        <p:spPr>
          <a:xfrm>
            <a:off x="9025343" y="5912231"/>
            <a:ext cx="2641404" cy="184666"/>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200" dirty="0">
                <a:hlinkClick r:id="rId5"/>
              </a:rPr>
              <a:t>https://interstatecompact.org/bench-book</a:t>
            </a:r>
            <a:endParaRPr lang="en-US" sz="1200" dirty="0">
              <a:solidFill>
                <a:schemeClr val="bg1">
                  <a:lumMod val="65000"/>
                </a:schemeClr>
              </a:solidFill>
            </a:endParaRPr>
          </a:p>
        </p:txBody>
      </p:sp>
      <p:pic>
        <p:nvPicPr>
          <p:cNvPr id="35" name="Picture 34">
            <a:extLst>
              <a:ext uri="{FF2B5EF4-FFF2-40B4-BE49-F238E27FC236}">
                <a16:creationId xmlns:a16="http://schemas.microsoft.com/office/drawing/2014/main" id="{A87311A4-B73F-4180-A5CC-7AAC8043484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99460" y="1150590"/>
            <a:ext cx="2019088" cy="863781"/>
          </a:xfrm>
          <a:prstGeom prst="rect">
            <a:avLst/>
          </a:prstGeom>
          <a:noFill/>
          <a:ln w="38100" cap="sq">
            <a:noFill/>
            <a:prstDash val="solid"/>
            <a:miter lim="800000"/>
          </a:ln>
          <a:effectLst>
            <a:outerShdw blurRad="50800" dist="38100" dir="2700000" algn="tl" rotWithShape="0">
              <a:srgbClr val="000000">
                <a:alpha val="43000"/>
              </a:srgbClr>
            </a:outerShdw>
          </a:effectLst>
        </p:spPr>
      </p:pic>
      <p:pic>
        <p:nvPicPr>
          <p:cNvPr id="38" name="Picture 37">
            <a:extLst>
              <a:ext uri="{FF2B5EF4-FFF2-40B4-BE49-F238E27FC236}">
                <a16:creationId xmlns:a16="http://schemas.microsoft.com/office/drawing/2014/main" id="{102AD780-6327-4F8F-B76F-49D47C75E7AE}"/>
              </a:ext>
            </a:extLst>
          </p:cNvPr>
          <p:cNvPicPr>
            <a:picLocks noChangeAspect="1"/>
          </p:cNvPicPr>
          <p:nvPr/>
        </p:nvPicPr>
        <p:blipFill>
          <a:blip r:embed="rId7"/>
          <a:stretch>
            <a:fillRect/>
          </a:stretch>
        </p:blipFill>
        <p:spPr>
          <a:xfrm>
            <a:off x="3630286" y="1033320"/>
            <a:ext cx="2023022" cy="1218146"/>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41" name="Content Placeholder 2">
            <a:extLst>
              <a:ext uri="{FF2B5EF4-FFF2-40B4-BE49-F238E27FC236}">
                <a16:creationId xmlns:a16="http://schemas.microsoft.com/office/drawing/2014/main" id="{CF783E87-F632-4F1E-85BE-1A9F48144A85}"/>
              </a:ext>
            </a:extLst>
          </p:cNvPr>
          <p:cNvSpPr txBox="1">
            <a:spLocks/>
          </p:cNvSpPr>
          <p:nvPr/>
        </p:nvSpPr>
        <p:spPr>
          <a:xfrm>
            <a:off x="476250" y="5926967"/>
            <a:ext cx="2684559" cy="184666"/>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200" dirty="0">
                <a:hlinkClick r:id="rId8"/>
              </a:rPr>
              <a:t>https://interstatecompact.org/core-search</a:t>
            </a:r>
            <a:endParaRPr lang="en-US" sz="1200" dirty="0"/>
          </a:p>
        </p:txBody>
      </p:sp>
      <p:sp>
        <p:nvSpPr>
          <p:cNvPr id="48" name="Content Placeholder 2">
            <a:extLst>
              <a:ext uri="{FF2B5EF4-FFF2-40B4-BE49-F238E27FC236}">
                <a16:creationId xmlns:a16="http://schemas.microsoft.com/office/drawing/2014/main" id="{907CF52B-D231-4550-8AF3-378662472B48}"/>
              </a:ext>
            </a:extLst>
          </p:cNvPr>
          <p:cNvSpPr txBox="1">
            <a:spLocks/>
          </p:cNvSpPr>
          <p:nvPr/>
        </p:nvSpPr>
        <p:spPr>
          <a:xfrm>
            <a:off x="3333750" y="5924551"/>
            <a:ext cx="2678705" cy="36933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200" dirty="0">
                <a:hlinkClick r:id="rId9"/>
              </a:rPr>
              <a:t>https://interstatecompact.org/user/login?destination=/litmos-api</a:t>
            </a:r>
            <a:endParaRPr lang="en-US" sz="1200" dirty="0">
              <a:solidFill>
                <a:schemeClr val="bg1">
                  <a:lumMod val="65000"/>
                </a:schemeClr>
              </a:solidFill>
            </a:endParaRPr>
          </a:p>
        </p:txBody>
      </p:sp>
      <p:pic>
        <p:nvPicPr>
          <p:cNvPr id="53" name="Picture 52">
            <a:extLst>
              <a:ext uri="{FF2B5EF4-FFF2-40B4-BE49-F238E27FC236}">
                <a16:creationId xmlns:a16="http://schemas.microsoft.com/office/drawing/2014/main" id="{E6284F70-099F-4E98-98B7-74957B917AA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08261" y="839085"/>
            <a:ext cx="1421276" cy="1421276"/>
          </a:xfrm>
          <a:prstGeom prst="rect">
            <a:avLst/>
          </a:prstGeom>
        </p:spPr>
      </p:pic>
      <p:pic>
        <p:nvPicPr>
          <p:cNvPr id="54" name="Picture 53">
            <a:extLst>
              <a:ext uri="{FF2B5EF4-FFF2-40B4-BE49-F238E27FC236}">
                <a16:creationId xmlns:a16="http://schemas.microsoft.com/office/drawing/2014/main" id="{EE06F07A-D4DD-44F4-96FA-C24510357F7D}"/>
              </a:ext>
            </a:extLst>
          </p:cNvPr>
          <p:cNvPicPr>
            <a:picLocks noChangeAspect="1"/>
          </p:cNvPicPr>
          <p:nvPr/>
        </p:nvPicPr>
        <p:blipFill>
          <a:blip r:embed="rId11"/>
          <a:stretch>
            <a:fillRect/>
          </a:stretch>
        </p:blipFill>
        <p:spPr>
          <a:xfrm>
            <a:off x="9774875" y="625256"/>
            <a:ext cx="1142340" cy="1470440"/>
          </a:xfrm>
          <a:prstGeom prst="rect">
            <a:avLst/>
          </a:prstGeom>
          <a:ln w="38100" cap="sq">
            <a:no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5042851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smtClean="0"/>
              <a:t>Dashboard Reports</a:t>
            </a:r>
            <a:endParaRPr lang="en-US" sz="4000" dirty="0"/>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42</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96762117-9E83-4EE4-B42A-4B235E78DB35}"/>
              </a:ext>
            </a:extLst>
          </p:cNvPr>
          <p:cNvSpPr txBox="1">
            <a:spLocks/>
          </p:cNvSpPr>
          <p:nvPr/>
        </p:nvSpPr>
        <p:spPr>
          <a:xfrm>
            <a:off x="476250" y="1347354"/>
            <a:ext cx="5030093" cy="4112879"/>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dirty="0" smtClean="0"/>
              <a:t>More than 35 reports:</a:t>
            </a:r>
          </a:p>
          <a:p>
            <a:pPr lvl="1">
              <a:lnSpc>
                <a:spcPct val="100000"/>
              </a:lnSpc>
              <a:spcBef>
                <a:spcPts val="0"/>
              </a:spcBef>
              <a:spcAft>
                <a:spcPts val="1200"/>
              </a:spcAft>
              <a:buFont typeface="Wingdings" panose="05000000000000000000" pitchFamily="2" charset="2"/>
              <a:buChar char="Ø"/>
            </a:pPr>
            <a:r>
              <a:rPr lang="en-US" dirty="0" smtClean="0"/>
              <a:t>Due Date Management</a:t>
            </a:r>
          </a:p>
          <a:p>
            <a:pPr lvl="1">
              <a:lnSpc>
                <a:spcPct val="100000"/>
              </a:lnSpc>
              <a:spcBef>
                <a:spcPts val="0"/>
              </a:spcBef>
              <a:spcAft>
                <a:spcPts val="1200"/>
              </a:spcAft>
              <a:buFont typeface="Wingdings" panose="05000000000000000000" pitchFamily="2" charset="2"/>
              <a:buChar char="Ø"/>
            </a:pPr>
            <a:r>
              <a:rPr lang="en-US" dirty="0" smtClean="0"/>
              <a:t>Compliance Performance</a:t>
            </a:r>
          </a:p>
          <a:p>
            <a:pPr lvl="1">
              <a:lnSpc>
                <a:spcPct val="100000"/>
              </a:lnSpc>
              <a:spcBef>
                <a:spcPts val="0"/>
              </a:spcBef>
              <a:spcAft>
                <a:spcPts val="1200"/>
              </a:spcAft>
              <a:buFont typeface="Wingdings" panose="05000000000000000000" pitchFamily="2" charset="2"/>
              <a:buChar char="Ø"/>
            </a:pPr>
            <a:r>
              <a:rPr lang="en-US" dirty="0" smtClean="0"/>
              <a:t>ICOTS User Administration</a:t>
            </a:r>
          </a:p>
          <a:p>
            <a:pPr lvl="1">
              <a:lnSpc>
                <a:spcPct val="100000"/>
              </a:lnSpc>
              <a:spcBef>
                <a:spcPts val="0"/>
              </a:spcBef>
              <a:spcAft>
                <a:spcPts val="1200"/>
              </a:spcAft>
              <a:buFont typeface="Wingdings" panose="05000000000000000000" pitchFamily="2" charset="2"/>
              <a:buChar char="Ø"/>
            </a:pPr>
            <a:r>
              <a:rPr lang="en-US" dirty="0" smtClean="0"/>
              <a:t>Compact Activity History (stats)</a:t>
            </a:r>
          </a:p>
          <a:p>
            <a:pPr marL="177800" lvl="1" indent="0">
              <a:lnSpc>
                <a:spcPct val="100000"/>
              </a:lnSpc>
              <a:spcBef>
                <a:spcPts val="0"/>
              </a:spcBef>
              <a:spcAft>
                <a:spcPts val="1200"/>
              </a:spcAft>
              <a:buNone/>
            </a:pPr>
            <a:endParaRPr lang="en-US" dirty="0" smtClean="0"/>
          </a:p>
          <a:p>
            <a:pPr marL="177800" lvl="1" indent="0">
              <a:lnSpc>
                <a:spcPct val="100000"/>
              </a:lnSpc>
              <a:spcBef>
                <a:spcPts val="0"/>
              </a:spcBef>
              <a:spcAft>
                <a:spcPts val="1200"/>
              </a:spcAft>
              <a:buNone/>
            </a:pPr>
            <a:r>
              <a:rPr lang="en-US" dirty="0" smtClean="0"/>
              <a:t>Use to:</a:t>
            </a:r>
          </a:p>
          <a:p>
            <a:pPr lvl="1">
              <a:lnSpc>
                <a:spcPct val="100000"/>
              </a:lnSpc>
              <a:spcBef>
                <a:spcPts val="0"/>
              </a:spcBef>
              <a:spcAft>
                <a:spcPts val="1200"/>
              </a:spcAft>
              <a:buFont typeface="Wingdings" panose="05000000000000000000" pitchFamily="2" charset="2"/>
              <a:buChar char="Ø"/>
            </a:pPr>
            <a:r>
              <a:rPr lang="en-US" dirty="0" smtClean="0"/>
              <a:t>Report to Stakeholders</a:t>
            </a:r>
          </a:p>
          <a:p>
            <a:pPr lvl="1">
              <a:lnSpc>
                <a:spcPct val="100000"/>
              </a:lnSpc>
              <a:spcBef>
                <a:spcPts val="0"/>
              </a:spcBef>
              <a:spcAft>
                <a:spcPts val="1200"/>
              </a:spcAft>
              <a:buFont typeface="Wingdings" panose="05000000000000000000" pitchFamily="2" charset="2"/>
              <a:buChar char="Ø"/>
            </a:pPr>
            <a:r>
              <a:rPr lang="en-US" dirty="0" smtClean="0"/>
              <a:t>Analyze to identify problem areas/training needs</a:t>
            </a:r>
          </a:p>
          <a:p>
            <a:pPr marL="0" indent="0">
              <a:lnSpc>
                <a:spcPct val="100000"/>
              </a:lnSpc>
              <a:spcBef>
                <a:spcPts val="0"/>
              </a:spcBef>
              <a:spcAft>
                <a:spcPts val="1200"/>
              </a:spcAft>
              <a:buNone/>
            </a:pPr>
            <a:endParaRPr lang="en-US" dirty="0" smtClean="0"/>
          </a:p>
        </p:txBody>
      </p:sp>
      <p:pic>
        <p:nvPicPr>
          <p:cNvPr id="12" name="Picture 11"/>
          <p:cNvPicPr>
            <a:picLocks noChangeAspect="1"/>
          </p:cNvPicPr>
          <p:nvPr/>
        </p:nvPicPr>
        <p:blipFill>
          <a:blip r:embed="rId4"/>
          <a:stretch>
            <a:fillRect/>
          </a:stretch>
        </p:blipFill>
        <p:spPr>
          <a:xfrm>
            <a:off x="5506343" y="1554864"/>
            <a:ext cx="6228457" cy="34063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6123926" y="5168689"/>
            <a:ext cx="4993290" cy="369332"/>
          </a:xfrm>
          <a:prstGeom prst="rect">
            <a:avLst/>
          </a:prstGeom>
        </p:spPr>
        <p:txBody>
          <a:bodyPr wrap="none">
            <a:spAutoFit/>
          </a:bodyPr>
          <a:lstStyle/>
          <a:p>
            <a:r>
              <a:rPr lang="en-US" dirty="0">
                <a:hlinkClick r:id="rId5"/>
              </a:rPr>
              <a:t>https://www.interstatecompact.org/icaos-dashboards</a:t>
            </a:r>
            <a:endParaRPr lang="en-US" dirty="0"/>
          </a:p>
        </p:txBody>
      </p:sp>
    </p:spTree>
    <p:custDataLst>
      <p:tags r:id="rId1"/>
    </p:custDataLst>
    <p:extLst>
      <p:ext uri="{BB962C8B-B14F-4D97-AF65-F5344CB8AC3E}">
        <p14:creationId xmlns:p14="http://schemas.microsoft.com/office/powerpoint/2010/main" val="18774611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4C569CE-AFD4-47E4-9CA4-59538496BE0C}"/>
              </a:ext>
            </a:extLst>
          </p:cNvPr>
          <p:cNvSpPr/>
          <p:nvPr/>
        </p:nvSpPr>
        <p:spPr>
          <a:xfrm>
            <a:off x="0" y="0"/>
            <a:ext cx="6911664" cy="6857993"/>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6560817" y="840407"/>
            <a:ext cx="4653283" cy="701675"/>
          </a:xfrm>
        </p:spPr>
        <p:txBody>
          <a:bodyPr lIns="0" tIns="0" rIns="0" bIns="0" anchor="ctr">
            <a:normAutofit/>
          </a:bodyPr>
          <a:lstStyle/>
          <a:p>
            <a:pPr algn="r"/>
            <a:r>
              <a:rPr lang="en-US" sz="4000" dirty="0" smtClean="0"/>
              <a:t>Dashboard Training</a:t>
            </a:r>
            <a:endParaRPr lang="en-US" sz="4000" dirty="0"/>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43</a:t>
            </a:fld>
            <a:endParaRPr lang="en-US">
              <a:solidFill>
                <a:schemeClr val="bg1"/>
              </a:solidFill>
            </a:endParaRPr>
          </a:p>
        </p:txBody>
      </p:sp>
      <p:sp>
        <p:nvSpPr>
          <p:cNvPr id="7"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1398432" y="5484186"/>
            <a:ext cx="4114800" cy="365125"/>
          </a:xfrm>
        </p:spPr>
        <p:txBody>
          <a:bodyPr lIns="0"/>
          <a:lstStyle/>
          <a:p>
            <a:pPr algn="l"/>
            <a:r>
              <a:rPr lang="en-US" dirty="0">
                <a:hlinkClick r:id="rId4"/>
              </a:rPr>
              <a:t>https://www.interstatecompact.org/icaos-dashboards</a:t>
            </a:r>
            <a:endParaRPr lang="en-US" dirty="0"/>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E22A8E07-4925-4599-BEF0-E372B8064EE7}"/>
              </a:ext>
            </a:extLst>
          </p:cNvPr>
          <p:cNvSpPr txBox="1">
            <a:spLocks/>
          </p:cNvSpPr>
          <p:nvPr/>
        </p:nvSpPr>
        <p:spPr>
          <a:xfrm>
            <a:off x="7046550" y="1799413"/>
            <a:ext cx="4846569" cy="4401205"/>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dirty="0" err="1" smtClean="0"/>
              <a:t>OnDemand</a:t>
            </a:r>
            <a:r>
              <a:rPr lang="en-US" dirty="0" smtClean="0"/>
              <a:t> training available to website users with access to Dashboards</a:t>
            </a:r>
          </a:p>
          <a:p>
            <a:pPr marL="0" indent="0">
              <a:lnSpc>
                <a:spcPct val="100000"/>
              </a:lnSpc>
              <a:spcBef>
                <a:spcPts val="0"/>
              </a:spcBef>
              <a:spcAft>
                <a:spcPts val="1200"/>
              </a:spcAft>
              <a:buNone/>
            </a:pPr>
            <a:endParaRPr lang="en-US" dirty="0"/>
          </a:p>
          <a:p>
            <a:pPr marL="0" indent="0">
              <a:lnSpc>
                <a:spcPct val="100000"/>
              </a:lnSpc>
              <a:spcBef>
                <a:spcPts val="0"/>
              </a:spcBef>
              <a:spcAft>
                <a:spcPts val="1200"/>
              </a:spcAft>
              <a:buNone/>
            </a:pPr>
            <a:r>
              <a:rPr lang="en-US" dirty="0" smtClean="0"/>
              <a:t>Provides descriptions and demonstrations for various uses</a:t>
            </a:r>
          </a:p>
          <a:p>
            <a:pPr marL="0" indent="0">
              <a:lnSpc>
                <a:spcPct val="100000"/>
              </a:lnSpc>
              <a:spcBef>
                <a:spcPts val="0"/>
              </a:spcBef>
              <a:spcAft>
                <a:spcPts val="1200"/>
              </a:spcAft>
              <a:buNone/>
            </a:pPr>
            <a:endParaRPr lang="en-US" dirty="0"/>
          </a:p>
          <a:p>
            <a:pPr marL="0" indent="0">
              <a:lnSpc>
                <a:spcPct val="100000"/>
              </a:lnSpc>
              <a:spcBef>
                <a:spcPts val="0"/>
              </a:spcBef>
              <a:spcAft>
                <a:spcPts val="1200"/>
              </a:spcAft>
              <a:buNone/>
            </a:pPr>
            <a:r>
              <a:rPr lang="en-US" dirty="0" smtClean="0"/>
              <a:t>More resources on support site</a:t>
            </a:r>
          </a:p>
          <a:p>
            <a:pPr marL="0" indent="0">
              <a:lnSpc>
                <a:spcPct val="100000"/>
              </a:lnSpc>
              <a:spcBef>
                <a:spcPts val="0"/>
              </a:spcBef>
              <a:spcAft>
                <a:spcPts val="1200"/>
              </a:spcAft>
              <a:buNone/>
            </a:pPr>
            <a:r>
              <a:rPr lang="en-US" sz="1200" dirty="0">
                <a:hlinkClick r:id="rId5"/>
              </a:rPr>
              <a:t>https://support.interstatecompact.org/hc/en-us/categories/203550447-Reports</a:t>
            </a:r>
            <a:endParaRPr lang="en-US" sz="1200" dirty="0"/>
          </a:p>
        </p:txBody>
      </p:sp>
      <p:pic>
        <p:nvPicPr>
          <p:cNvPr id="3" name="Picture 2"/>
          <p:cNvPicPr>
            <a:picLocks noChangeAspect="1"/>
          </p:cNvPicPr>
          <p:nvPr/>
        </p:nvPicPr>
        <p:blipFill>
          <a:blip r:embed="rId6"/>
          <a:stretch>
            <a:fillRect/>
          </a:stretch>
        </p:blipFill>
        <p:spPr>
          <a:xfrm>
            <a:off x="410657" y="1066800"/>
            <a:ext cx="5980307" cy="4014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193686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102747"/>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191" y="939608"/>
            <a:ext cx="9548072" cy="4351338"/>
          </a:xfrm>
        </p:spPr>
        <p:txBody>
          <a:bodyPr>
            <a:normAutofit/>
          </a:bodyPr>
          <a:lstStyle/>
          <a:p>
            <a:pPr algn="ctr"/>
            <a:r>
              <a:rPr lang="en-US" sz="5400" dirty="0">
                <a:solidFill>
                  <a:schemeClr val="bg1"/>
                </a:solidFill>
              </a:rPr>
              <a:t>What new skills do you plan to learn in the upcoming year to help you in your role? </a:t>
            </a:r>
          </a:p>
        </p:txBody>
      </p:sp>
      <p:sp>
        <p:nvSpPr>
          <p:cNvPr id="5" name="Slide Number Placeholder 4"/>
          <p:cNvSpPr>
            <a:spLocks noGrp="1"/>
          </p:cNvSpPr>
          <p:nvPr>
            <p:ph type="sldNum" sz="quarter" idx="12"/>
          </p:nvPr>
        </p:nvSpPr>
        <p:spPr/>
        <p:txBody>
          <a:bodyPr/>
          <a:lstStyle/>
          <a:p>
            <a:fld id="{20ACEE5B-6B89-47D3-A969-11CC9D54FA43}" type="slidenum">
              <a:rPr lang="en-US" smtClean="0"/>
              <a:t>44</a:t>
            </a:fld>
            <a:endParaRPr lang="en-US"/>
          </a:p>
        </p:txBody>
      </p:sp>
      <p:pic>
        <p:nvPicPr>
          <p:cNvPr id="7" name="Picture 6"/>
          <p:cNvPicPr>
            <a:picLocks noChangeAspect="1"/>
          </p:cNvPicPr>
          <p:nvPr/>
        </p:nvPicPr>
        <p:blipFill>
          <a:blip r:embed="rId4"/>
          <a:stretch>
            <a:fillRect/>
          </a:stretch>
        </p:blipFill>
        <p:spPr>
          <a:xfrm>
            <a:off x="1401972" y="4046983"/>
            <a:ext cx="3894157" cy="18518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5"/>
          <a:stretch>
            <a:fillRect/>
          </a:stretch>
        </p:blipFill>
        <p:spPr>
          <a:xfrm>
            <a:off x="5859901" y="3860277"/>
            <a:ext cx="4854361" cy="22252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8536102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Rectangle 1038">
            <a:extLst>
              <a:ext uri="{FF2B5EF4-FFF2-40B4-BE49-F238E27FC236}">
                <a16:creationId xmlns:a16="http://schemas.microsoft.com/office/drawing/2014/main" id="{0A4DC169-4993-4B1E-8950-4347355BC6A3}"/>
              </a:ext>
            </a:extLst>
          </p:cNvPr>
          <p:cNvSpPr/>
          <p:nvPr/>
        </p:nvSpPr>
        <p:spPr>
          <a:xfrm>
            <a:off x="9299732" y="0"/>
            <a:ext cx="2892267" cy="6858000"/>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5" name="Straight Connector 1034">
            <a:extLst>
              <a:ext uri="{FF2B5EF4-FFF2-40B4-BE49-F238E27FC236}">
                <a16:creationId xmlns:a16="http://schemas.microsoft.com/office/drawing/2014/main" id="{33867141-BFE8-4AF0-8CDC-F95068AF5D23}"/>
              </a:ext>
            </a:extLst>
          </p:cNvPr>
          <p:cNvCxnSpPr>
            <a:cxnSpLocks/>
          </p:cNvCxnSpPr>
          <p:nvPr/>
        </p:nvCxnSpPr>
        <p:spPr>
          <a:xfrm>
            <a:off x="0" y="6495609"/>
            <a:ext cx="929973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0EBF723D-A4F4-419F-A9B7-75AA050B8271}"/>
              </a:ext>
            </a:extLst>
          </p:cNvPr>
          <p:cNvSpPr/>
          <p:nvPr/>
        </p:nvSpPr>
        <p:spPr>
          <a:xfrm>
            <a:off x="1043189" y="2609850"/>
            <a:ext cx="11148810" cy="34947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53B379B-E74C-4691-8BE5-FBE0E846CB72}"/>
              </a:ext>
            </a:extLst>
          </p:cNvPr>
          <p:cNvGrpSpPr/>
          <p:nvPr/>
        </p:nvGrpSpPr>
        <p:grpSpPr>
          <a:xfrm>
            <a:off x="1592510" y="3988330"/>
            <a:ext cx="8063425" cy="1638863"/>
            <a:chOff x="810520" y="2509978"/>
            <a:chExt cx="8063425" cy="1638863"/>
          </a:xfrm>
        </p:grpSpPr>
        <p:sp>
          <p:nvSpPr>
            <p:cNvPr id="6" name="TextBox 5">
              <a:extLst>
                <a:ext uri="{FF2B5EF4-FFF2-40B4-BE49-F238E27FC236}">
                  <a16:creationId xmlns:a16="http://schemas.microsoft.com/office/drawing/2014/main" id="{7741E572-75DE-459D-A703-6B6847D7931B}"/>
                </a:ext>
              </a:extLst>
            </p:cNvPr>
            <p:cNvSpPr txBox="1"/>
            <p:nvPr/>
          </p:nvSpPr>
          <p:spPr>
            <a:xfrm>
              <a:off x="810520" y="2509978"/>
              <a:ext cx="8063425" cy="923330"/>
            </a:xfrm>
            <a:prstGeom prst="rect">
              <a:avLst/>
            </a:prstGeom>
            <a:noFill/>
          </p:spPr>
          <p:txBody>
            <a:bodyPr wrap="square" lIns="0" tIns="0" rIns="0" bIns="0" rtlCol="0" anchor="b">
              <a:spAutoFit/>
            </a:bodyPr>
            <a:lstStyle/>
            <a:p>
              <a:pPr algn="ctr"/>
              <a:r>
                <a:rPr lang="en-US" sz="6000" dirty="0">
                  <a:solidFill>
                    <a:srgbClr val="102747"/>
                  </a:solidFill>
                  <a:latin typeface="Garamond" panose="02020404030301010803" pitchFamily="18" charset="0"/>
                </a:rPr>
                <a:t>Questions</a:t>
              </a:r>
            </a:p>
          </p:txBody>
        </p:sp>
        <p:sp>
          <p:nvSpPr>
            <p:cNvPr id="10" name="TextBox 9">
              <a:extLst>
                <a:ext uri="{FF2B5EF4-FFF2-40B4-BE49-F238E27FC236}">
                  <a16:creationId xmlns:a16="http://schemas.microsoft.com/office/drawing/2014/main" id="{D0E15474-EB57-4BE6-A0DE-6F17AC4329AD}"/>
                </a:ext>
              </a:extLst>
            </p:cNvPr>
            <p:cNvSpPr txBox="1"/>
            <p:nvPr/>
          </p:nvSpPr>
          <p:spPr>
            <a:xfrm>
              <a:off x="810520" y="3717954"/>
              <a:ext cx="8063425" cy="430887"/>
            </a:xfrm>
            <a:prstGeom prst="rect">
              <a:avLst/>
            </a:prstGeom>
            <a:noFill/>
          </p:spPr>
          <p:txBody>
            <a:bodyPr wrap="square" lIns="0" tIns="0" rIns="0" bIns="0" rtlCol="0">
              <a:spAutoFit/>
            </a:bodyPr>
            <a:lstStyle/>
            <a:p>
              <a:pPr algn="ctr"/>
              <a:r>
                <a:rPr lang="en-US" sz="2800" dirty="0">
                  <a:solidFill>
                    <a:srgbClr val="102747"/>
                  </a:solidFill>
                  <a:latin typeface="Garamond" panose="02020404030301010803" pitchFamily="18" charset="0"/>
                </a:rPr>
                <a:t>Interstate Compacts for Adult Offender Supervision</a:t>
              </a:r>
            </a:p>
          </p:txBody>
        </p:sp>
        <p:cxnSp>
          <p:nvCxnSpPr>
            <p:cNvPr id="11" name="Straight Connector 10">
              <a:extLst>
                <a:ext uri="{FF2B5EF4-FFF2-40B4-BE49-F238E27FC236}">
                  <a16:creationId xmlns:a16="http://schemas.microsoft.com/office/drawing/2014/main" id="{B2EC4867-BBC1-4B30-8F0D-2830056F8454}"/>
                </a:ext>
              </a:extLst>
            </p:cNvPr>
            <p:cNvCxnSpPr>
              <a:cxnSpLocks/>
            </p:cNvCxnSpPr>
            <p:nvPr/>
          </p:nvCxnSpPr>
          <p:spPr>
            <a:xfrm>
              <a:off x="810520" y="3575631"/>
              <a:ext cx="806342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52" name="Straight Connector 51">
            <a:extLst>
              <a:ext uri="{FF2B5EF4-FFF2-40B4-BE49-F238E27FC236}">
                <a16:creationId xmlns:a16="http://schemas.microsoft.com/office/drawing/2014/main" id="{C47DFAF3-7A6F-483E-9BBB-030930CF6727}"/>
              </a:ext>
            </a:extLst>
          </p:cNvPr>
          <p:cNvCxnSpPr>
            <a:cxnSpLocks/>
          </p:cNvCxnSpPr>
          <p:nvPr/>
        </p:nvCxnSpPr>
        <p:spPr>
          <a:xfrm>
            <a:off x="9299732" y="6495609"/>
            <a:ext cx="85625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4181" y="1856436"/>
            <a:ext cx="1459841" cy="142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8647843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Rectangle 1038">
            <a:extLst>
              <a:ext uri="{FF2B5EF4-FFF2-40B4-BE49-F238E27FC236}">
                <a16:creationId xmlns:a16="http://schemas.microsoft.com/office/drawing/2014/main" id="{0A4DC169-4993-4B1E-8950-4347355BC6A3}"/>
              </a:ext>
            </a:extLst>
          </p:cNvPr>
          <p:cNvSpPr/>
          <p:nvPr/>
        </p:nvSpPr>
        <p:spPr>
          <a:xfrm>
            <a:off x="2" y="0"/>
            <a:ext cx="41365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EBF723D-A4F4-419F-A9B7-75AA050B8271}"/>
              </a:ext>
            </a:extLst>
          </p:cNvPr>
          <p:cNvSpPr/>
          <p:nvPr/>
        </p:nvSpPr>
        <p:spPr>
          <a:xfrm>
            <a:off x="0" y="3788229"/>
            <a:ext cx="8665023" cy="2467430"/>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53B379B-E74C-4691-8BE5-FBE0E846CB72}"/>
              </a:ext>
            </a:extLst>
          </p:cNvPr>
          <p:cNvGrpSpPr/>
          <p:nvPr/>
        </p:nvGrpSpPr>
        <p:grpSpPr>
          <a:xfrm>
            <a:off x="634567" y="4202513"/>
            <a:ext cx="7064945" cy="1577308"/>
            <a:chOff x="810519" y="2509978"/>
            <a:chExt cx="8564499" cy="1577308"/>
          </a:xfrm>
        </p:grpSpPr>
        <p:sp>
          <p:nvSpPr>
            <p:cNvPr id="6" name="TextBox 5">
              <a:extLst>
                <a:ext uri="{FF2B5EF4-FFF2-40B4-BE49-F238E27FC236}">
                  <a16:creationId xmlns:a16="http://schemas.microsoft.com/office/drawing/2014/main" id="{7741E572-75DE-459D-A703-6B6847D7931B}"/>
                </a:ext>
              </a:extLst>
            </p:cNvPr>
            <p:cNvSpPr txBox="1"/>
            <p:nvPr/>
          </p:nvSpPr>
          <p:spPr>
            <a:xfrm>
              <a:off x="810520" y="2509978"/>
              <a:ext cx="8063425" cy="923330"/>
            </a:xfrm>
            <a:prstGeom prst="rect">
              <a:avLst/>
            </a:prstGeom>
            <a:noFill/>
          </p:spPr>
          <p:txBody>
            <a:bodyPr wrap="square" lIns="0" tIns="0" rIns="0" bIns="0" rtlCol="0" anchor="b">
              <a:spAutoFit/>
            </a:bodyPr>
            <a:lstStyle/>
            <a:p>
              <a:r>
                <a:rPr lang="en-US" sz="6000" dirty="0">
                  <a:solidFill>
                    <a:schemeClr val="bg1"/>
                  </a:solidFill>
                  <a:latin typeface="Garamond" panose="02020404030301010803" pitchFamily="18" charset="0"/>
                </a:rPr>
                <a:t>Thank You</a:t>
              </a:r>
            </a:p>
          </p:txBody>
        </p:sp>
        <p:sp>
          <p:nvSpPr>
            <p:cNvPr id="10" name="TextBox 9">
              <a:extLst>
                <a:ext uri="{FF2B5EF4-FFF2-40B4-BE49-F238E27FC236}">
                  <a16:creationId xmlns:a16="http://schemas.microsoft.com/office/drawing/2014/main" id="{D0E15474-EB57-4BE6-A0DE-6F17AC4329AD}"/>
                </a:ext>
              </a:extLst>
            </p:cNvPr>
            <p:cNvSpPr txBox="1"/>
            <p:nvPr/>
          </p:nvSpPr>
          <p:spPr>
            <a:xfrm>
              <a:off x="810519" y="3717954"/>
              <a:ext cx="8564499" cy="369332"/>
            </a:xfrm>
            <a:prstGeom prst="rect">
              <a:avLst/>
            </a:prstGeom>
            <a:noFill/>
          </p:spPr>
          <p:txBody>
            <a:bodyPr wrap="square" lIns="0" tIns="0" rIns="0" bIns="0" rtlCol="0">
              <a:spAutoFit/>
            </a:bodyPr>
            <a:lstStyle/>
            <a:p>
              <a:r>
                <a:rPr lang="en-US" sz="2400" dirty="0">
                  <a:solidFill>
                    <a:schemeClr val="bg1"/>
                  </a:solidFill>
                  <a:latin typeface="Garamond" panose="02020404030301010803" pitchFamily="18" charset="0"/>
                </a:rPr>
                <a:t>Interstate Compact for Adult Offender Supervision</a:t>
              </a:r>
            </a:p>
          </p:txBody>
        </p:sp>
        <p:cxnSp>
          <p:nvCxnSpPr>
            <p:cNvPr id="11" name="Straight Connector 10">
              <a:extLst>
                <a:ext uri="{FF2B5EF4-FFF2-40B4-BE49-F238E27FC236}">
                  <a16:creationId xmlns:a16="http://schemas.microsoft.com/office/drawing/2014/main" id="{B2EC4867-BBC1-4B30-8F0D-2830056F8454}"/>
                </a:ext>
              </a:extLst>
            </p:cNvPr>
            <p:cNvCxnSpPr>
              <a:cxnSpLocks/>
            </p:cNvCxnSpPr>
            <p:nvPr/>
          </p:nvCxnSpPr>
          <p:spPr>
            <a:xfrm>
              <a:off x="810520" y="3575631"/>
              <a:ext cx="80634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8"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4181" y="1856436"/>
            <a:ext cx="1459841" cy="142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017300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02747"/>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43621"/>
            <a:ext cx="10515600" cy="4351338"/>
          </a:xfrm>
        </p:spPr>
        <p:txBody>
          <a:bodyPr>
            <a:normAutofit/>
          </a:bodyPr>
          <a:lstStyle/>
          <a:p>
            <a:pPr algn="ctr"/>
            <a:r>
              <a:rPr lang="en-US" sz="4800" dirty="0" smtClean="0">
                <a:solidFill>
                  <a:schemeClr val="bg1"/>
                </a:solidFill>
              </a:rPr>
              <a:t>In 3 words describe the role of a Deputy Compact Administrator</a:t>
            </a:r>
            <a:endParaRPr lang="en-US" sz="4800" dirty="0">
              <a:solidFill>
                <a:schemeClr val="bg1"/>
              </a:solidFill>
            </a:endParaRPr>
          </a:p>
        </p:txBody>
      </p:sp>
      <p:sp>
        <p:nvSpPr>
          <p:cNvPr id="5" name="Slide Number Placeholder 4"/>
          <p:cNvSpPr>
            <a:spLocks noGrp="1"/>
          </p:cNvSpPr>
          <p:nvPr>
            <p:ph type="sldNum" sz="quarter" idx="12"/>
          </p:nvPr>
        </p:nvSpPr>
        <p:spPr/>
        <p:txBody>
          <a:bodyPr/>
          <a:lstStyle/>
          <a:p>
            <a:fld id="{20ACEE5B-6B89-47D3-A969-11CC9D54FA43}" type="slidenum">
              <a:rPr lang="en-US" smtClean="0"/>
              <a:t>5</a:t>
            </a:fld>
            <a:endParaRPr lang="en-US"/>
          </a:p>
        </p:txBody>
      </p:sp>
      <p:pic>
        <p:nvPicPr>
          <p:cNvPr id="7" name="Picture 6"/>
          <p:cNvPicPr>
            <a:picLocks noChangeAspect="1"/>
          </p:cNvPicPr>
          <p:nvPr/>
        </p:nvPicPr>
        <p:blipFill>
          <a:blip r:embed="rId4"/>
          <a:stretch>
            <a:fillRect/>
          </a:stretch>
        </p:blipFill>
        <p:spPr>
          <a:xfrm>
            <a:off x="1401972" y="4046983"/>
            <a:ext cx="3894157" cy="18518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5"/>
          <a:stretch>
            <a:fillRect/>
          </a:stretch>
        </p:blipFill>
        <p:spPr>
          <a:xfrm>
            <a:off x="5859901" y="3860277"/>
            <a:ext cx="4854361" cy="22252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472616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smtClean="0"/>
              <a:t>Role of Commission, Commissioner &amp; DCA</a:t>
            </a:r>
            <a:endParaRPr lang="en-US" sz="4000" dirty="0"/>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6</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B79F8D0A-0D02-42B4-8BE0-46D8181838D4}"/>
              </a:ext>
            </a:extLst>
          </p:cNvPr>
          <p:cNvSpPr/>
          <p:nvPr/>
        </p:nvSpPr>
        <p:spPr>
          <a:xfrm>
            <a:off x="8534400" y="3201746"/>
            <a:ext cx="3200400" cy="28309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82880" rIns="137160" bIns="91440" numCol="1" spcCol="0" rtlCol="0" fromWordArt="0" anchor="t" anchorCtr="0" forceAA="0" compatLnSpc="1">
            <a:prstTxWarp prst="textNoShape">
              <a:avLst/>
            </a:prstTxWarp>
            <a:noAutofit/>
          </a:bodyPr>
          <a:lstStyle/>
          <a:p>
            <a:pPr marL="342900" indent="-342900">
              <a:buFont typeface="Arial" panose="020B0604020202020204" pitchFamily="34" charset="0"/>
              <a:buChar char="•"/>
            </a:pPr>
            <a:r>
              <a:rPr lang="en-US" sz="2400" dirty="0" smtClean="0">
                <a:solidFill>
                  <a:schemeClr val="tx1"/>
                </a:solidFill>
              </a:rPr>
              <a:t>Manages day to day</a:t>
            </a:r>
          </a:p>
          <a:p>
            <a:pPr marL="342900" indent="-342900">
              <a:buFont typeface="Arial" panose="020B0604020202020204" pitchFamily="34" charset="0"/>
              <a:buChar char="•"/>
            </a:pPr>
            <a:r>
              <a:rPr lang="en-US" sz="2400" dirty="0" smtClean="0">
                <a:solidFill>
                  <a:schemeClr val="tx1"/>
                </a:solidFill>
              </a:rPr>
              <a:t>Coordinates activities &amp; act as resources for stakeholders</a:t>
            </a:r>
          </a:p>
          <a:p>
            <a:pPr marL="342900" indent="-342900">
              <a:buFont typeface="Arial" panose="020B0604020202020204" pitchFamily="34" charset="0"/>
              <a:buChar char="•"/>
            </a:pPr>
            <a:r>
              <a:rPr lang="en-US" sz="2400" dirty="0" smtClean="0">
                <a:solidFill>
                  <a:schemeClr val="tx1"/>
                </a:solidFill>
              </a:rPr>
              <a:t>Ensure compliance</a:t>
            </a:r>
          </a:p>
          <a:p>
            <a:pPr marL="342900" indent="-342900">
              <a:buFont typeface="Arial" panose="020B0604020202020204" pitchFamily="34" charset="0"/>
              <a:buChar char="•"/>
            </a:pPr>
            <a:r>
              <a:rPr lang="en-US" sz="2400" dirty="0" smtClean="0">
                <a:solidFill>
                  <a:schemeClr val="tx1"/>
                </a:solidFill>
              </a:rPr>
              <a:t>Communicate needs to Commissioner</a:t>
            </a:r>
          </a:p>
          <a:p>
            <a:pPr algn="ctr"/>
            <a:endParaRPr lang="en-US" sz="2400" dirty="0">
              <a:solidFill>
                <a:schemeClr val="tx1"/>
              </a:solidFill>
            </a:endParaRPr>
          </a:p>
        </p:txBody>
      </p:sp>
      <p:sp>
        <p:nvSpPr>
          <p:cNvPr id="47" name="Rectangle: Rounded Corners 46">
            <a:extLst>
              <a:ext uri="{FF2B5EF4-FFF2-40B4-BE49-F238E27FC236}">
                <a16:creationId xmlns:a16="http://schemas.microsoft.com/office/drawing/2014/main" id="{C94CB1DA-BE6E-4F73-88E3-9DA9FAED5FC7}"/>
              </a:ext>
            </a:extLst>
          </p:cNvPr>
          <p:cNvSpPr/>
          <p:nvPr/>
        </p:nvSpPr>
        <p:spPr>
          <a:xfrm>
            <a:off x="476250" y="2046663"/>
            <a:ext cx="3200400" cy="787976"/>
          </a:xfrm>
          <a:prstGeom prst="roundRect">
            <a:avLst>
              <a:gd name="adj" fmla="val 50000"/>
            </a:avLst>
          </a:prstGeom>
          <a:solidFill>
            <a:srgbClr val="102747"/>
          </a:solidFill>
        </p:spPr>
        <p:txBody>
          <a:bodyPr wrap="square" lIns="0" tIns="0" rIns="0" bIns="0">
            <a:spAutoFit/>
          </a:bodyPr>
          <a:lstStyle/>
          <a:p>
            <a:pPr algn="ctr"/>
            <a:r>
              <a:rPr lang="en-US" sz="3600" dirty="0" smtClean="0">
                <a:solidFill>
                  <a:schemeClr val="bg1"/>
                </a:solidFill>
              </a:rPr>
              <a:t>Commission</a:t>
            </a:r>
            <a:endParaRPr lang="en-US" sz="3600" dirty="0">
              <a:solidFill>
                <a:schemeClr val="bg1"/>
              </a:solidFill>
            </a:endParaRPr>
          </a:p>
        </p:txBody>
      </p:sp>
      <p:sp>
        <p:nvSpPr>
          <p:cNvPr id="48" name="Rectangle: Rounded Corners 47">
            <a:extLst>
              <a:ext uri="{FF2B5EF4-FFF2-40B4-BE49-F238E27FC236}">
                <a16:creationId xmlns:a16="http://schemas.microsoft.com/office/drawing/2014/main" id="{2406ECAC-9A44-46AC-BD1F-5E73D5C98FBD}"/>
              </a:ext>
            </a:extLst>
          </p:cNvPr>
          <p:cNvSpPr/>
          <p:nvPr/>
        </p:nvSpPr>
        <p:spPr>
          <a:xfrm>
            <a:off x="4491492" y="2055613"/>
            <a:ext cx="3228066" cy="779026"/>
          </a:xfrm>
          <a:prstGeom prst="roundRect">
            <a:avLst>
              <a:gd name="adj" fmla="val 50000"/>
            </a:avLst>
          </a:prstGeom>
          <a:solidFill>
            <a:srgbClr val="102747"/>
          </a:solidFill>
        </p:spPr>
        <p:txBody>
          <a:bodyPr wrap="square" lIns="0" tIns="0" rIns="0" bIns="0">
            <a:spAutoFit/>
          </a:bodyPr>
          <a:lstStyle/>
          <a:p>
            <a:pPr algn="ctr"/>
            <a:r>
              <a:rPr lang="en-US" sz="3600" dirty="0" smtClean="0">
                <a:solidFill>
                  <a:schemeClr val="bg1"/>
                </a:solidFill>
              </a:rPr>
              <a:t>Commissioner</a:t>
            </a:r>
            <a:endParaRPr lang="en-US" sz="3600" dirty="0">
              <a:solidFill>
                <a:schemeClr val="bg1"/>
              </a:solidFill>
            </a:endParaRPr>
          </a:p>
        </p:txBody>
      </p:sp>
      <p:sp>
        <p:nvSpPr>
          <p:cNvPr id="49" name="Rectangle: Rounded Corners 48">
            <a:extLst>
              <a:ext uri="{FF2B5EF4-FFF2-40B4-BE49-F238E27FC236}">
                <a16:creationId xmlns:a16="http://schemas.microsoft.com/office/drawing/2014/main" id="{A6B7FC8A-2BF7-4473-8318-A25E7253B01B}"/>
              </a:ext>
            </a:extLst>
          </p:cNvPr>
          <p:cNvSpPr/>
          <p:nvPr/>
        </p:nvSpPr>
        <p:spPr>
          <a:xfrm>
            <a:off x="8534400" y="2046663"/>
            <a:ext cx="3200400" cy="779026"/>
          </a:xfrm>
          <a:prstGeom prst="roundRect">
            <a:avLst>
              <a:gd name="adj" fmla="val 50000"/>
            </a:avLst>
          </a:prstGeom>
          <a:solidFill>
            <a:srgbClr val="102747"/>
          </a:solidFill>
        </p:spPr>
        <p:txBody>
          <a:bodyPr wrap="square" lIns="0" tIns="0" rIns="0" bIns="0">
            <a:spAutoFit/>
          </a:bodyPr>
          <a:lstStyle/>
          <a:p>
            <a:pPr algn="ctr"/>
            <a:r>
              <a:rPr lang="en-US" sz="3600" dirty="0" smtClean="0">
                <a:solidFill>
                  <a:schemeClr val="bg1"/>
                </a:solidFill>
              </a:rPr>
              <a:t>DCA</a:t>
            </a:r>
            <a:endParaRPr lang="en-US" sz="3600" dirty="0">
              <a:solidFill>
                <a:schemeClr val="bg1"/>
              </a:solidFill>
            </a:endParaRPr>
          </a:p>
        </p:txBody>
      </p:sp>
      <p:sp>
        <p:nvSpPr>
          <p:cNvPr id="53" name="Rectangle 52">
            <a:extLst>
              <a:ext uri="{FF2B5EF4-FFF2-40B4-BE49-F238E27FC236}">
                <a16:creationId xmlns:a16="http://schemas.microsoft.com/office/drawing/2014/main" id="{B79F8D0A-0D02-42B4-8BE0-46D8181838D4}"/>
              </a:ext>
            </a:extLst>
          </p:cNvPr>
          <p:cNvSpPr/>
          <p:nvPr/>
        </p:nvSpPr>
        <p:spPr>
          <a:xfrm>
            <a:off x="4491492" y="3226327"/>
            <a:ext cx="3228066" cy="28309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82880" rIns="137160" bIns="91440" numCol="1" spcCol="0" rtlCol="0" fromWordArt="0" anchor="t" anchorCtr="0" forceAA="0" compatLnSpc="1">
            <a:prstTxWarp prst="textNoShape">
              <a:avLst/>
            </a:prstTxWarp>
            <a:noAutofit/>
          </a:bodyPr>
          <a:lstStyle/>
          <a:p>
            <a:pPr marL="342900" indent="-342900">
              <a:buFont typeface="Arial" panose="020B0604020202020204" pitchFamily="34" charset="0"/>
              <a:buChar char="•"/>
            </a:pPr>
            <a:r>
              <a:rPr lang="en-US" sz="2400" dirty="0" smtClean="0">
                <a:solidFill>
                  <a:schemeClr val="tx1"/>
                </a:solidFill>
              </a:rPr>
              <a:t>Represent state in Commission</a:t>
            </a:r>
          </a:p>
          <a:p>
            <a:pPr marL="342900" indent="-342900">
              <a:buFont typeface="Arial" panose="020B0604020202020204" pitchFamily="34" charset="0"/>
              <a:buChar char="•"/>
            </a:pPr>
            <a:r>
              <a:rPr lang="en-US" sz="2400" dirty="0" smtClean="0">
                <a:solidFill>
                  <a:schemeClr val="tx1"/>
                </a:solidFill>
              </a:rPr>
              <a:t>Ensure adequate resources, work w/ state officials to enact policy/legislation change  </a:t>
            </a:r>
            <a:endParaRPr lang="en-US" sz="2400" dirty="0">
              <a:solidFill>
                <a:schemeClr val="tx1"/>
              </a:solidFill>
            </a:endParaRPr>
          </a:p>
        </p:txBody>
      </p:sp>
      <p:sp>
        <p:nvSpPr>
          <p:cNvPr id="54" name="Rectangle 53">
            <a:extLst>
              <a:ext uri="{FF2B5EF4-FFF2-40B4-BE49-F238E27FC236}">
                <a16:creationId xmlns:a16="http://schemas.microsoft.com/office/drawing/2014/main" id="{B79F8D0A-0D02-42B4-8BE0-46D8181838D4}"/>
              </a:ext>
            </a:extLst>
          </p:cNvPr>
          <p:cNvSpPr/>
          <p:nvPr/>
        </p:nvSpPr>
        <p:spPr>
          <a:xfrm>
            <a:off x="476250" y="3292332"/>
            <a:ext cx="3200400" cy="28309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82880" rIns="137160" bIns="91440" numCol="1" spcCol="0" rtlCol="0" fromWordArt="0" anchor="t" anchorCtr="0" forceAA="0" compatLnSpc="1">
            <a:prstTxWarp prst="textNoShape">
              <a:avLst/>
            </a:prstTxWarp>
            <a:noAutofit/>
          </a:bodyPr>
          <a:lstStyle/>
          <a:p>
            <a:pPr algn="ctr"/>
            <a:endParaRPr lang="en-US" sz="2400" dirty="0" smtClean="0">
              <a:solidFill>
                <a:schemeClr val="tx1"/>
              </a:solidFill>
            </a:endParaRPr>
          </a:p>
          <a:p>
            <a:pPr algn="ctr"/>
            <a:r>
              <a:rPr lang="en-US" sz="2400" dirty="0" smtClean="0">
                <a:solidFill>
                  <a:schemeClr val="tx1"/>
                </a:solidFill>
              </a:rPr>
              <a:t>Promulgate rules &amp; enforce compliance to achieve the purpose of the compact </a:t>
            </a:r>
          </a:p>
          <a:p>
            <a:pPr algn="ctr"/>
            <a:endParaRPr lang="en-US" sz="2400" dirty="0">
              <a:solidFill>
                <a:schemeClr val="tx1"/>
              </a:solidFill>
            </a:endParaRPr>
          </a:p>
        </p:txBody>
      </p:sp>
    </p:spTree>
    <p:custDataLst>
      <p:tags r:id="rId1"/>
    </p:custDataLst>
    <p:extLst>
      <p:ext uri="{BB962C8B-B14F-4D97-AF65-F5344CB8AC3E}">
        <p14:creationId xmlns:p14="http://schemas.microsoft.com/office/powerpoint/2010/main" val="2128982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5DB1D2-D03B-4C85-92F4-B243CC8DD3EA}"/>
              </a:ext>
            </a:extLst>
          </p:cNvPr>
          <p:cNvSpPr/>
          <p:nvPr/>
        </p:nvSpPr>
        <p:spPr>
          <a:xfrm>
            <a:off x="476249" y="1371601"/>
            <a:ext cx="3529693" cy="4686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FD6A1CFF-AF5A-415E-9EC8-DBE00D669E74}"/>
              </a:ext>
            </a:extLst>
          </p:cNvPr>
          <p:cNvSpPr/>
          <p:nvPr/>
        </p:nvSpPr>
        <p:spPr>
          <a:xfrm>
            <a:off x="8205110" y="1371601"/>
            <a:ext cx="3529693" cy="4686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572E2AA6-DF87-4D02-985D-FC2A9DFF43ED}"/>
              </a:ext>
            </a:extLst>
          </p:cNvPr>
          <p:cNvSpPr/>
          <p:nvPr/>
        </p:nvSpPr>
        <p:spPr>
          <a:xfrm>
            <a:off x="4331154" y="1371601"/>
            <a:ext cx="3529693" cy="4686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7</a:t>
            </a:fld>
            <a:endParaRPr lang="en-US" dirty="0">
              <a:solidFill>
                <a:schemeClr val="bg1"/>
              </a:solidFill>
            </a:endParaRPr>
          </a:p>
        </p:txBody>
      </p:sp>
      <p:sp>
        <p:nvSpPr>
          <p:cNvPr id="7"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476250" y="6275388"/>
            <a:ext cx="4114800" cy="365125"/>
          </a:xfrm>
        </p:spPr>
        <p:txBody>
          <a:bodyPr lIns="0"/>
          <a:lstStyle/>
          <a:p>
            <a:pPr algn="l"/>
            <a:endParaRPr lang="en-US" dirty="0"/>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3B2B811C-90B1-4590-8E04-B32485004D90}"/>
              </a:ext>
            </a:extLst>
          </p:cNvPr>
          <p:cNvGrpSpPr/>
          <p:nvPr/>
        </p:nvGrpSpPr>
        <p:grpSpPr>
          <a:xfrm>
            <a:off x="4521332" y="2123310"/>
            <a:ext cx="3074762" cy="3664418"/>
            <a:chOff x="4239314" y="1379893"/>
            <a:chExt cx="3551464" cy="2002518"/>
          </a:xfrm>
        </p:grpSpPr>
        <p:sp>
          <p:nvSpPr>
            <p:cNvPr id="41" name="Content Placeholder 2">
              <a:extLst>
                <a:ext uri="{FF2B5EF4-FFF2-40B4-BE49-F238E27FC236}">
                  <a16:creationId xmlns:a16="http://schemas.microsoft.com/office/drawing/2014/main" id="{A5925636-1E78-40AC-96FD-A98C52E9B033}"/>
                </a:ext>
              </a:extLst>
            </p:cNvPr>
            <p:cNvSpPr txBox="1">
              <a:spLocks/>
            </p:cNvSpPr>
            <p:nvPr/>
          </p:nvSpPr>
          <p:spPr>
            <a:xfrm>
              <a:off x="4239314" y="1448131"/>
              <a:ext cx="3551464" cy="1934280"/>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buClrTx/>
              </a:pPr>
              <a:r>
                <a:rPr lang="en-US" sz="2400" dirty="0" smtClean="0"/>
                <a:t>Act as resource and main point of contact for all stakeholders (supervising agencies, courts, jails, etc.</a:t>
              </a:r>
            </a:p>
            <a:p>
              <a:pPr>
                <a:lnSpc>
                  <a:spcPct val="100000"/>
                </a:lnSpc>
                <a:spcBef>
                  <a:spcPts val="0"/>
                </a:spcBef>
                <a:spcAft>
                  <a:spcPts val="1200"/>
                </a:spcAft>
                <a:buClrTx/>
              </a:pPr>
              <a:r>
                <a:rPr lang="en-US" sz="2400" dirty="0" smtClean="0">
                  <a:solidFill>
                    <a:prstClr val="black"/>
                  </a:solidFill>
                </a:rPr>
                <a:t>Keep Commissioner apprised of compact related issues &amp; ask for assistance when needed</a:t>
              </a:r>
              <a:endParaRPr lang="en-US" sz="1400" dirty="0">
                <a:solidFill>
                  <a:prstClr val="black"/>
                </a:solidFill>
              </a:endParaRPr>
            </a:p>
          </p:txBody>
        </p:sp>
        <p:cxnSp>
          <p:nvCxnSpPr>
            <p:cNvPr id="53" name="Straight Connector 52">
              <a:extLst>
                <a:ext uri="{FF2B5EF4-FFF2-40B4-BE49-F238E27FC236}">
                  <a16:creationId xmlns:a16="http://schemas.microsoft.com/office/drawing/2014/main" id="{C3CD2EC2-ABBB-424D-8391-1ACA2B3C83B3}"/>
                </a:ext>
              </a:extLst>
            </p:cNvPr>
            <p:cNvCxnSpPr>
              <a:cxnSpLocks/>
            </p:cNvCxnSpPr>
            <p:nvPr/>
          </p:nvCxnSpPr>
          <p:spPr>
            <a:xfrm>
              <a:off x="4239314" y="1379893"/>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40ADEEE8-FEA9-49F4-9ED0-B0AAF4E6E3F4}"/>
              </a:ext>
            </a:extLst>
          </p:cNvPr>
          <p:cNvGrpSpPr/>
          <p:nvPr/>
        </p:nvGrpSpPr>
        <p:grpSpPr>
          <a:xfrm>
            <a:off x="8466397" y="2123874"/>
            <a:ext cx="3005364" cy="2280439"/>
            <a:chOff x="8175834" y="1379893"/>
            <a:chExt cx="3551465" cy="1246207"/>
          </a:xfrm>
        </p:grpSpPr>
        <p:sp>
          <p:nvSpPr>
            <p:cNvPr id="55" name="Content Placeholder 2">
              <a:extLst>
                <a:ext uri="{FF2B5EF4-FFF2-40B4-BE49-F238E27FC236}">
                  <a16:creationId xmlns:a16="http://schemas.microsoft.com/office/drawing/2014/main" id="{F400E055-C8A5-4855-AE48-9EA1CD5B05DF}"/>
                </a:ext>
              </a:extLst>
            </p:cNvPr>
            <p:cNvSpPr txBox="1">
              <a:spLocks/>
            </p:cNvSpPr>
            <p:nvPr/>
          </p:nvSpPr>
          <p:spPr>
            <a:xfrm>
              <a:off x="8175834" y="1439021"/>
              <a:ext cx="3551464" cy="1187079"/>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buClrTx/>
              </a:pPr>
              <a:r>
                <a:rPr lang="en-US" sz="2400" dirty="0" smtClean="0">
                  <a:solidFill>
                    <a:prstClr val="black"/>
                  </a:solidFill>
                </a:rPr>
                <a:t>Communicate and work out issues with other states</a:t>
              </a:r>
            </a:p>
            <a:p>
              <a:pPr>
                <a:lnSpc>
                  <a:spcPct val="100000"/>
                </a:lnSpc>
                <a:spcBef>
                  <a:spcPts val="0"/>
                </a:spcBef>
                <a:spcAft>
                  <a:spcPts val="1200"/>
                </a:spcAft>
                <a:buClrTx/>
              </a:pPr>
              <a:r>
                <a:rPr lang="en-US" sz="2400" dirty="0" smtClean="0">
                  <a:solidFill>
                    <a:prstClr val="black"/>
                  </a:solidFill>
                </a:rPr>
                <a:t>Participate in trainings &amp; discussions </a:t>
              </a:r>
            </a:p>
            <a:p>
              <a:pPr>
                <a:lnSpc>
                  <a:spcPct val="100000"/>
                </a:lnSpc>
                <a:spcBef>
                  <a:spcPts val="0"/>
                </a:spcBef>
                <a:spcAft>
                  <a:spcPts val="1200"/>
                </a:spcAft>
                <a:buClrTx/>
              </a:pPr>
              <a:r>
                <a:rPr lang="en-US" sz="2400" dirty="0" smtClean="0">
                  <a:solidFill>
                    <a:prstClr val="black"/>
                  </a:solidFill>
                </a:rPr>
                <a:t>Resolve conflict with internal stakeholders &amp; other states</a:t>
              </a:r>
              <a:endParaRPr lang="en-US" sz="1600" dirty="0">
                <a:solidFill>
                  <a:prstClr val="black"/>
                </a:solidFill>
              </a:endParaRPr>
            </a:p>
          </p:txBody>
        </p:sp>
        <p:cxnSp>
          <p:nvCxnSpPr>
            <p:cNvPr id="57" name="Straight Connector 56">
              <a:extLst>
                <a:ext uri="{FF2B5EF4-FFF2-40B4-BE49-F238E27FC236}">
                  <a16:creationId xmlns:a16="http://schemas.microsoft.com/office/drawing/2014/main" id="{3EDB945D-E0BC-4796-80FB-952440514D1C}"/>
                </a:ext>
              </a:extLst>
            </p:cNvPr>
            <p:cNvCxnSpPr>
              <a:cxnSpLocks/>
            </p:cNvCxnSpPr>
            <p:nvPr/>
          </p:nvCxnSpPr>
          <p:spPr>
            <a:xfrm>
              <a:off x="8175835" y="1379893"/>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74DC01FA-D330-41DD-9D10-7EBCE3A6BE8B}"/>
              </a:ext>
            </a:extLst>
          </p:cNvPr>
          <p:cNvGrpSpPr/>
          <p:nvPr/>
        </p:nvGrpSpPr>
        <p:grpSpPr>
          <a:xfrm>
            <a:off x="744761" y="2128383"/>
            <a:ext cx="3242129" cy="1290678"/>
            <a:chOff x="476251" y="1385657"/>
            <a:chExt cx="3551464" cy="1256613"/>
          </a:xfrm>
        </p:grpSpPr>
        <p:cxnSp>
          <p:nvCxnSpPr>
            <p:cNvPr id="60" name="Straight Connector 59">
              <a:extLst>
                <a:ext uri="{FF2B5EF4-FFF2-40B4-BE49-F238E27FC236}">
                  <a16:creationId xmlns:a16="http://schemas.microsoft.com/office/drawing/2014/main" id="{279333A3-D99F-4435-89E5-240230C58842}"/>
                </a:ext>
              </a:extLst>
            </p:cNvPr>
            <p:cNvCxnSpPr>
              <a:cxnSpLocks/>
            </p:cNvCxnSpPr>
            <p:nvPr/>
          </p:nvCxnSpPr>
          <p:spPr>
            <a:xfrm>
              <a:off x="476251" y="1385657"/>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1" name="Content Placeholder 2">
              <a:extLst>
                <a:ext uri="{FF2B5EF4-FFF2-40B4-BE49-F238E27FC236}">
                  <a16:creationId xmlns:a16="http://schemas.microsoft.com/office/drawing/2014/main" id="{96EF72D4-E5FC-42B9-9CDF-049012F9A48A}"/>
                </a:ext>
              </a:extLst>
            </p:cNvPr>
            <p:cNvSpPr txBox="1">
              <a:spLocks/>
            </p:cNvSpPr>
            <p:nvPr/>
          </p:nvSpPr>
          <p:spPr>
            <a:xfrm>
              <a:off x="476251" y="1455191"/>
              <a:ext cx="3551464" cy="1187079"/>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en-US" sz="2400" dirty="0" smtClean="0"/>
                <a:t>Ensure your state is compliant</a:t>
              </a:r>
            </a:p>
            <a:p>
              <a:pPr>
                <a:lnSpc>
                  <a:spcPct val="100000"/>
                </a:lnSpc>
                <a:spcBef>
                  <a:spcPts val="0"/>
                </a:spcBef>
                <a:spcAft>
                  <a:spcPts val="1200"/>
                </a:spcAft>
              </a:pPr>
              <a:r>
                <a:rPr lang="en-US" sz="2400" dirty="0" smtClean="0"/>
                <a:t>Administrate ICOTS Users &amp; Compact Office Staff</a:t>
              </a:r>
            </a:p>
            <a:p>
              <a:pPr>
                <a:lnSpc>
                  <a:spcPct val="100000"/>
                </a:lnSpc>
                <a:spcBef>
                  <a:spcPts val="0"/>
                </a:spcBef>
                <a:spcAft>
                  <a:spcPts val="1200"/>
                </a:spcAft>
              </a:pPr>
              <a:r>
                <a:rPr lang="en-US" sz="2400" dirty="0" smtClean="0"/>
                <a:t>Manage Workflow</a:t>
              </a:r>
            </a:p>
            <a:p>
              <a:pPr>
                <a:lnSpc>
                  <a:spcPct val="100000"/>
                </a:lnSpc>
                <a:spcBef>
                  <a:spcPts val="0"/>
                </a:spcBef>
                <a:spcAft>
                  <a:spcPts val="1200"/>
                </a:spcAft>
              </a:pPr>
              <a:r>
                <a:rPr lang="en-US" sz="2400" dirty="0" smtClean="0"/>
                <a:t>Establish procedures to ensure compact fits into supervision requirements</a:t>
              </a:r>
            </a:p>
            <a:p>
              <a:pPr marL="0" indent="0">
                <a:lnSpc>
                  <a:spcPct val="100000"/>
                </a:lnSpc>
                <a:spcBef>
                  <a:spcPts val="0"/>
                </a:spcBef>
                <a:spcAft>
                  <a:spcPts val="1200"/>
                </a:spcAft>
                <a:buNone/>
              </a:pPr>
              <a:endParaRPr lang="en-US" sz="1000" dirty="0"/>
            </a:p>
          </p:txBody>
        </p:sp>
      </p:grpSp>
      <p:sp>
        <p:nvSpPr>
          <p:cNvPr id="13" name="TextBox 12">
            <a:extLst>
              <a:ext uri="{FF2B5EF4-FFF2-40B4-BE49-F238E27FC236}">
                <a16:creationId xmlns:a16="http://schemas.microsoft.com/office/drawing/2014/main" id="{3FB38B93-4C6B-402E-941E-8FF6E86E7641}"/>
              </a:ext>
            </a:extLst>
          </p:cNvPr>
          <p:cNvSpPr txBox="1"/>
          <p:nvPr/>
        </p:nvSpPr>
        <p:spPr>
          <a:xfrm>
            <a:off x="1438920" y="1455067"/>
            <a:ext cx="1604349" cy="584775"/>
          </a:xfrm>
          <a:prstGeom prst="rect">
            <a:avLst/>
          </a:prstGeom>
          <a:noFill/>
        </p:spPr>
        <p:txBody>
          <a:bodyPr wrap="none" rtlCol="0" anchor="ctr">
            <a:spAutoFit/>
          </a:bodyPr>
          <a:lstStyle/>
          <a:p>
            <a:pPr algn="ctr"/>
            <a:r>
              <a:rPr lang="en-US" sz="3200" b="1" dirty="0" smtClean="0">
                <a:solidFill>
                  <a:srgbClr val="102747"/>
                </a:solidFill>
              </a:rPr>
              <a:t>Manage</a:t>
            </a:r>
            <a:endParaRPr lang="en-US" sz="3200" b="1" dirty="0">
              <a:solidFill>
                <a:srgbClr val="102747"/>
              </a:solidFill>
            </a:endParaRPr>
          </a:p>
        </p:txBody>
      </p:sp>
      <p:sp>
        <p:nvSpPr>
          <p:cNvPr id="69" name="TextBox 68">
            <a:extLst>
              <a:ext uri="{FF2B5EF4-FFF2-40B4-BE49-F238E27FC236}">
                <a16:creationId xmlns:a16="http://schemas.microsoft.com/office/drawing/2014/main" id="{5C7095C3-96E3-4F70-9DC1-DB96F3ABA7EE}"/>
              </a:ext>
            </a:extLst>
          </p:cNvPr>
          <p:cNvSpPr txBox="1"/>
          <p:nvPr/>
        </p:nvSpPr>
        <p:spPr>
          <a:xfrm>
            <a:off x="8203358" y="1455067"/>
            <a:ext cx="3531442" cy="584775"/>
          </a:xfrm>
          <a:prstGeom prst="rect">
            <a:avLst/>
          </a:prstGeom>
          <a:noFill/>
        </p:spPr>
        <p:txBody>
          <a:bodyPr wrap="square" rtlCol="0" anchor="ctr">
            <a:spAutoFit/>
          </a:bodyPr>
          <a:lstStyle/>
          <a:p>
            <a:pPr algn="ctr"/>
            <a:r>
              <a:rPr lang="en-US" sz="3200" b="1" dirty="0" smtClean="0">
                <a:solidFill>
                  <a:srgbClr val="102747"/>
                </a:solidFill>
              </a:rPr>
              <a:t>Cooperate</a:t>
            </a:r>
            <a:endParaRPr lang="en-US" sz="3200" b="1" dirty="0">
              <a:solidFill>
                <a:srgbClr val="102747"/>
              </a:solidFill>
            </a:endParaRPr>
          </a:p>
        </p:txBody>
      </p:sp>
      <p:sp>
        <p:nvSpPr>
          <p:cNvPr id="73" name="Title 1">
            <a:extLst>
              <a:ext uri="{FF2B5EF4-FFF2-40B4-BE49-F238E27FC236}">
                <a16:creationId xmlns:a16="http://schemas.microsoft.com/office/drawing/2014/main" id="{1A67359D-BA6B-4544-B54A-4B59012C43CA}"/>
              </a:ext>
            </a:extLst>
          </p:cNvPr>
          <p:cNvSpPr>
            <a:spLocks noGrp="1"/>
          </p:cNvSpPr>
          <p:nvPr>
            <p:ph type="title"/>
          </p:nvPr>
        </p:nvSpPr>
        <p:spPr>
          <a:xfrm>
            <a:off x="476250" y="365125"/>
            <a:ext cx="11258550" cy="701675"/>
          </a:xfrm>
        </p:spPr>
        <p:txBody>
          <a:bodyPr lIns="0" tIns="0" rIns="0" bIns="0" anchor="ctr">
            <a:normAutofit/>
          </a:bodyPr>
          <a:lstStyle/>
          <a:p>
            <a:r>
              <a:rPr lang="en-US" sz="4000" dirty="0" smtClean="0"/>
              <a:t>What is a DCA?</a:t>
            </a:r>
            <a:endParaRPr lang="en-US" sz="4000" dirty="0"/>
          </a:p>
        </p:txBody>
      </p:sp>
      <p:sp>
        <p:nvSpPr>
          <p:cNvPr id="74" name="Rectangle 73">
            <a:extLst>
              <a:ext uri="{FF2B5EF4-FFF2-40B4-BE49-F238E27FC236}">
                <a16:creationId xmlns:a16="http://schemas.microsoft.com/office/drawing/2014/main" id="{220FB99B-6271-4121-B6ED-EF6AD4F39B0A}"/>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TextBox 25">
            <a:extLst>
              <a:ext uri="{FF2B5EF4-FFF2-40B4-BE49-F238E27FC236}">
                <a16:creationId xmlns:a16="http://schemas.microsoft.com/office/drawing/2014/main" id="{5C7095C3-96E3-4F70-9DC1-DB96F3ABA7EE}"/>
              </a:ext>
            </a:extLst>
          </p:cNvPr>
          <p:cNvSpPr txBox="1"/>
          <p:nvPr/>
        </p:nvSpPr>
        <p:spPr>
          <a:xfrm>
            <a:off x="4292992" y="1455068"/>
            <a:ext cx="3531442" cy="584775"/>
          </a:xfrm>
          <a:prstGeom prst="rect">
            <a:avLst/>
          </a:prstGeom>
          <a:noFill/>
        </p:spPr>
        <p:txBody>
          <a:bodyPr wrap="square" rtlCol="0" anchor="ctr">
            <a:spAutoFit/>
          </a:bodyPr>
          <a:lstStyle/>
          <a:p>
            <a:pPr algn="ctr"/>
            <a:r>
              <a:rPr lang="en-US" sz="3200" b="1" dirty="0" smtClean="0">
                <a:solidFill>
                  <a:srgbClr val="102747"/>
                </a:solidFill>
              </a:rPr>
              <a:t>Resource</a:t>
            </a:r>
            <a:endParaRPr lang="en-US" sz="3200" b="1" dirty="0">
              <a:solidFill>
                <a:srgbClr val="102747"/>
              </a:solidFill>
            </a:endParaRPr>
          </a:p>
        </p:txBody>
      </p:sp>
    </p:spTree>
    <p:custDataLst>
      <p:tags r:id="rId1"/>
    </p:custDataLst>
    <p:extLst>
      <p:ext uri="{BB962C8B-B14F-4D97-AF65-F5344CB8AC3E}">
        <p14:creationId xmlns:p14="http://schemas.microsoft.com/office/powerpoint/2010/main" val="2185605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4C569CE-AFD4-47E4-9CA4-59538496BE0C}"/>
              </a:ext>
            </a:extLst>
          </p:cNvPr>
          <p:cNvSpPr/>
          <p:nvPr/>
        </p:nvSpPr>
        <p:spPr>
          <a:xfrm>
            <a:off x="5280338" y="0"/>
            <a:ext cx="6911664" cy="6857993"/>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noFill/>
        </p:spPr>
        <p:txBody>
          <a:bodyPr/>
          <a:lstStyle/>
          <a:p>
            <a:pPr algn="ctr"/>
            <a:fld id="{20ACEE5B-6B89-47D3-A969-11CC9D54FA43}" type="slidenum">
              <a:rPr lang="en-US" smtClean="0">
                <a:solidFill>
                  <a:schemeClr val="bg1"/>
                </a:solidFill>
              </a:rPr>
              <a:pPr algn="ctr"/>
              <a:t>8</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a:cxnSpLocks/>
          </p:cNvCxnSpPr>
          <p:nvPr/>
        </p:nvCxnSpPr>
        <p:spPr>
          <a:xfrm>
            <a:off x="5280338" y="6457950"/>
            <a:ext cx="59337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926BC2D-C475-4763-93F8-BE33BD9698D1}"/>
              </a:ext>
            </a:extLst>
          </p:cNvPr>
          <p:cNvCxnSpPr>
            <a:cxnSpLocks/>
          </p:cNvCxnSpPr>
          <p:nvPr/>
        </p:nvCxnSpPr>
        <p:spPr>
          <a:xfrm>
            <a:off x="4723238" y="6457950"/>
            <a:ext cx="5571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28A34FCC-159E-43A0-B7A2-6960C2497FE6}"/>
              </a:ext>
            </a:extLst>
          </p:cNvPr>
          <p:cNvGrpSpPr/>
          <p:nvPr/>
        </p:nvGrpSpPr>
        <p:grpSpPr>
          <a:xfrm>
            <a:off x="6129831" y="641445"/>
            <a:ext cx="5798311" cy="5633942"/>
            <a:chOff x="5805715" y="911464"/>
            <a:chExt cx="5604968" cy="4595237"/>
          </a:xfrm>
        </p:grpSpPr>
        <p:grpSp>
          <p:nvGrpSpPr>
            <p:cNvPr id="40" name="Group 39">
              <a:extLst>
                <a:ext uri="{FF2B5EF4-FFF2-40B4-BE49-F238E27FC236}">
                  <a16:creationId xmlns:a16="http://schemas.microsoft.com/office/drawing/2014/main" id="{5C28CC65-4B8A-4DA5-B414-F7C64BDA33D6}"/>
                </a:ext>
              </a:extLst>
            </p:cNvPr>
            <p:cNvGrpSpPr/>
            <p:nvPr/>
          </p:nvGrpSpPr>
          <p:grpSpPr>
            <a:xfrm>
              <a:off x="5805715" y="911464"/>
              <a:ext cx="5604968" cy="935901"/>
              <a:chOff x="5805715" y="650769"/>
              <a:chExt cx="5604968" cy="935901"/>
            </a:xfrm>
          </p:grpSpPr>
          <p:sp>
            <p:nvSpPr>
              <p:cNvPr id="20" name="Rectangle 19">
                <a:extLst>
                  <a:ext uri="{FF2B5EF4-FFF2-40B4-BE49-F238E27FC236}">
                    <a16:creationId xmlns:a16="http://schemas.microsoft.com/office/drawing/2014/main" id="{1CF289BA-4F2A-4AEB-A175-1F0661BC0534}"/>
                  </a:ext>
                </a:extLst>
              </p:cNvPr>
              <p:cNvSpPr/>
              <p:nvPr/>
            </p:nvSpPr>
            <p:spPr>
              <a:xfrm>
                <a:off x="5805715" y="650769"/>
                <a:ext cx="469615" cy="813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ct val="0"/>
                  </a:spcBef>
                </a:pPr>
                <a:r>
                  <a:rPr lang="en-US" sz="4000" b="1" dirty="0">
                    <a:solidFill>
                      <a:srgbClr val="102747"/>
                    </a:solidFill>
                    <a:latin typeface="+mj-lt"/>
                    <a:ea typeface="+mj-ea"/>
                    <a:cs typeface="+mj-cs"/>
                  </a:rPr>
                  <a:t>∙</a:t>
                </a:r>
              </a:p>
            </p:txBody>
          </p:sp>
          <p:sp>
            <p:nvSpPr>
              <p:cNvPr id="25" name="Content Placeholder 2">
                <a:extLst>
                  <a:ext uri="{FF2B5EF4-FFF2-40B4-BE49-F238E27FC236}">
                    <a16:creationId xmlns:a16="http://schemas.microsoft.com/office/drawing/2014/main" id="{29864AAE-8196-49EA-AAC2-02573C3FACB3}"/>
                  </a:ext>
                </a:extLst>
              </p:cNvPr>
              <p:cNvSpPr txBox="1">
                <a:spLocks/>
              </p:cNvSpPr>
              <p:nvPr/>
            </p:nvSpPr>
            <p:spPr>
              <a:xfrm>
                <a:off x="6452317" y="752916"/>
                <a:ext cx="4958366" cy="833754"/>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bg1"/>
                    </a:solidFill>
                  </a:rPr>
                  <a:t>Ensure Compact statute requirements are met:  </a:t>
                </a:r>
                <a:r>
                  <a:rPr lang="en-US" sz="2000" dirty="0" smtClean="0">
                    <a:solidFill>
                      <a:schemeClr val="bg1"/>
                    </a:solidFill>
                  </a:rPr>
                  <a:t>Attend meetings/vote, functioning state council, due are paid </a:t>
                </a:r>
                <a:endParaRPr lang="en-US" sz="2000" dirty="0">
                  <a:solidFill>
                    <a:schemeClr val="bg1"/>
                  </a:solidFill>
                </a:endParaRPr>
              </a:p>
            </p:txBody>
          </p:sp>
        </p:grpSp>
        <p:grpSp>
          <p:nvGrpSpPr>
            <p:cNvPr id="39" name="Group 38">
              <a:extLst>
                <a:ext uri="{FF2B5EF4-FFF2-40B4-BE49-F238E27FC236}">
                  <a16:creationId xmlns:a16="http://schemas.microsoft.com/office/drawing/2014/main" id="{A8345170-6701-4E1F-9D9D-6809601105C0}"/>
                </a:ext>
              </a:extLst>
            </p:cNvPr>
            <p:cNvGrpSpPr/>
            <p:nvPr/>
          </p:nvGrpSpPr>
          <p:grpSpPr>
            <a:xfrm>
              <a:off x="5805715" y="2125176"/>
              <a:ext cx="5604968" cy="954099"/>
              <a:chOff x="5805715" y="2110400"/>
              <a:chExt cx="5604968" cy="954099"/>
            </a:xfrm>
          </p:grpSpPr>
          <p:sp>
            <p:nvSpPr>
              <p:cNvPr id="21" name="Rectangle 20">
                <a:extLst>
                  <a:ext uri="{FF2B5EF4-FFF2-40B4-BE49-F238E27FC236}">
                    <a16:creationId xmlns:a16="http://schemas.microsoft.com/office/drawing/2014/main" id="{7C38E3CA-3F5B-4EC2-B3FB-24CEEEFBB2F0}"/>
                  </a:ext>
                </a:extLst>
              </p:cNvPr>
              <p:cNvSpPr/>
              <p:nvPr/>
            </p:nvSpPr>
            <p:spPr>
              <a:xfrm>
                <a:off x="5805715" y="2110400"/>
                <a:ext cx="469615" cy="954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ct val="0"/>
                  </a:spcBef>
                </a:pPr>
                <a:r>
                  <a:rPr lang="en-US" sz="4400" b="1" dirty="0">
                    <a:solidFill>
                      <a:srgbClr val="102747"/>
                    </a:solidFill>
                  </a:rPr>
                  <a:t>∙</a:t>
                </a:r>
              </a:p>
            </p:txBody>
          </p:sp>
          <p:sp>
            <p:nvSpPr>
              <p:cNvPr id="26" name="Content Placeholder 2">
                <a:extLst>
                  <a:ext uri="{FF2B5EF4-FFF2-40B4-BE49-F238E27FC236}">
                    <a16:creationId xmlns:a16="http://schemas.microsoft.com/office/drawing/2014/main" id="{1D7DDDF0-EBE6-4A40-AC39-059294E8487E}"/>
                  </a:ext>
                </a:extLst>
              </p:cNvPr>
              <p:cNvSpPr txBox="1">
                <a:spLocks/>
              </p:cNvSpPr>
              <p:nvPr/>
            </p:nvSpPr>
            <p:spPr>
              <a:xfrm>
                <a:off x="6452317" y="2181139"/>
                <a:ext cx="4958366" cy="753100"/>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sz="2000" b="1" dirty="0" smtClean="0">
                    <a:solidFill>
                      <a:schemeClr val="bg1"/>
                    </a:solidFill>
                  </a:rPr>
                  <a:t>Ensure adequate resources for compact office: </a:t>
                </a:r>
                <a:r>
                  <a:rPr lang="en-US" sz="2000" dirty="0" smtClean="0">
                    <a:solidFill>
                      <a:schemeClr val="bg1"/>
                    </a:solidFill>
                  </a:rPr>
                  <a:t>staffing levels, technology, training opportunities, policies &amp; practices align with ICAOS rules </a:t>
                </a:r>
                <a:endParaRPr lang="en-US" sz="1400" dirty="0">
                  <a:solidFill>
                    <a:schemeClr val="bg1"/>
                  </a:solidFill>
                </a:endParaRPr>
              </a:p>
            </p:txBody>
          </p:sp>
        </p:grpSp>
        <p:grpSp>
          <p:nvGrpSpPr>
            <p:cNvPr id="38" name="Group 37">
              <a:extLst>
                <a:ext uri="{FF2B5EF4-FFF2-40B4-BE49-F238E27FC236}">
                  <a16:creationId xmlns:a16="http://schemas.microsoft.com/office/drawing/2014/main" id="{45C5F162-B193-42F7-92B8-CC3292786192}"/>
                </a:ext>
              </a:extLst>
            </p:cNvPr>
            <p:cNvGrpSpPr/>
            <p:nvPr/>
          </p:nvGrpSpPr>
          <p:grpSpPr>
            <a:xfrm>
              <a:off x="5805715" y="3338889"/>
              <a:ext cx="5604968" cy="954099"/>
              <a:chOff x="5805715" y="3570032"/>
              <a:chExt cx="5604968" cy="954099"/>
            </a:xfrm>
          </p:grpSpPr>
          <p:sp>
            <p:nvSpPr>
              <p:cNvPr id="22" name="Rectangle 21">
                <a:extLst>
                  <a:ext uri="{FF2B5EF4-FFF2-40B4-BE49-F238E27FC236}">
                    <a16:creationId xmlns:a16="http://schemas.microsoft.com/office/drawing/2014/main" id="{57601086-027A-40D6-9C00-9CE126EE4542}"/>
                  </a:ext>
                </a:extLst>
              </p:cNvPr>
              <p:cNvSpPr/>
              <p:nvPr/>
            </p:nvSpPr>
            <p:spPr>
              <a:xfrm>
                <a:off x="5805715" y="3570032"/>
                <a:ext cx="469615" cy="954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ct val="0"/>
                  </a:spcBef>
                </a:pPr>
                <a:r>
                  <a:rPr lang="en-US" sz="4000" b="1" dirty="0">
                    <a:solidFill>
                      <a:srgbClr val="102747"/>
                    </a:solidFill>
                  </a:rPr>
                  <a:t>∙</a:t>
                </a:r>
              </a:p>
            </p:txBody>
          </p:sp>
          <p:sp>
            <p:nvSpPr>
              <p:cNvPr id="27" name="Content Placeholder 2">
                <a:extLst>
                  <a:ext uri="{FF2B5EF4-FFF2-40B4-BE49-F238E27FC236}">
                    <a16:creationId xmlns:a16="http://schemas.microsoft.com/office/drawing/2014/main" id="{82A8A580-6D58-4C41-A349-D8D423A65E22}"/>
                  </a:ext>
                </a:extLst>
              </p:cNvPr>
              <p:cNvSpPr txBox="1">
                <a:spLocks/>
              </p:cNvSpPr>
              <p:nvPr/>
            </p:nvSpPr>
            <p:spPr>
              <a:xfrm>
                <a:off x="6452317" y="3666952"/>
                <a:ext cx="4958366" cy="753100"/>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sz="2000" b="1" dirty="0" smtClean="0">
                    <a:solidFill>
                      <a:schemeClr val="bg1"/>
                    </a:solidFill>
                  </a:rPr>
                  <a:t>Secure necessary relationships for optimal compact operations:  </a:t>
                </a:r>
                <a:r>
                  <a:rPr lang="en-US" sz="2000" dirty="0" smtClean="0">
                    <a:solidFill>
                      <a:schemeClr val="bg1"/>
                    </a:solidFill>
                  </a:rPr>
                  <a:t>stakeholders, informed on field operations, propose policy/legislative changes </a:t>
                </a:r>
                <a:endParaRPr lang="en-US" sz="2000" dirty="0">
                  <a:solidFill>
                    <a:schemeClr val="bg1"/>
                  </a:solidFill>
                </a:endParaRPr>
              </a:p>
            </p:txBody>
          </p:sp>
        </p:grpSp>
        <p:grpSp>
          <p:nvGrpSpPr>
            <p:cNvPr id="37" name="Group 36">
              <a:extLst>
                <a:ext uri="{FF2B5EF4-FFF2-40B4-BE49-F238E27FC236}">
                  <a16:creationId xmlns:a16="http://schemas.microsoft.com/office/drawing/2014/main" id="{FF083029-9EC7-44CF-8218-CD57084E4087}"/>
                </a:ext>
              </a:extLst>
            </p:cNvPr>
            <p:cNvGrpSpPr/>
            <p:nvPr/>
          </p:nvGrpSpPr>
          <p:grpSpPr>
            <a:xfrm>
              <a:off x="5805715" y="4552602"/>
              <a:ext cx="5604968" cy="954099"/>
              <a:chOff x="5805715" y="5029664"/>
              <a:chExt cx="5604968" cy="954099"/>
            </a:xfrm>
          </p:grpSpPr>
          <p:sp>
            <p:nvSpPr>
              <p:cNvPr id="23" name="Rectangle 22">
                <a:extLst>
                  <a:ext uri="{FF2B5EF4-FFF2-40B4-BE49-F238E27FC236}">
                    <a16:creationId xmlns:a16="http://schemas.microsoft.com/office/drawing/2014/main" id="{FD9AF6CE-00D9-47F7-9514-44B022729968}"/>
                  </a:ext>
                </a:extLst>
              </p:cNvPr>
              <p:cNvSpPr/>
              <p:nvPr/>
            </p:nvSpPr>
            <p:spPr>
              <a:xfrm>
                <a:off x="5805715" y="5029664"/>
                <a:ext cx="469615" cy="954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ct val="0"/>
                  </a:spcBef>
                </a:pPr>
                <a:r>
                  <a:rPr lang="en-US" sz="4000" b="1" dirty="0">
                    <a:solidFill>
                      <a:srgbClr val="102747"/>
                    </a:solidFill>
                  </a:rPr>
                  <a:t>∙</a:t>
                </a:r>
              </a:p>
            </p:txBody>
          </p:sp>
          <p:sp>
            <p:nvSpPr>
              <p:cNvPr id="28" name="Content Placeholder 2">
                <a:extLst>
                  <a:ext uri="{FF2B5EF4-FFF2-40B4-BE49-F238E27FC236}">
                    <a16:creationId xmlns:a16="http://schemas.microsoft.com/office/drawing/2014/main" id="{3A79EB94-58A2-4233-B470-1E9689239953}"/>
                  </a:ext>
                </a:extLst>
              </p:cNvPr>
              <p:cNvSpPr txBox="1">
                <a:spLocks/>
              </p:cNvSpPr>
              <p:nvPr/>
            </p:nvSpPr>
            <p:spPr>
              <a:xfrm>
                <a:off x="6452317" y="5152766"/>
                <a:ext cx="4958366" cy="830997"/>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bg1"/>
                    </a:solidFill>
                  </a:rPr>
                  <a:t>Resolve conflict unable to be resolved by DCA:  </a:t>
                </a:r>
                <a:r>
                  <a:rPr lang="en-US" sz="2000" dirty="0" smtClean="0">
                    <a:solidFill>
                      <a:schemeClr val="bg1"/>
                    </a:solidFill>
                  </a:rPr>
                  <a:t>internally, with other states, ask for assistance when necessary &amp; file complaints </a:t>
                </a:r>
                <a:endParaRPr lang="en-US" sz="2000" dirty="0">
                  <a:solidFill>
                    <a:schemeClr val="bg1"/>
                  </a:solidFill>
                </a:endParaRPr>
              </a:p>
            </p:txBody>
          </p:sp>
        </p:grpSp>
      </p:grpSp>
      <p:sp>
        <p:nvSpPr>
          <p:cNvPr id="24" name="Rectangle 23">
            <a:extLst>
              <a:ext uri="{FF2B5EF4-FFF2-40B4-BE49-F238E27FC236}">
                <a16:creationId xmlns:a16="http://schemas.microsoft.com/office/drawing/2014/main" id="{5CDF7546-5B53-457F-BF1F-872AA9DC4568}"/>
              </a:ext>
            </a:extLst>
          </p:cNvPr>
          <p:cNvSpPr/>
          <p:nvPr/>
        </p:nvSpPr>
        <p:spPr>
          <a:xfrm>
            <a:off x="0" y="2032922"/>
            <a:ext cx="4760685" cy="2736398"/>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Title 1">
            <a:extLst>
              <a:ext uri="{FF2B5EF4-FFF2-40B4-BE49-F238E27FC236}">
                <a16:creationId xmlns:a16="http://schemas.microsoft.com/office/drawing/2014/main" id="{D019ADDA-F337-4788-86F1-266D5676F005}"/>
              </a:ext>
            </a:extLst>
          </p:cNvPr>
          <p:cNvSpPr>
            <a:spLocks noGrp="1"/>
          </p:cNvSpPr>
          <p:nvPr>
            <p:ph type="title"/>
          </p:nvPr>
        </p:nvSpPr>
        <p:spPr>
          <a:xfrm>
            <a:off x="409575" y="2760900"/>
            <a:ext cx="3751796" cy="1336200"/>
          </a:xfrm>
        </p:spPr>
        <p:txBody>
          <a:bodyPr wrap="square" lIns="0" tIns="0" rIns="0" bIns="0" anchor="ctr">
            <a:spAutoFit/>
          </a:bodyPr>
          <a:lstStyle/>
          <a:p>
            <a:r>
              <a:rPr lang="en-US" sz="4800" dirty="0" smtClean="0">
                <a:solidFill>
                  <a:schemeClr val="bg1"/>
                </a:solidFill>
              </a:rPr>
              <a:t>Commissioner Role</a:t>
            </a:r>
            <a:endParaRPr lang="en-US" sz="4800" dirty="0">
              <a:solidFill>
                <a:schemeClr val="bg1"/>
              </a:solidFill>
            </a:endParaRPr>
          </a:p>
        </p:txBody>
      </p:sp>
    </p:spTree>
    <p:custDataLst>
      <p:tags r:id="rId1"/>
    </p:custDataLst>
    <p:extLst>
      <p:ext uri="{BB962C8B-B14F-4D97-AF65-F5344CB8AC3E}">
        <p14:creationId xmlns:p14="http://schemas.microsoft.com/office/powerpoint/2010/main" val="1348357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6847D6-9ACD-4310-825A-949E8CA455F5}"/>
              </a:ext>
            </a:extLst>
          </p:cNvPr>
          <p:cNvSpPr/>
          <p:nvPr/>
        </p:nvSpPr>
        <p:spPr>
          <a:xfrm>
            <a:off x="6560457" y="2888342"/>
            <a:ext cx="5174343" cy="31695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1AD8FFB-5C9B-434C-B530-08145EC0DD15}"/>
              </a:ext>
            </a:extLst>
          </p:cNvPr>
          <p:cNvSpPr/>
          <p:nvPr/>
        </p:nvSpPr>
        <p:spPr>
          <a:xfrm>
            <a:off x="457201" y="2888342"/>
            <a:ext cx="5174343" cy="31695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smtClean="0"/>
              <a:t>Importance of Commissioner/DCA Relationship</a:t>
            </a:r>
            <a:endParaRPr lang="en-US" sz="4000" dirty="0"/>
          </a:p>
        </p:txBody>
      </p:sp>
      <p:sp>
        <p:nvSpPr>
          <p:cNvPr id="3" name="Content Placeholder 2">
            <a:extLst>
              <a:ext uri="{FF2B5EF4-FFF2-40B4-BE49-F238E27FC236}">
                <a16:creationId xmlns:a16="http://schemas.microsoft.com/office/drawing/2014/main" id="{CCFEB3EB-D02A-4B2A-9829-29CDD5B66A36}"/>
              </a:ext>
            </a:extLst>
          </p:cNvPr>
          <p:cNvSpPr>
            <a:spLocks noGrp="1"/>
          </p:cNvSpPr>
          <p:nvPr>
            <p:ph idx="1"/>
          </p:nvPr>
        </p:nvSpPr>
        <p:spPr>
          <a:xfrm>
            <a:off x="476250" y="2902334"/>
            <a:ext cx="5155293" cy="2851550"/>
          </a:xfrm>
        </p:spPr>
        <p:txBody>
          <a:bodyPr wrap="square" lIns="0" tIns="0" rIns="0" bIns="0" anchor="t">
            <a:spAutoFit/>
          </a:bodyPr>
          <a:lstStyle/>
          <a:p>
            <a:pPr lvl="2"/>
            <a:endParaRPr lang="en-US" sz="2400" dirty="0" smtClean="0"/>
          </a:p>
          <a:p>
            <a:pPr lvl="2"/>
            <a:r>
              <a:rPr lang="en-US" sz="2400" dirty="0"/>
              <a:t>K</a:t>
            </a:r>
            <a:r>
              <a:rPr lang="en-US" sz="2400" dirty="0" smtClean="0"/>
              <a:t>eep </a:t>
            </a:r>
            <a:r>
              <a:rPr lang="en-US" sz="2400" dirty="0"/>
              <a:t>the commissioner informed of the workflow and compliance of the ICAOS operations. </a:t>
            </a:r>
            <a:endParaRPr lang="en-US" sz="2400" dirty="0" smtClean="0"/>
          </a:p>
          <a:p>
            <a:pPr lvl="2"/>
            <a:endParaRPr lang="en-US" sz="2400" dirty="0" smtClean="0"/>
          </a:p>
          <a:p>
            <a:pPr lvl="2"/>
            <a:r>
              <a:rPr lang="en-US" sz="2400" dirty="0"/>
              <a:t>E</a:t>
            </a:r>
            <a:r>
              <a:rPr lang="en-US" sz="2400" dirty="0" smtClean="0"/>
              <a:t>levate </a:t>
            </a:r>
            <a:r>
              <a:rPr lang="en-US" sz="2400" dirty="0"/>
              <a:t>non-compliance issues that cannot be resolved to the commissioner</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9</a:t>
            </a:fld>
            <a:endParaRPr lang="en-US">
              <a:solidFill>
                <a:schemeClr val="bg1"/>
              </a:solidFill>
            </a:endParaRPr>
          </a:p>
        </p:txBody>
      </p:sp>
      <p:sp>
        <p:nvSpPr>
          <p:cNvPr id="7"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476250" y="6275388"/>
            <a:ext cx="4114800" cy="365125"/>
          </a:xfrm>
        </p:spPr>
        <p:txBody>
          <a:bodyPr lIns="0"/>
          <a:lstStyle/>
          <a:p>
            <a:pPr algn="l"/>
            <a:endParaRPr lang="en-US" dirty="0"/>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3CAE1D0D-AE59-415C-952C-F2E00CF5190B}"/>
              </a:ext>
            </a:extLst>
          </p:cNvPr>
          <p:cNvSpPr/>
          <p:nvPr/>
        </p:nvSpPr>
        <p:spPr>
          <a:xfrm>
            <a:off x="0" y="1371601"/>
            <a:ext cx="12192000" cy="1116686"/>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CDCE96CB-BFC6-4AB8-B627-2E2640654077}"/>
              </a:ext>
            </a:extLst>
          </p:cNvPr>
          <p:cNvSpPr txBox="1">
            <a:spLocks/>
          </p:cNvSpPr>
          <p:nvPr/>
        </p:nvSpPr>
        <p:spPr>
          <a:xfrm>
            <a:off x="841829" y="1785648"/>
            <a:ext cx="4405086" cy="49244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200"/>
              </a:spcAft>
              <a:buFont typeface="Garamond" panose="02020404030301010803" pitchFamily="18" charset="0"/>
              <a:buNone/>
            </a:pPr>
            <a:r>
              <a:rPr lang="en-US" sz="3200" dirty="0" smtClean="0">
                <a:solidFill>
                  <a:schemeClr val="bg1"/>
                </a:solidFill>
              </a:rPr>
              <a:t>DCA should:</a:t>
            </a:r>
            <a:endParaRPr lang="en-US" sz="3200" dirty="0">
              <a:solidFill>
                <a:schemeClr val="bg1"/>
              </a:solidFill>
            </a:endParaRPr>
          </a:p>
        </p:txBody>
      </p:sp>
      <p:sp>
        <p:nvSpPr>
          <p:cNvPr id="19" name="Content Placeholder 2">
            <a:extLst>
              <a:ext uri="{FF2B5EF4-FFF2-40B4-BE49-F238E27FC236}">
                <a16:creationId xmlns:a16="http://schemas.microsoft.com/office/drawing/2014/main" id="{30EB648C-3A93-4F69-9EC1-6B672E1ECC7D}"/>
              </a:ext>
            </a:extLst>
          </p:cNvPr>
          <p:cNvSpPr txBox="1">
            <a:spLocks/>
          </p:cNvSpPr>
          <p:nvPr/>
        </p:nvSpPr>
        <p:spPr>
          <a:xfrm>
            <a:off x="6945085" y="1785648"/>
            <a:ext cx="4405086" cy="49244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200"/>
              </a:spcAft>
              <a:buFont typeface="Garamond" panose="02020404030301010803" pitchFamily="18" charset="0"/>
              <a:buNone/>
            </a:pPr>
            <a:r>
              <a:rPr lang="en-US" sz="3200" dirty="0" smtClean="0">
                <a:solidFill>
                  <a:schemeClr val="bg1"/>
                </a:solidFill>
              </a:rPr>
              <a:t>Commissioner should:</a:t>
            </a:r>
            <a:endParaRPr lang="en-US" sz="2400" dirty="0">
              <a:solidFill>
                <a:schemeClr val="bg1"/>
              </a:solidFill>
            </a:endParaRPr>
          </a:p>
        </p:txBody>
      </p:sp>
      <p:sp>
        <p:nvSpPr>
          <p:cNvPr id="14" name="Content Placeholder 2">
            <a:extLst>
              <a:ext uri="{FF2B5EF4-FFF2-40B4-BE49-F238E27FC236}">
                <a16:creationId xmlns:a16="http://schemas.microsoft.com/office/drawing/2014/main" id="{CCFEB3EB-D02A-4B2A-9829-29CDD5B66A36}"/>
              </a:ext>
            </a:extLst>
          </p:cNvPr>
          <p:cNvSpPr txBox="1">
            <a:spLocks/>
          </p:cNvSpPr>
          <p:nvPr/>
        </p:nvSpPr>
        <p:spPr>
          <a:xfrm>
            <a:off x="6560456" y="3007685"/>
            <a:ext cx="5155293" cy="2915670"/>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en-US" sz="2400" dirty="0" smtClean="0"/>
              <a:t>Create communication opportunities</a:t>
            </a:r>
          </a:p>
          <a:p>
            <a:pPr lvl="2"/>
            <a:endParaRPr lang="en-US" sz="2400" dirty="0" smtClean="0"/>
          </a:p>
          <a:p>
            <a:pPr lvl="2"/>
            <a:r>
              <a:rPr lang="en-US" sz="2400" dirty="0" smtClean="0"/>
              <a:t>Relay problems/concerns to state council or agency leaders to reach resolution</a:t>
            </a:r>
          </a:p>
          <a:p>
            <a:pPr lvl="2"/>
            <a:endParaRPr lang="en-US" sz="2400" dirty="0" smtClean="0"/>
          </a:p>
          <a:p>
            <a:pPr lvl="2"/>
            <a:r>
              <a:rPr lang="en-US" sz="2400" dirty="0" smtClean="0"/>
              <a:t>Be mindful of the compliance of its state &amp; ICAOS rules</a:t>
            </a:r>
            <a:endParaRPr lang="en-US" sz="2400" dirty="0"/>
          </a:p>
        </p:txBody>
      </p:sp>
    </p:spTree>
    <p:custDataLst>
      <p:tags r:id="rId1"/>
    </p:custDataLst>
    <p:extLst>
      <p:ext uri="{BB962C8B-B14F-4D97-AF65-F5344CB8AC3E}">
        <p14:creationId xmlns:p14="http://schemas.microsoft.com/office/powerpoint/2010/main" val="151211153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1SnF9Z5c"/>
  <p:tag name="ARTICULATE_SLIDE_THUMBNAIL_REFRESH" val="1"/>
  <p:tag name="ARTICULATE_PROJECT_OPEN" val="0"/>
  <p:tag name="ARTICULATE_SLIDE_COUNT" val="4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4">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6682</TotalTime>
  <Words>4347</Words>
  <Application>Microsoft Office PowerPoint</Application>
  <PresentationFormat>Widescreen</PresentationFormat>
  <Paragraphs>725</Paragraphs>
  <Slides>46</Slides>
  <Notes>46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Garamond</vt:lpstr>
      <vt:lpstr>Segoe UI</vt:lpstr>
      <vt:lpstr>Wingdings</vt:lpstr>
      <vt:lpstr>Office Theme</vt:lpstr>
      <vt:lpstr>PowerPoint Presentation</vt:lpstr>
      <vt:lpstr>Presentation Objectives</vt:lpstr>
      <vt:lpstr>PowerPoint Presentation</vt:lpstr>
      <vt:lpstr>Purpose of ICAOS</vt:lpstr>
      <vt:lpstr>PowerPoint Presentation</vt:lpstr>
      <vt:lpstr>Role of Commission, Commissioner &amp; DCA</vt:lpstr>
      <vt:lpstr>What is a DCA?</vt:lpstr>
      <vt:lpstr>Commissioner Role</vt:lpstr>
      <vt:lpstr>Importance of Commissioner/DCA Relationship</vt:lpstr>
      <vt:lpstr>PowerPoint Presentation</vt:lpstr>
      <vt:lpstr>PowerPoint Presentation</vt:lpstr>
      <vt:lpstr>PowerPoint Presentation</vt:lpstr>
      <vt:lpstr>PowerPoint Presentation</vt:lpstr>
      <vt:lpstr>Know Expectations</vt:lpstr>
      <vt:lpstr>Good Communication &amp; Positive Relationships</vt:lpstr>
      <vt:lpstr>PowerPoint Presentation</vt:lpstr>
      <vt:lpstr>Relationship Building</vt:lpstr>
      <vt:lpstr>Communication Opportunities &amp; Strategies</vt:lpstr>
      <vt:lpstr>PowerPoint Presentation</vt:lpstr>
      <vt:lpstr>PowerPoint Presentation</vt:lpstr>
      <vt:lpstr>PowerPoint Presentation</vt:lpstr>
      <vt:lpstr>Interstate Compact Legislation</vt:lpstr>
      <vt:lpstr>PowerPoint Presentation</vt:lpstr>
      <vt:lpstr>PowerPoint Presentation</vt:lpstr>
      <vt:lpstr>PowerPoint Presentation</vt:lpstr>
      <vt:lpstr>Know what needs Improvement</vt:lpstr>
      <vt:lpstr>Information &amp; Communication are Key!</vt:lpstr>
      <vt:lpstr>Effect Change in Your State</vt:lpstr>
      <vt:lpstr>Examples</vt:lpstr>
      <vt:lpstr>PowerPoint Presentation</vt:lpstr>
      <vt:lpstr>PowerPoint Presentation</vt:lpstr>
      <vt:lpstr>Regional DCA Meetings</vt:lpstr>
      <vt:lpstr>PowerPoint Presentation</vt:lpstr>
      <vt:lpstr>DCA Region Chairs</vt:lpstr>
      <vt:lpstr>State Council</vt:lpstr>
      <vt:lpstr>PowerPoint Presentation</vt:lpstr>
      <vt:lpstr>PowerPoint Presentation</vt:lpstr>
      <vt:lpstr>DCA Mentoring Program</vt:lpstr>
      <vt:lpstr>National Office Assistance</vt:lpstr>
      <vt:lpstr>PowerPoint Presentation</vt:lpstr>
      <vt:lpstr>ICAOS Resources: www.interstatecompact.org</vt:lpstr>
      <vt:lpstr>Dashboard Reports</vt:lpstr>
      <vt:lpstr>Dashboard Training</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Roy Christopher</dc:creator>
  <cp:lastModifiedBy>mspring@interstatecompact.org</cp:lastModifiedBy>
  <cp:revision>353</cp:revision>
  <dcterms:created xsi:type="dcterms:W3CDTF">2019-11-01T07:33:21Z</dcterms:created>
  <dcterms:modified xsi:type="dcterms:W3CDTF">2020-09-02T16:30:40Z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4684F672-F42B-462C-B9C3-02901C834E03</vt:lpwstr>
  </property>
  <property fmtid="{D5CDD505-2E9C-101B-9397-08002B2CF9AE}" pid="3" name="ArticulatePath">
    <vt:lpwstr>NAAG Webinar re ICJ &amp; ICAOS DRAFT AL</vt:lpwstr>
  </property>
</Properties>
</file>