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83" r:id="rId5"/>
    <p:sldMasterId id="2147483696" r:id="rId6"/>
  </p:sldMasterIdLst>
  <p:notesMasterIdLst>
    <p:notesMasterId r:id="rId33"/>
  </p:notesMasterIdLst>
  <p:handoutMasterIdLst>
    <p:handoutMasterId r:id="rId34"/>
  </p:handoutMasterIdLst>
  <p:sldIdLst>
    <p:sldId id="799" r:id="rId7"/>
    <p:sldId id="825" r:id="rId8"/>
    <p:sldId id="831" r:id="rId9"/>
    <p:sldId id="832" r:id="rId10"/>
    <p:sldId id="828" r:id="rId11"/>
    <p:sldId id="824" r:id="rId12"/>
    <p:sldId id="810" r:id="rId13"/>
    <p:sldId id="808" r:id="rId14"/>
    <p:sldId id="833" r:id="rId15"/>
    <p:sldId id="840" r:id="rId16"/>
    <p:sldId id="826" r:id="rId17"/>
    <p:sldId id="835" r:id="rId18"/>
    <p:sldId id="809" r:id="rId19"/>
    <p:sldId id="813" r:id="rId20"/>
    <p:sldId id="834" r:id="rId21"/>
    <p:sldId id="839" r:id="rId22"/>
    <p:sldId id="432" r:id="rId23"/>
    <p:sldId id="844" r:id="rId24"/>
    <p:sldId id="843" r:id="rId25"/>
    <p:sldId id="836" r:id="rId26"/>
    <p:sldId id="837" r:id="rId27"/>
    <p:sldId id="838" r:id="rId28"/>
    <p:sldId id="841" r:id="rId29"/>
    <p:sldId id="791" r:id="rId30"/>
    <p:sldId id="802" r:id="rId31"/>
    <p:sldId id="829" r:id="rId32"/>
  </p:sldIdLst>
  <p:sldSz cx="9144000" cy="6858000" type="screen4x3"/>
  <p:notesSz cx="7102475" cy="9388475"/>
  <p:custDataLst>
    <p:tags r:id="rId35"/>
  </p:custDataLst>
  <p:defaultTextStyle>
    <a:defPPr>
      <a:defRPr lang="en-US"/>
    </a:defPPr>
    <a:lvl1pPr algn="ctr" rtl="0" fontAlgn="base">
      <a:spcBef>
        <a:spcPct val="0"/>
      </a:spcBef>
      <a:spcAft>
        <a:spcPct val="0"/>
      </a:spcAft>
      <a:defRPr kern="1200">
        <a:solidFill>
          <a:schemeClr val="tx1"/>
        </a:solidFill>
        <a:latin typeface="Tahoma" charset="0"/>
        <a:ea typeface="+mn-ea"/>
        <a:cs typeface="Arial" charset="0"/>
      </a:defRPr>
    </a:lvl1pPr>
    <a:lvl2pPr marL="457200" algn="ctr" rtl="0" fontAlgn="base">
      <a:spcBef>
        <a:spcPct val="0"/>
      </a:spcBef>
      <a:spcAft>
        <a:spcPct val="0"/>
      </a:spcAft>
      <a:defRPr kern="1200">
        <a:solidFill>
          <a:schemeClr val="tx1"/>
        </a:solidFill>
        <a:latin typeface="Tahoma" charset="0"/>
        <a:ea typeface="+mn-ea"/>
        <a:cs typeface="Arial" charset="0"/>
      </a:defRPr>
    </a:lvl2pPr>
    <a:lvl3pPr marL="914400" algn="ctr" rtl="0" fontAlgn="base">
      <a:spcBef>
        <a:spcPct val="0"/>
      </a:spcBef>
      <a:spcAft>
        <a:spcPct val="0"/>
      </a:spcAft>
      <a:defRPr kern="1200">
        <a:solidFill>
          <a:schemeClr val="tx1"/>
        </a:solidFill>
        <a:latin typeface="Tahoma" charset="0"/>
        <a:ea typeface="+mn-ea"/>
        <a:cs typeface="Arial" charset="0"/>
      </a:defRPr>
    </a:lvl3pPr>
    <a:lvl4pPr marL="1371600" algn="ctr" rtl="0" fontAlgn="base">
      <a:spcBef>
        <a:spcPct val="0"/>
      </a:spcBef>
      <a:spcAft>
        <a:spcPct val="0"/>
      </a:spcAft>
      <a:defRPr kern="1200">
        <a:solidFill>
          <a:schemeClr val="tx1"/>
        </a:solidFill>
        <a:latin typeface="Tahoma" charset="0"/>
        <a:ea typeface="+mn-ea"/>
        <a:cs typeface="Arial" charset="0"/>
      </a:defRPr>
    </a:lvl4pPr>
    <a:lvl5pPr marL="1828800" algn="ctr"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521415D9-36F7-43E2-AB2F-B90AF26B5E84}">
      <p14:sectionLst xmlns:p14="http://schemas.microsoft.com/office/powerpoint/2010/main">
        <p14:section name="Default Section" id="{DAA6FA85-C3DA-43D4-90E9-8AE03D7E838F}">
          <p14:sldIdLst>
            <p14:sldId id="799"/>
            <p14:sldId id="825"/>
            <p14:sldId id="831"/>
            <p14:sldId id="832"/>
            <p14:sldId id="828"/>
            <p14:sldId id="824"/>
            <p14:sldId id="810"/>
            <p14:sldId id="808"/>
            <p14:sldId id="833"/>
            <p14:sldId id="840"/>
            <p14:sldId id="826"/>
            <p14:sldId id="835"/>
            <p14:sldId id="809"/>
            <p14:sldId id="813"/>
            <p14:sldId id="834"/>
            <p14:sldId id="839"/>
            <p14:sldId id="432"/>
          </p14:sldIdLst>
        </p14:section>
        <p14:section name="Untitled Section" id="{2DFF7A60-F8B3-4FA0-9083-4CCAB44F87CC}">
          <p14:sldIdLst>
            <p14:sldId id="844"/>
            <p14:sldId id="843"/>
            <p14:sldId id="836"/>
            <p14:sldId id="837"/>
            <p14:sldId id="838"/>
            <p14:sldId id="841"/>
            <p14:sldId id="791"/>
            <p14:sldId id="802"/>
            <p14:sldId id="8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DYSPRING" initials="M" lastIdx="1" clrIdx="0">
    <p:extLst>
      <p:ext uri="{19B8F6BF-5375-455C-9EA6-DF929625EA0E}">
        <p15:presenceInfo xmlns:p15="http://schemas.microsoft.com/office/powerpoint/2012/main" userId="MINDYSPR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a:srgbClr val="FF0000"/>
    <a:srgbClr val="FFFF00"/>
    <a:srgbClr val="00006E"/>
    <a:srgbClr val="666633"/>
    <a:srgbClr val="777777"/>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79152" autoAdjust="0"/>
  </p:normalViewPr>
  <p:slideViewPr>
    <p:cSldViewPr>
      <p:cViewPr varScale="1">
        <p:scale>
          <a:sx n="67" d="100"/>
          <a:sy n="67" d="100"/>
        </p:scale>
        <p:origin x="2014" y="48"/>
      </p:cViewPr>
      <p:guideLst>
        <p:guide orient="horz" pos="2160"/>
        <p:guide pos="2880"/>
      </p:guideLst>
    </p:cSldViewPr>
  </p:slideViewPr>
  <p:outlineViewPr>
    <p:cViewPr>
      <p:scale>
        <a:sx n="33" d="100"/>
        <a:sy n="33" d="100"/>
      </p:scale>
      <p:origin x="0" y="4950"/>
    </p:cViewPr>
  </p:outlineViewPr>
  <p:notesTextViewPr>
    <p:cViewPr>
      <p:scale>
        <a:sx n="100" d="100"/>
        <a:sy n="100" d="100"/>
      </p:scale>
      <p:origin x="0" y="0"/>
    </p:cViewPr>
  </p:notesTextViewPr>
  <p:sorterViewPr>
    <p:cViewPr>
      <p:scale>
        <a:sx n="75" d="100"/>
        <a:sy n="75" d="100"/>
      </p:scale>
      <p:origin x="0" y="68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Progress</a:t>
            </a:r>
            <a:r>
              <a:rPr lang="en-US" baseline="0" dirty="0" smtClean="0"/>
              <a:t> Reports Transmitted</a:t>
            </a:r>
            <a:endParaRPr lang="en-US" dirty="0"/>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Sheet1!$A$2:$A$5</c:f>
              <c:strCache>
                <c:ptCount val="4"/>
                <c:pt idx="0">
                  <c:v>June</c:v>
                </c:pt>
                <c:pt idx="1">
                  <c:v>July</c:v>
                </c:pt>
                <c:pt idx="2">
                  <c:v>August</c:v>
                </c:pt>
                <c:pt idx="3">
                  <c:v>September</c:v>
                </c:pt>
              </c:strCache>
            </c:strRef>
          </c:cat>
          <c:val>
            <c:numRef>
              <c:f>Sheet1!$B$2:$B$5</c:f>
              <c:numCache>
                <c:formatCode>General</c:formatCode>
                <c:ptCount val="4"/>
                <c:pt idx="0">
                  <c:v>12587</c:v>
                </c:pt>
                <c:pt idx="1">
                  <c:v>9888</c:v>
                </c:pt>
                <c:pt idx="2">
                  <c:v>11151</c:v>
                </c:pt>
                <c:pt idx="3">
                  <c:v>9793</c:v>
                </c:pt>
              </c:numCache>
            </c:numRef>
          </c:val>
          <c:extLst>
            <c:ext xmlns:c16="http://schemas.microsoft.com/office/drawing/2014/chart" uri="{C3380CC4-5D6E-409C-BE32-E72D297353CC}">
              <c16:uniqueId val="{00000000-2BEA-476A-A2DA-A6A9194B2D33}"/>
            </c:ext>
          </c:extLst>
        </c:ser>
        <c:ser>
          <c:idx val="1"/>
          <c:order val="1"/>
          <c:tx>
            <c:strRef>
              <c:f>Sheet1!$C$1</c:f>
              <c:strCache>
                <c:ptCount val="1"/>
                <c:pt idx="0">
                  <c:v>2017</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Sheet1!$A$2:$A$5</c:f>
              <c:strCache>
                <c:ptCount val="4"/>
                <c:pt idx="0">
                  <c:v>June</c:v>
                </c:pt>
                <c:pt idx="1">
                  <c:v>July</c:v>
                </c:pt>
                <c:pt idx="2">
                  <c:v>August</c:v>
                </c:pt>
                <c:pt idx="3">
                  <c:v>September</c:v>
                </c:pt>
              </c:strCache>
            </c:strRef>
          </c:cat>
          <c:val>
            <c:numRef>
              <c:f>Sheet1!$C$2:$C$5</c:f>
              <c:numCache>
                <c:formatCode>General</c:formatCode>
                <c:ptCount val="4"/>
                <c:pt idx="0">
                  <c:v>6233</c:v>
                </c:pt>
                <c:pt idx="1">
                  <c:v>5291</c:v>
                </c:pt>
                <c:pt idx="2">
                  <c:v>6601</c:v>
                </c:pt>
                <c:pt idx="3">
                  <c:v>5295</c:v>
                </c:pt>
              </c:numCache>
            </c:numRef>
          </c:val>
          <c:extLst>
            <c:ext xmlns:c16="http://schemas.microsoft.com/office/drawing/2014/chart" uri="{C3380CC4-5D6E-409C-BE32-E72D297353CC}">
              <c16:uniqueId val="{00000000-0D0E-4A1B-A9E8-FDFF10511B84}"/>
            </c:ext>
          </c:extLst>
        </c:ser>
        <c:dLbls>
          <c:dLblPos val="outEnd"/>
          <c:showLegendKey val="0"/>
          <c:showVal val="1"/>
          <c:showCatName val="0"/>
          <c:showSerName val="0"/>
          <c:showPercent val="0"/>
          <c:showBubbleSize val="0"/>
        </c:dLbls>
        <c:gapWidth val="100"/>
        <c:axId val="428806456"/>
        <c:axId val="428808424"/>
      </c:barChart>
      <c:catAx>
        <c:axId val="4288064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28808424"/>
        <c:crosses val="autoZero"/>
        <c:auto val="1"/>
        <c:lblAlgn val="ctr"/>
        <c:lblOffset val="100"/>
        <c:noMultiLvlLbl val="1"/>
      </c:catAx>
      <c:valAx>
        <c:axId val="42880842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28806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Reporting ‘Significant</a:t>
            </a:r>
            <a:r>
              <a:rPr lang="en-US" baseline="0" dirty="0" smtClean="0"/>
              <a:t> Violations’ vs ‘Behavior Requiring Retaking’</a:t>
            </a:r>
            <a:endParaRPr lang="en-US" dirty="0"/>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2016</c:v>
                </c:pt>
              </c:strCache>
            </c:strRef>
          </c:tx>
          <c:spPr>
            <a:ln w="34925" cap="rnd">
              <a:solidFill>
                <a:schemeClr val="accent6"/>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Sheet1!$A$2:$A$6</c:f>
              <c:strCache>
                <c:ptCount val="5"/>
                <c:pt idx="0">
                  <c:v>May</c:v>
                </c:pt>
                <c:pt idx="1">
                  <c:v>June</c:v>
                </c:pt>
                <c:pt idx="2">
                  <c:v>July</c:v>
                </c:pt>
                <c:pt idx="3">
                  <c:v>August</c:v>
                </c:pt>
                <c:pt idx="4">
                  <c:v>September</c:v>
                </c:pt>
              </c:strCache>
            </c:strRef>
          </c:cat>
          <c:val>
            <c:numRef>
              <c:f>Sheet1!$B$2:$B$6</c:f>
              <c:numCache>
                <c:formatCode>General</c:formatCode>
                <c:ptCount val="5"/>
                <c:pt idx="0">
                  <c:v>1851</c:v>
                </c:pt>
                <c:pt idx="1">
                  <c:v>2083</c:v>
                </c:pt>
                <c:pt idx="2">
                  <c:v>1709</c:v>
                </c:pt>
                <c:pt idx="3">
                  <c:v>2118</c:v>
                </c:pt>
                <c:pt idx="4">
                  <c:v>1853</c:v>
                </c:pt>
              </c:numCache>
            </c:numRef>
          </c:val>
          <c:smooth val="0"/>
          <c:extLst>
            <c:ext xmlns:c16="http://schemas.microsoft.com/office/drawing/2014/chart" uri="{C3380CC4-5D6E-409C-BE32-E72D297353CC}">
              <c16:uniqueId val="{00000000-0EB2-497F-9AEF-0238C4A21383}"/>
            </c:ext>
          </c:extLst>
        </c:ser>
        <c:ser>
          <c:idx val="1"/>
          <c:order val="1"/>
          <c:tx>
            <c:strRef>
              <c:f>Sheet1!$C$1</c:f>
              <c:strCache>
                <c:ptCount val="1"/>
                <c:pt idx="0">
                  <c:v>2017</c:v>
                </c:pt>
              </c:strCache>
            </c:strRef>
          </c:tx>
          <c:spPr>
            <a:ln w="34925" cap="rnd">
              <a:solidFill>
                <a:schemeClr val="accent5"/>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Sheet1!$A$2:$A$6</c:f>
              <c:strCache>
                <c:ptCount val="5"/>
                <c:pt idx="0">
                  <c:v>May</c:v>
                </c:pt>
                <c:pt idx="1">
                  <c:v>June</c:v>
                </c:pt>
                <c:pt idx="2">
                  <c:v>July</c:v>
                </c:pt>
                <c:pt idx="3">
                  <c:v>August</c:v>
                </c:pt>
                <c:pt idx="4">
                  <c:v>September</c:v>
                </c:pt>
              </c:strCache>
            </c:strRef>
          </c:cat>
          <c:val>
            <c:numRef>
              <c:f>Sheet1!$C$2:$C$6</c:f>
              <c:numCache>
                <c:formatCode>General</c:formatCode>
                <c:ptCount val="5"/>
                <c:pt idx="0">
                  <c:v>1574</c:v>
                </c:pt>
                <c:pt idx="1">
                  <c:v>458</c:v>
                </c:pt>
                <c:pt idx="2">
                  <c:v>372</c:v>
                </c:pt>
                <c:pt idx="3">
                  <c:v>528</c:v>
                </c:pt>
                <c:pt idx="4">
                  <c:v>428</c:v>
                </c:pt>
              </c:numCache>
            </c:numRef>
          </c:val>
          <c:smooth val="0"/>
          <c:extLst>
            <c:ext xmlns:c16="http://schemas.microsoft.com/office/drawing/2014/chart" uri="{C3380CC4-5D6E-409C-BE32-E72D297353CC}">
              <c16:uniqueId val="{00000001-0EB2-497F-9AEF-0238C4A21383}"/>
            </c:ext>
          </c:extLst>
        </c:ser>
        <c:ser>
          <c:idx val="2"/>
          <c:order val="2"/>
          <c:tx>
            <c:strRef>
              <c:f>Sheet1!$D$1</c:f>
              <c:strCache>
                <c:ptCount val="1"/>
                <c:pt idx="0">
                  <c:v>Retake Closures 2016</c:v>
                </c:pt>
              </c:strCache>
            </c:strRef>
          </c:tx>
          <c:spPr>
            <a:ln w="34925" cap="rnd">
              <a:solidFill>
                <a:schemeClr val="accent4"/>
              </a:solidFill>
              <a:prstDash val="sysDash"/>
              <a:round/>
            </a:ln>
            <a:effectLst>
              <a:outerShdw blurRad="40000" dist="23000" dir="5400000" rotWithShape="0">
                <a:srgbClr val="000000">
                  <a:alpha val="35000"/>
                </a:srgbClr>
              </a:outerShdw>
            </a:effectLst>
          </c:spPr>
          <c:marker>
            <c:symbol val="none"/>
          </c:marker>
          <c:cat>
            <c:strRef>
              <c:f>Sheet1!$A$2:$A$6</c:f>
              <c:strCache>
                <c:ptCount val="5"/>
                <c:pt idx="0">
                  <c:v>May</c:v>
                </c:pt>
                <c:pt idx="1">
                  <c:v>June</c:v>
                </c:pt>
                <c:pt idx="2">
                  <c:v>July</c:v>
                </c:pt>
                <c:pt idx="3">
                  <c:v>August</c:v>
                </c:pt>
                <c:pt idx="4">
                  <c:v>September</c:v>
                </c:pt>
              </c:strCache>
            </c:strRef>
          </c:cat>
          <c:val>
            <c:numRef>
              <c:f>Sheet1!$D$2:$D$6</c:f>
              <c:numCache>
                <c:formatCode>General</c:formatCode>
                <c:ptCount val="5"/>
                <c:pt idx="0">
                  <c:v>337</c:v>
                </c:pt>
                <c:pt idx="1">
                  <c:v>345</c:v>
                </c:pt>
                <c:pt idx="2">
                  <c:v>301</c:v>
                </c:pt>
                <c:pt idx="3">
                  <c:v>372</c:v>
                </c:pt>
                <c:pt idx="4">
                  <c:v>346</c:v>
                </c:pt>
              </c:numCache>
            </c:numRef>
          </c:val>
          <c:smooth val="0"/>
          <c:extLst>
            <c:ext xmlns:c16="http://schemas.microsoft.com/office/drawing/2014/chart" uri="{C3380CC4-5D6E-409C-BE32-E72D297353CC}">
              <c16:uniqueId val="{00000003-0EB2-497F-9AEF-0238C4A21383}"/>
            </c:ext>
          </c:extLst>
        </c:ser>
        <c:ser>
          <c:idx val="3"/>
          <c:order val="3"/>
          <c:tx>
            <c:strRef>
              <c:f>Sheet1!$E$1</c:f>
              <c:strCache>
                <c:ptCount val="1"/>
                <c:pt idx="0">
                  <c:v>Retake Closures 2017</c:v>
                </c:pt>
              </c:strCache>
            </c:strRef>
          </c:tx>
          <c:spPr>
            <a:ln w="34925" cap="rnd">
              <a:solidFill>
                <a:srgbClr val="9999FF"/>
              </a:solidFill>
              <a:prstDash val="sysDash"/>
              <a:round/>
            </a:ln>
            <a:effectLst>
              <a:outerShdw blurRad="40000" dist="23000" dir="5400000" rotWithShape="0">
                <a:srgbClr val="000000">
                  <a:alpha val="35000"/>
                </a:srgbClr>
              </a:outerShdw>
            </a:effectLst>
          </c:spPr>
          <c:marker>
            <c:symbol val="none"/>
          </c:marker>
          <c:cat>
            <c:strRef>
              <c:f>Sheet1!$A$2:$A$6</c:f>
              <c:strCache>
                <c:ptCount val="5"/>
                <c:pt idx="0">
                  <c:v>May</c:v>
                </c:pt>
                <c:pt idx="1">
                  <c:v>June</c:v>
                </c:pt>
                <c:pt idx="2">
                  <c:v>July</c:v>
                </c:pt>
                <c:pt idx="3">
                  <c:v>August</c:v>
                </c:pt>
                <c:pt idx="4">
                  <c:v>September</c:v>
                </c:pt>
              </c:strCache>
            </c:strRef>
          </c:cat>
          <c:val>
            <c:numRef>
              <c:f>Sheet1!$E$2:$E$6</c:f>
              <c:numCache>
                <c:formatCode>General</c:formatCode>
                <c:ptCount val="5"/>
                <c:pt idx="0">
                  <c:v>358</c:v>
                </c:pt>
                <c:pt idx="1">
                  <c:v>330</c:v>
                </c:pt>
                <c:pt idx="2">
                  <c:v>264</c:v>
                </c:pt>
                <c:pt idx="3">
                  <c:v>392</c:v>
                </c:pt>
                <c:pt idx="4">
                  <c:v>312</c:v>
                </c:pt>
              </c:numCache>
            </c:numRef>
          </c:val>
          <c:smooth val="0"/>
          <c:extLst>
            <c:ext xmlns:c16="http://schemas.microsoft.com/office/drawing/2014/chart" uri="{C3380CC4-5D6E-409C-BE32-E72D297353CC}">
              <c16:uniqueId val="{00000002-7A2B-402E-BBC6-D8CEAF768C1E}"/>
            </c:ext>
          </c:extLst>
        </c:ser>
        <c:dLbls>
          <c:showLegendKey val="0"/>
          <c:showVal val="0"/>
          <c:showCatName val="0"/>
          <c:showSerName val="0"/>
          <c:showPercent val="0"/>
          <c:showBubbleSize val="0"/>
        </c:dLbls>
        <c:smooth val="0"/>
        <c:axId val="423419696"/>
        <c:axId val="423420680"/>
      </c:lineChart>
      <c:catAx>
        <c:axId val="42341969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23420680"/>
        <c:crosses val="autoZero"/>
        <c:auto val="1"/>
        <c:lblAlgn val="ctr"/>
        <c:lblOffset val="100"/>
        <c:noMultiLvlLbl val="0"/>
      </c:catAx>
      <c:valAx>
        <c:axId val="42342068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23419696"/>
        <c:crosses val="autoZero"/>
        <c:crossBetween val="between"/>
      </c:valAx>
      <c:spPr>
        <a:noFill/>
        <a:ln>
          <a:noFill/>
        </a:ln>
        <a:effectLst/>
      </c:spPr>
    </c:plotArea>
    <c:legend>
      <c:legendPos val="b"/>
      <c:layout>
        <c:manualLayout>
          <c:xMode val="edge"/>
          <c:yMode val="edge"/>
          <c:x val="0.29514788082045301"/>
          <c:y val="0.92918589922188932"/>
          <c:w val="0.70485211917954704"/>
          <c:h val="5.397790481274371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9-19T09:21:04.752" idx="1">
    <p:pos x="4289" y="1008"/>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89761-694D-42B6-BAB3-2E4102266098}" type="doc">
      <dgm:prSet loTypeId="urn:microsoft.com/office/officeart/2005/8/layout/equation1" loCatId="process" qsTypeId="urn:microsoft.com/office/officeart/2005/8/quickstyle/3d3" qsCatId="3D" csTypeId="urn:microsoft.com/office/officeart/2005/8/colors/accent2_2" csCatId="accent2" phldr="1"/>
      <dgm:spPr/>
      <dgm:t>
        <a:bodyPr/>
        <a:lstStyle/>
        <a:p>
          <a:endParaRPr lang="en-US"/>
        </a:p>
      </dgm:t>
    </dgm:pt>
    <dgm:pt modelId="{13383A05-BDB8-41B2-8CF6-8BB4FA1C529E}">
      <dgm:prSet phldrT="[Text]" custT="1"/>
      <dgm:spPr/>
      <dgm:t>
        <a:bodyPr/>
        <a:lstStyle/>
        <a:p>
          <a:r>
            <a:rPr lang="en-US" sz="2000" dirty="0"/>
            <a:t>Non-Compliant Behavior</a:t>
          </a:r>
        </a:p>
      </dgm:t>
    </dgm:pt>
    <dgm:pt modelId="{5DC21561-39E6-46C5-913E-612731C01770}" type="parTrans" cxnId="{B8CF1236-FD03-48DF-BFE8-5D11A9796556}">
      <dgm:prSet/>
      <dgm:spPr/>
      <dgm:t>
        <a:bodyPr/>
        <a:lstStyle/>
        <a:p>
          <a:endParaRPr lang="en-US">
            <a:solidFill>
              <a:schemeClr val="bg1"/>
            </a:solidFill>
          </a:endParaRPr>
        </a:p>
      </dgm:t>
    </dgm:pt>
    <dgm:pt modelId="{D843EBC8-FC81-4215-8548-5ACE04352360}" type="sibTrans" cxnId="{B8CF1236-FD03-48DF-BFE8-5D11A9796556}">
      <dgm:prSet/>
      <dgm:spPr/>
      <dgm:t>
        <a:bodyPr/>
        <a:lstStyle/>
        <a:p>
          <a:endParaRPr lang="en-US">
            <a:solidFill>
              <a:schemeClr val="bg1"/>
            </a:solidFill>
          </a:endParaRPr>
        </a:p>
      </dgm:t>
    </dgm:pt>
    <dgm:pt modelId="{48AD825F-2460-49C2-A6B8-E9CCBD71BBB0}">
      <dgm:prSet phldrT="[Text]"/>
      <dgm:spPr/>
      <dgm:t>
        <a:bodyPr/>
        <a:lstStyle/>
        <a:p>
          <a:r>
            <a:rPr lang="en-US" dirty="0" smtClean="0"/>
            <a:t>RECEIVING STATE </a:t>
          </a:r>
          <a:r>
            <a:rPr lang="en-US" u="sng" dirty="0" smtClean="0"/>
            <a:t>would</a:t>
          </a:r>
          <a:r>
            <a:rPr lang="en-US" dirty="0" smtClean="0"/>
            <a:t> request revocation</a:t>
          </a:r>
          <a:endParaRPr lang="en-US" dirty="0"/>
        </a:p>
      </dgm:t>
    </dgm:pt>
    <dgm:pt modelId="{DFD7D785-8441-42D4-9348-717423088622}" type="parTrans" cxnId="{6680C6E2-1860-4F14-B943-35024EA1EAA1}">
      <dgm:prSet/>
      <dgm:spPr/>
      <dgm:t>
        <a:bodyPr/>
        <a:lstStyle/>
        <a:p>
          <a:endParaRPr lang="en-US">
            <a:solidFill>
              <a:schemeClr val="bg1"/>
            </a:solidFill>
          </a:endParaRPr>
        </a:p>
      </dgm:t>
    </dgm:pt>
    <dgm:pt modelId="{911D5AA0-1D21-4382-B5D1-8EE7CD2128A6}" type="sibTrans" cxnId="{6680C6E2-1860-4F14-B943-35024EA1EAA1}">
      <dgm:prSet/>
      <dgm:spPr/>
      <dgm:t>
        <a:bodyPr/>
        <a:lstStyle/>
        <a:p>
          <a:endParaRPr lang="en-US">
            <a:solidFill>
              <a:schemeClr val="bg1"/>
            </a:solidFill>
          </a:endParaRPr>
        </a:p>
      </dgm:t>
    </dgm:pt>
    <dgm:pt modelId="{204CF943-CD38-4B98-B41B-0A66FD32AB6E}">
      <dgm:prSet/>
      <dgm:spPr>
        <a:solidFill>
          <a:srgbClr val="FF0000"/>
        </a:solidFill>
      </dgm:spPr>
      <dgm:t>
        <a:bodyPr/>
        <a:lstStyle/>
        <a:p>
          <a:r>
            <a:rPr lang="en-US" b="1" dirty="0">
              <a:solidFill>
                <a:schemeClr val="tx1"/>
              </a:solidFill>
            </a:rPr>
            <a:t>RETAKING</a:t>
          </a:r>
        </a:p>
        <a:p>
          <a:r>
            <a:rPr lang="en-US" b="1" u="sng" dirty="0">
              <a:solidFill>
                <a:schemeClr val="tx1"/>
              </a:solidFill>
            </a:rPr>
            <a:t>DOCUMENTED</a:t>
          </a:r>
        </a:p>
        <a:p>
          <a:r>
            <a:rPr lang="en-US" b="1" dirty="0">
              <a:solidFill>
                <a:schemeClr val="tx1"/>
              </a:solidFill>
            </a:rPr>
            <a:t>Unsuccessful Supervision</a:t>
          </a:r>
        </a:p>
      </dgm:t>
    </dgm:pt>
    <dgm:pt modelId="{F5631DFE-8702-47C5-8B4D-C8832935B0EE}" type="parTrans" cxnId="{BAB6101B-84EF-4844-ACCC-6AED25D30D78}">
      <dgm:prSet/>
      <dgm:spPr/>
      <dgm:t>
        <a:bodyPr/>
        <a:lstStyle/>
        <a:p>
          <a:endParaRPr lang="en-US"/>
        </a:p>
      </dgm:t>
    </dgm:pt>
    <dgm:pt modelId="{75816CCE-91C5-4625-A6C9-DFBD543554CB}" type="sibTrans" cxnId="{BAB6101B-84EF-4844-ACCC-6AED25D30D78}">
      <dgm:prSet/>
      <dgm:spPr/>
      <dgm:t>
        <a:bodyPr/>
        <a:lstStyle/>
        <a:p>
          <a:endParaRPr lang="en-US"/>
        </a:p>
      </dgm:t>
    </dgm:pt>
    <dgm:pt modelId="{0BB3791D-652F-49D8-B18D-56C320358FB7}" type="pres">
      <dgm:prSet presAssocID="{DB189761-694D-42B6-BAB3-2E4102266098}" presName="linearFlow" presStyleCnt="0">
        <dgm:presLayoutVars>
          <dgm:dir/>
          <dgm:resizeHandles val="exact"/>
        </dgm:presLayoutVars>
      </dgm:prSet>
      <dgm:spPr/>
      <dgm:t>
        <a:bodyPr/>
        <a:lstStyle/>
        <a:p>
          <a:endParaRPr lang="en-US"/>
        </a:p>
      </dgm:t>
    </dgm:pt>
    <dgm:pt modelId="{13D57F35-98E2-4F45-B3E1-A2CBCA528470}" type="pres">
      <dgm:prSet presAssocID="{13383A05-BDB8-41B2-8CF6-8BB4FA1C529E}" presName="node" presStyleLbl="node1" presStyleIdx="0" presStyleCnt="3">
        <dgm:presLayoutVars>
          <dgm:bulletEnabled val="1"/>
        </dgm:presLayoutVars>
      </dgm:prSet>
      <dgm:spPr/>
      <dgm:t>
        <a:bodyPr/>
        <a:lstStyle/>
        <a:p>
          <a:endParaRPr lang="en-US"/>
        </a:p>
      </dgm:t>
    </dgm:pt>
    <dgm:pt modelId="{EA9AAFC7-FC2F-436D-823C-F73CAE651C39}" type="pres">
      <dgm:prSet presAssocID="{D843EBC8-FC81-4215-8548-5ACE04352360}" presName="spacerL" presStyleCnt="0"/>
      <dgm:spPr/>
    </dgm:pt>
    <dgm:pt modelId="{AE7DE967-AE52-487A-AC56-E4BD2B362DE7}" type="pres">
      <dgm:prSet presAssocID="{D843EBC8-FC81-4215-8548-5ACE04352360}" presName="sibTrans" presStyleLbl="sibTrans2D1" presStyleIdx="0" presStyleCnt="2"/>
      <dgm:spPr/>
      <dgm:t>
        <a:bodyPr/>
        <a:lstStyle/>
        <a:p>
          <a:endParaRPr lang="en-US"/>
        </a:p>
      </dgm:t>
    </dgm:pt>
    <dgm:pt modelId="{1D651081-1188-416F-B130-C5038F4ACE18}" type="pres">
      <dgm:prSet presAssocID="{D843EBC8-FC81-4215-8548-5ACE04352360}" presName="spacerR" presStyleCnt="0"/>
      <dgm:spPr/>
    </dgm:pt>
    <dgm:pt modelId="{FD76C66F-144A-4101-8C3C-C78CE8758143}" type="pres">
      <dgm:prSet presAssocID="{48AD825F-2460-49C2-A6B8-E9CCBD71BBB0}" presName="node" presStyleLbl="node1" presStyleIdx="1" presStyleCnt="3">
        <dgm:presLayoutVars>
          <dgm:bulletEnabled val="1"/>
        </dgm:presLayoutVars>
      </dgm:prSet>
      <dgm:spPr/>
      <dgm:t>
        <a:bodyPr/>
        <a:lstStyle/>
        <a:p>
          <a:endParaRPr lang="en-US"/>
        </a:p>
      </dgm:t>
    </dgm:pt>
    <dgm:pt modelId="{E47C3901-23B3-49DF-BF5A-96E0BC74C0EE}" type="pres">
      <dgm:prSet presAssocID="{911D5AA0-1D21-4382-B5D1-8EE7CD2128A6}" presName="spacerL" presStyleCnt="0"/>
      <dgm:spPr/>
    </dgm:pt>
    <dgm:pt modelId="{2FB8C9D9-F4B3-4639-97B2-E0AE16C9CA2A}" type="pres">
      <dgm:prSet presAssocID="{911D5AA0-1D21-4382-B5D1-8EE7CD2128A6}" presName="sibTrans" presStyleLbl="sibTrans2D1" presStyleIdx="1" presStyleCnt="2"/>
      <dgm:spPr/>
      <dgm:t>
        <a:bodyPr/>
        <a:lstStyle/>
        <a:p>
          <a:endParaRPr lang="en-US"/>
        </a:p>
      </dgm:t>
    </dgm:pt>
    <dgm:pt modelId="{91E39BCE-6C9B-4857-A363-3957CE04C8A0}" type="pres">
      <dgm:prSet presAssocID="{911D5AA0-1D21-4382-B5D1-8EE7CD2128A6}" presName="spacerR" presStyleCnt="0"/>
      <dgm:spPr/>
    </dgm:pt>
    <dgm:pt modelId="{F4F0548D-73FF-42E3-A1C1-C6DF9DD375C6}" type="pres">
      <dgm:prSet presAssocID="{204CF943-CD38-4B98-B41B-0A66FD32AB6E}" presName="node" presStyleLbl="node1" presStyleIdx="2" presStyleCnt="3">
        <dgm:presLayoutVars>
          <dgm:bulletEnabled val="1"/>
        </dgm:presLayoutVars>
      </dgm:prSet>
      <dgm:spPr/>
      <dgm:t>
        <a:bodyPr/>
        <a:lstStyle/>
        <a:p>
          <a:endParaRPr lang="en-US"/>
        </a:p>
      </dgm:t>
    </dgm:pt>
  </dgm:ptLst>
  <dgm:cxnLst>
    <dgm:cxn modelId="{0012D09D-202A-406F-8ED3-11E29F14877D}" type="presOf" srcId="{13383A05-BDB8-41B2-8CF6-8BB4FA1C529E}" destId="{13D57F35-98E2-4F45-B3E1-A2CBCA528470}" srcOrd="0" destOrd="0" presId="urn:microsoft.com/office/officeart/2005/8/layout/equation1"/>
    <dgm:cxn modelId="{AFB7821E-DDB0-4B60-8433-5961C11CD4D5}" type="presOf" srcId="{204CF943-CD38-4B98-B41B-0A66FD32AB6E}" destId="{F4F0548D-73FF-42E3-A1C1-C6DF9DD375C6}" srcOrd="0" destOrd="0" presId="urn:microsoft.com/office/officeart/2005/8/layout/equation1"/>
    <dgm:cxn modelId="{B8CF1236-FD03-48DF-BFE8-5D11A9796556}" srcId="{DB189761-694D-42B6-BAB3-2E4102266098}" destId="{13383A05-BDB8-41B2-8CF6-8BB4FA1C529E}" srcOrd="0" destOrd="0" parTransId="{5DC21561-39E6-46C5-913E-612731C01770}" sibTransId="{D843EBC8-FC81-4215-8548-5ACE04352360}"/>
    <dgm:cxn modelId="{BAB6101B-84EF-4844-ACCC-6AED25D30D78}" srcId="{DB189761-694D-42B6-BAB3-2E4102266098}" destId="{204CF943-CD38-4B98-B41B-0A66FD32AB6E}" srcOrd="2" destOrd="0" parTransId="{F5631DFE-8702-47C5-8B4D-C8832935B0EE}" sibTransId="{75816CCE-91C5-4625-A6C9-DFBD543554CB}"/>
    <dgm:cxn modelId="{6680C6E2-1860-4F14-B943-35024EA1EAA1}" srcId="{DB189761-694D-42B6-BAB3-2E4102266098}" destId="{48AD825F-2460-49C2-A6B8-E9CCBD71BBB0}" srcOrd="1" destOrd="0" parTransId="{DFD7D785-8441-42D4-9348-717423088622}" sibTransId="{911D5AA0-1D21-4382-B5D1-8EE7CD2128A6}"/>
    <dgm:cxn modelId="{5F10A1AD-5C56-4BD5-A261-EC4535B6A8B5}" type="presOf" srcId="{911D5AA0-1D21-4382-B5D1-8EE7CD2128A6}" destId="{2FB8C9D9-F4B3-4639-97B2-E0AE16C9CA2A}" srcOrd="0" destOrd="0" presId="urn:microsoft.com/office/officeart/2005/8/layout/equation1"/>
    <dgm:cxn modelId="{A1E14907-D808-4770-A88A-4F23D229B57F}" type="presOf" srcId="{DB189761-694D-42B6-BAB3-2E4102266098}" destId="{0BB3791D-652F-49D8-B18D-56C320358FB7}" srcOrd="0" destOrd="0" presId="urn:microsoft.com/office/officeart/2005/8/layout/equation1"/>
    <dgm:cxn modelId="{4B13B3BC-5A7D-4D70-8AB3-3EDA34B2B8BF}" type="presOf" srcId="{D843EBC8-FC81-4215-8548-5ACE04352360}" destId="{AE7DE967-AE52-487A-AC56-E4BD2B362DE7}" srcOrd="0" destOrd="0" presId="urn:microsoft.com/office/officeart/2005/8/layout/equation1"/>
    <dgm:cxn modelId="{8F83778E-8685-4E51-B9D0-580B97046AD5}" type="presOf" srcId="{48AD825F-2460-49C2-A6B8-E9CCBD71BBB0}" destId="{FD76C66F-144A-4101-8C3C-C78CE8758143}" srcOrd="0" destOrd="0" presId="urn:microsoft.com/office/officeart/2005/8/layout/equation1"/>
    <dgm:cxn modelId="{490636F1-FE32-4C58-8C66-83F9F241328C}" type="presParOf" srcId="{0BB3791D-652F-49D8-B18D-56C320358FB7}" destId="{13D57F35-98E2-4F45-B3E1-A2CBCA528470}" srcOrd="0" destOrd="0" presId="urn:microsoft.com/office/officeart/2005/8/layout/equation1"/>
    <dgm:cxn modelId="{BBB60CA5-5E5C-41E8-8319-28380DA04906}" type="presParOf" srcId="{0BB3791D-652F-49D8-B18D-56C320358FB7}" destId="{EA9AAFC7-FC2F-436D-823C-F73CAE651C39}" srcOrd="1" destOrd="0" presId="urn:microsoft.com/office/officeart/2005/8/layout/equation1"/>
    <dgm:cxn modelId="{26228D60-5A3B-4871-817F-89A07F95331C}" type="presParOf" srcId="{0BB3791D-652F-49D8-B18D-56C320358FB7}" destId="{AE7DE967-AE52-487A-AC56-E4BD2B362DE7}" srcOrd="2" destOrd="0" presId="urn:microsoft.com/office/officeart/2005/8/layout/equation1"/>
    <dgm:cxn modelId="{20867EFB-9105-4C24-8840-19A246F2CACD}" type="presParOf" srcId="{0BB3791D-652F-49D8-B18D-56C320358FB7}" destId="{1D651081-1188-416F-B130-C5038F4ACE18}" srcOrd="3" destOrd="0" presId="urn:microsoft.com/office/officeart/2005/8/layout/equation1"/>
    <dgm:cxn modelId="{91950CE5-46B1-4405-B442-A63969FA4A07}" type="presParOf" srcId="{0BB3791D-652F-49D8-B18D-56C320358FB7}" destId="{FD76C66F-144A-4101-8C3C-C78CE8758143}" srcOrd="4" destOrd="0" presId="urn:microsoft.com/office/officeart/2005/8/layout/equation1"/>
    <dgm:cxn modelId="{63F8431B-E1E4-4338-B6C0-3A699194F902}" type="presParOf" srcId="{0BB3791D-652F-49D8-B18D-56C320358FB7}" destId="{E47C3901-23B3-49DF-BF5A-96E0BC74C0EE}" srcOrd="5" destOrd="0" presId="urn:microsoft.com/office/officeart/2005/8/layout/equation1"/>
    <dgm:cxn modelId="{57FC5861-E5EC-4A04-9CE2-276BF2F41F44}" type="presParOf" srcId="{0BB3791D-652F-49D8-B18D-56C320358FB7}" destId="{2FB8C9D9-F4B3-4639-97B2-E0AE16C9CA2A}" srcOrd="6" destOrd="0" presId="urn:microsoft.com/office/officeart/2005/8/layout/equation1"/>
    <dgm:cxn modelId="{B34AA6B3-DCFE-4EE7-9469-36B166255831}" type="presParOf" srcId="{0BB3791D-652F-49D8-B18D-56C320358FB7}" destId="{91E39BCE-6C9B-4857-A363-3957CE04C8A0}" srcOrd="7" destOrd="0" presId="urn:microsoft.com/office/officeart/2005/8/layout/equation1"/>
    <dgm:cxn modelId="{594D1E36-69BC-4CCB-B6AC-5D77C6837EA0}" type="presParOf" srcId="{0BB3791D-652F-49D8-B18D-56C320358FB7}" destId="{F4F0548D-73FF-42E3-A1C1-C6DF9DD375C6}" srcOrd="8" destOrd="0" presId="urn:microsoft.com/office/officeart/2005/8/layout/equati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189761-694D-42B6-BAB3-2E4102266098}" type="doc">
      <dgm:prSet loTypeId="urn:microsoft.com/office/officeart/2005/8/layout/equation1" loCatId="process" qsTypeId="urn:microsoft.com/office/officeart/2005/8/quickstyle/3d3" qsCatId="3D" csTypeId="urn:microsoft.com/office/officeart/2005/8/colors/accent2_2" csCatId="accent2" phldr="1"/>
      <dgm:spPr/>
      <dgm:t>
        <a:bodyPr/>
        <a:lstStyle/>
        <a:p>
          <a:endParaRPr lang="en-US"/>
        </a:p>
      </dgm:t>
    </dgm:pt>
    <dgm:pt modelId="{13383A05-BDB8-41B2-8CF6-8BB4FA1C529E}">
      <dgm:prSet phldrT="[Text]" custT="1"/>
      <dgm:spPr/>
      <dgm:t>
        <a:bodyPr/>
        <a:lstStyle/>
        <a:p>
          <a:r>
            <a:rPr lang="en-US" sz="2000" dirty="0"/>
            <a:t>Non-Compliant Behavior</a:t>
          </a:r>
        </a:p>
      </dgm:t>
    </dgm:pt>
    <dgm:pt modelId="{5DC21561-39E6-46C5-913E-612731C01770}" type="parTrans" cxnId="{B8CF1236-FD03-48DF-BFE8-5D11A9796556}">
      <dgm:prSet/>
      <dgm:spPr/>
      <dgm:t>
        <a:bodyPr/>
        <a:lstStyle/>
        <a:p>
          <a:endParaRPr lang="en-US">
            <a:solidFill>
              <a:schemeClr val="bg1"/>
            </a:solidFill>
          </a:endParaRPr>
        </a:p>
      </dgm:t>
    </dgm:pt>
    <dgm:pt modelId="{D843EBC8-FC81-4215-8548-5ACE04352360}" type="sibTrans" cxnId="{B8CF1236-FD03-48DF-BFE8-5D11A9796556}">
      <dgm:prSet/>
      <dgm:spPr/>
      <dgm:t>
        <a:bodyPr/>
        <a:lstStyle/>
        <a:p>
          <a:endParaRPr lang="en-US">
            <a:solidFill>
              <a:schemeClr val="bg1"/>
            </a:solidFill>
          </a:endParaRPr>
        </a:p>
      </dgm:t>
    </dgm:pt>
    <dgm:pt modelId="{48AD825F-2460-49C2-A6B8-E9CCBD71BBB0}">
      <dgm:prSet phldrT="[Text]"/>
      <dgm:spPr/>
      <dgm:t>
        <a:bodyPr/>
        <a:lstStyle/>
        <a:p>
          <a:r>
            <a:rPr lang="en-US" b="1" dirty="0" smtClean="0"/>
            <a:t>Sanctions would be applied</a:t>
          </a:r>
          <a:r>
            <a:rPr lang="en-US" b="0" dirty="0" smtClean="0"/>
            <a:t> to address behavior</a:t>
          </a:r>
          <a:endParaRPr lang="en-US" b="0" dirty="0"/>
        </a:p>
      </dgm:t>
    </dgm:pt>
    <dgm:pt modelId="{DFD7D785-8441-42D4-9348-717423088622}" type="parTrans" cxnId="{6680C6E2-1860-4F14-B943-35024EA1EAA1}">
      <dgm:prSet/>
      <dgm:spPr/>
      <dgm:t>
        <a:bodyPr/>
        <a:lstStyle/>
        <a:p>
          <a:endParaRPr lang="en-US">
            <a:solidFill>
              <a:schemeClr val="bg1"/>
            </a:solidFill>
          </a:endParaRPr>
        </a:p>
      </dgm:t>
    </dgm:pt>
    <dgm:pt modelId="{911D5AA0-1D21-4382-B5D1-8EE7CD2128A6}" type="sibTrans" cxnId="{6680C6E2-1860-4F14-B943-35024EA1EAA1}">
      <dgm:prSet/>
      <dgm:spPr/>
      <dgm:t>
        <a:bodyPr/>
        <a:lstStyle/>
        <a:p>
          <a:endParaRPr lang="en-US">
            <a:solidFill>
              <a:schemeClr val="bg1"/>
            </a:solidFill>
          </a:endParaRPr>
        </a:p>
      </dgm:t>
    </dgm:pt>
    <dgm:pt modelId="{204CF943-CD38-4B98-B41B-0A66FD32AB6E}">
      <dgm:prSet/>
      <dgm:spPr/>
      <dgm:t>
        <a:bodyPr/>
        <a:lstStyle/>
        <a:p>
          <a:r>
            <a:rPr lang="en-US" dirty="0"/>
            <a:t>Address behavior/Provide documentation via Progress Report</a:t>
          </a:r>
        </a:p>
      </dgm:t>
    </dgm:pt>
    <dgm:pt modelId="{F5631DFE-8702-47C5-8B4D-C8832935B0EE}" type="parTrans" cxnId="{BAB6101B-84EF-4844-ACCC-6AED25D30D78}">
      <dgm:prSet/>
      <dgm:spPr/>
      <dgm:t>
        <a:bodyPr/>
        <a:lstStyle/>
        <a:p>
          <a:endParaRPr lang="en-US"/>
        </a:p>
      </dgm:t>
    </dgm:pt>
    <dgm:pt modelId="{75816CCE-91C5-4625-A6C9-DFBD543554CB}" type="sibTrans" cxnId="{BAB6101B-84EF-4844-ACCC-6AED25D30D78}">
      <dgm:prSet/>
      <dgm:spPr/>
      <dgm:t>
        <a:bodyPr/>
        <a:lstStyle/>
        <a:p>
          <a:endParaRPr lang="en-US"/>
        </a:p>
      </dgm:t>
    </dgm:pt>
    <dgm:pt modelId="{0BB3791D-652F-49D8-B18D-56C320358FB7}" type="pres">
      <dgm:prSet presAssocID="{DB189761-694D-42B6-BAB3-2E4102266098}" presName="linearFlow" presStyleCnt="0">
        <dgm:presLayoutVars>
          <dgm:dir/>
          <dgm:resizeHandles val="exact"/>
        </dgm:presLayoutVars>
      </dgm:prSet>
      <dgm:spPr/>
      <dgm:t>
        <a:bodyPr/>
        <a:lstStyle/>
        <a:p>
          <a:endParaRPr lang="en-US"/>
        </a:p>
      </dgm:t>
    </dgm:pt>
    <dgm:pt modelId="{13D57F35-98E2-4F45-B3E1-A2CBCA528470}" type="pres">
      <dgm:prSet presAssocID="{13383A05-BDB8-41B2-8CF6-8BB4FA1C529E}" presName="node" presStyleLbl="node1" presStyleIdx="0" presStyleCnt="3">
        <dgm:presLayoutVars>
          <dgm:bulletEnabled val="1"/>
        </dgm:presLayoutVars>
      </dgm:prSet>
      <dgm:spPr/>
      <dgm:t>
        <a:bodyPr/>
        <a:lstStyle/>
        <a:p>
          <a:endParaRPr lang="en-US"/>
        </a:p>
      </dgm:t>
    </dgm:pt>
    <dgm:pt modelId="{EA9AAFC7-FC2F-436D-823C-F73CAE651C39}" type="pres">
      <dgm:prSet presAssocID="{D843EBC8-FC81-4215-8548-5ACE04352360}" presName="spacerL" presStyleCnt="0"/>
      <dgm:spPr/>
    </dgm:pt>
    <dgm:pt modelId="{AE7DE967-AE52-487A-AC56-E4BD2B362DE7}" type="pres">
      <dgm:prSet presAssocID="{D843EBC8-FC81-4215-8548-5ACE04352360}" presName="sibTrans" presStyleLbl="sibTrans2D1" presStyleIdx="0" presStyleCnt="2"/>
      <dgm:spPr/>
      <dgm:t>
        <a:bodyPr/>
        <a:lstStyle/>
        <a:p>
          <a:endParaRPr lang="en-US"/>
        </a:p>
      </dgm:t>
    </dgm:pt>
    <dgm:pt modelId="{1D651081-1188-416F-B130-C5038F4ACE18}" type="pres">
      <dgm:prSet presAssocID="{D843EBC8-FC81-4215-8548-5ACE04352360}" presName="spacerR" presStyleCnt="0"/>
      <dgm:spPr/>
    </dgm:pt>
    <dgm:pt modelId="{FD76C66F-144A-4101-8C3C-C78CE8758143}" type="pres">
      <dgm:prSet presAssocID="{48AD825F-2460-49C2-A6B8-E9CCBD71BBB0}" presName="node" presStyleLbl="node1" presStyleIdx="1" presStyleCnt="3">
        <dgm:presLayoutVars>
          <dgm:bulletEnabled val="1"/>
        </dgm:presLayoutVars>
      </dgm:prSet>
      <dgm:spPr/>
      <dgm:t>
        <a:bodyPr/>
        <a:lstStyle/>
        <a:p>
          <a:endParaRPr lang="en-US"/>
        </a:p>
      </dgm:t>
    </dgm:pt>
    <dgm:pt modelId="{E47C3901-23B3-49DF-BF5A-96E0BC74C0EE}" type="pres">
      <dgm:prSet presAssocID="{911D5AA0-1D21-4382-B5D1-8EE7CD2128A6}" presName="spacerL" presStyleCnt="0"/>
      <dgm:spPr/>
    </dgm:pt>
    <dgm:pt modelId="{2FB8C9D9-F4B3-4639-97B2-E0AE16C9CA2A}" type="pres">
      <dgm:prSet presAssocID="{911D5AA0-1D21-4382-B5D1-8EE7CD2128A6}" presName="sibTrans" presStyleLbl="sibTrans2D1" presStyleIdx="1" presStyleCnt="2"/>
      <dgm:spPr/>
      <dgm:t>
        <a:bodyPr/>
        <a:lstStyle/>
        <a:p>
          <a:endParaRPr lang="en-US"/>
        </a:p>
      </dgm:t>
    </dgm:pt>
    <dgm:pt modelId="{91E39BCE-6C9B-4857-A363-3957CE04C8A0}" type="pres">
      <dgm:prSet presAssocID="{911D5AA0-1D21-4382-B5D1-8EE7CD2128A6}" presName="spacerR" presStyleCnt="0"/>
      <dgm:spPr/>
    </dgm:pt>
    <dgm:pt modelId="{F4F0548D-73FF-42E3-A1C1-C6DF9DD375C6}" type="pres">
      <dgm:prSet presAssocID="{204CF943-CD38-4B98-B41B-0A66FD32AB6E}" presName="node" presStyleLbl="node1" presStyleIdx="2" presStyleCnt="3">
        <dgm:presLayoutVars>
          <dgm:bulletEnabled val="1"/>
        </dgm:presLayoutVars>
      </dgm:prSet>
      <dgm:spPr/>
      <dgm:t>
        <a:bodyPr/>
        <a:lstStyle/>
        <a:p>
          <a:endParaRPr lang="en-US"/>
        </a:p>
      </dgm:t>
    </dgm:pt>
  </dgm:ptLst>
  <dgm:cxnLst>
    <dgm:cxn modelId="{3067EE40-D706-4A36-860F-871E47D2BF63}" type="presOf" srcId="{911D5AA0-1D21-4382-B5D1-8EE7CD2128A6}" destId="{2FB8C9D9-F4B3-4639-97B2-E0AE16C9CA2A}" srcOrd="0" destOrd="0" presId="urn:microsoft.com/office/officeart/2005/8/layout/equation1"/>
    <dgm:cxn modelId="{2A955684-3D14-481E-B6D6-A8C9DA00909B}" type="presOf" srcId="{DB189761-694D-42B6-BAB3-2E4102266098}" destId="{0BB3791D-652F-49D8-B18D-56C320358FB7}" srcOrd="0" destOrd="0" presId="urn:microsoft.com/office/officeart/2005/8/layout/equation1"/>
    <dgm:cxn modelId="{BAB6101B-84EF-4844-ACCC-6AED25D30D78}" srcId="{DB189761-694D-42B6-BAB3-2E4102266098}" destId="{204CF943-CD38-4B98-B41B-0A66FD32AB6E}" srcOrd="2" destOrd="0" parTransId="{F5631DFE-8702-47C5-8B4D-C8832935B0EE}" sibTransId="{75816CCE-91C5-4625-A6C9-DFBD543554CB}"/>
    <dgm:cxn modelId="{B8CF1236-FD03-48DF-BFE8-5D11A9796556}" srcId="{DB189761-694D-42B6-BAB3-2E4102266098}" destId="{13383A05-BDB8-41B2-8CF6-8BB4FA1C529E}" srcOrd="0" destOrd="0" parTransId="{5DC21561-39E6-46C5-913E-612731C01770}" sibTransId="{D843EBC8-FC81-4215-8548-5ACE04352360}"/>
    <dgm:cxn modelId="{BFB7C7E9-F339-4BF0-986F-C59DC3011109}" type="presOf" srcId="{204CF943-CD38-4B98-B41B-0A66FD32AB6E}" destId="{F4F0548D-73FF-42E3-A1C1-C6DF9DD375C6}" srcOrd="0" destOrd="0" presId="urn:microsoft.com/office/officeart/2005/8/layout/equation1"/>
    <dgm:cxn modelId="{D1F8C1C8-2C90-47AE-8BED-82A4007DFC42}" type="presOf" srcId="{48AD825F-2460-49C2-A6B8-E9CCBD71BBB0}" destId="{FD76C66F-144A-4101-8C3C-C78CE8758143}" srcOrd="0" destOrd="0" presId="urn:microsoft.com/office/officeart/2005/8/layout/equation1"/>
    <dgm:cxn modelId="{43B1A91F-82EA-432C-863E-C28D9A7B6070}" type="presOf" srcId="{13383A05-BDB8-41B2-8CF6-8BB4FA1C529E}" destId="{13D57F35-98E2-4F45-B3E1-A2CBCA528470}" srcOrd="0" destOrd="0" presId="urn:microsoft.com/office/officeart/2005/8/layout/equation1"/>
    <dgm:cxn modelId="{6680C6E2-1860-4F14-B943-35024EA1EAA1}" srcId="{DB189761-694D-42B6-BAB3-2E4102266098}" destId="{48AD825F-2460-49C2-A6B8-E9CCBD71BBB0}" srcOrd="1" destOrd="0" parTransId="{DFD7D785-8441-42D4-9348-717423088622}" sibTransId="{911D5AA0-1D21-4382-B5D1-8EE7CD2128A6}"/>
    <dgm:cxn modelId="{5F05E855-B25E-4FE4-8B73-7234B6B4CD03}" type="presOf" srcId="{D843EBC8-FC81-4215-8548-5ACE04352360}" destId="{AE7DE967-AE52-487A-AC56-E4BD2B362DE7}" srcOrd="0" destOrd="0" presId="urn:microsoft.com/office/officeart/2005/8/layout/equation1"/>
    <dgm:cxn modelId="{0F1E4C89-1BA0-4ED4-BBB2-90290A96B0C1}" type="presParOf" srcId="{0BB3791D-652F-49D8-B18D-56C320358FB7}" destId="{13D57F35-98E2-4F45-B3E1-A2CBCA528470}" srcOrd="0" destOrd="0" presId="urn:microsoft.com/office/officeart/2005/8/layout/equation1"/>
    <dgm:cxn modelId="{B63CDD5E-9347-4899-A832-FEDA2102708E}" type="presParOf" srcId="{0BB3791D-652F-49D8-B18D-56C320358FB7}" destId="{EA9AAFC7-FC2F-436D-823C-F73CAE651C39}" srcOrd="1" destOrd="0" presId="urn:microsoft.com/office/officeart/2005/8/layout/equation1"/>
    <dgm:cxn modelId="{E31D3A90-7DE9-4854-AF1E-BCCD568FB179}" type="presParOf" srcId="{0BB3791D-652F-49D8-B18D-56C320358FB7}" destId="{AE7DE967-AE52-487A-AC56-E4BD2B362DE7}" srcOrd="2" destOrd="0" presId="urn:microsoft.com/office/officeart/2005/8/layout/equation1"/>
    <dgm:cxn modelId="{F7095AE8-FC61-4EC6-836F-45D060D735A8}" type="presParOf" srcId="{0BB3791D-652F-49D8-B18D-56C320358FB7}" destId="{1D651081-1188-416F-B130-C5038F4ACE18}" srcOrd="3" destOrd="0" presId="urn:microsoft.com/office/officeart/2005/8/layout/equation1"/>
    <dgm:cxn modelId="{A7200E25-9D39-49FB-A292-11D3AF013417}" type="presParOf" srcId="{0BB3791D-652F-49D8-B18D-56C320358FB7}" destId="{FD76C66F-144A-4101-8C3C-C78CE8758143}" srcOrd="4" destOrd="0" presId="urn:microsoft.com/office/officeart/2005/8/layout/equation1"/>
    <dgm:cxn modelId="{89F7B967-E682-4CB2-ABB4-53E46ADA7809}" type="presParOf" srcId="{0BB3791D-652F-49D8-B18D-56C320358FB7}" destId="{E47C3901-23B3-49DF-BF5A-96E0BC74C0EE}" srcOrd="5" destOrd="0" presId="urn:microsoft.com/office/officeart/2005/8/layout/equation1"/>
    <dgm:cxn modelId="{2254B0FB-7A2A-406F-A348-6EA65293757F}" type="presParOf" srcId="{0BB3791D-652F-49D8-B18D-56C320358FB7}" destId="{2FB8C9D9-F4B3-4639-97B2-E0AE16C9CA2A}" srcOrd="6" destOrd="0" presId="urn:microsoft.com/office/officeart/2005/8/layout/equation1"/>
    <dgm:cxn modelId="{AD2E6021-E908-40D0-AF09-81E7BDFD4D6A}" type="presParOf" srcId="{0BB3791D-652F-49D8-B18D-56C320358FB7}" destId="{91E39BCE-6C9B-4857-A363-3957CE04C8A0}" srcOrd="7" destOrd="0" presId="urn:microsoft.com/office/officeart/2005/8/layout/equation1"/>
    <dgm:cxn modelId="{E595DC30-5740-4835-8EE4-E8A51197BD1F}" type="presParOf" srcId="{0BB3791D-652F-49D8-B18D-56C320358FB7}" destId="{F4F0548D-73FF-42E3-A1C1-C6DF9DD375C6}" srcOrd="8" destOrd="0" presId="urn:microsoft.com/office/officeart/2005/8/layout/equati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57F35-98E2-4F45-B3E1-A2CBCA528470}">
      <dsp:nvSpPr>
        <dsp:cNvPr id="0" name=""/>
        <dsp:cNvSpPr/>
      </dsp:nvSpPr>
      <dsp:spPr>
        <a:xfrm>
          <a:off x="1435" y="229939"/>
          <a:ext cx="1902321" cy="190232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Non-Compliant Behavior</a:t>
          </a:r>
        </a:p>
      </dsp:txBody>
      <dsp:txXfrm>
        <a:off x="280023" y="508527"/>
        <a:ext cx="1345145" cy="1345145"/>
      </dsp:txXfrm>
    </dsp:sp>
    <dsp:sp modelId="{AE7DE967-AE52-487A-AC56-E4BD2B362DE7}">
      <dsp:nvSpPr>
        <dsp:cNvPr id="0" name=""/>
        <dsp:cNvSpPr/>
      </dsp:nvSpPr>
      <dsp:spPr>
        <a:xfrm>
          <a:off x="2058224" y="629426"/>
          <a:ext cx="1103346" cy="1103346"/>
        </a:xfrm>
        <a:prstGeom prst="mathPlus">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solidFill>
              <a:schemeClr val="bg1"/>
            </a:solidFill>
          </a:endParaRPr>
        </a:p>
      </dsp:txBody>
      <dsp:txXfrm>
        <a:off x="2204473" y="1051346"/>
        <a:ext cx="810848" cy="259506"/>
      </dsp:txXfrm>
    </dsp:sp>
    <dsp:sp modelId="{FD76C66F-144A-4101-8C3C-C78CE8758143}">
      <dsp:nvSpPr>
        <dsp:cNvPr id="0" name=""/>
        <dsp:cNvSpPr/>
      </dsp:nvSpPr>
      <dsp:spPr>
        <a:xfrm>
          <a:off x="3316039" y="229939"/>
          <a:ext cx="1902321" cy="190232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RECEIVING STATE </a:t>
          </a:r>
          <a:r>
            <a:rPr lang="en-US" sz="1400" u="sng" kern="1200" dirty="0" smtClean="0"/>
            <a:t>would</a:t>
          </a:r>
          <a:r>
            <a:rPr lang="en-US" sz="1400" kern="1200" dirty="0" smtClean="0"/>
            <a:t> request revocation</a:t>
          </a:r>
          <a:endParaRPr lang="en-US" sz="1400" kern="1200" dirty="0"/>
        </a:p>
      </dsp:txBody>
      <dsp:txXfrm>
        <a:off x="3594627" y="508527"/>
        <a:ext cx="1345145" cy="1345145"/>
      </dsp:txXfrm>
    </dsp:sp>
    <dsp:sp modelId="{2FB8C9D9-F4B3-4639-97B2-E0AE16C9CA2A}">
      <dsp:nvSpPr>
        <dsp:cNvPr id="0" name=""/>
        <dsp:cNvSpPr/>
      </dsp:nvSpPr>
      <dsp:spPr>
        <a:xfrm>
          <a:off x="5372829" y="629426"/>
          <a:ext cx="1103346" cy="1103346"/>
        </a:xfrm>
        <a:prstGeom prst="mathEqual">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solidFill>
              <a:schemeClr val="bg1"/>
            </a:solidFill>
          </a:endParaRPr>
        </a:p>
      </dsp:txBody>
      <dsp:txXfrm>
        <a:off x="5519078" y="856715"/>
        <a:ext cx="810848" cy="648768"/>
      </dsp:txXfrm>
    </dsp:sp>
    <dsp:sp modelId="{F4F0548D-73FF-42E3-A1C1-C6DF9DD375C6}">
      <dsp:nvSpPr>
        <dsp:cNvPr id="0" name=""/>
        <dsp:cNvSpPr/>
      </dsp:nvSpPr>
      <dsp:spPr>
        <a:xfrm>
          <a:off x="6630643" y="229939"/>
          <a:ext cx="1902321" cy="190232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RETAKING</a:t>
          </a:r>
        </a:p>
        <a:p>
          <a:pPr lvl="0" algn="ctr" defTabSz="622300">
            <a:lnSpc>
              <a:spcPct val="90000"/>
            </a:lnSpc>
            <a:spcBef>
              <a:spcPct val="0"/>
            </a:spcBef>
            <a:spcAft>
              <a:spcPct val="35000"/>
            </a:spcAft>
          </a:pPr>
          <a:r>
            <a:rPr lang="en-US" sz="1400" b="1" u="sng" kern="1200" dirty="0">
              <a:solidFill>
                <a:schemeClr val="tx1"/>
              </a:solidFill>
            </a:rPr>
            <a:t>DOCUMENTED</a:t>
          </a:r>
        </a:p>
        <a:p>
          <a:pPr lvl="0" algn="ctr" defTabSz="622300">
            <a:lnSpc>
              <a:spcPct val="90000"/>
            </a:lnSpc>
            <a:spcBef>
              <a:spcPct val="0"/>
            </a:spcBef>
            <a:spcAft>
              <a:spcPct val="35000"/>
            </a:spcAft>
          </a:pPr>
          <a:r>
            <a:rPr lang="en-US" sz="1400" b="1" kern="1200" dirty="0">
              <a:solidFill>
                <a:schemeClr val="tx1"/>
              </a:solidFill>
            </a:rPr>
            <a:t>Unsuccessful Supervision</a:t>
          </a:r>
        </a:p>
      </dsp:txBody>
      <dsp:txXfrm>
        <a:off x="6909231" y="508527"/>
        <a:ext cx="1345145" cy="1345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57F35-98E2-4F45-B3E1-A2CBCA528470}">
      <dsp:nvSpPr>
        <dsp:cNvPr id="0" name=""/>
        <dsp:cNvSpPr/>
      </dsp:nvSpPr>
      <dsp:spPr>
        <a:xfrm>
          <a:off x="1435" y="473620"/>
          <a:ext cx="1902321" cy="190232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Non-Compliant Behavior</a:t>
          </a:r>
        </a:p>
      </dsp:txBody>
      <dsp:txXfrm>
        <a:off x="280023" y="752208"/>
        <a:ext cx="1345145" cy="1345145"/>
      </dsp:txXfrm>
    </dsp:sp>
    <dsp:sp modelId="{AE7DE967-AE52-487A-AC56-E4BD2B362DE7}">
      <dsp:nvSpPr>
        <dsp:cNvPr id="0" name=""/>
        <dsp:cNvSpPr/>
      </dsp:nvSpPr>
      <dsp:spPr>
        <a:xfrm>
          <a:off x="2058224" y="873108"/>
          <a:ext cx="1103346" cy="1103346"/>
        </a:xfrm>
        <a:prstGeom prst="mathPlus">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bg1"/>
            </a:solidFill>
          </a:endParaRPr>
        </a:p>
      </dsp:txBody>
      <dsp:txXfrm>
        <a:off x="2204473" y="1295028"/>
        <a:ext cx="810848" cy="259506"/>
      </dsp:txXfrm>
    </dsp:sp>
    <dsp:sp modelId="{FD76C66F-144A-4101-8C3C-C78CE8758143}">
      <dsp:nvSpPr>
        <dsp:cNvPr id="0" name=""/>
        <dsp:cNvSpPr/>
      </dsp:nvSpPr>
      <dsp:spPr>
        <a:xfrm>
          <a:off x="3316039" y="473620"/>
          <a:ext cx="1902321" cy="190232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Sanctions would be applied</a:t>
          </a:r>
          <a:r>
            <a:rPr lang="en-US" sz="1300" b="0" kern="1200" dirty="0" smtClean="0"/>
            <a:t> to address behavior</a:t>
          </a:r>
          <a:endParaRPr lang="en-US" sz="1300" b="0" kern="1200" dirty="0"/>
        </a:p>
      </dsp:txBody>
      <dsp:txXfrm>
        <a:off x="3594627" y="752208"/>
        <a:ext cx="1345145" cy="1345145"/>
      </dsp:txXfrm>
    </dsp:sp>
    <dsp:sp modelId="{2FB8C9D9-F4B3-4639-97B2-E0AE16C9CA2A}">
      <dsp:nvSpPr>
        <dsp:cNvPr id="0" name=""/>
        <dsp:cNvSpPr/>
      </dsp:nvSpPr>
      <dsp:spPr>
        <a:xfrm>
          <a:off x="5372829" y="873108"/>
          <a:ext cx="1103346" cy="1103346"/>
        </a:xfrm>
        <a:prstGeom prst="mathEqual">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bg1"/>
            </a:solidFill>
          </a:endParaRPr>
        </a:p>
      </dsp:txBody>
      <dsp:txXfrm>
        <a:off x="5519078" y="1100397"/>
        <a:ext cx="810848" cy="648768"/>
      </dsp:txXfrm>
    </dsp:sp>
    <dsp:sp modelId="{F4F0548D-73FF-42E3-A1C1-C6DF9DD375C6}">
      <dsp:nvSpPr>
        <dsp:cNvPr id="0" name=""/>
        <dsp:cNvSpPr/>
      </dsp:nvSpPr>
      <dsp:spPr>
        <a:xfrm>
          <a:off x="6630643" y="473620"/>
          <a:ext cx="1902321" cy="190232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Address behavior/Provide documentation via Progress Report</a:t>
          </a:r>
        </a:p>
      </dsp:txBody>
      <dsp:txXfrm>
        <a:off x="6909231" y="752208"/>
        <a:ext cx="1345145" cy="134514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096" cy="471348"/>
          </a:xfrm>
          <a:prstGeom prst="rect">
            <a:avLst/>
          </a:prstGeom>
          <a:noFill/>
          <a:ln w="9525">
            <a:noFill/>
            <a:miter lim="800000"/>
            <a:headEnd/>
            <a:tailEnd/>
          </a:ln>
          <a:effectLst/>
        </p:spPr>
        <p:txBody>
          <a:bodyPr vert="horz" wrap="square" lIns="93311" tIns="46655" rIns="93311" bIns="46655" numCol="1" anchor="t" anchorCtr="0" compatLnSpc="1">
            <a:prstTxWarp prst="textNoShape">
              <a:avLst/>
            </a:prstTxWarp>
          </a:bodyPr>
          <a:lstStyle>
            <a:lvl1pPr algn="l" defTabSz="931800">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4024736" y="0"/>
            <a:ext cx="3076096" cy="471348"/>
          </a:xfrm>
          <a:prstGeom prst="rect">
            <a:avLst/>
          </a:prstGeom>
          <a:noFill/>
          <a:ln w="9525">
            <a:noFill/>
            <a:miter lim="800000"/>
            <a:headEnd/>
            <a:tailEnd/>
          </a:ln>
          <a:effectLst/>
        </p:spPr>
        <p:txBody>
          <a:bodyPr vert="horz" wrap="square" lIns="93311" tIns="46655" rIns="93311" bIns="46655" numCol="1" anchor="t" anchorCtr="0" compatLnSpc="1">
            <a:prstTxWarp prst="textNoShape">
              <a:avLst/>
            </a:prstTxWarp>
          </a:bodyPr>
          <a:lstStyle>
            <a:lvl1pPr algn="r" defTabSz="931800">
              <a:defRPr sz="1200">
                <a:latin typeface="Arial" charset="0"/>
              </a:defRPr>
            </a:lvl1pPr>
          </a:lstStyle>
          <a:p>
            <a:pPr>
              <a:defRPr/>
            </a:pPr>
            <a:fld id="{75CBE483-79A1-4FE7-A908-1E777B3F12E8}" type="datetime1">
              <a:rPr lang="en-US"/>
              <a:pPr>
                <a:defRPr/>
              </a:pPr>
              <a:t>10/11/2017</a:t>
            </a:fld>
            <a:endParaRPr lang="en-US"/>
          </a:p>
        </p:txBody>
      </p:sp>
      <p:sp>
        <p:nvSpPr>
          <p:cNvPr id="33796" name="Rectangle 4"/>
          <p:cNvSpPr>
            <a:spLocks noGrp="1" noChangeArrowheads="1"/>
          </p:cNvSpPr>
          <p:nvPr>
            <p:ph type="ftr" sz="quarter" idx="2"/>
          </p:nvPr>
        </p:nvSpPr>
        <p:spPr bwMode="auto">
          <a:xfrm>
            <a:off x="0" y="8915525"/>
            <a:ext cx="3076096" cy="471348"/>
          </a:xfrm>
          <a:prstGeom prst="rect">
            <a:avLst/>
          </a:prstGeom>
          <a:noFill/>
          <a:ln w="9525">
            <a:noFill/>
            <a:miter lim="800000"/>
            <a:headEnd/>
            <a:tailEnd/>
          </a:ln>
          <a:effectLst/>
        </p:spPr>
        <p:txBody>
          <a:bodyPr vert="horz" wrap="square" lIns="93311" tIns="46655" rIns="93311" bIns="46655" numCol="1" anchor="b" anchorCtr="0" compatLnSpc="1">
            <a:prstTxWarp prst="textNoShape">
              <a:avLst/>
            </a:prstTxWarp>
          </a:bodyPr>
          <a:lstStyle>
            <a:lvl1pPr algn="l" defTabSz="931800">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4024736" y="8915525"/>
            <a:ext cx="3076096" cy="471348"/>
          </a:xfrm>
          <a:prstGeom prst="rect">
            <a:avLst/>
          </a:prstGeom>
          <a:noFill/>
          <a:ln w="9525">
            <a:noFill/>
            <a:miter lim="800000"/>
            <a:headEnd/>
            <a:tailEnd/>
          </a:ln>
          <a:effectLst/>
        </p:spPr>
        <p:txBody>
          <a:bodyPr vert="horz" wrap="square" lIns="93311" tIns="46655" rIns="93311" bIns="46655" numCol="1" anchor="b" anchorCtr="0" compatLnSpc="1">
            <a:prstTxWarp prst="textNoShape">
              <a:avLst/>
            </a:prstTxWarp>
          </a:bodyPr>
          <a:lstStyle>
            <a:lvl1pPr algn="r" defTabSz="931800">
              <a:defRPr sz="1200">
                <a:latin typeface="Arial" charset="0"/>
              </a:defRPr>
            </a:lvl1pPr>
          </a:lstStyle>
          <a:p>
            <a:pPr>
              <a:defRPr/>
            </a:pPr>
            <a:fld id="{D1A547DF-356F-4811-8986-700941F72C30}" type="slidenum">
              <a:rPr lang="en-US"/>
              <a:pPr>
                <a:defRPr/>
              </a:pPr>
              <a:t>‹#›</a:t>
            </a:fld>
            <a:endParaRPr lang="en-US"/>
          </a:p>
        </p:txBody>
      </p:sp>
    </p:spTree>
    <p:extLst>
      <p:ext uri="{BB962C8B-B14F-4D97-AF65-F5344CB8AC3E}">
        <p14:creationId xmlns:p14="http://schemas.microsoft.com/office/powerpoint/2010/main" val="410276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096" cy="471348"/>
          </a:xfrm>
          <a:prstGeom prst="rect">
            <a:avLst/>
          </a:prstGeom>
          <a:noFill/>
          <a:ln w="9525">
            <a:noFill/>
            <a:miter lim="800000"/>
            <a:headEnd/>
            <a:tailEnd/>
          </a:ln>
          <a:effectLst/>
        </p:spPr>
        <p:txBody>
          <a:bodyPr vert="horz" wrap="square" lIns="93311" tIns="46655" rIns="93311" bIns="46655" numCol="1" anchor="t" anchorCtr="0" compatLnSpc="1">
            <a:prstTxWarp prst="textNoShape">
              <a:avLst/>
            </a:prstTxWarp>
          </a:bodyPr>
          <a:lstStyle>
            <a:lvl1pPr algn="l" defTabSz="931800">
              <a:defRPr sz="1200">
                <a:latin typeface="Arial" charset="0"/>
              </a:defRPr>
            </a:lvl1pPr>
          </a:lstStyle>
          <a:p>
            <a:pPr>
              <a:defRPr/>
            </a:pPr>
            <a:endParaRPr lang="en-US"/>
          </a:p>
        </p:txBody>
      </p:sp>
      <p:sp>
        <p:nvSpPr>
          <p:cNvPr id="10243" name="Rectangle 3"/>
          <p:cNvSpPr>
            <a:spLocks noGrp="1" noChangeArrowheads="1"/>
          </p:cNvSpPr>
          <p:nvPr>
            <p:ph type="dt" idx="1"/>
          </p:nvPr>
        </p:nvSpPr>
        <p:spPr bwMode="auto">
          <a:xfrm>
            <a:off x="4024736" y="0"/>
            <a:ext cx="3076096" cy="471348"/>
          </a:xfrm>
          <a:prstGeom prst="rect">
            <a:avLst/>
          </a:prstGeom>
          <a:noFill/>
          <a:ln w="9525">
            <a:noFill/>
            <a:miter lim="800000"/>
            <a:headEnd/>
            <a:tailEnd/>
          </a:ln>
          <a:effectLst/>
        </p:spPr>
        <p:txBody>
          <a:bodyPr vert="horz" wrap="square" lIns="93311" tIns="46655" rIns="93311" bIns="46655" numCol="1" anchor="t" anchorCtr="0" compatLnSpc="1">
            <a:prstTxWarp prst="textNoShape">
              <a:avLst/>
            </a:prstTxWarp>
          </a:bodyPr>
          <a:lstStyle>
            <a:lvl1pPr algn="r" defTabSz="931800">
              <a:defRPr sz="1200">
                <a:latin typeface="Arial" charset="0"/>
              </a:defRPr>
            </a:lvl1pPr>
          </a:lstStyle>
          <a:p>
            <a:pPr>
              <a:defRPr/>
            </a:pPr>
            <a:fld id="{64511E6F-2846-44F7-9235-F1C157CF186A}" type="datetime1">
              <a:rPr lang="en-US"/>
              <a:pPr>
                <a:defRPr/>
              </a:pPr>
              <a:t>10/11/2017</a:t>
            </a:fld>
            <a:endParaRPr lang="en-US"/>
          </a:p>
        </p:txBody>
      </p:sp>
      <p:sp>
        <p:nvSpPr>
          <p:cNvPr id="24580" name="Rectangle 4"/>
          <p:cNvSpPr>
            <a:spLocks noGrp="1" noRot="1" noChangeAspect="1" noChangeArrowheads="1" noTextEdit="1"/>
          </p:cNvSpPr>
          <p:nvPr>
            <p:ph type="sldImg" idx="2"/>
          </p:nvPr>
        </p:nvSpPr>
        <p:spPr bwMode="auto">
          <a:xfrm>
            <a:off x="1204913" y="703263"/>
            <a:ext cx="4694237" cy="3519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708605" y="4460167"/>
            <a:ext cx="5685268" cy="4224494"/>
          </a:xfrm>
          <a:prstGeom prst="rect">
            <a:avLst/>
          </a:prstGeom>
          <a:noFill/>
          <a:ln w="9525">
            <a:noFill/>
            <a:miter lim="800000"/>
            <a:headEnd/>
            <a:tailEnd/>
          </a:ln>
          <a:effectLst/>
        </p:spPr>
        <p:txBody>
          <a:bodyPr vert="horz" wrap="square" lIns="93311" tIns="46655" rIns="93311" bIns="466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915525"/>
            <a:ext cx="3076096" cy="471348"/>
          </a:xfrm>
          <a:prstGeom prst="rect">
            <a:avLst/>
          </a:prstGeom>
          <a:noFill/>
          <a:ln w="9525">
            <a:noFill/>
            <a:miter lim="800000"/>
            <a:headEnd/>
            <a:tailEnd/>
          </a:ln>
          <a:effectLst/>
        </p:spPr>
        <p:txBody>
          <a:bodyPr vert="horz" wrap="square" lIns="93311" tIns="46655" rIns="93311" bIns="46655" numCol="1" anchor="b" anchorCtr="0" compatLnSpc="1">
            <a:prstTxWarp prst="textNoShape">
              <a:avLst/>
            </a:prstTxWarp>
          </a:bodyPr>
          <a:lstStyle>
            <a:lvl1pPr algn="l" defTabSz="931800">
              <a:defRPr sz="12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4024736" y="8915525"/>
            <a:ext cx="3076096" cy="471348"/>
          </a:xfrm>
          <a:prstGeom prst="rect">
            <a:avLst/>
          </a:prstGeom>
          <a:noFill/>
          <a:ln w="9525">
            <a:noFill/>
            <a:miter lim="800000"/>
            <a:headEnd/>
            <a:tailEnd/>
          </a:ln>
          <a:effectLst/>
        </p:spPr>
        <p:txBody>
          <a:bodyPr vert="horz" wrap="square" lIns="93311" tIns="46655" rIns="93311" bIns="46655" numCol="1" anchor="b" anchorCtr="0" compatLnSpc="1">
            <a:prstTxWarp prst="textNoShape">
              <a:avLst/>
            </a:prstTxWarp>
          </a:bodyPr>
          <a:lstStyle>
            <a:lvl1pPr algn="r" defTabSz="931800">
              <a:defRPr sz="1200">
                <a:latin typeface="Arial" charset="0"/>
              </a:defRPr>
            </a:lvl1pPr>
          </a:lstStyle>
          <a:p>
            <a:pPr>
              <a:defRPr/>
            </a:pPr>
            <a:fld id="{F0006B5D-6EB8-434C-9D8D-D6097758D940}" type="slidenum">
              <a:rPr lang="en-US"/>
              <a:pPr>
                <a:defRPr/>
              </a:pPr>
              <a:t>‹#›</a:t>
            </a:fld>
            <a:endParaRPr lang="en-US"/>
          </a:p>
        </p:txBody>
      </p:sp>
    </p:spTree>
    <p:extLst>
      <p:ext uri="{BB962C8B-B14F-4D97-AF65-F5344CB8AC3E}">
        <p14:creationId xmlns:p14="http://schemas.microsoft.com/office/powerpoint/2010/main" val="1189056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8403" indent="-291694">
              <a:spcBef>
                <a:spcPct val="30000"/>
              </a:spcBef>
              <a:defRPr sz="1200">
                <a:solidFill>
                  <a:schemeClr val="tx1"/>
                </a:solidFill>
                <a:latin typeface="Arial" charset="0"/>
              </a:defRPr>
            </a:lvl2pPr>
            <a:lvl3pPr marL="1166774" indent="-233355">
              <a:spcBef>
                <a:spcPct val="30000"/>
              </a:spcBef>
              <a:defRPr sz="1200">
                <a:solidFill>
                  <a:schemeClr val="tx1"/>
                </a:solidFill>
                <a:latin typeface="Arial" charset="0"/>
              </a:defRPr>
            </a:lvl3pPr>
            <a:lvl4pPr marL="1633484" indent="-233355">
              <a:spcBef>
                <a:spcPct val="30000"/>
              </a:spcBef>
              <a:defRPr sz="1200">
                <a:solidFill>
                  <a:schemeClr val="tx1"/>
                </a:solidFill>
                <a:latin typeface="Arial" charset="0"/>
              </a:defRPr>
            </a:lvl4pPr>
            <a:lvl5pPr marL="2100194" indent="-233355">
              <a:spcBef>
                <a:spcPct val="30000"/>
              </a:spcBef>
              <a:defRPr sz="1200">
                <a:solidFill>
                  <a:schemeClr val="tx1"/>
                </a:solidFill>
                <a:latin typeface="Arial" charset="0"/>
              </a:defRPr>
            </a:lvl5pPr>
            <a:lvl6pPr marL="2566904" indent="-233355" eaLnBrk="0" fontAlgn="base" hangingPunct="0">
              <a:spcBef>
                <a:spcPct val="30000"/>
              </a:spcBef>
              <a:spcAft>
                <a:spcPct val="0"/>
              </a:spcAft>
              <a:defRPr sz="1200">
                <a:solidFill>
                  <a:schemeClr val="tx1"/>
                </a:solidFill>
                <a:latin typeface="Arial" charset="0"/>
              </a:defRPr>
            </a:lvl6pPr>
            <a:lvl7pPr marL="3033613" indent="-233355" eaLnBrk="0" fontAlgn="base" hangingPunct="0">
              <a:spcBef>
                <a:spcPct val="30000"/>
              </a:spcBef>
              <a:spcAft>
                <a:spcPct val="0"/>
              </a:spcAft>
              <a:defRPr sz="1200">
                <a:solidFill>
                  <a:schemeClr val="tx1"/>
                </a:solidFill>
                <a:latin typeface="Arial" charset="0"/>
              </a:defRPr>
            </a:lvl7pPr>
            <a:lvl8pPr marL="3500323" indent="-233355" eaLnBrk="0" fontAlgn="base" hangingPunct="0">
              <a:spcBef>
                <a:spcPct val="30000"/>
              </a:spcBef>
              <a:spcAft>
                <a:spcPct val="0"/>
              </a:spcAft>
              <a:defRPr sz="1200">
                <a:solidFill>
                  <a:schemeClr val="tx1"/>
                </a:solidFill>
                <a:latin typeface="Arial" charset="0"/>
              </a:defRPr>
            </a:lvl8pPr>
            <a:lvl9pPr marL="3967033" indent="-233355" eaLnBrk="0" fontAlgn="base" hangingPunct="0">
              <a:spcBef>
                <a:spcPct val="30000"/>
              </a:spcBef>
              <a:spcAft>
                <a:spcPct val="0"/>
              </a:spcAft>
              <a:defRPr sz="1200">
                <a:solidFill>
                  <a:schemeClr val="tx1"/>
                </a:solidFill>
                <a:latin typeface="Arial" charset="0"/>
              </a:defRPr>
            </a:lvl9pPr>
          </a:lstStyle>
          <a:p>
            <a:pPr defTabSz="933420">
              <a:spcBef>
                <a:spcPct val="0"/>
              </a:spcBef>
              <a:defRPr/>
            </a:pPr>
            <a:fld id="{84BEE602-B1C7-41AA-B530-98B7502DF886}" type="slidenum">
              <a:rPr lang="en-US" altLang="en-US">
                <a:solidFill>
                  <a:srgbClr val="000000"/>
                </a:solidFill>
                <a:cs typeface="+mn-cs"/>
              </a:rPr>
              <a:pPr defTabSz="933420">
                <a:spcBef>
                  <a:spcPct val="0"/>
                </a:spcBef>
                <a:defRPr/>
              </a:pPr>
              <a:t>1</a:t>
            </a:fld>
            <a:endParaRPr lang="en-US" altLang="en-US">
              <a:solidFill>
                <a:srgbClr val="000000"/>
              </a:solidFill>
              <a:cs typeface="+mn-cs"/>
            </a:endParaRPr>
          </a:p>
        </p:txBody>
      </p:sp>
      <p:sp>
        <p:nvSpPr>
          <p:cNvPr id="52227" name="Rectangle 2"/>
          <p:cNvSpPr>
            <a:spLocks noGrp="1" noRot="1" noChangeAspect="1" noChangeArrowheads="1" noTextEdit="1"/>
          </p:cNvSpPr>
          <p:nvPr>
            <p:ph type="sldImg"/>
          </p:nvPr>
        </p:nvSpPr>
        <p:spPr>
          <a:xfrm>
            <a:off x="1204913" y="703263"/>
            <a:ext cx="4694237" cy="3519487"/>
          </a:xfrm>
          <a:ln/>
        </p:spPr>
      </p:sp>
      <p:sp>
        <p:nvSpPr>
          <p:cNvPr id="52228" name="Rectangle 3"/>
          <p:cNvSpPr>
            <a:spLocks noGrp="1" noChangeArrowheads="1"/>
          </p:cNvSpPr>
          <p:nvPr>
            <p:ph type="body" idx="1"/>
          </p:nvPr>
        </p:nvSpPr>
        <p:spPr>
          <a:xfrm>
            <a:off x="708605" y="4460167"/>
            <a:ext cx="5685268" cy="42244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788107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Compact offices control what goes out of THEIR state….promote</a:t>
            </a:r>
            <a:r>
              <a:rPr lang="en-US" baseline="0" dirty="0" smtClean="0"/>
              <a:t> quality.  Excuses from staff of this state does this and this state does that is not what the compact’s business is all about.  If there’s a state that is truly deficient and continuously causing a headache, move it up the chain of command.  Most DCAs will address issues with their staff to promote good business, if their not, Commissioners should be…As Jim Ingle would say, DCAs are really in the conflict resolution business.  </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10</a:t>
            </a:fld>
            <a:endParaRPr lang="en-US"/>
          </a:p>
        </p:txBody>
      </p:sp>
    </p:spTree>
    <p:extLst>
      <p:ext uri="{BB962C8B-B14F-4D97-AF65-F5344CB8AC3E}">
        <p14:creationId xmlns:p14="http://schemas.microsoft.com/office/powerpoint/2010/main" val="224769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11</a:t>
            </a:fld>
            <a:endParaRPr lang="en-US"/>
          </a:p>
        </p:txBody>
      </p:sp>
    </p:spTree>
    <p:extLst>
      <p:ext uri="{BB962C8B-B14F-4D97-AF65-F5344CB8AC3E}">
        <p14:creationId xmlns:p14="http://schemas.microsoft.com/office/powerpoint/2010/main" val="2184361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TREQ’s and other activities, use CARs associated</a:t>
            </a:r>
            <a:r>
              <a:rPr lang="en-US" baseline="0" dirty="0" smtClean="0"/>
              <a:t> with activities</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12</a:t>
            </a:fld>
            <a:endParaRPr lang="en-US"/>
          </a:p>
        </p:txBody>
      </p:sp>
    </p:spTree>
    <p:extLst>
      <p:ext uri="{BB962C8B-B14F-4D97-AF65-F5344CB8AC3E}">
        <p14:creationId xmlns:p14="http://schemas.microsoft.com/office/powerpoint/2010/main" val="2600688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cs typeface="Arial" pitchFamily="34" charset="0"/>
              </a:rPr>
              <a:t>Be sure to distinguish reporting</a:t>
            </a:r>
            <a:r>
              <a:rPr lang="en-US" altLang="en-US" baseline="0" dirty="0">
                <a:latin typeface="Arial" pitchFamily="34" charset="0"/>
                <a:cs typeface="Arial" pitchFamily="34" charset="0"/>
              </a:rPr>
              <a:t> to the court and revocation.  If there are avenues available to address the non-compliant behavior, violation report is not appropriate.  </a:t>
            </a:r>
            <a:endParaRPr lang="en-US" altLang="en-US" dirty="0">
              <a:latin typeface="Arial" pitchFamily="34" charset="0"/>
              <a:cs typeface="Arial"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544" eaLnBrk="0" hangingPunct="0">
              <a:defRPr>
                <a:solidFill>
                  <a:schemeClr val="tx1"/>
                </a:solidFill>
                <a:latin typeface="Tahoma" pitchFamily="34" charset="0"/>
                <a:cs typeface="Arial" pitchFamily="34" charset="0"/>
              </a:defRPr>
            </a:lvl1pPr>
            <a:lvl2pPr marL="794008" indent="-305389" defTabSz="975544" eaLnBrk="0" hangingPunct="0">
              <a:defRPr>
                <a:solidFill>
                  <a:schemeClr val="tx1"/>
                </a:solidFill>
                <a:latin typeface="Tahoma" pitchFamily="34" charset="0"/>
                <a:cs typeface="Arial" pitchFamily="34" charset="0"/>
              </a:defRPr>
            </a:lvl2pPr>
            <a:lvl3pPr marL="1221550" indent="-244310" defTabSz="975544" eaLnBrk="0" hangingPunct="0">
              <a:defRPr>
                <a:solidFill>
                  <a:schemeClr val="tx1"/>
                </a:solidFill>
                <a:latin typeface="Tahoma" pitchFamily="34" charset="0"/>
                <a:cs typeface="Arial" pitchFamily="34" charset="0"/>
              </a:defRPr>
            </a:lvl3pPr>
            <a:lvl4pPr marL="1710171" indent="-244310" defTabSz="975544" eaLnBrk="0" hangingPunct="0">
              <a:defRPr>
                <a:solidFill>
                  <a:schemeClr val="tx1"/>
                </a:solidFill>
                <a:latin typeface="Tahoma" pitchFamily="34" charset="0"/>
                <a:cs typeface="Arial" pitchFamily="34" charset="0"/>
              </a:defRPr>
            </a:lvl4pPr>
            <a:lvl5pPr marL="2198792" indent="-244310" defTabSz="975544" eaLnBrk="0" hangingPunct="0">
              <a:defRPr>
                <a:solidFill>
                  <a:schemeClr val="tx1"/>
                </a:solidFill>
                <a:latin typeface="Tahoma" pitchFamily="34" charset="0"/>
                <a:cs typeface="Arial" pitchFamily="34" charset="0"/>
              </a:defRPr>
            </a:lvl5pPr>
            <a:lvl6pPr marL="2687411" indent="-244310" algn="ctr" defTabSz="975544" eaLnBrk="0" fontAlgn="base" hangingPunct="0">
              <a:spcBef>
                <a:spcPct val="0"/>
              </a:spcBef>
              <a:spcAft>
                <a:spcPct val="0"/>
              </a:spcAft>
              <a:defRPr>
                <a:solidFill>
                  <a:schemeClr val="tx1"/>
                </a:solidFill>
                <a:latin typeface="Tahoma" pitchFamily="34" charset="0"/>
                <a:cs typeface="Arial" pitchFamily="34" charset="0"/>
              </a:defRPr>
            </a:lvl6pPr>
            <a:lvl7pPr marL="3176031" indent="-244310" algn="ctr" defTabSz="975544" eaLnBrk="0" fontAlgn="base" hangingPunct="0">
              <a:spcBef>
                <a:spcPct val="0"/>
              </a:spcBef>
              <a:spcAft>
                <a:spcPct val="0"/>
              </a:spcAft>
              <a:defRPr>
                <a:solidFill>
                  <a:schemeClr val="tx1"/>
                </a:solidFill>
                <a:latin typeface="Tahoma" pitchFamily="34" charset="0"/>
                <a:cs typeface="Arial" pitchFamily="34" charset="0"/>
              </a:defRPr>
            </a:lvl7pPr>
            <a:lvl8pPr marL="3664652" indent="-244310" algn="ctr" defTabSz="975544" eaLnBrk="0" fontAlgn="base" hangingPunct="0">
              <a:spcBef>
                <a:spcPct val="0"/>
              </a:spcBef>
              <a:spcAft>
                <a:spcPct val="0"/>
              </a:spcAft>
              <a:defRPr>
                <a:solidFill>
                  <a:schemeClr val="tx1"/>
                </a:solidFill>
                <a:latin typeface="Tahoma" pitchFamily="34" charset="0"/>
                <a:cs typeface="Arial" pitchFamily="34" charset="0"/>
              </a:defRPr>
            </a:lvl8pPr>
            <a:lvl9pPr marL="4153271" indent="-244310" algn="ctr" defTabSz="975544"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D2291542-25D1-49FB-B9AA-43AD3A927F7B}" type="slidenum">
              <a:rPr lang="en-US" altLang="en-US" smtClean="0">
                <a:latin typeface="Arial" pitchFamily="34" charset="0"/>
              </a:rPr>
              <a:pPr eaLnBrk="1" hangingPunct="1"/>
              <a:t>13</a:t>
            </a:fld>
            <a:endParaRPr lang="en-US" altLang="en-US">
              <a:latin typeface="Arial" pitchFamily="34" charset="0"/>
            </a:endParaRPr>
          </a:p>
        </p:txBody>
      </p:sp>
    </p:spTree>
    <p:extLst>
      <p:ext uri="{BB962C8B-B14F-4D97-AF65-F5344CB8AC3E}">
        <p14:creationId xmlns:p14="http://schemas.microsoft.com/office/powerpoint/2010/main" val="74585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Clarification</a:t>
            </a:r>
            <a:r>
              <a:rPr lang="en-US" baseline="0" dirty="0" smtClean="0"/>
              <a:t> slide for determining whether you WOULD request revocation in your state.  Is this behavior requiring retaking.  Every state fits in bubbles</a:t>
            </a:r>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10/11/2017</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14</a:t>
            </a:fld>
            <a:endParaRPr lang="en-US"/>
          </a:p>
        </p:txBody>
      </p:sp>
    </p:spTree>
    <p:extLst>
      <p:ext uri="{BB962C8B-B14F-4D97-AF65-F5344CB8AC3E}">
        <p14:creationId xmlns:p14="http://schemas.microsoft.com/office/powerpoint/2010/main" val="4280192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developing new reports thousands of cases are not marked</a:t>
            </a:r>
            <a:r>
              <a:rPr lang="en-US" baseline="0" dirty="0" smtClean="0"/>
              <a:t> correctly….may need clean up effort and come back to these reports for publishing.</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15</a:t>
            </a:fld>
            <a:endParaRPr lang="en-US"/>
          </a:p>
        </p:txBody>
      </p:sp>
    </p:spTree>
    <p:extLst>
      <p:ext uri="{BB962C8B-B14F-4D97-AF65-F5344CB8AC3E}">
        <p14:creationId xmlns:p14="http://schemas.microsoft.com/office/powerpoint/2010/main" val="4015544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currently</a:t>
            </a:r>
            <a:r>
              <a:rPr lang="en-US" baseline="0" dirty="0" smtClean="0"/>
              <a:t> data is not accurate, are states having issues with this?  </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16</a:t>
            </a:fld>
            <a:endParaRPr lang="en-US"/>
          </a:p>
        </p:txBody>
      </p:sp>
    </p:spTree>
    <p:extLst>
      <p:ext uri="{BB962C8B-B14F-4D97-AF65-F5344CB8AC3E}">
        <p14:creationId xmlns:p14="http://schemas.microsoft.com/office/powerpoint/2010/main" val="3931365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0" eaLnBrk="0" hangingPunct="0">
              <a:defRPr>
                <a:solidFill>
                  <a:schemeClr val="tx1"/>
                </a:solidFill>
                <a:latin typeface="Tahoma" charset="0"/>
                <a:cs typeface="Arial" charset="0"/>
              </a:defRPr>
            </a:lvl1pPr>
            <a:lvl2pPr marL="758403" indent="-291694" defTabSz="931800" eaLnBrk="0" hangingPunct="0">
              <a:defRPr>
                <a:solidFill>
                  <a:schemeClr val="tx1"/>
                </a:solidFill>
                <a:latin typeface="Tahoma" charset="0"/>
                <a:cs typeface="Arial" charset="0"/>
              </a:defRPr>
            </a:lvl2pPr>
            <a:lvl3pPr marL="1166774" indent="-233355" defTabSz="931800" eaLnBrk="0" hangingPunct="0">
              <a:defRPr>
                <a:solidFill>
                  <a:schemeClr val="tx1"/>
                </a:solidFill>
                <a:latin typeface="Tahoma" charset="0"/>
                <a:cs typeface="Arial" charset="0"/>
              </a:defRPr>
            </a:lvl3pPr>
            <a:lvl4pPr marL="1633484" indent="-233355" defTabSz="931800" eaLnBrk="0" hangingPunct="0">
              <a:defRPr>
                <a:solidFill>
                  <a:schemeClr val="tx1"/>
                </a:solidFill>
                <a:latin typeface="Tahoma" charset="0"/>
                <a:cs typeface="Arial" charset="0"/>
              </a:defRPr>
            </a:lvl4pPr>
            <a:lvl5pPr marL="2100194" indent="-233355" defTabSz="931800" eaLnBrk="0" hangingPunct="0">
              <a:defRPr>
                <a:solidFill>
                  <a:schemeClr val="tx1"/>
                </a:solidFill>
                <a:latin typeface="Tahoma" charset="0"/>
                <a:cs typeface="Arial" charset="0"/>
              </a:defRPr>
            </a:lvl5pPr>
            <a:lvl6pPr marL="2566904" indent="-233355" algn="ctr" defTabSz="931800" eaLnBrk="0" fontAlgn="base" hangingPunct="0">
              <a:spcBef>
                <a:spcPct val="0"/>
              </a:spcBef>
              <a:spcAft>
                <a:spcPct val="0"/>
              </a:spcAft>
              <a:defRPr>
                <a:solidFill>
                  <a:schemeClr val="tx1"/>
                </a:solidFill>
                <a:latin typeface="Tahoma" charset="0"/>
                <a:cs typeface="Arial" charset="0"/>
              </a:defRPr>
            </a:lvl6pPr>
            <a:lvl7pPr marL="3033613" indent="-233355" algn="ctr" defTabSz="931800" eaLnBrk="0" fontAlgn="base" hangingPunct="0">
              <a:spcBef>
                <a:spcPct val="0"/>
              </a:spcBef>
              <a:spcAft>
                <a:spcPct val="0"/>
              </a:spcAft>
              <a:defRPr>
                <a:solidFill>
                  <a:schemeClr val="tx1"/>
                </a:solidFill>
                <a:latin typeface="Tahoma" charset="0"/>
                <a:cs typeface="Arial" charset="0"/>
              </a:defRPr>
            </a:lvl7pPr>
            <a:lvl8pPr marL="3500323" indent="-233355" algn="ctr" defTabSz="931800" eaLnBrk="0" fontAlgn="base" hangingPunct="0">
              <a:spcBef>
                <a:spcPct val="0"/>
              </a:spcBef>
              <a:spcAft>
                <a:spcPct val="0"/>
              </a:spcAft>
              <a:defRPr>
                <a:solidFill>
                  <a:schemeClr val="tx1"/>
                </a:solidFill>
                <a:latin typeface="Tahoma" charset="0"/>
                <a:cs typeface="Arial" charset="0"/>
              </a:defRPr>
            </a:lvl8pPr>
            <a:lvl9pPr marL="3967033" indent="-233355" algn="ctr" defTabSz="931800" eaLnBrk="0" fontAlgn="base" hangingPunct="0">
              <a:spcBef>
                <a:spcPct val="0"/>
              </a:spcBef>
              <a:spcAft>
                <a:spcPct val="0"/>
              </a:spcAft>
              <a:defRPr>
                <a:solidFill>
                  <a:schemeClr val="tx1"/>
                </a:solidFill>
                <a:latin typeface="Tahoma" charset="0"/>
                <a:cs typeface="Arial" charset="0"/>
              </a:defRPr>
            </a:lvl9pPr>
          </a:lstStyle>
          <a:p>
            <a:pPr eaLnBrk="1" hangingPunct="1"/>
            <a:fld id="{E2E4B5F4-7F1F-4196-A71A-479CEB1BA0E0}" type="slidenum">
              <a:rPr lang="en-US" altLang="en-US" smtClean="0">
                <a:latin typeface="Arial" charset="0"/>
              </a:rPr>
              <a:pPr eaLnBrk="1" hangingPunct="1"/>
              <a:t>17</a:t>
            </a:fld>
            <a:endParaRPr lang="en-US" alt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necessarily and most of the time no.  Remember the definition of ‘behavior requiring retaking’ is just a part of the decision whether a violation report should be used or whether a progress report should be used.  Several considerations should be made.</a:t>
            </a:r>
          </a:p>
          <a:p>
            <a:pPr lvl="0"/>
            <a:r>
              <a:rPr lang="en-US" dirty="0"/>
              <a:t>For instate cases, is revocation also likely while charges are pending?  Recommendation for revocation is simply not the supervising officer’s recommendation nor is it ‘reporting a violation to the court.’  When questionable (pending charges or any violating behavior,) compact staff should ensure they have a good understanding of the supervision practices and revocation procedures in that jurisdiction.</a:t>
            </a:r>
          </a:p>
          <a:p>
            <a:pPr lvl="0"/>
            <a:r>
              <a:rPr lang="en-US" dirty="0"/>
              <a:t>For instate cases, what other agencies are involved in getting to that decision of revocation?  For instance, if courts or parole boards make decisions to sanction versus revoke, the sanctioning process (not just new pending charges, but any violating behavior) should be extended to include those agencies first.  Once the determination is made that efforts have been exhausted, a violation report may be considered.</a:t>
            </a:r>
          </a:p>
          <a:p>
            <a:pPr lvl="0"/>
            <a:r>
              <a:rPr lang="en-US" dirty="0"/>
              <a:t>Is your state’s definition for ‘revocation’ a true permanent termination of supervised release?  If instate offenders are going back into incarceration and released to the same terms after a pre-set amount of time, that may really be a sanction, not revocation as termed by the compact.</a:t>
            </a:r>
          </a:p>
          <a:p>
            <a:pPr lvl="0"/>
            <a:r>
              <a:rPr lang="en-US" dirty="0"/>
              <a:t>With the compact case, is there a current public safety concern?  Remember submission of a violation report requiring retaking is requesting action (request of a warrant) by the sending state.  Until the receiving state is asking for ‘action’ to be taken by the sending state, non-compliant behavior or new arrests should be reported on the progress report.  It hasn’t been ‘determined’ to be ‘behavior requiring retaking.’  Otherwise, the receiving state still has the option to ask the sending state to ‘mutually agree to retake’ while the charges are pending under Rule 5.101-1.</a:t>
            </a:r>
          </a:p>
          <a:p>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20</a:t>
            </a:fld>
            <a:endParaRPr lang="en-US"/>
          </a:p>
        </p:txBody>
      </p:sp>
    </p:spTree>
    <p:extLst>
      <p:ext uri="{BB962C8B-B14F-4D97-AF65-F5344CB8AC3E}">
        <p14:creationId xmlns:p14="http://schemas.microsoft.com/office/powerpoint/2010/main" val="219828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Rule 4.109 states a violation report should be submitted when it is ‘discovered’ OR ‘determined’ the offender has engaged in behavior requiring retaking.  In most cases and since in instances where new felony or violent crime charges exist, the offender is ‘not available,’ it is typically pre-mature to officially ‘determine’ the new arrest to truly be ‘behavior requiring retaking’ at this stage.</a:t>
            </a:r>
          </a:p>
          <a:p>
            <a:pPr lvl="0"/>
            <a:r>
              <a:rPr lang="en-US" dirty="0"/>
              <a:t>Until your state is expecting or request sending state action (request of a warrant,) these violations should be reported using a progress report</a:t>
            </a:r>
          </a:p>
          <a:p>
            <a:pPr lvl="0"/>
            <a:r>
              <a:rPr lang="en-US" dirty="0"/>
              <a:t>Most sending states and in most instances (unless charged with a serious violent crime) are not going to be able to address a new charge in a receiving state until the offender is afforded his or her due process and those charges are disposed of.  Consider what is trying to be accomplished.  If it truly is a clear public safety issue where action for the new charge is needed or requested by sending state, that needs to be clearly articulated in the violation report and advocated by the receiving state’s DCA and/or Commissioner.  </a:t>
            </a:r>
            <a:endParaRPr lang="en-US" dirty="0" smtClean="0"/>
          </a:p>
          <a:p>
            <a:pPr lvl="0"/>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21</a:t>
            </a:fld>
            <a:endParaRPr lang="en-US"/>
          </a:p>
        </p:txBody>
      </p:sp>
    </p:spTree>
    <p:extLst>
      <p:ext uri="{BB962C8B-B14F-4D97-AF65-F5344CB8AC3E}">
        <p14:creationId xmlns:p14="http://schemas.microsoft.com/office/powerpoint/2010/main" val="384315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10/11/2017</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2</a:t>
            </a:fld>
            <a:endParaRPr lang="en-US"/>
          </a:p>
        </p:txBody>
      </p:sp>
    </p:spTree>
    <p:extLst>
      <p:ext uri="{BB962C8B-B14F-4D97-AF65-F5344CB8AC3E}">
        <p14:creationId xmlns:p14="http://schemas.microsoft.com/office/powerpoint/2010/main" val="426763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ICAOS has no compliance matters as of yet for such a case, but this situation (which is common in several states) lends itself to the fact the receiving state is truly NOT supervising like they would their own.  Receiving states are responsible for responding to behavior and new felony or violent crime charges BEFORE asking for action by the sending state.   </a:t>
            </a:r>
          </a:p>
          <a:p>
            <a:pPr lvl="0"/>
            <a:r>
              <a:rPr lang="en-US" dirty="0"/>
              <a:t>This situation comes into play too for ‘zero tolerance’ violations where according to sanctioning guidelines of the receiving state requires the ‘sentencing court’ to make decisions on sanction/treatment v revoke.   Examples: alcohol use, behavior mod, meth usage/new offense, sex offenders.</a:t>
            </a:r>
          </a:p>
          <a:p>
            <a:pPr lvl="0"/>
            <a:r>
              <a:rPr lang="en-US" dirty="0"/>
              <a:t>This discussion to continue this afternoon when we talk about stakeholder involvement as agencies making supervision decisions outside of revoke and sentence term, must be part of this process!</a:t>
            </a:r>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22</a:t>
            </a:fld>
            <a:endParaRPr lang="en-US"/>
          </a:p>
        </p:txBody>
      </p:sp>
    </p:spTree>
    <p:extLst>
      <p:ext uri="{BB962C8B-B14F-4D97-AF65-F5344CB8AC3E}">
        <p14:creationId xmlns:p14="http://schemas.microsoft.com/office/powerpoint/2010/main" val="3468130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Returning Offenders</a:t>
            </a:r>
          </a:p>
          <a:p>
            <a:r>
              <a:rPr lang="en-US" dirty="0" smtClean="0"/>
              <a:t>Rejected Transfers</a:t>
            </a:r>
          </a:p>
          <a:p>
            <a:r>
              <a:rPr lang="en-US" dirty="0" smtClean="0"/>
              <a:t>Violation Data Clean up Effort</a:t>
            </a:r>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23</a:t>
            </a:fld>
            <a:endParaRPr lang="en-US"/>
          </a:p>
        </p:txBody>
      </p:sp>
    </p:spTree>
    <p:extLst>
      <p:ext uri="{BB962C8B-B14F-4D97-AF65-F5344CB8AC3E}">
        <p14:creationId xmlns:p14="http://schemas.microsoft.com/office/powerpoint/2010/main" val="1689099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there is a module for parole board </a:t>
            </a:r>
            <a:r>
              <a:rPr lang="en-US" dirty="0" smtClean="0"/>
              <a:t>members, courts, and officers, PC hearings, etc. </a:t>
            </a:r>
            <a:r>
              <a:rPr lang="en-US" dirty="0"/>
              <a:t>on ICAOS websit</a:t>
            </a:r>
            <a:r>
              <a:rPr lang="en-US" baseline="0" dirty="0"/>
              <a:t>e among others</a:t>
            </a:r>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10/11/2017</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24</a:t>
            </a:fld>
            <a:endParaRPr lang="en-US"/>
          </a:p>
        </p:txBody>
      </p:sp>
    </p:spTree>
    <p:extLst>
      <p:ext uri="{BB962C8B-B14F-4D97-AF65-F5344CB8AC3E}">
        <p14:creationId xmlns:p14="http://schemas.microsoft.com/office/powerpoint/2010/main" val="1420858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FY2017, not an audit</a:t>
            </a:r>
          </a:p>
          <a:p>
            <a:r>
              <a:rPr lang="en-US" dirty="0" smtClean="0"/>
              <a:t>If your</a:t>
            </a:r>
            <a:r>
              <a:rPr lang="en-US" baseline="0" dirty="0" smtClean="0"/>
              <a:t> state didn’t get a letter, you are not subject to review.</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26</a:t>
            </a:fld>
            <a:endParaRPr lang="en-US"/>
          </a:p>
        </p:txBody>
      </p:sp>
    </p:spTree>
    <p:extLst>
      <p:ext uri="{BB962C8B-B14F-4D97-AF65-F5344CB8AC3E}">
        <p14:creationId xmlns:p14="http://schemas.microsoft.com/office/powerpoint/2010/main" val="302365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Stack 2016-havecdecreased, but now quality and are being reviewed; work is reading quality, not volume</a:t>
            </a:r>
          </a:p>
          <a:p>
            <a:r>
              <a:rPr lang="en-US" dirty="0" smtClean="0"/>
              <a:t>Update Sept.  1255 to date  Have decreased, but quality is up</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3</a:t>
            </a:fld>
            <a:endParaRPr lang="en-US"/>
          </a:p>
        </p:txBody>
      </p:sp>
    </p:spTree>
    <p:extLst>
      <p:ext uri="{BB962C8B-B14F-4D97-AF65-F5344CB8AC3E}">
        <p14:creationId xmlns:p14="http://schemas.microsoft.com/office/powerpoint/2010/main" val="25770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Sept 2017 numbers; May 2017 still significant violations; bottom line </a:t>
            </a:r>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4</a:t>
            </a:fld>
            <a:endParaRPr lang="en-US"/>
          </a:p>
        </p:txBody>
      </p:sp>
    </p:spTree>
    <p:extLst>
      <p:ext uri="{BB962C8B-B14F-4D97-AF65-F5344CB8AC3E}">
        <p14:creationId xmlns:p14="http://schemas.microsoft.com/office/powerpoint/2010/main" val="428664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issues identified through</a:t>
            </a:r>
            <a:r>
              <a:rPr lang="en-US" baseline="0" dirty="0" smtClean="0"/>
              <a:t> last years’ training efforts and National office calls to DCAs</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5</a:t>
            </a:fld>
            <a:endParaRPr lang="en-US"/>
          </a:p>
        </p:txBody>
      </p:sp>
    </p:spTree>
    <p:extLst>
      <p:ext uri="{BB962C8B-B14F-4D97-AF65-F5344CB8AC3E}">
        <p14:creationId xmlns:p14="http://schemas.microsoft.com/office/powerpoint/2010/main" val="213799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get frustrated…if</a:t>
            </a:r>
            <a:r>
              <a:rPr lang="en-US" baseline="0" dirty="0"/>
              <a:t> something isn’t working out via ICOTS, PICK UP THE PHONE AND CALL THE OTHER STATE</a:t>
            </a:r>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10/11/2017</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6</a:t>
            </a:fld>
            <a:endParaRPr lang="en-US"/>
          </a:p>
        </p:txBody>
      </p:sp>
    </p:spTree>
    <p:extLst>
      <p:ext uri="{BB962C8B-B14F-4D97-AF65-F5344CB8AC3E}">
        <p14:creationId xmlns:p14="http://schemas.microsoft.com/office/powerpoint/2010/main" val="71781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activities used to report offender compliance and non-compliance.  The violation</a:t>
            </a:r>
            <a:r>
              <a:rPr lang="en-US" baseline="0" dirty="0" smtClean="0"/>
              <a:t> report to be used ONLY when requiring retaking due to DOCUMENTED  </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7</a:t>
            </a:fld>
            <a:endParaRPr lang="en-US"/>
          </a:p>
        </p:txBody>
      </p:sp>
    </p:spTree>
    <p:extLst>
      <p:ext uri="{BB962C8B-B14F-4D97-AF65-F5344CB8AC3E}">
        <p14:creationId xmlns:p14="http://schemas.microsoft.com/office/powerpoint/2010/main" val="139205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Pending charges, compact staff reviews but if something is questioned, your documentation is going to be what is investigated</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8</a:t>
            </a:fld>
            <a:endParaRPr lang="en-US"/>
          </a:p>
        </p:txBody>
      </p:sp>
    </p:spTree>
    <p:extLst>
      <p:ext uri="{BB962C8B-B14F-4D97-AF65-F5344CB8AC3E}">
        <p14:creationId xmlns:p14="http://schemas.microsoft.com/office/powerpoint/2010/main" val="952539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using clerical staff…do they understand your state’s supervision and</a:t>
            </a:r>
            <a:r>
              <a:rPr lang="en-US" baseline="0" dirty="0" smtClean="0"/>
              <a:t> how to apply them to compact</a:t>
            </a:r>
            <a:endParaRPr lang="en-US" dirty="0" smtClean="0"/>
          </a:p>
          <a:p>
            <a:r>
              <a:rPr lang="en-US" dirty="0" smtClean="0"/>
              <a:t>PA sent compact staff to field training, who else</a:t>
            </a:r>
            <a:r>
              <a:rPr lang="en-US" baseline="0" dirty="0" smtClean="0"/>
              <a:t> is getting familiar with the field?</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9</a:t>
            </a:fld>
            <a:endParaRPr lang="en-US"/>
          </a:p>
        </p:txBody>
      </p:sp>
    </p:spTree>
    <p:extLst>
      <p:ext uri="{BB962C8B-B14F-4D97-AF65-F5344CB8AC3E}">
        <p14:creationId xmlns:p14="http://schemas.microsoft.com/office/powerpoint/2010/main" val="49131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297C2-C51A-4A80-8966-C03FC7D77255}" type="slidenum">
              <a:rPr lang="en-US"/>
              <a:pPr>
                <a:defRPr/>
              </a:pPr>
              <a:t>‹#›</a:t>
            </a:fld>
            <a:endParaRPr lang="en-US"/>
          </a:p>
        </p:txBody>
      </p:sp>
    </p:spTree>
    <p:extLst>
      <p:ext uri="{BB962C8B-B14F-4D97-AF65-F5344CB8AC3E}">
        <p14:creationId xmlns:p14="http://schemas.microsoft.com/office/powerpoint/2010/main" val="444968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A956C8-D387-47B6-B661-2EA8F202A0E2}" type="slidenum">
              <a:rPr lang="en-US"/>
              <a:pPr>
                <a:defRPr/>
              </a:pPr>
              <a:t>‹#›</a:t>
            </a:fld>
            <a:endParaRPr lang="en-US"/>
          </a:p>
        </p:txBody>
      </p:sp>
    </p:spTree>
    <p:extLst>
      <p:ext uri="{BB962C8B-B14F-4D97-AF65-F5344CB8AC3E}">
        <p14:creationId xmlns:p14="http://schemas.microsoft.com/office/powerpoint/2010/main" val="74608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C2E570-7D84-478E-BC13-E17C6FA602EC}" type="slidenum">
              <a:rPr lang="en-US"/>
              <a:pPr>
                <a:defRPr/>
              </a:pPr>
              <a:t>‹#›</a:t>
            </a:fld>
            <a:endParaRPr lang="en-US"/>
          </a:p>
        </p:txBody>
      </p:sp>
    </p:spTree>
    <p:extLst>
      <p:ext uri="{BB962C8B-B14F-4D97-AF65-F5344CB8AC3E}">
        <p14:creationId xmlns:p14="http://schemas.microsoft.com/office/powerpoint/2010/main" val="103444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665EFE-B8DD-4F1E-B9DB-5BE2807B1949}" type="slidenum">
              <a:rPr lang="en-US"/>
              <a:pPr>
                <a:defRPr/>
              </a:pPr>
              <a:t>‹#›</a:t>
            </a:fld>
            <a:endParaRPr lang="en-US"/>
          </a:p>
        </p:txBody>
      </p:sp>
    </p:spTree>
    <p:extLst>
      <p:ext uri="{BB962C8B-B14F-4D97-AF65-F5344CB8AC3E}">
        <p14:creationId xmlns:p14="http://schemas.microsoft.com/office/powerpoint/2010/main" val="569435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EF5986-6807-4F9D-B511-286A5AC1971A}" type="slidenum">
              <a:rPr lang="en-US"/>
              <a:pPr>
                <a:defRPr/>
              </a:pPr>
              <a:t>‹#›</a:t>
            </a:fld>
            <a:endParaRPr lang="en-US"/>
          </a:p>
        </p:txBody>
      </p:sp>
    </p:spTree>
    <p:extLst>
      <p:ext uri="{BB962C8B-B14F-4D97-AF65-F5344CB8AC3E}">
        <p14:creationId xmlns:p14="http://schemas.microsoft.com/office/powerpoint/2010/main" val="4138839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E49DDB3-4C44-473B-A21E-8A1AC814F6E6}" type="slidenum">
              <a:rPr lang="en-US"/>
              <a:pPr>
                <a:defRPr/>
              </a:pPr>
              <a:t>‹#›</a:t>
            </a:fld>
            <a:endParaRPr lang="en-US"/>
          </a:p>
        </p:txBody>
      </p:sp>
    </p:spTree>
    <p:extLst>
      <p:ext uri="{BB962C8B-B14F-4D97-AF65-F5344CB8AC3E}">
        <p14:creationId xmlns:p14="http://schemas.microsoft.com/office/powerpoint/2010/main" val="276195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9DAC0-9681-4764-94CD-B345F8CC6747}" type="slidenum">
              <a:rPr lang="en-US" altLang="en-US"/>
              <a:pPr>
                <a:defRPr/>
              </a:pPr>
              <a:t>‹#›</a:t>
            </a:fld>
            <a:endParaRPr lang="en-US" altLang="en-US"/>
          </a:p>
        </p:txBody>
      </p:sp>
    </p:spTree>
    <p:extLst>
      <p:ext uri="{BB962C8B-B14F-4D97-AF65-F5344CB8AC3E}">
        <p14:creationId xmlns:p14="http://schemas.microsoft.com/office/powerpoint/2010/main" val="948886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75BF05-8652-4FC5-9F83-8C180816192E}" type="slidenum">
              <a:rPr lang="en-US" altLang="en-US"/>
              <a:pPr>
                <a:defRPr/>
              </a:pPr>
              <a:t>‹#›</a:t>
            </a:fld>
            <a:endParaRPr lang="en-US" altLang="en-US"/>
          </a:p>
        </p:txBody>
      </p:sp>
    </p:spTree>
    <p:extLst>
      <p:ext uri="{BB962C8B-B14F-4D97-AF65-F5344CB8AC3E}">
        <p14:creationId xmlns:p14="http://schemas.microsoft.com/office/powerpoint/2010/main" val="602534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5EF9DB-F3B8-44D1-B126-FA1B165102BD}" type="slidenum">
              <a:rPr lang="en-US" altLang="en-US"/>
              <a:pPr>
                <a:defRPr/>
              </a:pPr>
              <a:t>‹#›</a:t>
            </a:fld>
            <a:endParaRPr lang="en-US" altLang="en-US"/>
          </a:p>
        </p:txBody>
      </p:sp>
    </p:spTree>
    <p:extLst>
      <p:ext uri="{BB962C8B-B14F-4D97-AF65-F5344CB8AC3E}">
        <p14:creationId xmlns:p14="http://schemas.microsoft.com/office/powerpoint/2010/main" val="2015987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953E02-7BE8-45DB-AE9A-26B9C686C7EB}" type="slidenum">
              <a:rPr lang="en-US" altLang="en-US"/>
              <a:pPr>
                <a:defRPr/>
              </a:pPr>
              <a:t>‹#›</a:t>
            </a:fld>
            <a:endParaRPr lang="en-US" altLang="en-US"/>
          </a:p>
        </p:txBody>
      </p:sp>
    </p:spTree>
    <p:extLst>
      <p:ext uri="{BB962C8B-B14F-4D97-AF65-F5344CB8AC3E}">
        <p14:creationId xmlns:p14="http://schemas.microsoft.com/office/powerpoint/2010/main" val="127750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135470-024F-44B2-BCC8-097E696BA068}" type="slidenum">
              <a:rPr lang="en-US" altLang="en-US"/>
              <a:pPr>
                <a:defRPr/>
              </a:pPr>
              <a:t>‹#›</a:t>
            </a:fld>
            <a:endParaRPr lang="en-US" altLang="en-US"/>
          </a:p>
        </p:txBody>
      </p:sp>
    </p:spTree>
    <p:extLst>
      <p:ext uri="{BB962C8B-B14F-4D97-AF65-F5344CB8AC3E}">
        <p14:creationId xmlns:p14="http://schemas.microsoft.com/office/powerpoint/2010/main" val="110159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30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6F3243-2A20-4087-9D0D-C80BD4A9A0FD}" type="slidenum">
              <a:rPr lang="en-US"/>
              <a:pPr>
                <a:defRPr/>
              </a:pPr>
              <a:t>‹#›</a:t>
            </a:fld>
            <a:endParaRPr lang="en-US"/>
          </a:p>
        </p:txBody>
      </p:sp>
    </p:spTree>
    <p:extLst>
      <p:ext uri="{BB962C8B-B14F-4D97-AF65-F5344CB8AC3E}">
        <p14:creationId xmlns:p14="http://schemas.microsoft.com/office/powerpoint/2010/main" val="2955299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25ACC6-6544-4C05-BE96-AAEB57DD7DFC}" type="slidenum">
              <a:rPr lang="en-US" altLang="en-US"/>
              <a:pPr>
                <a:defRPr/>
              </a:pPr>
              <a:t>‹#›</a:t>
            </a:fld>
            <a:endParaRPr lang="en-US" altLang="en-US"/>
          </a:p>
        </p:txBody>
      </p:sp>
    </p:spTree>
    <p:extLst>
      <p:ext uri="{BB962C8B-B14F-4D97-AF65-F5344CB8AC3E}">
        <p14:creationId xmlns:p14="http://schemas.microsoft.com/office/powerpoint/2010/main" val="15244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2D6BBD-7E92-4583-9E0B-9C22F21F4C11}" type="slidenum">
              <a:rPr lang="en-US" altLang="en-US"/>
              <a:pPr>
                <a:defRPr/>
              </a:pPr>
              <a:t>‹#›</a:t>
            </a:fld>
            <a:endParaRPr lang="en-US" altLang="en-US"/>
          </a:p>
        </p:txBody>
      </p:sp>
    </p:spTree>
    <p:extLst>
      <p:ext uri="{BB962C8B-B14F-4D97-AF65-F5344CB8AC3E}">
        <p14:creationId xmlns:p14="http://schemas.microsoft.com/office/powerpoint/2010/main" val="2684807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9354A-A77D-41BB-B22E-31E5CF3CDA40}" type="slidenum">
              <a:rPr lang="en-US" altLang="en-US"/>
              <a:pPr>
                <a:defRPr/>
              </a:pPr>
              <a:t>‹#›</a:t>
            </a:fld>
            <a:endParaRPr lang="en-US" altLang="en-US"/>
          </a:p>
        </p:txBody>
      </p:sp>
    </p:spTree>
    <p:extLst>
      <p:ext uri="{BB962C8B-B14F-4D97-AF65-F5344CB8AC3E}">
        <p14:creationId xmlns:p14="http://schemas.microsoft.com/office/powerpoint/2010/main" val="1480648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BFCD3F-1E77-4CB4-8DFA-AF6B3ED39EB6}" type="slidenum">
              <a:rPr lang="en-US" altLang="en-US"/>
              <a:pPr>
                <a:defRPr/>
              </a:pPr>
              <a:t>‹#›</a:t>
            </a:fld>
            <a:endParaRPr lang="en-US" altLang="en-US"/>
          </a:p>
        </p:txBody>
      </p:sp>
    </p:spTree>
    <p:extLst>
      <p:ext uri="{BB962C8B-B14F-4D97-AF65-F5344CB8AC3E}">
        <p14:creationId xmlns:p14="http://schemas.microsoft.com/office/powerpoint/2010/main" val="2853968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E28C2-8F1C-40C1-8D29-628FEBF48AE4}" type="slidenum">
              <a:rPr lang="en-US" altLang="en-US"/>
              <a:pPr>
                <a:defRPr/>
              </a:pPr>
              <a:t>‹#›</a:t>
            </a:fld>
            <a:endParaRPr lang="en-US" altLang="en-US"/>
          </a:p>
        </p:txBody>
      </p:sp>
    </p:spTree>
    <p:extLst>
      <p:ext uri="{BB962C8B-B14F-4D97-AF65-F5344CB8AC3E}">
        <p14:creationId xmlns:p14="http://schemas.microsoft.com/office/powerpoint/2010/main" val="4165358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D31D14-CE45-4F2B-8024-C74EC678717C}" type="slidenum">
              <a:rPr lang="en-US" altLang="en-US"/>
              <a:pPr>
                <a:defRPr/>
              </a:pPr>
              <a:t>‹#›</a:t>
            </a:fld>
            <a:endParaRPr lang="en-US" altLang="en-US"/>
          </a:p>
        </p:txBody>
      </p:sp>
    </p:spTree>
    <p:extLst>
      <p:ext uri="{BB962C8B-B14F-4D97-AF65-F5344CB8AC3E}">
        <p14:creationId xmlns:p14="http://schemas.microsoft.com/office/powerpoint/2010/main" val="2362985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CC07D2-8901-44ED-9325-E2FCE4D6ADB9}" type="slidenum">
              <a:rPr lang="en-US" altLang="en-US"/>
              <a:pPr>
                <a:defRPr/>
              </a:pPr>
              <a:t>‹#›</a:t>
            </a:fld>
            <a:endParaRPr lang="en-US" altLang="en-US"/>
          </a:p>
        </p:txBody>
      </p:sp>
    </p:spTree>
    <p:extLst>
      <p:ext uri="{BB962C8B-B14F-4D97-AF65-F5344CB8AC3E}">
        <p14:creationId xmlns:p14="http://schemas.microsoft.com/office/powerpoint/2010/main" val="9528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038338" name="Rectangle 2"/>
          <p:cNvSpPr>
            <a:spLocks noGrp="1" noChangeArrowheads="1"/>
          </p:cNvSpPr>
          <p:nvPr>
            <p:ph type="ctrTitle"/>
          </p:nvPr>
        </p:nvSpPr>
        <p:spPr>
          <a:xfrm>
            <a:off x="685800" y="2130425"/>
            <a:ext cx="7772400" cy="1470025"/>
          </a:xfrm>
        </p:spPr>
        <p:txBody>
          <a:bodyPr/>
          <a:lstStyle>
            <a:lvl1pPr>
              <a:defRPr sz="5400"/>
            </a:lvl1pPr>
          </a:lstStyle>
          <a:p>
            <a:r>
              <a:rPr lang="en-US"/>
              <a:t>Click to edit Master title style</a:t>
            </a:r>
          </a:p>
        </p:txBody>
      </p:sp>
      <p:sp>
        <p:nvSpPr>
          <p:cNvPr id="1038339" name="Rectangle 3"/>
          <p:cNvSpPr>
            <a:spLocks noGrp="1" noChangeArrowheads="1"/>
          </p:cNvSpPr>
          <p:nvPr>
            <p:ph type="subTitle" idx="1"/>
          </p:nvPr>
        </p:nvSpPr>
        <p:spPr>
          <a:xfrm>
            <a:off x="1371600" y="3886200"/>
            <a:ext cx="6400800" cy="1752600"/>
          </a:xfrm>
        </p:spPr>
        <p:txBody>
          <a:bodyPr/>
          <a:lstStyle>
            <a:lvl1pPr marL="0" indent="0" algn="ctr">
              <a:buFontTx/>
              <a:buNone/>
              <a:defRPr sz="4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510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93006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6280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FA0A8-52C1-4D20-BF61-4F201B677079}" type="slidenum">
              <a:rPr lang="en-US"/>
              <a:pPr>
                <a:defRPr/>
              </a:pPr>
              <a:t>‹#›</a:t>
            </a:fld>
            <a:endParaRPr lang="en-US"/>
          </a:p>
        </p:txBody>
      </p:sp>
    </p:spTree>
    <p:extLst>
      <p:ext uri="{BB962C8B-B14F-4D97-AF65-F5344CB8AC3E}">
        <p14:creationId xmlns:p14="http://schemas.microsoft.com/office/powerpoint/2010/main" val="273727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23482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5988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4263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87486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35179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6915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12134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18470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738F4C-A648-444C-988E-3323E34F8C83}" type="slidenum">
              <a:rPr lang="en-US"/>
              <a:pPr>
                <a:defRPr/>
              </a:pPr>
              <a:t>‹#›</a:t>
            </a:fld>
            <a:endParaRPr lang="en-US"/>
          </a:p>
        </p:txBody>
      </p:sp>
    </p:spTree>
    <p:extLst>
      <p:ext uri="{BB962C8B-B14F-4D97-AF65-F5344CB8AC3E}">
        <p14:creationId xmlns:p14="http://schemas.microsoft.com/office/powerpoint/2010/main" val="344881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7C58B4-1271-462F-8DF7-9CD172ACE8E1}" type="slidenum">
              <a:rPr lang="en-US"/>
              <a:pPr>
                <a:defRPr/>
              </a:pPr>
              <a:t>‹#›</a:t>
            </a:fld>
            <a:endParaRPr lang="en-US"/>
          </a:p>
        </p:txBody>
      </p:sp>
    </p:spTree>
    <p:extLst>
      <p:ext uri="{BB962C8B-B14F-4D97-AF65-F5344CB8AC3E}">
        <p14:creationId xmlns:p14="http://schemas.microsoft.com/office/powerpoint/2010/main" val="9798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B7CF33-28A8-4A47-B705-3C132477EC72}" type="slidenum">
              <a:rPr lang="en-US"/>
              <a:pPr>
                <a:defRPr/>
              </a:pPr>
              <a:t>‹#›</a:t>
            </a:fld>
            <a:endParaRPr lang="en-US"/>
          </a:p>
        </p:txBody>
      </p:sp>
    </p:spTree>
    <p:extLst>
      <p:ext uri="{BB962C8B-B14F-4D97-AF65-F5344CB8AC3E}">
        <p14:creationId xmlns:p14="http://schemas.microsoft.com/office/powerpoint/2010/main" val="263611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F5A533-358A-4687-A32C-D549B5CC5264}" type="slidenum">
              <a:rPr lang="en-US"/>
              <a:pPr>
                <a:defRPr/>
              </a:pPr>
              <a:t>‹#›</a:t>
            </a:fld>
            <a:endParaRPr lang="en-US"/>
          </a:p>
        </p:txBody>
      </p:sp>
    </p:spTree>
    <p:extLst>
      <p:ext uri="{BB962C8B-B14F-4D97-AF65-F5344CB8AC3E}">
        <p14:creationId xmlns:p14="http://schemas.microsoft.com/office/powerpoint/2010/main" val="73493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B7680F-2D09-4053-803C-618D92A2A2A8}" type="slidenum">
              <a:rPr lang="en-US"/>
              <a:pPr>
                <a:defRPr/>
              </a:pPr>
              <a:t>‹#›</a:t>
            </a:fld>
            <a:endParaRPr lang="en-US"/>
          </a:p>
        </p:txBody>
      </p:sp>
    </p:spTree>
    <p:extLst>
      <p:ext uri="{BB962C8B-B14F-4D97-AF65-F5344CB8AC3E}">
        <p14:creationId xmlns:p14="http://schemas.microsoft.com/office/powerpoint/2010/main" val="96572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98E658-7581-4F2D-9991-3B7D9A8DA36A}" type="slidenum">
              <a:rPr lang="en-US"/>
              <a:pPr>
                <a:defRPr/>
              </a:pPr>
              <a:t>‹#›</a:t>
            </a:fld>
            <a:endParaRPr lang="en-US"/>
          </a:p>
        </p:txBody>
      </p:sp>
    </p:spTree>
    <p:extLst>
      <p:ext uri="{BB962C8B-B14F-4D97-AF65-F5344CB8AC3E}">
        <p14:creationId xmlns:p14="http://schemas.microsoft.com/office/powerpoint/2010/main" val="9463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984E1C-578E-42CB-B41E-AB4E4C31A315}" type="slidenum">
              <a:rPr lang="en-US"/>
              <a:pPr>
                <a:defRPr/>
              </a:pPr>
              <a:t>‹#›</a:t>
            </a:fld>
            <a:endParaRPr lang="en-US"/>
          </a:p>
        </p:txBody>
      </p:sp>
    </p:spTree>
    <p:extLst>
      <p:ext uri="{BB962C8B-B14F-4D97-AF65-F5344CB8AC3E}">
        <p14:creationId xmlns:p14="http://schemas.microsoft.com/office/powerpoint/2010/main" val="40950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98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mn-lt"/>
              </a:defRPr>
            </a:lvl1pPr>
          </a:lstStyle>
          <a:p>
            <a:pPr>
              <a:defRPr/>
            </a:pPr>
            <a:endParaRPr lang="en-US"/>
          </a:p>
        </p:txBody>
      </p:sp>
      <p:sp>
        <p:nvSpPr>
          <p:cNvPr id="798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a:defRPr/>
            </a:pPr>
            <a:endParaRPr lang="en-US"/>
          </a:p>
        </p:txBody>
      </p:sp>
      <p:sp>
        <p:nvSpPr>
          <p:cNvPr id="798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pPr>
              <a:defRPr/>
            </a:pPr>
            <a:fld id="{8077E3DD-3DDE-402A-8602-21456D47F5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sldNum="0"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05EA27D-A590-4438-B312-7F7EAE60366F}" type="slidenum">
              <a:rPr lang="en-US" altLang="en-US"/>
              <a:pPr>
                <a:defRPr/>
              </a:pPr>
              <a:t>‹#›</a:t>
            </a:fld>
            <a:endParaRPr lang="en-US" altLang="en-US"/>
          </a:p>
        </p:txBody>
      </p:sp>
    </p:spTree>
    <p:extLst>
      <p:ext uri="{BB962C8B-B14F-4D97-AF65-F5344CB8AC3E}">
        <p14:creationId xmlns:p14="http://schemas.microsoft.com/office/powerpoint/2010/main" val="1581029344"/>
      </p:ext>
    </p:extLst>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9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798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798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endParaRPr lang="en-US"/>
          </a:p>
        </p:txBody>
      </p:sp>
    </p:spTree>
    <p:extLst>
      <p:ext uri="{BB962C8B-B14F-4D97-AF65-F5344CB8AC3E}">
        <p14:creationId xmlns:p14="http://schemas.microsoft.com/office/powerpoint/2010/main" val="4219436288"/>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5.gi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video" Target="https://www.youtube.com/embed/oOvyM5qo9ZA" TargetMode="External"/><Relationship Id="rId5" Type="http://schemas.openxmlformats.org/officeDocument/2006/relationships/comments" Target="../comments/commen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body" sz="half" idx="2"/>
          </p:nvPr>
        </p:nvSpPr>
        <p:spPr>
          <a:xfrm>
            <a:off x="4117974" y="1461553"/>
            <a:ext cx="4645026" cy="5410200"/>
          </a:xfrm>
        </p:spPr>
        <p:txBody>
          <a:bodyPr/>
          <a:lstStyle/>
          <a:p>
            <a:pPr algn="ctr" eaLnBrk="1" hangingPunct="1">
              <a:lnSpc>
                <a:spcPct val="90000"/>
              </a:lnSpc>
              <a:buFontTx/>
              <a:buNone/>
              <a:defRPr/>
            </a:pPr>
            <a:endParaRPr lang="en-US" sz="1600" dirty="0" smtClean="0"/>
          </a:p>
          <a:p>
            <a:pPr indent="0" algn="ctr" eaLnBrk="1" hangingPunct="1">
              <a:lnSpc>
                <a:spcPct val="90000"/>
              </a:lnSpc>
              <a:buFontTx/>
              <a:buNone/>
              <a:defRPr/>
            </a:pPr>
            <a:endParaRPr lang="en-US" sz="2400" b="1" dirty="0" smtClean="0"/>
          </a:p>
          <a:p>
            <a:pPr eaLnBrk="1" hangingPunct="1">
              <a:lnSpc>
                <a:spcPct val="90000"/>
              </a:lnSpc>
              <a:buFontTx/>
              <a:buNone/>
              <a:defRPr/>
            </a:pPr>
            <a:endParaRPr lang="en-US" sz="2000" b="1" dirty="0" smtClean="0"/>
          </a:p>
          <a:p>
            <a:pPr algn="ctr" eaLnBrk="1" hangingPunct="1">
              <a:lnSpc>
                <a:spcPct val="90000"/>
              </a:lnSpc>
              <a:buFontTx/>
              <a:buNone/>
              <a:defRPr/>
            </a:pPr>
            <a:endParaRPr lang="en-US" sz="20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1600" dirty="0" smtClean="0"/>
          </a:p>
        </p:txBody>
      </p:sp>
      <p:pic>
        <p:nvPicPr>
          <p:cNvPr id="17411" name="Picture 3" descr="ICAO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2819400"/>
            <a:ext cx="33559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420115"/>
            <a:ext cx="8382000" cy="2086725"/>
          </a:xfrm>
          <a:prstGeom prst="rect">
            <a:avLst/>
          </a:prstGeom>
          <a:noFill/>
        </p:spPr>
        <p:txBody>
          <a:bodyPr wrap="square" rtlCol="0">
            <a:spAutoFit/>
          </a:bodyPr>
          <a:lstStyle/>
          <a:p>
            <a:pPr lvl="0">
              <a:lnSpc>
                <a:spcPct val="90000"/>
              </a:lnSpc>
              <a:defRPr/>
            </a:pPr>
            <a:r>
              <a:rPr lang="en-US" sz="4800" b="1" i="1" dirty="0">
                <a:solidFill>
                  <a:srgbClr val="FFFFFF"/>
                </a:solidFill>
                <a:latin typeface="Arial" charset="0"/>
                <a:cs typeface="+mn-cs"/>
              </a:rPr>
              <a:t>Who’s telling the story?  Details, Accuracy and Due Process!</a:t>
            </a:r>
            <a:endParaRPr kumimoji="0" lang="en-US" sz="4800" b="1" i="1" u="none" strike="noStrike" kern="1200" cap="none" spc="0" normalizeH="0" baseline="0" noProof="0" dirty="0" smtClean="0">
              <a:ln>
                <a:noFill/>
              </a:ln>
              <a:solidFill>
                <a:srgbClr val="FFFFFF"/>
              </a:solidFill>
              <a:effectLst/>
              <a:uLnTx/>
              <a:uFillTx/>
              <a:latin typeface="Arial" charset="0"/>
              <a:ea typeface="+mn-ea"/>
              <a:cs typeface="+mn-cs"/>
            </a:endParaRPr>
          </a:p>
        </p:txBody>
      </p:sp>
      <p:pic>
        <p:nvPicPr>
          <p:cNvPr id="2" name="Picture 1" descr="... and Stories in Adult Teaching and Learning The &lt;strong&gt;Storytelling&lt;/strong&gt; Anim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11764">
            <a:off x="4608516" y="2887860"/>
            <a:ext cx="3674734" cy="279579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65614">
            <a:off x="6528152" y="3124200"/>
            <a:ext cx="1428750" cy="1428750"/>
          </a:xfrm>
          <a:prstGeom prst="rect">
            <a:avLst/>
          </a:prstGeom>
        </p:spPr>
      </p:pic>
    </p:spTree>
    <p:extLst>
      <p:ext uri="{BB962C8B-B14F-4D97-AF65-F5344CB8AC3E}">
        <p14:creationId xmlns:p14="http://schemas.microsoft.com/office/powerpoint/2010/main" val="770974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Where’s the uniformity?</a:t>
            </a:r>
            <a:endParaRPr lang="en-US" dirty="0"/>
          </a:p>
        </p:txBody>
      </p:sp>
      <p:sp>
        <p:nvSpPr>
          <p:cNvPr id="5" name="Text Placeholder 4"/>
          <p:cNvSpPr>
            <a:spLocks noGrp="1"/>
          </p:cNvSpPr>
          <p:nvPr>
            <p:ph type="body" idx="1"/>
          </p:nvPr>
        </p:nvSpPr>
        <p:spPr/>
        <p:txBody>
          <a:bodyPr/>
          <a:lstStyle/>
          <a:p>
            <a:r>
              <a:rPr lang="en-US" dirty="0" smtClean="0"/>
              <a:t>What’s Important</a:t>
            </a:r>
            <a:endParaRPr lang="en-US" dirty="0"/>
          </a:p>
        </p:txBody>
      </p:sp>
      <p:sp>
        <p:nvSpPr>
          <p:cNvPr id="6" name="Content Placeholder 5"/>
          <p:cNvSpPr>
            <a:spLocks noGrp="1"/>
          </p:cNvSpPr>
          <p:nvPr>
            <p:ph sz="half" idx="2"/>
          </p:nvPr>
        </p:nvSpPr>
        <p:spPr/>
        <p:txBody>
          <a:bodyPr/>
          <a:lstStyle/>
          <a:p>
            <a:r>
              <a:rPr lang="en-US" dirty="0" smtClean="0"/>
              <a:t>Clear, concise, accurate..</a:t>
            </a:r>
          </a:p>
          <a:p>
            <a:r>
              <a:rPr lang="en-US" dirty="0" smtClean="0"/>
              <a:t>Relevant attachments are included</a:t>
            </a:r>
          </a:p>
          <a:p>
            <a:r>
              <a:rPr lang="en-US" dirty="0" smtClean="0"/>
              <a:t>YOUR Compact Office sets standards for YOUR field users</a:t>
            </a:r>
          </a:p>
          <a:p>
            <a:r>
              <a:rPr lang="en-US" dirty="0" smtClean="0"/>
              <a:t>Questions/need clarification?  ASK!</a:t>
            </a:r>
            <a:endParaRPr lang="en-US" dirty="0"/>
          </a:p>
        </p:txBody>
      </p:sp>
      <p:sp>
        <p:nvSpPr>
          <p:cNvPr id="7" name="Text Placeholder 6"/>
          <p:cNvSpPr>
            <a:spLocks noGrp="1"/>
          </p:cNvSpPr>
          <p:nvPr>
            <p:ph type="body" sz="quarter" idx="3"/>
          </p:nvPr>
        </p:nvSpPr>
        <p:spPr/>
        <p:txBody>
          <a:bodyPr/>
          <a:lstStyle/>
          <a:p>
            <a:r>
              <a:rPr lang="en-US" dirty="0" smtClean="0"/>
              <a:t>What’s NOT Important</a:t>
            </a:r>
            <a:endParaRPr lang="en-US" dirty="0"/>
          </a:p>
        </p:txBody>
      </p:sp>
      <p:sp>
        <p:nvSpPr>
          <p:cNvPr id="8" name="Content Placeholder 7"/>
          <p:cNvSpPr>
            <a:spLocks noGrp="1"/>
          </p:cNvSpPr>
          <p:nvPr>
            <p:ph sz="quarter" idx="4"/>
          </p:nvPr>
        </p:nvSpPr>
        <p:spPr/>
        <p:txBody>
          <a:bodyPr/>
          <a:lstStyle/>
          <a:p>
            <a:r>
              <a:rPr lang="en-US" dirty="0" smtClean="0"/>
              <a:t>Format/placement</a:t>
            </a:r>
          </a:p>
          <a:p>
            <a:r>
              <a:rPr lang="en-US" dirty="0" smtClean="0"/>
              <a:t>Where exactly the attachments are</a:t>
            </a:r>
          </a:p>
          <a:p>
            <a:r>
              <a:rPr lang="en-US" dirty="0" smtClean="0"/>
              <a:t>Imposing your documentation standards on another state</a:t>
            </a:r>
          </a:p>
          <a:p>
            <a:r>
              <a:rPr lang="en-US" dirty="0" smtClean="0"/>
              <a:t>What the ‘other’ state NEVER does….</a:t>
            </a:r>
            <a:endParaRPr lang="en-US" dirty="0"/>
          </a:p>
        </p:txBody>
      </p:sp>
      <p:sp>
        <p:nvSpPr>
          <p:cNvPr id="9" name="TextBox 8"/>
          <p:cNvSpPr txBox="1"/>
          <p:nvPr/>
        </p:nvSpPr>
        <p:spPr>
          <a:xfrm>
            <a:off x="685800" y="5930860"/>
            <a:ext cx="8001000" cy="923330"/>
          </a:xfrm>
          <a:prstGeom prst="rect">
            <a:avLst/>
          </a:prstGeom>
          <a:noFill/>
        </p:spPr>
        <p:txBody>
          <a:bodyPr wrap="square" rtlCol="0">
            <a:spAutoFit/>
          </a:bodyPr>
          <a:lstStyle/>
          <a:p>
            <a:r>
              <a:rPr lang="en-US" i="1" dirty="0" smtClean="0"/>
              <a:t>No room for pettiness in compact business</a:t>
            </a:r>
          </a:p>
          <a:p>
            <a:r>
              <a:rPr lang="en-US" i="1" dirty="0" smtClean="0"/>
              <a:t>Got an issue with what another state is doing/not doing??  </a:t>
            </a:r>
          </a:p>
          <a:p>
            <a:r>
              <a:rPr lang="en-US" i="1" dirty="0"/>
              <a:t>M</a:t>
            </a:r>
            <a:r>
              <a:rPr lang="en-US" i="1" dirty="0" smtClean="0"/>
              <a:t>ove up the chain of command!!</a:t>
            </a:r>
            <a:endParaRPr lang="en-US" i="1" dirty="0"/>
          </a:p>
        </p:txBody>
      </p:sp>
    </p:spTree>
    <p:extLst>
      <p:ext uri="{BB962C8B-B14F-4D97-AF65-F5344CB8AC3E}">
        <p14:creationId xmlns:p14="http://schemas.microsoft.com/office/powerpoint/2010/main" val="3187837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85801" y="4295045"/>
            <a:ext cx="4800599" cy="2286702"/>
          </a:xfrm>
          <a:prstGeom prst="rect">
            <a:avLst/>
          </a:prstGeom>
        </p:spPr>
      </p:pic>
      <p:sp>
        <p:nvSpPr>
          <p:cNvPr id="7" name="Title 6"/>
          <p:cNvSpPr>
            <a:spLocks noGrp="1"/>
          </p:cNvSpPr>
          <p:nvPr>
            <p:ph type="title"/>
          </p:nvPr>
        </p:nvSpPr>
        <p:spPr/>
        <p:txBody>
          <a:bodyPr/>
          <a:lstStyle/>
          <a:p>
            <a:r>
              <a:rPr lang="en-US" sz="4000" dirty="0" smtClean="0"/>
              <a:t>‘Send Back’ is Bad for Business!</a:t>
            </a:r>
            <a:endParaRPr lang="en-US" sz="4000" dirty="0"/>
          </a:p>
        </p:txBody>
      </p:sp>
      <p:pic>
        <p:nvPicPr>
          <p:cNvPr id="3" name="Picture 2" descr="The Problem with Porn Part 1: Beyond &quot;Just &lt;strong&gt;Don't Do It&lt;/strong&g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4295045"/>
            <a:ext cx="1981200" cy="2311399"/>
          </a:xfrm>
          <a:prstGeom prst="rect">
            <a:avLst/>
          </a:prstGeom>
        </p:spPr>
      </p:pic>
      <p:sp>
        <p:nvSpPr>
          <p:cNvPr id="4" name="Content Placeholder 3"/>
          <p:cNvSpPr>
            <a:spLocks noGrp="1"/>
          </p:cNvSpPr>
          <p:nvPr>
            <p:ph idx="1"/>
          </p:nvPr>
        </p:nvSpPr>
        <p:spPr>
          <a:xfrm>
            <a:off x="381000" y="1524001"/>
            <a:ext cx="8534400" cy="3581400"/>
          </a:xfrm>
        </p:spPr>
        <p:txBody>
          <a:bodyPr/>
          <a:lstStyle/>
          <a:p>
            <a:r>
              <a:rPr lang="en-US" sz="2800" dirty="0" smtClean="0"/>
              <a:t>NOT to be used to challenge</a:t>
            </a:r>
          </a:p>
          <a:p>
            <a:r>
              <a:rPr lang="en-US" sz="2800" dirty="0" smtClean="0"/>
              <a:t>DOES NOT remove obligation to respond </a:t>
            </a:r>
          </a:p>
          <a:p>
            <a:pPr marL="0" indent="0">
              <a:buNone/>
            </a:pPr>
            <a:r>
              <a:rPr lang="en-US" sz="2800" i="1" dirty="0"/>
              <a:t>	</a:t>
            </a:r>
            <a:r>
              <a:rPr lang="en-US" sz="2400" i="1" dirty="0" smtClean="0"/>
              <a:t>but DOES remove your ability to respond</a:t>
            </a:r>
          </a:p>
          <a:p>
            <a:r>
              <a:rPr lang="en-US" sz="2800" dirty="0" smtClean="0"/>
              <a:t>IS NOT a time saver </a:t>
            </a:r>
          </a:p>
          <a:p>
            <a:r>
              <a:rPr lang="en-US" sz="2800" dirty="0" smtClean="0"/>
              <a:t>Causes CONFUSION/unnecessary workflow</a:t>
            </a:r>
            <a:endParaRPr lang="en-US" sz="2800" dirty="0"/>
          </a:p>
        </p:txBody>
      </p:sp>
    </p:spTree>
    <p:extLst>
      <p:ext uri="{BB962C8B-B14F-4D97-AF65-F5344CB8AC3E}">
        <p14:creationId xmlns:p14="http://schemas.microsoft.com/office/powerpoint/2010/main" val="1666139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Clarification? </a:t>
            </a:r>
            <a:br>
              <a:rPr lang="en-US" dirty="0" smtClean="0"/>
            </a:br>
            <a:r>
              <a:rPr lang="en-US" dirty="0" smtClean="0"/>
              <a:t>Use the TOOLS!!</a:t>
            </a:r>
            <a:endParaRPr lang="en-US" dirty="0"/>
          </a:p>
        </p:txBody>
      </p:sp>
      <p:sp>
        <p:nvSpPr>
          <p:cNvPr id="4" name="Content Placeholder 3"/>
          <p:cNvSpPr>
            <a:spLocks noGrp="1"/>
          </p:cNvSpPr>
          <p:nvPr>
            <p:ph sz="half" idx="1"/>
          </p:nvPr>
        </p:nvSpPr>
        <p:spPr>
          <a:xfrm>
            <a:off x="457200" y="1905000"/>
            <a:ext cx="3962400" cy="2057400"/>
          </a:xfrm>
        </p:spPr>
        <p:txBody>
          <a:bodyPr/>
          <a:lstStyle/>
          <a:p>
            <a:r>
              <a:rPr lang="en-US" dirty="0" smtClean="0"/>
              <a:t>Addendums</a:t>
            </a:r>
          </a:p>
          <a:p>
            <a:pPr lvl="1"/>
            <a:r>
              <a:rPr lang="en-US" dirty="0" smtClean="0"/>
              <a:t>Minor clarifications</a:t>
            </a:r>
          </a:p>
          <a:p>
            <a:pPr lvl="1"/>
            <a:r>
              <a:rPr lang="en-US" dirty="0" smtClean="0"/>
              <a:t>Clerical error that can be addressed quickly</a:t>
            </a:r>
          </a:p>
          <a:p>
            <a:pPr lvl="1"/>
            <a:endParaRPr lang="en-US" dirty="0"/>
          </a:p>
        </p:txBody>
      </p:sp>
      <p:sp>
        <p:nvSpPr>
          <p:cNvPr id="5" name="Content Placeholder 4"/>
          <p:cNvSpPr>
            <a:spLocks noGrp="1"/>
          </p:cNvSpPr>
          <p:nvPr>
            <p:ph sz="half" idx="2"/>
          </p:nvPr>
        </p:nvSpPr>
        <p:spPr>
          <a:xfrm>
            <a:off x="4556760" y="1905000"/>
            <a:ext cx="4114800" cy="1905000"/>
          </a:xfrm>
        </p:spPr>
        <p:txBody>
          <a:bodyPr/>
          <a:lstStyle/>
          <a:p>
            <a:r>
              <a:rPr lang="en-US" dirty="0" smtClean="0"/>
              <a:t>Withdraw</a:t>
            </a:r>
          </a:p>
          <a:p>
            <a:pPr lvl="1"/>
            <a:r>
              <a:rPr lang="en-US" dirty="0" smtClean="0"/>
              <a:t>Substantial issues</a:t>
            </a:r>
          </a:p>
          <a:p>
            <a:pPr lvl="1"/>
            <a:r>
              <a:rPr lang="en-US" dirty="0" smtClean="0"/>
              <a:t>Transmitted in error</a:t>
            </a:r>
          </a:p>
          <a:p>
            <a:pPr lvl="1"/>
            <a:endParaRPr lang="en-US" dirty="0"/>
          </a:p>
        </p:txBody>
      </p:sp>
      <p:pic>
        <p:nvPicPr>
          <p:cNvPr id="6" name="Picture 5" descr="&lt;strong&gt;Tools&lt;/strong&gt; Icon - vector Clip 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687764"/>
            <a:ext cx="3443654" cy="2686050"/>
          </a:xfrm>
          <a:prstGeom prst="rect">
            <a:avLst/>
          </a:prstGeom>
        </p:spPr>
      </p:pic>
    </p:spTree>
    <p:extLst>
      <p:ext uri="{BB962C8B-B14F-4D97-AF65-F5344CB8AC3E}">
        <p14:creationId xmlns:p14="http://schemas.microsoft.com/office/powerpoint/2010/main" val="576742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Behavior Requiring Retaking</a:t>
            </a:r>
            <a:br>
              <a:rPr lang="en-US" altLang="en-US" dirty="0"/>
            </a:br>
            <a:r>
              <a:rPr lang="en-US" sz="2400" dirty="0"/>
              <a:t>“behavior would rise to level of revocation because…” </a:t>
            </a:r>
            <a:endParaRPr lang="en-US" altLang="en-US" sz="2400" dirty="0"/>
          </a:p>
        </p:txBody>
      </p:sp>
      <p:graphicFrame>
        <p:nvGraphicFramePr>
          <p:cNvPr id="5" name="Content Placeholder 4"/>
          <p:cNvGraphicFramePr>
            <a:graphicFrameLocks noGrp="1"/>
          </p:cNvGraphicFramePr>
          <p:nvPr>
            <p:ph idx="1"/>
            <p:extLst/>
          </p:nvPr>
        </p:nvGraphicFramePr>
        <p:xfrm>
          <a:off x="304800" y="1524000"/>
          <a:ext cx="85344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4"/>
          <p:cNvGraphicFramePr>
            <a:graphicFrameLocks/>
          </p:cNvGraphicFramePr>
          <p:nvPr>
            <p:extLst/>
          </p:nvPr>
        </p:nvGraphicFramePr>
        <p:xfrm>
          <a:off x="304800" y="3581400"/>
          <a:ext cx="8534400" cy="28495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4821" name="TextBox 6"/>
          <p:cNvSpPr txBox="1">
            <a:spLocks noChangeArrowheads="1"/>
          </p:cNvSpPr>
          <p:nvPr/>
        </p:nvSpPr>
        <p:spPr bwMode="auto">
          <a:xfrm>
            <a:off x="3200400" y="6248400"/>
            <a:ext cx="556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Tahoma" pitchFamily="34" charset="0"/>
                <a:cs typeface="Arial" pitchFamily="34" charset="0"/>
              </a:defRPr>
            </a:lvl9pPr>
          </a:lstStyle>
          <a:p>
            <a:pPr algn="r" eaLnBrk="1" hangingPunct="1"/>
            <a:r>
              <a:rPr lang="en-US" altLang="en-US" dirty="0"/>
              <a:t>Rule 1.101 </a:t>
            </a:r>
            <a:r>
              <a:rPr lang="en-US" altLang="en-US" i="1" dirty="0"/>
              <a:t>Behavior Requiring Retaking </a:t>
            </a:r>
            <a:r>
              <a:rPr lang="en-US" altLang="en-US" dirty="0"/>
              <a:t>definition</a:t>
            </a:r>
          </a:p>
        </p:txBody>
      </p:sp>
    </p:spTree>
    <p:extLst>
      <p:ext uri="{BB962C8B-B14F-4D97-AF65-F5344CB8AC3E}">
        <p14:creationId xmlns:p14="http://schemas.microsoft.com/office/powerpoint/2010/main" val="1541489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20839" y="2477839"/>
            <a:ext cx="1902321" cy="1902321"/>
            <a:chOff x="3316039" y="229939"/>
            <a:chExt cx="1902321" cy="1902321"/>
          </a:xfrm>
          <a:scene3d>
            <a:camera prst="orthographicFront">
              <a:rot lat="0" lon="0" rev="0"/>
            </a:camera>
            <a:lightRig rig="contrasting" dir="t">
              <a:rot lat="0" lon="0" rev="1200000"/>
            </a:lightRig>
          </a:scene3d>
        </p:grpSpPr>
        <p:sp>
          <p:nvSpPr>
            <p:cNvPr id="7" name="Oval 6"/>
            <p:cNvSpPr/>
            <p:nvPr/>
          </p:nvSpPr>
          <p:spPr>
            <a:xfrm>
              <a:off x="3316039" y="229939"/>
              <a:ext cx="1902321" cy="1902321"/>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Oval 4"/>
            <p:cNvSpPr txBox="1"/>
            <p:nvPr/>
          </p:nvSpPr>
          <p:spPr>
            <a:xfrm>
              <a:off x="3594627" y="508527"/>
              <a:ext cx="1345145" cy="13451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US" sz="1400" dirty="0"/>
                <a:t>RECEIVING STATE </a:t>
              </a:r>
              <a:r>
                <a:rPr lang="en-US" sz="1400" u="sng" dirty="0"/>
                <a:t>would</a:t>
              </a:r>
              <a:r>
                <a:rPr lang="en-US" sz="1400" dirty="0"/>
                <a:t> request revocation</a:t>
              </a:r>
            </a:p>
          </p:txBody>
        </p:sp>
      </p:grpSp>
      <p:sp>
        <p:nvSpPr>
          <p:cNvPr id="10" name="Oval Callout 9"/>
          <p:cNvSpPr/>
          <p:nvPr/>
        </p:nvSpPr>
        <p:spPr bwMode="auto">
          <a:xfrm rot="10800000" flipV="1">
            <a:off x="4215871" y="4593332"/>
            <a:ext cx="2057401" cy="908864"/>
          </a:xfrm>
          <a:prstGeom prst="wedgeEllipseCallout">
            <a:avLst>
              <a:gd name="adj1" fmla="val 21121"/>
              <a:gd name="adj2" fmla="val -74421"/>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Revocation is likely </a:t>
            </a: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p:sp>
        <p:nvSpPr>
          <p:cNvPr id="11" name="Oval Callout 10"/>
          <p:cNvSpPr/>
          <p:nvPr/>
        </p:nvSpPr>
        <p:spPr bwMode="auto">
          <a:xfrm>
            <a:off x="533399" y="3657599"/>
            <a:ext cx="3084917" cy="1687890"/>
          </a:xfrm>
          <a:prstGeom prst="wedgeEllipseCallout">
            <a:avLst>
              <a:gd name="adj1" fmla="val 53093"/>
              <a:gd name="adj2" fmla="val -45829"/>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Revocation is NOT simply reporting a condition violation to the court</a:t>
            </a: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p:sp>
        <p:nvSpPr>
          <p:cNvPr id="12" name="Rectangle 11"/>
          <p:cNvSpPr/>
          <p:nvPr/>
        </p:nvSpPr>
        <p:spPr>
          <a:xfrm>
            <a:off x="685800" y="5791200"/>
            <a:ext cx="7924800" cy="923330"/>
          </a:xfrm>
          <a:prstGeom prst="rect">
            <a:avLst/>
          </a:prstGeom>
        </p:spPr>
        <p:txBody>
          <a:bodyPr wrap="square">
            <a:spAutoFit/>
          </a:bodyPr>
          <a:lstStyle/>
          <a:p>
            <a:pPr algn="l"/>
            <a:r>
              <a:rPr lang="en-US" b="1" dirty="0"/>
              <a:t>Revocation:  </a:t>
            </a:r>
            <a:r>
              <a:rPr lang="en-US" dirty="0" smtClean="0"/>
              <a:t>Sentencing authority </a:t>
            </a:r>
            <a:r>
              <a:rPr lang="en-US" u="sng" dirty="0" smtClean="0"/>
              <a:t>terminates </a:t>
            </a:r>
            <a:r>
              <a:rPr lang="en-US" u="sng" dirty="0"/>
              <a:t>supervised release</a:t>
            </a:r>
            <a:r>
              <a:rPr lang="en-US" dirty="0"/>
              <a:t> and incarcerates the </a:t>
            </a:r>
            <a:r>
              <a:rPr lang="en-US" dirty="0" smtClean="0"/>
              <a:t>offender</a:t>
            </a:r>
          </a:p>
          <a:p>
            <a:pPr algn="l"/>
            <a:r>
              <a:rPr lang="en-US" i="1" dirty="0" smtClean="0"/>
              <a:t>Ensure your state’s definition of revocation is NOT really a sanction..</a:t>
            </a:r>
            <a:endParaRPr lang="en-US" i="1" dirty="0"/>
          </a:p>
        </p:txBody>
      </p:sp>
      <p:sp>
        <p:nvSpPr>
          <p:cNvPr id="13" name="Oval Callout 12"/>
          <p:cNvSpPr/>
          <p:nvPr/>
        </p:nvSpPr>
        <p:spPr bwMode="auto">
          <a:xfrm>
            <a:off x="609600" y="1066799"/>
            <a:ext cx="3287304" cy="1687890"/>
          </a:xfrm>
          <a:prstGeom prst="wedgeEllipseCallout">
            <a:avLst>
              <a:gd name="adj1" fmla="val 46061"/>
              <a:gd name="adj2" fmla="val 59940"/>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Court/Parole Board in your jurisdiction actually revokes for similar behavior</a:t>
            </a: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p:pic>
        <p:nvPicPr>
          <p:cNvPr id="2" name="Picture 1" descr="Dieciocho trillones , cuatrocientos cuarenta y seis mil seteciento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766008"/>
            <a:ext cx="2565400" cy="2870200"/>
          </a:xfrm>
          <a:prstGeom prst="rect">
            <a:avLst/>
          </a:prstGeom>
        </p:spPr>
      </p:pic>
      <p:sp>
        <p:nvSpPr>
          <p:cNvPr id="14" name="Oval Callout 13"/>
          <p:cNvSpPr/>
          <p:nvPr/>
        </p:nvSpPr>
        <p:spPr bwMode="auto">
          <a:xfrm flipH="1">
            <a:off x="5284615" y="342490"/>
            <a:ext cx="2791175" cy="1687890"/>
          </a:xfrm>
          <a:prstGeom prst="wedgeEllipseCallout">
            <a:avLst>
              <a:gd name="adj1" fmla="val 56680"/>
              <a:gd name="adj2" fmla="val 85460"/>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Options to address behavior have been EXHAUSTED!</a:t>
            </a: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p:spTree>
    <p:extLst>
      <p:ext uri="{BB962C8B-B14F-4D97-AF65-F5344CB8AC3E}">
        <p14:creationId xmlns:p14="http://schemas.microsoft.com/office/powerpoint/2010/main" val="2773691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ICOTS Addendums…USE THEM!</a:t>
            </a:r>
            <a:endParaRPr lang="en-US" dirty="0"/>
          </a:p>
        </p:txBody>
      </p:sp>
      <p:sp>
        <p:nvSpPr>
          <p:cNvPr id="3" name="Content Placeholder 2"/>
          <p:cNvSpPr>
            <a:spLocks noGrp="1"/>
          </p:cNvSpPr>
          <p:nvPr>
            <p:ph idx="1"/>
          </p:nvPr>
        </p:nvSpPr>
        <p:spPr/>
        <p:txBody>
          <a:bodyPr/>
          <a:lstStyle/>
          <a:p>
            <a:r>
              <a:rPr lang="en-US" dirty="0" smtClean="0"/>
              <a:t>PC, Location and Availability data relies on ACCURACY and ADDENDUM usage</a:t>
            </a:r>
          </a:p>
          <a:p>
            <a:r>
              <a:rPr lang="en-US" dirty="0" smtClean="0"/>
              <a:t>Potential new ad hoc reports on hold </a:t>
            </a:r>
            <a:r>
              <a:rPr lang="en-US" dirty="0" smtClean="0">
                <a:sym typeface="Wingdings" panose="05000000000000000000" pitchFamily="2" charset="2"/>
              </a:rPr>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429000"/>
            <a:ext cx="5995592" cy="3281813"/>
          </a:xfrm>
          <a:prstGeom prst="rect">
            <a:avLst/>
          </a:prstGeom>
        </p:spPr>
      </p:pic>
    </p:spTree>
    <p:extLst>
      <p:ext uri="{BB962C8B-B14F-4D97-AF65-F5344CB8AC3E}">
        <p14:creationId xmlns:p14="http://schemas.microsoft.com/office/powerpoint/2010/main" val="115842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Probable Cause….</a:t>
            </a:r>
            <a:br>
              <a:rPr lang="en-US" dirty="0" smtClean="0"/>
            </a:br>
            <a:r>
              <a:rPr lang="en-US" sz="2800" i="1" dirty="0" smtClean="0"/>
              <a:t>It’s a conversation we will continue to have….</a:t>
            </a:r>
            <a:endParaRPr lang="en-US" sz="2800" dirty="0"/>
          </a:p>
        </p:txBody>
      </p:sp>
      <p:sp>
        <p:nvSpPr>
          <p:cNvPr id="3" name="Content Placeholder 2"/>
          <p:cNvSpPr>
            <a:spLocks noGrp="1"/>
          </p:cNvSpPr>
          <p:nvPr>
            <p:ph idx="1"/>
          </p:nvPr>
        </p:nvSpPr>
        <p:spPr/>
        <p:txBody>
          <a:bodyPr/>
          <a:lstStyle/>
          <a:p>
            <a:pPr lvl="0"/>
            <a:r>
              <a:rPr lang="en-US" dirty="0"/>
              <a:t>Data is showing PC established on ONLY 12.5% of BRR since June 1</a:t>
            </a:r>
            <a:r>
              <a:rPr lang="en-US" baseline="30000" dirty="0"/>
              <a:t>st</a:t>
            </a:r>
            <a:endParaRPr lang="en-US" dirty="0"/>
          </a:p>
          <a:p>
            <a:pPr lvl="1"/>
            <a:r>
              <a:rPr lang="en-US" dirty="0"/>
              <a:t>Of those 69% waivers; 31% hearings</a:t>
            </a:r>
          </a:p>
          <a:p>
            <a:pPr lvl="0"/>
            <a:endParaRPr lang="en-US" sz="2400" dirty="0" smtClean="0"/>
          </a:p>
          <a:p>
            <a:pPr lvl="0"/>
            <a:r>
              <a:rPr lang="en-US" sz="2400" dirty="0" smtClean="0"/>
              <a:t>Receiving </a:t>
            </a:r>
            <a:r>
              <a:rPr lang="en-US" sz="2400" dirty="0"/>
              <a:t>states should EXPECT to conduct/offer a PC hearing in conjunction with Rule 5.108 prior to retake by the sending state</a:t>
            </a:r>
          </a:p>
          <a:p>
            <a:pPr lvl="0"/>
            <a:endParaRPr lang="en-US" sz="2400" dirty="0" smtClean="0"/>
          </a:p>
          <a:p>
            <a:pPr lvl="0"/>
            <a:r>
              <a:rPr lang="en-US" sz="2400" dirty="0" smtClean="0"/>
              <a:t>Sending </a:t>
            </a:r>
            <a:r>
              <a:rPr lang="en-US" sz="2400" dirty="0"/>
              <a:t>state should ENSURE a PC is established prior to retaking if there is </a:t>
            </a:r>
            <a:r>
              <a:rPr lang="en-US" sz="2400" dirty="0" smtClean="0"/>
              <a:t>possibility </a:t>
            </a:r>
            <a:r>
              <a:rPr lang="en-US" sz="2400" dirty="0"/>
              <a:t>of revocation of supervision for violations committed in receiving </a:t>
            </a:r>
            <a:r>
              <a:rPr lang="en-US" sz="2400" dirty="0" smtClean="0"/>
              <a:t>state</a:t>
            </a:r>
          </a:p>
        </p:txBody>
      </p:sp>
    </p:spTree>
    <p:extLst>
      <p:ext uri="{BB962C8B-B14F-4D97-AF65-F5344CB8AC3E}">
        <p14:creationId xmlns:p14="http://schemas.microsoft.com/office/powerpoint/2010/main" val="910366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905000" y="2438400"/>
            <a:ext cx="5257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algn="ctr" eaLnBrk="0" fontAlgn="base" hangingPunct="0">
              <a:spcBef>
                <a:spcPct val="0"/>
              </a:spcBef>
              <a:spcAft>
                <a:spcPct val="0"/>
              </a:spcAft>
              <a:defRPr>
                <a:solidFill>
                  <a:schemeClr val="tx1"/>
                </a:solidFill>
                <a:latin typeface="Tahoma" charset="0"/>
                <a:cs typeface="Arial" charset="0"/>
              </a:defRPr>
            </a:lvl6pPr>
            <a:lvl7pPr marL="2971800" indent="-228600" algn="ctr" eaLnBrk="0" fontAlgn="base" hangingPunct="0">
              <a:spcBef>
                <a:spcPct val="0"/>
              </a:spcBef>
              <a:spcAft>
                <a:spcPct val="0"/>
              </a:spcAft>
              <a:defRPr>
                <a:solidFill>
                  <a:schemeClr val="tx1"/>
                </a:solidFill>
                <a:latin typeface="Tahoma" charset="0"/>
                <a:cs typeface="Arial" charset="0"/>
              </a:defRPr>
            </a:lvl7pPr>
            <a:lvl8pPr marL="3429000" indent="-228600" algn="ctr" eaLnBrk="0" fontAlgn="base" hangingPunct="0">
              <a:spcBef>
                <a:spcPct val="0"/>
              </a:spcBef>
              <a:spcAft>
                <a:spcPct val="0"/>
              </a:spcAft>
              <a:defRPr>
                <a:solidFill>
                  <a:schemeClr val="tx1"/>
                </a:solidFill>
                <a:latin typeface="Tahoma" charset="0"/>
                <a:cs typeface="Arial" charset="0"/>
              </a:defRPr>
            </a:lvl8pPr>
            <a:lvl9pPr marL="3886200" indent="-228600" algn="ctr" eaLnBrk="0" fontAlgn="base" hangingPunct="0">
              <a:spcBef>
                <a:spcPct val="0"/>
              </a:spcBef>
              <a:spcAft>
                <a:spcPct val="0"/>
              </a:spcAft>
              <a:defRPr>
                <a:solidFill>
                  <a:schemeClr val="tx1"/>
                </a:solidFill>
                <a:latin typeface="Tahoma" charset="0"/>
                <a:cs typeface="Arial" charset="0"/>
              </a:defRPr>
            </a:lvl9pPr>
          </a:lstStyle>
          <a:p>
            <a:pPr eaLnBrk="1" hangingPunct="1"/>
            <a:r>
              <a:rPr lang="en-US" altLang="en-US" sz="7200">
                <a:solidFill>
                  <a:schemeClr val="bg1"/>
                </a:solidFill>
                <a:latin typeface="Arial" charset="0"/>
              </a:rPr>
              <a:t>Questions</a:t>
            </a:r>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09049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Scenario</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5451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rPr>
              <a:t>Summary of Topics</a:t>
            </a:r>
            <a:endParaRPr lang="en-US" b="1" dirty="0">
              <a:solidFill>
                <a:schemeClr val="tx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lstStyle/>
          <a:p>
            <a:r>
              <a:rPr lang="en-US" dirty="0"/>
              <a:t>Latest </a:t>
            </a:r>
            <a:r>
              <a:rPr lang="en-US" dirty="0" smtClean="0"/>
              <a:t>Progress &amp; Violation Report </a:t>
            </a:r>
            <a:r>
              <a:rPr lang="en-US" dirty="0"/>
              <a:t>Stats</a:t>
            </a:r>
          </a:p>
          <a:p>
            <a:r>
              <a:rPr lang="en-US" dirty="0" smtClean="0"/>
              <a:t>Identifying issues</a:t>
            </a:r>
          </a:p>
          <a:p>
            <a:pPr lvl="1"/>
            <a:r>
              <a:rPr lang="en-US" dirty="0" smtClean="0"/>
              <a:t>Training &amp; DCA Calls</a:t>
            </a:r>
          </a:p>
          <a:p>
            <a:r>
              <a:rPr lang="en-US" dirty="0" smtClean="0"/>
              <a:t>Supervision Documentation Overview</a:t>
            </a:r>
            <a:endParaRPr lang="en-US" dirty="0"/>
          </a:p>
          <a:p>
            <a:r>
              <a:rPr lang="en-US" dirty="0" smtClean="0"/>
              <a:t>Compact Office Review-Ensuring Quality Documentation!</a:t>
            </a:r>
            <a:endParaRPr lang="en-US" dirty="0"/>
          </a:p>
          <a:p>
            <a:r>
              <a:rPr lang="en-US" dirty="0" smtClean="0"/>
              <a:t>Addendum usage</a:t>
            </a:r>
          </a:p>
          <a:p>
            <a:r>
              <a:rPr lang="en-US" dirty="0" smtClean="0"/>
              <a:t>Probable Cause</a:t>
            </a:r>
            <a:endParaRPr lang="en-US" dirty="0"/>
          </a:p>
        </p:txBody>
      </p:sp>
    </p:spTree>
    <p:extLst>
      <p:ext uri="{BB962C8B-B14F-4D97-AF65-F5344CB8AC3E}">
        <p14:creationId xmlns:p14="http://schemas.microsoft.com/office/powerpoint/2010/main" val="373513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Pending Charges….</a:t>
            </a:r>
            <a:endParaRPr lang="en-US" dirty="0"/>
          </a:p>
        </p:txBody>
      </p:sp>
      <p:sp>
        <p:nvSpPr>
          <p:cNvPr id="6" name="Content Placeholder 5"/>
          <p:cNvSpPr>
            <a:spLocks noGrp="1"/>
          </p:cNvSpPr>
          <p:nvPr>
            <p:ph idx="1"/>
          </p:nvPr>
        </p:nvSpPr>
        <p:spPr/>
        <p:txBody>
          <a:bodyPr/>
          <a:lstStyle/>
          <a:p>
            <a:pPr marL="0" indent="0">
              <a:buNone/>
            </a:pPr>
            <a:r>
              <a:rPr lang="en-US" dirty="0"/>
              <a:t>FAQ #1:  In my state, a new arrest of this nature would result in a request for revocation of supervision if an instate </a:t>
            </a:r>
            <a:r>
              <a:rPr lang="en-US" dirty="0" smtClean="0"/>
              <a:t>offender who would be held in custody pending outcome of the new charges.  Shouldn’t </a:t>
            </a:r>
            <a:r>
              <a:rPr lang="en-US" dirty="0"/>
              <a:t>these arrests be submitted on an offender violation report requiring retaking and simply marked ‘not available’ for retaking</a:t>
            </a:r>
            <a:r>
              <a:rPr lang="en-US" dirty="0" smtClean="0"/>
              <a:t>?</a:t>
            </a:r>
          </a:p>
        </p:txBody>
      </p:sp>
    </p:spTree>
    <p:extLst>
      <p:ext uri="{BB962C8B-B14F-4D97-AF65-F5344CB8AC3E}">
        <p14:creationId xmlns:p14="http://schemas.microsoft.com/office/powerpoint/2010/main" val="2373154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Pending Charges….</a:t>
            </a:r>
            <a:endParaRPr lang="en-US" dirty="0"/>
          </a:p>
        </p:txBody>
      </p:sp>
      <p:sp>
        <p:nvSpPr>
          <p:cNvPr id="6" name="Content Placeholder 5"/>
          <p:cNvSpPr>
            <a:spLocks noGrp="1"/>
          </p:cNvSpPr>
          <p:nvPr>
            <p:ph idx="1"/>
          </p:nvPr>
        </p:nvSpPr>
        <p:spPr/>
        <p:txBody>
          <a:bodyPr/>
          <a:lstStyle/>
          <a:p>
            <a:pPr marL="0" indent="0">
              <a:buNone/>
            </a:pPr>
            <a:r>
              <a:rPr lang="en-US" dirty="0"/>
              <a:t>FAQ #2:  If I don’t report the new arrest when it happens, how can my state be assured the offender will be retaken once ‘available?’  It will be passed the 30 days of when it was ‘discovered’ the new arrest occurred.</a:t>
            </a:r>
          </a:p>
        </p:txBody>
      </p:sp>
    </p:spTree>
    <p:extLst>
      <p:ext uri="{BB962C8B-B14F-4D97-AF65-F5344CB8AC3E}">
        <p14:creationId xmlns:p14="http://schemas.microsoft.com/office/powerpoint/2010/main" val="2281788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Pending Charges….</a:t>
            </a:r>
            <a:endParaRPr lang="en-US" dirty="0"/>
          </a:p>
        </p:txBody>
      </p:sp>
      <p:sp>
        <p:nvSpPr>
          <p:cNvPr id="6" name="Content Placeholder 5"/>
          <p:cNvSpPr>
            <a:spLocks noGrp="1"/>
          </p:cNvSpPr>
          <p:nvPr>
            <p:ph idx="1"/>
          </p:nvPr>
        </p:nvSpPr>
        <p:spPr/>
        <p:txBody>
          <a:bodyPr/>
          <a:lstStyle/>
          <a:p>
            <a:pPr marL="0" indent="0">
              <a:buNone/>
            </a:pPr>
            <a:r>
              <a:rPr lang="en-US" sz="2700" dirty="0"/>
              <a:t>FAQ #3:  For instate offenders charged with a new felony offense, our sentencing courts issue a warrant for violation of probation and hold the offender pending the new charges.  When a compact offender is charged with a new felony offense in our state, that offender is typically afforded bail (even if a clear risk to public </a:t>
            </a:r>
            <a:r>
              <a:rPr lang="en-US" sz="2700" dirty="0" smtClean="0"/>
              <a:t>safety.) Since </a:t>
            </a:r>
            <a:r>
              <a:rPr lang="en-US" sz="2700" dirty="0"/>
              <a:t>in our state there is no authority for an arrest w/o a warrant and we are unable to have one issued (our courts refuse to get involved in out of state matters,) is the sending state liable or is our state (as the supervising state?) </a:t>
            </a:r>
          </a:p>
        </p:txBody>
      </p:sp>
    </p:spTree>
    <p:extLst>
      <p:ext uri="{BB962C8B-B14F-4D97-AF65-F5344CB8AC3E}">
        <p14:creationId xmlns:p14="http://schemas.microsoft.com/office/powerpoint/2010/main" val="3900899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Reports Coming Soon!</a:t>
            </a:r>
            <a:endParaRPr lang="en-US" dirty="0"/>
          </a:p>
        </p:txBody>
      </p:sp>
      <p:sp>
        <p:nvSpPr>
          <p:cNvPr id="3" name="Content Placeholder 2"/>
          <p:cNvSpPr>
            <a:spLocks noGrp="1"/>
          </p:cNvSpPr>
          <p:nvPr>
            <p:ph idx="1"/>
          </p:nvPr>
        </p:nvSpPr>
        <p:spPr/>
        <p:txBody>
          <a:bodyPr/>
          <a:lstStyle/>
          <a:p>
            <a:r>
              <a:rPr lang="en-US" dirty="0" smtClean="0"/>
              <a:t>New Platform for Dashboard</a:t>
            </a:r>
          </a:p>
          <a:p>
            <a:r>
              <a:rPr lang="en-US" dirty="0" smtClean="0"/>
              <a:t>New Management &amp; Activity Reports</a:t>
            </a:r>
          </a:p>
        </p:txBody>
      </p:sp>
      <p:pic>
        <p:nvPicPr>
          <p:cNvPr id="4" name="Picture 3"/>
          <p:cNvPicPr>
            <a:picLocks noChangeAspect="1"/>
          </p:cNvPicPr>
          <p:nvPr/>
        </p:nvPicPr>
        <p:blipFill>
          <a:blip r:embed="rId3"/>
          <a:stretch>
            <a:fillRect/>
          </a:stretch>
        </p:blipFill>
        <p:spPr>
          <a:xfrm>
            <a:off x="762000" y="2971800"/>
            <a:ext cx="7715309"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0315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ICAOS Resources</a:t>
            </a:r>
          </a:p>
        </p:txBody>
      </p:sp>
      <p:sp>
        <p:nvSpPr>
          <p:cNvPr id="4" name="Content Placeholder 3"/>
          <p:cNvSpPr>
            <a:spLocks noGrp="1"/>
          </p:cNvSpPr>
          <p:nvPr>
            <p:ph idx="1"/>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023" y="3991374"/>
            <a:ext cx="1797756" cy="20156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191000"/>
            <a:ext cx="1430899" cy="143089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10065">
            <a:off x="5581712" y="1841880"/>
            <a:ext cx="2286668" cy="1162878"/>
          </a:xfrm>
          <a:prstGeom prst="rect">
            <a:avLst/>
          </a:prstGeom>
        </p:spPr>
      </p:pic>
      <p:pic>
        <p:nvPicPr>
          <p:cNvPr id="13" name="Picture 12"/>
          <p:cNvPicPr>
            <a:picLocks noChangeAspect="1"/>
          </p:cNvPicPr>
          <p:nvPr/>
        </p:nvPicPr>
        <p:blipFill>
          <a:blip r:embed="rId6"/>
          <a:stretch>
            <a:fillRect/>
          </a:stretch>
        </p:blipFill>
        <p:spPr>
          <a:xfrm rot="21081897">
            <a:off x="932378" y="1928811"/>
            <a:ext cx="3476869" cy="1517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7"/>
          <a:stretch>
            <a:fillRect/>
          </a:stretch>
        </p:blipFill>
        <p:spPr>
          <a:xfrm rot="209857">
            <a:off x="2559365" y="3849243"/>
            <a:ext cx="4025268"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12399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defRPr/>
            </a:pPr>
            <a:r>
              <a:rPr lang="en-US" dirty="0" smtClean="0"/>
              <a:t>www.interstatecompact.org</a:t>
            </a:r>
          </a:p>
        </p:txBody>
      </p:sp>
      <p:sp>
        <p:nvSpPr>
          <p:cNvPr id="5" name="Content Placeholder 4"/>
          <p:cNvSpPr>
            <a:spLocks noGrp="1"/>
          </p:cNvSpPr>
          <p:nvPr>
            <p:ph idx="1"/>
          </p:nvPr>
        </p:nvSpPr>
        <p:spPr/>
        <p:txBody>
          <a:bodyPr/>
          <a:lstStyle/>
          <a:p>
            <a:endParaRPr lang="en-US"/>
          </a:p>
        </p:txBody>
      </p:sp>
      <p:cxnSp>
        <p:nvCxnSpPr>
          <p:cNvPr id="46084" name="Straight Arrow Connector 2"/>
          <p:cNvCxnSpPr>
            <a:cxnSpLocks noChangeShapeType="1"/>
          </p:cNvCxnSpPr>
          <p:nvPr/>
        </p:nvCxnSpPr>
        <p:spPr bwMode="auto">
          <a:xfrm flipH="1">
            <a:off x="2057400" y="3124200"/>
            <a:ext cx="685800" cy="72548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pic>
        <p:nvPicPr>
          <p:cNvPr id="2" name="Picture 1"/>
          <p:cNvPicPr>
            <a:picLocks noChangeAspect="1"/>
          </p:cNvPicPr>
          <p:nvPr/>
        </p:nvPicPr>
        <p:blipFill>
          <a:blip r:embed="rId2"/>
          <a:stretch>
            <a:fillRect/>
          </a:stretch>
        </p:blipFill>
        <p:spPr>
          <a:xfrm>
            <a:off x="1405950" y="1542777"/>
            <a:ext cx="6332099" cy="4613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Explosion 2 2"/>
          <p:cNvSpPr/>
          <p:nvPr/>
        </p:nvSpPr>
        <p:spPr bwMode="auto">
          <a:xfrm rot="20922752">
            <a:off x="5948791" y="991577"/>
            <a:ext cx="3639545" cy="1452682"/>
          </a:xfrm>
          <a:prstGeom prst="irregularSeal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ahoma" pitchFamily="34" charset="0"/>
              </a:rPr>
              <a:t>REDESIGNED</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ahoma" pitchFamily="34" charset="0"/>
              </a:rPr>
              <a:t>WEBSITE!</a:t>
            </a: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p:spTree>
    <p:extLst>
      <p:ext uri="{BB962C8B-B14F-4D97-AF65-F5344CB8AC3E}">
        <p14:creationId xmlns:p14="http://schemas.microsoft.com/office/powerpoint/2010/main" val="2375147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2018 Photo Audit</a:t>
            </a:r>
            <a:endParaRPr lang="en-US" dirty="0"/>
          </a:p>
        </p:txBody>
      </p:sp>
      <p:sp>
        <p:nvSpPr>
          <p:cNvPr id="3" name="Content Placeholder 2"/>
          <p:cNvSpPr>
            <a:spLocks noGrp="1"/>
          </p:cNvSpPr>
          <p:nvPr>
            <p:ph idx="1"/>
          </p:nvPr>
        </p:nvSpPr>
        <p:spPr/>
        <p:txBody>
          <a:bodyPr/>
          <a:lstStyle/>
          <a:p>
            <a:r>
              <a:rPr lang="en-US" b="1" u="sng" dirty="0" smtClean="0"/>
              <a:t>FY2017 PHOTO REVIEW</a:t>
            </a:r>
            <a:r>
              <a:rPr lang="en-US" dirty="0" smtClean="0"/>
              <a:t> assisted Tech Committee to establish photo standards</a:t>
            </a:r>
          </a:p>
          <a:p>
            <a:pPr lvl="1"/>
            <a:r>
              <a:rPr lang="en-US" i="1" dirty="0" smtClean="0"/>
              <a:t>In addition states were provided data on core demographics entered on ICOTS Profiles</a:t>
            </a:r>
            <a:r>
              <a:rPr lang="en-US" dirty="0" smtClean="0"/>
              <a:t> </a:t>
            </a:r>
          </a:p>
          <a:p>
            <a:r>
              <a:rPr lang="en-US" dirty="0" smtClean="0"/>
              <a:t>New photo standards adopted April 2017</a:t>
            </a:r>
          </a:p>
          <a:p>
            <a:r>
              <a:rPr lang="en-US" dirty="0" smtClean="0"/>
              <a:t>FY2018 Audit will review photos on records created July 1, 2017- December 31, 2017 for most states (those with more than 5% deemed ‘bad’ in FY2017 review</a:t>
            </a:r>
            <a:endParaRPr lang="en-US" dirty="0"/>
          </a:p>
        </p:txBody>
      </p:sp>
    </p:spTree>
    <p:extLst>
      <p:ext uri="{BB962C8B-B14F-4D97-AF65-F5344CB8AC3E}">
        <p14:creationId xmlns:p14="http://schemas.microsoft.com/office/powerpoint/2010/main" val="302482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Reports for a Purpose!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048444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4286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Violations Reported</a:t>
            </a:r>
            <a:br>
              <a:rPr lang="en-US" dirty="0" smtClean="0"/>
            </a:br>
            <a:r>
              <a:rPr lang="en-US" sz="2000" i="1" dirty="0" smtClean="0"/>
              <a:t>(Comparison to CCN-marked reason-Retaken)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83584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3276600" y="3962400"/>
            <a:ext cx="5562600" cy="2438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02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solidFill>
                  <a:schemeClr val="tx1"/>
                </a:solidFill>
              </a:rPr>
              <a:t>Training Issues Identified</a:t>
            </a:r>
            <a:endParaRPr lang="en-US" dirty="0">
              <a:solidFill>
                <a:schemeClr val="tx1"/>
              </a:solidFill>
            </a:endParaRPr>
          </a:p>
        </p:txBody>
      </p:sp>
      <p:sp>
        <p:nvSpPr>
          <p:cNvPr id="13" name="Text Placeholder 12"/>
          <p:cNvSpPr>
            <a:spLocks noGrp="1"/>
          </p:cNvSpPr>
          <p:nvPr>
            <p:ph type="body" idx="1"/>
          </p:nvPr>
        </p:nvSpPr>
        <p:spPr/>
        <p:txBody>
          <a:bodyPr/>
          <a:lstStyle/>
          <a:p>
            <a:r>
              <a:rPr lang="en-US" dirty="0" smtClean="0"/>
              <a:t>Documentation</a:t>
            </a:r>
            <a:endParaRPr lang="en-US" dirty="0"/>
          </a:p>
        </p:txBody>
      </p:sp>
      <p:sp>
        <p:nvSpPr>
          <p:cNvPr id="14" name="Content Placeholder 13"/>
          <p:cNvSpPr>
            <a:spLocks noGrp="1"/>
          </p:cNvSpPr>
          <p:nvPr>
            <p:ph sz="half" idx="2"/>
          </p:nvPr>
        </p:nvSpPr>
        <p:spPr>
          <a:xfrm>
            <a:off x="381000" y="2174875"/>
            <a:ext cx="4419599" cy="3951288"/>
          </a:xfrm>
        </p:spPr>
        <p:txBody>
          <a:bodyPr/>
          <a:lstStyle/>
          <a:p>
            <a:r>
              <a:rPr lang="en-US" dirty="0" smtClean="0"/>
              <a:t>Violation report requires retaking-MANDATORY</a:t>
            </a:r>
          </a:p>
          <a:p>
            <a:r>
              <a:rPr lang="en-US" dirty="0" smtClean="0"/>
              <a:t>30 days of ‘determination’</a:t>
            </a:r>
          </a:p>
          <a:p>
            <a:r>
              <a:rPr lang="en-US" dirty="0" smtClean="0"/>
              <a:t>Uniformity of documentation</a:t>
            </a:r>
          </a:p>
          <a:p>
            <a:r>
              <a:rPr lang="en-US" dirty="0" smtClean="0"/>
              <a:t>Pending charges</a:t>
            </a:r>
          </a:p>
          <a:p>
            <a:r>
              <a:rPr lang="en-US" dirty="0" smtClean="0"/>
              <a:t>Reporting jail time</a:t>
            </a:r>
          </a:p>
          <a:p>
            <a:r>
              <a:rPr lang="en-US" dirty="0" smtClean="0"/>
              <a:t>PC, availability, location</a:t>
            </a:r>
          </a:p>
          <a:p>
            <a:pPr lvl="1"/>
            <a:r>
              <a:rPr lang="en-US" dirty="0" smtClean="0"/>
              <a:t>USE ADDENDUMS!</a:t>
            </a:r>
            <a:endParaRPr lang="en-US" dirty="0"/>
          </a:p>
        </p:txBody>
      </p:sp>
      <p:sp>
        <p:nvSpPr>
          <p:cNvPr id="15" name="Text Placeholder 14"/>
          <p:cNvSpPr>
            <a:spLocks noGrp="1"/>
          </p:cNvSpPr>
          <p:nvPr>
            <p:ph type="body" sz="quarter" idx="3"/>
          </p:nvPr>
        </p:nvSpPr>
        <p:spPr/>
        <p:txBody>
          <a:bodyPr/>
          <a:lstStyle/>
          <a:p>
            <a:r>
              <a:rPr lang="en-US" dirty="0" smtClean="0"/>
              <a:t>Implementation</a:t>
            </a:r>
            <a:endParaRPr lang="en-US" dirty="0"/>
          </a:p>
        </p:txBody>
      </p:sp>
      <p:sp>
        <p:nvSpPr>
          <p:cNvPr id="16" name="Content Placeholder 15"/>
          <p:cNvSpPr>
            <a:spLocks noGrp="1"/>
          </p:cNvSpPr>
          <p:nvPr>
            <p:ph sz="quarter" idx="4"/>
          </p:nvPr>
        </p:nvSpPr>
        <p:spPr>
          <a:xfrm>
            <a:off x="4645025" y="2174875"/>
            <a:ext cx="4270375" cy="3951288"/>
          </a:xfrm>
        </p:spPr>
        <p:txBody>
          <a:bodyPr/>
          <a:lstStyle/>
          <a:p>
            <a:pPr marL="0" indent="0">
              <a:buNone/>
            </a:pPr>
            <a:r>
              <a:rPr lang="en-US" i="1" dirty="0" smtClean="0"/>
              <a:t>To be discussed in next session</a:t>
            </a:r>
          </a:p>
          <a:p>
            <a:r>
              <a:rPr lang="en-US" dirty="0" smtClean="0"/>
              <a:t>Receiving state’s supervision responsibilities</a:t>
            </a:r>
          </a:p>
          <a:p>
            <a:r>
              <a:rPr lang="en-US" dirty="0" smtClean="0"/>
              <a:t>Involving Stakeholders</a:t>
            </a:r>
          </a:p>
          <a:p>
            <a:r>
              <a:rPr lang="en-US" dirty="0" smtClean="0"/>
              <a:t>Operationalizing the Rules</a:t>
            </a:r>
          </a:p>
          <a:p>
            <a:r>
              <a:rPr lang="en-US" dirty="0" smtClean="0"/>
              <a:t>Goals, challenges and examples for resolution</a:t>
            </a:r>
            <a:endParaRPr lang="en-US" dirty="0"/>
          </a:p>
        </p:txBody>
      </p:sp>
      <p:sp>
        <p:nvSpPr>
          <p:cNvPr id="2" name="Oval 1"/>
          <p:cNvSpPr/>
          <p:nvPr/>
        </p:nvSpPr>
        <p:spPr>
          <a:xfrm>
            <a:off x="-152400" y="990600"/>
            <a:ext cx="5029200" cy="5410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39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Congratulations!  DCAs are the reason this is working!!!</a:t>
            </a:r>
            <a:endParaRPr lang="en-US" dirty="0"/>
          </a:p>
        </p:txBody>
      </p:sp>
      <p:pic>
        <p:nvPicPr>
          <p:cNvPr id="4" name="oOvyM5qo9ZA"/>
          <p:cNvPicPr>
            <a:picLocks noGrp="1" noRot="1" noChangeAspect="1"/>
          </p:cNvPicPr>
          <p:nvPr>
            <p:ph idx="1"/>
            <a:videoFile r:link="rId1"/>
          </p:nvPr>
        </p:nvPicPr>
        <p:blipFill>
          <a:blip r:embed="rId4"/>
          <a:stretch>
            <a:fillRect/>
          </a:stretch>
        </p:blipFill>
        <p:spPr>
          <a:xfrm>
            <a:off x="675216" y="1905000"/>
            <a:ext cx="7992534" cy="4495800"/>
          </a:xfrm>
          <a:prstGeom prst="rect">
            <a:avLst/>
          </a:prstGeom>
        </p:spPr>
      </p:pic>
    </p:spTree>
    <p:extLst>
      <p:ext uri="{BB962C8B-B14F-4D97-AF65-F5344CB8AC3E}">
        <p14:creationId xmlns:p14="http://schemas.microsoft.com/office/powerpoint/2010/main" val="4064509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Supervision Documentation</a:t>
            </a:r>
            <a:endParaRPr lang="en-US" dirty="0"/>
          </a:p>
        </p:txBody>
      </p:sp>
      <p:sp>
        <p:nvSpPr>
          <p:cNvPr id="5" name="Text Placeholder 4"/>
          <p:cNvSpPr>
            <a:spLocks noGrp="1"/>
          </p:cNvSpPr>
          <p:nvPr>
            <p:ph type="body" idx="1"/>
          </p:nvPr>
        </p:nvSpPr>
        <p:spPr>
          <a:xfrm>
            <a:off x="453072" y="1722597"/>
            <a:ext cx="4040188" cy="639762"/>
          </a:xfrm>
        </p:spPr>
        <p:txBody>
          <a:bodyPr/>
          <a:lstStyle/>
          <a:p>
            <a:pPr algn="ctr"/>
            <a:r>
              <a:rPr lang="en-US" dirty="0" smtClean="0"/>
              <a:t>Progress Report</a:t>
            </a:r>
            <a:endParaRPr lang="en-US" dirty="0"/>
          </a:p>
        </p:txBody>
      </p:sp>
      <p:sp>
        <p:nvSpPr>
          <p:cNvPr id="6" name="Content Placeholder 5"/>
          <p:cNvSpPr>
            <a:spLocks noGrp="1"/>
          </p:cNvSpPr>
          <p:nvPr>
            <p:ph sz="half" idx="2"/>
          </p:nvPr>
        </p:nvSpPr>
        <p:spPr>
          <a:xfrm>
            <a:off x="453072" y="2667000"/>
            <a:ext cx="4040188" cy="3951288"/>
          </a:xfrm>
        </p:spPr>
        <p:txBody>
          <a:bodyPr/>
          <a:lstStyle/>
          <a:p>
            <a:r>
              <a:rPr lang="en-US" dirty="0" smtClean="0"/>
              <a:t>Keeps the sending state informed of supervision practices; offender’s progress and behavior</a:t>
            </a:r>
            <a:endParaRPr lang="en-US" dirty="0"/>
          </a:p>
        </p:txBody>
      </p:sp>
      <p:sp>
        <p:nvSpPr>
          <p:cNvPr id="7" name="Text Placeholder 6"/>
          <p:cNvSpPr>
            <a:spLocks noGrp="1"/>
          </p:cNvSpPr>
          <p:nvPr>
            <p:ph type="body" sz="quarter" idx="3"/>
          </p:nvPr>
        </p:nvSpPr>
        <p:spPr>
          <a:xfrm>
            <a:off x="4646929" y="1752600"/>
            <a:ext cx="4041775" cy="639762"/>
          </a:xfrm>
        </p:spPr>
        <p:txBody>
          <a:bodyPr/>
          <a:lstStyle/>
          <a:p>
            <a:pPr algn="ctr"/>
            <a:r>
              <a:rPr lang="en-US" dirty="0" smtClean="0"/>
              <a:t>Violation Report REQUIRING RETAKING</a:t>
            </a:r>
            <a:endParaRPr lang="en-US" dirty="0"/>
          </a:p>
        </p:txBody>
      </p:sp>
      <p:sp>
        <p:nvSpPr>
          <p:cNvPr id="8" name="Content Placeholder 7"/>
          <p:cNvSpPr>
            <a:spLocks noGrp="1"/>
          </p:cNvSpPr>
          <p:nvPr>
            <p:ph sz="quarter" idx="4"/>
          </p:nvPr>
        </p:nvSpPr>
        <p:spPr>
          <a:xfrm>
            <a:off x="4646930" y="2667000"/>
            <a:ext cx="4041775" cy="3951288"/>
          </a:xfrm>
        </p:spPr>
        <p:txBody>
          <a:bodyPr/>
          <a:lstStyle/>
          <a:p>
            <a:r>
              <a:rPr lang="en-US" b="1" u="sng" dirty="0" smtClean="0"/>
              <a:t>Invokes</a:t>
            </a:r>
            <a:r>
              <a:rPr lang="en-US" dirty="0" smtClean="0"/>
              <a:t> requirement for sending state to retake offender</a:t>
            </a:r>
            <a:endParaRPr lang="en-US" dirty="0"/>
          </a:p>
        </p:txBody>
      </p:sp>
      <p:sp>
        <p:nvSpPr>
          <p:cNvPr id="9" name="Left-Right Arrow 8"/>
          <p:cNvSpPr/>
          <p:nvPr/>
        </p:nvSpPr>
        <p:spPr bwMode="auto">
          <a:xfrm>
            <a:off x="720725" y="4343400"/>
            <a:ext cx="7848600" cy="733663"/>
          </a:xfrm>
          <a:prstGeom prst="lef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dirty="0" smtClean="0">
                <a:solidFill>
                  <a:srgbClr val="6666FF">
                    <a:lumMod val="50000"/>
                  </a:srgbClr>
                </a:solidFill>
              </a:rPr>
              <a:t>Communication!!!</a:t>
            </a:r>
          </a:p>
        </p:txBody>
      </p:sp>
    </p:spTree>
    <p:extLst>
      <p:ext uri="{BB962C8B-B14F-4D97-AF65-F5344CB8AC3E}">
        <p14:creationId xmlns:p14="http://schemas.microsoft.com/office/powerpoint/2010/main" val="3574017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a:xfrm>
            <a:off x="459105" y="1524000"/>
            <a:ext cx="8229600" cy="4525963"/>
          </a:xfrm>
        </p:spPr>
        <p:txBody>
          <a:bodyPr/>
          <a:lstStyle/>
          <a:p>
            <a:r>
              <a:rPr lang="en-US" dirty="0" smtClean="0"/>
              <a:t>Compact Office Review-It’s their job to ensure documentation is sufficient</a:t>
            </a:r>
          </a:p>
          <a:p>
            <a:endParaRPr lang="en-US" dirty="0" smtClean="0"/>
          </a:p>
          <a:p>
            <a:r>
              <a:rPr lang="en-US" dirty="0" smtClean="0"/>
              <a:t>How states address/respond to offender behavior varies across jurisdictions</a:t>
            </a:r>
          </a:p>
          <a:p>
            <a:pPr lvl="1"/>
            <a:r>
              <a:rPr lang="en-US" i="1" dirty="0" smtClean="0"/>
              <a:t>It’s about the details!</a:t>
            </a:r>
          </a:p>
          <a:p>
            <a:endParaRPr lang="en-US" dirty="0" smtClean="0"/>
          </a:p>
          <a:p>
            <a:r>
              <a:rPr lang="en-US" dirty="0" smtClean="0"/>
              <a:t>New pending charges?-Offender not REQUIRED to be retaken </a:t>
            </a:r>
            <a:endParaRPr lang="en-US" sz="2400" i="1" dirty="0"/>
          </a:p>
          <a:p>
            <a:pPr lvl="1"/>
            <a:r>
              <a:rPr lang="en-US" sz="2000" i="1" dirty="0" smtClean="0"/>
              <a:t>both states MAY agree due to public safety concern</a:t>
            </a:r>
            <a:endParaRPr lang="en-US" sz="2000" i="1" dirty="0"/>
          </a:p>
        </p:txBody>
      </p:sp>
    </p:spTree>
    <p:extLst>
      <p:ext uri="{BB962C8B-B14F-4D97-AF65-F5344CB8AC3E}">
        <p14:creationId xmlns:p14="http://schemas.microsoft.com/office/powerpoint/2010/main" val="4032885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going on in the field?</a:t>
            </a:r>
            <a:endParaRPr lang="en-US" dirty="0"/>
          </a:p>
        </p:txBody>
      </p:sp>
      <p:sp>
        <p:nvSpPr>
          <p:cNvPr id="3" name="Content Placeholder 2"/>
          <p:cNvSpPr>
            <a:spLocks noGrp="1"/>
          </p:cNvSpPr>
          <p:nvPr>
            <p:ph idx="1"/>
          </p:nvPr>
        </p:nvSpPr>
        <p:spPr/>
        <p:txBody>
          <a:bodyPr/>
          <a:lstStyle/>
          <a:p>
            <a:r>
              <a:rPr lang="en-US" dirty="0" smtClean="0"/>
              <a:t>Documentation disconnect when ICOTS user isn’t the supervising officer…</a:t>
            </a:r>
          </a:p>
          <a:p>
            <a:pPr lvl="1"/>
            <a:r>
              <a:rPr lang="en-US" dirty="0" smtClean="0"/>
              <a:t>Clerical staff</a:t>
            </a:r>
          </a:p>
          <a:p>
            <a:pPr lvl="1"/>
            <a:r>
              <a:rPr lang="en-US" dirty="0" smtClean="0"/>
              <a:t>Compact staff w/o field experience</a:t>
            </a:r>
          </a:p>
          <a:p>
            <a:pPr marL="457200" lvl="1" indent="0">
              <a:buNone/>
            </a:pPr>
            <a:endParaRPr lang="en-US" dirty="0" smtClean="0"/>
          </a:p>
          <a:p>
            <a:pPr marL="457200" lvl="1" indent="0">
              <a:buNone/>
            </a:pPr>
            <a:r>
              <a:rPr lang="en-US" i="1" dirty="0" smtClean="0"/>
              <a:t>Before transmitting…Challenge your field DON’T wait to see if the other state challenges your office! </a:t>
            </a:r>
          </a:p>
          <a:p>
            <a:endParaRPr lang="en-US" dirty="0"/>
          </a:p>
        </p:txBody>
      </p:sp>
    </p:spTree>
    <p:extLst>
      <p:ext uri="{BB962C8B-B14F-4D97-AF65-F5344CB8AC3E}">
        <p14:creationId xmlns:p14="http://schemas.microsoft.com/office/powerpoint/2010/main" val="5819126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MAIL" val="No"/>
  <p:tag name="WARN" val="Yes"/>
  <p:tag name="SLDBRK" val="Yes"/>
  <p:tag name="OWNER\DON BLACKBURN" val="Don Blackburn|dblackburn@csg.org|&lt;notes&gt;"/>
  <p:tag name="OWNER\ASHLEY KENOYER" val="Ashley Kenoyer|akenoyer@csg.org|&lt;notes&gt;"/>
  <p:tag name="IEALL" val="Yes"/>
  <p:tag name="IESEL" val="No"/>
  <p:tag name="FLOAT" val="Yes"/>
  <p:tag name="IEOWN" val=""/>
  <p:tag name="IEHIDE" val="Yes"/>
  <p:tag name="IEINST" val="Yes"/>
  <p:tag name="IETEXT" val="Short"/>
  <p:tag name="ACTIVE" val="No"/>
  <p:tag name="LMS_PROTOCOL_METHOD" val=" "/>
  <p:tag name="LMS_PROTOCOL_VERSION" val=" "/>
  <p:tag name="LMS_PUBLISH" val="No"/>
  <p:tag name="PRESENTER" val="Diane Kincaid"/>
  <p:tag name="PRESENTER_EMAIL" val="dkincaid@csg.org"/>
  <p:tag name="PRESENTER_BIO" val="Goofball extraordinaire"/>
  <p:tag name="PRESENTER_PIC" val="C:\Documents and Settings\dkincaid\My Documents\Misc\My Pictures\Diane.jpg"/>
  <p:tag name="LOGO_PIC" val="C:\Documents and Settings\dkincaid\My Documents\Adult_Commission_Logo.gif"/>
  <p:tag name="PRESENTER_PIC_MODE" val="0"/>
  <p:tag name="LOGO_PIC_MODE" val="0"/>
  <p:tag name="PRESENTATION_TITLE" val="ICAOS Training Presentation2"/>
  <p:tag name="LASTPUBLISHED" val="C:\Documents and Settings\dkincaid\My Documents\Articulate Presenter\ICAOS Training Presentation2\index.html"/>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C4626C29C6754FA20723C65DDF83F6" ma:contentTypeVersion="0" ma:contentTypeDescription="Create a new document." ma:contentTypeScope="" ma:versionID="79ff656894809d763c46488a9f3771c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486390-1989-4860-8905-2CD5BCDF1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96D592E-6082-4D84-9B4D-7E7C81CF0024}">
  <ds:schemaRefs>
    <ds:schemaRef ds:uri="http://schemas.microsoft.com/sharepoint/v3/contenttype/forms"/>
  </ds:schemaRefs>
</ds:datastoreItem>
</file>

<file path=customXml/itemProps3.xml><?xml version="1.0" encoding="utf-8"?>
<ds:datastoreItem xmlns:ds="http://schemas.openxmlformats.org/officeDocument/2006/customXml" ds:itemID="{2329E5F9-F378-4B5D-B6EE-B409B757DBE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37884</TotalTime>
  <Words>1999</Words>
  <Application>Microsoft Office PowerPoint</Application>
  <PresentationFormat>On-screen Show (4:3)</PresentationFormat>
  <Paragraphs>196</Paragraphs>
  <Slides>26</Slides>
  <Notes>23</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Arial</vt:lpstr>
      <vt:lpstr>Tahoma</vt:lpstr>
      <vt:lpstr>Wingdings</vt:lpstr>
      <vt:lpstr>1_Default Design</vt:lpstr>
      <vt:lpstr>Default Design</vt:lpstr>
      <vt:lpstr>2_Default Design</vt:lpstr>
      <vt:lpstr>PowerPoint Presentation</vt:lpstr>
      <vt:lpstr>Summary of Topics</vt:lpstr>
      <vt:lpstr>Progress Reports for a Purpose!</vt:lpstr>
      <vt:lpstr>Violations Reported (Comparison to CCN-marked reason-Retaken)</vt:lpstr>
      <vt:lpstr>Training Issues Identified</vt:lpstr>
      <vt:lpstr>Congratulations!  DCAs are the reason this is working!!!</vt:lpstr>
      <vt:lpstr>Supervision Documentation</vt:lpstr>
      <vt:lpstr>Considerations</vt:lpstr>
      <vt:lpstr>What’s going on in the field?</vt:lpstr>
      <vt:lpstr>Where’s the uniformity?</vt:lpstr>
      <vt:lpstr>‘Send Back’ is Bad for Business!</vt:lpstr>
      <vt:lpstr>Need Clarification?  Use the TOOLS!!</vt:lpstr>
      <vt:lpstr>Behavior Requiring Retaking “behavior would rise to level of revocation because…” </vt:lpstr>
      <vt:lpstr>PowerPoint Presentation</vt:lpstr>
      <vt:lpstr>ICOTS Addendums…USE THEM!</vt:lpstr>
      <vt:lpstr>Probable Cause…. It’s a conversation we will continue to have….</vt:lpstr>
      <vt:lpstr>PowerPoint Presentation</vt:lpstr>
      <vt:lpstr>PowerPoint Presentation</vt:lpstr>
      <vt:lpstr>Scenario</vt:lpstr>
      <vt:lpstr>New Pending Charges….</vt:lpstr>
      <vt:lpstr>New Pending Charges….</vt:lpstr>
      <vt:lpstr>New Pending Charges….</vt:lpstr>
      <vt:lpstr>New Reports Coming Soon!</vt:lpstr>
      <vt:lpstr>ICAOS Resources</vt:lpstr>
      <vt:lpstr>www.interstatecompact.org</vt:lpstr>
      <vt:lpstr>FY 2018 Photo Audit</vt:lpstr>
    </vt:vector>
  </TitlesOfParts>
  <Company>csg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 Training Presentation for use on WebEx</dc:title>
  <dc:creator>Mindy Spring</dc:creator>
  <cp:lastModifiedBy>MINDYSPRING</cp:lastModifiedBy>
  <cp:revision>1094</cp:revision>
  <cp:lastPrinted>2017-09-15T18:42:49Z</cp:lastPrinted>
  <dcterms:created xsi:type="dcterms:W3CDTF">2003-11-24T18:56:54Z</dcterms:created>
  <dcterms:modified xsi:type="dcterms:W3CDTF">2017-10-11T19:42:48Z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UsedName">
    <vt:lpwstr>ICAOS Training Presentation2</vt:lpwstr>
  </property>
  <property fmtid="{D5CDD505-2E9C-101B-9397-08002B2CF9AE}" pid="3" name="ArticulatePath">
    <vt:lpwstr>ICAOS Training Presentation2</vt:lpwstr>
  </property>
  <property fmtid="{D5CDD505-2E9C-101B-9397-08002B2CF9AE}" pid="4" name="ContentTypeId">
    <vt:lpwstr>0x01010076C4626C29C6754FA20723C65DDF83F6</vt:lpwstr>
  </property>
</Properties>
</file>