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4"/>
    <p:sldMasterId id="2147483861" r:id="rId5"/>
  </p:sldMasterIdLst>
  <p:notesMasterIdLst>
    <p:notesMasterId r:id="rId10"/>
  </p:notesMasterIdLst>
  <p:handoutMasterIdLst>
    <p:handoutMasterId r:id="rId11"/>
  </p:handoutMasterIdLst>
  <p:sldIdLst>
    <p:sldId id="782" r:id="rId6"/>
    <p:sldId id="781" r:id="rId7"/>
    <p:sldId id="773" r:id="rId8"/>
    <p:sldId id="653" r:id="rId9"/>
  </p:sldIdLst>
  <p:sldSz cx="9144000" cy="6858000" type="screen4x3"/>
  <p:notesSz cx="7315200" cy="9601200"/>
  <p:custDataLst>
    <p:tags r:id="rId12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spring@interstatecompact.org" initials="m" lastIdx="2" clrIdx="0">
    <p:extLst>
      <p:ext uri="{19B8F6BF-5375-455C-9EA6-DF929625EA0E}">
        <p15:presenceInfo xmlns:p15="http://schemas.microsoft.com/office/powerpoint/2012/main" userId="mspring@interstatecompact.or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6E"/>
    <a:srgbClr val="CC0000"/>
    <a:srgbClr val="666633"/>
    <a:srgbClr val="FFFF00"/>
    <a:srgbClr val="9999FF"/>
    <a:srgbClr val="777777"/>
    <a:srgbClr val="99CCFF"/>
    <a:srgbClr val="CCECFF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22" autoAdjust="0"/>
    <p:restoredTop sz="72643" autoAdjust="0"/>
  </p:normalViewPr>
  <p:slideViewPr>
    <p:cSldViewPr>
      <p:cViewPr varScale="1">
        <p:scale>
          <a:sx n="62" d="100"/>
          <a:sy n="62" d="100"/>
        </p:scale>
        <p:origin x="996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Discretionary</a:t>
            </a:r>
            <a:r>
              <a:rPr lang="en-US" b="1" baseline="0" dirty="0"/>
              <a:t> Transfers</a:t>
            </a:r>
          </a:p>
          <a:p>
            <a:pPr>
              <a:defRPr/>
            </a:pPr>
            <a:r>
              <a:rPr lang="en-US" b="1" baseline="0" dirty="0"/>
              <a:t>Make up approx. 14% of all Transfer Reasons</a:t>
            </a:r>
            <a:endParaRPr lang="en-US" b="1" dirty="0"/>
          </a:p>
        </c:rich>
      </c:tx>
      <c:layout>
        <c:manualLayout>
          <c:xMode val="edge"/>
          <c:yMode val="edge"/>
          <c:x val="0.22043679658953744"/>
          <c:y val="5.19480519480519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13C-499C-820C-44EF238C3D01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13C-499C-820C-44EF238C3D01}"/>
              </c:ext>
            </c:extLst>
          </c:dPt>
          <c:dLbls>
            <c:dLbl>
              <c:idx val="0"/>
              <c:layout>
                <c:manualLayout>
                  <c:x val="-0.26166888403383026"/>
                  <c:y val="-0.1755184579200327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rgbClr val="00006E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8C05E6E-7CBD-46B3-9E83-FAABEC77F430}" type="CATEGORYNAME">
                      <a:rPr lang="en-US" sz="1800">
                        <a:solidFill>
                          <a:srgbClr val="00006E"/>
                        </a:solidFill>
                      </a:rPr>
                      <a:pPr>
                        <a:defRPr sz="1800">
                          <a:solidFill>
                            <a:srgbClr val="00006E"/>
                          </a:solidFill>
                        </a:defRPr>
                      </a:pPr>
                      <a:t>[CATEGORY NAME]</a:t>
                    </a:fld>
                    <a:r>
                      <a:rPr lang="en-US" sz="1800" baseline="0" dirty="0">
                        <a:solidFill>
                          <a:srgbClr val="00006E"/>
                        </a:solidFill>
                      </a:rPr>
                      <a:t>, </a:t>
                    </a:r>
                    <a:fld id="{E9A2E0E0-80E7-4317-A306-893B6110B34D}" type="VALUE">
                      <a:rPr lang="en-US" sz="1800" baseline="0">
                        <a:solidFill>
                          <a:srgbClr val="00006E"/>
                        </a:solidFill>
                      </a:rPr>
                      <a:pPr>
                        <a:defRPr sz="1800">
                          <a:solidFill>
                            <a:srgbClr val="00006E"/>
                          </a:solidFill>
                        </a:defRPr>
                      </a:pPr>
                      <a:t>[VALUE]</a:t>
                    </a:fld>
                    <a:endParaRPr lang="en-US" sz="1800" baseline="0" dirty="0">
                      <a:solidFill>
                        <a:srgbClr val="00006E"/>
                      </a:solidFill>
                    </a:endParaRPr>
                  </a:p>
                </c:rich>
              </c:tx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rgbClr val="00006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91448760646174"/>
                      <c:h val="9.323414118689708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13C-499C-820C-44EF238C3D01}"/>
                </c:ext>
              </c:extLst>
            </c:dLbl>
            <c:dLbl>
              <c:idx val="1"/>
              <c:layout>
                <c:manualLayout>
                  <c:x val="0.25738360230107937"/>
                  <c:y val="7.8408494392746358E-2"/>
                </c:manualLayout>
              </c:layout>
              <c:tx>
                <c:rich>
                  <a:bodyPr rot="0" spcFirstLastPara="1" vertOverflow="overflow" horzOverflow="overflow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rgbClr val="00006E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ECFBE2D-78EE-4F36-A2B5-C65EAEED541E}" type="CATEGORYNAME">
                      <a:rPr lang="en-US" sz="1800">
                        <a:solidFill>
                          <a:srgbClr val="00006E"/>
                        </a:solidFill>
                      </a:rPr>
                      <a:pPr>
                        <a:defRPr sz="1800">
                          <a:solidFill>
                            <a:srgbClr val="00006E"/>
                          </a:solidFill>
                        </a:defRPr>
                      </a:pPr>
                      <a:t>[CATEGORY NAME]</a:t>
                    </a:fld>
                    <a:r>
                      <a:rPr lang="en-US" sz="1800" baseline="0" dirty="0">
                        <a:solidFill>
                          <a:srgbClr val="00006E"/>
                        </a:solidFill>
                      </a:rPr>
                      <a:t>, </a:t>
                    </a:r>
                    <a:fld id="{B2B1F981-6C72-4CD8-BD22-F9703673B08A}" type="VALUE">
                      <a:rPr lang="en-US" sz="1800" baseline="0">
                        <a:solidFill>
                          <a:srgbClr val="00006E"/>
                        </a:solidFill>
                      </a:rPr>
                      <a:pPr>
                        <a:defRPr sz="1800">
                          <a:solidFill>
                            <a:srgbClr val="00006E"/>
                          </a:solidFill>
                        </a:defRPr>
                      </a:pPr>
                      <a:t>[VALUE]</a:t>
                    </a:fld>
                    <a:endParaRPr lang="en-US" sz="1800" baseline="0" dirty="0">
                      <a:solidFill>
                        <a:srgbClr val="00006E"/>
                      </a:solidFill>
                    </a:endParaRPr>
                  </a:p>
                </c:rich>
              </c:tx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rgbClr val="00006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74496779655986"/>
                      <c:h val="8.219705491359034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13C-499C-820C-44EF238C3D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rgbClr val="00006E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Accepted</c:v>
                </c:pt>
                <c:pt idx="1">
                  <c:v>Rejected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0.56999999999999995</c:v>
                </c:pt>
                <c:pt idx="1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3C-499C-820C-44EF238C3D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1933240564756992"/>
          <c:y val="7.788984026246773E-2"/>
          <c:w val="0.6087490949407186"/>
          <c:h val="0.84169734932491891"/>
        </c:manualLayout>
      </c:layout>
      <c:pieChart>
        <c:varyColors val="1"/>
        <c:ser>
          <c:idx val="0"/>
          <c:order val="0"/>
          <c:tx>
            <c:strRef>
              <c:f>Sheet1!$A$10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713-4CFF-8EC0-55A7088CBD0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713-4CFF-8EC0-55A7088CBD0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713-4CFF-8EC0-55A7088CBD0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713-4CFF-8EC0-55A7088CBD0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447-4ADC-A66F-B3E42E8EB8B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447-4ADC-A66F-B3E42E8EB8BF}"/>
              </c:ext>
            </c:extLst>
          </c:dPt>
          <c:dLbls>
            <c:dLbl>
              <c:idx val="0"/>
              <c:layout>
                <c:manualLayout>
                  <c:x val="3.7118743777717442E-2"/>
                  <c:y val="-4.37049165147004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E62CB3D-E7B1-4C42-80DD-40C3A6453054}" type="CATEGORYNAME">
                      <a:rPr lang="en-US" sz="1800">
                        <a:ln>
                          <a:noFill/>
                        </a:ln>
                      </a:rPr>
                      <a:pPr>
                        <a:defRPr sz="1800">
                          <a:ln>
                            <a:noFill/>
                          </a:ln>
                        </a:defRPr>
                      </a:pPr>
                      <a:t>[CATEGORY NAME]</a:t>
                    </a:fld>
                    <a:r>
                      <a:rPr lang="en-US" sz="1800" baseline="0" dirty="0">
                        <a:ln>
                          <a:noFill/>
                        </a:ln>
                      </a:rPr>
                      <a:t>
</a:t>
                    </a:r>
                    <a:fld id="{FF6354A6-4CC4-489E-893B-E64623BBE426}" type="PERCENTAGE">
                      <a:rPr lang="en-US" sz="1800" baseline="0">
                        <a:ln>
                          <a:noFill/>
                        </a:ln>
                      </a:rPr>
                      <a:pPr>
                        <a:defRPr sz="1800">
                          <a:ln>
                            <a:noFill/>
                          </a:ln>
                        </a:defRPr>
                      </a:pPr>
                      <a:t>[PERCENTAGE]</a:t>
                    </a:fld>
                    <a:endParaRPr lang="en-US" sz="1800" baseline="0" dirty="0">
                      <a:ln>
                        <a:noFill/>
                      </a:ln>
                    </a:endParaRPr>
                  </a:p>
                </c:rich>
              </c:tx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ln>
                        <a:noFill/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024425287356323"/>
                      <c:h val="0.159423901219829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713-4CFF-8EC0-55A7088CBD01}"/>
                </c:ext>
              </c:extLst>
            </c:dLbl>
            <c:dLbl>
              <c:idx val="1"/>
              <c:layout>
                <c:manualLayout>
                  <c:x val="-2.2751323649199021E-2"/>
                  <c:y val="0.2196634308702424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ln>
                        <a:noFill/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3713-4CFF-8EC0-55A7088CBD01}"/>
                </c:ext>
              </c:extLst>
            </c:dLbl>
            <c:dLbl>
              <c:idx val="5"/>
              <c:layout>
                <c:manualLayout>
                  <c:x val="8.0855394153316995E-2"/>
                  <c:y val="-1.832246652594721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447-4ADC-A66F-B3E42E8EB8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Rejected for specific reason</c:v>
                </c:pt>
                <c:pt idx="1">
                  <c:v>In Receiving State without approved reporting instructions</c:v>
                </c:pt>
                <c:pt idx="2">
                  <c:v>Non Qualifying Misd</c:v>
                </c:pt>
                <c:pt idx="3">
                  <c:v>Outstanding arrest warrant</c:v>
                </c:pt>
                <c:pt idx="4">
                  <c:v>Offender changed mind</c:v>
                </c:pt>
                <c:pt idx="5">
                  <c:v>Generic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0.8</c:v>
                </c:pt>
                <c:pt idx="1">
                  <c:v>0.04</c:v>
                </c:pt>
                <c:pt idx="2">
                  <c:v>2.5000000000000001E-2</c:v>
                </c:pt>
                <c:pt idx="3">
                  <c:v>6.0000000000000001E-3</c:v>
                </c:pt>
                <c:pt idx="4">
                  <c:v>2.5999999999999999E-2</c:v>
                </c:pt>
                <c:pt idx="5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713-4CFF-8EC0-55A7088CBD0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5" rIns="94811" bIns="47405" numCol="1" anchor="t" anchorCtr="0" compatLnSpc="1">
            <a:prstTxWarp prst="textNoShape">
              <a:avLst/>
            </a:prstTxWarp>
          </a:bodyPr>
          <a:lstStyle>
            <a:lvl1pPr algn="l" defTabSz="945894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National Results Discretionary Case Assessment (FY2015)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5" rIns="94811" bIns="47405" numCol="1" anchor="t" anchorCtr="0" compatLnSpc="1">
            <a:prstTxWarp prst="textNoShape">
              <a:avLst/>
            </a:prstTxWarp>
          </a:bodyPr>
          <a:lstStyle>
            <a:lvl1pPr algn="r" defTabSz="945894">
              <a:defRPr sz="1200">
                <a:latin typeface="Arial" charset="0"/>
              </a:defRPr>
            </a:lvl1pPr>
          </a:lstStyle>
          <a:p>
            <a:pPr>
              <a:defRPr/>
            </a:pPr>
            <a:fld id="{49094105-537B-4BC7-A423-49DBD9BFBD63}" type="datetime1">
              <a:rPr lang="en-US" smtClean="0"/>
              <a:t>8/30/2016</a:t>
            </a:fld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5" rIns="94811" bIns="47405" numCol="1" anchor="b" anchorCtr="0" compatLnSpc="1">
            <a:prstTxWarp prst="textNoShape">
              <a:avLst/>
            </a:prstTxWarp>
          </a:bodyPr>
          <a:lstStyle>
            <a:lvl1pPr algn="l" defTabSz="94589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5" rIns="94811" bIns="47405" numCol="1" anchor="b" anchorCtr="0" compatLnSpc="1">
            <a:prstTxWarp prst="textNoShape">
              <a:avLst/>
            </a:prstTxWarp>
          </a:bodyPr>
          <a:lstStyle>
            <a:lvl1pPr algn="r" defTabSz="945894">
              <a:defRPr sz="1200">
                <a:latin typeface="Arial" charset="0"/>
              </a:defRPr>
            </a:lvl1pPr>
          </a:lstStyle>
          <a:p>
            <a:pPr>
              <a:defRPr/>
            </a:pPr>
            <a:fld id="{A07E1EFD-2922-42D1-8601-30354BD562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29068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5" rIns="94811" bIns="47405" numCol="1" anchor="t" anchorCtr="0" compatLnSpc="1">
            <a:prstTxWarp prst="textNoShape">
              <a:avLst/>
            </a:prstTxWarp>
          </a:bodyPr>
          <a:lstStyle>
            <a:lvl1pPr algn="l" defTabSz="945894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National Results Discretionary Case Assessment (FY2015)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5" rIns="94811" bIns="47405" numCol="1" anchor="t" anchorCtr="0" compatLnSpc="1">
            <a:prstTxWarp prst="textNoShape">
              <a:avLst/>
            </a:prstTxWarp>
          </a:bodyPr>
          <a:lstStyle>
            <a:lvl1pPr algn="r" defTabSz="945894">
              <a:defRPr sz="1200">
                <a:latin typeface="Arial" charset="0"/>
              </a:defRPr>
            </a:lvl1pPr>
          </a:lstStyle>
          <a:p>
            <a:pPr>
              <a:defRPr/>
            </a:pPr>
            <a:fld id="{5332DD1D-77AF-430C-B732-6F967194628F}" type="datetime1">
              <a:rPr lang="en-US" smtClean="0"/>
              <a:t>8/30/2016</a:t>
            </a:fld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1227"/>
            <a:ext cx="5852160" cy="432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5" rIns="94811" bIns="474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5" rIns="94811" bIns="47405" numCol="1" anchor="b" anchorCtr="0" compatLnSpc="1">
            <a:prstTxWarp prst="textNoShape">
              <a:avLst/>
            </a:prstTxWarp>
          </a:bodyPr>
          <a:lstStyle>
            <a:lvl1pPr algn="l" defTabSz="94589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5" rIns="94811" bIns="47405" numCol="1" anchor="b" anchorCtr="0" compatLnSpc="1">
            <a:prstTxWarp prst="textNoShape">
              <a:avLst/>
            </a:prstTxWarp>
          </a:bodyPr>
          <a:lstStyle>
            <a:lvl1pPr algn="r" defTabSz="945894">
              <a:defRPr sz="1200">
                <a:latin typeface="Arial" charset="0"/>
              </a:defRPr>
            </a:lvl1pPr>
          </a:lstStyle>
          <a:p>
            <a:pPr>
              <a:defRPr/>
            </a:pPr>
            <a:fld id="{0B090505-0B3F-4C09-8191-C2425AFD7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7530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 FY2015, the states processed 10,496 discretionary transfers.  The national acceptance rate for discretionary transfers is 57% (6,032).  Included in the accepted cases are 745 cases (7%) which were initially rejected and the sending state resubmitted resulting in a subsequent acceptance.  The national number of rejected cases was 4,464 (43%).</a:t>
            </a:r>
          </a:p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National Results Discretionary Case Assessment (FY2015)</a:t>
            </a:r>
          </a:p>
        </p:txBody>
      </p:sp>
    </p:spTree>
    <p:extLst>
      <p:ext uri="{BB962C8B-B14F-4D97-AF65-F5344CB8AC3E}">
        <p14:creationId xmlns:p14="http://schemas.microsoft.com/office/powerpoint/2010/main" val="2442375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National Results Discretionary Case Assessment (FY2015)</a:t>
            </a:r>
          </a:p>
        </p:txBody>
      </p:sp>
    </p:spTree>
    <p:extLst>
      <p:ext uri="{BB962C8B-B14F-4D97-AF65-F5344CB8AC3E}">
        <p14:creationId xmlns:p14="http://schemas.microsoft.com/office/powerpoint/2010/main" val="475966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Mindy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National Results Discretionary Case Assessment (FY2015)</a:t>
            </a:r>
          </a:p>
        </p:txBody>
      </p:sp>
    </p:spTree>
    <p:extLst>
      <p:ext uri="{BB962C8B-B14F-4D97-AF65-F5344CB8AC3E}">
        <p14:creationId xmlns:p14="http://schemas.microsoft.com/office/powerpoint/2010/main" val="131498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0450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520" y="4561227"/>
            <a:ext cx="5852160" cy="431857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National Results Discretionary Case Assessment (FY2015)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38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4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4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740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13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8/30/2016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7361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8/30/2016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7993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8/30/2016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7961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8/30/2016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637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8/30/2016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4526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8/30/2016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6903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8/30/2016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4320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8/30/2016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737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39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8/30/2016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0507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8/30/2016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44945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8/30/2016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583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07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5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7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4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39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18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9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98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7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90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6773"/>
            <a:ext cx="7886700" cy="1325563"/>
          </a:xfrm>
        </p:spPr>
        <p:txBody>
          <a:bodyPr/>
          <a:lstStyle/>
          <a:p>
            <a:r>
              <a:rPr lang="en-US" dirty="0"/>
              <a:t>Discretionary Assessment</a:t>
            </a: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4021245790"/>
              </p:ext>
            </p:extLst>
          </p:nvPr>
        </p:nvGraphicFramePr>
        <p:xfrm>
          <a:off x="948928" y="838200"/>
          <a:ext cx="7814072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0572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4223906577"/>
              </p:ext>
            </p:extLst>
          </p:nvPr>
        </p:nvGraphicFramePr>
        <p:xfrm>
          <a:off x="152400" y="228600"/>
          <a:ext cx="8839200" cy="6392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248400" y="201826"/>
            <a:ext cx="2776150" cy="941173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b="1" dirty="0"/>
              <a:t>Reasons for Rejection</a:t>
            </a:r>
          </a:p>
          <a:p>
            <a:r>
              <a:rPr lang="en-US" b="1" dirty="0"/>
              <a:t>Discretionary Transfers FY2015</a:t>
            </a:r>
          </a:p>
        </p:txBody>
      </p:sp>
    </p:spTree>
    <p:extLst>
      <p:ext uri="{BB962C8B-B14F-4D97-AF65-F5344CB8AC3E}">
        <p14:creationId xmlns:p14="http://schemas.microsoft.com/office/powerpoint/2010/main" val="830942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6332" y="1562506"/>
            <a:ext cx="1797756" cy="20156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200400"/>
            <a:ext cx="1430899" cy="14308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810000"/>
            <a:ext cx="3352800" cy="27535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4343400"/>
            <a:ext cx="2286668" cy="116287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5000" y="1562506"/>
            <a:ext cx="3476869" cy="15170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6767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238125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/>
              <a:t>Questions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\DON BLACKBURN" val="Don Blackburn|dblackburn@csg.org|&lt;notes&gt;"/>
  <p:tag name="FLOAT" val="Yes"/>
  <p:tag name="IETEXT" val="Short"/>
  <p:tag name="LMS_PUBLISH" val="No"/>
  <p:tag name="PRESENTER_PIC" val="C:\Documents and Settings\dkincaid\My Documents\Misc\My Pictures\Diane.jpg"/>
  <p:tag name="PRESENTATION_TITLE" val="ICAOS Training Presentation2"/>
  <p:tag name="EXPANDSHOWBAR" val="False"/>
  <p:tag name="REQUIREPASSWORD" val="False"/>
  <p:tag name="COUNTDOWNSTYLE" val="-1"/>
  <p:tag name="COUNTDOWNSECONDS" val="10"/>
  <p:tag name="ALLOWDUPLICATES" val="False"/>
  <p:tag name="AUTOADVANCE" val="False"/>
  <p:tag name="STDCHART" val="1"/>
  <p:tag name="BUBBLENAMEVISIBLE" val="True"/>
  <p:tag name="DEFAULTNUMTEAMS" val="5"/>
  <p:tag name="CUSTOMCELLBACKCOLOR2" val="-4194304"/>
  <p:tag name="DISPLAYNAME" val="True"/>
  <p:tag name="GRIDROTATIONINTERVAL" val="2"/>
  <p:tag name="POLLINGCYCLE" val="2"/>
  <p:tag name="INCLUDENONRESPONDERS" val="False"/>
  <p:tag name="ALLOWUSERFEEDBACK" val="True"/>
  <p:tag name="ADDINALWAYSLOADED" val="True"/>
  <p:tag name="EMAIL" val="No"/>
  <p:tag name="IEALL" val="Yes"/>
  <p:tag name="ACTIVE" val="No"/>
  <p:tag name="PRESENTER_EMAIL" val="dkincaid@csg.org"/>
  <p:tag name="LOGO_PIC_MODE" val="0"/>
  <p:tag name="USESECONDARYMONITOR" val="True"/>
  <p:tag name="ANSWERNOWSTYLE" val="-1"/>
  <p:tag name="RESPTABLESTYLE" val="-1"/>
  <p:tag name="BACKUPSESSIONS" val="True"/>
  <p:tag name="ROTATIONINTERVAL" val="2"/>
  <p:tag name="MAXRESPONDERS" val="5"/>
  <p:tag name="CUSTOMGRIDBACKCOLOR" val="-2830136"/>
  <p:tag name="CUSTOMCELLBACKCOLOR4" val="-65536"/>
  <p:tag name="GRIDOPACITY" val="90"/>
  <p:tag name="CHARTCOLORS" val="0"/>
  <p:tag name="PARTLISTDEFAULT" val="0"/>
  <p:tag name="REALTIMEBACKUP" val="False"/>
  <p:tag name="WARN" val="Yes"/>
  <p:tag name="IEHIDE" val="Yes"/>
  <p:tag name="PRESENTER" val="Diane Kincaid"/>
  <p:tag name="LASTPUBLISHED" val="C:\Documents and Settings\dkincaid\My Documents\Articulate Presenter\ICAOS Training Presentation2\index.html"/>
  <p:tag name="DEFAULTPORT" val="1001"/>
  <p:tag name="RESPCOUNTERFORMAT" val="0"/>
  <p:tag name="BACKUPMAINTENANCE" val="30"/>
  <p:tag name="PARTICIPANTSINLEADERBOARD" val="5"/>
  <p:tag name="BUBBLEGROUPING" val="3"/>
  <p:tag name="USESCHEMECOLORS" val="True"/>
  <p:tag name="GRIDSIZE" val="{Width=800, Height=600}"/>
  <p:tag name="MULTIRESPDIVISOR" val="1"/>
  <p:tag name="ZEROBASED" val="False"/>
  <p:tag name="OWNER\ASHLEY KENOYER" val="Ashley Kenoyer|akenoyer@csg.org|&lt;notes&gt;"/>
  <p:tag name="LMS_PROTOCOL_VERSION" val=" "/>
  <p:tag name="TPVERSION" val="2006"/>
  <p:tag name="ANSWERNOWTEXT" val="Answer Now"/>
  <p:tag name="NUMRESPONSES" val="1"/>
  <p:tag name="TEAMSINLEADERBOARD" val="5"/>
  <p:tag name="CUSTOMCELLBACKCOLOR1" val="-16776961"/>
  <p:tag name="AUTOSIZEGRID" val="True"/>
  <p:tag name="INCLUDEPPT" val="True"/>
  <p:tag name="CHARTSCALE" val="True"/>
  <p:tag name="LMS_PROTOCOL_METHOD" val=" "/>
  <p:tag name="SHOWBARVISIBLE" val="True"/>
  <p:tag name="INPUTSOURCE" val="1"/>
  <p:tag name="AUTOUPDATEALIASES" val="True"/>
  <p:tag name="CUSTOMCELLBACKCOLOR3" val="-16777024"/>
  <p:tag name="CHARTLABELS" val="0"/>
  <p:tag name="AUTOADJUSTPARTRANGE" val="True"/>
  <p:tag name="PRESENTER_BIO" val="Goofball extraordinaire"/>
  <p:tag name="BULLETTYPE" val="3"/>
  <p:tag name="REVIEWONLY" val="False"/>
  <p:tag name="DISPLAYDEVICENUMBER" val="True"/>
  <p:tag name="CORRECTPOINTVALUE" val="100"/>
  <p:tag name="IEINST" val="Yes"/>
  <p:tag name="RESPCOUNTERSTYLE" val="-1"/>
  <p:tag name="BUBBLEVALUEFORMAT" val="0.0"/>
  <p:tag name="RESETCHARTS" val="True"/>
  <p:tag name="LOGO_PIC" val="C:\Documents and Settings\dkincaid\My Documents\Adult_Commission_Logo.gif"/>
  <p:tag name="CHARTVALUEFORMAT" val="0"/>
  <p:tag name="GRIDPOSITION" val="1"/>
  <p:tag name="PRESENTER_PIC_MODE" val="0"/>
  <p:tag name="CUSTOMCELLFORECOLOR" val="-16777216"/>
  <p:tag name="IESEL" val="No"/>
  <p:tag name="DISPLAYDEVICEID" val="True"/>
  <p:tag name="USEENTERPRISEMANAGER" val="False"/>
  <p:tag name="ENABLEPRESENTERVPAD" val="False"/>
  <p:tag name="BUBBLESIZEVISIBLE" val="True"/>
  <p:tag name="SLDBRK" val="Yes"/>
  <p:tag name="INCORRECTPOINTVALUE" val="0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1_Default Design">
  <a:themeElements>
    <a:clrScheme name="1_Default Design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C4626C29C6754FA20723C65DDF83F6" ma:contentTypeVersion="0" ma:contentTypeDescription="Create a new document." ma:contentTypeScope="" ma:versionID="79ff656894809d763c46488a9f3771c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E8DDC9-8BA1-4275-B049-9C9B036236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89DCA8-28FF-4DEF-8D7E-6469C26DA0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7484264-B08A-4C44-AC6D-4852160A8F7E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38827</TotalTime>
  <Words>124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1_Default Design</vt:lpstr>
      <vt:lpstr>Office Theme</vt:lpstr>
      <vt:lpstr>Discretionary Assessment</vt:lpstr>
      <vt:lpstr>PowerPoint Presentation</vt:lpstr>
      <vt:lpstr>Resources</vt:lpstr>
      <vt:lpstr>Questions</vt:lpstr>
    </vt:vector>
  </TitlesOfParts>
  <Company>ICAOS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Module:  Intro to ICAOS Rules &amp; Eligibility</dc:title>
  <dc:subject>ICAOS Rules</dc:subject>
  <dc:creator>Xavier Donnelly</dc:creator>
  <cp:keywords>rules, icaos, general provisions, compact, interstate compact, compact office,</cp:keywords>
  <cp:lastModifiedBy>MINDYSPRING</cp:lastModifiedBy>
  <cp:revision>727</cp:revision>
  <cp:lastPrinted>2016-08-30T12:41:02Z</cp:lastPrinted>
  <dcterms:created xsi:type="dcterms:W3CDTF">2003-11-24T18:56:54Z</dcterms:created>
  <dcterms:modified xsi:type="dcterms:W3CDTF">2016-08-30T13:40:39Z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UsedName">
    <vt:lpwstr>ICAOS Training Presentation2</vt:lpwstr>
  </property>
  <property fmtid="{D5CDD505-2E9C-101B-9397-08002B2CF9AE}" pid="3" name="ArticulatePath">
    <vt:lpwstr>ICAOS Training Presentation2</vt:lpwstr>
  </property>
</Properties>
</file>