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4"/>
    <p:sldMasterId id="2147483683" r:id="rId5"/>
    <p:sldMasterId id="2147483696" r:id="rId6"/>
  </p:sldMasterIdLst>
  <p:notesMasterIdLst>
    <p:notesMasterId r:id="rId27"/>
  </p:notesMasterIdLst>
  <p:handoutMasterIdLst>
    <p:handoutMasterId r:id="rId28"/>
  </p:handoutMasterIdLst>
  <p:sldIdLst>
    <p:sldId id="799" r:id="rId7"/>
    <p:sldId id="822" r:id="rId8"/>
    <p:sldId id="790" r:id="rId9"/>
    <p:sldId id="826" r:id="rId10"/>
    <p:sldId id="827" r:id="rId11"/>
    <p:sldId id="805" r:id="rId12"/>
    <p:sldId id="804" r:id="rId13"/>
    <p:sldId id="801" r:id="rId14"/>
    <p:sldId id="814" r:id="rId15"/>
    <p:sldId id="821" r:id="rId16"/>
    <p:sldId id="819" r:id="rId17"/>
    <p:sldId id="806" r:id="rId18"/>
    <p:sldId id="808" r:id="rId19"/>
    <p:sldId id="830" r:id="rId20"/>
    <p:sldId id="828" r:id="rId21"/>
    <p:sldId id="824" r:id="rId22"/>
    <p:sldId id="829" r:id="rId23"/>
    <p:sldId id="825" r:id="rId24"/>
    <p:sldId id="432" r:id="rId25"/>
    <p:sldId id="831" r:id="rId26"/>
  </p:sldIdLst>
  <p:sldSz cx="9144000" cy="6858000" type="screen4x3"/>
  <p:notesSz cx="6858000" cy="9296400"/>
  <p:custDataLst>
    <p:tags r:id="rId29"/>
  </p:custDataLst>
  <p:defaultTextStyle>
    <a:defPPr>
      <a:defRPr lang="en-US"/>
    </a:defPPr>
    <a:lvl1pPr algn="ctr" rtl="0" fontAlgn="base">
      <a:spcBef>
        <a:spcPct val="0"/>
      </a:spcBef>
      <a:spcAft>
        <a:spcPct val="0"/>
      </a:spcAft>
      <a:defRPr kern="1200">
        <a:solidFill>
          <a:schemeClr val="tx1"/>
        </a:solidFill>
        <a:latin typeface="Tahoma" charset="0"/>
        <a:ea typeface="+mn-ea"/>
        <a:cs typeface="Arial" charset="0"/>
      </a:defRPr>
    </a:lvl1pPr>
    <a:lvl2pPr marL="457200" algn="ctr" rtl="0" fontAlgn="base">
      <a:spcBef>
        <a:spcPct val="0"/>
      </a:spcBef>
      <a:spcAft>
        <a:spcPct val="0"/>
      </a:spcAft>
      <a:defRPr kern="1200">
        <a:solidFill>
          <a:schemeClr val="tx1"/>
        </a:solidFill>
        <a:latin typeface="Tahoma" charset="0"/>
        <a:ea typeface="+mn-ea"/>
        <a:cs typeface="Arial" charset="0"/>
      </a:defRPr>
    </a:lvl2pPr>
    <a:lvl3pPr marL="914400" algn="ctr" rtl="0" fontAlgn="base">
      <a:spcBef>
        <a:spcPct val="0"/>
      </a:spcBef>
      <a:spcAft>
        <a:spcPct val="0"/>
      </a:spcAft>
      <a:defRPr kern="1200">
        <a:solidFill>
          <a:schemeClr val="tx1"/>
        </a:solidFill>
        <a:latin typeface="Tahoma" charset="0"/>
        <a:ea typeface="+mn-ea"/>
        <a:cs typeface="Arial" charset="0"/>
      </a:defRPr>
    </a:lvl3pPr>
    <a:lvl4pPr marL="1371600" algn="ctr" rtl="0" fontAlgn="base">
      <a:spcBef>
        <a:spcPct val="0"/>
      </a:spcBef>
      <a:spcAft>
        <a:spcPct val="0"/>
      </a:spcAft>
      <a:defRPr kern="1200">
        <a:solidFill>
          <a:schemeClr val="tx1"/>
        </a:solidFill>
        <a:latin typeface="Tahoma" charset="0"/>
        <a:ea typeface="+mn-ea"/>
        <a:cs typeface="Arial" charset="0"/>
      </a:defRPr>
    </a:lvl4pPr>
    <a:lvl5pPr marL="1828800" algn="ctr" rtl="0" fontAlgn="base">
      <a:spcBef>
        <a:spcPct val="0"/>
      </a:spcBef>
      <a:spcAft>
        <a:spcPct val="0"/>
      </a:spcAft>
      <a:defRPr kern="1200">
        <a:solidFill>
          <a:schemeClr val="tx1"/>
        </a:solidFill>
        <a:latin typeface="Tahoma" charset="0"/>
        <a:ea typeface="+mn-ea"/>
        <a:cs typeface="Arial" charset="0"/>
      </a:defRPr>
    </a:lvl5pPr>
    <a:lvl6pPr marL="2286000" algn="l" defTabSz="914400" rtl="0" eaLnBrk="1" latinLnBrk="0" hangingPunct="1">
      <a:defRPr kern="1200">
        <a:solidFill>
          <a:schemeClr val="tx1"/>
        </a:solidFill>
        <a:latin typeface="Tahoma" charset="0"/>
        <a:ea typeface="+mn-ea"/>
        <a:cs typeface="Arial" charset="0"/>
      </a:defRPr>
    </a:lvl6pPr>
    <a:lvl7pPr marL="2743200" algn="l" defTabSz="914400" rtl="0" eaLnBrk="1" latinLnBrk="0" hangingPunct="1">
      <a:defRPr kern="1200">
        <a:solidFill>
          <a:schemeClr val="tx1"/>
        </a:solidFill>
        <a:latin typeface="Tahoma" charset="0"/>
        <a:ea typeface="+mn-ea"/>
        <a:cs typeface="Arial" charset="0"/>
      </a:defRPr>
    </a:lvl7pPr>
    <a:lvl8pPr marL="3200400" algn="l" defTabSz="914400" rtl="0" eaLnBrk="1" latinLnBrk="0" hangingPunct="1">
      <a:defRPr kern="1200">
        <a:solidFill>
          <a:schemeClr val="tx1"/>
        </a:solidFill>
        <a:latin typeface="Tahoma" charset="0"/>
        <a:ea typeface="+mn-ea"/>
        <a:cs typeface="Arial" charset="0"/>
      </a:defRPr>
    </a:lvl8pPr>
    <a:lvl9pPr marL="3657600" algn="l" defTabSz="914400" rtl="0" eaLnBrk="1" latinLnBrk="0" hangingPunct="1">
      <a:defRPr kern="1200">
        <a:solidFill>
          <a:schemeClr val="tx1"/>
        </a:solidFill>
        <a:latin typeface="Tahoma"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FF0000"/>
    <a:srgbClr val="00006E"/>
    <a:srgbClr val="666633"/>
    <a:srgbClr val="9999FF"/>
    <a:srgbClr val="777777"/>
    <a:srgbClr val="99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86" autoAdjust="0"/>
    <p:restoredTop sz="79152" autoAdjust="0"/>
  </p:normalViewPr>
  <p:slideViewPr>
    <p:cSldViewPr>
      <p:cViewPr varScale="1">
        <p:scale>
          <a:sx n="67" d="100"/>
          <a:sy n="67" d="100"/>
        </p:scale>
        <p:origin x="2014" y="48"/>
      </p:cViewPr>
      <p:guideLst>
        <p:guide orient="horz" pos="2160"/>
        <p:guide pos="2880"/>
      </p:guideLst>
    </p:cSldViewPr>
  </p:slideViewPr>
  <p:outlineViewPr>
    <p:cViewPr>
      <p:scale>
        <a:sx n="33" d="100"/>
        <a:sy n="33" d="100"/>
      </p:scale>
      <p:origin x="0" y="4950"/>
    </p:cViewPr>
  </p:outlineViewPr>
  <p:notesTextViewPr>
    <p:cViewPr>
      <p:scale>
        <a:sx n="100" d="100"/>
        <a:sy n="100" d="100"/>
      </p:scale>
      <p:origin x="0" y="0"/>
    </p:cViewPr>
  </p:notesTextViewPr>
  <p:sorterViewPr>
    <p:cViewPr>
      <p:scale>
        <a:sx n="75" d="100"/>
        <a:sy n="75" d="100"/>
      </p:scale>
      <p:origin x="0" y="689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0213" cy="466725"/>
          </a:xfrm>
          <a:prstGeom prst="rect">
            <a:avLst/>
          </a:prstGeom>
          <a:noFill/>
          <a:ln w="9525">
            <a:noFill/>
            <a:miter lim="800000"/>
            <a:headEnd/>
            <a:tailEnd/>
          </a:ln>
          <a:effectLst/>
        </p:spPr>
        <p:txBody>
          <a:bodyPr vert="horz" wrap="square" lIns="91410" tIns="45704" rIns="91410" bIns="45704" numCol="1" anchor="t" anchorCtr="0" compatLnSpc="1">
            <a:prstTxWarp prst="textNoShape">
              <a:avLst/>
            </a:prstTxWarp>
          </a:bodyPr>
          <a:lstStyle>
            <a:lvl1pPr algn="l" defTabSz="912813">
              <a:defRPr sz="1200">
                <a:latin typeface="Arial" charset="0"/>
              </a:defRPr>
            </a:lvl1pPr>
          </a:lstStyle>
          <a:p>
            <a:pPr>
              <a:defRPr/>
            </a:pPr>
            <a:endParaRPr lang="en-US"/>
          </a:p>
        </p:txBody>
      </p:sp>
      <p:sp>
        <p:nvSpPr>
          <p:cNvPr id="33795" name="Rectangle 3"/>
          <p:cNvSpPr>
            <a:spLocks noGrp="1" noChangeArrowheads="1"/>
          </p:cNvSpPr>
          <p:nvPr>
            <p:ph type="dt" sz="quarter" idx="1"/>
          </p:nvPr>
        </p:nvSpPr>
        <p:spPr bwMode="auto">
          <a:xfrm>
            <a:off x="3886200" y="0"/>
            <a:ext cx="2970213" cy="466725"/>
          </a:xfrm>
          <a:prstGeom prst="rect">
            <a:avLst/>
          </a:prstGeom>
          <a:noFill/>
          <a:ln w="9525">
            <a:noFill/>
            <a:miter lim="800000"/>
            <a:headEnd/>
            <a:tailEnd/>
          </a:ln>
          <a:effectLst/>
        </p:spPr>
        <p:txBody>
          <a:bodyPr vert="horz" wrap="square" lIns="91410" tIns="45704" rIns="91410" bIns="45704" numCol="1" anchor="t" anchorCtr="0" compatLnSpc="1">
            <a:prstTxWarp prst="textNoShape">
              <a:avLst/>
            </a:prstTxWarp>
          </a:bodyPr>
          <a:lstStyle>
            <a:lvl1pPr algn="r" defTabSz="912813">
              <a:defRPr sz="1200">
                <a:latin typeface="Arial" charset="0"/>
              </a:defRPr>
            </a:lvl1pPr>
          </a:lstStyle>
          <a:p>
            <a:pPr>
              <a:defRPr/>
            </a:pPr>
            <a:fld id="{75CBE483-79A1-4FE7-A908-1E777B3F12E8}" type="datetime1">
              <a:rPr lang="en-US"/>
              <a:pPr>
                <a:defRPr/>
              </a:pPr>
              <a:t>9/27/2017</a:t>
            </a:fld>
            <a:endParaRPr lang="en-US"/>
          </a:p>
        </p:txBody>
      </p:sp>
      <p:sp>
        <p:nvSpPr>
          <p:cNvPr id="33796" name="Rectangle 4"/>
          <p:cNvSpPr>
            <a:spLocks noGrp="1" noChangeArrowheads="1"/>
          </p:cNvSpPr>
          <p:nvPr>
            <p:ph type="ftr" sz="quarter" idx="2"/>
          </p:nvPr>
        </p:nvSpPr>
        <p:spPr bwMode="auto">
          <a:xfrm>
            <a:off x="0" y="8828088"/>
            <a:ext cx="2970213" cy="466725"/>
          </a:xfrm>
          <a:prstGeom prst="rect">
            <a:avLst/>
          </a:prstGeom>
          <a:noFill/>
          <a:ln w="9525">
            <a:noFill/>
            <a:miter lim="800000"/>
            <a:headEnd/>
            <a:tailEnd/>
          </a:ln>
          <a:effectLst/>
        </p:spPr>
        <p:txBody>
          <a:bodyPr vert="horz" wrap="square" lIns="91410" tIns="45704" rIns="91410" bIns="45704" numCol="1" anchor="b" anchorCtr="0" compatLnSpc="1">
            <a:prstTxWarp prst="textNoShape">
              <a:avLst/>
            </a:prstTxWarp>
          </a:bodyPr>
          <a:lstStyle>
            <a:lvl1pPr algn="l" defTabSz="912813">
              <a:defRPr sz="1200">
                <a:latin typeface="Arial" charset="0"/>
              </a:defRPr>
            </a:lvl1pPr>
          </a:lstStyle>
          <a:p>
            <a:pPr>
              <a:defRPr/>
            </a:pPr>
            <a:endParaRPr lang="en-US"/>
          </a:p>
        </p:txBody>
      </p:sp>
      <p:sp>
        <p:nvSpPr>
          <p:cNvPr id="33797" name="Rectangle 5"/>
          <p:cNvSpPr>
            <a:spLocks noGrp="1" noChangeArrowheads="1"/>
          </p:cNvSpPr>
          <p:nvPr>
            <p:ph type="sldNum" sz="quarter" idx="3"/>
          </p:nvPr>
        </p:nvSpPr>
        <p:spPr bwMode="auto">
          <a:xfrm>
            <a:off x="3886200" y="8828088"/>
            <a:ext cx="2970213" cy="466725"/>
          </a:xfrm>
          <a:prstGeom prst="rect">
            <a:avLst/>
          </a:prstGeom>
          <a:noFill/>
          <a:ln w="9525">
            <a:noFill/>
            <a:miter lim="800000"/>
            <a:headEnd/>
            <a:tailEnd/>
          </a:ln>
          <a:effectLst/>
        </p:spPr>
        <p:txBody>
          <a:bodyPr vert="horz" wrap="square" lIns="91410" tIns="45704" rIns="91410" bIns="45704" numCol="1" anchor="b" anchorCtr="0" compatLnSpc="1">
            <a:prstTxWarp prst="textNoShape">
              <a:avLst/>
            </a:prstTxWarp>
          </a:bodyPr>
          <a:lstStyle>
            <a:lvl1pPr algn="r" defTabSz="912813">
              <a:defRPr sz="1200">
                <a:latin typeface="Arial" charset="0"/>
              </a:defRPr>
            </a:lvl1pPr>
          </a:lstStyle>
          <a:p>
            <a:pPr>
              <a:defRPr/>
            </a:pPr>
            <a:fld id="{D1A547DF-356F-4811-8986-700941F72C30}" type="slidenum">
              <a:rPr lang="en-US"/>
              <a:pPr>
                <a:defRPr/>
              </a:pPr>
              <a:t>‹#›</a:t>
            </a:fld>
            <a:endParaRPr lang="en-US"/>
          </a:p>
        </p:txBody>
      </p:sp>
    </p:spTree>
    <p:extLst>
      <p:ext uri="{BB962C8B-B14F-4D97-AF65-F5344CB8AC3E}">
        <p14:creationId xmlns:p14="http://schemas.microsoft.com/office/powerpoint/2010/main" val="41027657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0213" cy="466725"/>
          </a:xfrm>
          <a:prstGeom prst="rect">
            <a:avLst/>
          </a:prstGeom>
          <a:noFill/>
          <a:ln w="9525">
            <a:noFill/>
            <a:miter lim="800000"/>
            <a:headEnd/>
            <a:tailEnd/>
          </a:ln>
          <a:effectLst/>
        </p:spPr>
        <p:txBody>
          <a:bodyPr vert="horz" wrap="square" lIns="91410" tIns="45704" rIns="91410" bIns="45704" numCol="1" anchor="t" anchorCtr="0" compatLnSpc="1">
            <a:prstTxWarp prst="textNoShape">
              <a:avLst/>
            </a:prstTxWarp>
          </a:bodyPr>
          <a:lstStyle>
            <a:lvl1pPr algn="l" defTabSz="912813">
              <a:defRPr sz="1200">
                <a:latin typeface="Arial" charset="0"/>
              </a:defRPr>
            </a:lvl1pPr>
          </a:lstStyle>
          <a:p>
            <a:pPr>
              <a:defRPr/>
            </a:pPr>
            <a:endParaRPr lang="en-US"/>
          </a:p>
        </p:txBody>
      </p:sp>
      <p:sp>
        <p:nvSpPr>
          <p:cNvPr id="10243" name="Rectangle 3"/>
          <p:cNvSpPr>
            <a:spLocks noGrp="1" noChangeArrowheads="1"/>
          </p:cNvSpPr>
          <p:nvPr>
            <p:ph type="dt" idx="1"/>
          </p:nvPr>
        </p:nvSpPr>
        <p:spPr bwMode="auto">
          <a:xfrm>
            <a:off x="3886200" y="0"/>
            <a:ext cx="2970213" cy="466725"/>
          </a:xfrm>
          <a:prstGeom prst="rect">
            <a:avLst/>
          </a:prstGeom>
          <a:noFill/>
          <a:ln w="9525">
            <a:noFill/>
            <a:miter lim="800000"/>
            <a:headEnd/>
            <a:tailEnd/>
          </a:ln>
          <a:effectLst/>
        </p:spPr>
        <p:txBody>
          <a:bodyPr vert="horz" wrap="square" lIns="91410" tIns="45704" rIns="91410" bIns="45704" numCol="1" anchor="t" anchorCtr="0" compatLnSpc="1">
            <a:prstTxWarp prst="textNoShape">
              <a:avLst/>
            </a:prstTxWarp>
          </a:bodyPr>
          <a:lstStyle>
            <a:lvl1pPr algn="r" defTabSz="912813">
              <a:defRPr sz="1200">
                <a:latin typeface="Arial" charset="0"/>
              </a:defRPr>
            </a:lvl1pPr>
          </a:lstStyle>
          <a:p>
            <a:pPr>
              <a:defRPr/>
            </a:pPr>
            <a:fld id="{64511E6F-2846-44F7-9235-F1C157CF186A}" type="datetime1">
              <a:rPr lang="en-US"/>
              <a:pPr>
                <a:defRPr/>
              </a:pPr>
              <a:t>9/27/2017</a:t>
            </a:fld>
            <a:endParaRPr lang="en-US"/>
          </a:p>
        </p:txBody>
      </p:sp>
      <p:sp>
        <p:nvSpPr>
          <p:cNvPr id="24580" name="Rectangle 4"/>
          <p:cNvSpPr>
            <a:spLocks noGrp="1" noRot="1" noChangeAspect="1" noChangeArrowheads="1" noTextEdit="1"/>
          </p:cNvSpPr>
          <p:nvPr>
            <p:ph type="sldImg" idx="2"/>
          </p:nvPr>
        </p:nvSpPr>
        <p:spPr bwMode="auto">
          <a:xfrm>
            <a:off x="1106488" y="696913"/>
            <a:ext cx="4646612" cy="34845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p:cNvSpPr>
            <a:spLocks noGrp="1" noChangeArrowheads="1"/>
          </p:cNvSpPr>
          <p:nvPr>
            <p:ph type="body" sz="quarter" idx="3"/>
          </p:nvPr>
        </p:nvSpPr>
        <p:spPr bwMode="auto">
          <a:xfrm>
            <a:off x="684213" y="4416425"/>
            <a:ext cx="5489575" cy="4183063"/>
          </a:xfrm>
          <a:prstGeom prst="rect">
            <a:avLst/>
          </a:prstGeom>
          <a:noFill/>
          <a:ln w="9525">
            <a:noFill/>
            <a:miter lim="800000"/>
            <a:headEnd/>
            <a:tailEnd/>
          </a:ln>
          <a:effectLst/>
        </p:spPr>
        <p:txBody>
          <a:bodyPr vert="horz" wrap="square" lIns="91410" tIns="45704" rIns="91410" bIns="4570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0" y="8828088"/>
            <a:ext cx="2970213" cy="466725"/>
          </a:xfrm>
          <a:prstGeom prst="rect">
            <a:avLst/>
          </a:prstGeom>
          <a:noFill/>
          <a:ln w="9525">
            <a:noFill/>
            <a:miter lim="800000"/>
            <a:headEnd/>
            <a:tailEnd/>
          </a:ln>
          <a:effectLst/>
        </p:spPr>
        <p:txBody>
          <a:bodyPr vert="horz" wrap="square" lIns="91410" tIns="45704" rIns="91410" bIns="45704" numCol="1" anchor="b" anchorCtr="0" compatLnSpc="1">
            <a:prstTxWarp prst="textNoShape">
              <a:avLst/>
            </a:prstTxWarp>
          </a:bodyPr>
          <a:lstStyle>
            <a:lvl1pPr algn="l" defTabSz="912813">
              <a:defRPr sz="1200">
                <a:latin typeface="Arial" charset="0"/>
              </a:defRPr>
            </a:lvl1pPr>
          </a:lstStyle>
          <a:p>
            <a:pPr>
              <a:defRPr/>
            </a:pPr>
            <a:endParaRPr lang="en-US"/>
          </a:p>
        </p:txBody>
      </p:sp>
      <p:sp>
        <p:nvSpPr>
          <p:cNvPr id="10247" name="Rectangle 7"/>
          <p:cNvSpPr>
            <a:spLocks noGrp="1" noChangeArrowheads="1"/>
          </p:cNvSpPr>
          <p:nvPr>
            <p:ph type="sldNum" sz="quarter" idx="5"/>
          </p:nvPr>
        </p:nvSpPr>
        <p:spPr bwMode="auto">
          <a:xfrm>
            <a:off x="3886200" y="8828088"/>
            <a:ext cx="2970213" cy="466725"/>
          </a:xfrm>
          <a:prstGeom prst="rect">
            <a:avLst/>
          </a:prstGeom>
          <a:noFill/>
          <a:ln w="9525">
            <a:noFill/>
            <a:miter lim="800000"/>
            <a:headEnd/>
            <a:tailEnd/>
          </a:ln>
          <a:effectLst/>
        </p:spPr>
        <p:txBody>
          <a:bodyPr vert="horz" wrap="square" lIns="91410" tIns="45704" rIns="91410" bIns="45704" numCol="1" anchor="b" anchorCtr="0" compatLnSpc="1">
            <a:prstTxWarp prst="textNoShape">
              <a:avLst/>
            </a:prstTxWarp>
          </a:bodyPr>
          <a:lstStyle>
            <a:lvl1pPr algn="r" defTabSz="912813">
              <a:defRPr sz="1200">
                <a:latin typeface="Arial" charset="0"/>
              </a:defRPr>
            </a:lvl1pPr>
          </a:lstStyle>
          <a:p>
            <a:pPr>
              <a:defRPr/>
            </a:pPr>
            <a:fld id="{F0006B5D-6EB8-434C-9D8D-D6097758D940}" type="slidenum">
              <a:rPr lang="en-US"/>
              <a:pPr>
                <a:defRPr/>
              </a:pPr>
              <a:t>‹#›</a:t>
            </a:fld>
            <a:endParaRPr lang="en-US"/>
          </a:p>
        </p:txBody>
      </p:sp>
    </p:spTree>
    <p:extLst>
      <p:ext uri="{BB962C8B-B14F-4D97-AF65-F5344CB8AC3E}">
        <p14:creationId xmlns:p14="http://schemas.microsoft.com/office/powerpoint/2010/main" val="11890565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4BEE602-B1C7-41AA-B530-98B7502DF886}" type="slidenum">
              <a:rPr kumimoji="0" lang="en-US" alt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smtClean="0">
              <a:ln>
                <a:noFill/>
              </a:ln>
              <a:solidFill>
                <a:srgbClr val="000000"/>
              </a:solidFill>
              <a:effectLst/>
              <a:uLnTx/>
              <a:uFillTx/>
              <a:latin typeface="Arial" charset="0"/>
              <a:ea typeface="+mn-ea"/>
              <a:cs typeface="+mn-cs"/>
            </a:endParaRPr>
          </a:p>
        </p:txBody>
      </p:sp>
      <p:sp>
        <p:nvSpPr>
          <p:cNvPr id="52227" name="Rectangle 2"/>
          <p:cNvSpPr>
            <a:spLocks noGrp="1" noRot="1" noChangeAspect="1" noChangeArrowheads="1" noTextEdit="1"/>
          </p:cNvSpPr>
          <p:nvPr>
            <p:ph type="sldImg"/>
          </p:nvPr>
        </p:nvSpPr>
        <p:spPr>
          <a:xfrm>
            <a:off x="1106488" y="696913"/>
            <a:ext cx="4646612" cy="3484562"/>
          </a:xfrm>
          <a:ln/>
        </p:spPr>
      </p:sp>
      <p:sp>
        <p:nvSpPr>
          <p:cNvPr id="52228" name="Rectangle 3"/>
          <p:cNvSpPr>
            <a:spLocks noGrp="1" noChangeArrowheads="1"/>
          </p:cNvSpPr>
          <p:nvPr>
            <p:ph type="body" idx="1"/>
          </p:nvPr>
        </p:nvSpPr>
        <p:spPr>
          <a:xfrm>
            <a:off x="684213" y="4416425"/>
            <a:ext cx="548957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3788107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receiving states struggle imposing sanctions</a:t>
            </a:r>
            <a:r>
              <a:rPr lang="en-US" baseline="0" dirty="0" smtClean="0"/>
              <a:t> on offenders sentenced out of state.  Many have not even considered involvement of stakeholders, but with new documentation requirements, those states should expect challenge sooner than later as the rules/obligations DO extend beyond probation and parole.  Our goal here is to ensure if your state is not there, our discussions at this meeting will help you start those conversations.</a:t>
            </a:r>
          </a:p>
          <a:p>
            <a:r>
              <a:rPr lang="en-US" dirty="0" smtClean="0"/>
              <a:t>Who’s involved in your own offender’s supervision?  Are those agencies involved in ISC?</a:t>
            </a:r>
          </a:p>
          <a:p>
            <a:r>
              <a:rPr lang="en-US" dirty="0" smtClean="0"/>
              <a:t>Programs</a:t>
            </a:r>
            <a:r>
              <a:rPr lang="en-US" baseline="0" dirty="0" smtClean="0"/>
              <a:t> specific to state;  sentence or offense.  Agency authority under state statutes</a:t>
            </a:r>
          </a:p>
          <a:p>
            <a:r>
              <a:rPr lang="en-US" baseline="0" dirty="0" smtClean="0"/>
              <a:t>Ensure jurisdiction is used appropriately</a:t>
            </a:r>
          </a:p>
          <a:p>
            <a:endParaRPr lang="en-US" dirty="0"/>
          </a:p>
        </p:txBody>
      </p:sp>
      <p:sp>
        <p:nvSpPr>
          <p:cNvPr id="4" name="Slide Number Placeholder 3"/>
          <p:cNvSpPr>
            <a:spLocks noGrp="1"/>
          </p:cNvSpPr>
          <p:nvPr>
            <p:ph type="sldNum" sz="quarter" idx="10"/>
          </p:nvPr>
        </p:nvSpPr>
        <p:spPr/>
        <p:txBody>
          <a:bodyPr/>
          <a:lstStyle/>
          <a:p>
            <a:pPr>
              <a:defRPr/>
            </a:pPr>
            <a:fld id="{F0006B5D-6EB8-434C-9D8D-D6097758D940}" type="slidenum">
              <a:rPr lang="en-US" smtClean="0"/>
              <a:pPr>
                <a:defRPr/>
              </a:pPr>
              <a:t>12</a:t>
            </a:fld>
            <a:endParaRPr lang="en-US"/>
          </a:p>
        </p:txBody>
      </p:sp>
    </p:spTree>
    <p:extLst>
      <p:ext uri="{BB962C8B-B14F-4D97-AF65-F5344CB8AC3E}">
        <p14:creationId xmlns:p14="http://schemas.microsoft.com/office/powerpoint/2010/main" val="16998474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examples from DCA calls</a:t>
            </a:r>
            <a:endParaRPr lang="en-US" dirty="0"/>
          </a:p>
        </p:txBody>
      </p:sp>
      <p:sp>
        <p:nvSpPr>
          <p:cNvPr id="4" name="Slide Number Placeholder 3"/>
          <p:cNvSpPr>
            <a:spLocks noGrp="1"/>
          </p:cNvSpPr>
          <p:nvPr>
            <p:ph type="sldNum" sz="quarter" idx="10"/>
          </p:nvPr>
        </p:nvSpPr>
        <p:spPr/>
        <p:txBody>
          <a:bodyPr/>
          <a:lstStyle/>
          <a:p>
            <a:pPr>
              <a:defRPr/>
            </a:pPr>
            <a:fld id="{F0006B5D-6EB8-434C-9D8D-D6097758D940}" type="slidenum">
              <a:rPr lang="en-US" smtClean="0"/>
              <a:pPr>
                <a:defRPr/>
              </a:pPr>
              <a:t>13</a:t>
            </a:fld>
            <a:endParaRPr lang="en-US"/>
          </a:p>
        </p:txBody>
      </p:sp>
    </p:spTree>
    <p:extLst>
      <p:ext uri="{BB962C8B-B14F-4D97-AF65-F5344CB8AC3E}">
        <p14:creationId xmlns:p14="http://schemas.microsoft.com/office/powerpoint/2010/main" val="9525397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examples from DCA calls</a:t>
            </a:r>
            <a:endParaRPr lang="en-US" dirty="0"/>
          </a:p>
        </p:txBody>
      </p:sp>
      <p:sp>
        <p:nvSpPr>
          <p:cNvPr id="4" name="Slide Number Placeholder 3"/>
          <p:cNvSpPr>
            <a:spLocks noGrp="1"/>
          </p:cNvSpPr>
          <p:nvPr>
            <p:ph type="sldNum" sz="quarter" idx="10"/>
          </p:nvPr>
        </p:nvSpPr>
        <p:spPr/>
        <p:txBody>
          <a:bodyPr/>
          <a:lstStyle/>
          <a:p>
            <a:pPr>
              <a:defRPr/>
            </a:pPr>
            <a:fld id="{F0006B5D-6EB8-434C-9D8D-D6097758D940}" type="slidenum">
              <a:rPr lang="en-US" smtClean="0"/>
              <a:pPr>
                <a:defRPr/>
              </a:pPr>
              <a:t>14</a:t>
            </a:fld>
            <a:endParaRPr lang="en-US"/>
          </a:p>
        </p:txBody>
      </p:sp>
    </p:spTree>
    <p:extLst>
      <p:ext uri="{BB962C8B-B14F-4D97-AF65-F5344CB8AC3E}">
        <p14:creationId xmlns:p14="http://schemas.microsoft.com/office/powerpoint/2010/main" val="21719645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longer asking sending state to impose conditions….one things I heard officers have to go to sentencing court</a:t>
            </a:r>
            <a:endParaRPr lang="en-US" dirty="0"/>
          </a:p>
        </p:txBody>
      </p:sp>
      <p:sp>
        <p:nvSpPr>
          <p:cNvPr id="4" name="Slide Number Placeholder 3"/>
          <p:cNvSpPr>
            <a:spLocks noGrp="1"/>
          </p:cNvSpPr>
          <p:nvPr>
            <p:ph type="sldNum" sz="quarter" idx="10"/>
          </p:nvPr>
        </p:nvSpPr>
        <p:spPr/>
        <p:txBody>
          <a:bodyPr/>
          <a:lstStyle/>
          <a:p>
            <a:pPr>
              <a:defRPr/>
            </a:pPr>
            <a:fld id="{F0006B5D-6EB8-434C-9D8D-D6097758D940}" type="slidenum">
              <a:rPr lang="en-US" smtClean="0"/>
              <a:pPr>
                <a:defRPr/>
              </a:pPr>
              <a:t>15</a:t>
            </a:fld>
            <a:endParaRPr lang="en-US"/>
          </a:p>
        </p:txBody>
      </p:sp>
    </p:spTree>
    <p:extLst>
      <p:ext uri="{BB962C8B-B14F-4D97-AF65-F5344CB8AC3E}">
        <p14:creationId xmlns:p14="http://schemas.microsoft.com/office/powerpoint/2010/main" val="30014681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Constant conversations…goes back to earlier conversation</a:t>
            </a:r>
          </a:p>
        </p:txBody>
      </p:sp>
      <p:sp>
        <p:nvSpPr>
          <p:cNvPr id="4" name="Slide Number Placeholder 3"/>
          <p:cNvSpPr>
            <a:spLocks noGrp="1"/>
          </p:cNvSpPr>
          <p:nvPr>
            <p:ph type="sldNum" sz="quarter" idx="10"/>
          </p:nvPr>
        </p:nvSpPr>
        <p:spPr/>
        <p:txBody>
          <a:bodyPr/>
          <a:lstStyle/>
          <a:p>
            <a:pPr>
              <a:defRPr/>
            </a:pPr>
            <a:fld id="{F0006B5D-6EB8-434C-9D8D-D6097758D940}" type="slidenum">
              <a:rPr lang="en-US" smtClean="0"/>
              <a:pPr>
                <a:defRPr/>
              </a:pPr>
              <a:t>16</a:t>
            </a:fld>
            <a:endParaRPr lang="en-US"/>
          </a:p>
        </p:txBody>
      </p:sp>
    </p:spTree>
    <p:extLst>
      <p:ext uri="{BB962C8B-B14F-4D97-AF65-F5344CB8AC3E}">
        <p14:creationId xmlns:p14="http://schemas.microsoft.com/office/powerpoint/2010/main" val="24128420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Give specific examples of challenges,</a:t>
            </a:r>
            <a:r>
              <a:rPr lang="en-US" baseline="0" dirty="0" smtClean="0"/>
              <a:t> who are they talking to.</a:t>
            </a:r>
            <a:endParaRPr lang="en-US" dirty="0"/>
          </a:p>
        </p:txBody>
      </p:sp>
      <p:sp>
        <p:nvSpPr>
          <p:cNvPr id="4" name="Slide Number Placeholder 3"/>
          <p:cNvSpPr>
            <a:spLocks noGrp="1"/>
          </p:cNvSpPr>
          <p:nvPr>
            <p:ph type="sldNum" sz="quarter" idx="10"/>
          </p:nvPr>
        </p:nvSpPr>
        <p:spPr/>
        <p:txBody>
          <a:bodyPr/>
          <a:lstStyle/>
          <a:p>
            <a:pPr>
              <a:defRPr/>
            </a:pPr>
            <a:fld id="{F0006B5D-6EB8-434C-9D8D-D6097758D940}" type="slidenum">
              <a:rPr lang="en-US" smtClean="0"/>
              <a:pPr>
                <a:defRPr/>
              </a:pPr>
              <a:t>17</a:t>
            </a:fld>
            <a:endParaRPr lang="en-US"/>
          </a:p>
        </p:txBody>
      </p:sp>
    </p:spTree>
    <p:extLst>
      <p:ext uri="{BB962C8B-B14F-4D97-AF65-F5344CB8AC3E}">
        <p14:creationId xmlns:p14="http://schemas.microsoft.com/office/powerpoint/2010/main" val="38698815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Stakeholder resistance to working with offenders sentenced out of state requires an alternative approach to education about the compact.  Paint the community picture illustrating the fact that compact offenders are supervised in the community where they live and need to be held accountable for non-compliant behavior just as an instate </a:t>
            </a:r>
            <a:endParaRPr lang="en-US" dirty="0"/>
          </a:p>
        </p:txBody>
      </p:sp>
      <p:sp>
        <p:nvSpPr>
          <p:cNvPr id="4" name="Slide Number Placeholder 3"/>
          <p:cNvSpPr>
            <a:spLocks noGrp="1"/>
          </p:cNvSpPr>
          <p:nvPr>
            <p:ph type="sldNum" sz="quarter" idx="10"/>
          </p:nvPr>
        </p:nvSpPr>
        <p:spPr/>
        <p:txBody>
          <a:bodyPr/>
          <a:lstStyle/>
          <a:p>
            <a:pPr>
              <a:defRPr/>
            </a:pPr>
            <a:fld id="{F0006B5D-6EB8-434C-9D8D-D6097758D940}" type="slidenum">
              <a:rPr lang="en-US" smtClean="0"/>
              <a:pPr>
                <a:defRPr/>
              </a:pPr>
              <a:t>18</a:t>
            </a:fld>
            <a:endParaRPr lang="en-US"/>
          </a:p>
        </p:txBody>
      </p:sp>
    </p:spTree>
    <p:extLst>
      <p:ext uri="{BB962C8B-B14F-4D97-AF65-F5344CB8AC3E}">
        <p14:creationId xmlns:p14="http://schemas.microsoft.com/office/powerpoint/2010/main" val="39409957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defRPr>
                <a:solidFill>
                  <a:schemeClr val="tx1"/>
                </a:solidFill>
                <a:latin typeface="Tahoma" charset="0"/>
                <a:cs typeface="Arial" charset="0"/>
              </a:defRPr>
            </a:lvl1pPr>
            <a:lvl2pPr marL="742950" indent="-285750" defTabSz="912813" eaLnBrk="0" hangingPunct="0">
              <a:defRPr>
                <a:solidFill>
                  <a:schemeClr val="tx1"/>
                </a:solidFill>
                <a:latin typeface="Tahoma" charset="0"/>
                <a:cs typeface="Arial" charset="0"/>
              </a:defRPr>
            </a:lvl2pPr>
            <a:lvl3pPr marL="1143000" indent="-228600" defTabSz="912813" eaLnBrk="0" hangingPunct="0">
              <a:defRPr>
                <a:solidFill>
                  <a:schemeClr val="tx1"/>
                </a:solidFill>
                <a:latin typeface="Tahoma" charset="0"/>
                <a:cs typeface="Arial" charset="0"/>
              </a:defRPr>
            </a:lvl3pPr>
            <a:lvl4pPr marL="1600200" indent="-228600" defTabSz="912813" eaLnBrk="0" hangingPunct="0">
              <a:defRPr>
                <a:solidFill>
                  <a:schemeClr val="tx1"/>
                </a:solidFill>
                <a:latin typeface="Tahoma" charset="0"/>
                <a:cs typeface="Arial" charset="0"/>
              </a:defRPr>
            </a:lvl4pPr>
            <a:lvl5pPr marL="2057400" indent="-228600" defTabSz="912813" eaLnBrk="0" hangingPunct="0">
              <a:defRPr>
                <a:solidFill>
                  <a:schemeClr val="tx1"/>
                </a:solidFill>
                <a:latin typeface="Tahoma" charset="0"/>
                <a:cs typeface="Arial" charset="0"/>
              </a:defRPr>
            </a:lvl5pPr>
            <a:lvl6pPr marL="2514600" indent="-228600" algn="ctr" defTabSz="912813" eaLnBrk="0" fontAlgn="base" hangingPunct="0">
              <a:spcBef>
                <a:spcPct val="0"/>
              </a:spcBef>
              <a:spcAft>
                <a:spcPct val="0"/>
              </a:spcAft>
              <a:defRPr>
                <a:solidFill>
                  <a:schemeClr val="tx1"/>
                </a:solidFill>
                <a:latin typeface="Tahoma" charset="0"/>
                <a:cs typeface="Arial" charset="0"/>
              </a:defRPr>
            </a:lvl6pPr>
            <a:lvl7pPr marL="2971800" indent="-228600" algn="ctr" defTabSz="912813" eaLnBrk="0" fontAlgn="base" hangingPunct="0">
              <a:spcBef>
                <a:spcPct val="0"/>
              </a:spcBef>
              <a:spcAft>
                <a:spcPct val="0"/>
              </a:spcAft>
              <a:defRPr>
                <a:solidFill>
                  <a:schemeClr val="tx1"/>
                </a:solidFill>
                <a:latin typeface="Tahoma" charset="0"/>
                <a:cs typeface="Arial" charset="0"/>
              </a:defRPr>
            </a:lvl7pPr>
            <a:lvl8pPr marL="3429000" indent="-228600" algn="ctr" defTabSz="912813" eaLnBrk="0" fontAlgn="base" hangingPunct="0">
              <a:spcBef>
                <a:spcPct val="0"/>
              </a:spcBef>
              <a:spcAft>
                <a:spcPct val="0"/>
              </a:spcAft>
              <a:defRPr>
                <a:solidFill>
                  <a:schemeClr val="tx1"/>
                </a:solidFill>
                <a:latin typeface="Tahoma" charset="0"/>
                <a:cs typeface="Arial" charset="0"/>
              </a:defRPr>
            </a:lvl8pPr>
            <a:lvl9pPr marL="3886200" indent="-228600" algn="ctr" defTabSz="912813" eaLnBrk="0" fontAlgn="base" hangingPunct="0">
              <a:spcBef>
                <a:spcPct val="0"/>
              </a:spcBef>
              <a:spcAft>
                <a:spcPct val="0"/>
              </a:spcAft>
              <a:defRPr>
                <a:solidFill>
                  <a:schemeClr val="tx1"/>
                </a:solidFill>
                <a:latin typeface="Tahoma" charset="0"/>
                <a:cs typeface="Arial" charset="0"/>
              </a:defRPr>
            </a:lvl9pPr>
          </a:lstStyle>
          <a:p>
            <a:pPr eaLnBrk="1" hangingPunct="1"/>
            <a:fld id="{E2E4B5F4-7F1F-4196-A71A-479CEB1BA0E0}" type="slidenum">
              <a:rPr lang="en-US" altLang="en-US" smtClean="0">
                <a:latin typeface="Arial" charset="0"/>
              </a:rPr>
              <a:pPr eaLnBrk="1" hangingPunct="1"/>
              <a:t>19</a:t>
            </a:fld>
            <a:endParaRPr lang="en-US" altLang="en-US">
              <a:latin typeface="Arial"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Imposing jail sanction is NOT revocation</a:t>
            </a:r>
            <a:endParaRPr lang="en-US" dirty="0"/>
          </a:p>
        </p:txBody>
      </p:sp>
      <p:sp>
        <p:nvSpPr>
          <p:cNvPr id="4" name="Slide Number Placeholder 3"/>
          <p:cNvSpPr>
            <a:spLocks noGrp="1"/>
          </p:cNvSpPr>
          <p:nvPr>
            <p:ph type="sldNum" sz="quarter" idx="10"/>
          </p:nvPr>
        </p:nvSpPr>
        <p:spPr/>
        <p:txBody>
          <a:bodyPr/>
          <a:lstStyle/>
          <a:p>
            <a:pPr>
              <a:defRPr/>
            </a:pPr>
            <a:fld id="{F0006B5D-6EB8-434C-9D8D-D6097758D940}" type="slidenum">
              <a:rPr lang="en-US" smtClean="0"/>
              <a:pPr>
                <a:defRPr/>
              </a:pPr>
              <a:t>20</a:t>
            </a:fld>
            <a:endParaRPr lang="en-US"/>
          </a:p>
        </p:txBody>
      </p:sp>
    </p:spTree>
    <p:extLst>
      <p:ext uri="{BB962C8B-B14F-4D97-AF65-F5344CB8AC3E}">
        <p14:creationId xmlns:p14="http://schemas.microsoft.com/office/powerpoint/2010/main" val="3895746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Reminder of the role of the compact office.  Responsibility to ensure good</a:t>
            </a:r>
            <a:r>
              <a:rPr lang="en-US" baseline="0" dirty="0" smtClean="0"/>
              <a:t> compact business, how this is carried out state to state looks different…</a:t>
            </a:r>
            <a:endParaRPr lang="en-US" dirty="0"/>
          </a:p>
        </p:txBody>
      </p:sp>
      <p:sp>
        <p:nvSpPr>
          <p:cNvPr id="4" name="Date Placeholder 3"/>
          <p:cNvSpPr>
            <a:spLocks noGrp="1"/>
          </p:cNvSpPr>
          <p:nvPr>
            <p:ph type="dt" idx="10"/>
          </p:nvPr>
        </p:nvSpPr>
        <p:spPr/>
        <p:txBody>
          <a:bodyPr/>
          <a:lstStyle/>
          <a:p>
            <a:pPr>
              <a:defRPr/>
            </a:pPr>
            <a:fld id="{5332DD1D-77AF-430C-B732-6F967194628F}" type="datetime1">
              <a:rPr lang="en-US" smtClean="0"/>
              <a:t>9/27/2017</a:t>
            </a:fld>
            <a:endParaRPr lang="en-US"/>
          </a:p>
        </p:txBody>
      </p:sp>
      <p:sp>
        <p:nvSpPr>
          <p:cNvPr id="5" name="Slide Number Placeholder 4"/>
          <p:cNvSpPr>
            <a:spLocks noGrp="1"/>
          </p:cNvSpPr>
          <p:nvPr>
            <p:ph type="sldNum" sz="quarter" idx="11"/>
          </p:nvPr>
        </p:nvSpPr>
        <p:spPr/>
        <p:txBody>
          <a:bodyPr/>
          <a:lstStyle/>
          <a:p>
            <a:pPr>
              <a:defRPr/>
            </a:pPr>
            <a:fld id="{0B090505-0B3F-4C09-8191-C2425AFD7D0D}" type="slidenum">
              <a:rPr lang="en-US" smtClean="0"/>
              <a:pPr>
                <a:defRPr/>
              </a:pPr>
              <a:t>3</a:t>
            </a:fld>
            <a:endParaRPr lang="en-US"/>
          </a:p>
        </p:txBody>
      </p:sp>
    </p:spTree>
    <p:extLst>
      <p:ext uri="{BB962C8B-B14F-4D97-AF65-F5344CB8AC3E}">
        <p14:creationId xmlns:p14="http://schemas.microsoft.com/office/powerpoint/2010/main" val="4091639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Effective</a:t>
            </a:r>
            <a:r>
              <a:rPr lang="en-US" baseline="0" dirty="0" smtClean="0"/>
              <a:t> Supervision is what the June 1</a:t>
            </a:r>
            <a:r>
              <a:rPr lang="en-US" baseline="30000" dirty="0" smtClean="0"/>
              <a:t>st</a:t>
            </a:r>
            <a:r>
              <a:rPr lang="en-US" baseline="0" dirty="0" smtClean="0"/>
              <a:t> rules are all about…ensuring states are doing what they should be doing to give offenders best chance for success!</a:t>
            </a:r>
            <a:endParaRPr lang="en-US" dirty="0"/>
          </a:p>
        </p:txBody>
      </p:sp>
      <p:sp>
        <p:nvSpPr>
          <p:cNvPr id="67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1301" eaLnBrk="0" hangingPunct="0">
              <a:defRPr>
                <a:solidFill>
                  <a:schemeClr val="tx1"/>
                </a:solidFill>
                <a:latin typeface="Tahoma" pitchFamily="34" charset="0"/>
                <a:cs typeface="Arial" charset="0"/>
              </a:defRPr>
            </a:lvl1pPr>
            <a:lvl2pPr marL="749859" indent="-288408" defTabSz="921301" eaLnBrk="0" hangingPunct="0">
              <a:defRPr>
                <a:solidFill>
                  <a:schemeClr val="tx1"/>
                </a:solidFill>
                <a:latin typeface="Tahoma" pitchFamily="34" charset="0"/>
                <a:cs typeface="Arial" charset="0"/>
              </a:defRPr>
            </a:lvl2pPr>
            <a:lvl3pPr marL="1153629" indent="-230726" defTabSz="921301" eaLnBrk="0" hangingPunct="0">
              <a:defRPr>
                <a:solidFill>
                  <a:schemeClr val="tx1"/>
                </a:solidFill>
                <a:latin typeface="Tahoma" pitchFamily="34" charset="0"/>
                <a:cs typeface="Arial" charset="0"/>
              </a:defRPr>
            </a:lvl3pPr>
            <a:lvl4pPr marL="1615081" indent="-230726" defTabSz="921301" eaLnBrk="0" hangingPunct="0">
              <a:defRPr>
                <a:solidFill>
                  <a:schemeClr val="tx1"/>
                </a:solidFill>
                <a:latin typeface="Tahoma" pitchFamily="34" charset="0"/>
                <a:cs typeface="Arial" charset="0"/>
              </a:defRPr>
            </a:lvl4pPr>
            <a:lvl5pPr marL="2076534" indent="-230726" defTabSz="921301" eaLnBrk="0" hangingPunct="0">
              <a:defRPr>
                <a:solidFill>
                  <a:schemeClr val="tx1"/>
                </a:solidFill>
                <a:latin typeface="Tahoma" pitchFamily="34" charset="0"/>
                <a:cs typeface="Arial" charset="0"/>
              </a:defRPr>
            </a:lvl5pPr>
            <a:lvl6pPr marL="2537985" indent="-230726" algn="ctr" defTabSz="921301" eaLnBrk="0" fontAlgn="base" hangingPunct="0">
              <a:spcBef>
                <a:spcPct val="0"/>
              </a:spcBef>
              <a:spcAft>
                <a:spcPct val="0"/>
              </a:spcAft>
              <a:defRPr>
                <a:solidFill>
                  <a:schemeClr val="tx1"/>
                </a:solidFill>
                <a:latin typeface="Tahoma" pitchFamily="34" charset="0"/>
                <a:cs typeface="Arial" charset="0"/>
              </a:defRPr>
            </a:lvl6pPr>
            <a:lvl7pPr marL="2999437" indent="-230726" algn="ctr" defTabSz="921301" eaLnBrk="0" fontAlgn="base" hangingPunct="0">
              <a:spcBef>
                <a:spcPct val="0"/>
              </a:spcBef>
              <a:spcAft>
                <a:spcPct val="0"/>
              </a:spcAft>
              <a:defRPr>
                <a:solidFill>
                  <a:schemeClr val="tx1"/>
                </a:solidFill>
                <a:latin typeface="Tahoma" pitchFamily="34" charset="0"/>
                <a:cs typeface="Arial" charset="0"/>
              </a:defRPr>
            </a:lvl7pPr>
            <a:lvl8pPr marL="3460889" indent="-230726" algn="ctr" defTabSz="921301" eaLnBrk="0" fontAlgn="base" hangingPunct="0">
              <a:spcBef>
                <a:spcPct val="0"/>
              </a:spcBef>
              <a:spcAft>
                <a:spcPct val="0"/>
              </a:spcAft>
              <a:defRPr>
                <a:solidFill>
                  <a:schemeClr val="tx1"/>
                </a:solidFill>
                <a:latin typeface="Tahoma" pitchFamily="34" charset="0"/>
                <a:cs typeface="Arial" charset="0"/>
              </a:defRPr>
            </a:lvl8pPr>
            <a:lvl9pPr marL="3922340" indent="-230726" algn="ctr" defTabSz="921301" eaLnBrk="0" fontAlgn="base" hangingPunct="0">
              <a:spcBef>
                <a:spcPct val="0"/>
              </a:spcBef>
              <a:spcAft>
                <a:spcPct val="0"/>
              </a:spcAft>
              <a:defRPr>
                <a:solidFill>
                  <a:schemeClr val="tx1"/>
                </a:solidFill>
                <a:latin typeface="Tahoma" pitchFamily="34" charset="0"/>
                <a:cs typeface="Arial" charset="0"/>
              </a:defRPr>
            </a:lvl9pPr>
          </a:lstStyle>
          <a:p>
            <a:pPr eaLnBrk="1" hangingPunct="1"/>
            <a:fld id="{758F8134-0F2F-46CE-85A4-4D47D3DD5CA0}" type="slidenum">
              <a:rPr lang="en-US" smtClean="0">
                <a:latin typeface="Arial" charset="0"/>
              </a:rPr>
              <a:pPr eaLnBrk="1" hangingPunct="1"/>
              <a:t>5</a:t>
            </a:fld>
            <a:endParaRPr lang="en-US">
              <a:latin typeface="Arial" charset="0"/>
            </a:endParaRPr>
          </a:p>
        </p:txBody>
      </p:sp>
      <p:sp>
        <p:nvSpPr>
          <p:cNvPr id="2" name="Date Placeholder 1"/>
          <p:cNvSpPr>
            <a:spLocks noGrp="1"/>
          </p:cNvSpPr>
          <p:nvPr>
            <p:ph type="dt" idx="10"/>
          </p:nvPr>
        </p:nvSpPr>
        <p:spPr/>
        <p:txBody>
          <a:bodyPr/>
          <a:lstStyle/>
          <a:p>
            <a:pPr>
              <a:defRPr/>
            </a:pPr>
            <a:fld id="{D282ADB9-6806-4BE8-9FCE-3594493A2604}" type="datetime1">
              <a:rPr lang="en-US" smtClean="0"/>
              <a:pPr>
                <a:defRPr/>
              </a:pPr>
              <a:t>9/27/2017</a:t>
            </a:fld>
            <a:endParaRPr lang="en-US"/>
          </a:p>
        </p:txBody>
      </p:sp>
    </p:spTree>
    <p:extLst>
      <p:ext uri="{BB962C8B-B14F-4D97-AF65-F5344CB8AC3E}">
        <p14:creationId xmlns:p14="http://schemas.microsoft.com/office/powerpoint/2010/main" val="4253256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Recent</a:t>
            </a:r>
            <a:r>
              <a:rPr lang="en-US" baseline="0" dirty="0" smtClean="0"/>
              <a:t> amendments to ensure states are consistently applying the rules as intended.  Basically once an offender transfers to a receiving state, that offender should be treated the same as an instate offender.  The compact simply requires documentation to be provided to the sending state, especially when supervision is deemed unsuccessful</a:t>
            </a:r>
            <a:endParaRPr lang="en-US" dirty="0"/>
          </a:p>
        </p:txBody>
      </p:sp>
      <p:sp>
        <p:nvSpPr>
          <p:cNvPr id="4" name="Slide Number Placeholder 3"/>
          <p:cNvSpPr>
            <a:spLocks noGrp="1"/>
          </p:cNvSpPr>
          <p:nvPr>
            <p:ph type="sldNum" sz="quarter" idx="10"/>
          </p:nvPr>
        </p:nvSpPr>
        <p:spPr/>
        <p:txBody>
          <a:bodyPr/>
          <a:lstStyle/>
          <a:p>
            <a:pPr marL="0" marR="0" lvl="0" indent="0" algn="r" defTabSz="945894" rtl="0" eaLnBrk="1" fontAlgn="base" latinLnBrk="0" hangingPunct="1">
              <a:lnSpc>
                <a:spcPct val="100000"/>
              </a:lnSpc>
              <a:spcBef>
                <a:spcPct val="0"/>
              </a:spcBef>
              <a:spcAft>
                <a:spcPct val="0"/>
              </a:spcAft>
              <a:buClrTx/>
              <a:buSzTx/>
              <a:buFontTx/>
              <a:buNone/>
              <a:tabLst/>
              <a:defRPr/>
            </a:pPr>
            <a:fld id="{7CB92073-0CA0-45F1-BA46-3658D12667DB}" type="slidenum">
              <a:rPr kumimoji="0" lang="en-US" sz="1200" b="0" i="0" u="none" strike="noStrike" kern="1200" cap="none" spc="0" normalizeH="0" baseline="0" noProof="0" smtClean="0">
                <a:ln>
                  <a:noFill/>
                </a:ln>
                <a:solidFill>
                  <a:srgbClr val="000000"/>
                </a:solidFill>
                <a:effectLst/>
                <a:uLnTx/>
                <a:uFillTx/>
                <a:latin typeface="Arial" charset="0"/>
                <a:ea typeface="+mn-ea"/>
                <a:cs typeface="Arial" charset="0"/>
              </a:rPr>
              <a:pPr marL="0" marR="0" lvl="0" indent="0" algn="r" defTabSz="945894"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Tree>
    <p:extLst>
      <p:ext uri="{BB962C8B-B14F-4D97-AF65-F5344CB8AC3E}">
        <p14:creationId xmlns:p14="http://schemas.microsoft.com/office/powerpoint/2010/main" val="3414182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Offenders just don’t go to another state without a good reason.  In addition required to sign an agreement/application to both states’ conditions and waiver</a:t>
            </a:r>
            <a:r>
              <a:rPr lang="en-US" baseline="0" dirty="0" smtClean="0"/>
              <a:t> to extradition.</a:t>
            </a:r>
          </a:p>
          <a:p>
            <a:r>
              <a:rPr lang="en-US" baseline="0" dirty="0" smtClean="0"/>
              <a:t>This is important as we need to ensure our compact offenders are offered best chance for success as receiving state is where they live!  ICAOS is not in the retaking business.  Retaking should be left when ALL responses have been </a:t>
            </a:r>
            <a:r>
              <a:rPr lang="en-US" baseline="0" dirty="0" err="1" smtClean="0"/>
              <a:t>exhausted..last</a:t>
            </a:r>
            <a:r>
              <a:rPr lang="en-US" baseline="0" dirty="0" smtClean="0"/>
              <a:t> resort</a:t>
            </a:r>
            <a:endParaRPr lang="en-US" dirty="0"/>
          </a:p>
        </p:txBody>
      </p:sp>
      <p:sp>
        <p:nvSpPr>
          <p:cNvPr id="4" name="Slide Number Placeholder 3"/>
          <p:cNvSpPr>
            <a:spLocks noGrp="1"/>
          </p:cNvSpPr>
          <p:nvPr>
            <p:ph type="sldNum" sz="quarter" idx="10"/>
          </p:nvPr>
        </p:nvSpPr>
        <p:spPr/>
        <p:txBody>
          <a:bodyPr/>
          <a:lstStyle/>
          <a:p>
            <a:pPr>
              <a:defRPr/>
            </a:pPr>
            <a:fld id="{F0006B5D-6EB8-434C-9D8D-D6097758D940}" type="slidenum">
              <a:rPr lang="en-US" smtClean="0"/>
              <a:pPr>
                <a:defRPr/>
              </a:pPr>
              <a:t>7</a:t>
            </a:fld>
            <a:endParaRPr lang="en-US"/>
          </a:p>
        </p:txBody>
      </p:sp>
    </p:spTree>
    <p:extLst>
      <p:ext uri="{BB962C8B-B14F-4D97-AF65-F5344CB8AC3E}">
        <p14:creationId xmlns:p14="http://schemas.microsoft.com/office/powerpoint/2010/main" val="3107552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there are special programs only</a:t>
            </a:r>
            <a:r>
              <a:rPr lang="en-US" baseline="0" dirty="0" smtClean="0"/>
              <a:t> available to instate offenders or you are addressing violations differently, you are not complying with this rule.   With the new documentation requirements, we expect it to be much clearer where states struggle to comply with this rule.  </a:t>
            </a:r>
          </a:p>
          <a:p>
            <a:endParaRPr lang="en-US" dirty="0"/>
          </a:p>
        </p:txBody>
      </p:sp>
      <p:sp>
        <p:nvSpPr>
          <p:cNvPr id="4" name="Slide Number Placeholder 3"/>
          <p:cNvSpPr>
            <a:spLocks noGrp="1"/>
          </p:cNvSpPr>
          <p:nvPr>
            <p:ph type="sldNum" sz="quarter" idx="10"/>
          </p:nvPr>
        </p:nvSpPr>
        <p:spPr/>
        <p:txBody>
          <a:bodyPr/>
          <a:lstStyle/>
          <a:p>
            <a:pPr>
              <a:defRPr/>
            </a:pPr>
            <a:fld id="{7CB92073-0CA0-45F1-BA46-3658D12667DB}" type="slidenum">
              <a:rPr lang="en-US" smtClean="0"/>
              <a:pPr>
                <a:defRPr/>
              </a:pPr>
              <a:t>8</a:t>
            </a:fld>
            <a:endParaRPr lang="en-US"/>
          </a:p>
        </p:txBody>
      </p:sp>
    </p:spTree>
    <p:extLst>
      <p:ext uri="{BB962C8B-B14F-4D97-AF65-F5344CB8AC3E}">
        <p14:creationId xmlns:p14="http://schemas.microsoft.com/office/powerpoint/2010/main" val="361385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Excerpt from </a:t>
            </a:r>
            <a:r>
              <a:rPr lang="en-US" dirty="0" err="1"/>
              <a:t>Benchbook</a:t>
            </a:r>
            <a:r>
              <a:rPr lang="en-US" dirty="0"/>
              <a:t> 2.8-New slide.  Thoughts?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Arial" charset="0"/>
                <a:ea typeface="+mn-ea"/>
                <a:cs typeface="Arial" charset="0"/>
              </a:rPr>
              <a:t>After a sending state grants permission to an offender meeting the mandatory acceptance criteria to relocate, the receiving state </a:t>
            </a:r>
            <a:r>
              <a:rPr lang="en-US" sz="1200" i="1" kern="1200" dirty="0">
                <a:solidFill>
                  <a:schemeClr val="tx1"/>
                </a:solidFill>
                <a:effectLst/>
                <a:latin typeface="Arial" charset="0"/>
                <a:ea typeface="+mn-ea"/>
                <a:cs typeface="Arial" charset="0"/>
              </a:rPr>
              <a:t>must</a:t>
            </a:r>
            <a:r>
              <a:rPr lang="en-US" sz="1200" kern="1200" dirty="0">
                <a:solidFill>
                  <a:schemeClr val="tx1"/>
                </a:solidFill>
                <a:effectLst/>
                <a:latin typeface="Arial" charset="0"/>
                <a:ea typeface="+mn-ea"/>
                <a:cs typeface="Arial" charset="0"/>
              </a:rPr>
              <a:t> assume supervision over the offender and treat the offender in the same manner as in-state offenders.  This principle applies to both the quality and quantity of supervision as well as access to rehabilitative programs .</a:t>
            </a:r>
            <a:r>
              <a:rPr lang="en-US" dirty="0">
                <a:effectLst/>
              </a:rPr>
              <a:t> </a:t>
            </a:r>
            <a:r>
              <a:rPr lang="en-US" sz="1200" kern="1200" dirty="0">
                <a:solidFill>
                  <a:schemeClr val="tx1"/>
                </a:solidFill>
                <a:effectLst/>
                <a:latin typeface="Arial" charset="0"/>
                <a:ea typeface="+mn-ea"/>
                <a:cs typeface="Arial" charset="0"/>
              </a:rPr>
              <a:t> Make a new Training Note regarding incentives, sanctions, graduated responses?</a:t>
            </a:r>
          </a:p>
          <a:p>
            <a:r>
              <a:rPr lang="en-US" dirty="0"/>
              <a:t>We say can only impose conditions that would impose on own offenders, but it is also an obligation the receiving state to supervised the same</a:t>
            </a:r>
          </a:p>
        </p:txBody>
      </p:sp>
      <p:sp>
        <p:nvSpPr>
          <p:cNvPr id="4" name="Date Placeholder 3"/>
          <p:cNvSpPr>
            <a:spLocks noGrp="1"/>
          </p:cNvSpPr>
          <p:nvPr>
            <p:ph type="dt" idx="10"/>
          </p:nvPr>
        </p:nvSpPr>
        <p:spPr/>
        <p:txBody>
          <a:bodyPr/>
          <a:lstStyle/>
          <a:p>
            <a:pPr>
              <a:defRPr/>
            </a:pPr>
            <a:fld id="{5332DD1D-77AF-430C-B732-6F967194628F}" type="datetime1">
              <a:rPr lang="en-US" smtClean="0"/>
              <a:t>9/27/2017</a:t>
            </a:fld>
            <a:endParaRPr lang="en-US"/>
          </a:p>
        </p:txBody>
      </p:sp>
      <p:sp>
        <p:nvSpPr>
          <p:cNvPr id="5" name="Slide Number Placeholder 4"/>
          <p:cNvSpPr>
            <a:spLocks noGrp="1"/>
          </p:cNvSpPr>
          <p:nvPr>
            <p:ph type="sldNum" sz="quarter" idx="11"/>
          </p:nvPr>
        </p:nvSpPr>
        <p:spPr/>
        <p:txBody>
          <a:bodyPr/>
          <a:lstStyle/>
          <a:p>
            <a:pPr>
              <a:defRPr/>
            </a:pPr>
            <a:fld id="{0B090505-0B3F-4C09-8191-C2425AFD7D0D}" type="slidenum">
              <a:rPr lang="en-US" smtClean="0"/>
              <a:pPr>
                <a:defRPr/>
              </a:pPr>
              <a:t>9</a:t>
            </a:fld>
            <a:endParaRPr lang="en-US"/>
          </a:p>
        </p:txBody>
      </p:sp>
    </p:spTree>
    <p:extLst>
      <p:ext uri="{BB962C8B-B14F-4D97-AF65-F5344CB8AC3E}">
        <p14:creationId xmlns:p14="http://schemas.microsoft.com/office/powerpoint/2010/main" val="2207201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Offenders usually</a:t>
            </a:r>
            <a:r>
              <a:rPr lang="en-US" baseline="0" dirty="0" smtClean="0"/>
              <a:t> live in the receiving state.  If always resided in your state, they will always reside in your state.  Violation doesn’t mean they won’t come back.  Don’t you want offenders to have best opportunity to succeed in your community??</a:t>
            </a:r>
          </a:p>
          <a:p>
            <a:r>
              <a:rPr lang="en-US" baseline="0" dirty="0" smtClean="0"/>
              <a:t>Ask who uses EBP…should be all</a:t>
            </a:r>
            <a:endParaRPr lang="en-US" dirty="0"/>
          </a:p>
        </p:txBody>
      </p:sp>
      <p:sp>
        <p:nvSpPr>
          <p:cNvPr id="4" name="Slide Number Placeholder 3"/>
          <p:cNvSpPr>
            <a:spLocks noGrp="1"/>
          </p:cNvSpPr>
          <p:nvPr>
            <p:ph type="sldNum" sz="quarter" idx="10"/>
          </p:nvPr>
        </p:nvSpPr>
        <p:spPr/>
        <p:txBody>
          <a:bodyPr/>
          <a:lstStyle/>
          <a:p>
            <a:pPr>
              <a:defRPr/>
            </a:pPr>
            <a:fld id="{F0006B5D-6EB8-434C-9D8D-D6097758D940}" type="slidenum">
              <a:rPr lang="en-US" smtClean="0"/>
              <a:pPr>
                <a:defRPr/>
              </a:pPr>
              <a:t>10</a:t>
            </a:fld>
            <a:endParaRPr lang="en-US"/>
          </a:p>
        </p:txBody>
      </p:sp>
    </p:spTree>
    <p:extLst>
      <p:ext uri="{BB962C8B-B14F-4D97-AF65-F5344CB8AC3E}">
        <p14:creationId xmlns:p14="http://schemas.microsoft.com/office/powerpoint/2010/main" val="8426112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0006B5D-6EB8-434C-9D8D-D6097758D940}" type="slidenum">
              <a:rPr lang="en-US" smtClean="0"/>
              <a:pPr>
                <a:defRPr/>
              </a:pPr>
              <a:t>11</a:t>
            </a:fld>
            <a:endParaRPr lang="en-US"/>
          </a:p>
        </p:txBody>
      </p:sp>
    </p:spTree>
    <p:extLst>
      <p:ext uri="{BB962C8B-B14F-4D97-AF65-F5344CB8AC3E}">
        <p14:creationId xmlns:p14="http://schemas.microsoft.com/office/powerpoint/2010/main" val="488013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7297C2-C51A-4A80-8966-C03FC7D77255}" type="slidenum">
              <a:rPr lang="en-US"/>
              <a:pPr>
                <a:defRPr/>
              </a:pPr>
              <a:t>‹#›</a:t>
            </a:fld>
            <a:endParaRPr lang="en-US"/>
          </a:p>
        </p:txBody>
      </p:sp>
    </p:spTree>
    <p:extLst>
      <p:ext uri="{BB962C8B-B14F-4D97-AF65-F5344CB8AC3E}">
        <p14:creationId xmlns:p14="http://schemas.microsoft.com/office/powerpoint/2010/main" val="444968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A956C8-D387-47B6-B661-2EA8F202A0E2}" type="slidenum">
              <a:rPr lang="en-US"/>
              <a:pPr>
                <a:defRPr/>
              </a:pPr>
              <a:t>‹#›</a:t>
            </a:fld>
            <a:endParaRPr lang="en-US"/>
          </a:p>
        </p:txBody>
      </p:sp>
    </p:spTree>
    <p:extLst>
      <p:ext uri="{BB962C8B-B14F-4D97-AF65-F5344CB8AC3E}">
        <p14:creationId xmlns:p14="http://schemas.microsoft.com/office/powerpoint/2010/main" val="746082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C2E570-7D84-478E-BC13-E17C6FA602EC}" type="slidenum">
              <a:rPr lang="en-US"/>
              <a:pPr>
                <a:defRPr/>
              </a:pPr>
              <a:t>‹#›</a:t>
            </a:fld>
            <a:endParaRPr lang="en-US"/>
          </a:p>
        </p:txBody>
      </p:sp>
    </p:spTree>
    <p:extLst>
      <p:ext uri="{BB962C8B-B14F-4D97-AF65-F5344CB8AC3E}">
        <p14:creationId xmlns:p14="http://schemas.microsoft.com/office/powerpoint/2010/main" val="1034440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E665EFE-B8DD-4F1E-B9DB-5BE2807B1949}" type="slidenum">
              <a:rPr lang="en-US"/>
              <a:pPr>
                <a:defRPr/>
              </a:pPr>
              <a:t>‹#›</a:t>
            </a:fld>
            <a:endParaRPr lang="en-US"/>
          </a:p>
        </p:txBody>
      </p:sp>
    </p:spTree>
    <p:extLst>
      <p:ext uri="{BB962C8B-B14F-4D97-AF65-F5344CB8AC3E}">
        <p14:creationId xmlns:p14="http://schemas.microsoft.com/office/powerpoint/2010/main" val="569435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0"/>
            <a:ext cx="4038600" cy="4525963"/>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EF5986-6807-4F9D-B511-286A5AC1971A}" type="slidenum">
              <a:rPr lang="en-US"/>
              <a:pPr>
                <a:defRPr/>
              </a:pPr>
              <a:t>‹#›</a:t>
            </a:fld>
            <a:endParaRPr lang="en-US"/>
          </a:p>
        </p:txBody>
      </p:sp>
    </p:spTree>
    <p:extLst>
      <p:ext uri="{BB962C8B-B14F-4D97-AF65-F5344CB8AC3E}">
        <p14:creationId xmlns:p14="http://schemas.microsoft.com/office/powerpoint/2010/main" val="4138839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AE49DDB3-4C44-473B-A21E-8A1AC814F6E6}" type="slidenum">
              <a:rPr lang="en-US"/>
              <a:pPr>
                <a:defRPr/>
              </a:pPr>
              <a:t>‹#›</a:t>
            </a:fld>
            <a:endParaRPr lang="en-US"/>
          </a:p>
        </p:txBody>
      </p:sp>
    </p:spTree>
    <p:extLst>
      <p:ext uri="{BB962C8B-B14F-4D97-AF65-F5344CB8AC3E}">
        <p14:creationId xmlns:p14="http://schemas.microsoft.com/office/powerpoint/2010/main" val="2761951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4B9DAC0-9681-4764-94CD-B345F8CC6747}" type="slidenum">
              <a:rPr lang="en-US" altLang="en-US"/>
              <a:pPr>
                <a:defRPr/>
              </a:pPr>
              <a:t>‹#›</a:t>
            </a:fld>
            <a:endParaRPr lang="en-US" altLang="en-US"/>
          </a:p>
        </p:txBody>
      </p:sp>
    </p:spTree>
    <p:extLst>
      <p:ext uri="{BB962C8B-B14F-4D97-AF65-F5344CB8AC3E}">
        <p14:creationId xmlns:p14="http://schemas.microsoft.com/office/powerpoint/2010/main" val="9488867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A75BF05-8652-4FC5-9F83-8C180816192E}" type="slidenum">
              <a:rPr lang="en-US" altLang="en-US"/>
              <a:pPr>
                <a:defRPr/>
              </a:pPr>
              <a:t>‹#›</a:t>
            </a:fld>
            <a:endParaRPr lang="en-US" altLang="en-US"/>
          </a:p>
        </p:txBody>
      </p:sp>
    </p:spTree>
    <p:extLst>
      <p:ext uri="{BB962C8B-B14F-4D97-AF65-F5344CB8AC3E}">
        <p14:creationId xmlns:p14="http://schemas.microsoft.com/office/powerpoint/2010/main" val="6025348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5EF9DB-F3B8-44D1-B126-FA1B165102BD}" type="slidenum">
              <a:rPr lang="en-US" altLang="en-US"/>
              <a:pPr>
                <a:defRPr/>
              </a:pPr>
              <a:t>‹#›</a:t>
            </a:fld>
            <a:endParaRPr lang="en-US" altLang="en-US"/>
          </a:p>
        </p:txBody>
      </p:sp>
    </p:spTree>
    <p:extLst>
      <p:ext uri="{BB962C8B-B14F-4D97-AF65-F5344CB8AC3E}">
        <p14:creationId xmlns:p14="http://schemas.microsoft.com/office/powerpoint/2010/main" val="20159870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F953E02-7BE8-45DB-AE9A-26B9C686C7EB}" type="slidenum">
              <a:rPr lang="en-US" altLang="en-US"/>
              <a:pPr>
                <a:defRPr/>
              </a:pPr>
              <a:t>‹#›</a:t>
            </a:fld>
            <a:endParaRPr lang="en-US" altLang="en-US"/>
          </a:p>
        </p:txBody>
      </p:sp>
    </p:spTree>
    <p:extLst>
      <p:ext uri="{BB962C8B-B14F-4D97-AF65-F5344CB8AC3E}">
        <p14:creationId xmlns:p14="http://schemas.microsoft.com/office/powerpoint/2010/main" val="12775001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8135470-024F-44B2-BCC8-097E696BA068}" type="slidenum">
              <a:rPr lang="en-US" altLang="en-US"/>
              <a:pPr>
                <a:defRPr/>
              </a:pPr>
              <a:t>‹#›</a:t>
            </a:fld>
            <a:endParaRPr lang="en-US" altLang="en-US"/>
          </a:p>
        </p:txBody>
      </p:sp>
    </p:spTree>
    <p:extLst>
      <p:ext uri="{BB962C8B-B14F-4D97-AF65-F5344CB8AC3E}">
        <p14:creationId xmlns:p14="http://schemas.microsoft.com/office/powerpoint/2010/main" val="110159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n-US" dirty="0"/>
              <a:t>Click to edit Master title style</a:t>
            </a:r>
          </a:p>
        </p:txBody>
      </p:sp>
      <p:sp>
        <p:nvSpPr>
          <p:cNvPr id="3" name="Content Placeholder 2"/>
          <p:cNvSpPr>
            <a:spLocks noGrp="1"/>
          </p:cNvSpPr>
          <p:nvPr>
            <p:ph idx="1"/>
          </p:nvPr>
        </p:nvSpPr>
        <p:spPr/>
        <p:txBody>
          <a:bodyPr/>
          <a:lstStyle>
            <a:lvl1pPr>
              <a:defRPr sz="30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46F3243-2A20-4087-9D0D-C80BD4A9A0FD}" type="slidenum">
              <a:rPr lang="en-US"/>
              <a:pPr>
                <a:defRPr/>
              </a:pPr>
              <a:t>‹#›</a:t>
            </a:fld>
            <a:endParaRPr lang="en-US"/>
          </a:p>
        </p:txBody>
      </p:sp>
    </p:spTree>
    <p:extLst>
      <p:ext uri="{BB962C8B-B14F-4D97-AF65-F5344CB8AC3E}">
        <p14:creationId xmlns:p14="http://schemas.microsoft.com/office/powerpoint/2010/main" val="29552999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525ACC6-6544-4C05-BE96-AAEB57DD7DFC}" type="slidenum">
              <a:rPr lang="en-US" altLang="en-US"/>
              <a:pPr>
                <a:defRPr/>
              </a:pPr>
              <a:t>‹#›</a:t>
            </a:fld>
            <a:endParaRPr lang="en-US" altLang="en-US"/>
          </a:p>
        </p:txBody>
      </p:sp>
    </p:spTree>
    <p:extLst>
      <p:ext uri="{BB962C8B-B14F-4D97-AF65-F5344CB8AC3E}">
        <p14:creationId xmlns:p14="http://schemas.microsoft.com/office/powerpoint/2010/main" val="152440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02D6BBD-7E92-4583-9E0B-9C22F21F4C11}" type="slidenum">
              <a:rPr lang="en-US" altLang="en-US"/>
              <a:pPr>
                <a:defRPr/>
              </a:pPr>
              <a:t>‹#›</a:t>
            </a:fld>
            <a:endParaRPr lang="en-US" altLang="en-US"/>
          </a:p>
        </p:txBody>
      </p:sp>
    </p:spTree>
    <p:extLst>
      <p:ext uri="{BB962C8B-B14F-4D97-AF65-F5344CB8AC3E}">
        <p14:creationId xmlns:p14="http://schemas.microsoft.com/office/powerpoint/2010/main" val="2684807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59354A-A77D-41BB-B22E-31E5CF3CDA40}" type="slidenum">
              <a:rPr lang="en-US" altLang="en-US"/>
              <a:pPr>
                <a:defRPr/>
              </a:pPr>
              <a:t>‹#›</a:t>
            </a:fld>
            <a:endParaRPr lang="en-US" altLang="en-US"/>
          </a:p>
        </p:txBody>
      </p:sp>
    </p:spTree>
    <p:extLst>
      <p:ext uri="{BB962C8B-B14F-4D97-AF65-F5344CB8AC3E}">
        <p14:creationId xmlns:p14="http://schemas.microsoft.com/office/powerpoint/2010/main" val="14806488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BFCD3F-1E77-4CB4-8DFA-AF6B3ED39EB6}" type="slidenum">
              <a:rPr lang="en-US" altLang="en-US"/>
              <a:pPr>
                <a:defRPr/>
              </a:pPr>
              <a:t>‹#›</a:t>
            </a:fld>
            <a:endParaRPr lang="en-US" altLang="en-US"/>
          </a:p>
        </p:txBody>
      </p:sp>
    </p:spTree>
    <p:extLst>
      <p:ext uri="{BB962C8B-B14F-4D97-AF65-F5344CB8AC3E}">
        <p14:creationId xmlns:p14="http://schemas.microsoft.com/office/powerpoint/2010/main" val="28539686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6E28C2-8F1C-40C1-8D29-628FEBF48AE4}" type="slidenum">
              <a:rPr lang="en-US" altLang="en-US"/>
              <a:pPr>
                <a:defRPr/>
              </a:pPr>
              <a:t>‹#›</a:t>
            </a:fld>
            <a:endParaRPr lang="en-US" altLang="en-US"/>
          </a:p>
        </p:txBody>
      </p:sp>
    </p:spTree>
    <p:extLst>
      <p:ext uri="{BB962C8B-B14F-4D97-AF65-F5344CB8AC3E}">
        <p14:creationId xmlns:p14="http://schemas.microsoft.com/office/powerpoint/2010/main" val="41653587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DD31D14-CE45-4F2B-8024-C74EC678717C}" type="slidenum">
              <a:rPr lang="en-US" altLang="en-US"/>
              <a:pPr>
                <a:defRPr/>
              </a:pPr>
              <a:t>‹#›</a:t>
            </a:fld>
            <a:endParaRPr lang="en-US" altLang="en-US"/>
          </a:p>
        </p:txBody>
      </p:sp>
    </p:spTree>
    <p:extLst>
      <p:ext uri="{BB962C8B-B14F-4D97-AF65-F5344CB8AC3E}">
        <p14:creationId xmlns:p14="http://schemas.microsoft.com/office/powerpoint/2010/main" val="23629859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ACC07D2-8901-44ED-9325-E2FCE4D6ADB9}" type="slidenum">
              <a:rPr lang="en-US" altLang="en-US"/>
              <a:pPr>
                <a:defRPr/>
              </a:pPr>
              <a:t>‹#›</a:t>
            </a:fld>
            <a:endParaRPr lang="en-US" altLang="en-US"/>
          </a:p>
        </p:txBody>
      </p:sp>
    </p:spTree>
    <p:extLst>
      <p:ext uri="{BB962C8B-B14F-4D97-AF65-F5344CB8AC3E}">
        <p14:creationId xmlns:p14="http://schemas.microsoft.com/office/powerpoint/2010/main" val="9528625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038338" name="Rectangle 2"/>
          <p:cNvSpPr>
            <a:spLocks noGrp="1" noChangeArrowheads="1"/>
          </p:cNvSpPr>
          <p:nvPr>
            <p:ph type="ctrTitle"/>
          </p:nvPr>
        </p:nvSpPr>
        <p:spPr>
          <a:xfrm>
            <a:off x="685800" y="2130425"/>
            <a:ext cx="7772400" cy="1470025"/>
          </a:xfrm>
        </p:spPr>
        <p:txBody>
          <a:bodyPr/>
          <a:lstStyle>
            <a:lvl1pPr>
              <a:defRPr sz="5400"/>
            </a:lvl1pPr>
          </a:lstStyle>
          <a:p>
            <a:r>
              <a:rPr lang="en-US"/>
              <a:t>Click to edit Master title style</a:t>
            </a:r>
          </a:p>
        </p:txBody>
      </p:sp>
      <p:sp>
        <p:nvSpPr>
          <p:cNvPr id="1038339" name="Rectangle 3"/>
          <p:cNvSpPr>
            <a:spLocks noGrp="1" noChangeArrowheads="1"/>
          </p:cNvSpPr>
          <p:nvPr>
            <p:ph type="subTitle" idx="1"/>
          </p:nvPr>
        </p:nvSpPr>
        <p:spPr>
          <a:xfrm>
            <a:off x="1371600" y="3886200"/>
            <a:ext cx="6400800" cy="1752600"/>
          </a:xfrm>
        </p:spPr>
        <p:txBody>
          <a:bodyPr/>
          <a:lstStyle>
            <a:lvl1pPr marL="0" indent="0" algn="ctr">
              <a:buFontTx/>
              <a:buNone/>
              <a:defRPr sz="4000"/>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25108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930063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62809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54FA0A8-52C1-4D20-BF61-4F201B677079}" type="slidenum">
              <a:rPr lang="en-US"/>
              <a:pPr>
                <a:defRPr/>
              </a:pPr>
              <a:t>‹#›</a:t>
            </a:fld>
            <a:endParaRPr lang="en-US"/>
          </a:p>
        </p:txBody>
      </p:sp>
    </p:spTree>
    <p:extLst>
      <p:ext uri="{BB962C8B-B14F-4D97-AF65-F5344CB8AC3E}">
        <p14:creationId xmlns:p14="http://schemas.microsoft.com/office/powerpoint/2010/main" val="2737274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8234828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2598879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442631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874869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3517922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69155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1213477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9184703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B738F4C-A648-444C-988E-3323E34F8C83}" type="slidenum">
              <a:rPr lang="en-US"/>
              <a:pPr>
                <a:defRPr/>
              </a:pPr>
              <a:t>‹#›</a:t>
            </a:fld>
            <a:endParaRPr lang="en-US"/>
          </a:p>
        </p:txBody>
      </p:sp>
    </p:spTree>
    <p:extLst>
      <p:ext uri="{BB962C8B-B14F-4D97-AF65-F5344CB8AC3E}">
        <p14:creationId xmlns:p14="http://schemas.microsoft.com/office/powerpoint/2010/main" val="3448818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97C58B4-1271-462F-8DF7-9CD172ACE8E1}" type="slidenum">
              <a:rPr lang="en-US"/>
              <a:pPr>
                <a:defRPr/>
              </a:pPr>
              <a:t>‹#›</a:t>
            </a:fld>
            <a:endParaRPr lang="en-US"/>
          </a:p>
        </p:txBody>
      </p:sp>
    </p:spTree>
    <p:extLst>
      <p:ext uri="{BB962C8B-B14F-4D97-AF65-F5344CB8AC3E}">
        <p14:creationId xmlns:p14="http://schemas.microsoft.com/office/powerpoint/2010/main" val="97984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CB7CF33-28A8-4A47-B705-3C132477EC72}" type="slidenum">
              <a:rPr lang="en-US"/>
              <a:pPr>
                <a:defRPr/>
              </a:pPr>
              <a:t>‹#›</a:t>
            </a:fld>
            <a:endParaRPr lang="en-US"/>
          </a:p>
        </p:txBody>
      </p:sp>
    </p:spTree>
    <p:extLst>
      <p:ext uri="{BB962C8B-B14F-4D97-AF65-F5344CB8AC3E}">
        <p14:creationId xmlns:p14="http://schemas.microsoft.com/office/powerpoint/2010/main" val="2636112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6F5A533-358A-4687-A32C-D549B5CC5264}" type="slidenum">
              <a:rPr lang="en-US"/>
              <a:pPr>
                <a:defRPr/>
              </a:pPr>
              <a:t>‹#›</a:t>
            </a:fld>
            <a:endParaRPr lang="en-US"/>
          </a:p>
        </p:txBody>
      </p:sp>
    </p:spTree>
    <p:extLst>
      <p:ext uri="{BB962C8B-B14F-4D97-AF65-F5344CB8AC3E}">
        <p14:creationId xmlns:p14="http://schemas.microsoft.com/office/powerpoint/2010/main" val="734935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5B7680F-2D09-4053-803C-618D92A2A2A8}" type="slidenum">
              <a:rPr lang="en-US"/>
              <a:pPr>
                <a:defRPr/>
              </a:pPr>
              <a:t>‹#›</a:t>
            </a:fld>
            <a:endParaRPr lang="en-US"/>
          </a:p>
        </p:txBody>
      </p:sp>
    </p:spTree>
    <p:extLst>
      <p:ext uri="{BB962C8B-B14F-4D97-AF65-F5344CB8AC3E}">
        <p14:creationId xmlns:p14="http://schemas.microsoft.com/office/powerpoint/2010/main" val="965722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D98E658-7581-4F2D-9991-3B7D9A8DA36A}" type="slidenum">
              <a:rPr lang="en-US"/>
              <a:pPr>
                <a:defRPr/>
              </a:pPr>
              <a:t>‹#›</a:t>
            </a:fld>
            <a:endParaRPr lang="en-US"/>
          </a:p>
        </p:txBody>
      </p:sp>
    </p:spTree>
    <p:extLst>
      <p:ext uri="{BB962C8B-B14F-4D97-AF65-F5344CB8AC3E}">
        <p14:creationId xmlns:p14="http://schemas.microsoft.com/office/powerpoint/2010/main" val="946300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A984E1C-578E-42CB-B41E-AB4E4C31A315}" type="slidenum">
              <a:rPr lang="en-US"/>
              <a:pPr>
                <a:defRPr/>
              </a:pPr>
              <a:t>‹#›</a:t>
            </a:fld>
            <a:endParaRPr lang="en-US"/>
          </a:p>
        </p:txBody>
      </p:sp>
    </p:spTree>
    <p:extLst>
      <p:ext uri="{BB962C8B-B14F-4D97-AF65-F5344CB8AC3E}">
        <p14:creationId xmlns:p14="http://schemas.microsoft.com/office/powerpoint/2010/main" val="409509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theme" Target="../theme/theme3.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987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bg1"/>
                </a:solidFill>
                <a:latin typeface="+mn-lt"/>
              </a:defRPr>
            </a:lvl1pPr>
          </a:lstStyle>
          <a:p>
            <a:pPr>
              <a:defRPr/>
            </a:pPr>
            <a:endParaRPr lang="en-US"/>
          </a:p>
        </p:txBody>
      </p:sp>
      <p:sp>
        <p:nvSpPr>
          <p:cNvPr id="7987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mn-lt"/>
              </a:defRPr>
            </a:lvl1pPr>
          </a:lstStyle>
          <a:p>
            <a:pPr>
              <a:defRPr/>
            </a:pPr>
            <a:endParaRPr lang="en-US"/>
          </a:p>
        </p:txBody>
      </p:sp>
      <p:sp>
        <p:nvSpPr>
          <p:cNvPr id="7987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mn-lt"/>
              </a:defRPr>
            </a:lvl1pPr>
          </a:lstStyle>
          <a:p>
            <a:pPr>
              <a:defRPr/>
            </a:pPr>
            <a:fld id="{8077E3DD-3DDE-402A-8602-21456D47F5F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Lst>
  <p:hf sldNum="0" hdr="0" ftr="0" dt="0"/>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Arial" charset="0"/>
        </a:defRPr>
      </a:lvl2pPr>
      <a:lvl3pPr algn="ctr" rtl="0" eaLnBrk="0" fontAlgn="base" hangingPunct="0">
        <a:spcBef>
          <a:spcPct val="0"/>
        </a:spcBef>
        <a:spcAft>
          <a:spcPct val="0"/>
        </a:spcAft>
        <a:defRPr sz="4400">
          <a:solidFill>
            <a:schemeClr val="bg1"/>
          </a:solidFill>
          <a:latin typeface="Arial" charset="0"/>
        </a:defRPr>
      </a:lvl3pPr>
      <a:lvl4pPr algn="ctr" rtl="0" eaLnBrk="0" fontAlgn="base" hangingPunct="0">
        <a:spcBef>
          <a:spcPct val="0"/>
        </a:spcBef>
        <a:spcAft>
          <a:spcPct val="0"/>
        </a:spcAft>
        <a:defRPr sz="4400">
          <a:solidFill>
            <a:schemeClr val="bg1"/>
          </a:solidFill>
          <a:latin typeface="Arial" charset="0"/>
        </a:defRPr>
      </a:lvl4pPr>
      <a:lvl5pPr algn="ctr" rtl="0" eaLnBrk="0" fontAlgn="base" hangingPunct="0">
        <a:spcBef>
          <a:spcPct val="0"/>
        </a:spcBef>
        <a:spcAft>
          <a:spcPct val="0"/>
        </a:spcAft>
        <a:defRPr sz="4400">
          <a:solidFill>
            <a:schemeClr val="bg1"/>
          </a:solidFill>
          <a:latin typeface="Arial"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05EA27D-A590-4438-B312-7F7EAE60366F}" type="slidenum">
              <a:rPr lang="en-US" altLang="en-US"/>
              <a:pPr>
                <a:defRPr/>
              </a:pPr>
              <a:t>‹#›</a:t>
            </a:fld>
            <a:endParaRPr lang="en-US" altLang="en-US"/>
          </a:p>
        </p:txBody>
      </p:sp>
    </p:spTree>
    <p:extLst>
      <p:ext uri="{BB962C8B-B14F-4D97-AF65-F5344CB8AC3E}">
        <p14:creationId xmlns:p14="http://schemas.microsoft.com/office/powerpoint/2010/main" val="1581029344"/>
      </p:ext>
    </p:extLst>
  </p:cSld>
  <p:clrMap bg1="dk2" tx1="lt1" bg2="dk1" tx2="lt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7987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98723"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987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a:defRPr/>
            </a:pPr>
            <a:endParaRPr lang="en-US"/>
          </a:p>
        </p:txBody>
      </p:sp>
      <p:sp>
        <p:nvSpPr>
          <p:cNvPr id="7987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7987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endParaRPr lang="en-US"/>
          </a:p>
        </p:txBody>
      </p:sp>
    </p:spTree>
    <p:extLst>
      <p:ext uri="{BB962C8B-B14F-4D97-AF65-F5344CB8AC3E}">
        <p14:creationId xmlns:p14="http://schemas.microsoft.com/office/powerpoint/2010/main" val="4219436288"/>
      </p:ext>
    </p:extLst>
  </p:cSld>
  <p:clrMap bg1="dk2" tx1="lt1" bg2="dk1"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sldNum="0"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body" sz="half" idx="2"/>
          </p:nvPr>
        </p:nvSpPr>
        <p:spPr>
          <a:xfrm>
            <a:off x="4117974" y="1461553"/>
            <a:ext cx="4645026" cy="5410200"/>
          </a:xfrm>
        </p:spPr>
        <p:txBody>
          <a:bodyPr/>
          <a:lstStyle/>
          <a:p>
            <a:pPr algn="ctr" eaLnBrk="1" hangingPunct="1">
              <a:lnSpc>
                <a:spcPct val="90000"/>
              </a:lnSpc>
              <a:buFontTx/>
              <a:buNone/>
              <a:defRPr/>
            </a:pPr>
            <a:endParaRPr lang="en-US" sz="1600" dirty="0" smtClean="0"/>
          </a:p>
          <a:p>
            <a:pPr indent="0" algn="ctr" eaLnBrk="1" hangingPunct="1">
              <a:lnSpc>
                <a:spcPct val="90000"/>
              </a:lnSpc>
              <a:buFontTx/>
              <a:buNone/>
              <a:defRPr/>
            </a:pPr>
            <a:endParaRPr lang="en-US" sz="2400" b="1" dirty="0" smtClean="0"/>
          </a:p>
          <a:p>
            <a:pPr eaLnBrk="1" hangingPunct="1">
              <a:lnSpc>
                <a:spcPct val="90000"/>
              </a:lnSpc>
              <a:buFontTx/>
              <a:buNone/>
              <a:defRPr/>
            </a:pPr>
            <a:endParaRPr lang="en-US" sz="2000" b="1" dirty="0" smtClean="0"/>
          </a:p>
          <a:p>
            <a:pPr eaLnBrk="1" hangingPunct="1">
              <a:lnSpc>
                <a:spcPct val="90000"/>
              </a:lnSpc>
              <a:buFontTx/>
              <a:buNone/>
              <a:defRPr/>
            </a:pPr>
            <a:r>
              <a:rPr lang="en-US" sz="2000" dirty="0" smtClean="0"/>
              <a:t>	</a:t>
            </a:r>
          </a:p>
          <a:p>
            <a:pPr algn="ctr" eaLnBrk="1" hangingPunct="1">
              <a:lnSpc>
                <a:spcPct val="90000"/>
              </a:lnSpc>
              <a:buFontTx/>
              <a:buNone/>
              <a:defRPr/>
            </a:pPr>
            <a:endParaRPr lang="en-US" sz="2000" dirty="0" smtClean="0"/>
          </a:p>
          <a:p>
            <a:pPr eaLnBrk="1" hangingPunct="1">
              <a:lnSpc>
                <a:spcPct val="90000"/>
              </a:lnSpc>
              <a:buFontTx/>
              <a:buNone/>
              <a:defRPr/>
            </a:pPr>
            <a:endParaRPr lang="en-US" sz="200" dirty="0" smtClean="0"/>
          </a:p>
          <a:p>
            <a:pPr eaLnBrk="1" hangingPunct="1">
              <a:lnSpc>
                <a:spcPct val="90000"/>
              </a:lnSpc>
              <a:buFontTx/>
              <a:buNone/>
              <a:defRPr/>
            </a:pPr>
            <a:endParaRPr lang="en-US" sz="200" dirty="0" smtClean="0"/>
          </a:p>
          <a:p>
            <a:pPr eaLnBrk="1" hangingPunct="1">
              <a:lnSpc>
                <a:spcPct val="90000"/>
              </a:lnSpc>
              <a:buFontTx/>
              <a:buNone/>
              <a:defRPr/>
            </a:pPr>
            <a:endParaRPr lang="en-US" sz="200" dirty="0" smtClean="0"/>
          </a:p>
          <a:p>
            <a:pPr eaLnBrk="1" hangingPunct="1">
              <a:lnSpc>
                <a:spcPct val="90000"/>
              </a:lnSpc>
              <a:buFontTx/>
              <a:buNone/>
              <a:defRPr/>
            </a:pPr>
            <a:endParaRPr lang="en-US" sz="200" dirty="0" smtClean="0"/>
          </a:p>
          <a:p>
            <a:pPr eaLnBrk="1" hangingPunct="1">
              <a:lnSpc>
                <a:spcPct val="90000"/>
              </a:lnSpc>
              <a:buFontTx/>
              <a:buNone/>
              <a:defRPr/>
            </a:pPr>
            <a:endParaRPr lang="en-US" sz="200" dirty="0" smtClean="0"/>
          </a:p>
          <a:p>
            <a:pPr eaLnBrk="1" hangingPunct="1">
              <a:lnSpc>
                <a:spcPct val="90000"/>
              </a:lnSpc>
              <a:buFontTx/>
              <a:buNone/>
              <a:defRPr/>
            </a:pPr>
            <a:endParaRPr lang="en-US" sz="200" dirty="0" smtClean="0"/>
          </a:p>
          <a:p>
            <a:pPr eaLnBrk="1" hangingPunct="1">
              <a:lnSpc>
                <a:spcPct val="90000"/>
              </a:lnSpc>
              <a:buFontTx/>
              <a:buNone/>
              <a:defRPr/>
            </a:pPr>
            <a:endParaRPr lang="en-US" sz="200" dirty="0" smtClean="0"/>
          </a:p>
          <a:p>
            <a:pPr eaLnBrk="1" hangingPunct="1">
              <a:lnSpc>
                <a:spcPct val="90000"/>
              </a:lnSpc>
              <a:buFontTx/>
              <a:buNone/>
              <a:defRPr/>
            </a:pPr>
            <a:endParaRPr lang="en-US" sz="200" dirty="0" smtClean="0"/>
          </a:p>
          <a:p>
            <a:pPr eaLnBrk="1" hangingPunct="1">
              <a:lnSpc>
                <a:spcPct val="90000"/>
              </a:lnSpc>
              <a:buFontTx/>
              <a:buNone/>
              <a:defRPr/>
            </a:pPr>
            <a:endParaRPr lang="en-US" sz="200" dirty="0" smtClean="0"/>
          </a:p>
          <a:p>
            <a:pPr eaLnBrk="1" hangingPunct="1">
              <a:lnSpc>
                <a:spcPct val="90000"/>
              </a:lnSpc>
              <a:buFontTx/>
              <a:buNone/>
              <a:defRPr/>
            </a:pPr>
            <a:endParaRPr lang="en-US" sz="200" dirty="0" smtClean="0"/>
          </a:p>
          <a:p>
            <a:pPr eaLnBrk="1" hangingPunct="1">
              <a:lnSpc>
                <a:spcPct val="90000"/>
              </a:lnSpc>
              <a:buFontTx/>
              <a:buNone/>
              <a:defRPr/>
            </a:pPr>
            <a:endParaRPr lang="en-US" sz="200" dirty="0" smtClean="0"/>
          </a:p>
          <a:p>
            <a:pPr eaLnBrk="1" hangingPunct="1">
              <a:lnSpc>
                <a:spcPct val="90000"/>
              </a:lnSpc>
              <a:buFontTx/>
              <a:buNone/>
              <a:defRPr/>
            </a:pPr>
            <a:endParaRPr lang="en-US" sz="1600" dirty="0" smtClean="0"/>
          </a:p>
        </p:txBody>
      </p:sp>
      <p:pic>
        <p:nvPicPr>
          <p:cNvPr id="17411" name="Picture 3" descr="ICAOS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2209800"/>
            <a:ext cx="3355975" cy="327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81000" y="420115"/>
            <a:ext cx="8382000" cy="1421928"/>
          </a:xfrm>
          <a:prstGeom prst="rect">
            <a:avLst/>
          </a:prstGeom>
          <a:noFill/>
        </p:spPr>
        <p:txBody>
          <a:bodyPr wrap="square" rtlCol="0">
            <a:spAutoFit/>
          </a:body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0" lang="en-US" sz="4800" b="1" i="1" u="none" strike="noStrike" kern="1200" cap="none" spc="0" normalizeH="0" baseline="0" noProof="0" dirty="0" smtClean="0">
                <a:ln>
                  <a:noFill/>
                </a:ln>
                <a:solidFill>
                  <a:srgbClr val="FFFFFF"/>
                </a:solidFill>
                <a:effectLst/>
                <a:uLnTx/>
                <a:uFillTx/>
                <a:latin typeface="Arial" charset="0"/>
                <a:ea typeface="+mn-ea"/>
                <a:cs typeface="+mn-cs"/>
              </a:rPr>
              <a:t>Promoting a Single Standard for Supervision</a:t>
            </a:r>
          </a:p>
        </p:txBody>
      </p:sp>
    </p:spTree>
    <p:extLst>
      <p:ext uri="{BB962C8B-B14F-4D97-AF65-F5344CB8AC3E}">
        <p14:creationId xmlns:p14="http://schemas.microsoft.com/office/powerpoint/2010/main" val="7709743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a:xfrm>
            <a:off x="457200" y="1219200"/>
            <a:ext cx="8229600" cy="4525963"/>
          </a:xfrm>
        </p:spPr>
        <p:txBody>
          <a:bodyPr/>
          <a:lstStyle/>
          <a:p>
            <a:r>
              <a:rPr lang="en-US" dirty="0" smtClean="0"/>
              <a:t>Keep supervision LOCAL!</a:t>
            </a:r>
          </a:p>
          <a:p>
            <a:pPr lvl="1"/>
            <a:endParaRPr lang="en-US" dirty="0" smtClean="0"/>
          </a:p>
          <a:p>
            <a:pPr lvl="1"/>
            <a:r>
              <a:rPr lang="en-US" dirty="0" smtClean="0"/>
              <a:t>Offenders transfer for purposes of </a:t>
            </a:r>
            <a:r>
              <a:rPr lang="en-US" u="sng" dirty="0" smtClean="0"/>
              <a:t>successful supervision</a:t>
            </a:r>
          </a:p>
          <a:p>
            <a:pPr lvl="2"/>
            <a:r>
              <a:rPr lang="en-US" dirty="0" smtClean="0"/>
              <a:t>Residents and/or supportive environment exists in the Receiving State</a:t>
            </a:r>
          </a:p>
          <a:p>
            <a:pPr lvl="3"/>
            <a:r>
              <a:rPr lang="en-US" dirty="0" smtClean="0"/>
              <a:t>Family, employment, etc.</a:t>
            </a:r>
          </a:p>
          <a:p>
            <a:pPr lvl="1"/>
            <a:endParaRPr lang="en-US" dirty="0" smtClean="0"/>
          </a:p>
          <a:p>
            <a:pPr lvl="1"/>
            <a:r>
              <a:rPr lang="en-US" dirty="0" smtClean="0"/>
              <a:t>Use of Evidenced Based Practices (graduated response/sanctions/access to programs) should be the </a:t>
            </a:r>
            <a:r>
              <a:rPr lang="en-US" u="sng" dirty="0" smtClean="0"/>
              <a:t>same for compact offenders</a:t>
            </a:r>
          </a:p>
          <a:p>
            <a:pPr lvl="2"/>
            <a:r>
              <a:rPr lang="en-US" dirty="0" smtClean="0"/>
              <a:t>Promote positive/compliant behavior </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36129806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a:xfrm>
            <a:off x="468630" y="1295400"/>
            <a:ext cx="8229600" cy="4525963"/>
          </a:xfrm>
        </p:spPr>
        <p:txBody>
          <a:bodyPr/>
          <a:lstStyle/>
          <a:p>
            <a:r>
              <a:rPr lang="en-US" dirty="0"/>
              <a:t>Provide sentencing state w/ clear picture of supervision practices and offender </a:t>
            </a:r>
            <a:r>
              <a:rPr lang="en-US" u="sng" dirty="0"/>
              <a:t>behavior</a:t>
            </a:r>
          </a:p>
          <a:p>
            <a:endParaRPr lang="en-US" dirty="0" smtClean="0"/>
          </a:p>
          <a:p>
            <a:r>
              <a:rPr lang="en-US" dirty="0" smtClean="0"/>
              <a:t>Ensure </a:t>
            </a:r>
            <a:r>
              <a:rPr lang="en-US" dirty="0"/>
              <a:t>retaking is initiated ONLY when it MAKES SENSE!</a:t>
            </a:r>
          </a:p>
          <a:p>
            <a:pPr lvl="1"/>
            <a:r>
              <a:rPr lang="en-US" sz="2400" dirty="0"/>
              <a:t>Retaking isn’t guaranteed to be permanent</a:t>
            </a:r>
          </a:p>
          <a:p>
            <a:pPr lvl="1"/>
            <a:r>
              <a:rPr lang="en-US" sz="2400" dirty="0"/>
              <a:t>Retaking costs $$</a:t>
            </a:r>
          </a:p>
          <a:p>
            <a:pPr lvl="1"/>
            <a:r>
              <a:rPr lang="en-US" sz="2400" dirty="0"/>
              <a:t>Documentation should support revocation at this </a:t>
            </a:r>
            <a:r>
              <a:rPr lang="en-US" sz="2400" dirty="0" smtClean="0"/>
              <a:t>point clearly demonstrating unsuccessful supervision</a:t>
            </a:r>
            <a:endParaRPr lang="en-US" sz="2400" dirty="0"/>
          </a:p>
          <a:p>
            <a:endParaRPr lang="en-US" dirty="0"/>
          </a:p>
        </p:txBody>
      </p:sp>
    </p:spTree>
    <p:extLst>
      <p:ext uri="{BB962C8B-B14F-4D97-AF65-F5344CB8AC3E}">
        <p14:creationId xmlns:p14="http://schemas.microsoft.com/office/powerpoint/2010/main" val="3076001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Challenges</a:t>
            </a:r>
            <a:endParaRPr lang="en-US" dirty="0"/>
          </a:p>
        </p:txBody>
      </p:sp>
      <p:sp>
        <p:nvSpPr>
          <p:cNvPr id="3" name="Content Placeholder 2"/>
          <p:cNvSpPr>
            <a:spLocks noGrp="1"/>
          </p:cNvSpPr>
          <p:nvPr>
            <p:ph idx="1"/>
          </p:nvPr>
        </p:nvSpPr>
        <p:spPr>
          <a:xfrm>
            <a:off x="533400" y="1219200"/>
            <a:ext cx="5791200" cy="4525963"/>
          </a:xfrm>
        </p:spPr>
        <p:txBody>
          <a:bodyPr/>
          <a:lstStyle/>
          <a:p>
            <a:r>
              <a:rPr lang="en-US" dirty="0" smtClean="0"/>
              <a:t>New </a:t>
            </a:r>
            <a:r>
              <a:rPr lang="en-US" dirty="0"/>
              <a:t>Documentation Requirements</a:t>
            </a:r>
          </a:p>
          <a:p>
            <a:r>
              <a:rPr lang="en-US" dirty="0" smtClean="0"/>
              <a:t>Training/Involvement of Stakeholders:</a:t>
            </a:r>
          </a:p>
          <a:p>
            <a:pPr lvl="1"/>
            <a:r>
              <a:rPr lang="en-US" dirty="0" smtClean="0"/>
              <a:t>Jails:  Sanctioning</a:t>
            </a:r>
          </a:p>
          <a:p>
            <a:pPr lvl="1"/>
            <a:r>
              <a:rPr lang="en-US" dirty="0" smtClean="0"/>
              <a:t>Courts:  Imposing sanctions</a:t>
            </a:r>
          </a:p>
          <a:p>
            <a:pPr lvl="1"/>
            <a:r>
              <a:rPr lang="en-US" dirty="0" smtClean="0"/>
              <a:t>Sheriffs:  Extraditions and holding out of state offenders</a:t>
            </a:r>
          </a:p>
          <a:p>
            <a:pPr lvl="1"/>
            <a:r>
              <a:rPr lang="en-US" dirty="0" smtClean="0"/>
              <a:t>State specific statutes:  who has authority and jurisdiction? </a:t>
            </a:r>
          </a:p>
          <a:p>
            <a:pPr lvl="1"/>
            <a:endParaRPr lang="en-US" dirty="0" smtClean="0"/>
          </a:p>
          <a:p>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83630" y="2286000"/>
            <a:ext cx="2590800" cy="2590800"/>
          </a:xfrm>
          <a:prstGeom prst="rect">
            <a:avLst/>
          </a:prstGeom>
        </p:spPr>
      </p:pic>
    </p:spTree>
    <p:extLst>
      <p:ext uri="{BB962C8B-B14F-4D97-AF65-F5344CB8AC3E}">
        <p14:creationId xmlns:p14="http://schemas.microsoft.com/office/powerpoint/2010/main" val="40224103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 Examples</a:t>
            </a:r>
            <a:endParaRPr lang="en-US" dirty="0"/>
          </a:p>
        </p:txBody>
      </p:sp>
      <p:sp>
        <p:nvSpPr>
          <p:cNvPr id="3" name="Content Placeholder 2"/>
          <p:cNvSpPr>
            <a:spLocks noGrp="1"/>
          </p:cNvSpPr>
          <p:nvPr>
            <p:ph idx="1"/>
          </p:nvPr>
        </p:nvSpPr>
        <p:spPr>
          <a:xfrm>
            <a:off x="400050" y="1295400"/>
            <a:ext cx="8343900" cy="4708525"/>
          </a:xfrm>
        </p:spPr>
        <p:txBody>
          <a:bodyPr/>
          <a:lstStyle/>
          <a:p>
            <a:r>
              <a:rPr lang="en-US" dirty="0" smtClean="0"/>
              <a:t>Special Treatment/Programming only offered to in-state offenders </a:t>
            </a:r>
          </a:p>
          <a:p>
            <a:pPr lvl="1"/>
            <a:r>
              <a:rPr lang="en-US" dirty="0" smtClean="0"/>
              <a:t>(i.e. specialty courts for drug treatment, veterans, mental health, HOPE program, etc.)</a:t>
            </a:r>
          </a:p>
          <a:p>
            <a:endParaRPr lang="en-US" dirty="0" smtClean="0"/>
          </a:p>
          <a:p>
            <a:r>
              <a:rPr lang="en-US" dirty="0" smtClean="0"/>
              <a:t>Sanctioning matrix requires certain ‘zero tolerance’ violations to be sanctioned by the sentencing court</a:t>
            </a:r>
          </a:p>
        </p:txBody>
      </p:sp>
    </p:spTree>
    <p:extLst>
      <p:ext uri="{BB962C8B-B14F-4D97-AF65-F5344CB8AC3E}">
        <p14:creationId xmlns:p14="http://schemas.microsoft.com/office/powerpoint/2010/main" val="40328856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 Examples</a:t>
            </a:r>
            <a:endParaRPr lang="en-US" dirty="0"/>
          </a:p>
        </p:txBody>
      </p:sp>
      <p:sp>
        <p:nvSpPr>
          <p:cNvPr id="3" name="Content Placeholder 2"/>
          <p:cNvSpPr>
            <a:spLocks noGrp="1"/>
          </p:cNvSpPr>
          <p:nvPr>
            <p:ph idx="1"/>
          </p:nvPr>
        </p:nvSpPr>
        <p:spPr>
          <a:xfrm>
            <a:off x="400050" y="1295400"/>
            <a:ext cx="8343900" cy="4708525"/>
          </a:xfrm>
        </p:spPr>
        <p:txBody>
          <a:bodyPr/>
          <a:lstStyle/>
          <a:p>
            <a:r>
              <a:rPr lang="en-US" dirty="0" smtClean="0"/>
              <a:t>Courts only issue warrants or impose jail sanctions for in-state offenders </a:t>
            </a:r>
          </a:p>
          <a:p>
            <a:endParaRPr lang="en-US" dirty="0" smtClean="0"/>
          </a:p>
          <a:p>
            <a:r>
              <a:rPr lang="en-US" dirty="0" smtClean="0"/>
              <a:t>Imposition of new conditions or referrals are done via sentencing court-not P &amp; P</a:t>
            </a:r>
          </a:p>
          <a:p>
            <a:endParaRPr lang="en-US" dirty="0"/>
          </a:p>
          <a:p>
            <a:r>
              <a:rPr lang="en-US" dirty="0" smtClean="0"/>
              <a:t>Others?</a:t>
            </a:r>
          </a:p>
          <a:p>
            <a:endParaRPr lang="en-US" dirty="0" smtClean="0"/>
          </a:p>
          <a:p>
            <a:endParaRPr lang="en-US" sz="2400" i="1" dirty="0"/>
          </a:p>
        </p:txBody>
      </p:sp>
    </p:spTree>
    <p:extLst>
      <p:ext uri="{BB962C8B-B14F-4D97-AF65-F5344CB8AC3E}">
        <p14:creationId xmlns:p14="http://schemas.microsoft.com/office/powerpoint/2010/main" val="16995022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Where’s the Public Safety?</a:t>
            </a:r>
            <a:endParaRPr lang="en-US" dirty="0"/>
          </a:p>
        </p:txBody>
      </p:sp>
      <p:sp>
        <p:nvSpPr>
          <p:cNvPr id="3" name="Content Placeholder 2"/>
          <p:cNvSpPr>
            <a:spLocks noGrp="1"/>
          </p:cNvSpPr>
          <p:nvPr>
            <p:ph idx="1"/>
          </p:nvPr>
        </p:nvSpPr>
        <p:spPr>
          <a:xfrm>
            <a:off x="457200" y="1295400"/>
            <a:ext cx="8229600" cy="4525963"/>
          </a:xfrm>
        </p:spPr>
        <p:txBody>
          <a:bodyPr/>
          <a:lstStyle/>
          <a:p>
            <a:endParaRPr lang="en-US" dirty="0" smtClean="0"/>
          </a:p>
          <a:p>
            <a:r>
              <a:rPr lang="en-US" dirty="0" smtClean="0"/>
              <a:t>Inability to impose swift certain and fair consequences</a:t>
            </a:r>
          </a:p>
          <a:p>
            <a:r>
              <a:rPr lang="en-US" dirty="0" smtClean="0"/>
              <a:t>Denying access to treatment</a:t>
            </a:r>
          </a:p>
          <a:p>
            <a:r>
              <a:rPr lang="en-US" dirty="0" smtClean="0"/>
              <a:t>Reliance on Sending State to tell you how to respond to behavior</a:t>
            </a:r>
          </a:p>
          <a:p>
            <a:pPr lvl="1"/>
            <a:r>
              <a:rPr lang="en-US" i="1" dirty="0" smtClean="0"/>
              <a:t>Receiving state has a RESPONSIBILITY to SUPERVISE!</a:t>
            </a:r>
          </a:p>
          <a:p>
            <a:pPr lvl="1"/>
            <a:r>
              <a:rPr lang="en-US" i="1" dirty="0" smtClean="0"/>
              <a:t>Sending state can retake at its discretion!</a:t>
            </a:r>
          </a:p>
          <a:p>
            <a:pPr marL="0" indent="0">
              <a:buNone/>
            </a:pPr>
            <a:r>
              <a:rPr lang="en-US" sz="2400" i="1" dirty="0"/>
              <a:t>	</a:t>
            </a:r>
            <a:endParaRPr lang="en-US" dirty="0"/>
          </a:p>
        </p:txBody>
      </p:sp>
    </p:spTree>
    <p:extLst>
      <p:ext uri="{BB962C8B-B14F-4D97-AF65-F5344CB8AC3E}">
        <p14:creationId xmlns:p14="http://schemas.microsoft.com/office/powerpoint/2010/main" val="50507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What are your state’s alternatives to revocation?</a:t>
            </a:r>
            <a:endParaRPr lang="en-US" dirty="0"/>
          </a:p>
        </p:txBody>
      </p:sp>
      <p:sp>
        <p:nvSpPr>
          <p:cNvPr id="6" name="Content Placeholder 5"/>
          <p:cNvSpPr>
            <a:spLocks noGrp="1"/>
          </p:cNvSpPr>
          <p:nvPr>
            <p:ph idx="1"/>
          </p:nvPr>
        </p:nvSpPr>
        <p:spPr/>
        <p:txBody>
          <a:bodyPr/>
          <a:lstStyle/>
          <a:p>
            <a:r>
              <a:rPr lang="en-US" dirty="0" smtClean="0"/>
              <a:t>How </a:t>
            </a:r>
            <a:r>
              <a:rPr lang="en-US" dirty="0"/>
              <a:t>are the alternatives implemented?</a:t>
            </a:r>
          </a:p>
          <a:p>
            <a:r>
              <a:rPr lang="en-US" dirty="0" smtClean="0"/>
              <a:t>What </a:t>
            </a:r>
            <a:r>
              <a:rPr lang="en-US" dirty="0"/>
              <a:t>agencies are involved?</a:t>
            </a:r>
          </a:p>
          <a:p>
            <a:r>
              <a:rPr lang="en-US" dirty="0" smtClean="0"/>
              <a:t>What </a:t>
            </a:r>
            <a:r>
              <a:rPr lang="en-US" dirty="0"/>
              <a:t>is the process?</a:t>
            </a:r>
          </a:p>
          <a:p>
            <a:r>
              <a:rPr lang="en-US" dirty="0" smtClean="0"/>
              <a:t>How </a:t>
            </a:r>
            <a:r>
              <a:rPr lang="en-US" dirty="0"/>
              <a:t>often are these alternatives implemented in lieu of revocation?  </a:t>
            </a:r>
          </a:p>
          <a:p>
            <a:r>
              <a:rPr lang="en-US" dirty="0" smtClean="0"/>
              <a:t>What </a:t>
            </a:r>
            <a:r>
              <a:rPr lang="en-US" dirty="0"/>
              <a:t>is different for interstate offenders versus in </a:t>
            </a:r>
            <a:r>
              <a:rPr lang="en-US" dirty="0" smtClean="0"/>
              <a:t>state?</a:t>
            </a:r>
          </a:p>
          <a:p>
            <a:pPr lvl="1"/>
            <a:r>
              <a:rPr lang="en-US" dirty="0" smtClean="0"/>
              <a:t>When </a:t>
            </a:r>
            <a:r>
              <a:rPr lang="en-US" dirty="0"/>
              <a:t>differences exist, what can be done to </a:t>
            </a:r>
            <a:r>
              <a:rPr lang="en-US" dirty="0" smtClean="0"/>
              <a:t>change that?</a:t>
            </a:r>
            <a:endParaRPr lang="en-US" dirty="0"/>
          </a:p>
          <a:p>
            <a:endParaRPr lang="en-US" dirty="0"/>
          </a:p>
        </p:txBody>
      </p:sp>
    </p:spTree>
    <p:extLst>
      <p:ext uri="{BB962C8B-B14F-4D97-AF65-F5344CB8AC3E}">
        <p14:creationId xmlns:p14="http://schemas.microsoft.com/office/powerpoint/2010/main" val="4203239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 Your State’s Challenges</a:t>
            </a:r>
            <a:endParaRPr lang="en-US" dirty="0"/>
          </a:p>
        </p:txBody>
      </p:sp>
      <p:sp>
        <p:nvSpPr>
          <p:cNvPr id="3" name="Content Placeholder 2"/>
          <p:cNvSpPr>
            <a:spLocks noGrp="1"/>
          </p:cNvSpPr>
          <p:nvPr>
            <p:ph idx="1"/>
          </p:nvPr>
        </p:nvSpPr>
        <p:spPr>
          <a:xfrm>
            <a:off x="457200" y="1600200"/>
            <a:ext cx="8458200" cy="4525963"/>
          </a:xfrm>
        </p:spPr>
        <p:txBody>
          <a:bodyPr/>
          <a:lstStyle/>
          <a:p>
            <a:r>
              <a:rPr lang="en-US" i="1" dirty="0"/>
              <a:t>Who are the stakeholders?</a:t>
            </a:r>
          </a:p>
          <a:p>
            <a:endParaRPr lang="en-US" i="1" dirty="0" smtClean="0"/>
          </a:p>
          <a:p>
            <a:r>
              <a:rPr lang="en-US" i="1" dirty="0" smtClean="0"/>
              <a:t>Paint </a:t>
            </a:r>
            <a:r>
              <a:rPr lang="en-US" i="1" dirty="0"/>
              <a:t>the </a:t>
            </a:r>
            <a:r>
              <a:rPr lang="en-US" i="1" dirty="0" smtClean="0"/>
              <a:t>community picture </a:t>
            </a:r>
            <a:r>
              <a:rPr lang="en-US" i="1" dirty="0"/>
              <a:t>to promote changes</a:t>
            </a:r>
          </a:p>
          <a:p>
            <a:endParaRPr lang="en-US" i="1" dirty="0" smtClean="0"/>
          </a:p>
          <a:p>
            <a:r>
              <a:rPr lang="en-US" i="1" dirty="0" smtClean="0"/>
              <a:t>Use </a:t>
            </a:r>
            <a:r>
              <a:rPr lang="en-US" i="1" dirty="0"/>
              <a:t>other state’s progress as examples</a:t>
            </a:r>
          </a:p>
          <a:p>
            <a:endParaRPr lang="en-US" i="1" dirty="0" smtClean="0"/>
          </a:p>
          <a:p>
            <a:r>
              <a:rPr lang="en-US" i="1" dirty="0" smtClean="0"/>
              <a:t>Never </a:t>
            </a:r>
            <a:r>
              <a:rPr lang="en-US" i="1" dirty="0"/>
              <a:t>forget-Compact Rules </a:t>
            </a:r>
            <a:r>
              <a:rPr lang="en-US" i="1" dirty="0" smtClean="0"/>
              <a:t>SUPERCEDE</a:t>
            </a:r>
            <a:r>
              <a:rPr lang="en-US" i="1" dirty="0"/>
              <a:t>!</a:t>
            </a:r>
          </a:p>
          <a:p>
            <a:endParaRPr lang="en-US" dirty="0"/>
          </a:p>
        </p:txBody>
      </p:sp>
    </p:spTree>
    <p:extLst>
      <p:ext uri="{BB962C8B-B14F-4D97-AF65-F5344CB8AC3E}">
        <p14:creationId xmlns:p14="http://schemas.microsoft.com/office/powerpoint/2010/main" val="4118095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States Doing to Overcome Resistance?</a:t>
            </a:r>
            <a:endParaRPr lang="en-US" dirty="0"/>
          </a:p>
        </p:txBody>
      </p:sp>
      <p:sp>
        <p:nvSpPr>
          <p:cNvPr id="3" name="Content Placeholder 2"/>
          <p:cNvSpPr>
            <a:spLocks noGrp="1"/>
          </p:cNvSpPr>
          <p:nvPr>
            <p:ph idx="1"/>
          </p:nvPr>
        </p:nvSpPr>
        <p:spPr/>
        <p:txBody>
          <a:bodyPr/>
          <a:lstStyle/>
          <a:p>
            <a:endParaRPr lang="en-US" dirty="0" smtClean="0"/>
          </a:p>
          <a:p>
            <a:r>
              <a:rPr lang="en-US" dirty="0" smtClean="0"/>
              <a:t>Education</a:t>
            </a:r>
            <a:endParaRPr lang="en-US" dirty="0"/>
          </a:p>
          <a:p>
            <a:r>
              <a:rPr lang="en-US" dirty="0" smtClean="0"/>
              <a:t>Legislation</a:t>
            </a:r>
            <a:endParaRPr lang="en-US" dirty="0"/>
          </a:p>
          <a:p>
            <a:r>
              <a:rPr lang="en-US" dirty="0" smtClean="0"/>
              <a:t>Supreme </a:t>
            </a:r>
            <a:r>
              <a:rPr lang="en-US" dirty="0"/>
              <a:t>court rulings</a:t>
            </a:r>
          </a:p>
          <a:p>
            <a:r>
              <a:rPr lang="en-US" dirty="0" smtClean="0"/>
              <a:t>State Council-Not just a requirement but your state’s advocacy </a:t>
            </a:r>
            <a:r>
              <a:rPr lang="en-US" dirty="0"/>
              <a:t>for </a:t>
            </a:r>
            <a:r>
              <a:rPr lang="en-US" dirty="0" smtClean="0"/>
              <a:t>interstate! </a:t>
            </a:r>
          </a:p>
          <a:p>
            <a:pPr lvl="1"/>
            <a:r>
              <a:rPr lang="en-US" i="1" dirty="0" smtClean="0"/>
              <a:t>Try starting with one on one conversation-What could a resolution look like?</a:t>
            </a:r>
          </a:p>
          <a:p>
            <a:endParaRPr lang="en-US" i="1" dirty="0"/>
          </a:p>
          <a:p>
            <a:endParaRPr lang="en-US" dirty="0"/>
          </a:p>
        </p:txBody>
      </p:sp>
    </p:spTree>
    <p:extLst>
      <p:ext uri="{BB962C8B-B14F-4D97-AF65-F5344CB8AC3E}">
        <p14:creationId xmlns:p14="http://schemas.microsoft.com/office/powerpoint/2010/main" val="4212646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1905000" y="2438400"/>
            <a:ext cx="5257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Tahoma" charset="0"/>
                <a:cs typeface="Arial" charset="0"/>
              </a:defRPr>
            </a:lvl1pPr>
            <a:lvl2pPr marL="742950" indent="-285750" eaLnBrk="0" hangingPunct="0">
              <a:defRPr>
                <a:solidFill>
                  <a:schemeClr val="tx1"/>
                </a:solidFill>
                <a:latin typeface="Tahoma" charset="0"/>
                <a:cs typeface="Arial" charset="0"/>
              </a:defRPr>
            </a:lvl2pPr>
            <a:lvl3pPr marL="1143000" indent="-228600" eaLnBrk="0" hangingPunct="0">
              <a:defRPr>
                <a:solidFill>
                  <a:schemeClr val="tx1"/>
                </a:solidFill>
                <a:latin typeface="Tahoma" charset="0"/>
                <a:cs typeface="Arial" charset="0"/>
              </a:defRPr>
            </a:lvl3pPr>
            <a:lvl4pPr marL="1600200" indent="-228600" eaLnBrk="0" hangingPunct="0">
              <a:defRPr>
                <a:solidFill>
                  <a:schemeClr val="tx1"/>
                </a:solidFill>
                <a:latin typeface="Tahoma" charset="0"/>
                <a:cs typeface="Arial" charset="0"/>
              </a:defRPr>
            </a:lvl4pPr>
            <a:lvl5pPr marL="2057400" indent="-228600" eaLnBrk="0" hangingPunct="0">
              <a:defRPr>
                <a:solidFill>
                  <a:schemeClr val="tx1"/>
                </a:solidFill>
                <a:latin typeface="Tahoma" charset="0"/>
                <a:cs typeface="Arial" charset="0"/>
              </a:defRPr>
            </a:lvl5pPr>
            <a:lvl6pPr marL="2514600" indent="-228600" algn="ctr" eaLnBrk="0" fontAlgn="base" hangingPunct="0">
              <a:spcBef>
                <a:spcPct val="0"/>
              </a:spcBef>
              <a:spcAft>
                <a:spcPct val="0"/>
              </a:spcAft>
              <a:defRPr>
                <a:solidFill>
                  <a:schemeClr val="tx1"/>
                </a:solidFill>
                <a:latin typeface="Tahoma" charset="0"/>
                <a:cs typeface="Arial" charset="0"/>
              </a:defRPr>
            </a:lvl6pPr>
            <a:lvl7pPr marL="2971800" indent="-228600" algn="ctr" eaLnBrk="0" fontAlgn="base" hangingPunct="0">
              <a:spcBef>
                <a:spcPct val="0"/>
              </a:spcBef>
              <a:spcAft>
                <a:spcPct val="0"/>
              </a:spcAft>
              <a:defRPr>
                <a:solidFill>
                  <a:schemeClr val="tx1"/>
                </a:solidFill>
                <a:latin typeface="Tahoma" charset="0"/>
                <a:cs typeface="Arial" charset="0"/>
              </a:defRPr>
            </a:lvl7pPr>
            <a:lvl8pPr marL="3429000" indent="-228600" algn="ctr" eaLnBrk="0" fontAlgn="base" hangingPunct="0">
              <a:spcBef>
                <a:spcPct val="0"/>
              </a:spcBef>
              <a:spcAft>
                <a:spcPct val="0"/>
              </a:spcAft>
              <a:defRPr>
                <a:solidFill>
                  <a:schemeClr val="tx1"/>
                </a:solidFill>
                <a:latin typeface="Tahoma" charset="0"/>
                <a:cs typeface="Arial" charset="0"/>
              </a:defRPr>
            </a:lvl8pPr>
            <a:lvl9pPr marL="3886200" indent="-228600" algn="ctr" eaLnBrk="0" fontAlgn="base" hangingPunct="0">
              <a:spcBef>
                <a:spcPct val="0"/>
              </a:spcBef>
              <a:spcAft>
                <a:spcPct val="0"/>
              </a:spcAft>
              <a:defRPr>
                <a:solidFill>
                  <a:schemeClr val="tx1"/>
                </a:solidFill>
                <a:latin typeface="Tahoma" charset="0"/>
                <a:cs typeface="Arial" charset="0"/>
              </a:defRPr>
            </a:lvl9pPr>
          </a:lstStyle>
          <a:p>
            <a:pPr eaLnBrk="1" hangingPunct="1"/>
            <a:r>
              <a:rPr lang="en-US" altLang="en-US" sz="7200">
                <a:solidFill>
                  <a:schemeClr val="bg1"/>
                </a:solidFill>
                <a:latin typeface="Arial" charset="0"/>
              </a:rPr>
              <a:t>Questions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chemeClr val="tx1"/>
                </a:solidFill>
              </a:rPr>
              <a:t>Presentation Summary</a:t>
            </a:r>
            <a:endParaRPr lang="en-US" dirty="0">
              <a:solidFill>
                <a:schemeClr val="tx1"/>
              </a:solidFill>
            </a:endParaRPr>
          </a:p>
        </p:txBody>
      </p:sp>
      <p:sp>
        <p:nvSpPr>
          <p:cNvPr id="6" name="Content Placeholder 5"/>
          <p:cNvSpPr>
            <a:spLocks noGrp="1"/>
          </p:cNvSpPr>
          <p:nvPr>
            <p:ph idx="1"/>
          </p:nvPr>
        </p:nvSpPr>
        <p:spPr/>
        <p:txBody>
          <a:bodyPr/>
          <a:lstStyle/>
          <a:p>
            <a:r>
              <a:rPr lang="en-US" dirty="0" smtClean="0"/>
              <a:t>Overview of 2016 Rule Amendments</a:t>
            </a:r>
          </a:p>
          <a:p>
            <a:pPr lvl="1"/>
            <a:r>
              <a:rPr lang="en-US" dirty="0" smtClean="0"/>
              <a:t>Goals</a:t>
            </a:r>
          </a:p>
          <a:p>
            <a:pPr lvl="1"/>
            <a:r>
              <a:rPr lang="en-US" dirty="0" smtClean="0"/>
              <a:t>Challenges</a:t>
            </a:r>
          </a:p>
          <a:p>
            <a:pPr lvl="1"/>
            <a:r>
              <a:rPr lang="en-US" dirty="0" smtClean="0"/>
              <a:t>Expectations</a:t>
            </a:r>
          </a:p>
          <a:p>
            <a:r>
              <a:rPr lang="en-US" dirty="0" smtClean="0"/>
              <a:t>Implementation challenges</a:t>
            </a:r>
          </a:p>
          <a:p>
            <a:r>
              <a:rPr lang="en-US" dirty="0" smtClean="0"/>
              <a:t>Overcoming obstacles with stakeholders</a:t>
            </a:r>
            <a:endParaRPr lang="en-US" dirty="0"/>
          </a:p>
        </p:txBody>
      </p:sp>
    </p:spTree>
    <p:extLst>
      <p:ext uri="{BB962C8B-B14F-4D97-AF65-F5344CB8AC3E}">
        <p14:creationId xmlns:p14="http://schemas.microsoft.com/office/powerpoint/2010/main" val="581579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gives a receiving state court authority to impose a jail sanction…..</a:t>
            </a:r>
            <a:endParaRPr lang="en-US" sz="3600" dirty="0"/>
          </a:p>
        </p:txBody>
      </p:sp>
      <p:sp>
        <p:nvSpPr>
          <p:cNvPr id="3" name="Content Placeholder 2"/>
          <p:cNvSpPr>
            <a:spLocks noGrp="1"/>
          </p:cNvSpPr>
          <p:nvPr>
            <p:ph idx="1"/>
          </p:nvPr>
        </p:nvSpPr>
        <p:spPr/>
        <p:txBody>
          <a:bodyPr/>
          <a:lstStyle/>
          <a:p>
            <a:r>
              <a:rPr lang="en-US" dirty="0" smtClean="0"/>
              <a:t>Your state’s statute</a:t>
            </a:r>
          </a:p>
          <a:p>
            <a:pPr lvl="1"/>
            <a:r>
              <a:rPr lang="en-US" i="1" dirty="0" smtClean="0"/>
              <a:t>Governing participation in ICAOS by ALL agencies INLCUDING the courts…</a:t>
            </a:r>
          </a:p>
          <a:p>
            <a:r>
              <a:rPr lang="en-US" dirty="0" smtClean="0"/>
              <a:t>Rules 4.101 &amp; 4.103</a:t>
            </a:r>
          </a:p>
          <a:p>
            <a:pPr lvl="1"/>
            <a:r>
              <a:rPr lang="en-US" dirty="0" smtClean="0"/>
              <a:t>REQUIRES same corrective actions as in-state offenders</a:t>
            </a:r>
          </a:p>
          <a:p>
            <a:pPr lvl="1"/>
            <a:r>
              <a:rPr lang="en-US" dirty="0" smtClean="0"/>
              <a:t>ANY process can be communicated just as a new condition to the sending state</a:t>
            </a:r>
          </a:p>
          <a:p>
            <a:pPr lvl="1"/>
            <a:r>
              <a:rPr lang="en-US" dirty="0" smtClean="0"/>
              <a:t>ONLY 2 things a receiving state court CAN’T DO</a:t>
            </a:r>
          </a:p>
          <a:p>
            <a:pPr lvl="2"/>
            <a:r>
              <a:rPr lang="en-US" dirty="0" smtClean="0"/>
              <a:t>Extend supervision</a:t>
            </a:r>
          </a:p>
          <a:p>
            <a:pPr lvl="2"/>
            <a:r>
              <a:rPr lang="en-US" dirty="0" smtClean="0"/>
              <a:t>Revoke supervision (permanently)</a:t>
            </a:r>
            <a:endParaRPr lang="en-US" dirty="0"/>
          </a:p>
        </p:txBody>
      </p:sp>
    </p:spTree>
    <p:extLst>
      <p:ext uri="{BB962C8B-B14F-4D97-AF65-F5344CB8AC3E}">
        <p14:creationId xmlns:p14="http://schemas.microsoft.com/office/powerpoint/2010/main" val="83309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Compact Office Resource</a:t>
            </a:r>
          </a:p>
        </p:txBody>
      </p:sp>
      <p:pic>
        <p:nvPicPr>
          <p:cNvPr id="5" name="Content Placeholder 4"/>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609600" y="1981200"/>
            <a:ext cx="7924800" cy="4374489"/>
          </a:xfrm>
        </p:spPr>
      </p:pic>
    </p:spTree>
    <p:extLst>
      <p:ext uri="{BB962C8B-B14F-4D97-AF65-F5344CB8AC3E}">
        <p14:creationId xmlns:p14="http://schemas.microsoft.com/office/powerpoint/2010/main" val="1923769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ATTENTION Commissioners!</a:t>
            </a:r>
            <a:endParaRPr lang="en-US" dirty="0"/>
          </a:p>
        </p:txBody>
      </p:sp>
      <p:sp>
        <p:nvSpPr>
          <p:cNvPr id="6" name="Content Placeholder 5"/>
          <p:cNvSpPr>
            <a:spLocks noGrp="1"/>
          </p:cNvSpPr>
          <p:nvPr>
            <p:ph idx="1"/>
          </p:nvPr>
        </p:nvSpPr>
        <p:spPr/>
        <p:txBody>
          <a:bodyPr/>
          <a:lstStyle/>
          <a:p>
            <a:r>
              <a:rPr lang="en-US" dirty="0" smtClean="0"/>
              <a:t>YOU ensure your state has tools, processes, necessary lines of communication with stakeholders to comply with the compact….</a:t>
            </a:r>
            <a:endParaRPr lang="en-US" dirty="0"/>
          </a:p>
        </p:txBody>
      </p:sp>
      <p:pic>
        <p:nvPicPr>
          <p:cNvPr id="7" name="Picture 6" descr="Aspectos profesionales: Protección de Datos, Cloud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9400" y="3200400"/>
            <a:ext cx="3505200" cy="331046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647249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pPr eaLnBrk="1" hangingPunct="1"/>
            <a:r>
              <a:rPr lang="en-US" dirty="0" smtClean="0"/>
              <a:t>Back to the BASICS!</a:t>
            </a:r>
            <a:br>
              <a:rPr lang="en-US" dirty="0" smtClean="0"/>
            </a:br>
            <a:r>
              <a:rPr lang="en-US" i="1" dirty="0" smtClean="0"/>
              <a:t>Purpose </a:t>
            </a:r>
            <a:r>
              <a:rPr lang="en-US" i="1" dirty="0"/>
              <a:t>of ICAOS</a:t>
            </a:r>
          </a:p>
        </p:txBody>
      </p:sp>
      <p:sp>
        <p:nvSpPr>
          <p:cNvPr id="3076" name="Rectangle 3"/>
          <p:cNvSpPr>
            <a:spLocks noGrp="1" noChangeArrowheads="1"/>
          </p:cNvSpPr>
          <p:nvPr>
            <p:ph type="body" idx="1"/>
          </p:nvPr>
        </p:nvSpPr>
        <p:spPr>
          <a:xfrm>
            <a:off x="457200" y="1828800"/>
            <a:ext cx="8229600" cy="4297363"/>
          </a:xfrm>
        </p:spPr>
        <p:txBody>
          <a:bodyPr/>
          <a:lstStyle/>
          <a:p>
            <a:pPr eaLnBrk="1" hangingPunct="1"/>
            <a:r>
              <a:rPr lang="en-US" dirty="0"/>
              <a:t>Promote Public Safety</a:t>
            </a:r>
          </a:p>
          <a:p>
            <a:pPr eaLnBrk="1" hangingPunct="1"/>
            <a:r>
              <a:rPr lang="en-US" dirty="0"/>
              <a:t>Protect the Rights of Victims</a:t>
            </a:r>
          </a:p>
          <a:p>
            <a:pPr eaLnBrk="1" hangingPunct="1"/>
            <a:r>
              <a:rPr lang="en-US" u="sng" dirty="0"/>
              <a:t>Effective Supervision/Rehabilitation</a:t>
            </a:r>
          </a:p>
          <a:p>
            <a:pPr eaLnBrk="1" hangingPunct="1"/>
            <a:endParaRPr lang="en-US" dirty="0"/>
          </a:p>
          <a:p>
            <a:pPr eaLnBrk="1" hangingPunct="1"/>
            <a:r>
              <a:rPr lang="en-US" dirty="0"/>
              <a:t>Control Movement of Offenders</a:t>
            </a:r>
          </a:p>
          <a:p>
            <a:pPr eaLnBrk="1" hangingPunct="1"/>
            <a:r>
              <a:rPr lang="en-US" dirty="0"/>
              <a:t>Provide for Effective Tracking </a:t>
            </a:r>
          </a:p>
        </p:txBody>
      </p:sp>
      <p:pic>
        <p:nvPicPr>
          <p:cNvPr id="3077" name="Picture 5" descr="ICOTS_logo_Powerpoint-4.gif"/>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77025" y="4191000"/>
            <a:ext cx="152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Straight Arrow Connector 2"/>
          <p:cNvCxnSpPr/>
          <p:nvPr/>
        </p:nvCxnSpPr>
        <p:spPr bwMode="auto">
          <a:xfrm flipH="1">
            <a:off x="6934200" y="2438400"/>
            <a:ext cx="1219200" cy="762000"/>
          </a:xfrm>
          <a:prstGeom prst="straightConnector1">
            <a:avLst/>
          </a:prstGeom>
          <a:ln>
            <a:headEnd type="none" w="med" len="med"/>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24597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Supervision Rules</a:t>
            </a:r>
            <a:br>
              <a:rPr lang="en-US" sz="3600" dirty="0" smtClean="0"/>
            </a:br>
            <a:r>
              <a:rPr lang="en-US" sz="2400" i="1" dirty="0" smtClean="0"/>
              <a:t>Recent Amendments effective:  June 1</a:t>
            </a:r>
            <a:r>
              <a:rPr lang="en-US" sz="2400" i="1" baseline="30000" dirty="0" smtClean="0"/>
              <a:t>st</a:t>
            </a:r>
            <a:r>
              <a:rPr lang="en-US" sz="2400" i="1" dirty="0" smtClean="0"/>
              <a:t>, 2017</a:t>
            </a:r>
            <a:endParaRPr lang="en-US" sz="3600" dirty="0"/>
          </a:p>
        </p:txBody>
      </p:sp>
      <p:sp>
        <p:nvSpPr>
          <p:cNvPr id="4" name="Content Placeholder 3"/>
          <p:cNvSpPr>
            <a:spLocks noGrp="1"/>
          </p:cNvSpPr>
          <p:nvPr>
            <p:ph idx="1"/>
          </p:nvPr>
        </p:nvSpPr>
        <p:spPr>
          <a:xfrm>
            <a:off x="457200" y="1600200"/>
            <a:ext cx="8458200" cy="5105400"/>
          </a:xfrm>
        </p:spPr>
        <p:txBody>
          <a:bodyPr>
            <a:normAutofit fontScale="92500" lnSpcReduction="10000"/>
          </a:bodyPr>
          <a:lstStyle/>
          <a:p>
            <a:pPr marL="514350" indent="-514350">
              <a:buFont typeface="+mj-lt"/>
              <a:buAutoNum type="arabicPeriod"/>
            </a:pPr>
            <a:r>
              <a:rPr lang="en-US" b="1" u="sng" dirty="0" smtClean="0"/>
              <a:t>Promote </a:t>
            </a:r>
            <a:r>
              <a:rPr lang="en-US" b="1" u="sng" dirty="0"/>
              <a:t>single standard of </a:t>
            </a:r>
            <a:r>
              <a:rPr lang="en-US" b="1" u="sng" dirty="0" smtClean="0"/>
              <a:t>supervision</a:t>
            </a:r>
          </a:p>
          <a:p>
            <a:pPr marL="514350" indent="-514350">
              <a:buFont typeface="+mj-lt"/>
              <a:buAutoNum type="arabicPeriod"/>
            </a:pPr>
            <a:endParaRPr lang="en-US" dirty="0"/>
          </a:p>
          <a:p>
            <a:pPr marL="514350" indent="-514350">
              <a:buFont typeface="+mj-lt"/>
              <a:buAutoNum type="arabicPeriod"/>
            </a:pPr>
            <a:r>
              <a:rPr lang="en-US" dirty="0" smtClean="0"/>
              <a:t>Affirm </a:t>
            </a:r>
            <a:r>
              <a:rPr lang="en-US" dirty="0"/>
              <a:t>the </a:t>
            </a:r>
            <a:r>
              <a:rPr lang="en-US" u="sng" dirty="0"/>
              <a:t>authority of a receiving state</a:t>
            </a:r>
            <a:r>
              <a:rPr lang="en-US" dirty="0"/>
              <a:t> to impose conditions, supervise and sanction</a:t>
            </a:r>
          </a:p>
          <a:p>
            <a:pPr marL="514350" indent="-514350">
              <a:buFont typeface="+mj-lt"/>
              <a:buAutoNum type="arabicPeriod"/>
            </a:pPr>
            <a:endParaRPr lang="en-US" dirty="0"/>
          </a:p>
          <a:p>
            <a:pPr marL="514350" indent="-514350">
              <a:buFont typeface="+mj-lt"/>
              <a:buAutoNum type="arabicPeriod"/>
            </a:pPr>
            <a:r>
              <a:rPr lang="en-US" dirty="0" smtClean="0"/>
              <a:t>Require </a:t>
            </a:r>
            <a:r>
              <a:rPr lang="en-US" u="sng" dirty="0"/>
              <a:t>documentation</a:t>
            </a:r>
            <a:r>
              <a:rPr lang="en-US" dirty="0"/>
              <a:t> of supervision practices and justification for retaking</a:t>
            </a:r>
          </a:p>
          <a:p>
            <a:pPr marL="914400" lvl="1" indent="-514350"/>
            <a:r>
              <a:rPr lang="en-US" dirty="0"/>
              <a:t>Sustain violations in the sending state</a:t>
            </a:r>
          </a:p>
          <a:p>
            <a:pPr marL="514350" indent="-514350">
              <a:buFont typeface="+mj-lt"/>
              <a:buAutoNum type="arabicPeriod"/>
            </a:pPr>
            <a:endParaRPr lang="en-US" dirty="0"/>
          </a:p>
          <a:p>
            <a:pPr marL="514350" indent="-514350">
              <a:buFont typeface="+mj-lt"/>
              <a:buAutoNum type="arabicPeriod"/>
            </a:pPr>
            <a:r>
              <a:rPr lang="en-US" dirty="0" smtClean="0"/>
              <a:t>Support </a:t>
            </a:r>
            <a:r>
              <a:rPr lang="en-US" dirty="0"/>
              <a:t>EBP and behavioral change</a:t>
            </a:r>
          </a:p>
          <a:p>
            <a:pPr marL="514350" indent="-514350"/>
            <a:endParaRPr lang="en-US" dirty="0"/>
          </a:p>
        </p:txBody>
      </p:sp>
    </p:spTree>
    <p:extLst>
      <p:ext uri="{BB962C8B-B14F-4D97-AF65-F5344CB8AC3E}">
        <p14:creationId xmlns:p14="http://schemas.microsoft.com/office/powerpoint/2010/main" val="38801424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chemeClr val="tx1"/>
                </a:solidFill>
              </a:rPr>
              <a:t>Why Offenders Transfer..</a:t>
            </a:r>
            <a:endParaRPr lang="en-US" sz="4000" dirty="0">
              <a:solidFill>
                <a:schemeClr val="tx1"/>
              </a:solidFill>
            </a:endParaRPr>
          </a:p>
        </p:txBody>
      </p:sp>
      <p:sp>
        <p:nvSpPr>
          <p:cNvPr id="3" name="Content Placeholder 2"/>
          <p:cNvSpPr>
            <a:spLocks noGrp="1"/>
          </p:cNvSpPr>
          <p:nvPr>
            <p:ph idx="1"/>
          </p:nvPr>
        </p:nvSpPr>
        <p:spPr/>
        <p:txBody>
          <a:bodyPr/>
          <a:lstStyle/>
          <a:p>
            <a:r>
              <a:rPr lang="en-US" dirty="0" smtClean="0"/>
              <a:t>Transfers require valid plan of supervision, justification and reason</a:t>
            </a:r>
          </a:p>
          <a:p>
            <a:pPr lvl="1"/>
            <a:r>
              <a:rPr lang="en-US" i="1" dirty="0"/>
              <a:t>Most offenders are residents/have resident </a:t>
            </a:r>
            <a:r>
              <a:rPr lang="en-US" i="1" dirty="0" smtClean="0"/>
              <a:t>family-best chance for success!</a:t>
            </a:r>
          </a:p>
          <a:p>
            <a:pPr marL="457200" lvl="1" indent="0">
              <a:buNone/>
            </a:pPr>
            <a:endParaRPr lang="en-US" i="1" dirty="0" smtClean="0"/>
          </a:p>
          <a:p>
            <a:endParaRPr lang="en-US" dirty="0"/>
          </a:p>
          <a:p>
            <a:pPr lvl="1"/>
            <a:endParaRPr lang="en-US" dirty="0" smtClean="0"/>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0200" y="3810000"/>
            <a:ext cx="3291840" cy="2743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Explosion 1 4"/>
          <p:cNvSpPr/>
          <p:nvPr/>
        </p:nvSpPr>
        <p:spPr bwMode="auto">
          <a:xfrm rot="21177089">
            <a:off x="419087" y="3681704"/>
            <a:ext cx="4326343" cy="3371136"/>
          </a:xfrm>
          <a:prstGeom prst="irregularSeal1">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bg2"/>
                </a:solidFill>
                <a:latin typeface="Tahoma" pitchFamily="34" charset="0"/>
              </a:rPr>
              <a:t>115,000 Interstate Compact Offenders; 60,000 cases transferring annually</a:t>
            </a:r>
            <a:endParaRPr kumimoji="0" lang="en-US" sz="1800" b="0" i="0" u="none" strike="noStrike" cap="none" normalizeH="0" baseline="0" dirty="0" smtClean="0">
              <a:ln>
                <a:noFill/>
              </a:ln>
              <a:solidFill>
                <a:schemeClr val="bg2"/>
              </a:solidFill>
              <a:effectLst/>
              <a:latin typeface="Tahoma" pitchFamily="34" charset="0"/>
            </a:endParaRPr>
          </a:p>
        </p:txBody>
      </p:sp>
    </p:spTree>
    <p:extLst>
      <p:ext uri="{BB962C8B-B14F-4D97-AF65-F5344CB8AC3E}">
        <p14:creationId xmlns:p14="http://schemas.microsoft.com/office/powerpoint/2010/main" val="40730070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a:t>
            </a:r>
            <a:r>
              <a:rPr lang="en-US" dirty="0" smtClean="0"/>
              <a:t>4.101-Supervision Responsibilities</a:t>
            </a:r>
            <a:endParaRPr lang="en-US" dirty="0"/>
          </a:p>
        </p:txBody>
      </p:sp>
      <p:sp>
        <p:nvSpPr>
          <p:cNvPr id="3" name="Content Placeholder 2"/>
          <p:cNvSpPr>
            <a:spLocks noGrp="1"/>
          </p:cNvSpPr>
          <p:nvPr>
            <p:ph idx="1"/>
          </p:nvPr>
        </p:nvSpPr>
        <p:spPr>
          <a:xfrm>
            <a:off x="533400" y="1219200"/>
            <a:ext cx="8382000" cy="4983163"/>
          </a:xfrm>
        </p:spPr>
        <p:txBody>
          <a:bodyPr/>
          <a:lstStyle/>
          <a:p>
            <a:endParaRPr lang="en-US" u="sng" dirty="0" smtClean="0"/>
          </a:p>
          <a:p>
            <a:r>
              <a:rPr lang="en-US" u="sng" dirty="0" smtClean="0"/>
              <a:t>Receiving </a:t>
            </a:r>
            <a:r>
              <a:rPr lang="en-US" u="sng" dirty="0"/>
              <a:t>state’s responsibility</a:t>
            </a:r>
            <a:r>
              <a:rPr lang="en-US" dirty="0"/>
              <a:t> to supervise compact offenders </a:t>
            </a:r>
            <a:r>
              <a:rPr lang="en-US" u="sng" dirty="0"/>
              <a:t>consistent</a:t>
            </a:r>
            <a:r>
              <a:rPr lang="en-US" dirty="0"/>
              <a:t> with local offenders</a:t>
            </a:r>
          </a:p>
          <a:p>
            <a:pPr lvl="1"/>
            <a:r>
              <a:rPr lang="en-US" i="1" dirty="0" smtClean="0"/>
              <a:t>INCLUDING programs, sanction/interventions</a:t>
            </a:r>
          </a:p>
          <a:p>
            <a:pPr lvl="1"/>
            <a:r>
              <a:rPr lang="en-US" i="1" dirty="0" smtClean="0"/>
              <a:t>Do EVERYTHING you would for instate offender EXCEPT extend supervision or revoke </a:t>
            </a:r>
          </a:p>
          <a:p>
            <a:endParaRPr lang="en-US" dirty="0"/>
          </a:p>
        </p:txBody>
      </p:sp>
      <p:pic>
        <p:nvPicPr>
          <p:cNvPr id="5" name="Picture 4"/>
          <p:cNvPicPr>
            <a:picLocks noChangeAspect="1"/>
          </p:cNvPicPr>
          <p:nvPr/>
        </p:nvPicPr>
        <p:blipFill>
          <a:blip r:embed="rId3"/>
          <a:stretch>
            <a:fillRect/>
          </a:stretch>
        </p:blipFill>
        <p:spPr>
          <a:xfrm>
            <a:off x="533400" y="5029200"/>
            <a:ext cx="8240660" cy="1524000"/>
          </a:xfrm>
          <a:prstGeom prst="rect">
            <a:avLst/>
          </a:prstGeom>
        </p:spPr>
      </p:pic>
    </p:spTree>
    <p:extLst>
      <p:ext uri="{BB962C8B-B14F-4D97-AF65-F5344CB8AC3E}">
        <p14:creationId xmlns:p14="http://schemas.microsoft.com/office/powerpoint/2010/main" val="40423056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ICAOS Requirements </a:t>
            </a:r>
            <a:br>
              <a:rPr lang="en-US" dirty="0"/>
            </a:br>
            <a:r>
              <a:rPr lang="en-US" sz="2400" i="1" dirty="0"/>
              <a:t>Excerpt from </a:t>
            </a:r>
            <a:r>
              <a:rPr lang="en-US" sz="2400" i="1" dirty="0" err="1"/>
              <a:t>Benchbook</a:t>
            </a:r>
            <a:r>
              <a:rPr lang="en-US" sz="2400" i="1" dirty="0"/>
              <a:t> </a:t>
            </a:r>
          </a:p>
        </p:txBody>
      </p:sp>
      <p:sp>
        <p:nvSpPr>
          <p:cNvPr id="3" name="Content Placeholder 2"/>
          <p:cNvSpPr>
            <a:spLocks noGrp="1"/>
          </p:cNvSpPr>
          <p:nvPr>
            <p:ph idx="1"/>
          </p:nvPr>
        </p:nvSpPr>
        <p:spPr/>
        <p:txBody>
          <a:bodyPr/>
          <a:lstStyle/>
          <a:p>
            <a:pPr marL="0" indent="0">
              <a:buNone/>
            </a:pPr>
            <a:r>
              <a:rPr lang="en-US" i="1" dirty="0" smtClean="0"/>
              <a:t>‘Participation </a:t>
            </a:r>
            <a:r>
              <a:rPr lang="en-US" i="1" dirty="0"/>
              <a:t>in the ICAOS ensures not only the controlled movement of offenders under community supervision, but also that out-of-state offenders will be given the </a:t>
            </a:r>
            <a:r>
              <a:rPr lang="en-US" i="1" u="sng" dirty="0"/>
              <a:t>same resources and supervision</a:t>
            </a:r>
            <a:r>
              <a:rPr lang="en-US" i="1" dirty="0"/>
              <a:t> provided to similar in-state offenders including the use of incentives, corrective actions, graduated responses and other supervision </a:t>
            </a:r>
            <a:r>
              <a:rPr lang="en-US" i="1" dirty="0" smtClean="0"/>
              <a:t>techniques’</a:t>
            </a:r>
            <a:endParaRPr lang="en-US" i="1" dirty="0"/>
          </a:p>
        </p:txBody>
      </p:sp>
    </p:spTree>
    <p:extLst>
      <p:ext uri="{BB962C8B-B14F-4D97-AF65-F5344CB8AC3E}">
        <p14:creationId xmlns:p14="http://schemas.microsoft.com/office/powerpoint/2010/main" val="202844511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MAIL" val="No"/>
  <p:tag name="WARN" val="Yes"/>
  <p:tag name="SLDBRK" val="Yes"/>
  <p:tag name="OWNER\DON BLACKBURN" val="Don Blackburn|dblackburn@csg.org|&lt;notes&gt;"/>
  <p:tag name="OWNER\ASHLEY KENOYER" val="Ashley Kenoyer|akenoyer@csg.org|&lt;notes&gt;"/>
  <p:tag name="IEALL" val="Yes"/>
  <p:tag name="IESEL" val="No"/>
  <p:tag name="FLOAT" val="Yes"/>
  <p:tag name="IEOWN" val=""/>
  <p:tag name="IEHIDE" val="Yes"/>
  <p:tag name="IEINST" val="Yes"/>
  <p:tag name="IETEXT" val="Short"/>
  <p:tag name="ACTIVE" val="No"/>
  <p:tag name="LMS_PROTOCOL_METHOD" val=" "/>
  <p:tag name="LMS_PROTOCOL_VERSION" val=" "/>
  <p:tag name="LMS_PUBLISH" val="No"/>
  <p:tag name="PRESENTER" val="Diane Kincaid"/>
  <p:tag name="PRESENTER_EMAIL" val="dkincaid@csg.org"/>
  <p:tag name="PRESENTER_BIO" val="Goofball extraordinaire"/>
  <p:tag name="PRESENTER_PIC" val="C:\Documents and Settings\dkincaid\My Documents\Misc\My Pictures\Diane.jpg"/>
  <p:tag name="LOGO_PIC" val="C:\Documents and Settings\dkincaid\My Documents\Adult_Commission_Logo.gif"/>
  <p:tag name="PRESENTER_PIC_MODE" val="0"/>
  <p:tag name="LOGO_PIC_MODE" val="0"/>
  <p:tag name="PRESENTATION_TITLE" val="ICAOS Training Presentation2"/>
  <p:tag name="LASTPUBLISHED" val="C:\Documents and Settings\dkincaid\My Documents\Articulate Presenter\ICAOS Training Presentation2\index.html"/>
</p:tagLst>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cs typeface="Arial" charset="0"/>
          </a:defRPr>
        </a:defPPr>
      </a:lstStyle>
    </a:spDef>
    <a:lnDef>
      <a:spPr bwMode="auto">
        <a:xfrm>
          <a:off x="0" y="0"/>
          <a:ext cx="1" cy="1"/>
        </a:xfrm>
        <a:custGeom>
          <a:avLst/>
          <a:gdLst/>
          <a:ahLst/>
          <a:cxnLst/>
          <a:rect l="0" t="0" r="0" b="0"/>
          <a:pathLst/>
        </a:custGeom>
        <a:solidFill>
          <a:srgbClr val="FFFF00"/>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cs typeface="Arial" charset="0"/>
          </a:defRPr>
        </a:defPPr>
      </a:lstStyle>
    </a:spDef>
    <a:lnDef>
      <a:spPr bwMode="auto">
        <a:xfrm>
          <a:off x="0" y="0"/>
          <a:ext cx="1" cy="1"/>
        </a:xfrm>
        <a:custGeom>
          <a:avLst/>
          <a:gdLst/>
          <a:ahLst/>
          <a:cxnLst/>
          <a:rect l="0" t="0" r="0" b="0"/>
          <a:pathLst/>
        </a:custGeom>
        <a:solidFill>
          <a:srgbClr val="FFFF00"/>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C4626C29C6754FA20723C65DDF83F6" ma:contentTypeVersion="0" ma:contentTypeDescription="Create a new document." ma:contentTypeScope="" ma:versionID="79ff656894809d763c46488a9f3771c4">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486390-1989-4860-8905-2CD5BCDF18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2329E5F9-F378-4B5D-B6EE-B409B757DBE7}">
  <ds:schemaRefs>
    <ds:schemaRef ds:uri="http://purl.org/dc/elements/1.1/"/>
    <ds:schemaRef ds:uri="http://www.w3.org/XML/1998/namespace"/>
    <ds:schemaRef ds:uri="http://schemas.microsoft.com/office/infopath/2007/PartnerControls"/>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996D592E-6082-4D84-9B4D-7E7C81CF00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36636</TotalTime>
  <Words>1242</Words>
  <Application>Microsoft Office PowerPoint</Application>
  <PresentationFormat>On-screen Show (4:3)</PresentationFormat>
  <Paragraphs>173</Paragraphs>
  <Slides>20</Slides>
  <Notes>18</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20</vt:i4>
      </vt:variant>
    </vt:vector>
  </HeadingPairs>
  <TitlesOfParts>
    <vt:vector size="25" baseType="lpstr">
      <vt:lpstr>Arial</vt:lpstr>
      <vt:lpstr>Tahoma</vt:lpstr>
      <vt:lpstr>1_Default Design</vt:lpstr>
      <vt:lpstr>Default Design</vt:lpstr>
      <vt:lpstr>2_Default Design</vt:lpstr>
      <vt:lpstr>PowerPoint Presentation</vt:lpstr>
      <vt:lpstr>Presentation Summary</vt:lpstr>
      <vt:lpstr>Compact Office Resource</vt:lpstr>
      <vt:lpstr>ATTENTION Commissioners!</vt:lpstr>
      <vt:lpstr>Back to the BASICS! Purpose of ICAOS</vt:lpstr>
      <vt:lpstr>Supervision Rules Recent Amendments effective:  June 1st, 2017</vt:lpstr>
      <vt:lpstr>Why Offenders Transfer..</vt:lpstr>
      <vt:lpstr>Rule 4.101-Supervision Responsibilities</vt:lpstr>
      <vt:lpstr>ICAOS Requirements  Excerpt from Benchbook </vt:lpstr>
      <vt:lpstr>Goals</vt:lpstr>
      <vt:lpstr>Goals</vt:lpstr>
      <vt:lpstr>Overview of Challenges</vt:lpstr>
      <vt:lpstr>Challenge Examples</vt:lpstr>
      <vt:lpstr>Challenge Examples</vt:lpstr>
      <vt:lpstr>Where’s the Public Safety?</vt:lpstr>
      <vt:lpstr>What are your state’s alternatives to revocation?</vt:lpstr>
      <vt:lpstr>Know Your State’s Challenges</vt:lpstr>
      <vt:lpstr>What Are States Doing to Overcome Resistance?</vt:lpstr>
      <vt:lpstr>PowerPoint Presentation</vt:lpstr>
      <vt:lpstr>What gives a receiving state court authority to impose a jail sanction…..</vt:lpstr>
    </vt:vector>
  </TitlesOfParts>
  <Company>csg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 Training Presentation for use on WebEx</dc:title>
  <dc:creator>Mindy Spring</dc:creator>
  <cp:lastModifiedBy>MINDYSPRING</cp:lastModifiedBy>
  <cp:revision>1054</cp:revision>
  <dcterms:created xsi:type="dcterms:W3CDTF">2003-11-24T18:56:54Z</dcterms:created>
  <dcterms:modified xsi:type="dcterms:W3CDTF">2017-09-27T15:04:19Z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UsedName">
    <vt:lpwstr>ICAOS Training Presentation2</vt:lpwstr>
  </property>
  <property fmtid="{D5CDD505-2E9C-101B-9397-08002B2CF9AE}" pid="3" name="ArticulatePath">
    <vt:lpwstr>ICAOS Training Presentation2</vt:lpwstr>
  </property>
  <property fmtid="{D5CDD505-2E9C-101B-9397-08002B2CF9AE}" pid="4" name="ContentTypeId">
    <vt:lpwstr>0x01010076C4626C29C6754FA20723C65DDF83F6</vt:lpwstr>
  </property>
</Properties>
</file>