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849" r:id="rId5"/>
    <p:sldMasterId id="2147483861" r:id="rId6"/>
  </p:sldMasterIdLst>
  <p:notesMasterIdLst>
    <p:notesMasterId r:id="rId29"/>
  </p:notesMasterIdLst>
  <p:handoutMasterIdLst>
    <p:handoutMasterId r:id="rId30"/>
  </p:handoutMasterIdLst>
  <p:sldIdLst>
    <p:sldId id="791" r:id="rId7"/>
    <p:sldId id="730" r:id="rId8"/>
    <p:sldId id="771" r:id="rId9"/>
    <p:sldId id="769" r:id="rId10"/>
    <p:sldId id="768" r:id="rId11"/>
    <p:sldId id="763" r:id="rId12"/>
    <p:sldId id="759" r:id="rId13"/>
    <p:sldId id="758" r:id="rId14"/>
    <p:sldId id="789" r:id="rId15"/>
    <p:sldId id="790" r:id="rId16"/>
    <p:sldId id="785" r:id="rId17"/>
    <p:sldId id="781" r:id="rId18"/>
    <p:sldId id="784" r:id="rId19"/>
    <p:sldId id="787" r:id="rId20"/>
    <p:sldId id="780" r:id="rId21"/>
    <p:sldId id="782" r:id="rId22"/>
    <p:sldId id="786" r:id="rId23"/>
    <p:sldId id="778" r:id="rId24"/>
    <p:sldId id="773" r:id="rId25"/>
    <p:sldId id="777" r:id="rId26"/>
    <p:sldId id="776" r:id="rId27"/>
    <p:sldId id="653" r:id="rId28"/>
  </p:sldIdLst>
  <p:sldSz cx="9144000" cy="6858000" type="screen4x3"/>
  <p:notesSz cx="7315200" cy="9601200"/>
  <p:custDataLst>
    <p:tags r:id="rId31"/>
  </p:custDataLst>
  <p:defaultTextStyle>
    <a:defPPr>
      <a:defRPr lang="en-US"/>
    </a:defPPr>
    <a:lvl1pPr algn="ctr" rtl="0" fontAlgn="base">
      <a:spcBef>
        <a:spcPct val="0"/>
      </a:spcBef>
      <a:spcAft>
        <a:spcPct val="0"/>
      </a:spcAft>
      <a:defRPr kern="1200">
        <a:solidFill>
          <a:schemeClr val="tx1"/>
        </a:solidFill>
        <a:latin typeface="Tahoma" pitchFamily="34" charset="0"/>
        <a:ea typeface="+mn-ea"/>
        <a:cs typeface="Arial" charset="0"/>
      </a:defRPr>
    </a:lvl1pPr>
    <a:lvl2pPr marL="457200" algn="ctr" rtl="0" fontAlgn="base">
      <a:spcBef>
        <a:spcPct val="0"/>
      </a:spcBef>
      <a:spcAft>
        <a:spcPct val="0"/>
      </a:spcAft>
      <a:defRPr kern="1200">
        <a:solidFill>
          <a:schemeClr val="tx1"/>
        </a:solidFill>
        <a:latin typeface="Tahoma" pitchFamily="34" charset="0"/>
        <a:ea typeface="+mn-ea"/>
        <a:cs typeface="Arial" charset="0"/>
      </a:defRPr>
    </a:lvl2pPr>
    <a:lvl3pPr marL="914400" algn="ctr" rtl="0" fontAlgn="base">
      <a:spcBef>
        <a:spcPct val="0"/>
      </a:spcBef>
      <a:spcAft>
        <a:spcPct val="0"/>
      </a:spcAft>
      <a:defRPr kern="1200">
        <a:solidFill>
          <a:schemeClr val="tx1"/>
        </a:solidFill>
        <a:latin typeface="Tahoma" pitchFamily="34" charset="0"/>
        <a:ea typeface="+mn-ea"/>
        <a:cs typeface="Arial" charset="0"/>
      </a:defRPr>
    </a:lvl3pPr>
    <a:lvl4pPr marL="1371600" algn="ctr" rtl="0" fontAlgn="base">
      <a:spcBef>
        <a:spcPct val="0"/>
      </a:spcBef>
      <a:spcAft>
        <a:spcPct val="0"/>
      </a:spcAft>
      <a:defRPr kern="1200">
        <a:solidFill>
          <a:schemeClr val="tx1"/>
        </a:solidFill>
        <a:latin typeface="Tahoma" pitchFamily="34" charset="0"/>
        <a:ea typeface="+mn-ea"/>
        <a:cs typeface="Arial" charset="0"/>
      </a:defRPr>
    </a:lvl4pPr>
    <a:lvl5pPr marL="1828800" algn="ctr"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pring@interstatecompact.org" initials="m" lastIdx="2" clrIdx="0">
    <p:extLst>
      <p:ext uri="{19B8F6BF-5375-455C-9EA6-DF929625EA0E}">
        <p15:presenceInfo xmlns:p15="http://schemas.microsoft.com/office/powerpoint/2012/main" userId="mspring@interstatecompact.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E"/>
    <a:srgbClr val="CC0000"/>
    <a:srgbClr val="666633"/>
    <a:srgbClr val="FFFF00"/>
    <a:srgbClr val="9999FF"/>
    <a:srgbClr val="777777"/>
    <a:srgbClr val="99CCFF"/>
    <a:srgbClr val="CCE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22" autoAdjust="0"/>
    <p:restoredTop sz="72643" autoAdjust="0"/>
  </p:normalViewPr>
  <p:slideViewPr>
    <p:cSldViewPr>
      <p:cViewPr varScale="1">
        <p:scale>
          <a:sx n="62" d="100"/>
          <a:sy n="62" d="100"/>
        </p:scale>
        <p:origin x="1642"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4811" tIns="47405" rIns="94811" bIns="47405" numCol="1" anchor="t" anchorCtr="0" compatLnSpc="1">
            <a:prstTxWarp prst="textNoShape">
              <a:avLst/>
            </a:prstTxWarp>
          </a:bodyPr>
          <a:lstStyle>
            <a:lvl1pPr algn="l" defTabSz="945894">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4143587" y="0"/>
            <a:ext cx="3169920" cy="480388"/>
          </a:xfrm>
          <a:prstGeom prst="rect">
            <a:avLst/>
          </a:prstGeom>
          <a:noFill/>
          <a:ln w="9525">
            <a:noFill/>
            <a:miter lim="800000"/>
            <a:headEnd/>
            <a:tailEnd/>
          </a:ln>
          <a:effectLst/>
        </p:spPr>
        <p:txBody>
          <a:bodyPr vert="horz" wrap="square" lIns="94811" tIns="47405" rIns="94811" bIns="47405" numCol="1" anchor="t" anchorCtr="0" compatLnSpc="1">
            <a:prstTxWarp prst="textNoShape">
              <a:avLst/>
            </a:prstTxWarp>
          </a:bodyPr>
          <a:lstStyle>
            <a:lvl1pPr algn="r" defTabSz="945894">
              <a:defRPr sz="1200">
                <a:latin typeface="Arial" charset="0"/>
              </a:defRPr>
            </a:lvl1pPr>
          </a:lstStyle>
          <a:p>
            <a:pPr>
              <a:defRPr/>
            </a:pPr>
            <a:fld id="{49094105-537B-4BC7-A423-49DBD9BFBD63}" type="datetime1">
              <a:rPr lang="en-US" smtClean="0"/>
              <a:t>9/12/2016</a:t>
            </a:fld>
            <a:endParaRPr lang="en-US"/>
          </a:p>
        </p:txBody>
      </p:sp>
      <p:sp>
        <p:nvSpPr>
          <p:cNvPr id="33796"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a:effectLst/>
        </p:spPr>
        <p:txBody>
          <a:bodyPr vert="horz" wrap="square" lIns="94811" tIns="47405" rIns="94811" bIns="47405" numCol="1" anchor="b" anchorCtr="0" compatLnSpc="1">
            <a:prstTxWarp prst="textNoShape">
              <a:avLst/>
            </a:prstTxWarp>
          </a:bodyPr>
          <a:lstStyle>
            <a:lvl1pPr algn="l" defTabSz="945894">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a:effectLst/>
        </p:spPr>
        <p:txBody>
          <a:bodyPr vert="horz" wrap="square" lIns="94811" tIns="47405" rIns="94811" bIns="47405" numCol="1" anchor="b" anchorCtr="0" compatLnSpc="1">
            <a:prstTxWarp prst="textNoShape">
              <a:avLst/>
            </a:prstTxWarp>
          </a:bodyPr>
          <a:lstStyle>
            <a:lvl1pPr algn="r" defTabSz="945894">
              <a:defRPr sz="1200">
                <a:latin typeface="Arial" charset="0"/>
              </a:defRPr>
            </a:lvl1pPr>
          </a:lstStyle>
          <a:p>
            <a:pPr>
              <a:defRPr/>
            </a:pPr>
            <a:fld id="{A07E1EFD-2922-42D1-8601-30354BD562D3}" type="slidenum">
              <a:rPr lang="en-US"/>
              <a:pPr>
                <a:defRPr/>
              </a:pPr>
              <a:t>‹#›</a:t>
            </a:fld>
            <a:endParaRPr lang="en-US"/>
          </a:p>
        </p:txBody>
      </p:sp>
    </p:spTree>
    <p:extLst>
      <p:ext uri="{BB962C8B-B14F-4D97-AF65-F5344CB8AC3E}">
        <p14:creationId xmlns:p14="http://schemas.microsoft.com/office/powerpoint/2010/main" val="17962906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4811" tIns="47405" rIns="94811" bIns="47405" numCol="1" anchor="t" anchorCtr="0" compatLnSpc="1">
            <a:prstTxWarp prst="textNoShape">
              <a:avLst/>
            </a:prstTxWarp>
          </a:bodyPr>
          <a:lstStyle>
            <a:lvl1pPr algn="l" defTabSz="945894">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4143587" y="0"/>
            <a:ext cx="3169920" cy="480388"/>
          </a:xfrm>
          <a:prstGeom prst="rect">
            <a:avLst/>
          </a:prstGeom>
          <a:noFill/>
          <a:ln w="9525">
            <a:noFill/>
            <a:miter lim="800000"/>
            <a:headEnd/>
            <a:tailEnd/>
          </a:ln>
          <a:effectLst/>
        </p:spPr>
        <p:txBody>
          <a:bodyPr vert="horz" wrap="square" lIns="94811" tIns="47405" rIns="94811" bIns="47405" numCol="1" anchor="t" anchorCtr="0" compatLnSpc="1">
            <a:prstTxWarp prst="textNoShape">
              <a:avLst/>
            </a:prstTxWarp>
          </a:bodyPr>
          <a:lstStyle>
            <a:lvl1pPr algn="r" defTabSz="945894">
              <a:defRPr sz="1200">
                <a:latin typeface="Arial" charset="0"/>
              </a:defRPr>
            </a:lvl1pPr>
          </a:lstStyle>
          <a:p>
            <a:pPr>
              <a:defRPr/>
            </a:pPr>
            <a:fld id="{5332DD1D-77AF-430C-B732-6F967194628F}" type="datetime1">
              <a:rPr lang="en-US" smtClean="0"/>
              <a:t>9/12/2016</a:t>
            </a:fld>
            <a:endParaRPr lang="en-US"/>
          </a:p>
        </p:txBody>
      </p:sp>
      <p:sp>
        <p:nvSpPr>
          <p:cNvPr id="48132"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31520" y="4561227"/>
            <a:ext cx="5852160" cy="4320213"/>
          </a:xfrm>
          <a:prstGeom prst="rect">
            <a:avLst/>
          </a:prstGeom>
          <a:noFill/>
          <a:ln w="9525">
            <a:noFill/>
            <a:miter lim="800000"/>
            <a:headEnd/>
            <a:tailEnd/>
          </a:ln>
          <a:effectLst/>
        </p:spPr>
        <p:txBody>
          <a:bodyPr vert="horz" wrap="square" lIns="94811" tIns="47405" rIns="94811" bIns="474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a:effectLst/>
        </p:spPr>
        <p:txBody>
          <a:bodyPr vert="horz" wrap="square" lIns="94811" tIns="47405" rIns="94811" bIns="47405" numCol="1" anchor="b" anchorCtr="0" compatLnSpc="1">
            <a:prstTxWarp prst="textNoShape">
              <a:avLst/>
            </a:prstTxWarp>
          </a:bodyPr>
          <a:lstStyle>
            <a:lvl1pPr algn="l" defTabSz="945894">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a:effectLst/>
        </p:spPr>
        <p:txBody>
          <a:bodyPr vert="horz" wrap="square" lIns="94811" tIns="47405" rIns="94811" bIns="47405" numCol="1" anchor="b" anchorCtr="0" compatLnSpc="1">
            <a:prstTxWarp prst="textNoShape">
              <a:avLst/>
            </a:prstTxWarp>
          </a:bodyPr>
          <a:lstStyle>
            <a:lvl1pPr algn="r" defTabSz="945894">
              <a:defRPr sz="1200">
                <a:latin typeface="Arial" charset="0"/>
              </a:defRPr>
            </a:lvl1pPr>
          </a:lstStyle>
          <a:p>
            <a:pPr>
              <a:defRPr/>
            </a:pPr>
            <a:fld id="{0B090505-0B3F-4C09-8191-C2425AFD7D0D}" type="slidenum">
              <a:rPr lang="en-US"/>
              <a:pPr>
                <a:defRPr/>
              </a:pPr>
              <a:t>‹#›</a:t>
            </a:fld>
            <a:endParaRPr lang="en-US"/>
          </a:p>
        </p:txBody>
      </p:sp>
    </p:spTree>
    <p:extLst>
      <p:ext uri="{BB962C8B-B14F-4D97-AF65-F5344CB8AC3E}">
        <p14:creationId xmlns:p14="http://schemas.microsoft.com/office/powerpoint/2010/main" val="26616753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D8FD2FD2-D95D-45EC-A4AA-A73126CF51D1}" type="slidenum">
              <a:rPr lang="en-US" smtClean="0"/>
              <a:pPr/>
              <a:t>1</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a:t>Anne &amp; Tracy introduce</a:t>
            </a:r>
            <a:r>
              <a:rPr lang="en-US" baseline="0" dirty="0"/>
              <a:t> training and trainers</a:t>
            </a:r>
          </a:p>
          <a:p>
            <a:pPr eaLnBrk="1" hangingPunct="1"/>
            <a:r>
              <a:rPr lang="en-US" baseline="0" dirty="0"/>
              <a:t>Joe Beaman</a:t>
            </a:r>
          </a:p>
          <a:p>
            <a:pPr eaLnBrk="1" hangingPunct="1"/>
            <a:r>
              <a:rPr lang="en-US" baseline="0" dirty="0"/>
              <a:t>Judy Mesick</a:t>
            </a:r>
          </a:p>
          <a:p>
            <a:pPr eaLnBrk="1" hangingPunct="1"/>
            <a:r>
              <a:rPr lang="en-US" baseline="0" dirty="0"/>
              <a:t>Jim Ingle</a:t>
            </a:r>
          </a:p>
          <a:p>
            <a:pPr eaLnBrk="1" hangingPunct="1"/>
            <a:endParaRPr lang="en-US" dirty="0"/>
          </a:p>
        </p:txBody>
      </p:sp>
      <p:sp>
        <p:nvSpPr>
          <p:cNvPr id="2" name="Date Placeholder 1"/>
          <p:cNvSpPr>
            <a:spLocks noGrp="1"/>
          </p:cNvSpPr>
          <p:nvPr>
            <p:ph type="dt" idx="10"/>
          </p:nvPr>
        </p:nvSpPr>
        <p:spPr/>
        <p:txBody>
          <a:bodyPr/>
          <a:lstStyle/>
          <a:p>
            <a:pPr>
              <a:defRPr/>
            </a:pPr>
            <a:fld id="{F7BC1D27-6334-4142-9ED2-FAAD929CB860}" type="datetime1">
              <a:rPr lang="en-US" smtClean="0"/>
              <a:t>9/12/2016</a:t>
            </a:fld>
            <a:endParaRPr lang="en-US"/>
          </a:p>
        </p:txBody>
      </p:sp>
    </p:spTree>
    <p:extLst>
      <p:ext uri="{BB962C8B-B14F-4D97-AF65-F5344CB8AC3E}">
        <p14:creationId xmlns:p14="http://schemas.microsoft.com/office/powerpoint/2010/main" val="311186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*On VRs, if your state uses a violation matrix which governs how violations are handled, does the VR in ICOTS match up with what your in-state matrix requires?</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*CCNs - is the reason for the closure legitimate?  Be wary of "moved to informal probation with the court" situations as these may still trigger the compact if there are conditions requiring monitoring still present.</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*DOES THIS MAKE SENSE?  Whatever the item is that you are processing in the compact workload, take everything you know about the rules and ask yourself, "Does what we are doing here make sense".</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*Don't be afraid to return incorrect items to your state's officer who submitted them.  While this may lead to a tense conversation and an opportunity to train with the officer, we are not doing them any favors by simply sending the incorrect item on to the other state who will just return it anyway.  We help them by dealing with it now.  </a:t>
            </a:r>
          </a:p>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10</a:t>
            </a:fld>
            <a:endParaRPr lang="en-US"/>
          </a:p>
        </p:txBody>
      </p:sp>
    </p:spTree>
    <p:extLst>
      <p:ext uri="{BB962C8B-B14F-4D97-AF65-F5344CB8AC3E}">
        <p14:creationId xmlns:p14="http://schemas.microsoft.com/office/powerpoint/2010/main" val="353827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frustrated…if</a:t>
            </a:r>
            <a:r>
              <a:rPr lang="en-US" baseline="0" dirty="0"/>
              <a:t> something isn’t working out via ICOTS, PICK UP THE PHONE AND CALL THE OTHER STATE</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11</a:t>
            </a:fld>
            <a:endParaRPr lang="en-US"/>
          </a:p>
        </p:txBody>
      </p:sp>
    </p:spTree>
    <p:extLst>
      <p:ext uri="{BB962C8B-B14F-4D97-AF65-F5344CB8AC3E}">
        <p14:creationId xmlns:p14="http://schemas.microsoft.com/office/powerpoint/2010/main" val="247679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12</a:t>
            </a:fld>
            <a:endParaRPr lang="en-US"/>
          </a:p>
        </p:txBody>
      </p:sp>
    </p:spTree>
    <p:extLst>
      <p:ext uri="{BB962C8B-B14F-4D97-AF65-F5344CB8AC3E}">
        <p14:creationId xmlns:p14="http://schemas.microsoft.com/office/powerpoint/2010/main" val="204348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Explains impact</a:t>
            </a:r>
            <a:r>
              <a:rPr lang="en-US" baseline="0" dirty="0"/>
              <a:t> of new rule language and clarifies process  </a:t>
            </a:r>
            <a:r>
              <a:rPr lang="en-US" dirty="0"/>
              <a:t>Sending state</a:t>
            </a:r>
            <a:r>
              <a:rPr lang="en-US" baseline="0" dirty="0"/>
              <a:t> responsible for collection of monies owed….this tip is an example of how the compact office manages that process for outgoing offenders.</a:t>
            </a:r>
            <a:endParaRPr lang="en-US" dirty="0"/>
          </a:p>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13</a:t>
            </a:fld>
            <a:endParaRPr lang="en-US"/>
          </a:p>
        </p:txBody>
      </p:sp>
    </p:spTree>
    <p:extLst>
      <p:ext uri="{BB962C8B-B14F-4D97-AF65-F5344CB8AC3E}">
        <p14:creationId xmlns:p14="http://schemas.microsoft.com/office/powerpoint/2010/main" val="4246099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14</a:t>
            </a:fld>
            <a:endParaRPr lang="en-US"/>
          </a:p>
        </p:txBody>
      </p:sp>
    </p:spTree>
    <p:extLst>
      <p:ext uri="{BB962C8B-B14F-4D97-AF65-F5344CB8AC3E}">
        <p14:creationId xmlns:p14="http://schemas.microsoft.com/office/powerpoint/2010/main" val="1758371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Bifurcated</a:t>
            </a:r>
            <a:r>
              <a:rPr lang="en-US" baseline="0" dirty="0"/>
              <a:t> states should discuss and understand each other’s policies for incoming dual supervision cases…NE has an MOU</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15</a:t>
            </a:fld>
            <a:endParaRPr lang="en-US"/>
          </a:p>
        </p:txBody>
      </p:sp>
    </p:spTree>
    <p:extLst>
      <p:ext uri="{BB962C8B-B14F-4D97-AF65-F5344CB8AC3E}">
        <p14:creationId xmlns:p14="http://schemas.microsoft.com/office/powerpoint/2010/main" val="370690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17</a:t>
            </a:fld>
            <a:endParaRPr lang="en-US"/>
          </a:p>
        </p:txBody>
      </p:sp>
    </p:spTree>
    <p:extLst>
      <p:ext uri="{BB962C8B-B14F-4D97-AF65-F5344CB8AC3E}">
        <p14:creationId xmlns:p14="http://schemas.microsoft.com/office/powerpoint/2010/main" val="1395314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goals on the front end </a:t>
            </a:r>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18</a:t>
            </a:fld>
            <a:endParaRPr lang="en-US"/>
          </a:p>
        </p:txBody>
      </p:sp>
    </p:spTree>
    <p:extLst>
      <p:ext uri="{BB962C8B-B14F-4D97-AF65-F5344CB8AC3E}">
        <p14:creationId xmlns:p14="http://schemas.microsoft.com/office/powerpoint/2010/main" val="2799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Mindy</a:t>
            </a:r>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19</a:t>
            </a:fld>
            <a:endParaRPr lang="en-US"/>
          </a:p>
        </p:txBody>
      </p:sp>
    </p:spTree>
    <p:extLst>
      <p:ext uri="{BB962C8B-B14F-4D97-AF65-F5344CB8AC3E}">
        <p14:creationId xmlns:p14="http://schemas.microsoft.com/office/powerpoint/2010/main" val="131498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a:t>
            </a:r>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20</a:t>
            </a:fld>
            <a:endParaRPr lang="en-US"/>
          </a:p>
        </p:txBody>
      </p:sp>
    </p:spTree>
    <p:extLst>
      <p:ext uri="{BB962C8B-B14F-4D97-AF65-F5344CB8AC3E}">
        <p14:creationId xmlns:p14="http://schemas.microsoft.com/office/powerpoint/2010/main" val="116858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D8FD2FD2-D95D-45EC-A4AA-A73126CF51D1}" type="slidenum">
              <a:rPr lang="en-US" smtClean="0"/>
              <a:pPr/>
              <a:t>2</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a:t>Anne &amp; Tracy introduce</a:t>
            </a:r>
            <a:r>
              <a:rPr lang="en-US" baseline="0" dirty="0"/>
              <a:t> training and trainers</a:t>
            </a:r>
          </a:p>
          <a:p>
            <a:pPr eaLnBrk="1" hangingPunct="1"/>
            <a:r>
              <a:rPr lang="en-US" baseline="0" dirty="0"/>
              <a:t>Joe Beaman</a:t>
            </a:r>
          </a:p>
          <a:p>
            <a:pPr eaLnBrk="1" hangingPunct="1"/>
            <a:r>
              <a:rPr lang="en-US" baseline="0" dirty="0"/>
              <a:t>Judy Mesick</a:t>
            </a:r>
          </a:p>
          <a:p>
            <a:pPr eaLnBrk="1" hangingPunct="1"/>
            <a:r>
              <a:rPr lang="en-US" baseline="0" dirty="0"/>
              <a:t>Jim Ingle</a:t>
            </a:r>
          </a:p>
          <a:p>
            <a:pPr eaLnBrk="1" hangingPunct="1"/>
            <a:endParaRPr lang="en-US" dirty="0"/>
          </a:p>
        </p:txBody>
      </p:sp>
      <p:sp>
        <p:nvSpPr>
          <p:cNvPr id="2" name="Date Placeholder 1"/>
          <p:cNvSpPr>
            <a:spLocks noGrp="1"/>
          </p:cNvSpPr>
          <p:nvPr>
            <p:ph type="dt" idx="10"/>
          </p:nvPr>
        </p:nvSpPr>
        <p:spPr/>
        <p:txBody>
          <a:bodyPr/>
          <a:lstStyle/>
          <a:p>
            <a:pPr>
              <a:defRPr/>
            </a:pPr>
            <a:fld id="{F7BC1D27-6334-4142-9ED2-FAAD929CB860}" type="datetime1">
              <a:rPr lang="en-US" smtClean="0"/>
              <a:t>9/12/2016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topics</a:t>
            </a:r>
            <a:r>
              <a:rPr lang="en-US" baseline="0" dirty="0"/>
              <a:t> so users can customize ICOTS training for compact offices and administrators</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21</a:t>
            </a:fld>
            <a:endParaRPr lang="en-US"/>
          </a:p>
        </p:txBody>
      </p:sp>
    </p:spTree>
    <p:extLst>
      <p:ext uri="{BB962C8B-B14F-4D97-AF65-F5344CB8AC3E}">
        <p14:creationId xmlns:p14="http://schemas.microsoft.com/office/powerpoint/2010/main" val="336528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694" eaLnBrk="0" hangingPunct="0">
              <a:defRPr>
                <a:solidFill>
                  <a:schemeClr val="tx1"/>
                </a:solidFill>
                <a:latin typeface="Tahoma" pitchFamily="34" charset="0"/>
                <a:cs typeface="Arial" charset="0"/>
              </a:defRPr>
            </a:lvl1pPr>
            <a:lvl2pPr marL="777829" indent="-299166" defTabSz="945694" eaLnBrk="0" hangingPunct="0">
              <a:defRPr>
                <a:solidFill>
                  <a:schemeClr val="tx1"/>
                </a:solidFill>
                <a:latin typeface="Tahoma" pitchFamily="34" charset="0"/>
                <a:cs typeface="Arial" charset="0"/>
              </a:defRPr>
            </a:lvl2pPr>
            <a:lvl3pPr marL="1196659" indent="-239332" defTabSz="945694" eaLnBrk="0" hangingPunct="0">
              <a:defRPr>
                <a:solidFill>
                  <a:schemeClr val="tx1"/>
                </a:solidFill>
                <a:latin typeface="Tahoma" pitchFamily="34" charset="0"/>
                <a:cs typeface="Arial" charset="0"/>
              </a:defRPr>
            </a:lvl3pPr>
            <a:lvl4pPr marL="1675324" indent="-239332" defTabSz="945694" eaLnBrk="0" hangingPunct="0">
              <a:defRPr>
                <a:solidFill>
                  <a:schemeClr val="tx1"/>
                </a:solidFill>
                <a:latin typeface="Tahoma" pitchFamily="34" charset="0"/>
                <a:cs typeface="Arial" charset="0"/>
              </a:defRPr>
            </a:lvl4pPr>
            <a:lvl5pPr marL="2153989" indent="-239332" defTabSz="945694" eaLnBrk="0" hangingPunct="0">
              <a:defRPr>
                <a:solidFill>
                  <a:schemeClr val="tx1"/>
                </a:solidFill>
                <a:latin typeface="Tahoma" pitchFamily="34" charset="0"/>
                <a:cs typeface="Arial" charset="0"/>
              </a:defRPr>
            </a:lvl5pPr>
            <a:lvl6pPr marL="2632652" indent="-239332" algn="ctr" defTabSz="945694" eaLnBrk="0" fontAlgn="base" hangingPunct="0">
              <a:spcBef>
                <a:spcPct val="0"/>
              </a:spcBef>
              <a:spcAft>
                <a:spcPct val="0"/>
              </a:spcAft>
              <a:defRPr>
                <a:solidFill>
                  <a:schemeClr val="tx1"/>
                </a:solidFill>
                <a:latin typeface="Tahoma" pitchFamily="34" charset="0"/>
                <a:cs typeface="Arial" charset="0"/>
              </a:defRPr>
            </a:lvl6pPr>
            <a:lvl7pPr marL="3111316" indent="-239332" algn="ctr" defTabSz="945694" eaLnBrk="0" fontAlgn="base" hangingPunct="0">
              <a:spcBef>
                <a:spcPct val="0"/>
              </a:spcBef>
              <a:spcAft>
                <a:spcPct val="0"/>
              </a:spcAft>
              <a:defRPr>
                <a:solidFill>
                  <a:schemeClr val="tx1"/>
                </a:solidFill>
                <a:latin typeface="Tahoma" pitchFamily="34" charset="0"/>
                <a:cs typeface="Arial" charset="0"/>
              </a:defRPr>
            </a:lvl7pPr>
            <a:lvl8pPr marL="3589980" indent="-239332" algn="ctr" defTabSz="945694" eaLnBrk="0" fontAlgn="base" hangingPunct="0">
              <a:spcBef>
                <a:spcPct val="0"/>
              </a:spcBef>
              <a:spcAft>
                <a:spcPct val="0"/>
              </a:spcAft>
              <a:defRPr>
                <a:solidFill>
                  <a:schemeClr val="tx1"/>
                </a:solidFill>
                <a:latin typeface="Tahoma" pitchFamily="34" charset="0"/>
                <a:cs typeface="Arial" charset="0"/>
              </a:defRPr>
            </a:lvl8pPr>
            <a:lvl9pPr marL="4068643" indent="-239332" algn="ctr" defTabSz="945694"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C8069AD-F573-4543-95D7-349516E65922}" type="slidenum">
              <a:rPr lang="en-US" smtClean="0">
                <a:latin typeface="Arial" charset="0"/>
              </a:rPr>
              <a:pPr eaLnBrk="1" hangingPunct="1"/>
              <a:t>22</a:t>
            </a:fld>
            <a:endParaRPr lang="en-US">
              <a:latin typeface="Arial" charset="0"/>
            </a:endParaRPr>
          </a:p>
        </p:txBody>
      </p:sp>
      <p:sp>
        <p:nvSpPr>
          <p:cNvPr id="88067" name="Rectangle 2"/>
          <p:cNvSpPr>
            <a:spLocks noGrp="1" noRot="1" noChangeAspect="1" noChangeArrowheads="1" noTextEdit="1"/>
          </p:cNvSpPr>
          <p:nvPr>
            <p:ph type="sldImg"/>
          </p:nvPr>
        </p:nvSpPr>
        <p:spPr>
          <a:xfrm>
            <a:off x="1257300" y="720725"/>
            <a:ext cx="4802188" cy="3600450"/>
          </a:xfrm>
          <a:ln/>
        </p:spPr>
      </p:sp>
      <p:sp>
        <p:nvSpPr>
          <p:cNvPr id="88068" name="Rectangle 3"/>
          <p:cNvSpPr>
            <a:spLocks noGrp="1" noChangeArrowheads="1"/>
          </p:cNvSpPr>
          <p:nvPr>
            <p:ph type="body" idx="1"/>
          </p:nvPr>
        </p:nvSpPr>
        <p:spPr>
          <a:xfrm>
            <a:off x="731520" y="4561227"/>
            <a:ext cx="5852160" cy="43185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Date Placeholder 1"/>
          <p:cNvSpPr>
            <a:spLocks noGrp="1"/>
          </p:cNvSpPr>
          <p:nvPr>
            <p:ph type="dt" idx="10"/>
          </p:nvPr>
        </p:nvSpPr>
        <p:spPr/>
        <p:txBody>
          <a:bodyPr/>
          <a:lstStyle/>
          <a:p>
            <a:pPr>
              <a:defRPr/>
            </a:pPr>
            <a:fld id="{FA45EBD7-4D25-45DA-9854-AB62011E8B29}" type="datetime1">
              <a:rPr lang="en-US" smtClean="0"/>
              <a:t>9/12/2016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3</a:t>
            </a:fld>
            <a:endParaRPr lang="en-US"/>
          </a:p>
        </p:txBody>
      </p:sp>
    </p:spTree>
    <p:extLst>
      <p:ext uri="{BB962C8B-B14F-4D97-AF65-F5344CB8AC3E}">
        <p14:creationId xmlns:p14="http://schemas.microsoft.com/office/powerpoint/2010/main" val="374612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Educating on changes….can’t say can’t….make it</a:t>
            </a:r>
            <a:r>
              <a:rPr lang="en-US" baseline="0" dirty="0"/>
              <a:t> happen</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4</a:t>
            </a:fld>
            <a:endParaRPr lang="en-US"/>
          </a:p>
        </p:txBody>
      </p:sp>
    </p:spTree>
    <p:extLst>
      <p:ext uri="{BB962C8B-B14F-4D97-AF65-F5344CB8AC3E}">
        <p14:creationId xmlns:p14="http://schemas.microsoft.com/office/powerpoint/2010/main" val="237225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Tangible</a:t>
            </a:r>
            <a:r>
              <a:rPr lang="en-US" baseline="0" dirty="0"/>
              <a:t> examples---rules don’t provide direction…best thing to do…what makes sense</a:t>
            </a:r>
            <a:endParaRPr lang="en-US" dirty="0"/>
          </a:p>
          <a:p>
            <a:endParaRPr lang="en-US" dirty="0"/>
          </a:p>
          <a:p>
            <a:endParaRPr lang="en-US" dirty="0"/>
          </a:p>
          <a:p>
            <a:r>
              <a:rPr lang="en-US" dirty="0"/>
              <a:t>Presenters</a:t>
            </a:r>
            <a:r>
              <a:rPr lang="en-US" baseline="0" dirty="0"/>
              <a:t> to give some examples…</a:t>
            </a:r>
            <a:endParaRPr lang="en-US" dirty="0"/>
          </a:p>
          <a:p>
            <a:endParaRPr lang="en-US" dirty="0"/>
          </a:p>
          <a:p>
            <a:endParaRPr lang="en-US" dirty="0"/>
          </a:p>
          <a:p>
            <a:r>
              <a:rPr lang="en-US" dirty="0"/>
              <a:t>Operationalizing the rules, getting back to what makes sense for public safety, offender rehabilitation, protecting our victims.  The rules</a:t>
            </a:r>
            <a:r>
              <a:rPr lang="en-US" baseline="0" dirty="0"/>
              <a:t> are not meant to cover each scenario so DCAs roles are so important in working out those tough issues with officers or other agencies to make sure the purposes of the compact are considered.  Compact offices have to go above providing a copy of the ICAOS rules, but rather making sure stakeholders understand the rules and their specific obligations when dealing with interstate compact</a:t>
            </a:r>
          </a:p>
          <a:p>
            <a:endParaRPr lang="en-US" baseline="0" dirty="0"/>
          </a:p>
          <a:p>
            <a:r>
              <a:rPr lang="en-US" baseline="0" dirty="0"/>
              <a:t>Demonstrate how the rules fit into the purposes of the compact.  Everyone’s number one goal in the compact office is to make sure the best interest of the offender and pubic safety are considered in every decision made at the compact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38757C-835C-4610-8FCA-F958E35470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673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66" eaLnBrk="0" hangingPunct="0">
              <a:defRPr>
                <a:solidFill>
                  <a:schemeClr val="tx1"/>
                </a:solidFill>
                <a:latin typeface="Tahoma" pitchFamily="34" charset="0"/>
                <a:cs typeface="Arial" charset="0"/>
              </a:defRPr>
            </a:lvl1pPr>
            <a:lvl2pPr marL="777829" indent="-299166" defTabSz="955666" eaLnBrk="0" hangingPunct="0">
              <a:defRPr>
                <a:solidFill>
                  <a:schemeClr val="tx1"/>
                </a:solidFill>
                <a:latin typeface="Tahoma" pitchFamily="34" charset="0"/>
                <a:cs typeface="Arial" charset="0"/>
              </a:defRPr>
            </a:lvl2pPr>
            <a:lvl3pPr marL="1196659" indent="-239332" defTabSz="955666" eaLnBrk="0" hangingPunct="0">
              <a:defRPr>
                <a:solidFill>
                  <a:schemeClr val="tx1"/>
                </a:solidFill>
                <a:latin typeface="Tahoma" pitchFamily="34" charset="0"/>
                <a:cs typeface="Arial" charset="0"/>
              </a:defRPr>
            </a:lvl3pPr>
            <a:lvl4pPr marL="1675324" indent="-239332" defTabSz="955666" eaLnBrk="0" hangingPunct="0">
              <a:defRPr>
                <a:solidFill>
                  <a:schemeClr val="tx1"/>
                </a:solidFill>
                <a:latin typeface="Tahoma" pitchFamily="34" charset="0"/>
                <a:cs typeface="Arial" charset="0"/>
              </a:defRPr>
            </a:lvl4pPr>
            <a:lvl5pPr marL="2153989" indent="-239332" defTabSz="955666" eaLnBrk="0" hangingPunct="0">
              <a:defRPr>
                <a:solidFill>
                  <a:schemeClr val="tx1"/>
                </a:solidFill>
                <a:latin typeface="Tahoma" pitchFamily="34" charset="0"/>
                <a:cs typeface="Arial" charset="0"/>
              </a:defRPr>
            </a:lvl5pPr>
            <a:lvl6pPr marL="2632652" indent="-239332" algn="ctr" defTabSz="955666" eaLnBrk="0" fontAlgn="base" hangingPunct="0">
              <a:spcBef>
                <a:spcPct val="0"/>
              </a:spcBef>
              <a:spcAft>
                <a:spcPct val="0"/>
              </a:spcAft>
              <a:defRPr>
                <a:solidFill>
                  <a:schemeClr val="tx1"/>
                </a:solidFill>
                <a:latin typeface="Tahoma" pitchFamily="34" charset="0"/>
                <a:cs typeface="Arial" charset="0"/>
              </a:defRPr>
            </a:lvl6pPr>
            <a:lvl7pPr marL="3111316" indent="-239332" algn="ctr" defTabSz="955666" eaLnBrk="0" fontAlgn="base" hangingPunct="0">
              <a:spcBef>
                <a:spcPct val="0"/>
              </a:spcBef>
              <a:spcAft>
                <a:spcPct val="0"/>
              </a:spcAft>
              <a:defRPr>
                <a:solidFill>
                  <a:schemeClr val="tx1"/>
                </a:solidFill>
                <a:latin typeface="Tahoma" pitchFamily="34" charset="0"/>
                <a:cs typeface="Arial" charset="0"/>
              </a:defRPr>
            </a:lvl7pPr>
            <a:lvl8pPr marL="3589980" indent="-239332" algn="ctr" defTabSz="955666" eaLnBrk="0" fontAlgn="base" hangingPunct="0">
              <a:spcBef>
                <a:spcPct val="0"/>
              </a:spcBef>
              <a:spcAft>
                <a:spcPct val="0"/>
              </a:spcAft>
              <a:defRPr>
                <a:solidFill>
                  <a:schemeClr val="tx1"/>
                </a:solidFill>
                <a:latin typeface="Tahoma" pitchFamily="34" charset="0"/>
                <a:cs typeface="Arial" charset="0"/>
              </a:defRPr>
            </a:lvl8pPr>
            <a:lvl9pPr marL="4068643" indent="-239332" algn="ctr" defTabSz="955666"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58F8134-0F2F-46CE-85A4-4D47D3DD5CA0}" type="slidenum">
              <a:rPr lang="en-US" smtClean="0">
                <a:latin typeface="Arial" charset="0"/>
              </a:rPr>
              <a:pPr eaLnBrk="1" hangingPunct="1"/>
              <a:t>6</a:t>
            </a:fld>
            <a:endParaRPr lang="en-US">
              <a:latin typeface="Arial" charset="0"/>
            </a:endParaRPr>
          </a:p>
        </p:txBody>
      </p:sp>
      <p:sp>
        <p:nvSpPr>
          <p:cNvPr id="2" name="Date Placeholder 1"/>
          <p:cNvSpPr>
            <a:spLocks noGrp="1"/>
          </p:cNvSpPr>
          <p:nvPr>
            <p:ph type="dt" idx="10"/>
          </p:nvPr>
        </p:nvSpPr>
        <p:spPr/>
        <p:txBody>
          <a:bodyPr/>
          <a:lstStyle/>
          <a:p>
            <a:pPr>
              <a:defRPr/>
            </a:pPr>
            <a:fld id="{D282ADB9-6806-4BE8-9FCE-3594493A2604}" type="datetime1">
              <a:rPr lang="en-US" smtClean="0"/>
              <a:t>9/12/2016</a:t>
            </a:fld>
            <a:endParaRPr lang="en-US"/>
          </a:p>
        </p:txBody>
      </p:sp>
    </p:spTree>
    <p:extLst>
      <p:ext uri="{BB962C8B-B14F-4D97-AF65-F5344CB8AC3E}">
        <p14:creationId xmlns:p14="http://schemas.microsoft.com/office/powerpoint/2010/main" val="138815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every single</a:t>
            </a:r>
            <a:r>
              <a:rPr lang="en-US" baseline="0" dirty="0"/>
              <a:t> situation and every states’ supervision processes were considered, the rules would be never ending and no one would understand them. mandatory rules cover those common situations and for those discretionary decisions, the compact offices should emphasize increased communication and cooperation.  </a:t>
            </a:r>
          </a:p>
          <a:p>
            <a:endParaRPr lang="en-US" baseline="0" dirty="0"/>
          </a:p>
          <a:p>
            <a:r>
              <a:rPr lang="en-US" baseline="0" dirty="0"/>
              <a:t>The statute quote which is included in most if not all of the compact states that it is the duty of the Commission to promulgate rules to achieve the purpose of this compact.  Again, emphasizing the rules need to not only be written, but also applied with the purposes in mind.</a:t>
            </a:r>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7</a:t>
            </a:fld>
            <a:endParaRPr lang="en-US"/>
          </a:p>
        </p:txBody>
      </p:sp>
    </p:spTree>
    <p:extLst>
      <p:ext uri="{BB962C8B-B14F-4D97-AF65-F5344CB8AC3E}">
        <p14:creationId xmlns:p14="http://schemas.microsoft.com/office/powerpoint/2010/main" val="49747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highlighting the compact offices responsibility to review and cooperate</a:t>
            </a:r>
          </a:p>
          <a:p>
            <a:endParaRPr lang="en-US" baseline="0" dirty="0"/>
          </a:p>
          <a:p>
            <a:r>
              <a:rPr lang="en-US" baseline="0" dirty="0"/>
              <a:t>ICOTS is designed to allow for variation of how information is uploaded into the system.  Therefore, not every transfer request or violation report is going to look like a transfer request or violation report your state sends out.  </a:t>
            </a:r>
          </a:p>
          <a:p>
            <a:endParaRPr lang="en-US" baseline="0" dirty="0"/>
          </a:p>
          <a:p>
            <a:r>
              <a:rPr lang="en-US" baseline="0" dirty="0"/>
              <a:t>It’s ok to ask for more information and know it’s the responsibility of the compact office to ensure your state is providing quality information not simply providing the minimum requirements  Most compact offices are busy places and things can slip through unintendedly.   Many times that simple call brings an issue to light and the other state can remedy that situation and provide any clarification if needed easily using CARs or withdrawing and resubmitting.  </a:t>
            </a:r>
          </a:p>
          <a:p>
            <a:endParaRPr lang="en-US" baseline="0" dirty="0"/>
          </a:p>
          <a:p>
            <a:r>
              <a:rPr lang="en-US" baseline="0" dirty="0"/>
              <a:t>Jim-talk about reviewing PRs.  This should not be limited to only managed activities.  The national office can provide data to states</a:t>
            </a:r>
          </a:p>
          <a:p>
            <a:endParaRPr lang="en-US" baseline="0" dirty="0"/>
          </a:p>
          <a:p>
            <a:r>
              <a:rPr lang="en-US" baseline="0" dirty="0"/>
              <a:t>Don’t</a:t>
            </a:r>
          </a:p>
          <a:p>
            <a:endParaRPr lang="en-US" baseline="0" dirty="0"/>
          </a:p>
          <a:p>
            <a:r>
              <a:rPr lang="en-US" baseline="0" dirty="0"/>
              <a:t>Send back activities between states.  Those comments are not meant to be a communication tool for arguing rules or rejecting cases.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charset="0"/>
              <a:ea typeface="+mn-ea"/>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Unless there is something blatantly conflicting with a rule and the situation is in the best interest of the offender and public safety, the rules</a:t>
            </a:r>
            <a:r>
              <a:rPr lang="en-US" sz="1200" kern="1200" baseline="0" dirty="0">
                <a:solidFill>
                  <a:schemeClr val="tx1"/>
                </a:solidFill>
                <a:effectLst/>
                <a:latin typeface="Arial" charset="0"/>
                <a:ea typeface="+mn-ea"/>
                <a:cs typeface="Arial" charset="0"/>
              </a:rPr>
              <a:t> should work for any situation</a:t>
            </a:r>
            <a:r>
              <a:rPr lang="en-US" sz="1200" kern="1200" dirty="0">
                <a:solidFill>
                  <a:schemeClr val="tx1"/>
                </a:solidFill>
                <a:effectLst/>
                <a:latin typeface="Arial" charset="0"/>
                <a:ea typeface="+mn-ea"/>
                <a:cs typeface="Arial" charset="0"/>
              </a:rPr>
              <a:t>s.  Anything that doesn’t fit into a mandatory</a:t>
            </a:r>
            <a:r>
              <a:rPr lang="en-US" sz="1200" kern="1200" baseline="0" dirty="0">
                <a:solidFill>
                  <a:schemeClr val="tx1"/>
                </a:solidFill>
                <a:effectLst/>
                <a:latin typeface="Arial" charset="0"/>
                <a:ea typeface="+mn-ea"/>
                <a:cs typeface="Arial" charset="0"/>
              </a:rPr>
              <a:t> situation, can always be worked out using a discretionary process.   States should never </a:t>
            </a:r>
            <a:r>
              <a:rPr lang="en-US" sz="1200" kern="1200" dirty="0">
                <a:solidFill>
                  <a:schemeClr val="tx1"/>
                </a:solidFill>
                <a:effectLst/>
                <a:latin typeface="Arial" charset="0"/>
                <a:ea typeface="+mn-ea"/>
                <a:cs typeface="Arial" charset="0"/>
              </a:rPr>
              <a:t>use the rules to prevent an offender to</a:t>
            </a:r>
            <a:r>
              <a:rPr lang="en-US" sz="1200" kern="1200" baseline="0" dirty="0">
                <a:solidFill>
                  <a:schemeClr val="tx1"/>
                </a:solidFill>
                <a:effectLst/>
                <a:latin typeface="Arial" charset="0"/>
                <a:ea typeface="+mn-ea"/>
                <a:cs typeface="Arial" charset="0"/>
              </a:rPr>
              <a:t> get </a:t>
            </a:r>
            <a:r>
              <a:rPr lang="en-US" sz="1200" kern="1200" dirty="0">
                <a:solidFill>
                  <a:schemeClr val="tx1"/>
                </a:solidFill>
                <a:effectLst/>
                <a:latin typeface="Arial" charset="0"/>
                <a:ea typeface="+mn-ea"/>
                <a:cs typeface="Arial" charset="0"/>
              </a:rPr>
              <a:t>where they need to be.  Call and work it out.  Using</a:t>
            </a:r>
            <a:r>
              <a:rPr lang="en-US" sz="1200" kern="1200" baseline="0" dirty="0">
                <a:solidFill>
                  <a:schemeClr val="tx1"/>
                </a:solidFill>
                <a:effectLst/>
                <a:latin typeface="Arial" charset="0"/>
                <a:ea typeface="+mn-ea"/>
                <a:cs typeface="Arial" charset="0"/>
              </a:rPr>
              <a:t> so called ‘loopholes in the rule’ such as back to back 44 day travel permits or anything else which goes against public safety could be </a:t>
            </a:r>
            <a:r>
              <a:rPr lang="en-US" sz="1200" kern="1200" dirty="0">
                <a:solidFill>
                  <a:schemeClr val="tx1"/>
                </a:solidFill>
                <a:effectLst/>
                <a:latin typeface="Arial" charset="0"/>
                <a:ea typeface="+mn-ea"/>
                <a:cs typeface="Arial" charset="0"/>
              </a:rPr>
              <a:t>grounds for compliance enforcement. </a:t>
            </a:r>
            <a:r>
              <a:rPr lang="en-US" sz="1200" kern="1200" baseline="0" dirty="0">
                <a:solidFill>
                  <a:schemeClr val="tx1"/>
                </a:solidFill>
                <a:effectLst/>
                <a:latin typeface="Arial" charset="0"/>
                <a:ea typeface="+mn-ea"/>
                <a:cs typeface="Arial" charset="0"/>
              </a:rPr>
              <a:t>  If you think another state is using a rule inappropriately, get more information first, involve your DCA and can always be escalated to your state’s commissioner if needed. </a:t>
            </a:r>
            <a:endParaRPr lang="en-US" sz="1200" kern="1200" dirty="0">
              <a:solidFill>
                <a:schemeClr val="tx1"/>
              </a:solidFill>
              <a:effectLst/>
              <a:latin typeface="Arial" charset="0"/>
              <a:ea typeface="+mn-ea"/>
              <a:cs typeface="Arial" charset="0"/>
            </a:endParaRPr>
          </a:p>
          <a:p>
            <a:endParaRPr lang="en-US" dirty="0"/>
          </a:p>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8</a:t>
            </a:fld>
            <a:endParaRPr lang="en-US"/>
          </a:p>
        </p:txBody>
      </p:sp>
    </p:spTree>
    <p:extLst>
      <p:ext uri="{BB962C8B-B14F-4D97-AF65-F5344CB8AC3E}">
        <p14:creationId xmlns:p14="http://schemas.microsoft.com/office/powerpoint/2010/main" val="2408513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*Review the offenses between ICOTS and your in-house database to make sure the offenses are listed correctly and none have been missed.</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*Open each attachment to make sure it pertains to the offender in question</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*Is the TR/RI reason legitimate under the rules?  Are they really a resident?  </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*Is the application/waver signed?  Address/name/phone populated in paragraph #1?</a:t>
            </a:r>
          </a:p>
          <a:p>
            <a:r>
              <a:rPr lang="en-US" sz="1200" kern="1200" dirty="0">
                <a:solidFill>
                  <a:schemeClr val="tx1"/>
                </a:solidFill>
                <a:effectLst/>
                <a:latin typeface="Arial" charset="0"/>
                <a:ea typeface="+mn-ea"/>
                <a:cs typeface="Arial" charset="0"/>
              </a:rPr>
              <a:t> </a:t>
            </a:r>
          </a:p>
          <a:p>
            <a:r>
              <a:rPr lang="en-US" sz="1200" kern="1200" dirty="0">
                <a:solidFill>
                  <a:schemeClr val="tx1"/>
                </a:solidFill>
                <a:effectLst/>
                <a:latin typeface="Arial" charset="0"/>
                <a:ea typeface="+mn-ea"/>
                <a:cs typeface="Arial" charset="0"/>
              </a:rPr>
              <a:t>*TR/RI rejections - is the reason for the rejection legitimate?</a:t>
            </a:r>
          </a:p>
          <a:p>
            <a:endParaRPr lang="en-US" dirty="0"/>
          </a:p>
        </p:txBody>
      </p:sp>
      <p:sp>
        <p:nvSpPr>
          <p:cNvPr id="4" name="Date Placeholder 3"/>
          <p:cNvSpPr>
            <a:spLocks noGrp="1"/>
          </p:cNvSpPr>
          <p:nvPr>
            <p:ph type="dt" idx="10"/>
          </p:nvPr>
        </p:nvSpPr>
        <p:spPr/>
        <p:txBody>
          <a:bodyPr/>
          <a:lstStyle/>
          <a:p>
            <a:pPr>
              <a:defRPr/>
            </a:pPr>
            <a:fld id="{5332DD1D-77AF-430C-B732-6F967194628F}" type="datetime1">
              <a:rPr lang="en-US" smtClean="0"/>
              <a:t>9/12/2016</a:t>
            </a:fld>
            <a:endParaRPr lang="en-US"/>
          </a:p>
        </p:txBody>
      </p:sp>
      <p:sp>
        <p:nvSpPr>
          <p:cNvPr id="5" name="Slide Number Placeholder 4"/>
          <p:cNvSpPr>
            <a:spLocks noGrp="1"/>
          </p:cNvSpPr>
          <p:nvPr>
            <p:ph type="sldNum" sz="quarter" idx="11"/>
          </p:nvPr>
        </p:nvSpPr>
        <p:spPr/>
        <p:txBody>
          <a:bodyPr/>
          <a:lstStyle/>
          <a:p>
            <a:pPr>
              <a:defRPr/>
            </a:pPr>
            <a:fld id="{0B090505-0B3F-4C09-8191-C2425AFD7D0D}" type="slidenum">
              <a:rPr lang="en-US" smtClean="0"/>
              <a:pPr>
                <a:defRPr/>
              </a:pPr>
              <a:t>9</a:t>
            </a:fld>
            <a:endParaRPr lang="en-US"/>
          </a:p>
        </p:txBody>
      </p:sp>
    </p:spTree>
    <p:extLst>
      <p:ext uri="{BB962C8B-B14F-4D97-AF65-F5344CB8AC3E}">
        <p14:creationId xmlns:p14="http://schemas.microsoft.com/office/powerpoint/2010/main" val="314458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038338" name="Rectangle 2"/>
          <p:cNvSpPr>
            <a:spLocks noGrp="1" noChangeArrowheads="1"/>
          </p:cNvSpPr>
          <p:nvPr>
            <p:ph type="ctrTitle"/>
          </p:nvPr>
        </p:nvSpPr>
        <p:spPr>
          <a:xfrm>
            <a:off x="685800" y="2130425"/>
            <a:ext cx="7772400" cy="1470025"/>
          </a:xfrm>
        </p:spPr>
        <p:txBody>
          <a:bodyPr/>
          <a:lstStyle>
            <a:lvl1pPr>
              <a:defRPr sz="5400"/>
            </a:lvl1pPr>
          </a:lstStyle>
          <a:p>
            <a:r>
              <a:rPr lang="en-US"/>
              <a:t>Click to edit Master title style</a:t>
            </a:r>
          </a:p>
        </p:txBody>
      </p:sp>
      <p:sp>
        <p:nvSpPr>
          <p:cNvPr id="1038339" name="Rectangle 3"/>
          <p:cNvSpPr>
            <a:spLocks noGrp="1" noChangeArrowheads="1"/>
          </p:cNvSpPr>
          <p:nvPr>
            <p:ph type="subTitle" idx="1"/>
          </p:nvPr>
        </p:nvSpPr>
        <p:spPr>
          <a:xfrm>
            <a:off x="1371600" y="3886200"/>
            <a:ext cx="6400800" cy="1752600"/>
          </a:xfrm>
        </p:spPr>
        <p:txBody>
          <a:bodyPr/>
          <a:lstStyle>
            <a:lvl1pPr marL="0" indent="0" algn="ctr">
              <a:buFontTx/>
              <a:buNone/>
              <a:defRPr sz="4000"/>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98843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874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6013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738F4C-A648-444C-988E-3323E34F8C83}" type="slidenum">
              <a:rPr lang="en-US"/>
              <a:pPr>
                <a:defRPr/>
              </a:pPr>
              <a:t>‹#›</a:t>
            </a:fld>
            <a:endParaRPr lang="en-US"/>
          </a:p>
        </p:txBody>
      </p:sp>
    </p:spTree>
    <p:extLst>
      <p:ext uri="{BB962C8B-B14F-4D97-AF65-F5344CB8AC3E}">
        <p14:creationId xmlns:p14="http://schemas.microsoft.com/office/powerpoint/2010/main" val="426010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123080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1841599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427570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339245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910941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856430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51038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0123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1038496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3497635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3654300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322705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89168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377706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813874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1700964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834981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29877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60075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1955594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416108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3046716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940392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319478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8275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047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3204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493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2251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3019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98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9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79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79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47"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8" r:id="rId12"/>
  </p:sldLayoutIdLst>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386821331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9/12/2016</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rgbClr val="F2F2F2">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2F2F2">
                  <a:tint val="75000"/>
                </a:srgbClr>
              </a:solidFill>
              <a:effectLst/>
              <a:uLnTx/>
              <a:uFillTx/>
              <a:latin typeface="Calibri"/>
              <a:ea typeface="+mn-ea"/>
              <a:cs typeface="+mn-cs"/>
            </a:endParaRPr>
          </a:p>
        </p:txBody>
      </p:sp>
    </p:spTree>
    <p:extLst>
      <p:ext uri="{BB962C8B-B14F-4D97-AF65-F5344CB8AC3E}">
        <p14:creationId xmlns:p14="http://schemas.microsoft.com/office/powerpoint/2010/main" val="233166573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2"/>
          </p:nvPr>
        </p:nvSpPr>
        <p:spPr>
          <a:xfrm>
            <a:off x="3886200" y="1181100"/>
            <a:ext cx="4953000" cy="4648200"/>
          </a:xfrm>
        </p:spPr>
        <p:txBody>
          <a:bodyPr/>
          <a:lstStyle/>
          <a:p>
            <a:pPr algn="ctr" eaLnBrk="1" hangingPunct="1">
              <a:lnSpc>
                <a:spcPct val="80000"/>
              </a:lnSpc>
              <a:buFontTx/>
              <a:buNone/>
            </a:pPr>
            <a:endParaRPr lang="en-US" sz="1600" dirty="0"/>
          </a:p>
          <a:p>
            <a:pPr algn="ctr" eaLnBrk="1" hangingPunct="1">
              <a:lnSpc>
                <a:spcPct val="80000"/>
              </a:lnSpc>
              <a:buFontTx/>
              <a:buNone/>
            </a:pPr>
            <a:endParaRPr lang="en-US" sz="1600" dirty="0"/>
          </a:p>
          <a:p>
            <a:pPr algn="ctr" eaLnBrk="1" hangingPunct="1">
              <a:lnSpc>
                <a:spcPct val="80000"/>
              </a:lnSpc>
              <a:buFontTx/>
              <a:buNone/>
            </a:pPr>
            <a:endParaRPr lang="en-US" sz="2800" b="1" dirty="0"/>
          </a:p>
          <a:p>
            <a:pPr algn="ctr" eaLnBrk="1" hangingPunct="1">
              <a:lnSpc>
                <a:spcPct val="80000"/>
              </a:lnSpc>
              <a:buFontTx/>
              <a:buNone/>
            </a:pPr>
            <a:endParaRPr lang="en-US" sz="4000" b="1" dirty="0"/>
          </a:p>
          <a:p>
            <a:pPr algn="ctr" eaLnBrk="1" hangingPunct="1">
              <a:lnSpc>
                <a:spcPct val="80000"/>
              </a:lnSpc>
              <a:buFontTx/>
              <a:buNone/>
            </a:pPr>
            <a:r>
              <a:rPr lang="en-US" sz="4000" b="1"/>
              <a:t>2016 ICAOS </a:t>
            </a:r>
          </a:p>
          <a:p>
            <a:pPr algn="ctr" eaLnBrk="1" hangingPunct="1">
              <a:lnSpc>
                <a:spcPct val="80000"/>
              </a:lnSpc>
              <a:buFontTx/>
              <a:buNone/>
            </a:pPr>
            <a:r>
              <a:rPr lang="en-US" sz="4000" b="1"/>
              <a:t>DCA </a:t>
            </a:r>
            <a:r>
              <a:rPr lang="en-US" sz="4000" b="1" dirty="0"/>
              <a:t>Training Institute</a:t>
            </a:r>
            <a:endParaRPr lang="en-US" sz="4000" dirty="0"/>
          </a:p>
          <a:p>
            <a:pPr eaLnBrk="1" hangingPunct="1">
              <a:lnSpc>
                <a:spcPct val="80000"/>
              </a:lnSpc>
              <a:buFontTx/>
              <a:buNone/>
            </a:pPr>
            <a:endParaRPr lang="en-US" sz="2800" dirty="0"/>
          </a:p>
          <a:p>
            <a:pPr eaLnBrk="1" hangingPunct="1">
              <a:lnSpc>
                <a:spcPct val="80000"/>
              </a:lnSpc>
              <a:buFontTx/>
              <a:buNone/>
            </a:pPr>
            <a:endParaRPr lang="en-US" sz="2800" dirty="0"/>
          </a:p>
          <a:p>
            <a:pPr eaLnBrk="1" hangingPunct="1">
              <a:lnSpc>
                <a:spcPct val="80000"/>
              </a:lnSpc>
              <a:buFontTx/>
              <a:buNone/>
            </a:pPr>
            <a:endParaRPr lang="en-US" sz="2800" dirty="0"/>
          </a:p>
          <a:p>
            <a:pPr eaLnBrk="1" hangingPunct="1">
              <a:lnSpc>
                <a:spcPct val="80000"/>
              </a:lnSpc>
              <a:buFontTx/>
              <a:buNone/>
            </a:pPr>
            <a:endParaRPr lang="en-US" sz="28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1600" dirty="0"/>
          </a:p>
        </p:txBody>
      </p:sp>
      <p:pic>
        <p:nvPicPr>
          <p:cNvPr id="18435" name="Picture 6" descr="ICAOS_Logo"/>
          <p:cNvPicPr>
            <a:picLocks noChangeAspect="1" noChangeArrowheads="1"/>
          </p:cNvPicPr>
          <p:nvPr/>
        </p:nvPicPr>
        <p:blipFill>
          <a:blip r:embed="rId3" cstate="print"/>
          <a:srcRect/>
          <a:stretch>
            <a:fillRect/>
          </a:stretch>
        </p:blipFill>
        <p:spPr bwMode="auto">
          <a:xfrm>
            <a:off x="762000" y="2286000"/>
            <a:ext cx="2576513" cy="2517775"/>
          </a:xfrm>
          <a:prstGeom prst="rect">
            <a:avLst/>
          </a:prstGeom>
          <a:noFill/>
          <a:ln w="9525">
            <a:noFill/>
            <a:miter lim="800000"/>
            <a:headEnd/>
            <a:tailEnd/>
          </a:ln>
        </p:spPr>
      </p:pic>
      <p:sp>
        <p:nvSpPr>
          <p:cNvPr id="18436" name="Line 9"/>
          <p:cNvSpPr>
            <a:spLocks noChangeShapeType="1"/>
          </p:cNvSpPr>
          <p:nvPr/>
        </p:nvSpPr>
        <p:spPr bwMode="auto">
          <a:xfrm>
            <a:off x="3810000" y="1295400"/>
            <a:ext cx="0" cy="4419600"/>
          </a:xfrm>
          <a:prstGeom prst="line">
            <a:avLst/>
          </a:prstGeom>
          <a:noFill/>
          <a:ln w="47625">
            <a:solidFill>
              <a:schemeClr val="accent2"/>
            </a:solidFill>
            <a:round/>
            <a:headEnd/>
            <a:tailEnd/>
          </a:ln>
        </p:spPr>
        <p:txBody>
          <a:bodyPr wrap="none">
            <a:spAutoFit/>
          </a:bodyPr>
          <a:lstStyle/>
          <a:p>
            <a:endParaRPr lang="en-US"/>
          </a:p>
        </p:txBody>
      </p:sp>
    </p:spTree>
    <p:extLst>
      <p:ext uri="{BB962C8B-B14F-4D97-AF65-F5344CB8AC3E}">
        <p14:creationId xmlns:p14="http://schemas.microsoft.com/office/powerpoint/2010/main" val="128710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Activity Review</a:t>
            </a:r>
          </a:p>
        </p:txBody>
      </p:sp>
      <p:sp>
        <p:nvSpPr>
          <p:cNvPr id="3" name="Content Placeholder 2"/>
          <p:cNvSpPr>
            <a:spLocks noGrp="1"/>
          </p:cNvSpPr>
          <p:nvPr>
            <p:ph idx="1"/>
          </p:nvPr>
        </p:nvSpPr>
        <p:spPr>
          <a:xfrm>
            <a:off x="457200" y="1417638"/>
            <a:ext cx="8229600" cy="5287962"/>
          </a:xfrm>
        </p:spPr>
        <p:txBody>
          <a:bodyPr>
            <a:normAutofit fontScale="85000" lnSpcReduction="20000"/>
          </a:bodyPr>
          <a:lstStyle/>
          <a:p>
            <a:r>
              <a:rPr lang="en-US" dirty="0"/>
              <a:t>Violation Reports:  </a:t>
            </a:r>
          </a:p>
          <a:p>
            <a:pPr lvl="1"/>
            <a:r>
              <a:rPr lang="en-US" dirty="0"/>
              <a:t>Does the VR in ICOTS match up with what your in-state matrix requires?</a:t>
            </a:r>
          </a:p>
          <a:p>
            <a:pPr lvl="1"/>
            <a:r>
              <a:rPr lang="en-US" dirty="0"/>
              <a:t>Does the VR tell the ‘story’ that supervision is unsuccessful </a:t>
            </a:r>
          </a:p>
          <a:p>
            <a:endParaRPr lang="en-US" dirty="0"/>
          </a:p>
          <a:p>
            <a:r>
              <a:rPr lang="en-US" dirty="0"/>
              <a:t>Case Closure Notices:</a:t>
            </a:r>
          </a:p>
          <a:p>
            <a:pPr lvl="1"/>
            <a:r>
              <a:rPr lang="en-US" dirty="0"/>
              <a:t>Is the reason for the closure legitimate?   </a:t>
            </a:r>
          </a:p>
          <a:p>
            <a:endParaRPr lang="en-US" dirty="0"/>
          </a:p>
          <a:p>
            <a:r>
              <a:rPr lang="en-US" dirty="0"/>
              <a:t>DOES THIS MAKE SENSE? </a:t>
            </a:r>
          </a:p>
          <a:p>
            <a:endParaRPr lang="en-US" dirty="0"/>
          </a:p>
          <a:p>
            <a:r>
              <a:rPr lang="en-US" dirty="0"/>
              <a:t>Returning deficient items to YOUR field is a training opportunity</a:t>
            </a:r>
          </a:p>
          <a:p>
            <a:pPr lvl="1"/>
            <a:r>
              <a:rPr lang="en-US" i="1" u="sng" dirty="0"/>
              <a:t>Do not </a:t>
            </a:r>
            <a:r>
              <a:rPr lang="en-US" i="1" dirty="0"/>
              <a:t>return items transmitted from another state! Call!</a:t>
            </a:r>
          </a:p>
        </p:txBody>
      </p:sp>
    </p:spTree>
    <p:extLst>
      <p:ext uri="{BB962C8B-B14F-4D97-AF65-F5344CB8AC3E}">
        <p14:creationId xmlns:p14="http://schemas.microsoft.com/office/powerpoint/2010/main" val="1442044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Communicate!</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5642" y="1600200"/>
            <a:ext cx="4472716" cy="4525963"/>
          </a:xfrm>
        </p:spPr>
      </p:pic>
    </p:spTree>
    <p:extLst>
      <p:ext uri="{BB962C8B-B14F-4D97-AF65-F5344CB8AC3E}">
        <p14:creationId xmlns:p14="http://schemas.microsoft.com/office/powerpoint/2010/main" val="304143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Best Practices &amp; Shared Documents</a:t>
            </a:r>
          </a:p>
        </p:txBody>
      </p:sp>
      <p:sp>
        <p:nvSpPr>
          <p:cNvPr id="5" name="Subtitle 4"/>
          <p:cNvSpPr>
            <a:spLocks noGrp="1"/>
          </p:cNvSpPr>
          <p:nvPr>
            <p:ph type="subTitle" idx="1"/>
          </p:nvPr>
        </p:nvSpPr>
        <p:spPr/>
        <p:txBody>
          <a:bodyPr/>
          <a:lstStyle/>
          <a:p>
            <a:r>
              <a:rPr lang="en-US" i="1" dirty="0"/>
              <a:t>No need to recreate the wheel!</a:t>
            </a:r>
          </a:p>
        </p:txBody>
      </p:sp>
    </p:spTree>
    <p:extLst>
      <p:ext uri="{BB962C8B-B14F-4D97-AF65-F5344CB8AC3E}">
        <p14:creationId xmlns:p14="http://schemas.microsoft.com/office/powerpoint/2010/main" val="1783537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INDYS~1\AppData\Local\Temp\SNAGHTML25aad88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221907"/>
            <a:ext cx="4809446" cy="24539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i="1" dirty="0"/>
              <a:t>Tip of the Month!</a:t>
            </a:r>
          </a:p>
        </p:txBody>
      </p:sp>
      <p:sp>
        <p:nvSpPr>
          <p:cNvPr id="3" name="Content Placeholder 2"/>
          <p:cNvSpPr>
            <a:spLocks noGrp="1"/>
          </p:cNvSpPr>
          <p:nvPr>
            <p:ph idx="1"/>
          </p:nvPr>
        </p:nvSpPr>
        <p:spPr/>
        <p:txBody>
          <a:bodyPr/>
          <a:lstStyle/>
          <a:p>
            <a:r>
              <a:rPr lang="en-US" dirty="0"/>
              <a:t>Explain impact of new rule language</a:t>
            </a:r>
          </a:p>
          <a:p>
            <a:r>
              <a:rPr lang="en-US" dirty="0"/>
              <a:t>Show how in-state processes are incorporated into Interstate Business in your state</a:t>
            </a:r>
          </a:p>
          <a:p>
            <a:endParaRPr lang="en-US" dirty="0"/>
          </a:p>
        </p:txBody>
      </p:sp>
      <p:pic>
        <p:nvPicPr>
          <p:cNvPr id="4098" name="Picture 2" descr="C:\Users\MINDYS~1\AppData\Local\Temp\SNAGHTML25b745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44504">
            <a:off x="632674" y="3440588"/>
            <a:ext cx="2468452" cy="24009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3124200" y="5858426"/>
            <a:ext cx="5029200" cy="810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a:stretch>
            <a:fillRect/>
          </a:stretch>
        </p:blipFill>
        <p:spPr>
          <a:xfrm>
            <a:off x="1866900" y="4930173"/>
            <a:ext cx="4818293" cy="7880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775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 Tracking-Utah</a:t>
            </a:r>
          </a:p>
        </p:txBody>
      </p:sp>
      <p:sp>
        <p:nvSpPr>
          <p:cNvPr id="5" name="Content Placeholder 4"/>
          <p:cNvSpPr>
            <a:spLocks noGrp="1"/>
          </p:cNvSpPr>
          <p:nvPr>
            <p:ph idx="1"/>
          </p:nvPr>
        </p:nvSpPr>
        <p:spPr/>
        <p:txBody>
          <a:bodyPr/>
          <a:lstStyle/>
          <a:p>
            <a:r>
              <a:rPr lang="en-US" dirty="0"/>
              <a:t>Use Transmitted Activity Report-OVR Responses; Review Case Details</a:t>
            </a:r>
          </a:p>
        </p:txBody>
      </p:sp>
      <p:pic>
        <p:nvPicPr>
          <p:cNvPr id="6" name="Picture 5"/>
          <p:cNvPicPr>
            <a:picLocks noChangeAspect="1"/>
          </p:cNvPicPr>
          <p:nvPr/>
        </p:nvPicPr>
        <p:blipFill>
          <a:blip r:embed="rId3"/>
          <a:stretch>
            <a:fillRect/>
          </a:stretch>
        </p:blipFill>
        <p:spPr>
          <a:xfrm>
            <a:off x="228600" y="2667000"/>
            <a:ext cx="8778836"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8429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 in Bifurcated States</a:t>
            </a:r>
          </a:p>
        </p:txBody>
      </p:sp>
      <p:pic>
        <p:nvPicPr>
          <p:cNvPr id="2050" name="Picture 2" descr="C:\Users\MINDYS~1\AppData\Local\Temp\SNAGHTML25acc64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19400"/>
            <a:ext cx="8229600" cy="39311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 y="1524000"/>
            <a:ext cx="8153400" cy="1077218"/>
          </a:xfrm>
          <a:prstGeom prst="rect">
            <a:avLst/>
          </a:prstGeom>
        </p:spPr>
        <p:txBody>
          <a:bodyPr wrap="square">
            <a:spAutoFit/>
          </a:bodyPr>
          <a:lstStyle/>
          <a:p>
            <a:pPr marL="457200" indent="-457200" algn="l">
              <a:buFont typeface="Arial" panose="020B0604020202020204" pitchFamily="34" charset="0"/>
              <a:buChar char="•"/>
            </a:pPr>
            <a:r>
              <a:rPr lang="en-US" sz="3200" dirty="0">
                <a:latin typeface="Calibri" panose="020F0502020204030204" pitchFamily="34" charset="0"/>
              </a:rPr>
              <a:t>Agencies should work together in processing incoming dual supervision cases</a:t>
            </a:r>
          </a:p>
        </p:txBody>
      </p:sp>
    </p:spTree>
    <p:extLst>
      <p:ext uri="{BB962C8B-B14F-4D97-AF65-F5344CB8AC3E}">
        <p14:creationId xmlns:p14="http://schemas.microsoft.com/office/powerpoint/2010/main" val="13529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References for Stakeholders</a:t>
            </a:r>
          </a:p>
        </p:txBody>
      </p:sp>
      <p:sp>
        <p:nvSpPr>
          <p:cNvPr id="4" name="Rectangle 3"/>
          <p:cNvSpPr/>
          <p:nvPr/>
        </p:nvSpPr>
        <p:spPr>
          <a:xfrm>
            <a:off x="495300" y="1524000"/>
            <a:ext cx="8153400" cy="1077218"/>
          </a:xfrm>
          <a:prstGeom prst="rect">
            <a:avLst/>
          </a:prstGeom>
        </p:spPr>
        <p:txBody>
          <a:bodyPr wrap="square">
            <a:spAutoFit/>
          </a:bodyPr>
          <a:lstStyle/>
          <a:p>
            <a:pPr marL="457200" indent="-457200" algn="l">
              <a:buFont typeface="Arial" panose="020B0604020202020204" pitchFamily="34" charset="0"/>
              <a:buChar char="•"/>
            </a:pPr>
            <a:r>
              <a:rPr lang="en-US" sz="3200" dirty="0">
                <a:latin typeface="Calibri" panose="020F0502020204030204" pitchFamily="34" charset="0"/>
              </a:rPr>
              <a:t>Interstate Guide for Courts, Jails, Parole Boards</a:t>
            </a:r>
          </a:p>
        </p:txBody>
      </p:sp>
      <p:pic>
        <p:nvPicPr>
          <p:cNvPr id="3074" name="Picture 2" descr="C:\Users\MINDYS~1\AppData\Local\Temp\SNAGHTML25b38d7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76" y="2514600"/>
            <a:ext cx="8407247" cy="4068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1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for Offenders</a:t>
            </a:r>
          </a:p>
        </p:txBody>
      </p:sp>
      <p:pic>
        <p:nvPicPr>
          <p:cNvPr id="4" name="Content Placeholder 3"/>
          <p:cNvPicPr>
            <a:picLocks noGrp="1" noChangeAspect="1"/>
          </p:cNvPicPr>
          <p:nvPr>
            <p:ph idx="1"/>
          </p:nvPr>
        </p:nvPicPr>
        <p:blipFill rotWithShape="1">
          <a:blip r:embed="rId3"/>
          <a:srcRect l="16666" t="13352" r="40741" b="5441"/>
          <a:stretch/>
        </p:blipFill>
        <p:spPr>
          <a:xfrm>
            <a:off x="1371600" y="1676400"/>
            <a:ext cx="6210300" cy="4995242"/>
          </a:xfrm>
          <a:prstGeom prst="rect">
            <a:avLst/>
          </a:prstGeom>
        </p:spPr>
      </p:pic>
    </p:spTree>
    <p:extLst>
      <p:ext uri="{BB962C8B-B14F-4D97-AF65-F5344CB8AC3E}">
        <p14:creationId xmlns:p14="http://schemas.microsoft.com/office/powerpoint/2010/main" val="3338199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DCA Mentoring Program</a:t>
            </a:r>
          </a:p>
        </p:txBody>
      </p:sp>
      <p:sp>
        <p:nvSpPr>
          <p:cNvPr id="3" name="Content Placeholder 2"/>
          <p:cNvSpPr>
            <a:spLocks noGrp="1"/>
          </p:cNvSpPr>
          <p:nvPr>
            <p:ph idx="1"/>
          </p:nvPr>
        </p:nvSpPr>
        <p:spPr/>
        <p:txBody>
          <a:bodyPr/>
          <a:lstStyle/>
          <a:p>
            <a:r>
              <a:rPr lang="en-US" dirty="0"/>
              <a:t>New DCAs/ @ Commissioner request to resolve issues or technical &amp; training assistance</a:t>
            </a:r>
          </a:p>
          <a:p>
            <a:endParaRPr lang="en-US" dirty="0"/>
          </a:p>
          <a:p>
            <a:r>
              <a:rPr lang="en-US" dirty="0"/>
              <a:t>New Proposal for online assessment streamlined process</a:t>
            </a:r>
          </a:p>
        </p:txBody>
      </p:sp>
      <p:pic>
        <p:nvPicPr>
          <p:cNvPr id="4" name="Picture 3"/>
          <p:cNvPicPr>
            <a:picLocks noChangeAspect="1"/>
          </p:cNvPicPr>
          <p:nvPr/>
        </p:nvPicPr>
        <p:blipFill>
          <a:blip r:embed="rId3"/>
          <a:stretch>
            <a:fillRect/>
          </a:stretch>
        </p:blipFill>
        <p:spPr>
          <a:xfrm rot="1086146">
            <a:off x="6708981" y="3761048"/>
            <a:ext cx="2071818" cy="2667861"/>
          </a:xfrm>
          <a:prstGeom prst="rect">
            <a:avLst/>
          </a:prstGeom>
        </p:spPr>
      </p:pic>
    </p:spTree>
    <p:extLst>
      <p:ext uri="{BB962C8B-B14F-4D97-AF65-F5344CB8AC3E}">
        <p14:creationId xmlns:p14="http://schemas.microsoft.com/office/powerpoint/2010/main" val="4172794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Resources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332" y="1562506"/>
            <a:ext cx="1797756" cy="201566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00400"/>
            <a:ext cx="1430899" cy="143089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4343400"/>
            <a:ext cx="2286668" cy="1162878"/>
          </a:xfrm>
          <a:prstGeom prst="rect">
            <a:avLst/>
          </a:prstGeom>
        </p:spPr>
      </p:pic>
      <p:pic>
        <p:nvPicPr>
          <p:cNvPr id="13" name="Picture 12"/>
          <p:cNvPicPr>
            <a:picLocks noChangeAspect="1"/>
          </p:cNvPicPr>
          <p:nvPr/>
        </p:nvPicPr>
        <p:blipFill>
          <a:blip r:embed="rId6"/>
          <a:stretch>
            <a:fillRect/>
          </a:stretch>
        </p:blipFill>
        <p:spPr>
          <a:xfrm>
            <a:off x="1905000" y="1562506"/>
            <a:ext cx="3476869" cy="1517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7"/>
          <a:stretch>
            <a:fillRect/>
          </a:stretch>
        </p:blipFill>
        <p:spPr>
          <a:xfrm>
            <a:off x="2362200" y="4114800"/>
            <a:ext cx="3705490" cy="2154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76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2"/>
          </p:nvPr>
        </p:nvSpPr>
        <p:spPr>
          <a:xfrm>
            <a:off x="3886200" y="1181100"/>
            <a:ext cx="4953000" cy="4648200"/>
          </a:xfrm>
        </p:spPr>
        <p:txBody>
          <a:bodyPr/>
          <a:lstStyle/>
          <a:p>
            <a:pPr algn="ctr" eaLnBrk="1" hangingPunct="1">
              <a:lnSpc>
                <a:spcPct val="80000"/>
              </a:lnSpc>
              <a:buFontTx/>
              <a:buNone/>
            </a:pPr>
            <a:endParaRPr lang="en-US" sz="1600" dirty="0"/>
          </a:p>
          <a:p>
            <a:pPr algn="ctr" eaLnBrk="1" hangingPunct="1">
              <a:lnSpc>
                <a:spcPct val="80000"/>
              </a:lnSpc>
              <a:buFontTx/>
              <a:buNone/>
            </a:pPr>
            <a:endParaRPr lang="en-US" sz="1600" dirty="0"/>
          </a:p>
          <a:p>
            <a:pPr algn="ctr" eaLnBrk="1" hangingPunct="1">
              <a:lnSpc>
                <a:spcPct val="80000"/>
              </a:lnSpc>
              <a:buFontTx/>
              <a:buNone/>
            </a:pPr>
            <a:endParaRPr lang="en-US" sz="3600" b="1" dirty="0"/>
          </a:p>
          <a:p>
            <a:pPr algn="ctr" eaLnBrk="1" hangingPunct="1">
              <a:lnSpc>
                <a:spcPct val="80000"/>
              </a:lnSpc>
              <a:buFontTx/>
              <a:buNone/>
            </a:pPr>
            <a:r>
              <a:rPr lang="en-US" sz="3600" b="1" dirty="0"/>
              <a:t>ICAOS Compact Office Roles &amp; Responsibilities</a:t>
            </a:r>
          </a:p>
          <a:p>
            <a:pPr algn="ctr" eaLnBrk="1" hangingPunct="1">
              <a:lnSpc>
                <a:spcPct val="80000"/>
              </a:lnSpc>
              <a:buFontTx/>
              <a:buNone/>
            </a:pPr>
            <a:endParaRPr lang="en-US" sz="2800" b="1" dirty="0"/>
          </a:p>
          <a:p>
            <a:pPr algn="ctr" eaLnBrk="1" hangingPunct="1">
              <a:lnSpc>
                <a:spcPct val="80000"/>
              </a:lnSpc>
              <a:buFontTx/>
              <a:buNone/>
            </a:pPr>
            <a:endParaRPr lang="en-US" sz="2800" b="1" dirty="0"/>
          </a:p>
          <a:p>
            <a:pPr algn="ctr" eaLnBrk="1" hangingPunct="1">
              <a:lnSpc>
                <a:spcPct val="80000"/>
              </a:lnSpc>
              <a:buFontTx/>
              <a:buNone/>
            </a:pPr>
            <a:r>
              <a:rPr lang="en-US" sz="2800" b="1" dirty="0"/>
              <a:t>2016 DCA Training Institute</a:t>
            </a:r>
            <a:endParaRPr lang="en-US" sz="2800" dirty="0"/>
          </a:p>
          <a:p>
            <a:pPr eaLnBrk="1" hangingPunct="1">
              <a:lnSpc>
                <a:spcPct val="80000"/>
              </a:lnSpc>
              <a:buFontTx/>
              <a:buNone/>
            </a:pPr>
            <a:endParaRPr lang="en-US" sz="2800" dirty="0"/>
          </a:p>
          <a:p>
            <a:pPr eaLnBrk="1" hangingPunct="1">
              <a:lnSpc>
                <a:spcPct val="80000"/>
              </a:lnSpc>
              <a:buFontTx/>
              <a:buNone/>
            </a:pPr>
            <a:endParaRPr lang="en-US" sz="2800" dirty="0"/>
          </a:p>
          <a:p>
            <a:pPr eaLnBrk="1" hangingPunct="1">
              <a:lnSpc>
                <a:spcPct val="80000"/>
              </a:lnSpc>
              <a:buFontTx/>
              <a:buNone/>
            </a:pPr>
            <a:endParaRPr lang="en-US" sz="2800" dirty="0"/>
          </a:p>
          <a:p>
            <a:pPr eaLnBrk="1" hangingPunct="1">
              <a:lnSpc>
                <a:spcPct val="80000"/>
              </a:lnSpc>
              <a:buFontTx/>
              <a:buNone/>
            </a:pPr>
            <a:endParaRPr lang="en-US" sz="28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300" dirty="0"/>
          </a:p>
          <a:p>
            <a:pPr eaLnBrk="1" hangingPunct="1">
              <a:lnSpc>
                <a:spcPct val="80000"/>
              </a:lnSpc>
              <a:buFontTx/>
              <a:buNone/>
            </a:pPr>
            <a:endParaRPr lang="en-US" sz="1600" dirty="0"/>
          </a:p>
        </p:txBody>
      </p:sp>
      <p:pic>
        <p:nvPicPr>
          <p:cNvPr id="18435" name="Picture 6" descr="ICAOS_Logo"/>
          <p:cNvPicPr>
            <a:picLocks noChangeAspect="1" noChangeArrowheads="1"/>
          </p:cNvPicPr>
          <p:nvPr/>
        </p:nvPicPr>
        <p:blipFill>
          <a:blip r:embed="rId3" cstate="print"/>
          <a:srcRect/>
          <a:stretch>
            <a:fillRect/>
          </a:stretch>
        </p:blipFill>
        <p:spPr bwMode="auto">
          <a:xfrm>
            <a:off x="762000" y="2286000"/>
            <a:ext cx="2576513" cy="2517775"/>
          </a:xfrm>
          <a:prstGeom prst="rect">
            <a:avLst/>
          </a:prstGeom>
          <a:noFill/>
          <a:ln w="9525">
            <a:noFill/>
            <a:miter lim="800000"/>
            <a:headEnd/>
            <a:tailEnd/>
          </a:ln>
        </p:spPr>
      </p:pic>
      <p:sp>
        <p:nvSpPr>
          <p:cNvPr id="18436" name="Line 9"/>
          <p:cNvSpPr>
            <a:spLocks noChangeShapeType="1"/>
          </p:cNvSpPr>
          <p:nvPr/>
        </p:nvSpPr>
        <p:spPr bwMode="auto">
          <a:xfrm>
            <a:off x="3810000" y="1295400"/>
            <a:ext cx="0" cy="4419600"/>
          </a:xfrm>
          <a:prstGeom prst="line">
            <a:avLst/>
          </a:prstGeom>
          <a:noFill/>
          <a:ln w="47625">
            <a:solidFill>
              <a:schemeClr val="accent2"/>
            </a:solidFill>
            <a:round/>
            <a:headEnd/>
            <a:tailEnd/>
          </a:ln>
        </p:spPr>
        <p:txBody>
          <a:bodyPr wrap="none">
            <a:spAutoFit/>
          </a:bodyPr>
          <a:lstStyle/>
          <a:p>
            <a:endParaRPr lang="en-US"/>
          </a:p>
        </p:txBody>
      </p:sp>
    </p:spTree>
    <p:extLst>
      <p:ext uri="{BB962C8B-B14F-4D97-AF65-F5344CB8AC3E}">
        <p14:creationId xmlns:p14="http://schemas.microsoft.com/office/powerpoint/2010/main" val="3259392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ICAOS Support</a:t>
            </a:r>
          </a:p>
        </p:txBody>
      </p:sp>
      <p:pic>
        <p:nvPicPr>
          <p:cNvPr id="4" name="Picture 3"/>
          <p:cNvPicPr>
            <a:picLocks noChangeAspect="1"/>
          </p:cNvPicPr>
          <p:nvPr/>
        </p:nvPicPr>
        <p:blipFill>
          <a:blip r:embed="rId3"/>
          <a:stretch>
            <a:fillRect/>
          </a:stretch>
        </p:blipFill>
        <p:spPr>
          <a:xfrm>
            <a:off x="533400" y="1600200"/>
            <a:ext cx="8153400" cy="4739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738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Office Training Module</a:t>
            </a:r>
          </a:p>
        </p:txBody>
      </p:sp>
      <p:pic>
        <p:nvPicPr>
          <p:cNvPr id="4" name="Picture 3"/>
          <p:cNvPicPr>
            <a:picLocks noChangeAspect="1"/>
          </p:cNvPicPr>
          <p:nvPr/>
        </p:nvPicPr>
        <p:blipFill>
          <a:blip r:embed="rId3"/>
          <a:stretch>
            <a:fillRect/>
          </a:stretch>
        </p:blipFill>
        <p:spPr>
          <a:xfrm>
            <a:off x="228600" y="1219200"/>
            <a:ext cx="8686800" cy="5532824"/>
          </a:xfrm>
          <a:prstGeom prst="rect">
            <a:avLst/>
          </a:prstGeom>
        </p:spPr>
      </p:pic>
    </p:spTree>
    <p:extLst>
      <p:ext uri="{BB962C8B-B14F-4D97-AF65-F5344CB8AC3E}">
        <p14:creationId xmlns:p14="http://schemas.microsoft.com/office/powerpoint/2010/main" val="277288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ctrTitle"/>
          </p:nvPr>
        </p:nvSpPr>
        <p:spPr>
          <a:xfrm>
            <a:off x="685800" y="1219200"/>
            <a:ext cx="7772400" cy="2381250"/>
          </a:xfrm>
        </p:spPr>
        <p:txBody>
          <a:bodyPr/>
          <a:lstStyle/>
          <a:p>
            <a:pPr eaLnBrk="1" hangingPunct="1">
              <a:defRPr/>
            </a:pPr>
            <a:r>
              <a:rPr lang="en-US" sz="4800" dirty="0"/>
              <a:t>Questions</a:t>
            </a:r>
          </a:p>
        </p:txBody>
      </p:sp>
      <p:sp>
        <p:nvSpPr>
          <p:cNvPr id="2" name="Subtitle 1"/>
          <p:cNvSpPr>
            <a:spLocks noGrp="1"/>
          </p:cNvSpPr>
          <p:nvPr>
            <p:ph type="subTitle" idx="1"/>
          </p:nvPr>
        </p:nvSpPr>
        <p:spPr/>
        <p:txBody>
          <a:bodyPr/>
          <a:lstStyle/>
          <a:p>
            <a:endParaRPr 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Training Objectives</a:t>
            </a:r>
          </a:p>
        </p:txBody>
      </p:sp>
      <p:sp>
        <p:nvSpPr>
          <p:cNvPr id="6" name="Content Placeholder 5"/>
          <p:cNvSpPr>
            <a:spLocks noGrp="1"/>
          </p:cNvSpPr>
          <p:nvPr>
            <p:ph idx="1"/>
          </p:nvPr>
        </p:nvSpPr>
        <p:spPr/>
        <p:txBody>
          <a:bodyPr/>
          <a:lstStyle/>
          <a:p>
            <a:r>
              <a:rPr lang="en-US" dirty="0"/>
              <a:t>Training Stakeholders</a:t>
            </a:r>
          </a:p>
          <a:p>
            <a:r>
              <a:rPr lang="en-US" dirty="0"/>
              <a:t>Applying the Rules w/Purpose of the Compact</a:t>
            </a:r>
          </a:p>
          <a:p>
            <a:r>
              <a:rPr lang="en-US" dirty="0"/>
              <a:t>Ensuring Quality Information</a:t>
            </a:r>
          </a:p>
          <a:p>
            <a:r>
              <a:rPr lang="en-US" dirty="0"/>
              <a:t>Best Practices/Shared Documents</a:t>
            </a:r>
          </a:p>
          <a:p>
            <a:r>
              <a:rPr lang="en-US" dirty="0"/>
              <a:t>DCA Mentoring Program</a:t>
            </a:r>
          </a:p>
          <a:p>
            <a:r>
              <a:rPr lang="en-US" dirty="0"/>
              <a:t>Resources</a:t>
            </a:r>
          </a:p>
        </p:txBody>
      </p:sp>
    </p:spTree>
    <p:extLst>
      <p:ext uri="{BB962C8B-B14F-4D97-AF65-F5344CB8AC3E}">
        <p14:creationId xmlns:p14="http://schemas.microsoft.com/office/powerpoint/2010/main" val="393215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1981200"/>
            <a:ext cx="7924800" cy="4374489"/>
          </a:xfrm>
        </p:spPr>
      </p:pic>
    </p:spTree>
    <p:extLst>
      <p:ext uri="{BB962C8B-B14F-4D97-AF65-F5344CB8AC3E}">
        <p14:creationId xmlns:p14="http://schemas.microsoft.com/office/powerpoint/2010/main" val="234180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Work the Rules, Don’t Let the Rules Work You!!</a:t>
            </a:r>
          </a:p>
        </p:txBody>
      </p:sp>
      <p:sp>
        <p:nvSpPr>
          <p:cNvPr id="3" name="Content Placeholder 2"/>
          <p:cNvSpPr>
            <a:spLocks noGrp="1"/>
          </p:cNvSpPr>
          <p:nvPr>
            <p:ph idx="1"/>
          </p:nvPr>
        </p:nvSpPr>
        <p:spPr/>
        <p:txBody>
          <a:bodyPr>
            <a:normAutofit fontScale="92500" lnSpcReduction="20000"/>
          </a:bodyPr>
          <a:lstStyle/>
          <a:p>
            <a:r>
              <a:rPr lang="en-US" dirty="0"/>
              <a:t>Operationalize the rules when training stakeholders</a:t>
            </a:r>
          </a:p>
          <a:p>
            <a:pPr marL="742950" lvl="2" indent="-342900">
              <a:buFont typeface="Wingdings" panose="05000000000000000000" pitchFamily="2" charset="2"/>
              <a:buChar char="ü"/>
            </a:pPr>
            <a:r>
              <a:rPr lang="en-US" sz="2800" dirty="0"/>
              <a:t>Compact offices have a duty to communicate &amp; cooperate with other state compact offices while supporting the field</a:t>
            </a:r>
          </a:p>
          <a:p>
            <a:endParaRPr lang="en-US" dirty="0"/>
          </a:p>
          <a:p>
            <a:endParaRPr lang="en-US" dirty="0"/>
          </a:p>
          <a:p>
            <a:r>
              <a:rPr lang="en-US" dirty="0"/>
              <a:t>Reinforce purpose and goals of the compact as well as the authority of the compact office</a:t>
            </a:r>
          </a:p>
          <a:p>
            <a:pPr marL="857250" lvl="1" indent="-457200">
              <a:buFont typeface="Wingdings" panose="05000000000000000000" pitchFamily="2" charset="2"/>
              <a:buChar char="ü"/>
            </a:pPr>
            <a:r>
              <a:rPr lang="en-US" dirty="0"/>
              <a:t>What’s best for public safety?</a:t>
            </a:r>
          </a:p>
          <a:p>
            <a:pPr marL="857250" lvl="1" indent="-457200" fontAlgn="auto">
              <a:spcAft>
                <a:spcPts val="0"/>
              </a:spcAft>
              <a:buFont typeface="Wingdings" panose="05000000000000000000" pitchFamily="2" charset="2"/>
              <a:buChar char="ü"/>
            </a:pPr>
            <a:r>
              <a:rPr lang="en-US" dirty="0"/>
              <a:t>What’s best for the offender?</a:t>
            </a:r>
          </a:p>
          <a:p>
            <a:endParaRPr lang="en-US" dirty="0"/>
          </a:p>
        </p:txBody>
      </p:sp>
    </p:spTree>
    <p:extLst>
      <p:ext uri="{BB962C8B-B14F-4D97-AF65-F5344CB8AC3E}">
        <p14:creationId xmlns:p14="http://schemas.microsoft.com/office/powerpoint/2010/main" val="13269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n-US" dirty="0"/>
              <a:t>Purpose of ICAOS</a:t>
            </a:r>
          </a:p>
        </p:txBody>
      </p:sp>
      <p:sp>
        <p:nvSpPr>
          <p:cNvPr id="3076" name="Rectangle 3"/>
          <p:cNvSpPr>
            <a:spLocks noGrp="1" noChangeArrowheads="1"/>
          </p:cNvSpPr>
          <p:nvPr>
            <p:ph type="body" idx="1"/>
          </p:nvPr>
        </p:nvSpPr>
        <p:spPr>
          <a:xfrm>
            <a:off x="457200" y="1828800"/>
            <a:ext cx="8229600" cy="4297363"/>
          </a:xfrm>
        </p:spPr>
        <p:txBody>
          <a:bodyPr/>
          <a:lstStyle/>
          <a:p>
            <a:pPr eaLnBrk="1" hangingPunct="1"/>
            <a:r>
              <a:rPr lang="en-US" dirty="0"/>
              <a:t>Promote Public Safety</a:t>
            </a:r>
          </a:p>
          <a:p>
            <a:pPr lvl="1" eaLnBrk="1" hangingPunct="1"/>
            <a:r>
              <a:rPr lang="en-US" b="1" u="sng" dirty="0"/>
              <a:t>Communication &amp; Cooperation</a:t>
            </a:r>
          </a:p>
          <a:p>
            <a:pPr eaLnBrk="1" hangingPunct="1"/>
            <a:r>
              <a:rPr lang="en-US" dirty="0"/>
              <a:t>Protect the Rights of Victims</a:t>
            </a:r>
          </a:p>
          <a:p>
            <a:pPr eaLnBrk="1" hangingPunct="1"/>
            <a:r>
              <a:rPr lang="en-US" dirty="0"/>
              <a:t>Effective Supervision/Rehabilitation</a:t>
            </a:r>
          </a:p>
          <a:p>
            <a:pPr eaLnBrk="1" hangingPunct="1"/>
            <a:endParaRPr lang="en-US" dirty="0"/>
          </a:p>
          <a:p>
            <a:pPr eaLnBrk="1" hangingPunct="1"/>
            <a:r>
              <a:rPr lang="en-US" dirty="0"/>
              <a:t>Control Movement of Offenders</a:t>
            </a:r>
          </a:p>
          <a:p>
            <a:pPr eaLnBrk="1" hangingPunct="1"/>
            <a:r>
              <a:rPr lang="en-US" dirty="0"/>
              <a:t>Provide for Effective Tracking </a:t>
            </a:r>
          </a:p>
        </p:txBody>
      </p:sp>
      <p:pic>
        <p:nvPicPr>
          <p:cNvPr id="3077" name="Picture 5" descr="ICOTS_logo_Powerpoint-4.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7025" y="41910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70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 Rules as Your Guide</a:t>
            </a:r>
          </a:p>
        </p:txBody>
      </p:sp>
      <p:sp>
        <p:nvSpPr>
          <p:cNvPr id="3" name="Content Placeholder 2"/>
          <p:cNvSpPr>
            <a:spLocks noGrp="1"/>
          </p:cNvSpPr>
          <p:nvPr>
            <p:ph idx="1"/>
          </p:nvPr>
        </p:nvSpPr>
        <p:spPr/>
        <p:txBody>
          <a:bodyPr/>
          <a:lstStyle/>
          <a:p>
            <a:r>
              <a:rPr lang="en-US" dirty="0"/>
              <a:t>Rules are a framework….</a:t>
            </a:r>
          </a:p>
          <a:p>
            <a:pPr lvl="1"/>
            <a:r>
              <a:rPr lang="en-US" i="1" dirty="0"/>
              <a:t>Do not cover specific scenarios</a:t>
            </a:r>
          </a:p>
          <a:p>
            <a:pPr lvl="1"/>
            <a:r>
              <a:rPr lang="en-US" i="1" dirty="0"/>
              <a:t>Even Advisory Opinions are for specific cases</a:t>
            </a:r>
          </a:p>
          <a:p>
            <a:endParaRPr lang="en-US" dirty="0"/>
          </a:p>
          <a:p>
            <a:r>
              <a:rPr lang="en-US" dirty="0"/>
              <a:t>Statute language</a:t>
            </a:r>
          </a:p>
          <a:p>
            <a:pPr lvl="1"/>
            <a:r>
              <a:rPr lang="en-US" i="1" dirty="0"/>
              <a:t>The Interstate Commission…will promulgate rules to achieve the purpose of this compact</a:t>
            </a:r>
          </a:p>
          <a:p>
            <a:pPr lvl="1"/>
            <a:endParaRPr lang="en-US" dirty="0"/>
          </a:p>
          <a:p>
            <a:endParaRPr lang="en-US" dirty="0"/>
          </a:p>
        </p:txBody>
      </p:sp>
    </p:spTree>
    <p:extLst>
      <p:ext uri="{BB962C8B-B14F-4D97-AF65-F5344CB8AC3E}">
        <p14:creationId xmlns:p14="http://schemas.microsoft.com/office/powerpoint/2010/main" val="1570237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Obligation</a:t>
            </a:r>
            <a:r>
              <a:rPr lang="en-US" dirty="0"/>
              <a:t> to Review Activities</a:t>
            </a:r>
          </a:p>
        </p:txBody>
      </p:sp>
      <p:sp>
        <p:nvSpPr>
          <p:cNvPr id="4" name="Text Placeholder 3"/>
          <p:cNvSpPr>
            <a:spLocks noGrp="1"/>
          </p:cNvSpPr>
          <p:nvPr>
            <p:ph type="body" idx="1"/>
          </p:nvPr>
        </p:nvSpPr>
        <p:spPr/>
        <p:txBody>
          <a:bodyPr/>
          <a:lstStyle/>
          <a:p>
            <a:r>
              <a:rPr lang="en-US" dirty="0"/>
              <a:t>DO	</a:t>
            </a:r>
          </a:p>
        </p:txBody>
      </p:sp>
      <p:sp>
        <p:nvSpPr>
          <p:cNvPr id="5" name="Content Placeholder 4"/>
          <p:cNvSpPr>
            <a:spLocks noGrp="1"/>
          </p:cNvSpPr>
          <p:nvPr>
            <p:ph sz="half" idx="2"/>
          </p:nvPr>
        </p:nvSpPr>
        <p:spPr>
          <a:xfrm>
            <a:off x="457200" y="2174875"/>
            <a:ext cx="4040188" cy="4302126"/>
          </a:xfrm>
        </p:spPr>
        <p:txBody>
          <a:bodyPr/>
          <a:lstStyle/>
          <a:p>
            <a:r>
              <a:rPr lang="en-US" dirty="0"/>
              <a:t>Review </a:t>
            </a:r>
            <a:r>
              <a:rPr lang="en-US" u="sng" dirty="0"/>
              <a:t>Outgoing</a:t>
            </a:r>
            <a:r>
              <a:rPr lang="en-US" dirty="0"/>
              <a:t> &amp; </a:t>
            </a:r>
            <a:r>
              <a:rPr lang="en-US" u="sng" dirty="0"/>
              <a:t>Incoming</a:t>
            </a:r>
            <a:r>
              <a:rPr lang="en-US" dirty="0"/>
              <a:t> activities</a:t>
            </a:r>
          </a:p>
          <a:p>
            <a:pPr lvl="1"/>
            <a:r>
              <a:rPr lang="en-US" dirty="0"/>
              <a:t>READ through the entire activity</a:t>
            </a:r>
          </a:p>
          <a:p>
            <a:r>
              <a:rPr lang="en-US" dirty="0"/>
              <a:t>Ensure ‘quality’  ICOTS activities are going out of your state</a:t>
            </a:r>
          </a:p>
          <a:p>
            <a:r>
              <a:rPr lang="en-US" dirty="0"/>
              <a:t>Ask for more information</a:t>
            </a:r>
          </a:p>
          <a:p>
            <a:endParaRPr lang="en-US" dirty="0"/>
          </a:p>
        </p:txBody>
      </p:sp>
      <p:sp>
        <p:nvSpPr>
          <p:cNvPr id="6" name="Text Placeholder 5"/>
          <p:cNvSpPr>
            <a:spLocks noGrp="1"/>
          </p:cNvSpPr>
          <p:nvPr>
            <p:ph type="body" sz="quarter" idx="3"/>
          </p:nvPr>
        </p:nvSpPr>
        <p:spPr/>
        <p:txBody>
          <a:bodyPr/>
          <a:lstStyle/>
          <a:p>
            <a:r>
              <a:rPr lang="en-US" dirty="0"/>
              <a:t>DON’T</a:t>
            </a:r>
          </a:p>
        </p:txBody>
      </p:sp>
      <p:sp>
        <p:nvSpPr>
          <p:cNvPr id="7" name="Content Placeholder 6"/>
          <p:cNvSpPr>
            <a:spLocks noGrp="1"/>
          </p:cNvSpPr>
          <p:nvPr>
            <p:ph sz="quarter" idx="4"/>
          </p:nvPr>
        </p:nvSpPr>
        <p:spPr>
          <a:xfrm>
            <a:off x="4645025" y="2174874"/>
            <a:ext cx="4041775" cy="4454525"/>
          </a:xfrm>
        </p:spPr>
        <p:txBody>
          <a:bodyPr>
            <a:normAutofit/>
          </a:bodyPr>
          <a:lstStyle/>
          <a:p>
            <a:r>
              <a:rPr lang="en-US" dirty="0"/>
              <a:t>Communicate with other states using the ‘send back’</a:t>
            </a:r>
          </a:p>
          <a:p>
            <a:r>
              <a:rPr lang="en-US" dirty="0"/>
              <a:t>Use the rules </a:t>
            </a:r>
            <a:r>
              <a:rPr lang="en-US" u="sng" dirty="0"/>
              <a:t>against</a:t>
            </a:r>
            <a:r>
              <a:rPr lang="en-US" dirty="0"/>
              <a:t> getting the offender where they need to be</a:t>
            </a:r>
          </a:p>
          <a:p>
            <a:r>
              <a:rPr lang="en-US" dirty="0"/>
              <a:t>Assume a state is ‘using a rule loophole’ </a:t>
            </a:r>
          </a:p>
          <a:p>
            <a:pPr lvl="1"/>
            <a:r>
              <a:rPr lang="en-US" i="1" dirty="0"/>
              <a:t>Remember circumventing or using a rule against the purposes imposes liability just as failure to comply with a rule</a:t>
            </a:r>
          </a:p>
        </p:txBody>
      </p:sp>
    </p:spTree>
    <p:extLst>
      <p:ext uri="{BB962C8B-B14F-4D97-AF65-F5344CB8AC3E}">
        <p14:creationId xmlns:p14="http://schemas.microsoft.com/office/powerpoint/2010/main" val="197427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Transfer Review</a:t>
            </a:r>
          </a:p>
        </p:txBody>
      </p:sp>
      <p:sp>
        <p:nvSpPr>
          <p:cNvPr id="8" name="Content Placeholder 7"/>
          <p:cNvSpPr>
            <a:spLocks noGrp="1"/>
          </p:cNvSpPr>
          <p:nvPr>
            <p:ph idx="1"/>
          </p:nvPr>
        </p:nvSpPr>
        <p:spPr>
          <a:xfrm>
            <a:off x="457200" y="1417638"/>
            <a:ext cx="8229600" cy="5211762"/>
          </a:xfrm>
        </p:spPr>
        <p:txBody>
          <a:bodyPr>
            <a:normAutofit fontScale="85000" lnSpcReduction="20000"/>
          </a:bodyPr>
          <a:lstStyle/>
          <a:p>
            <a:r>
              <a:rPr lang="en-US" dirty="0"/>
              <a:t>Review the offenses between ICOTS and your in-house database </a:t>
            </a:r>
          </a:p>
          <a:p>
            <a:endParaRPr lang="en-US" dirty="0"/>
          </a:p>
          <a:p>
            <a:r>
              <a:rPr lang="en-US" dirty="0"/>
              <a:t>Open EACH attachment </a:t>
            </a:r>
          </a:p>
          <a:p>
            <a:endParaRPr lang="en-US" dirty="0"/>
          </a:p>
          <a:p>
            <a:r>
              <a:rPr lang="en-US" dirty="0"/>
              <a:t>Is the TR/RI reason legitimate under the rules?  </a:t>
            </a:r>
          </a:p>
          <a:p>
            <a:pPr lvl="1"/>
            <a:r>
              <a:rPr lang="en-US" i="1" dirty="0"/>
              <a:t>Are they really a resident?  </a:t>
            </a:r>
          </a:p>
          <a:p>
            <a:pPr marL="0" indent="0">
              <a:buNone/>
            </a:pPr>
            <a:r>
              <a:rPr lang="en-US" dirty="0"/>
              <a:t> </a:t>
            </a:r>
          </a:p>
          <a:p>
            <a:r>
              <a:rPr lang="en-US" dirty="0"/>
              <a:t>Is the application/waiver signed &amp; populated? </a:t>
            </a:r>
          </a:p>
          <a:p>
            <a:endParaRPr lang="en-US" dirty="0"/>
          </a:p>
          <a:p>
            <a:r>
              <a:rPr lang="en-US" dirty="0"/>
              <a:t>When rejecting, Is the reason for the rejection legitimate?</a:t>
            </a:r>
          </a:p>
          <a:p>
            <a:endParaRPr lang="en-US" dirty="0"/>
          </a:p>
        </p:txBody>
      </p:sp>
    </p:spTree>
    <p:extLst>
      <p:ext uri="{BB962C8B-B14F-4D97-AF65-F5344CB8AC3E}">
        <p14:creationId xmlns:p14="http://schemas.microsoft.com/office/powerpoint/2010/main" val="2912168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WNER\DON BLACKBURN" val="Don Blackburn|dblackburn@csg.org|&lt;notes&gt;"/>
  <p:tag name="FLOAT" val="Yes"/>
  <p:tag name="IETEXT" val="Short"/>
  <p:tag name="LMS_PUBLISH" val="No"/>
  <p:tag name="PRESENTER_PIC" val="C:\Documents and Settings\dkincaid\My Documents\Misc\My Pictures\Diane.jpg"/>
  <p:tag name="PRESENTATION_TITLE" val="ICAOS Training Presentation2"/>
  <p:tag name="EXPANDSHOWBAR" val="False"/>
  <p:tag name="REQUIREPASSWORD" val="False"/>
  <p:tag name="COUNTDOWNSTYLE" val="-1"/>
  <p:tag name="COUNTDOWNSECONDS" val="10"/>
  <p:tag name="ALLOWDUPLICATES" val="False"/>
  <p:tag name="AUTOADVANCE" val="False"/>
  <p:tag name="STDCHART" val="1"/>
  <p:tag name="BUBBLENAMEVISIBLE" val="True"/>
  <p:tag name="DEFAULTNUMTEAMS" val="5"/>
  <p:tag name="CUSTOMCELLBACKCOLOR2" val="-4194304"/>
  <p:tag name="DISPLAYNAME" val="True"/>
  <p:tag name="GRIDROTATIONINTERVAL" val="2"/>
  <p:tag name="POLLINGCYCLE" val="2"/>
  <p:tag name="INCLUDENONRESPONDERS" val="False"/>
  <p:tag name="ALLOWUSERFEEDBACK" val="True"/>
  <p:tag name="ADDINALWAYSLOADED" val="True"/>
  <p:tag name="EMAIL" val="No"/>
  <p:tag name="IEALL" val="Yes"/>
  <p:tag name="ACTIVE" val="No"/>
  <p:tag name="PRESENTER_EMAIL" val="dkincaid@csg.org"/>
  <p:tag name="LOGO_PIC_MODE" val="0"/>
  <p:tag name="USESECONDARYMONITOR" val="True"/>
  <p:tag name="ANSWERNOWSTYLE" val="-1"/>
  <p:tag name="RESPTABLESTYLE" val="-1"/>
  <p:tag name="BACKUPSESSIONS" val="True"/>
  <p:tag name="ROTATIONINTERVAL" val="2"/>
  <p:tag name="MAXRESPONDERS" val="5"/>
  <p:tag name="CUSTOMGRIDBACKCOLOR" val="-2830136"/>
  <p:tag name="CUSTOMCELLBACKCOLOR4" val="-65536"/>
  <p:tag name="GRIDOPACITY" val="90"/>
  <p:tag name="CHARTCOLORS" val="0"/>
  <p:tag name="PARTLISTDEFAULT" val="0"/>
  <p:tag name="REALTIMEBACKUP" val="False"/>
  <p:tag name="WARN" val="Yes"/>
  <p:tag name="IEHIDE" val="Yes"/>
  <p:tag name="PRESENTER" val="Diane Kincaid"/>
  <p:tag name="LASTPUBLISHED" val="C:\Documents and Settings\dkincaid\My Documents\Articulate Presenter\ICAOS Training Presentation2\index.html"/>
  <p:tag name="DEFAULTPORT" val="1001"/>
  <p:tag name="RESPCOUNTERFORMAT" val="0"/>
  <p:tag name="BACKUPMAINTENANCE" val="30"/>
  <p:tag name="PARTICIPANTSINLEADERBOARD" val="5"/>
  <p:tag name="BUBBLEGROUPING" val="3"/>
  <p:tag name="USESCHEMECOLORS" val="True"/>
  <p:tag name="GRIDSIZE" val="{Width=800, Height=600}"/>
  <p:tag name="MULTIRESPDIVISOR" val="1"/>
  <p:tag name="ZEROBASED" val="False"/>
  <p:tag name="OWNER\ASHLEY KENOYER" val="Ashley Kenoyer|akenoyer@csg.org|&lt;notes&gt;"/>
  <p:tag name="LMS_PROTOCOL_VERSION" val=" "/>
  <p:tag name="TPVERSION" val="2006"/>
  <p:tag name="ANSWERNOWTEXT" val="Answer Now"/>
  <p:tag name="NUMRESPONSES" val="1"/>
  <p:tag name="TEAMSINLEADERBOARD" val="5"/>
  <p:tag name="CUSTOMCELLBACKCOLOR1" val="-16776961"/>
  <p:tag name="AUTOSIZEGRID" val="True"/>
  <p:tag name="INCLUDEPPT" val="True"/>
  <p:tag name="CHARTSCALE" val="True"/>
  <p:tag name="LMS_PROTOCOL_METHOD" val=" "/>
  <p:tag name="SHOWBARVISIBLE" val="True"/>
  <p:tag name="INPUTSOURCE" val="1"/>
  <p:tag name="AUTOUPDATEALIASES" val="True"/>
  <p:tag name="CUSTOMCELLBACKCOLOR3" val="-16777024"/>
  <p:tag name="CHARTLABELS" val="0"/>
  <p:tag name="AUTOADJUSTPARTRANGE" val="True"/>
  <p:tag name="PRESENTER_BIO" val="Goofball extraordinaire"/>
  <p:tag name="BULLETTYPE" val="3"/>
  <p:tag name="REVIEWONLY" val="False"/>
  <p:tag name="DISPLAYDEVICENUMBER" val="True"/>
  <p:tag name="CORRECTPOINTVALUE" val="100"/>
  <p:tag name="IEINST" val="Yes"/>
  <p:tag name="RESPCOUNTERSTYLE" val="-1"/>
  <p:tag name="BUBBLEVALUEFORMAT" val="0.0"/>
  <p:tag name="RESETCHARTS" val="True"/>
  <p:tag name="LOGO_PIC" val="C:\Documents and Settings\dkincaid\My Documents\Adult_Commission_Logo.gif"/>
  <p:tag name="CHARTVALUEFORMAT" val="0"/>
  <p:tag name="GRIDPOSITION" val="1"/>
  <p:tag name="PRESENTER_PIC_MODE" val="0"/>
  <p:tag name="CUSTOMCELLFORECOLOR" val="-16777216"/>
  <p:tag name="IESEL" val="No"/>
  <p:tag name="DISPLAYDEVICEID" val="True"/>
  <p:tag name="USEENTERPRISEMANAGER" val="False"/>
  <p:tag name="ENABLEPRESENTERVPAD" val="False"/>
  <p:tag name="BUBBLESIZEVISIBLE" val="True"/>
  <p:tag name="SLDBRK" val="Yes"/>
  <p:tag name="INCORRECTPOINTVALUE" val="0"/>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Custom 4">
      <a:dk1>
        <a:srgbClr val="F2F2F2"/>
      </a:dk1>
      <a:lt1>
        <a:sysClr val="window" lastClr="FFFFFF"/>
      </a:lt1>
      <a:dk2>
        <a:srgbClr val="FFFFFF"/>
      </a:dk2>
      <a:lt2>
        <a:srgbClr val="FFFFFF"/>
      </a:lt2>
      <a:accent1>
        <a:srgbClr val="87BAFF"/>
      </a:accent1>
      <a:accent2>
        <a:srgbClr val="FFFFFF"/>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4">
      <a:dk1>
        <a:srgbClr val="F2F2F2"/>
      </a:dk1>
      <a:lt1>
        <a:sysClr val="window" lastClr="FFFFFF"/>
      </a:lt1>
      <a:dk2>
        <a:srgbClr val="FFFFFF"/>
      </a:dk2>
      <a:lt2>
        <a:srgbClr val="FFFFFF"/>
      </a:lt2>
      <a:accent1>
        <a:srgbClr val="87BAFF"/>
      </a:accent1>
      <a:accent2>
        <a:srgbClr val="FFFFFF"/>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C4626C29C6754FA20723C65DDF83F6" ma:contentTypeVersion="0" ma:contentTypeDescription="Create a new document." ma:contentTypeScope="" ma:versionID="79ff656894809d763c46488a9f3771c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E8DDC9-8BA1-4275-B049-9C9B03623637}">
  <ds:schemaRefs>
    <ds:schemaRef ds:uri="http://schemas.microsoft.com/sharepoint/v3/contenttype/forms"/>
  </ds:schemaRefs>
</ds:datastoreItem>
</file>

<file path=customXml/itemProps2.xml><?xml version="1.0" encoding="utf-8"?>
<ds:datastoreItem xmlns:ds="http://schemas.openxmlformats.org/officeDocument/2006/customXml" ds:itemID="{7389DCA8-28FF-4DEF-8D7E-6469C26DA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7484264-B08A-4C44-AC6D-4852160A8F7E}">
  <ds:schemaRefs>
    <ds:schemaRef ds:uri="http://purl.org/dc/term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40697</TotalTime>
  <Words>1186</Words>
  <Application>Microsoft Office PowerPoint</Application>
  <PresentationFormat>On-screen Show (4:3)</PresentationFormat>
  <Paragraphs>215</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Tahoma</vt:lpstr>
      <vt:lpstr>Wingdings</vt:lpstr>
      <vt:lpstr>1_Default Design</vt:lpstr>
      <vt:lpstr>Office Theme</vt:lpstr>
      <vt:lpstr>1_Office Theme</vt:lpstr>
      <vt:lpstr>PowerPoint Presentation</vt:lpstr>
      <vt:lpstr>PowerPoint Presentation</vt:lpstr>
      <vt:lpstr>Training Objectives</vt:lpstr>
      <vt:lpstr>Stakeholders</vt:lpstr>
      <vt:lpstr>Work the Rules, Don’t Let the Rules Work You!!</vt:lpstr>
      <vt:lpstr>Purpose of ICAOS</vt:lpstr>
      <vt:lpstr>Use the Rules as Your Guide</vt:lpstr>
      <vt:lpstr>Obligation to Review Activities</vt:lpstr>
      <vt:lpstr>Transfer Review</vt:lpstr>
      <vt:lpstr>Other Activity Review</vt:lpstr>
      <vt:lpstr>Communicate!</vt:lpstr>
      <vt:lpstr>Best Practices &amp; Shared Documents</vt:lpstr>
      <vt:lpstr>Tip of the Month!</vt:lpstr>
      <vt:lpstr>Warrant Tracking-Utah</vt:lpstr>
      <vt:lpstr>MOU’s in Bifurcated States</vt:lpstr>
      <vt:lpstr>Quick References for Stakeholders</vt:lpstr>
      <vt:lpstr>Quick Reference for Offenders</vt:lpstr>
      <vt:lpstr>DCA Mentoring Program</vt:lpstr>
      <vt:lpstr>Resources</vt:lpstr>
      <vt:lpstr>ICAOS Support</vt:lpstr>
      <vt:lpstr>Compact Office Training Module</vt:lpstr>
      <vt:lpstr>Questions</vt:lpstr>
    </vt:vector>
  </TitlesOfParts>
  <Company>ICAOS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Intro to ICAOS Rules &amp; Eligibility</dc:title>
  <dc:subject>ICAOS Rules</dc:subject>
  <dc:creator>Xavier Donnelly</dc:creator>
  <cp:keywords>rules, icaos, general provisions, compact, interstate compact, compact office,</cp:keywords>
  <cp:lastModifiedBy>MINDYSPRING</cp:lastModifiedBy>
  <cp:revision>745</cp:revision>
  <cp:lastPrinted>2015-09-14T12:58:20Z</cp:lastPrinted>
  <dcterms:created xsi:type="dcterms:W3CDTF">2003-11-24T18:56:54Z</dcterms:created>
  <dcterms:modified xsi:type="dcterms:W3CDTF">2016-09-12T11:55:42Z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UsedName">
    <vt:lpwstr>ICAOS Training Presentation2</vt:lpwstr>
  </property>
  <property fmtid="{D5CDD505-2E9C-101B-9397-08002B2CF9AE}" pid="3" name="ArticulatePath">
    <vt:lpwstr>ICAOS Training Presentation2</vt:lpwstr>
  </property>
</Properties>
</file>