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2.xml" ContentType="application/vnd.openxmlformats-officedocument.presentationml.tags+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ppt/tags/tag54.xml" ContentType="application/vnd.openxmlformats-officedocument.presentationml.tags+xml"/>
  <Override PartName="/ppt/notesSlides/notesSlide53.xml" ContentType="application/vnd.openxmlformats-officedocument.presentationml.notesSlide+xml"/>
  <Override PartName="/ppt/tags/tag55.xml" ContentType="application/vnd.openxmlformats-officedocument.presentationml.tags+xml"/>
  <Override PartName="/ppt/notesSlides/notesSlide54.xml" ContentType="application/vnd.openxmlformats-officedocument.presentationml.notesSlide+xml"/>
  <Override PartName="/ppt/tags/tag56.xml" ContentType="application/vnd.openxmlformats-officedocument.presentationml.tags+xml"/>
  <Override PartName="/ppt/notesSlides/notesSlide55.xml" ContentType="application/vnd.openxmlformats-officedocument.presentationml.notesSlide+xml"/>
  <Override PartName="/ppt/tags/tag57.xml" ContentType="application/vnd.openxmlformats-officedocument.presentationml.tags+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handoutMasterIdLst>
    <p:handoutMasterId r:id="rId59"/>
  </p:handoutMasterIdLst>
  <p:sldIdLst>
    <p:sldId id="256" r:id="rId2"/>
    <p:sldId id="312" r:id="rId3"/>
    <p:sldId id="313" r:id="rId4"/>
    <p:sldId id="314" r:id="rId5"/>
    <p:sldId id="310" r:id="rId6"/>
    <p:sldId id="321" r:id="rId7"/>
    <p:sldId id="308" r:id="rId8"/>
    <p:sldId id="297" r:id="rId9"/>
    <p:sldId id="311" r:id="rId10"/>
    <p:sldId id="322" r:id="rId11"/>
    <p:sldId id="309" r:id="rId12"/>
    <p:sldId id="259" r:id="rId13"/>
    <p:sldId id="307" r:id="rId14"/>
    <p:sldId id="306" r:id="rId15"/>
    <p:sldId id="318" r:id="rId16"/>
    <p:sldId id="319" r:id="rId17"/>
    <p:sldId id="320" r:id="rId18"/>
    <p:sldId id="315" r:id="rId19"/>
    <p:sldId id="330" r:id="rId20"/>
    <p:sldId id="317" r:id="rId21"/>
    <p:sldId id="316" r:id="rId22"/>
    <p:sldId id="323" r:id="rId23"/>
    <p:sldId id="357" r:id="rId24"/>
    <p:sldId id="333" r:id="rId25"/>
    <p:sldId id="331" r:id="rId26"/>
    <p:sldId id="332" r:id="rId27"/>
    <p:sldId id="325" r:id="rId28"/>
    <p:sldId id="336" r:id="rId29"/>
    <p:sldId id="334" r:id="rId30"/>
    <p:sldId id="326" r:id="rId31"/>
    <p:sldId id="335" r:id="rId32"/>
    <p:sldId id="337" r:id="rId33"/>
    <p:sldId id="327" r:id="rId34"/>
    <p:sldId id="338" r:id="rId35"/>
    <p:sldId id="339" r:id="rId36"/>
    <p:sldId id="341" r:id="rId37"/>
    <p:sldId id="342" r:id="rId38"/>
    <p:sldId id="343" r:id="rId39"/>
    <p:sldId id="344" r:id="rId40"/>
    <p:sldId id="348" r:id="rId41"/>
    <p:sldId id="349" r:id="rId42"/>
    <p:sldId id="350" r:id="rId43"/>
    <p:sldId id="345" r:id="rId44"/>
    <p:sldId id="346" r:id="rId45"/>
    <p:sldId id="358" r:id="rId46"/>
    <p:sldId id="347" r:id="rId47"/>
    <p:sldId id="351" r:id="rId48"/>
    <p:sldId id="353" r:id="rId49"/>
    <p:sldId id="352" r:id="rId50"/>
    <p:sldId id="340" r:id="rId51"/>
    <p:sldId id="328" r:id="rId52"/>
    <p:sldId id="354" r:id="rId53"/>
    <p:sldId id="355" r:id="rId54"/>
    <p:sldId id="329" r:id="rId55"/>
    <p:sldId id="301" r:id="rId56"/>
    <p:sldId id="296" r:id="rId57"/>
  </p:sldIdLst>
  <p:sldSz cx="9144000" cy="6858000" type="screen4x3"/>
  <p:notesSz cx="7315200" cy="9601200"/>
  <p:custDataLst>
    <p:tags r:id="rId6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19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49234" autoAdjust="0"/>
  </p:normalViewPr>
  <p:slideViewPr>
    <p:cSldViewPr snapToGrid="0">
      <p:cViewPr varScale="1">
        <p:scale>
          <a:sx n="42" d="100"/>
          <a:sy n="42" d="100"/>
        </p:scale>
        <p:origin x="2659"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Reporting ‘Significant Violations’ vs ‘Behavior Requiring Retaking’</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2016</c:v>
                </c:pt>
              </c:strCache>
            </c:strRef>
          </c:tx>
          <c:spPr>
            <a:ln w="31750"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Sheet1!$A$2:$A$6</c:f>
              <c:strCache>
                <c:ptCount val="5"/>
                <c:pt idx="0">
                  <c:v>May</c:v>
                </c:pt>
                <c:pt idx="1">
                  <c:v>June</c:v>
                </c:pt>
                <c:pt idx="2">
                  <c:v>July</c:v>
                </c:pt>
                <c:pt idx="3">
                  <c:v>August</c:v>
                </c:pt>
                <c:pt idx="4">
                  <c:v>September</c:v>
                </c:pt>
              </c:strCache>
            </c:strRef>
          </c:cat>
          <c:val>
            <c:numRef>
              <c:f>Sheet1!$B$2:$B$6</c:f>
              <c:numCache>
                <c:formatCode>General</c:formatCode>
                <c:ptCount val="5"/>
                <c:pt idx="0">
                  <c:v>1851</c:v>
                </c:pt>
                <c:pt idx="1">
                  <c:v>2083</c:v>
                </c:pt>
                <c:pt idx="2">
                  <c:v>1709</c:v>
                </c:pt>
                <c:pt idx="3">
                  <c:v>2118</c:v>
                </c:pt>
                <c:pt idx="4">
                  <c:v>1853</c:v>
                </c:pt>
              </c:numCache>
            </c:numRef>
          </c:val>
          <c:smooth val="0"/>
          <c:extLst>
            <c:ext xmlns:c16="http://schemas.microsoft.com/office/drawing/2014/chart" uri="{C3380CC4-5D6E-409C-BE32-E72D297353CC}">
              <c16:uniqueId val="{00000000-0EB2-497F-9AEF-0238C4A21383}"/>
            </c:ext>
          </c:extLst>
        </c:ser>
        <c:ser>
          <c:idx val="1"/>
          <c:order val="1"/>
          <c:tx>
            <c:strRef>
              <c:f>Sheet1!$C$1</c:f>
              <c:strCache>
                <c:ptCount val="1"/>
                <c:pt idx="0">
                  <c:v>2017</c:v>
                </c:pt>
              </c:strCache>
            </c:strRef>
          </c:tx>
          <c:spPr>
            <a:ln w="31750"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Sheet1!$A$2:$A$6</c:f>
              <c:strCache>
                <c:ptCount val="5"/>
                <c:pt idx="0">
                  <c:v>May</c:v>
                </c:pt>
                <c:pt idx="1">
                  <c:v>June</c:v>
                </c:pt>
                <c:pt idx="2">
                  <c:v>July</c:v>
                </c:pt>
                <c:pt idx="3">
                  <c:v>August</c:v>
                </c:pt>
                <c:pt idx="4">
                  <c:v>September</c:v>
                </c:pt>
              </c:strCache>
            </c:strRef>
          </c:cat>
          <c:val>
            <c:numRef>
              <c:f>Sheet1!$C$2:$C$6</c:f>
              <c:numCache>
                <c:formatCode>General</c:formatCode>
                <c:ptCount val="5"/>
                <c:pt idx="0">
                  <c:v>1574</c:v>
                </c:pt>
                <c:pt idx="1">
                  <c:v>458</c:v>
                </c:pt>
                <c:pt idx="2">
                  <c:v>372</c:v>
                </c:pt>
                <c:pt idx="3">
                  <c:v>528</c:v>
                </c:pt>
                <c:pt idx="4">
                  <c:v>500</c:v>
                </c:pt>
              </c:numCache>
            </c:numRef>
          </c:val>
          <c:smooth val="0"/>
          <c:extLst>
            <c:ext xmlns:c16="http://schemas.microsoft.com/office/drawing/2014/chart" uri="{C3380CC4-5D6E-409C-BE32-E72D297353CC}">
              <c16:uniqueId val="{00000001-0EB2-497F-9AEF-0238C4A21383}"/>
            </c:ext>
          </c:extLst>
        </c:ser>
        <c:ser>
          <c:idx val="2"/>
          <c:order val="2"/>
          <c:tx>
            <c:strRef>
              <c:f>Sheet1!$D$1</c:f>
              <c:strCache>
                <c:ptCount val="1"/>
                <c:pt idx="0">
                  <c:v>Retake Closures 2016</c:v>
                </c:pt>
              </c:strCache>
            </c:strRef>
          </c:tx>
          <c:spPr>
            <a:ln w="31750" cap="rnd">
              <a:solidFill>
                <a:schemeClr val="accent4"/>
              </a:solidFill>
              <a:round/>
            </a:ln>
            <a:effectLst/>
          </c:spPr>
          <c:marker>
            <c:symbol val="none"/>
          </c:marker>
          <c:cat>
            <c:strRef>
              <c:f>Sheet1!$A$2:$A$6</c:f>
              <c:strCache>
                <c:ptCount val="5"/>
                <c:pt idx="0">
                  <c:v>May</c:v>
                </c:pt>
                <c:pt idx="1">
                  <c:v>June</c:v>
                </c:pt>
                <c:pt idx="2">
                  <c:v>July</c:v>
                </c:pt>
                <c:pt idx="3">
                  <c:v>August</c:v>
                </c:pt>
                <c:pt idx="4">
                  <c:v>September</c:v>
                </c:pt>
              </c:strCache>
            </c:strRef>
          </c:cat>
          <c:val>
            <c:numRef>
              <c:f>Sheet1!$D$2:$D$6</c:f>
              <c:numCache>
                <c:formatCode>General</c:formatCode>
                <c:ptCount val="5"/>
                <c:pt idx="0">
                  <c:v>337</c:v>
                </c:pt>
                <c:pt idx="1">
                  <c:v>345</c:v>
                </c:pt>
                <c:pt idx="2">
                  <c:v>301</c:v>
                </c:pt>
                <c:pt idx="3">
                  <c:v>372</c:v>
                </c:pt>
                <c:pt idx="4">
                  <c:v>346</c:v>
                </c:pt>
              </c:numCache>
            </c:numRef>
          </c:val>
          <c:smooth val="0"/>
          <c:extLst>
            <c:ext xmlns:c16="http://schemas.microsoft.com/office/drawing/2014/chart" uri="{C3380CC4-5D6E-409C-BE32-E72D297353CC}">
              <c16:uniqueId val="{00000003-0EB2-497F-9AEF-0238C4A21383}"/>
            </c:ext>
          </c:extLst>
        </c:ser>
        <c:ser>
          <c:idx val="3"/>
          <c:order val="3"/>
          <c:tx>
            <c:strRef>
              <c:f>Sheet1!$E$1</c:f>
              <c:strCache>
                <c:ptCount val="1"/>
                <c:pt idx="0">
                  <c:v>Retake Closures 2017</c:v>
                </c:pt>
              </c:strCache>
            </c:strRef>
          </c:tx>
          <c:spPr>
            <a:ln w="31750" cap="rnd">
              <a:solidFill>
                <a:schemeClr val="accent6">
                  <a:lumMod val="60000"/>
                </a:schemeClr>
              </a:solidFill>
              <a:round/>
            </a:ln>
            <a:effectLst/>
          </c:spPr>
          <c:marker>
            <c:symbol val="none"/>
          </c:marker>
          <c:cat>
            <c:strRef>
              <c:f>Sheet1!$A$2:$A$6</c:f>
              <c:strCache>
                <c:ptCount val="5"/>
                <c:pt idx="0">
                  <c:v>May</c:v>
                </c:pt>
                <c:pt idx="1">
                  <c:v>June</c:v>
                </c:pt>
                <c:pt idx="2">
                  <c:v>July</c:v>
                </c:pt>
                <c:pt idx="3">
                  <c:v>August</c:v>
                </c:pt>
                <c:pt idx="4">
                  <c:v>September</c:v>
                </c:pt>
              </c:strCache>
            </c:strRef>
          </c:cat>
          <c:val>
            <c:numRef>
              <c:f>Sheet1!$E$2:$E$6</c:f>
              <c:numCache>
                <c:formatCode>General</c:formatCode>
                <c:ptCount val="5"/>
                <c:pt idx="0">
                  <c:v>358</c:v>
                </c:pt>
                <c:pt idx="1">
                  <c:v>330</c:v>
                </c:pt>
                <c:pt idx="2">
                  <c:v>264</c:v>
                </c:pt>
                <c:pt idx="3">
                  <c:v>392</c:v>
                </c:pt>
                <c:pt idx="4">
                  <c:v>450</c:v>
                </c:pt>
              </c:numCache>
            </c:numRef>
          </c:val>
          <c:smooth val="0"/>
          <c:extLst>
            <c:ext xmlns:c16="http://schemas.microsoft.com/office/drawing/2014/chart" uri="{C3380CC4-5D6E-409C-BE32-E72D297353CC}">
              <c16:uniqueId val="{00000002-7A2B-402E-BBC6-D8CEAF768C1E}"/>
            </c:ext>
          </c:extLst>
        </c:ser>
        <c:dLbls>
          <c:showLegendKey val="0"/>
          <c:showVal val="0"/>
          <c:showCatName val="0"/>
          <c:showSerName val="0"/>
          <c:showPercent val="0"/>
          <c:showBubbleSize val="0"/>
        </c:dLbls>
        <c:smooth val="0"/>
        <c:axId val="423419696"/>
        <c:axId val="423420680"/>
      </c:lineChart>
      <c:catAx>
        <c:axId val="423419696"/>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23420680"/>
        <c:crosses val="autoZero"/>
        <c:auto val="1"/>
        <c:lblAlgn val="ctr"/>
        <c:lblOffset val="100"/>
        <c:noMultiLvlLbl val="0"/>
      </c:catAx>
      <c:valAx>
        <c:axId val="42342068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234196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Violation Report Usage</a:t>
            </a:r>
            <a:r>
              <a:rPr lang="en-US" baseline="0" dirty="0" smtClean="0"/>
              <a:t> Compared to Actual </a:t>
            </a:r>
            <a:r>
              <a:rPr lang="en-US" baseline="0" dirty="0" err="1" smtClean="0"/>
              <a:t>Retakings</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Violations Reported (excluding New Crime &amp; Absconders)</c:v>
                </c:pt>
              </c:strCache>
            </c:strRef>
          </c:tx>
          <c:spPr>
            <a:solidFill>
              <a:schemeClr val="accent1"/>
            </a:solidFill>
            <a:ln>
              <a:noFill/>
            </a:ln>
            <a:effectLst/>
          </c:spPr>
          <c:invertIfNegative val="0"/>
          <c:cat>
            <c:strRef>
              <c:f>Sheet1!$A$2:$A$3</c:f>
              <c:strCache>
                <c:ptCount val="2"/>
                <c:pt idx="0">
                  <c:v>FY2017/Significant Violation</c:v>
                </c:pt>
                <c:pt idx="1">
                  <c:v>FY2018/Behavior Requiring Retaking</c:v>
                </c:pt>
              </c:strCache>
            </c:strRef>
          </c:cat>
          <c:val>
            <c:numRef>
              <c:f>Sheet1!$B$2:$B$3</c:f>
              <c:numCache>
                <c:formatCode>General</c:formatCode>
                <c:ptCount val="2"/>
                <c:pt idx="0">
                  <c:v>16281</c:v>
                </c:pt>
                <c:pt idx="1">
                  <c:v>3850</c:v>
                </c:pt>
              </c:numCache>
            </c:numRef>
          </c:val>
          <c:extLst>
            <c:ext xmlns:c16="http://schemas.microsoft.com/office/drawing/2014/chart" uri="{C3380CC4-5D6E-409C-BE32-E72D297353CC}">
              <c16:uniqueId val="{00000000-15F4-4EF1-9FB8-1D59F69D7B50}"/>
            </c:ext>
          </c:extLst>
        </c:ser>
        <c:ser>
          <c:idx val="1"/>
          <c:order val="1"/>
          <c:tx>
            <c:strRef>
              <c:f>Sheet1!$C$1</c:f>
              <c:strCache>
                <c:ptCount val="1"/>
                <c:pt idx="0">
                  <c:v>Closure Reason 'Retaken'</c:v>
                </c:pt>
              </c:strCache>
            </c:strRef>
          </c:tx>
          <c:spPr>
            <a:solidFill>
              <a:schemeClr val="accent3"/>
            </a:solidFill>
            <a:ln>
              <a:noFill/>
            </a:ln>
            <a:effectLst/>
          </c:spPr>
          <c:invertIfNegative val="0"/>
          <c:cat>
            <c:strRef>
              <c:f>Sheet1!$A$2:$A$3</c:f>
              <c:strCache>
                <c:ptCount val="2"/>
                <c:pt idx="0">
                  <c:v>FY2017/Significant Violation</c:v>
                </c:pt>
                <c:pt idx="1">
                  <c:v>FY2018/Behavior Requiring Retaking</c:v>
                </c:pt>
              </c:strCache>
            </c:strRef>
          </c:cat>
          <c:val>
            <c:numRef>
              <c:f>Sheet1!$C$2:$C$3</c:f>
              <c:numCache>
                <c:formatCode>General</c:formatCode>
                <c:ptCount val="2"/>
                <c:pt idx="0">
                  <c:v>4393</c:v>
                </c:pt>
                <c:pt idx="1">
                  <c:v>4397</c:v>
                </c:pt>
              </c:numCache>
            </c:numRef>
          </c:val>
          <c:extLst>
            <c:ext xmlns:c16="http://schemas.microsoft.com/office/drawing/2014/chart" uri="{C3380CC4-5D6E-409C-BE32-E72D297353CC}">
              <c16:uniqueId val="{00000001-15F4-4EF1-9FB8-1D59F69D7B50}"/>
            </c:ext>
          </c:extLst>
        </c:ser>
        <c:dLbls>
          <c:showLegendKey val="0"/>
          <c:showVal val="0"/>
          <c:showCatName val="0"/>
          <c:showSerName val="0"/>
          <c:showPercent val="0"/>
          <c:showBubbleSize val="0"/>
        </c:dLbls>
        <c:gapWidth val="219"/>
        <c:overlap val="-27"/>
        <c:axId val="453230376"/>
        <c:axId val="453230704"/>
      </c:barChart>
      <c:catAx>
        <c:axId val="453230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3230704"/>
        <c:crosses val="autoZero"/>
        <c:auto val="1"/>
        <c:lblAlgn val="ctr"/>
        <c:lblOffset val="100"/>
        <c:noMultiLvlLbl val="0"/>
      </c:catAx>
      <c:valAx>
        <c:axId val="453230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32303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13" tIns="45706" rIns="91413" bIns="45706"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13" tIns="45706" rIns="91413" bIns="45706" rtlCol="0"/>
          <a:lstStyle>
            <a:lvl1pPr algn="r">
              <a:defRPr sz="1200"/>
            </a:lvl1pPr>
          </a:lstStyle>
          <a:p>
            <a:fld id="{D848B680-AAAF-46F3-9FE7-3C9E8BDF3201}" type="datetimeFigureOut">
              <a:rPr lang="en-US" smtClean="0"/>
              <a:t>10/1/2018</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13" tIns="45706" rIns="91413" bIns="45706"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13" tIns="45706" rIns="91413" bIns="45706" rtlCol="0" anchor="b"/>
          <a:lstStyle>
            <a:lvl1pPr algn="r">
              <a:defRPr sz="1200"/>
            </a:lvl1pPr>
          </a:lstStyle>
          <a:p>
            <a:fld id="{1A3AB927-B1F9-4F67-BE0A-758065043505}" type="slidenum">
              <a:rPr lang="en-US" smtClean="0"/>
              <a:t>‹#›</a:t>
            </a:fld>
            <a:endParaRPr lang="en-US"/>
          </a:p>
        </p:txBody>
      </p:sp>
    </p:spTree>
    <p:extLst>
      <p:ext uri="{BB962C8B-B14F-4D97-AF65-F5344CB8AC3E}">
        <p14:creationId xmlns:p14="http://schemas.microsoft.com/office/powerpoint/2010/main" val="3614294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32" tIns="48317" rIns="96632" bIns="48317"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32" tIns="48317" rIns="96632" bIns="48317" rtlCol="0"/>
          <a:lstStyle>
            <a:lvl1pPr algn="r">
              <a:defRPr sz="1300"/>
            </a:lvl1pPr>
          </a:lstStyle>
          <a:p>
            <a:fld id="{1B1760C8-ADB8-4181-8C4A-F2B15A647A44}" type="datetimeFigureOut">
              <a:rPr lang="en-US" smtClean="0"/>
              <a:t>10/1/2018</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32" tIns="48317" rIns="96632" bIns="48317" rtlCol="0" anchor="ctr"/>
          <a:lstStyle/>
          <a:p>
            <a:endParaRPr lang="en-US"/>
          </a:p>
        </p:txBody>
      </p:sp>
      <p:sp>
        <p:nvSpPr>
          <p:cNvPr id="5" name="Notes Placeholder 4"/>
          <p:cNvSpPr>
            <a:spLocks noGrp="1"/>
          </p:cNvSpPr>
          <p:nvPr>
            <p:ph type="body" sz="quarter" idx="3"/>
          </p:nvPr>
        </p:nvSpPr>
        <p:spPr>
          <a:xfrm>
            <a:off x="731521" y="4620579"/>
            <a:ext cx="5852160" cy="3780473"/>
          </a:xfrm>
          <a:prstGeom prst="rect">
            <a:avLst/>
          </a:prstGeom>
        </p:spPr>
        <p:txBody>
          <a:bodyPr vert="horz" lIns="96632" tIns="48317" rIns="96632" bIns="48317"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32" tIns="48317" rIns="96632" bIns="48317"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32" tIns="48317" rIns="96632" bIns="48317" rtlCol="0" anchor="b"/>
          <a:lstStyle>
            <a:lvl1pPr algn="r">
              <a:defRPr sz="1300"/>
            </a:lvl1pPr>
          </a:lstStyle>
          <a:p>
            <a:fld id="{AB4B540D-885B-4CA0-B6EC-0107C2142622}" type="slidenum">
              <a:rPr lang="en-US" smtClean="0"/>
              <a:t>‹#›</a:t>
            </a:fld>
            <a:endParaRPr lang="en-US"/>
          </a:p>
        </p:txBody>
      </p:sp>
    </p:spTree>
    <p:extLst>
      <p:ext uri="{BB962C8B-B14F-4D97-AF65-F5344CB8AC3E}">
        <p14:creationId xmlns:p14="http://schemas.microsoft.com/office/powerpoint/2010/main" val="3348123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B540D-885B-4CA0-B6EC-0107C2142622}" type="slidenum">
              <a:rPr lang="en-US" smtClean="0"/>
              <a:t>1</a:t>
            </a:fld>
            <a:endParaRPr lang="en-US"/>
          </a:p>
        </p:txBody>
      </p:sp>
    </p:spTree>
    <p:extLst>
      <p:ext uri="{BB962C8B-B14F-4D97-AF65-F5344CB8AC3E}">
        <p14:creationId xmlns:p14="http://schemas.microsoft.com/office/powerpoint/2010/main" val="110730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B540D-885B-4CA0-B6EC-0107C2142622}" type="slidenum">
              <a:rPr lang="en-US" smtClean="0"/>
              <a:t>10</a:t>
            </a:fld>
            <a:endParaRPr lang="en-US"/>
          </a:p>
        </p:txBody>
      </p:sp>
    </p:spTree>
    <p:extLst>
      <p:ext uri="{BB962C8B-B14F-4D97-AF65-F5344CB8AC3E}">
        <p14:creationId xmlns:p14="http://schemas.microsoft.com/office/powerpoint/2010/main" val="140562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 issues or concerns should first be brought through DCA regions for discussion</a:t>
            </a:r>
            <a:r>
              <a:rPr lang="en-US" baseline="0" dirty="0" smtClean="0"/>
              <a:t> up through the DCA committee to request action or work from the TC.</a:t>
            </a:r>
          </a:p>
          <a:p>
            <a:r>
              <a:rPr lang="en-US" baseline="0" dirty="0" smtClean="0"/>
              <a:t>What’s the COLLECTIVE SOLUTION, What is in the best interest of all member states.</a:t>
            </a:r>
          </a:p>
          <a:p>
            <a:r>
              <a:rPr lang="en-US" baseline="0" dirty="0" smtClean="0"/>
              <a:t>State issues should also be elevated to Commissioner to be addressed through stakeholder involvements or input to bring to national commission to better understand issue.  Pending charges, sentencing considerations, other things the compact rules do not necessarily impose on the states</a:t>
            </a:r>
            <a:endParaRPr lang="en-US" dirty="0"/>
          </a:p>
        </p:txBody>
      </p:sp>
      <p:sp>
        <p:nvSpPr>
          <p:cNvPr id="4" name="Slide Number Placeholder 3"/>
          <p:cNvSpPr>
            <a:spLocks noGrp="1"/>
          </p:cNvSpPr>
          <p:nvPr>
            <p:ph type="sldNum" sz="quarter" idx="10"/>
          </p:nvPr>
        </p:nvSpPr>
        <p:spPr/>
        <p:txBody>
          <a:bodyPr/>
          <a:lstStyle/>
          <a:p>
            <a:fld id="{AB4B540D-885B-4CA0-B6EC-0107C2142622}" type="slidenum">
              <a:rPr lang="en-US" smtClean="0"/>
              <a:t>11</a:t>
            </a:fld>
            <a:endParaRPr lang="en-US"/>
          </a:p>
        </p:txBody>
      </p:sp>
    </p:spTree>
    <p:extLst>
      <p:ext uri="{BB962C8B-B14F-4D97-AF65-F5344CB8AC3E}">
        <p14:creationId xmlns:p14="http://schemas.microsoft.com/office/powerpoint/2010/main" val="883532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B540D-885B-4CA0-B6EC-0107C2142622}" type="slidenum">
              <a:rPr lang="en-US" smtClean="0"/>
              <a:t>12</a:t>
            </a:fld>
            <a:endParaRPr lang="en-US"/>
          </a:p>
        </p:txBody>
      </p:sp>
    </p:spTree>
    <p:extLst>
      <p:ext uri="{BB962C8B-B14F-4D97-AF65-F5344CB8AC3E}">
        <p14:creationId xmlns:p14="http://schemas.microsoft.com/office/powerpoint/2010/main" val="1647390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4B540D-885B-4CA0-B6EC-0107C2142622}" type="slidenum">
              <a:rPr lang="en-US" smtClean="0"/>
              <a:t>13</a:t>
            </a:fld>
            <a:endParaRPr lang="en-US"/>
          </a:p>
        </p:txBody>
      </p:sp>
    </p:spTree>
    <p:extLst>
      <p:ext uri="{BB962C8B-B14F-4D97-AF65-F5344CB8AC3E}">
        <p14:creationId xmlns:p14="http://schemas.microsoft.com/office/powerpoint/2010/main" val="4264301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B540D-885B-4CA0-B6EC-0107C2142622}" type="slidenum">
              <a:rPr lang="en-US" smtClean="0"/>
              <a:t>14</a:t>
            </a:fld>
            <a:endParaRPr lang="en-US"/>
          </a:p>
        </p:txBody>
      </p:sp>
    </p:spTree>
    <p:extLst>
      <p:ext uri="{BB962C8B-B14F-4D97-AF65-F5344CB8AC3E}">
        <p14:creationId xmlns:p14="http://schemas.microsoft.com/office/powerpoint/2010/main" val="2192860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006B5D-6EB8-434C-9D8D-D6097758D940}" type="slidenum">
              <a:rPr lang="en-US" smtClean="0"/>
              <a:pPr>
                <a:defRPr/>
              </a:pPr>
              <a:t>15</a:t>
            </a:fld>
            <a:endParaRPr lang="en-US"/>
          </a:p>
        </p:txBody>
      </p:sp>
    </p:spTree>
    <p:extLst>
      <p:ext uri="{BB962C8B-B14F-4D97-AF65-F5344CB8AC3E}">
        <p14:creationId xmlns:p14="http://schemas.microsoft.com/office/powerpoint/2010/main" val="1147272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006B5D-6EB8-434C-9D8D-D6097758D940}" type="slidenum">
              <a:rPr lang="en-US" smtClean="0"/>
              <a:pPr>
                <a:defRPr/>
              </a:pPr>
              <a:t>16</a:t>
            </a:fld>
            <a:endParaRPr lang="en-US"/>
          </a:p>
        </p:txBody>
      </p:sp>
    </p:spTree>
    <p:extLst>
      <p:ext uri="{BB962C8B-B14F-4D97-AF65-F5344CB8AC3E}">
        <p14:creationId xmlns:p14="http://schemas.microsoft.com/office/powerpoint/2010/main" val="2718498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006B5D-6EB8-434C-9D8D-D6097758D940}" type="slidenum">
              <a:rPr lang="en-US" smtClean="0"/>
              <a:pPr>
                <a:defRPr/>
              </a:pPr>
              <a:t>17</a:t>
            </a:fld>
            <a:endParaRPr lang="en-US"/>
          </a:p>
        </p:txBody>
      </p:sp>
    </p:spTree>
    <p:extLst>
      <p:ext uri="{BB962C8B-B14F-4D97-AF65-F5344CB8AC3E}">
        <p14:creationId xmlns:p14="http://schemas.microsoft.com/office/powerpoint/2010/main" val="1892216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activities used to report offender compliance and non-compliance.  The violation</a:t>
            </a:r>
            <a:r>
              <a:rPr lang="en-US" baseline="0" dirty="0" smtClean="0"/>
              <a:t> report to be used ONLY when requiring retaking due to DOCUMENTED  </a:t>
            </a:r>
            <a:endParaRPr lang="en-US" dirty="0"/>
          </a:p>
        </p:txBody>
      </p:sp>
      <p:sp>
        <p:nvSpPr>
          <p:cNvPr id="4" name="Slide Number Placeholder 3"/>
          <p:cNvSpPr>
            <a:spLocks noGrp="1"/>
          </p:cNvSpPr>
          <p:nvPr>
            <p:ph type="sldNum" sz="quarter" idx="10"/>
          </p:nvPr>
        </p:nvSpPr>
        <p:spPr/>
        <p:txBody>
          <a:bodyPr/>
          <a:lstStyle/>
          <a:p>
            <a:pPr>
              <a:defRPr/>
            </a:pPr>
            <a:fld id="{F0006B5D-6EB8-434C-9D8D-D6097758D940}" type="slidenum">
              <a:rPr lang="en-US" smtClean="0"/>
              <a:pPr>
                <a:defRPr/>
              </a:pPr>
              <a:t>18</a:t>
            </a:fld>
            <a:endParaRPr lang="en-US"/>
          </a:p>
        </p:txBody>
      </p:sp>
    </p:spTree>
    <p:extLst>
      <p:ext uri="{BB962C8B-B14F-4D97-AF65-F5344CB8AC3E}">
        <p14:creationId xmlns:p14="http://schemas.microsoft.com/office/powerpoint/2010/main" val="2124788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706968-714E-4CE3-B090-18C9AF5B6808}" type="slidenum">
              <a:rPr lang="en-US" smtClean="0"/>
              <a:pPr>
                <a:defRPr/>
              </a:pPr>
              <a:t>19</a:t>
            </a:fld>
            <a:endParaRPr lang="en-US"/>
          </a:p>
        </p:txBody>
      </p:sp>
    </p:spTree>
    <p:extLst>
      <p:ext uri="{BB962C8B-B14F-4D97-AF65-F5344CB8AC3E}">
        <p14:creationId xmlns:p14="http://schemas.microsoft.com/office/powerpoint/2010/main" val="1828074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4B540D-885B-4CA0-B6EC-0107C2142622}" type="slidenum">
              <a:rPr lang="en-US" smtClean="0"/>
              <a:t>2</a:t>
            </a:fld>
            <a:endParaRPr lang="en-US"/>
          </a:p>
        </p:txBody>
      </p:sp>
    </p:spTree>
    <p:extLst>
      <p:ext uri="{BB962C8B-B14F-4D97-AF65-F5344CB8AC3E}">
        <p14:creationId xmlns:p14="http://schemas.microsoft.com/office/powerpoint/2010/main" val="2915903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was presented last year to show the change after June 1</a:t>
            </a:r>
            <a:r>
              <a:rPr lang="en-US" baseline="30000" dirty="0" smtClean="0"/>
              <a:t>st</a:t>
            </a:r>
            <a:r>
              <a:rPr lang="en-US" baseline="0" dirty="0" smtClean="0"/>
              <a:t> rule change.  Data showed </a:t>
            </a:r>
            <a:r>
              <a:rPr lang="en-US" baseline="0" dirty="0" err="1" smtClean="0"/>
              <a:t>retakings</a:t>
            </a:r>
            <a:r>
              <a:rPr lang="en-US" baseline="0" dirty="0" smtClean="0"/>
              <a:t> remain consistent, significant change however in number of violations being reported and more inline with retaking numbers</a:t>
            </a:r>
            <a:endParaRPr lang="en-US" dirty="0" smtClean="0"/>
          </a:p>
        </p:txBody>
      </p:sp>
      <p:sp>
        <p:nvSpPr>
          <p:cNvPr id="4" name="Slide Number Placeholder 3"/>
          <p:cNvSpPr>
            <a:spLocks noGrp="1"/>
          </p:cNvSpPr>
          <p:nvPr>
            <p:ph type="sldNum" sz="quarter" idx="10"/>
          </p:nvPr>
        </p:nvSpPr>
        <p:spPr/>
        <p:txBody>
          <a:bodyPr/>
          <a:lstStyle/>
          <a:p>
            <a:pPr>
              <a:defRPr/>
            </a:pPr>
            <a:fld id="{F0006B5D-6EB8-434C-9D8D-D6097758D940}" type="slidenum">
              <a:rPr lang="en-US" smtClean="0"/>
              <a:pPr>
                <a:defRPr/>
              </a:pPr>
              <a:t>20</a:t>
            </a:fld>
            <a:endParaRPr lang="en-US"/>
          </a:p>
        </p:txBody>
      </p:sp>
    </p:spTree>
    <p:extLst>
      <p:ext uri="{BB962C8B-B14F-4D97-AF65-F5344CB8AC3E}">
        <p14:creationId xmlns:p14="http://schemas.microsoft.com/office/powerpoint/2010/main" val="2644741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Actual</a:t>
            </a:r>
            <a:r>
              <a:rPr lang="en-US" baseline="0" dirty="0" smtClean="0"/>
              <a:t> data from FY2017 &amp; 2018</a:t>
            </a:r>
            <a:endParaRPr lang="en-US" dirty="0"/>
          </a:p>
        </p:txBody>
      </p:sp>
      <p:sp>
        <p:nvSpPr>
          <p:cNvPr id="4" name="Slide Number Placeholder 3"/>
          <p:cNvSpPr>
            <a:spLocks noGrp="1"/>
          </p:cNvSpPr>
          <p:nvPr>
            <p:ph type="sldNum" sz="quarter" idx="10"/>
          </p:nvPr>
        </p:nvSpPr>
        <p:spPr/>
        <p:txBody>
          <a:bodyPr/>
          <a:lstStyle/>
          <a:p>
            <a:fld id="{AB4B540D-885B-4CA0-B6EC-0107C2142622}" type="slidenum">
              <a:rPr lang="en-US" smtClean="0"/>
              <a:t>21</a:t>
            </a:fld>
            <a:endParaRPr lang="en-US"/>
          </a:p>
        </p:txBody>
      </p:sp>
    </p:spTree>
    <p:extLst>
      <p:ext uri="{BB962C8B-B14F-4D97-AF65-F5344CB8AC3E}">
        <p14:creationId xmlns:p14="http://schemas.microsoft.com/office/powerpoint/2010/main" val="758855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a few states with good policies to describe how they involve stakeholders.  Nebraska for sure both Probation</a:t>
            </a:r>
            <a:r>
              <a:rPr lang="en-US" baseline="0" dirty="0" smtClean="0"/>
              <a:t> and Parole</a:t>
            </a:r>
            <a:endParaRPr lang="en-US" dirty="0"/>
          </a:p>
        </p:txBody>
      </p:sp>
      <p:sp>
        <p:nvSpPr>
          <p:cNvPr id="4" name="Slide Number Placeholder 3"/>
          <p:cNvSpPr>
            <a:spLocks noGrp="1"/>
          </p:cNvSpPr>
          <p:nvPr>
            <p:ph type="sldNum" sz="quarter" idx="10"/>
          </p:nvPr>
        </p:nvSpPr>
        <p:spPr/>
        <p:txBody>
          <a:bodyPr/>
          <a:lstStyle/>
          <a:p>
            <a:fld id="{AB4B540D-885B-4CA0-B6EC-0107C2142622}" type="slidenum">
              <a:rPr lang="en-US" smtClean="0"/>
              <a:t>22</a:t>
            </a:fld>
            <a:endParaRPr lang="en-US"/>
          </a:p>
        </p:txBody>
      </p:sp>
    </p:spTree>
    <p:extLst>
      <p:ext uri="{BB962C8B-B14F-4D97-AF65-F5344CB8AC3E}">
        <p14:creationId xmlns:p14="http://schemas.microsoft.com/office/powerpoint/2010/main" val="2736130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 have had a chance to review #1 in your letter on </a:t>
            </a:r>
            <a:r>
              <a:rPr lang="en-US" b="1" i="1" dirty="0"/>
              <a:t>Painting the supervision picture</a:t>
            </a:r>
            <a:r>
              <a:rPr lang="en-US" b="1" dirty="0"/>
              <a:t>.</a:t>
            </a:r>
            <a:r>
              <a:rPr lang="en-US" dirty="0"/>
              <a:t>  Under a. Nebraska Parole has revised its Response to Client Behavior Protocol.  The Protocol includes Flow Charts that were developed as a guide for when to submit Progress Reports, Violations Reports Requiring Retaking, etc.  I have attached a copy of the Flow Charts for your reference.  This has helped not only officers but  supervisors and the Compact Office in handling activities in a consistent manner.  Nebraska would be glad to share this with other states if you believe it would be beneficial. </a:t>
            </a:r>
          </a:p>
        </p:txBody>
      </p:sp>
      <p:sp>
        <p:nvSpPr>
          <p:cNvPr id="4" name="Slide Number Placeholder 3"/>
          <p:cNvSpPr>
            <a:spLocks noGrp="1"/>
          </p:cNvSpPr>
          <p:nvPr>
            <p:ph type="sldNum" sz="quarter" idx="10"/>
          </p:nvPr>
        </p:nvSpPr>
        <p:spPr/>
        <p:txBody>
          <a:bodyPr/>
          <a:lstStyle/>
          <a:p>
            <a:fld id="{AB4B540D-885B-4CA0-B6EC-0107C2142622}" type="slidenum">
              <a:rPr lang="en-US" smtClean="0"/>
              <a:t>23</a:t>
            </a:fld>
            <a:endParaRPr lang="en-US"/>
          </a:p>
        </p:txBody>
      </p:sp>
    </p:spTree>
    <p:extLst>
      <p:ext uri="{BB962C8B-B14F-4D97-AF65-F5344CB8AC3E}">
        <p14:creationId xmlns:p14="http://schemas.microsoft.com/office/powerpoint/2010/main" val="1993223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B540D-885B-4CA0-B6EC-0107C2142622}" type="slidenum">
              <a:rPr lang="en-US" smtClean="0"/>
              <a:t>24</a:t>
            </a:fld>
            <a:endParaRPr lang="en-US"/>
          </a:p>
        </p:txBody>
      </p:sp>
    </p:spTree>
    <p:extLst>
      <p:ext uri="{BB962C8B-B14F-4D97-AF65-F5344CB8AC3E}">
        <p14:creationId xmlns:p14="http://schemas.microsoft.com/office/powerpoint/2010/main" val="2687927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a:p>
            <a:r>
              <a:rPr lang="en-US" dirty="0"/>
              <a:t>Stress the part of this rule that relies on a “conviction” for the retake to be mandatory and that the conviction can be either a misdemeanor or felony and that the “violent crime” will be determined by the receiving state and that this rule applies to all “offenders” who may be convicted of a violent crime, regardless of the instant offense conviction.  Again, this rule relies on a “request from a receiving state” and not all circumstances will result in a request to retake.  For example, an offender gets convicted of a violent crime while under supervision in the receiving state but receives probation supervision.  The receiving state may determine that the offender should remain in the receiving state for the local supervision.  The sending state can still be notified of the conviction but not asked to retake.  Of course, the sending state can still decide to retake under Rule 5.101.</a:t>
            </a:r>
          </a:p>
          <a:p>
            <a:endParaRPr lang="en-US" dirty="0"/>
          </a:p>
        </p:txBody>
      </p:sp>
    </p:spTree>
    <p:extLst>
      <p:ext uri="{BB962C8B-B14F-4D97-AF65-F5344CB8AC3E}">
        <p14:creationId xmlns:p14="http://schemas.microsoft.com/office/powerpoint/2010/main" val="67777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1785">
              <a:defRPr/>
            </a:pPr>
            <a:r>
              <a:rPr lang="en-US" dirty="0"/>
              <a:t>Again, this rule relies on a “request from a receiving state” and not all circumstances will result in a request to retake.  For example, an offender gets convicted of a violent crime while under supervision in the receiving state but receives probation supervision.  The receiving state may determine that the offender should remain in the receiving state for the local supervision.  The sending state can still be notified of the conviction but not asked to retake.  Of course, the sending state can still decide to retake under Rule 5.101.</a:t>
            </a:r>
          </a:p>
          <a:p>
            <a:endParaRPr lang="en-US" dirty="0"/>
          </a:p>
        </p:txBody>
      </p:sp>
      <p:sp>
        <p:nvSpPr>
          <p:cNvPr id="4" name="Slide Number Placeholder 3"/>
          <p:cNvSpPr>
            <a:spLocks noGrp="1"/>
          </p:cNvSpPr>
          <p:nvPr>
            <p:ph type="sldNum" sz="quarter" idx="10"/>
          </p:nvPr>
        </p:nvSpPr>
        <p:spPr/>
        <p:txBody>
          <a:bodyPr/>
          <a:lstStyle/>
          <a:p>
            <a:pPr>
              <a:defRPr/>
            </a:pPr>
            <a:fld id="{3A31D19C-5A4A-4E98-9E8A-9E9CACF55A7F}" type="slidenum">
              <a:rPr lang="en-US" smtClean="0"/>
              <a:pPr>
                <a:defRPr/>
              </a:pPr>
              <a:t>26</a:t>
            </a:fld>
            <a:endParaRPr lang="en-US"/>
          </a:p>
        </p:txBody>
      </p:sp>
    </p:spTree>
    <p:extLst>
      <p:ext uri="{BB962C8B-B14F-4D97-AF65-F5344CB8AC3E}">
        <p14:creationId xmlns:p14="http://schemas.microsoft.com/office/powerpoint/2010/main" val="3504435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5">
              <a:defRPr/>
            </a:pPr>
            <a:r>
              <a:rPr lang="en-US" dirty="0"/>
              <a:t>In some instances couldn’t a lengthy sentence of incarceration in the RS also be a reason not to request retaking?  If an offender is under probation supervision for a felony Forgery, with no other prior record, is convicted of a Robbery and receives a sentence of 5 to 10 years, does retaking make sense based on the initial offense?  The sending state can always request retake if they want to, but most courts feel it would be overkill at that point.</a:t>
            </a:r>
          </a:p>
          <a:p>
            <a:r>
              <a:rPr lang="en-US" dirty="0"/>
              <a:t>Offender is a heroin addict under compact supervision for a Felony Theft.</a:t>
            </a:r>
          </a:p>
          <a:p>
            <a:r>
              <a:rPr lang="en-US" dirty="0"/>
              <a:t>Offender is doing well on supervision, is employed and supporting his family for a period of time.</a:t>
            </a:r>
          </a:p>
          <a:p>
            <a:r>
              <a:rPr lang="en-US" dirty="0"/>
              <a:t>Offender relapses, loses job and charged with a new felony theft in the RS.</a:t>
            </a:r>
          </a:p>
          <a:p>
            <a:r>
              <a:rPr lang="en-US" dirty="0"/>
              <a:t>RS submits PR with arrest information and imposes sanction of inpatient </a:t>
            </a:r>
            <a:r>
              <a:rPr lang="en-US" dirty="0" err="1"/>
              <a:t>tx</a:t>
            </a:r>
            <a:r>
              <a:rPr lang="en-US" dirty="0"/>
              <a:t> followed by outpatient </a:t>
            </a:r>
            <a:r>
              <a:rPr lang="en-US" dirty="0" err="1"/>
              <a:t>tx</a:t>
            </a:r>
            <a:r>
              <a:rPr lang="en-US" dirty="0"/>
              <a:t> (Opt).</a:t>
            </a:r>
          </a:p>
          <a:p>
            <a:r>
              <a:rPr lang="en-US" dirty="0"/>
              <a:t>Offender completes inpatient </a:t>
            </a:r>
            <a:r>
              <a:rPr lang="en-US" dirty="0" err="1"/>
              <a:t>tx</a:t>
            </a:r>
            <a:r>
              <a:rPr lang="en-US" dirty="0"/>
              <a:t>, is attending Opt, obtains employment, is supporting his family again and is in compliance with supervision.</a:t>
            </a:r>
          </a:p>
          <a:p>
            <a:r>
              <a:rPr lang="en-US" dirty="0"/>
              <a:t>Offender is convicted and sentenced to a period of probation.</a:t>
            </a:r>
          </a:p>
          <a:p>
            <a:r>
              <a:rPr lang="en-US" dirty="0"/>
              <a:t>The conviction information can be submitted on a PR because retaking would not be in the offender’s best interest.</a:t>
            </a:r>
          </a:p>
          <a:p>
            <a:r>
              <a:rPr lang="en-US" dirty="0"/>
              <a:t> </a:t>
            </a:r>
          </a:p>
          <a:p>
            <a:pPr defTabSz="914265">
              <a:defRPr/>
            </a:pPr>
            <a:r>
              <a:rPr lang="en-US" dirty="0"/>
              <a:t>Mental Health or other medical treatment (chemo or dialysis for example) in the receiving state- sometimes interruption of those services/treatments is detrimental to the offender’s health.  Caretaker roles could be another since retaking could have devastating ripple effects on other family members.</a:t>
            </a:r>
          </a:p>
          <a:p>
            <a:endParaRPr lang="en-US" dirty="0"/>
          </a:p>
        </p:txBody>
      </p:sp>
      <p:sp>
        <p:nvSpPr>
          <p:cNvPr id="4" name="Slide Number Placeholder 3"/>
          <p:cNvSpPr>
            <a:spLocks noGrp="1"/>
          </p:cNvSpPr>
          <p:nvPr>
            <p:ph type="sldNum" sz="quarter" idx="10"/>
          </p:nvPr>
        </p:nvSpPr>
        <p:spPr/>
        <p:txBody>
          <a:bodyPr/>
          <a:lstStyle/>
          <a:p>
            <a:fld id="{AB4B540D-885B-4CA0-B6EC-0107C2142622}" type="slidenum">
              <a:rPr lang="en-US" smtClean="0"/>
              <a:t>27</a:t>
            </a:fld>
            <a:endParaRPr lang="en-US"/>
          </a:p>
        </p:txBody>
      </p:sp>
    </p:spTree>
    <p:extLst>
      <p:ext uri="{BB962C8B-B14F-4D97-AF65-F5344CB8AC3E}">
        <p14:creationId xmlns:p14="http://schemas.microsoft.com/office/powerpoint/2010/main" val="32694249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B540D-885B-4CA0-B6EC-0107C2142622}" type="slidenum">
              <a:rPr lang="en-US" smtClean="0"/>
              <a:t>28</a:t>
            </a:fld>
            <a:endParaRPr lang="en-US"/>
          </a:p>
        </p:txBody>
      </p:sp>
    </p:spTree>
    <p:extLst>
      <p:ext uri="{BB962C8B-B14F-4D97-AF65-F5344CB8AC3E}">
        <p14:creationId xmlns:p14="http://schemas.microsoft.com/office/powerpoint/2010/main" val="2177033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B540D-885B-4CA0-B6EC-0107C2142622}" type="slidenum">
              <a:rPr lang="en-US" smtClean="0"/>
              <a:t>29</a:t>
            </a:fld>
            <a:endParaRPr lang="en-US"/>
          </a:p>
        </p:txBody>
      </p:sp>
    </p:spTree>
    <p:extLst>
      <p:ext uri="{BB962C8B-B14F-4D97-AF65-F5344CB8AC3E}">
        <p14:creationId xmlns:p14="http://schemas.microsoft.com/office/powerpoint/2010/main" val="4173815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 into survey</a:t>
            </a:r>
            <a:r>
              <a:rPr lang="en-US" baseline="0" dirty="0" smtClean="0"/>
              <a:t> monkey</a:t>
            </a:r>
          </a:p>
          <a:p>
            <a:r>
              <a:rPr lang="en-US" baseline="0" dirty="0" smtClean="0"/>
              <a:t>Survey results, text analysis (word cloud)</a:t>
            </a:r>
          </a:p>
        </p:txBody>
      </p:sp>
      <p:sp>
        <p:nvSpPr>
          <p:cNvPr id="4" name="Slide Number Placeholder 3"/>
          <p:cNvSpPr>
            <a:spLocks noGrp="1"/>
          </p:cNvSpPr>
          <p:nvPr>
            <p:ph type="sldNum" sz="quarter" idx="10"/>
          </p:nvPr>
        </p:nvSpPr>
        <p:spPr/>
        <p:txBody>
          <a:bodyPr/>
          <a:lstStyle/>
          <a:p>
            <a:fld id="{AB4B540D-885B-4CA0-B6EC-0107C2142622}" type="slidenum">
              <a:rPr lang="en-US" smtClean="0"/>
              <a:t>3</a:t>
            </a:fld>
            <a:endParaRPr lang="en-US"/>
          </a:p>
        </p:txBody>
      </p:sp>
    </p:spTree>
    <p:extLst>
      <p:ext uri="{BB962C8B-B14F-4D97-AF65-F5344CB8AC3E}">
        <p14:creationId xmlns:p14="http://schemas.microsoft.com/office/powerpoint/2010/main" val="13939057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B540D-885B-4CA0-B6EC-0107C2142622}" type="slidenum">
              <a:rPr lang="en-US" smtClean="0"/>
              <a:t>30</a:t>
            </a:fld>
            <a:endParaRPr lang="en-US"/>
          </a:p>
        </p:txBody>
      </p:sp>
    </p:spTree>
    <p:extLst>
      <p:ext uri="{BB962C8B-B14F-4D97-AF65-F5344CB8AC3E}">
        <p14:creationId xmlns:p14="http://schemas.microsoft.com/office/powerpoint/2010/main" val="1366139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B540D-885B-4CA0-B6EC-0107C2142622}" type="slidenum">
              <a:rPr lang="en-US" smtClean="0"/>
              <a:t>31</a:t>
            </a:fld>
            <a:endParaRPr lang="en-US"/>
          </a:p>
        </p:txBody>
      </p:sp>
    </p:spTree>
    <p:extLst>
      <p:ext uri="{BB962C8B-B14F-4D97-AF65-F5344CB8AC3E}">
        <p14:creationId xmlns:p14="http://schemas.microsoft.com/office/powerpoint/2010/main" val="42153466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4B540D-885B-4CA0-B6EC-0107C2142622}" type="slidenum">
              <a:rPr lang="en-US" smtClean="0"/>
              <a:t>32</a:t>
            </a:fld>
            <a:endParaRPr lang="en-US"/>
          </a:p>
        </p:txBody>
      </p:sp>
    </p:spTree>
    <p:extLst>
      <p:ext uri="{BB962C8B-B14F-4D97-AF65-F5344CB8AC3E}">
        <p14:creationId xmlns:p14="http://schemas.microsoft.com/office/powerpoint/2010/main" val="21933968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4B540D-885B-4CA0-B6EC-0107C2142622}" type="slidenum">
              <a:rPr lang="en-US" smtClean="0"/>
              <a:t>33</a:t>
            </a:fld>
            <a:endParaRPr lang="en-US"/>
          </a:p>
        </p:txBody>
      </p:sp>
    </p:spTree>
    <p:extLst>
      <p:ext uri="{BB962C8B-B14F-4D97-AF65-F5344CB8AC3E}">
        <p14:creationId xmlns:p14="http://schemas.microsoft.com/office/powerpoint/2010/main" val="9327437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4B540D-885B-4CA0-B6EC-0107C2142622}" type="slidenum">
              <a:rPr lang="en-US" smtClean="0"/>
              <a:t>34</a:t>
            </a:fld>
            <a:endParaRPr lang="en-US"/>
          </a:p>
        </p:txBody>
      </p:sp>
    </p:spTree>
    <p:extLst>
      <p:ext uri="{BB962C8B-B14F-4D97-AF65-F5344CB8AC3E}">
        <p14:creationId xmlns:p14="http://schemas.microsoft.com/office/powerpoint/2010/main" val="31661143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4B540D-885B-4CA0-B6EC-0107C2142622}" type="slidenum">
              <a:rPr lang="en-US" smtClean="0"/>
              <a:t>35</a:t>
            </a:fld>
            <a:endParaRPr lang="en-US"/>
          </a:p>
        </p:txBody>
      </p:sp>
    </p:spTree>
    <p:extLst>
      <p:ext uri="{BB962C8B-B14F-4D97-AF65-F5344CB8AC3E}">
        <p14:creationId xmlns:p14="http://schemas.microsoft.com/office/powerpoint/2010/main" val="37724213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B540D-885B-4CA0-B6EC-0107C2142622}" type="slidenum">
              <a:rPr lang="en-US" smtClean="0"/>
              <a:t>36</a:t>
            </a:fld>
            <a:endParaRPr lang="en-US"/>
          </a:p>
        </p:txBody>
      </p:sp>
    </p:spTree>
    <p:extLst>
      <p:ext uri="{BB962C8B-B14F-4D97-AF65-F5344CB8AC3E}">
        <p14:creationId xmlns:p14="http://schemas.microsoft.com/office/powerpoint/2010/main" val="150960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477489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224594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5.102 covers mandatory retake for felony conviction</a:t>
            </a:r>
            <a:r>
              <a:rPr lang="en-US" baseline="0" dirty="0"/>
              <a:t> and </a:t>
            </a:r>
            <a:r>
              <a:rPr lang="en-US" dirty="0"/>
              <a:t>violent crime convictions</a:t>
            </a:r>
          </a:p>
          <a:p>
            <a:endParaRPr lang="en-US" dirty="0"/>
          </a:p>
          <a:p>
            <a:r>
              <a:rPr lang="en-US" dirty="0"/>
              <a:t>New Rule 5.101-2 is not referencing a PC hearing, but rather a violation hearing for the new conviction.  Allows</a:t>
            </a:r>
            <a:r>
              <a:rPr lang="en-US" baseline="0" dirty="0"/>
              <a:t> for a discretionary process (based on the sending state’s capabilities) to address a violation of a new conviction and allow a new sentence imposed by the sending state to be satisfied or partially satisfied while incarcerated</a:t>
            </a:r>
            <a:endParaRPr lang="en-US" dirty="0"/>
          </a:p>
          <a:p>
            <a:endParaRPr lang="en-US" dirty="0"/>
          </a:p>
          <a:p>
            <a:endParaRPr lang="en-US" dirty="0"/>
          </a:p>
        </p:txBody>
      </p:sp>
    </p:spTree>
    <p:extLst>
      <p:ext uri="{BB962C8B-B14F-4D97-AF65-F5344CB8AC3E}">
        <p14:creationId xmlns:p14="http://schemas.microsoft.com/office/powerpoint/2010/main" val="1179502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4B540D-885B-4CA0-B6EC-0107C2142622}" type="slidenum">
              <a:rPr lang="en-US" smtClean="0"/>
              <a:t>4</a:t>
            </a:fld>
            <a:endParaRPr lang="en-US"/>
          </a:p>
        </p:txBody>
      </p:sp>
    </p:spTree>
    <p:extLst>
      <p:ext uri="{BB962C8B-B14F-4D97-AF65-F5344CB8AC3E}">
        <p14:creationId xmlns:p14="http://schemas.microsoft.com/office/powerpoint/2010/main" val="8424791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75845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3832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12962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4143587" y="9119173"/>
            <a:ext cx="3169920" cy="48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19" tIns="47859" rIns="95719" bIns="47859" anchor="b"/>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ctr" eaLnBrk="0" fontAlgn="base" hangingPunct="0">
              <a:spcBef>
                <a:spcPct val="0"/>
              </a:spcBef>
              <a:spcAft>
                <a:spcPct val="0"/>
              </a:spcAft>
              <a:defRPr>
                <a:solidFill>
                  <a:schemeClr val="tx1"/>
                </a:solidFill>
                <a:latin typeface="Tahoma" pitchFamily="34" charset="0"/>
                <a:cs typeface="Arial" charset="0"/>
              </a:defRPr>
            </a:lvl6pPr>
            <a:lvl7pPr marL="2971800" indent="-228600" algn="ctr" eaLnBrk="0" fontAlgn="base" hangingPunct="0">
              <a:spcBef>
                <a:spcPct val="0"/>
              </a:spcBef>
              <a:spcAft>
                <a:spcPct val="0"/>
              </a:spcAft>
              <a:defRPr>
                <a:solidFill>
                  <a:schemeClr val="tx1"/>
                </a:solidFill>
                <a:latin typeface="Tahoma" pitchFamily="34" charset="0"/>
                <a:cs typeface="Arial" charset="0"/>
              </a:defRPr>
            </a:lvl7pPr>
            <a:lvl8pPr marL="3429000" indent="-228600" algn="ctr" eaLnBrk="0" fontAlgn="base" hangingPunct="0">
              <a:spcBef>
                <a:spcPct val="0"/>
              </a:spcBef>
              <a:spcAft>
                <a:spcPct val="0"/>
              </a:spcAft>
              <a:defRPr>
                <a:solidFill>
                  <a:schemeClr val="tx1"/>
                </a:solidFill>
                <a:latin typeface="Tahoma" pitchFamily="34" charset="0"/>
                <a:cs typeface="Arial" charset="0"/>
              </a:defRPr>
            </a:lvl8pPr>
            <a:lvl9pPr marL="3886200" indent="-228600" algn="ctr" eaLnBrk="0" fontAlgn="base" hangingPunct="0">
              <a:spcBef>
                <a:spcPct val="0"/>
              </a:spcBef>
              <a:spcAft>
                <a:spcPct val="0"/>
              </a:spcAft>
              <a:defRPr>
                <a:solidFill>
                  <a:schemeClr val="tx1"/>
                </a:solidFill>
                <a:latin typeface="Tahoma" pitchFamily="34" charset="0"/>
                <a:cs typeface="Arial" charset="0"/>
              </a:defRPr>
            </a:lvl9pPr>
          </a:lstStyle>
          <a:p>
            <a:pPr algn="r" eaLnBrk="1" hangingPunct="1"/>
            <a:fld id="{4A8EEEC9-FA3D-48B1-A544-3FC6F7C4A371}" type="slidenum">
              <a:rPr lang="en-US" sz="1300">
                <a:latin typeface="Calibri" pitchFamily="34" charset="0"/>
              </a:rPr>
              <a:pPr algn="r" eaLnBrk="1" hangingPunct="1"/>
              <a:t>43</a:t>
            </a:fld>
            <a:endParaRPr lang="en-US" sz="1300">
              <a:latin typeface="Calibri" pitchFamily="34" charset="0"/>
            </a:endParaRPr>
          </a:p>
        </p:txBody>
      </p:sp>
      <p:sp>
        <p:nvSpPr>
          <p:cNvPr id="40963" name="Rectangle 2"/>
          <p:cNvSpPr>
            <a:spLocks noGrp="1" noRot="1" noChangeAspect="1" noChangeArrowheads="1" noTextEdit="1"/>
          </p:cNvSpPr>
          <p:nvPr>
            <p:ph type="sldImg"/>
          </p:nvPr>
        </p:nvSpPr>
        <p:spPr>
          <a:xfrm>
            <a:off x="1258888" y="717550"/>
            <a:ext cx="4800600" cy="3600450"/>
          </a:xfrm>
          <a:ln/>
        </p:spPr>
      </p:sp>
      <p:sp>
        <p:nvSpPr>
          <p:cNvPr id="40964" name="Rectangle 3"/>
          <p:cNvSpPr>
            <a:spLocks noGrp="1" noChangeArrowheads="1"/>
          </p:cNvSpPr>
          <p:nvPr>
            <p:ph type="body" idx="1"/>
          </p:nvPr>
        </p:nvSpPr>
        <p:spPr>
          <a:xfrm>
            <a:off x="731521" y="4561227"/>
            <a:ext cx="5852160" cy="43218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19" tIns="47859" rIns="95719" bIns="47859"/>
          <a:lstStyle/>
          <a:p>
            <a:pPr>
              <a:spcBef>
                <a:spcPct val="0"/>
              </a:spcBef>
            </a:pPr>
            <a:r>
              <a:rPr lang="en-US" dirty="0"/>
              <a:t>In place of a probable cause hearing a receiving state can offer the offender a PC waiver. The PC waiver needs to include an admission to at least one violation of conditions</a:t>
            </a:r>
          </a:p>
          <a:p>
            <a:pPr>
              <a:spcBef>
                <a:spcPct val="0"/>
              </a:spcBef>
            </a:pPr>
            <a:endParaRPr lang="en-US" dirty="0"/>
          </a:p>
        </p:txBody>
      </p:sp>
    </p:spTree>
    <p:extLst>
      <p:ext uri="{BB962C8B-B14F-4D97-AF65-F5344CB8AC3E}">
        <p14:creationId xmlns:p14="http://schemas.microsoft.com/office/powerpoint/2010/main" val="3913362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B540D-885B-4CA0-B6EC-0107C2142622}" type="slidenum">
              <a:rPr lang="en-US" smtClean="0"/>
              <a:t>44</a:t>
            </a:fld>
            <a:endParaRPr lang="en-US"/>
          </a:p>
        </p:txBody>
      </p:sp>
    </p:spTree>
    <p:extLst>
      <p:ext uri="{BB962C8B-B14F-4D97-AF65-F5344CB8AC3E}">
        <p14:creationId xmlns:p14="http://schemas.microsoft.com/office/powerpoint/2010/main" val="2086366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B540D-885B-4CA0-B6EC-0107C2142622}" type="slidenum">
              <a:rPr lang="en-US" smtClean="0"/>
              <a:t>45</a:t>
            </a:fld>
            <a:endParaRPr lang="en-US"/>
          </a:p>
        </p:txBody>
      </p:sp>
    </p:spTree>
    <p:extLst>
      <p:ext uri="{BB962C8B-B14F-4D97-AF65-F5344CB8AC3E}">
        <p14:creationId xmlns:p14="http://schemas.microsoft.com/office/powerpoint/2010/main" val="36942150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4B540D-885B-4CA0-B6EC-0107C2142622}" type="slidenum">
              <a:rPr lang="en-US" smtClean="0"/>
              <a:t>46</a:t>
            </a:fld>
            <a:endParaRPr lang="en-US"/>
          </a:p>
        </p:txBody>
      </p:sp>
    </p:spTree>
    <p:extLst>
      <p:ext uri="{BB962C8B-B14F-4D97-AF65-F5344CB8AC3E}">
        <p14:creationId xmlns:p14="http://schemas.microsoft.com/office/powerpoint/2010/main" val="14010428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 what your</a:t>
            </a:r>
            <a:r>
              <a:rPr lang="en-US" baseline="0" dirty="0" smtClean="0"/>
              <a:t> state requires for both establishing PC and in revocation hearings.</a:t>
            </a:r>
            <a:endParaRPr lang="en-US" dirty="0"/>
          </a:p>
        </p:txBody>
      </p:sp>
      <p:sp>
        <p:nvSpPr>
          <p:cNvPr id="4" name="Slide Number Placeholder 3"/>
          <p:cNvSpPr>
            <a:spLocks noGrp="1"/>
          </p:cNvSpPr>
          <p:nvPr>
            <p:ph type="sldNum" sz="quarter" idx="10"/>
          </p:nvPr>
        </p:nvSpPr>
        <p:spPr/>
        <p:txBody>
          <a:bodyPr/>
          <a:lstStyle/>
          <a:p>
            <a:fld id="{AB4B540D-885B-4CA0-B6EC-0107C2142622}" type="slidenum">
              <a:rPr lang="en-US" smtClean="0"/>
              <a:t>47</a:t>
            </a:fld>
            <a:endParaRPr lang="en-US"/>
          </a:p>
        </p:txBody>
      </p:sp>
    </p:spTree>
    <p:extLst>
      <p:ext uri="{BB962C8B-B14F-4D97-AF65-F5344CB8AC3E}">
        <p14:creationId xmlns:p14="http://schemas.microsoft.com/office/powerpoint/2010/main" val="20756548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4B540D-885B-4CA0-B6EC-0107C2142622}" type="slidenum">
              <a:rPr lang="en-US" smtClean="0"/>
              <a:t>48</a:t>
            </a:fld>
            <a:endParaRPr lang="en-US"/>
          </a:p>
        </p:txBody>
      </p:sp>
    </p:spTree>
    <p:extLst>
      <p:ext uri="{BB962C8B-B14F-4D97-AF65-F5344CB8AC3E}">
        <p14:creationId xmlns:p14="http://schemas.microsoft.com/office/powerpoint/2010/main" val="11125913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States who shared via DCA region meetings</a:t>
            </a:r>
            <a:endParaRPr lang="en-US" dirty="0"/>
          </a:p>
        </p:txBody>
      </p:sp>
      <p:sp>
        <p:nvSpPr>
          <p:cNvPr id="4" name="Slide Number Placeholder 3"/>
          <p:cNvSpPr>
            <a:spLocks noGrp="1"/>
          </p:cNvSpPr>
          <p:nvPr>
            <p:ph type="sldNum" sz="quarter" idx="10"/>
          </p:nvPr>
        </p:nvSpPr>
        <p:spPr/>
        <p:txBody>
          <a:bodyPr/>
          <a:lstStyle/>
          <a:p>
            <a:fld id="{AB4B540D-885B-4CA0-B6EC-0107C2142622}" type="slidenum">
              <a:rPr lang="en-US" smtClean="0"/>
              <a:t>49</a:t>
            </a:fld>
            <a:endParaRPr lang="en-US"/>
          </a:p>
        </p:txBody>
      </p:sp>
    </p:spTree>
    <p:extLst>
      <p:ext uri="{BB962C8B-B14F-4D97-AF65-F5344CB8AC3E}">
        <p14:creationId xmlns:p14="http://schemas.microsoft.com/office/powerpoint/2010/main" val="584897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B540D-885B-4CA0-B6EC-0107C2142622}" type="slidenum">
              <a:rPr lang="en-US" smtClean="0"/>
              <a:t>5</a:t>
            </a:fld>
            <a:endParaRPr lang="en-US"/>
          </a:p>
        </p:txBody>
      </p:sp>
    </p:spTree>
    <p:extLst>
      <p:ext uri="{BB962C8B-B14F-4D97-AF65-F5344CB8AC3E}">
        <p14:creationId xmlns:p14="http://schemas.microsoft.com/office/powerpoint/2010/main" val="7987222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B540D-885B-4CA0-B6EC-0107C2142622}" type="slidenum">
              <a:rPr lang="en-US" smtClean="0"/>
              <a:t>50</a:t>
            </a:fld>
            <a:endParaRPr lang="en-US"/>
          </a:p>
        </p:txBody>
      </p:sp>
    </p:spTree>
    <p:extLst>
      <p:ext uri="{BB962C8B-B14F-4D97-AF65-F5344CB8AC3E}">
        <p14:creationId xmlns:p14="http://schemas.microsoft.com/office/powerpoint/2010/main" val="4184326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4B540D-885B-4CA0-B6EC-0107C2142622}" type="slidenum">
              <a:rPr lang="en-US" smtClean="0"/>
              <a:t>51</a:t>
            </a:fld>
            <a:endParaRPr lang="en-US"/>
          </a:p>
        </p:txBody>
      </p:sp>
    </p:spTree>
    <p:extLst>
      <p:ext uri="{BB962C8B-B14F-4D97-AF65-F5344CB8AC3E}">
        <p14:creationId xmlns:p14="http://schemas.microsoft.com/office/powerpoint/2010/main" val="39280220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4B540D-885B-4CA0-B6EC-0107C2142622}" type="slidenum">
              <a:rPr lang="en-US" smtClean="0"/>
              <a:t>52</a:t>
            </a:fld>
            <a:endParaRPr lang="en-US"/>
          </a:p>
        </p:txBody>
      </p:sp>
    </p:spTree>
    <p:extLst>
      <p:ext uri="{BB962C8B-B14F-4D97-AF65-F5344CB8AC3E}">
        <p14:creationId xmlns:p14="http://schemas.microsoft.com/office/powerpoint/2010/main" val="8688555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DCA regions, ALL cases brought up were resolved through the involvement of legal/general counsel’s office</a:t>
            </a:r>
            <a:endParaRPr lang="en-US" dirty="0"/>
          </a:p>
        </p:txBody>
      </p:sp>
      <p:sp>
        <p:nvSpPr>
          <p:cNvPr id="4" name="Slide Number Placeholder 3"/>
          <p:cNvSpPr>
            <a:spLocks noGrp="1"/>
          </p:cNvSpPr>
          <p:nvPr>
            <p:ph type="sldNum" sz="quarter" idx="10"/>
          </p:nvPr>
        </p:nvSpPr>
        <p:spPr/>
        <p:txBody>
          <a:bodyPr/>
          <a:lstStyle/>
          <a:p>
            <a:fld id="{AB4B540D-885B-4CA0-B6EC-0107C2142622}" type="slidenum">
              <a:rPr lang="en-US" smtClean="0"/>
              <a:t>53</a:t>
            </a:fld>
            <a:endParaRPr lang="en-US"/>
          </a:p>
        </p:txBody>
      </p:sp>
    </p:spTree>
    <p:extLst>
      <p:ext uri="{BB962C8B-B14F-4D97-AF65-F5344CB8AC3E}">
        <p14:creationId xmlns:p14="http://schemas.microsoft.com/office/powerpoint/2010/main" val="5320668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4B540D-885B-4CA0-B6EC-0107C2142622}" type="slidenum">
              <a:rPr lang="en-US" smtClean="0"/>
              <a:t>54</a:t>
            </a:fld>
            <a:endParaRPr lang="en-US"/>
          </a:p>
        </p:txBody>
      </p:sp>
    </p:spTree>
    <p:extLst>
      <p:ext uri="{BB962C8B-B14F-4D97-AF65-F5344CB8AC3E}">
        <p14:creationId xmlns:p14="http://schemas.microsoft.com/office/powerpoint/2010/main" val="33823416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B540D-885B-4CA0-B6EC-0107C2142622}" type="slidenum">
              <a:rPr lang="en-US" smtClean="0"/>
              <a:t>55</a:t>
            </a:fld>
            <a:endParaRPr lang="en-US"/>
          </a:p>
        </p:txBody>
      </p:sp>
    </p:spTree>
    <p:extLst>
      <p:ext uri="{BB962C8B-B14F-4D97-AF65-F5344CB8AC3E}">
        <p14:creationId xmlns:p14="http://schemas.microsoft.com/office/powerpoint/2010/main" val="2302034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9398" eaLnBrk="0" hangingPunct="0">
              <a:defRPr>
                <a:solidFill>
                  <a:schemeClr val="tx1"/>
                </a:solidFill>
                <a:latin typeface="Tahoma" pitchFamily="34" charset="0"/>
                <a:cs typeface="Arial" charset="0"/>
              </a:defRPr>
            </a:lvl1pPr>
            <a:lvl2pPr marL="822000" indent="-316156" defTabSz="999398" eaLnBrk="0" hangingPunct="0">
              <a:defRPr>
                <a:solidFill>
                  <a:schemeClr val="tx1"/>
                </a:solidFill>
                <a:latin typeface="Tahoma" pitchFamily="34" charset="0"/>
                <a:cs typeface="Arial" charset="0"/>
              </a:defRPr>
            </a:lvl2pPr>
            <a:lvl3pPr marL="1264614" indent="-252922" defTabSz="999398" eaLnBrk="0" hangingPunct="0">
              <a:defRPr>
                <a:solidFill>
                  <a:schemeClr val="tx1"/>
                </a:solidFill>
                <a:latin typeface="Tahoma" pitchFamily="34" charset="0"/>
                <a:cs typeface="Arial" charset="0"/>
              </a:defRPr>
            </a:lvl3pPr>
            <a:lvl4pPr marL="1770462" indent="-252922" defTabSz="999398" eaLnBrk="0" hangingPunct="0">
              <a:defRPr>
                <a:solidFill>
                  <a:schemeClr val="tx1"/>
                </a:solidFill>
                <a:latin typeface="Tahoma" pitchFamily="34" charset="0"/>
                <a:cs typeface="Arial" charset="0"/>
              </a:defRPr>
            </a:lvl4pPr>
            <a:lvl5pPr marL="2276310" indent="-252922" defTabSz="999398" eaLnBrk="0" hangingPunct="0">
              <a:defRPr>
                <a:solidFill>
                  <a:schemeClr val="tx1"/>
                </a:solidFill>
                <a:latin typeface="Tahoma" pitchFamily="34" charset="0"/>
                <a:cs typeface="Arial" charset="0"/>
              </a:defRPr>
            </a:lvl5pPr>
            <a:lvl6pPr marL="2782154" indent="-252922" algn="ctr" defTabSz="999398" eaLnBrk="0" fontAlgn="base" hangingPunct="0">
              <a:spcBef>
                <a:spcPct val="0"/>
              </a:spcBef>
              <a:spcAft>
                <a:spcPct val="0"/>
              </a:spcAft>
              <a:defRPr>
                <a:solidFill>
                  <a:schemeClr val="tx1"/>
                </a:solidFill>
                <a:latin typeface="Tahoma" pitchFamily="34" charset="0"/>
                <a:cs typeface="Arial" charset="0"/>
              </a:defRPr>
            </a:lvl6pPr>
            <a:lvl7pPr marL="3288001" indent="-252922" algn="ctr" defTabSz="999398" eaLnBrk="0" fontAlgn="base" hangingPunct="0">
              <a:spcBef>
                <a:spcPct val="0"/>
              </a:spcBef>
              <a:spcAft>
                <a:spcPct val="0"/>
              </a:spcAft>
              <a:defRPr>
                <a:solidFill>
                  <a:schemeClr val="tx1"/>
                </a:solidFill>
                <a:latin typeface="Tahoma" pitchFamily="34" charset="0"/>
                <a:cs typeface="Arial" charset="0"/>
              </a:defRPr>
            </a:lvl7pPr>
            <a:lvl8pPr marL="3793848" indent="-252922" algn="ctr" defTabSz="999398" eaLnBrk="0" fontAlgn="base" hangingPunct="0">
              <a:spcBef>
                <a:spcPct val="0"/>
              </a:spcBef>
              <a:spcAft>
                <a:spcPct val="0"/>
              </a:spcAft>
              <a:defRPr>
                <a:solidFill>
                  <a:schemeClr val="tx1"/>
                </a:solidFill>
                <a:latin typeface="Tahoma" pitchFamily="34" charset="0"/>
                <a:cs typeface="Arial" charset="0"/>
              </a:defRPr>
            </a:lvl8pPr>
            <a:lvl9pPr marL="4299693" indent="-252922" algn="ctr" defTabSz="999398"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9C8069AD-F573-4543-95D7-349516E65922}" type="slidenum">
              <a:rPr lang="en-US" smtClean="0">
                <a:latin typeface="Arial" charset="0"/>
              </a:rPr>
              <a:pPr eaLnBrk="1" hangingPunct="1"/>
              <a:t>56</a:t>
            </a:fld>
            <a:endParaRPr lang="en-US">
              <a:latin typeface="Arial" charset="0"/>
            </a:endParaRPr>
          </a:p>
        </p:txBody>
      </p:sp>
      <p:sp>
        <p:nvSpPr>
          <p:cNvPr id="88067" name="Rectangle 2"/>
          <p:cNvSpPr>
            <a:spLocks noGrp="1" noRot="1" noChangeAspect="1" noChangeArrowheads="1" noTextEdit="1"/>
          </p:cNvSpPr>
          <p:nvPr>
            <p:ph type="sldImg"/>
          </p:nvPr>
        </p:nvSpPr>
        <p:spPr>
          <a:xfrm>
            <a:off x="1382713" y="757238"/>
            <a:ext cx="5038725" cy="3779837"/>
          </a:xfrm>
          <a:ln/>
        </p:spPr>
      </p:sp>
      <p:sp>
        <p:nvSpPr>
          <p:cNvPr id="88068" name="Rectangle 3"/>
          <p:cNvSpPr>
            <a:spLocks noGrp="1" noChangeArrowheads="1"/>
          </p:cNvSpPr>
          <p:nvPr>
            <p:ph type="body" idx="1"/>
          </p:nvPr>
        </p:nvSpPr>
        <p:spPr>
          <a:xfrm>
            <a:off x="780288" y="4789289"/>
            <a:ext cx="6242304" cy="45345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 name="Date Placeholder 1"/>
          <p:cNvSpPr>
            <a:spLocks noGrp="1"/>
          </p:cNvSpPr>
          <p:nvPr>
            <p:ph type="dt" idx="10"/>
          </p:nvPr>
        </p:nvSpPr>
        <p:spPr/>
        <p:txBody>
          <a:bodyPr/>
          <a:lstStyle/>
          <a:p>
            <a:pPr>
              <a:defRPr/>
            </a:pPr>
            <a:fld id="{FA45EBD7-4D25-45DA-9854-AB62011E8B29}" type="datetime1">
              <a:rPr lang="en-US" smtClean="0"/>
              <a:t>10/1/2018</a:t>
            </a:fld>
            <a:endParaRPr lang="en-US"/>
          </a:p>
        </p:txBody>
      </p:sp>
    </p:spTree>
    <p:extLst>
      <p:ext uri="{BB962C8B-B14F-4D97-AF65-F5344CB8AC3E}">
        <p14:creationId xmlns:p14="http://schemas.microsoft.com/office/powerpoint/2010/main" val="1220672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B540D-885B-4CA0-B6EC-0107C2142622}" type="slidenum">
              <a:rPr lang="en-US" smtClean="0"/>
              <a:t>6</a:t>
            </a:fld>
            <a:endParaRPr lang="en-US"/>
          </a:p>
        </p:txBody>
      </p:sp>
    </p:spTree>
    <p:extLst>
      <p:ext uri="{BB962C8B-B14F-4D97-AF65-F5344CB8AC3E}">
        <p14:creationId xmlns:p14="http://schemas.microsoft.com/office/powerpoint/2010/main" val="4052571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4B540D-885B-4CA0-B6EC-0107C2142622}" type="slidenum">
              <a:rPr lang="en-US" smtClean="0"/>
              <a:t>7</a:t>
            </a:fld>
            <a:endParaRPr lang="en-US"/>
          </a:p>
        </p:txBody>
      </p:sp>
    </p:spTree>
    <p:extLst>
      <p:ext uri="{BB962C8B-B14F-4D97-AF65-F5344CB8AC3E}">
        <p14:creationId xmlns:p14="http://schemas.microsoft.com/office/powerpoint/2010/main" val="3190331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4B540D-885B-4CA0-B6EC-0107C2142622}" type="slidenum">
              <a:rPr lang="en-US" smtClean="0"/>
              <a:t>8</a:t>
            </a:fld>
            <a:endParaRPr lang="en-US"/>
          </a:p>
        </p:txBody>
      </p:sp>
    </p:spTree>
    <p:extLst>
      <p:ext uri="{BB962C8B-B14F-4D97-AF65-F5344CB8AC3E}">
        <p14:creationId xmlns:p14="http://schemas.microsoft.com/office/powerpoint/2010/main" val="96302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B540D-885B-4CA0-B6EC-0107C2142622}" type="slidenum">
              <a:rPr lang="en-US" smtClean="0"/>
              <a:t>9</a:t>
            </a:fld>
            <a:endParaRPr lang="en-US"/>
          </a:p>
        </p:txBody>
      </p:sp>
    </p:spTree>
    <p:extLst>
      <p:ext uri="{BB962C8B-B14F-4D97-AF65-F5344CB8AC3E}">
        <p14:creationId xmlns:p14="http://schemas.microsoft.com/office/powerpoint/2010/main" val="2693854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51A7DE-CBCF-4E5A-9013-91EA6DE6E5D5}"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B4560-3CA7-4D1F-89FC-9C7793855EAA}" type="slidenum">
              <a:rPr lang="en-US" smtClean="0"/>
              <a:t>‹#›</a:t>
            </a:fld>
            <a:endParaRPr lang="en-US"/>
          </a:p>
        </p:txBody>
      </p:sp>
    </p:spTree>
    <p:extLst>
      <p:ext uri="{BB962C8B-B14F-4D97-AF65-F5344CB8AC3E}">
        <p14:creationId xmlns:p14="http://schemas.microsoft.com/office/powerpoint/2010/main" val="25271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51A7DE-CBCF-4E5A-9013-91EA6DE6E5D5}"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B4560-3CA7-4D1F-89FC-9C7793855EAA}" type="slidenum">
              <a:rPr lang="en-US" smtClean="0"/>
              <a:t>‹#›</a:t>
            </a:fld>
            <a:endParaRPr lang="en-US"/>
          </a:p>
        </p:txBody>
      </p:sp>
    </p:spTree>
    <p:extLst>
      <p:ext uri="{BB962C8B-B14F-4D97-AF65-F5344CB8AC3E}">
        <p14:creationId xmlns:p14="http://schemas.microsoft.com/office/powerpoint/2010/main" val="2447607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51A7DE-CBCF-4E5A-9013-91EA6DE6E5D5}"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B4560-3CA7-4D1F-89FC-9C7793855EAA}" type="slidenum">
              <a:rPr lang="en-US" smtClean="0"/>
              <a:t>‹#›</a:t>
            </a:fld>
            <a:endParaRPr lang="en-US"/>
          </a:p>
        </p:txBody>
      </p:sp>
    </p:spTree>
    <p:extLst>
      <p:ext uri="{BB962C8B-B14F-4D97-AF65-F5344CB8AC3E}">
        <p14:creationId xmlns:p14="http://schemas.microsoft.com/office/powerpoint/2010/main" val="592585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51A7DE-CBCF-4E5A-9013-91EA6DE6E5D5}"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B4560-3CA7-4D1F-89FC-9C7793855EAA}" type="slidenum">
              <a:rPr lang="en-US" smtClean="0"/>
              <a:t>‹#›</a:t>
            </a:fld>
            <a:endParaRPr lang="en-US"/>
          </a:p>
        </p:txBody>
      </p:sp>
    </p:spTree>
    <p:extLst>
      <p:ext uri="{BB962C8B-B14F-4D97-AF65-F5344CB8AC3E}">
        <p14:creationId xmlns:p14="http://schemas.microsoft.com/office/powerpoint/2010/main" val="210582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51A7DE-CBCF-4E5A-9013-91EA6DE6E5D5}"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B4560-3CA7-4D1F-89FC-9C7793855EAA}" type="slidenum">
              <a:rPr lang="en-US" smtClean="0"/>
              <a:t>‹#›</a:t>
            </a:fld>
            <a:endParaRPr lang="en-US"/>
          </a:p>
        </p:txBody>
      </p:sp>
    </p:spTree>
    <p:extLst>
      <p:ext uri="{BB962C8B-B14F-4D97-AF65-F5344CB8AC3E}">
        <p14:creationId xmlns:p14="http://schemas.microsoft.com/office/powerpoint/2010/main" val="2764125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2277121"/>
            <a:ext cx="3886200" cy="38998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16388" y="2277121"/>
            <a:ext cx="3898962" cy="3899842"/>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951A7DE-CBCF-4E5A-9013-91EA6DE6E5D5}"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B4560-3CA7-4D1F-89FC-9C7793855EAA}" type="slidenum">
              <a:rPr lang="en-US" smtClean="0"/>
              <a:t>‹#›</a:t>
            </a:fld>
            <a:endParaRPr lang="en-US"/>
          </a:p>
        </p:txBody>
      </p:sp>
    </p:spTree>
    <p:extLst>
      <p:ext uri="{BB962C8B-B14F-4D97-AF65-F5344CB8AC3E}">
        <p14:creationId xmlns:p14="http://schemas.microsoft.com/office/powerpoint/2010/main" val="1950509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12054" y="1500325"/>
            <a:ext cx="7470641" cy="91611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94804" y="241643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594804" y="3240349"/>
            <a:ext cx="3868340" cy="294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7959" y="241643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629150" y="3240349"/>
            <a:ext cx="3887391" cy="2949314"/>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951A7DE-CBCF-4E5A-9013-91EA6DE6E5D5}" type="datetimeFigureOut">
              <a:rPr lang="en-US" smtClean="0"/>
              <a:t>10/1/2018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0B4560-3CA7-4D1F-89FC-9C7793855EAA}" type="slidenum">
              <a:rPr lang="en-US" smtClean="0"/>
              <a:t>‹#›</a:t>
            </a:fld>
            <a:endParaRPr lang="en-US"/>
          </a:p>
        </p:txBody>
      </p:sp>
    </p:spTree>
    <p:extLst>
      <p:ext uri="{BB962C8B-B14F-4D97-AF65-F5344CB8AC3E}">
        <p14:creationId xmlns:p14="http://schemas.microsoft.com/office/powerpoint/2010/main" val="3292762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51A7DE-CBCF-4E5A-9013-91EA6DE6E5D5}" type="datetimeFigureOut">
              <a:rPr lang="en-US" smtClean="0"/>
              <a:t>10/1/2018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0B4560-3CA7-4D1F-89FC-9C7793855EAA}" type="slidenum">
              <a:rPr lang="en-US" smtClean="0"/>
              <a:t>‹#›</a:t>
            </a:fld>
            <a:endParaRPr lang="en-US"/>
          </a:p>
        </p:txBody>
      </p:sp>
    </p:spTree>
    <p:extLst>
      <p:ext uri="{BB962C8B-B14F-4D97-AF65-F5344CB8AC3E}">
        <p14:creationId xmlns:p14="http://schemas.microsoft.com/office/powerpoint/2010/main" val="1129851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51A7DE-CBCF-4E5A-9013-91EA6DE6E5D5}" type="datetimeFigureOut">
              <a:rPr lang="en-US" smtClean="0"/>
              <a:t>10/1/2018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0B4560-3CA7-4D1F-89FC-9C7793855EAA}" type="slidenum">
              <a:rPr lang="en-US" smtClean="0"/>
              <a:t>‹#›</a:t>
            </a:fld>
            <a:endParaRPr lang="en-US"/>
          </a:p>
        </p:txBody>
      </p:sp>
    </p:spTree>
    <p:extLst>
      <p:ext uri="{BB962C8B-B14F-4D97-AF65-F5344CB8AC3E}">
        <p14:creationId xmlns:p14="http://schemas.microsoft.com/office/powerpoint/2010/main" val="1712999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51A7DE-CBCF-4E5A-9013-91EA6DE6E5D5}"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B4560-3CA7-4D1F-89FC-9C7793855EAA}" type="slidenum">
              <a:rPr lang="en-US" smtClean="0"/>
              <a:t>‹#›</a:t>
            </a:fld>
            <a:endParaRPr lang="en-US"/>
          </a:p>
        </p:txBody>
      </p:sp>
    </p:spTree>
    <p:extLst>
      <p:ext uri="{BB962C8B-B14F-4D97-AF65-F5344CB8AC3E}">
        <p14:creationId xmlns:p14="http://schemas.microsoft.com/office/powerpoint/2010/main" val="2371216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51A7DE-CBCF-4E5A-9013-91EA6DE6E5D5}"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B4560-3CA7-4D1F-89FC-9C7793855EAA}" type="slidenum">
              <a:rPr lang="en-US" smtClean="0"/>
              <a:t>‹#›</a:t>
            </a:fld>
            <a:endParaRPr lang="en-US"/>
          </a:p>
        </p:txBody>
      </p:sp>
    </p:spTree>
    <p:extLst>
      <p:ext uri="{BB962C8B-B14F-4D97-AF65-F5344CB8AC3E}">
        <p14:creationId xmlns:p14="http://schemas.microsoft.com/office/powerpoint/2010/main" val="192316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19343" y="1478132"/>
            <a:ext cx="6896006" cy="693722"/>
          </a:xfrm>
          <a:prstGeom prst="rect">
            <a:avLst/>
          </a:prstGeom>
        </p:spPr>
        <p:txBody>
          <a:bodyPr vert="horz" lIns="91440" tIns="45720" rIns="91440" bIns="45720" rtlCol="0" anchor="ctr">
            <a:noAutofit/>
          </a:bodyPr>
          <a:lstStyle/>
          <a:p>
            <a:r>
              <a:rPr lang="en-US" dirty="0" smtClean="0"/>
              <a:t>Click to edit Master title</a:t>
            </a:r>
            <a:endParaRPr lang="en-US" dirty="0"/>
          </a:p>
        </p:txBody>
      </p:sp>
      <p:sp>
        <p:nvSpPr>
          <p:cNvPr id="3" name="Text Placeholder 2"/>
          <p:cNvSpPr>
            <a:spLocks noGrp="1"/>
          </p:cNvSpPr>
          <p:nvPr>
            <p:ph type="body" idx="1"/>
          </p:nvPr>
        </p:nvSpPr>
        <p:spPr>
          <a:xfrm>
            <a:off x="843378" y="2228295"/>
            <a:ext cx="7671971" cy="394866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1A7DE-CBCF-4E5A-9013-91EA6DE6E5D5}" type="datetimeFigureOut">
              <a:rPr lang="en-US" smtClean="0"/>
              <a:t>10/1/2018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B4560-3CA7-4D1F-89FC-9C7793855EAA}" type="slidenum">
              <a:rPr lang="en-US" smtClean="0"/>
              <a:t>‹#›</a:t>
            </a:fld>
            <a:endParaRPr lang="en-US"/>
          </a:p>
        </p:txBody>
      </p:sp>
    </p:spTree>
    <p:extLst>
      <p:ext uri="{BB962C8B-B14F-4D97-AF65-F5344CB8AC3E}">
        <p14:creationId xmlns:p14="http://schemas.microsoft.com/office/powerpoint/2010/main" val="274513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12.png"/><Relationship Id="rId4" Type="http://schemas.openxmlformats.org/officeDocument/2006/relationships/image" Target="../media/image11.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15.gi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16.jp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16.jp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17.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18.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tags" Target="../tags/tag5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8925"/>
            <a:ext cx="7772400" cy="2387600"/>
          </a:xfrm>
        </p:spPr>
        <p:txBody>
          <a:bodyPr/>
          <a:lstStyle/>
          <a:p>
            <a:r>
              <a:rPr lang="en-US" b="1" dirty="0" smtClean="0"/>
              <a:t>2018 DCA Training Institute</a:t>
            </a:r>
            <a:endParaRPr lang="en-US" b="1" dirty="0"/>
          </a:p>
        </p:txBody>
      </p:sp>
      <p:sp>
        <p:nvSpPr>
          <p:cNvPr id="3" name="Subtitle 2"/>
          <p:cNvSpPr>
            <a:spLocks noGrp="1"/>
          </p:cNvSpPr>
          <p:nvPr>
            <p:ph type="subTitle" idx="1"/>
          </p:nvPr>
        </p:nvSpPr>
        <p:spPr>
          <a:xfrm>
            <a:off x="1143000" y="4745038"/>
            <a:ext cx="6858000" cy="1655762"/>
          </a:xfrm>
        </p:spPr>
        <p:txBody>
          <a:bodyPr/>
          <a:lstStyle/>
          <a:p>
            <a:r>
              <a:rPr lang="en-US" dirty="0" smtClean="0"/>
              <a:t>Presented by:  ICAOS DCA Liaison Committee &amp; </a:t>
            </a:r>
          </a:p>
          <a:p>
            <a:r>
              <a:rPr lang="en-US" dirty="0" smtClean="0"/>
              <a:t>Training, Education &amp; Public Relations Committee</a:t>
            </a:r>
            <a:endParaRPr lang="en-US" dirty="0"/>
          </a:p>
        </p:txBody>
      </p:sp>
    </p:spTree>
    <p:custDataLst>
      <p:tags r:id="rId1"/>
    </p:custDataLst>
    <p:extLst>
      <p:ext uri="{BB962C8B-B14F-4D97-AF65-F5344CB8AC3E}">
        <p14:creationId xmlns:p14="http://schemas.microsoft.com/office/powerpoint/2010/main" val="23871500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19343" y="1478132"/>
            <a:ext cx="7580262" cy="693722"/>
          </a:xfrm>
        </p:spPr>
        <p:txBody>
          <a:bodyPr/>
          <a:lstStyle/>
          <a:p>
            <a:r>
              <a:rPr lang="en-US" dirty="0" smtClean="0"/>
              <a:t>Training, Education &amp; PR Committee</a:t>
            </a:r>
            <a:endParaRPr lang="en-US" dirty="0"/>
          </a:p>
        </p:txBody>
      </p:sp>
      <p:sp>
        <p:nvSpPr>
          <p:cNvPr id="3" name="Content Placeholder 2"/>
          <p:cNvSpPr>
            <a:spLocks noGrp="1"/>
          </p:cNvSpPr>
          <p:nvPr>
            <p:ph idx="1"/>
          </p:nvPr>
        </p:nvSpPr>
        <p:spPr>
          <a:xfrm>
            <a:off x="500450" y="2228295"/>
            <a:ext cx="8014900" cy="4357856"/>
          </a:xfrm>
        </p:spPr>
        <p:txBody>
          <a:bodyPr>
            <a:normAutofit fontScale="77500" lnSpcReduction="20000"/>
          </a:bodyPr>
          <a:lstStyle/>
          <a:p>
            <a:pPr marL="0" indent="0">
              <a:buNone/>
            </a:pPr>
            <a:r>
              <a:rPr lang="en-US" b="1" dirty="0"/>
              <a:t>Mission:</a:t>
            </a:r>
            <a:endParaRPr lang="en-US" dirty="0"/>
          </a:p>
          <a:p>
            <a:r>
              <a:rPr lang="en-US" i="1" dirty="0"/>
              <a:t>Develop and enhance educational resources and training materials for use by affected member states and stakeholders. Enhance public safety through awareness and consistent administration</a:t>
            </a:r>
            <a:r>
              <a:rPr lang="en-US" i="1" dirty="0" smtClean="0"/>
              <a:t>.</a:t>
            </a:r>
          </a:p>
          <a:p>
            <a:pPr marL="0" indent="0">
              <a:buNone/>
            </a:pPr>
            <a:r>
              <a:rPr lang="en-US" b="1" dirty="0" smtClean="0"/>
              <a:t>2018 </a:t>
            </a:r>
            <a:r>
              <a:rPr lang="en-US" b="1" dirty="0"/>
              <a:t>Goals:</a:t>
            </a:r>
            <a:endParaRPr lang="en-US" dirty="0"/>
          </a:p>
          <a:p>
            <a:pPr lvl="0"/>
            <a:r>
              <a:rPr lang="en-US" i="1" dirty="0" smtClean="0"/>
              <a:t>Review </a:t>
            </a:r>
            <a:r>
              <a:rPr lang="en-US" i="1" dirty="0"/>
              <a:t>and revise training modules and resources annually.  </a:t>
            </a:r>
          </a:p>
          <a:p>
            <a:pPr lvl="0"/>
            <a:r>
              <a:rPr lang="en-US" i="1" dirty="0" smtClean="0"/>
              <a:t>Create </a:t>
            </a:r>
            <a:r>
              <a:rPr lang="en-US" i="1" dirty="0"/>
              <a:t>mobile friendly educational resources for stakeholders. </a:t>
            </a:r>
          </a:p>
          <a:p>
            <a:pPr lvl="0"/>
            <a:r>
              <a:rPr lang="en-US" i="1" dirty="0" smtClean="0"/>
              <a:t>Support </a:t>
            </a:r>
            <a:r>
              <a:rPr lang="en-US" i="1" dirty="0"/>
              <a:t>state compact offices’ responsibilities to train stakeholders in their state on ICAOS Rules, purpose and best operational practices. </a:t>
            </a:r>
          </a:p>
          <a:p>
            <a:pPr lvl="0"/>
            <a:r>
              <a:rPr lang="en-US" i="1" dirty="0" smtClean="0"/>
              <a:t>Create </a:t>
            </a:r>
            <a:r>
              <a:rPr lang="en-US" i="1" dirty="0"/>
              <a:t>dialogue that emphasizes the goals of the Compact: What’s in the best interest of public safety? What’s in the best interest of the offender? </a:t>
            </a:r>
            <a:endParaRPr lang="en-US" dirty="0"/>
          </a:p>
        </p:txBody>
      </p:sp>
    </p:spTree>
    <p:custDataLst>
      <p:tags r:id="rId1"/>
    </p:custDataLst>
    <p:extLst>
      <p:ext uri="{BB962C8B-B14F-4D97-AF65-F5344CB8AC3E}">
        <p14:creationId xmlns:p14="http://schemas.microsoft.com/office/powerpoint/2010/main" val="1073047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4">
            <a:extLst>
              <a:ext uri="{28A0092B-C50C-407E-A947-70E740481C1C}">
                <a14:useLocalDpi xmlns:a14="http://schemas.microsoft.com/office/drawing/2010/main" val="0"/>
              </a:ext>
            </a:extLst>
          </a:blip>
          <a:stretch>
            <a:fillRect/>
          </a:stretch>
        </p:blipFill>
        <p:spPr>
          <a:xfrm>
            <a:off x="0" y="821725"/>
            <a:ext cx="9088395" cy="5381368"/>
          </a:xfrm>
          <a:prstGeom prst="rect">
            <a:avLst/>
          </a:prstGeom>
          <a:solidFill>
            <a:schemeClr val="bg1">
              <a:lumMod val="85000"/>
            </a:schemeClr>
          </a:solidFill>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3669810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867" y="1360743"/>
            <a:ext cx="6896006" cy="693722"/>
          </a:xfrm>
        </p:spPr>
        <p:txBody>
          <a:bodyPr/>
          <a:lstStyle/>
          <a:p>
            <a:r>
              <a:rPr lang="en-US" b="1" dirty="0" smtClean="0"/>
              <a:t>2018 DCA Institute Agenda</a:t>
            </a:r>
            <a:endParaRPr lang="en-US" b="1" dirty="0"/>
          </a:p>
        </p:txBody>
      </p:sp>
      <p:sp>
        <p:nvSpPr>
          <p:cNvPr id="3" name="Content Placeholder 2"/>
          <p:cNvSpPr>
            <a:spLocks noGrp="1"/>
          </p:cNvSpPr>
          <p:nvPr>
            <p:ph idx="1"/>
          </p:nvPr>
        </p:nvSpPr>
        <p:spPr>
          <a:xfrm>
            <a:off x="778475" y="2233638"/>
            <a:ext cx="7914503" cy="4677033"/>
          </a:xfrm>
        </p:spPr>
        <p:txBody>
          <a:bodyPr>
            <a:normAutofit/>
          </a:bodyPr>
          <a:lstStyle/>
          <a:p>
            <a:pPr>
              <a:lnSpc>
                <a:spcPct val="100000"/>
              </a:lnSpc>
            </a:pPr>
            <a:r>
              <a:rPr lang="en-US" dirty="0" smtClean="0"/>
              <a:t>Painting the Supervision Picture</a:t>
            </a:r>
          </a:p>
          <a:p>
            <a:pPr>
              <a:lnSpc>
                <a:spcPct val="100000"/>
              </a:lnSpc>
            </a:pPr>
            <a:r>
              <a:rPr lang="en-US" dirty="0" smtClean="0"/>
              <a:t>Retaking required </a:t>
            </a:r>
            <a:r>
              <a:rPr lang="en-US" i="1" dirty="0" smtClean="0"/>
              <a:t>‘Upon a request of the receiving state’</a:t>
            </a:r>
          </a:p>
          <a:p>
            <a:pPr>
              <a:lnSpc>
                <a:spcPct val="100000"/>
              </a:lnSpc>
            </a:pPr>
            <a:r>
              <a:rPr lang="en-US" dirty="0" smtClean="0"/>
              <a:t>Warrant Tracking</a:t>
            </a:r>
          </a:p>
          <a:p>
            <a:pPr>
              <a:lnSpc>
                <a:spcPct val="100000"/>
              </a:lnSpc>
            </a:pPr>
            <a:r>
              <a:rPr lang="en-US" dirty="0" smtClean="0"/>
              <a:t>Dealing with Pending Charges &amp; Revocable Behavior</a:t>
            </a:r>
          </a:p>
          <a:p>
            <a:pPr>
              <a:lnSpc>
                <a:spcPct val="100000"/>
              </a:lnSpc>
            </a:pPr>
            <a:r>
              <a:rPr lang="en-US" dirty="0" smtClean="0"/>
              <a:t>Probable Cause Hearing Requirements</a:t>
            </a:r>
          </a:p>
          <a:p>
            <a:pPr>
              <a:lnSpc>
                <a:spcPct val="100000"/>
              </a:lnSpc>
            </a:pPr>
            <a:r>
              <a:rPr lang="en-US" dirty="0" smtClean="0"/>
              <a:t>Reacting to Out of State Subpoenas</a:t>
            </a:r>
            <a:endParaRPr lang="en-US" dirty="0"/>
          </a:p>
        </p:txBody>
      </p:sp>
    </p:spTree>
    <p:custDataLst>
      <p:tags r:id="rId1"/>
    </p:custDataLst>
    <p:extLst>
      <p:ext uri="{BB962C8B-B14F-4D97-AF65-F5344CB8AC3E}">
        <p14:creationId xmlns:p14="http://schemas.microsoft.com/office/powerpoint/2010/main" val="2376243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62" y="0"/>
            <a:ext cx="9287082" cy="6907427"/>
          </a:xfrm>
          <a:prstGeom prst="rect">
            <a:avLst/>
          </a:prstGeom>
        </p:spPr>
      </p:pic>
      <p:sp>
        <p:nvSpPr>
          <p:cNvPr id="5" name="Title 1"/>
          <p:cNvSpPr txBox="1">
            <a:spLocks/>
          </p:cNvSpPr>
          <p:nvPr/>
        </p:nvSpPr>
        <p:spPr>
          <a:xfrm>
            <a:off x="1242462" y="2133040"/>
            <a:ext cx="6896006" cy="693722"/>
          </a:xfrm>
          <a:prstGeom prst="rect">
            <a:avLst/>
          </a:prstGeom>
        </p:spPr>
        <p:txBody>
          <a:bodyPr/>
          <a:lstStyle>
            <a:lvl1pPr algn="l" defTabSz="914400" rtl="0" eaLnBrk="1" latinLnBrk="0" hangingPunct="1">
              <a:lnSpc>
                <a:spcPct val="90000"/>
              </a:lnSpc>
              <a:spcBef>
                <a:spcPct val="0"/>
              </a:spcBef>
              <a:buNone/>
              <a:defRPr sz="4000" kern="1200" baseline="0">
                <a:solidFill>
                  <a:schemeClr val="tx1"/>
                </a:solidFill>
                <a:latin typeface="+mj-lt"/>
                <a:ea typeface="+mj-ea"/>
                <a:cs typeface="+mj-cs"/>
              </a:defRPr>
            </a:lvl1pPr>
          </a:lstStyle>
          <a:p>
            <a:r>
              <a:rPr lang="en-US" b="1" dirty="0" smtClean="0"/>
              <a:t>Painting the Supervision Picture</a:t>
            </a:r>
            <a:endParaRPr lang="en-US" b="1"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3831" y="2987400"/>
            <a:ext cx="3353268" cy="2562583"/>
          </a:xfrm>
          <a:prstGeom prst="rect">
            <a:avLst/>
          </a:prstGeom>
        </p:spPr>
      </p:pic>
    </p:spTree>
    <p:custDataLst>
      <p:tags r:id="rId1"/>
    </p:custDataLst>
    <p:extLst>
      <p:ext uri="{BB962C8B-B14F-4D97-AF65-F5344CB8AC3E}">
        <p14:creationId xmlns:p14="http://schemas.microsoft.com/office/powerpoint/2010/main" val="4078453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20 minutes to review PR’s &amp; OVR’s provided by DCAs</a:t>
            </a:r>
          </a:p>
          <a:p>
            <a:r>
              <a:rPr lang="en-US" dirty="0" smtClean="0"/>
              <a:t>Does the report meet documentation standards for your state?</a:t>
            </a:r>
          </a:p>
          <a:p>
            <a:r>
              <a:rPr lang="en-US" dirty="0" smtClean="0"/>
              <a:t>What’s good about the report?</a:t>
            </a:r>
          </a:p>
          <a:p>
            <a:r>
              <a:rPr lang="en-US" dirty="0" smtClean="0"/>
              <a:t>What could be articulated better in the report?</a:t>
            </a:r>
            <a:endParaRPr lang="en-US" dirty="0"/>
          </a:p>
        </p:txBody>
      </p:sp>
      <p:sp>
        <p:nvSpPr>
          <p:cNvPr id="4" name="Title 3"/>
          <p:cNvSpPr>
            <a:spLocks noGrp="1"/>
          </p:cNvSpPr>
          <p:nvPr>
            <p:ph type="title"/>
          </p:nvPr>
        </p:nvSpPr>
        <p:spPr/>
        <p:txBody>
          <a:bodyPr/>
          <a:lstStyle/>
          <a:p>
            <a:r>
              <a:rPr lang="en-US" dirty="0" smtClean="0"/>
              <a:t>Documentation Review Activity</a:t>
            </a:r>
            <a:endParaRPr lang="en-US" dirty="0"/>
          </a:p>
        </p:txBody>
      </p:sp>
    </p:spTree>
    <p:custDataLst>
      <p:tags r:id="rId1"/>
    </p:custDataLst>
    <p:extLst>
      <p:ext uri="{BB962C8B-B14F-4D97-AF65-F5344CB8AC3E}">
        <p14:creationId xmlns:p14="http://schemas.microsoft.com/office/powerpoint/2010/main" val="871282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2627" y="1623893"/>
            <a:ext cx="7470641" cy="916111"/>
          </a:xfrm>
        </p:spPr>
        <p:txBody>
          <a:bodyPr/>
          <a:lstStyle/>
          <a:p>
            <a:pPr algn="ctr"/>
            <a:r>
              <a:rPr lang="en-US" b="1" dirty="0" smtClean="0"/>
              <a:t>Promote Quality!</a:t>
            </a:r>
            <a:endParaRPr lang="en-US" b="1" dirty="0"/>
          </a:p>
        </p:txBody>
      </p:sp>
      <p:sp>
        <p:nvSpPr>
          <p:cNvPr id="5" name="Text Placeholder 4"/>
          <p:cNvSpPr>
            <a:spLocks noGrp="1"/>
          </p:cNvSpPr>
          <p:nvPr>
            <p:ph type="body" idx="1"/>
          </p:nvPr>
        </p:nvSpPr>
        <p:spPr/>
        <p:txBody>
          <a:bodyPr/>
          <a:lstStyle/>
          <a:p>
            <a:r>
              <a:rPr lang="en-US" dirty="0" smtClean="0"/>
              <a:t>What’s Important</a:t>
            </a:r>
            <a:endParaRPr lang="en-US" dirty="0"/>
          </a:p>
        </p:txBody>
      </p:sp>
      <p:sp>
        <p:nvSpPr>
          <p:cNvPr id="6" name="Content Placeholder 5"/>
          <p:cNvSpPr>
            <a:spLocks noGrp="1"/>
          </p:cNvSpPr>
          <p:nvPr>
            <p:ph sz="half" idx="2"/>
          </p:nvPr>
        </p:nvSpPr>
        <p:spPr/>
        <p:txBody>
          <a:bodyPr>
            <a:normAutofit fontScale="92500" lnSpcReduction="20000"/>
          </a:bodyPr>
          <a:lstStyle/>
          <a:p>
            <a:r>
              <a:rPr lang="en-US" dirty="0" smtClean="0"/>
              <a:t>Clear, concise, accurate..</a:t>
            </a:r>
          </a:p>
          <a:p>
            <a:r>
              <a:rPr lang="en-US" dirty="0" smtClean="0"/>
              <a:t>Relevant attachments are included</a:t>
            </a:r>
          </a:p>
          <a:p>
            <a:r>
              <a:rPr lang="en-US" dirty="0" smtClean="0"/>
              <a:t>YOUR Compact Office sets standards for YOUR field users</a:t>
            </a:r>
          </a:p>
          <a:p>
            <a:r>
              <a:rPr lang="en-US" dirty="0" smtClean="0"/>
              <a:t>Questions/need clarification?  ASK!</a:t>
            </a:r>
            <a:endParaRPr lang="en-US" dirty="0"/>
          </a:p>
        </p:txBody>
      </p:sp>
      <p:sp>
        <p:nvSpPr>
          <p:cNvPr id="7" name="Text Placeholder 6"/>
          <p:cNvSpPr>
            <a:spLocks noGrp="1"/>
          </p:cNvSpPr>
          <p:nvPr>
            <p:ph type="body" sz="quarter" idx="3"/>
          </p:nvPr>
        </p:nvSpPr>
        <p:spPr/>
        <p:txBody>
          <a:bodyPr/>
          <a:lstStyle/>
          <a:p>
            <a:r>
              <a:rPr lang="en-US" dirty="0" smtClean="0"/>
              <a:t>What’s NOT Important</a:t>
            </a:r>
            <a:endParaRPr lang="en-US" dirty="0"/>
          </a:p>
        </p:txBody>
      </p:sp>
      <p:sp>
        <p:nvSpPr>
          <p:cNvPr id="8" name="Content Placeholder 7"/>
          <p:cNvSpPr>
            <a:spLocks noGrp="1"/>
          </p:cNvSpPr>
          <p:nvPr>
            <p:ph sz="quarter" idx="4"/>
          </p:nvPr>
        </p:nvSpPr>
        <p:spPr/>
        <p:txBody>
          <a:bodyPr>
            <a:normAutofit fontScale="92500" lnSpcReduction="20000"/>
          </a:bodyPr>
          <a:lstStyle/>
          <a:p>
            <a:r>
              <a:rPr lang="en-US" dirty="0" smtClean="0"/>
              <a:t>Format/placement</a:t>
            </a:r>
          </a:p>
          <a:p>
            <a:r>
              <a:rPr lang="en-US" dirty="0" smtClean="0"/>
              <a:t>Where exactly the attachments are</a:t>
            </a:r>
          </a:p>
          <a:p>
            <a:r>
              <a:rPr lang="en-US" dirty="0" smtClean="0"/>
              <a:t>Imposing your documentation standards on another state</a:t>
            </a:r>
          </a:p>
          <a:p>
            <a:r>
              <a:rPr lang="en-US" dirty="0" smtClean="0"/>
              <a:t>What the ‘other’ state NEVER does….</a:t>
            </a:r>
            <a:endParaRPr lang="en-US" dirty="0"/>
          </a:p>
        </p:txBody>
      </p:sp>
    </p:spTree>
    <p:custDataLst>
      <p:tags r:id="rId1"/>
    </p:custDataLst>
    <p:extLst>
      <p:ext uri="{BB962C8B-B14F-4D97-AF65-F5344CB8AC3E}">
        <p14:creationId xmlns:p14="http://schemas.microsoft.com/office/powerpoint/2010/main" val="849635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878" y="1298959"/>
            <a:ext cx="6896006" cy="693722"/>
          </a:xfrm>
        </p:spPr>
        <p:txBody>
          <a:bodyPr/>
          <a:lstStyle/>
          <a:p>
            <a:pPr algn="ctr"/>
            <a:r>
              <a:rPr lang="en-US" dirty="0" smtClean="0"/>
              <a:t>Supervision Goals</a:t>
            </a:r>
            <a:endParaRPr lang="en-US" dirty="0"/>
          </a:p>
        </p:txBody>
      </p:sp>
      <p:sp>
        <p:nvSpPr>
          <p:cNvPr id="3" name="Content Placeholder 2"/>
          <p:cNvSpPr>
            <a:spLocks noGrp="1"/>
          </p:cNvSpPr>
          <p:nvPr>
            <p:ph idx="1"/>
          </p:nvPr>
        </p:nvSpPr>
        <p:spPr>
          <a:xfrm>
            <a:off x="488092" y="2127422"/>
            <a:ext cx="8229600" cy="4525963"/>
          </a:xfrm>
        </p:spPr>
        <p:txBody>
          <a:bodyPr/>
          <a:lstStyle/>
          <a:p>
            <a:pPr marL="0" indent="0">
              <a:buNone/>
            </a:pPr>
            <a:r>
              <a:rPr lang="en-US" dirty="0" smtClean="0"/>
              <a:t>Keep supervision LOCAL!</a:t>
            </a:r>
          </a:p>
          <a:p>
            <a:pPr lvl="1"/>
            <a:endParaRPr lang="en-US" dirty="0" smtClean="0"/>
          </a:p>
          <a:p>
            <a:pPr lvl="1"/>
            <a:r>
              <a:rPr lang="en-US" dirty="0" smtClean="0"/>
              <a:t>Offenders transfer for purposes of </a:t>
            </a:r>
            <a:r>
              <a:rPr lang="en-US" u="sng" dirty="0" smtClean="0"/>
              <a:t>successful supervision</a:t>
            </a:r>
          </a:p>
          <a:p>
            <a:pPr lvl="2"/>
            <a:r>
              <a:rPr lang="en-US" dirty="0" smtClean="0"/>
              <a:t>Residents and/or supportive environment exists in the Receiving State</a:t>
            </a:r>
          </a:p>
          <a:p>
            <a:pPr lvl="3"/>
            <a:r>
              <a:rPr lang="en-US" dirty="0" smtClean="0"/>
              <a:t>Family, employment, etc.</a:t>
            </a:r>
          </a:p>
          <a:p>
            <a:pPr lvl="1"/>
            <a:endParaRPr lang="en-US" dirty="0" smtClean="0"/>
          </a:p>
          <a:p>
            <a:pPr lvl="1"/>
            <a:r>
              <a:rPr lang="en-US" dirty="0" smtClean="0"/>
              <a:t>Use of Evidenced Based Practices (graduated response/sanctions/access to programs) should be the </a:t>
            </a:r>
            <a:r>
              <a:rPr lang="en-US" u="sng" dirty="0" smtClean="0"/>
              <a:t>same for compact offenders</a:t>
            </a:r>
          </a:p>
          <a:p>
            <a:pPr lvl="2"/>
            <a:r>
              <a:rPr lang="en-US" dirty="0" smtClean="0"/>
              <a:t>Promote positive/compliant behavior </a:t>
            </a:r>
          </a:p>
          <a:p>
            <a:pPr lvl="1"/>
            <a:endParaRPr lang="en-US" dirty="0" smtClean="0"/>
          </a:p>
          <a:p>
            <a:pPr lvl="1"/>
            <a:endParaRPr lang="en-US" dirty="0" smtClean="0"/>
          </a:p>
          <a:p>
            <a:endParaRPr lang="en-US" dirty="0"/>
          </a:p>
        </p:txBody>
      </p:sp>
    </p:spTree>
    <p:custDataLst>
      <p:tags r:id="rId1"/>
    </p:custDataLst>
    <p:extLst>
      <p:ext uri="{BB962C8B-B14F-4D97-AF65-F5344CB8AC3E}">
        <p14:creationId xmlns:p14="http://schemas.microsoft.com/office/powerpoint/2010/main" val="2595727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949" y="2283941"/>
            <a:ext cx="8229600" cy="4525963"/>
          </a:xfrm>
        </p:spPr>
        <p:txBody>
          <a:bodyPr/>
          <a:lstStyle/>
          <a:p>
            <a:r>
              <a:rPr lang="en-US" dirty="0"/>
              <a:t>Provide sentencing state w/ clear picture of supervision practices and offender </a:t>
            </a:r>
            <a:r>
              <a:rPr lang="en-US" u="sng" dirty="0"/>
              <a:t>behavior</a:t>
            </a:r>
          </a:p>
          <a:p>
            <a:endParaRPr lang="en-US" dirty="0" smtClean="0"/>
          </a:p>
          <a:p>
            <a:r>
              <a:rPr lang="en-US" dirty="0" smtClean="0"/>
              <a:t>Ensure </a:t>
            </a:r>
            <a:r>
              <a:rPr lang="en-US" dirty="0"/>
              <a:t>retaking is initiated ONLY when it MAKES SENSE!</a:t>
            </a:r>
          </a:p>
          <a:p>
            <a:pPr lvl="1"/>
            <a:r>
              <a:rPr lang="en-US" sz="2400" dirty="0"/>
              <a:t>Retaking isn’t guaranteed to be permanent</a:t>
            </a:r>
          </a:p>
          <a:p>
            <a:pPr lvl="1"/>
            <a:r>
              <a:rPr lang="en-US" sz="2400" dirty="0"/>
              <a:t>Retaking costs $$</a:t>
            </a:r>
          </a:p>
          <a:p>
            <a:pPr lvl="1"/>
            <a:r>
              <a:rPr lang="en-US" sz="2400" dirty="0"/>
              <a:t>Documentation should support revocation at this </a:t>
            </a:r>
            <a:r>
              <a:rPr lang="en-US" sz="2400" dirty="0" smtClean="0"/>
              <a:t>point clearly demonstrating unsuccessful supervision</a:t>
            </a:r>
            <a:endParaRPr lang="en-US" sz="2400" dirty="0"/>
          </a:p>
          <a:p>
            <a:endParaRPr lang="en-US" dirty="0"/>
          </a:p>
        </p:txBody>
      </p:sp>
      <p:sp>
        <p:nvSpPr>
          <p:cNvPr id="5" name="Title 1"/>
          <p:cNvSpPr txBox="1">
            <a:spLocks/>
          </p:cNvSpPr>
          <p:nvPr/>
        </p:nvSpPr>
        <p:spPr>
          <a:xfrm>
            <a:off x="1637878" y="1298959"/>
            <a:ext cx="6896006" cy="6937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baseline="0">
                <a:solidFill>
                  <a:schemeClr val="tx1"/>
                </a:solidFill>
                <a:latin typeface="+mj-lt"/>
                <a:ea typeface="+mj-ea"/>
                <a:cs typeface="+mj-cs"/>
              </a:defRPr>
            </a:lvl1pPr>
          </a:lstStyle>
          <a:p>
            <a:pPr algn="ctr"/>
            <a:r>
              <a:rPr lang="en-US" smtClean="0"/>
              <a:t>Supervision Goals</a:t>
            </a:r>
            <a:endParaRPr lang="en-US" dirty="0"/>
          </a:p>
        </p:txBody>
      </p:sp>
    </p:spTree>
    <p:custDataLst>
      <p:tags r:id="rId1"/>
    </p:custDataLst>
    <p:extLst>
      <p:ext uri="{BB962C8B-B14F-4D97-AF65-F5344CB8AC3E}">
        <p14:creationId xmlns:p14="http://schemas.microsoft.com/office/powerpoint/2010/main" val="2108916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48093" y="1031478"/>
            <a:ext cx="8229600" cy="1143000"/>
          </a:xfrm>
        </p:spPr>
        <p:txBody>
          <a:bodyPr/>
          <a:lstStyle/>
          <a:p>
            <a:r>
              <a:rPr lang="en-US" dirty="0" smtClean="0"/>
              <a:t>Supervision Documentation</a:t>
            </a:r>
            <a:endParaRPr lang="en-US" dirty="0"/>
          </a:p>
        </p:txBody>
      </p:sp>
      <p:sp>
        <p:nvSpPr>
          <p:cNvPr id="5" name="Text Placeholder 4"/>
          <p:cNvSpPr>
            <a:spLocks noGrp="1"/>
          </p:cNvSpPr>
          <p:nvPr>
            <p:ph type="body" idx="1"/>
          </p:nvPr>
        </p:nvSpPr>
        <p:spPr>
          <a:xfrm>
            <a:off x="440141" y="1752600"/>
            <a:ext cx="4040188" cy="639762"/>
          </a:xfrm>
        </p:spPr>
        <p:txBody>
          <a:bodyPr/>
          <a:lstStyle/>
          <a:p>
            <a:pPr algn="ctr"/>
            <a:r>
              <a:rPr lang="en-US" dirty="0" smtClean="0"/>
              <a:t>Progress Report</a:t>
            </a:r>
            <a:endParaRPr lang="en-US" dirty="0"/>
          </a:p>
        </p:txBody>
      </p:sp>
      <p:sp>
        <p:nvSpPr>
          <p:cNvPr id="6" name="Content Placeholder 5"/>
          <p:cNvSpPr>
            <a:spLocks noGrp="1"/>
          </p:cNvSpPr>
          <p:nvPr>
            <p:ph sz="half" idx="2"/>
          </p:nvPr>
        </p:nvSpPr>
        <p:spPr>
          <a:xfrm>
            <a:off x="440141" y="2824956"/>
            <a:ext cx="4040188" cy="3951288"/>
          </a:xfrm>
        </p:spPr>
        <p:txBody>
          <a:bodyPr/>
          <a:lstStyle/>
          <a:p>
            <a:r>
              <a:rPr lang="en-US" dirty="0" smtClean="0"/>
              <a:t>Keeps the sending state informed of supervision practices; offender’s progress and behavior</a:t>
            </a:r>
          </a:p>
          <a:p>
            <a:endParaRPr lang="en-US" dirty="0"/>
          </a:p>
        </p:txBody>
      </p:sp>
      <p:sp>
        <p:nvSpPr>
          <p:cNvPr id="7" name="Text Placeholder 6"/>
          <p:cNvSpPr>
            <a:spLocks noGrp="1"/>
          </p:cNvSpPr>
          <p:nvPr>
            <p:ph type="body" sz="quarter" idx="3"/>
          </p:nvPr>
        </p:nvSpPr>
        <p:spPr>
          <a:xfrm>
            <a:off x="4646929" y="2027238"/>
            <a:ext cx="4041775" cy="639762"/>
          </a:xfrm>
        </p:spPr>
        <p:txBody>
          <a:bodyPr>
            <a:normAutofit fontScale="92500" lnSpcReduction="10000"/>
          </a:bodyPr>
          <a:lstStyle/>
          <a:p>
            <a:pPr algn="ctr"/>
            <a:r>
              <a:rPr lang="en-US" dirty="0" smtClean="0"/>
              <a:t>Violation Report REQUIRING RETAKING</a:t>
            </a:r>
            <a:endParaRPr lang="en-US" dirty="0"/>
          </a:p>
        </p:txBody>
      </p:sp>
      <p:sp>
        <p:nvSpPr>
          <p:cNvPr id="8" name="Content Placeholder 7"/>
          <p:cNvSpPr>
            <a:spLocks noGrp="1"/>
          </p:cNvSpPr>
          <p:nvPr>
            <p:ph sz="quarter" idx="4"/>
          </p:nvPr>
        </p:nvSpPr>
        <p:spPr>
          <a:xfrm>
            <a:off x="4646929" y="2824956"/>
            <a:ext cx="4041775" cy="3951288"/>
          </a:xfrm>
        </p:spPr>
        <p:txBody>
          <a:bodyPr/>
          <a:lstStyle/>
          <a:p>
            <a:r>
              <a:rPr lang="en-US" b="1" u="sng" dirty="0" smtClean="0"/>
              <a:t>Invokes</a:t>
            </a:r>
            <a:r>
              <a:rPr lang="en-US" dirty="0" smtClean="0"/>
              <a:t> requirement for sending state to retake offender</a:t>
            </a:r>
            <a:endParaRPr lang="en-US" dirty="0"/>
          </a:p>
        </p:txBody>
      </p:sp>
      <p:sp>
        <p:nvSpPr>
          <p:cNvPr id="9" name="Left-Right Arrow 8"/>
          <p:cNvSpPr/>
          <p:nvPr/>
        </p:nvSpPr>
        <p:spPr bwMode="auto">
          <a:xfrm>
            <a:off x="673504" y="4800600"/>
            <a:ext cx="7848600" cy="733663"/>
          </a:xfrm>
          <a:prstGeom prst="lef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r>
              <a:rPr lang="en-US" dirty="0" smtClean="0">
                <a:solidFill>
                  <a:srgbClr val="6666FF">
                    <a:lumMod val="50000"/>
                  </a:srgbClr>
                </a:solidFill>
              </a:rPr>
              <a:t>Communication!!!</a:t>
            </a:r>
          </a:p>
        </p:txBody>
      </p:sp>
      <p:sp>
        <p:nvSpPr>
          <p:cNvPr id="2" name="TextBox 1"/>
          <p:cNvSpPr txBox="1"/>
          <p:nvPr/>
        </p:nvSpPr>
        <p:spPr>
          <a:xfrm>
            <a:off x="609600" y="5791200"/>
            <a:ext cx="7543800" cy="646331"/>
          </a:xfrm>
          <a:prstGeom prst="rect">
            <a:avLst/>
          </a:prstGeom>
          <a:noFill/>
        </p:spPr>
        <p:txBody>
          <a:bodyPr wrap="square" rtlCol="0">
            <a:spAutoFit/>
          </a:bodyPr>
          <a:lstStyle/>
          <a:p>
            <a:pPr algn="ctr"/>
            <a:r>
              <a:rPr lang="en-US" i="1" dirty="0" smtClean="0"/>
              <a:t>THINK:  “What are you documenting in your own state’s case management?”  Keep the Sending State INFORMED!</a:t>
            </a:r>
            <a:endParaRPr lang="en-US" i="1" dirty="0"/>
          </a:p>
        </p:txBody>
      </p:sp>
    </p:spTree>
    <p:custDataLst>
      <p:tags r:id="rId1"/>
    </p:custDataLst>
    <p:extLst>
      <p:ext uri="{BB962C8B-B14F-4D97-AF65-F5344CB8AC3E}">
        <p14:creationId xmlns:p14="http://schemas.microsoft.com/office/powerpoint/2010/main" val="28546585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421" y="1563633"/>
            <a:ext cx="6896006" cy="693722"/>
          </a:xfrm>
        </p:spPr>
        <p:txBody>
          <a:bodyPr/>
          <a:lstStyle/>
          <a:p>
            <a:r>
              <a:rPr lang="en-US" dirty="0"/>
              <a:t>Violation </a:t>
            </a:r>
            <a:r>
              <a:rPr lang="en-US" dirty="0" smtClean="0"/>
              <a:t>Requiring Retaking Reporting </a:t>
            </a:r>
            <a:r>
              <a:rPr lang="en-US" dirty="0"/>
              <a:t>Considerations</a:t>
            </a:r>
          </a:p>
        </p:txBody>
      </p:sp>
      <p:sp>
        <p:nvSpPr>
          <p:cNvPr id="3" name="Content Placeholder 2"/>
          <p:cNvSpPr>
            <a:spLocks noGrp="1"/>
          </p:cNvSpPr>
          <p:nvPr>
            <p:ph idx="1"/>
          </p:nvPr>
        </p:nvSpPr>
        <p:spPr>
          <a:xfrm>
            <a:off x="843378" y="2552760"/>
            <a:ext cx="7671971" cy="3948668"/>
          </a:xfrm>
        </p:spPr>
        <p:txBody>
          <a:bodyPr/>
          <a:lstStyle/>
          <a:p>
            <a:r>
              <a:rPr lang="en-US" dirty="0"/>
              <a:t>The sending state is only going to know what you tell them</a:t>
            </a:r>
          </a:p>
          <a:p>
            <a:r>
              <a:rPr lang="en-US" dirty="0"/>
              <a:t>Use the same detail if reporting to your own authorities</a:t>
            </a:r>
          </a:p>
          <a:p>
            <a:r>
              <a:rPr lang="en-US" dirty="0"/>
              <a:t>Specifics on how the </a:t>
            </a:r>
            <a:r>
              <a:rPr lang="en-US" u="sng" dirty="0"/>
              <a:t>behavior</a:t>
            </a:r>
            <a:r>
              <a:rPr lang="en-US" dirty="0"/>
              <a:t> was determined to be </a:t>
            </a:r>
            <a:r>
              <a:rPr lang="en-US" u="sng" dirty="0"/>
              <a:t>revocable</a:t>
            </a:r>
          </a:p>
          <a:p>
            <a:r>
              <a:rPr lang="en-US" dirty="0"/>
              <a:t>Has the option of working with the offender (e.g. intervention) been exhausted?</a:t>
            </a:r>
          </a:p>
        </p:txBody>
      </p:sp>
    </p:spTree>
    <p:custDataLst>
      <p:tags r:id="rId1"/>
    </p:custDataLst>
    <p:extLst>
      <p:ext uri="{BB962C8B-B14F-4D97-AF65-F5344CB8AC3E}">
        <p14:creationId xmlns:p14="http://schemas.microsoft.com/office/powerpoint/2010/main" val="2700433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m novo &lt;strong&gt;IceBreaker&lt;/strong&gt;: conheça as mudanças e os novos rumos ..."/>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00860" y="2420282"/>
            <a:ext cx="8139426" cy="2930193"/>
          </a:xfrm>
        </p:spPr>
      </p:pic>
    </p:spTree>
    <p:custDataLst>
      <p:tags r:id="rId1"/>
    </p:custDataLst>
    <p:extLst>
      <p:ext uri="{BB962C8B-B14F-4D97-AF65-F5344CB8AC3E}">
        <p14:creationId xmlns:p14="http://schemas.microsoft.com/office/powerpoint/2010/main" val="965062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54100413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5" name="Oval 4"/>
          <p:cNvSpPr/>
          <p:nvPr/>
        </p:nvSpPr>
        <p:spPr>
          <a:xfrm>
            <a:off x="3276600" y="3962400"/>
            <a:ext cx="5562600" cy="2438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rot="19774441">
            <a:off x="1193034" y="3516321"/>
            <a:ext cx="6896006" cy="693722"/>
          </a:xfrm>
        </p:spPr>
        <p:txBody>
          <a:bodyPr/>
          <a:lstStyle/>
          <a:p>
            <a:r>
              <a:rPr lang="en-US" dirty="0" smtClean="0">
                <a:solidFill>
                  <a:srgbClr val="FF0000"/>
                </a:solidFill>
              </a:rPr>
              <a:t>PRESENTED LAST YEAR 2017!!</a:t>
            </a:r>
            <a:endParaRPr lang="en-US" dirty="0">
              <a:solidFill>
                <a:srgbClr val="FF0000"/>
              </a:solidFill>
            </a:endParaRPr>
          </a:p>
        </p:txBody>
      </p:sp>
    </p:spTree>
    <p:custDataLst>
      <p:tags r:id="rId1"/>
    </p:custDataLst>
    <p:extLst>
      <p:ext uri="{BB962C8B-B14F-4D97-AF65-F5344CB8AC3E}">
        <p14:creationId xmlns:p14="http://schemas.microsoft.com/office/powerpoint/2010/main" val="132917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Definition Change Impact</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856410396"/>
              </p:ext>
            </p:extLst>
          </p:nvPr>
        </p:nvGraphicFramePr>
        <p:xfrm>
          <a:off x="842963" y="2228850"/>
          <a:ext cx="7672387" cy="3948113"/>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186723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530" y="1478132"/>
            <a:ext cx="8056605" cy="693722"/>
          </a:xfrm>
        </p:spPr>
        <p:txBody>
          <a:bodyPr/>
          <a:lstStyle/>
          <a:p>
            <a:r>
              <a:rPr lang="en-US" dirty="0" smtClean="0"/>
              <a:t>Good ISC Policies/Procedures are Key!</a:t>
            </a:r>
            <a:endParaRPr lang="en-US" dirty="0"/>
          </a:p>
        </p:txBody>
      </p:sp>
      <p:pic>
        <p:nvPicPr>
          <p:cNvPr id="4" name="Content Placeholder 3" descr="Year10"/>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782394" y="2994969"/>
            <a:ext cx="3361605" cy="2522323"/>
          </a:xfrm>
        </p:spPr>
      </p:pic>
      <p:sp>
        <p:nvSpPr>
          <p:cNvPr id="5" name="TextBox 4"/>
          <p:cNvSpPr txBox="1"/>
          <p:nvPr/>
        </p:nvSpPr>
        <p:spPr>
          <a:xfrm>
            <a:off x="191530" y="2458994"/>
            <a:ext cx="5993027" cy="3385542"/>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Relate Interstate Business to Instate Processes</a:t>
            </a:r>
          </a:p>
          <a:p>
            <a:pPr marL="285750" indent="-285750">
              <a:buFont typeface="Arial" panose="020B0604020202020204" pitchFamily="34" charset="0"/>
              <a:buChar char="•"/>
            </a:pPr>
            <a:r>
              <a:rPr lang="en-US" sz="2800" dirty="0" smtClean="0"/>
              <a:t>Involve Stakeholders in Policy Development</a:t>
            </a:r>
          </a:p>
          <a:p>
            <a:pPr marL="285750" indent="-285750">
              <a:buFont typeface="Arial" panose="020B0604020202020204" pitchFamily="34" charset="0"/>
              <a:buChar char="•"/>
            </a:pPr>
            <a:r>
              <a:rPr lang="en-US" sz="2800" dirty="0" smtClean="0"/>
              <a:t>Regularly Remind/Train on Policies</a:t>
            </a:r>
          </a:p>
          <a:p>
            <a:pPr marL="285750" indent="-285750">
              <a:buFont typeface="Arial" panose="020B0604020202020204" pitchFamily="34" charset="0"/>
              <a:buChar char="•"/>
            </a:pPr>
            <a:r>
              <a:rPr lang="en-US" sz="2800" dirty="0" smtClean="0"/>
              <a:t>Review/Update Policies Regularly</a:t>
            </a:r>
          </a:p>
          <a:p>
            <a:pPr marL="285750" indent="-285750">
              <a:buFont typeface="Arial" panose="020B0604020202020204" pitchFamily="34" charset="0"/>
              <a:buChar char="•"/>
            </a:pPr>
            <a:r>
              <a:rPr lang="en-US" sz="2800" dirty="0" smtClean="0"/>
              <a:t>Audit to Ensure Compliance</a:t>
            </a:r>
          </a:p>
          <a:p>
            <a:pPr marL="285750" indent="-285750">
              <a:buFont typeface="Arial" panose="020B0604020202020204" pitchFamily="34" charset="0"/>
              <a:buChar char="•"/>
            </a:pPr>
            <a:endParaRPr lang="en-US" dirty="0"/>
          </a:p>
        </p:txBody>
      </p:sp>
    </p:spTree>
    <p:custDataLst>
      <p:tags r:id="rId1"/>
    </p:custDataLst>
    <p:extLst>
      <p:ext uri="{BB962C8B-B14F-4D97-AF65-F5344CB8AC3E}">
        <p14:creationId xmlns:p14="http://schemas.microsoft.com/office/powerpoint/2010/main" val="5355089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492" y="1638768"/>
            <a:ext cx="7932431" cy="894365"/>
          </a:xfrm>
        </p:spPr>
        <p:txBody>
          <a:bodyPr/>
          <a:lstStyle/>
          <a:p>
            <a:r>
              <a:rPr lang="en-US" dirty="0" smtClean="0"/>
              <a:t>Nebraska-Response to Client Behavior Protocol</a:t>
            </a:r>
            <a:endParaRPr lang="en-US" dirty="0"/>
          </a:p>
        </p:txBody>
      </p:sp>
      <p:pic>
        <p:nvPicPr>
          <p:cNvPr id="4" name="Content Placeholder 3" descr="In The &lt;strong&gt;Spotlight&lt;/strong&gt;"/>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0320" y="3023147"/>
            <a:ext cx="3020728" cy="2265546"/>
          </a:xfrm>
        </p:spPr>
      </p:pic>
      <p:sp>
        <p:nvSpPr>
          <p:cNvPr id="5" name="TextBox 4"/>
          <p:cNvSpPr txBox="1"/>
          <p:nvPr/>
        </p:nvSpPr>
        <p:spPr>
          <a:xfrm>
            <a:off x="3793525" y="2661737"/>
            <a:ext cx="5165124" cy="523220"/>
          </a:xfrm>
          <a:prstGeom prst="rect">
            <a:avLst/>
          </a:prstGeom>
          <a:noFill/>
        </p:spPr>
        <p:txBody>
          <a:bodyPr wrap="square" rtlCol="0">
            <a:spAutoFit/>
          </a:bodyPr>
          <a:lstStyle/>
          <a:p>
            <a:pPr marL="285750" indent="-285750">
              <a:buFont typeface="Arial" panose="020B0604020202020204" pitchFamily="34" charset="0"/>
              <a:buChar char="•"/>
            </a:pPr>
            <a:endParaRPr lang="en-US" sz="2800" dirty="0"/>
          </a:p>
        </p:txBody>
      </p:sp>
      <p:pic>
        <p:nvPicPr>
          <p:cNvPr id="3" name="Picture 2"/>
          <p:cNvPicPr>
            <a:picLocks noChangeAspect="1"/>
          </p:cNvPicPr>
          <p:nvPr/>
        </p:nvPicPr>
        <p:blipFill>
          <a:blip r:embed="rId5"/>
          <a:stretch>
            <a:fillRect/>
          </a:stretch>
        </p:blipFill>
        <p:spPr>
          <a:xfrm rot="5400000">
            <a:off x="4002315" y="1723464"/>
            <a:ext cx="4354747" cy="55434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573387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Retaking is Required </a:t>
            </a:r>
            <a:r>
              <a:rPr lang="en-US" i="1" dirty="0" smtClean="0"/>
              <a:t>“Upon a Request…….”</a:t>
            </a:r>
            <a:endParaRPr lang="en-US" i="1" dirty="0"/>
          </a:p>
        </p:txBody>
      </p:sp>
      <p:sp>
        <p:nvSpPr>
          <p:cNvPr id="5" name="Text Placeholder 4"/>
          <p:cNvSpPr>
            <a:spLocks noGrp="1"/>
          </p:cNvSpPr>
          <p:nvPr>
            <p:ph type="body" idx="1"/>
          </p:nvPr>
        </p:nvSpPr>
        <p:spPr/>
        <p:txBody>
          <a:bodyPr/>
          <a:lstStyle/>
          <a:p>
            <a:r>
              <a:rPr lang="en-US" dirty="0" smtClean="0"/>
              <a:t>Presented by:  Dori Littler Arizona Commissioner/DCA &amp; Margaret Thompson Pennsylvania DCA</a:t>
            </a:r>
            <a:endParaRPr lang="en-US" dirty="0"/>
          </a:p>
        </p:txBody>
      </p:sp>
      <p:sp>
        <p:nvSpPr>
          <p:cNvPr id="2" name="TextBox 1"/>
          <p:cNvSpPr txBox="1"/>
          <p:nvPr/>
        </p:nvSpPr>
        <p:spPr>
          <a:xfrm rot="19863365">
            <a:off x="-12210" y="3684118"/>
            <a:ext cx="1984248" cy="461665"/>
          </a:xfrm>
          <a:prstGeom prst="rect">
            <a:avLst/>
          </a:prstGeom>
          <a:noFill/>
        </p:spPr>
        <p:txBody>
          <a:bodyPr wrap="square" rtlCol="0">
            <a:spAutoFit/>
          </a:bodyPr>
          <a:lstStyle/>
          <a:p>
            <a:r>
              <a:rPr lang="en-US" sz="2400" b="1" dirty="0" smtClean="0"/>
              <a:t>ONCE</a:t>
            </a:r>
            <a:endParaRPr lang="en-US" sz="2400" b="1" dirty="0"/>
          </a:p>
        </p:txBody>
      </p:sp>
    </p:spTree>
    <p:custDataLst>
      <p:tags r:id="rId1"/>
    </p:custDataLst>
    <p:extLst>
      <p:ext uri="{BB962C8B-B14F-4D97-AF65-F5344CB8AC3E}">
        <p14:creationId xmlns:p14="http://schemas.microsoft.com/office/powerpoint/2010/main" val="7763144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619343" y="1702250"/>
            <a:ext cx="6896006" cy="693722"/>
          </a:xfrm>
        </p:spPr>
        <p:txBody>
          <a:bodyPr/>
          <a:lstStyle/>
          <a:p>
            <a:r>
              <a:rPr lang="en-US" sz="4000" dirty="0"/>
              <a:t>Mandatory Retake for a </a:t>
            </a:r>
            <a:br>
              <a:rPr lang="en-US" sz="4000" dirty="0"/>
            </a:br>
            <a:r>
              <a:rPr lang="en-US" sz="4000" dirty="0"/>
              <a:t>New Felony or Violent Crime</a:t>
            </a:r>
          </a:p>
        </p:txBody>
      </p:sp>
      <p:sp>
        <p:nvSpPr>
          <p:cNvPr id="76803" name="Rectangle 3"/>
          <p:cNvSpPr>
            <a:spLocks noGrp="1" noChangeArrowheads="1"/>
          </p:cNvSpPr>
          <p:nvPr>
            <p:ph type="body" idx="1"/>
          </p:nvPr>
        </p:nvSpPr>
        <p:spPr>
          <a:xfrm>
            <a:off x="304800" y="2608729"/>
            <a:ext cx="8588188" cy="3550023"/>
          </a:xfrm>
        </p:spPr>
        <p:txBody>
          <a:bodyPr/>
          <a:lstStyle/>
          <a:p>
            <a:pPr>
              <a:defRPr/>
            </a:pPr>
            <a:r>
              <a:rPr lang="en-US" sz="2800" b="1" u="sng" dirty="0"/>
              <a:t>Upon the request of the receiving state</a:t>
            </a:r>
            <a:r>
              <a:rPr lang="en-US" sz="2800" dirty="0"/>
              <a:t>, the sending state </a:t>
            </a:r>
            <a:r>
              <a:rPr lang="en-US" sz="2800" b="1" i="1" dirty="0"/>
              <a:t>shall issue a warrant and retake</a:t>
            </a:r>
            <a:r>
              <a:rPr lang="en-US" sz="2800" dirty="0"/>
              <a:t>:</a:t>
            </a:r>
          </a:p>
          <a:p>
            <a:pPr lvl="1">
              <a:defRPr/>
            </a:pPr>
            <a:endParaRPr lang="en-US" sz="800" dirty="0"/>
          </a:p>
          <a:p>
            <a:pPr lvl="1">
              <a:defRPr/>
            </a:pPr>
            <a:endParaRPr lang="en-US" sz="800" dirty="0"/>
          </a:p>
          <a:p>
            <a:pPr lvl="1">
              <a:defRPr/>
            </a:pPr>
            <a:endParaRPr lang="en-US" sz="800" dirty="0"/>
          </a:p>
          <a:p>
            <a:pPr lvl="1">
              <a:defRPr/>
            </a:pPr>
            <a:r>
              <a:rPr lang="en-US" dirty="0"/>
              <a:t>after notice an “offender” has been </a:t>
            </a:r>
            <a:r>
              <a:rPr lang="en-US" u="sng" dirty="0"/>
              <a:t>convicted</a:t>
            </a:r>
            <a:r>
              <a:rPr lang="en-US" dirty="0"/>
              <a:t> of a new felony offense OR “violent crime” </a:t>
            </a:r>
          </a:p>
          <a:p>
            <a:pPr marL="457200" lvl="1" indent="0" algn="ctr">
              <a:buFontTx/>
              <a:buNone/>
              <a:defRPr/>
            </a:pPr>
            <a:endParaRPr lang="en-US" sz="1800" i="1" u="sng" dirty="0">
              <a:solidFill>
                <a:srgbClr val="FFFF00"/>
              </a:solidFill>
            </a:endParaRPr>
          </a:p>
          <a:p>
            <a:pPr marL="457200" lvl="1" indent="0" algn="ctr">
              <a:buFontTx/>
              <a:buNone/>
              <a:defRPr/>
            </a:pPr>
            <a:endParaRPr lang="en-US" i="1" u="sng" dirty="0">
              <a:solidFill>
                <a:srgbClr val="FFFF00"/>
              </a:solidFill>
            </a:endParaRPr>
          </a:p>
          <a:p>
            <a:pPr marL="457200" lvl="1" indent="0" algn="ctr">
              <a:buFontTx/>
              <a:buNone/>
              <a:defRPr/>
            </a:pPr>
            <a:r>
              <a:rPr lang="en-US" i="1" u="sng" dirty="0">
                <a:solidFill>
                  <a:srgbClr val="C00000"/>
                </a:solidFill>
              </a:rPr>
              <a:t>Violation Report in ICOTS enforces the ICAOS Retaking </a:t>
            </a:r>
            <a:r>
              <a:rPr lang="en-US" i="1" u="sng" dirty="0" smtClean="0">
                <a:solidFill>
                  <a:srgbClr val="C00000"/>
                </a:solidFill>
              </a:rPr>
              <a:t>Rules</a:t>
            </a:r>
            <a:endParaRPr lang="en-US" i="1" u="sng" dirty="0">
              <a:solidFill>
                <a:srgbClr val="C00000"/>
              </a:solidFill>
            </a:endParaRPr>
          </a:p>
        </p:txBody>
      </p:sp>
      <p:sp>
        <p:nvSpPr>
          <p:cNvPr id="4" name="TextBox 5"/>
          <p:cNvSpPr txBox="1">
            <a:spLocks noChangeArrowheads="1"/>
          </p:cNvSpPr>
          <p:nvPr/>
        </p:nvSpPr>
        <p:spPr bwMode="auto">
          <a:xfrm>
            <a:off x="5513294" y="6445624"/>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Tahoma" pitchFamily="34" charset="0"/>
                <a:cs typeface="Arial" pitchFamily="34" charset="0"/>
              </a:defRPr>
            </a:lvl9pPr>
          </a:lstStyle>
          <a:p>
            <a:pPr algn="r" eaLnBrk="1" hangingPunct="1"/>
            <a:r>
              <a:rPr lang="en-US" altLang="en-US" dirty="0">
                <a:solidFill>
                  <a:schemeClr val="bg1"/>
                </a:solidFill>
              </a:rPr>
              <a:t>Rule </a:t>
            </a:r>
            <a:r>
              <a:rPr lang="en-US" altLang="en-US" dirty="0" smtClean="0">
                <a:solidFill>
                  <a:schemeClr val="bg1"/>
                </a:solidFill>
              </a:rPr>
              <a:t>5.102</a:t>
            </a:r>
            <a:endParaRPr lang="en-US" altLang="en-US" dirty="0">
              <a:solidFill>
                <a:schemeClr val="bg1"/>
              </a:solidFill>
            </a:endParaRPr>
          </a:p>
        </p:txBody>
      </p:sp>
    </p:spTree>
    <p:custDataLst>
      <p:tags r:id="rId1"/>
    </p:custDataLst>
    <p:extLst>
      <p:ext uri="{BB962C8B-B14F-4D97-AF65-F5344CB8AC3E}">
        <p14:creationId xmlns:p14="http://schemas.microsoft.com/office/powerpoint/2010/main" val="24455057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343" y="1738108"/>
            <a:ext cx="6896006" cy="693722"/>
          </a:xfrm>
        </p:spPr>
        <p:txBody>
          <a:bodyPr/>
          <a:lstStyle/>
          <a:p>
            <a:r>
              <a:rPr lang="en-US" i="1" dirty="0"/>
              <a:t>“Upon a Request of the Receiving State….”</a:t>
            </a:r>
          </a:p>
        </p:txBody>
      </p:sp>
      <p:sp>
        <p:nvSpPr>
          <p:cNvPr id="3" name="Content Placeholder 2"/>
          <p:cNvSpPr>
            <a:spLocks noGrp="1"/>
          </p:cNvSpPr>
          <p:nvPr>
            <p:ph idx="1"/>
          </p:nvPr>
        </p:nvSpPr>
        <p:spPr>
          <a:xfrm>
            <a:off x="843378" y="2431829"/>
            <a:ext cx="7726033" cy="3745133"/>
          </a:xfrm>
        </p:spPr>
        <p:txBody>
          <a:bodyPr>
            <a:normAutofit fontScale="92500" lnSpcReduction="10000"/>
          </a:bodyPr>
          <a:lstStyle/>
          <a:p>
            <a:endParaRPr lang="en-US" dirty="0"/>
          </a:p>
          <a:p>
            <a:r>
              <a:rPr lang="en-US" dirty="0"/>
              <a:t>Receiving State:</a:t>
            </a:r>
          </a:p>
          <a:p>
            <a:pPr lvl="1"/>
            <a:r>
              <a:rPr lang="en-US" dirty="0"/>
              <a:t>Has exhausted options </a:t>
            </a:r>
          </a:p>
          <a:p>
            <a:pPr lvl="1"/>
            <a:r>
              <a:rPr lang="en-US" dirty="0"/>
              <a:t>No longer a </a:t>
            </a:r>
            <a:r>
              <a:rPr lang="en-US" dirty="0" smtClean="0"/>
              <a:t>good </a:t>
            </a:r>
            <a:r>
              <a:rPr lang="en-US" dirty="0"/>
              <a:t>“plan of supervision</a:t>
            </a:r>
            <a:r>
              <a:rPr lang="en-US" dirty="0" smtClean="0"/>
              <a:t>”</a:t>
            </a:r>
          </a:p>
          <a:p>
            <a:pPr lvl="1"/>
            <a:r>
              <a:rPr lang="en-US" dirty="0" smtClean="0"/>
              <a:t>Determined that invoking rule promotes public safety and victim safety</a:t>
            </a:r>
            <a:endParaRPr lang="en-US" dirty="0"/>
          </a:p>
          <a:p>
            <a:pPr lvl="1"/>
            <a:endParaRPr lang="en-US" dirty="0"/>
          </a:p>
          <a:p>
            <a:pPr marL="0" indent="0">
              <a:buNone/>
            </a:pPr>
            <a:endParaRPr lang="en-US" dirty="0"/>
          </a:p>
          <a:p>
            <a:pPr marL="0" indent="0">
              <a:buNone/>
            </a:pPr>
            <a:r>
              <a:rPr lang="en-US" i="1" dirty="0"/>
              <a:t>The receiving state may notify using a Progress Report when not asking for retake.</a:t>
            </a:r>
          </a:p>
        </p:txBody>
      </p:sp>
    </p:spTree>
    <p:custDataLst>
      <p:tags r:id="rId1"/>
    </p:custDataLst>
    <p:extLst>
      <p:ext uri="{BB962C8B-B14F-4D97-AF65-F5344CB8AC3E}">
        <p14:creationId xmlns:p14="http://schemas.microsoft.com/office/powerpoint/2010/main" val="2142825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343" y="1478132"/>
            <a:ext cx="7339306" cy="693722"/>
          </a:xfrm>
        </p:spPr>
        <p:txBody>
          <a:bodyPr/>
          <a:lstStyle/>
          <a:p>
            <a:r>
              <a:rPr lang="en-US" sz="3600" i="1" dirty="0" smtClean="0"/>
              <a:t>Retaking is NOT always the answer!</a:t>
            </a:r>
            <a:endParaRPr lang="en-US" sz="3600" i="1" dirty="0"/>
          </a:p>
        </p:txBody>
      </p:sp>
      <p:sp>
        <p:nvSpPr>
          <p:cNvPr id="3" name="Content Placeholder 2"/>
          <p:cNvSpPr>
            <a:spLocks noGrp="1"/>
          </p:cNvSpPr>
          <p:nvPr>
            <p:ph idx="1"/>
          </p:nvPr>
        </p:nvSpPr>
        <p:spPr>
          <a:xfrm>
            <a:off x="426308" y="2228295"/>
            <a:ext cx="8532341" cy="4203398"/>
          </a:xfrm>
        </p:spPr>
        <p:txBody>
          <a:bodyPr>
            <a:normAutofit fontScale="92500" lnSpcReduction="20000"/>
          </a:bodyPr>
          <a:lstStyle/>
          <a:p>
            <a:r>
              <a:rPr lang="en-US" dirty="0" smtClean="0"/>
              <a:t>Offender’s resources solely in receiving state</a:t>
            </a:r>
          </a:p>
          <a:p>
            <a:pPr lvl="1"/>
            <a:r>
              <a:rPr lang="en-US" dirty="0" smtClean="0"/>
              <a:t>Mental/Medical treatment </a:t>
            </a:r>
          </a:p>
          <a:p>
            <a:pPr lvl="1"/>
            <a:r>
              <a:rPr lang="en-US" dirty="0" smtClean="0"/>
              <a:t>Caretaker for other family members</a:t>
            </a:r>
          </a:p>
          <a:p>
            <a:pPr lvl="1"/>
            <a:r>
              <a:rPr lang="en-US" dirty="0" smtClean="0"/>
              <a:t>Drug addicted offenders supervised for non-drug related crimes</a:t>
            </a:r>
          </a:p>
          <a:p>
            <a:r>
              <a:rPr lang="en-US" dirty="0"/>
              <a:t>Compliant with other aspects of </a:t>
            </a:r>
            <a:r>
              <a:rPr lang="en-US" dirty="0" smtClean="0"/>
              <a:t>supervision</a:t>
            </a:r>
          </a:p>
          <a:p>
            <a:pPr lvl="1"/>
            <a:r>
              <a:rPr lang="en-US" dirty="0" smtClean="0"/>
              <a:t>Employment</a:t>
            </a:r>
            <a:r>
              <a:rPr lang="en-US" dirty="0"/>
              <a:t>, financial obligations, reporting, treatment</a:t>
            </a:r>
            <a:r>
              <a:rPr lang="en-US"/>
              <a:t>, </a:t>
            </a:r>
            <a:r>
              <a:rPr lang="en-US" smtClean="0"/>
              <a:t>etc.</a:t>
            </a:r>
            <a:endParaRPr lang="en-US" dirty="0" smtClean="0"/>
          </a:p>
          <a:p>
            <a:r>
              <a:rPr lang="en-US" dirty="0" smtClean="0"/>
              <a:t>New probation sentence in receiving state</a:t>
            </a:r>
          </a:p>
          <a:p>
            <a:r>
              <a:rPr lang="en-US" dirty="0" smtClean="0"/>
              <a:t>Offender subject to new lengthy sentence of incarceration in receiving state</a:t>
            </a:r>
          </a:p>
          <a:p>
            <a:pPr marL="0" indent="0">
              <a:buNone/>
            </a:pPr>
            <a:endParaRPr lang="en-US" dirty="0" smtClean="0"/>
          </a:p>
          <a:p>
            <a:pPr marL="0" indent="0">
              <a:buNone/>
            </a:pPr>
            <a:r>
              <a:rPr lang="en-US" i="1" dirty="0" smtClean="0"/>
              <a:t>Remember every violation situation is DIFFERENT!  Review! </a:t>
            </a:r>
            <a:r>
              <a:rPr lang="en-US" dirty="0" smtClean="0"/>
              <a:t>  </a:t>
            </a:r>
            <a:endParaRPr lang="en-US" i="1" dirty="0" smtClean="0"/>
          </a:p>
          <a:p>
            <a:pPr marL="0" indent="0">
              <a:buNone/>
            </a:pPr>
            <a:endParaRPr lang="en-US" dirty="0" smtClean="0"/>
          </a:p>
          <a:p>
            <a:endParaRPr lang="en-US" dirty="0"/>
          </a:p>
        </p:txBody>
      </p:sp>
    </p:spTree>
    <p:custDataLst>
      <p:tags r:id="rId1"/>
    </p:custDataLst>
    <p:extLst>
      <p:ext uri="{BB962C8B-B14F-4D97-AF65-F5344CB8AC3E}">
        <p14:creationId xmlns:p14="http://schemas.microsoft.com/office/powerpoint/2010/main" val="2862956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108" y="1478132"/>
            <a:ext cx="7403241" cy="2278322"/>
          </a:xfrm>
        </p:spPr>
        <p:txBody>
          <a:bodyPr/>
          <a:lstStyle/>
          <a:p>
            <a:r>
              <a:rPr lang="en-US" dirty="0" smtClean="0"/>
              <a:t>Reporting conviction on a Progress Report </a:t>
            </a:r>
            <a:r>
              <a:rPr lang="en-US" u="sng" dirty="0" smtClean="0"/>
              <a:t>DOES NOT</a:t>
            </a:r>
            <a:r>
              <a:rPr lang="en-US" dirty="0" smtClean="0"/>
              <a:t> prevent the sending state from retaking</a:t>
            </a:r>
            <a:endParaRPr lang="en-US" dirty="0"/>
          </a:p>
        </p:txBody>
      </p:sp>
      <p:pic>
        <p:nvPicPr>
          <p:cNvPr id="4" name="Content Placeholder 3"/>
          <p:cNvPicPr>
            <a:picLocks noGrp="1" noChangeAspect="1"/>
          </p:cNvPicPr>
          <p:nvPr>
            <p:ph idx="1"/>
          </p:nvPr>
        </p:nvPicPr>
        <p:blipFill>
          <a:blip r:embed="rId4"/>
          <a:stretch>
            <a:fillRect/>
          </a:stretch>
        </p:blipFill>
        <p:spPr>
          <a:xfrm>
            <a:off x="459577" y="3756454"/>
            <a:ext cx="8364840" cy="2349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40743234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Warrant Tracking</a:t>
            </a:r>
            <a:endParaRPr lang="en-US" i="1" dirty="0"/>
          </a:p>
        </p:txBody>
      </p:sp>
      <p:sp>
        <p:nvSpPr>
          <p:cNvPr id="5" name="Text Placeholder 4"/>
          <p:cNvSpPr>
            <a:spLocks noGrp="1"/>
          </p:cNvSpPr>
          <p:nvPr>
            <p:ph type="body" idx="1"/>
          </p:nvPr>
        </p:nvSpPr>
        <p:spPr/>
        <p:txBody>
          <a:bodyPr/>
          <a:lstStyle/>
          <a:p>
            <a:r>
              <a:rPr lang="en-US" dirty="0" smtClean="0"/>
              <a:t>Panel:  Dori Littler Arizona Commissioner/DCA, Tracy Hudrlik Minnesota DCA, Matthew Charton New York DCA</a:t>
            </a:r>
            <a:endParaRPr lang="en-US" dirty="0"/>
          </a:p>
        </p:txBody>
      </p:sp>
    </p:spTree>
    <p:custDataLst>
      <p:tags r:id="rId1"/>
    </p:custDataLst>
    <p:extLst>
      <p:ext uri="{BB962C8B-B14F-4D97-AF65-F5344CB8AC3E}">
        <p14:creationId xmlns:p14="http://schemas.microsoft.com/office/powerpoint/2010/main" val="2594541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825" y="1769485"/>
            <a:ext cx="7605340" cy="693722"/>
          </a:xfrm>
        </p:spPr>
        <p:txBody>
          <a:bodyPr/>
          <a:lstStyle/>
          <a:p>
            <a:r>
              <a:rPr lang="en-US" sz="3200" dirty="0" smtClean="0"/>
              <a:t>https://</a:t>
            </a:r>
            <a:r>
              <a:rPr lang="en-US" sz="3200" dirty="0"/>
              <a:t>www.surveymonkey.com/r/DCA2018</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4576" y="2463207"/>
            <a:ext cx="3630706" cy="3630706"/>
          </a:xfrm>
          <a:prstGeom prst="rect">
            <a:avLst/>
          </a:prstGeom>
        </p:spPr>
      </p:pic>
    </p:spTree>
    <p:custDataLst>
      <p:tags r:id="rId1"/>
    </p:custDataLst>
    <p:extLst>
      <p:ext uri="{BB962C8B-B14F-4D97-AF65-F5344CB8AC3E}">
        <p14:creationId xmlns:p14="http://schemas.microsoft.com/office/powerpoint/2010/main" val="35373934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Warrant Tracking</a:t>
            </a:r>
            <a:endParaRPr lang="en-US" dirty="0"/>
          </a:p>
        </p:txBody>
      </p:sp>
      <p:sp>
        <p:nvSpPr>
          <p:cNvPr id="3" name="Content Placeholder 2"/>
          <p:cNvSpPr>
            <a:spLocks noGrp="1"/>
          </p:cNvSpPr>
          <p:nvPr>
            <p:ph idx="1"/>
          </p:nvPr>
        </p:nvSpPr>
        <p:spPr/>
        <p:txBody>
          <a:bodyPr/>
          <a:lstStyle/>
          <a:p>
            <a:r>
              <a:rPr lang="en-US" dirty="0" smtClean="0"/>
              <a:t>How does your state ensure warrants are Compact compliant?</a:t>
            </a:r>
          </a:p>
          <a:p>
            <a:endParaRPr lang="en-US" dirty="0"/>
          </a:p>
          <a:p>
            <a:r>
              <a:rPr lang="en-US" dirty="0"/>
              <a:t>How </a:t>
            </a:r>
            <a:r>
              <a:rPr lang="en-US" dirty="0" smtClean="0"/>
              <a:t>do </a:t>
            </a:r>
            <a:r>
              <a:rPr lang="en-US" dirty="0"/>
              <a:t>you communicate with your external agencies regarding warrant issues?</a:t>
            </a:r>
          </a:p>
        </p:txBody>
      </p:sp>
    </p:spTree>
    <p:custDataLst>
      <p:tags r:id="rId1"/>
    </p:custDataLst>
    <p:extLst>
      <p:ext uri="{BB962C8B-B14F-4D97-AF65-F5344CB8AC3E}">
        <p14:creationId xmlns:p14="http://schemas.microsoft.com/office/powerpoint/2010/main" val="26920424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Dealing w/ Pending Charges &amp; Revocable Behavior</a:t>
            </a:r>
            <a:endParaRPr lang="en-US" i="1" dirty="0"/>
          </a:p>
        </p:txBody>
      </p:sp>
      <p:sp>
        <p:nvSpPr>
          <p:cNvPr id="5" name="Text Placeholder 4"/>
          <p:cNvSpPr>
            <a:spLocks noGrp="1"/>
          </p:cNvSpPr>
          <p:nvPr>
            <p:ph type="body" idx="1"/>
          </p:nvPr>
        </p:nvSpPr>
        <p:spPr/>
        <p:txBody>
          <a:bodyPr/>
          <a:lstStyle/>
          <a:p>
            <a:r>
              <a:rPr lang="en-US" dirty="0" smtClean="0"/>
              <a:t>Presenters:  Chris Moore Georgia Commissioner &amp; Tim Strickland Florida DCA</a:t>
            </a:r>
            <a:endParaRPr lang="en-US" dirty="0"/>
          </a:p>
        </p:txBody>
      </p:sp>
    </p:spTree>
    <p:custDataLst>
      <p:tags r:id="rId1"/>
    </p:custDataLst>
    <p:extLst>
      <p:ext uri="{BB962C8B-B14F-4D97-AF65-F5344CB8AC3E}">
        <p14:creationId xmlns:p14="http://schemas.microsoft.com/office/powerpoint/2010/main" val="5117548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4"/>
          <a:stretch>
            <a:fillRect/>
          </a:stretch>
        </p:blipFill>
        <p:spPr>
          <a:xfrm>
            <a:off x="450230" y="3058297"/>
            <a:ext cx="8553064" cy="2108113"/>
          </a:xfrm>
          <a:prstGeom prst="rect">
            <a:avLst/>
          </a:prstGeom>
        </p:spPr>
      </p:pic>
      <p:sp>
        <p:nvSpPr>
          <p:cNvPr id="7" name="Title 6"/>
          <p:cNvSpPr>
            <a:spLocks noGrp="1"/>
          </p:cNvSpPr>
          <p:nvPr>
            <p:ph type="title"/>
          </p:nvPr>
        </p:nvSpPr>
        <p:spPr/>
        <p:txBody>
          <a:bodyPr/>
          <a:lstStyle/>
          <a:p>
            <a:endParaRPr lang="en-US"/>
          </a:p>
        </p:txBody>
      </p:sp>
    </p:spTree>
    <p:custDataLst>
      <p:tags r:id="rId1"/>
    </p:custDataLst>
    <p:extLst>
      <p:ext uri="{BB962C8B-B14F-4D97-AF65-F5344CB8AC3E}">
        <p14:creationId xmlns:p14="http://schemas.microsoft.com/office/powerpoint/2010/main" val="27446992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issues?</a:t>
            </a:r>
            <a:endParaRPr lang="en-US" dirty="0"/>
          </a:p>
        </p:txBody>
      </p:sp>
      <p:sp>
        <p:nvSpPr>
          <p:cNvPr id="3" name="Content Placeholder 2"/>
          <p:cNvSpPr>
            <a:spLocks noGrp="1"/>
          </p:cNvSpPr>
          <p:nvPr>
            <p:ph idx="1"/>
          </p:nvPr>
        </p:nvSpPr>
        <p:spPr/>
        <p:txBody>
          <a:bodyPr/>
          <a:lstStyle/>
          <a:p>
            <a:r>
              <a:rPr lang="en-US" dirty="0" smtClean="0"/>
              <a:t>Path to permanent revocation varies as does what revocation means in definition of ‘behavior requiring retaking’</a:t>
            </a:r>
          </a:p>
          <a:p>
            <a:r>
              <a:rPr lang="en-US" dirty="0" smtClean="0"/>
              <a:t>For some, no authority </a:t>
            </a:r>
            <a:r>
              <a:rPr lang="en-US" smtClean="0"/>
              <a:t>to supervise </a:t>
            </a:r>
            <a:r>
              <a:rPr lang="en-US" dirty="0" smtClean="0"/>
              <a:t>offenders when pending charges exist</a:t>
            </a:r>
          </a:p>
          <a:p>
            <a:r>
              <a:rPr lang="en-US" dirty="0" smtClean="0"/>
              <a:t>For some, compact offenders (because original sentence is from other state) are afforded bail when an instate offender would not</a:t>
            </a:r>
          </a:p>
          <a:p>
            <a:pPr lvl="1"/>
            <a:r>
              <a:rPr lang="en-US" i="1" dirty="0" smtClean="0"/>
              <a:t>New charges sometimes take years to resolve</a:t>
            </a:r>
            <a:endParaRPr lang="en-US" i="1" dirty="0"/>
          </a:p>
        </p:txBody>
      </p:sp>
    </p:spTree>
    <p:custDataLst>
      <p:tags r:id="rId1"/>
    </p:custDataLst>
    <p:extLst>
      <p:ext uri="{BB962C8B-B14F-4D97-AF65-F5344CB8AC3E}">
        <p14:creationId xmlns:p14="http://schemas.microsoft.com/office/powerpoint/2010/main" val="3813368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p:txBody>
          <a:bodyPr/>
          <a:lstStyle/>
          <a:p>
            <a:r>
              <a:rPr lang="en-US" dirty="0" smtClean="0"/>
              <a:t>Rule 5.101-1 allows for states to </a:t>
            </a:r>
            <a:r>
              <a:rPr lang="en-US" i="1" dirty="0" smtClean="0"/>
              <a:t>mutually agree </a:t>
            </a:r>
            <a:r>
              <a:rPr lang="en-US" dirty="0" smtClean="0"/>
              <a:t> to retaking</a:t>
            </a:r>
          </a:p>
          <a:p>
            <a:r>
              <a:rPr lang="en-US" dirty="0" smtClean="0"/>
              <a:t>What stakeholders are involved in the revocation process in your state?  </a:t>
            </a:r>
          </a:p>
          <a:p>
            <a:r>
              <a:rPr lang="en-US" dirty="0" smtClean="0"/>
              <a:t>Are the courts notified and educated on the retaking rules when these cases arise?</a:t>
            </a:r>
          </a:p>
          <a:p>
            <a:r>
              <a:rPr lang="en-US" dirty="0" smtClean="0"/>
              <a:t>Is my state truly complying with Rule 4.101? (providing consistent supervision and imposition of incentives and sanctions)</a:t>
            </a:r>
          </a:p>
        </p:txBody>
      </p:sp>
    </p:spTree>
    <p:custDataLst>
      <p:tags r:id="rId1"/>
    </p:custDataLst>
    <p:extLst>
      <p:ext uri="{BB962C8B-B14F-4D97-AF65-F5344CB8AC3E}">
        <p14:creationId xmlns:p14="http://schemas.microsoft.com/office/powerpoint/2010/main" val="1816423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341" y="1651127"/>
            <a:ext cx="7469659" cy="693722"/>
          </a:xfrm>
        </p:spPr>
        <p:txBody>
          <a:bodyPr/>
          <a:lstStyle/>
          <a:p>
            <a:r>
              <a:rPr lang="en-US" dirty="0" smtClean="0"/>
              <a:t>Stakeholder Communication is KEY!</a:t>
            </a:r>
            <a:endParaRPr lang="en-US" dirty="0"/>
          </a:p>
        </p:txBody>
      </p:sp>
      <p:sp>
        <p:nvSpPr>
          <p:cNvPr id="3" name="Content Placeholder 2"/>
          <p:cNvSpPr>
            <a:spLocks noGrp="1"/>
          </p:cNvSpPr>
          <p:nvPr>
            <p:ph idx="1"/>
          </p:nvPr>
        </p:nvSpPr>
        <p:spPr>
          <a:xfrm>
            <a:off x="580768" y="2533135"/>
            <a:ext cx="7934582" cy="3643828"/>
          </a:xfrm>
        </p:spPr>
        <p:txBody>
          <a:bodyPr>
            <a:normAutofit lnSpcReduction="10000"/>
          </a:bodyPr>
          <a:lstStyle/>
          <a:p>
            <a:r>
              <a:rPr lang="en-US" dirty="0" smtClean="0"/>
              <a:t>Elevate issues to Commissioner!</a:t>
            </a:r>
          </a:p>
          <a:p>
            <a:r>
              <a:rPr lang="en-US" dirty="0" smtClean="0"/>
              <a:t>Is your legal department or Attorney General aware of your state’s limitations?</a:t>
            </a:r>
          </a:p>
          <a:p>
            <a:r>
              <a:rPr lang="en-US" dirty="0" smtClean="0"/>
              <a:t>Has the issue been raised with State Council?</a:t>
            </a:r>
          </a:p>
          <a:p>
            <a:pPr lvl="1"/>
            <a:r>
              <a:rPr lang="en-US" dirty="0" smtClean="0"/>
              <a:t>Consider legislation/State Supreme Court ruling?</a:t>
            </a:r>
          </a:p>
          <a:p>
            <a:r>
              <a:rPr lang="en-US" dirty="0" smtClean="0"/>
              <a:t>Are Compact Offices effectively communicating on these cases putting public safety #1?</a:t>
            </a:r>
          </a:p>
          <a:p>
            <a:pPr lvl="1"/>
            <a:r>
              <a:rPr lang="en-US" i="1" dirty="0" smtClean="0"/>
              <a:t>Using discretionary retaking or mutual agreement when it MAKES SENSE!</a:t>
            </a:r>
          </a:p>
          <a:p>
            <a:endParaRPr lang="en-US" dirty="0"/>
          </a:p>
        </p:txBody>
      </p:sp>
    </p:spTree>
    <p:custDataLst>
      <p:tags r:id="rId1"/>
    </p:custDataLst>
    <p:extLst>
      <p:ext uri="{BB962C8B-B14F-4D97-AF65-F5344CB8AC3E}">
        <p14:creationId xmlns:p14="http://schemas.microsoft.com/office/powerpoint/2010/main" val="25145403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Probable Cause Hearings</a:t>
            </a:r>
            <a:endParaRPr lang="en-US" i="1" dirty="0"/>
          </a:p>
        </p:txBody>
      </p:sp>
      <p:sp>
        <p:nvSpPr>
          <p:cNvPr id="5" name="Text Placeholder 4"/>
          <p:cNvSpPr>
            <a:spLocks noGrp="1"/>
          </p:cNvSpPr>
          <p:nvPr>
            <p:ph type="body" idx="1"/>
          </p:nvPr>
        </p:nvSpPr>
        <p:spPr/>
        <p:txBody>
          <a:bodyPr/>
          <a:lstStyle/>
          <a:p>
            <a:r>
              <a:rPr lang="en-US" dirty="0" smtClean="0"/>
              <a:t>Presenters:  Jane </a:t>
            </a:r>
            <a:r>
              <a:rPr lang="en-US" dirty="0" err="1" smtClean="0"/>
              <a:t>Seigel</a:t>
            </a:r>
            <a:r>
              <a:rPr lang="en-US" dirty="0" smtClean="0"/>
              <a:t> Indiana Commissioner/ICAOS Rules Chair &amp; Jacey Rader Nebraska Commissioner</a:t>
            </a:r>
            <a:endParaRPr lang="en-US" dirty="0"/>
          </a:p>
        </p:txBody>
      </p:sp>
    </p:spTree>
    <p:custDataLst>
      <p:tags r:id="rId1"/>
    </p:custDataLst>
    <p:extLst>
      <p:ext uri="{BB962C8B-B14F-4D97-AF65-F5344CB8AC3E}">
        <p14:creationId xmlns:p14="http://schemas.microsoft.com/office/powerpoint/2010/main" val="26619705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9884" y="906478"/>
            <a:ext cx="6896006" cy="693722"/>
          </a:xfrm>
        </p:spPr>
        <p:txBody>
          <a:bodyPr/>
          <a:lstStyle/>
          <a:p>
            <a:r>
              <a:rPr lang="en-US" dirty="0" smtClean="0"/>
              <a:t>US Supreme Court Decisions</a:t>
            </a:r>
            <a:endParaRPr lang="en-US" dirty="0"/>
          </a:p>
        </p:txBody>
      </p:sp>
      <p:sp>
        <p:nvSpPr>
          <p:cNvPr id="3" name="Content Placeholder 2"/>
          <p:cNvSpPr>
            <a:spLocks noGrp="1"/>
          </p:cNvSpPr>
          <p:nvPr>
            <p:ph idx="1"/>
          </p:nvPr>
        </p:nvSpPr>
        <p:spPr>
          <a:xfrm>
            <a:off x="470647" y="1940860"/>
            <a:ext cx="8615082" cy="4543892"/>
          </a:xfrm>
        </p:spPr>
        <p:txBody>
          <a:bodyPr/>
          <a:lstStyle/>
          <a:p>
            <a:pPr eaLnBrk="1" hangingPunct="1">
              <a:lnSpc>
                <a:spcPct val="90000"/>
              </a:lnSpc>
            </a:pPr>
            <a:r>
              <a:rPr lang="en-US" sz="2800" u="sng" dirty="0" err="1"/>
              <a:t>Morrisey</a:t>
            </a:r>
            <a:r>
              <a:rPr lang="en-US" sz="2800" u="sng" dirty="0"/>
              <a:t> vs. Brewer 408 U.S. 471 (1972) (parole)</a:t>
            </a:r>
          </a:p>
          <a:p>
            <a:pPr eaLnBrk="1" hangingPunct="1">
              <a:lnSpc>
                <a:spcPct val="90000"/>
              </a:lnSpc>
            </a:pPr>
            <a:r>
              <a:rPr lang="en-US" sz="2800" u="sng" dirty="0"/>
              <a:t>Gagnon vs. </a:t>
            </a:r>
            <a:r>
              <a:rPr lang="en-US" sz="2800" u="sng" dirty="0" err="1"/>
              <a:t>Scarpelli</a:t>
            </a:r>
            <a:r>
              <a:rPr lang="en-US" sz="2800" u="sng" dirty="0"/>
              <a:t> 411 U.S. 778 (1973)</a:t>
            </a:r>
            <a:r>
              <a:rPr lang="en-US" sz="2500" dirty="0"/>
              <a:t> (probation)</a:t>
            </a:r>
          </a:p>
          <a:p>
            <a:pPr eaLnBrk="1" hangingPunct="1">
              <a:lnSpc>
                <a:spcPct val="90000"/>
              </a:lnSpc>
              <a:buFontTx/>
              <a:buNone/>
            </a:pPr>
            <a:endParaRPr lang="en-US" dirty="0"/>
          </a:p>
          <a:p>
            <a:pPr eaLnBrk="1" hangingPunct="1">
              <a:lnSpc>
                <a:spcPct val="90000"/>
              </a:lnSpc>
              <a:buFontTx/>
              <a:buNone/>
            </a:pPr>
            <a:r>
              <a:rPr lang="en-US" i="1" dirty="0"/>
              <a:t>Why is this important to Compact Offenders?</a:t>
            </a:r>
          </a:p>
          <a:p>
            <a:pPr eaLnBrk="1" hangingPunct="1">
              <a:lnSpc>
                <a:spcPct val="90000"/>
              </a:lnSpc>
            </a:pPr>
            <a:r>
              <a:rPr lang="en-US" dirty="0"/>
              <a:t>Geographical concerns (violations committed outside of Sending State)</a:t>
            </a:r>
          </a:p>
          <a:p>
            <a:pPr eaLnBrk="1" hangingPunct="1">
              <a:lnSpc>
                <a:spcPct val="90000"/>
              </a:lnSpc>
            </a:pPr>
            <a:r>
              <a:rPr lang="en-US" dirty="0"/>
              <a:t>Without PC, violations may be barred from consideration for revocation (Sending State</a:t>
            </a:r>
            <a:r>
              <a:rPr lang="en-US" dirty="0" smtClean="0"/>
              <a:t>)</a:t>
            </a:r>
          </a:p>
          <a:p>
            <a:pPr lvl="1" eaLnBrk="1" hangingPunct="1">
              <a:lnSpc>
                <a:spcPct val="90000"/>
              </a:lnSpc>
            </a:pPr>
            <a:r>
              <a:rPr lang="en-US" dirty="0" smtClean="0"/>
              <a:t>Offenders are ENTITLED when revocation is </a:t>
            </a:r>
            <a:r>
              <a:rPr lang="en-US" u="sng" dirty="0" smtClean="0"/>
              <a:t>possible</a:t>
            </a:r>
            <a:endParaRPr lang="en-US" u="sng" dirty="0"/>
          </a:p>
        </p:txBody>
      </p:sp>
    </p:spTree>
    <p:custDataLst>
      <p:tags r:id="rId1"/>
    </p:custDataLst>
    <p:extLst>
      <p:ext uri="{BB962C8B-B14F-4D97-AF65-F5344CB8AC3E}">
        <p14:creationId xmlns:p14="http://schemas.microsoft.com/office/powerpoint/2010/main" val="40858571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PC Hearing</a:t>
            </a:r>
            <a:endParaRPr lang="en-US" dirty="0"/>
          </a:p>
        </p:txBody>
      </p:sp>
      <p:sp>
        <p:nvSpPr>
          <p:cNvPr id="3" name="Content Placeholder 2"/>
          <p:cNvSpPr>
            <a:spLocks noGrp="1"/>
          </p:cNvSpPr>
          <p:nvPr>
            <p:ph idx="1"/>
          </p:nvPr>
        </p:nvSpPr>
        <p:spPr>
          <a:xfrm>
            <a:off x="416859" y="2171854"/>
            <a:ext cx="8229600" cy="4525963"/>
          </a:xfrm>
        </p:spPr>
        <p:txBody>
          <a:bodyPr/>
          <a:lstStyle/>
          <a:p>
            <a:r>
              <a:rPr lang="en-US" dirty="0" smtClean="0"/>
              <a:t>Test Merit of Violation</a:t>
            </a:r>
          </a:p>
          <a:p>
            <a:pPr lvl="1"/>
            <a:r>
              <a:rPr lang="en-US" dirty="0" smtClean="0"/>
              <a:t>Provides evidence the offender likely violated his or her conditions of supervision</a:t>
            </a:r>
          </a:p>
          <a:p>
            <a:pPr lvl="1"/>
            <a:r>
              <a:rPr lang="en-US" dirty="0" smtClean="0"/>
              <a:t>Ensure violation meets definition of ‘Behavior Requiring Retaking’</a:t>
            </a:r>
          </a:p>
          <a:p>
            <a:pPr lvl="2"/>
            <a:r>
              <a:rPr lang="en-US" i="1" dirty="0" smtClean="0"/>
              <a:t>Receiving States should not arbitrarily revoke </a:t>
            </a:r>
            <a:r>
              <a:rPr lang="en-US" i="1" u="sng" dirty="0" smtClean="0"/>
              <a:t>relocation</a:t>
            </a:r>
            <a:r>
              <a:rPr lang="en-US" i="1" dirty="0" smtClean="0"/>
              <a:t> once granted</a:t>
            </a:r>
            <a:r>
              <a:rPr lang="en-US" dirty="0" smtClean="0"/>
              <a:t> </a:t>
            </a:r>
          </a:p>
          <a:p>
            <a:r>
              <a:rPr lang="en-US" dirty="0" smtClean="0"/>
              <a:t>Creates Record</a:t>
            </a:r>
          </a:p>
          <a:p>
            <a:pPr lvl="1"/>
            <a:r>
              <a:rPr lang="en-US" dirty="0" smtClean="0"/>
              <a:t>To be used in </a:t>
            </a:r>
            <a:r>
              <a:rPr lang="en-US" i="1" dirty="0" smtClean="0"/>
              <a:t>possible </a:t>
            </a:r>
            <a:r>
              <a:rPr lang="en-US" dirty="0" smtClean="0"/>
              <a:t>subsequent revocation hearing</a:t>
            </a:r>
          </a:p>
          <a:p>
            <a:pPr lvl="1"/>
            <a:r>
              <a:rPr lang="en-US" dirty="0" smtClean="0"/>
              <a:t>Who, What, When &amp; Where??</a:t>
            </a:r>
            <a:endParaRPr lang="en-US" dirty="0"/>
          </a:p>
        </p:txBody>
      </p:sp>
    </p:spTree>
    <p:custDataLst>
      <p:tags r:id="rId1"/>
    </p:custDataLst>
    <p:extLst>
      <p:ext uri="{BB962C8B-B14F-4D97-AF65-F5344CB8AC3E}">
        <p14:creationId xmlns:p14="http://schemas.microsoft.com/office/powerpoint/2010/main" val="18871104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808554" y="1563297"/>
            <a:ext cx="6896006" cy="693722"/>
          </a:xfrm>
        </p:spPr>
        <p:txBody>
          <a:bodyPr/>
          <a:lstStyle/>
          <a:p>
            <a:r>
              <a:rPr lang="en-US" dirty="0"/>
              <a:t>When an Offender is not Entitled to a PC Hearing</a:t>
            </a:r>
          </a:p>
        </p:txBody>
      </p:sp>
      <p:sp>
        <p:nvSpPr>
          <p:cNvPr id="9219" name="Content Placeholder 2"/>
          <p:cNvSpPr>
            <a:spLocks noGrp="1"/>
          </p:cNvSpPr>
          <p:nvPr>
            <p:ph idx="1"/>
          </p:nvPr>
        </p:nvSpPr>
        <p:spPr>
          <a:xfrm>
            <a:off x="474959" y="2510118"/>
            <a:ext cx="8588721" cy="4525963"/>
          </a:xfrm>
        </p:spPr>
        <p:txBody>
          <a:bodyPr/>
          <a:lstStyle/>
          <a:p>
            <a:r>
              <a:rPr lang="en-US" u="sng" dirty="0" smtClean="0"/>
              <a:t>No </a:t>
            </a:r>
            <a:r>
              <a:rPr lang="en-US" i="1" u="sng" dirty="0" smtClean="0"/>
              <a:t>possibility</a:t>
            </a:r>
            <a:r>
              <a:rPr lang="en-US" u="sng" dirty="0" smtClean="0"/>
              <a:t> </a:t>
            </a:r>
            <a:r>
              <a:rPr lang="en-US" dirty="0" smtClean="0"/>
              <a:t>violations committed in receiving state will be used in revocation proceedings in </a:t>
            </a:r>
            <a:r>
              <a:rPr lang="en-US" dirty="0"/>
              <a:t>the sending </a:t>
            </a:r>
            <a:r>
              <a:rPr lang="en-US" dirty="0" smtClean="0"/>
              <a:t>state</a:t>
            </a:r>
          </a:p>
          <a:p>
            <a:pPr lvl="1"/>
            <a:r>
              <a:rPr lang="en-US" i="1" dirty="0" smtClean="0"/>
              <a:t>e.g. Offender simply returning to resume supervision in Sending State</a:t>
            </a:r>
            <a:endParaRPr lang="en-US" i="1" dirty="0"/>
          </a:p>
          <a:p>
            <a:endParaRPr lang="en-US" dirty="0"/>
          </a:p>
          <a:p>
            <a:r>
              <a:rPr lang="en-US" dirty="0"/>
              <a:t>New conviction </a:t>
            </a:r>
          </a:p>
          <a:p>
            <a:pPr lvl="1"/>
            <a:r>
              <a:rPr lang="en-US" dirty="0"/>
              <a:t>Rule </a:t>
            </a:r>
            <a:r>
              <a:rPr lang="en-US" dirty="0" smtClean="0"/>
              <a:t>5.102</a:t>
            </a:r>
          </a:p>
          <a:p>
            <a:pPr lvl="1"/>
            <a:r>
              <a:rPr lang="en-US" dirty="0" smtClean="0"/>
              <a:t>Conviction is conclusive proof of violation-</a:t>
            </a:r>
            <a:r>
              <a:rPr lang="en-US" i="1" dirty="0" smtClean="0"/>
              <a:t>including </a:t>
            </a:r>
            <a:r>
              <a:rPr lang="en-US" i="1" dirty="0" err="1" smtClean="0"/>
              <a:t>misd</a:t>
            </a:r>
            <a:r>
              <a:rPr lang="en-US" i="1" dirty="0" smtClean="0"/>
              <a:t>. conviction if reported as revocable behavior</a:t>
            </a:r>
            <a:endParaRPr lang="en-US" dirty="0"/>
          </a:p>
        </p:txBody>
      </p:sp>
    </p:spTree>
    <p:custDataLst>
      <p:tags r:id="rId1"/>
    </p:custDataLst>
    <p:extLst>
      <p:ext uri="{BB962C8B-B14F-4D97-AF65-F5344CB8AC3E}">
        <p14:creationId xmlns:p14="http://schemas.microsoft.com/office/powerpoint/2010/main" val="4043652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 Word Cloud</a:t>
            </a:r>
            <a:endParaRPr lang="en-US" dirty="0"/>
          </a:p>
        </p:txBody>
      </p:sp>
      <p:pic>
        <p:nvPicPr>
          <p:cNvPr id="4" name="Content Placeholder 3"/>
          <p:cNvPicPr>
            <a:picLocks noGrp="1" noChangeAspect="1"/>
          </p:cNvPicPr>
          <p:nvPr>
            <p:ph idx="1"/>
          </p:nvPr>
        </p:nvPicPr>
        <p:blipFill>
          <a:blip r:embed="rId4"/>
          <a:stretch>
            <a:fillRect/>
          </a:stretch>
        </p:blipFill>
        <p:spPr>
          <a:xfrm>
            <a:off x="842963" y="2980363"/>
            <a:ext cx="7672387" cy="2445087"/>
          </a:xfrm>
          <a:prstGeom prst="rect">
            <a:avLst/>
          </a:prstGeom>
        </p:spPr>
      </p:pic>
    </p:spTree>
    <p:custDataLst>
      <p:tags r:id="rId1"/>
    </p:custDataLst>
    <p:extLst>
      <p:ext uri="{BB962C8B-B14F-4D97-AF65-F5344CB8AC3E}">
        <p14:creationId xmlns:p14="http://schemas.microsoft.com/office/powerpoint/2010/main" val="29688725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 Hearing Elements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Conducted by neutral and detached person</a:t>
            </a:r>
          </a:p>
          <a:p>
            <a:endParaRPr lang="en-US" sz="2800" dirty="0" smtClean="0"/>
          </a:p>
          <a:p>
            <a:r>
              <a:rPr lang="en-US" sz="2800" dirty="0" smtClean="0"/>
              <a:t>Close proximity to where alleged violations occurred</a:t>
            </a:r>
          </a:p>
          <a:p>
            <a:endParaRPr lang="en-US" sz="2800" dirty="0" smtClean="0"/>
          </a:p>
          <a:p>
            <a:r>
              <a:rPr lang="en-US" sz="2800" dirty="0" smtClean="0"/>
              <a:t>Administrative hearing</a:t>
            </a:r>
          </a:p>
          <a:p>
            <a:pPr lvl="1"/>
            <a:r>
              <a:rPr lang="en-US" dirty="0" smtClean="0"/>
              <a:t>Fact finding, no determination of guilt</a:t>
            </a:r>
          </a:p>
          <a:p>
            <a:pPr lvl="1"/>
            <a:r>
              <a:rPr lang="en-US" dirty="0" smtClean="0"/>
              <a:t>Level of due process is </a:t>
            </a:r>
            <a:r>
              <a:rPr lang="en-US" i="1" dirty="0" smtClean="0"/>
              <a:t>usually</a:t>
            </a:r>
            <a:r>
              <a:rPr lang="en-US" dirty="0" smtClean="0"/>
              <a:t> less than a revocation hearing; but may be </a:t>
            </a:r>
            <a:r>
              <a:rPr lang="en-US" i="1" dirty="0" smtClean="0"/>
              <a:t>more </a:t>
            </a:r>
            <a:r>
              <a:rPr lang="en-US" dirty="0" smtClean="0"/>
              <a:t>considering the results are intended to be used in a revocation hearing</a:t>
            </a:r>
            <a:endParaRPr lang="en-US" dirty="0"/>
          </a:p>
        </p:txBody>
      </p:sp>
    </p:spTree>
    <p:custDataLst>
      <p:tags r:id="rId1"/>
    </p:custDataLst>
    <p:extLst>
      <p:ext uri="{BB962C8B-B14F-4D97-AF65-F5344CB8AC3E}">
        <p14:creationId xmlns:p14="http://schemas.microsoft.com/office/powerpoint/2010/main" val="473475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Offender’s Rights at PC Hearing</a:t>
            </a:r>
            <a:endParaRPr lang="en-US" dirty="0"/>
          </a:p>
        </p:txBody>
      </p:sp>
      <p:sp>
        <p:nvSpPr>
          <p:cNvPr id="3" name="Content Placeholder 2"/>
          <p:cNvSpPr>
            <a:spLocks noGrp="1"/>
          </p:cNvSpPr>
          <p:nvPr>
            <p:ph idx="1"/>
          </p:nvPr>
        </p:nvSpPr>
        <p:spPr>
          <a:xfrm>
            <a:off x="259977" y="2420471"/>
            <a:ext cx="8610600" cy="4525963"/>
          </a:xfrm>
        </p:spPr>
        <p:txBody>
          <a:bodyPr/>
          <a:lstStyle/>
          <a:p>
            <a:pPr marL="0" indent="0">
              <a:buNone/>
            </a:pPr>
            <a:r>
              <a:rPr lang="en-US" sz="2800" b="1" i="1" dirty="0" smtClean="0"/>
              <a:t>What is an offender entitled to at a PC Hearing?</a:t>
            </a:r>
          </a:p>
          <a:p>
            <a:r>
              <a:rPr lang="en-US" sz="2800" dirty="0" smtClean="0"/>
              <a:t>Disclosure of non-privileged/non-confidential evidence</a:t>
            </a:r>
          </a:p>
          <a:p>
            <a:r>
              <a:rPr lang="en-US" sz="2800" dirty="0" smtClean="0"/>
              <a:t>Opportunity to be heard in person, present witnesses and evidence</a:t>
            </a:r>
          </a:p>
          <a:p>
            <a:r>
              <a:rPr lang="en-US" sz="2800" dirty="0"/>
              <a:t>The opportunity to confront and cross-examine adverse </a:t>
            </a:r>
            <a:r>
              <a:rPr lang="en-US" sz="2800" dirty="0" smtClean="0"/>
              <a:t>witnesses</a:t>
            </a:r>
          </a:p>
          <a:p>
            <a:pPr lvl="1"/>
            <a:r>
              <a:rPr lang="en-US" sz="2400" i="1" dirty="0" smtClean="0"/>
              <a:t>unless </a:t>
            </a:r>
            <a:r>
              <a:rPr lang="en-US" sz="2400" i="1" dirty="0"/>
              <a:t>the hearing officer determines that a risk of harm to a witness exists</a:t>
            </a:r>
          </a:p>
          <a:p>
            <a:endParaRPr lang="en-US" dirty="0" smtClean="0"/>
          </a:p>
          <a:p>
            <a:endParaRPr lang="en-US" dirty="0" smtClean="0"/>
          </a:p>
          <a:p>
            <a:endParaRPr lang="en-US" dirty="0"/>
          </a:p>
        </p:txBody>
      </p:sp>
    </p:spTree>
    <p:custDataLst>
      <p:tags r:id="rId1"/>
    </p:custDataLst>
    <p:extLst>
      <p:ext uri="{BB962C8B-B14F-4D97-AF65-F5344CB8AC3E}">
        <p14:creationId xmlns:p14="http://schemas.microsoft.com/office/powerpoint/2010/main" val="29931092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Hearing Report Requirements</a:t>
            </a:r>
            <a:endParaRPr lang="en-US" dirty="0"/>
          </a:p>
        </p:txBody>
      </p:sp>
      <p:sp>
        <p:nvSpPr>
          <p:cNvPr id="3" name="Content Placeholder 2"/>
          <p:cNvSpPr>
            <a:spLocks noGrp="1"/>
          </p:cNvSpPr>
          <p:nvPr>
            <p:ph idx="1"/>
          </p:nvPr>
        </p:nvSpPr>
        <p:spPr>
          <a:xfrm>
            <a:off x="237565" y="2171854"/>
            <a:ext cx="8763000" cy="4525963"/>
          </a:xfrm>
        </p:spPr>
        <p:txBody>
          <a:bodyPr/>
          <a:lstStyle/>
          <a:p>
            <a:pPr marL="0" indent="0">
              <a:buNone/>
            </a:pPr>
            <a:r>
              <a:rPr lang="en-US" b="1" i="1" dirty="0" smtClean="0"/>
              <a:t>Ensure reports meets local AND Rule 5.108 requirement!</a:t>
            </a:r>
          </a:p>
          <a:p>
            <a:r>
              <a:rPr lang="en-US" dirty="0" smtClean="0"/>
              <a:t>Due to sending state within 10 business days after the hearing</a:t>
            </a:r>
          </a:p>
          <a:p>
            <a:r>
              <a:rPr lang="en-US" dirty="0" smtClean="0"/>
              <a:t>Must include:</a:t>
            </a:r>
          </a:p>
          <a:p>
            <a:pPr lvl="1"/>
            <a:r>
              <a:rPr lang="en-US" sz="2400" dirty="0" smtClean="0"/>
              <a:t>Date, time, location of the hearing</a:t>
            </a:r>
          </a:p>
          <a:p>
            <a:pPr lvl="1"/>
            <a:r>
              <a:rPr lang="en-US" sz="2400" dirty="0" smtClean="0"/>
              <a:t>Who was present (who testified/who did not)</a:t>
            </a:r>
          </a:p>
          <a:p>
            <a:pPr lvl="2"/>
            <a:r>
              <a:rPr lang="en-US" i="1" dirty="0" smtClean="0"/>
              <a:t>Clear &amp; concise WRITTEN summary of ALL testimony</a:t>
            </a:r>
          </a:p>
          <a:p>
            <a:pPr lvl="1"/>
            <a:r>
              <a:rPr lang="en-US" sz="2400" dirty="0" smtClean="0"/>
              <a:t>What evidence was used in decision?</a:t>
            </a:r>
          </a:p>
          <a:p>
            <a:pPr lvl="1"/>
            <a:r>
              <a:rPr lang="en-US" sz="2400" dirty="0" smtClean="0"/>
              <a:t>Specific statements as to which violations where PC found, not found and offender admitted to</a:t>
            </a:r>
          </a:p>
          <a:p>
            <a:pPr lvl="1"/>
            <a:endParaRPr lang="en-US" i="1" dirty="0"/>
          </a:p>
        </p:txBody>
      </p:sp>
    </p:spTree>
    <p:custDataLst>
      <p:tags r:id="rId1"/>
    </p:custDataLst>
    <p:extLst>
      <p:ext uri="{BB962C8B-B14F-4D97-AF65-F5344CB8AC3E}">
        <p14:creationId xmlns:p14="http://schemas.microsoft.com/office/powerpoint/2010/main" val="894159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646237" y="1693285"/>
            <a:ext cx="7408116" cy="693722"/>
          </a:xfrm>
        </p:spPr>
        <p:txBody>
          <a:bodyPr/>
          <a:lstStyle/>
          <a:p>
            <a:r>
              <a:rPr lang="en-US" sz="4000" dirty="0"/>
              <a:t>Waiver of Probable Cause Hearing</a:t>
            </a:r>
          </a:p>
        </p:txBody>
      </p:sp>
      <p:sp>
        <p:nvSpPr>
          <p:cNvPr id="14339" name="Rectangle 3"/>
          <p:cNvSpPr>
            <a:spLocks noGrp="1" noChangeArrowheads="1"/>
          </p:cNvSpPr>
          <p:nvPr>
            <p:ph idx="1"/>
          </p:nvPr>
        </p:nvSpPr>
        <p:spPr>
          <a:xfrm>
            <a:off x="421341" y="2453059"/>
            <a:ext cx="5481917" cy="3908611"/>
          </a:xfrm>
        </p:spPr>
        <p:txBody>
          <a:bodyPr>
            <a:normAutofit fontScale="85000" lnSpcReduction="20000"/>
          </a:bodyPr>
          <a:lstStyle/>
          <a:p>
            <a:pPr marL="0" indent="0">
              <a:spcBef>
                <a:spcPct val="0"/>
              </a:spcBef>
              <a:buNone/>
            </a:pPr>
            <a:r>
              <a:rPr lang="en-US" sz="3500" dirty="0" smtClean="0"/>
              <a:t>Waiver acceptable when:</a:t>
            </a:r>
          </a:p>
          <a:p>
            <a:pPr>
              <a:spcBef>
                <a:spcPct val="0"/>
              </a:spcBef>
            </a:pPr>
            <a:endParaRPr lang="en-US" sz="3000" dirty="0" smtClean="0"/>
          </a:p>
          <a:p>
            <a:pPr>
              <a:spcBef>
                <a:spcPct val="0"/>
              </a:spcBef>
            </a:pPr>
            <a:r>
              <a:rPr lang="en-US" sz="3000" dirty="0" smtClean="0"/>
              <a:t>Offender is apprised of his or her rights to hearing</a:t>
            </a:r>
          </a:p>
          <a:p>
            <a:pPr>
              <a:spcBef>
                <a:spcPct val="0"/>
              </a:spcBef>
            </a:pPr>
            <a:endParaRPr lang="en-US" sz="3000" dirty="0" smtClean="0"/>
          </a:p>
          <a:p>
            <a:pPr>
              <a:spcBef>
                <a:spcPct val="0"/>
              </a:spcBef>
            </a:pPr>
            <a:r>
              <a:rPr lang="en-US" sz="3000" dirty="0" smtClean="0"/>
              <a:t>No contest to retaking and clearly aware of the facts supporting retaking</a:t>
            </a:r>
          </a:p>
          <a:p>
            <a:pPr>
              <a:spcBef>
                <a:spcPct val="0"/>
              </a:spcBef>
            </a:pPr>
            <a:endParaRPr lang="en-US" sz="3000" dirty="0" smtClean="0"/>
          </a:p>
          <a:p>
            <a:pPr>
              <a:spcBef>
                <a:spcPct val="0"/>
              </a:spcBef>
            </a:pPr>
            <a:r>
              <a:rPr lang="en-US" sz="3000" dirty="0" smtClean="0"/>
              <a:t>Signed admission to one or more violations</a:t>
            </a:r>
          </a:p>
          <a:p>
            <a:pPr marL="457200" lvl="1" indent="0">
              <a:spcBef>
                <a:spcPct val="0"/>
              </a:spcBef>
              <a:buNone/>
            </a:pPr>
            <a:r>
              <a:rPr lang="en-US" sz="2600" i="1" dirty="0" smtClean="0"/>
              <a:t>IMPORTANT!  Admission/Waiver must be of sufficient gravity to justify revocation in receiving state</a:t>
            </a:r>
            <a:endParaRPr lang="en-US" sz="2600" i="1" dirty="0"/>
          </a:p>
          <a:p>
            <a:pPr algn="r">
              <a:spcBef>
                <a:spcPct val="0"/>
              </a:spcBef>
              <a:buFontTx/>
              <a:buNone/>
            </a:pPr>
            <a:endParaRPr lang="en-US" sz="3000" dirty="0"/>
          </a:p>
          <a:p>
            <a:pPr>
              <a:spcBef>
                <a:spcPct val="0"/>
              </a:spcBef>
            </a:pPr>
            <a:endParaRPr lang="en-US" sz="3000" dirty="0"/>
          </a:p>
        </p:txBody>
      </p:sp>
      <p:pic>
        <p:nvPicPr>
          <p:cNvPr id="2" name="Picture 1" descr="sketch of a checklist attached to a clipboard with a yellow pencil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3352800"/>
            <a:ext cx="2500427" cy="2286000"/>
          </a:xfrm>
          <a:prstGeom prst="rect">
            <a:avLst/>
          </a:prstGeom>
        </p:spPr>
      </p:pic>
    </p:spTree>
    <p:custDataLst>
      <p:tags r:id="rId1"/>
    </p:custDataLst>
    <p:extLst>
      <p:ext uri="{BB962C8B-B14F-4D97-AF65-F5344CB8AC3E}">
        <p14:creationId xmlns:p14="http://schemas.microsoft.com/office/powerpoint/2010/main" val="9977782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914" y="1478132"/>
            <a:ext cx="7519086" cy="1388636"/>
          </a:xfrm>
        </p:spPr>
        <p:txBody>
          <a:bodyPr/>
          <a:lstStyle/>
          <a:p>
            <a:r>
              <a:rPr lang="en-US" dirty="0" smtClean="0"/>
              <a:t>INVALID WAIVER Example</a:t>
            </a:r>
            <a:endParaRPr lang="en-US" dirty="0"/>
          </a:p>
        </p:txBody>
      </p:sp>
      <p:sp>
        <p:nvSpPr>
          <p:cNvPr id="3" name="Content Placeholder 2"/>
          <p:cNvSpPr>
            <a:spLocks noGrp="1"/>
          </p:cNvSpPr>
          <p:nvPr>
            <p:ph idx="1"/>
          </p:nvPr>
        </p:nvSpPr>
        <p:spPr>
          <a:xfrm>
            <a:off x="216243" y="2631989"/>
            <a:ext cx="8927757" cy="3544974"/>
          </a:xfrm>
        </p:spPr>
        <p:txBody>
          <a:bodyPr>
            <a:normAutofit fontScale="92500" lnSpcReduction="20000"/>
          </a:bodyPr>
          <a:lstStyle/>
          <a:p>
            <a:pPr marL="0" indent="0">
              <a:buNone/>
            </a:pPr>
            <a:endParaRPr lang="en-US" b="1" dirty="0" smtClean="0"/>
          </a:p>
          <a:p>
            <a:pPr marL="0" indent="0">
              <a:buNone/>
            </a:pPr>
            <a:r>
              <a:rPr lang="en-US" dirty="0" smtClean="0"/>
              <a:t>Sex offender’s OVR documents he violated curfew, had unauthorized contact with minors, viewed pornography, access social media, and tested positive for marijuana (which by itself is clearly NOT a revocable violation)</a:t>
            </a:r>
          </a:p>
          <a:p>
            <a:pPr marL="0" indent="0">
              <a:buNone/>
            </a:pPr>
            <a:endParaRPr lang="en-US" dirty="0" smtClean="0"/>
          </a:p>
          <a:p>
            <a:pPr marL="0" indent="0">
              <a:buNone/>
            </a:pPr>
            <a:r>
              <a:rPr lang="en-US" dirty="0" smtClean="0"/>
              <a:t>The </a:t>
            </a:r>
            <a:r>
              <a:rPr lang="en-US" dirty="0"/>
              <a:t>offender admits guilt on a PC </a:t>
            </a:r>
            <a:r>
              <a:rPr lang="en-US" dirty="0" smtClean="0"/>
              <a:t>waiver </a:t>
            </a:r>
            <a:r>
              <a:rPr lang="en-US" u="sng" dirty="0"/>
              <a:t>only to the positive marijuana</a:t>
            </a:r>
            <a:r>
              <a:rPr lang="en-US" dirty="0"/>
              <a:t> urine </a:t>
            </a:r>
            <a:r>
              <a:rPr lang="en-US" dirty="0" smtClean="0"/>
              <a:t>screen</a:t>
            </a:r>
            <a:r>
              <a:rPr lang="en-US" dirty="0"/>
              <a:t>  </a:t>
            </a:r>
            <a:endParaRPr lang="en-US" dirty="0" smtClean="0"/>
          </a:p>
          <a:p>
            <a:pPr marL="0" indent="0">
              <a:buNone/>
            </a:pPr>
            <a:endParaRPr lang="en-US" dirty="0"/>
          </a:p>
          <a:p>
            <a:pPr marL="0" indent="0" algn="ctr">
              <a:buNone/>
            </a:pPr>
            <a:r>
              <a:rPr lang="en-US" i="1" dirty="0" smtClean="0"/>
              <a:t>PC must be established on REVOCABLE violations!</a:t>
            </a:r>
            <a:endParaRPr lang="en-US" i="1" dirty="0"/>
          </a:p>
          <a:p>
            <a:endParaRPr lang="en-US" dirty="0"/>
          </a:p>
        </p:txBody>
      </p:sp>
      <p:pic>
        <p:nvPicPr>
          <p:cNvPr id="5" name="Picture 4" descr="Mitan v. Federal Home Loan Mortgage Corporation | Void Or ..."/>
          <p:cNvPicPr>
            <a:picLocks noChangeAspect="1"/>
          </p:cNvPicPr>
          <p:nvPr/>
        </p:nvPicPr>
        <p:blipFill rotWithShape="1">
          <a:blip r:embed="rId4">
            <a:extLst>
              <a:ext uri="{28A0092B-C50C-407E-A947-70E740481C1C}">
                <a14:useLocalDpi xmlns:a14="http://schemas.microsoft.com/office/drawing/2010/main" val="0"/>
              </a:ext>
            </a:extLst>
          </a:blip>
          <a:srcRect l="21821" r="31071"/>
          <a:stretch/>
        </p:blipFill>
        <p:spPr>
          <a:xfrm>
            <a:off x="7074243" y="816399"/>
            <a:ext cx="1847335" cy="2194530"/>
          </a:xfrm>
          <a:prstGeom prst="rect">
            <a:avLst/>
          </a:prstGeom>
        </p:spPr>
      </p:pic>
    </p:spTree>
    <p:custDataLst>
      <p:tags r:id="rId1"/>
    </p:custDataLst>
    <p:extLst>
      <p:ext uri="{BB962C8B-B14F-4D97-AF65-F5344CB8AC3E}">
        <p14:creationId xmlns:p14="http://schemas.microsoft.com/office/powerpoint/2010/main" val="23730316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588" y="1622293"/>
            <a:ext cx="7507941" cy="1388636"/>
          </a:xfrm>
        </p:spPr>
        <p:txBody>
          <a:bodyPr/>
          <a:lstStyle/>
          <a:p>
            <a:r>
              <a:rPr lang="en-US" dirty="0" smtClean="0"/>
              <a:t>Rule 5.108 (c) </a:t>
            </a:r>
            <a:br>
              <a:rPr lang="en-US" dirty="0" smtClean="0"/>
            </a:br>
            <a:r>
              <a:rPr lang="en-US" dirty="0" smtClean="0"/>
              <a:t>Misinterpretation </a:t>
            </a:r>
            <a:endParaRPr lang="en-US" dirty="0"/>
          </a:p>
        </p:txBody>
      </p:sp>
      <p:sp>
        <p:nvSpPr>
          <p:cNvPr id="3" name="Content Placeholder 2"/>
          <p:cNvSpPr>
            <a:spLocks noGrp="1"/>
          </p:cNvSpPr>
          <p:nvPr>
            <p:ph idx="1"/>
          </p:nvPr>
        </p:nvSpPr>
        <p:spPr>
          <a:xfrm>
            <a:off x="216243" y="2631989"/>
            <a:ext cx="8927757" cy="3544974"/>
          </a:xfrm>
        </p:spPr>
        <p:txBody>
          <a:bodyPr>
            <a:normAutofit fontScale="85000" lnSpcReduction="20000"/>
          </a:bodyPr>
          <a:lstStyle/>
          <a:p>
            <a:pPr marL="0" indent="0">
              <a:buNone/>
            </a:pPr>
            <a:endParaRPr lang="en-US" b="1" dirty="0" smtClean="0"/>
          </a:p>
          <a:p>
            <a:pPr marL="0" indent="0">
              <a:buNone/>
            </a:pPr>
            <a:r>
              <a:rPr lang="en-US" dirty="0" smtClean="0"/>
              <a:t>Sex offender’s OVR documents he violated curfew, had unauthorized contact with minors, viewed pornography, tested positive for drugs and is convicted in the RS of driving recklessly without insurance (</a:t>
            </a:r>
            <a:r>
              <a:rPr lang="en-US" dirty="0" err="1" smtClean="0"/>
              <a:t>misd</a:t>
            </a:r>
            <a:r>
              <a:rPr lang="en-US" dirty="0" smtClean="0"/>
              <a:t> conviction by itself is NOT revocable)</a:t>
            </a:r>
          </a:p>
          <a:p>
            <a:pPr marL="0" indent="0">
              <a:buNone/>
            </a:pPr>
            <a:endParaRPr lang="en-US" dirty="0" smtClean="0"/>
          </a:p>
          <a:p>
            <a:pPr marL="0" indent="0">
              <a:buNone/>
            </a:pPr>
            <a:r>
              <a:rPr lang="en-US" dirty="0" smtClean="0"/>
              <a:t>The offender’s conviction of reckless driving is NOT proof the offender engaged in BRR</a:t>
            </a:r>
          </a:p>
          <a:p>
            <a:pPr marL="0" indent="0">
              <a:buNone/>
            </a:pPr>
            <a:endParaRPr lang="en-US" dirty="0"/>
          </a:p>
          <a:p>
            <a:pPr marL="0" indent="0" algn="ctr">
              <a:buNone/>
            </a:pPr>
            <a:r>
              <a:rPr lang="en-US" i="1" dirty="0" smtClean="0"/>
              <a:t>PC must be established on REVOCABLE violations! </a:t>
            </a:r>
            <a:endParaRPr lang="en-US" dirty="0"/>
          </a:p>
        </p:txBody>
      </p:sp>
      <p:pic>
        <p:nvPicPr>
          <p:cNvPr id="5" name="Picture 4" descr="Mitan v. Federal Home Loan Mortgage Corporation | Void Or ..."/>
          <p:cNvPicPr>
            <a:picLocks noChangeAspect="1"/>
          </p:cNvPicPr>
          <p:nvPr/>
        </p:nvPicPr>
        <p:blipFill rotWithShape="1">
          <a:blip r:embed="rId4">
            <a:extLst>
              <a:ext uri="{28A0092B-C50C-407E-A947-70E740481C1C}">
                <a14:useLocalDpi xmlns:a14="http://schemas.microsoft.com/office/drawing/2010/main" val="0"/>
              </a:ext>
            </a:extLst>
          </a:blip>
          <a:srcRect l="21821" r="31071"/>
          <a:stretch/>
        </p:blipFill>
        <p:spPr>
          <a:xfrm>
            <a:off x="7068671" y="650552"/>
            <a:ext cx="1938617" cy="2302967"/>
          </a:xfrm>
          <a:prstGeom prst="rect">
            <a:avLst/>
          </a:prstGeom>
        </p:spPr>
      </p:pic>
    </p:spTree>
    <p:custDataLst>
      <p:tags r:id="rId1"/>
    </p:custDataLst>
    <p:extLst>
      <p:ext uri="{BB962C8B-B14F-4D97-AF65-F5344CB8AC3E}">
        <p14:creationId xmlns:p14="http://schemas.microsoft.com/office/powerpoint/2010/main" val="1123848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343" y="1478132"/>
            <a:ext cx="7277522" cy="968506"/>
          </a:xfrm>
        </p:spPr>
        <p:txBody>
          <a:bodyPr/>
          <a:lstStyle/>
          <a:p>
            <a:r>
              <a:rPr lang="en-US" dirty="0" smtClean="0"/>
              <a:t>Don’t forget!</a:t>
            </a:r>
            <a:endParaRPr lang="en-US" dirty="0"/>
          </a:p>
        </p:txBody>
      </p:sp>
      <p:sp>
        <p:nvSpPr>
          <p:cNvPr id="3" name="Content Placeholder 2"/>
          <p:cNvSpPr>
            <a:spLocks noGrp="1"/>
          </p:cNvSpPr>
          <p:nvPr>
            <p:ph idx="1"/>
          </p:nvPr>
        </p:nvSpPr>
        <p:spPr>
          <a:xfrm>
            <a:off x="531341" y="2601097"/>
            <a:ext cx="8365524" cy="3774989"/>
          </a:xfrm>
        </p:spPr>
        <p:txBody>
          <a:bodyPr>
            <a:normAutofit/>
          </a:bodyPr>
          <a:lstStyle/>
          <a:p>
            <a:r>
              <a:rPr lang="en-US" dirty="0" smtClean="0"/>
              <a:t>As the receiving state you WANT the sending state to revoke with the submission of a Violation Report</a:t>
            </a:r>
          </a:p>
          <a:p>
            <a:r>
              <a:rPr lang="en-US" dirty="0" smtClean="0"/>
              <a:t>Retaking does not always prevent an offender from qualifying for re-transfer of supervision</a:t>
            </a:r>
          </a:p>
          <a:p>
            <a:r>
              <a:rPr lang="en-US" dirty="0" smtClean="0"/>
              <a:t>Offender’s have a right to PC</a:t>
            </a:r>
          </a:p>
          <a:p>
            <a:r>
              <a:rPr lang="en-US" dirty="0" smtClean="0"/>
              <a:t>Local procedures for PC vary and may or may not meet the requirements established by Supreme Court Rulings</a:t>
            </a:r>
            <a:endParaRPr lang="en-US" dirty="0"/>
          </a:p>
        </p:txBody>
      </p:sp>
    </p:spTree>
    <p:custDataLst>
      <p:tags r:id="rId1"/>
    </p:custDataLst>
    <p:extLst>
      <p:ext uri="{BB962C8B-B14F-4D97-AF65-F5344CB8AC3E}">
        <p14:creationId xmlns:p14="http://schemas.microsoft.com/office/powerpoint/2010/main" val="3453066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834" y="1521381"/>
            <a:ext cx="7326949" cy="1036468"/>
          </a:xfrm>
        </p:spPr>
        <p:txBody>
          <a:bodyPr/>
          <a:lstStyle/>
          <a:p>
            <a:r>
              <a:rPr lang="en-US" dirty="0" smtClean="0"/>
              <a:t>Common Legal/Procedural Questions ISC Offices should know</a:t>
            </a:r>
            <a:endParaRPr lang="en-US" dirty="0"/>
          </a:p>
        </p:txBody>
      </p:sp>
      <p:sp>
        <p:nvSpPr>
          <p:cNvPr id="3" name="Content Placeholder 2"/>
          <p:cNvSpPr>
            <a:spLocks noGrp="1"/>
          </p:cNvSpPr>
          <p:nvPr>
            <p:ph idx="1"/>
          </p:nvPr>
        </p:nvSpPr>
        <p:spPr>
          <a:xfrm>
            <a:off x="222422" y="2842053"/>
            <a:ext cx="8748583" cy="3334909"/>
          </a:xfrm>
        </p:spPr>
        <p:txBody>
          <a:bodyPr/>
          <a:lstStyle/>
          <a:p>
            <a:r>
              <a:rPr lang="en-US" dirty="0" smtClean="0"/>
              <a:t>What are the rules of evidence for PC hearings?</a:t>
            </a:r>
          </a:p>
          <a:p>
            <a:r>
              <a:rPr lang="en-US" dirty="0" smtClean="0"/>
              <a:t>Can hearsay be admitted?</a:t>
            </a:r>
          </a:p>
          <a:p>
            <a:r>
              <a:rPr lang="en-US" dirty="0" smtClean="0"/>
              <a:t>Can it be done proffer?</a:t>
            </a:r>
          </a:p>
          <a:p>
            <a:r>
              <a:rPr lang="en-US" dirty="0" smtClean="0"/>
              <a:t>Can an affidavit be admitted or is the witness required to be present</a:t>
            </a:r>
          </a:p>
          <a:p>
            <a:r>
              <a:rPr lang="en-US" dirty="0" smtClean="0"/>
              <a:t>What specifically is “evidence”?  Is it transcripts or the exhibits?</a:t>
            </a:r>
            <a:endParaRPr lang="en-US" dirty="0"/>
          </a:p>
        </p:txBody>
      </p:sp>
    </p:spTree>
    <p:custDataLst>
      <p:tags r:id="rId1"/>
    </p:custDataLst>
    <p:extLst>
      <p:ext uri="{BB962C8B-B14F-4D97-AF65-F5344CB8AC3E}">
        <p14:creationId xmlns:p14="http://schemas.microsoft.com/office/powerpoint/2010/main" val="42638975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Your State Improve?</a:t>
            </a:r>
            <a:endParaRPr lang="en-US" dirty="0"/>
          </a:p>
        </p:txBody>
      </p:sp>
      <p:sp>
        <p:nvSpPr>
          <p:cNvPr id="3" name="Content Placeholder 2"/>
          <p:cNvSpPr>
            <a:spLocks noGrp="1"/>
          </p:cNvSpPr>
          <p:nvPr>
            <p:ph idx="1"/>
          </p:nvPr>
        </p:nvSpPr>
        <p:spPr/>
        <p:txBody>
          <a:bodyPr/>
          <a:lstStyle/>
          <a:p>
            <a:r>
              <a:rPr lang="en-US" dirty="0" smtClean="0"/>
              <a:t>Ensure ICOTS Users are using Addendums and providing PC records appropriately on ICOTS records</a:t>
            </a:r>
          </a:p>
          <a:p>
            <a:pPr lvl="1"/>
            <a:r>
              <a:rPr lang="en-US" dirty="0" smtClean="0"/>
              <a:t>Through Compact Workload Review</a:t>
            </a:r>
          </a:p>
          <a:p>
            <a:pPr lvl="1"/>
            <a:r>
              <a:rPr lang="en-US" dirty="0" smtClean="0"/>
              <a:t>Using ICOTS Dashboards</a:t>
            </a:r>
          </a:p>
          <a:p>
            <a:pPr lvl="1"/>
            <a:r>
              <a:rPr lang="en-US" dirty="0" smtClean="0"/>
              <a:t>Training Field Users</a:t>
            </a:r>
          </a:p>
          <a:p>
            <a:pPr lvl="1"/>
            <a:r>
              <a:rPr lang="en-US" dirty="0" smtClean="0"/>
              <a:t>Learn more about Field processes for PC and what may be needed in a revocation to better communicate </a:t>
            </a:r>
          </a:p>
          <a:p>
            <a:pPr lvl="1"/>
            <a:r>
              <a:rPr lang="en-US" dirty="0" smtClean="0"/>
              <a:t>Involve Legal for guidance</a:t>
            </a:r>
            <a:endParaRPr lang="en-US" dirty="0"/>
          </a:p>
        </p:txBody>
      </p:sp>
    </p:spTree>
    <p:custDataLst>
      <p:tags r:id="rId1"/>
    </p:custDataLst>
    <p:extLst>
      <p:ext uri="{BB962C8B-B14F-4D97-AF65-F5344CB8AC3E}">
        <p14:creationId xmlns:p14="http://schemas.microsoft.com/office/powerpoint/2010/main" val="18571277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995" y="1533736"/>
            <a:ext cx="7932431" cy="894365"/>
          </a:xfrm>
        </p:spPr>
        <p:txBody>
          <a:bodyPr/>
          <a:lstStyle/>
          <a:p>
            <a:r>
              <a:rPr lang="en-US" dirty="0" smtClean="0"/>
              <a:t>States Sharing PC Procedures/Policies</a:t>
            </a:r>
            <a:endParaRPr lang="en-US" dirty="0"/>
          </a:p>
        </p:txBody>
      </p:sp>
      <p:pic>
        <p:nvPicPr>
          <p:cNvPr id="4" name="Content Placeholder 3" descr="In The &lt;strong&gt;Spotlight&lt;/strong&gt;"/>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7962" y="2473270"/>
            <a:ext cx="3498273" cy="2623705"/>
          </a:xfrm>
        </p:spPr>
      </p:pic>
      <p:sp>
        <p:nvSpPr>
          <p:cNvPr id="5" name="TextBox 4"/>
          <p:cNvSpPr txBox="1"/>
          <p:nvPr/>
        </p:nvSpPr>
        <p:spPr>
          <a:xfrm>
            <a:off x="3793525" y="2661737"/>
            <a:ext cx="5165124"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Texas</a:t>
            </a:r>
          </a:p>
          <a:p>
            <a:pPr marL="285750" indent="-285750">
              <a:buFont typeface="Arial" panose="020B0604020202020204" pitchFamily="34" charset="0"/>
              <a:buChar char="•"/>
            </a:pPr>
            <a:r>
              <a:rPr lang="en-US" sz="2800" dirty="0" smtClean="0"/>
              <a:t>Tennessee</a:t>
            </a:r>
          </a:p>
          <a:p>
            <a:pPr marL="285750" indent="-285750">
              <a:buFont typeface="Arial" panose="020B0604020202020204" pitchFamily="34" charset="0"/>
              <a:buChar char="•"/>
            </a:pPr>
            <a:r>
              <a:rPr lang="en-US" sz="2800" dirty="0" smtClean="0"/>
              <a:t>Arizona</a:t>
            </a:r>
          </a:p>
          <a:p>
            <a:pPr marL="285750" indent="-285750">
              <a:buFont typeface="Arial" panose="020B0604020202020204" pitchFamily="34" charset="0"/>
              <a:buChar char="•"/>
            </a:pPr>
            <a:r>
              <a:rPr lang="en-US" sz="2800" dirty="0" smtClean="0"/>
              <a:t>Virginia</a:t>
            </a:r>
          </a:p>
          <a:p>
            <a:pPr marL="285750" indent="-285750">
              <a:buFont typeface="Arial" panose="020B0604020202020204" pitchFamily="34" charset="0"/>
              <a:buChar char="•"/>
            </a:pPr>
            <a:r>
              <a:rPr lang="en-US" sz="2800" dirty="0" smtClean="0"/>
              <a:t>South Carolina</a:t>
            </a:r>
            <a:endParaRPr lang="en-US" sz="2800" dirty="0"/>
          </a:p>
        </p:txBody>
      </p:sp>
    </p:spTree>
    <p:custDataLst>
      <p:tags r:id="rId1"/>
    </p:custDataLst>
    <p:extLst>
      <p:ext uri="{BB962C8B-B14F-4D97-AF65-F5344CB8AC3E}">
        <p14:creationId xmlns:p14="http://schemas.microsoft.com/office/powerpoint/2010/main" val="2376269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DCA Liaison Committee</a:t>
            </a:r>
            <a:endParaRPr lang="en-US" dirty="0"/>
          </a:p>
        </p:txBody>
      </p:sp>
      <p:sp>
        <p:nvSpPr>
          <p:cNvPr id="4" name="Content Placeholder 3"/>
          <p:cNvSpPr>
            <a:spLocks noGrp="1"/>
          </p:cNvSpPr>
          <p:nvPr>
            <p:ph sz="half" idx="1"/>
          </p:nvPr>
        </p:nvSpPr>
        <p:spPr>
          <a:xfrm>
            <a:off x="376881" y="2277121"/>
            <a:ext cx="8396416" cy="3899841"/>
          </a:xfrm>
        </p:spPr>
        <p:txBody>
          <a:bodyPr/>
          <a:lstStyle/>
          <a:p>
            <a:r>
              <a:rPr lang="en-US" dirty="0" smtClean="0"/>
              <a:t>Chair:  Tracy Hudrlik (MN)</a:t>
            </a:r>
          </a:p>
          <a:p>
            <a:r>
              <a:rPr lang="en-US" dirty="0" smtClean="0"/>
              <a:t>East Region Chair:  Natalie Latulippe (CT)</a:t>
            </a:r>
          </a:p>
          <a:p>
            <a:r>
              <a:rPr lang="en-US" dirty="0" smtClean="0"/>
              <a:t>South Region Chair:  Julie Lohman (VA)</a:t>
            </a:r>
          </a:p>
          <a:p>
            <a:r>
              <a:rPr lang="en-US" dirty="0" smtClean="0"/>
              <a:t>Midwest Region Chair:  Matt Billinger (KS)</a:t>
            </a:r>
          </a:p>
          <a:p>
            <a:r>
              <a:rPr lang="en-US" dirty="0" smtClean="0"/>
              <a:t>West Region Chair:  Judy Mesick (ID)</a:t>
            </a:r>
          </a:p>
          <a:p>
            <a:r>
              <a:rPr lang="en-US" dirty="0" smtClean="0"/>
              <a:t>Other Members:  Margaret Thompson (PA); Simona Hammond (IA); Pat Odell (WY); Tim Strickland (FL)</a:t>
            </a:r>
          </a:p>
          <a:p>
            <a:endParaRPr lang="en-US" dirty="0"/>
          </a:p>
        </p:txBody>
      </p:sp>
    </p:spTree>
    <p:custDataLst>
      <p:tags r:id="rId1"/>
    </p:custDataLst>
    <p:extLst>
      <p:ext uri="{BB962C8B-B14F-4D97-AF65-F5344CB8AC3E}">
        <p14:creationId xmlns:p14="http://schemas.microsoft.com/office/powerpoint/2010/main" val="2905016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Reacting to Subpoenas</a:t>
            </a:r>
            <a:endParaRPr lang="en-US" i="1" dirty="0"/>
          </a:p>
        </p:txBody>
      </p:sp>
      <p:sp>
        <p:nvSpPr>
          <p:cNvPr id="5" name="Text Placeholder 4"/>
          <p:cNvSpPr>
            <a:spLocks noGrp="1"/>
          </p:cNvSpPr>
          <p:nvPr>
            <p:ph type="body" idx="1"/>
          </p:nvPr>
        </p:nvSpPr>
        <p:spPr/>
        <p:txBody>
          <a:bodyPr/>
          <a:lstStyle/>
          <a:p>
            <a:r>
              <a:rPr lang="en-US" dirty="0" smtClean="0"/>
              <a:t>Presenters:  Russ </a:t>
            </a:r>
            <a:r>
              <a:rPr lang="en-US" dirty="0" err="1" smtClean="0"/>
              <a:t>Marlan</a:t>
            </a:r>
            <a:r>
              <a:rPr lang="en-US" dirty="0" smtClean="0"/>
              <a:t> Michigan Commissioner &amp; Hope Cooper Kansas Commissioner</a:t>
            </a:r>
            <a:endParaRPr lang="en-US" dirty="0"/>
          </a:p>
        </p:txBody>
      </p:sp>
    </p:spTree>
    <p:custDataLst>
      <p:tags r:id="rId1"/>
    </p:custDataLst>
    <p:extLst>
      <p:ext uri="{BB962C8B-B14F-4D97-AF65-F5344CB8AC3E}">
        <p14:creationId xmlns:p14="http://schemas.microsoft.com/office/powerpoint/2010/main" val="5274836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Compact Rules</a:t>
            </a:r>
            <a:endParaRPr lang="en-US" dirty="0"/>
          </a:p>
        </p:txBody>
      </p:sp>
      <p:sp>
        <p:nvSpPr>
          <p:cNvPr id="3" name="Content Placeholder 2"/>
          <p:cNvSpPr>
            <a:spLocks noGrp="1"/>
          </p:cNvSpPr>
          <p:nvPr>
            <p:ph idx="1"/>
          </p:nvPr>
        </p:nvSpPr>
        <p:spPr/>
        <p:txBody>
          <a:bodyPr/>
          <a:lstStyle/>
          <a:p>
            <a:endParaRPr lang="en-US" dirty="0" smtClean="0"/>
          </a:p>
          <a:p>
            <a:r>
              <a:rPr lang="en-US" dirty="0" smtClean="0"/>
              <a:t>Do not impose a legal obligation for states to comply with out of state subpoenas</a:t>
            </a:r>
          </a:p>
          <a:p>
            <a:endParaRPr lang="en-US" dirty="0" smtClean="0"/>
          </a:p>
          <a:p>
            <a:r>
              <a:rPr lang="en-US" dirty="0" smtClean="0"/>
              <a:t>Cannot prevent out of state subpoenas</a:t>
            </a:r>
          </a:p>
          <a:p>
            <a:endParaRPr lang="en-US" dirty="0"/>
          </a:p>
        </p:txBody>
      </p:sp>
    </p:spTree>
    <p:custDataLst>
      <p:tags r:id="rId1"/>
    </p:custDataLst>
    <p:extLst>
      <p:ext uri="{BB962C8B-B14F-4D97-AF65-F5344CB8AC3E}">
        <p14:creationId xmlns:p14="http://schemas.microsoft.com/office/powerpoint/2010/main" val="2189577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Why???</a:t>
            </a:r>
            <a:endParaRPr lang="en-US" dirty="0"/>
          </a:p>
        </p:txBody>
      </p:sp>
      <p:sp>
        <p:nvSpPr>
          <p:cNvPr id="3" name="Content Placeholder 2"/>
          <p:cNvSpPr>
            <a:spLocks noGrp="1"/>
          </p:cNvSpPr>
          <p:nvPr>
            <p:ph idx="1"/>
          </p:nvPr>
        </p:nvSpPr>
        <p:spPr/>
        <p:txBody>
          <a:bodyPr/>
          <a:lstStyle/>
          <a:p>
            <a:r>
              <a:rPr lang="en-US" i="1" dirty="0" smtClean="0"/>
              <a:t>Why is the subpoena issued?</a:t>
            </a:r>
          </a:p>
          <a:p>
            <a:r>
              <a:rPr lang="en-US" i="1" dirty="0" smtClean="0"/>
              <a:t>Can the information or testimony sought in the subpoena be provided in another manner?</a:t>
            </a:r>
          </a:p>
          <a:p>
            <a:pPr lvl="1"/>
            <a:r>
              <a:rPr lang="en-US" i="1" dirty="0" smtClean="0"/>
              <a:t>Is it a matter of clarification?</a:t>
            </a:r>
          </a:p>
          <a:p>
            <a:pPr lvl="1"/>
            <a:r>
              <a:rPr lang="en-US" i="1" dirty="0" smtClean="0"/>
              <a:t>Is it a matter of understanding the compact?</a:t>
            </a:r>
          </a:p>
          <a:p>
            <a:pPr lvl="1"/>
            <a:r>
              <a:rPr lang="en-US" i="1" dirty="0" smtClean="0"/>
              <a:t>Is it an instance where the violation was not documented appropriately or lack of details?</a:t>
            </a:r>
          </a:p>
          <a:p>
            <a:pPr lvl="1"/>
            <a:r>
              <a:rPr lang="en-US" i="1" dirty="0" smtClean="0"/>
              <a:t>Is it lack of PC being established appropriately? </a:t>
            </a:r>
            <a:endParaRPr lang="en-US" i="1" dirty="0"/>
          </a:p>
        </p:txBody>
      </p:sp>
    </p:spTree>
    <p:custDataLst>
      <p:tags r:id="rId1"/>
    </p:custDataLst>
    <p:extLst>
      <p:ext uri="{BB962C8B-B14F-4D97-AF65-F5344CB8AC3E}">
        <p14:creationId xmlns:p14="http://schemas.microsoft.com/office/powerpoint/2010/main" val="37182938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Guidance is KEY!</a:t>
            </a:r>
            <a:endParaRPr lang="en-US" dirty="0"/>
          </a:p>
        </p:txBody>
      </p:sp>
      <p:pic>
        <p:nvPicPr>
          <p:cNvPr id="4" name="Content Placeholder 3" descr="Atleta urbano – mesmo sem querer – Legal"/>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91797" y="2321525"/>
            <a:ext cx="3948113" cy="3948113"/>
          </a:xfrm>
        </p:spPr>
      </p:pic>
      <p:sp>
        <p:nvSpPr>
          <p:cNvPr id="5" name="TextBox 4"/>
          <p:cNvSpPr txBox="1"/>
          <p:nvPr/>
        </p:nvSpPr>
        <p:spPr>
          <a:xfrm>
            <a:off x="308919" y="2576384"/>
            <a:ext cx="4479324"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Learn WHY the subpoena was issued</a:t>
            </a:r>
          </a:p>
          <a:p>
            <a:pPr marL="285750" indent="-285750">
              <a:buFont typeface="Arial" panose="020B0604020202020204" pitchFamily="34" charset="0"/>
              <a:buChar char="•"/>
            </a:pPr>
            <a:r>
              <a:rPr lang="en-US" sz="2400" dirty="0" smtClean="0"/>
              <a:t>Involve your legal department or state attorney</a:t>
            </a:r>
          </a:p>
          <a:p>
            <a:pPr marL="285750" indent="-285750">
              <a:buFont typeface="Arial" panose="020B0604020202020204" pitchFamily="34" charset="0"/>
              <a:buChar char="•"/>
            </a:pPr>
            <a:r>
              <a:rPr lang="en-US" sz="2400" dirty="0" smtClean="0"/>
              <a:t>Resolve with good communication btw compact offices &amp; most importantly DIRECTION from legal department or state attorney</a:t>
            </a:r>
            <a:endParaRPr lang="en-US" sz="2400" dirty="0"/>
          </a:p>
        </p:txBody>
      </p:sp>
    </p:spTree>
    <p:custDataLst>
      <p:tags r:id="rId1"/>
    </p:custDataLst>
    <p:extLst>
      <p:ext uri="{BB962C8B-B14F-4D97-AF65-F5344CB8AC3E}">
        <p14:creationId xmlns:p14="http://schemas.microsoft.com/office/powerpoint/2010/main" val="4246047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GAME</a:t>
            </a:r>
            <a:endParaRPr lang="en-US"/>
          </a:p>
        </p:txBody>
      </p:sp>
      <p:sp>
        <p:nvSpPr>
          <p:cNvPr id="3" name="Content Placeholder 2"/>
          <p:cNvSpPr>
            <a:spLocks noGrp="1"/>
          </p:cNvSpPr>
          <p:nvPr>
            <p:ph idx="1"/>
          </p:nvPr>
        </p:nvSpPr>
        <p:spPr/>
        <p:txBody>
          <a:bodyPr/>
          <a:lstStyle/>
          <a:p>
            <a:endParaRPr lang="en-US"/>
          </a:p>
        </p:txBody>
      </p:sp>
    </p:spTree>
    <p:custDataLst>
      <p:tags r:id="rId1"/>
    </p:custDataLst>
    <p:extLst>
      <p:ext uri="{BB962C8B-B14F-4D97-AF65-F5344CB8AC3E}">
        <p14:creationId xmlns:p14="http://schemas.microsoft.com/office/powerpoint/2010/main" val="27013563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ICAOS </a:t>
            </a:r>
            <a:r>
              <a:rPr lang="en-US" dirty="0" err="1" smtClean="0"/>
              <a:t>OnDemand</a:t>
            </a:r>
            <a:r>
              <a:rPr lang="en-US" dirty="0" smtClean="0"/>
              <a:t> Training</a:t>
            </a:r>
            <a:endParaRPr lang="en-US" dirty="0"/>
          </a:p>
        </p:txBody>
      </p:sp>
      <p:pic>
        <p:nvPicPr>
          <p:cNvPr id="4" name="Content Placeholder 3"/>
          <p:cNvPicPr>
            <a:picLocks noGrp="1"/>
          </p:cNvPicPr>
          <p:nvPr>
            <p:ph idx="1"/>
          </p:nvPr>
        </p:nvPicPr>
        <p:blipFill rotWithShape="1">
          <a:blip r:embed="rId4"/>
          <a:srcRect t="10825" r="72102" b="45750"/>
          <a:stretch/>
        </p:blipFill>
        <p:spPr bwMode="auto">
          <a:xfrm>
            <a:off x="1940011" y="2228850"/>
            <a:ext cx="5115697" cy="41843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6271979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ChangeArrowheads="1"/>
          </p:cNvSpPr>
          <p:nvPr>
            <p:ph type="ctrTitle"/>
          </p:nvPr>
        </p:nvSpPr>
        <p:spPr>
          <a:xfrm>
            <a:off x="685800" y="1219200"/>
            <a:ext cx="7772400" cy="2381250"/>
          </a:xfrm>
        </p:spPr>
        <p:txBody>
          <a:bodyPr/>
          <a:lstStyle/>
          <a:p>
            <a:pPr eaLnBrk="1" hangingPunct="1">
              <a:defRPr/>
            </a:pPr>
            <a:r>
              <a:rPr lang="en-US" sz="4800" dirty="0"/>
              <a:t>Questions</a:t>
            </a:r>
          </a:p>
        </p:txBody>
      </p:sp>
      <p:sp>
        <p:nvSpPr>
          <p:cNvPr id="2" name="Subtitle 1"/>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2111419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DCA Liaison Committee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Mission:</a:t>
            </a:r>
            <a:endParaRPr lang="en-US" dirty="0"/>
          </a:p>
          <a:p>
            <a:r>
              <a:rPr lang="en-US" i="1" dirty="0"/>
              <a:t>Provide a mechanism for DCAs to communicate concerns or needs and act as a liaison to improve the communication and relationship between Commissioners and Deputy Compact Administrators. </a:t>
            </a:r>
            <a:endParaRPr lang="en-US" dirty="0"/>
          </a:p>
          <a:p>
            <a:pPr marL="0" indent="0">
              <a:buNone/>
            </a:pPr>
            <a:r>
              <a:rPr lang="en-US" b="1" dirty="0"/>
              <a:t>2018 Goals:</a:t>
            </a:r>
            <a:endParaRPr lang="en-US" dirty="0"/>
          </a:p>
          <a:p>
            <a:pPr lvl="0"/>
            <a:r>
              <a:rPr lang="en-US" i="1" dirty="0"/>
              <a:t>Identify issues or concerns affecting DCAs and support effective discussion/action to find resolution.</a:t>
            </a:r>
            <a:endParaRPr lang="en-US" dirty="0"/>
          </a:p>
          <a:p>
            <a:pPr lvl="0"/>
            <a:r>
              <a:rPr lang="en-US" i="1" dirty="0"/>
              <a:t>Identify issues of relevance for referral to standing committees.</a:t>
            </a:r>
            <a:endParaRPr lang="en-US" dirty="0"/>
          </a:p>
        </p:txBody>
      </p:sp>
    </p:spTree>
    <p:custDataLst>
      <p:tags r:id="rId1"/>
    </p:custDataLst>
    <p:extLst>
      <p:ext uri="{BB962C8B-B14F-4D97-AF65-F5344CB8AC3E}">
        <p14:creationId xmlns:p14="http://schemas.microsoft.com/office/powerpoint/2010/main" val="3166375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808" y="1113607"/>
            <a:ext cx="6896006" cy="693722"/>
          </a:xfrm>
        </p:spPr>
        <p:txBody>
          <a:bodyPr/>
          <a:lstStyle/>
          <a:p>
            <a:r>
              <a:rPr lang="en-US" dirty="0" smtClean="0"/>
              <a:t>DCA Committee Restructure</a:t>
            </a:r>
            <a:endParaRPr lang="en-US" dirty="0"/>
          </a:p>
        </p:txBody>
      </p:sp>
      <p:pic>
        <p:nvPicPr>
          <p:cNvPr id="4" name="Content Placeholder 3"/>
          <p:cNvPicPr>
            <a:picLocks noGrp="1"/>
          </p:cNvPicPr>
          <p:nvPr>
            <p:ph idx="1"/>
          </p:nvPr>
        </p:nvPicPr>
        <p:blipFill>
          <a:blip r:embed="rId4">
            <a:extLst>
              <a:ext uri="{28A0092B-C50C-407E-A947-70E740481C1C}">
                <a14:useLocalDpi xmlns:a14="http://schemas.microsoft.com/office/drawing/2010/main" val="0"/>
              </a:ext>
            </a:extLst>
          </a:blip>
          <a:stretch>
            <a:fillRect/>
          </a:stretch>
        </p:blipFill>
        <p:spPr>
          <a:xfrm>
            <a:off x="531341" y="2063578"/>
            <a:ext cx="8544697" cy="43557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2730532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DCA Region Chairs</a:t>
            </a:r>
            <a:endParaRPr lang="en-US" dirty="0"/>
          </a:p>
        </p:txBody>
      </p:sp>
      <p:pic>
        <p:nvPicPr>
          <p:cNvPr id="4" name="Content Placeholder 3"/>
          <p:cNvPicPr>
            <a:picLocks noGrp="1" noChangeAspect="1"/>
          </p:cNvPicPr>
          <p:nvPr>
            <p:ph idx="1"/>
          </p:nvPr>
        </p:nvPicPr>
        <p:blipFill>
          <a:blip r:embed="rId4"/>
          <a:stretch>
            <a:fillRect/>
          </a:stretch>
        </p:blipFill>
        <p:spPr>
          <a:xfrm>
            <a:off x="433429" y="2391033"/>
            <a:ext cx="8434090" cy="32782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2879483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343" y="1434884"/>
            <a:ext cx="7604976" cy="693722"/>
          </a:xfrm>
        </p:spPr>
        <p:txBody>
          <a:bodyPr/>
          <a:lstStyle/>
          <a:p>
            <a:r>
              <a:rPr lang="en-US" dirty="0" smtClean="0"/>
              <a:t>Training, Education &amp; PR Committee</a:t>
            </a:r>
            <a:endParaRPr lang="en-US" dirty="0"/>
          </a:p>
        </p:txBody>
      </p:sp>
      <p:sp>
        <p:nvSpPr>
          <p:cNvPr id="3" name="Content Placeholder 2"/>
          <p:cNvSpPr>
            <a:spLocks noGrp="1"/>
          </p:cNvSpPr>
          <p:nvPr>
            <p:ph sz="half" idx="1"/>
          </p:nvPr>
        </p:nvSpPr>
        <p:spPr>
          <a:xfrm>
            <a:off x="206570" y="2233873"/>
            <a:ext cx="4391282" cy="3899841"/>
          </a:xfrm>
        </p:spPr>
        <p:txBody>
          <a:bodyPr>
            <a:normAutofit lnSpcReduction="10000"/>
          </a:bodyPr>
          <a:lstStyle/>
          <a:p>
            <a:r>
              <a:rPr lang="en-US" dirty="0" smtClean="0"/>
              <a:t>Chair:  Anne Precythe (MO)</a:t>
            </a:r>
          </a:p>
          <a:p>
            <a:r>
              <a:rPr lang="en-US" dirty="0" smtClean="0"/>
              <a:t>Chris Moore (GA)</a:t>
            </a:r>
          </a:p>
          <a:p>
            <a:r>
              <a:rPr lang="en-US" dirty="0" smtClean="0"/>
              <a:t>Hope Cooper (KS)</a:t>
            </a:r>
          </a:p>
          <a:p>
            <a:r>
              <a:rPr lang="en-US" dirty="0" smtClean="0"/>
              <a:t>Russ </a:t>
            </a:r>
            <a:r>
              <a:rPr lang="en-US" dirty="0" err="1" smtClean="0"/>
              <a:t>Marlan</a:t>
            </a:r>
            <a:r>
              <a:rPr lang="en-US" dirty="0" smtClean="0"/>
              <a:t> (MI)</a:t>
            </a:r>
          </a:p>
          <a:p>
            <a:r>
              <a:rPr lang="en-US" dirty="0" smtClean="0"/>
              <a:t>Joseph Clocker (MD)</a:t>
            </a:r>
          </a:p>
          <a:p>
            <a:r>
              <a:rPr lang="en-US" dirty="0" smtClean="0"/>
              <a:t>Roberta Cohen (NM)</a:t>
            </a:r>
          </a:p>
          <a:p>
            <a:r>
              <a:rPr lang="en-US" dirty="0" smtClean="0"/>
              <a:t>James Parks (VA)</a:t>
            </a:r>
          </a:p>
          <a:p>
            <a:r>
              <a:rPr lang="en-US" dirty="0" smtClean="0"/>
              <a:t>Dara Matson (IL)</a:t>
            </a:r>
            <a:endParaRPr lang="en-US" dirty="0"/>
          </a:p>
        </p:txBody>
      </p:sp>
      <p:sp>
        <p:nvSpPr>
          <p:cNvPr id="4" name="Content Placeholder 3"/>
          <p:cNvSpPr>
            <a:spLocks noGrp="1"/>
          </p:cNvSpPr>
          <p:nvPr>
            <p:ph sz="half" idx="2"/>
          </p:nvPr>
        </p:nvSpPr>
        <p:spPr>
          <a:xfrm>
            <a:off x="4597852" y="2233873"/>
            <a:ext cx="4502899" cy="3899842"/>
          </a:xfrm>
        </p:spPr>
        <p:txBody>
          <a:bodyPr>
            <a:normAutofit lnSpcReduction="10000"/>
          </a:bodyPr>
          <a:lstStyle/>
          <a:p>
            <a:pPr marL="0" indent="0">
              <a:buNone/>
            </a:pPr>
            <a:r>
              <a:rPr lang="en-US" i="1" dirty="0" smtClean="0"/>
              <a:t>Exofficio Members</a:t>
            </a:r>
          </a:p>
          <a:p>
            <a:r>
              <a:rPr lang="en-US" dirty="0"/>
              <a:t>Sally </a:t>
            </a:r>
            <a:r>
              <a:rPr lang="en-US" dirty="0" smtClean="0"/>
              <a:t>Reinhardt-Stewart (NE)</a:t>
            </a:r>
          </a:p>
          <a:p>
            <a:r>
              <a:rPr lang="en-US" dirty="0" smtClean="0"/>
              <a:t>Tim Strickland (FL)</a:t>
            </a:r>
          </a:p>
          <a:p>
            <a:r>
              <a:rPr lang="en-US" dirty="0" smtClean="0"/>
              <a:t>Mark Patterson (OR)</a:t>
            </a:r>
          </a:p>
          <a:p>
            <a:endParaRPr lang="en-US" dirty="0"/>
          </a:p>
        </p:txBody>
      </p:sp>
    </p:spTree>
    <p:custDataLst>
      <p:tags r:id="rId1"/>
    </p:custDataLst>
    <p:extLst>
      <p:ext uri="{BB962C8B-B14F-4D97-AF65-F5344CB8AC3E}">
        <p14:creationId xmlns:p14="http://schemas.microsoft.com/office/powerpoint/2010/main" val="17508131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vGorQXt8"/>
  <p:tag name="TAG_BACKING_FORM_KEY" val="2766762-c:\users\mindyspring\dropbox (icaos-icj)\icaos (2)\meetings (library)\201-annual business meetings\2018\mindytrainingprep\dcainstitute2018.pptx"/>
  <p:tag name="ARTICULATE_PRESENTER_VERSION" val="8"/>
  <p:tag name="ARTICULATE_SLIDE_THUMBNAIL_REFRESH" val="1"/>
  <p:tag name="ARTICULATE_SLIDE_COUNT" val="5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DELIMITERS" val="3.1"/>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7625</TotalTime>
  <Words>2735</Words>
  <Application>Microsoft Office PowerPoint</Application>
  <PresentationFormat>On-screen Show (4:3)</PresentationFormat>
  <Paragraphs>361</Paragraphs>
  <Slides>56</Slides>
  <Notes>56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Calibri Light</vt:lpstr>
      <vt:lpstr>Tahoma</vt:lpstr>
      <vt:lpstr>Office Theme</vt:lpstr>
      <vt:lpstr>2018 DCA Training Institute</vt:lpstr>
      <vt:lpstr>PowerPoint Presentation</vt:lpstr>
      <vt:lpstr>https://www.surveymonkey.com/r/DCA2018</vt:lpstr>
      <vt:lpstr>Insert Word Cloud</vt:lpstr>
      <vt:lpstr>DCA Liaison Committee</vt:lpstr>
      <vt:lpstr>DCA Liaison Committee</vt:lpstr>
      <vt:lpstr>DCA Committee Restructure</vt:lpstr>
      <vt:lpstr>DCA Region Chairs</vt:lpstr>
      <vt:lpstr>Training, Education &amp; PR Committee</vt:lpstr>
      <vt:lpstr>Training, Education &amp; PR Committee</vt:lpstr>
      <vt:lpstr>PowerPoint Presentation</vt:lpstr>
      <vt:lpstr>2018 DCA Institute Agenda</vt:lpstr>
      <vt:lpstr>PowerPoint Presentation</vt:lpstr>
      <vt:lpstr>Documentation Review Activity</vt:lpstr>
      <vt:lpstr>Promote Quality!</vt:lpstr>
      <vt:lpstr>Supervision Goals</vt:lpstr>
      <vt:lpstr>PowerPoint Presentation</vt:lpstr>
      <vt:lpstr>Supervision Documentation</vt:lpstr>
      <vt:lpstr>Violation Requiring Retaking Reporting Considerations</vt:lpstr>
      <vt:lpstr>PRESENTED LAST YEAR 2017!!</vt:lpstr>
      <vt:lpstr>Definition Change Impact</vt:lpstr>
      <vt:lpstr>Good ISC Policies/Procedures are Key!</vt:lpstr>
      <vt:lpstr>Nebraska-Response to Client Behavior Protocol</vt:lpstr>
      <vt:lpstr>Retaking is Required “Upon a Request…….”</vt:lpstr>
      <vt:lpstr>Mandatory Retake for a  New Felony or Violent Crime</vt:lpstr>
      <vt:lpstr>“Upon a Request of the Receiving State….”</vt:lpstr>
      <vt:lpstr>Retaking is NOT always the answer!</vt:lpstr>
      <vt:lpstr>Reporting conviction on a Progress Report DOES NOT prevent the sending state from retaking</vt:lpstr>
      <vt:lpstr>Warrant Tracking</vt:lpstr>
      <vt:lpstr>Warrant Tracking</vt:lpstr>
      <vt:lpstr>Dealing w/ Pending Charges &amp; Revocable Behavior</vt:lpstr>
      <vt:lpstr>PowerPoint Presentation</vt:lpstr>
      <vt:lpstr>What are the issues?</vt:lpstr>
      <vt:lpstr>Considerations…..</vt:lpstr>
      <vt:lpstr>Stakeholder Communication is KEY!</vt:lpstr>
      <vt:lpstr>Probable Cause Hearings</vt:lpstr>
      <vt:lpstr>US Supreme Court Decisions</vt:lpstr>
      <vt:lpstr>Purpose of PC Hearing</vt:lpstr>
      <vt:lpstr>When an Offender is not Entitled to a PC Hearing</vt:lpstr>
      <vt:lpstr>PC Hearing Elements</vt:lpstr>
      <vt:lpstr>Offender’s Rights at PC Hearing</vt:lpstr>
      <vt:lpstr>Hearing Report Requirements</vt:lpstr>
      <vt:lpstr>Waiver of Probable Cause Hearing</vt:lpstr>
      <vt:lpstr>INVALID WAIVER Example</vt:lpstr>
      <vt:lpstr>Rule 5.108 (c)  Misinterpretation </vt:lpstr>
      <vt:lpstr>Don’t forget!</vt:lpstr>
      <vt:lpstr>Common Legal/Procedural Questions ISC Offices should know</vt:lpstr>
      <vt:lpstr>How Can Your State Improve?</vt:lpstr>
      <vt:lpstr>States Sharing PC Procedures/Policies</vt:lpstr>
      <vt:lpstr>Reacting to Subpoenas</vt:lpstr>
      <vt:lpstr>Compact Rules</vt:lpstr>
      <vt:lpstr>Step #1- Why???</vt:lpstr>
      <vt:lpstr>Legal Guidance is KEY!</vt:lpstr>
      <vt:lpstr>GAME</vt:lpstr>
      <vt:lpstr>ICAOS OnDemand Training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MINDYSPRING</dc:creator>
  <cp:lastModifiedBy>MINDYSPRING</cp:lastModifiedBy>
  <cp:revision>173</cp:revision>
  <cp:lastPrinted>2018-09-06T14:53:44Z</cp:lastPrinted>
  <dcterms:created xsi:type="dcterms:W3CDTF">2017-11-01T12:31:43Z</dcterms:created>
  <dcterms:modified xsi:type="dcterms:W3CDTF">2018-10-01T19:13:04Z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DecCompactStaffTraining</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7EB3D2ED-00E8-433B-B778-F89FA6A195AC</vt:lpwstr>
  </property>
  <property fmtid="{D5CDD505-2E9C-101B-9397-08002B2CF9AE}" pid="6" name="ArticulateProjectFull">
    <vt:lpwstr>C:\Users\MINDYSPRING\Dropbox (ICAOS-ICJ)\ICAOS (2)\Meetings (Library)\201-Annual Business Meetings\2018\MindyTrainingPrep\DCAInstitute2018.ppta</vt:lpwstr>
  </property>
</Properties>
</file>