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22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Montserrat" charset="1" panose="00000500000000000000"/>
      <p:regular r:id="rId18"/>
    </p:embeddedFont>
    <p:embeddedFont>
      <p:font typeface="Poppins" charset="1" panose="00000500000000000000"/>
      <p:regular r:id="rId19"/>
    </p:embeddedFont>
    <p:embeddedFont>
      <p:font typeface="Montserrat Bold" charset="1" panose="00000800000000000000"/>
      <p:regular r:id="rId20"/>
    </p:embeddedFont>
    <p:embeddedFont>
      <p:font typeface="Poppins Bold" charset="1" panose="00000800000000000000"/>
      <p:regular r:id="rId21"/>
    </p:embeddedFont>
    <p:embeddedFont>
      <p:font typeface="Montserrat Bold Italics" charset="1" panose="00000800000000000000"/>
      <p:regular r:id="rId25"/>
    </p:embeddedFont>
    <p:embeddedFont>
      <p:font typeface="Canva Sans Bold" charset="1" panose="020B0803030501040103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notesMasters/notesMaster1.xml" Type="http://schemas.openxmlformats.org/officeDocument/2006/relationships/notesMaster"/><Relationship Id="rId23" Target="theme/theme2.xml" Type="http://schemas.openxmlformats.org/officeDocument/2006/relationships/theme"/><Relationship Id="rId24" Target="notesSlides/notesSlide1.xml" Type="http://schemas.openxmlformats.org/officeDocument/2006/relationships/notesSlide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ICOTS Administration:  How often does your office audit users using the ICOTS User Dashboard?</a:t>
            </a:r>
          </a:p>
          <a:p>
            <a:r>
              <a:rPr lang="en-US"/>
              <a:t/>
            </a:r>
          </a:p>
          <a:p>
            <a:r>
              <a:rPr lang="en-US"/>
              <a:t>What specifically does each staff with a compact office or state administrator role do using their ICOTS permissions?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jpe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jpeg" Type="http://schemas.openxmlformats.org/officeDocument/2006/relationships/image"/><Relationship Id="rId3" Target="../media/image31.png" Type="http://schemas.openxmlformats.org/officeDocument/2006/relationships/image"/><Relationship Id="rId4" Target="../media/image32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3.png" Type="http://schemas.openxmlformats.org/officeDocument/2006/relationships/image"/><Relationship Id="rId4" Target="../media/image34.svg" Type="http://schemas.openxmlformats.org/officeDocument/2006/relationships/image"/><Relationship Id="rId5" Target="../media/image35.png" Type="http://schemas.openxmlformats.org/officeDocument/2006/relationships/image"/><Relationship Id="rId6" Target="../media/image36.svg" Type="http://schemas.openxmlformats.org/officeDocument/2006/relationships/image"/><Relationship Id="rId7" Target="../media/image37.png" Type="http://schemas.openxmlformats.org/officeDocument/2006/relationships/image"/><Relationship Id="rId8" Target="../media/image38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jpeg" Type="http://schemas.openxmlformats.org/officeDocument/2006/relationships/image"/><Relationship Id="rId3" Target="../media/image40.png" Type="http://schemas.openxmlformats.org/officeDocument/2006/relationships/image"/><Relationship Id="rId4" Target="../media/image41.svg" Type="http://schemas.openxmlformats.org/officeDocument/2006/relationships/image"/><Relationship Id="rId5" Target="../media/image3.png" Type="http://schemas.openxmlformats.org/officeDocument/2006/relationships/image"/><Relationship Id="rId6" Target="../media/image4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8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2.png" Type="http://schemas.openxmlformats.org/officeDocument/2006/relationships/image"/><Relationship Id="rId5" Target="../media/image13.png" Type="http://schemas.openxmlformats.org/officeDocument/2006/relationships/image"/><Relationship Id="rId6" Target="../media/image14.png" Type="http://schemas.openxmlformats.org/officeDocument/2006/relationships/image"/><Relationship Id="rId7" Target="../media/image1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Relationship Id="rId4" Target="../media/image18.jpeg" Type="http://schemas.openxmlformats.org/officeDocument/2006/relationships/image"/><Relationship Id="rId5" Target="../media/image19.png" Type="http://schemas.openxmlformats.org/officeDocument/2006/relationships/image"/><Relationship Id="rId6" Target="../media/image2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21.png" Type="http://schemas.openxmlformats.org/officeDocument/2006/relationships/image"/><Relationship Id="rId4" Target="../media/image22.svg" Type="http://schemas.openxmlformats.org/officeDocument/2006/relationships/image"/><Relationship Id="rId5" Target="../media/image23.png" Type="http://schemas.openxmlformats.org/officeDocument/2006/relationships/image"/><Relationship Id="rId6" Target="../media/image24.svg" Type="http://schemas.openxmlformats.org/officeDocument/2006/relationships/image"/><Relationship Id="rId7" Target="../media/image25.png" Type="http://schemas.openxmlformats.org/officeDocument/2006/relationships/image"/><Relationship Id="rId8" Target="../media/image26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Relationship Id="rId3" Target="../media/image28.png" Type="http://schemas.openxmlformats.org/officeDocument/2006/relationships/image"/><Relationship Id="rId4" Target="../media/image29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959729" y="6600576"/>
            <a:ext cx="14099416" cy="14099416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253558" y="4366236"/>
            <a:ext cx="8015383" cy="2087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39"/>
              </a:lnSpc>
              <a:spcBef>
                <a:spcPct val="0"/>
              </a:spcBef>
            </a:pPr>
            <a:r>
              <a:rPr lang="en-US" sz="5956">
                <a:solidFill>
                  <a:srgbClr val="051D40"/>
                </a:solidFill>
                <a:latin typeface="Montserrat"/>
                <a:ea typeface="Montserrat"/>
                <a:cs typeface="Montserrat"/>
                <a:sym typeface="Montserrat"/>
              </a:rPr>
              <a:t>DCA Dashboard Program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6420234" y="-1717598"/>
            <a:ext cx="3735531" cy="3735531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747857" y="-643475"/>
            <a:ext cx="1286950" cy="1286950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-1929195" y="8389571"/>
            <a:ext cx="3735531" cy="3735531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8757394" y="7522582"/>
            <a:ext cx="8779632" cy="1733977"/>
          </a:xfrm>
          <a:custGeom>
            <a:avLst/>
            <a:gdLst/>
            <a:ahLst/>
            <a:cxnLst/>
            <a:rect r="r" b="b" t="t" l="l"/>
            <a:pathLst>
              <a:path h="1733977" w="8779632">
                <a:moveTo>
                  <a:pt x="0" y="0"/>
                </a:moveTo>
                <a:lnTo>
                  <a:pt x="8779632" y="0"/>
                </a:lnTo>
                <a:lnTo>
                  <a:pt x="8779632" y="1733977"/>
                </a:lnTo>
                <a:lnTo>
                  <a:pt x="0" y="17339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253558" y="6615231"/>
            <a:ext cx="7366063" cy="5015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55"/>
              </a:lnSpc>
              <a:spcBef>
                <a:spcPct val="0"/>
              </a:spcBef>
            </a:pPr>
            <a:r>
              <a:rPr lang="en-US" sz="2753" spc="-55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FY26 ICOTS &amp; Dashboard User Audit</a:t>
            </a:r>
          </a:p>
        </p:txBody>
      </p: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8573918" y="3143201"/>
            <a:ext cx="9146584" cy="5246370"/>
            <a:chOff x="0" y="0"/>
            <a:chExt cx="7981950" cy="457835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765810" y="21590"/>
              <a:ext cx="6451600" cy="4326890"/>
            </a:xfrm>
            <a:custGeom>
              <a:avLst/>
              <a:gdLst/>
              <a:ahLst/>
              <a:cxnLst/>
              <a:rect r="r" b="b" t="t" l="l"/>
              <a:pathLst>
                <a:path h="4326890" w="645160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7981950" cy="4542790"/>
            </a:xfrm>
            <a:custGeom>
              <a:avLst/>
              <a:gdLst/>
              <a:ahLst/>
              <a:cxnLst/>
              <a:rect r="r" b="b" t="t" l="l"/>
              <a:pathLst>
                <a:path h="4542790" w="798195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3460750" y="4349750"/>
              <a:ext cx="1059180" cy="96520"/>
            </a:xfrm>
            <a:custGeom>
              <a:avLst/>
              <a:gdLst/>
              <a:ahLst/>
              <a:cxnLst/>
              <a:rect r="r" b="b" t="t" l="l"/>
              <a:pathLst>
                <a:path h="96520" w="105918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63830" y="4542790"/>
              <a:ext cx="7654290" cy="35560"/>
            </a:xfrm>
            <a:custGeom>
              <a:avLst/>
              <a:gdLst/>
              <a:ahLst/>
              <a:cxnLst/>
              <a:rect r="r" b="b" t="t" l="l"/>
              <a:pathLst>
                <a:path h="35560" w="765429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962660" y="276860"/>
              <a:ext cx="6055360" cy="3789680"/>
            </a:xfrm>
            <a:custGeom>
              <a:avLst/>
              <a:gdLst/>
              <a:ahLst/>
              <a:cxnLst/>
              <a:rect r="r" b="b" t="t" l="l"/>
              <a:pathLst>
                <a:path h="3789680" w="605536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3"/>
              <a:stretch>
                <a:fillRect l="0" t="-3228" r="0" b="-3228"/>
              </a:stretch>
            </a:blipFill>
          </p:spPr>
        </p:sp>
      </p:grpSp>
      <p:sp>
        <p:nvSpPr>
          <p:cNvPr name="Freeform 23" id="23"/>
          <p:cNvSpPr/>
          <p:nvPr/>
        </p:nvSpPr>
        <p:spPr>
          <a:xfrm flipH="false" flipV="false" rot="0">
            <a:off x="1253558" y="1997224"/>
            <a:ext cx="2210185" cy="2245188"/>
          </a:xfrm>
          <a:custGeom>
            <a:avLst/>
            <a:gdLst/>
            <a:ahLst/>
            <a:cxnLst/>
            <a:rect r="r" b="b" t="t" l="l"/>
            <a:pathLst>
              <a:path h="2245188" w="2210185">
                <a:moveTo>
                  <a:pt x="0" y="0"/>
                </a:moveTo>
                <a:lnTo>
                  <a:pt x="2210185" y="0"/>
                </a:lnTo>
                <a:lnTo>
                  <a:pt x="2210185" y="2245187"/>
                </a:lnTo>
                <a:lnTo>
                  <a:pt x="0" y="22451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517814" y="-315404"/>
            <a:ext cx="3964281" cy="10917809"/>
            <a:chOff x="0" y="0"/>
            <a:chExt cx="1044090" cy="287547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44090" cy="2875472"/>
            </a:xfrm>
            <a:custGeom>
              <a:avLst/>
              <a:gdLst/>
              <a:ahLst/>
              <a:cxnLst/>
              <a:rect r="r" b="b" t="t" l="l"/>
              <a:pathLst>
                <a:path h="2875472" w="1044090">
                  <a:moveTo>
                    <a:pt x="0" y="0"/>
                  </a:moveTo>
                  <a:lnTo>
                    <a:pt x="1044090" y="0"/>
                  </a:lnTo>
                  <a:lnTo>
                    <a:pt x="1044090" y="2875472"/>
                  </a:lnTo>
                  <a:lnTo>
                    <a:pt x="0" y="2875472"/>
                  </a:lnTo>
                  <a:close/>
                </a:path>
              </a:pathLst>
            </a:custGeom>
            <a:solidFill>
              <a:srgbClr val="145DA0"/>
            </a:soli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044090" cy="29135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152620" y="1876538"/>
            <a:ext cx="11123074" cy="1252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248"/>
              </a:lnSpc>
              <a:spcBef>
                <a:spcPct val="0"/>
              </a:spcBef>
            </a:pPr>
            <a:r>
              <a:rPr lang="en-US" b="true" sz="7320">
                <a:solidFill>
                  <a:srgbClr val="051D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ICOTS User Checklist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-1867766" y="-1614217"/>
            <a:ext cx="3735531" cy="3735531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1796731" y="447246"/>
            <a:ext cx="5972616" cy="9392508"/>
          </a:xfrm>
          <a:custGeom>
            <a:avLst/>
            <a:gdLst/>
            <a:ahLst/>
            <a:cxnLst/>
            <a:rect r="r" b="b" t="t" l="l"/>
            <a:pathLst>
              <a:path h="9392508" w="5972616">
                <a:moveTo>
                  <a:pt x="0" y="0"/>
                </a:moveTo>
                <a:lnTo>
                  <a:pt x="5972616" y="0"/>
                </a:lnTo>
                <a:lnTo>
                  <a:pt x="5972616" y="9392508"/>
                </a:lnTo>
                <a:lnTo>
                  <a:pt x="0" y="93925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593" t="0" r="-77593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693681" y="3259905"/>
            <a:ext cx="948446" cy="878435"/>
          </a:xfrm>
          <a:custGeom>
            <a:avLst/>
            <a:gdLst/>
            <a:ahLst/>
            <a:cxnLst/>
            <a:rect r="r" b="b" t="t" l="l"/>
            <a:pathLst>
              <a:path h="878435" w="948446">
                <a:moveTo>
                  <a:pt x="0" y="0"/>
                </a:moveTo>
                <a:lnTo>
                  <a:pt x="948445" y="0"/>
                </a:lnTo>
                <a:lnTo>
                  <a:pt x="948445" y="878435"/>
                </a:lnTo>
                <a:lnTo>
                  <a:pt x="0" y="8784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663160" y="3397227"/>
            <a:ext cx="7523521" cy="5180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95"/>
              </a:lnSpc>
              <a:spcBef>
                <a:spcPct val="0"/>
              </a:spcBef>
            </a:pPr>
            <a:r>
              <a:rPr lang="en-US" sz="2853" spc="-57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Deactivate accounts unused for 1 year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2693681" y="4490765"/>
            <a:ext cx="948446" cy="878435"/>
          </a:xfrm>
          <a:custGeom>
            <a:avLst/>
            <a:gdLst/>
            <a:ahLst/>
            <a:cxnLst/>
            <a:rect r="r" b="b" t="t" l="l"/>
            <a:pathLst>
              <a:path h="878435" w="948446">
                <a:moveTo>
                  <a:pt x="0" y="0"/>
                </a:moveTo>
                <a:lnTo>
                  <a:pt x="948445" y="0"/>
                </a:lnTo>
                <a:lnTo>
                  <a:pt x="948445" y="878435"/>
                </a:lnTo>
                <a:lnTo>
                  <a:pt x="0" y="8784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3663160" y="4628087"/>
            <a:ext cx="7783760" cy="5180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95"/>
              </a:lnSpc>
              <a:spcBef>
                <a:spcPct val="0"/>
              </a:spcBef>
            </a:pPr>
            <a:r>
              <a:rPr lang="en-US" sz="2853" spc="-57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Assess accounts unused for 90 days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2693681" y="5721625"/>
            <a:ext cx="948446" cy="878435"/>
          </a:xfrm>
          <a:custGeom>
            <a:avLst/>
            <a:gdLst/>
            <a:ahLst/>
            <a:cxnLst/>
            <a:rect r="r" b="b" t="t" l="l"/>
            <a:pathLst>
              <a:path h="878435" w="948446">
                <a:moveTo>
                  <a:pt x="0" y="0"/>
                </a:moveTo>
                <a:lnTo>
                  <a:pt x="948445" y="0"/>
                </a:lnTo>
                <a:lnTo>
                  <a:pt x="948445" y="878435"/>
                </a:lnTo>
                <a:lnTo>
                  <a:pt x="0" y="8784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3663160" y="5858947"/>
            <a:ext cx="7523521" cy="5180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95"/>
              </a:lnSpc>
              <a:spcBef>
                <a:spcPct val="0"/>
              </a:spcBef>
            </a:pPr>
            <a:r>
              <a:rPr lang="en-US" sz="2853" spc="-57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Remove roles from deactivated accounts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2693681" y="6952485"/>
            <a:ext cx="948446" cy="878435"/>
          </a:xfrm>
          <a:custGeom>
            <a:avLst/>
            <a:gdLst/>
            <a:ahLst/>
            <a:cxnLst/>
            <a:rect r="r" b="b" t="t" l="l"/>
            <a:pathLst>
              <a:path h="878435" w="948446">
                <a:moveTo>
                  <a:pt x="0" y="0"/>
                </a:moveTo>
                <a:lnTo>
                  <a:pt x="948445" y="0"/>
                </a:lnTo>
                <a:lnTo>
                  <a:pt x="948445" y="878435"/>
                </a:lnTo>
                <a:lnTo>
                  <a:pt x="0" y="8784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3663160" y="7089807"/>
            <a:ext cx="7523521" cy="20325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95"/>
              </a:lnSpc>
            </a:pPr>
            <a:r>
              <a:rPr lang="en-US" sz="2853" spc="-57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Examine user login activity</a:t>
            </a:r>
          </a:p>
          <a:p>
            <a:pPr algn="l" marL="616112" indent="-308056" lvl="1">
              <a:lnSpc>
                <a:spcPts val="3995"/>
              </a:lnSpc>
              <a:buFont typeface="Arial"/>
              <a:buChar char="•"/>
            </a:pPr>
            <a:r>
              <a:rPr lang="en-US" sz="2853" spc="-57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Last login date</a:t>
            </a:r>
          </a:p>
          <a:p>
            <a:pPr algn="l" marL="616112" indent="-308056" lvl="1">
              <a:lnSpc>
                <a:spcPts val="3995"/>
              </a:lnSpc>
              <a:buFont typeface="Arial"/>
              <a:buChar char="•"/>
            </a:pPr>
            <a:r>
              <a:rPr lang="en-US" sz="2853" spc="-57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Never logged in</a:t>
            </a:r>
          </a:p>
          <a:p>
            <a:pPr algn="l" marL="616112" indent="-308056" lvl="1">
              <a:lnSpc>
                <a:spcPts val="3995"/>
              </a:lnSpc>
              <a:buFont typeface="Arial"/>
              <a:buChar char="•"/>
            </a:pPr>
            <a:r>
              <a:rPr lang="en-US" sz="2853" spc="-57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No workflow set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47242" y="242294"/>
            <a:ext cx="17793515" cy="9802411"/>
            <a:chOff x="0" y="0"/>
            <a:chExt cx="4982580" cy="274489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982580" cy="2744893"/>
            </a:xfrm>
            <a:custGeom>
              <a:avLst/>
              <a:gdLst/>
              <a:ahLst/>
              <a:cxnLst/>
              <a:rect r="r" b="b" t="t" l="l"/>
              <a:pathLst>
                <a:path h="2744893" w="4982580">
                  <a:moveTo>
                    <a:pt x="0" y="0"/>
                  </a:moveTo>
                  <a:lnTo>
                    <a:pt x="4982580" y="0"/>
                  </a:lnTo>
                  <a:lnTo>
                    <a:pt x="4982580" y="2744893"/>
                  </a:lnTo>
                  <a:lnTo>
                    <a:pt x="0" y="27448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286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982580" cy="27829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2297323" y="8211194"/>
            <a:ext cx="4154377" cy="582587"/>
          </a:xfrm>
          <a:custGeom>
            <a:avLst/>
            <a:gdLst/>
            <a:ahLst/>
            <a:cxnLst/>
            <a:rect r="r" b="b" t="t" l="l"/>
            <a:pathLst>
              <a:path h="582587" w="4154377">
                <a:moveTo>
                  <a:pt x="0" y="0"/>
                </a:moveTo>
                <a:lnTo>
                  <a:pt x="4154377" y="0"/>
                </a:lnTo>
                <a:lnTo>
                  <a:pt x="4154377" y="582587"/>
                </a:lnTo>
                <a:lnTo>
                  <a:pt x="0" y="5825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0835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2272544" y="2466355"/>
            <a:ext cx="4203375" cy="5973865"/>
            <a:chOff x="0" y="0"/>
            <a:chExt cx="1416547" cy="201320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416547" cy="2013207"/>
            </a:xfrm>
            <a:custGeom>
              <a:avLst/>
              <a:gdLst/>
              <a:ahLst/>
              <a:cxnLst/>
              <a:rect r="r" b="b" t="t" l="l"/>
              <a:pathLst>
                <a:path h="2013207" w="1416547">
                  <a:moveTo>
                    <a:pt x="46046" y="0"/>
                  </a:moveTo>
                  <a:lnTo>
                    <a:pt x="1370502" y="0"/>
                  </a:lnTo>
                  <a:cubicBezTo>
                    <a:pt x="1382714" y="0"/>
                    <a:pt x="1394426" y="4851"/>
                    <a:pt x="1403061" y="13487"/>
                  </a:cubicBezTo>
                  <a:cubicBezTo>
                    <a:pt x="1411696" y="22122"/>
                    <a:pt x="1416547" y="33834"/>
                    <a:pt x="1416547" y="46046"/>
                  </a:cubicBezTo>
                  <a:lnTo>
                    <a:pt x="1416547" y="1967161"/>
                  </a:lnTo>
                  <a:cubicBezTo>
                    <a:pt x="1416547" y="1979373"/>
                    <a:pt x="1411696" y="1991085"/>
                    <a:pt x="1403061" y="1999720"/>
                  </a:cubicBezTo>
                  <a:cubicBezTo>
                    <a:pt x="1394426" y="2008356"/>
                    <a:pt x="1382714" y="2013207"/>
                    <a:pt x="1370502" y="2013207"/>
                  </a:cubicBezTo>
                  <a:lnTo>
                    <a:pt x="46046" y="2013207"/>
                  </a:lnTo>
                  <a:cubicBezTo>
                    <a:pt x="33834" y="2013207"/>
                    <a:pt x="22122" y="2008356"/>
                    <a:pt x="13487" y="1999720"/>
                  </a:cubicBezTo>
                  <a:cubicBezTo>
                    <a:pt x="4851" y="1991085"/>
                    <a:pt x="0" y="1979373"/>
                    <a:pt x="0" y="1967161"/>
                  </a:cubicBezTo>
                  <a:lnTo>
                    <a:pt x="0" y="46046"/>
                  </a:lnTo>
                  <a:cubicBezTo>
                    <a:pt x="0" y="33834"/>
                    <a:pt x="4851" y="22122"/>
                    <a:pt x="13487" y="13487"/>
                  </a:cubicBezTo>
                  <a:cubicBezTo>
                    <a:pt x="22122" y="4851"/>
                    <a:pt x="33834" y="0"/>
                    <a:pt x="46046" y="0"/>
                  </a:cubicBezTo>
                  <a:close/>
                </a:path>
              </a:pathLst>
            </a:custGeom>
            <a:solidFill>
              <a:srgbClr val="FDFDFD"/>
            </a:solidFill>
            <a:ln w="38100" cap="rnd">
              <a:solidFill>
                <a:srgbClr val="145DA0"/>
              </a:soli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1416547" cy="20513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AutoShape 9" id="9"/>
          <p:cNvSpPr/>
          <p:nvPr/>
        </p:nvSpPr>
        <p:spPr>
          <a:xfrm>
            <a:off x="2297323" y="5227111"/>
            <a:ext cx="4154377" cy="0"/>
          </a:xfrm>
          <a:prstGeom prst="line">
            <a:avLst/>
          </a:prstGeom>
          <a:ln cap="flat" w="38100">
            <a:solidFill>
              <a:srgbClr val="145DA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>
            <a:off x="2297323" y="7190257"/>
            <a:ext cx="4154377" cy="0"/>
          </a:xfrm>
          <a:prstGeom prst="line">
            <a:avLst/>
          </a:prstGeom>
          <a:ln cap="flat" w="38100">
            <a:solidFill>
              <a:srgbClr val="145DA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7066494" y="8211194"/>
            <a:ext cx="4154377" cy="582587"/>
          </a:xfrm>
          <a:custGeom>
            <a:avLst/>
            <a:gdLst/>
            <a:ahLst/>
            <a:cxnLst/>
            <a:rect r="r" b="b" t="t" l="l"/>
            <a:pathLst>
              <a:path h="582587" w="4154377">
                <a:moveTo>
                  <a:pt x="0" y="0"/>
                </a:moveTo>
                <a:lnTo>
                  <a:pt x="4154377" y="0"/>
                </a:lnTo>
                <a:lnTo>
                  <a:pt x="4154377" y="582587"/>
                </a:lnTo>
                <a:lnTo>
                  <a:pt x="0" y="5825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0835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7041715" y="2466355"/>
            <a:ext cx="4203375" cy="5973865"/>
            <a:chOff x="0" y="0"/>
            <a:chExt cx="1416547" cy="201320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416547" cy="2013207"/>
            </a:xfrm>
            <a:custGeom>
              <a:avLst/>
              <a:gdLst/>
              <a:ahLst/>
              <a:cxnLst/>
              <a:rect r="r" b="b" t="t" l="l"/>
              <a:pathLst>
                <a:path h="2013207" w="1416547">
                  <a:moveTo>
                    <a:pt x="46046" y="0"/>
                  </a:moveTo>
                  <a:lnTo>
                    <a:pt x="1370502" y="0"/>
                  </a:lnTo>
                  <a:cubicBezTo>
                    <a:pt x="1382714" y="0"/>
                    <a:pt x="1394426" y="4851"/>
                    <a:pt x="1403061" y="13487"/>
                  </a:cubicBezTo>
                  <a:cubicBezTo>
                    <a:pt x="1411696" y="22122"/>
                    <a:pt x="1416547" y="33834"/>
                    <a:pt x="1416547" y="46046"/>
                  </a:cubicBezTo>
                  <a:lnTo>
                    <a:pt x="1416547" y="1967161"/>
                  </a:lnTo>
                  <a:cubicBezTo>
                    <a:pt x="1416547" y="1979373"/>
                    <a:pt x="1411696" y="1991085"/>
                    <a:pt x="1403061" y="1999720"/>
                  </a:cubicBezTo>
                  <a:cubicBezTo>
                    <a:pt x="1394426" y="2008356"/>
                    <a:pt x="1382714" y="2013207"/>
                    <a:pt x="1370502" y="2013207"/>
                  </a:cubicBezTo>
                  <a:lnTo>
                    <a:pt x="46046" y="2013207"/>
                  </a:lnTo>
                  <a:cubicBezTo>
                    <a:pt x="33834" y="2013207"/>
                    <a:pt x="22122" y="2008356"/>
                    <a:pt x="13487" y="1999720"/>
                  </a:cubicBezTo>
                  <a:cubicBezTo>
                    <a:pt x="4851" y="1991085"/>
                    <a:pt x="0" y="1979373"/>
                    <a:pt x="0" y="1967161"/>
                  </a:cubicBezTo>
                  <a:lnTo>
                    <a:pt x="0" y="46046"/>
                  </a:lnTo>
                  <a:cubicBezTo>
                    <a:pt x="0" y="33834"/>
                    <a:pt x="4851" y="22122"/>
                    <a:pt x="13487" y="13487"/>
                  </a:cubicBezTo>
                  <a:cubicBezTo>
                    <a:pt x="22122" y="4851"/>
                    <a:pt x="33834" y="0"/>
                    <a:pt x="46046" y="0"/>
                  </a:cubicBezTo>
                  <a:close/>
                </a:path>
              </a:pathLst>
            </a:custGeom>
            <a:solidFill>
              <a:srgbClr val="FDFDFD"/>
            </a:solidFill>
            <a:ln w="38100" cap="rnd">
              <a:solidFill>
                <a:srgbClr val="145DA0"/>
              </a:solidFill>
              <a:prstDash val="solid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1416547" cy="20513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AutoShape 15" id="15"/>
          <p:cNvSpPr/>
          <p:nvPr/>
        </p:nvSpPr>
        <p:spPr>
          <a:xfrm>
            <a:off x="7066494" y="5227111"/>
            <a:ext cx="4154377" cy="0"/>
          </a:xfrm>
          <a:prstGeom prst="line">
            <a:avLst/>
          </a:prstGeom>
          <a:ln cap="flat" w="38100">
            <a:solidFill>
              <a:srgbClr val="145DA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6" id="16"/>
          <p:cNvSpPr/>
          <p:nvPr/>
        </p:nvSpPr>
        <p:spPr>
          <a:xfrm>
            <a:off x="7066494" y="7190257"/>
            <a:ext cx="4154377" cy="0"/>
          </a:xfrm>
          <a:prstGeom prst="line">
            <a:avLst/>
          </a:prstGeom>
          <a:ln cap="flat" w="38100">
            <a:solidFill>
              <a:srgbClr val="145DA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7" id="17"/>
          <p:cNvSpPr/>
          <p:nvPr/>
        </p:nvSpPr>
        <p:spPr>
          <a:xfrm flipH="false" flipV="false" rot="0">
            <a:off x="11836861" y="8211194"/>
            <a:ext cx="4154377" cy="582587"/>
          </a:xfrm>
          <a:custGeom>
            <a:avLst/>
            <a:gdLst/>
            <a:ahLst/>
            <a:cxnLst/>
            <a:rect r="r" b="b" t="t" l="l"/>
            <a:pathLst>
              <a:path h="582587" w="4154377">
                <a:moveTo>
                  <a:pt x="0" y="0"/>
                </a:moveTo>
                <a:lnTo>
                  <a:pt x="4154377" y="0"/>
                </a:lnTo>
                <a:lnTo>
                  <a:pt x="4154377" y="582587"/>
                </a:lnTo>
                <a:lnTo>
                  <a:pt x="0" y="5825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0835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11812082" y="2466355"/>
            <a:ext cx="4203375" cy="5973865"/>
            <a:chOff x="0" y="0"/>
            <a:chExt cx="1416547" cy="2013207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416547" cy="2013207"/>
            </a:xfrm>
            <a:custGeom>
              <a:avLst/>
              <a:gdLst/>
              <a:ahLst/>
              <a:cxnLst/>
              <a:rect r="r" b="b" t="t" l="l"/>
              <a:pathLst>
                <a:path h="2013207" w="1416547">
                  <a:moveTo>
                    <a:pt x="46046" y="0"/>
                  </a:moveTo>
                  <a:lnTo>
                    <a:pt x="1370502" y="0"/>
                  </a:lnTo>
                  <a:cubicBezTo>
                    <a:pt x="1382714" y="0"/>
                    <a:pt x="1394426" y="4851"/>
                    <a:pt x="1403061" y="13487"/>
                  </a:cubicBezTo>
                  <a:cubicBezTo>
                    <a:pt x="1411696" y="22122"/>
                    <a:pt x="1416547" y="33834"/>
                    <a:pt x="1416547" y="46046"/>
                  </a:cubicBezTo>
                  <a:lnTo>
                    <a:pt x="1416547" y="1967161"/>
                  </a:lnTo>
                  <a:cubicBezTo>
                    <a:pt x="1416547" y="1979373"/>
                    <a:pt x="1411696" y="1991085"/>
                    <a:pt x="1403061" y="1999720"/>
                  </a:cubicBezTo>
                  <a:cubicBezTo>
                    <a:pt x="1394426" y="2008356"/>
                    <a:pt x="1382714" y="2013207"/>
                    <a:pt x="1370502" y="2013207"/>
                  </a:cubicBezTo>
                  <a:lnTo>
                    <a:pt x="46046" y="2013207"/>
                  </a:lnTo>
                  <a:cubicBezTo>
                    <a:pt x="33834" y="2013207"/>
                    <a:pt x="22122" y="2008356"/>
                    <a:pt x="13487" y="1999720"/>
                  </a:cubicBezTo>
                  <a:cubicBezTo>
                    <a:pt x="4851" y="1991085"/>
                    <a:pt x="0" y="1979373"/>
                    <a:pt x="0" y="1967161"/>
                  </a:cubicBezTo>
                  <a:lnTo>
                    <a:pt x="0" y="46046"/>
                  </a:lnTo>
                  <a:cubicBezTo>
                    <a:pt x="0" y="33834"/>
                    <a:pt x="4851" y="22122"/>
                    <a:pt x="13487" y="13487"/>
                  </a:cubicBezTo>
                  <a:cubicBezTo>
                    <a:pt x="22122" y="4851"/>
                    <a:pt x="33834" y="0"/>
                    <a:pt x="46046" y="0"/>
                  </a:cubicBezTo>
                  <a:close/>
                </a:path>
              </a:pathLst>
            </a:custGeom>
            <a:solidFill>
              <a:srgbClr val="FDFDFD"/>
            </a:solidFill>
            <a:ln w="38100" cap="rnd">
              <a:solidFill>
                <a:srgbClr val="145DA0"/>
              </a:solidFill>
              <a:prstDash val="solid"/>
              <a:round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1416547" cy="20513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AutoShape 21" id="21"/>
          <p:cNvSpPr/>
          <p:nvPr/>
        </p:nvSpPr>
        <p:spPr>
          <a:xfrm>
            <a:off x="11836861" y="5227111"/>
            <a:ext cx="4154377" cy="0"/>
          </a:xfrm>
          <a:prstGeom prst="line">
            <a:avLst/>
          </a:prstGeom>
          <a:ln cap="flat" w="38100">
            <a:solidFill>
              <a:srgbClr val="145DA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2" id="22"/>
          <p:cNvSpPr/>
          <p:nvPr/>
        </p:nvSpPr>
        <p:spPr>
          <a:xfrm>
            <a:off x="11836861" y="7190257"/>
            <a:ext cx="4154377" cy="0"/>
          </a:xfrm>
          <a:prstGeom prst="line">
            <a:avLst/>
          </a:prstGeom>
          <a:ln cap="flat" w="38100">
            <a:solidFill>
              <a:srgbClr val="145DA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23" id="23"/>
          <p:cNvSpPr/>
          <p:nvPr/>
        </p:nvSpPr>
        <p:spPr>
          <a:xfrm flipH="false" flipV="false" rot="0">
            <a:off x="13331064" y="2920338"/>
            <a:ext cx="1174318" cy="1563862"/>
          </a:xfrm>
          <a:custGeom>
            <a:avLst/>
            <a:gdLst/>
            <a:ahLst/>
            <a:cxnLst/>
            <a:rect r="r" b="b" t="t" l="l"/>
            <a:pathLst>
              <a:path h="1563862" w="1174318">
                <a:moveTo>
                  <a:pt x="0" y="0"/>
                </a:moveTo>
                <a:lnTo>
                  <a:pt x="1174318" y="0"/>
                </a:lnTo>
                <a:lnTo>
                  <a:pt x="1174318" y="1563862"/>
                </a:lnTo>
                <a:lnTo>
                  <a:pt x="0" y="1563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24" id="24"/>
          <p:cNvSpPr/>
          <p:nvPr/>
        </p:nvSpPr>
        <p:spPr>
          <a:xfrm flipH="false" flipV="false" rot="0">
            <a:off x="8639419" y="2920338"/>
            <a:ext cx="1009161" cy="1430512"/>
          </a:xfrm>
          <a:custGeom>
            <a:avLst/>
            <a:gdLst/>
            <a:ahLst/>
            <a:cxnLst/>
            <a:rect r="r" b="b" t="t" l="l"/>
            <a:pathLst>
              <a:path h="1430512" w="1009161">
                <a:moveTo>
                  <a:pt x="0" y="0"/>
                </a:moveTo>
                <a:lnTo>
                  <a:pt x="1009162" y="0"/>
                </a:lnTo>
                <a:lnTo>
                  <a:pt x="1009162" y="1430512"/>
                </a:lnTo>
                <a:lnTo>
                  <a:pt x="0" y="14305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25" id="25"/>
          <p:cNvSpPr/>
          <p:nvPr/>
        </p:nvSpPr>
        <p:spPr>
          <a:xfrm flipH="false" flipV="false" rot="0">
            <a:off x="3779737" y="2977488"/>
            <a:ext cx="1189549" cy="1387229"/>
          </a:xfrm>
          <a:custGeom>
            <a:avLst/>
            <a:gdLst/>
            <a:ahLst/>
            <a:cxnLst/>
            <a:rect r="r" b="b" t="t" l="l"/>
            <a:pathLst>
              <a:path h="1387229" w="1189549">
                <a:moveTo>
                  <a:pt x="0" y="0"/>
                </a:moveTo>
                <a:lnTo>
                  <a:pt x="1189549" y="0"/>
                </a:lnTo>
                <a:lnTo>
                  <a:pt x="1189549" y="1387229"/>
                </a:lnTo>
                <a:lnTo>
                  <a:pt x="0" y="13872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2297323" y="1304307"/>
            <a:ext cx="13718133" cy="771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300"/>
              </a:lnSpc>
              <a:spcBef>
                <a:spcPct val="0"/>
              </a:spcBef>
            </a:pPr>
            <a:r>
              <a:rPr lang="en-US" b="true" sz="4500">
                <a:solidFill>
                  <a:srgbClr val="051D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Dashboard Account Management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584630" y="5366400"/>
            <a:ext cx="3579202" cy="17650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14"/>
              </a:lnSpc>
            </a:pPr>
            <a:r>
              <a:rPr lang="en-US" sz="2510" spc="-50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Reports have sensitive data requiring internal policy development and training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2584630" y="4608025"/>
            <a:ext cx="3490991" cy="4396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06"/>
              </a:lnSpc>
              <a:spcBef>
                <a:spcPct val="0"/>
              </a:spcBef>
            </a:pPr>
            <a:r>
              <a:rPr lang="en-US" b="true" sz="2433">
                <a:solidFill>
                  <a:srgbClr val="145DA0"/>
                </a:solidFill>
                <a:latin typeface="Poppins Bold"/>
                <a:ea typeface="Poppins Bold"/>
                <a:cs typeface="Poppins Bold"/>
                <a:sym typeface="Poppins Bold"/>
              </a:rPr>
              <a:t>Policy Development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7366789" y="5724487"/>
            <a:ext cx="3579202" cy="8887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14"/>
              </a:lnSpc>
            </a:pPr>
            <a:r>
              <a:rPr lang="en-US" sz="2510" spc="-50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Learn how staff uses the Dashboards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7353801" y="4608025"/>
            <a:ext cx="3490991" cy="4396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06"/>
              </a:lnSpc>
              <a:spcBef>
                <a:spcPct val="0"/>
              </a:spcBef>
            </a:pPr>
            <a:r>
              <a:rPr lang="en-US" b="true" sz="2433">
                <a:solidFill>
                  <a:srgbClr val="145DA0"/>
                </a:solidFill>
                <a:latin typeface="Poppins Bold"/>
                <a:ea typeface="Poppins Bold"/>
                <a:cs typeface="Poppins Bold"/>
                <a:sym typeface="Poppins Bold"/>
              </a:rPr>
              <a:t>Usage Ideas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2080063" y="5724487"/>
            <a:ext cx="3579202" cy="8887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14"/>
              </a:lnSpc>
            </a:pPr>
            <a:r>
              <a:rPr lang="en-US" sz="2510" spc="-50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New user audit report coming soon!!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2124168" y="4608025"/>
            <a:ext cx="3490991" cy="4396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06"/>
              </a:lnSpc>
              <a:spcBef>
                <a:spcPct val="0"/>
              </a:spcBef>
            </a:pPr>
            <a:r>
              <a:rPr lang="en-US" b="true" sz="2433">
                <a:solidFill>
                  <a:srgbClr val="145DA0"/>
                </a:solidFill>
                <a:latin typeface="Poppins Bold"/>
                <a:ea typeface="Poppins Bold"/>
                <a:cs typeface="Poppins Bold"/>
                <a:sym typeface="Poppins Bold"/>
              </a:rPr>
              <a:t>User Management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B98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051568" y="3377940"/>
            <a:ext cx="8819592" cy="1765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4510"/>
              </a:lnSpc>
              <a:spcBef>
                <a:spcPct val="0"/>
              </a:spcBef>
            </a:pPr>
            <a:r>
              <a:rPr lang="en-US" b="true" sz="10364">
                <a:solidFill>
                  <a:srgbClr val="051D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THANK YOU!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2398912" y="967949"/>
            <a:ext cx="5889088" cy="8229600"/>
          </a:xfrm>
          <a:custGeom>
            <a:avLst/>
            <a:gdLst/>
            <a:ahLst/>
            <a:cxnLst/>
            <a:rect r="r" b="b" t="t" l="l"/>
            <a:pathLst>
              <a:path h="8229600" w="5889088">
                <a:moveTo>
                  <a:pt x="0" y="0"/>
                </a:moveTo>
                <a:lnTo>
                  <a:pt x="5889088" y="0"/>
                </a:lnTo>
                <a:lnTo>
                  <a:pt x="58890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602" r="0" b="-3602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2398912" y="0"/>
            <a:ext cx="5889088" cy="756959"/>
            <a:chOff x="0" y="0"/>
            <a:chExt cx="1551036" cy="19936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551036" cy="199364"/>
            </a:xfrm>
            <a:custGeom>
              <a:avLst/>
              <a:gdLst/>
              <a:ahLst/>
              <a:cxnLst/>
              <a:rect r="r" b="b" t="t" l="l"/>
              <a:pathLst>
                <a:path h="199364" w="1551036">
                  <a:moveTo>
                    <a:pt x="0" y="0"/>
                  </a:moveTo>
                  <a:lnTo>
                    <a:pt x="1551036" y="0"/>
                  </a:lnTo>
                  <a:lnTo>
                    <a:pt x="1551036" y="199364"/>
                  </a:lnTo>
                  <a:lnTo>
                    <a:pt x="0" y="199364"/>
                  </a:lnTo>
                  <a:close/>
                </a:path>
              </a:pathLst>
            </a:custGeom>
            <a:solidFill>
              <a:srgbClr val="5B98BA"/>
            </a:solidFill>
            <a:ln cap="sq">
              <a:noFill/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551036" cy="2374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2398912" y="9530041"/>
            <a:ext cx="5889088" cy="756959"/>
            <a:chOff x="0" y="0"/>
            <a:chExt cx="1551036" cy="19936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551036" cy="199364"/>
            </a:xfrm>
            <a:custGeom>
              <a:avLst/>
              <a:gdLst/>
              <a:ahLst/>
              <a:cxnLst/>
              <a:rect r="r" b="b" t="t" l="l"/>
              <a:pathLst>
                <a:path h="199364" w="1551036">
                  <a:moveTo>
                    <a:pt x="0" y="0"/>
                  </a:moveTo>
                  <a:lnTo>
                    <a:pt x="1551036" y="0"/>
                  </a:lnTo>
                  <a:lnTo>
                    <a:pt x="1551036" y="199364"/>
                  </a:lnTo>
                  <a:lnTo>
                    <a:pt x="0" y="199364"/>
                  </a:lnTo>
                  <a:close/>
                </a:path>
              </a:pathLst>
            </a:custGeom>
            <a:solidFill>
              <a:srgbClr val="5B98BA"/>
            </a:solidFill>
            <a:ln cap="sq">
              <a:noFill/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1551036" cy="2374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-4925441" y="3609788"/>
            <a:ext cx="9392643" cy="9529477"/>
          </a:xfrm>
          <a:custGeom>
            <a:avLst/>
            <a:gdLst/>
            <a:ahLst/>
            <a:cxnLst/>
            <a:rect r="r" b="b" t="t" l="l"/>
            <a:pathLst>
              <a:path h="9529477" w="9392643">
                <a:moveTo>
                  <a:pt x="0" y="0"/>
                </a:moveTo>
                <a:lnTo>
                  <a:pt x="9392643" y="0"/>
                </a:lnTo>
                <a:lnTo>
                  <a:pt x="9392643" y="9529476"/>
                </a:lnTo>
                <a:lnTo>
                  <a:pt x="0" y="95294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46475" y="734792"/>
            <a:ext cx="2210185" cy="2245188"/>
          </a:xfrm>
          <a:custGeom>
            <a:avLst/>
            <a:gdLst/>
            <a:ahLst/>
            <a:cxnLst/>
            <a:rect r="r" b="b" t="t" l="l"/>
            <a:pathLst>
              <a:path h="2245188" w="2210185">
                <a:moveTo>
                  <a:pt x="0" y="0"/>
                </a:moveTo>
                <a:lnTo>
                  <a:pt x="2210185" y="0"/>
                </a:lnTo>
                <a:lnTo>
                  <a:pt x="2210185" y="2245188"/>
                </a:lnTo>
                <a:lnTo>
                  <a:pt x="0" y="22451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636145" y="5679331"/>
            <a:ext cx="3325941" cy="3360848"/>
          </a:xfrm>
          <a:custGeom>
            <a:avLst/>
            <a:gdLst/>
            <a:ahLst/>
            <a:cxnLst/>
            <a:rect r="r" b="b" t="t" l="l"/>
            <a:pathLst>
              <a:path h="3360848" w="3325941">
                <a:moveTo>
                  <a:pt x="0" y="0"/>
                </a:moveTo>
                <a:lnTo>
                  <a:pt x="3325941" y="0"/>
                </a:lnTo>
                <a:lnTo>
                  <a:pt x="3325941" y="3360848"/>
                </a:lnTo>
                <a:lnTo>
                  <a:pt x="0" y="33608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5106" t="-65589" r="-46026" b="-23557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74677" y="6161510"/>
            <a:ext cx="7252246" cy="2301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51D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Help us improve!</a:t>
            </a:r>
          </a:p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51D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Provide your feedback</a:t>
            </a:r>
          </a:p>
          <a:p>
            <a:pPr algn="ctr">
              <a:lnSpc>
                <a:spcPts val="3640"/>
              </a:lnSpc>
            </a:pPr>
            <a:r>
              <a:rPr lang="en-US" b="true" sz="2600">
                <a:solidFill>
                  <a:srgbClr val="051D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https://forms.office.com/r/V6DgS54zk2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517814" y="-315404"/>
            <a:ext cx="3964281" cy="10917809"/>
            <a:chOff x="0" y="0"/>
            <a:chExt cx="1044090" cy="287547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44090" cy="2875472"/>
            </a:xfrm>
            <a:custGeom>
              <a:avLst/>
              <a:gdLst/>
              <a:ahLst/>
              <a:cxnLst/>
              <a:rect r="r" b="b" t="t" l="l"/>
              <a:pathLst>
                <a:path h="2875472" w="1044090">
                  <a:moveTo>
                    <a:pt x="0" y="0"/>
                  </a:moveTo>
                  <a:lnTo>
                    <a:pt x="1044090" y="0"/>
                  </a:lnTo>
                  <a:lnTo>
                    <a:pt x="1044090" y="2875472"/>
                  </a:lnTo>
                  <a:lnTo>
                    <a:pt x="0" y="2875472"/>
                  </a:lnTo>
                  <a:close/>
                </a:path>
              </a:pathLst>
            </a:custGeom>
            <a:solidFill>
              <a:srgbClr val="145DA0"/>
            </a:soli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044090" cy="29135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3341688" y="2795028"/>
            <a:ext cx="6760246" cy="1252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248"/>
              </a:lnSpc>
              <a:spcBef>
                <a:spcPct val="0"/>
              </a:spcBef>
            </a:pPr>
            <a:r>
              <a:rPr lang="en-US" b="true" sz="7320">
                <a:solidFill>
                  <a:srgbClr val="051D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Agenda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-1867766" y="-1614217"/>
            <a:ext cx="3735531" cy="3735531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5400000">
            <a:off x="2590963" y="4635873"/>
            <a:ext cx="510937" cy="453341"/>
          </a:xfrm>
          <a:custGeom>
            <a:avLst/>
            <a:gdLst/>
            <a:ahLst/>
            <a:cxnLst/>
            <a:rect r="r" b="b" t="t" l="l"/>
            <a:pathLst>
              <a:path h="453341" w="510937">
                <a:moveTo>
                  <a:pt x="0" y="0"/>
                </a:moveTo>
                <a:lnTo>
                  <a:pt x="510937" y="0"/>
                </a:lnTo>
                <a:lnTo>
                  <a:pt x="510937" y="453341"/>
                </a:lnTo>
                <a:lnTo>
                  <a:pt x="0" y="4533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796731" y="447246"/>
            <a:ext cx="5972616" cy="9392508"/>
          </a:xfrm>
          <a:custGeom>
            <a:avLst/>
            <a:gdLst/>
            <a:ahLst/>
            <a:cxnLst/>
            <a:rect r="r" b="b" t="t" l="l"/>
            <a:pathLst>
              <a:path h="9392508" w="5972616">
                <a:moveTo>
                  <a:pt x="0" y="0"/>
                </a:moveTo>
                <a:lnTo>
                  <a:pt x="5972616" y="0"/>
                </a:lnTo>
                <a:lnTo>
                  <a:pt x="5972616" y="9392508"/>
                </a:lnTo>
                <a:lnTo>
                  <a:pt x="0" y="93925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87" t="0" r="-2387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341688" y="4560648"/>
            <a:ext cx="7523521" cy="5180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95"/>
              </a:lnSpc>
              <a:spcBef>
                <a:spcPct val="0"/>
              </a:spcBef>
            </a:pPr>
            <a:r>
              <a:rPr lang="en-US" sz="2853" spc="-57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New National Office Staff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5400000">
            <a:off x="2590963" y="5261380"/>
            <a:ext cx="510937" cy="453341"/>
          </a:xfrm>
          <a:custGeom>
            <a:avLst/>
            <a:gdLst/>
            <a:ahLst/>
            <a:cxnLst/>
            <a:rect r="r" b="b" t="t" l="l"/>
            <a:pathLst>
              <a:path h="453341" w="510937">
                <a:moveTo>
                  <a:pt x="0" y="0"/>
                </a:moveTo>
                <a:lnTo>
                  <a:pt x="510937" y="0"/>
                </a:lnTo>
                <a:lnTo>
                  <a:pt x="510937" y="453340"/>
                </a:lnTo>
                <a:lnTo>
                  <a:pt x="0" y="4533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3341688" y="5186155"/>
            <a:ext cx="6760246" cy="5180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95"/>
              </a:lnSpc>
              <a:spcBef>
                <a:spcPct val="0"/>
              </a:spcBef>
            </a:pPr>
            <a:r>
              <a:rPr lang="en-US" sz="2853" spc="-57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INSITE Update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5400000">
            <a:off x="2590963" y="5886617"/>
            <a:ext cx="510937" cy="453341"/>
          </a:xfrm>
          <a:custGeom>
            <a:avLst/>
            <a:gdLst/>
            <a:ahLst/>
            <a:cxnLst/>
            <a:rect r="r" b="b" t="t" l="l"/>
            <a:pathLst>
              <a:path h="453341" w="510937">
                <a:moveTo>
                  <a:pt x="0" y="0"/>
                </a:moveTo>
                <a:lnTo>
                  <a:pt x="510937" y="0"/>
                </a:lnTo>
                <a:lnTo>
                  <a:pt x="510937" y="453341"/>
                </a:lnTo>
                <a:lnTo>
                  <a:pt x="0" y="4533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3341688" y="5811392"/>
            <a:ext cx="6489501" cy="5180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95"/>
              </a:lnSpc>
              <a:spcBef>
                <a:spcPct val="0"/>
              </a:spcBef>
            </a:pPr>
            <a:r>
              <a:rPr lang="en-US" sz="2853" spc="-57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FY26 ICOTS &amp; Dashboard User Audit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5400000">
            <a:off x="2590963" y="6512124"/>
            <a:ext cx="510937" cy="453341"/>
          </a:xfrm>
          <a:custGeom>
            <a:avLst/>
            <a:gdLst/>
            <a:ahLst/>
            <a:cxnLst/>
            <a:rect r="r" b="b" t="t" l="l"/>
            <a:pathLst>
              <a:path h="453341" w="510937">
                <a:moveTo>
                  <a:pt x="0" y="0"/>
                </a:moveTo>
                <a:lnTo>
                  <a:pt x="510937" y="0"/>
                </a:lnTo>
                <a:lnTo>
                  <a:pt x="510937" y="453340"/>
                </a:lnTo>
                <a:lnTo>
                  <a:pt x="0" y="4533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3341688" y="6436898"/>
            <a:ext cx="4397771" cy="5180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95"/>
              </a:lnSpc>
              <a:spcBef>
                <a:spcPct val="0"/>
              </a:spcBef>
            </a:pPr>
            <a:r>
              <a:rPr lang="en-US" sz="2853" spc="-57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ICOTS Administration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5400000">
            <a:off x="2590963" y="7137361"/>
            <a:ext cx="510937" cy="453341"/>
          </a:xfrm>
          <a:custGeom>
            <a:avLst/>
            <a:gdLst/>
            <a:ahLst/>
            <a:cxnLst/>
            <a:rect r="r" b="b" t="t" l="l"/>
            <a:pathLst>
              <a:path h="453341" w="510937">
                <a:moveTo>
                  <a:pt x="0" y="0"/>
                </a:moveTo>
                <a:lnTo>
                  <a:pt x="510937" y="0"/>
                </a:lnTo>
                <a:lnTo>
                  <a:pt x="510937" y="453340"/>
                </a:lnTo>
                <a:lnTo>
                  <a:pt x="0" y="4533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3341688" y="7062135"/>
            <a:ext cx="4579735" cy="5180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95"/>
              </a:lnSpc>
              <a:spcBef>
                <a:spcPct val="0"/>
              </a:spcBef>
            </a:pPr>
            <a:r>
              <a:rPr lang="en-US" sz="2853" spc="-57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ICOTS User List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5400000">
            <a:off x="2590963" y="7762867"/>
            <a:ext cx="510937" cy="453341"/>
          </a:xfrm>
          <a:custGeom>
            <a:avLst/>
            <a:gdLst/>
            <a:ahLst/>
            <a:cxnLst/>
            <a:rect r="r" b="b" t="t" l="l"/>
            <a:pathLst>
              <a:path h="453341" w="510937">
                <a:moveTo>
                  <a:pt x="0" y="0"/>
                </a:moveTo>
                <a:lnTo>
                  <a:pt x="510937" y="0"/>
                </a:lnTo>
                <a:lnTo>
                  <a:pt x="510937" y="453341"/>
                </a:lnTo>
                <a:lnTo>
                  <a:pt x="0" y="4533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3341688" y="7687642"/>
            <a:ext cx="5913279" cy="5180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95"/>
              </a:lnSpc>
              <a:spcBef>
                <a:spcPct val="0"/>
              </a:spcBef>
            </a:pPr>
            <a:r>
              <a:rPr lang="en-US" sz="2853" spc="-57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Dashboard User Management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1744549"/>
            <a:ext cx="18288000" cy="6797903"/>
            <a:chOff x="0" y="0"/>
            <a:chExt cx="4705698" cy="174917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705698" cy="1749173"/>
            </a:xfrm>
            <a:custGeom>
              <a:avLst/>
              <a:gdLst/>
              <a:ahLst/>
              <a:cxnLst/>
              <a:rect r="r" b="b" t="t" l="l"/>
              <a:pathLst>
                <a:path h="1749173" w="4705698">
                  <a:moveTo>
                    <a:pt x="0" y="0"/>
                  </a:moveTo>
                  <a:lnTo>
                    <a:pt x="4705698" y="0"/>
                  </a:lnTo>
                  <a:lnTo>
                    <a:pt x="4705698" y="1749173"/>
                  </a:lnTo>
                  <a:lnTo>
                    <a:pt x="0" y="1749173"/>
                  </a:lnTo>
                  <a:close/>
                </a:path>
              </a:pathLst>
            </a:custGeom>
            <a:solidFill>
              <a:srgbClr val="145DA0"/>
            </a:soli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705698" cy="17872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2545566" y="3031269"/>
            <a:ext cx="3430263" cy="4224462"/>
          </a:xfrm>
          <a:custGeom>
            <a:avLst/>
            <a:gdLst/>
            <a:ahLst/>
            <a:cxnLst/>
            <a:rect r="r" b="b" t="t" l="l"/>
            <a:pathLst>
              <a:path h="4224462" w="3430263">
                <a:moveTo>
                  <a:pt x="0" y="0"/>
                </a:moveTo>
                <a:lnTo>
                  <a:pt x="3430263" y="0"/>
                </a:lnTo>
                <a:lnTo>
                  <a:pt x="3430263" y="4224462"/>
                </a:lnTo>
                <a:lnTo>
                  <a:pt x="0" y="42244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188217" y="8512776"/>
            <a:ext cx="18476217" cy="1774224"/>
            <a:chOff x="0" y="0"/>
            <a:chExt cx="4866164" cy="46728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866164" cy="467285"/>
            </a:xfrm>
            <a:custGeom>
              <a:avLst/>
              <a:gdLst/>
              <a:ahLst/>
              <a:cxnLst/>
              <a:rect r="r" b="b" t="t" l="l"/>
              <a:pathLst>
                <a:path h="467285" w="4866164">
                  <a:moveTo>
                    <a:pt x="0" y="0"/>
                  </a:moveTo>
                  <a:lnTo>
                    <a:pt x="4866164" y="0"/>
                  </a:lnTo>
                  <a:lnTo>
                    <a:pt x="4866164" y="467285"/>
                  </a:lnTo>
                  <a:lnTo>
                    <a:pt x="0" y="467285"/>
                  </a:lnTo>
                  <a:close/>
                </a:path>
              </a:pathLst>
            </a:custGeom>
            <a:solidFill>
              <a:srgbClr val="5B98BA"/>
            </a:solidFill>
            <a:ln cap="sq">
              <a:noFill/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4866164" cy="5053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0" y="0"/>
            <a:ext cx="18476217" cy="1744549"/>
            <a:chOff x="0" y="0"/>
            <a:chExt cx="4866164" cy="45947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866164" cy="459470"/>
            </a:xfrm>
            <a:custGeom>
              <a:avLst/>
              <a:gdLst/>
              <a:ahLst/>
              <a:cxnLst/>
              <a:rect r="r" b="b" t="t" l="l"/>
              <a:pathLst>
                <a:path h="459470" w="4866164">
                  <a:moveTo>
                    <a:pt x="0" y="0"/>
                  </a:moveTo>
                  <a:lnTo>
                    <a:pt x="4866164" y="0"/>
                  </a:lnTo>
                  <a:lnTo>
                    <a:pt x="4866164" y="459470"/>
                  </a:lnTo>
                  <a:lnTo>
                    <a:pt x="0" y="459470"/>
                  </a:lnTo>
                  <a:close/>
                </a:path>
              </a:pathLst>
            </a:custGeom>
            <a:solidFill>
              <a:srgbClr val="5B98BA"/>
            </a:solidFill>
            <a:ln cap="sq">
              <a:noFill/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4866164" cy="4975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4395915" y="872274"/>
            <a:ext cx="9684387" cy="1464468"/>
          </a:xfrm>
          <a:custGeom>
            <a:avLst/>
            <a:gdLst/>
            <a:ahLst/>
            <a:cxnLst/>
            <a:rect r="r" b="b" t="t" l="l"/>
            <a:pathLst>
              <a:path h="1464468" w="9684387">
                <a:moveTo>
                  <a:pt x="0" y="0"/>
                </a:moveTo>
                <a:lnTo>
                  <a:pt x="9684387" y="0"/>
                </a:lnTo>
                <a:lnTo>
                  <a:pt x="9684387" y="1464469"/>
                </a:lnTo>
                <a:lnTo>
                  <a:pt x="0" y="14644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7423" t="-545295" r="-76439" b="-503341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434161" y="3789871"/>
            <a:ext cx="11701783" cy="10152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389"/>
              </a:lnSpc>
              <a:spcBef>
                <a:spcPct val="0"/>
              </a:spcBef>
            </a:pPr>
            <a:r>
              <a:rPr lang="en-US" b="true" sz="5992">
                <a:solidFill>
                  <a:srgbClr val="FDFDF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Welcome Suzanne!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975829" y="5007563"/>
            <a:ext cx="10741803" cy="16451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45"/>
              </a:lnSpc>
              <a:spcBef>
                <a:spcPct val="0"/>
              </a:spcBef>
            </a:pPr>
            <a:r>
              <a:rPr lang="en-US" sz="3104" spc="-62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ICAOS Education &amp; Implementation Manager</a:t>
            </a:r>
          </a:p>
          <a:p>
            <a:pPr algn="ctr">
              <a:lnSpc>
                <a:spcPts val="4345"/>
              </a:lnSpc>
              <a:spcBef>
                <a:spcPct val="0"/>
              </a:spcBef>
            </a:pPr>
          </a:p>
          <a:p>
            <a:pPr algn="ctr">
              <a:lnSpc>
                <a:spcPts val="4345"/>
              </a:lnSpc>
              <a:spcBef>
                <a:spcPct val="0"/>
              </a:spcBef>
            </a:pPr>
            <a:r>
              <a:rPr lang="en-US" sz="3104" spc="-62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Suzanne will join the national office June 23rd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1163" y="8626817"/>
            <a:ext cx="18146837" cy="1025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39"/>
              </a:lnSpc>
            </a:pPr>
            <a:r>
              <a:rPr lang="en-US" sz="2099" b="true">
                <a:solidFill>
                  <a:srgbClr val="FDFDF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Interested in serving as DCA Liaison Committee Chair?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FDFDFD"/>
                </a:solidFill>
                <a:latin typeface="Montserrat"/>
                <a:ea typeface="Montserrat"/>
                <a:cs typeface="Montserrat"/>
                <a:sym typeface="Montserrat"/>
              </a:rPr>
              <a:t> DCAs wishing to fill Suzanne’s remaining term should contact the national office for application details. The Executive Committee will appoint a replacement after the June 16 deadline.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5143500"/>
          </a:xfrm>
          <a:custGeom>
            <a:avLst/>
            <a:gdLst/>
            <a:ahLst/>
            <a:cxnLst/>
            <a:rect r="r" b="b" t="t" l="l"/>
            <a:pathLst>
              <a:path h="5143500" w="182880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2406" r="0" b="-6448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88217" y="9258300"/>
            <a:ext cx="18476217" cy="1028700"/>
            <a:chOff x="0" y="0"/>
            <a:chExt cx="4866164" cy="27093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66164" cy="270933"/>
            </a:xfrm>
            <a:custGeom>
              <a:avLst/>
              <a:gdLst/>
              <a:ahLst/>
              <a:cxnLst/>
              <a:rect r="r" b="b" t="t" l="l"/>
              <a:pathLst>
                <a:path h="270933" w="4866164">
                  <a:moveTo>
                    <a:pt x="0" y="0"/>
                  </a:moveTo>
                  <a:lnTo>
                    <a:pt x="4866164" y="0"/>
                  </a:lnTo>
                  <a:lnTo>
                    <a:pt x="4866164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5B98BA"/>
            </a:solidFill>
            <a:ln cap="sq">
              <a:noFill/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866164" cy="3090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3367558" y="2590556"/>
            <a:ext cx="11552885" cy="5935090"/>
            <a:chOff x="0" y="0"/>
            <a:chExt cx="3042735" cy="156315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042735" cy="1563151"/>
            </a:xfrm>
            <a:custGeom>
              <a:avLst/>
              <a:gdLst/>
              <a:ahLst/>
              <a:cxnLst/>
              <a:rect r="r" b="b" t="t" l="l"/>
              <a:pathLst>
                <a:path h="1563151" w="3042735">
                  <a:moveTo>
                    <a:pt x="0" y="0"/>
                  </a:moveTo>
                  <a:lnTo>
                    <a:pt x="3042735" y="0"/>
                  </a:lnTo>
                  <a:lnTo>
                    <a:pt x="3042735" y="1563151"/>
                  </a:lnTo>
                  <a:lnTo>
                    <a:pt x="0" y="1563151"/>
                  </a:lnTo>
                  <a:close/>
                </a:path>
              </a:pathLst>
            </a:custGeom>
            <a:solidFill>
              <a:srgbClr val="145DA0"/>
            </a:solidFill>
            <a:ln cap="sq">
              <a:noFill/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3042735" cy="16012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6269838" y="2893968"/>
            <a:ext cx="5748323" cy="10038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195"/>
              </a:lnSpc>
              <a:spcBef>
                <a:spcPct val="0"/>
              </a:spcBef>
            </a:pPr>
            <a:r>
              <a:rPr lang="en-US" b="true" sz="5854">
                <a:solidFill>
                  <a:srgbClr val="FDFDF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ICAOS LMS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896755" y="4236467"/>
            <a:ext cx="10888010" cy="36931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07122" indent="-253561" lvl="1">
              <a:lnSpc>
                <a:spcPts val="3288"/>
              </a:lnSpc>
              <a:buFont typeface="Arial"/>
              <a:buChar char="•"/>
            </a:pPr>
            <a:r>
              <a:rPr lang="en-US" sz="2348" spc="-46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Connectivity Issues related to web service</a:t>
            </a:r>
          </a:p>
          <a:p>
            <a:pPr algn="l" marL="507122" indent="-253561" lvl="1">
              <a:lnSpc>
                <a:spcPts val="3288"/>
              </a:lnSpc>
              <a:buFont typeface="Arial"/>
              <a:buChar char="•"/>
            </a:pPr>
            <a:r>
              <a:rPr lang="en-US" sz="2348" spc="-46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Re-building site on new server</a:t>
            </a:r>
          </a:p>
          <a:p>
            <a:pPr algn="l" marL="507122" indent="-253561" lvl="1">
              <a:lnSpc>
                <a:spcPts val="3288"/>
              </a:lnSpc>
              <a:buFont typeface="Arial"/>
              <a:buChar char="•"/>
            </a:pPr>
            <a:r>
              <a:rPr lang="en-US" sz="2348" spc="-46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ETA completion-Aug 1st</a:t>
            </a:r>
          </a:p>
          <a:p>
            <a:pPr algn="l" marL="507122" indent="-253561" lvl="1">
              <a:lnSpc>
                <a:spcPts val="3288"/>
              </a:lnSpc>
              <a:buFont typeface="Arial"/>
              <a:buChar char="•"/>
            </a:pPr>
            <a:r>
              <a:rPr lang="en-US" sz="2348" spc="-46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Options available</a:t>
            </a:r>
          </a:p>
          <a:p>
            <a:pPr algn="l" marL="1014243" indent="-338081" lvl="2">
              <a:lnSpc>
                <a:spcPts val="3288"/>
              </a:lnSpc>
              <a:buFont typeface="Arial"/>
              <a:buChar char="⚬"/>
            </a:pPr>
            <a:r>
              <a:rPr lang="en-US" sz="2348" spc="-46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Continue to use site expecting intermittent issues-avoid peak times (prior to 10 am ET &amp; after 3 pm ET)</a:t>
            </a:r>
          </a:p>
          <a:p>
            <a:pPr algn="l" marL="1014243" indent="-338081" lvl="2">
              <a:lnSpc>
                <a:spcPts val="3288"/>
              </a:lnSpc>
              <a:buFont typeface="Arial"/>
              <a:buChar char="⚬"/>
            </a:pPr>
            <a:r>
              <a:rPr lang="en-US" sz="2348" spc="-46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Trainings will be available externally (</a:t>
            </a:r>
            <a:r>
              <a:rPr lang="en-US" b="true" sz="2348" spc="-46">
                <a:solidFill>
                  <a:srgbClr val="FDFDFD"/>
                </a:solidFill>
                <a:latin typeface="Poppins Bold"/>
                <a:ea typeface="Poppins Bold"/>
                <a:cs typeface="Poppins Bold"/>
                <a:sym typeface="Poppins Bold"/>
              </a:rPr>
              <a:t>Will NOT track user progress</a:t>
            </a:r>
            <a:r>
              <a:rPr lang="en-US" sz="2348" spc="-46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) by end of this week</a:t>
            </a:r>
          </a:p>
          <a:p>
            <a:pPr algn="l" marL="1014243" indent="-338081" lvl="2">
              <a:lnSpc>
                <a:spcPts val="3288"/>
              </a:lnSpc>
              <a:buFont typeface="Arial"/>
              <a:buChar char="⚬"/>
            </a:pPr>
            <a:r>
              <a:rPr lang="en-US" sz="2348" spc="-46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Develop alternate training for your state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71360" y="1406501"/>
            <a:ext cx="7922504" cy="771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300"/>
              </a:lnSpc>
              <a:spcBef>
                <a:spcPct val="0"/>
              </a:spcBef>
            </a:pPr>
            <a:r>
              <a:rPr lang="en-US" b="true" sz="4500">
                <a:solidFill>
                  <a:srgbClr val="051D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Introducing INSITE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-1595820" y="-1782102"/>
            <a:ext cx="3564204" cy="3564204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051D40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-5400000">
            <a:off x="9276183" y="2673533"/>
            <a:ext cx="14649149" cy="6046103"/>
          </a:xfrm>
          <a:custGeom>
            <a:avLst/>
            <a:gdLst/>
            <a:ahLst/>
            <a:cxnLst/>
            <a:rect r="r" b="b" t="t" l="l"/>
            <a:pathLst>
              <a:path h="6046103" w="14649149">
                <a:moveTo>
                  <a:pt x="0" y="0"/>
                </a:moveTo>
                <a:lnTo>
                  <a:pt x="14649148" y="0"/>
                </a:lnTo>
                <a:lnTo>
                  <a:pt x="14649148" y="6046103"/>
                </a:lnTo>
                <a:lnTo>
                  <a:pt x="0" y="6046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4700679" y="7074186"/>
            <a:ext cx="5946973" cy="5946973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471360" y="7401851"/>
            <a:ext cx="11387207" cy="1483033"/>
            <a:chOff x="0" y="0"/>
            <a:chExt cx="2999100" cy="39059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999100" cy="390593"/>
            </a:xfrm>
            <a:custGeom>
              <a:avLst/>
              <a:gdLst/>
              <a:ahLst/>
              <a:cxnLst/>
              <a:rect r="r" b="b" t="t" l="l"/>
              <a:pathLst>
                <a:path h="390593" w="2999100">
                  <a:moveTo>
                    <a:pt x="9518" y="0"/>
                  </a:moveTo>
                  <a:lnTo>
                    <a:pt x="2989581" y="0"/>
                  </a:lnTo>
                  <a:cubicBezTo>
                    <a:pt x="2992106" y="0"/>
                    <a:pt x="2994527" y="1003"/>
                    <a:pt x="2996312" y="2788"/>
                  </a:cubicBezTo>
                  <a:cubicBezTo>
                    <a:pt x="2998097" y="4573"/>
                    <a:pt x="2999100" y="6994"/>
                    <a:pt x="2999100" y="9518"/>
                  </a:cubicBezTo>
                  <a:lnTo>
                    <a:pt x="2999100" y="381075"/>
                  </a:lnTo>
                  <a:cubicBezTo>
                    <a:pt x="2999100" y="386332"/>
                    <a:pt x="2994838" y="390593"/>
                    <a:pt x="2989581" y="390593"/>
                  </a:cubicBezTo>
                  <a:lnTo>
                    <a:pt x="9518" y="390593"/>
                  </a:lnTo>
                  <a:cubicBezTo>
                    <a:pt x="6994" y="390593"/>
                    <a:pt x="4573" y="389590"/>
                    <a:pt x="2788" y="387805"/>
                  </a:cubicBezTo>
                  <a:cubicBezTo>
                    <a:pt x="1003" y="386020"/>
                    <a:pt x="0" y="383599"/>
                    <a:pt x="0" y="381075"/>
                  </a:cubicBezTo>
                  <a:lnTo>
                    <a:pt x="0" y="9518"/>
                  </a:lnTo>
                  <a:cubicBezTo>
                    <a:pt x="0" y="6994"/>
                    <a:pt x="1003" y="4573"/>
                    <a:pt x="2788" y="2788"/>
                  </a:cubicBezTo>
                  <a:cubicBezTo>
                    <a:pt x="4573" y="1003"/>
                    <a:pt x="6994" y="0"/>
                    <a:pt x="9518" y="0"/>
                  </a:cubicBezTo>
                  <a:close/>
                </a:path>
              </a:pathLst>
            </a:custGeom>
            <a:solidFill>
              <a:srgbClr val="00569E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2999100" cy="4286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2117821" y="7073342"/>
            <a:ext cx="2772169" cy="685553"/>
            <a:chOff x="0" y="0"/>
            <a:chExt cx="1013291" cy="25058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013291" cy="250585"/>
            </a:xfrm>
            <a:custGeom>
              <a:avLst/>
              <a:gdLst/>
              <a:ahLst/>
              <a:cxnLst/>
              <a:rect r="r" b="b" t="t" l="l"/>
              <a:pathLst>
                <a:path h="250585" w="1013291">
                  <a:moveTo>
                    <a:pt x="125293" y="0"/>
                  </a:moveTo>
                  <a:lnTo>
                    <a:pt x="887999" y="0"/>
                  </a:lnTo>
                  <a:cubicBezTo>
                    <a:pt x="921228" y="0"/>
                    <a:pt x="953097" y="13200"/>
                    <a:pt x="976594" y="36697"/>
                  </a:cubicBezTo>
                  <a:cubicBezTo>
                    <a:pt x="1000091" y="60194"/>
                    <a:pt x="1013291" y="92063"/>
                    <a:pt x="1013291" y="125293"/>
                  </a:cubicBezTo>
                  <a:lnTo>
                    <a:pt x="1013291" y="125293"/>
                  </a:lnTo>
                  <a:cubicBezTo>
                    <a:pt x="1013291" y="158522"/>
                    <a:pt x="1000091" y="190391"/>
                    <a:pt x="976594" y="213888"/>
                  </a:cubicBezTo>
                  <a:cubicBezTo>
                    <a:pt x="953097" y="237385"/>
                    <a:pt x="921228" y="250585"/>
                    <a:pt x="887999" y="250585"/>
                  </a:cubicBezTo>
                  <a:lnTo>
                    <a:pt x="125293" y="250585"/>
                  </a:lnTo>
                  <a:cubicBezTo>
                    <a:pt x="92063" y="250585"/>
                    <a:pt x="60194" y="237385"/>
                    <a:pt x="36697" y="213888"/>
                  </a:cubicBezTo>
                  <a:cubicBezTo>
                    <a:pt x="13200" y="190391"/>
                    <a:pt x="0" y="158522"/>
                    <a:pt x="0" y="125293"/>
                  </a:cubicBezTo>
                  <a:lnTo>
                    <a:pt x="0" y="125293"/>
                  </a:lnTo>
                  <a:cubicBezTo>
                    <a:pt x="0" y="92063"/>
                    <a:pt x="13200" y="60194"/>
                    <a:pt x="36697" y="36697"/>
                  </a:cubicBezTo>
                  <a:cubicBezTo>
                    <a:pt x="60194" y="13200"/>
                    <a:pt x="92063" y="0"/>
                    <a:pt x="125293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0569E">
                    <a:alpha val="100000"/>
                  </a:srgbClr>
                </a:gs>
                <a:gs pos="100000">
                  <a:srgbClr val="014074">
                    <a:alpha val="100000"/>
                  </a:srgbClr>
                </a:gs>
              </a:gsLst>
              <a:path path="circle">
                <a:fillToRect l="0" r="100000" t="0" b="100000"/>
              </a:path>
              <a:tileRect r="0" l="-100000" b="0" t="-100000"/>
            </a:gradFill>
            <a:ln cap="rnd">
              <a:noFill/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66675"/>
              <a:ext cx="1013291" cy="31726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3480"/>
                </a:lnSpc>
                <a:spcBef>
                  <a:spcPct val="0"/>
                </a:spcBef>
              </a:pPr>
              <a:r>
                <a:rPr lang="en-US" b="true" sz="2486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Phase 1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5774635" y="7073342"/>
            <a:ext cx="2772169" cy="685553"/>
            <a:chOff x="0" y="0"/>
            <a:chExt cx="1013291" cy="250585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013291" cy="250585"/>
            </a:xfrm>
            <a:custGeom>
              <a:avLst/>
              <a:gdLst/>
              <a:ahLst/>
              <a:cxnLst/>
              <a:rect r="r" b="b" t="t" l="l"/>
              <a:pathLst>
                <a:path h="250585" w="1013291">
                  <a:moveTo>
                    <a:pt x="125293" y="0"/>
                  </a:moveTo>
                  <a:lnTo>
                    <a:pt x="887999" y="0"/>
                  </a:lnTo>
                  <a:cubicBezTo>
                    <a:pt x="921228" y="0"/>
                    <a:pt x="953097" y="13200"/>
                    <a:pt x="976594" y="36697"/>
                  </a:cubicBezTo>
                  <a:cubicBezTo>
                    <a:pt x="1000091" y="60194"/>
                    <a:pt x="1013291" y="92063"/>
                    <a:pt x="1013291" y="125293"/>
                  </a:cubicBezTo>
                  <a:lnTo>
                    <a:pt x="1013291" y="125293"/>
                  </a:lnTo>
                  <a:cubicBezTo>
                    <a:pt x="1013291" y="158522"/>
                    <a:pt x="1000091" y="190391"/>
                    <a:pt x="976594" y="213888"/>
                  </a:cubicBezTo>
                  <a:cubicBezTo>
                    <a:pt x="953097" y="237385"/>
                    <a:pt x="921228" y="250585"/>
                    <a:pt x="887999" y="250585"/>
                  </a:cubicBezTo>
                  <a:lnTo>
                    <a:pt x="125293" y="250585"/>
                  </a:lnTo>
                  <a:cubicBezTo>
                    <a:pt x="92063" y="250585"/>
                    <a:pt x="60194" y="237385"/>
                    <a:pt x="36697" y="213888"/>
                  </a:cubicBezTo>
                  <a:cubicBezTo>
                    <a:pt x="13200" y="190391"/>
                    <a:pt x="0" y="158522"/>
                    <a:pt x="0" y="125293"/>
                  </a:cubicBezTo>
                  <a:lnTo>
                    <a:pt x="0" y="125293"/>
                  </a:lnTo>
                  <a:cubicBezTo>
                    <a:pt x="0" y="92063"/>
                    <a:pt x="13200" y="60194"/>
                    <a:pt x="36697" y="36697"/>
                  </a:cubicBezTo>
                  <a:cubicBezTo>
                    <a:pt x="60194" y="13200"/>
                    <a:pt x="92063" y="0"/>
                    <a:pt x="125293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0569E">
                    <a:alpha val="100000"/>
                  </a:srgbClr>
                </a:gs>
                <a:gs pos="100000">
                  <a:srgbClr val="014074">
                    <a:alpha val="100000"/>
                  </a:srgbClr>
                </a:gs>
              </a:gsLst>
              <a:path path="circle">
                <a:fillToRect l="0" r="100000" t="0" b="100000"/>
              </a:path>
              <a:tileRect r="0" l="-100000" b="0" t="-100000"/>
            </a:gradFill>
            <a:ln cap="rnd">
              <a:noFill/>
              <a:prstDash val="solid"/>
              <a:round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-66675"/>
              <a:ext cx="1013291" cy="31726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3480"/>
                </a:lnSpc>
                <a:spcBef>
                  <a:spcPct val="0"/>
                </a:spcBef>
              </a:pPr>
              <a:r>
                <a:rPr lang="en-US" b="true" sz="2486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Phase 2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9431449" y="7073342"/>
            <a:ext cx="2670160" cy="685553"/>
            <a:chOff x="0" y="0"/>
            <a:chExt cx="976004" cy="25058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976004" cy="250585"/>
            </a:xfrm>
            <a:custGeom>
              <a:avLst/>
              <a:gdLst/>
              <a:ahLst/>
              <a:cxnLst/>
              <a:rect r="r" b="b" t="t" l="l"/>
              <a:pathLst>
                <a:path h="250585" w="976004">
                  <a:moveTo>
                    <a:pt x="125293" y="0"/>
                  </a:moveTo>
                  <a:lnTo>
                    <a:pt x="850712" y="0"/>
                  </a:lnTo>
                  <a:cubicBezTo>
                    <a:pt x="883941" y="0"/>
                    <a:pt x="915810" y="13200"/>
                    <a:pt x="939307" y="36697"/>
                  </a:cubicBezTo>
                  <a:cubicBezTo>
                    <a:pt x="962804" y="60194"/>
                    <a:pt x="976004" y="92063"/>
                    <a:pt x="976004" y="125293"/>
                  </a:cubicBezTo>
                  <a:lnTo>
                    <a:pt x="976004" y="125293"/>
                  </a:lnTo>
                  <a:cubicBezTo>
                    <a:pt x="976004" y="158522"/>
                    <a:pt x="962804" y="190391"/>
                    <a:pt x="939307" y="213888"/>
                  </a:cubicBezTo>
                  <a:cubicBezTo>
                    <a:pt x="915810" y="237385"/>
                    <a:pt x="883941" y="250585"/>
                    <a:pt x="850712" y="250585"/>
                  </a:cubicBezTo>
                  <a:lnTo>
                    <a:pt x="125293" y="250585"/>
                  </a:lnTo>
                  <a:cubicBezTo>
                    <a:pt x="92063" y="250585"/>
                    <a:pt x="60194" y="237385"/>
                    <a:pt x="36697" y="213888"/>
                  </a:cubicBezTo>
                  <a:cubicBezTo>
                    <a:pt x="13200" y="190391"/>
                    <a:pt x="0" y="158522"/>
                    <a:pt x="0" y="125293"/>
                  </a:cubicBezTo>
                  <a:lnTo>
                    <a:pt x="0" y="125293"/>
                  </a:lnTo>
                  <a:cubicBezTo>
                    <a:pt x="0" y="92063"/>
                    <a:pt x="13200" y="60194"/>
                    <a:pt x="36697" y="36697"/>
                  </a:cubicBezTo>
                  <a:cubicBezTo>
                    <a:pt x="60194" y="13200"/>
                    <a:pt x="92063" y="0"/>
                    <a:pt x="125293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0569E">
                    <a:alpha val="100000"/>
                  </a:srgbClr>
                </a:gs>
                <a:gs pos="100000">
                  <a:srgbClr val="014074">
                    <a:alpha val="100000"/>
                  </a:srgbClr>
                </a:gs>
              </a:gsLst>
              <a:path path="circle">
                <a:fillToRect l="0" r="100000" t="0" b="100000"/>
              </a:path>
              <a:tileRect r="0" l="-100000" b="0" t="-100000"/>
            </a:gradFill>
            <a:ln cap="rnd">
              <a:noFill/>
              <a:prstDash val="solid"/>
              <a:round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0" y="-66675"/>
              <a:ext cx="976004" cy="31726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 marL="0" indent="0" lvl="0">
                <a:lnSpc>
                  <a:spcPts val="3480"/>
                </a:lnSpc>
                <a:spcBef>
                  <a:spcPct val="0"/>
                </a:spcBef>
              </a:pPr>
              <a:r>
                <a:rPr lang="en-US" b="true" sz="2486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Phase </a:t>
              </a:r>
              <a:r>
                <a:rPr lang="en-US" b="true" sz="2486" strike="noStrike" u="none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3</a:t>
              </a:r>
            </a:p>
          </p:txBody>
        </p:sp>
      </p:grpSp>
      <p:grpSp>
        <p:nvGrpSpPr>
          <p:cNvPr name="Group 22" id="22"/>
          <p:cNvGrpSpPr>
            <a:grpSpLocks noChangeAspect="true"/>
          </p:cNvGrpSpPr>
          <p:nvPr/>
        </p:nvGrpSpPr>
        <p:grpSpPr>
          <a:xfrm rot="0">
            <a:off x="14702546" y="424448"/>
            <a:ext cx="2149738" cy="2149738"/>
            <a:chOff x="0" y="0"/>
            <a:chExt cx="8916670" cy="891667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6350" y="6350"/>
              <a:ext cx="8903970" cy="8903970"/>
            </a:xfrm>
            <a:custGeom>
              <a:avLst/>
              <a:gdLst/>
              <a:ahLst/>
              <a:cxnLst/>
              <a:rect r="r" b="b" t="t" l="l"/>
              <a:pathLst>
                <a:path h="8903970" w="8903970">
                  <a:moveTo>
                    <a:pt x="4451350" y="8903970"/>
                  </a:moveTo>
                  <a:cubicBezTo>
                    <a:pt x="1997710" y="8903970"/>
                    <a:pt x="0" y="6906260"/>
                    <a:pt x="0" y="4451350"/>
                  </a:cubicBezTo>
                  <a:cubicBezTo>
                    <a:pt x="0" y="1996440"/>
                    <a:pt x="1997710" y="0"/>
                    <a:pt x="4451350" y="0"/>
                  </a:cubicBezTo>
                  <a:cubicBezTo>
                    <a:pt x="6904990" y="0"/>
                    <a:pt x="8903970" y="1997710"/>
                    <a:pt x="8903970" y="4451350"/>
                  </a:cubicBezTo>
                  <a:cubicBezTo>
                    <a:pt x="8903970" y="6904990"/>
                    <a:pt x="6906260" y="8903970"/>
                    <a:pt x="4451350" y="8903970"/>
                  </a:cubicBezTo>
                  <a:close/>
                  <a:moveTo>
                    <a:pt x="4451350" y="19050"/>
                  </a:moveTo>
                  <a:cubicBezTo>
                    <a:pt x="2007870" y="19050"/>
                    <a:pt x="19050" y="2007870"/>
                    <a:pt x="19050" y="4451350"/>
                  </a:cubicBezTo>
                  <a:cubicBezTo>
                    <a:pt x="19050" y="6894830"/>
                    <a:pt x="2007870" y="8883650"/>
                    <a:pt x="4451350" y="8883650"/>
                  </a:cubicBezTo>
                  <a:cubicBezTo>
                    <a:pt x="6894830" y="8883650"/>
                    <a:pt x="8883650" y="6894830"/>
                    <a:pt x="8883650" y="4451350"/>
                  </a:cubicBezTo>
                  <a:cubicBezTo>
                    <a:pt x="8883650" y="2007870"/>
                    <a:pt x="6896100" y="19050"/>
                    <a:pt x="4451350" y="190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154940" y="154940"/>
              <a:ext cx="8605520" cy="8605520"/>
            </a:xfrm>
            <a:custGeom>
              <a:avLst/>
              <a:gdLst/>
              <a:ahLst/>
              <a:cxnLst/>
              <a:rect r="r" b="b" t="t" l="l"/>
              <a:pathLst>
                <a:path h="8605520" w="8605520">
                  <a:moveTo>
                    <a:pt x="8605520" y="4302760"/>
                  </a:moveTo>
                  <a:cubicBezTo>
                    <a:pt x="8605520" y="6678930"/>
                    <a:pt x="6678930" y="8605520"/>
                    <a:pt x="4302760" y="8605520"/>
                  </a:cubicBezTo>
                  <a:cubicBezTo>
                    <a:pt x="1926590" y="8605520"/>
                    <a:pt x="0" y="6680200"/>
                    <a:pt x="0" y="4302760"/>
                  </a:cubicBezTo>
                  <a:cubicBezTo>
                    <a:pt x="0" y="1925320"/>
                    <a:pt x="1926590" y="0"/>
                    <a:pt x="4302760" y="0"/>
                  </a:cubicBezTo>
                  <a:cubicBezTo>
                    <a:pt x="6678930" y="0"/>
                    <a:pt x="8605520" y="1926590"/>
                    <a:pt x="8605520" y="4302760"/>
                  </a:cubicBezTo>
                  <a:close/>
                </a:path>
              </a:pathLst>
            </a:custGeom>
            <a:blipFill>
              <a:blip r:embed="rId4"/>
              <a:stretch>
                <a:fillRect l="0" t="-12500" r="0" b="-12500"/>
              </a:stretch>
            </a:blipFill>
          </p:spPr>
        </p:sp>
      </p:grpSp>
      <p:grpSp>
        <p:nvGrpSpPr>
          <p:cNvPr name="Group 25" id="25"/>
          <p:cNvGrpSpPr>
            <a:grpSpLocks noChangeAspect="true"/>
          </p:cNvGrpSpPr>
          <p:nvPr/>
        </p:nvGrpSpPr>
        <p:grpSpPr>
          <a:xfrm rot="0">
            <a:off x="14702546" y="2863415"/>
            <a:ext cx="2149738" cy="2149738"/>
            <a:chOff x="0" y="0"/>
            <a:chExt cx="8916670" cy="891667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6350" y="6350"/>
              <a:ext cx="8903970" cy="8903970"/>
            </a:xfrm>
            <a:custGeom>
              <a:avLst/>
              <a:gdLst/>
              <a:ahLst/>
              <a:cxnLst/>
              <a:rect r="r" b="b" t="t" l="l"/>
              <a:pathLst>
                <a:path h="8903970" w="8903970">
                  <a:moveTo>
                    <a:pt x="4451350" y="8903970"/>
                  </a:moveTo>
                  <a:cubicBezTo>
                    <a:pt x="1997710" y="8903970"/>
                    <a:pt x="0" y="6906260"/>
                    <a:pt x="0" y="4451350"/>
                  </a:cubicBezTo>
                  <a:cubicBezTo>
                    <a:pt x="0" y="1996440"/>
                    <a:pt x="1997710" y="0"/>
                    <a:pt x="4451350" y="0"/>
                  </a:cubicBezTo>
                  <a:cubicBezTo>
                    <a:pt x="6904990" y="0"/>
                    <a:pt x="8903970" y="1997710"/>
                    <a:pt x="8903970" y="4451350"/>
                  </a:cubicBezTo>
                  <a:cubicBezTo>
                    <a:pt x="8903970" y="6904990"/>
                    <a:pt x="6906260" y="8903970"/>
                    <a:pt x="4451350" y="8903970"/>
                  </a:cubicBezTo>
                  <a:close/>
                  <a:moveTo>
                    <a:pt x="4451350" y="19050"/>
                  </a:moveTo>
                  <a:cubicBezTo>
                    <a:pt x="2007870" y="19050"/>
                    <a:pt x="19050" y="2007870"/>
                    <a:pt x="19050" y="4451350"/>
                  </a:cubicBezTo>
                  <a:cubicBezTo>
                    <a:pt x="19050" y="6894830"/>
                    <a:pt x="2007870" y="8883650"/>
                    <a:pt x="4451350" y="8883650"/>
                  </a:cubicBezTo>
                  <a:cubicBezTo>
                    <a:pt x="6894830" y="8883650"/>
                    <a:pt x="8883650" y="6894830"/>
                    <a:pt x="8883650" y="4451350"/>
                  </a:cubicBezTo>
                  <a:cubicBezTo>
                    <a:pt x="8883650" y="2007870"/>
                    <a:pt x="6896100" y="19050"/>
                    <a:pt x="4451350" y="190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154940" y="154940"/>
              <a:ext cx="8605520" cy="8605520"/>
            </a:xfrm>
            <a:custGeom>
              <a:avLst/>
              <a:gdLst/>
              <a:ahLst/>
              <a:cxnLst/>
              <a:rect r="r" b="b" t="t" l="l"/>
              <a:pathLst>
                <a:path h="8605520" w="8605520">
                  <a:moveTo>
                    <a:pt x="8605520" y="4302760"/>
                  </a:moveTo>
                  <a:cubicBezTo>
                    <a:pt x="8605520" y="6678930"/>
                    <a:pt x="6678930" y="8605520"/>
                    <a:pt x="4302760" y="8605520"/>
                  </a:cubicBezTo>
                  <a:cubicBezTo>
                    <a:pt x="1926590" y="8605520"/>
                    <a:pt x="0" y="6680200"/>
                    <a:pt x="0" y="4302760"/>
                  </a:cubicBezTo>
                  <a:cubicBezTo>
                    <a:pt x="0" y="1925320"/>
                    <a:pt x="1926590" y="0"/>
                    <a:pt x="4302760" y="0"/>
                  </a:cubicBezTo>
                  <a:cubicBezTo>
                    <a:pt x="6678930" y="0"/>
                    <a:pt x="8605520" y="1926590"/>
                    <a:pt x="8605520" y="4302760"/>
                  </a:cubicBezTo>
                  <a:close/>
                </a:path>
              </a:pathLst>
            </a:custGeom>
            <a:blipFill>
              <a:blip r:embed="rId5"/>
              <a:stretch>
                <a:fillRect l="0" t="-12500" r="0" b="-12500"/>
              </a:stretch>
            </a:blipFill>
          </p:spPr>
        </p:sp>
      </p:grpSp>
      <p:grpSp>
        <p:nvGrpSpPr>
          <p:cNvPr name="Group 28" id="28"/>
          <p:cNvGrpSpPr>
            <a:grpSpLocks noChangeAspect="true"/>
          </p:cNvGrpSpPr>
          <p:nvPr/>
        </p:nvGrpSpPr>
        <p:grpSpPr>
          <a:xfrm rot="0">
            <a:off x="14702546" y="5302383"/>
            <a:ext cx="2149738" cy="2149738"/>
            <a:chOff x="0" y="0"/>
            <a:chExt cx="8916670" cy="891667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6350" y="6350"/>
              <a:ext cx="8903970" cy="8903970"/>
            </a:xfrm>
            <a:custGeom>
              <a:avLst/>
              <a:gdLst/>
              <a:ahLst/>
              <a:cxnLst/>
              <a:rect r="r" b="b" t="t" l="l"/>
              <a:pathLst>
                <a:path h="8903970" w="8903970">
                  <a:moveTo>
                    <a:pt x="4451350" y="8903970"/>
                  </a:moveTo>
                  <a:cubicBezTo>
                    <a:pt x="1997710" y="8903970"/>
                    <a:pt x="0" y="6906260"/>
                    <a:pt x="0" y="4451350"/>
                  </a:cubicBezTo>
                  <a:cubicBezTo>
                    <a:pt x="0" y="1996440"/>
                    <a:pt x="1997710" y="0"/>
                    <a:pt x="4451350" y="0"/>
                  </a:cubicBezTo>
                  <a:cubicBezTo>
                    <a:pt x="6904990" y="0"/>
                    <a:pt x="8903970" y="1997710"/>
                    <a:pt x="8903970" y="4451350"/>
                  </a:cubicBezTo>
                  <a:cubicBezTo>
                    <a:pt x="8903970" y="6904990"/>
                    <a:pt x="6906260" y="8903970"/>
                    <a:pt x="4451350" y="8903970"/>
                  </a:cubicBezTo>
                  <a:close/>
                  <a:moveTo>
                    <a:pt x="4451350" y="19050"/>
                  </a:moveTo>
                  <a:cubicBezTo>
                    <a:pt x="2007870" y="19050"/>
                    <a:pt x="19050" y="2007870"/>
                    <a:pt x="19050" y="4451350"/>
                  </a:cubicBezTo>
                  <a:cubicBezTo>
                    <a:pt x="19050" y="6894830"/>
                    <a:pt x="2007870" y="8883650"/>
                    <a:pt x="4451350" y="8883650"/>
                  </a:cubicBezTo>
                  <a:cubicBezTo>
                    <a:pt x="6894830" y="8883650"/>
                    <a:pt x="8883650" y="6894830"/>
                    <a:pt x="8883650" y="4451350"/>
                  </a:cubicBezTo>
                  <a:cubicBezTo>
                    <a:pt x="8883650" y="2007870"/>
                    <a:pt x="6896100" y="19050"/>
                    <a:pt x="4451350" y="190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154940" y="154940"/>
              <a:ext cx="8605520" cy="8605520"/>
            </a:xfrm>
            <a:custGeom>
              <a:avLst/>
              <a:gdLst/>
              <a:ahLst/>
              <a:cxnLst/>
              <a:rect r="r" b="b" t="t" l="l"/>
              <a:pathLst>
                <a:path h="8605520" w="8605520">
                  <a:moveTo>
                    <a:pt x="8605520" y="4302760"/>
                  </a:moveTo>
                  <a:cubicBezTo>
                    <a:pt x="8605520" y="6678930"/>
                    <a:pt x="6678930" y="8605520"/>
                    <a:pt x="4302760" y="8605520"/>
                  </a:cubicBezTo>
                  <a:cubicBezTo>
                    <a:pt x="1926590" y="8605520"/>
                    <a:pt x="0" y="6680200"/>
                    <a:pt x="0" y="4302760"/>
                  </a:cubicBezTo>
                  <a:cubicBezTo>
                    <a:pt x="0" y="1925320"/>
                    <a:pt x="1926590" y="0"/>
                    <a:pt x="4302760" y="0"/>
                  </a:cubicBezTo>
                  <a:cubicBezTo>
                    <a:pt x="6678930" y="0"/>
                    <a:pt x="8605520" y="1926590"/>
                    <a:pt x="8605520" y="4302760"/>
                  </a:cubicBezTo>
                  <a:close/>
                </a:path>
              </a:pathLst>
            </a:custGeom>
            <a:blipFill>
              <a:blip r:embed="rId6"/>
              <a:stretch>
                <a:fillRect l="0" t="-6200" r="0" b="-6200"/>
              </a:stretch>
            </a:blipFill>
          </p:spPr>
        </p:sp>
      </p:grpSp>
      <p:grpSp>
        <p:nvGrpSpPr>
          <p:cNvPr name="Group 31" id="31"/>
          <p:cNvGrpSpPr>
            <a:grpSpLocks noChangeAspect="true"/>
          </p:cNvGrpSpPr>
          <p:nvPr/>
        </p:nvGrpSpPr>
        <p:grpSpPr>
          <a:xfrm rot="0">
            <a:off x="14702546" y="7741350"/>
            <a:ext cx="2149738" cy="2149738"/>
            <a:chOff x="0" y="0"/>
            <a:chExt cx="8916670" cy="891667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6350" y="6350"/>
              <a:ext cx="8903970" cy="8903970"/>
            </a:xfrm>
            <a:custGeom>
              <a:avLst/>
              <a:gdLst/>
              <a:ahLst/>
              <a:cxnLst/>
              <a:rect r="r" b="b" t="t" l="l"/>
              <a:pathLst>
                <a:path h="8903970" w="8903970">
                  <a:moveTo>
                    <a:pt x="4451350" y="8903970"/>
                  </a:moveTo>
                  <a:cubicBezTo>
                    <a:pt x="1997710" y="8903970"/>
                    <a:pt x="0" y="6906260"/>
                    <a:pt x="0" y="4451350"/>
                  </a:cubicBezTo>
                  <a:cubicBezTo>
                    <a:pt x="0" y="1996440"/>
                    <a:pt x="1997710" y="0"/>
                    <a:pt x="4451350" y="0"/>
                  </a:cubicBezTo>
                  <a:cubicBezTo>
                    <a:pt x="6904990" y="0"/>
                    <a:pt x="8903970" y="1997710"/>
                    <a:pt x="8903970" y="4451350"/>
                  </a:cubicBezTo>
                  <a:cubicBezTo>
                    <a:pt x="8903970" y="6904990"/>
                    <a:pt x="6906260" y="8903970"/>
                    <a:pt x="4451350" y="8903970"/>
                  </a:cubicBezTo>
                  <a:close/>
                  <a:moveTo>
                    <a:pt x="4451350" y="19050"/>
                  </a:moveTo>
                  <a:cubicBezTo>
                    <a:pt x="2007870" y="19050"/>
                    <a:pt x="19050" y="2007870"/>
                    <a:pt x="19050" y="4451350"/>
                  </a:cubicBezTo>
                  <a:cubicBezTo>
                    <a:pt x="19050" y="6894830"/>
                    <a:pt x="2007870" y="8883650"/>
                    <a:pt x="4451350" y="8883650"/>
                  </a:cubicBezTo>
                  <a:cubicBezTo>
                    <a:pt x="6894830" y="8883650"/>
                    <a:pt x="8883650" y="6894830"/>
                    <a:pt x="8883650" y="4451350"/>
                  </a:cubicBezTo>
                  <a:cubicBezTo>
                    <a:pt x="8883650" y="2007870"/>
                    <a:pt x="6896100" y="19050"/>
                    <a:pt x="4451350" y="190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154940" y="154940"/>
              <a:ext cx="8605520" cy="8605520"/>
            </a:xfrm>
            <a:custGeom>
              <a:avLst/>
              <a:gdLst/>
              <a:ahLst/>
              <a:cxnLst/>
              <a:rect r="r" b="b" t="t" l="l"/>
              <a:pathLst>
                <a:path h="8605520" w="8605520">
                  <a:moveTo>
                    <a:pt x="8605520" y="4302760"/>
                  </a:moveTo>
                  <a:cubicBezTo>
                    <a:pt x="8605520" y="6678930"/>
                    <a:pt x="6678930" y="8605520"/>
                    <a:pt x="4302760" y="8605520"/>
                  </a:cubicBezTo>
                  <a:cubicBezTo>
                    <a:pt x="1926590" y="8605520"/>
                    <a:pt x="0" y="6680200"/>
                    <a:pt x="0" y="4302760"/>
                  </a:cubicBezTo>
                  <a:cubicBezTo>
                    <a:pt x="0" y="1925320"/>
                    <a:pt x="1926590" y="0"/>
                    <a:pt x="4302760" y="0"/>
                  </a:cubicBezTo>
                  <a:cubicBezTo>
                    <a:pt x="6678930" y="0"/>
                    <a:pt x="8605520" y="1926590"/>
                    <a:pt x="8605520" y="4302760"/>
                  </a:cubicBezTo>
                  <a:close/>
                </a:path>
              </a:pathLst>
            </a:custGeom>
            <a:blipFill>
              <a:blip r:embed="rId7"/>
              <a:stretch>
                <a:fillRect l="-43392" t="-31889" r="-49379" b="-43532"/>
              </a:stretch>
            </a:blipFill>
          </p:spPr>
        </p:sp>
      </p:grpSp>
      <p:sp>
        <p:nvSpPr>
          <p:cNvPr name="TextBox 34" id="34"/>
          <p:cNvSpPr txBox="true"/>
          <p:nvPr/>
        </p:nvSpPr>
        <p:spPr>
          <a:xfrm rot="0">
            <a:off x="1471360" y="2312071"/>
            <a:ext cx="9006427" cy="3613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43"/>
              </a:lnSpc>
              <a:spcBef>
                <a:spcPct val="0"/>
              </a:spcBef>
            </a:pPr>
            <a:r>
              <a:rPr lang="en-US" sz="2030" spc="-40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-US" sz="2030" spc="-40" strike="noStrike" u="none">
                <a:solidFill>
                  <a:srgbClr val="051D40"/>
                </a:solidFill>
                <a:latin typeface="Poppins"/>
                <a:ea typeface="Poppins"/>
                <a:cs typeface="Poppins"/>
                <a:sym typeface="Poppins"/>
              </a:rPr>
              <a:t>nterstate National System for Information, Tracking, and Enforcement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173157" y="7901770"/>
            <a:ext cx="2661498" cy="5958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34"/>
              </a:lnSpc>
            </a:pPr>
            <a:r>
              <a:rPr lang="en-US" sz="1667" spc="-33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Functional Requirements</a:t>
            </a:r>
          </a:p>
          <a:p>
            <a:pPr algn="ctr" marL="0" indent="0" lvl="0">
              <a:lnSpc>
                <a:spcPts val="2334"/>
              </a:lnSpc>
              <a:spcBef>
                <a:spcPct val="0"/>
              </a:spcBef>
            </a:pPr>
            <a:r>
              <a:rPr lang="en-US" sz="1667" spc="-33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COMPLETED in April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5829971" y="7901770"/>
            <a:ext cx="2661498" cy="5958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34"/>
              </a:lnSpc>
            </a:pPr>
            <a:r>
              <a:rPr lang="en-US" sz="1667" spc="-33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User Interface Design</a:t>
            </a:r>
          </a:p>
          <a:p>
            <a:pPr algn="ctr" marL="0" indent="0" lvl="0">
              <a:lnSpc>
                <a:spcPts val="2334"/>
              </a:lnSpc>
              <a:spcBef>
                <a:spcPct val="0"/>
              </a:spcBef>
            </a:pPr>
            <a:r>
              <a:rPr lang="en-US" sz="1667" spc="-33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COMPLETED in May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9482069" y="7901770"/>
            <a:ext cx="2661498" cy="5958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34"/>
              </a:lnSpc>
            </a:pPr>
            <a:r>
              <a:rPr lang="en-US" sz="1667" spc="-33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Database Design</a:t>
            </a:r>
          </a:p>
          <a:p>
            <a:pPr algn="ctr" marL="0" indent="0" lvl="0">
              <a:lnSpc>
                <a:spcPts val="2334"/>
              </a:lnSpc>
              <a:spcBef>
                <a:spcPct val="0"/>
              </a:spcBef>
            </a:pPr>
            <a:r>
              <a:rPr lang="en-US" sz="1667" spc="-33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In the Works!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471360" y="2825827"/>
            <a:ext cx="9893423" cy="3656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JAD members convened June 2024 (19 meetings to date)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Official Project Kick-off January 2025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Project highlights</a:t>
            </a:r>
          </a:p>
          <a:p>
            <a:pPr algn="l" marL="820419" indent="-273473" lvl="2">
              <a:lnSpc>
                <a:spcPts val="2659"/>
              </a:lnSpc>
              <a:buFont typeface="Arial"/>
              <a:buChar char="⚬"/>
            </a:pPr>
            <a:r>
              <a:rPr lang="en-US" sz="1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Enhance usability and user experience</a:t>
            </a:r>
          </a:p>
          <a:p>
            <a:pPr algn="l" marL="820419" indent="-273473" lvl="2">
              <a:lnSpc>
                <a:spcPts val="2659"/>
              </a:lnSpc>
              <a:buFont typeface="Arial"/>
              <a:buChar char="⚬"/>
            </a:pPr>
            <a:r>
              <a:rPr lang="en-US" sz="1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Modernize database structure and boost performance</a:t>
            </a:r>
          </a:p>
          <a:p>
            <a:pPr algn="l" marL="820419" indent="-273473" lvl="2">
              <a:lnSpc>
                <a:spcPts val="2659"/>
              </a:lnSpc>
              <a:buFont typeface="Arial"/>
              <a:buChar char="⚬"/>
            </a:pPr>
            <a:r>
              <a:rPr lang="en-US" sz="1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Strengthen system security</a:t>
            </a:r>
          </a:p>
          <a:p>
            <a:pPr algn="l" marL="820419" indent="-273473" lvl="2">
              <a:lnSpc>
                <a:spcPts val="2659"/>
              </a:lnSpc>
              <a:buFont typeface="Arial"/>
              <a:buChar char="⚬"/>
            </a:pPr>
            <a:r>
              <a:rPr lang="en-US" sz="1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Expand interoperability for better data sharing</a:t>
            </a:r>
          </a:p>
          <a:p>
            <a:pPr algn="l" marL="820419" indent="-273473" lvl="2">
              <a:lnSpc>
                <a:spcPts val="2659"/>
              </a:lnSpc>
              <a:buFont typeface="Arial"/>
              <a:buChar char="⚬"/>
            </a:pPr>
            <a:r>
              <a:rPr lang="en-US" sz="1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Introduce a “New News” section with quick links to training and announcements</a:t>
            </a:r>
          </a:p>
          <a:p>
            <a:pPr algn="l" marL="820419" indent="-273473" lvl="2">
              <a:lnSpc>
                <a:spcPts val="2659"/>
              </a:lnSpc>
              <a:buFont typeface="Arial"/>
              <a:buChar char="⚬"/>
            </a:pPr>
            <a:r>
              <a:rPr lang="en-US" sz="1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Replace CARs with more streamlined communication tools</a:t>
            </a:r>
          </a:p>
          <a:p>
            <a:pPr algn="l" marL="820419" indent="-273473" lvl="2">
              <a:lnSpc>
                <a:spcPts val="2659"/>
              </a:lnSpc>
              <a:buFont typeface="Arial"/>
              <a:buChar char="⚬"/>
            </a:pPr>
            <a:r>
              <a:rPr lang="en-US" sz="1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Implement new automation features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4749310" y="2540712"/>
            <a:ext cx="2056209" cy="32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Steve Turner (KY)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4383714" y="4962842"/>
            <a:ext cx="2787402" cy="32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Simona Hammond (IA)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4869712" y="7466320"/>
            <a:ext cx="1815405" cy="32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Matt Reed (PA)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4620723" y="9900613"/>
            <a:ext cx="2072580" cy="32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Jessica Cook (UT)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656283" y="-2445901"/>
            <a:ext cx="15178802" cy="15178802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6007842" y="-1797460"/>
            <a:ext cx="13881919" cy="13881919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028700" y="3681232"/>
            <a:ext cx="6308910" cy="24528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553"/>
              </a:lnSpc>
              <a:spcBef>
                <a:spcPct val="0"/>
              </a:spcBef>
            </a:pPr>
            <a:r>
              <a:rPr lang="en-US" b="true" sz="4680">
                <a:solidFill>
                  <a:srgbClr val="FDFDF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ICOTS &amp; Dashboard User Audit Objectives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8618101" y="1767991"/>
            <a:ext cx="1424256" cy="1424256"/>
          </a:xfrm>
          <a:custGeom>
            <a:avLst/>
            <a:gdLst/>
            <a:ahLst/>
            <a:cxnLst/>
            <a:rect r="r" b="b" t="t" l="l"/>
            <a:pathLst>
              <a:path h="1424256" w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0" id="10"/>
          <p:cNvSpPr txBox="true"/>
          <p:nvPr/>
        </p:nvSpPr>
        <p:spPr>
          <a:xfrm rot="0">
            <a:off x="10137606" y="2005170"/>
            <a:ext cx="6212282" cy="7732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55"/>
              </a:lnSpc>
            </a:pPr>
            <a:r>
              <a:rPr lang="en-US" sz="2182" spc="-43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Assess user access levels and permissions to ensure compliance with security protocols.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763159" y="2041203"/>
            <a:ext cx="1134140" cy="801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9144000" y="3541391"/>
            <a:ext cx="1424256" cy="1424256"/>
          </a:xfrm>
          <a:custGeom>
            <a:avLst/>
            <a:gdLst/>
            <a:ahLst/>
            <a:cxnLst/>
            <a:rect r="r" b="b" t="t" l="l"/>
            <a:pathLst>
              <a:path h="1424256" w="1424256">
                <a:moveTo>
                  <a:pt x="0" y="0"/>
                </a:moveTo>
                <a:lnTo>
                  <a:pt x="1424256" y="0"/>
                </a:lnTo>
                <a:lnTo>
                  <a:pt x="1424256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3" id="13"/>
          <p:cNvSpPr txBox="true"/>
          <p:nvPr/>
        </p:nvSpPr>
        <p:spPr>
          <a:xfrm rot="0">
            <a:off x="10688346" y="3760531"/>
            <a:ext cx="6151049" cy="7732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55"/>
              </a:lnSpc>
            </a:pPr>
            <a:r>
              <a:rPr lang="en-US" sz="2182" spc="-43" strike="noStrike" u="none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Identify any discrepancies in user activity and system usage patterns.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289058" y="3814603"/>
            <a:ext cx="1134140" cy="801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9144000" y="5318072"/>
            <a:ext cx="1424256" cy="1424256"/>
          </a:xfrm>
          <a:custGeom>
            <a:avLst/>
            <a:gdLst/>
            <a:ahLst/>
            <a:cxnLst/>
            <a:rect r="r" b="b" t="t" l="l"/>
            <a:pathLst>
              <a:path h="1424256" w="1424256">
                <a:moveTo>
                  <a:pt x="0" y="0"/>
                </a:moveTo>
                <a:lnTo>
                  <a:pt x="1424256" y="0"/>
                </a:lnTo>
                <a:lnTo>
                  <a:pt x="1424256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6" id="16"/>
          <p:cNvSpPr txBox="true"/>
          <p:nvPr/>
        </p:nvSpPr>
        <p:spPr>
          <a:xfrm rot="0">
            <a:off x="10688346" y="5619673"/>
            <a:ext cx="6472520" cy="7732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55"/>
              </a:lnSpc>
            </a:pPr>
            <a:r>
              <a:rPr lang="en-US" sz="2182" spc="-43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En</a:t>
            </a:r>
            <a:r>
              <a:rPr lang="en-US" sz="2182" spc="-43" strike="noStrike" u="none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sure the system’s data integrity and compliance with the Privacy Policy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289058" y="5591284"/>
            <a:ext cx="1134140" cy="801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8618101" y="7094753"/>
            <a:ext cx="1424256" cy="1424256"/>
          </a:xfrm>
          <a:custGeom>
            <a:avLst/>
            <a:gdLst/>
            <a:ahLst/>
            <a:cxnLst/>
            <a:rect r="r" b="b" t="t" l="l"/>
            <a:pathLst>
              <a:path h="1424256" w="1424256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9" id="19"/>
          <p:cNvSpPr txBox="true"/>
          <p:nvPr/>
        </p:nvSpPr>
        <p:spPr>
          <a:xfrm rot="0">
            <a:off x="10280481" y="7437653"/>
            <a:ext cx="5768345" cy="7732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55"/>
              </a:lnSpc>
            </a:pPr>
            <a:r>
              <a:rPr lang="en-US" sz="2182" spc="-43" strike="noStrike" u="none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Gather feedback to inform the redesign of the system’s user interface and features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8763159" y="7367965"/>
            <a:ext cx="1134140" cy="801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97"/>
              </a:lnSpc>
              <a:spcBef>
                <a:spcPct val="0"/>
              </a:spcBef>
            </a:pPr>
            <a:r>
              <a:rPr lang="en-US" sz="4784">
                <a:solidFill>
                  <a:srgbClr val="FDFDFD"/>
                </a:solidFill>
                <a:latin typeface="Montserrat"/>
                <a:ea typeface="Montserrat"/>
                <a:cs typeface="Montserrat"/>
                <a:sym typeface="Montserrat"/>
              </a:rPr>
              <a:t>04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7905455" y="2656032"/>
            <a:ext cx="373607" cy="373607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8315313" y="4180490"/>
            <a:ext cx="373607" cy="373607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</p:sp>
        <p:sp>
          <p:nvSpPr>
            <p:cNvPr name="TextBox 26" id="26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7944228" y="7402839"/>
            <a:ext cx="373607" cy="373607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</p:sp>
        <p:sp>
          <p:nvSpPr>
            <p:cNvPr name="TextBox 29" id="29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8309460" y="5760481"/>
            <a:ext cx="373607" cy="373607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</p:sp>
        <p:sp>
          <p:nvSpPr>
            <p:cNvPr name="TextBox 32" id="32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640"/>
                </a:lnSpc>
              </a:pP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45DA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32204" y="7686324"/>
            <a:ext cx="5841799" cy="1153755"/>
          </a:xfrm>
          <a:custGeom>
            <a:avLst/>
            <a:gdLst/>
            <a:ahLst/>
            <a:cxnLst/>
            <a:rect r="r" b="b" t="t" l="l"/>
            <a:pathLst>
              <a:path h="1153755" w="5841799">
                <a:moveTo>
                  <a:pt x="0" y="0"/>
                </a:moveTo>
                <a:lnTo>
                  <a:pt x="5841799" y="0"/>
                </a:lnTo>
                <a:lnTo>
                  <a:pt x="5841799" y="1153755"/>
                </a:lnTo>
                <a:lnTo>
                  <a:pt x="0" y="11537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224860" y="7686324"/>
            <a:ext cx="5841799" cy="1153755"/>
          </a:xfrm>
          <a:custGeom>
            <a:avLst/>
            <a:gdLst/>
            <a:ahLst/>
            <a:cxnLst/>
            <a:rect r="r" b="b" t="t" l="l"/>
            <a:pathLst>
              <a:path h="1153755" w="5841799">
                <a:moveTo>
                  <a:pt x="0" y="0"/>
                </a:moveTo>
                <a:lnTo>
                  <a:pt x="5841799" y="0"/>
                </a:lnTo>
                <a:lnTo>
                  <a:pt x="5841799" y="1153755"/>
                </a:lnTo>
                <a:lnTo>
                  <a:pt x="0" y="11537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213997" y="7686324"/>
            <a:ext cx="5841799" cy="1153755"/>
          </a:xfrm>
          <a:custGeom>
            <a:avLst/>
            <a:gdLst/>
            <a:ahLst/>
            <a:cxnLst/>
            <a:rect r="r" b="b" t="t" l="l"/>
            <a:pathLst>
              <a:path h="1153755" w="5841799">
                <a:moveTo>
                  <a:pt x="0" y="0"/>
                </a:moveTo>
                <a:lnTo>
                  <a:pt x="5841799" y="0"/>
                </a:lnTo>
                <a:lnTo>
                  <a:pt x="5841799" y="1153755"/>
                </a:lnTo>
                <a:lnTo>
                  <a:pt x="0" y="11537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2213997" y="3298645"/>
            <a:ext cx="5841799" cy="5146658"/>
            <a:chOff x="0" y="0"/>
            <a:chExt cx="1554321" cy="136936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54321" cy="1369365"/>
            </a:xfrm>
            <a:custGeom>
              <a:avLst/>
              <a:gdLst/>
              <a:ahLst/>
              <a:cxnLst/>
              <a:rect r="r" b="b" t="t" l="l"/>
              <a:pathLst>
                <a:path h="1369365" w="1554321">
                  <a:moveTo>
                    <a:pt x="58312" y="0"/>
                  </a:moveTo>
                  <a:lnTo>
                    <a:pt x="1496009" y="0"/>
                  </a:lnTo>
                  <a:cubicBezTo>
                    <a:pt x="1511474" y="0"/>
                    <a:pt x="1526306" y="6144"/>
                    <a:pt x="1537241" y="17079"/>
                  </a:cubicBezTo>
                  <a:cubicBezTo>
                    <a:pt x="1548177" y="28015"/>
                    <a:pt x="1554321" y="42846"/>
                    <a:pt x="1554321" y="58312"/>
                  </a:cubicBezTo>
                  <a:lnTo>
                    <a:pt x="1554321" y="1311054"/>
                  </a:lnTo>
                  <a:cubicBezTo>
                    <a:pt x="1554321" y="1326519"/>
                    <a:pt x="1548177" y="1341351"/>
                    <a:pt x="1537241" y="1352286"/>
                  </a:cubicBezTo>
                  <a:cubicBezTo>
                    <a:pt x="1526306" y="1363222"/>
                    <a:pt x="1511474" y="1369365"/>
                    <a:pt x="1496009" y="1369365"/>
                  </a:cubicBezTo>
                  <a:lnTo>
                    <a:pt x="58312" y="1369365"/>
                  </a:lnTo>
                  <a:cubicBezTo>
                    <a:pt x="42846" y="1369365"/>
                    <a:pt x="28015" y="1363222"/>
                    <a:pt x="17079" y="1352286"/>
                  </a:cubicBezTo>
                  <a:cubicBezTo>
                    <a:pt x="6144" y="1341351"/>
                    <a:pt x="0" y="1326519"/>
                    <a:pt x="0" y="1311054"/>
                  </a:cubicBezTo>
                  <a:lnTo>
                    <a:pt x="0" y="58312"/>
                  </a:lnTo>
                  <a:cubicBezTo>
                    <a:pt x="0" y="42846"/>
                    <a:pt x="6144" y="28015"/>
                    <a:pt x="17079" y="17079"/>
                  </a:cubicBezTo>
                  <a:cubicBezTo>
                    <a:pt x="28015" y="6144"/>
                    <a:pt x="42846" y="0"/>
                    <a:pt x="58312" y="0"/>
                  </a:cubicBezTo>
                  <a:close/>
                </a:path>
              </a:pathLst>
            </a:custGeom>
            <a:solidFill>
              <a:srgbClr val="5B98BA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554321" cy="1407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6224860" y="3298645"/>
            <a:ext cx="5841799" cy="5146658"/>
            <a:chOff x="0" y="0"/>
            <a:chExt cx="1554321" cy="136936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554321" cy="1369365"/>
            </a:xfrm>
            <a:custGeom>
              <a:avLst/>
              <a:gdLst/>
              <a:ahLst/>
              <a:cxnLst/>
              <a:rect r="r" b="b" t="t" l="l"/>
              <a:pathLst>
                <a:path h="1369365" w="1554321">
                  <a:moveTo>
                    <a:pt x="58312" y="0"/>
                  </a:moveTo>
                  <a:lnTo>
                    <a:pt x="1496009" y="0"/>
                  </a:lnTo>
                  <a:cubicBezTo>
                    <a:pt x="1511474" y="0"/>
                    <a:pt x="1526306" y="6144"/>
                    <a:pt x="1537241" y="17079"/>
                  </a:cubicBezTo>
                  <a:cubicBezTo>
                    <a:pt x="1548177" y="28015"/>
                    <a:pt x="1554321" y="42846"/>
                    <a:pt x="1554321" y="58312"/>
                  </a:cubicBezTo>
                  <a:lnTo>
                    <a:pt x="1554321" y="1311054"/>
                  </a:lnTo>
                  <a:cubicBezTo>
                    <a:pt x="1554321" y="1326519"/>
                    <a:pt x="1548177" y="1341351"/>
                    <a:pt x="1537241" y="1352286"/>
                  </a:cubicBezTo>
                  <a:cubicBezTo>
                    <a:pt x="1526306" y="1363222"/>
                    <a:pt x="1511474" y="1369365"/>
                    <a:pt x="1496009" y="1369365"/>
                  </a:cubicBezTo>
                  <a:lnTo>
                    <a:pt x="58312" y="1369365"/>
                  </a:lnTo>
                  <a:cubicBezTo>
                    <a:pt x="42846" y="1369365"/>
                    <a:pt x="28015" y="1363222"/>
                    <a:pt x="17079" y="1352286"/>
                  </a:cubicBezTo>
                  <a:cubicBezTo>
                    <a:pt x="6144" y="1341351"/>
                    <a:pt x="0" y="1326519"/>
                    <a:pt x="0" y="1311054"/>
                  </a:cubicBezTo>
                  <a:lnTo>
                    <a:pt x="0" y="58312"/>
                  </a:lnTo>
                  <a:cubicBezTo>
                    <a:pt x="0" y="42846"/>
                    <a:pt x="6144" y="28015"/>
                    <a:pt x="17079" y="17079"/>
                  </a:cubicBezTo>
                  <a:cubicBezTo>
                    <a:pt x="28015" y="6144"/>
                    <a:pt x="42846" y="0"/>
                    <a:pt x="58312" y="0"/>
                  </a:cubicBezTo>
                  <a:close/>
                </a:path>
              </a:pathLst>
            </a:custGeom>
            <a:solidFill>
              <a:srgbClr val="5B98BA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554321" cy="1407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232204" y="3298645"/>
            <a:ext cx="5841799" cy="5146658"/>
            <a:chOff x="0" y="0"/>
            <a:chExt cx="1554321" cy="136936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554321" cy="1369365"/>
            </a:xfrm>
            <a:custGeom>
              <a:avLst/>
              <a:gdLst/>
              <a:ahLst/>
              <a:cxnLst/>
              <a:rect r="r" b="b" t="t" l="l"/>
              <a:pathLst>
                <a:path h="1369365" w="1554321">
                  <a:moveTo>
                    <a:pt x="58312" y="0"/>
                  </a:moveTo>
                  <a:lnTo>
                    <a:pt x="1496009" y="0"/>
                  </a:lnTo>
                  <a:cubicBezTo>
                    <a:pt x="1511474" y="0"/>
                    <a:pt x="1526306" y="6144"/>
                    <a:pt x="1537241" y="17079"/>
                  </a:cubicBezTo>
                  <a:cubicBezTo>
                    <a:pt x="1548177" y="28015"/>
                    <a:pt x="1554321" y="42846"/>
                    <a:pt x="1554321" y="58312"/>
                  </a:cubicBezTo>
                  <a:lnTo>
                    <a:pt x="1554321" y="1311054"/>
                  </a:lnTo>
                  <a:cubicBezTo>
                    <a:pt x="1554321" y="1326519"/>
                    <a:pt x="1548177" y="1341351"/>
                    <a:pt x="1537241" y="1352286"/>
                  </a:cubicBezTo>
                  <a:cubicBezTo>
                    <a:pt x="1526306" y="1363222"/>
                    <a:pt x="1511474" y="1369365"/>
                    <a:pt x="1496009" y="1369365"/>
                  </a:cubicBezTo>
                  <a:lnTo>
                    <a:pt x="58312" y="1369365"/>
                  </a:lnTo>
                  <a:cubicBezTo>
                    <a:pt x="42846" y="1369365"/>
                    <a:pt x="28015" y="1363222"/>
                    <a:pt x="17079" y="1352286"/>
                  </a:cubicBezTo>
                  <a:cubicBezTo>
                    <a:pt x="6144" y="1341351"/>
                    <a:pt x="0" y="1326519"/>
                    <a:pt x="0" y="1311054"/>
                  </a:cubicBezTo>
                  <a:lnTo>
                    <a:pt x="0" y="58312"/>
                  </a:lnTo>
                  <a:cubicBezTo>
                    <a:pt x="0" y="42846"/>
                    <a:pt x="6144" y="28015"/>
                    <a:pt x="17079" y="17079"/>
                  </a:cubicBezTo>
                  <a:cubicBezTo>
                    <a:pt x="28015" y="6144"/>
                    <a:pt x="42846" y="0"/>
                    <a:pt x="58312" y="0"/>
                  </a:cubicBezTo>
                  <a:close/>
                </a:path>
              </a:pathLst>
            </a:custGeom>
            <a:solidFill>
              <a:srgbClr val="5B98BA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554321" cy="14074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-2123887" y="-2346523"/>
            <a:ext cx="4693046" cy="4693046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5573718" y="7940477"/>
            <a:ext cx="4693046" cy="4693046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384604" y="3447950"/>
            <a:ext cx="5570690" cy="3133474"/>
            <a:chOff x="0" y="0"/>
            <a:chExt cx="11289030" cy="63500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l="0" t="-9228" r="0" b="-9228"/>
              </a:stretch>
            </a:blipFill>
          </p:spPr>
        </p:sp>
      </p:grpSp>
      <p:grpSp>
        <p:nvGrpSpPr>
          <p:cNvPr name="Group 22" id="22"/>
          <p:cNvGrpSpPr>
            <a:grpSpLocks noChangeAspect="true"/>
          </p:cNvGrpSpPr>
          <p:nvPr/>
        </p:nvGrpSpPr>
        <p:grpSpPr>
          <a:xfrm rot="0">
            <a:off x="6358655" y="3447950"/>
            <a:ext cx="5570690" cy="3133474"/>
            <a:chOff x="0" y="0"/>
            <a:chExt cx="11289030" cy="63500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l="-18175" t="0" r="-18175" b="0"/>
              </a:stretch>
            </a:blipFill>
          </p:spPr>
        </p:sp>
      </p:grpSp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12349552" y="3446286"/>
            <a:ext cx="5570690" cy="3133474"/>
            <a:chOff x="0" y="0"/>
            <a:chExt cx="11289030" cy="63500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6"/>
              <a:stretch>
                <a:fillRect l="0" t="-9265" r="0" b="-9265"/>
              </a:stretch>
            </a:blipFill>
          </p:spPr>
        </p:sp>
      </p:grpSp>
      <p:sp>
        <p:nvSpPr>
          <p:cNvPr name="TextBox 26" id="26"/>
          <p:cNvSpPr txBox="true"/>
          <p:nvPr/>
        </p:nvSpPr>
        <p:spPr>
          <a:xfrm rot="0">
            <a:off x="1314436" y="1895726"/>
            <a:ext cx="15944864" cy="870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151"/>
              </a:lnSpc>
              <a:spcBef>
                <a:spcPct val="0"/>
              </a:spcBef>
            </a:pPr>
            <a:r>
              <a:rPr lang="en-US" b="true" sz="5108">
                <a:solidFill>
                  <a:srgbClr val="FDFDF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FY26 ICOTS &amp; Dashboard User Audit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6495061" y="7104509"/>
            <a:ext cx="5297877" cy="10628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8742" indent="-219371" lvl="1">
              <a:lnSpc>
                <a:spcPts val="2845"/>
              </a:lnSpc>
              <a:buFont typeface="Arial"/>
              <a:buChar char="•"/>
            </a:pPr>
            <a:r>
              <a:rPr lang="en-US" sz="2032" spc="-4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Assess user roles and login activity</a:t>
            </a:r>
          </a:p>
          <a:p>
            <a:pPr algn="l" marL="438742" indent="-219371" lvl="1">
              <a:lnSpc>
                <a:spcPts val="2845"/>
              </a:lnSpc>
              <a:buFont typeface="Arial"/>
              <a:buChar char="•"/>
            </a:pPr>
            <a:r>
              <a:rPr lang="en-US" sz="2032" spc="-4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Deactivate inactive users and </a:t>
            </a:r>
            <a:r>
              <a:rPr lang="en-US" sz="2032" spc="-40" strike="noStrike" u="non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remove roles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2491020" y="7078402"/>
            <a:ext cx="5297877" cy="10628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8742" indent="-219371" lvl="1">
              <a:lnSpc>
                <a:spcPts val="2845"/>
              </a:lnSpc>
              <a:buFont typeface="Arial"/>
              <a:buChar char="•"/>
            </a:pPr>
            <a:r>
              <a:rPr lang="en-US" sz="2032" spc="-4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New audit report in the works!</a:t>
            </a:r>
          </a:p>
          <a:p>
            <a:pPr algn="l" marL="438742" indent="-219371" lvl="1">
              <a:lnSpc>
                <a:spcPts val="2845"/>
              </a:lnSpc>
              <a:buFont typeface="Arial"/>
              <a:buChar char="•"/>
            </a:pPr>
            <a:r>
              <a:rPr lang="en-US" sz="2032" spc="-4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Develop policy for account management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386812" y="6658289"/>
            <a:ext cx="3566274" cy="389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200"/>
              </a:lnSpc>
              <a:spcBef>
                <a:spcPct val="0"/>
              </a:spcBef>
            </a:pPr>
            <a:r>
              <a:rPr lang="en-US" sz="228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ICOTS Administration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7092859" y="6658289"/>
            <a:ext cx="4105800" cy="389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200"/>
              </a:lnSpc>
              <a:spcBef>
                <a:spcPct val="0"/>
              </a:spcBef>
            </a:pPr>
            <a:r>
              <a:rPr lang="en-US" sz="228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ICOTS User Dashboard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3696193" y="6658289"/>
            <a:ext cx="2877407" cy="389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200"/>
              </a:lnSpc>
              <a:spcBef>
                <a:spcPct val="0"/>
              </a:spcBef>
            </a:pPr>
            <a:r>
              <a:rPr lang="en-US" sz="228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Dashboard Users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521010" y="7114568"/>
            <a:ext cx="5434284" cy="746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87" indent="-226693" lvl="1">
              <a:lnSpc>
                <a:spcPts val="2939"/>
              </a:lnSpc>
              <a:buFont typeface="Arial"/>
              <a:buChar char="•"/>
            </a:pPr>
            <a:r>
              <a:rPr lang="en-US" sz="2099" spc="-4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Share Practices </a:t>
            </a:r>
          </a:p>
          <a:p>
            <a:pPr algn="l" marL="453387" indent="-226693" lvl="1">
              <a:lnSpc>
                <a:spcPts val="2939"/>
              </a:lnSpc>
              <a:buFont typeface="Arial"/>
              <a:buChar char="•"/>
            </a:pPr>
            <a:r>
              <a:rPr lang="en-US" sz="2099" spc="-4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Ensure compliance with Privacy Policy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5719690" y="9392529"/>
            <a:ext cx="6771329" cy="396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b="true" sz="2399" i="true">
                <a:solidFill>
                  <a:srgbClr val="FFFFFF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Last User Audit &amp; Policy Review FY19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45DA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402273" y="-8767"/>
            <a:ext cx="4907787" cy="10295767"/>
          </a:xfrm>
          <a:custGeom>
            <a:avLst/>
            <a:gdLst/>
            <a:ahLst/>
            <a:cxnLst/>
            <a:rect r="r" b="b" t="t" l="l"/>
            <a:pathLst>
              <a:path h="10295767" w="4907787">
                <a:moveTo>
                  <a:pt x="0" y="0"/>
                </a:moveTo>
                <a:lnTo>
                  <a:pt x="4907787" y="0"/>
                </a:lnTo>
                <a:lnTo>
                  <a:pt x="4907787" y="10295767"/>
                </a:lnTo>
                <a:lnTo>
                  <a:pt x="0" y="102957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5546" t="0" r="-99326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31681" y="4587760"/>
            <a:ext cx="14586028" cy="5088907"/>
            <a:chOff x="0" y="0"/>
            <a:chExt cx="3841588" cy="134028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841588" cy="1340288"/>
            </a:xfrm>
            <a:custGeom>
              <a:avLst/>
              <a:gdLst/>
              <a:ahLst/>
              <a:cxnLst/>
              <a:rect r="r" b="b" t="t" l="l"/>
              <a:pathLst>
                <a:path h="1340288" w="3841588">
                  <a:moveTo>
                    <a:pt x="9023" y="0"/>
                  </a:moveTo>
                  <a:lnTo>
                    <a:pt x="3832565" y="0"/>
                  </a:lnTo>
                  <a:cubicBezTo>
                    <a:pt x="3837548" y="0"/>
                    <a:pt x="3841588" y="4040"/>
                    <a:pt x="3841588" y="9023"/>
                  </a:cubicBezTo>
                  <a:lnTo>
                    <a:pt x="3841588" y="1331265"/>
                  </a:lnTo>
                  <a:cubicBezTo>
                    <a:pt x="3841588" y="1336248"/>
                    <a:pt x="3837548" y="1340288"/>
                    <a:pt x="3832565" y="1340288"/>
                  </a:cubicBezTo>
                  <a:lnTo>
                    <a:pt x="9023" y="1340288"/>
                  </a:lnTo>
                  <a:cubicBezTo>
                    <a:pt x="4040" y="1340288"/>
                    <a:pt x="0" y="1336248"/>
                    <a:pt x="0" y="1331265"/>
                  </a:cubicBezTo>
                  <a:lnTo>
                    <a:pt x="0" y="9023"/>
                  </a:lnTo>
                  <a:cubicBezTo>
                    <a:pt x="0" y="4040"/>
                    <a:pt x="4040" y="0"/>
                    <a:pt x="9023" y="0"/>
                  </a:cubicBezTo>
                  <a:close/>
                </a:path>
              </a:pathLst>
            </a:custGeom>
            <a:solidFill>
              <a:srgbClr val="FDFDFD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841588" cy="13783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1860401" y="5111489"/>
            <a:ext cx="1361742" cy="1052255"/>
          </a:xfrm>
          <a:custGeom>
            <a:avLst/>
            <a:gdLst/>
            <a:ahLst/>
            <a:cxnLst/>
            <a:rect r="r" b="b" t="t" l="l"/>
            <a:pathLst>
              <a:path h="1052255" w="1361742">
                <a:moveTo>
                  <a:pt x="0" y="0"/>
                </a:moveTo>
                <a:lnTo>
                  <a:pt x="1361742" y="0"/>
                </a:lnTo>
                <a:lnTo>
                  <a:pt x="1361742" y="1052256"/>
                </a:lnTo>
                <a:lnTo>
                  <a:pt x="0" y="10522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7" id="7"/>
          <p:cNvGrpSpPr/>
          <p:nvPr/>
        </p:nvGrpSpPr>
        <p:grpSpPr>
          <a:xfrm rot="0">
            <a:off x="15573718" y="7940477"/>
            <a:ext cx="4693046" cy="4693046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AutoShape 10" id="10"/>
          <p:cNvSpPr/>
          <p:nvPr/>
        </p:nvSpPr>
        <p:spPr>
          <a:xfrm>
            <a:off x="5341871" y="4916429"/>
            <a:ext cx="0" cy="4410340"/>
          </a:xfrm>
          <a:prstGeom prst="line">
            <a:avLst/>
          </a:prstGeom>
          <a:ln cap="flat" w="38100">
            <a:solidFill>
              <a:srgbClr val="145DA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>
            <a:off x="10109161" y="4916429"/>
            <a:ext cx="0" cy="4410340"/>
          </a:xfrm>
          <a:prstGeom prst="line">
            <a:avLst/>
          </a:prstGeom>
          <a:ln cap="flat" w="38100">
            <a:solidFill>
              <a:srgbClr val="145DA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2272843" y="5006578"/>
            <a:ext cx="1316428" cy="1247315"/>
          </a:xfrm>
          <a:custGeom>
            <a:avLst/>
            <a:gdLst/>
            <a:ahLst/>
            <a:cxnLst/>
            <a:rect r="r" b="b" t="t" l="l"/>
            <a:pathLst>
              <a:path h="1247315" w="1316428">
                <a:moveTo>
                  <a:pt x="0" y="0"/>
                </a:moveTo>
                <a:lnTo>
                  <a:pt x="1316428" y="0"/>
                </a:lnTo>
                <a:lnTo>
                  <a:pt x="1316428" y="1247315"/>
                </a:lnTo>
                <a:lnTo>
                  <a:pt x="0" y="12473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020748" y="5107191"/>
            <a:ext cx="1335813" cy="1247315"/>
          </a:xfrm>
          <a:custGeom>
            <a:avLst/>
            <a:gdLst/>
            <a:ahLst/>
            <a:cxnLst/>
            <a:rect r="r" b="b" t="t" l="l"/>
            <a:pathLst>
              <a:path h="1247315" w="1335813">
                <a:moveTo>
                  <a:pt x="0" y="0"/>
                </a:moveTo>
                <a:lnTo>
                  <a:pt x="1335813" y="0"/>
                </a:lnTo>
                <a:lnTo>
                  <a:pt x="1335813" y="1247316"/>
                </a:lnTo>
                <a:lnTo>
                  <a:pt x="0" y="12473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270420" y="1504804"/>
            <a:ext cx="12131852" cy="11371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47"/>
              </a:lnSpc>
              <a:spcBef>
                <a:spcPct val="0"/>
              </a:spcBef>
            </a:pPr>
            <a:r>
              <a:rPr lang="en-US" b="true" sz="6605">
                <a:solidFill>
                  <a:srgbClr val="FDFDF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Privacy Policy Compliance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70420" y="2835453"/>
            <a:ext cx="9913189" cy="959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98"/>
              </a:lnSpc>
            </a:pPr>
            <a:r>
              <a:rPr lang="en-US" sz="2713" spc="-54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Pa</a:t>
            </a:r>
            <a:r>
              <a:rPr lang="en-US" sz="2713" spc="-54" strike="noStrike" u="none">
                <a:solidFill>
                  <a:srgbClr val="FDFDFD"/>
                </a:solidFill>
                <a:latin typeface="Poppins"/>
                <a:ea typeface="Poppins"/>
                <a:cs typeface="Poppins"/>
                <a:sym typeface="Poppins"/>
              </a:rPr>
              <a:t>rticipating agencies will adopt and comply with internal policies and procedures.....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65902" y="7119053"/>
            <a:ext cx="4161784" cy="1378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26146" indent="-213073" lvl="1">
              <a:lnSpc>
                <a:spcPts val="2763"/>
              </a:lnSpc>
              <a:buFont typeface="Arial"/>
              <a:buChar char="•"/>
            </a:pPr>
            <a:r>
              <a:rPr lang="en-US" sz="1973" spc="-3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Correct errors within 30 days</a:t>
            </a:r>
          </a:p>
          <a:p>
            <a:pPr algn="l" marL="426146" indent="-213073" lvl="1">
              <a:lnSpc>
                <a:spcPts val="2763"/>
              </a:lnSpc>
              <a:buFont typeface="Arial"/>
              <a:buChar char="•"/>
            </a:pPr>
            <a:r>
              <a:rPr lang="en-US" sz="1973" spc="-39" strike="noStrike" u="none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Regular user management</a:t>
            </a:r>
          </a:p>
          <a:p>
            <a:pPr algn="l" marL="426146" indent="-213073" lvl="1">
              <a:lnSpc>
                <a:spcPts val="2763"/>
              </a:lnSpc>
              <a:buFont typeface="Arial"/>
              <a:buChar char="•"/>
            </a:pPr>
            <a:r>
              <a:rPr lang="en-US" sz="1973" spc="-39" strike="noStrike" u="none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Data auditing via review &amp; report usage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17017" y="6463443"/>
            <a:ext cx="2562804" cy="465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9"/>
              </a:lnSpc>
              <a:spcBef>
                <a:spcPct val="0"/>
              </a:spcBef>
            </a:pPr>
            <a:r>
              <a:rPr lang="en-US" sz="2685">
                <a:solidFill>
                  <a:srgbClr val="145DA0"/>
                </a:solidFill>
                <a:latin typeface="Montserrat"/>
                <a:ea typeface="Montserrat"/>
                <a:cs typeface="Montserrat"/>
                <a:sym typeface="Montserrat"/>
              </a:rPr>
              <a:t>Data Integrity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702419" y="7143959"/>
            <a:ext cx="4161784" cy="1378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26146" indent="-213073" lvl="1">
              <a:lnSpc>
                <a:spcPts val="2763"/>
              </a:lnSpc>
              <a:buFont typeface="Arial"/>
              <a:buChar char="•"/>
            </a:pPr>
            <a:r>
              <a:rPr lang="en-US" sz="1973" spc="-3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All ICOTS users must complete ICAOS rules and ICOTS PP training before access.</a:t>
            </a:r>
          </a:p>
          <a:p>
            <a:pPr algn="l" marL="426146" indent="-213073" lvl="1">
              <a:lnSpc>
                <a:spcPts val="2763"/>
              </a:lnSpc>
              <a:buFont typeface="Arial"/>
              <a:buChar char="•"/>
            </a:pPr>
            <a:r>
              <a:rPr lang="en-US" sz="1973" spc="-39" strike="noStrike" u="none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Policy enforcement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568111" y="6516432"/>
            <a:ext cx="4296093" cy="465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9"/>
              </a:lnSpc>
              <a:spcBef>
                <a:spcPct val="0"/>
              </a:spcBef>
            </a:pPr>
            <a:r>
              <a:rPr lang="en-US" sz="2685">
                <a:solidFill>
                  <a:srgbClr val="145DA0"/>
                </a:solidFill>
                <a:latin typeface="Montserrat"/>
                <a:ea typeface="Montserrat"/>
                <a:cs typeface="Montserrat"/>
                <a:sym typeface="Montserrat"/>
              </a:rPr>
              <a:t>Training &amp; Enforcement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360064" y="7143959"/>
            <a:ext cx="4161784" cy="2064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26146" indent="-213073" lvl="1">
              <a:lnSpc>
                <a:spcPts val="2763"/>
              </a:lnSpc>
              <a:buFont typeface="Arial"/>
              <a:buChar char="•"/>
            </a:pPr>
            <a:r>
              <a:rPr lang="en-US" sz="1973" spc="-3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Data shared in accordance with your state’s laws and for a specific purpose</a:t>
            </a:r>
          </a:p>
          <a:p>
            <a:pPr algn="l" marL="426146" indent="-213073" lvl="1">
              <a:lnSpc>
                <a:spcPts val="2763"/>
              </a:lnSpc>
              <a:buFont typeface="Arial"/>
              <a:buChar char="•"/>
            </a:pPr>
            <a:r>
              <a:rPr lang="en-US" sz="1973" spc="-39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User access to ICOTS specific to his or her duties</a:t>
            </a:r>
          </a:p>
          <a:p>
            <a:pPr algn="l" marL="426146" indent="-213073" lvl="1">
              <a:lnSpc>
                <a:spcPts val="2763"/>
              </a:lnSpc>
              <a:buFont typeface="Arial"/>
              <a:buChar char="•"/>
            </a:pPr>
            <a:r>
              <a:rPr lang="en-US" sz="1973" spc="-39" strike="noStrike" u="none">
                <a:solidFill>
                  <a:srgbClr val="145DA0"/>
                </a:solidFill>
                <a:latin typeface="Poppins"/>
                <a:ea typeface="Poppins"/>
                <a:cs typeface="Poppins"/>
                <a:sym typeface="Poppins"/>
              </a:rPr>
              <a:t>No shared logins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360064" y="6516432"/>
            <a:ext cx="4449174" cy="465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9"/>
              </a:lnSpc>
              <a:spcBef>
                <a:spcPct val="0"/>
              </a:spcBef>
            </a:pPr>
            <a:r>
              <a:rPr lang="en-US" sz="2685">
                <a:solidFill>
                  <a:srgbClr val="145DA0"/>
                </a:solidFill>
                <a:latin typeface="Montserrat"/>
                <a:ea typeface="Montserrat"/>
                <a:cs typeface="Montserrat"/>
                <a:sym typeface="Montserrat"/>
              </a:rPr>
              <a:t>Data Sharing &amp; Security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8990215" y="810330"/>
            <a:ext cx="8541900" cy="8666340"/>
          </a:xfrm>
          <a:custGeom>
            <a:avLst/>
            <a:gdLst/>
            <a:ahLst/>
            <a:cxnLst/>
            <a:rect r="r" b="b" t="t" l="l"/>
            <a:pathLst>
              <a:path h="8666340" w="8541900">
                <a:moveTo>
                  <a:pt x="0" y="0"/>
                </a:moveTo>
                <a:lnTo>
                  <a:pt x="8541901" y="0"/>
                </a:lnTo>
                <a:lnTo>
                  <a:pt x="8541901" y="8666340"/>
                </a:lnTo>
                <a:lnTo>
                  <a:pt x="0" y="8666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400000">
            <a:off x="2832861" y="810330"/>
            <a:ext cx="8541900" cy="8666340"/>
          </a:xfrm>
          <a:custGeom>
            <a:avLst/>
            <a:gdLst/>
            <a:ahLst/>
            <a:cxnLst/>
            <a:rect r="r" b="b" t="t" l="l"/>
            <a:pathLst>
              <a:path h="8666340" w="8541900">
                <a:moveTo>
                  <a:pt x="0" y="0"/>
                </a:moveTo>
                <a:lnTo>
                  <a:pt x="8541900" y="0"/>
                </a:lnTo>
                <a:lnTo>
                  <a:pt x="8541900" y="8666340"/>
                </a:lnTo>
                <a:lnTo>
                  <a:pt x="0" y="8666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3061529" y="2937389"/>
            <a:ext cx="12164941" cy="4412223"/>
            <a:chOff x="0" y="0"/>
            <a:chExt cx="3203935" cy="11620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203935" cy="1162067"/>
            </a:xfrm>
            <a:custGeom>
              <a:avLst/>
              <a:gdLst/>
              <a:ahLst/>
              <a:cxnLst/>
              <a:rect r="r" b="b" t="t" l="l"/>
              <a:pathLst>
                <a:path h="1162067" w="3203935">
                  <a:moveTo>
                    <a:pt x="0" y="0"/>
                  </a:moveTo>
                  <a:lnTo>
                    <a:pt x="3203935" y="0"/>
                  </a:lnTo>
                  <a:lnTo>
                    <a:pt x="3203935" y="1162067"/>
                  </a:lnTo>
                  <a:lnTo>
                    <a:pt x="0" y="1162067"/>
                  </a:lnTo>
                  <a:close/>
                </a:path>
              </a:pathLst>
            </a:custGeom>
            <a:solidFill>
              <a:srgbClr val="145DA0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203935" cy="12001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3332775" y="3315371"/>
            <a:ext cx="11622449" cy="37818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201"/>
              </a:lnSpc>
            </a:pPr>
            <a:r>
              <a:rPr lang="en-US" b="true" sz="10858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ICOTS USER</a:t>
            </a:r>
          </a:p>
          <a:p>
            <a:pPr algn="ctr" marL="0" indent="0" lvl="0">
              <a:lnSpc>
                <a:spcPts val="15201"/>
              </a:lnSpc>
              <a:spcBef>
                <a:spcPct val="0"/>
              </a:spcBef>
            </a:pPr>
            <a:r>
              <a:rPr lang="en-US" b="true" sz="10858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LIST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DAGpTzQaDMo</dc:identifier>
  <dcterms:modified xsi:type="dcterms:W3CDTF">2011-08-01T06:04:30Z</dcterms:modified>
  <cp:revision>1</cp:revision>
  <dc:title>FY26 DCA Dashboard Program ICOTS &amp; Dashboard User Audit</dc:title>
</cp:coreProperties>
</file>