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4" r:id="rId6"/>
    <p:sldId id="303" r:id="rId7"/>
    <p:sldId id="605" r:id="rId8"/>
    <p:sldId id="594" r:id="rId9"/>
    <p:sldId id="595" r:id="rId10"/>
    <p:sldId id="596" r:id="rId11"/>
    <p:sldId id="597" r:id="rId12"/>
    <p:sldId id="598" r:id="rId13"/>
    <p:sldId id="599" r:id="rId14"/>
    <p:sldId id="578" r:id="rId15"/>
    <p:sldId id="307" r:id="rId16"/>
    <p:sldId id="606" r:id="rId17"/>
    <p:sldId id="607" r:id="rId18"/>
    <p:sldId id="608" r:id="rId19"/>
    <p:sldId id="567" r:id="rId20"/>
    <p:sldId id="600" r:id="rId21"/>
    <p:sldId id="601" r:id="rId22"/>
    <p:sldId id="602" r:id="rId23"/>
    <p:sldId id="603" r:id="rId24"/>
    <p:sldId id="604" r:id="rId25"/>
    <p:sldId id="561" r:id="rId26"/>
    <p:sldId id="562" r:id="rId27"/>
    <p:sldId id="563" r:id="rId28"/>
    <p:sldId id="564"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ECBF5-3AA9-4558-9017-7EE1EC3D7A12}" v="14" dt="2024-12-03T19:14:20.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5" autoAdjust="0"/>
    <p:restoredTop sz="65971" autoAdjust="0"/>
  </p:normalViewPr>
  <p:slideViewPr>
    <p:cSldViewPr snapToGrid="0">
      <p:cViewPr varScale="1">
        <p:scale>
          <a:sx n="71" d="100"/>
          <a:sy n="71" d="100"/>
        </p:scale>
        <p:origin x="776" y="48"/>
      </p:cViewPr>
      <p:guideLst>
        <p:guide orient="horz" pos="864"/>
        <p:guide pos="288"/>
        <p:guide pos="7392"/>
        <p:guide orient="horz" pos="672"/>
        <p:guide orient="horz" pos="216"/>
        <p:guide orient="horz" pos="3816"/>
      </p:guideLst>
    </p:cSldViewPr>
  </p:slideViewPr>
  <p:notesTextViewPr>
    <p:cViewPr>
      <p:scale>
        <a:sx n="1" d="1"/>
        <a:sy n="1" d="1"/>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dy Spring" userId="86d49a1b-350d-47d2-b7ae-919d73657331" providerId="ADAL" clId="{42BECBF5-3AA9-4558-9017-7EE1EC3D7A12}"/>
    <pc:docChg chg="custSel addSld delSld modSld">
      <pc:chgData name="Mindy Spring" userId="86d49a1b-350d-47d2-b7ae-919d73657331" providerId="ADAL" clId="{42BECBF5-3AA9-4558-9017-7EE1EC3D7A12}" dt="2024-12-03T19:14:58.008" v="203" actId="47"/>
      <pc:docMkLst>
        <pc:docMk/>
      </pc:docMkLst>
      <pc:sldChg chg="del">
        <pc:chgData name="Mindy Spring" userId="86d49a1b-350d-47d2-b7ae-919d73657331" providerId="ADAL" clId="{42BECBF5-3AA9-4558-9017-7EE1EC3D7A12}" dt="2024-12-03T18:57:20.034" v="116" actId="47"/>
        <pc:sldMkLst>
          <pc:docMk/>
          <pc:sldMk cId="3410502781" sldId="298"/>
        </pc:sldMkLst>
      </pc:sldChg>
      <pc:sldChg chg="del">
        <pc:chgData name="Mindy Spring" userId="86d49a1b-350d-47d2-b7ae-919d73657331" providerId="ADAL" clId="{42BECBF5-3AA9-4558-9017-7EE1EC3D7A12}" dt="2024-12-03T19:00:26.560" v="163" actId="47"/>
        <pc:sldMkLst>
          <pc:docMk/>
          <pc:sldMk cId="3028334023" sldId="299"/>
        </pc:sldMkLst>
      </pc:sldChg>
      <pc:sldChg chg="delSp modSp add del mod">
        <pc:chgData name="Mindy Spring" userId="86d49a1b-350d-47d2-b7ae-919d73657331" providerId="ADAL" clId="{42BECBF5-3AA9-4558-9017-7EE1EC3D7A12}" dt="2024-12-03T19:14:58.008" v="203" actId="47"/>
        <pc:sldMkLst>
          <pc:docMk/>
          <pc:sldMk cId="3987896252" sldId="301"/>
        </pc:sldMkLst>
        <pc:spChg chg="mod">
          <ac:chgData name="Mindy Spring" userId="86d49a1b-350d-47d2-b7ae-919d73657331" providerId="ADAL" clId="{42BECBF5-3AA9-4558-9017-7EE1EC3D7A12}" dt="2024-12-03T19:12:25.132" v="169" actId="14100"/>
          <ac:spMkLst>
            <pc:docMk/>
            <pc:sldMk cId="3987896252" sldId="301"/>
            <ac:spMk id="12" creationId="{F6849099-8F0E-4CD4-B9A5-1D896C61F5E3}"/>
          </ac:spMkLst>
        </pc:spChg>
        <pc:spChg chg="del">
          <ac:chgData name="Mindy Spring" userId="86d49a1b-350d-47d2-b7ae-919d73657331" providerId="ADAL" clId="{42BECBF5-3AA9-4558-9017-7EE1EC3D7A12}" dt="2024-12-03T19:12:03.317" v="166" actId="478"/>
          <ac:spMkLst>
            <pc:docMk/>
            <pc:sldMk cId="3987896252" sldId="301"/>
            <ac:spMk id="14" creationId="{A0EEAF8F-1E2D-4FE7-8318-15A4E85566C0}"/>
          </ac:spMkLst>
        </pc:spChg>
        <pc:spChg chg="del">
          <ac:chgData name="Mindy Spring" userId="86d49a1b-350d-47d2-b7ae-919d73657331" providerId="ADAL" clId="{42BECBF5-3AA9-4558-9017-7EE1EC3D7A12}" dt="2024-12-03T19:12:08.633" v="167" actId="478"/>
          <ac:spMkLst>
            <pc:docMk/>
            <pc:sldMk cId="3987896252" sldId="301"/>
            <ac:spMk id="38" creationId="{7742B07A-45EB-40D2-9A03-4E33693F5BD1}"/>
          </ac:spMkLst>
        </pc:spChg>
        <pc:spChg chg="del">
          <ac:chgData name="Mindy Spring" userId="86d49a1b-350d-47d2-b7ae-919d73657331" providerId="ADAL" clId="{42BECBF5-3AA9-4558-9017-7EE1EC3D7A12}" dt="2024-12-03T19:12:03.317" v="166" actId="478"/>
          <ac:spMkLst>
            <pc:docMk/>
            <pc:sldMk cId="3987896252" sldId="301"/>
            <ac:spMk id="39" creationId="{05ECDF15-D0EE-4CD9-80A5-D75986C05C3C}"/>
          </ac:spMkLst>
        </pc:spChg>
        <pc:grpChg chg="del">
          <ac:chgData name="Mindy Spring" userId="86d49a1b-350d-47d2-b7ae-919d73657331" providerId="ADAL" clId="{42BECBF5-3AA9-4558-9017-7EE1EC3D7A12}" dt="2024-12-03T19:12:03.317" v="166" actId="478"/>
          <ac:grpSpMkLst>
            <pc:docMk/>
            <pc:sldMk cId="3987896252" sldId="301"/>
            <ac:grpSpMk id="34" creationId="{8E0CAF28-BA37-478B-BAE9-899D5A8D10E2}"/>
          </ac:grpSpMkLst>
        </pc:grpChg>
        <pc:grpChg chg="del">
          <ac:chgData name="Mindy Spring" userId="86d49a1b-350d-47d2-b7ae-919d73657331" providerId="ADAL" clId="{42BECBF5-3AA9-4558-9017-7EE1EC3D7A12}" dt="2024-12-03T19:12:03.317" v="166" actId="478"/>
          <ac:grpSpMkLst>
            <pc:docMk/>
            <pc:sldMk cId="3987896252" sldId="301"/>
            <ac:grpSpMk id="35" creationId="{6B00B1DF-7DF7-4030-8939-C368901365E3}"/>
          </ac:grpSpMkLst>
        </pc:grpChg>
        <pc:grpChg chg="del">
          <ac:chgData name="Mindy Spring" userId="86d49a1b-350d-47d2-b7ae-919d73657331" providerId="ADAL" clId="{42BECBF5-3AA9-4558-9017-7EE1EC3D7A12}" dt="2024-12-03T19:12:03.317" v="166" actId="478"/>
          <ac:grpSpMkLst>
            <pc:docMk/>
            <pc:sldMk cId="3987896252" sldId="301"/>
            <ac:grpSpMk id="36" creationId="{DE34C7D8-3FAD-470B-A87A-BFA2F620A7BF}"/>
          </ac:grpSpMkLst>
        </pc:grpChg>
        <pc:grpChg chg="del">
          <ac:chgData name="Mindy Spring" userId="86d49a1b-350d-47d2-b7ae-919d73657331" providerId="ADAL" clId="{42BECBF5-3AA9-4558-9017-7EE1EC3D7A12}" dt="2024-12-03T19:12:03.317" v="166" actId="478"/>
          <ac:grpSpMkLst>
            <pc:docMk/>
            <pc:sldMk cId="3987896252" sldId="301"/>
            <ac:grpSpMk id="59" creationId="{A111D77A-6095-4970-84F8-D972B5356353}"/>
          </ac:grpSpMkLst>
        </pc:grpChg>
        <pc:grpChg chg="del">
          <ac:chgData name="Mindy Spring" userId="86d49a1b-350d-47d2-b7ae-919d73657331" providerId="ADAL" clId="{42BECBF5-3AA9-4558-9017-7EE1EC3D7A12}" dt="2024-12-03T19:12:03.317" v="166" actId="478"/>
          <ac:grpSpMkLst>
            <pc:docMk/>
            <pc:sldMk cId="3987896252" sldId="301"/>
            <ac:grpSpMk id="63" creationId="{017BEFB7-3F7F-42EB-ACE8-08F959741EAA}"/>
          </ac:grpSpMkLst>
        </pc:grpChg>
        <pc:grpChg chg="del">
          <ac:chgData name="Mindy Spring" userId="86d49a1b-350d-47d2-b7ae-919d73657331" providerId="ADAL" clId="{42BECBF5-3AA9-4558-9017-7EE1EC3D7A12}" dt="2024-12-03T19:12:03.317" v="166" actId="478"/>
          <ac:grpSpMkLst>
            <pc:docMk/>
            <pc:sldMk cId="3987896252" sldId="301"/>
            <ac:grpSpMk id="67" creationId="{DAC6C265-61F7-4ED9-A78B-028DC6863860}"/>
          </ac:grpSpMkLst>
        </pc:grpChg>
        <pc:grpChg chg="del">
          <ac:chgData name="Mindy Spring" userId="86d49a1b-350d-47d2-b7ae-919d73657331" providerId="ADAL" clId="{42BECBF5-3AA9-4558-9017-7EE1EC3D7A12}" dt="2024-12-03T19:12:03.317" v="166" actId="478"/>
          <ac:grpSpMkLst>
            <pc:docMk/>
            <pc:sldMk cId="3987896252" sldId="301"/>
            <ac:grpSpMk id="71" creationId="{8D9F0086-081A-4908-90E0-E4F8C13F0DF7}"/>
          </ac:grpSpMkLst>
        </pc:grpChg>
        <pc:picChg chg="mod">
          <ac:chgData name="Mindy Spring" userId="86d49a1b-350d-47d2-b7ae-919d73657331" providerId="ADAL" clId="{42BECBF5-3AA9-4558-9017-7EE1EC3D7A12}" dt="2024-12-03T19:12:40.323" v="173" actId="1076"/>
          <ac:picMkLst>
            <pc:docMk/>
            <pc:sldMk cId="3987896252" sldId="301"/>
            <ac:picMk id="2" creationId="{00000000-0000-0000-0000-000000000000}"/>
          </ac:picMkLst>
        </pc:picChg>
        <pc:picChg chg="mod">
          <ac:chgData name="Mindy Spring" userId="86d49a1b-350d-47d2-b7ae-919d73657331" providerId="ADAL" clId="{42BECBF5-3AA9-4558-9017-7EE1EC3D7A12}" dt="2024-12-03T19:12:33.730" v="171" actId="1076"/>
          <ac:picMkLst>
            <pc:docMk/>
            <pc:sldMk cId="3987896252" sldId="301"/>
            <ac:picMk id="5" creationId="{C46FDA4E-0443-913A-AB22-C6432012EEB8}"/>
          </ac:picMkLst>
        </pc:picChg>
        <pc:picChg chg="mod">
          <ac:chgData name="Mindy Spring" userId="86d49a1b-350d-47d2-b7ae-919d73657331" providerId="ADAL" clId="{42BECBF5-3AA9-4558-9017-7EE1EC3D7A12}" dt="2024-12-03T19:12:35.872" v="172" actId="1076"/>
          <ac:picMkLst>
            <pc:docMk/>
            <pc:sldMk cId="3987896252" sldId="301"/>
            <ac:picMk id="78" creationId="{EE06F07A-D4DD-44F4-96FA-C24510357F7D}"/>
          </ac:picMkLst>
        </pc:picChg>
        <pc:cxnChg chg="del">
          <ac:chgData name="Mindy Spring" userId="86d49a1b-350d-47d2-b7ae-919d73657331" providerId="ADAL" clId="{42BECBF5-3AA9-4558-9017-7EE1EC3D7A12}" dt="2024-12-03T19:12:29.007" v="170" actId="478"/>
          <ac:cxnSpMkLst>
            <pc:docMk/>
            <pc:sldMk cId="3987896252" sldId="301"/>
            <ac:cxnSpMk id="16" creationId="{65CDFCF1-56C9-45F3-86AF-9BF6D1815339}"/>
          </ac:cxnSpMkLst>
        </pc:cxnChg>
      </pc:sldChg>
      <pc:sldChg chg="del">
        <pc:chgData name="Mindy Spring" userId="86d49a1b-350d-47d2-b7ae-919d73657331" providerId="ADAL" clId="{42BECBF5-3AA9-4558-9017-7EE1EC3D7A12}" dt="2024-12-03T18:58:56.449" v="155" actId="47"/>
        <pc:sldMkLst>
          <pc:docMk/>
          <pc:sldMk cId="3932409125" sldId="302"/>
        </pc:sldMkLst>
      </pc:sldChg>
      <pc:sldChg chg="add">
        <pc:chgData name="Mindy Spring" userId="86d49a1b-350d-47d2-b7ae-919d73657331" providerId="ADAL" clId="{42BECBF5-3AA9-4558-9017-7EE1EC3D7A12}" dt="2024-12-03T18:53:30.322" v="0"/>
        <pc:sldMkLst>
          <pc:docMk/>
          <pc:sldMk cId="3300843353" sldId="303"/>
        </pc:sldMkLst>
      </pc:sldChg>
      <pc:sldChg chg="modSp add mod">
        <pc:chgData name="Mindy Spring" userId="86d49a1b-350d-47d2-b7ae-919d73657331" providerId="ADAL" clId="{42BECBF5-3AA9-4558-9017-7EE1EC3D7A12}" dt="2024-12-03T18:59:59.406" v="159" actId="1076"/>
        <pc:sldMkLst>
          <pc:docMk/>
          <pc:sldMk cId="2379491783" sldId="307"/>
        </pc:sldMkLst>
        <pc:spChg chg="mod">
          <ac:chgData name="Mindy Spring" userId="86d49a1b-350d-47d2-b7ae-919d73657331" providerId="ADAL" clId="{42BECBF5-3AA9-4558-9017-7EE1EC3D7A12}" dt="2024-12-03T18:57:13.638" v="115" actId="20577"/>
          <ac:spMkLst>
            <pc:docMk/>
            <pc:sldMk cId="2379491783" sldId="307"/>
            <ac:spMk id="73" creationId="{1A67359D-BA6B-4544-B54A-4B59012C43CA}"/>
          </ac:spMkLst>
        </pc:spChg>
        <pc:picChg chg="mod">
          <ac:chgData name="Mindy Spring" userId="86d49a1b-350d-47d2-b7ae-919d73657331" providerId="ADAL" clId="{42BECBF5-3AA9-4558-9017-7EE1EC3D7A12}" dt="2024-12-03T18:59:59.406" v="159" actId="1076"/>
          <ac:picMkLst>
            <pc:docMk/>
            <pc:sldMk cId="2379491783" sldId="307"/>
            <ac:picMk id="34" creationId="{00000000-0000-0000-0000-000000000000}"/>
          </ac:picMkLst>
        </pc:picChg>
      </pc:sldChg>
      <pc:sldChg chg="addSp delSp modSp add del mod modNotesTx">
        <pc:chgData name="Mindy Spring" userId="86d49a1b-350d-47d2-b7ae-919d73657331" providerId="ADAL" clId="{42BECBF5-3AA9-4558-9017-7EE1EC3D7A12}" dt="2024-12-03T19:14:56.168" v="202" actId="6549"/>
        <pc:sldMkLst>
          <pc:docMk/>
          <pc:sldMk cId="527856319" sldId="561"/>
        </pc:sldMkLst>
        <pc:spChg chg="mod">
          <ac:chgData name="Mindy Spring" userId="86d49a1b-350d-47d2-b7ae-919d73657331" providerId="ADAL" clId="{42BECBF5-3AA9-4558-9017-7EE1EC3D7A12}" dt="2024-12-03T19:14:49.888" v="201" actId="20577"/>
          <ac:spMkLst>
            <pc:docMk/>
            <pc:sldMk cId="527856319" sldId="561"/>
            <ac:spMk id="39" creationId="{D63F9972-4724-4BA2-AAC8-787C4AF24C23}"/>
          </ac:spMkLst>
        </pc:spChg>
        <pc:picChg chg="add mod">
          <ac:chgData name="Mindy Spring" userId="86d49a1b-350d-47d2-b7ae-919d73657331" providerId="ADAL" clId="{42BECBF5-3AA9-4558-9017-7EE1EC3D7A12}" dt="2024-12-03T19:14:28.612" v="179" actId="1076"/>
          <ac:picMkLst>
            <pc:docMk/>
            <pc:sldMk cId="527856319" sldId="561"/>
            <ac:picMk id="3" creationId="{A1C6CFB5-01FA-98A3-6D20-FB9F4ADF4B99}"/>
          </ac:picMkLst>
        </pc:picChg>
        <pc:picChg chg="del">
          <ac:chgData name="Mindy Spring" userId="86d49a1b-350d-47d2-b7ae-919d73657331" providerId="ADAL" clId="{42BECBF5-3AA9-4558-9017-7EE1EC3D7A12}" dt="2024-12-03T19:14:12.917" v="175" actId="478"/>
          <ac:picMkLst>
            <pc:docMk/>
            <pc:sldMk cId="527856319" sldId="561"/>
            <ac:picMk id="38" creationId="{102AD780-6327-4F8F-B76F-49D47C75E7AE}"/>
          </ac:picMkLst>
        </pc:picChg>
      </pc:sldChg>
      <pc:sldChg chg="modSp mod modNotesTx">
        <pc:chgData name="Mindy Spring" userId="86d49a1b-350d-47d2-b7ae-919d73657331" providerId="ADAL" clId="{42BECBF5-3AA9-4558-9017-7EE1EC3D7A12}" dt="2024-12-03T18:56:08.794" v="73" actId="20577"/>
        <pc:sldMkLst>
          <pc:docMk/>
          <pc:sldMk cId="2045172194" sldId="578"/>
        </pc:sldMkLst>
        <pc:spChg chg="mod">
          <ac:chgData name="Mindy Spring" userId="86d49a1b-350d-47d2-b7ae-919d73657331" providerId="ADAL" clId="{42BECBF5-3AA9-4558-9017-7EE1EC3D7A12}" dt="2024-12-03T18:55:41.623" v="30" actId="20577"/>
          <ac:spMkLst>
            <pc:docMk/>
            <pc:sldMk cId="2045172194" sldId="578"/>
            <ac:spMk id="18" creationId="{C6402A8A-41DA-4EF8-83E0-8EF6559A8B08}"/>
          </ac:spMkLst>
        </pc:spChg>
      </pc:sldChg>
      <pc:sldChg chg="del">
        <pc:chgData name="Mindy Spring" userId="86d49a1b-350d-47d2-b7ae-919d73657331" providerId="ADAL" clId="{42BECBF5-3AA9-4558-9017-7EE1EC3D7A12}" dt="2024-12-03T19:00:08.944" v="161" actId="47"/>
        <pc:sldMkLst>
          <pc:docMk/>
          <pc:sldMk cId="2257997906" sldId="580"/>
        </pc:sldMkLst>
      </pc:sldChg>
      <pc:sldChg chg="del">
        <pc:chgData name="Mindy Spring" userId="86d49a1b-350d-47d2-b7ae-919d73657331" providerId="ADAL" clId="{42BECBF5-3AA9-4558-9017-7EE1EC3D7A12}" dt="2024-12-03T18:53:34.933" v="1" actId="47"/>
        <pc:sldMkLst>
          <pc:docMk/>
          <pc:sldMk cId="542460516" sldId="592"/>
        </pc:sldMkLst>
      </pc:sldChg>
      <pc:sldChg chg="del">
        <pc:chgData name="Mindy Spring" userId="86d49a1b-350d-47d2-b7ae-919d73657331" providerId="ADAL" clId="{42BECBF5-3AA9-4558-9017-7EE1EC3D7A12}" dt="2024-12-03T18:53:57.394" v="3" actId="47"/>
        <pc:sldMkLst>
          <pc:docMk/>
          <pc:sldMk cId="1226179767" sldId="593"/>
        </pc:sldMkLst>
      </pc:sldChg>
      <pc:sldChg chg="add">
        <pc:chgData name="Mindy Spring" userId="86d49a1b-350d-47d2-b7ae-919d73657331" providerId="ADAL" clId="{42BECBF5-3AA9-4558-9017-7EE1EC3D7A12}" dt="2024-12-03T18:53:51.695" v="2"/>
        <pc:sldMkLst>
          <pc:docMk/>
          <pc:sldMk cId="1485375500" sldId="605"/>
        </pc:sldMkLst>
      </pc:sldChg>
      <pc:sldChg chg="addSp delSp modSp add mod">
        <pc:chgData name="Mindy Spring" userId="86d49a1b-350d-47d2-b7ae-919d73657331" providerId="ADAL" clId="{42BECBF5-3AA9-4558-9017-7EE1EC3D7A12}" dt="2024-12-03T18:59:52.989" v="158" actId="1076"/>
        <pc:sldMkLst>
          <pc:docMk/>
          <pc:sldMk cId="2039857945" sldId="606"/>
        </pc:sldMkLst>
        <pc:spChg chg="mod">
          <ac:chgData name="Mindy Spring" userId="86d49a1b-350d-47d2-b7ae-919d73657331" providerId="ADAL" clId="{42BECBF5-3AA9-4558-9017-7EE1EC3D7A12}" dt="2024-12-03T18:58:29.880" v="154" actId="6549"/>
          <ac:spMkLst>
            <pc:docMk/>
            <pc:sldMk cId="2039857945" sldId="606"/>
            <ac:spMk id="2" creationId="{D019ADDA-F337-4788-86F1-266D5676F005}"/>
          </ac:spMkLst>
        </pc:spChg>
        <pc:picChg chg="add mod">
          <ac:chgData name="Mindy Spring" userId="86d49a1b-350d-47d2-b7ae-919d73657331" providerId="ADAL" clId="{42BECBF5-3AA9-4558-9017-7EE1EC3D7A12}" dt="2024-12-03T18:59:52.989" v="158" actId="1076"/>
          <ac:picMkLst>
            <pc:docMk/>
            <pc:sldMk cId="2039857945" sldId="606"/>
            <ac:picMk id="5" creationId="{49FFE2C2-3FE4-66D5-C315-164833FDB9DD}"/>
          </ac:picMkLst>
        </pc:picChg>
        <pc:picChg chg="del">
          <ac:chgData name="Mindy Spring" userId="86d49a1b-350d-47d2-b7ae-919d73657331" providerId="ADAL" clId="{42BECBF5-3AA9-4558-9017-7EE1EC3D7A12}" dt="2024-12-03T18:58:05.070" v="118" actId="478"/>
          <ac:picMkLst>
            <pc:docMk/>
            <pc:sldMk cId="2039857945" sldId="606"/>
            <ac:picMk id="19" creationId="{9B8A8D6E-8AA5-4919-9EA8-302C5AE09FE5}"/>
          </ac:picMkLst>
        </pc:picChg>
      </pc:sldChg>
      <pc:sldChg chg="modSp add">
        <pc:chgData name="Mindy Spring" userId="86d49a1b-350d-47d2-b7ae-919d73657331" providerId="ADAL" clId="{42BECBF5-3AA9-4558-9017-7EE1EC3D7A12}" dt="2024-12-03T19:00:03.012" v="160" actId="1076"/>
        <pc:sldMkLst>
          <pc:docMk/>
          <pc:sldMk cId="226340108" sldId="607"/>
        </pc:sldMkLst>
        <pc:picChg chg="mod">
          <ac:chgData name="Mindy Spring" userId="86d49a1b-350d-47d2-b7ae-919d73657331" providerId="ADAL" clId="{42BECBF5-3AA9-4558-9017-7EE1EC3D7A12}" dt="2024-12-03T19:00:03.012" v="160" actId="1076"/>
          <ac:picMkLst>
            <pc:docMk/>
            <pc:sldMk cId="226340108" sldId="607"/>
            <ac:picMk id="34" creationId="{00000000-0000-0000-0000-000000000000}"/>
          </ac:picMkLst>
        </pc:picChg>
      </pc:sldChg>
      <pc:sldChg chg="add">
        <pc:chgData name="Mindy Spring" userId="86d49a1b-350d-47d2-b7ae-919d73657331" providerId="ADAL" clId="{42BECBF5-3AA9-4558-9017-7EE1EC3D7A12}" dt="2024-12-03T19:00:22.071" v="162"/>
        <pc:sldMkLst>
          <pc:docMk/>
          <pc:sldMk cId="4168343579" sldId="6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94D7-89D9-44DF-8EC4-339EC9FF5C1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Council</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a:t>
            </a:r>
            <a:r>
              <a:rPr lang="en-US" baseline="0" dirty="0"/>
              <a:t> offices have an important role in ensuring compact success.  They can also assist you in understanding compact implications in a case you may be dealing with.  </a:t>
            </a:r>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50815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Pursuant to Rule 2.110, an offender, subject to supervision who is relocating to another state must request transfer of supervision through the interstate compact.  Therefore, a court cannot order or direct a covered supervised individual to leave a state and relocate to another state unless such relocation is done in accordance with the Compact and its rules.  </a:t>
            </a:r>
          </a:p>
          <a:p>
            <a:r>
              <a:rPr lang="en-US" sz="1200" b="0" i="0" kern="1200" dirty="0">
                <a:solidFill>
                  <a:schemeClr val="tx1"/>
                </a:solidFill>
                <a:effectLst/>
                <a:latin typeface="+mn-lt"/>
                <a:ea typeface="+mn-ea"/>
                <a:cs typeface="+mn-cs"/>
              </a:rPr>
              <a:t>An individual who is not eligible for transfer under this Compact is not subject to these rules and remains subject to the laws and regulations of the state responsible for their supervision.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111816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eligibility for deferred sentenced supervised individuals </a:t>
            </a:r>
          </a:p>
          <a:p>
            <a:endParaRPr lang="en-US" dirty="0"/>
          </a:p>
          <a:p>
            <a:r>
              <a:rPr lang="en-US" dirty="0"/>
              <a:t>Furloughed and </a:t>
            </a:r>
            <a:r>
              <a:rPr lang="en-US" dirty="0" err="1"/>
              <a:t>preparole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163694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eligibility criteria for transfer must illustrate that relocating to another state is supervised individual</a:t>
            </a:r>
            <a:r>
              <a:rPr lang="en-US" dirty="0"/>
              <a:t>’s best chance for success.  supervised individuals</a:t>
            </a:r>
            <a:r>
              <a:rPr lang="en-US" baseline="0" dirty="0"/>
              <a:t> must have a good plan, not be in violation status in the sending state and most have ties to the receiving state as being a resident (living in that state prior to committing their offense) or have family support.  </a:t>
            </a:r>
          </a:p>
          <a:p>
            <a:endParaRPr lang="en-US" baseline="0" dirty="0"/>
          </a:p>
          <a:p>
            <a:r>
              <a:rPr lang="en-US" dirty="0"/>
              <a:t>As clearly stated in case law,</a:t>
            </a:r>
            <a:r>
              <a:rPr lang="en-US" baseline="0" dirty="0"/>
              <a:t> no convicted person has a right to server his or her sentence in another state.  </a:t>
            </a:r>
          </a:p>
          <a:p>
            <a:endParaRPr lang="en-US" baseline="0" dirty="0"/>
          </a:p>
          <a:p>
            <a:r>
              <a:rPr lang="en-US" baseline="0" dirty="0"/>
              <a:t>It’s imperative supervised individual’s understand this when allowed to transfer and that the compact is established to provide a legal mechanism for the supervised individual to live and be supervised in a receiving state, not be an obstacle. </a:t>
            </a:r>
            <a:r>
              <a:rPr lang="en-US" dirty="0"/>
              <a:t> </a:t>
            </a:r>
          </a:p>
        </p:txBody>
      </p:sp>
      <p:sp>
        <p:nvSpPr>
          <p:cNvPr id="4" name="Slide Number Placeholder 3"/>
          <p:cNvSpPr>
            <a:spLocks noGrp="1"/>
          </p:cNvSpPr>
          <p:nvPr>
            <p:ph type="sldNum" sz="quarter" idx="5"/>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115569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As a precondition to transfer supervision, ALL supervised individuals must sign the supervised individual application for transfer agreeing to waive extradition from any state.  This is EXTREMELY IMPORTANT as it replaces the need for an extradition hearing in the Receiving State and the need for a Governor's warrant by the Sending State in order to apprehend an supervised individual.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form clearly states, “…I will not resist or fight any effort by any state to return me to the sending</a:t>
            </a:r>
          </a:p>
          <a:p>
            <a:r>
              <a:rPr lang="en-US" sz="1200" kern="1200" dirty="0">
                <a:solidFill>
                  <a:schemeClr val="tx1"/>
                </a:solidFill>
                <a:latin typeface="+mn-lt"/>
                <a:ea typeface="+mn-ea"/>
                <a:cs typeface="+mn-cs"/>
              </a:rPr>
              <a:t>state and I AGREE TO WAIVE ANY RIGHT I MAY HAVE TO EXTRADITION. I WAIVE THIS RIGHT FREELY,</a:t>
            </a:r>
          </a:p>
          <a:p>
            <a:r>
              <a:rPr lang="en-US" sz="1200" kern="1200" dirty="0">
                <a:solidFill>
                  <a:schemeClr val="tx1"/>
                </a:solidFill>
                <a:latin typeface="+mn-lt"/>
                <a:ea typeface="+mn-ea"/>
                <a:cs typeface="+mn-cs"/>
              </a:rPr>
              <a:t>VOLUNTARILY AND INTELLIGENTLY.”</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allowed</a:t>
            </a:r>
            <a:r>
              <a:rPr lang="en-US" baseline="0" dirty="0"/>
              <a:t> to transfer, receiving states have to provide supervision consistently in how they would supervised an supervised individual sentenced in the receiving state.  Although most states fulfill this requirement well under the compact requirements, it can be a training issue for stakeholders involved in supervision decisions or rehabilitation programs.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4833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279175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245271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303687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Learn about how the compact’s function, what authority the compact rules have and implications for not complying with the compact requirements</a:t>
            </a:r>
          </a:p>
          <a:p>
            <a:pPr marL="171450" indent="-171450">
              <a:buFont typeface="Arial" panose="020B0604020202020204" pitchFamily="34" charset="0"/>
              <a:buChar char="•"/>
            </a:pPr>
            <a:r>
              <a:rPr lang="en-US" baseline="0" dirty="0"/>
              <a:t>What are the specific functions of ICAOS</a:t>
            </a:r>
          </a:p>
          <a:p>
            <a:pPr marL="171450" indent="-171450">
              <a:buFont typeface="Arial" panose="020B0604020202020204" pitchFamily="34" charset="0"/>
              <a:buChar char="•"/>
            </a:pPr>
            <a:r>
              <a:rPr lang="en-US" baseline="0" dirty="0"/>
              <a:t>who is required to be transferred through the compacts</a:t>
            </a:r>
          </a:p>
          <a:p>
            <a:pPr marL="171450" indent="-171450">
              <a:buFont typeface="Arial" panose="020B0604020202020204" pitchFamily="34" charset="0"/>
              <a:buChar char="•"/>
            </a:pPr>
            <a:r>
              <a:rPr lang="en-US" baseline="0" dirty="0"/>
              <a:t>high level look at states’ responsibilities and </a:t>
            </a:r>
          </a:p>
          <a:p>
            <a:pPr marL="171450" indent="-171450">
              <a:buFont typeface="Arial" panose="020B0604020202020204" pitchFamily="34" charset="0"/>
              <a:buChar char="•"/>
            </a:pPr>
            <a:r>
              <a:rPr lang="en-US" baseline="0" dirty="0"/>
              <a:t>what resources available to help answer questions regarding compact cases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381059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818657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2837847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ICAOS has numerous resources for stakeholders involved in compact operations.</a:t>
            </a:r>
          </a:p>
          <a:p>
            <a:r>
              <a:rPr lang="en-US" baseline="0" dirty="0"/>
              <a:t>CORE, </a:t>
            </a:r>
          </a:p>
          <a:p>
            <a:r>
              <a:rPr lang="en-US" baseline="0" dirty="0"/>
              <a:t>ICAOS support site (training resources (including </a:t>
            </a:r>
            <a:r>
              <a:rPr lang="en-US" baseline="0" dirty="0" err="1"/>
              <a:t>Ondemand</a:t>
            </a:r>
            <a:r>
              <a:rPr lang="en-US" baseline="0" dirty="0"/>
              <a:t>), FAQ’s for ICOTS users, forums for state’s to share resources and dialogue)</a:t>
            </a:r>
          </a:p>
          <a:p>
            <a:r>
              <a:rPr lang="en-US" baseline="0" dirty="0"/>
              <a:t>ICOTS public </a:t>
            </a:r>
            <a:r>
              <a:rPr lang="en-US" baseline="0" dirty="0" err="1"/>
              <a:t>webportal</a:t>
            </a:r>
            <a:r>
              <a:rPr lang="en-US" baseline="0" dirty="0"/>
              <a:t> available to see a particular offender who may be transferred through the compact and contact info for each state</a:t>
            </a:r>
          </a:p>
          <a:p>
            <a:r>
              <a:rPr lang="en-US" baseline="0" dirty="0"/>
              <a:t>ICAOS </a:t>
            </a:r>
            <a:r>
              <a:rPr lang="en-US" baseline="0" dirty="0" err="1"/>
              <a:t>Benchbook</a:t>
            </a:r>
            <a:r>
              <a:rPr lang="en-US" baseline="0" dirty="0"/>
              <a:t>, comprehensive legal resource</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237373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3888951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3685892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223492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22227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Always important to highlight purposes of compact.  No decisions or actions should be made that do not support these.</a:t>
            </a:r>
          </a:p>
          <a:p>
            <a:r>
              <a:rPr lang="en-US" baseline="0" dirty="0"/>
              <a:t>Promote Public Safety</a:t>
            </a:r>
          </a:p>
          <a:p>
            <a:r>
              <a:rPr lang="en-US" baseline="0" dirty="0"/>
              <a:t>Protect Victim’s rights</a:t>
            </a:r>
          </a:p>
          <a:p>
            <a:r>
              <a:rPr lang="en-US" baseline="0" dirty="0"/>
              <a:t>Ensure supervision techniques are consistent with instate supervised individuals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supervised individuals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333832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authority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26438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each state passed like</a:t>
            </a:r>
            <a:r>
              <a:rPr lang="en-US" baseline="0" dirty="0"/>
              <a:t> legislation to become a member of the Compacts, knowing this legislation is exists key to knowing each states’ obligations which requires the state to comply with rules and enforce and effectuate the compact business in each state.  Mention state council role and ensuring resources exist for states to comply with compact obligations.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63633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03603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a:t>
            </a:r>
            <a:r>
              <a:rPr lang="en-US" baseline="0" dirty="0"/>
              <a:t> made up of the states, DC, US Virgin Islands and PR .The Commission has rule making authority and the authority to enforce compliance upon its members</a:t>
            </a:r>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7896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compact rules are binding on all state officials and states’ citizens.   </a:t>
            </a:r>
          </a:p>
          <a:p>
            <a:r>
              <a:rPr lang="en-US" baseline="0" dirty="0"/>
              <a:t>The rules and by-laws adopted by states also address how noncompliance is handled.  </a:t>
            </a:r>
          </a:p>
          <a:p>
            <a:r>
              <a:rPr lang="en-US" baseline="0" dirty="0"/>
              <a:t>Corrective actions could require states to complete a corrective action plan, require training and in some cases could lead to the Commission to file suit in federal court against a defaulting state.     </a:t>
            </a:r>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7494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12/3/2024</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12/3/2024</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12/3/2024</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12/3/2024</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12/3/2024</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12/3/2024</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12/3/2024</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12/3/2024</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12/3/2024</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12/3/2024</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12/3/2024</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12/3/2024</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hyperlink" Target="https://www.interstatecompact.org/regions-stat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hyperlink" Target="https://interstatecompact.org/user/login?destination=/litmos-api" TargetMode="External"/><Relationship Id="rId3" Type="http://schemas.openxmlformats.org/officeDocument/2006/relationships/notesSlide" Target="../notesSlides/notesSlide22.xml"/><Relationship Id="rId7" Type="http://schemas.openxmlformats.org/officeDocument/2006/relationships/hyperlink" Target="https://interstatecompact.org/core-search"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1.jpg"/><Relationship Id="rId11" Type="http://schemas.openxmlformats.org/officeDocument/2006/relationships/image" Target="../media/image24.png"/><Relationship Id="rId5" Type="http://schemas.openxmlformats.org/officeDocument/2006/relationships/hyperlink" Target="https://interstatecompact.org/bench-book" TargetMode="External"/><Relationship Id="rId10" Type="http://schemas.openxmlformats.org/officeDocument/2006/relationships/image" Target="../media/image23.png"/><Relationship Id="rId4" Type="http://schemas.openxmlformats.org/officeDocument/2006/relationships/hyperlink" Target="https://interstatecompact.org/user/login?destination=/zendesk-api" TargetMode="Externa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ICAOS State Councils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C859BB-9DED-4BC3-A24A-683432F38FB3}"/>
              </a:ext>
            </a:extLst>
          </p:cNvPr>
          <p:cNvGrpSpPr/>
          <p:nvPr/>
        </p:nvGrpSpPr>
        <p:grpSpPr>
          <a:xfrm>
            <a:off x="3267056" y="1773364"/>
            <a:ext cx="4587414" cy="1575133"/>
            <a:chOff x="810119" y="1631550"/>
            <a:chExt cx="3202734" cy="738655"/>
          </a:xfrm>
        </p:grpSpPr>
        <p:sp>
          <p:nvSpPr>
            <p:cNvPr id="1036" name="Rectangle 1035">
              <a:extLst>
                <a:ext uri="{FF2B5EF4-FFF2-40B4-BE49-F238E27FC236}">
                  <a16:creationId xmlns:a16="http://schemas.microsoft.com/office/drawing/2014/main" id="{1B14BE5B-21DC-47E0-8177-5D05CFFDF548}"/>
                </a:ext>
              </a:extLst>
            </p:cNvPr>
            <p:cNvSpPr/>
            <p:nvPr/>
          </p:nvSpPr>
          <p:spPr>
            <a:xfrm>
              <a:off x="810119" y="1631550"/>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63">
              <a:extLst>
                <a:ext uri="{FF2B5EF4-FFF2-40B4-BE49-F238E27FC236}">
                  <a16:creationId xmlns:a16="http://schemas.microsoft.com/office/drawing/2014/main" id="{8F7A174D-DAFD-4582-9472-A624813A8C08}"/>
                </a:ext>
              </a:extLst>
            </p:cNvPr>
            <p:cNvSpPr txBox="1">
              <a:spLocks/>
            </p:cNvSpPr>
            <p:nvPr/>
          </p:nvSpPr>
          <p:spPr>
            <a:xfrm>
              <a:off x="898348" y="1721123"/>
              <a:ext cx="2885471" cy="19586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endParaRPr lang="en-US" sz="1600" dirty="0">
                <a:solidFill>
                  <a:schemeClr val="bg1"/>
                </a:solidFill>
                <a:latin typeface="Garamond" panose="02020404030301010803" pitchFamily="18" charset="0"/>
                <a:cs typeface="Segoe UI" panose="020B0502040204020203" pitchFamily="34" charset="0"/>
              </a:endParaRPr>
            </a:p>
          </p:txBody>
        </p: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274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5229585" y="2215518"/>
            <a:ext cx="6310958" cy="32624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2400" dirty="0">
                <a:solidFill>
                  <a:srgbClr val="102747"/>
                </a:solidFill>
              </a:rPr>
              <a:t>Pursuant to Rule 2.110, no state may allow a person covered by the Compact to relocate to another state except as provided by the Compact and its rules. </a:t>
            </a: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endParaRPr lang="en-US" sz="2400" dirty="0">
              <a:solidFill>
                <a:srgbClr val="102747"/>
              </a:solidFill>
            </a:endParaRP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2400" dirty="0">
                <a:solidFill>
                  <a:srgbClr val="102747"/>
                </a:solidFill>
              </a:rPr>
              <a:t>Therefore, a court cannot order or direct an eligible supervised individual to leave a state and relocate to another state unless such relocation occurs in accordance with the Compact and its rules.</a:t>
            </a:r>
          </a:p>
        </p:txBody>
      </p:sp>
      <p:cxnSp>
        <p:nvCxnSpPr>
          <p:cNvPr id="13" name="Straight Connector 12">
            <a:extLst>
              <a:ext uri="{FF2B5EF4-FFF2-40B4-BE49-F238E27FC236}">
                <a16:creationId xmlns:a16="http://schemas.microsoft.com/office/drawing/2014/main" id="{FB636B81-E366-40A1-A22C-E23DE020F5B1}"/>
              </a:ext>
            </a:extLst>
          </p:cNvPr>
          <p:cNvCxnSpPr/>
          <p:nvPr/>
        </p:nvCxnSpPr>
        <p:spPr>
          <a:xfrm>
            <a:off x="5521133" y="3663843"/>
            <a:ext cx="53854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99096D-53AA-43EE-BCB2-8D0CE8651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 y="2184428"/>
            <a:ext cx="3939584" cy="2628203"/>
          </a:xfrm>
          <a:prstGeom prst="rect">
            <a:avLst/>
          </a:prstGeom>
        </p:spPr>
      </p:pic>
    </p:spTree>
    <p:custDataLst>
      <p:tags r:id="rId1"/>
    </p:custDataLst>
    <p:extLst>
      <p:ext uri="{BB962C8B-B14F-4D97-AF65-F5344CB8AC3E}">
        <p14:creationId xmlns:p14="http://schemas.microsoft.com/office/powerpoint/2010/main" val="204517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Supervised individual intends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211615" y="1446511"/>
            <a:ext cx="2058961" cy="1077218"/>
          </a:xfrm>
          <a:prstGeom prst="rect">
            <a:avLst/>
          </a:prstGeom>
          <a:noFill/>
        </p:spPr>
        <p:txBody>
          <a:bodyPr wrap="none" rtlCol="0" anchor="ctr">
            <a:spAutoFit/>
          </a:bodyPr>
          <a:lstStyle/>
          <a:p>
            <a:pPr algn="ctr"/>
            <a:r>
              <a:rPr lang="en-US" sz="3200" b="1" dirty="0">
                <a:solidFill>
                  <a:srgbClr val="102747"/>
                </a:solidFill>
              </a:rPr>
              <a:t>Supervised</a:t>
            </a:r>
          </a:p>
          <a:p>
            <a:pPr algn="ctr"/>
            <a:r>
              <a:rPr lang="en-US" sz="3200" b="1" dirty="0">
                <a:solidFill>
                  <a:srgbClr val="102747"/>
                </a:solidFill>
              </a:rPr>
              <a:t>Individual</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Key Definitions Determining Eligibility</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033" y="200117"/>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7949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Eligibility Criteria</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31193" y="194203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60043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Time Remaining on Supervision</a:t>
            </a:r>
          </a:p>
          <a:p>
            <a:pPr marL="0" indent="0">
              <a:lnSpc>
                <a:spcPct val="100000"/>
              </a:lnSpc>
              <a:spcBef>
                <a:spcPts val="0"/>
              </a:spcBef>
              <a:spcAft>
                <a:spcPts val="1200"/>
              </a:spcAft>
              <a:buNone/>
            </a:pPr>
            <a:r>
              <a:rPr lang="en-US" sz="1800" dirty="0"/>
              <a:t>&gt;= 90 calendar days or an indefinite period of supervision remaining </a:t>
            </a:r>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228348" y="2536052"/>
            <a:ext cx="2620262"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Substantial Compliance</a:t>
            </a:r>
          </a:p>
          <a:p>
            <a:pPr marL="0" indent="0">
              <a:lnSpc>
                <a:spcPct val="100000"/>
              </a:lnSpc>
              <a:spcBef>
                <a:spcPts val="0"/>
              </a:spcBef>
              <a:spcAft>
                <a:spcPts val="1200"/>
              </a:spcAft>
              <a:buNone/>
            </a:pPr>
            <a:r>
              <a:rPr lang="en-US" sz="1800" dirty="0"/>
              <a:t>No initiation of revocation proceedings by Sending State</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769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800" dirty="0"/>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AB20B3F4-0654-40B6-9C0E-59F84AF36858}"/>
              </a:ext>
            </a:extLst>
          </p:cNvPr>
          <p:cNvSpPr txBox="1">
            <a:spLocks/>
          </p:cNvSpPr>
          <p:nvPr/>
        </p:nvSpPr>
        <p:spPr>
          <a:xfrm>
            <a:off x="6160492" y="5750293"/>
            <a:ext cx="5555256"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solidFill>
                  <a:schemeClr val="bg1">
                    <a:lumMod val="65000"/>
                  </a:schemeClr>
                </a:solidFill>
              </a:rPr>
              <a:t> </a:t>
            </a:r>
          </a:p>
        </p:txBody>
      </p: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8" name="Content Placeholder 2">
            <a:extLst>
              <a:ext uri="{FF2B5EF4-FFF2-40B4-BE49-F238E27FC236}">
                <a16:creationId xmlns:a16="http://schemas.microsoft.com/office/drawing/2014/main" id="{74C64242-678C-466C-A47C-4E54EB4F886D}"/>
              </a:ext>
            </a:extLst>
          </p:cNvPr>
          <p:cNvSpPr txBox="1">
            <a:spLocks/>
          </p:cNvSpPr>
          <p:nvPr/>
        </p:nvSpPr>
        <p:spPr>
          <a:xfrm>
            <a:off x="9194721" y="2541248"/>
            <a:ext cx="2233714"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Justification/Reason</a:t>
            </a:r>
          </a:p>
          <a:p>
            <a:pPr>
              <a:lnSpc>
                <a:spcPct val="100000"/>
              </a:lnSpc>
              <a:spcBef>
                <a:spcPts val="0"/>
              </a:spcBef>
              <a:spcAft>
                <a:spcPts val="1200"/>
              </a:spcAft>
            </a:pPr>
            <a:r>
              <a:rPr lang="en-US" sz="1800" dirty="0"/>
              <a:t>Resident </a:t>
            </a:r>
          </a:p>
          <a:p>
            <a:pPr>
              <a:lnSpc>
                <a:spcPct val="100000"/>
              </a:lnSpc>
              <a:spcBef>
                <a:spcPts val="0"/>
              </a:spcBef>
              <a:spcAft>
                <a:spcPts val="1200"/>
              </a:spcAft>
            </a:pPr>
            <a:r>
              <a:rPr lang="en-US" sz="1800" dirty="0"/>
              <a:t>Family </a:t>
            </a:r>
          </a:p>
          <a:p>
            <a:pPr>
              <a:lnSpc>
                <a:spcPct val="100000"/>
              </a:lnSpc>
              <a:spcBef>
                <a:spcPts val="0"/>
              </a:spcBef>
              <a:spcAft>
                <a:spcPts val="1200"/>
              </a:spcAft>
            </a:pPr>
            <a:r>
              <a:rPr lang="en-US" sz="1800" dirty="0"/>
              <a:t>Employment</a:t>
            </a:r>
          </a:p>
          <a:p>
            <a:pPr>
              <a:lnSpc>
                <a:spcPct val="100000"/>
              </a:lnSpc>
              <a:spcBef>
                <a:spcPts val="0"/>
              </a:spcBef>
              <a:spcAft>
                <a:spcPts val="1200"/>
              </a:spcAft>
            </a:pPr>
            <a:r>
              <a:rPr lang="en-US" sz="1800" dirty="0"/>
              <a:t>Military Orders</a:t>
            </a:r>
          </a:p>
          <a:p>
            <a:pPr>
              <a:lnSpc>
                <a:spcPct val="100000"/>
              </a:lnSpc>
              <a:spcBef>
                <a:spcPts val="0"/>
              </a:spcBef>
              <a:spcAft>
                <a:spcPts val="1200"/>
              </a:spcAft>
            </a:pPr>
            <a:r>
              <a:rPr lang="en-US" sz="1800" dirty="0"/>
              <a:t>Discretionary/ Correctional Sense</a:t>
            </a:r>
          </a:p>
          <a:p>
            <a:pPr marL="0" indent="0">
              <a:lnSpc>
                <a:spcPct val="100000"/>
              </a:lnSpc>
              <a:spcBef>
                <a:spcPts val="0"/>
              </a:spcBef>
              <a:spcAft>
                <a:spcPts val="1200"/>
              </a:spcAft>
              <a:buNone/>
            </a:pPr>
            <a:endParaRPr lang="en-US" sz="1800" dirty="0"/>
          </a:p>
        </p:txBody>
      </p:sp>
      <p:pic>
        <p:nvPicPr>
          <p:cNvPr id="5" name="Picture 3" descr="ICAOS_Logo">
            <a:extLst>
              <a:ext uri="{FF2B5EF4-FFF2-40B4-BE49-F238E27FC236}">
                <a16:creationId xmlns:a16="http://schemas.microsoft.com/office/drawing/2014/main" id="{49FFE2C2-3FE4-66D5-C315-164833FDB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9272" y="139853"/>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985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14</a:t>
            </a:fld>
            <a:endParaRPr lang="en-US" dirty="0">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t>Supervised individual agrees to conditions imposed by </a:t>
              </a:r>
              <a:r>
                <a:rPr lang="en-US" sz="2400" u="sng" dirty="0"/>
                <a:t>BOTH Sending &amp; Receiving States</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Supervised individual applying for transfer </a:t>
              </a:r>
              <a:r>
                <a:rPr lang="en-US" sz="2400" u="sng" dirty="0">
                  <a:solidFill>
                    <a:prstClr val="black"/>
                  </a:solidFill>
                </a:rPr>
                <a:t>WAIVE rights for extradition </a:t>
              </a:r>
              <a:endParaRPr lang="en-US" sz="1600" u="sng"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43957"/>
            <a:ext cx="2992666" cy="1256613"/>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Sentencing Authority in the </a:t>
              </a:r>
              <a:r>
                <a:rPr lang="en-US" sz="2400" u="sng" dirty="0"/>
                <a:t>Sending State </a:t>
              </a:r>
              <a:r>
                <a:rPr lang="en-US" sz="2400" dirty="0"/>
                <a:t>determines duration of Supervision</a:t>
              </a: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4896" y="1692732"/>
            <a:ext cx="1752403" cy="584775"/>
          </a:xfrm>
          <a:prstGeom prst="rect">
            <a:avLst/>
          </a:prstGeom>
          <a:noFill/>
        </p:spPr>
        <p:txBody>
          <a:bodyPr wrap="none" rtlCol="0" anchor="ctr">
            <a:spAutoFit/>
          </a:bodyPr>
          <a:lstStyle/>
          <a:p>
            <a:pPr algn="ctr"/>
            <a:r>
              <a:rPr lang="en-US" sz="3200" b="1" dirty="0">
                <a:solidFill>
                  <a:srgbClr val="102747"/>
                </a:solidFill>
              </a:rPr>
              <a:t>Duration</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95184" y="1696350"/>
            <a:ext cx="2097049" cy="584775"/>
          </a:xfrm>
          <a:prstGeom prst="rect">
            <a:avLst/>
          </a:prstGeom>
          <a:noFill/>
        </p:spPr>
        <p:txBody>
          <a:bodyPr wrap="none" rtlCol="0" anchor="ctr">
            <a:spAutoFit/>
          </a:bodyPr>
          <a:lstStyle/>
          <a:p>
            <a:pPr algn="ctr"/>
            <a:r>
              <a:rPr lang="en-US" sz="3200" b="1" dirty="0">
                <a:solidFill>
                  <a:srgbClr val="102747"/>
                </a:solidFill>
              </a:rPr>
              <a:t>Conditions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9116265" y="1692732"/>
            <a:ext cx="1344663" cy="584775"/>
          </a:xfrm>
          <a:prstGeom prst="rect">
            <a:avLst/>
          </a:prstGeom>
          <a:noFill/>
        </p:spPr>
        <p:txBody>
          <a:bodyPr wrap="none" rtlCol="0" anchor="ctr">
            <a:spAutoFit/>
          </a:bodyPr>
          <a:lstStyle/>
          <a:p>
            <a:pPr algn="ctr"/>
            <a:r>
              <a:rPr lang="en-US" sz="3200" b="1" dirty="0">
                <a:solidFill>
                  <a:srgbClr val="102747"/>
                </a:solidFill>
              </a:rPr>
              <a:t>Waiver</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Elements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9383" y="229525"/>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nuary &lt;strong&gt;Calendar&lt;/strong&gt; Picture | Free Photograph | Photos Public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083" y="4339163"/>
            <a:ext cx="2586023" cy="1724015"/>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4" name="Picture 3" descr="Terms and &lt;strong&gt;Conditions&lt;/strong&gt;"/>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47625" y="4364683"/>
            <a:ext cx="2853739" cy="1693218"/>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247" y="4405924"/>
            <a:ext cx="3448553" cy="1852001"/>
          </a:xfrm>
          <a:prstGeom prst="rect">
            <a:avLst/>
          </a:prstGeom>
          <a:effectLst>
            <a:softEdge rad="127000"/>
          </a:effectLst>
        </p:spPr>
      </p:pic>
    </p:spTree>
    <p:custDataLst>
      <p:tags r:id="rId1"/>
    </p:custDataLst>
    <p:extLst>
      <p:ext uri="{BB962C8B-B14F-4D97-AF65-F5344CB8AC3E}">
        <p14:creationId xmlns:p14="http://schemas.microsoft.com/office/powerpoint/2010/main" val="22634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03" y="4218006"/>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i="1" dirty="0"/>
              <a:t>‘Participation in the ICAOS ensures not only the controlled movement of supervised individuals under community supervision, but also that out-of-state supervised individuals will be given the same resources and supervision provided to similar in-state supervised individuals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96977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supervised individuals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6834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963478" y="1445704"/>
            <a:ext cx="5382809" cy="4212974"/>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flipV="1">
            <a:off x="6374296" y="6457950"/>
            <a:ext cx="4839804" cy="35615"/>
          </a:xfrm>
          <a:prstGeom prst="line">
            <a:avLst/>
          </a:prstGeom>
          <a:ln>
            <a:solidFill>
              <a:srgbClr val="102747"/>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585871" y="706528"/>
            <a:ext cx="4173024" cy="44755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State Council Role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476250" y="1882587"/>
            <a:ext cx="4392267" cy="410118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Provide mechanism for empowerment and awareness of Compact processes;</a:t>
            </a:r>
          </a:p>
          <a:p>
            <a:r>
              <a:rPr lang="en-US" altLang="en-US" sz="2400" dirty="0"/>
              <a:t>Determine state impact of Commission action(s) or potential action(s);</a:t>
            </a:r>
          </a:p>
          <a:p>
            <a:r>
              <a:rPr lang="en-US" altLang="en-US" sz="2400" dirty="0"/>
              <a:t>Assist in developing Compact policy;</a:t>
            </a:r>
          </a:p>
          <a:p>
            <a:r>
              <a:rPr lang="en-US" altLang="en-US" sz="2400" dirty="0"/>
              <a:t>Appoint Acting Commissioner in absence of appointed Commissioner</a:t>
            </a:r>
          </a:p>
          <a:p>
            <a:pPr marL="0" indent="0">
              <a:lnSpc>
                <a:spcPct val="100000"/>
              </a:lnSpc>
              <a:spcBef>
                <a:spcPts val="0"/>
              </a:spcBef>
              <a:spcAft>
                <a:spcPts val="1200"/>
              </a:spcAft>
              <a:buFont typeface="Garamond" panose="02020404030301010803" pitchFamily="18" charset="0"/>
              <a:buNone/>
            </a:pPr>
            <a:endParaRPr lang="en-US" sz="1600" dirty="0"/>
          </a:p>
        </p:txBody>
      </p:sp>
      <p:sp>
        <p:nvSpPr>
          <p:cNvPr id="15" name="Footer Placeholder 6">
            <a:extLst>
              <a:ext uri="{FF2B5EF4-FFF2-40B4-BE49-F238E27FC236}">
                <a16:creationId xmlns:a16="http://schemas.microsoft.com/office/drawing/2014/main" id="{B622D9A7-4ADF-44B9-A4B5-AF89C3C4384E}"/>
              </a:ext>
            </a:extLst>
          </p:cNvPr>
          <p:cNvSpPr>
            <a:spLocks noGrp="1"/>
          </p:cNvSpPr>
          <p:nvPr>
            <p:ph type="ftr" sz="quarter" idx="11"/>
          </p:nvPr>
        </p:nvSpPr>
        <p:spPr>
          <a:xfrm>
            <a:off x="476250" y="6275388"/>
            <a:ext cx="4114800" cy="365125"/>
          </a:xfrm>
        </p:spPr>
        <p:txBody>
          <a:bodyPr vert="horz" lIns="0" tIns="45720" rIns="91440" bIns="45720" rtlCol="0" anchor="ctr"/>
          <a:lstStyle/>
          <a:p>
            <a:pPr algn="l"/>
            <a:r>
              <a:rPr lang="en-US" dirty="0"/>
              <a:t>Statute Article IV</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2" y="1445704"/>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06817" y="1445704"/>
            <a:ext cx="5033726" cy="4308872"/>
          </a:xfrm>
          <a:prstGeom prst="rect">
            <a:avLst/>
          </a:prstGeom>
          <a:noFill/>
        </p:spPr>
        <p:txBody>
          <a:bodyPr wrap="square" rtlCol="0">
            <a:spAutoFit/>
          </a:bodyPr>
          <a:lstStyle/>
          <a:p>
            <a:r>
              <a:rPr lang="en-US" sz="3200" i="1" dirty="0">
                <a:solidFill>
                  <a:schemeClr val="bg1"/>
                </a:solidFill>
              </a:rPr>
              <a:t>Each state determines their state council membership. Membership must include at least one of the following:</a:t>
            </a:r>
          </a:p>
          <a:p>
            <a:pPr marL="285750" indent="-285750">
              <a:buFont typeface="Arial" panose="020B0604020202020204" pitchFamily="34" charset="0"/>
              <a:buChar char="•"/>
            </a:pPr>
            <a:r>
              <a:rPr lang="en-US" sz="3200" i="1" dirty="0">
                <a:solidFill>
                  <a:schemeClr val="bg1"/>
                </a:solidFill>
              </a:rPr>
              <a:t>Governor Representative</a:t>
            </a:r>
          </a:p>
          <a:p>
            <a:pPr marL="285750" indent="-285750">
              <a:buFont typeface="Arial" panose="020B0604020202020204" pitchFamily="34" charset="0"/>
              <a:buChar char="•"/>
            </a:pPr>
            <a:r>
              <a:rPr lang="en-US" sz="3200" i="1" dirty="0">
                <a:solidFill>
                  <a:schemeClr val="bg1"/>
                </a:solidFill>
              </a:rPr>
              <a:t>Legislative Representative</a:t>
            </a:r>
          </a:p>
          <a:p>
            <a:pPr marL="285750" indent="-285750">
              <a:buFont typeface="Arial" panose="020B0604020202020204" pitchFamily="34" charset="0"/>
              <a:buChar char="•"/>
            </a:pPr>
            <a:r>
              <a:rPr lang="en-US" sz="3200" i="1" dirty="0">
                <a:solidFill>
                  <a:schemeClr val="bg1"/>
                </a:solidFill>
              </a:rPr>
              <a:t>Judicial Representative</a:t>
            </a:r>
          </a:p>
          <a:p>
            <a:pPr marL="285750" indent="-285750">
              <a:buFont typeface="Arial" panose="020B0604020202020204" pitchFamily="34" charset="0"/>
              <a:buChar char="•"/>
            </a:pPr>
            <a:r>
              <a:rPr lang="en-US" sz="3200" i="1" dirty="0">
                <a:solidFill>
                  <a:schemeClr val="bg1"/>
                </a:solidFill>
              </a:rPr>
              <a:t>Victim’s Advocate</a:t>
            </a:r>
          </a:p>
          <a:p>
            <a:endParaRPr lang="en-US" dirty="0">
              <a:solidFill>
                <a:schemeClr val="bg1"/>
              </a:solidFill>
            </a:endParaRPr>
          </a:p>
        </p:txBody>
      </p:sp>
    </p:spTree>
    <p:custDataLst>
      <p:tags r:id="rId1"/>
    </p:custDataLst>
    <p:extLst>
      <p:ext uri="{BB962C8B-B14F-4D97-AF65-F5344CB8AC3E}">
        <p14:creationId xmlns:p14="http://schemas.microsoft.com/office/powerpoint/2010/main" val="12243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Empowerment</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00109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Each state is required by statute to establish a state council for overseeing its intrastate affairs dealing with the Compact.  </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An active State Council can have a positive influence on a state’s compact operation.</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State councils can serve as an advocate when seeking resources, improving operations, resolving disputes and conducting training.</a:t>
            </a:r>
          </a:p>
        </p:txBody>
      </p:sp>
    </p:spTree>
    <p:custDataLst>
      <p:tags r:id="rId1"/>
    </p:custDataLst>
    <p:extLst>
      <p:ext uri="{BB962C8B-B14F-4D97-AF65-F5344CB8AC3E}">
        <p14:creationId xmlns:p14="http://schemas.microsoft.com/office/powerpoint/2010/main" val="154594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219768"/>
            <a:ext cx="3875120" cy="1834220"/>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Appointment Considerations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72437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Process can be lengthy &amp; cumbersome.</a:t>
            </a:r>
          </a:p>
          <a:p>
            <a:pPr>
              <a:lnSpc>
                <a:spcPct val="100000"/>
              </a:lnSpc>
              <a:spcBef>
                <a:spcPts val="0"/>
              </a:spcBef>
              <a:spcAft>
                <a:spcPts val="600"/>
              </a:spcAft>
            </a:pPr>
            <a:r>
              <a:rPr lang="en-US" sz="2400" dirty="0"/>
              <a:t>Recommending suitable candidates for appointment who are willing to serve, may speed up the appointment process. </a:t>
            </a:r>
          </a:p>
          <a:p>
            <a:pPr>
              <a:lnSpc>
                <a:spcPct val="100000"/>
              </a:lnSpc>
              <a:spcBef>
                <a:spcPts val="0"/>
              </a:spcBef>
              <a:spcAft>
                <a:spcPts val="600"/>
              </a:spcAft>
            </a:pPr>
            <a:r>
              <a:rPr lang="en-US" sz="2400" dirty="0"/>
              <a:t>Factors to consider when recommending appointments include:  </a:t>
            </a:r>
          </a:p>
          <a:p>
            <a:pPr lvl="1">
              <a:lnSpc>
                <a:spcPct val="100000"/>
              </a:lnSpc>
              <a:spcBef>
                <a:spcPts val="0"/>
              </a:spcBef>
              <a:spcAft>
                <a:spcPts val="600"/>
              </a:spcAft>
            </a:pPr>
            <a:r>
              <a:rPr lang="en-US" sz="2000" dirty="0"/>
              <a:t>Is the candidate willing to serve on the council?</a:t>
            </a:r>
          </a:p>
          <a:p>
            <a:pPr lvl="1">
              <a:lnSpc>
                <a:spcPct val="100000"/>
              </a:lnSpc>
              <a:spcBef>
                <a:spcPts val="0"/>
              </a:spcBef>
              <a:spcAft>
                <a:spcPts val="600"/>
              </a:spcAft>
            </a:pPr>
            <a:r>
              <a:rPr lang="en-US" sz="2000" dirty="0"/>
              <a:t>Does the candidate have a demonstrated interest in the compact process?</a:t>
            </a:r>
          </a:p>
          <a:p>
            <a:pPr lvl="1">
              <a:lnSpc>
                <a:spcPct val="100000"/>
              </a:lnSpc>
              <a:spcBef>
                <a:spcPts val="0"/>
              </a:spcBef>
              <a:spcAft>
                <a:spcPts val="600"/>
              </a:spcAft>
            </a:pPr>
            <a:r>
              <a:rPr lang="en-US" sz="2000" dirty="0"/>
              <a:t>Is the individual well known in the criminal justice community?</a:t>
            </a:r>
          </a:p>
          <a:p>
            <a:pPr lvl="1">
              <a:lnSpc>
                <a:spcPct val="100000"/>
              </a:lnSpc>
              <a:spcBef>
                <a:spcPts val="0"/>
              </a:spcBef>
              <a:spcAft>
                <a:spcPts val="600"/>
              </a:spcAft>
            </a:pPr>
            <a:r>
              <a:rPr lang="en-US" sz="2000" dirty="0"/>
              <a:t>Is the candidate influential? </a:t>
            </a:r>
          </a:p>
          <a:p>
            <a:pPr>
              <a:lnSpc>
                <a:spcPct val="100000"/>
              </a:lnSpc>
              <a:spcBef>
                <a:spcPts val="0"/>
              </a:spcBef>
              <a:spcAft>
                <a:spcPts val="600"/>
              </a:spcAft>
            </a:pPr>
            <a:endParaRPr lang="en-US" sz="2400" dirty="0"/>
          </a:p>
        </p:txBody>
      </p:sp>
    </p:spTree>
    <p:custDataLst>
      <p:tags r:id="rId1"/>
    </p:custDataLst>
    <p:extLst>
      <p:ext uri="{BB962C8B-B14F-4D97-AF65-F5344CB8AC3E}">
        <p14:creationId xmlns:p14="http://schemas.microsoft.com/office/powerpoint/2010/main" val="3042922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Member’s Role</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46276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Understand the compact process</a:t>
            </a:r>
          </a:p>
          <a:p>
            <a:pPr>
              <a:lnSpc>
                <a:spcPct val="100000"/>
              </a:lnSpc>
              <a:spcBef>
                <a:spcPts val="0"/>
              </a:spcBef>
              <a:spcAft>
                <a:spcPts val="600"/>
              </a:spcAft>
            </a:pPr>
            <a:r>
              <a:rPr lang="en-US" sz="2400" dirty="0"/>
              <a:t>Be familiar with Commissioner appointment process</a:t>
            </a:r>
          </a:p>
          <a:p>
            <a:pPr>
              <a:lnSpc>
                <a:spcPct val="100000"/>
              </a:lnSpc>
              <a:spcBef>
                <a:spcPts val="0"/>
              </a:spcBef>
              <a:spcAft>
                <a:spcPts val="600"/>
              </a:spcAft>
            </a:pPr>
            <a:r>
              <a:rPr lang="en-US" sz="2400" dirty="0"/>
              <a:t>Assist in determining if Compact office has adequate staff for the operation of the Compact. </a:t>
            </a:r>
          </a:p>
          <a:p>
            <a:pPr>
              <a:lnSpc>
                <a:spcPct val="100000"/>
              </a:lnSpc>
              <a:spcBef>
                <a:spcPts val="0"/>
              </a:spcBef>
              <a:spcAft>
                <a:spcPts val="600"/>
              </a:spcAft>
            </a:pPr>
            <a:r>
              <a:rPr lang="en-US" sz="2400" dirty="0"/>
              <a:t>Assist Compact Administrator in developing a network within your state to improve processes &amp; ensure compliance with rules.</a:t>
            </a:r>
          </a:p>
          <a:p>
            <a:pPr>
              <a:lnSpc>
                <a:spcPct val="100000"/>
              </a:lnSpc>
              <a:spcBef>
                <a:spcPts val="0"/>
              </a:spcBef>
              <a:spcAft>
                <a:spcPts val="600"/>
              </a:spcAft>
            </a:pPr>
            <a:r>
              <a:rPr lang="en-US" sz="2400" dirty="0"/>
              <a:t>Recommend other members that may assist in the Compact processes in your state.</a:t>
            </a:r>
          </a:p>
          <a:p>
            <a:pPr>
              <a:lnSpc>
                <a:spcPct val="100000"/>
              </a:lnSpc>
              <a:spcBef>
                <a:spcPts val="0"/>
              </a:spcBef>
              <a:spcAft>
                <a:spcPts val="600"/>
              </a:spcAft>
            </a:pPr>
            <a:endParaRPr lang="en-US" sz="2000" dirty="0"/>
          </a:p>
          <a:p>
            <a:pPr>
              <a:lnSpc>
                <a:spcPct val="100000"/>
              </a:lnSpc>
              <a:spcBef>
                <a:spcPts val="0"/>
              </a:spcBef>
              <a:spcAft>
                <a:spcPts val="600"/>
              </a:spcAft>
            </a:pPr>
            <a:endParaRPr lang="en-US" sz="2400" dirty="0"/>
          </a:p>
        </p:txBody>
      </p:sp>
    </p:spTree>
    <p:custDataLst>
      <p:tags r:id="rId1"/>
    </p:custDataLst>
    <p:extLst>
      <p:ext uri="{BB962C8B-B14F-4D97-AF65-F5344CB8AC3E}">
        <p14:creationId xmlns:p14="http://schemas.microsoft.com/office/powerpoint/2010/main" val="214517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082988" y="1987589"/>
            <a:ext cx="7109012" cy="3829498"/>
            <a:chOff x="5606398" y="760848"/>
            <a:chExt cx="6109352" cy="280460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06398" y="3565456"/>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06398" y="760848"/>
              <a:ext cx="6109352" cy="22540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In this training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Compact mechanisms, authority &amp; implications</a:t>
              </a:r>
            </a:p>
            <a:p>
              <a:pPr>
                <a:lnSpc>
                  <a:spcPct val="100000"/>
                </a:lnSpc>
                <a:spcBef>
                  <a:spcPts val="0"/>
                </a:spcBef>
                <a:spcAft>
                  <a:spcPts val="600"/>
                </a:spcAft>
              </a:pPr>
              <a:r>
                <a:rPr lang="en-US" dirty="0"/>
                <a:t>Purposes &amp; functions of ICAOS</a:t>
              </a:r>
            </a:p>
            <a:p>
              <a:pPr>
                <a:lnSpc>
                  <a:spcPct val="100000"/>
                </a:lnSpc>
                <a:spcBef>
                  <a:spcPts val="0"/>
                </a:spcBef>
                <a:spcAft>
                  <a:spcPts val="600"/>
                </a:spcAft>
              </a:pPr>
              <a:r>
                <a:rPr lang="en-US" dirty="0"/>
                <a:t>State Council Role &amp; Responsibilities</a:t>
              </a:r>
            </a:p>
            <a:p>
              <a:pPr>
                <a:lnSpc>
                  <a:spcPct val="100000"/>
                </a:lnSpc>
                <a:spcBef>
                  <a:spcPts val="0"/>
                </a:spcBef>
                <a:spcAft>
                  <a:spcPts val="600"/>
                </a:spcAft>
              </a:pPr>
              <a:r>
                <a:rPr lang="en-US" dirty="0"/>
                <a:t>Resources available</a:t>
              </a:r>
            </a:p>
          </p:txBody>
        </p:sp>
      </p:grpSp>
    </p:spTree>
    <p:custDataLst>
      <p:tags r:id="rId1"/>
    </p:custDataLst>
    <p:extLst>
      <p:ext uri="{BB962C8B-B14F-4D97-AF65-F5344CB8AC3E}">
        <p14:creationId xmlns:p14="http://schemas.microsoft.com/office/powerpoint/2010/main" val="394261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Activities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17037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Develop a dispute resolution policy and procedure</a:t>
            </a:r>
          </a:p>
          <a:p>
            <a:pPr>
              <a:lnSpc>
                <a:spcPct val="100000"/>
              </a:lnSpc>
              <a:spcBef>
                <a:spcPts val="0"/>
              </a:spcBef>
              <a:spcAft>
                <a:spcPts val="600"/>
              </a:spcAft>
            </a:pPr>
            <a:r>
              <a:rPr lang="en-US" sz="2400" dirty="0"/>
              <a:t>Assess compact office workload and needs</a:t>
            </a:r>
          </a:p>
          <a:p>
            <a:pPr>
              <a:lnSpc>
                <a:spcPct val="100000"/>
              </a:lnSpc>
              <a:spcBef>
                <a:spcPts val="0"/>
              </a:spcBef>
              <a:spcAft>
                <a:spcPts val="600"/>
              </a:spcAft>
            </a:pPr>
            <a:r>
              <a:rPr lang="en-US" sz="2400" dirty="0"/>
              <a:t>Recommend changes in Compact Office business process and procedures</a:t>
            </a:r>
          </a:p>
          <a:p>
            <a:pPr>
              <a:lnSpc>
                <a:spcPct val="100000"/>
              </a:lnSpc>
              <a:spcBef>
                <a:spcPts val="0"/>
              </a:spcBef>
              <a:spcAft>
                <a:spcPts val="600"/>
              </a:spcAft>
            </a:pPr>
            <a:r>
              <a:rPr lang="en-US" sz="2400" dirty="0"/>
              <a:t>Present on the Compact at conferences</a:t>
            </a:r>
          </a:p>
          <a:p>
            <a:pPr>
              <a:lnSpc>
                <a:spcPct val="100000"/>
              </a:lnSpc>
              <a:spcBef>
                <a:spcPts val="0"/>
              </a:spcBef>
              <a:spcAft>
                <a:spcPts val="600"/>
              </a:spcAft>
            </a:pPr>
            <a:r>
              <a:rPr lang="en-US" sz="2400" dirty="0"/>
              <a:t>Recommend legislative changes and lobby legislative groups</a:t>
            </a:r>
          </a:p>
          <a:p>
            <a:pPr>
              <a:lnSpc>
                <a:spcPct val="100000"/>
              </a:lnSpc>
              <a:spcBef>
                <a:spcPts val="0"/>
              </a:spcBef>
              <a:spcAft>
                <a:spcPts val="600"/>
              </a:spcAft>
            </a:pPr>
            <a:r>
              <a:rPr lang="en-US" sz="2400" dirty="0"/>
              <a:t>Recommend changes to the Compact rules</a:t>
            </a:r>
          </a:p>
          <a:p>
            <a:pPr>
              <a:lnSpc>
                <a:spcPct val="100000"/>
              </a:lnSpc>
              <a:spcBef>
                <a:spcPts val="0"/>
              </a:spcBef>
              <a:spcAft>
                <a:spcPts val="600"/>
              </a:spcAft>
            </a:pPr>
            <a:endParaRPr lang="en-US" sz="2000" dirty="0"/>
          </a:p>
          <a:p>
            <a:pPr>
              <a:lnSpc>
                <a:spcPct val="100000"/>
              </a:lnSpc>
              <a:spcBef>
                <a:spcPts val="0"/>
              </a:spcBef>
              <a:spcAft>
                <a:spcPts val="600"/>
              </a:spcAft>
            </a:pPr>
            <a:endParaRPr lang="en-US" sz="2400" dirty="0"/>
          </a:p>
        </p:txBody>
      </p:sp>
    </p:spTree>
    <p:custDataLst>
      <p:tags r:id="rId1"/>
    </p:custDataLst>
    <p:extLst>
      <p:ext uri="{BB962C8B-B14F-4D97-AF65-F5344CB8AC3E}">
        <p14:creationId xmlns:p14="http://schemas.microsoft.com/office/powerpoint/2010/main" val="179581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1">
            <a:extLst>
              <a:ext uri="{FF2B5EF4-FFF2-40B4-BE49-F238E27FC236}">
                <a16:creationId xmlns:a16="http://schemas.microsoft.com/office/drawing/2014/main" id="{A56AD45E-070C-437D-B5B6-2AF633571748}"/>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solidFill>
                  <a:srgbClr val="FFFFFF"/>
                </a:solidFill>
                <a:latin typeface="+mj-lt"/>
                <a:ea typeface="+mj-ea"/>
                <a:cs typeface="+mj-cs"/>
              </a:rPr>
              <a:t>State Council Toolkit</a:t>
            </a:r>
          </a:p>
        </p:txBody>
      </p:sp>
      <p:sp>
        <p:nvSpPr>
          <p:cNvPr id="4" name="Footer Placeholder 3">
            <a:extLst>
              <a:ext uri="{FF2B5EF4-FFF2-40B4-BE49-F238E27FC236}">
                <a16:creationId xmlns:a16="http://schemas.microsoft.com/office/drawing/2014/main" id="{72316903-913C-4613-A42B-B9FAD8D0EA13}"/>
              </a:ext>
            </a:extLst>
          </p:cNvPr>
          <p:cNvSpPr>
            <a:spLocks noGrp="1"/>
          </p:cNvSpPr>
          <p:nvPr>
            <p:ph type="ftr" sz="quarter" idx="11"/>
          </p:nvPr>
        </p:nvSpPr>
        <p:spPr>
          <a:xfrm>
            <a:off x="5815129" y="5962324"/>
            <a:ext cx="4114800" cy="365760"/>
          </a:xfrm>
        </p:spPr>
        <p:txBody>
          <a:bodyPr vert="horz" lIns="91440" tIns="45720" rIns="91440" bIns="45720" rtlCol="0" anchor="ctr">
            <a:normAutofit/>
          </a:bodyPr>
          <a:lstStyle/>
          <a:p>
            <a:pPr>
              <a:spcAft>
                <a:spcPts val="600"/>
              </a:spcAft>
            </a:pPr>
            <a:r>
              <a:rPr lang="en-US" sz="1100" kern="1200" dirty="0">
                <a:solidFill>
                  <a:schemeClr val="tx1"/>
                </a:solidFill>
                <a:latin typeface="+mn-lt"/>
                <a:ea typeface="+mn-ea"/>
                <a:cs typeface="+mn-cs"/>
              </a:rPr>
              <a:t>https://www.interstatecompact.org/state-council-statute</a:t>
            </a:r>
          </a:p>
        </p:txBody>
      </p:sp>
      <p:pic>
        <p:nvPicPr>
          <p:cNvPr id="9" name="Picture 8" descr="Graphical user interface, text&#10;&#10;Description automatically generated with medium confidence">
            <a:extLst>
              <a:ext uri="{FF2B5EF4-FFF2-40B4-BE49-F238E27FC236}">
                <a16:creationId xmlns:a16="http://schemas.microsoft.com/office/drawing/2014/main" id="{57A43E55-39C1-42A2-97A8-C2A1CDC0C02F}"/>
              </a:ext>
            </a:extLst>
          </p:cNvPr>
          <p:cNvPicPr>
            <a:picLocks noChangeAspect="1"/>
          </p:cNvPicPr>
          <p:nvPr/>
        </p:nvPicPr>
        <p:blipFill>
          <a:blip r:embed="rId4"/>
          <a:stretch>
            <a:fillRect/>
          </a:stretch>
        </p:blipFill>
        <p:spPr>
          <a:xfrm>
            <a:off x="4502428" y="1432888"/>
            <a:ext cx="7225748" cy="3992224"/>
          </a:xfrm>
          <a:prstGeom prst="rect">
            <a:avLst/>
          </a:prstGeom>
        </p:spPr>
      </p:pic>
      <p:sp>
        <p:nvSpPr>
          <p:cNvPr id="5" name="Slide Number Placeholder 4">
            <a:extLst>
              <a:ext uri="{FF2B5EF4-FFF2-40B4-BE49-F238E27FC236}">
                <a16:creationId xmlns:a16="http://schemas.microsoft.com/office/drawing/2014/main" id="{D43BD324-2707-478C-9B20-4EC122B0410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20ACEE5B-6B89-47D3-A969-11CC9D54FA43}" type="slidenum">
              <a:rPr lang="en-US" sz="1100">
                <a:solidFill>
                  <a:schemeClr val="tx1">
                    <a:lumMod val="50000"/>
                    <a:lumOff val="50000"/>
                  </a:schemeClr>
                </a:solidFill>
              </a:rPr>
              <a:pPr>
                <a:spcAft>
                  <a:spcPts val="600"/>
                </a:spcAft>
              </a:pPr>
              <a:t>21</a:t>
            </a:fld>
            <a:endParaRPr lang="en-US" sz="1100">
              <a:solidFill>
                <a:schemeClr val="tx1">
                  <a:lumMod val="50000"/>
                  <a:lumOff val="50000"/>
                </a:schemeClr>
              </a:solidFill>
            </a:endParaRPr>
          </a:p>
        </p:txBody>
      </p:sp>
      <p:sp>
        <p:nvSpPr>
          <p:cNvPr id="7" name="Rectangle 6">
            <a:extLst>
              <a:ext uri="{FF2B5EF4-FFF2-40B4-BE49-F238E27FC236}">
                <a16:creationId xmlns:a16="http://schemas.microsoft.com/office/drawing/2014/main" id="{A0B504E7-F38C-4D13-830F-44FAE09AC9ED}"/>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249090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ICAOS Resources: www.interstatecompact.org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8963137"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711200" y="2274633"/>
            <a:ext cx="2233714" cy="320087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Compact Online Reference Encyclopedia</a:t>
            </a:r>
          </a:p>
          <a:p>
            <a:pPr marL="0" indent="0">
              <a:lnSpc>
                <a:spcPct val="100000"/>
              </a:lnSpc>
              <a:spcBef>
                <a:spcPts val="0"/>
              </a:spcBef>
              <a:spcAft>
                <a:spcPts val="1200"/>
              </a:spcAft>
              <a:buNone/>
            </a:pPr>
            <a:r>
              <a:rPr lang="en-US" sz="1600" dirty="0"/>
              <a:t>A cross-referenced guide on all ICAOS white papers, advisory opinions, training modules, rules. PC Hearing Officer Guide and the bench book. </a:t>
            </a:r>
          </a:p>
          <a:p>
            <a:pPr marL="0" indent="0">
              <a:lnSpc>
                <a:spcPct val="100000"/>
              </a:lnSpc>
              <a:spcBef>
                <a:spcPts val="0"/>
              </a:spcBef>
              <a:spcAft>
                <a:spcPts val="1200"/>
              </a:spcAft>
              <a:buNone/>
            </a:pPr>
            <a:endParaRPr lang="en-US" sz="1600"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325277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277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Training Support</a:t>
            </a:r>
          </a:p>
          <a:p>
            <a:pPr marL="0" indent="0">
              <a:lnSpc>
                <a:spcPct val="100000"/>
              </a:lnSpc>
              <a:spcBef>
                <a:spcPts val="0"/>
              </a:spcBef>
              <a:spcAft>
                <a:spcPts val="1200"/>
              </a:spcAft>
              <a:buNone/>
            </a:pPr>
            <a:endParaRPr lang="en-US" sz="1400" dirty="0">
              <a:solidFill>
                <a:srgbClr val="102747"/>
              </a:solidFill>
            </a:endParaRPr>
          </a:p>
          <a:p>
            <a:pPr marL="0" indent="0">
              <a:lnSpc>
                <a:spcPct val="100000"/>
              </a:lnSpc>
              <a:spcBef>
                <a:spcPts val="0"/>
              </a:spcBef>
              <a:spcAft>
                <a:spcPts val="1200"/>
              </a:spcAft>
              <a:buNone/>
            </a:pPr>
            <a:r>
              <a:rPr lang="en-US" sz="1600" dirty="0"/>
              <a:t>All of the Commission’s training material, resources and on-demand modules in one convenient location.</a:t>
            </a:r>
          </a:p>
          <a:p>
            <a:pPr marL="0" indent="0">
              <a:lnSpc>
                <a:spcPct val="100000"/>
              </a:lnSpc>
              <a:spcBef>
                <a:spcPts val="0"/>
              </a:spcBef>
              <a:spcAft>
                <a:spcPts val="1200"/>
              </a:spcAft>
              <a:buNone/>
            </a:pPr>
            <a:endParaRPr lang="en-US" sz="2000" dirty="0">
              <a:solidFill>
                <a:srgbClr val="102747"/>
              </a:solidFill>
            </a:endParaRP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32432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70939" y="2236916"/>
            <a:ext cx="2233714" cy="230832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Interstate Compact Offender Tracking System</a:t>
            </a:r>
          </a:p>
          <a:p>
            <a:pPr marL="0" indent="0">
              <a:lnSpc>
                <a:spcPct val="100000"/>
              </a:lnSpc>
              <a:spcBef>
                <a:spcPts val="0"/>
              </a:spcBef>
              <a:spcAft>
                <a:spcPts val="1200"/>
              </a:spcAft>
              <a:buNone/>
            </a:pPr>
            <a:r>
              <a:rPr lang="en-US" sz="1600" dirty="0"/>
              <a:t>The Commission’s national tracking system that administers the transfers for all compact supervised individuals.</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198085" y="2162600"/>
            <a:ext cx="2233714" cy="25853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ICAOS Bench Book for Judges and Courts</a:t>
            </a:r>
          </a:p>
          <a:p>
            <a:pPr marL="0" indent="0">
              <a:lnSpc>
                <a:spcPct val="100000"/>
              </a:lnSpc>
              <a:spcBef>
                <a:spcPts val="0"/>
              </a:spcBef>
              <a:spcAft>
                <a:spcPts val="1200"/>
              </a:spcAft>
              <a:buNone/>
            </a:pPr>
            <a:endParaRPr lang="en-US" sz="1600" dirty="0"/>
          </a:p>
          <a:p>
            <a:pPr marL="0" indent="0">
              <a:lnSpc>
                <a:spcPct val="100000"/>
              </a:lnSpc>
              <a:spcBef>
                <a:spcPts val="0"/>
              </a:spcBef>
              <a:spcAft>
                <a:spcPts val="1200"/>
              </a:spcAft>
              <a:buNone/>
            </a:pPr>
            <a:r>
              <a:rPr lang="en-US" sz="1600" dirty="0"/>
              <a:t>The Commission’s judicial reference tool to assist judges and court personnel on the Compact. </a:t>
            </a:r>
          </a:p>
          <a:p>
            <a:pPr marL="0" indent="0">
              <a:lnSpc>
                <a:spcPct val="100000"/>
              </a:lnSpc>
              <a:spcBef>
                <a:spcPts val="0"/>
              </a:spcBef>
              <a:spcAft>
                <a:spcPts val="1200"/>
              </a:spcAft>
              <a:buNone/>
            </a:pPr>
            <a:endParaRPr lang="en-US" sz="1800" dirty="0">
              <a:solidFill>
                <a:srgbClr val="102747"/>
              </a:solidFill>
            </a:endParaRP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E6093FA2-EE2A-4E2E-ADF1-8D97E1513350}"/>
              </a:ext>
            </a:extLst>
          </p:cNvPr>
          <p:cNvSpPr txBox="1">
            <a:spLocks/>
          </p:cNvSpPr>
          <p:nvPr/>
        </p:nvSpPr>
        <p:spPr>
          <a:xfrm>
            <a:off x="6179547" y="5912231"/>
            <a:ext cx="2678704"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4"/>
              </a:rPr>
              <a:t>https://interstatecompact.org/user/login?destination=/zendesk-api</a:t>
            </a:r>
            <a:endParaRPr lang="en-US" sz="1200" dirty="0">
              <a:solidFill>
                <a:schemeClr val="bg1">
                  <a:lumMod val="65000"/>
                </a:schemeClr>
              </a:solidFill>
            </a:endParaRPr>
          </a:p>
        </p:txBody>
      </p:sp>
      <p:sp>
        <p:nvSpPr>
          <p:cNvPr id="47" name="Content Placeholder 2">
            <a:extLst>
              <a:ext uri="{FF2B5EF4-FFF2-40B4-BE49-F238E27FC236}">
                <a16:creationId xmlns:a16="http://schemas.microsoft.com/office/drawing/2014/main" id="{AEE011FE-629C-4C32-BC80-6AE310C3CBE6}"/>
              </a:ext>
            </a:extLst>
          </p:cNvPr>
          <p:cNvSpPr txBox="1">
            <a:spLocks/>
          </p:cNvSpPr>
          <p:nvPr/>
        </p:nvSpPr>
        <p:spPr>
          <a:xfrm>
            <a:off x="9025343" y="5912231"/>
            <a:ext cx="2641404"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5"/>
              </a:rPr>
              <a:t>https://interstatecompact.org/bench-book</a:t>
            </a:r>
            <a:endParaRPr lang="en-US" sz="1200" dirty="0">
              <a:solidFill>
                <a:schemeClr val="bg1">
                  <a:lumMod val="65000"/>
                </a:schemeClr>
              </a:solidFill>
            </a:endParaRPr>
          </a:p>
        </p:txBody>
      </p:sp>
      <p:pic>
        <p:nvPicPr>
          <p:cNvPr id="35" name="Picture 34">
            <a:extLst>
              <a:ext uri="{FF2B5EF4-FFF2-40B4-BE49-F238E27FC236}">
                <a16:creationId xmlns:a16="http://schemas.microsoft.com/office/drawing/2014/main" id="{A87311A4-B73F-4180-A5CC-7AAC804348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9460" y="1150590"/>
            <a:ext cx="2019088" cy="863781"/>
          </a:xfrm>
          <a:prstGeom prst="rect">
            <a:avLst/>
          </a:prstGeom>
          <a:noFill/>
          <a:ln w="38100" cap="sq">
            <a:no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CF783E87-F632-4F1E-85BE-1A9F48144A85}"/>
              </a:ext>
            </a:extLst>
          </p:cNvPr>
          <p:cNvSpPr txBox="1">
            <a:spLocks/>
          </p:cNvSpPr>
          <p:nvPr/>
        </p:nvSpPr>
        <p:spPr>
          <a:xfrm>
            <a:off x="476250" y="5926967"/>
            <a:ext cx="2684559"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7"/>
              </a:rPr>
              <a:t>https://interstatecompact.org/core-search</a:t>
            </a:r>
            <a:endParaRPr lang="en-US" sz="1200" dirty="0"/>
          </a:p>
        </p:txBody>
      </p:sp>
      <p:sp>
        <p:nvSpPr>
          <p:cNvPr id="48" name="Content Placeholder 2">
            <a:extLst>
              <a:ext uri="{FF2B5EF4-FFF2-40B4-BE49-F238E27FC236}">
                <a16:creationId xmlns:a16="http://schemas.microsoft.com/office/drawing/2014/main" id="{907CF52B-D231-4550-8AF3-378662472B48}"/>
              </a:ext>
            </a:extLst>
          </p:cNvPr>
          <p:cNvSpPr txBox="1">
            <a:spLocks/>
          </p:cNvSpPr>
          <p:nvPr/>
        </p:nvSpPr>
        <p:spPr>
          <a:xfrm>
            <a:off x="3333750" y="5924551"/>
            <a:ext cx="2678705"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8"/>
              </a:rPr>
              <a:t>https://interstatecompact.org/user/login?destination=/litmos-api</a:t>
            </a:r>
            <a:endParaRPr lang="en-US" sz="1200" dirty="0">
              <a:solidFill>
                <a:schemeClr val="bg1">
                  <a:lumMod val="65000"/>
                </a:schemeClr>
              </a:solidFill>
            </a:endParaRPr>
          </a:p>
        </p:txBody>
      </p:sp>
      <p:pic>
        <p:nvPicPr>
          <p:cNvPr id="53" name="Picture 52">
            <a:extLst>
              <a:ext uri="{FF2B5EF4-FFF2-40B4-BE49-F238E27FC236}">
                <a16:creationId xmlns:a16="http://schemas.microsoft.com/office/drawing/2014/main" id="{E6284F70-099F-4E98-98B7-74957B917A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8261" y="839085"/>
            <a:ext cx="1421276" cy="1421276"/>
          </a:xfrm>
          <a:prstGeom prst="rect">
            <a:avLst/>
          </a:prstGeom>
        </p:spPr>
      </p:pic>
      <p:pic>
        <p:nvPicPr>
          <p:cNvPr id="54" name="Picture 53">
            <a:extLst>
              <a:ext uri="{FF2B5EF4-FFF2-40B4-BE49-F238E27FC236}">
                <a16:creationId xmlns:a16="http://schemas.microsoft.com/office/drawing/2014/main" id="{EE06F07A-D4DD-44F4-96FA-C24510357F7D}"/>
              </a:ext>
            </a:extLst>
          </p:cNvPr>
          <p:cNvPicPr>
            <a:picLocks noChangeAspect="1"/>
          </p:cNvPicPr>
          <p:nvPr/>
        </p:nvPicPr>
        <p:blipFill>
          <a:blip r:embed="rId10"/>
          <a:stretch>
            <a:fillRect/>
          </a:stretch>
        </p:blipFill>
        <p:spPr>
          <a:xfrm>
            <a:off x="9774875" y="625256"/>
            <a:ext cx="1142340" cy="147044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A1C6CFB5-01FA-98A3-6D20-FB9F4ADF4B99}"/>
              </a:ext>
            </a:extLst>
          </p:cNvPr>
          <p:cNvPicPr>
            <a:picLocks noChangeAspect="1"/>
          </p:cNvPicPr>
          <p:nvPr/>
        </p:nvPicPr>
        <p:blipFill>
          <a:blip r:embed="rId11"/>
          <a:stretch>
            <a:fillRect/>
          </a:stretch>
        </p:blipFill>
        <p:spPr>
          <a:xfrm>
            <a:off x="3630286" y="944617"/>
            <a:ext cx="1894624" cy="1446472"/>
          </a:xfrm>
          <a:prstGeom prst="rect">
            <a:avLst/>
          </a:prstGeom>
        </p:spPr>
      </p:pic>
    </p:spTree>
    <p:custDataLst>
      <p:tags r:id="rId1"/>
    </p:custDataLst>
    <p:extLst>
      <p:ext uri="{BB962C8B-B14F-4D97-AF65-F5344CB8AC3E}">
        <p14:creationId xmlns:p14="http://schemas.microsoft.com/office/powerpoint/2010/main" val="52785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Questions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Compacts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58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476250" y="0"/>
            <a:ext cx="4941968" cy="60579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EC75474-7493-40E3-9766-08CA8C272BB4}"/>
              </a:ext>
            </a:extLst>
          </p:cNvPr>
          <p:cNvSpPr>
            <a:spLocks noGrp="1"/>
          </p:cNvSpPr>
          <p:nvPr>
            <p:ph type="title"/>
          </p:nvPr>
        </p:nvSpPr>
        <p:spPr>
          <a:xfrm>
            <a:off x="1071336" y="3230278"/>
            <a:ext cx="3751796" cy="671402"/>
          </a:xfrm>
        </p:spPr>
        <p:txBody>
          <a:bodyPr wrap="square" lIns="0" tIns="0" rIns="0" bIns="0" anchor="ctr">
            <a:spAutoFit/>
          </a:bodyPr>
          <a:lstStyle/>
          <a:p>
            <a:r>
              <a:rPr lang="en-US" sz="4800" dirty="0">
                <a:solidFill>
                  <a:schemeClr val="bg1"/>
                </a:solidFill>
              </a:rPr>
              <a:t>Contact Us</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1071336" y="3973955"/>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813570" y="857377"/>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813570" y="2143398"/>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813570" y="4715438"/>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111022" y="3719859"/>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046149" y="997988"/>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Email Address]</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046150" y="2284006"/>
            <a:ext cx="2650300" cy="934705"/>
            <a:chOff x="6284976" y="1299467"/>
            <a:chExt cx="5449824" cy="1241930"/>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90"/>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Phone]</a:t>
              </a:r>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046150" y="3570029"/>
            <a:ext cx="2650300" cy="934704"/>
            <a:chOff x="6284976" y="1299467"/>
            <a:chExt cx="5449824" cy="1241926"/>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Website]</a:t>
              </a:r>
            </a:p>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046150" y="4856049"/>
            <a:ext cx="2650300" cy="934706"/>
            <a:chOff x="6284976" y="1299467"/>
            <a:chExt cx="5449824" cy="1241928"/>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Address]</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Offices</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313" y="4193934"/>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733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1717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25544" y="-5365"/>
            <a:ext cx="8494246" cy="1465618"/>
          </a:xfrm>
        </p:spPr>
        <p:txBody>
          <a:bodyPr lIns="0" tIns="0" rIns="0" bIns="0" anchor="ctr">
            <a:normAutofit/>
          </a:bodyPr>
          <a:lstStyle/>
          <a:p>
            <a:r>
              <a:rPr lang="en-US" sz="4000" dirty="0"/>
              <a:t>ICAOS Functions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598532"/>
            <a:chOff x="476251" y="1816229"/>
            <a:chExt cx="7453454" cy="4598532"/>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440120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supervised individuals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084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31"/>
            <a:ext cx="3712209" cy="1477328"/>
            <a:chOff x="353395" y="937650"/>
            <a:chExt cx="3674319"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364397" y="937650"/>
              <a:ext cx="3663317"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Supervised Individuals</a:t>
              </a:r>
              <a:endParaRPr lang="en-US" sz="1800" dirty="0">
                <a:solidFill>
                  <a:srgbClr val="102747"/>
                </a:solidFill>
              </a:endParaRP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endParaRPr lang="en-US" sz="1800" dirty="0">
                <a:solidFill>
                  <a:srgbClr val="102747"/>
                </a:solidFill>
              </a:endParaRP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37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163730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067930"/>
            <a:ext cx="6931152" cy="559449"/>
          </a:xfrm>
        </p:spPr>
        <p:txBody>
          <a:bodyPr wrap="square" lIns="0" tIns="0" rIns="0" bIns="0" anchor="ctr">
            <a:spAutoFit/>
          </a:bodyPr>
          <a:lstStyle/>
          <a:p>
            <a:r>
              <a:rPr lang="en-US" sz="4000" dirty="0">
                <a:solidFill>
                  <a:schemeClr val="bg1"/>
                </a:solidFill>
              </a:rPr>
              <a:t>Interstate Compact Legislation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2592371"/>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Courts, Parole Boards, Community Corrections &amp; Other Executive Agencies:</a:t>
            </a:r>
          </a:p>
          <a:p>
            <a:pPr>
              <a:lnSpc>
                <a:spcPct val="100000"/>
              </a:lnSpc>
              <a:spcBef>
                <a:spcPts val="0"/>
              </a:spcBef>
              <a:spcAft>
                <a:spcPts val="1200"/>
              </a:spcAft>
              <a:buClr>
                <a:schemeClr val="bg1"/>
              </a:buClr>
            </a:pPr>
            <a:endParaRPr lang="en-US" sz="3200" dirty="0">
              <a:solidFill>
                <a:schemeClr val="bg1"/>
              </a:solidFill>
            </a:endParaRPr>
          </a:p>
          <a:p>
            <a:pPr>
              <a:lnSpc>
                <a:spcPct val="100000"/>
              </a:lnSpc>
              <a:spcBef>
                <a:spcPts val="0"/>
              </a:spcBef>
              <a:spcAft>
                <a:spcPts val="1200"/>
              </a:spcAft>
              <a:buClr>
                <a:schemeClr val="bg1"/>
              </a:buClr>
            </a:pPr>
            <a:r>
              <a:rPr lang="en-US" sz="3200" dirty="0">
                <a:solidFill>
                  <a:schemeClr val="bg1"/>
                </a:solidFill>
              </a:rPr>
              <a:t>Subject to the ICAOS Rules</a:t>
            </a:r>
          </a:p>
          <a:p>
            <a:pPr>
              <a:lnSpc>
                <a:spcPct val="100000"/>
              </a:lnSpc>
              <a:spcBef>
                <a:spcPts val="0"/>
              </a:spcBef>
              <a:spcAft>
                <a:spcPts val="1200"/>
              </a:spcAft>
              <a:buClr>
                <a:schemeClr val="bg1"/>
              </a:buClr>
            </a:pPr>
            <a:r>
              <a:rPr lang="en-US" sz="3200" dirty="0">
                <a:solidFill>
                  <a:schemeClr val="bg1"/>
                </a:solidFill>
              </a:rPr>
              <a:t>Must enforce &amp; effectuate the Compacts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418027" y="2340864"/>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2004" y="1907070"/>
            <a:ext cx="4581969" cy="3043860"/>
          </a:xfrm>
          <a:prstGeom prst="rect">
            <a:avLst/>
          </a:prstGeom>
        </p:spPr>
      </p:pic>
      <p:sp>
        <p:nvSpPr>
          <p:cNvPr id="4" name="Rectangle 3"/>
          <p:cNvSpPr/>
          <p:nvPr/>
        </p:nvSpPr>
        <p:spPr>
          <a:xfrm>
            <a:off x="772976" y="5940750"/>
            <a:ext cx="5860687" cy="480131"/>
          </a:xfrm>
          <a:prstGeom prst="rect">
            <a:avLst/>
          </a:prstGeom>
        </p:spPr>
        <p:txBody>
          <a:bodyPr wrap="square">
            <a:spAutoFit/>
          </a:bodyPr>
          <a:lstStyle/>
          <a:p>
            <a:pPr algn="ctr">
              <a:lnSpc>
                <a:spcPct val="90000"/>
              </a:lnSpc>
              <a:defRPr/>
            </a:pPr>
            <a:r>
              <a:rPr lang="en-US" sz="2800" b="1" i="1" dirty="0">
                <a:solidFill>
                  <a:schemeClr val="bg1"/>
                </a:solidFill>
              </a:rPr>
              <a:t>[List Your State’s Statute]</a:t>
            </a:r>
          </a:p>
        </p:txBody>
      </p:sp>
    </p:spTree>
    <p:custDataLst>
      <p:tags r:id="rId1"/>
    </p:custDataLst>
    <p:extLst>
      <p:ext uri="{BB962C8B-B14F-4D97-AF65-F5344CB8AC3E}">
        <p14:creationId xmlns:p14="http://schemas.microsoft.com/office/powerpoint/2010/main" val="224954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C569CE-AFD4-47E4-9CA4-59538496BE0C}"/>
              </a:ext>
            </a:extLst>
          </p:cNvPr>
          <p:cNvSpPr/>
          <p:nvPr/>
        </p:nvSpPr>
        <p:spPr>
          <a:xfrm>
            <a:off x="5804452" y="7"/>
            <a:ext cx="6387548"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i="1" dirty="0"/>
              <a:t>There is no “right” of convicted persons to travel across state lines or to serve one’s sentence in a particular state.  See, Jones v. Harris, 452 U.S. 412 (1981); </a:t>
            </a:r>
            <a:r>
              <a:rPr lang="en-US" sz="2800" i="1" dirty="0" err="1"/>
              <a:t>Meachum</a:t>
            </a:r>
            <a:r>
              <a:rPr lang="en-US" sz="2800" i="1" dirty="0"/>
              <a:t> v. </a:t>
            </a:r>
            <a:r>
              <a:rPr lang="en-US" sz="2800" i="1" dirty="0" err="1"/>
              <a:t>Fano</a:t>
            </a:r>
            <a:r>
              <a:rPr lang="en-US" sz="2800" i="1" dirty="0"/>
              <a:t>, 427 U.S. 215 (1976)</a:t>
            </a:r>
          </a:p>
          <a:p>
            <a:pPr>
              <a:spcAft>
                <a:spcPts val="1200"/>
              </a:spcAft>
            </a:pPr>
            <a:endParaRPr lang="en-US" sz="2800" i="1" dirty="0"/>
          </a:p>
          <a:p>
            <a:pPr>
              <a:spcAft>
                <a:spcPts val="1200"/>
              </a:spcAft>
            </a:pPr>
            <a:r>
              <a:rPr lang="en-US" sz="2800" i="1" dirty="0"/>
              <a:t>Convicted persons have no right to control where they live; the right is extinguished for the balance of their sentence.  Williams v. Wisconsin, 336 F.3d 576 (7th Cir. 2003), </a:t>
            </a:r>
            <a:r>
              <a:rPr lang="en-US" sz="2800" i="1" dirty="0" err="1"/>
              <a:t>Pelland</a:t>
            </a:r>
            <a:r>
              <a:rPr lang="en-US" sz="2800" i="1" dirty="0"/>
              <a:t> v. RI,317 F. Supp. 2d 26 (2004)</a:t>
            </a:r>
            <a:endParaRPr lang="en-US" sz="2800" dirty="0"/>
          </a:p>
          <a:p>
            <a:pPr>
              <a:spcAft>
                <a:spcPts val="1200"/>
              </a:spcAft>
            </a:pPr>
            <a:endParaRPr lang="en-US" i="1" dirty="0"/>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365125"/>
            <a:ext cx="4653283" cy="701675"/>
          </a:xfrm>
        </p:spPr>
        <p:txBody>
          <a:bodyPr lIns="0" tIns="0" rIns="0" bIns="0" anchor="ctr">
            <a:normAutofit/>
          </a:bodyPr>
          <a:lstStyle/>
          <a:p>
            <a:pPr algn="r"/>
            <a:r>
              <a:rPr lang="en-US" sz="4000" dirty="0"/>
              <a:t>Authority to Regulate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6215270" y="6453809"/>
            <a:ext cx="4998830" cy="41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nother Reminder to Read Your Construction Contrac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880451"/>
            <a:ext cx="5280336" cy="3520224"/>
          </a:xfrm>
          <a:prstGeom prst="rect">
            <a:avLst/>
          </a:prstGeom>
        </p:spPr>
      </p:pic>
    </p:spTree>
    <p:custDataLst>
      <p:tags r:id="rId1"/>
    </p:custDataLst>
    <p:extLst>
      <p:ext uri="{BB962C8B-B14F-4D97-AF65-F5344CB8AC3E}">
        <p14:creationId xmlns:p14="http://schemas.microsoft.com/office/powerpoint/2010/main" val="201655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National Governing Body</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5826501-4F62-441E-805C-795037B2F290}"/>
              </a:ext>
            </a:extLst>
          </p:cNvPr>
          <p:cNvGrpSpPr/>
          <p:nvPr/>
        </p:nvGrpSpPr>
        <p:grpSpPr>
          <a:xfrm>
            <a:off x="476249" y="1400628"/>
            <a:ext cx="6139703" cy="4678204"/>
            <a:chOff x="476250" y="1386114"/>
            <a:chExt cx="7453454" cy="4678204"/>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0" y="1386114"/>
              <a:ext cx="7453454" cy="467820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Members of the ICAOS: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All 50 states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District of Columbia</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US Virgin Islands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Puerto Rico</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endParaRPr lang="en-US" sz="1800" dirty="0">
                <a:solidFill>
                  <a:srgbClr val="102747"/>
                </a:solidFill>
              </a:endParaRP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Rule Making Authority</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Compliance Enforcement</a:t>
              </a:r>
              <a:endParaRPr lang="en-US"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6" descr="C:\Documents and Settings\mindyspring\Local Settings\Temporary Internet Files\Content.IE5\AAZT1RUN\MC900349411[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66221" y="1400628"/>
            <a:ext cx="5074322" cy="394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4419" y="365125"/>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526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00632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07"/>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604"/>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80"/>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99"/>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303"/>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67"/>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DC08949EED6D4898D12E551B5E7F84" ma:contentTypeVersion="12" ma:contentTypeDescription="Create a new document." ma:contentTypeScope="" ma:versionID="cebc802c31c578d9bbb1bb1300caed6a">
  <xsd:schema xmlns:xsd="http://www.w3.org/2001/XMLSchema" xmlns:xs="http://www.w3.org/2001/XMLSchema" xmlns:p="http://schemas.microsoft.com/office/2006/metadata/properties" xmlns:ns2="9438e1da-79db-442b-af11-0d116953428f" xmlns:ns3="cfe189bf-1726-4766-bd42-2e6024193a5f" targetNamespace="http://schemas.microsoft.com/office/2006/metadata/properties" ma:root="true" ma:fieldsID="3ad060f4e81b94291dade954a6b58811" ns2:_="" ns3:_="">
    <xsd:import namespace="9438e1da-79db-442b-af11-0d116953428f"/>
    <xsd:import namespace="cfe189bf-1726-4766-bd42-2e6024193a5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8e1da-79db-442b-af11-0d116953428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bef2043-9da6-40f6-a49e-9ac495a8888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e189bf-1726-4766-bd42-2e6024193a5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3d907b6-2250-4528-bae0-e948a0700689}" ma:internalName="TaxCatchAll" ma:showField="CatchAllData" ma:web="cfe189bf-1726-4766-bd42-2e6024193a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38e1da-79db-442b-af11-0d116953428f">
      <Terms xmlns="http://schemas.microsoft.com/office/infopath/2007/PartnerControls"/>
    </lcf76f155ced4ddcb4097134ff3c332f>
    <TaxCatchAll xmlns="cfe189bf-1726-4766-bd42-2e6024193a5f" xsi:nil="true"/>
  </documentManagement>
</p:properties>
</file>

<file path=customXml/itemProps1.xml><?xml version="1.0" encoding="utf-8"?>
<ds:datastoreItem xmlns:ds="http://schemas.openxmlformats.org/officeDocument/2006/customXml" ds:itemID="{F924268C-B5AB-4F19-82F4-82BC020079FF}">
  <ds:schemaRefs>
    <ds:schemaRef ds:uri="http://schemas.microsoft.com/sharepoint/v3/contenttype/forms"/>
  </ds:schemaRefs>
</ds:datastoreItem>
</file>

<file path=customXml/itemProps2.xml><?xml version="1.0" encoding="utf-8"?>
<ds:datastoreItem xmlns:ds="http://schemas.openxmlformats.org/officeDocument/2006/customXml" ds:itemID="{3B6650A8-73C3-4EBB-BE66-4588A6509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38e1da-79db-442b-af11-0d116953428f"/>
    <ds:schemaRef ds:uri="cfe189bf-1726-4766-bd42-2e6024193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7207B7-8A13-441D-B367-77507B72664E}">
  <ds:schemaRefs>
    <ds:schemaRef ds:uri="http://schemas.microsoft.com/office/2006/metadata/properties"/>
    <ds:schemaRef ds:uri="http://schemas.microsoft.com/office/infopath/2007/PartnerControls"/>
    <ds:schemaRef ds:uri="9438e1da-79db-442b-af11-0d116953428f"/>
    <ds:schemaRef ds:uri="cfe189bf-1726-4766-bd42-2e6024193a5f"/>
  </ds:schemaRefs>
</ds:datastoreItem>
</file>

<file path=docProps/app.xml><?xml version="1.0" encoding="utf-8"?>
<Properties xmlns="http://schemas.openxmlformats.org/officeDocument/2006/extended-properties" xmlns:vt="http://schemas.openxmlformats.org/officeDocument/2006/docPropsVTypes">
  <TotalTime>9332</TotalTime>
  <Words>2111</Words>
  <Application>Microsoft Office PowerPoint</Application>
  <PresentationFormat>Widescreen</PresentationFormat>
  <Paragraphs>275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Wingdings</vt:lpstr>
      <vt:lpstr>Office Theme</vt:lpstr>
      <vt:lpstr>PowerPoint Presentation</vt:lpstr>
      <vt:lpstr>Presentation Objectives</vt:lpstr>
      <vt:lpstr>ICAOS Functions</vt:lpstr>
      <vt:lpstr>Purpose of ICAOS</vt:lpstr>
      <vt:lpstr>PowerPoint Presentation</vt:lpstr>
      <vt:lpstr>Interstate Compact Legislation</vt:lpstr>
      <vt:lpstr>Authority to Regulate</vt:lpstr>
      <vt:lpstr>National Governing Body</vt:lpstr>
      <vt:lpstr>PowerPoint Presentation</vt:lpstr>
      <vt:lpstr>PowerPoint Presentation</vt:lpstr>
      <vt:lpstr>What Triggers the ICAOS?</vt:lpstr>
      <vt:lpstr>Key Definitions Determining Eligibility</vt:lpstr>
      <vt:lpstr>Eligibility Criteria</vt:lpstr>
      <vt:lpstr>Compact Supervision Elements</vt:lpstr>
      <vt:lpstr>Compact Supervision in a Receiving State</vt:lpstr>
      <vt:lpstr>PowerPoint Presentation</vt:lpstr>
      <vt:lpstr>State Council Empowerment</vt:lpstr>
      <vt:lpstr>State Council Appointment Considerations</vt:lpstr>
      <vt:lpstr>State Council Member’s Role</vt:lpstr>
      <vt:lpstr>State Council Activities</vt:lpstr>
      <vt:lpstr>PowerPoint Presentation</vt:lpstr>
      <vt:lpstr>ICAOS Resources: www.interstatecompact.org</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334</cp:revision>
  <dcterms:created xsi:type="dcterms:W3CDTF">2019-11-01T07:33:21Z</dcterms:created>
  <dcterms:modified xsi:type="dcterms:W3CDTF">2024-12-03T19:14:58Z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y fmtid="{D5CDD505-2E9C-101B-9397-08002B2CF9AE}" pid="4" name="ContentTypeId">
    <vt:lpwstr>0x01010076DC08949EED6D4898D12E551B5E7F84</vt:lpwstr>
  </property>
  <property fmtid="{D5CDD505-2E9C-101B-9397-08002B2CF9AE}" pid="5" name="MediaServiceImageTags">
    <vt:lpwstr/>
  </property>
</Properties>
</file>