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7"/>
  </p:sldMasterIdLst>
  <p:notesMasterIdLst>
    <p:notesMasterId r:id="rId100"/>
  </p:notesMasterIdLst>
  <p:sldIdLst>
    <p:sldId id="586" r:id="rId18"/>
    <p:sldId id="260" r:id="rId19"/>
    <p:sldId id="875" r:id="rId20"/>
    <p:sldId id="567" r:id="rId21"/>
    <p:sldId id="303" r:id="rId22"/>
    <p:sldId id="306" r:id="rId23"/>
    <p:sldId id="579" r:id="rId24"/>
    <p:sldId id="876" r:id="rId25"/>
    <p:sldId id="602" r:id="rId26"/>
    <p:sldId id="851" r:id="rId27"/>
    <p:sldId id="603" r:id="rId28"/>
    <p:sldId id="307" r:id="rId29"/>
    <p:sldId id="270" r:id="rId30"/>
    <p:sldId id="877" r:id="rId31"/>
    <p:sldId id="604" r:id="rId32"/>
    <p:sldId id="854" r:id="rId33"/>
    <p:sldId id="855" r:id="rId34"/>
    <p:sldId id="917" r:id="rId35"/>
    <p:sldId id="853" r:id="rId36"/>
    <p:sldId id="856" r:id="rId37"/>
    <p:sldId id="858" r:id="rId38"/>
    <p:sldId id="859" r:id="rId39"/>
    <p:sldId id="311" r:id="rId40"/>
    <p:sldId id="272" r:id="rId41"/>
    <p:sldId id="861" r:id="rId42"/>
    <p:sldId id="860" r:id="rId43"/>
    <p:sldId id="572" r:id="rId44"/>
    <p:sldId id="862" r:id="rId45"/>
    <p:sldId id="863" r:id="rId46"/>
    <p:sldId id="864" r:id="rId47"/>
    <p:sldId id="865" r:id="rId48"/>
    <p:sldId id="867" r:id="rId49"/>
    <p:sldId id="868" r:id="rId50"/>
    <p:sldId id="869" r:id="rId51"/>
    <p:sldId id="870" r:id="rId52"/>
    <p:sldId id="871" r:id="rId53"/>
    <p:sldId id="872" r:id="rId54"/>
    <p:sldId id="873" r:id="rId55"/>
    <p:sldId id="874" r:id="rId56"/>
    <p:sldId id="574" r:id="rId57"/>
    <p:sldId id="878" r:id="rId58"/>
    <p:sldId id="580" r:id="rId59"/>
    <p:sldId id="299" r:id="rId60"/>
    <p:sldId id="298" r:id="rId61"/>
    <p:sldId id="880" r:id="rId62"/>
    <p:sldId id="881" r:id="rId63"/>
    <p:sldId id="882" r:id="rId64"/>
    <p:sldId id="883" r:id="rId65"/>
    <p:sldId id="884" r:id="rId66"/>
    <p:sldId id="885" r:id="rId67"/>
    <p:sldId id="886" r:id="rId68"/>
    <p:sldId id="887" r:id="rId69"/>
    <p:sldId id="888" r:id="rId70"/>
    <p:sldId id="889" r:id="rId71"/>
    <p:sldId id="879" r:id="rId72"/>
    <p:sldId id="895" r:id="rId73"/>
    <p:sldId id="899" r:id="rId74"/>
    <p:sldId id="897" r:id="rId75"/>
    <p:sldId id="890" r:id="rId76"/>
    <p:sldId id="891" r:id="rId77"/>
    <p:sldId id="591" r:id="rId78"/>
    <p:sldId id="893" r:id="rId79"/>
    <p:sldId id="900" r:id="rId80"/>
    <p:sldId id="901" r:id="rId81"/>
    <p:sldId id="902" r:id="rId82"/>
    <p:sldId id="905" r:id="rId83"/>
    <p:sldId id="906" r:id="rId84"/>
    <p:sldId id="903" r:id="rId85"/>
    <p:sldId id="892" r:id="rId86"/>
    <p:sldId id="909" r:id="rId87"/>
    <p:sldId id="907" r:id="rId88"/>
    <p:sldId id="286" r:id="rId89"/>
    <p:sldId id="910" r:id="rId90"/>
    <p:sldId id="592" r:id="rId91"/>
    <p:sldId id="911" r:id="rId92"/>
    <p:sldId id="912" r:id="rId93"/>
    <p:sldId id="913" r:id="rId94"/>
    <p:sldId id="914" r:id="rId95"/>
    <p:sldId id="915" r:id="rId96"/>
    <p:sldId id="916" r:id="rId97"/>
    <p:sldId id="275" r:id="rId98"/>
    <p:sldId id="301" r:id="rId99"/>
  </p:sldIdLst>
  <p:sldSz cx="12192000" cy="6858000"/>
  <p:notesSz cx="6858000" cy="9144000"/>
  <p:custDataLst>
    <p:tags r:id="rId10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showScrollbar="0"/>
    <p:sldAll/>
    <p:penClr>
      <a:prstClr val="red"/>
    </p:penClr>
    <p:extLst>
      <p:ext uri="{F99C55AA-B7CB-42B0-86F8-08522FDF87E8}">
        <p14:browseMode xmlns:p14="http://schemas.microsoft.com/office/powerpoint/2010/main" showStatus="0"/>
      </p:ex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747"/>
    <a:srgbClr val="F2F2F2"/>
    <a:srgbClr val="DDE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007310-2488-47F7-A83D-AD6C2BE5777E}" v="135" dt="2024-11-20T13:36:24.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75399" autoAdjust="0"/>
  </p:normalViewPr>
  <p:slideViewPr>
    <p:cSldViewPr snapToGrid="0">
      <p:cViewPr varScale="1">
        <p:scale>
          <a:sx n="78" d="100"/>
          <a:sy n="78" d="100"/>
        </p:scale>
        <p:origin x="2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customXml" Target="../customXml/item16.xml"/><Relationship Id="rId107" Type="http://schemas.microsoft.com/office/2015/10/relationships/revisionInfo" Target="revisionInfo.xml"/><Relationship Id="rId11" Type="http://schemas.openxmlformats.org/officeDocument/2006/relationships/customXml" Target="../customXml/item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customXml" Target="../customXml/item12.xml"/><Relationship Id="rId17" Type="http://schemas.openxmlformats.org/officeDocument/2006/relationships/slideMaster" Target="slideMasters/slideMaster1.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viewProps" Target="viewProps.xml"/><Relationship Id="rId108" Type="http://schemas.openxmlformats.org/officeDocument/2006/relationships/customXml" Target="../customXml/item17.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microsoft.com/office/2016/11/relationships/changesInfo" Target="changesInfos/changesInfo1.xml"/><Relationship Id="rId10" Type="http://schemas.openxmlformats.org/officeDocument/2006/relationships/customXml" Target="../customXml/item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customXml" Target="../customXml/item18.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customXml" Target="../customXml/item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customXml" Target="../customXml/item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dy Spring" userId="86d49a1b-350d-47d2-b7ae-919d73657331" providerId="ADAL" clId="{44007310-2488-47F7-A83D-AD6C2BE5777E}"/>
    <pc:docChg chg="undo custSel delSld modSld">
      <pc:chgData name="Mindy Spring" userId="86d49a1b-350d-47d2-b7ae-919d73657331" providerId="ADAL" clId="{44007310-2488-47F7-A83D-AD6C2BE5777E}" dt="2024-11-20T13:36:34.125" v="21" actId="1076"/>
      <pc:docMkLst>
        <pc:docMk/>
      </pc:docMkLst>
      <pc:sldChg chg="modSp mod">
        <pc:chgData name="Mindy Spring" userId="86d49a1b-350d-47d2-b7ae-919d73657331" providerId="ADAL" clId="{44007310-2488-47F7-A83D-AD6C2BE5777E}" dt="2024-11-19T21:17:52.698" v="14"/>
        <pc:sldMkLst>
          <pc:docMk/>
          <pc:sldMk cId="2838616303" sldId="286"/>
        </pc:sldMkLst>
        <pc:spChg chg="mod">
          <ac:chgData name="Mindy Spring" userId="86d49a1b-350d-47d2-b7ae-919d73657331" providerId="ADAL" clId="{44007310-2488-47F7-A83D-AD6C2BE5777E}" dt="2024-11-19T21:17:52.698" v="14"/>
          <ac:spMkLst>
            <pc:docMk/>
            <pc:sldMk cId="2838616303" sldId="286"/>
            <ac:spMk id="13" creationId="{38EAB450-4F3F-492D-9E02-777E3AE49528}"/>
          </ac:spMkLst>
        </pc:spChg>
      </pc:sldChg>
      <pc:sldChg chg="addSp delSp modSp mod">
        <pc:chgData name="Mindy Spring" userId="86d49a1b-350d-47d2-b7ae-919d73657331" providerId="ADAL" clId="{44007310-2488-47F7-A83D-AD6C2BE5777E}" dt="2024-11-19T21:15:06.571" v="8" actId="14100"/>
        <pc:sldMkLst>
          <pc:docMk/>
          <pc:sldMk cId="1886980515" sldId="895"/>
        </pc:sldMkLst>
        <pc:picChg chg="del">
          <ac:chgData name="Mindy Spring" userId="86d49a1b-350d-47d2-b7ae-919d73657331" providerId="ADAL" clId="{44007310-2488-47F7-A83D-AD6C2BE5777E}" dt="2024-11-19T21:14:51.954" v="1" actId="478"/>
          <ac:picMkLst>
            <pc:docMk/>
            <pc:sldMk cId="1886980515" sldId="895"/>
            <ac:picMk id="6" creationId="{C38B4D71-A7E8-439A-A47F-44FE71798A08}"/>
          </ac:picMkLst>
        </pc:picChg>
        <pc:picChg chg="add mod">
          <ac:chgData name="Mindy Spring" userId="86d49a1b-350d-47d2-b7ae-919d73657331" providerId="ADAL" clId="{44007310-2488-47F7-A83D-AD6C2BE5777E}" dt="2024-11-19T21:15:06.571" v="8" actId="14100"/>
          <ac:picMkLst>
            <pc:docMk/>
            <pc:sldMk cId="1886980515" sldId="895"/>
            <ac:picMk id="7" creationId="{A883AFE3-61F3-F6DF-988F-C2286DD5246F}"/>
          </ac:picMkLst>
        </pc:picChg>
      </pc:sldChg>
      <pc:sldChg chg="addSp delSp modSp mod">
        <pc:chgData name="Mindy Spring" userId="86d49a1b-350d-47d2-b7ae-919d73657331" providerId="ADAL" clId="{44007310-2488-47F7-A83D-AD6C2BE5777E}" dt="2024-11-20T13:36:34.125" v="21" actId="1076"/>
        <pc:sldMkLst>
          <pc:docMk/>
          <pc:sldMk cId="1162789456" sldId="899"/>
        </pc:sldMkLst>
        <pc:picChg chg="del">
          <ac:chgData name="Mindy Spring" userId="86d49a1b-350d-47d2-b7ae-919d73657331" providerId="ADAL" clId="{44007310-2488-47F7-A83D-AD6C2BE5777E}" dt="2024-11-19T21:15:44.730" v="9" actId="478"/>
          <ac:picMkLst>
            <pc:docMk/>
            <pc:sldMk cId="1162789456" sldId="899"/>
            <ac:picMk id="4" creationId="{C5020E6D-25D6-4769-94D2-44BF0076CCF3}"/>
          </ac:picMkLst>
        </pc:picChg>
        <pc:picChg chg="add mod">
          <ac:chgData name="Mindy Spring" userId="86d49a1b-350d-47d2-b7ae-919d73657331" providerId="ADAL" clId="{44007310-2488-47F7-A83D-AD6C2BE5777E}" dt="2024-11-20T13:36:34.125" v="21" actId="1076"/>
          <ac:picMkLst>
            <pc:docMk/>
            <pc:sldMk cId="1162789456" sldId="899"/>
            <ac:picMk id="5" creationId="{E7D697C4-5B05-4623-8DB5-577AE434A6DB}"/>
          </ac:picMkLst>
        </pc:picChg>
        <pc:picChg chg="add del mod">
          <ac:chgData name="Mindy Spring" userId="86d49a1b-350d-47d2-b7ae-919d73657331" providerId="ADAL" clId="{44007310-2488-47F7-A83D-AD6C2BE5777E}" dt="2024-11-20T13:36:18.937" v="15" actId="478"/>
          <ac:picMkLst>
            <pc:docMk/>
            <pc:sldMk cId="1162789456" sldId="899"/>
            <ac:picMk id="6" creationId="{004F7B3C-0702-B3F1-11F0-21C7B515D1D5}"/>
          </ac:picMkLst>
        </pc:picChg>
      </pc:sldChg>
      <pc:sldChg chg="del">
        <pc:chgData name="Mindy Spring" userId="86d49a1b-350d-47d2-b7ae-919d73657331" providerId="ADAL" clId="{44007310-2488-47F7-A83D-AD6C2BE5777E}" dt="2024-11-19T21:13:24.174" v="0" actId="47"/>
        <pc:sldMkLst>
          <pc:docMk/>
          <pc:sldMk cId="434252603" sldId="91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353E84-AFEE-4ABC-81A0-06F9F8B85202}" type="doc">
      <dgm:prSet loTypeId="urn:microsoft.com/office/officeart/2005/8/layout/bProcess4" loCatId="process" qsTypeId="urn:microsoft.com/office/officeart/2005/8/quickstyle/3d3" qsCatId="3D" csTypeId="urn:microsoft.com/office/officeart/2005/8/colors/accent0_3" csCatId="mainScheme" phldr="1"/>
      <dgm:spPr/>
      <dgm:t>
        <a:bodyPr/>
        <a:lstStyle/>
        <a:p>
          <a:endParaRPr lang="en-US"/>
        </a:p>
      </dgm:t>
    </dgm:pt>
    <dgm:pt modelId="{060D29CD-8F81-4D04-B2B4-638AD9DC88F0}">
      <dgm:prSet phldrT="[Text]"/>
      <dgm:spPr/>
      <dgm:t>
        <a:bodyPr/>
        <a:lstStyle/>
        <a:p>
          <a:r>
            <a:rPr lang="en-US" dirty="0"/>
            <a:t>Transfer Request</a:t>
          </a:r>
        </a:p>
      </dgm:t>
    </dgm:pt>
    <dgm:pt modelId="{563B65B6-F0F8-4FDA-96CE-9E44B690810B}" type="parTrans" cxnId="{58357147-4CC2-4840-B50F-A23378BBFA66}">
      <dgm:prSet/>
      <dgm:spPr/>
      <dgm:t>
        <a:bodyPr/>
        <a:lstStyle/>
        <a:p>
          <a:endParaRPr lang="en-US"/>
        </a:p>
      </dgm:t>
    </dgm:pt>
    <dgm:pt modelId="{81F285A8-CDFE-4B99-A221-C5812C2A7822}" type="sibTrans" cxnId="{58357147-4CC2-4840-B50F-A23378BBFA66}">
      <dgm:prSet/>
      <dgm:spPr/>
      <dgm:t>
        <a:bodyPr/>
        <a:lstStyle/>
        <a:p>
          <a:endParaRPr lang="en-US"/>
        </a:p>
      </dgm:t>
    </dgm:pt>
    <dgm:pt modelId="{880828B7-407B-45B4-8ADF-738C2ECCCA59}">
      <dgm:prSet phldrT="[Text]"/>
      <dgm:spPr/>
      <dgm:t>
        <a:bodyPr/>
        <a:lstStyle/>
        <a:p>
          <a:r>
            <a:rPr lang="en-US" dirty="0"/>
            <a:t>Notice of Arrival</a:t>
          </a:r>
        </a:p>
      </dgm:t>
    </dgm:pt>
    <dgm:pt modelId="{D7024252-3D41-477B-887E-991D56BBC752}" type="parTrans" cxnId="{24AC6A1D-FD93-42D0-8EE2-1BCFB1341EAB}">
      <dgm:prSet/>
      <dgm:spPr/>
      <dgm:t>
        <a:bodyPr/>
        <a:lstStyle/>
        <a:p>
          <a:endParaRPr lang="en-US"/>
        </a:p>
      </dgm:t>
    </dgm:pt>
    <dgm:pt modelId="{85CFAA8B-BBA8-4044-88D8-F7445BA103C9}" type="sibTrans" cxnId="{24AC6A1D-FD93-42D0-8EE2-1BCFB1341EAB}">
      <dgm:prSet/>
      <dgm:spPr/>
      <dgm:t>
        <a:bodyPr/>
        <a:lstStyle/>
        <a:p>
          <a:endParaRPr lang="en-US"/>
        </a:p>
      </dgm:t>
    </dgm:pt>
    <dgm:pt modelId="{75D628FA-BDC7-4B48-A204-4AA36D56CEA5}">
      <dgm:prSet phldrT="[Text]"/>
      <dgm:spPr/>
      <dgm:t>
        <a:bodyPr/>
        <a:lstStyle/>
        <a:p>
          <a:r>
            <a:rPr lang="en-US" dirty="0"/>
            <a:t>Supervision in the Receiving state</a:t>
          </a:r>
        </a:p>
      </dgm:t>
    </dgm:pt>
    <dgm:pt modelId="{04B6D1DF-57A1-40AD-A08D-153B56E39AB5}" type="parTrans" cxnId="{730FC400-9177-4CBD-9A27-BEB13C92256A}">
      <dgm:prSet/>
      <dgm:spPr/>
      <dgm:t>
        <a:bodyPr/>
        <a:lstStyle/>
        <a:p>
          <a:endParaRPr lang="en-US"/>
        </a:p>
      </dgm:t>
    </dgm:pt>
    <dgm:pt modelId="{A471FF59-A42C-4EFB-8160-9CF1E8CA2047}" type="sibTrans" cxnId="{730FC400-9177-4CBD-9A27-BEB13C92256A}">
      <dgm:prSet/>
      <dgm:spPr/>
      <dgm:t>
        <a:bodyPr/>
        <a:lstStyle/>
        <a:p>
          <a:endParaRPr lang="en-US"/>
        </a:p>
      </dgm:t>
    </dgm:pt>
    <dgm:pt modelId="{047B457D-4A91-498D-81A6-8F63598FC6FD}">
      <dgm:prSet phldrT="[Text]"/>
      <dgm:spPr/>
      <dgm:t>
        <a:bodyPr/>
        <a:lstStyle/>
        <a:p>
          <a:r>
            <a:rPr lang="en-US" dirty="0"/>
            <a:t>Case Closure</a:t>
          </a:r>
        </a:p>
      </dgm:t>
    </dgm:pt>
    <dgm:pt modelId="{13D81279-D510-4CC3-B529-16019DE450E4}" type="parTrans" cxnId="{E560AA46-5F8F-45DC-80F2-7A55BC995AF5}">
      <dgm:prSet/>
      <dgm:spPr/>
      <dgm:t>
        <a:bodyPr/>
        <a:lstStyle/>
        <a:p>
          <a:endParaRPr lang="en-US"/>
        </a:p>
      </dgm:t>
    </dgm:pt>
    <dgm:pt modelId="{636C5B1B-2699-42B0-889D-E08D414C540F}" type="sibTrans" cxnId="{E560AA46-5F8F-45DC-80F2-7A55BC995AF5}">
      <dgm:prSet/>
      <dgm:spPr/>
      <dgm:t>
        <a:bodyPr/>
        <a:lstStyle/>
        <a:p>
          <a:endParaRPr lang="en-US"/>
        </a:p>
      </dgm:t>
    </dgm:pt>
    <dgm:pt modelId="{973AF30F-0EA3-47C0-8A43-86862AFF8532}">
      <dgm:prSet phldrT="[Text]"/>
      <dgm:spPr/>
      <dgm:t>
        <a:bodyPr/>
        <a:lstStyle/>
        <a:p>
          <a:r>
            <a:rPr lang="en-US" dirty="0"/>
            <a:t>Notice of Departure</a:t>
          </a:r>
        </a:p>
      </dgm:t>
    </dgm:pt>
    <dgm:pt modelId="{06755B38-FDAD-4284-A384-9592FC6C22E3}" type="sibTrans" cxnId="{4E47CBE7-559E-4A2C-A380-16612ECB4601}">
      <dgm:prSet/>
      <dgm:spPr/>
      <dgm:t>
        <a:bodyPr/>
        <a:lstStyle/>
        <a:p>
          <a:endParaRPr lang="en-US"/>
        </a:p>
      </dgm:t>
    </dgm:pt>
    <dgm:pt modelId="{C37F3555-9C8B-4A22-8B94-D25C1E51B0F2}" type="parTrans" cxnId="{4E47CBE7-559E-4A2C-A380-16612ECB4601}">
      <dgm:prSet/>
      <dgm:spPr/>
      <dgm:t>
        <a:bodyPr/>
        <a:lstStyle/>
        <a:p>
          <a:endParaRPr lang="en-US"/>
        </a:p>
      </dgm:t>
    </dgm:pt>
    <dgm:pt modelId="{2EE7C79C-E51F-4904-8B2F-D1FD47767121}">
      <dgm:prSet phldrT="[Text]"/>
      <dgm:spPr/>
      <dgm:t>
        <a:bodyPr/>
        <a:lstStyle/>
        <a:p>
          <a:r>
            <a:rPr lang="en-US" dirty="0"/>
            <a:t>Transfer Reply</a:t>
          </a:r>
        </a:p>
      </dgm:t>
    </dgm:pt>
    <dgm:pt modelId="{13DCFB54-7816-4ADD-B6B5-24253990CC46}" type="sibTrans" cxnId="{CFDAD405-94C2-4DBB-8094-AEE6635B6AB2}">
      <dgm:prSet/>
      <dgm:spPr/>
      <dgm:t>
        <a:bodyPr/>
        <a:lstStyle/>
        <a:p>
          <a:endParaRPr lang="en-US"/>
        </a:p>
      </dgm:t>
    </dgm:pt>
    <dgm:pt modelId="{64F351ED-EA55-4EFC-AED7-CB867193506E}" type="parTrans" cxnId="{CFDAD405-94C2-4DBB-8094-AEE6635B6AB2}">
      <dgm:prSet/>
      <dgm:spPr/>
      <dgm:t>
        <a:bodyPr/>
        <a:lstStyle/>
        <a:p>
          <a:endParaRPr lang="en-US"/>
        </a:p>
      </dgm:t>
    </dgm:pt>
    <dgm:pt modelId="{C7D7786E-47A3-4D74-9DDC-3803AEA1C3B3}" type="pres">
      <dgm:prSet presAssocID="{F0353E84-AFEE-4ABC-81A0-06F9F8B85202}" presName="Name0" presStyleCnt="0">
        <dgm:presLayoutVars>
          <dgm:dir/>
          <dgm:resizeHandles/>
        </dgm:presLayoutVars>
      </dgm:prSet>
      <dgm:spPr/>
    </dgm:pt>
    <dgm:pt modelId="{8D4DD333-9792-4A6C-A553-75E619AFC566}" type="pres">
      <dgm:prSet presAssocID="{060D29CD-8F81-4D04-B2B4-638AD9DC88F0}" presName="compNode" presStyleCnt="0"/>
      <dgm:spPr/>
    </dgm:pt>
    <dgm:pt modelId="{E9269E62-0E3D-4D66-B44C-04C0858CD6B8}" type="pres">
      <dgm:prSet presAssocID="{060D29CD-8F81-4D04-B2B4-638AD9DC88F0}" presName="dummyConnPt" presStyleCnt="0"/>
      <dgm:spPr/>
    </dgm:pt>
    <dgm:pt modelId="{98DB4E20-1FF7-40B8-BB2E-F38FEA96BC48}" type="pres">
      <dgm:prSet presAssocID="{060D29CD-8F81-4D04-B2B4-638AD9DC88F0}" presName="node" presStyleLbl="node1" presStyleIdx="0" presStyleCnt="6" custScaleX="126419" custScaleY="174571" custLinFactX="-96477" custLinFactNeighborX="-100000" custLinFactNeighborY="2580">
        <dgm:presLayoutVars>
          <dgm:bulletEnabled val="1"/>
        </dgm:presLayoutVars>
      </dgm:prSet>
      <dgm:spPr/>
    </dgm:pt>
    <dgm:pt modelId="{BE4028C7-6345-4F7C-8DA6-7B8B5C415262}" type="pres">
      <dgm:prSet presAssocID="{81F285A8-CDFE-4B99-A221-C5812C2A7822}" presName="sibTrans" presStyleLbl="bgSibTrans2D1" presStyleIdx="0" presStyleCnt="5"/>
      <dgm:spPr/>
    </dgm:pt>
    <dgm:pt modelId="{E5AD47EC-11F6-418F-A0D0-5CA2BEAD0FD3}" type="pres">
      <dgm:prSet presAssocID="{2EE7C79C-E51F-4904-8B2F-D1FD47767121}" presName="compNode" presStyleCnt="0"/>
      <dgm:spPr/>
    </dgm:pt>
    <dgm:pt modelId="{136A603B-B5DA-4CD0-B688-87ED2890C878}" type="pres">
      <dgm:prSet presAssocID="{2EE7C79C-E51F-4904-8B2F-D1FD47767121}" presName="dummyConnPt" presStyleCnt="0"/>
      <dgm:spPr/>
    </dgm:pt>
    <dgm:pt modelId="{3D78F4A2-4F40-413C-851A-104C57B34E2A}" type="pres">
      <dgm:prSet presAssocID="{2EE7C79C-E51F-4904-8B2F-D1FD47767121}" presName="node" presStyleLbl="node1" presStyleIdx="1" presStyleCnt="6" custLinFactNeighborX="-71554" custLinFactNeighborY="36694">
        <dgm:presLayoutVars>
          <dgm:bulletEnabled val="1"/>
        </dgm:presLayoutVars>
      </dgm:prSet>
      <dgm:spPr/>
    </dgm:pt>
    <dgm:pt modelId="{CE7989F5-6720-4DB6-8F8E-71095C30C17F}" type="pres">
      <dgm:prSet presAssocID="{13DCFB54-7816-4ADD-B6B5-24253990CC46}" presName="sibTrans" presStyleLbl="bgSibTrans2D1" presStyleIdx="1" presStyleCnt="5"/>
      <dgm:spPr/>
    </dgm:pt>
    <dgm:pt modelId="{5A9448CE-9A8D-4CFE-A1E1-6A3D364E36F1}" type="pres">
      <dgm:prSet presAssocID="{973AF30F-0EA3-47C0-8A43-86862AFF8532}" presName="compNode" presStyleCnt="0"/>
      <dgm:spPr/>
    </dgm:pt>
    <dgm:pt modelId="{98B8E607-05DD-4CDC-892A-117FDBF14FE8}" type="pres">
      <dgm:prSet presAssocID="{973AF30F-0EA3-47C0-8A43-86862AFF8532}" presName="dummyConnPt" presStyleCnt="0"/>
      <dgm:spPr/>
    </dgm:pt>
    <dgm:pt modelId="{466D1D22-9782-4C23-A3CD-FD6A97F5D814}" type="pres">
      <dgm:prSet presAssocID="{973AF30F-0EA3-47C0-8A43-86862AFF8532}" presName="node" presStyleLbl="node1" presStyleIdx="2" presStyleCnt="6" custLinFactNeighborX="37484" custLinFactNeighborY="2795">
        <dgm:presLayoutVars>
          <dgm:bulletEnabled val="1"/>
        </dgm:presLayoutVars>
      </dgm:prSet>
      <dgm:spPr/>
    </dgm:pt>
    <dgm:pt modelId="{9507DBED-7851-4958-8A08-2BE17763E402}" type="pres">
      <dgm:prSet presAssocID="{06755B38-FDAD-4284-A384-9592FC6C22E3}" presName="sibTrans" presStyleLbl="bgSibTrans2D1" presStyleIdx="2" presStyleCnt="5"/>
      <dgm:spPr/>
    </dgm:pt>
    <dgm:pt modelId="{D42403D1-3181-4827-8B0C-0121790C4DDB}" type="pres">
      <dgm:prSet presAssocID="{880828B7-407B-45B4-8ADF-738C2ECCCA59}" presName="compNode" presStyleCnt="0"/>
      <dgm:spPr/>
    </dgm:pt>
    <dgm:pt modelId="{559D4146-585A-4F6C-BC54-A5EA8F3AF5D0}" type="pres">
      <dgm:prSet presAssocID="{880828B7-407B-45B4-8ADF-738C2ECCCA59}" presName="dummyConnPt" presStyleCnt="0"/>
      <dgm:spPr/>
    </dgm:pt>
    <dgm:pt modelId="{E4A8DFDC-DA01-4B79-B159-E13D1AC2AAC0}" type="pres">
      <dgm:prSet presAssocID="{880828B7-407B-45B4-8ADF-738C2ECCCA59}" presName="node" presStyleLbl="node1" presStyleIdx="3" presStyleCnt="6" custScaleX="103231" custScaleY="100000" custLinFactNeighborX="5463" custLinFactNeighborY="11402">
        <dgm:presLayoutVars>
          <dgm:bulletEnabled val="1"/>
        </dgm:presLayoutVars>
      </dgm:prSet>
      <dgm:spPr/>
    </dgm:pt>
    <dgm:pt modelId="{76618B93-F7F9-428B-BE86-A5497683B8FB}" type="pres">
      <dgm:prSet presAssocID="{85CFAA8B-BBA8-4044-88D8-F7445BA103C9}" presName="sibTrans" presStyleLbl="bgSibTrans2D1" presStyleIdx="3" presStyleCnt="5"/>
      <dgm:spPr/>
    </dgm:pt>
    <dgm:pt modelId="{107C97C9-CDC3-4EBF-9777-AFDEAF557D5E}" type="pres">
      <dgm:prSet presAssocID="{75D628FA-BDC7-4B48-A204-4AA36D56CEA5}" presName="compNode" presStyleCnt="0"/>
      <dgm:spPr/>
    </dgm:pt>
    <dgm:pt modelId="{BD3609AE-59F1-42AA-BD4C-7D769266C854}" type="pres">
      <dgm:prSet presAssocID="{75D628FA-BDC7-4B48-A204-4AA36D56CEA5}" presName="dummyConnPt" presStyleCnt="0"/>
      <dgm:spPr/>
    </dgm:pt>
    <dgm:pt modelId="{528FB912-2BDB-4920-8B42-FFC98086C405}" type="pres">
      <dgm:prSet presAssocID="{75D628FA-BDC7-4B48-A204-4AA36D56CEA5}" presName="node" presStyleLbl="node1" presStyleIdx="4" presStyleCnt="6" custScaleX="139045" custScaleY="187741" custLinFactX="42462" custLinFactNeighborX="100000" custLinFactNeighborY="37138">
        <dgm:presLayoutVars>
          <dgm:bulletEnabled val="1"/>
        </dgm:presLayoutVars>
      </dgm:prSet>
      <dgm:spPr/>
    </dgm:pt>
    <dgm:pt modelId="{2F380521-EFF9-4547-8833-793444D1C354}" type="pres">
      <dgm:prSet presAssocID="{A471FF59-A42C-4EFB-8160-9CF1E8CA2047}" presName="sibTrans" presStyleLbl="bgSibTrans2D1" presStyleIdx="4" presStyleCnt="5"/>
      <dgm:spPr/>
    </dgm:pt>
    <dgm:pt modelId="{0E2F707F-C1B8-4599-93A6-A1C6DD9DDB21}" type="pres">
      <dgm:prSet presAssocID="{047B457D-4A91-498D-81A6-8F63598FC6FD}" presName="compNode" presStyleCnt="0"/>
      <dgm:spPr/>
    </dgm:pt>
    <dgm:pt modelId="{B1792E83-BA86-4592-8EDB-263CEAC2FDB9}" type="pres">
      <dgm:prSet presAssocID="{047B457D-4A91-498D-81A6-8F63598FC6FD}" presName="dummyConnPt" presStyleCnt="0"/>
      <dgm:spPr/>
    </dgm:pt>
    <dgm:pt modelId="{97F14FB5-632E-458A-A0F3-DD080FE5D136}" type="pres">
      <dgm:prSet presAssocID="{047B457D-4A91-498D-81A6-8F63598FC6FD}" presName="node" presStyleLbl="node1" presStyleIdx="5" presStyleCnt="6" custLinFactX="86735" custLinFactNeighborX="100000" custLinFactNeighborY="21462">
        <dgm:presLayoutVars>
          <dgm:bulletEnabled val="1"/>
        </dgm:presLayoutVars>
      </dgm:prSet>
      <dgm:spPr/>
    </dgm:pt>
  </dgm:ptLst>
  <dgm:cxnLst>
    <dgm:cxn modelId="{730FC400-9177-4CBD-9A27-BEB13C92256A}" srcId="{F0353E84-AFEE-4ABC-81A0-06F9F8B85202}" destId="{75D628FA-BDC7-4B48-A204-4AA36D56CEA5}" srcOrd="4" destOrd="0" parTransId="{04B6D1DF-57A1-40AD-A08D-153B56E39AB5}" sibTransId="{A471FF59-A42C-4EFB-8160-9CF1E8CA2047}"/>
    <dgm:cxn modelId="{CFDAD405-94C2-4DBB-8094-AEE6635B6AB2}" srcId="{F0353E84-AFEE-4ABC-81A0-06F9F8B85202}" destId="{2EE7C79C-E51F-4904-8B2F-D1FD47767121}" srcOrd="1" destOrd="0" parTransId="{64F351ED-EA55-4EFC-AED7-CB867193506E}" sibTransId="{13DCFB54-7816-4ADD-B6B5-24253990CC46}"/>
    <dgm:cxn modelId="{749F3C1A-70B7-4B4B-8D0C-B161C4CED1AB}" type="presOf" srcId="{75D628FA-BDC7-4B48-A204-4AA36D56CEA5}" destId="{528FB912-2BDB-4920-8B42-FFC98086C405}" srcOrd="0" destOrd="0" presId="urn:microsoft.com/office/officeart/2005/8/layout/bProcess4"/>
    <dgm:cxn modelId="{24AC6A1D-FD93-42D0-8EE2-1BCFB1341EAB}" srcId="{F0353E84-AFEE-4ABC-81A0-06F9F8B85202}" destId="{880828B7-407B-45B4-8ADF-738C2ECCCA59}" srcOrd="3" destOrd="0" parTransId="{D7024252-3D41-477B-887E-991D56BBC752}" sibTransId="{85CFAA8B-BBA8-4044-88D8-F7445BA103C9}"/>
    <dgm:cxn modelId="{0BC3A532-E3FF-4C37-8A31-820582D9DBF4}" type="presOf" srcId="{F0353E84-AFEE-4ABC-81A0-06F9F8B85202}" destId="{C7D7786E-47A3-4D74-9DDC-3803AEA1C3B3}" srcOrd="0" destOrd="0" presId="urn:microsoft.com/office/officeart/2005/8/layout/bProcess4"/>
    <dgm:cxn modelId="{6A039535-7FD8-4DE4-BEF1-83E562494AD3}" type="presOf" srcId="{06755B38-FDAD-4284-A384-9592FC6C22E3}" destId="{9507DBED-7851-4958-8A08-2BE17763E402}" srcOrd="0" destOrd="0" presId="urn:microsoft.com/office/officeart/2005/8/layout/bProcess4"/>
    <dgm:cxn modelId="{8740AC45-7BCA-4153-9174-BD2688E11AA0}" type="presOf" srcId="{13DCFB54-7816-4ADD-B6B5-24253990CC46}" destId="{CE7989F5-6720-4DB6-8F8E-71095C30C17F}" srcOrd="0" destOrd="0" presId="urn:microsoft.com/office/officeart/2005/8/layout/bProcess4"/>
    <dgm:cxn modelId="{E560AA46-5F8F-45DC-80F2-7A55BC995AF5}" srcId="{F0353E84-AFEE-4ABC-81A0-06F9F8B85202}" destId="{047B457D-4A91-498D-81A6-8F63598FC6FD}" srcOrd="5" destOrd="0" parTransId="{13D81279-D510-4CC3-B529-16019DE450E4}" sibTransId="{636C5B1B-2699-42B0-889D-E08D414C540F}"/>
    <dgm:cxn modelId="{58357147-4CC2-4840-B50F-A23378BBFA66}" srcId="{F0353E84-AFEE-4ABC-81A0-06F9F8B85202}" destId="{060D29CD-8F81-4D04-B2B4-638AD9DC88F0}" srcOrd="0" destOrd="0" parTransId="{563B65B6-F0F8-4FDA-96CE-9E44B690810B}" sibTransId="{81F285A8-CDFE-4B99-A221-C5812C2A7822}"/>
    <dgm:cxn modelId="{6C44E24A-6089-4938-92C5-79641B947991}" type="presOf" srcId="{A471FF59-A42C-4EFB-8160-9CF1E8CA2047}" destId="{2F380521-EFF9-4547-8833-793444D1C354}" srcOrd="0" destOrd="0" presId="urn:microsoft.com/office/officeart/2005/8/layout/bProcess4"/>
    <dgm:cxn modelId="{DD37D14E-B4E4-46F0-9065-BC0163251F83}" type="presOf" srcId="{81F285A8-CDFE-4B99-A221-C5812C2A7822}" destId="{BE4028C7-6345-4F7C-8DA6-7B8B5C415262}" srcOrd="0" destOrd="0" presId="urn:microsoft.com/office/officeart/2005/8/layout/bProcess4"/>
    <dgm:cxn modelId="{44308C50-1195-46EA-8092-C332A65F4CB9}" type="presOf" srcId="{2EE7C79C-E51F-4904-8B2F-D1FD47767121}" destId="{3D78F4A2-4F40-413C-851A-104C57B34E2A}" srcOrd="0" destOrd="0" presId="urn:microsoft.com/office/officeart/2005/8/layout/bProcess4"/>
    <dgm:cxn modelId="{E5305557-A1FF-4788-80AF-2986174D9EB9}" type="presOf" srcId="{880828B7-407B-45B4-8ADF-738C2ECCCA59}" destId="{E4A8DFDC-DA01-4B79-B159-E13D1AC2AAC0}" srcOrd="0" destOrd="0" presId="urn:microsoft.com/office/officeart/2005/8/layout/bProcess4"/>
    <dgm:cxn modelId="{489CCF9B-7EBB-4CC2-BB20-5DA26049BBD9}" type="presOf" srcId="{047B457D-4A91-498D-81A6-8F63598FC6FD}" destId="{97F14FB5-632E-458A-A0F3-DD080FE5D136}" srcOrd="0" destOrd="0" presId="urn:microsoft.com/office/officeart/2005/8/layout/bProcess4"/>
    <dgm:cxn modelId="{C1520CDE-DECF-4206-A512-F6762780D597}" type="presOf" srcId="{060D29CD-8F81-4D04-B2B4-638AD9DC88F0}" destId="{98DB4E20-1FF7-40B8-BB2E-F38FEA96BC48}" srcOrd="0" destOrd="0" presId="urn:microsoft.com/office/officeart/2005/8/layout/bProcess4"/>
    <dgm:cxn modelId="{4E47CBE7-559E-4A2C-A380-16612ECB4601}" srcId="{F0353E84-AFEE-4ABC-81A0-06F9F8B85202}" destId="{973AF30F-0EA3-47C0-8A43-86862AFF8532}" srcOrd="2" destOrd="0" parTransId="{C37F3555-9C8B-4A22-8B94-D25C1E51B0F2}" sibTransId="{06755B38-FDAD-4284-A384-9592FC6C22E3}"/>
    <dgm:cxn modelId="{742D14EF-15C8-4D71-810D-72E119932BE0}" type="presOf" srcId="{85CFAA8B-BBA8-4044-88D8-F7445BA103C9}" destId="{76618B93-F7F9-428B-BE86-A5497683B8FB}" srcOrd="0" destOrd="0" presId="urn:microsoft.com/office/officeart/2005/8/layout/bProcess4"/>
    <dgm:cxn modelId="{8132D5FD-F76A-41C5-A68D-531938033847}" type="presOf" srcId="{973AF30F-0EA3-47C0-8A43-86862AFF8532}" destId="{466D1D22-9782-4C23-A3CD-FD6A97F5D814}" srcOrd="0" destOrd="0" presId="urn:microsoft.com/office/officeart/2005/8/layout/bProcess4"/>
    <dgm:cxn modelId="{621A5E66-5A38-4CFD-8D34-7E614023C952}" type="presParOf" srcId="{C7D7786E-47A3-4D74-9DDC-3803AEA1C3B3}" destId="{8D4DD333-9792-4A6C-A553-75E619AFC566}" srcOrd="0" destOrd="0" presId="urn:microsoft.com/office/officeart/2005/8/layout/bProcess4"/>
    <dgm:cxn modelId="{6CAD8C86-EFD5-4A64-B660-DCF3E13F7BE4}" type="presParOf" srcId="{8D4DD333-9792-4A6C-A553-75E619AFC566}" destId="{E9269E62-0E3D-4D66-B44C-04C0858CD6B8}" srcOrd="0" destOrd="0" presId="urn:microsoft.com/office/officeart/2005/8/layout/bProcess4"/>
    <dgm:cxn modelId="{3C0F6C68-6AB9-403E-8C26-0F718C2B2427}" type="presParOf" srcId="{8D4DD333-9792-4A6C-A553-75E619AFC566}" destId="{98DB4E20-1FF7-40B8-BB2E-F38FEA96BC48}" srcOrd="1" destOrd="0" presId="urn:microsoft.com/office/officeart/2005/8/layout/bProcess4"/>
    <dgm:cxn modelId="{5409C00F-178B-4635-B4D1-C957374412A1}" type="presParOf" srcId="{C7D7786E-47A3-4D74-9DDC-3803AEA1C3B3}" destId="{BE4028C7-6345-4F7C-8DA6-7B8B5C415262}" srcOrd="1" destOrd="0" presId="urn:microsoft.com/office/officeart/2005/8/layout/bProcess4"/>
    <dgm:cxn modelId="{40574DD8-0E2B-422F-9E2C-2C5A51508218}" type="presParOf" srcId="{C7D7786E-47A3-4D74-9DDC-3803AEA1C3B3}" destId="{E5AD47EC-11F6-418F-A0D0-5CA2BEAD0FD3}" srcOrd="2" destOrd="0" presId="urn:microsoft.com/office/officeart/2005/8/layout/bProcess4"/>
    <dgm:cxn modelId="{9D1B7DAC-DBA6-476F-B0B5-6F893D271283}" type="presParOf" srcId="{E5AD47EC-11F6-418F-A0D0-5CA2BEAD0FD3}" destId="{136A603B-B5DA-4CD0-B688-87ED2890C878}" srcOrd="0" destOrd="0" presId="urn:microsoft.com/office/officeart/2005/8/layout/bProcess4"/>
    <dgm:cxn modelId="{793D91B2-E924-4CBC-96F6-4C3ADDBA8E92}" type="presParOf" srcId="{E5AD47EC-11F6-418F-A0D0-5CA2BEAD0FD3}" destId="{3D78F4A2-4F40-413C-851A-104C57B34E2A}" srcOrd="1" destOrd="0" presId="urn:microsoft.com/office/officeart/2005/8/layout/bProcess4"/>
    <dgm:cxn modelId="{02590C44-BAFA-4E34-B82E-CF4A6159FB51}" type="presParOf" srcId="{C7D7786E-47A3-4D74-9DDC-3803AEA1C3B3}" destId="{CE7989F5-6720-4DB6-8F8E-71095C30C17F}" srcOrd="3" destOrd="0" presId="urn:microsoft.com/office/officeart/2005/8/layout/bProcess4"/>
    <dgm:cxn modelId="{C3551AE6-4E0B-471C-BC3F-B1EAE0450B67}" type="presParOf" srcId="{C7D7786E-47A3-4D74-9DDC-3803AEA1C3B3}" destId="{5A9448CE-9A8D-4CFE-A1E1-6A3D364E36F1}" srcOrd="4" destOrd="0" presId="urn:microsoft.com/office/officeart/2005/8/layout/bProcess4"/>
    <dgm:cxn modelId="{D83F9D63-9A78-46C7-97A9-240D195D5A1F}" type="presParOf" srcId="{5A9448CE-9A8D-4CFE-A1E1-6A3D364E36F1}" destId="{98B8E607-05DD-4CDC-892A-117FDBF14FE8}" srcOrd="0" destOrd="0" presId="urn:microsoft.com/office/officeart/2005/8/layout/bProcess4"/>
    <dgm:cxn modelId="{8352423A-EB8F-443A-9F51-14A5C6887259}" type="presParOf" srcId="{5A9448CE-9A8D-4CFE-A1E1-6A3D364E36F1}" destId="{466D1D22-9782-4C23-A3CD-FD6A97F5D814}" srcOrd="1" destOrd="0" presId="urn:microsoft.com/office/officeart/2005/8/layout/bProcess4"/>
    <dgm:cxn modelId="{6FA116B7-49FF-4567-9D31-64CEFE82F70E}" type="presParOf" srcId="{C7D7786E-47A3-4D74-9DDC-3803AEA1C3B3}" destId="{9507DBED-7851-4958-8A08-2BE17763E402}" srcOrd="5" destOrd="0" presId="urn:microsoft.com/office/officeart/2005/8/layout/bProcess4"/>
    <dgm:cxn modelId="{40303DFB-1D84-4EA6-BCB5-DF1D65B86885}" type="presParOf" srcId="{C7D7786E-47A3-4D74-9DDC-3803AEA1C3B3}" destId="{D42403D1-3181-4827-8B0C-0121790C4DDB}" srcOrd="6" destOrd="0" presId="urn:microsoft.com/office/officeart/2005/8/layout/bProcess4"/>
    <dgm:cxn modelId="{B5467376-2FBF-4E33-9E47-DA5E41BEFEBA}" type="presParOf" srcId="{D42403D1-3181-4827-8B0C-0121790C4DDB}" destId="{559D4146-585A-4F6C-BC54-A5EA8F3AF5D0}" srcOrd="0" destOrd="0" presId="urn:microsoft.com/office/officeart/2005/8/layout/bProcess4"/>
    <dgm:cxn modelId="{9098023E-B05D-4254-B1DC-3BA5A6CDED10}" type="presParOf" srcId="{D42403D1-3181-4827-8B0C-0121790C4DDB}" destId="{E4A8DFDC-DA01-4B79-B159-E13D1AC2AAC0}" srcOrd="1" destOrd="0" presId="urn:microsoft.com/office/officeart/2005/8/layout/bProcess4"/>
    <dgm:cxn modelId="{F496627D-6C40-4946-9941-DD7AC865293B}" type="presParOf" srcId="{C7D7786E-47A3-4D74-9DDC-3803AEA1C3B3}" destId="{76618B93-F7F9-428B-BE86-A5497683B8FB}" srcOrd="7" destOrd="0" presId="urn:microsoft.com/office/officeart/2005/8/layout/bProcess4"/>
    <dgm:cxn modelId="{D8ADA0A5-1DC8-45E3-8E9E-9AA791A790FD}" type="presParOf" srcId="{C7D7786E-47A3-4D74-9DDC-3803AEA1C3B3}" destId="{107C97C9-CDC3-4EBF-9777-AFDEAF557D5E}" srcOrd="8" destOrd="0" presId="urn:microsoft.com/office/officeart/2005/8/layout/bProcess4"/>
    <dgm:cxn modelId="{19626F2A-055E-4041-A90C-FEA234E4EAFD}" type="presParOf" srcId="{107C97C9-CDC3-4EBF-9777-AFDEAF557D5E}" destId="{BD3609AE-59F1-42AA-BD4C-7D769266C854}" srcOrd="0" destOrd="0" presId="urn:microsoft.com/office/officeart/2005/8/layout/bProcess4"/>
    <dgm:cxn modelId="{DE06CC89-2556-44C7-9F00-9A84A35E8A0F}" type="presParOf" srcId="{107C97C9-CDC3-4EBF-9777-AFDEAF557D5E}" destId="{528FB912-2BDB-4920-8B42-FFC98086C405}" srcOrd="1" destOrd="0" presId="urn:microsoft.com/office/officeart/2005/8/layout/bProcess4"/>
    <dgm:cxn modelId="{401C8209-AB9C-4A49-BC1E-D11791BD4BE2}" type="presParOf" srcId="{C7D7786E-47A3-4D74-9DDC-3803AEA1C3B3}" destId="{2F380521-EFF9-4547-8833-793444D1C354}" srcOrd="9" destOrd="0" presId="urn:microsoft.com/office/officeart/2005/8/layout/bProcess4"/>
    <dgm:cxn modelId="{A9F07BCD-A97E-44B0-9ECD-5798FEE1F12B}" type="presParOf" srcId="{C7D7786E-47A3-4D74-9DDC-3803AEA1C3B3}" destId="{0E2F707F-C1B8-4599-93A6-A1C6DD9DDB21}" srcOrd="10" destOrd="0" presId="urn:microsoft.com/office/officeart/2005/8/layout/bProcess4"/>
    <dgm:cxn modelId="{F43E9202-97E8-466C-A2C2-CFAA1CA1C28C}" type="presParOf" srcId="{0E2F707F-C1B8-4599-93A6-A1C6DD9DDB21}" destId="{B1792E83-BA86-4592-8EDB-263CEAC2FDB9}" srcOrd="0" destOrd="0" presId="urn:microsoft.com/office/officeart/2005/8/layout/bProcess4"/>
    <dgm:cxn modelId="{67372008-9A5F-4794-BE8F-4FEAAE768F33}" type="presParOf" srcId="{0E2F707F-C1B8-4599-93A6-A1C6DD9DDB21}" destId="{97F14FB5-632E-458A-A0F3-DD080FE5D136}"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80AEE3-790D-438F-AA63-1D2D640026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942834-8F40-4C7C-BB29-900A688967BA}">
      <dgm:prSet/>
      <dgm:spPr>
        <a:solidFill>
          <a:srgbClr val="102747"/>
        </a:solidFill>
        <a:ln>
          <a:solidFill>
            <a:srgbClr val="102747"/>
          </a:solidFill>
        </a:ln>
      </dgm:spPr>
      <dgm:t>
        <a:bodyPr/>
        <a:lstStyle/>
        <a:p>
          <a:r>
            <a:rPr lang="en-US"/>
            <a:t>#1 Add criminal case information</a:t>
          </a:r>
        </a:p>
      </dgm:t>
    </dgm:pt>
    <dgm:pt modelId="{4F5FA8C3-DE66-497D-935E-56C6234ABC52}" type="parTrans" cxnId="{42F37C15-BA65-46BB-91F1-E02ACEC81E1F}">
      <dgm:prSet/>
      <dgm:spPr/>
      <dgm:t>
        <a:bodyPr/>
        <a:lstStyle/>
        <a:p>
          <a:endParaRPr lang="en-US"/>
        </a:p>
      </dgm:t>
    </dgm:pt>
    <dgm:pt modelId="{DC0D59BB-23F5-436E-AD2C-597F26A13B5B}" type="sibTrans" cxnId="{42F37C15-BA65-46BB-91F1-E02ACEC81E1F}">
      <dgm:prSet/>
      <dgm:spPr/>
      <dgm:t>
        <a:bodyPr/>
        <a:lstStyle/>
        <a:p>
          <a:endParaRPr lang="en-US"/>
        </a:p>
      </dgm:t>
    </dgm:pt>
    <dgm:pt modelId="{8AEEE282-7092-49DB-B64A-73B40AF1C656}">
      <dgm:prSet/>
      <dgm:spPr>
        <a:solidFill>
          <a:srgbClr val="102747"/>
        </a:solidFill>
      </dgm:spPr>
      <dgm:t>
        <a:bodyPr/>
        <a:lstStyle/>
        <a:p>
          <a:r>
            <a:rPr lang="en-US" dirty="0"/>
            <a:t>#2 Add offenses to case </a:t>
          </a:r>
          <a:r>
            <a:rPr lang="en-US" i="1" dirty="0"/>
            <a:t>Enter NCIC code or use drop-down</a:t>
          </a:r>
          <a:r>
            <a:rPr lang="en-US" dirty="0"/>
            <a:t> </a:t>
          </a:r>
        </a:p>
      </dgm:t>
    </dgm:pt>
    <dgm:pt modelId="{66B285B9-6757-4FD5-9F78-91CF292FFD04}" type="parTrans" cxnId="{4039FB74-E0EF-4031-BF0D-CEBE8B61BE9C}">
      <dgm:prSet/>
      <dgm:spPr/>
      <dgm:t>
        <a:bodyPr/>
        <a:lstStyle/>
        <a:p>
          <a:endParaRPr lang="en-US"/>
        </a:p>
      </dgm:t>
    </dgm:pt>
    <dgm:pt modelId="{42EDEB14-5602-45F3-91B8-8766BABFA9D8}" type="sibTrans" cxnId="{4039FB74-E0EF-4031-BF0D-CEBE8B61BE9C}">
      <dgm:prSet/>
      <dgm:spPr/>
      <dgm:t>
        <a:bodyPr/>
        <a:lstStyle/>
        <a:p>
          <a:endParaRPr lang="en-US"/>
        </a:p>
      </dgm:t>
    </dgm:pt>
    <dgm:pt modelId="{57F6675E-D7E2-4672-A346-77148A27D292}">
      <dgm:prSet/>
      <dgm:spPr>
        <a:solidFill>
          <a:srgbClr val="102747"/>
        </a:solidFill>
      </dgm:spPr>
      <dgm:t>
        <a:bodyPr/>
        <a:lstStyle/>
        <a:p>
          <a:r>
            <a:rPr lang="en-US" dirty="0"/>
            <a:t>#3 Attach details of offense (Narrative, Police Report, etc.)</a:t>
          </a:r>
        </a:p>
      </dgm:t>
    </dgm:pt>
    <dgm:pt modelId="{0D2107AE-2822-4977-8A9C-EDAD8C06792C}" type="parTrans" cxnId="{1B5BA19F-3491-4AB5-BB43-29D2B9639129}">
      <dgm:prSet/>
      <dgm:spPr/>
      <dgm:t>
        <a:bodyPr/>
        <a:lstStyle/>
        <a:p>
          <a:endParaRPr lang="en-US"/>
        </a:p>
      </dgm:t>
    </dgm:pt>
    <dgm:pt modelId="{69944611-A7D3-476C-8CF0-AD74FB0C6ECB}" type="sibTrans" cxnId="{1B5BA19F-3491-4AB5-BB43-29D2B9639129}">
      <dgm:prSet/>
      <dgm:spPr/>
      <dgm:t>
        <a:bodyPr/>
        <a:lstStyle/>
        <a:p>
          <a:endParaRPr lang="en-US"/>
        </a:p>
      </dgm:t>
    </dgm:pt>
    <dgm:pt modelId="{1395555A-B27A-4E35-97AD-F44460321F6E}" type="pres">
      <dgm:prSet presAssocID="{F380AEE3-790D-438F-AA63-1D2D64002631}" presName="linear" presStyleCnt="0">
        <dgm:presLayoutVars>
          <dgm:animLvl val="lvl"/>
          <dgm:resizeHandles val="exact"/>
        </dgm:presLayoutVars>
      </dgm:prSet>
      <dgm:spPr/>
    </dgm:pt>
    <dgm:pt modelId="{DC1CBFE2-26C2-4744-8145-912917B8CA1B}" type="pres">
      <dgm:prSet presAssocID="{F7942834-8F40-4C7C-BB29-900A688967BA}" presName="parentText" presStyleLbl="node1" presStyleIdx="0" presStyleCnt="3">
        <dgm:presLayoutVars>
          <dgm:chMax val="0"/>
          <dgm:bulletEnabled val="1"/>
        </dgm:presLayoutVars>
      </dgm:prSet>
      <dgm:spPr/>
    </dgm:pt>
    <dgm:pt modelId="{B1D91F56-5079-47F7-BD90-70504E7294C1}" type="pres">
      <dgm:prSet presAssocID="{DC0D59BB-23F5-436E-AD2C-597F26A13B5B}" presName="spacer" presStyleCnt="0"/>
      <dgm:spPr/>
    </dgm:pt>
    <dgm:pt modelId="{DF24CEA5-ED29-4C8F-A5C5-53C80B1417D5}" type="pres">
      <dgm:prSet presAssocID="{8AEEE282-7092-49DB-B64A-73B40AF1C656}" presName="parentText" presStyleLbl="node1" presStyleIdx="1" presStyleCnt="3">
        <dgm:presLayoutVars>
          <dgm:chMax val="0"/>
          <dgm:bulletEnabled val="1"/>
        </dgm:presLayoutVars>
      </dgm:prSet>
      <dgm:spPr/>
    </dgm:pt>
    <dgm:pt modelId="{EA7C7F3F-4B56-4F12-812B-5D065A9AF727}" type="pres">
      <dgm:prSet presAssocID="{42EDEB14-5602-45F3-91B8-8766BABFA9D8}" presName="spacer" presStyleCnt="0"/>
      <dgm:spPr/>
    </dgm:pt>
    <dgm:pt modelId="{C4E98CB0-8A60-4848-A2F3-DC717E6F4FD5}" type="pres">
      <dgm:prSet presAssocID="{57F6675E-D7E2-4672-A346-77148A27D292}" presName="parentText" presStyleLbl="node1" presStyleIdx="2" presStyleCnt="3">
        <dgm:presLayoutVars>
          <dgm:chMax val="0"/>
          <dgm:bulletEnabled val="1"/>
        </dgm:presLayoutVars>
      </dgm:prSet>
      <dgm:spPr/>
    </dgm:pt>
  </dgm:ptLst>
  <dgm:cxnLst>
    <dgm:cxn modelId="{42F37C15-BA65-46BB-91F1-E02ACEC81E1F}" srcId="{F380AEE3-790D-438F-AA63-1D2D64002631}" destId="{F7942834-8F40-4C7C-BB29-900A688967BA}" srcOrd="0" destOrd="0" parTransId="{4F5FA8C3-DE66-497D-935E-56C6234ABC52}" sibTransId="{DC0D59BB-23F5-436E-AD2C-597F26A13B5B}"/>
    <dgm:cxn modelId="{832A2F6B-7545-4D75-B09D-C92CB453FC26}" type="presOf" srcId="{57F6675E-D7E2-4672-A346-77148A27D292}" destId="{C4E98CB0-8A60-4848-A2F3-DC717E6F4FD5}" srcOrd="0" destOrd="0" presId="urn:microsoft.com/office/officeart/2005/8/layout/vList2"/>
    <dgm:cxn modelId="{4039FB74-E0EF-4031-BF0D-CEBE8B61BE9C}" srcId="{F380AEE3-790D-438F-AA63-1D2D64002631}" destId="{8AEEE282-7092-49DB-B64A-73B40AF1C656}" srcOrd="1" destOrd="0" parTransId="{66B285B9-6757-4FD5-9F78-91CF292FFD04}" sibTransId="{42EDEB14-5602-45F3-91B8-8766BABFA9D8}"/>
    <dgm:cxn modelId="{1B5BA19F-3491-4AB5-BB43-29D2B9639129}" srcId="{F380AEE3-790D-438F-AA63-1D2D64002631}" destId="{57F6675E-D7E2-4672-A346-77148A27D292}" srcOrd="2" destOrd="0" parTransId="{0D2107AE-2822-4977-8A9C-EDAD8C06792C}" sibTransId="{69944611-A7D3-476C-8CF0-AD74FB0C6ECB}"/>
    <dgm:cxn modelId="{B02D3ED7-A5A7-40B6-8C99-C07FA013A96B}" type="presOf" srcId="{F7942834-8F40-4C7C-BB29-900A688967BA}" destId="{DC1CBFE2-26C2-4744-8145-912917B8CA1B}" srcOrd="0" destOrd="0" presId="urn:microsoft.com/office/officeart/2005/8/layout/vList2"/>
    <dgm:cxn modelId="{4D419FEC-660E-4331-A351-C8956769EEB4}" type="presOf" srcId="{F380AEE3-790D-438F-AA63-1D2D64002631}" destId="{1395555A-B27A-4E35-97AD-F44460321F6E}" srcOrd="0" destOrd="0" presId="urn:microsoft.com/office/officeart/2005/8/layout/vList2"/>
    <dgm:cxn modelId="{4978B2FE-5D39-4860-BC28-4D34337317FC}" type="presOf" srcId="{8AEEE282-7092-49DB-B64A-73B40AF1C656}" destId="{DF24CEA5-ED29-4C8F-A5C5-53C80B1417D5}" srcOrd="0" destOrd="0" presId="urn:microsoft.com/office/officeart/2005/8/layout/vList2"/>
    <dgm:cxn modelId="{489A2F7E-C64D-446F-8F84-F57C8321E171}" type="presParOf" srcId="{1395555A-B27A-4E35-97AD-F44460321F6E}" destId="{DC1CBFE2-26C2-4744-8145-912917B8CA1B}" srcOrd="0" destOrd="0" presId="urn:microsoft.com/office/officeart/2005/8/layout/vList2"/>
    <dgm:cxn modelId="{3578DF7D-515A-4875-8453-77C48938D8FC}" type="presParOf" srcId="{1395555A-B27A-4E35-97AD-F44460321F6E}" destId="{B1D91F56-5079-47F7-BD90-70504E7294C1}" srcOrd="1" destOrd="0" presId="urn:microsoft.com/office/officeart/2005/8/layout/vList2"/>
    <dgm:cxn modelId="{13D39237-0934-499D-8839-27C7639001CB}" type="presParOf" srcId="{1395555A-B27A-4E35-97AD-F44460321F6E}" destId="{DF24CEA5-ED29-4C8F-A5C5-53C80B1417D5}" srcOrd="2" destOrd="0" presId="urn:microsoft.com/office/officeart/2005/8/layout/vList2"/>
    <dgm:cxn modelId="{090E8524-1A2D-4710-9ABB-59AAA13D5371}" type="presParOf" srcId="{1395555A-B27A-4E35-97AD-F44460321F6E}" destId="{EA7C7F3F-4B56-4F12-812B-5D065A9AF727}" srcOrd="3" destOrd="0" presId="urn:microsoft.com/office/officeart/2005/8/layout/vList2"/>
    <dgm:cxn modelId="{19ED65DE-3148-40C5-A494-5D5699331618}" type="presParOf" srcId="{1395555A-B27A-4E35-97AD-F44460321F6E}" destId="{C4E98CB0-8A60-4848-A2F3-DC717E6F4FD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0BEE1C-9DF7-4DA6-B848-28CDF275D9B2}" type="doc">
      <dgm:prSet loTypeId="urn:microsoft.com/office/officeart/2005/8/layout/equation2" loCatId="process" qsTypeId="urn:microsoft.com/office/officeart/2005/8/quickstyle/simple4" qsCatId="simple" csTypeId="urn:microsoft.com/office/officeart/2005/8/colors/accent0_3" csCatId="mainScheme" phldr="1"/>
      <dgm:spPr/>
    </dgm:pt>
    <dgm:pt modelId="{45147AF6-2CF2-4549-A8D8-7E73C9942F10}">
      <dgm:prSet phldrT="[Text]"/>
      <dgm:spPr/>
      <dgm:t>
        <a:bodyPr/>
        <a:lstStyle/>
        <a:p>
          <a:r>
            <a:rPr lang="en-US" dirty="0"/>
            <a:t>Act or pattern of Non-Compliant Behavior</a:t>
          </a:r>
        </a:p>
      </dgm:t>
    </dgm:pt>
    <dgm:pt modelId="{D89429A2-66B3-48FF-A180-19945EA0B543}" type="parTrans" cxnId="{F51D810A-2EAF-4C07-B99F-D3F6B031FA7B}">
      <dgm:prSet/>
      <dgm:spPr/>
      <dgm:t>
        <a:bodyPr/>
        <a:lstStyle/>
        <a:p>
          <a:endParaRPr lang="en-US"/>
        </a:p>
      </dgm:t>
    </dgm:pt>
    <dgm:pt modelId="{35667CE4-FE68-4AD4-ABF5-DA79FAF38FF5}" type="sibTrans" cxnId="{F51D810A-2EAF-4C07-B99F-D3F6B031FA7B}">
      <dgm:prSet/>
      <dgm:spPr/>
      <dgm:t>
        <a:bodyPr/>
        <a:lstStyle/>
        <a:p>
          <a:endParaRPr lang="en-US"/>
        </a:p>
      </dgm:t>
    </dgm:pt>
    <dgm:pt modelId="{989F5E0B-0556-4A56-AD78-8B057D8F0996}">
      <dgm:prSet phldrT="[Text]"/>
      <dgm:spPr/>
      <dgm:t>
        <a:bodyPr/>
        <a:lstStyle/>
        <a:p>
          <a:r>
            <a:rPr lang="en-US" dirty="0"/>
            <a:t>Would Request Revocation of </a:t>
          </a:r>
          <a:r>
            <a:rPr lang="en-US" u="sng" dirty="0"/>
            <a:t>Supervision</a:t>
          </a:r>
          <a:endParaRPr lang="en-US" dirty="0"/>
        </a:p>
      </dgm:t>
    </dgm:pt>
    <dgm:pt modelId="{D25899C3-C116-4F4C-9A0F-D4B00AAA31C4}" type="parTrans" cxnId="{4D25C2D8-38AE-4CD9-9878-F6583C47AF7B}">
      <dgm:prSet/>
      <dgm:spPr/>
      <dgm:t>
        <a:bodyPr/>
        <a:lstStyle/>
        <a:p>
          <a:endParaRPr lang="en-US"/>
        </a:p>
      </dgm:t>
    </dgm:pt>
    <dgm:pt modelId="{A7F816B3-C1C8-4EAA-8F7C-25918387C2B8}" type="sibTrans" cxnId="{4D25C2D8-38AE-4CD9-9878-F6583C47AF7B}">
      <dgm:prSet/>
      <dgm:spPr/>
      <dgm:t>
        <a:bodyPr/>
        <a:lstStyle/>
        <a:p>
          <a:endParaRPr lang="en-US"/>
        </a:p>
      </dgm:t>
    </dgm:pt>
    <dgm:pt modelId="{7ACF4688-A5C0-48F7-ADC1-DDCF9258F7DB}">
      <dgm:prSet phldrT="[Text]"/>
      <dgm:spPr>
        <a:solidFill>
          <a:srgbClr val="C00000"/>
        </a:solidFill>
      </dgm:spPr>
      <dgm:t>
        <a:bodyPr/>
        <a:lstStyle/>
        <a:p>
          <a:r>
            <a:rPr lang="en-US" dirty="0"/>
            <a:t>RETAKING</a:t>
          </a:r>
        </a:p>
        <a:p>
          <a:r>
            <a:rPr lang="en-US" dirty="0"/>
            <a:t>Unsuccessful Supervision Documented</a:t>
          </a:r>
        </a:p>
      </dgm:t>
    </dgm:pt>
    <dgm:pt modelId="{D2D97361-5C72-4830-98E5-919513F5D659}" type="parTrans" cxnId="{263FA4E0-0038-4651-A810-56B356AF7486}">
      <dgm:prSet/>
      <dgm:spPr/>
      <dgm:t>
        <a:bodyPr/>
        <a:lstStyle/>
        <a:p>
          <a:endParaRPr lang="en-US"/>
        </a:p>
      </dgm:t>
    </dgm:pt>
    <dgm:pt modelId="{9D9D020A-1F70-4D96-A6A8-973512CFBA81}" type="sibTrans" cxnId="{263FA4E0-0038-4651-A810-56B356AF7486}">
      <dgm:prSet/>
      <dgm:spPr/>
      <dgm:t>
        <a:bodyPr/>
        <a:lstStyle/>
        <a:p>
          <a:endParaRPr lang="en-US"/>
        </a:p>
      </dgm:t>
    </dgm:pt>
    <dgm:pt modelId="{27496874-C4ED-444F-BA39-CB5FE025F3BD}" type="pres">
      <dgm:prSet presAssocID="{400BEE1C-9DF7-4DA6-B848-28CDF275D9B2}" presName="Name0" presStyleCnt="0">
        <dgm:presLayoutVars>
          <dgm:dir/>
          <dgm:resizeHandles val="exact"/>
        </dgm:presLayoutVars>
      </dgm:prSet>
      <dgm:spPr/>
    </dgm:pt>
    <dgm:pt modelId="{D52C89A0-93C1-47AD-AFB3-DC17DFAA94C8}" type="pres">
      <dgm:prSet presAssocID="{400BEE1C-9DF7-4DA6-B848-28CDF275D9B2}" presName="vNodes" presStyleCnt="0"/>
      <dgm:spPr/>
    </dgm:pt>
    <dgm:pt modelId="{88BF73FE-106B-4ADC-8B64-132FCB01570B}" type="pres">
      <dgm:prSet presAssocID="{45147AF6-2CF2-4549-A8D8-7E73C9942F10}" presName="node" presStyleLbl="node1" presStyleIdx="0" presStyleCnt="3">
        <dgm:presLayoutVars>
          <dgm:bulletEnabled val="1"/>
        </dgm:presLayoutVars>
      </dgm:prSet>
      <dgm:spPr/>
    </dgm:pt>
    <dgm:pt modelId="{8E32D0F4-9261-48D4-BB61-B64E8C220EEA}" type="pres">
      <dgm:prSet presAssocID="{35667CE4-FE68-4AD4-ABF5-DA79FAF38FF5}" presName="spacerT" presStyleCnt="0"/>
      <dgm:spPr/>
    </dgm:pt>
    <dgm:pt modelId="{D994AEBD-F7B6-4D2F-9FE7-016D890555DD}" type="pres">
      <dgm:prSet presAssocID="{35667CE4-FE68-4AD4-ABF5-DA79FAF38FF5}" presName="sibTrans" presStyleLbl="sibTrans2D1" presStyleIdx="0" presStyleCnt="2"/>
      <dgm:spPr/>
    </dgm:pt>
    <dgm:pt modelId="{A24485C4-0A7D-45D8-B12C-FCFE031B7482}" type="pres">
      <dgm:prSet presAssocID="{35667CE4-FE68-4AD4-ABF5-DA79FAF38FF5}" presName="spacerB" presStyleCnt="0"/>
      <dgm:spPr/>
    </dgm:pt>
    <dgm:pt modelId="{B131D8AF-558F-4410-AB2E-2E211E6299D6}" type="pres">
      <dgm:prSet presAssocID="{989F5E0B-0556-4A56-AD78-8B057D8F0996}" presName="node" presStyleLbl="node1" presStyleIdx="1" presStyleCnt="3">
        <dgm:presLayoutVars>
          <dgm:bulletEnabled val="1"/>
        </dgm:presLayoutVars>
      </dgm:prSet>
      <dgm:spPr/>
    </dgm:pt>
    <dgm:pt modelId="{E3385A4E-E296-4E17-B18D-FD8B53CABB3F}" type="pres">
      <dgm:prSet presAssocID="{400BEE1C-9DF7-4DA6-B848-28CDF275D9B2}" presName="sibTransLast" presStyleLbl="sibTrans2D1" presStyleIdx="1" presStyleCnt="2"/>
      <dgm:spPr/>
    </dgm:pt>
    <dgm:pt modelId="{D26901C0-B3AD-4E2F-A81A-52B9F1E0B64D}" type="pres">
      <dgm:prSet presAssocID="{400BEE1C-9DF7-4DA6-B848-28CDF275D9B2}" presName="connectorText" presStyleLbl="sibTrans2D1" presStyleIdx="1" presStyleCnt="2"/>
      <dgm:spPr/>
    </dgm:pt>
    <dgm:pt modelId="{0258B3FB-3785-426E-843F-6354322DE3D9}" type="pres">
      <dgm:prSet presAssocID="{400BEE1C-9DF7-4DA6-B848-28CDF275D9B2}" presName="lastNode" presStyleLbl="node1" presStyleIdx="2" presStyleCnt="3">
        <dgm:presLayoutVars>
          <dgm:bulletEnabled val="1"/>
        </dgm:presLayoutVars>
      </dgm:prSet>
      <dgm:spPr/>
    </dgm:pt>
  </dgm:ptLst>
  <dgm:cxnLst>
    <dgm:cxn modelId="{F51D810A-2EAF-4C07-B99F-D3F6B031FA7B}" srcId="{400BEE1C-9DF7-4DA6-B848-28CDF275D9B2}" destId="{45147AF6-2CF2-4549-A8D8-7E73C9942F10}" srcOrd="0" destOrd="0" parTransId="{D89429A2-66B3-48FF-A180-19945EA0B543}" sibTransId="{35667CE4-FE68-4AD4-ABF5-DA79FAF38FF5}"/>
    <dgm:cxn modelId="{29FA5B11-1DCF-4995-8215-24D8E8C201CC}" type="presOf" srcId="{A7F816B3-C1C8-4EAA-8F7C-25918387C2B8}" destId="{D26901C0-B3AD-4E2F-A81A-52B9F1E0B64D}" srcOrd="1" destOrd="0" presId="urn:microsoft.com/office/officeart/2005/8/layout/equation2"/>
    <dgm:cxn modelId="{D03FE744-E189-4991-AC36-50DE1F1887B8}" type="presOf" srcId="{45147AF6-2CF2-4549-A8D8-7E73C9942F10}" destId="{88BF73FE-106B-4ADC-8B64-132FCB01570B}" srcOrd="0" destOrd="0" presId="urn:microsoft.com/office/officeart/2005/8/layout/equation2"/>
    <dgm:cxn modelId="{F1B30D68-7E98-428C-9F69-28F9929281D2}" type="presOf" srcId="{989F5E0B-0556-4A56-AD78-8B057D8F0996}" destId="{B131D8AF-558F-4410-AB2E-2E211E6299D6}" srcOrd="0" destOrd="0" presId="urn:microsoft.com/office/officeart/2005/8/layout/equation2"/>
    <dgm:cxn modelId="{1594D68E-2448-48CC-AC74-0185D2244340}" type="presOf" srcId="{A7F816B3-C1C8-4EAA-8F7C-25918387C2B8}" destId="{E3385A4E-E296-4E17-B18D-FD8B53CABB3F}" srcOrd="0" destOrd="0" presId="urn:microsoft.com/office/officeart/2005/8/layout/equation2"/>
    <dgm:cxn modelId="{15A1B4A4-805C-4EBF-B92C-C53F25F975F3}" type="presOf" srcId="{400BEE1C-9DF7-4DA6-B848-28CDF275D9B2}" destId="{27496874-C4ED-444F-BA39-CB5FE025F3BD}" srcOrd="0" destOrd="0" presId="urn:microsoft.com/office/officeart/2005/8/layout/equation2"/>
    <dgm:cxn modelId="{D82F64B1-CDCE-4576-AEE1-F530C42BE0EC}" type="presOf" srcId="{35667CE4-FE68-4AD4-ABF5-DA79FAF38FF5}" destId="{D994AEBD-F7B6-4D2F-9FE7-016D890555DD}" srcOrd="0" destOrd="0" presId="urn:microsoft.com/office/officeart/2005/8/layout/equation2"/>
    <dgm:cxn modelId="{4D25C2D8-38AE-4CD9-9878-F6583C47AF7B}" srcId="{400BEE1C-9DF7-4DA6-B848-28CDF275D9B2}" destId="{989F5E0B-0556-4A56-AD78-8B057D8F0996}" srcOrd="1" destOrd="0" parTransId="{D25899C3-C116-4F4C-9A0F-D4B00AAA31C4}" sibTransId="{A7F816B3-C1C8-4EAA-8F7C-25918387C2B8}"/>
    <dgm:cxn modelId="{263FA4E0-0038-4651-A810-56B356AF7486}" srcId="{400BEE1C-9DF7-4DA6-B848-28CDF275D9B2}" destId="{7ACF4688-A5C0-48F7-ADC1-DDCF9258F7DB}" srcOrd="2" destOrd="0" parTransId="{D2D97361-5C72-4830-98E5-919513F5D659}" sibTransId="{9D9D020A-1F70-4D96-A6A8-973512CFBA81}"/>
    <dgm:cxn modelId="{3667CDE3-E1B1-4121-8352-DC6082666889}" type="presOf" srcId="{7ACF4688-A5C0-48F7-ADC1-DDCF9258F7DB}" destId="{0258B3FB-3785-426E-843F-6354322DE3D9}" srcOrd="0" destOrd="0" presId="urn:microsoft.com/office/officeart/2005/8/layout/equation2"/>
    <dgm:cxn modelId="{24C4E8F1-875C-4CF1-A39A-FDECE1A32A66}" type="presParOf" srcId="{27496874-C4ED-444F-BA39-CB5FE025F3BD}" destId="{D52C89A0-93C1-47AD-AFB3-DC17DFAA94C8}" srcOrd="0" destOrd="0" presId="urn:microsoft.com/office/officeart/2005/8/layout/equation2"/>
    <dgm:cxn modelId="{E5EAF38F-EF97-4513-8E87-29204B978344}" type="presParOf" srcId="{D52C89A0-93C1-47AD-AFB3-DC17DFAA94C8}" destId="{88BF73FE-106B-4ADC-8B64-132FCB01570B}" srcOrd="0" destOrd="0" presId="urn:microsoft.com/office/officeart/2005/8/layout/equation2"/>
    <dgm:cxn modelId="{4317AE88-DEF2-4DC6-890B-BF4F57CD6B6D}" type="presParOf" srcId="{D52C89A0-93C1-47AD-AFB3-DC17DFAA94C8}" destId="{8E32D0F4-9261-48D4-BB61-B64E8C220EEA}" srcOrd="1" destOrd="0" presId="urn:microsoft.com/office/officeart/2005/8/layout/equation2"/>
    <dgm:cxn modelId="{FBB5ACD8-B191-4800-BB1D-E0B34E03F89F}" type="presParOf" srcId="{D52C89A0-93C1-47AD-AFB3-DC17DFAA94C8}" destId="{D994AEBD-F7B6-4D2F-9FE7-016D890555DD}" srcOrd="2" destOrd="0" presId="urn:microsoft.com/office/officeart/2005/8/layout/equation2"/>
    <dgm:cxn modelId="{85244575-60A4-48B7-B0F3-20826FDC6B58}" type="presParOf" srcId="{D52C89A0-93C1-47AD-AFB3-DC17DFAA94C8}" destId="{A24485C4-0A7D-45D8-B12C-FCFE031B7482}" srcOrd="3" destOrd="0" presId="urn:microsoft.com/office/officeart/2005/8/layout/equation2"/>
    <dgm:cxn modelId="{BABC1901-2FB6-4625-8C34-347B5C7CE97F}" type="presParOf" srcId="{D52C89A0-93C1-47AD-AFB3-DC17DFAA94C8}" destId="{B131D8AF-558F-4410-AB2E-2E211E6299D6}" srcOrd="4" destOrd="0" presId="urn:microsoft.com/office/officeart/2005/8/layout/equation2"/>
    <dgm:cxn modelId="{BC3161DD-CB9F-4668-9530-E9D40AD27989}" type="presParOf" srcId="{27496874-C4ED-444F-BA39-CB5FE025F3BD}" destId="{E3385A4E-E296-4E17-B18D-FD8B53CABB3F}" srcOrd="1" destOrd="0" presId="urn:microsoft.com/office/officeart/2005/8/layout/equation2"/>
    <dgm:cxn modelId="{CA8F406E-F8F7-409D-BD25-803102525601}" type="presParOf" srcId="{E3385A4E-E296-4E17-B18D-FD8B53CABB3F}" destId="{D26901C0-B3AD-4E2F-A81A-52B9F1E0B64D}" srcOrd="0" destOrd="0" presId="urn:microsoft.com/office/officeart/2005/8/layout/equation2"/>
    <dgm:cxn modelId="{D1BCBC45-B1A0-42F9-804A-4EBE15126C0F}" type="presParOf" srcId="{27496874-C4ED-444F-BA39-CB5FE025F3BD}" destId="{0258B3FB-3785-426E-843F-6354322DE3D9}"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0BEE1C-9DF7-4DA6-B848-28CDF275D9B2}" type="doc">
      <dgm:prSet loTypeId="urn:microsoft.com/office/officeart/2005/8/layout/equation2" loCatId="process" qsTypeId="urn:microsoft.com/office/officeart/2005/8/quickstyle/simple4" qsCatId="simple" csTypeId="urn:microsoft.com/office/officeart/2005/8/colors/accent0_3" csCatId="mainScheme" phldr="1"/>
      <dgm:spPr/>
    </dgm:pt>
    <dgm:pt modelId="{45147AF6-2CF2-4549-A8D8-7E73C9942F10}">
      <dgm:prSet phldrT="[Text]"/>
      <dgm:spPr/>
      <dgm:t>
        <a:bodyPr/>
        <a:lstStyle/>
        <a:p>
          <a:r>
            <a:rPr lang="en-US" dirty="0"/>
            <a:t>Non-Compliant Behavior</a:t>
          </a:r>
        </a:p>
      </dgm:t>
    </dgm:pt>
    <dgm:pt modelId="{D89429A2-66B3-48FF-A180-19945EA0B543}" type="parTrans" cxnId="{F51D810A-2EAF-4C07-B99F-D3F6B031FA7B}">
      <dgm:prSet/>
      <dgm:spPr/>
      <dgm:t>
        <a:bodyPr/>
        <a:lstStyle/>
        <a:p>
          <a:endParaRPr lang="en-US"/>
        </a:p>
      </dgm:t>
    </dgm:pt>
    <dgm:pt modelId="{35667CE4-FE68-4AD4-ABF5-DA79FAF38FF5}" type="sibTrans" cxnId="{F51D810A-2EAF-4C07-B99F-D3F6B031FA7B}">
      <dgm:prSet/>
      <dgm:spPr/>
      <dgm:t>
        <a:bodyPr/>
        <a:lstStyle/>
        <a:p>
          <a:endParaRPr lang="en-US"/>
        </a:p>
      </dgm:t>
    </dgm:pt>
    <dgm:pt modelId="{989F5E0B-0556-4A56-AD78-8B057D8F0996}">
      <dgm:prSet phldrT="[Text]"/>
      <dgm:spPr/>
      <dgm:t>
        <a:bodyPr/>
        <a:lstStyle/>
        <a:p>
          <a:r>
            <a:rPr lang="en-US" dirty="0"/>
            <a:t>Would Apply Sanctions OR Corrective Actions</a:t>
          </a:r>
        </a:p>
      </dgm:t>
    </dgm:pt>
    <dgm:pt modelId="{D25899C3-C116-4F4C-9A0F-D4B00AAA31C4}" type="parTrans" cxnId="{4D25C2D8-38AE-4CD9-9878-F6583C47AF7B}">
      <dgm:prSet/>
      <dgm:spPr/>
      <dgm:t>
        <a:bodyPr/>
        <a:lstStyle/>
        <a:p>
          <a:endParaRPr lang="en-US"/>
        </a:p>
      </dgm:t>
    </dgm:pt>
    <dgm:pt modelId="{A7F816B3-C1C8-4EAA-8F7C-25918387C2B8}" type="sibTrans" cxnId="{4D25C2D8-38AE-4CD9-9878-F6583C47AF7B}">
      <dgm:prSet/>
      <dgm:spPr/>
      <dgm:t>
        <a:bodyPr/>
        <a:lstStyle/>
        <a:p>
          <a:endParaRPr lang="en-US"/>
        </a:p>
      </dgm:t>
    </dgm:pt>
    <dgm:pt modelId="{7ACF4688-A5C0-48F7-ADC1-DDCF9258F7DB}">
      <dgm:prSet phldrT="[Text]"/>
      <dgm:spPr/>
      <dgm:t>
        <a:bodyPr/>
        <a:lstStyle/>
        <a:p>
          <a:r>
            <a:rPr lang="en-US" dirty="0"/>
            <a:t>Address Behavior &amp; Report to Sending State</a:t>
          </a:r>
        </a:p>
      </dgm:t>
    </dgm:pt>
    <dgm:pt modelId="{D2D97361-5C72-4830-98E5-919513F5D659}" type="parTrans" cxnId="{263FA4E0-0038-4651-A810-56B356AF7486}">
      <dgm:prSet/>
      <dgm:spPr/>
      <dgm:t>
        <a:bodyPr/>
        <a:lstStyle/>
        <a:p>
          <a:endParaRPr lang="en-US"/>
        </a:p>
      </dgm:t>
    </dgm:pt>
    <dgm:pt modelId="{9D9D020A-1F70-4D96-A6A8-973512CFBA81}" type="sibTrans" cxnId="{263FA4E0-0038-4651-A810-56B356AF7486}">
      <dgm:prSet/>
      <dgm:spPr/>
      <dgm:t>
        <a:bodyPr/>
        <a:lstStyle/>
        <a:p>
          <a:endParaRPr lang="en-US"/>
        </a:p>
      </dgm:t>
    </dgm:pt>
    <dgm:pt modelId="{27496874-C4ED-444F-BA39-CB5FE025F3BD}" type="pres">
      <dgm:prSet presAssocID="{400BEE1C-9DF7-4DA6-B848-28CDF275D9B2}" presName="Name0" presStyleCnt="0">
        <dgm:presLayoutVars>
          <dgm:dir/>
          <dgm:resizeHandles val="exact"/>
        </dgm:presLayoutVars>
      </dgm:prSet>
      <dgm:spPr/>
    </dgm:pt>
    <dgm:pt modelId="{D52C89A0-93C1-47AD-AFB3-DC17DFAA94C8}" type="pres">
      <dgm:prSet presAssocID="{400BEE1C-9DF7-4DA6-B848-28CDF275D9B2}" presName="vNodes" presStyleCnt="0"/>
      <dgm:spPr/>
    </dgm:pt>
    <dgm:pt modelId="{88BF73FE-106B-4ADC-8B64-132FCB01570B}" type="pres">
      <dgm:prSet presAssocID="{45147AF6-2CF2-4549-A8D8-7E73C9942F10}" presName="node" presStyleLbl="node1" presStyleIdx="0" presStyleCnt="3">
        <dgm:presLayoutVars>
          <dgm:bulletEnabled val="1"/>
        </dgm:presLayoutVars>
      </dgm:prSet>
      <dgm:spPr/>
    </dgm:pt>
    <dgm:pt modelId="{8E32D0F4-9261-48D4-BB61-B64E8C220EEA}" type="pres">
      <dgm:prSet presAssocID="{35667CE4-FE68-4AD4-ABF5-DA79FAF38FF5}" presName="spacerT" presStyleCnt="0"/>
      <dgm:spPr/>
    </dgm:pt>
    <dgm:pt modelId="{D994AEBD-F7B6-4D2F-9FE7-016D890555DD}" type="pres">
      <dgm:prSet presAssocID="{35667CE4-FE68-4AD4-ABF5-DA79FAF38FF5}" presName="sibTrans" presStyleLbl="sibTrans2D1" presStyleIdx="0" presStyleCnt="2"/>
      <dgm:spPr/>
    </dgm:pt>
    <dgm:pt modelId="{A24485C4-0A7D-45D8-B12C-FCFE031B7482}" type="pres">
      <dgm:prSet presAssocID="{35667CE4-FE68-4AD4-ABF5-DA79FAF38FF5}" presName="spacerB" presStyleCnt="0"/>
      <dgm:spPr/>
    </dgm:pt>
    <dgm:pt modelId="{B131D8AF-558F-4410-AB2E-2E211E6299D6}" type="pres">
      <dgm:prSet presAssocID="{989F5E0B-0556-4A56-AD78-8B057D8F0996}" presName="node" presStyleLbl="node1" presStyleIdx="1" presStyleCnt="3">
        <dgm:presLayoutVars>
          <dgm:bulletEnabled val="1"/>
        </dgm:presLayoutVars>
      </dgm:prSet>
      <dgm:spPr/>
    </dgm:pt>
    <dgm:pt modelId="{E3385A4E-E296-4E17-B18D-FD8B53CABB3F}" type="pres">
      <dgm:prSet presAssocID="{400BEE1C-9DF7-4DA6-B848-28CDF275D9B2}" presName="sibTransLast" presStyleLbl="sibTrans2D1" presStyleIdx="1" presStyleCnt="2"/>
      <dgm:spPr/>
    </dgm:pt>
    <dgm:pt modelId="{D26901C0-B3AD-4E2F-A81A-52B9F1E0B64D}" type="pres">
      <dgm:prSet presAssocID="{400BEE1C-9DF7-4DA6-B848-28CDF275D9B2}" presName="connectorText" presStyleLbl="sibTrans2D1" presStyleIdx="1" presStyleCnt="2"/>
      <dgm:spPr/>
    </dgm:pt>
    <dgm:pt modelId="{0258B3FB-3785-426E-843F-6354322DE3D9}" type="pres">
      <dgm:prSet presAssocID="{400BEE1C-9DF7-4DA6-B848-28CDF275D9B2}" presName="lastNode" presStyleLbl="node1" presStyleIdx="2" presStyleCnt="3">
        <dgm:presLayoutVars>
          <dgm:bulletEnabled val="1"/>
        </dgm:presLayoutVars>
      </dgm:prSet>
      <dgm:spPr/>
    </dgm:pt>
  </dgm:ptLst>
  <dgm:cxnLst>
    <dgm:cxn modelId="{F51D810A-2EAF-4C07-B99F-D3F6B031FA7B}" srcId="{400BEE1C-9DF7-4DA6-B848-28CDF275D9B2}" destId="{45147AF6-2CF2-4549-A8D8-7E73C9942F10}" srcOrd="0" destOrd="0" parTransId="{D89429A2-66B3-48FF-A180-19945EA0B543}" sibTransId="{35667CE4-FE68-4AD4-ABF5-DA79FAF38FF5}"/>
    <dgm:cxn modelId="{29FA5B11-1DCF-4995-8215-24D8E8C201CC}" type="presOf" srcId="{A7F816B3-C1C8-4EAA-8F7C-25918387C2B8}" destId="{D26901C0-B3AD-4E2F-A81A-52B9F1E0B64D}" srcOrd="1" destOrd="0" presId="urn:microsoft.com/office/officeart/2005/8/layout/equation2"/>
    <dgm:cxn modelId="{D03FE744-E189-4991-AC36-50DE1F1887B8}" type="presOf" srcId="{45147AF6-2CF2-4549-A8D8-7E73C9942F10}" destId="{88BF73FE-106B-4ADC-8B64-132FCB01570B}" srcOrd="0" destOrd="0" presId="urn:microsoft.com/office/officeart/2005/8/layout/equation2"/>
    <dgm:cxn modelId="{F1B30D68-7E98-428C-9F69-28F9929281D2}" type="presOf" srcId="{989F5E0B-0556-4A56-AD78-8B057D8F0996}" destId="{B131D8AF-558F-4410-AB2E-2E211E6299D6}" srcOrd="0" destOrd="0" presId="urn:microsoft.com/office/officeart/2005/8/layout/equation2"/>
    <dgm:cxn modelId="{1594D68E-2448-48CC-AC74-0185D2244340}" type="presOf" srcId="{A7F816B3-C1C8-4EAA-8F7C-25918387C2B8}" destId="{E3385A4E-E296-4E17-B18D-FD8B53CABB3F}" srcOrd="0" destOrd="0" presId="urn:microsoft.com/office/officeart/2005/8/layout/equation2"/>
    <dgm:cxn modelId="{15A1B4A4-805C-4EBF-B92C-C53F25F975F3}" type="presOf" srcId="{400BEE1C-9DF7-4DA6-B848-28CDF275D9B2}" destId="{27496874-C4ED-444F-BA39-CB5FE025F3BD}" srcOrd="0" destOrd="0" presId="urn:microsoft.com/office/officeart/2005/8/layout/equation2"/>
    <dgm:cxn modelId="{D82F64B1-CDCE-4576-AEE1-F530C42BE0EC}" type="presOf" srcId="{35667CE4-FE68-4AD4-ABF5-DA79FAF38FF5}" destId="{D994AEBD-F7B6-4D2F-9FE7-016D890555DD}" srcOrd="0" destOrd="0" presId="urn:microsoft.com/office/officeart/2005/8/layout/equation2"/>
    <dgm:cxn modelId="{4D25C2D8-38AE-4CD9-9878-F6583C47AF7B}" srcId="{400BEE1C-9DF7-4DA6-B848-28CDF275D9B2}" destId="{989F5E0B-0556-4A56-AD78-8B057D8F0996}" srcOrd="1" destOrd="0" parTransId="{D25899C3-C116-4F4C-9A0F-D4B00AAA31C4}" sibTransId="{A7F816B3-C1C8-4EAA-8F7C-25918387C2B8}"/>
    <dgm:cxn modelId="{263FA4E0-0038-4651-A810-56B356AF7486}" srcId="{400BEE1C-9DF7-4DA6-B848-28CDF275D9B2}" destId="{7ACF4688-A5C0-48F7-ADC1-DDCF9258F7DB}" srcOrd="2" destOrd="0" parTransId="{D2D97361-5C72-4830-98E5-919513F5D659}" sibTransId="{9D9D020A-1F70-4D96-A6A8-973512CFBA81}"/>
    <dgm:cxn modelId="{3667CDE3-E1B1-4121-8352-DC6082666889}" type="presOf" srcId="{7ACF4688-A5C0-48F7-ADC1-DDCF9258F7DB}" destId="{0258B3FB-3785-426E-843F-6354322DE3D9}" srcOrd="0" destOrd="0" presId="urn:microsoft.com/office/officeart/2005/8/layout/equation2"/>
    <dgm:cxn modelId="{24C4E8F1-875C-4CF1-A39A-FDECE1A32A66}" type="presParOf" srcId="{27496874-C4ED-444F-BA39-CB5FE025F3BD}" destId="{D52C89A0-93C1-47AD-AFB3-DC17DFAA94C8}" srcOrd="0" destOrd="0" presId="urn:microsoft.com/office/officeart/2005/8/layout/equation2"/>
    <dgm:cxn modelId="{E5EAF38F-EF97-4513-8E87-29204B978344}" type="presParOf" srcId="{D52C89A0-93C1-47AD-AFB3-DC17DFAA94C8}" destId="{88BF73FE-106B-4ADC-8B64-132FCB01570B}" srcOrd="0" destOrd="0" presId="urn:microsoft.com/office/officeart/2005/8/layout/equation2"/>
    <dgm:cxn modelId="{4317AE88-DEF2-4DC6-890B-BF4F57CD6B6D}" type="presParOf" srcId="{D52C89A0-93C1-47AD-AFB3-DC17DFAA94C8}" destId="{8E32D0F4-9261-48D4-BB61-B64E8C220EEA}" srcOrd="1" destOrd="0" presId="urn:microsoft.com/office/officeart/2005/8/layout/equation2"/>
    <dgm:cxn modelId="{FBB5ACD8-B191-4800-BB1D-E0B34E03F89F}" type="presParOf" srcId="{D52C89A0-93C1-47AD-AFB3-DC17DFAA94C8}" destId="{D994AEBD-F7B6-4D2F-9FE7-016D890555DD}" srcOrd="2" destOrd="0" presId="urn:microsoft.com/office/officeart/2005/8/layout/equation2"/>
    <dgm:cxn modelId="{85244575-60A4-48B7-B0F3-20826FDC6B58}" type="presParOf" srcId="{D52C89A0-93C1-47AD-AFB3-DC17DFAA94C8}" destId="{A24485C4-0A7D-45D8-B12C-FCFE031B7482}" srcOrd="3" destOrd="0" presId="urn:microsoft.com/office/officeart/2005/8/layout/equation2"/>
    <dgm:cxn modelId="{BABC1901-2FB6-4625-8C34-347B5C7CE97F}" type="presParOf" srcId="{D52C89A0-93C1-47AD-AFB3-DC17DFAA94C8}" destId="{B131D8AF-558F-4410-AB2E-2E211E6299D6}" srcOrd="4" destOrd="0" presId="urn:microsoft.com/office/officeart/2005/8/layout/equation2"/>
    <dgm:cxn modelId="{BC3161DD-CB9F-4668-9530-E9D40AD27989}" type="presParOf" srcId="{27496874-C4ED-444F-BA39-CB5FE025F3BD}" destId="{E3385A4E-E296-4E17-B18D-FD8B53CABB3F}" srcOrd="1" destOrd="0" presId="urn:microsoft.com/office/officeart/2005/8/layout/equation2"/>
    <dgm:cxn modelId="{CA8F406E-F8F7-409D-BD25-803102525601}" type="presParOf" srcId="{E3385A4E-E296-4E17-B18D-FD8B53CABB3F}" destId="{D26901C0-B3AD-4E2F-A81A-52B9F1E0B64D}" srcOrd="0" destOrd="0" presId="urn:microsoft.com/office/officeart/2005/8/layout/equation2"/>
    <dgm:cxn modelId="{D1BCBC45-B1A0-42F9-804A-4EBE15126C0F}" type="presParOf" srcId="{27496874-C4ED-444F-BA39-CB5FE025F3BD}" destId="{0258B3FB-3785-426E-843F-6354322DE3D9}" srcOrd="2" destOrd="0" presId="urn:microsoft.com/office/officeart/2005/8/layout/equati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028C7-6345-4F7C-8DA6-7B8B5C415262}">
      <dsp:nvSpPr>
        <dsp:cNvPr id="0" name=""/>
        <dsp:cNvSpPr/>
      </dsp:nvSpPr>
      <dsp:spPr>
        <a:xfrm rot="2790565">
          <a:off x="134253" y="1674795"/>
          <a:ext cx="2680745" cy="148898"/>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8DB4E20-1FF7-40B8-BB2E-F38FEA96BC48}">
      <dsp:nvSpPr>
        <dsp:cNvPr id="0" name=""/>
        <dsp:cNvSpPr/>
      </dsp:nvSpPr>
      <dsp:spPr>
        <a:xfrm>
          <a:off x="0" y="159379"/>
          <a:ext cx="2091511" cy="1732891"/>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Transfer Request</a:t>
          </a:r>
        </a:p>
      </dsp:txBody>
      <dsp:txXfrm>
        <a:off x="50755" y="210134"/>
        <a:ext cx="1990001" cy="1631381"/>
      </dsp:txXfrm>
    </dsp:sp>
    <dsp:sp modelId="{CE7989F5-6720-4DB6-8F8E-71095C30C17F}">
      <dsp:nvSpPr>
        <dsp:cNvPr id="0" name=""/>
        <dsp:cNvSpPr/>
      </dsp:nvSpPr>
      <dsp:spPr>
        <a:xfrm rot="1557497">
          <a:off x="2298768" y="3088378"/>
          <a:ext cx="2003361" cy="148898"/>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D78F4A2-4F40-413C-851A-104C57B34E2A}">
      <dsp:nvSpPr>
        <dsp:cNvPr id="0" name=""/>
        <dsp:cNvSpPr/>
      </dsp:nvSpPr>
      <dsp:spPr>
        <a:xfrm>
          <a:off x="2066232" y="2479069"/>
          <a:ext cx="1654428" cy="992656"/>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Transfer Reply</a:t>
          </a:r>
        </a:p>
      </dsp:txBody>
      <dsp:txXfrm>
        <a:off x="2095306" y="2508143"/>
        <a:ext cx="1596280" cy="934508"/>
      </dsp:txXfrm>
    </dsp:sp>
    <dsp:sp modelId="{9507DBED-7851-4958-8A08-2BE17763E402}">
      <dsp:nvSpPr>
        <dsp:cNvPr id="0" name=""/>
        <dsp:cNvSpPr/>
      </dsp:nvSpPr>
      <dsp:spPr>
        <a:xfrm>
          <a:off x="4206487" y="3526830"/>
          <a:ext cx="2206650" cy="148898"/>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66D1D22-9782-4C23-A3CD-FD6A97F5D814}">
      <dsp:nvSpPr>
        <dsp:cNvPr id="0" name=""/>
        <dsp:cNvSpPr/>
      </dsp:nvSpPr>
      <dsp:spPr>
        <a:xfrm>
          <a:off x="3870187" y="3358681"/>
          <a:ext cx="1654428" cy="992656"/>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Notice of Departure</a:t>
          </a:r>
        </a:p>
      </dsp:txBody>
      <dsp:txXfrm>
        <a:off x="3899261" y="3387755"/>
        <a:ext cx="1596280" cy="934508"/>
      </dsp:txXfrm>
    </dsp:sp>
    <dsp:sp modelId="{76618B93-F7F9-428B-BE86-A5497683B8FB}">
      <dsp:nvSpPr>
        <dsp:cNvPr id="0" name=""/>
        <dsp:cNvSpPr/>
      </dsp:nvSpPr>
      <dsp:spPr>
        <a:xfrm rot="19801566">
          <a:off x="6243968" y="2874028"/>
          <a:ext cx="2613272" cy="148898"/>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4A8DFDC-DA01-4B79-B159-E13D1AC2AAC0}">
      <dsp:nvSpPr>
        <dsp:cNvPr id="0" name=""/>
        <dsp:cNvSpPr/>
      </dsp:nvSpPr>
      <dsp:spPr>
        <a:xfrm>
          <a:off x="6055612" y="3358681"/>
          <a:ext cx="1707882" cy="992656"/>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Notice of Arrival</a:t>
          </a:r>
        </a:p>
      </dsp:txBody>
      <dsp:txXfrm>
        <a:off x="6084686" y="3387755"/>
        <a:ext cx="1649734" cy="934508"/>
      </dsp:txXfrm>
    </dsp:sp>
    <dsp:sp modelId="{2F380521-EFF9-4547-8833-793444D1C354}">
      <dsp:nvSpPr>
        <dsp:cNvPr id="0" name=""/>
        <dsp:cNvSpPr/>
      </dsp:nvSpPr>
      <dsp:spPr>
        <a:xfrm rot="17512656">
          <a:off x="8065870" y="1298998"/>
          <a:ext cx="1965689" cy="148898"/>
        </a:xfrm>
        <a:prstGeom prst="rect">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28FB912-2BDB-4920-8B42-FFC98086C405}">
      <dsp:nvSpPr>
        <dsp:cNvPr id="0" name=""/>
        <dsp:cNvSpPr/>
      </dsp:nvSpPr>
      <dsp:spPr>
        <a:xfrm>
          <a:off x="8025904" y="1612509"/>
          <a:ext cx="2300399" cy="186362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Supervision in the Receiving state</a:t>
          </a:r>
        </a:p>
      </dsp:txBody>
      <dsp:txXfrm>
        <a:off x="8080488" y="1667093"/>
        <a:ext cx="2191231" cy="1754455"/>
      </dsp:txXfrm>
    </dsp:sp>
    <dsp:sp modelId="{97F14FB5-632E-458A-A0F3-DD080FE5D136}">
      <dsp:nvSpPr>
        <dsp:cNvPr id="0" name=""/>
        <dsp:cNvSpPr/>
      </dsp:nvSpPr>
      <dsp:spPr>
        <a:xfrm>
          <a:off x="9081355" y="216079"/>
          <a:ext cx="1654428" cy="992656"/>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Case Closure</a:t>
          </a:r>
        </a:p>
      </dsp:txBody>
      <dsp:txXfrm>
        <a:off x="9110429" y="245153"/>
        <a:ext cx="1596280" cy="934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CBFE2-26C2-4744-8145-912917B8CA1B}">
      <dsp:nvSpPr>
        <dsp:cNvPr id="0" name=""/>
        <dsp:cNvSpPr/>
      </dsp:nvSpPr>
      <dsp:spPr>
        <a:xfrm>
          <a:off x="0" y="359467"/>
          <a:ext cx="4533177" cy="1074060"/>
        </a:xfrm>
        <a:prstGeom prst="roundRect">
          <a:avLst/>
        </a:prstGeom>
        <a:solidFill>
          <a:srgbClr val="102747"/>
        </a:solidFill>
        <a:ln w="12700" cap="flat" cmpd="sng" algn="ctr">
          <a:solidFill>
            <a:srgbClr val="1027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#1 Add criminal case information</a:t>
          </a:r>
        </a:p>
      </dsp:txBody>
      <dsp:txXfrm>
        <a:off x="52431" y="411898"/>
        <a:ext cx="4428315" cy="969198"/>
      </dsp:txXfrm>
    </dsp:sp>
    <dsp:sp modelId="{DF24CEA5-ED29-4C8F-A5C5-53C80B1417D5}">
      <dsp:nvSpPr>
        <dsp:cNvPr id="0" name=""/>
        <dsp:cNvSpPr/>
      </dsp:nvSpPr>
      <dsp:spPr>
        <a:xfrm>
          <a:off x="0" y="1511288"/>
          <a:ext cx="4533177" cy="1074060"/>
        </a:xfrm>
        <a:prstGeom prst="roundRect">
          <a:avLst/>
        </a:prstGeom>
        <a:solidFill>
          <a:srgbClr val="1027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 Add offenses to case </a:t>
          </a:r>
          <a:r>
            <a:rPr lang="en-US" sz="2700" i="1" kern="1200" dirty="0"/>
            <a:t>Enter NCIC code or use drop-down</a:t>
          </a:r>
          <a:r>
            <a:rPr lang="en-US" sz="2700" kern="1200" dirty="0"/>
            <a:t> </a:t>
          </a:r>
        </a:p>
      </dsp:txBody>
      <dsp:txXfrm>
        <a:off x="52431" y="1563719"/>
        <a:ext cx="4428315" cy="969198"/>
      </dsp:txXfrm>
    </dsp:sp>
    <dsp:sp modelId="{C4E98CB0-8A60-4848-A2F3-DC717E6F4FD5}">
      <dsp:nvSpPr>
        <dsp:cNvPr id="0" name=""/>
        <dsp:cNvSpPr/>
      </dsp:nvSpPr>
      <dsp:spPr>
        <a:xfrm>
          <a:off x="0" y="2663107"/>
          <a:ext cx="4533177" cy="1074060"/>
        </a:xfrm>
        <a:prstGeom prst="roundRect">
          <a:avLst/>
        </a:prstGeom>
        <a:solidFill>
          <a:srgbClr val="1027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Attach details of offense (Narrative, Police Report, etc.)</a:t>
          </a:r>
        </a:p>
      </dsp:txBody>
      <dsp:txXfrm>
        <a:off x="52431" y="2715538"/>
        <a:ext cx="4428315" cy="969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73FE-106B-4ADC-8B64-132FCB01570B}">
      <dsp:nvSpPr>
        <dsp:cNvPr id="0" name=""/>
        <dsp:cNvSpPr/>
      </dsp:nvSpPr>
      <dsp:spPr>
        <a:xfrm>
          <a:off x="162691" y="1685"/>
          <a:ext cx="1342334" cy="134233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Act or pattern of Non-Compliant Behavior</a:t>
          </a:r>
        </a:p>
      </dsp:txBody>
      <dsp:txXfrm>
        <a:off x="359271" y="198265"/>
        <a:ext cx="949174" cy="949174"/>
      </dsp:txXfrm>
    </dsp:sp>
    <dsp:sp modelId="{D994AEBD-F7B6-4D2F-9FE7-016D890555DD}">
      <dsp:nvSpPr>
        <dsp:cNvPr id="0" name=""/>
        <dsp:cNvSpPr/>
      </dsp:nvSpPr>
      <dsp:spPr>
        <a:xfrm>
          <a:off x="444582" y="1453017"/>
          <a:ext cx="778553" cy="778553"/>
        </a:xfrm>
        <a:prstGeom prst="mathPlus">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7779" y="1750736"/>
        <a:ext cx="572159" cy="183115"/>
      </dsp:txXfrm>
    </dsp:sp>
    <dsp:sp modelId="{B131D8AF-558F-4410-AB2E-2E211E6299D6}">
      <dsp:nvSpPr>
        <dsp:cNvPr id="0" name=""/>
        <dsp:cNvSpPr/>
      </dsp:nvSpPr>
      <dsp:spPr>
        <a:xfrm>
          <a:off x="162691" y="2340568"/>
          <a:ext cx="1342334" cy="134233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Would Request Revocation of </a:t>
          </a:r>
          <a:r>
            <a:rPr lang="en-US" sz="1300" u="sng" kern="1200" dirty="0"/>
            <a:t>Supervision</a:t>
          </a:r>
          <a:endParaRPr lang="en-US" sz="1300" kern="1200" dirty="0"/>
        </a:p>
      </dsp:txBody>
      <dsp:txXfrm>
        <a:off x="359271" y="2537148"/>
        <a:ext cx="949174" cy="949174"/>
      </dsp:txXfrm>
    </dsp:sp>
    <dsp:sp modelId="{E3385A4E-E296-4E17-B18D-FD8B53CABB3F}">
      <dsp:nvSpPr>
        <dsp:cNvPr id="0" name=""/>
        <dsp:cNvSpPr/>
      </dsp:nvSpPr>
      <dsp:spPr>
        <a:xfrm>
          <a:off x="1706376" y="1592619"/>
          <a:ext cx="426862" cy="499348"/>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06376" y="1692489"/>
        <a:ext cx="298803" cy="299608"/>
      </dsp:txXfrm>
    </dsp:sp>
    <dsp:sp modelId="{0258B3FB-3785-426E-843F-6354322DE3D9}">
      <dsp:nvSpPr>
        <dsp:cNvPr id="0" name=""/>
        <dsp:cNvSpPr/>
      </dsp:nvSpPr>
      <dsp:spPr>
        <a:xfrm>
          <a:off x="2310426" y="499959"/>
          <a:ext cx="2684668" cy="2684668"/>
        </a:xfrm>
        <a:prstGeom prst="ellipse">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RETAKING</a:t>
          </a:r>
        </a:p>
        <a:p>
          <a:pPr marL="0" lvl="0" indent="0" algn="ctr" defTabSz="1200150">
            <a:lnSpc>
              <a:spcPct val="90000"/>
            </a:lnSpc>
            <a:spcBef>
              <a:spcPct val="0"/>
            </a:spcBef>
            <a:spcAft>
              <a:spcPct val="35000"/>
            </a:spcAft>
            <a:buNone/>
          </a:pPr>
          <a:r>
            <a:rPr lang="en-US" sz="2700" kern="1200" dirty="0"/>
            <a:t>Unsuccessful Supervision Documented</a:t>
          </a:r>
        </a:p>
      </dsp:txBody>
      <dsp:txXfrm>
        <a:off x="2703587" y="893120"/>
        <a:ext cx="1898346" cy="1898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73FE-106B-4ADC-8B64-132FCB01570B}">
      <dsp:nvSpPr>
        <dsp:cNvPr id="0" name=""/>
        <dsp:cNvSpPr/>
      </dsp:nvSpPr>
      <dsp:spPr>
        <a:xfrm>
          <a:off x="162691" y="1685"/>
          <a:ext cx="1342334" cy="134233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Non-Compliant Behavior</a:t>
          </a:r>
        </a:p>
      </dsp:txBody>
      <dsp:txXfrm>
        <a:off x="359271" y="198265"/>
        <a:ext cx="949174" cy="949174"/>
      </dsp:txXfrm>
    </dsp:sp>
    <dsp:sp modelId="{D994AEBD-F7B6-4D2F-9FE7-016D890555DD}">
      <dsp:nvSpPr>
        <dsp:cNvPr id="0" name=""/>
        <dsp:cNvSpPr/>
      </dsp:nvSpPr>
      <dsp:spPr>
        <a:xfrm>
          <a:off x="444582" y="1453017"/>
          <a:ext cx="778553" cy="778553"/>
        </a:xfrm>
        <a:prstGeom prst="mathPlus">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47779" y="1750736"/>
        <a:ext cx="572159" cy="183115"/>
      </dsp:txXfrm>
    </dsp:sp>
    <dsp:sp modelId="{B131D8AF-558F-4410-AB2E-2E211E6299D6}">
      <dsp:nvSpPr>
        <dsp:cNvPr id="0" name=""/>
        <dsp:cNvSpPr/>
      </dsp:nvSpPr>
      <dsp:spPr>
        <a:xfrm>
          <a:off x="162691" y="2340568"/>
          <a:ext cx="1342334" cy="134233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Would Apply Sanctions OR Corrective Actions</a:t>
          </a:r>
        </a:p>
      </dsp:txBody>
      <dsp:txXfrm>
        <a:off x="359271" y="2537148"/>
        <a:ext cx="949174" cy="949174"/>
      </dsp:txXfrm>
    </dsp:sp>
    <dsp:sp modelId="{E3385A4E-E296-4E17-B18D-FD8B53CABB3F}">
      <dsp:nvSpPr>
        <dsp:cNvPr id="0" name=""/>
        <dsp:cNvSpPr/>
      </dsp:nvSpPr>
      <dsp:spPr>
        <a:xfrm>
          <a:off x="1706376" y="1592619"/>
          <a:ext cx="426862" cy="499348"/>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06376" y="1692489"/>
        <a:ext cx="298803" cy="299608"/>
      </dsp:txXfrm>
    </dsp:sp>
    <dsp:sp modelId="{0258B3FB-3785-426E-843F-6354322DE3D9}">
      <dsp:nvSpPr>
        <dsp:cNvPr id="0" name=""/>
        <dsp:cNvSpPr/>
      </dsp:nvSpPr>
      <dsp:spPr>
        <a:xfrm>
          <a:off x="2310426" y="499959"/>
          <a:ext cx="2684668" cy="268466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Address Behavior &amp; Report to Sending State</a:t>
          </a:r>
        </a:p>
      </dsp:txBody>
      <dsp:txXfrm>
        <a:off x="2703587" y="893120"/>
        <a:ext cx="1898346" cy="189834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E8882-2EB7-4C4D-83EE-CCCDAFC91CC4}"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C3B00-917D-4D7D-9544-E68D739B1972}" type="slidenum">
              <a:rPr lang="en-US" smtClean="0"/>
              <a:t>‹#›</a:t>
            </a:fld>
            <a:endParaRPr lang="en-US"/>
          </a:p>
        </p:txBody>
      </p:sp>
    </p:spTree>
    <p:extLst>
      <p:ext uri="{BB962C8B-B14F-4D97-AF65-F5344CB8AC3E}">
        <p14:creationId xmlns:p14="http://schemas.microsoft.com/office/powerpoint/2010/main" val="96872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1</a:t>
            </a:fld>
            <a:endParaRPr lang="en-US"/>
          </a:p>
        </p:txBody>
      </p:sp>
    </p:spTree>
    <p:extLst>
      <p:ext uri="{BB962C8B-B14F-4D97-AF65-F5344CB8AC3E}">
        <p14:creationId xmlns:p14="http://schemas.microsoft.com/office/powerpoint/2010/main" val="214700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13</a:t>
            </a:fld>
            <a:endParaRPr lang="en-US"/>
          </a:p>
        </p:txBody>
      </p:sp>
    </p:spTree>
    <p:extLst>
      <p:ext uri="{BB962C8B-B14F-4D97-AF65-F5344CB8AC3E}">
        <p14:creationId xmlns:p14="http://schemas.microsoft.com/office/powerpoint/2010/main" val="53155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eligibility criteria for transfer must illustrate that relocating to another state is supervised individual</a:t>
            </a:r>
            <a:r>
              <a:rPr lang="en-US" dirty="0"/>
              <a:t>’s best chance for success.  supervised individuals</a:t>
            </a:r>
            <a:r>
              <a:rPr lang="en-US" baseline="0" dirty="0"/>
              <a:t> must have a good plan, not be in violation status in the sending state and most have ties to the receiving state as being a resident (living in that state prior to committing their offense) or have family support.  </a:t>
            </a:r>
          </a:p>
          <a:p>
            <a:endParaRPr lang="en-US" baseline="0" dirty="0"/>
          </a:p>
          <a:p>
            <a:r>
              <a:rPr lang="en-US" dirty="0"/>
              <a:t>As clearly stated in case law,</a:t>
            </a:r>
            <a:r>
              <a:rPr lang="en-US" baseline="0" dirty="0"/>
              <a:t> no convicted person has a right to server his or her sentence in another state.  </a:t>
            </a:r>
          </a:p>
          <a:p>
            <a:endParaRPr lang="en-US" baseline="0" dirty="0"/>
          </a:p>
          <a:p>
            <a:r>
              <a:rPr lang="en-US" baseline="0" dirty="0"/>
              <a:t>It’s imperative supervised individual’s understand this when allowed to transfer and that the compact is established to provide a legal mechanism for the supervised individual to live and be supervised in a receiving state, not be an obstacle. </a:t>
            </a:r>
            <a:r>
              <a:rPr lang="en-US" dirty="0"/>
              <a:t> </a:t>
            </a:r>
          </a:p>
        </p:txBody>
      </p:sp>
      <p:sp>
        <p:nvSpPr>
          <p:cNvPr id="4" name="Slide Number Placeholder 3"/>
          <p:cNvSpPr>
            <a:spLocks noGrp="1"/>
          </p:cNvSpPr>
          <p:nvPr>
            <p:ph type="sldNum" sz="quarter" idx="5"/>
          </p:nvPr>
        </p:nvSpPr>
        <p:spPr/>
        <p:txBody>
          <a:bodyPr/>
          <a:lstStyle/>
          <a:p>
            <a:fld id="{41279EED-C460-4751-8E52-D18C6054A4B8}" type="slidenum">
              <a:rPr lang="en-US" smtClean="0"/>
              <a:t>15</a:t>
            </a:fld>
            <a:endParaRPr lang="en-US"/>
          </a:p>
        </p:txBody>
      </p:sp>
    </p:spTree>
    <p:extLst>
      <p:ext uri="{BB962C8B-B14F-4D97-AF65-F5344CB8AC3E}">
        <p14:creationId xmlns:p14="http://schemas.microsoft.com/office/powerpoint/2010/main" val="115569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16</a:t>
            </a:fld>
            <a:endParaRPr lang="en-US"/>
          </a:p>
        </p:txBody>
      </p:sp>
    </p:spTree>
    <p:extLst>
      <p:ext uri="{BB962C8B-B14F-4D97-AF65-F5344CB8AC3E}">
        <p14:creationId xmlns:p14="http://schemas.microsoft.com/office/powerpoint/2010/main" val="184757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17</a:t>
            </a:fld>
            <a:endParaRPr lang="en-US"/>
          </a:p>
        </p:txBody>
      </p:sp>
    </p:spTree>
    <p:extLst>
      <p:ext uri="{BB962C8B-B14F-4D97-AF65-F5344CB8AC3E}">
        <p14:creationId xmlns:p14="http://schemas.microsoft.com/office/powerpoint/2010/main" val="362347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18</a:t>
            </a:fld>
            <a:endParaRPr lang="en-US"/>
          </a:p>
        </p:txBody>
      </p:sp>
    </p:spTree>
    <p:extLst>
      <p:ext uri="{BB962C8B-B14F-4D97-AF65-F5344CB8AC3E}">
        <p14:creationId xmlns:p14="http://schemas.microsoft.com/office/powerpoint/2010/main" val="286766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19</a:t>
            </a:fld>
            <a:endParaRPr lang="en-US"/>
          </a:p>
        </p:txBody>
      </p:sp>
    </p:spTree>
    <p:extLst>
      <p:ext uri="{BB962C8B-B14F-4D97-AF65-F5344CB8AC3E}">
        <p14:creationId xmlns:p14="http://schemas.microsoft.com/office/powerpoint/2010/main" val="1133450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20</a:t>
            </a:fld>
            <a:endParaRPr lang="en-US"/>
          </a:p>
        </p:txBody>
      </p:sp>
    </p:spTree>
    <p:extLst>
      <p:ext uri="{BB962C8B-B14F-4D97-AF65-F5344CB8AC3E}">
        <p14:creationId xmlns:p14="http://schemas.microsoft.com/office/powerpoint/2010/main" val="2140568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21</a:t>
            </a:fld>
            <a:endParaRPr lang="en-US"/>
          </a:p>
        </p:txBody>
      </p:sp>
    </p:spTree>
    <p:extLst>
      <p:ext uri="{BB962C8B-B14F-4D97-AF65-F5344CB8AC3E}">
        <p14:creationId xmlns:p14="http://schemas.microsoft.com/office/powerpoint/2010/main" val="420440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22</a:t>
            </a:fld>
            <a:endParaRPr lang="en-US"/>
          </a:p>
        </p:txBody>
      </p:sp>
    </p:spTree>
    <p:extLst>
      <p:ext uri="{BB962C8B-B14F-4D97-AF65-F5344CB8AC3E}">
        <p14:creationId xmlns:p14="http://schemas.microsoft.com/office/powerpoint/2010/main" val="718597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23</a:t>
            </a:fld>
            <a:endParaRPr lang="en-US"/>
          </a:p>
        </p:txBody>
      </p:sp>
    </p:spTree>
    <p:extLst>
      <p:ext uri="{BB962C8B-B14F-4D97-AF65-F5344CB8AC3E}">
        <p14:creationId xmlns:p14="http://schemas.microsoft.com/office/powerpoint/2010/main" val="79328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2</a:t>
            </a:fld>
            <a:endParaRPr lang="en-US"/>
          </a:p>
        </p:txBody>
      </p:sp>
    </p:spTree>
    <p:extLst>
      <p:ext uri="{BB962C8B-B14F-4D97-AF65-F5344CB8AC3E}">
        <p14:creationId xmlns:p14="http://schemas.microsoft.com/office/powerpoint/2010/main" val="25503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p>
        </p:txBody>
      </p:sp>
      <p:sp>
        <p:nvSpPr>
          <p:cNvPr id="4" name="Slide Number Placeholder 3"/>
          <p:cNvSpPr>
            <a:spLocks noGrp="1"/>
          </p:cNvSpPr>
          <p:nvPr>
            <p:ph type="sldNum" sz="quarter" idx="5"/>
          </p:nvPr>
        </p:nvSpPr>
        <p:spPr/>
        <p:txBody>
          <a:bodyPr/>
          <a:lstStyle/>
          <a:p>
            <a:fld id="{41279EED-C460-4751-8E52-D18C6054A4B8}" type="slidenum">
              <a:rPr lang="en-US" smtClean="0"/>
              <a:t>24</a:t>
            </a:fld>
            <a:endParaRPr lang="en-US"/>
          </a:p>
        </p:txBody>
      </p:sp>
    </p:spTree>
    <p:extLst>
      <p:ext uri="{BB962C8B-B14F-4D97-AF65-F5344CB8AC3E}">
        <p14:creationId xmlns:p14="http://schemas.microsoft.com/office/powerpoint/2010/main" val="1484583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25</a:t>
            </a:fld>
            <a:endParaRPr lang="en-US"/>
          </a:p>
        </p:txBody>
      </p:sp>
    </p:spTree>
    <p:extLst>
      <p:ext uri="{BB962C8B-B14F-4D97-AF65-F5344CB8AC3E}">
        <p14:creationId xmlns:p14="http://schemas.microsoft.com/office/powerpoint/2010/main" val="1182471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26</a:t>
            </a:fld>
            <a:endParaRPr lang="en-US"/>
          </a:p>
        </p:txBody>
      </p:sp>
    </p:spTree>
    <p:extLst>
      <p:ext uri="{BB962C8B-B14F-4D97-AF65-F5344CB8AC3E}">
        <p14:creationId xmlns:p14="http://schemas.microsoft.com/office/powerpoint/2010/main" val="1017796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Ris</a:t>
            </a:r>
            <a:r>
              <a:rPr lang="en-US" dirty="0"/>
              <a:t> </a:t>
            </a:r>
            <a:r>
              <a:rPr lang="en-US" i="1" dirty="0"/>
              <a:t>Provides temporary permission for supervised individual to be in a receiving state during the investigation.</a:t>
            </a:r>
          </a:p>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27</a:t>
            </a:fld>
            <a:endParaRPr lang="en-US"/>
          </a:p>
        </p:txBody>
      </p:sp>
    </p:spTree>
    <p:extLst>
      <p:ext uri="{BB962C8B-B14F-4D97-AF65-F5344CB8AC3E}">
        <p14:creationId xmlns:p14="http://schemas.microsoft.com/office/powerpoint/2010/main" val="822707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279EED-C460-4751-8E52-D18C6054A4B8}" type="slidenum">
              <a:rPr lang="en-US" smtClean="0"/>
              <a:t>28</a:t>
            </a:fld>
            <a:endParaRPr lang="en-US"/>
          </a:p>
        </p:txBody>
      </p:sp>
    </p:spTree>
    <p:extLst>
      <p:ext uri="{BB962C8B-B14F-4D97-AF65-F5344CB8AC3E}">
        <p14:creationId xmlns:p14="http://schemas.microsoft.com/office/powerpoint/2010/main" val="6987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29</a:t>
            </a:fld>
            <a:endParaRPr lang="en-US"/>
          </a:p>
        </p:txBody>
      </p:sp>
    </p:spTree>
    <p:extLst>
      <p:ext uri="{BB962C8B-B14F-4D97-AF65-F5344CB8AC3E}">
        <p14:creationId xmlns:p14="http://schemas.microsoft.com/office/powerpoint/2010/main" val="1595019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30</a:t>
            </a:fld>
            <a:endParaRPr lang="en-US"/>
          </a:p>
        </p:txBody>
      </p:sp>
    </p:spTree>
    <p:extLst>
      <p:ext uri="{BB962C8B-B14F-4D97-AF65-F5344CB8AC3E}">
        <p14:creationId xmlns:p14="http://schemas.microsoft.com/office/powerpoint/2010/main" val="4011383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LIRS:  Provide documentation </a:t>
            </a:r>
          </a:p>
        </p:txBody>
      </p:sp>
      <p:sp>
        <p:nvSpPr>
          <p:cNvPr id="4" name="Slide Number Placeholder 3"/>
          <p:cNvSpPr>
            <a:spLocks noGrp="1"/>
          </p:cNvSpPr>
          <p:nvPr>
            <p:ph type="sldNum" sz="quarter" idx="10"/>
          </p:nvPr>
        </p:nvSpPr>
        <p:spPr/>
        <p:txBody>
          <a:bodyPr/>
          <a:lstStyle/>
          <a:p>
            <a:fld id="{41279EED-C460-4751-8E52-D18C6054A4B8}" type="slidenum">
              <a:rPr lang="en-US" smtClean="0"/>
              <a:t>31</a:t>
            </a:fld>
            <a:endParaRPr lang="en-US"/>
          </a:p>
        </p:txBody>
      </p:sp>
    </p:spTree>
    <p:extLst>
      <p:ext uri="{BB962C8B-B14F-4D97-AF65-F5344CB8AC3E}">
        <p14:creationId xmlns:p14="http://schemas.microsoft.com/office/powerpoint/2010/main" val="1677318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32</a:t>
            </a:fld>
            <a:endParaRPr lang="en-US"/>
          </a:p>
        </p:txBody>
      </p:sp>
    </p:spTree>
    <p:extLst>
      <p:ext uri="{BB962C8B-B14F-4D97-AF65-F5344CB8AC3E}">
        <p14:creationId xmlns:p14="http://schemas.microsoft.com/office/powerpoint/2010/main" val="3123792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33</a:t>
            </a:fld>
            <a:endParaRPr lang="en-US"/>
          </a:p>
        </p:txBody>
      </p:sp>
    </p:spTree>
    <p:extLst>
      <p:ext uri="{BB962C8B-B14F-4D97-AF65-F5344CB8AC3E}">
        <p14:creationId xmlns:p14="http://schemas.microsoft.com/office/powerpoint/2010/main" val="223081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Always important to highlight purposes of compact.  No decisions or actions should be made that do not support these.</a:t>
            </a:r>
          </a:p>
          <a:p>
            <a:r>
              <a:rPr lang="en-US" baseline="0" dirty="0"/>
              <a:t>Promote Public Safety</a:t>
            </a:r>
          </a:p>
          <a:p>
            <a:r>
              <a:rPr lang="en-US" baseline="0" dirty="0"/>
              <a:t>Protect Victim’s rights</a:t>
            </a:r>
          </a:p>
          <a:p>
            <a:r>
              <a:rPr lang="en-US" baseline="0" dirty="0"/>
              <a:t>Ensure supervision techniques are consistent with instate supervised individuals and in line with best practices of the supervising state; this includes </a:t>
            </a:r>
            <a:r>
              <a:rPr lang="en-US" sz="1200" kern="1200" dirty="0">
                <a:solidFill>
                  <a:schemeClr val="tx1"/>
                </a:solidFill>
                <a:effectLst/>
                <a:latin typeface="+mn-lt"/>
                <a:ea typeface="+mn-ea"/>
                <a:cs typeface="+mn-cs"/>
              </a:rPr>
              <a:t>same access to supervision, sanctions, and services</a:t>
            </a:r>
            <a:endParaRPr lang="en-US" baseline="0" dirty="0"/>
          </a:p>
          <a:p>
            <a:r>
              <a:rPr lang="en-US" baseline="0" dirty="0"/>
              <a:t>Through databases supported by each national office, we are tracking and controlling movement of supervised individuals as they cross state lines </a:t>
            </a:r>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4</a:t>
            </a:fld>
            <a:endParaRPr lang="en-US"/>
          </a:p>
        </p:txBody>
      </p:sp>
    </p:spTree>
    <p:extLst>
      <p:ext uri="{BB962C8B-B14F-4D97-AF65-F5344CB8AC3E}">
        <p14:creationId xmlns:p14="http://schemas.microsoft.com/office/powerpoint/2010/main" val="3338329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34</a:t>
            </a:fld>
            <a:endParaRPr lang="en-US"/>
          </a:p>
        </p:txBody>
      </p:sp>
    </p:spTree>
    <p:extLst>
      <p:ext uri="{BB962C8B-B14F-4D97-AF65-F5344CB8AC3E}">
        <p14:creationId xmlns:p14="http://schemas.microsoft.com/office/powerpoint/2010/main" val="1991626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35</a:t>
            </a:fld>
            <a:endParaRPr lang="en-US"/>
          </a:p>
        </p:txBody>
      </p:sp>
    </p:spTree>
    <p:extLst>
      <p:ext uri="{BB962C8B-B14F-4D97-AF65-F5344CB8AC3E}">
        <p14:creationId xmlns:p14="http://schemas.microsoft.com/office/powerpoint/2010/main" val="2433099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36</a:t>
            </a:fld>
            <a:endParaRPr lang="en-US"/>
          </a:p>
        </p:txBody>
      </p:sp>
    </p:spTree>
    <p:extLst>
      <p:ext uri="{BB962C8B-B14F-4D97-AF65-F5344CB8AC3E}">
        <p14:creationId xmlns:p14="http://schemas.microsoft.com/office/powerpoint/2010/main" val="3873316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37</a:t>
            </a:fld>
            <a:endParaRPr lang="en-US"/>
          </a:p>
        </p:txBody>
      </p:sp>
    </p:spTree>
    <p:extLst>
      <p:ext uri="{BB962C8B-B14F-4D97-AF65-F5344CB8AC3E}">
        <p14:creationId xmlns:p14="http://schemas.microsoft.com/office/powerpoint/2010/main" val="155268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38</a:t>
            </a:fld>
            <a:endParaRPr lang="en-US"/>
          </a:p>
        </p:txBody>
      </p:sp>
    </p:spTree>
    <p:extLst>
      <p:ext uri="{BB962C8B-B14F-4D97-AF65-F5344CB8AC3E}">
        <p14:creationId xmlns:p14="http://schemas.microsoft.com/office/powerpoint/2010/main" val="2006392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39</a:t>
            </a:fld>
            <a:endParaRPr lang="en-US"/>
          </a:p>
        </p:txBody>
      </p:sp>
    </p:spTree>
    <p:extLst>
      <p:ext uri="{BB962C8B-B14F-4D97-AF65-F5344CB8AC3E}">
        <p14:creationId xmlns:p14="http://schemas.microsoft.com/office/powerpoint/2010/main" val="1627708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40</a:t>
            </a:fld>
            <a:endParaRPr lang="en-US"/>
          </a:p>
        </p:txBody>
      </p:sp>
    </p:spTree>
    <p:extLst>
      <p:ext uri="{BB962C8B-B14F-4D97-AF65-F5344CB8AC3E}">
        <p14:creationId xmlns:p14="http://schemas.microsoft.com/office/powerpoint/2010/main" val="261725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As a precondition to transfer supervision, ALL supervised individuals must sign the supervised individual application for transfer agreeing to waive extradition from any state.  This is EXTREMELY IMPORTANT as it replaces the need for an extradition hearing in the Receiving State and the need for a Governor's warrant by the Sending State in order to apprehend an supervised individual.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form clearly states, “…I will not resist or fight any effort by any state to return me to the sending</a:t>
            </a:r>
          </a:p>
          <a:p>
            <a:r>
              <a:rPr lang="en-US" sz="1200" kern="1200" dirty="0">
                <a:solidFill>
                  <a:schemeClr val="tx1"/>
                </a:solidFill>
                <a:latin typeface="+mn-lt"/>
                <a:ea typeface="+mn-ea"/>
                <a:cs typeface="+mn-cs"/>
              </a:rPr>
              <a:t>state and I AGREE TO WAIVE ANY RIGHT I MAY HAVE TO EXTRADITION. I WAIVE THIS RIGHT FREELY,</a:t>
            </a:r>
          </a:p>
          <a:p>
            <a:r>
              <a:rPr lang="en-US" sz="1200" kern="1200" dirty="0">
                <a:solidFill>
                  <a:schemeClr val="tx1"/>
                </a:solidFill>
                <a:latin typeface="+mn-lt"/>
                <a:ea typeface="+mn-ea"/>
                <a:cs typeface="+mn-cs"/>
              </a:rPr>
              <a:t>VOLUNTARILY AND INTELLIGENTLY.”</a:t>
            </a:r>
          </a:p>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42</a:t>
            </a:fld>
            <a:endParaRPr lang="en-US"/>
          </a:p>
        </p:txBody>
      </p:sp>
    </p:spTree>
    <p:extLst>
      <p:ext uri="{BB962C8B-B14F-4D97-AF65-F5344CB8AC3E}">
        <p14:creationId xmlns:p14="http://schemas.microsoft.com/office/powerpoint/2010/main" val="3089963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allowed</a:t>
            </a:r>
            <a:r>
              <a:rPr lang="en-US" baseline="0" dirty="0"/>
              <a:t> to transfer, receiving states have to provide supervision consistently in how they would supervised an supervised individual sentenced in the receiving state.  Although most states fulfill this requirement well under the compact requirements, it can be a training issue for stakeholders involved in supervision decisions or rehabilitation programs.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43</a:t>
            </a:fld>
            <a:endParaRPr lang="en-US"/>
          </a:p>
        </p:txBody>
      </p:sp>
    </p:spTree>
    <p:extLst>
      <p:ext uri="{BB962C8B-B14F-4D97-AF65-F5344CB8AC3E}">
        <p14:creationId xmlns:p14="http://schemas.microsoft.com/office/powerpoint/2010/main" val="3049683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44</a:t>
            </a:fld>
            <a:endParaRPr lang="en-US"/>
          </a:p>
        </p:txBody>
      </p:sp>
    </p:spTree>
    <p:extLst>
      <p:ext uri="{BB962C8B-B14F-4D97-AF65-F5344CB8AC3E}">
        <p14:creationId xmlns:p14="http://schemas.microsoft.com/office/powerpoint/2010/main" val="74697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5</a:t>
            </a:fld>
            <a:endParaRPr lang="en-US"/>
          </a:p>
        </p:txBody>
      </p:sp>
    </p:spTree>
    <p:extLst>
      <p:ext uri="{BB962C8B-B14F-4D97-AF65-F5344CB8AC3E}">
        <p14:creationId xmlns:p14="http://schemas.microsoft.com/office/powerpoint/2010/main" val="2222752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45</a:t>
            </a:fld>
            <a:endParaRPr lang="en-US"/>
          </a:p>
        </p:txBody>
      </p:sp>
    </p:spTree>
    <p:extLst>
      <p:ext uri="{BB962C8B-B14F-4D97-AF65-F5344CB8AC3E}">
        <p14:creationId xmlns:p14="http://schemas.microsoft.com/office/powerpoint/2010/main" val="3864464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46</a:t>
            </a:fld>
            <a:endParaRPr lang="en-US"/>
          </a:p>
        </p:txBody>
      </p:sp>
    </p:spTree>
    <p:extLst>
      <p:ext uri="{BB962C8B-B14F-4D97-AF65-F5344CB8AC3E}">
        <p14:creationId xmlns:p14="http://schemas.microsoft.com/office/powerpoint/2010/main" val="3500001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47</a:t>
            </a:fld>
            <a:endParaRPr lang="en-US"/>
          </a:p>
        </p:txBody>
      </p:sp>
    </p:spTree>
    <p:extLst>
      <p:ext uri="{BB962C8B-B14F-4D97-AF65-F5344CB8AC3E}">
        <p14:creationId xmlns:p14="http://schemas.microsoft.com/office/powerpoint/2010/main" val="344603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reporting on both send 2 progress reports</a:t>
            </a:r>
          </a:p>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48</a:t>
            </a:fld>
            <a:endParaRPr lang="en-US"/>
          </a:p>
        </p:txBody>
      </p:sp>
    </p:spTree>
    <p:extLst>
      <p:ext uri="{BB962C8B-B14F-4D97-AF65-F5344CB8AC3E}">
        <p14:creationId xmlns:p14="http://schemas.microsoft.com/office/powerpoint/2010/main" val="3899120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49</a:t>
            </a:fld>
            <a:endParaRPr lang="en-US"/>
          </a:p>
        </p:txBody>
      </p:sp>
    </p:spTree>
    <p:extLst>
      <p:ext uri="{BB962C8B-B14F-4D97-AF65-F5344CB8AC3E}">
        <p14:creationId xmlns:p14="http://schemas.microsoft.com/office/powerpoint/2010/main" val="2716804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50</a:t>
            </a:fld>
            <a:endParaRPr lang="en-US"/>
          </a:p>
        </p:txBody>
      </p:sp>
    </p:spTree>
    <p:extLst>
      <p:ext uri="{BB962C8B-B14F-4D97-AF65-F5344CB8AC3E}">
        <p14:creationId xmlns:p14="http://schemas.microsoft.com/office/powerpoint/2010/main" val="2896927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51</a:t>
            </a:fld>
            <a:endParaRPr lang="en-US"/>
          </a:p>
        </p:txBody>
      </p:sp>
    </p:spTree>
    <p:extLst>
      <p:ext uri="{BB962C8B-B14F-4D97-AF65-F5344CB8AC3E}">
        <p14:creationId xmlns:p14="http://schemas.microsoft.com/office/powerpoint/2010/main" val="2430523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52</a:t>
            </a:fld>
            <a:endParaRPr lang="en-US"/>
          </a:p>
        </p:txBody>
      </p:sp>
    </p:spTree>
    <p:extLst>
      <p:ext uri="{BB962C8B-B14F-4D97-AF65-F5344CB8AC3E}">
        <p14:creationId xmlns:p14="http://schemas.microsoft.com/office/powerpoint/2010/main" val="2484462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53</a:t>
            </a:fld>
            <a:endParaRPr lang="en-US"/>
          </a:p>
        </p:txBody>
      </p:sp>
    </p:spTree>
    <p:extLst>
      <p:ext uri="{BB962C8B-B14F-4D97-AF65-F5344CB8AC3E}">
        <p14:creationId xmlns:p14="http://schemas.microsoft.com/office/powerpoint/2010/main" val="956860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54</a:t>
            </a:fld>
            <a:endParaRPr lang="en-US"/>
          </a:p>
        </p:txBody>
      </p:sp>
    </p:spTree>
    <p:extLst>
      <p:ext uri="{BB962C8B-B14F-4D97-AF65-F5344CB8AC3E}">
        <p14:creationId xmlns:p14="http://schemas.microsoft.com/office/powerpoint/2010/main" val="277872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Explaining the consequences is important for stakeholder resisting compliance with compact requirements</a:t>
            </a:r>
          </a:p>
        </p:txBody>
      </p:sp>
      <p:sp>
        <p:nvSpPr>
          <p:cNvPr id="4" name="Slide Number Placeholder 3"/>
          <p:cNvSpPr>
            <a:spLocks noGrp="1"/>
          </p:cNvSpPr>
          <p:nvPr>
            <p:ph type="sldNum" sz="quarter" idx="5"/>
          </p:nvPr>
        </p:nvSpPr>
        <p:spPr/>
        <p:txBody>
          <a:bodyPr/>
          <a:lstStyle/>
          <a:p>
            <a:fld id="{41279EED-C460-4751-8E52-D18C6054A4B8}" type="slidenum">
              <a:rPr lang="en-US" smtClean="0"/>
              <a:t>7</a:t>
            </a:fld>
            <a:endParaRPr lang="en-US"/>
          </a:p>
        </p:txBody>
      </p:sp>
    </p:spTree>
    <p:extLst>
      <p:ext uri="{BB962C8B-B14F-4D97-AF65-F5344CB8AC3E}">
        <p14:creationId xmlns:p14="http://schemas.microsoft.com/office/powerpoint/2010/main" val="1676435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55</a:t>
            </a:fld>
            <a:endParaRPr lang="en-US"/>
          </a:p>
        </p:txBody>
      </p:sp>
    </p:spTree>
    <p:extLst>
      <p:ext uri="{BB962C8B-B14F-4D97-AF65-F5344CB8AC3E}">
        <p14:creationId xmlns:p14="http://schemas.microsoft.com/office/powerpoint/2010/main" val="2450371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56</a:t>
            </a:fld>
            <a:endParaRPr lang="en-US"/>
          </a:p>
        </p:txBody>
      </p:sp>
    </p:spTree>
    <p:extLst>
      <p:ext uri="{BB962C8B-B14F-4D97-AF65-F5344CB8AC3E}">
        <p14:creationId xmlns:p14="http://schemas.microsoft.com/office/powerpoint/2010/main" val="13121859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57</a:t>
            </a:fld>
            <a:endParaRPr lang="en-US"/>
          </a:p>
        </p:txBody>
      </p:sp>
    </p:spTree>
    <p:extLst>
      <p:ext uri="{BB962C8B-B14F-4D97-AF65-F5344CB8AC3E}">
        <p14:creationId xmlns:p14="http://schemas.microsoft.com/office/powerpoint/2010/main" val="1687928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58</a:t>
            </a:fld>
            <a:endParaRPr lang="en-US"/>
          </a:p>
        </p:txBody>
      </p:sp>
    </p:spTree>
    <p:extLst>
      <p:ext uri="{BB962C8B-B14F-4D97-AF65-F5344CB8AC3E}">
        <p14:creationId xmlns:p14="http://schemas.microsoft.com/office/powerpoint/2010/main" val="1757733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59</a:t>
            </a:fld>
            <a:endParaRPr lang="en-US"/>
          </a:p>
        </p:txBody>
      </p:sp>
    </p:spTree>
    <p:extLst>
      <p:ext uri="{BB962C8B-B14F-4D97-AF65-F5344CB8AC3E}">
        <p14:creationId xmlns:p14="http://schemas.microsoft.com/office/powerpoint/2010/main" val="2961442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60</a:t>
            </a:fld>
            <a:endParaRPr lang="en-US"/>
          </a:p>
        </p:txBody>
      </p:sp>
    </p:spTree>
    <p:extLst>
      <p:ext uri="{BB962C8B-B14F-4D97-AF65-F5344CB8AC3E}">
        <p14:creationId xmlns:p14="http://schemas.microsoft.com/office/powerpoint/2010/main" val="1744806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Absconder apprehended, but sending state could not pick up or transport-</a:t>
            </a:r>
          </a:p>
          <a:p>
            <a:pPr lvl="1"/>
            <a:r>
              <a:rPr lang="en-US" dirty="0"/>
              <a:t>Receiving state agreed to resume supervision until such a time as sending state could make arrangements</a:t>
            </a:r>
          </a:p>
          <a:p>
            <a:pPr lvl="1"/>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61</a:t>
            </a:fld>
            <a:endParaRPr lang="en-US"/>
          </a:p>
        </p:txBody>
      </p:sp>
    </p:spTree>
    <p:extLst>
      <p:ext uri="{BB962C8B-B14F-4D97-AF65-F5344CB8AC3E}">
        <p14:creationId xmlns:p14="http://schemas.microsoft.com/office/powerpoint/2010/main" val="2920473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62</a:t>
            </a:fld>
            <a:endParaRPr lang="en-US"/>
          </a:p>
        </p:txBody>
      </p:sp>
    </p:spTree>
    <p:extLst>
      <p:ext uri="{BB962C8B-B14F-4D97-AF65-F5344CB8AC3E}">
        <p14:creationId xmlns:p14="http://schemas.microsoft.com/office/powerpoint/2010/main" val="961760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63</a:t>
            </a:fld>
            <a:endParaRPr lang="en-US"/>
          </a:p>
        </p:txBody>
      </p:sp>
    </p:spTree>
    <p:extLst>
      <p:ext uri="{BB962C8B-B14F-4D97-AF65-F5344CB8AC3E}">
        <p14:creationId xmlns:p14="http://schemas.microsoft.com/office/powerpoint/2010/main" val="3995873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64</a:t>
            </a:fld>
            <a:endParaRPr lang="en-US"/>
          </a:p>
        </p:txBody>
      </p:sp>
    </p:spTree>
    <p:extLst>
      <p:ext uri="{BB962C8B-B14F-4D97-AF65-F5344CB8AC3E}">
        <p14:creationId xmlns:p14="http://schemas.microsoft.com/office/powerpoint/2010/main" val="237357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9</a:t>
            </a:fld>
            <a:endParaRPr lang="en-US"/>
          </a:p>
        </p:txBody>
      </p:sp>
    </p:spTree>
    <p:extLst>
      <p:ext uri="{BB962C8B-B14F-4D97-AF65-F5344CB8AC3E}">
        <p14:creationId xmlns:p14="http://schemas.microsoft.com/office/powerpoint/2010/main" val="1087310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65</a:t>
            </a:fld>
            <a:endParaRPr lang="en-US"/>
          </a:p>
        </p:txBody>
      </p:sp>
    </p:spTree>
    <p:extLst>
      <p:ext uri="{BB962C8B-B14F-4D97-AF65-F5344CB8AC3E}">
        <p14:creationId xmlns:p14="http://schemas.microsoft.com/office/powerpoint/2010/main" val="2885031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67</a:t>
            </a:fld>
            <a:endParaRPr lang="en-US"/>
          </a:p>
        </p:txBody>
      </p:sp>
    </p:spTree>
    <p:extLst>
      <p:ext uri="{BB962C8B-B14F-4D97-AF65-F5344CB8AC3E}">
        <p14:creationId xmlns:p14="http://schemas.microsoft.com/office/powerpoint/2010/main" val="28844404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68</a:t>
            </a:fld>
            <a:endParaRPr lang="en-US"/>
          </a:p>
        </p:txBody>
      </p:sp>
    </p:spTree>
    <p:extLst>
      <p:ext uri="{BB962C8B-B14F-4D97-AF65-F5344CB8AC3E}">
        <p14:creationId xmlns:p14="http://schemas.microsoft.com/office/powerpoint/2010/main" val="2100365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69</a:t>
            </a:fld>
            <a:endParaRPr lang="en-US"/>
          </a:p>
        </p:txBody>
      </p:sp>
    </p:spTree>
    <p:extLst>
      <p:ext uri="{BB962C8B-B14F-4D97-AF65-F5344CB8AC3E}">
        <p14:creationId xmlns:p14="http://schemas.microsoft.com/office/powerpoint/2010/main" val="198498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70</a:t>
            </a:fld>
            <a:endParaRPr lang="en-US"/>
          </a:p>
        </p:txBody>
      </p:sp>
    </p:spTree>
    <p:extLst>
      <p:ext uri="{BB962C8B-B14F-4D97-AF65-F5344CB8AC3E}">
        <p14:creationId xmlns:p14="http://schemas.microsoft.com/office/powerpoint/2010/main" val="30633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71</a:t>
            </a:fld>
            <a:endParaRPr lang="en-US"/>
          </a:p>
        </p:txBody>
      </p:sp>
    </p:spTree>
    <p:extLst>
      <p:ext uri="{BB962C8B-B14F-4D97-AF65-F5344CB8AC3E}">
        <p14:creationId xmlns:p14="http://schemas.microsoft.com/office/powerpoint/2010/main" val="23691096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72</a:t>
            </a:fld>
            <a:endParaRPr lang="en-US"/>
          </a:p>
        </p:txBody>
      </p:sp>
    </p:spTree>
    <p:extLst>
      <p:ext uri="{BB962C8B-B14F-4D97-AF65-F5344CB8AC3E}">
        <p14:creationId xmlns:p14="http://schemas.microsoft.com/office/powerpoint/2010/main" val="17412966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73</a:t>
            </a:fld>
            <a:endParaRPr lang="en-US"/>
          </a:p>
        </p:txBody>
      </p:sp>
    </p:spTree>
    <p:extLst>
      <p:ext uri="{BB962C8B-B14F-4D97-AF65-F5344CB8AC3E}">
        <p14:creationId xmlns:p14="http://schemas.microsoft.com/office/powerpoint/2010/main" val="1626377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279EED-C460-4751-8E52-D18C6054A4B8}" type="slidenum">
              <a:rPr lang="en-US" smtClean="0"/>
              <a:t>74</a:t>
            </a:fld>
            <a:endParaRPr lang="en-US"/>
          </a:p>
        </p:txBody>
      </p:sp>
    </p:spTree>
    <p:extLst>
      <p:ext uri="{BB962C8B-B14F-4D97-AF65-F5344CB8AC3E}">
        <p14:creationId xmlns:p14="http://schemas.microsoft.com/office/powerpoint/2010/main" val="1394147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75</a:t>
            </a:fld>
            <a:endParaRPr lang="en-US"/>
          </a:p>
        </p:txBody>
      </p:sp>
    </p:spTree>
    <p:extLst>
      <p:ext uri="{BB962C8B-B14F-4D97-AF65-F5344CB8AC3E}">
        <p14:creationId xmlns:p14="http://schemas.microsoft.com/office/powerpoint/2010/main" val="113161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Through ICAOS individuals on supervision provide opportunity for support and stability</a:t>
            </a:r>
          </a:p>
          <a:p>
            <a:endParaRPr lang="en-US" baseline="0" dirty="0"/>
          </a:p>
          <a:p>
            <a:endParaRPr lang="en-US" dirty="0"/>
          </a:p>
        </p:txBody>
      </p:sp>
      <p:sp>
        <p:nvSpPr>
          <p:cNvPr id="4" name="Slide Number Placeholder 3"/>
          <p:cNvSpPr>
            <a:spLocks noGrp="1"/>
          </p:cNvSpPr>
          <p:nvPr>
            <p:ph type="sldNum" sz="quarter" idx="5"/>
          </p:nvPr>
        </p:nvSpPr>
        <p:spPr/>
        <p:txBody>
          <a:bodyPr/>
          <a:lstStyle/>
          <a:p>
            <a:fld id="{41279EED-C460-4751-8E52-D18C6054A4B8}" type="slidenum">
              <a:rPr lang="en-US" smtClean="0"/>
              <a:t>10</a:t>
            </a:fld>
            <a:endParaRPr lang="en-US"/>
          </a:p>
        </p:txBody>
      </p:sp>
    </p:spTree>
    <p:extLst>
      <p:ext uri="{BB962C8B-B14F-4D97-AF65-F5344CB8AC3E}">
        <p14:creationId xmlns:p14="http://schemas.microsoft.com/office/powerpoint/2010/main" val="31093090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76</a:t>
            </a:fld>
            <a:endParaRPr lang="en-US"/>
          </a:p>
        </p:txBody>
      </p:sp>
    </p:spTree>
    <p:extLst>
      <p:ext uri="{BB962C8B-B14F-4D97-AF65-F5344CB8AC3E}">
        <p14:creationId xmlns:p14="http://schemas.microsoft.com/office/powerpoint/2010/main" val="4235361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77</a:t>
            </a:fld>
            <a:endParaRPr lang="en-US"/>
          </a:p>
        </p:txBody>
      </p:sp>
    </p:spTree>
    <p:extLst>
      <p:ext uri="{BB962C8B-B14F-4D97-AF65-F5344CB8AC3E}">
        <p14:creationId xmlns:p14="http://schemas.microsoft.com/office/powerpoint/2010/main" val="9903199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78</a:t>
            </a:fld>
            <a:endParaRPr lang="en-US"/>
          </a:p>
        </p:txBody>
      </p:sp>
    </p:spTree>
    <p:extLst>
      <p:ext uri="{BB962C8B-B14F-4D97-AF65-F5344CB8AC3E}">
        <p14:creationId xmlns:p14="http://schemas.microsoft.com/office/powerpoint/2010/main" val="6514316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79</a:t>
            </a:fld>
            <a:endParaRPr lang="en-US"/>
          </a:p>
        </p:txBody>
      </p:sp>
    </p:spTree>
    <p:extLst>
      <p:ext uri="{BB962C8B-B14F-4D97-AF65-F5344CB8AC3E}">
        <p14:creationId xmlns:p14="http://schemas.microsoft.com/office/powerpoint/2010/main" val="322689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80</a:t>
            </a:fld>
            <a:endParaRPr lang="en-US"/>
          </a:p>
        </p:txBody>
      </p:sp>
    </p:spTree>
    <p:extLst>
      <p:ext uri="{BB962C8B-B14F-4D97-AF65-F5344CB8AC3E}">
        <p14:creationId xmlns:p14="http://schemas.microsoft.com/office/powerpoint/2010/main" val="24095606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81</a:t>
            </a:fld>
            <a:endParaRPr lang="en-US"/>
          </a:p>
        </p:txBody>
      </p:sp>
    </p:spTree>
    <p:extLst>
      <p:ext uri="{BB962C8B-B14F-4D97-AF65-F5344CB8AC3E}">
        <p14:creationId xmlns:p14="http://schemas.microsoft.com/office/powerpoint/2010/main" val="22937063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82</a:t>
            </a:fld>
            <a:endParaRPr lang="en-US"/>
          </a:p>
        </p:txBody>
      </p:sp>
    </p:spTree>
    <p:extLst>
      <p:ext uri="{BB962C8B-B14F-4D97-AF65-F5344CB8AC3E}">
        <p14:creationId xmlns:p14="http://schemas.microsoft.com/office/powerpoint/2010/main" val="2203962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C3B00-917D-4D7D-9544-E68D739B1972}" type="slidenum">
              <a:rPr lang="en-US" smtClean="0"/>
              <a:t>11</a:t>
            </a:fld>
            <a:endParaRPr lang="en-US"/>
          </a:p>
        </p:txBody>
      </p:sp>
    </p:spTree>
    <p:extLst>
      <p:ext uri="{BB962C8B-B14F-4D97-AF65-F5344CB8AC3E}">
        <p14:creationId xmlns:p14="http://schemas.microsoft.com/office/powerpoint/2010/main" val="53751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eligibility for deferred sentenced supervised individuals </a:t>
            </a:r>
          </a:p>
          <a:p>
            <a:endParaRPr lang="en-US" dirty="0"/>
          </a:p>
          <a:p>
            <a:r>
              <a:rPr lang="en-US" dirty="0"/>
              <a:t>Furloughed and </a:t>
            </a:r>
            <a:r>
              <a:rPr lang="en-US" dirty="0" err="1"/>
              <a:t>preparole</a:t>
            </a:r>
            <a:endParaRPr lang="en-US" dirty="0"/>
          </a:p>
        </p:txBody>
      </p:sp>
      <p:sp>
        <p:nvSpPr>
          <p:cNvPr id="4" name="Slide Number Placeholder 3"/>
          <p:cNvSpPr>
            <a:spLocks noGrp="1"/>
          </p:cNvSpPr>
          <p:nvPr>
            <p:ph type="sldNum" sz="quarter" idx="10"/>
          </p:nvPr>
        </p:nvSpPr>
        <p:spPr/>
        <p:txBody>
          <a:bodyPr/>
          <a:lstStyle/>
          <a:p>
            <a:fld id="{41279EED-C460-4751-8E52-D18C6054A4B8}" type="slidenum">
              <a:rPr lang="en-US" smtClean="0"/>
              <a:t>12</a:t>
            </a:fld>
            <a:endParaRPr lang="en-US"/>
          </a:p>
        </p:txBody>
      </p:sp>
    </p:spTree>
    <p:extLst>
      <p:ext uri="{BB962C8B-B14F-4D97-AF65-F5344CB8AC3E}">
        <p14:creationId xmlns:p14="http://schemas.microsoft.com/office/powerpoint/2010/main" val="163694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ED1C-160F-45B9-A5D3-4BCF1BBAB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2462A-678C-414A-A67C-D533E9A51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D04DD-AAB6-4061-B21A-4D6377C9F365}"/>
              </a:ext>
            </a:extLst>
          </p:cNvPr>
          <p:cNvSpPr>
            <a:spLocks noGrp="1"/>
          </p:cNvSpPr>
          <p:nvPr>
            <p:ph type="dt" sz="half" idx="10"/>
          </p:nvPr>
        </p:nvSpPr>
        <p:spPr/>
        <p:txBody>
          <a:bodyPr/>
          <a:lstStyle/>
          <a:p>
            <a:fld id="{CCA2D4ED-CB9C-436D-9D6B-67B343ABA187}" type="datetime1">
              <a:rPr lang="en-US" smtClean="0"/>
              <a:t>11/20/2024</a:t>
            </a:fld>
            <a:endParaRPr lang="en-US"/>
          </a:p>
        </p:txBody>
      </p:sp>
      <p:sp>
        <p:nvSpPr>
          <p:cNvPr id="5" name="Footer Placeholder 4">
            <a:extLst>
              <a:ext uri="{FF2B5EF4-FFF2-40B4-BE49-F238E27FC236}">
                <a16:creationId xmlns:a16="http://schemas.microsoft.com/office/drawing/2014/main" id="{01E03B36-CE38-4B39-8AF8-04A70DF52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BD86-03E6-4F93-B29C-E5E612153586}"/>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74684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F4A4-F2FD-48CC-88AA-99EA21F840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CF63DF-5B41-4FC0-8E34-F0E56EFBAF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3130F-9CDC-458E-A50A-729B541E50C9}"/>
              </a:ext>
            </a:extLst>
          </p:cNvPr>
          <p:cNvSpPr>
            <a:spLocks noGrp="1"/>
          </p:cNvSpPr>
          <p:nvPr>
            <p:ph type="dt" sz="half" idx="10"/>
          </p:nvPr>
        </p:nvSpPr>
        <p:spPr/>
        <p:txBody>
          <a:bodyPr/>
          <a:lstStyle/>
          <a:p>
            <a:fld id="{6D680628-8C46-4951-B60A-CB7994BD35EF}" type="datetime1">
              <a:rPr lang="en-US" smtClean="0"/>
              <a:t>11/20/2024</a:t>
            </a:fld>
            <a:endParaRPr lang="en-US"/>
          </a:p>
        </p:txBody>
      </p:sp>
      <p:sp>
        <p:nvSpPr>
          <p:cNvPr id="5" name="Footer Placeholder 4">
            <a:extLst>
              <a:ext uri="{FF2B5EF4-FFF2-40B4-BE49-F238E27FC236}">
                <a16:creationId xmlns:a16="http://schemas.microsoft.com/office/drawing/2014/main" id="{94FBDAB0-31B1-430D-A368-18ED70182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5C3A3-30B2-46D3-91B8-6C10622CFD6A}"/>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72826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82163-D84D-41CB-97D8-C42DED639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127F1-84AB-4BB0-8929-6E75EEB060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633F5-76AF-44D2-A5C4-7CC792BC0343}"/>
              </a:ext>
            </a:extLst>
          </p:cNvPr>
          <p:cNvSpPr>
            <a:spLocks noGrp="1"/>
          </p:cNvSpPr>
          <p:nvPr>
            <p:ph type="dt" sz="half" idx="10"/>
          </p:nvPr>
        </p:nvSpPr>
        <p:spPr/>
        <p:txBody>
          <a:bodyPr/>
          <a:lstStyle/>
          <a:p>
            <a:fld id="{1B590B75-7D95-403D-A898-81889F308FCE}" type="datetime1">
              <a:rPr lang="en-US" smtClean="0"/>
              <a:t>11/20/2024</a:t>
            </a:fld>
            <a:endParaRPr lang="en-US"/>
          </a:p>
        </p:txBody>
      </p:sp>
      <p:sp>
        <p:nvSpPr>
          <p:cNvPr id="5" name="Footer Placeholder 4">
            <a:extLst>
              <a:ext uri="{FF2B5EF4-FFF2-40B4-BE49-F238E27FC236}">
                <a16:creationId xmlns:a16="http://schemas.microsoft.com/office/drawing/2014/main" id="{EF2BDBFE-7433-4785-93DC-4E04112DD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40E51-4B53-4356-B3CE-AD6F5FC107E1}"/>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50333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7AF7-49B9-457D-B801-62B1A8E07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285C7-AF60-48F5-9AAB-109EAA672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45B6A-EC1C-48AE-AA84-45EE911D116D}"/>
              </a:ext>
            </a:extLst>
          </p:cNvPr>
          <p:cNvSpPr>
            <a:spLocks noGrp="1"/>
          </p:cNvSpPr>
          <p:nvPr>
            <p:ph type="dt" sz="half" idx="10"/>
          </p:nvPr>
        </p:nvSpPr>
        <p:spPr/>
        <p:txBody>
          <a:bodyPr/>
          <a:lstStyle/>
          <a:p>
            <a:fld id="{59D4C066-D02D-4FA5-9DD3-F50E9CAB2C67}" type="datetime1">
              <a:rPr lang="en-US" smtClean="0"/>
              <a:t>11/20/2024</a:t>
            </a:fld>
            <a:endParaRPr lang="en-US"/>
          </a:p>
        </p:txBody>
      </p:sp>
      <p:sp>
        <p:nvSpPr>
          <p:cNvPr id="5" name="Footer Placeholder 4">
            <a:extLst>
              <a:ext uri="{FF2B5EF4-FFF2-40B4-BE49-F238E27FC236}">
                <a16:creationId xmlns:a16="http://schemas.microsoft.com/office/drawing/2014/main" id="{DA627F12-47F9-411A-B753-6423B49BB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FBEFE-7F03-4D95-98C3-4BB4204DD5E8}"/>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92723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B9D7-3246-40C7-8E38-ED418AF038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9E6CB1-BBC4-4AF1-9230-14D17AC54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FBB1E-3A51-442B-8CEB-3594C643D680}"/>
              </a:ext>
            </a:extLst>
          </p:cNvPr>
          <p:cNvSpPr>
            <a:spLocks noGrp="1"/>
          </p:cNvSpPr>
          <p:nvPr>
            <p:ph type="dt" sz="half" idx="10"/>
          </p:nvPr>
        </p:nvSpPr>
        <p:spPr/>
        <p:txBody>
          <a:bodyPr/>
          <a:lstStyle/>
          <a:p>
            <a:fld id="{B2B13F2A-88E8-45EA-BCD7-7F20F0DEABAB}" type="datetime1">
              <a:rPr lang="en-US" smtClean="0"/>
              <a:t>11/20/2024</a:t>
            </a:fld>
            <a:endParaRPr lang="en-US"/>
          </a:p>
        </p:txBody>
      </p:sp>
      <p:sp>
        <p:nvSpPr>
          <p:cNvPr id="5" name="Footer Placeholder 4">
            <a:extLst>
              <a:ext uri="{FF2B5EF4-FFF2-40B4-BE49-F238E27FC236}">
                <a16:creationId xmlns:a16="http://schemas.microsoft.com/office/drawing/2014/main" id="{8BF6F75B-30BA-45D9-B42E-5FCB27A88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74120-8180-477C-BC7D-D0A3BDFF8E43}"/>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58488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8BFE-3CC4-41F8-81F2-6BA8AAD3D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550BF-9A90-455D-A419-B9FB398E16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CF227-3BE6-439A-A529-5712E5346D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A9F815-E286-4A47-8A7E-4671945615CA}"/>
              </a:ext>
            </a:extLst>
          </p:cNvPr>
          <p:cNvSpPr>
            <a:spLocks noGrp="1"/>
          </p:cNvSpPr>
          <p:nvPr>
            <p:ph type="dt" sz="half" idx="10"/>
          </p:nvPr>
        </p:nvSpPr>
        <p:spPr/>
        <p:txBody>
          <a:bodyPr/>
          <a:lstStyle/>
          <a:p>
            <a:fld id="{B86D156A-21F6-4D9D-B908-7B7283E7E255}" type="datetime1">
              <a:rPr lang="en-US" smtClean="0"/>
              <a:t>11/20/2024</a:t>
            </a:fld>
            <a:endParaRPr lang="en-US"/>
          </a:p>
        </p:txBody>
      </p:sp>
      <p:sp>
        <p:nvSpPr>
          <p:cNvPr id="6" name="Footer Placeholder 5">
            <a:extLst>
              <a:ext uri="{FF2B5EF4-FFF2-40B4-BE49-F238E27FC236}">
                <a16:creationId xmlns:a16="http://schemas.microsoft.com/office/drawing/2014/main" id="{F2EBFF93-D832-48F6-BA04-E3F78F74F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0AE85-D523-475D-9BC7-AA1885CB42BE}"/>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07225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18AC-9FE5-41D8-9BED-1A8C5CA51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29403C-5988-437C-AA04-FE3DBA6C23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535983-F7CE-4535-85A6-FA779E4C2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C6E414-E638-4F35-92E6-6D5881C6B8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C7C09-8A32-4996-9809-BF52B78E3C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939AD-9BB7-4E8E-8932-6226B6CD2719}"/>
              </a:ext>
            </a:extLst>
          </p:cNvPr>
          <p:cNvSpPr>
            <a:spLocks noGrp="1"/>
          </p:cNvSpPr>
          <p:nvPr>
            <p:ph type="dt" sz="half" idx="10"/>
          </p:nvPr>
        </p:nvSpPr>
        <p:spPr/>
        <p:txBody>
          <a:bodyPr/>
          <a:lstStyle/>
          <a:p>
            <a:fld id="{DA200CE8-71AE-496A-99AD-D55BC7F35B1F}" type="datetime1">
              <a:rPr lang="en-US" smtClean="0"/>
              <a:t>11/20/2024</a:t>
            </a:fld>
            <a:endParaRPr lang="en-US"/>
          </a:p>
        </p:txBody>
      </p:sp>
      <p:sp>
        <p:nvSpPr>
          <p:cNvPr id="8" name="Footer Placeholder 7">
            <a:extLst>
              <a:ext uri="{FF2B5EF4-FFF2-40B4-BE49-F238E27FC236}">
                <a16:creationId xmlns:a16="http://schemas.microsoft.com/office/drawing/2014/main" id="{6D940D96-8C5F-4F3B-A3B2-0E9E3BC31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CE2F4E-AAE6-47D0-B30A-C0421FC841C1}"/>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291544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3930-CF10-43E3-A0A5-3C86989E7F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9F1A29-93CE-4B9B-83B5-CB9838344283}"/>
              </a:ext>
            </a:extLst>
          </p:cNvPr>
          <p:cNvSpPr>
            <a:spLocks noGrp="1"/>
          </p:cNvSpPr>
          <p:nvPr>
            <p:ph type="dt" sz="half" idx="10"/>
          </p:nvPr>
        </p:nvSpPr>
        <p:spPr/>
        <p:txBody>
          <a:bodyPr/>
          <a:lstStyle/>
          <a:p>
            <a:fld id="{0B947D2B-501A-4FC6-A842-BED07A11260E}" type="datetime1">
              <a:rPr lang="en-US" smtClean="0"/>
              <a:t>11/20/2024</a:t>
            </a:fld>
            <a:endParaRPr lang="en-US"/>
          </a:p>
        </p:txBody>
      </p:sp>
      <p:sp>
        <p:nvSpPr>
          <p:cNvPr id="4" name="Footer Placeholder 3">
            <a:extLst>
              <a:ext uri="{FF2B5EF4-FFF2-40B4-BE49-F238E27FC236}">
                <a16:creationId xmlns:a16="http://schemas.microsoft.com/office/drawing/2014/main" id="{6DF847C4-982F-48AA-B854-1D4EBC55D0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09F112-E9A8-48A7-89AC-B36072847FBD}"/>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146363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DA70ED-75ED-4768-B867-D0484D44AA7D}"/>
              </a:ext>
            </a:extLst>
          </p:cNvPr>
          <p:cNvSpPr>
            <a:spLocks noGrp="1"/>
          </p:cNvSpPr>
          <p:nvPr>
            <p:ph type="dt" sz="half" idx="10"/>
          </p:nvPr>
        </p:nvSpPr>
        <p:spPr/>
        <p:txBody>
          <a:bodyPr/>
          <a:lstStyle/>
          <a:p>
            <a:fld id="{84373101-814A-4E55-B222-6EABA010EE0D}" type="datetime1">
              <a:rPr lang="en-US" smtClean="0"/>
              <a:t>11/20/2024</a:t>
            </a:fld>
            <a:endParaRPr lang="en-US"/>
          </a:p>
        </p:txBody>
      </p:sp>
      <p:sp>
        <p:nvSpPr>
          <p:cNvPr id="3" name="Footer Placeholder 2">
            <a:extLst>
              <a:ext uri="{FF2B5EF4-FFF2-40B4-BE49-F238E27FC236}">
                <a16:creationId xmlns:a16="http://schemas.microsoft.com/office/drawing/2014/main" id="{8421C268-C2D5-4E62-9995-D6828031B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A17074-316B-4EE8-9E7C-E7C0B7876FE9}"/>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3259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3AAE-A3B8-40F7-AAEB-C88ED811E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FE4F1-EAF2-4C90-9D84-23B5BCCC2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8325B-901B-4701-A1C4-72940EA81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90F11-E612-4E3F-90AB-3418C2E5B364}"/>
              </a:ext>
            </a:extLst>
          </p:cNvPr>
          <p:cNvSpPr>
            <a:spLocks noGrp="1"/>
          </p:cNvSpPr>
          <p:nvPr>
            <p:ph type="dt" sz="half" idx="10"/>
          </p:nvPr>
        </p:nvSpPr>
        <p:spPr/>
        <p:txBody>
          <a:bodyPr/>
          <a:lstStyle/>
          <a:p>
            <a:fld id="{2082CB4A-175E-4416-8608-5AE86799F020}" type="datetime1">
              <a:rPr lang="en-US" smtClean="0"/>
              <a:t>11/20/2024</a:t>
            </a:fld>
            <a:endParaRPr lang="en-US"/>
          </a:p>
        </p:txBody>
      </p:sp>
      <p:sp>
        <p:nvSpPr>
          <p:cNvPr id="6" name="Footer Placeholder 5">
            <a:extLst>
              <a:ext uri="{FF2B5EF4-FFF2-40B4-BE49-F238E27FC236}">
                <a16:creationId xmlns:a16="http://schemas.microsoft.com/office/drawing/2014/main" id="{8BA55E63-DE7C-44F4-9C1F-49B3AA541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11E1D-8DD0-4CF5-94E8-53D6307CFD5A}"/>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165837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089-530A-4BD1-AA27-D24905A16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CC5ACB-A500-41BF-A800-5526233C3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AC3410-C2ED-49DA-91F4-C50E65084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24CE4-7925-4219-909E-E4021B14BD95}"/>
              </a:ext>
            </a:extLst>
          </p:cNvPr>
          <p:cNvSpPr>
            <a:spLocks noGrp="1"/>
          </p:cNvSpPr>
          <p:nvPr>
            <p:ph type="dt" sz="half" idx="10"/>
          </p:nvPr>
        </p:nvSpPr>
        <p:spPr/>
        <p:txBody>
          <a:bodyPr/>
          <a:lstStyle/>
          <a:p>
            <a:fld id="{6D96728D-4167-465D-A3DE-D3FBD7FE89DE}" type="datetime1">
              <a:rPr lang="en-US" smtClean="0"/>
              <a:t>11/20/2024</a:t>
            </a:fld>
            <a:endParaRPr lang="en-US"/>
          </a:p>
        </p:txBody>
      </p:sp>
      <p:sp>
        <p:nvSpPr>
          <p:cNvPr id="6" name="Footer Placeholder 5">
            <a:extLst>
              <a:ext uri="{FF2B5EF4-FFF2-40B4-BE49-F238E27FC236}">
                <a16:creationId xmlns:a16="http://schemas.microsoft.com/office/drawing/2014/main" id="{DCF84C6D-642B-4165-BCBE-04916BFBF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52235A-DC51-4266-82C1-78AAB86E763F}"/>
              </a:ext>
            </a:extLst>
          </p:cNvPr>
          <p:cNvSpPr>
            <a:spLocks noGrp="1"/>
          </p:cNvSpPr>
          <p:nvPr>
            <p:ph type="sldNum" sz="quarter" idx="12"/>
          </p:nvPr>
        </p:nvSpPr>
        <p:spPr/>
        <p:txBody>
          <a:bodyPr/>
          <a:lstStyle/>
          <a:p>
            <a:fld id="{270D53C3-D890-4AF1-9878-19640C9CFA2D}" type="slidenum">
              <a:rPr lang="en-US" smtClean="0"/>
              <a:t>‹#›</a:t>
            </a:fld>
            <a:endParaRPr lang="en-US"/>
          </a:p>
        </p:txBody>
      </p:sp>
    </p:spTree>
    <p:extLst>
      <p:ext uri="{BB962C8B-B14F-4D97-AF65-F5344CB8AC3E}">
        <p14:creationId xmlns:p14="http://schemas.microsoft.com/office/powerpoint/2010/main" val="97241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7298A-696F-4E22-B4B9-DB0B7630B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AA8883-574E-4B3D-8CFA-AEDEF73318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960AC-7F44-4A98-8255-C9A62F70B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B88BE-90C7-450A-97C9-CF1366203641}" type="datetime1">
              <a:rPr lang="en-US" smtClean="0"/>
              <a:t>11/20/2024</a:t>
            </a:fld>
            <a:endParaRPr lang="en-US"/>
          </a:p>
        </p:txBody>
      </p:sp>
      <p:sp>
        <p:nvSpPr>
          <p:cNvPr id="5" name="Footer Placeholder 4">
            <a:extLst>
              <a:ext uri="{FF2B5EF4-FFF2-40B4-BE49-F238E27FC236}">
                <a16:creationId xmlns:a16="http://schemas.microsoft.com/office/drawing/2014/main" id="{4430C6D7-D895-446F-AD2B-B18468FFA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EAA16-A5FB-48DB-9E8D-2D16BB167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D53C3-D890-4AF1-9878-19640C9CFA2D}" type="slidenum">
              <a:rPr lang="en-US" smtClean="0"/>
              <a:t>‹#›</a:t>
            </a:fld>
            <a:endParaRPr lang="en-US"/>
          </a:p>
        </p:txBody>
      </p:sp>
    </p:spTree>
    <p:extLst>
      <p:ext uri="{BB962C8B-B14F-4D97-AF65-F5344CB8AC3E}">
        <p14:creationId xmlns:p14="http://schemas.microsoft.com/office/powerpoint/2010/main" val="2556479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www.istockphoto.com/vector/verified-grunge-retro-isolated-stamp-gm481032508-68897807"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7.xml"/><Relationship Id="rId7" Type="http://schemas.openxmlformats.org/officeDocument/2006/relationships/diagramQuickStyle" Target="../diagrams/quickStyle2.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0.jpe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0.png"/><Relationship Id="rId5" Type="http://schemas.openxmlformats.org/officeDocument/2006/relationships/hyperlink" Target="http://www.bucketlife.com/blog/if-youre-waiting-for-permission-here-it-is"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hyperlink" Target="https://www.istockphoto.com/vector/verified-grunge-retro-isolated-stamp-gm481032508-68897807" TargetMode="Externa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hyperlink" Target="https://www.thenerdyteacher.com/2020/10/are-due-dates-important-during-pandemic.html" TargetMode="Externa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hyperlink" Target="http://gamerworld14.deviantart.com/art/Not-Allowed-Icon-121972026"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1.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https://www.interstatecompact.org/resources/fees" TargetMode="External"/><Relationship Id="rId5" Type="http://schemas.openxmlformats.org/officeDocument/2006/relationships/hyperlink" Target="http://thebluediamondgallery.com/r/responsibility.html" TargetMode="Externa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hyperlink" Target="https://creativecommons.org/licenses/by-sa/3.0/" TargetMode="External"/><Relationship Id="rId5" Type="http://schemas.openxmlformats.org/officeDocument/2006/relationships/hyperlink" Target="http://www.picpedia.org/highway-signs/r/return.html" TargetMode="External"/><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notesSlide" Target="../notesSlides/notesSlide55.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66.sv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hyperlink" Target="https://www.enago.com/academy/tips-getting-published-english-language-journal-checklist/" TargetMode="External"/><Relationship Id="rId4" Type="http://schemas.openxmlformats.org/officeDocument/2006/relationships/image" Target="../media/image68.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73.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62.png"/><Relationship Id="rId5" Type="http://schemas.openxmlformats.org/officeDocument/2006/relationships/image" Target="../media/image75.sv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hyperlink" Target="https://www.interstatecompact.org/hearing-officers-guide"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hyperlink" Target="https://creativecommons.org/licenses/by-nc-nd/3.0/" TargetMode="External"/><Relationship Id="rId5" Type="http://schemas.openxmlformats.org/officeDocument/2006/relationships/hyperlink" Target="https://www.avoidingregret.com/2014/02/photo-essay-lincoln-heights-jail-closed.html" TargetMode="Externa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hyperlink" Target="http://www.thebluediamondgallery.com/wooden-tile/v/valid.html" TargetMode="External"/><Relationship Id="rId4" Type="http://schemas.openxmlformats.org/officeDocument/2006/relationships/image" Target="../media/image80.jp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81.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5" name="Straight Connector 1034">
            <a:extLst>
              <a:ext uri="{FF2B5EF4-FFF2-40B4-BE49-F238E27FC236}">
                <a16:creationId xmlns:a16="http://schemas.microsoft.com/office/drawing/2014/main" id="{33867141-BFE8-4AF0-8CDC-F95068AF5D23}"/>
              </a:ext>
            </a:extLst>
          </p:cNvPr>
          <p:cNvCxnSpPr>
            <a:cxnSpLocks/>
          </p:cNvCxnSpPr>
          <p:nvPr/>
        </p:nvCxnSpPr>
        <p:spPr>
          <a:xfrm>
            <a:off x="0" y="6495609"/>
            <a:ext cx="9299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EBF723D-A4F4-419F-A9B7-75AA050B8271}"/>
              </a:ext>
            </a:extLst>
          </p:cNvPr>
          <p:cNvSpPr/>
          <p:nvPr/>
        </p:nvSpPr>
        <p:spPr>
          <a:xfrm>
            <a:off x="485841" y="563336"/>
            <a:ext cx="11148810" cy="3494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53B379B-E74C-4691-8BE5-FBE0E846CB72}"/>
              </a:ext>
            </a:extLst>
          </p:cNvPr>
          <p:cNvGrpSpPr/>
          <p:nvPr/>
        </p:nvGrpSpPr>
        <p:grpSpPr>
          <a:xfrm>
            <a:off x="1840362" y="2194365"/>
            <a:ext cx="9554461" cy="1638863"/>
            <a:chOff x="810520" y="2509978"/>
            <a:chExt cx="8063425" cy="1638863"/>
          </a:xfrm>
        </p:grpSpPr>
        <p:sp>
          <p:nvSpPr>
            <p:cNvPr id="6" name="TextBox 5">
              <a:extLst>
                <a:ext uri="{FF2B5EF4-FFF2-40B4-BE49-F238E27FC236}">
                  <a16:creationId xmlns:a16="http://schemas.microsoft.com/office/drawing/2014/main" id="{7741E572-75DE-459D-A703-6B6847D7931B}"/>
                </a:ext>
              </a:extLst>
            </p:cNvPr>
            <p:cNvSpPr txBox="1"/>
            <p:nvPr/>
          </p:nvSpPr>
          <p:spPr>
            <a:xfrm>
              <a:off x="810520" y="2509978"/>
              <a:ext cx="8063425" cy="923330"/>
            </a:xfrm>
            <a:prstGeom prst="rect">
              <a:avLst/>
            </a:prstGeom>
            <a:noFill/>
          </p:spPr>
          <p:txBody>
            <a:bodyPr wrap="square" lIns="0" tIns="0" rIns="0" bIns="0" rtlCol="0" anchor="b">
              <a:spAutoFit/>
            </a:bodyPr>
            <a:lstStyle/>
            <a:p>
              <a:r>
                <a:rPr lang="en-US" sz="6000" dirty="0">
                  <a:solidFill>
                    <a:srgbClr val="102747"/>
                  </a:solidFill>
                  <a:latin typeface="Garamond" panose="02020404030301010803" pitchFamily="18" charset="0"/>
                </a:rPr>
                <a:t>ICAOS Rules Training</a:t>
              </a:r>
            </a:p>
          </p:txBody>
        </p:sp>
        <p:sp>
          <p:nvSpPr>
            <p:cNvPr id="10" name="TextBox 9">
              <a:extLst>
                <a:ext uri="{FF2B5EF4-FFF2-40B4-BE49-F238E27FC236}">
                  <a16:creationId xmlns:a16="http://schemas.microsoft.com/office/drawing/2014/main" id="{D0E15474-EB57-4BE6-A0DE-6F17AC4329AD}"/>
                </a:ext>
              </a:extLst>
            </p:cNvPr>
            <p:cNvSpPr txBox="1"/>
            <p:nvPr/>
          </p:nvSpPr>
          <p:spPr>
            <a:xfrm>
              <a:off x="810520" y="3717954"/>
              <a:ext cx="8063425" cy="430887"/>
            </a:xfrm>
            <a:prstGeom prst="rect">
              <a:avLst/>
            </a:prstGeom>
            <a:noFill/>
          </p:spPr>
          <p:txBody>
            <a:bodyPr wrap="square" lIns="0" tIns="0" rIns="0" bIns="0" rtlCol="0">
              <a:spAutoFit/>
            </a:bodyPr>
            <a:lstStyle/>
            <a:p>
              <a:r>
                <a:rPr lang="en-US" sz="2800" dirty="0">
                  <a:solidFill>
                    <a:srgbClr val="102747"/>
                  </a:solidFill>
                  <a:latin typeface="Garamond" panose="02020404030301010803" pitchFamily="18" charset="0"/>
                </a:rPr>
                <a:t>Interstate Compact for Adult Offender Supervision</a:t>
              </a:r>
            </a:p>
          </p:txBody>
        </p:sp>
        <p:cxnSp>
          <p:nvCxnSpPr>
            <p:cNvPr id="11" name="Straight Connector 10">
              <a:extLst>
                <a:ext uri="{FF2B5EF4-FFF2-40B4-BE49-F238E27FC236}">
                  <a16:creationId xmlns:a16="http://schemas.microsoft.com/office/drawing/2014/main" id="{B2EC4867-BBC1-4B30-8F0D-2830056F8454}"/>
                </a:ext>
              </a:extLst>
            </p:cNvPr>
            <p:cNvCxnSpPr>
              <a:cxnSpLocks/>
            </p:cNvCxnSpPr>
            <p:nvPr/>
          </p:nvCxnSpPr>
          <p:spPr>
            <a:xfrm>
              <a:off x="810520" y="3575631"/>
              <a:ext cx="8063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C47DFAF3-7A6F-483E-9BBB-030930CF6727}"/>
              </a:ext>
            </a:extLst>
          </p:cNvPr>
          <p:cNvCxnSpPr>
            <a:cxnSpLocks/>
          </p:cNvCxnSpPr>
          <p:nvPr/>
        </p:nvCxnSpPr>
        <p:spPr>
          <a:xfrm>
            <a:off x="9299732" y="6495609"/>
            <a:ext cx="8562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01" y="765432"/>
            <a:ext cx="1459841" cy="142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3FC859BB-9DED-4BC3-A24A-683432F38FB3}"/>
              </a:ext>
            </a:extLst>
          </p:cNvPr>
          <p:cNvGrpSpPr/>
          <p:nvPr/>
        </p:nvGrpSpPr>
        <p:grpSpPr>
          <a:xfrm>
            <a:off x="2589923" y="4489273"/>
            <a:ext cx="7271567" cy="1575133"/>
            <a:chOff x="637514" y="1259396"/>
            <a:chExt cx="3202734" cy="738655"/>
          </a:xfrm>
        </p:grpSpPr>
        <p:sp>
          <p:nvSpPr>
            <p:cNvPr id="21" name="Rectangle 20">
              <a:extLst>
                <a:ext uri="{FF2B5EF4-FFF2-40B4-BE49-F238E27FC236}">
                  <a16:creationId xmlns:a16="http://schemas.microsoft.com/office/drawing/2014/main" id="{1B14BE5B-21DC-47E0-8177-5D05CFFDF548}"/>
                </a:ext>
              </a:extLst>
            </p:cNvPr>
            <p:cNvSpPr/>
            <p:nvPr/>
          </p:nvSpPr>
          <p:spPr>
            <a:xfrm>
              <a:off x="637514" y="1259396"/>
              <a:ext cx="3202734" cy="73865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63">
              <a:extLst>
                <a:ext uri="{FF2B5EF4-FFF2-40B4-BE49-F238E27FC236}">
                  <a16:creationId xmlns:a16="http://schemas.microsoft.com/office/drawing/2014/main" id="{8F7A174D-DAFD-4582-9472-A624813A8C08}"/>
                </a:ext>
              </a:extLst>
            </p:cNvPr>
            <p:cNvSpPr txBox="1">
              <a:spLocks/>
            </p:cNvSpPr>
            <p:nvPr/>
          </p:nvSpPr>
          <p:spPr>
            <a:xfrm>
              <a:off x="725743" y="1348969"/>
              <a:ext cx="2885471" cy="195869"/>
            </a:xfrm>
            <a:prstGeom prst="rect">
              <a:avLst/>
            </a:prstGeom>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i="1" dirty="0">
                  <a:solidFill>
                    <a:schemeClr val="bg1"/>
                  </a:solidFill>
                  <a:latin typeface="Garamond" panose="02020404030301010803" pitchFamily="18" charset="0"/>
                  <a:cs typeface="Segoe UI" panose="020B0502040204020203" pitchFamily="34" charset="0"/>
                </a:rPr>
                <a:t>Presented by:</a:t>
              </a:r>
              <a:br>
                <a:rPr lang="en-US" sz="1600" i="1" dirty="0">
                  <a:solidFill>
                    <a:schemeClr val="bg1"/>
                  </a:solidFill>
                  <a:latin typeface="Garamond" panose="02020404030301010803" pitchFamily="18" charset="0"/>
                  <a:cs typeface="Segoe UI" panose="020B0502040204020203" pitchFamily="34" charset="0"/>
                </a:rPr>
              </a:br>
              <a:endParaRPr lang="en-US" sz="1600" dirty="0">
                <a:solidFill>
                  <a:schemeClr val="bg1"/>
                </a:solidFill>
                <a:latin typeface="Garamond" panose="02020404030301010803" pitchFamily="18" charset="0"/>
                <a:cs typeface="Segoe UI" panose="020B0502040204020203" pitchFamily="34" charset="0"/>
              </a:endParaRPr>
            </a:p>
          </p:txBody>
        </p:sp>
      </p:grpSp>
    </p:spTree>
    <p:custDataLst>
      <p:tags r:id="rId1"/>
    </p:custDataLst>
    <p:extLst>
      <p:ext uri="{BB962C8B-B14F-4D97-AF65-F5344CB8AC3E}">
        <p14:creationId xmlns:p14="http://schemas.microsoft.com/office/powerpoint/2010/main" val="156642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fontScale="90000"/>
          </a:bodyPr>
          <a:lstStyle/>
          <a:p>
            <a:pPr algn="ctr"/>
            <a:r>
              <a:rPr lang="en-US" sz="4000" dirty="0"/>
              <a:t>ICAOS Creates Circumstances to </a:t>
            </a:r>
            <a:br>
              <a:rPr lang="en-US" sz="4000" dirty="0"/>
            </a:br>
            <a:r>
              <a:rPr lang="en-US" sz="4000" dirty="0"/>
              <a:t>Promote Successful Supervision</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10</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2">
            <a:extLst>
              <a:ext uri="{FF2B5EF4-FFF2-40B4-BE49-F238E27FC236}">
                <a16:creationId xmlns:a16="http://schemas.microsoft.com/office/drawing/2014/main" id="{5E409C04-FD9F-4385-85E7-C4B57CF7BC3A}"/>
              </a:ext>
            </a:extLst>
          </p:cNvPr>
          <p:cNvSpPr txBox="1">
            <a:spLocks/>
          </p:cNvSpPr>
          <p:nvPr/>
        </p:nvSpPr>
        <p:spPr>
          <a:xfrm>
            <a:off x="8515804" y="4473624"/>
            <a:ext cx="3593902" cy="984885"/>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Means of Support &amp; Employment</a:t>
            </a:r>
            <a:endParaRPr lang="en-US" sz="1800" dirty="0">
              <a:solidFill>
                <a:srgbClr val="102747"/>
              </a:solidFill>
            </a:endParaRPr>
          </a:p>
        </p:txBody>
      </p:sp>
      <p:sp>
        <p:nvSpPr>
          <p:cNvPr id="78" name="Content Placeholder 2">
            <a:extLst>
              <a:ext uri="{FF2B5EF4-FFF2-40B4-BE49-F238E27FC236}">
                <a16:creationId xmlns:a16="http://schemas.microsoft.com/office/drawing/2014/main" id="{3393790C-8A85-4BF8-90DD-0D2FAD79EEB1}"/>
              </a:ext>
            </a:extLst>
          </p:cNvPr>
          <p:cNvSpPr txBox="1">
            <a:spLocks/>
          </p:cNvSpPr>
          <p:nvPr/>
        </p:nvSpPr>
        <p:spPr>
          <a:xfrm>
            <a:off x="671868" y="2444115"/>
            <a:ext cx="3664692" cy="984885"/>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Positive Relationships &amp; Family Support</a:t>
            </a:r>
          </a:p>
        </p:txBody>
      </p:sp>
      <p:sp>
        <p:nvSpPr>
          <p:cNvPr id="86" name="Content Placeholder 2">
            <a:extLst>
              <a:ext uri="{FF2B5EF4-FFF2-40B4-BE49-F238E27FC236}">
                <a16:creationId xmlns:a16="http://schemas.microsoft.com/office/drawing/2014/main" id="{FDD0BB56-8A13-41D9-A360-0FAF837E790B}"/>
              </a:ext>
            </a:extLst>
          </p:cNvPr>
          <p:cNvSpPr txBox="1">
            <a:spLocks/>
          </p:cNvSpPr>
          <p:nvPr/>
        </p:nvSpPr>
        <p:spPr>
          <a:xfrm>
            <a:off x="6944789" y="2690335"/>
            <a:ext cx="3838301" cy="492443"/>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Life Stability</a:t>
            </a:r>
          </a:p>
        </p:txBody>
      </p:sp>
      <p:sp>
        <p:nvSpPr>
          <p:cNvPr id="90" name="Content Placeholder 2">
            <a:extLst>
              <a:ext uri="{FF2B5EF4-FFF2-40B4-BE49-F238E27FC236}">
                <a16:creationId xmlns:a16="http://schemas.microsoft.com/office/drawing/2014/main" id="{D0299F22-E2A7-41D9-8FAC-923B46D5C60B}"/>
              </a:ext>
            </a:extLst>
          </p:cNvPr>
          <p:cNvSpPr txBox="1">
            <a:spLocks/>
          </p:cNvSpPr>
          <p:nvPr/>
        </p:nvSpPr>
        <p:spPr>
          <a:xfrm>
            <a:off x="82294" y="4966067"/>
            <a:ext cx="4002893" cy="492443"/>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Resources/Programs</a:t>
            </a:r>
            <a:endParaRPr lang="en-US" sz="1800" dirty="0">
              <a:solidFill>
                <a:srgbClr val="102747"/>
              </a:solidFill>
            </a:endParaRPr>
          </a:p>
        </p:txBody>
      </p:sp>
      <p:pic>
        <p:nvPicPr>
          <p:cNvPr id="45"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168" y="490613"/>
            <a:ext cx="1179147" cy="115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2230E96D-84BE-4F91-94F4-C38037C57B63}"/>
              </a:ext>
            </a:extLst>
          </p:cNvPr>
          <p:cNvSpPr/>
          <p:nvPr/>
        </p:nvSpPr>
        <p:spPr>
          <a:xfrm>
            <a:off x="4442691" y="2040360"/>
            <a:ext cx="3593902" cy="3418331"/>
          </a:xfrm>
          <a:prstGeom prst="ellipse">
            <a:avLst/>
          </a:prstGeom>
          <a:solidFill>
            <a:srgbClr val="004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Ensure Effective Supervision &amp; Rehabilitation</a:t>
            </a:r>
          </a:p>
        </p:txBody>
      </p:sp>
      <p:sp>
        <p:nvSpPr>
          <p:cNvPr id="3" name="TextBox 2">
            <a:extLst>
              <a:ext uri="{FF2B5EF4-FFF2-40B4-BE49-F238E27FC236}">
                <a16:creationId xmlns:a16="http://schemas.microsoft.com/office/drawing/2014/main" id="{A723162B-28FC-4073-AE08-44F1E0D9E9D3}"/>
              </a:ext>
            </a:extLst>
          </p:cNvPr>
          <p:cNvSpPr txBox="1"/>
          <p:nvPr/>
        </p:nvSpPr>
        <p:spPr>
          <a:xfrm>
            <a:off x="235619" y="5859890"/>
            <a:ext cx="5619750" cy="415498"/>
          </a:xfrm>
          <a:prstGeom prst="rect">
            <a:avLst/>
          </a:prstGeom>
          <a:noFill/>
        </p:spPr>
        <p:txBody>
          <a:bodyPr wrap="square" rtlCol="0">
            <a:spAutoFit/>
          </a:bodyPr>
          <a:lstStyle/>
          <a:p>
            <a:r>
              <a:rPr lang="en-US" sz="1050" i="1" dirty="0"/>
              <a:t>There is no “right” of convicted persons to travel across state lines or to serve one’s sentence in a particular state.  See, Jones v. Harris, 452 U.S. 412 (1981); Meachum v. Fano, 427 U.S. 215 (1976)</a:t>
            </a:r>
          </a:p>
        </p:txBody>
      </p:sp>
      <p:sp>
        <p:nvSpPr>
          <p:cNvPr id="12" name="TextBox 11">
            <a:extLst>
              <a:ext uri="{FF2B5EF4-FFF2-40B4-BE49-F238E27FC236}">
                <a16:creationId xmlns:a16="http://schemas.microsoft.com/office/drawing/2014/main" id="{27981794-1EB3-40B1-9BAB-55264BAF6B65}"/>
              </a:ext>
            </a:extLst>
          </p:cNvPr>
          <p:cNvSpPr txBox="1"/>
          <p:nvPr/>
        </p:nvSpPr>
        <p:spPr>
          <a:xfrm>
            <a:off x="5705929" y="5871908"/>
            <a:ext cx="5619750" cy="577081"/>
          </a:xfrm>
          <a:prstGeom prst="rect">
            <a:avLst/>
          </a:prstGeom>
          <a:noFill/>
        </p:spPr>
        <p:txBody>
          <a:bodyPr wrap="square" rtlCol="0">
            <a:spAutoFit/>
          </a:bodyPr>
          <a:lstStyle/>
          <a:p>
            <a:r>
              <a:rPr lang="en-US" sz="1050" i="1" dirty="0"/>
              <a:t>Convicted persons have no right to control where they live; the right is extinguished for the balance of their sentence.  Williams v. Wisconsin, 336 F.3d 576 (7th Cir. 2003), </a:t>
            </a:r>
            <a:r>
              <a:rPr lang="en-US" sz="1050" i="1" dirty="0" err="1"/>
              <a:t>Pelland</a:t>
            </a:r>
            <a:r>
              <a:rPr lang="en-US" sz="1050" i="1" dirty="0"/>
              <a:t> v. RI,317 F. Supp. 2d 26 (2004)</a:t>
            </a:r>
            <a:endParaRPr lang="en-US" sz="1050" dirty="0"/>
          </a:p>
        </p:txBody>
      </p:sp>
    </p:spTree>
    <p:custDataLst>
      <p:tags r:id="rId1"/>
    </p:custDataLst>
    <p:extLst>
      <p:ext uri="{BB962C8B-B14F-4D97-AF65-F5344CB8AC3E}">
        <p14:creationId xmlns:p14="http://schemas.microsoft.com/office/powerpoint/2010/main" val="194624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B8CA-B9E8-400D-B696-9EE158F20CCE}"/>
              </a:ext>
            </a:extLst>
          </p:cNvPr>
          <p:cNvSpPr>
            <a:spLocks noGrp="1"/>
          </p:cNvSpPr>
          <p:nvPr>
            <p:ph type="title"/>
          </p:nvPr>
        </p:nvSpPr>
        <p:spPr>
          <a:xfrm>
            <a:off x="385813" y="53180"/>
            <a:ext cx="10515600" cy="1325563"/>
          </a:xfrm>
        </p:spPr>
        <p:txBody>
          <a:bodyPr/>
          <a:lstStyle/>
          <a:p>
            <a:r>
              <a:rPr lang="en-US" dirty="0"/>
              <a:t>Cycle of a Compact Case</a:t>
            </a:r>
          </a:p>
        </p:txBody>
      </p:sp>
      <p:graphicFrame>
        <p:nvGraphicFramePr>
          <p:cNvPr id="4" name="Content Placeholder 3">
            <a:extLst>
              <a:ext uri="{FF2B5EF4-FFF2-40B4-BE49-F238E27FC236}">
                <a16:creationId xmlns:a16="http://schemas.microsoft.com/office/drawing/2014/main" id="{E5ABFE0A-2F4B-4F9E-9AB0-95D78EADBCAC}"/>
              </a:ext>
            </a:extLst>
          </p:cNvPr>
          <p:cNvGraphicFramePr>
            <a:graphicFrameLocks noGrp="1"/>
          </p:cNvGraphicFramePr>
          <p:nvPr>
            <p:ph idx="1"/>
            <p:extLst>
              <p:ext uri="{D42A27DB-BD31-4B8C-83A1-F6EECF244321}">
                <p14:modId xmlns:p14="http://schemas.microsoft.com/office/powerpoint/2010/main" val="854165226"/>
              </p:ext>
            </p:extLst>
          </p:nvPr>
        </p:nvGraphicFramePr>
        <p:xfrm>
          <a:off x="915203" y="2239512"/>
          <a:ext cx="1100087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a:extLst>
              <a:ext uri="{FF2B5EF4-FFF2-40B4-BE49-F238E27FC236}">
                <a16:creationId xmlns:a16="http://schemas.microsoft.com/office/drawing/2014/main" id="{86FCC98D-56DF-4BAB-BE73-AE095FCFFC75}"/>
              </a:ext>
            </a:extLst>
          </p:cNvPr>
          <p:cNvSpPr/>
          <p:nvPr/>
        </p:nvSpPr>
        <p:spPr>
          <a:xfrm>
            <a:off x="3947205" y="2239512"/>
            <a:ext cx="4297589" cy="1384995"/>
          </a:xfrm>
          <a:prstGeom prst="rect">
            <a:avLst/>
          </a:prstGeom>
          <a:solidFill>
            <a:srgbClr val="CC0000">
              <a:alpha val="87843"/>
            </a:srgbClr>
          </a:solidFill>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algn="ctr"/>
            <a:r>
              <a:rPr lang="en-US" sz="2800" b="1" cap="none"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rPr>
              <a:t>1</a:t>
            </a:r>
            <a:r>
              <a:rPr lang="en-US" sz="2800" b="1" cap="none" spc="300" baseline="300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rPr>
              <a:t>st</a:t>
            </a:r>
            <a:r>
              <a:rPr lang="en-US" sz="2800" b="1" cap="none"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rPr>
              <a:t> Step:  Determine Eligibility &amp; </a:t>
            </a:r>
          </a:p>
          <a:p>
            <a:pPr algn="ctr"/>
            <a:r>
              <a:rPr lang="en-US" sz="2800" b="1" cap="none"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rPr>
              <a:t>Reason for Transfer!</a:t>
            </a:r>
          </a:p>
        </p:txBody>
      </p:sp>
      <p:sp>
        <p:nvSpPr>
          <p:cNvPr id="13" name="Rectangle 12">
            <a:extLst>
              <a:ext uri="{FF2B5EF4-FFF2-40B4-BE49-F238E27FC236}">
                <a16:creationId xmlns:a16="http://schemas.microsoft.com/office/drawing/2014/main" id="{2DB563F0-0540-4520-B744-C8A079255CEB}"/>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DD1FE72-CE72-450A-BD95-0B2B8F8A344C}"/>
              </a:ext>
            </a:extLst>
          </p:cNvPr>
          <p:cNvSpPr>
            <a:spLocks noGrp="1"/>
          </p:cNvSpPr>
          <p:nvPr>
            <p:ph type="sldNum" sz="quarter" idx="12"/>
          </p:nvPr>
        </p:nvSpPr>
        <p:spPr/>
        <p:txBody>
          <a:bodyPr/>
          <a:lstStyle/>
          <a:p>
            <a:fld id="{270D53C3-D890-4AF1-9878-19640C9CFA2D}" type="slidenum">
              <a:rPr lang="en-US" smtClean="0"/>
              <a:t>11</a:t>
            </a:fld>
            <a:endParaRPr lang="en-US"/>
          </a:p>
        </p:txBody>
      </p:sp>
    </p:spTree>
    <p:custDataLst>
      <p:tags r:id="rId1"/>
    </p:custDataLst>
    <p:extLst>
      <p:ext uri="{BB962C8B-B14F-4D97-AF65-F5344CB8AC3E}">
        <p14:creationId xmlns:p14="http://schemas.microsoft.com/office/powerpoint/2010/main" val="3554462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5DB1D2-D03B-4C85-92F4-B243CC8DD3EA}"/>
              </a:ext>
            </a:extLst>
          </p:cNvPr>
          <p:cNvSpPr/>
          <p:nvPr/>
        </p:nvSpPr>
        <p:spPr>
          <a:xfrm>
            <a:off x="476249"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D6A1CFF-AF5A-415E-9EC8-DBE00D669E74}"/>
              </a:ext>
            </a:extLst>
          </p:cNvPr>
          <p:cNvSpPr/>
          <p:nvPr/>
        </p:nvSpPr>
        <p:spPr>
          <a:xfrm>
            <a:off x="8205110"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72E2AA6-DF87-4D02-985D-FC2A9DFF43ED}"/>
              </a:ext>
            </a:extLst>
          </p:cNvPr>
          <p:cNvSpPr/>
          <p:nvPr/>
        </p:nvSpPr>
        <p:spPr>
          <a:xfrm>
            <a:off x="4331154"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12</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B2B811C-90B1-4590-8E04-B32485004D90}"/>
              </a:ext>
            </a:extLst>
          </p:cNvPr>
          <p:cNvGrpSpPr/>
          <p:nvPr/>
        </p:nvGrpSpPr>
        <p:grpSpPr>
          <a:xfrm>
            <a:off x="4521332" y="2444520"/>
            <a:ext cx="3074762" cy="3664418"/>
            <a:chOff x="4239314" y="1379893"/>
            <a:chExt cx="3551464" cy="2002518"/>
          </a:xfrm>
        </p:grpSpPr>
        <p:sp>
          <p:nvSpPr>
            <p:cNvPr id="41" name="Content Placeholder 2">
              <a:extLst>
                <a:ext uri="{FF2B5EF4-FFF2-40B4-BE49-F238E27FC236}">
                  <a16:creationId xmlns:a16="http://schemas.microsoft.com/office/drawing/2014/main" id="{A5925636-1E78-40AC-96FD-A98C52E9B033}"/>
                </a:ext>
              </a:extLst>
            </p:cNvPr>
            <p:cNvSpPr txBox="1">
              <a:spLocks/>
            </p:cNvSpPr>
            <p:nvPr/>
          </p:nvSpPr>
          <p:spPr>
            <a:xfrm>
              <a:off x="4239314" y="1448131"/>
              <a:ext cx="3551464" cy="1934280"/>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1600" dirty="0">
                  <a:solidFill>
                    <a:prstClr val="black"/>
                  </a:solidFill>
                </a:rPr>
                <a:t>2 Distinct criteria:</a:t>
              </a:r>
            </a:p>
            <a:p>
              <a:pPr lvl="1">
                <a:lnSpc>
                  <a:spcPct val="100000"/>
                </a:lnSpc>
                <a:spcBef>
                  <a:spcPts val="0"/>
                </a:spcBef>
                <a:spcAft>
                  <a:spcPts val="1200"/>
                </a:spcAft>
              </a:pPr>
              <a:r>
                <a:rPr lang="en-US" sz="1600" dirty="0">
                  <a:solidFill>
                    <a:prstClr val="black"/>
                  </a:solidFill>
                </a:rPr>
                <a:t>Oversight exercised by a controlling authority, which includes: </a:t>
              </a:r>
            </a:p>
            <a:p>
              <a:pPr lvl="2">
                <a:lnSpc>
                  <a:spcPct val="100000"/>
                </a:lnSpc>
                <a:spcBef>
                  <a:spcPts val="0"/>
                </a:spcBef>
                <a:spcAft>
                  <a:spcPts val="1200"/>
                </a:spcAft>
              </a:pPr>
              <a:r>
                <a:rPr lang="en-US" sz="1400" dirty="0"/>
                <a:t>Courts</a:t>
              </a:r>
            </a:p>
            <a:p>
              <a:pPr lvl="2">
                <a:lnSpc>
                  <a:spcPct val="100000"/>
                </a:lnSpc>
                <a:spcBef>
                  <a:spcPts val="0"/>
                </a:spcBef>
                <a:spcAft>
                  <a:spcPts val="1200"/>
                </a:spcAft>
              </a:pPr>
              <a:r>
                <a:rPr lang="en-US" sz="1400" dirty="0"/>
                <a:t>Paroling Authorities</a:t>
              </a:r>
            </a:p>
            <a:p>
              <a:pPr lvl="2">
                <a:lnSpc>
                  <a:spcPct val="100000"/>
                </a:lnSpc>
                <a:spcBef>
                  <a:spcPts val="0"/>
                </a:spcBef>
                <a:spcAft>
                  <a:spcPts val="1200"/>
                </a:spcAft>
              </a:pPr>
              <a:r>
                <a:rPr lang="en-US" sz="1400" dirty="0"/>
                <a:t>Corrections</a:t>
              </a:r>
            </a:p>
            <a:p>
              <a:pPr lvl="2">
                <a:lnSpc>
                  <a:spcPct val="100000"/>
                </a:lnSpc>
                <a:spcBef>
                  <a:spcPts val="0"/>
                </a:spcBef>
                <a:spcAft>
                  <a:spcPts val="1200"/>
                </a:spcAft>
              </a:pPr>
              <a:r>
                <a:rPr lang="en-US" sz="1400" dirty="0"/>
                <a:t>Other Criminal Justice Agencies</a:t>
              </a:r>
            </a:p>
            <a:p>
              <a:pPr lvl="1">
                <a:lnSpc>
                  <a:spcPct val="100000"/>
                </a:lnSpc>
                <a:spcBef>
                  <a:spcPts val="0"/>
                </a:spcBef>
                <a:spcAft>
                  <a:spcPts val="1200"/>
                </a:spcAft>
              </a:pPr>
              <a:r>
                <a:rPr lang="en-US" sz="1600" dirty="0"/>
                <a:t>Required to monitor regulations or conditions, </a:t>
              </a:r>
              <a:r>
                <a:rPr lang="en-US" sz="1600" u="sng" dirty="0"/>
                <a:t>other than monetary</a:t>
              </a:r>
            </a:p>
            <a:p>
              <a:pPr>
                <a:lnSpc>
                  <a:spcPct val="100000"/>
                </a:lnSpc>
                <a:spcBef>
                  <a:spcPts val="0"/>
                </a:spcBef>
                <a:spcAft>
                  <a:spcPts val="1200"/>
                </a:spcAft>
                <a:buClrTx/>
              </a:pPr>
              <a:endParaRPr lang="en-US" sz="1400" dirty="0">
                <a:solidFill>
                  <a:prstClr val="black"/>
                </a:solidFill>
              </a:endParaRPr>
            </a:p>
            <a:p>
              <a:pPr>
                <a:lnSpc>
                  <a:spcPct val="100000"/>
                </a:lnSpc>
                <a:spcBef>
                  <a:spcPts val="0"/>
                </a:spcBef>
                <a:spcAft>
                  <a:spcPts val="1200"/>
                </a:spcAft>
                <a:buClrTx/>
              </a:pPr>
              <a:endParaRPr lang="en-US" sz="1400" dirty="0">
                <a:solidFill>
                  <a:prstClr val="black"/>
                </a:solidFill>
              </a:endParaRPr>
            </a:p>
          </p:txBody>
        </p:sp>
        <p:cxnSp>
          <p:nvCxnSpPr>
            <p:cNvPr id="53" name="Straight Connector 52">
              <a:extLst>
                <a:ext uri="{FF2B5EF4-FFF2-40B4-BE49-F238E27FC236}">
                  <a16:creationId xmlns:a16="http://schemas.microsoft.com/office/drawing/2014/main" id="{C3CD2EC2-ABBB-424D-8391-1ACA2B3C83B3}"/>
                </a:ext>
              </a:extLst>
            </p:cNvPr>
            <p:cNvCxnSpPr>
              <a:cxnSpLocks/>
            </p:cNvCxnSpPr>
            <p:nvPr/>
          </p:nvCxnSpPr>
          <p:spPr>
            <a:xfrm>
              <a:off x="4239314"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0ADEEE8-FEA9-49F4-9ED0-B0AAF4E6E3F4}"/>
              </a:ext>
            </a:extLst>
          </p:cNvPr>
          <p:cNvGrpSpPr/>
          <p:nvPr/>
        </p:nvGrpSpPr>
        <p:grpSpPr>
          <a:xfrm>
            <a:off x="8467274" y="2444520"/>
            <a:ext cx="3005364" cy="2280439"/>
            <a:chOff x="8175834" y="1379893"/>
            <a:chExt cx="3551465" cy="1246207"/>
          </a:xfrm>
        </p:grpSpPr>
        <p:sp>
          <p:nvSpPr>
            <p:cNvPr id="55" name="Content Placeholder 2">
              <a:extLst>
                <a:ext uri="{FF2B5EF4-FFF2-40B4-BE49-F238E27FC236}">
                  <a16:creationId xmlns:a16="http://schemas.microsoft.com/office/drawing/2014/main" id="{F400E055-C8A5-4855-AE48-9EA1CD5B05DF}"/>
                </a:ext>
              </a:extLst>
            </p:cNvPr>
            <p:cNvSpPr txBox="1">
              <a:spLocks/>
            </p:cNvSpPr>
            <p:nvPr/>
          </p:nvSpPr>
          <p:spPr>
            <a:xfrm>
              <a:off x="8175834" y="143902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1600" dirty="0">
                  <a:solidFill>
                    <a:prstClr val="black"/>
                  </a:solidFill>
                </a:rPr>
                <a:t>Supervised individual intends to remain in another state for </a:t>
              </a:r>
              <a:r>
                <a:rPr lang="en-US" sz="1600" b="1" dirty="0">
                  <a:solidFill>
                    <a:prstClr val="black"/>
                  </a:solidFill>
                </a:rPr>
                <a:t>more than 45 consecutive </a:t>
              </a:r>
              <a:r>
                <a:rPr lang="en-US" sz="1600" dirty="0">
                  <a:solidFill>
                    <a:prstClr val="black"/>
                  </a:solidFill>
                </a:rPr>
                <a:t>days in any 12 month period.</a:t>
              </a:r>
            </a:p>
          </p:txBody>
        </p:sp>
        <p:cxnSp>
          <p:nvCxnSpPr>
            <p:cNvPr id="57" name="Straight Connector 56">
              <a:extLst>
                <a:ext uri="{FF2B5EF4-FFF2-40B4-BE49-F238E27FC236}">
                  <a16:creationId xmlns:a16="http://schemas.microsoft.com/office/drawing/2014/main" id="{3EDB945D-E0BC-4796-80FB-952440514D1C}"/>
                </a:ext>
              </a:extLst>
            </p:cNvPr>
            <p:cNvCxnSpPr>
              <a:cxnSpLocks/>
            </p:cNvCxnSpPr>
            <p:nvPr/>
          </p:nvCxnSpPr>
          <p:spPr>
            <a:xfrm>
              <a:off x="8175835"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4DC01FA-D330-41DD-9D10-7EBCE3A6BE8B}"/>
              </a:ext>
            </a:extLst>
          </p:cNvPr>
          <p:cNvGrpSpPr/>
          <p:nvPr/>
        </p:nvGrpSpPr>
        <p:grpSpPr>
          <a:xfrm>
            <a:off x="744762" y="2455067"/>
            <a:ext cx="2992666" cy="2299481"/>
            <a:chOff x="476251" y="1385657"/>
            <a:chExt cx="3551464" cy="1256613"/>
          </a:xfrm>
        </p:grpSpPr>
        <p:cxnSp>
          <p:nvCxnSpPr>
            <p:cNvPr id="60" name="Straight Connector 59">
              <a:extLst>
                <a:ext uri="{FF2B5EF4-FFF2-40B4-BE49-F238E27FC236}">
                  <a16:creationId xmlns:a16="http://schemas.microsoft.com/office/drawing/2014/main" id="{279333A3-D99F-4435-89E5-240230C58842}"/>
                </a:ext>
              </a:extLst>
            </p:cNvPr>
            <p:cNvCxnSpPr>
              <a:cxnSpLocks/>
            </p:cNvCxnSpPr>
            <p:nvPr/>
          </p:nvCxnSpPr>
          <p:spPr>
            <a:xfrm>
              <a:off x="476251" y="1385657"/>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2">
              <a:extLst>
                <a:ext uri="{FF2B5EF4-FFF2-40B4-BE49-F238E27FC236}">
                  <a16:creationId xmlns:a16="http://schemas.microsoft.com/office/drawing/2014/main" id="{96EF72D4-E5FC-42B9-9CDF-049012F9A48A}"/>
                </a:ext>
              </a:extLst>
            </p:cNvPr>
            <p:cNvSpPr txBox="1">
              <a:spLocks/>
            </p:cNvSpPr>
            <p:nvPr/>
          </p:nvSpPr>
          <p:spPr>
            <a:xfrm>
              <a:off x="476251" y="145519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600" dirty="0"/>
                <a:t>Adult who commits a criminal offense (all felonies &amp; specific misdemeanants)</a:t>
              </a:r>
            </a:p>
            <a:p>
              <a:pPr>
                <a:lnSpc>
                  <a:spcPct val="100000"/>
                </a:lnSpc>
                <a:spcBef>
                  <a:spcPts val="0"/>
                </a:spcBef>
                <a:spcAft>
                  <a:spcPts val="1200"/>
                </a:spcAft>
              </a:pPr>
              <a:r>
                <a:rPr lang="en-US" sz="1600" dirty="0"/>
                <a:t>Subject to ‘supervision’; and </a:t>
              </a:r>
            </a:p>
            <a:p>
              <a:pPr>
                <a:lnSpc>
                  <a:spcPct val="100000"/>
                </a:lnSpc>
                <a:spcBef>
                  <a:spcPts val="0"/>
                </a:spcBef>
                <a:spcAft>
                  <a:spcPts val="1200"/>
                </a:spcAft>
              </a:pPr>
              <a:r>
                <a:rPr lang="en-US" sz="1600" dirty="0"/>
                <a:t>Released to the community under the jurisdiction of:</a:t>
              </a:r>
            </a:p>
            <a:p>
              <a:pPr lvl="1">
                <a:lnSpc>
                  <a:spcPct val="100000"/>
                </a:lnSpc>
                <a:spcBef>
                  <a:spcPts val="0"/>
                </a:spcBef>
                <a:spcAft>
                  <a:spcPts val="1200"/>
                </a:spcAft>
              </a:pPr>
              <a:r>
                <a:rPr lang="en-US" sz="1600" dirty="0"/>
                <a:t>Courts</a:t>
              </a:r>
            </a:p>
            <a:p>
              <a:pPr lvl="1">
                <a:lnSpc>
                  <a:spcPct val="100000"/>
                </a:lnSpc>
                <a:spcBef>
                  <a:spcPts val="0"/>
                </a:spcBef>
                <a:spcAft>
                  <a:spcPts val="1200"/>
                </a:spcAft>
              </a:pPr>
              <a:r>
                <a:rPr lang="en-US" sz="1600" dirty="0"/>
                <a:t>Paroling Authorities</a:t>
              </a:r>
            </a:p>
            <a:p>
              <a:pPr lvl="1">
                <a:lnSpc>
                  <a:spcPct val="100000"/>
                </a:lnSpc>
                <a:spcBef>
                  <a:spcPts val="0"/>
                </a:spcBef>
                <a:spcAft>
                  <a:spcPts val="1200"/>
                </a:spcAft>
              </a:pPr>
              <a:r>
                <a:rPr lang="en-US" sz="1600" dirty="0"/>
                <a:t>Corrections</a:t>
              </a:r>
            </a:p>
            <a:p>
              <a:pPr lvl="1">
                <a:lnSpc>
                  <a:spcPct val="100000"/>
                </a:lnSpc>
                <a:spcBef>
                  <a:spcPts val="0"/>
                </a:spcBef>
                <a:spcAft>
                  <a:spcPts val="1200"/>
                </a:spcAft>
              </a:pPr>
              <a:r>
                <a:rPr lang="en-US" sz="1600" dirty="0"/>
                <a:t>Other Criminal Justice Agencies</a:t>
              </a:r>
            </a:p>
            <a:p>
              <a:pPr marL="177800" lvl="1" indent="0">
                <a:lnSpc>
                  <a:spcPct val="100000"/>
                </a:lnSpc>
                <a:spcBef>
                  <a:spcPts val="0"/>
                </a:spcBef>
                <a:spcAft>
                  <a:spcPts val="1200"/>
                </a:spcAft>
                <a:buNone/>
              </a:pPr>
              <a:endParaRPr lang="en-US" sz="1000" dirty="0"/>
            </a:p>
          </p:txBody>
        </p:sp>
      </p:grpSp>
      <p:sp>
        <p:nvSpPr>
          <p:cNvPr id="13" name="TextBox 12">
            <a:extLst>
              <a:ext uri="{FF2B5EF4-FFF2-40B4-BE49-F238E27FC236}">
                <a16:creationId xmlns:a16="http://schemas.microsoft.com/office/drawing/2014/main" id="{3FB38B93-4C6B-402E-941E-8FF6E86E7641}"/>
              </a:ext>
            </a:extLst>
          </p:cNvPr>
          <p:cNvSpPr txBox="1"/>
          <p:nvPr/>
        </p:nvSpPr>
        <p:spPr>
          <a:xfrm>
            <a:off x="1211615" y="1446511"/>
            <a:ext cx="2058961" cy="1077218"/>
          </a:xfrm>
          <a:prstGeom prst="rect">
            <a:avLst/>
          </a:prstGeom>
          <a:noFill/>
        </p:spPr>
        <p:txBody>
          <a:bodyPr wrap="none" rtlCol="0" anchor="ctr">
            <a:spAutoFit/>
          </a:bodyPr>
          <a:lstStyle/>
          <a:p>
            <a:pPr algn="ctr"/>
            <a:r>
              <a:rPr lang="en-US" sz="3200" b="1" dirty="0">
                <a:solidFill>
                  <a:srgbClr val="102747"/>
                </a:solidFill>
              </a:rPr>
              <a:t>Supervised</a:t>
            </a:r>
          </a:p>
          <a:p>
            <a:pPr algn="ctr"/>
            <a:r>
              <a:rPr lang="en-US" sz="3200" b="1" dirty="0">
                <a:solidFill>
                  <a:srgbClr val="102747"/>
                </a:solidFill>
              </a:rPr>
              <a:t>Individual</a:t>
            </a:r>
          </a:p>
        </p:txBody>
      </p:sp>
      <p:sp>
        <p:nvSpPr>
          <p:cNvPr id="68" name="TextBox 67">
            <a:extLst>
              <a:ext uri="{FF2B5EF4-FFF2-40B4-BE49-F238E27FC236}">
                <a16:creationId xmlns:a16="http://schemas.microsoft.com/office/drawing/2014/main" id="{1B53ED25-81D8-47BC-8DFB-F810046E8BFD}"/>
              </a:ext>
            </a:extLst>
          </p:cNvPr>
          <p:cNvSpPr txBox="1"/>
          <p:nvPr/>
        </p:nvSpPr>
        <p:spPr>
          <a:xfrm>
            <a:off x="4830452" y="1696350"/>
            <a:ext cx="2226507" cy="584775"/>
          </a:xfrm>
          <a:prstGeom prst="rect">
            <a:avLst/>
          </a:prstGeom>
          <a:noFill/>
        </p:spPr>
        <p:txBody>
          <a:bodyPr wrap="none" rtlCol="0" anchor="ctr">
            <a:spAutoFit/>
          </a:bodyPr>
          <a:lstStyle/>
          <a:p>
            <a:pPr algn="ctr"/>
            <a:r>
              <a:rPr lang="en-US" sz="3200" b="1" dirty="0">
                <a:solidFill>
                  <a:srgbClr val="102747"/>
                </a:solidFill>
              </a:rPr>
              <a:t>Supervision</a:t>
            </a:r>
          </a:p>
        </p:txBody>
      </p:sp>
      <p:sp>
        <p:nvSpPr>
          <p:cNvPr id="69" name="TextBox 68">
            <a:extLst>
              <a:ext uri="{FF2B5EF4-FFF2-40B4-BE49-F238E27FC236}">
                <a16:creationId xmlns:a16="http://schemas.microsoft.com/office/drawing/2014/main" id="{5C7095C3-96E3-4F70-9DC1-DB96F3ABA7EE}"/>
              </a:ext>
            </a:extLst>
          </p:cNvPr>
          <p:cNvSpPr txBox="1"/>
          <p:nvPr/>
        </p:nvSpPr>
        <p:spPr>
          <a:xfrm>
            <a:off x="8943269" y="1692732"/>
            <a:ext cx="1690656" cy="584775"/>
          </a:xfrm>
          <a:prstGeom prst="rect">
            <a:avLst/>
          </a:prstGeom>
          <a:noFill/>
        </p:spPr>
        <p:txBody>
          <a:bodyPr wrap="none" rtlCol="0" anchor="ctr">
            <a:spAutoFit/>
          </a:bodyPr>
          <a:lstStyle/>
          <a:p>
            <a:pPr algn="ctr"/>
            <a:r>
              <a:rPr lang="en-US" sz="3200" b="1" dirty="0">
                <a:solidFill>
                  <a:srgbClr val="102747"/>
                </a:solidFill>
              </a:rPr>
              <a:t>Relocate</a:t>
            </a:r>
          </a:p>
        </p:txBody>
      </p:sp>
      <p:sp>
        <p:nvSpPr>
          <p:cNvPr id="73" name="Title 1">
            <a:extLst>
              <a:ext uri="{FF2B5EF4-FFF2-40B4-BE49-F238E27FC236}">
                <a16:creationId xmlns:a16="http://schemas.microsoft.com/office/drawing/2014/main" id="{1A67359D-BA6B-4544-B54A-4B59012C43CA}"/>
              </a:ext>
            </a:extLst>
          </p:cNvPr>
          <p:cNvSpPr>
            <a:spLocks noGrp="1"/>
          </p:cNvSpPr>
          <p:nvPr>
            <p:ph type="title"/>
          </p:nvPr>
        </p:nvSpPr>
        <p:spPr>
          <a:xfrm>
            <a:off x="476250" y="365125"/>
            <a:ext cx="11258550" cy="701675"/>
          </a:xfrm>
        </p:spPr>
        <p:txBody>
          <a:bodyPr lIns="0" tIns="0" rIns="0" bIns="0" anchor="ctr">
            <a:normAutofit/>
          </a:bodyPr>
          <a:lstStyle/>
          <a:p>
            <a:r>
              <a:rPr lang="en-US" sz="4000" dirty="0"/>
              <a:t>What Triggers the ICAOS?</a:t>
            </a:r>
          </a:p>
        </p:txBody>
      </p:sp>
      <p:sp>
        <p:nvSpPr>
          <p:cNvPr id="74" name="Rectangle 73">
            <a:extLst>
              <a:ext uri="{FF2B5EF4-FFF2-40B4-BE49-F238E27FC236}">
                <a16:creationId xmlns:a16="http://schemas.microsoft.com/office/drawing/2014/main" id="{220FB99B-6271-4121-B6ED-EF6AD4F39B0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Cross 1"/>
          <p:cNvSpPr/>
          <p:nvPr/>
        </p:nvSpPr>
        <p:spPr>
          <a:xfrm>
            <a:off x="3737428" y="3429000"/>
            <a:ext cx="868266" cy="856444"/>
          </a:xfrm>
          <a:prstGeom prst="plus">
            <a:avLst/>
          </a:prstGeom>
          <a:solidFill>
            <a:srgbClr val="102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33" name="Cross 32"/>
          <p:cNvSpPr/>
          <p:nvPr/>
        </p:nvSpPr>
        <p:spPr>
          <a:xfrm>
            <a:off x="7596093" y="3428999"/>
            <a:ext cx="828837" cy="788637"/>
          </a:xfrm>
          <a:prstGeom prst="plus">
            <a:avLst/>
          </a:prstGeom>
          <a:solidFill>
            <a:srgbClr val="102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pic>
        <p:nvPicPr>
          <p:cNvPr id="34"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5531" y="170348"/>
            <a:ext cx="1113254" cy="10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502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C569CE-AFD4-47E4-9CA4-59538496BE0C}"/>
              </a:ext>
            </a:extLst>
          </p:cNvPr>
          <p:cNvSpPr/>
          <p:nvPr/>
        </p:nvSpPr>
        <p:spPr>
          <a:xfrm>
            <a:off x="5717406" y="0"/>
            <a:ext cx="6474596"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13</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327E4E7-CDA1-48AB-98DC-CC61E26C03B4}"/>
              </a:ext>
            </a:extLst>
          </p:cNvPr>
          <p:cNvSpPr txBox="1">
            <a:spLocks/>
          </p:cNvSpPr>
          <p:nvPr/>
        </p:nvSpPr>
        <p:spPr>
          <a:xfrm>
            <a:off x="275772" y="1451429"/>
            <a:ext cx="4864120" cy="4532342"/>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Garamond" panose="02020404030301010803" pitchFamily="18" charset="0"/>
              <a:buNone/>
            </a:pPr>
            <a:r>
              <a:rPr lang="en-US" sz="3200" dirty="0"/>
              <a:t>Sentence = 1+ years of supervision</a:t>
            </a:r>
          </a:p>
          <a:p>
            <a:pPr marL="0" indent="0" algn="ctr">
              <a:lnSpc>
                <a:spcPct val="100000"/>
              </a:lnSpc>
              <a:spcBef>
                <a:spcPts val="0"/>
              </a:spcBef>
              <a:spcAft>
                <a:spcPts val="1200"/>
              </a:spcAft>
              <a:buFont typeface="Garamond" panose="02020404030301010803" pitchFamily="18" charset="0"/>
              <a:buNone/>
            </a:pPr>
            <a:r>
              <a:rPr lang="en-US" sz="3200" dirty="0"/>
              <a:t>AND</a:t>
            </a:r>
          </a:p>
          <a:p>
            <a:pPr marL="0" indent="0" algn="ctr">
              <a:lnSpc>
                <a:spcPct val="100000"/>
              </a:lnSpc>
              <a:spcBef>
                <a:spcPts val="0"/>
              </a:spcBef>
              <a:spcAft>
                <a:spcPts val="1200"/>
              </a:spcAft>
              <a:buFont typeface="Garamond" panose="02020404030301010803" pitchFamily="18" charset="0"/>
              <a:buNone/>
            </a:pPr>
            <a:endParaRPr lang="en-US" sz="3200" dirty="0"/>
          </a:p>
          <a:p>
            <a:pPr marL="0" indent="0" algn="ctr">
              <a:lnSpc>
                <a:spcPct val="100000"/>
              </a:lnSpc>
              <a:spcBef>
                <a:spcPts val="0"/>
              </a:spcBef>
              <a:spcAft>
                <a:spcPts val="1200"/>
              </a:spcAft>
              <a:buFont typeface="Garamond" panose="02020404030301010803" pitchFamily="18" charset="0"/>
              <a:buNone/>
            </a:pPr>
            <a:r>
              <a:rPr lang="en-US" sz="3200" dirty="0"/>
              <a:t>Instant Offense Includes</a:t>
            </a:r>
          </a:p>
          <a:p>
            <a:pPr marL="0" indent="0" algn="ctr">
              <a:lnSpc>
                <a:spcPct val="100000"/>
              </a:lnSpc>
              <a:spcBef>
                <a:spcPts val="0"/>
              </a:spcBef>
              <a:spcAft>
                <a:spcPts val="1200"/>
              </a:spcAft>
              <a:buFont typeface="Garamond" panose="02020404030301010803" pitchFamily="18" charset="0"/>
              <a:buNone/>
            </a:pPr>
            <a:r>
              <a:rPr lang="en-US" sz="3200" dirty="0"/>
              <a:t>One or More</a:t>
            </a:r>
          </a:p>
        </p:txBody>
      </p:sp>
      <p:cxnSp>
        <p:nvCxnSpPr>
          <p:cNvPr id="16" name="Straight Connector 15">
            <a:extLst>
              <a:ext uri="{FF2B5EF4-FFF2-40B4-BE49-F238E27FC236}">
                <a16:creationId xmlns:a16="http://schemas.microsoft.com/office/drawing/2014/main" id="{CAEA7AF2-1E15-4151-9F69-95B9E8C43451}"/>
              </a:ext>
            </a:extLst>
          </p:cNvPr>
          <p:cNvCxnSpPr>
            <a:cxnSpLocks/>
          </p:cNvCxnSpPr>
          <p:nvPr/>
        </p:nvCxnSpPr>
        <p:spPr>
          <a:xfrm>
            <a:off x="476250" y="1246921"/>
            <a:ext cx="417302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26BC2D-C475-4763-93F8-BE33BD9698D1}"/>
              </a:ext>
            </a:extLst>
          </p:cNvPr>
          <p:cNvCxnSpPr>
            <a:cxnSpLocks/>
          </p:cNvCxnSpPr>
          <p:nvPr/>
        </p:nvCxnSpPr>
        <p:spPr>
          <a:xfrm>
            <a:off x="4723238" y="6457950"/>
            <a:ext cx="99416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8A34FCC-159E-43A0-B7A2-6960C2497FE6}"/>
              </a:ext>
            </a:extLst>
          </p:cNvPr>
          <p:cNvGrpSpPr/>
          <p:nvPr/>
        </p:nvGrpSpPr>
        <p:grpSpPr>
          <a:xfrm>
            <a:off x="6129832" y="1131373"/>
            <a:ext cx="5604968" cy="4595238"/>
            <a:chOff x="5805715" y="911463"/>
            <a:chExt cx="5604968" cy="4595238"/>
          </a:xfrm>
        </p:grpSpPr>
        <p:grpSp>
          <p:nvGrpSpPr>
            <p:cNvPr id="40" name="Group 39">
              <a:extLst>
                <a:ext uri="{FF2B5EF4-FFF2-40B4-BE49-F238E27FC236}">
                  <a16:creationId xmlns:a16="http://schemas.microsoft.com/office/drawing/2014/main" id="{5C28CC65-4B8A-4DA5-B414-F7C64BDA33D6}"/>
                </a:ext>
              </a:extLst>
            </p:cNvPr>
            <p:cNvGrpSpPr/>
            <p:nvPr/>
          </p:nvGrpSpPr>
          <p:grpSpPr>
            <a:xfrm>
              <a:off x="5805715" y="911463"/>
              <a:ext cx="5604968" cy="954099"/>
              <a:chOff x="5805715" y="650768"/>
              <a:chExt cx="5604968" cy="954099"/>
            </a:xfrm>
          </p:grpSpPr>
          <p:sp>
            <p:nvSpPr>
              <p:cNvPr id="20" name="Rectangle 19">
                <a:extLst>
                  <a:ext uri="{FF2B5EF4-FFF2-40B4-BE49-F238E27FC236}">
                    <a16:creationId xmlns:a16="http://schemas.microsoft.com/office/drawing/2014/main" id="{1CF289BA-4F2A-4AEB-A175-1F0661BC0534}"/>
                  </a:ext>
                </a:extLst>
              </p:cNvPr>
              <p:cNvSpPr/>
              <p:nvPr/>
            </p:nvSpPr>
            <p:spPr>
              <a:xfrm>
                <a:off x="5805715" y="650768"/>
                <a:ext cx="469615" cy="95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lang="en-US" sz="2800" b="1" dirty="0">
                  <a:solidFill>
                    <a:srgbClr val="102747"/>
                  </a:solidFill>
                  <a:latin typeface="+mj-lt"/>
                  <a:ea typeface="+mj-ea"/>
                  <a:cs typeface="+mj-cs"/>
                </a:endParaRPr>
              </a:p>
            </p:txBody>
          </p:sp>
          <p:sp>
            <p:nvSpPr>
              <p:cNvPr id="25" name="Content Placeholder 2">
                <a:extLst>
                  <a:ext uri="{FF2B5EF4-FFF2-40B4-BE49-F238E27FC236}">
                    <a16:creationId xmlns:a16="http://schemas.microsoft.com/office/drawing/2014/main" id="{29864AAE-8196-49EA-AAC2-02573C3FACB3}"/>
                  </a:ext>
                </a:extLst>
              </p:cNvPr>
              <p:cNvSpPr txBox="1">
                <a:spLocks/>
              </p:cNvSpPr>
              <p:nvPr/>
            </p:nvSpPr>
            <p:spPr>
              <a:xfrm>
                <a:off x="6452317" y="766316"/>
                <a:ext cx="4958366" cy="61555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000" dirty="0">
                    <a:solidFill>
                      <a:schemeClr val="bg1"/>
                    </a:solidFill>
                  </a:rPr>
                  <a:t>Person incurred direct or threatened physical or psychological harm.</a:t>
                </a:r>
                <a:endParaRPr lang="en-US" sz="1400" dirty="0">
                  <a:solidFill>
                    <a:schemeClr val="bg1"/>
                  </a:solidFill>
                </a:endParaRPr>
              </a:p>
            </p:txBody>
          </p:sp>
        </p:grpSp>
        <p:grpSp>
          <p:nvGrpSpPr>
            <p:cNvPr id="39" name="Group 38">
              <a:extLst>
                <a:ext uri="{FF2B5EF4-FFF2-40B4-BE49-F238E27FC236}">
                  <a16:creationId xmlns:a16="http://schemas.microsoft.com/office/drawing/2014/main" id="{A8345170-6701-4E1F-9D9D-6809601105C0}"/>
                </a:ext>
              </a:extLst>
            </p:cNvPr>
            <p:cNvGrpSpPr/>
            <p:nvPr/>
          </p:nvGrpSpPr>
          <p:grpSpPr>
            <a:xfrm>
              <a:off x="5805715" y="2125176"/>
              <a:ext cx="5604968" cy="954099"/>
              <a:chOff x="5805715" y="2110400"/>
              <a:chExt cx="5604968" cy="954099"/>
            </a:xfrm>
          </p:grpSpPr>
          <p:sp>
            <p:nvSpPr>
              <p:cNvPr id="21" name="Rectangle 20">
                <a:extLst>
                  <a:ext uri="{FF2B5EF4-FFF2-40B4-BE49-F238E27FC236}">
                    <a16:creationId xmlns:a16="http://schemas.microsoft.com/office/drawing/2014/main" id="{7C38E3CA-3F5B-4EC2-B3FB-24CEEEFBB2F0}"/>
                  </a:ext>
                </a:extLst>
              </p:cNvPr>
              <p:cNvSpPr/>
              <p:nvPr/>
            </p:nvSpPr>
            <p:spPr>
              <a:xfrm>
                <a:off x="5805715" y="2110400"/>
                <a:ext cx="469615" cy="95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endParaRPr lang="en-US" sz="2800" b="1" dirty="0">
                  <a:solidFill>
                    <a:srgbClr val="102747"/>
                  </a:solidFill>
                  <a:latin typeface="+mj-lt"/>
                  <a:ea typeface="+mj-ea"/>
                  <a:cs typeface="+mj-cs"/>
                </a:endParaRPr>
              </a:p>
            </p:txBody>
          </p:sp>
          <p:sp>
            <p:nvSpPr>
              <p:cNvPr id="26" name="Content Placeholder 2">
                <a:extLst>
                  <a:ext uri="{FF2B5EF4-FFF2-40B4-BE49-F238E27FC236}">
                    <a16:creationId xmlns:a16="http://schemas.microsoft.com/office/drawing/2014/main" id="{1D7DDDF0-EBE6-4A40-AC39-059294E8487E}"/>
                  </a:ext>
                </a:extLst>
              </p:cNvPr>
              <p:cNvSpPr txBox="1">
                <a:spLocks/>
              </p:cNvSpPr>
              <p:nvPr/>
            </p:nvSpPr>
            <p:spPr>
              <a:xfrm>
                <a:off x="6452317" y="2433560"/>
                <a:ext cx="4958366" cy="307777"/>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000" dirty="0">
                    <a:solidFill>
                      <a:schemeClr val="bg1"/>
                    </a:solidFill>
                  </a:rPr>
                  <a:t>Use or possession of a firearm involved.</a:t>
                </a:r>
              </a:p>
            </p:txBody>
          </p:sp>
        </p:grpSp>
        <p:grpSp>
          <p:nvGrpSpPr>
            <p:cNvPr id="38" name="Group 37">
              <a:extLst>
                <a:ext uri="{FF2B5EF4-FFF2-40B4-BE49-F238E27FC236}">
                  <a16:creationId xmlns:a16="http://schemas.microsoft.com/office/drawing/2014/main" id="{45C5F162-B193-42F7-92B8-CC3292786192}"/>
                </a:ext>
              </a:extLst>
            </p:cNvPr>
            <p:cNvGrpSpPr/>
            <p:nvPr/>
          </p:nvGrpSpPr>
          <p:grpSpPr>
            <a:xfrm>
              <a:off x="5805715" y="3338889"/>
              <a:ext cx="5604968" cy="954099"/>
              <a:chOff x="5805715" y="3570032"/>
              <a:chExt cx="5604968" cy="954099"/>
            </a:xfrm>
          </p:grpSpPr>
          <p:sp>
            <p:nvSpPr>
              <p:cNvPr id="22" name="Rectangle 21">
                <a:extLst>
                  <a:ext uri="{FF2B5EF4-FFF2-40B4-BE49-F238E27FC236}">
                    <a16:creationId xmlns:a16="http://schemas.microsoft.com/office/drawing/2014/main" id="{57601086-027A-40D6-9C00-9CE126EE4542}"/>
                  </a:ext>
                </a:extLst>
              </p:cNvPr>
              <p:cNvSpPr/>
              <p:nvPr/>
            </p:nvSpPr>
            <p:spPr>
              <a:xfrm>
                <a:off x="5805715" y="3570032"/>
                <a:ext cx="469615" cy="95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endParaRPr lang="en-US" sz="2800" b="1" dirty="0">
                  <a:solidFill>
                    <a:srgbClr val="102747"/>
                  </a:solidFill>
                  <a:latin typeface="+mj-lt"/>
                  <a:ea typeface="+mj-ea"/>
                  <a:cs typeface="+mj-cs"/>
                </a:endParaRPr>
              </a:p>
            </p:txBody>
          </p:sp>
          <p:sp>
            <p:nvSpPr>
              <p:cNvPr id="27" name="Content Placeholder 2">
                <a:extLst>
                  <a:ext uri="{FF2B5EF4-FFF2-40B4-BE49-F238E27FC236}">
                    <a16:creationId xmlns:a16="http://schemas.microsoft.com/office/drawing/2014/main" id="{82A8A580-6D58-4C41-A349-D8D423A65E22}"/>
                  </a:ext>
                </a:extLst>
              </p:cNvPr>
              <p:cNvSpPr txBox="1">
                <a:spLocks/>
              </p:cNvSpPr>
              <p:nvPr/>
            </p:nvSpPr>
            <p:spPr>
              <a:xfrm>
                <a:off x="6452317" y="3739304"/>
                <a:ext cx="4958366" cy="61555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000" dirty="0">
                    <a:solidFill>
                      <a:schemeClr val="bg1"/>
                    </a:solidFill>
                  </a:rPr>
                  <a:t>2nd or subsequent conviction of driving while impaired by drugs or alcohol</a:t>
                </a:r>
                <a:r>
                  <a:rPr lang="en-US" sz="1400" dirty="0">
                    <a:solidFill>
                      <a:schemeClr val="bg1"/>
                    </a:solidFill>
                  </a:rPr>
                  <a:t> </a:t>
                </a:r>
              </a:p>
            </p:txBody>
          </p:sp>
        </p:grpSp>
        <p:grpSp>
          <p:nvGrpSpPr>
            <p:cNvPr id="37" name="Group 36">
              <a:extLst>
                <a:ext uri="{FF2B5EF4-FFF2-40B4-BE49-F238E27FC236}">
                  <a16:creationId xmlns:a16="http://schemas.microsoft.com/office/drawing/2014/main" id="{FF083029-9EC7-44CF-8218-CD57084E4087}"/>
                </a:ext>
              </a:extLst>
            </p:cNvPr>
            <p:cNvGrpSpPr/>
            <p:nvPr/>
          </p:nvGrpSpPr>
          <p:grpSpPr>
            <a:xfrm>
              <a:off x="5805715" y="4552602"/>
              <a:ext cx="5604968" cy="954099"/>
              <a:chOff x="5805715" y="5029664"/>
              <a:chExt cx="5604968" cy="954099"/>
            </a:xfrm>
          </p:grpSpPr>
          <p:sp>
            <p:nvSpPr>
              <p:cNvPr id="23" name="Rectangle 22">
                <a:extLst>
                  <a:ext uri="{FF2B5EF4-FFF2-40B4-BE49-F238E27FC236}">
                    <a16:creationId xmlns:a16="http://schemas.microsoft.com/office/drawing/2014/main" id="{FD9AF6CE-00D9-47F7-9514-44B022729968}"/>
                  </a:ext>
                </a:extLst>
              </p:cNvPr>
              <p:cNvSpPr/>
              <p:nvPr/>
            </p:nvSpPr>
            <p:spPr>
              <a:xfrm>
                <a:off x="5805715" y="5029664"/>
                <a:ext cx="469615" cy="95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endParaRPr lang="en-US" sz="2800" b="1" dirty="0">
                  <a:solidFill>
                    <a:srgbClr val="102747"/>
                  </a:solidFill>
                  <a:latin typeface="+mj-lt"/>
                  <a:ea typeface="+mj-ea"/>
                  <a:cs typeface="+mj-cs"/>
                </a:endParaRPr>
              </a:p>
            </p:txBody>
          </p:sp>
          <p:sp>
            <p:nvSpPr>
              <p:cNvPr id="28" name="Content Placeholder 2">
                <a:extLst>
                  <a:ext uri="{FF2B5EF4-FFF2-40B4-BE49-F238E27FC236}">
                    <a16:creationId xmlns:a16="http://schemas.microsoft.com/office/drawing/2014/main" id="{3A79EB94-58A2-4233-B470-1E9689239953}"/>
                  </a:ext>
                </a:extLst>
              </p:cNvPr>
              <p:cNvSpPr txBox="1">
                <a:spLocks/>
              </p:cNvSpPr>
              <p:nvPr/>
            </p:nvSpPr>
            <p:spPr>
              <a:xfrm>
                <a:off x="6452317" y="5252238"/>
                <a:ext cx="4958366" cy="61555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000" dirty="0">
                    <a:solidFill>
                      <a:schemeClr val="bg1"/>
                    </a:solidFill>
                  </a:rPr>
                  <a:t>Sex offense requiring registration in the sending state</a:t>
                </a:r>
                <a:endParaRPr lang="en-US" sz="1400" dirty="0">
                  <a:solidFill>
                    <a:schemeClr val="bg1"/>
                  </a:solidFill>
                </a:endParaRPr>
              </a:p>
            </p:txBody>
          </p:sp>
        </p:grpSp>
      </p:grpSp>
      <p:sp>
        <p:nvSpPr>
          <p:cNvPr id="24" name="Title 1">
            <a:extLst>
              <a:ext uri="{FF2B5EF4-FFF2-40B4-BE49-F238E27FC236}">
                <a16:creationId xmlns:a16="http://schemas.microsoft.com/office/drawing/2014/main" id="{CABBE3BC-F7ED-4C68-8E52-8BE152598918}"/>
              </a:ext>
            </a:extLst>
          </p:cNvPr>
          <p:cNvSpPr>
            <a:spLocks noGrp="1"/>
          </p:cNvSpPr>
          <p:nvPr>
            <p:ph type="title"/>
          </p:nvPr>
        </p:nvSpPr>
        <p:spPr>
          <a:xfrm>
            <a:off x="476250" y="365125"/>
            <a:ext cx="11258550" cy="701675"/>
          </a:xfrm>
        </p:spPr>
        <p:txBody>
          <a:bodyPr lIns="0" tIns="0" rIns="0" bIns="0" anchor="ctr">
            <a:normAutofit/>
          </a:bodyPr>
          <a:lstStyle/>
          <a:p>
            <a:r>
              <a:rPr lang="en-US" sz="4000" dirty="0"/>
              <a:t>Eligible Misdemeanants</a:t>
            </a:r>
          </a:p>
        </p:txBody>
      </p:sp>
      <p:sp>
        <p:nvSpPr>
          <p:cNvPr id="29" name="Rectangle 28">
            <a:extLst>
              <a:ext uri="{FF2B5EF4-FFF2-40B4-BE49-F238E27FC236}">
                <a16:creationId xmlns:a16="http://schemas.microsoft.com/office/drawing/2014/main" id="{B9E5A96E-E2EF-48D5-AF4A-3F3DA8AE6E34}"/>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 name="Straight Arrow Connector 3">
            <a:extLst>
              <a:ext uri="{FF2B5EF4-FFF2-40B4-BE49-F238E27FC236}">
                <a16:creationId xmlns:a16="http://schemas.microsoft.com/office/drawing/2014/main" id="{D9BC7ED1-6B6D-41CF-9461-AF27E0078440}"/>
              </a:ext>
            </a:extLst>
          </p:cNvPr>
          <p:cNvCxnSpPr/>
          <p:nvPr/>
        </p:nvCxnSpPr>
        <p:spPr>
          <a:xfrm>
            <a:off x="779645" y="5553777"/>
            <a:ext cx="4206240" cy="0"/>
          </a:xfrm>
          <a:prstGeom prst="straightConnector1">
            <a:avLst/>
          </a:prstGeom>
          <a:ln w="79375">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906841697"/>
      </p:ext>
    </p:extLst>
  </p:cSld>
  <p:clrMapOvr>
    <a:masterClrMapping/>
  </p:clrMapOvr>
  <mc:AlternateContent xmlns:mc="http://schemas.openxmlformats.org/markup-compatibility/2006" xmlns:p14="http://schemas.microsoft.com/office/powerpoint/2010/main">
    <mc:Choice Requires="p14">
      <p:transition spd="slow" p14:dur="2000" advTm="7132"/>
    </mc:Choice>
    <mc:Fallback xmlns="">
      <p:transition spd="slow" advTm="71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B0C827-109B-41B6-A471-44E23A5BDEEB}"/>
              </a:ext>
            </a:extLst>
          </p:cNvPr>
          <p:cNvSpPr>
            <a:spLocks noGrp="1"/>
          </p:cNvSpPr>
          <p:nvPr>
            <p:ph type="title"/>
          </p:nvPr>
        </p:nvSpPr>
        <p:spPr/>
        <p:txBody>
          <a:bodyPr/>
          <a:lstStyle/>
          <a:p>
            <a:r>
              <a:rPr lang="en-US" dirty="0"/>
              <a:t>Transferring Supervision</a:t>
            </a:r>
          </a:p>
        </p:txBody>
      </p:sp>
      <p:sp>
        <p:nvSpPr>
          <p:cNvPr id="5" name="Text Placeholder 4">
            <a:extLst>
              <a:ext uri="{FF2B5EF4-FFF2-40B4-BE49-F238E27FC236}">
                <a16:creationId xmlns:a16="http://schemas.microsoft.com/office/drawing/2014/main" id="{216C7DBD-E4C1-4923-B2E2-F8D5D014B39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93827F3E-D1F7-4200-9FE9-3E712A4F31C0}"/>
              </a:ext>
            </a:extLst>
          </p:cNvPr>
          <p:cNvSpPr>
            <a:spLocks noGrp="1"/>
          </p:cNvSpPr>
          <p:nvPr>
            <p:ph type="sldNum" sz="quarter" idx="12"/>
          </p:nvPr>
        </p:nvSpPr>
        <p:spPr/>
        <p:txBody>
          <a:bodyPr/>
          <a:lstStyle/>
          <a:p>
            <a:fld id="{270D53C3-D890-4AF1-9878-19640C9CFA2D}" type="slidenum">
              <a:rPr lang="en-US" smtClean="0"/>
              <a:t>14</a:t>
            </a:fld>
            <a:endParaRPr lang="en-US"/>
          </a:p>
        </p:txBody>
      </p:sp>
    </p:spTree>
    <p:custDataLst>
      <p:tags r:id="rId1"/>
    </p:custDataLst>
    <p:extLst>
      <p:ext uri="{BB962C8B-B14F-4D97-AF65-F5344CB8AC3E}">
        <p14:creationId xmlns:p14="http://schemas.microsoft.com/office/powerpoint/2010/main" val="1178440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xt&#10;&#10;Description automatically generated">
            <a:extLst>
              <a:ext uri="{FF2B5EF4-FFF2-40B4-BE49-F238E27FC236}">
                <a16:creationId xmlns:a16="http://schemas.microsoft.com/office/drawing/2014/main" id="{9B8A8D6E-8AA5-4919-9EA8-302C5AE09F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69540" y="-80507"/>
            <a:ext cx="2507188" cy="1669826"/>
          </a:xfrm>
          <a:prstGeom prst="rect">
            <a:avLst/>
          </a:prstGeom>
        </p:spPr>
      </p:pic>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What Requirements for Transfer?</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15</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01C59F4-37F7-49AE-8544-9F12AAF60862}"/>
              </a:ext>
            </a:extLst>
          </p:cNvPr>
          <p:cNvSpPr/>
          <p:nvPr/>
        </p:nvSpPr>
        <p:spPr>
          <a:xfrm>
            <a:off x="457199"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971F06-C746-4813-B581-1EA68A2E538A}"/>
              </a:ext>
            </a:extLst>
          </p:cNvPr>
          <p:cNvSpPr/>
          <p:nvPr/>
        </p:nvSpPr>
        <p:spPr>
          <a:xfrm>
            <a:off x="3308845"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302245-387A-4EDC-90E5-8722D4EE7A5F}"/>
              </a:ext>
            </a:extLst>
          </p:cNvPr>
          <p:cNvSpPr/>
          <p:nvPr/>
        </p:nvSpPr>
        <p:spPr>
          <a:xfrm>
            <a:off x="6160492"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084FE6-2BC4-46CE-B887-F646907FD080}"/>
              </a:ext>
            </a:extLst>
          </p:cNvPr>
          <p:cNvSpPr/>
          <p:nvPr/>
        </p:nvSpPr>
        <p:spPr>
          <a:xfrm>
            <a:off x="9031193" y="1942033"/>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F968D20-8032-4F44-BC28-8CC5319A8754}"/>
              </a:ext>
            </a:extLst>
          </p:cNvPr>
          <p:cNvSpPr txBox="1">
            <a:spLocks/>
          </p:cNvSpPr>
          <p:nvPr/>
        </p:nvSpPr>
        <p:spPr>
          <a:xfrm>
            <a:off x="692147" y="2228275"/>
            <a:ext cx="2233714" cy="160043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Time Remaining on Supervision</a:t>
            </a:r>
          </a:p>
          <a:p>
            <a:pPr marL="0" indent="0">
              <a:lnSpc>
                <a:spcPct val="100000"/>
              </a:lnSpc>
              <a:spcBef>
                <a:spcPts val="0"/>
              </a:spcBef>
              <a:spcAft>
                <a:spcPts val="1200"/>
              </a:spcAft>
              <a:buNone/>
            </a:pPr>
            <a:r>
              <a:rPr lang="en-US" sz="1800" dirty="0"/>
              <a:t>&gt;= 90 calendar days or an indefinite period of supervision remaining </a:t>
            </a:r>
          </a:p>
        </p:txBody>
      </p:sp>
      <p:cxnSp>
        <p:nvCxnSpPr>
          <p:cNvPr id="33" name="Straight Connector 32">
            <a:extLst>
              <a:ext uri="{FF2B5EF4-FFF2-40B4-BE49-F238E27FC236}">
                <a16:creationId xmlns:a16="http://schemas.microsoft.com/office/drawing/2014/main" id="{5C8FF1C7-08CE-415B-854C-F39E04F5B264}"/>
              </a:ext>
            </a:extLst>
          </p:cNvPr>
          <p:cNvCxnSpPr>
            <a:cxnSpLocks/>
          </p:cNvCxnSpPr>
          <p:nvPr/>
        </p:nvCxnSpPr>
        <p:spPr>
          <a:xfrm>
            <a:off x="692147"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D29A498B-F8BE-4323-8D42-B0FE8774A6D5}"/>
              </a:ext>
            </a:extLst>
          </p:cNvPr>
          <p:cNvSpPr txBox="1">
            <a:spLocks/>
          </p:cNvSpPr>
          <p:nvPr/>
        </p:nvSpPr>
        <p:spPr>
          <a:xfrm>
            <a:off x="3543793" y="2536052"/>
            <a:ext cx="2233714" cy="301621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Valid Plan</a:t>
            </a:r>
          </a:p>
          <a:p>
            <a:pPr>
              <a:lnSpc>
                <a:spcPct val="100000"/>
              </a:lnSpc>
              <a:spcBef>
                <a:spcPts val="0"/>
              </a:spcBef>
              <a:spcAft>
                <a:spcPts val="1200"/>
              </a:spcAft>
            </a:pPr>
            <a:r>
              <a:rPr lang="en-US" sz="1800" dirty="0"/>
              <a:t>Terms &amp; conditions of supervision </a:t>
            </a:r>
          </a:p>
          <a:p>
            <a:pPr>
              <a:lnSpc>
                <a:spcPct val="100000"/>
              </a:lnSpc>
              <a:spcBef>
                <a:spcPts val="0"/>
              </a:spcBef>
              <a:spcAft>
                <a:spcPts val="1200"/>
              </a:spcAft>
            </a:pPr>
            <a:r>
              <a:rPr lang="en-US" sz="1800" dirty="0"/>
              <a:t>Residence</a:t>
            </a:r>
          </a:p>
          <a:p>
            <a:pPr>
              <a:lnSpc>
                <a:spcPct val="100000"/>
              </a:lnSpc>
              <a:spcBef>
                <a:spcPts val="0"/>
              </a:spcBef>
              <a:spcAft>
                <a:spcPts val="1200"/>
              </a:spcAft>
            </a:pPr>
            <a:r>
              <a:rPr lang="en-US" sz="1800" dirty="0"/>
              <a:t>Employment/Means of Support</a:t>
            </a:r>
          </a:p>
          <a:p>
            <a:pPr marL="0" indent="0">
              <a:lnSpc>
                <a:spcPct val="100000"/>
              </a:lnSpc>
              <a:spcBef>
                <a:spcPts val="0"/>
              </a:spcBef>
              <a:spcAft>
                <a:spcPts val="1200"/>
              </a:spcAft>
              <a:buNone/>
            </a:pPr>
            <a:endParaRPr lang="en-US" sz="1800" dirty="0"/>
          </a:p>
          <a:p>
            <a:pPr marL="0" indent="0">
              <a:lnSpc>
                <a:spcPct val="100000"/>
              </a:lnSpc>
              <a:spcBef>
                <a:spcPts val="0"/>
              </a:spcBef>
              <a:spcAft>
                <a:spcPts val="1200"/>
              </a:spcAft>
              <a:buNone/>
            </a:pPr>
            <a:endParaRPr lang="en-US" sz="1800" dirty="0"/>
          </a:p>
        </p:txBody>
      </p:sp>
      <p:cxnSp>
        <p:nvCxnSpPr>
          <p:cNvPr id="37" name="Straight Connector 36">
            <a:extLst>
              <a:ext uri="{FF2B5EF4-FFF2-40B4-BE49-F238E27FC236}">
                <a16:creationId xmlns:a16="http://schemas.microsoft.com/office/drawing/2014/main" id="{25457AFD-505E-4D72-99C1-F75656EF049C}"/>
              </a:ext>
            </a:extLst>
          </p:cNvPr>
          <p:cNvCxnSpPr>
            <a:cxnSpLocks/>
          </p:cNvCxnSpPr>
          <p:nvPr/>
        </p:nvCxnSpPr>
        <p:spPr>
          <a:xfrm>
            <a:off x="3543793"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D63F9972-4724-4BA2-AAC8-787C4AF24C23}"/>
              </a:ext>
            </a:extLst>
          </p:cNvPr>
          <p:cNvSpPr txBox="1">
            <a:spLocks/>
          </p:cNvSpPr>
          <p:nvPr/>
        </p:nvSpPr>
        <p:spPr>
          <a:xfrm>
            <a:off x="6228348" y="2536052"/>
            <a:ext cx="2620262" cy="129266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Substantial Compliance</a:t>
            </a:r>
          </a:p>
          <a:p>
            <a:pPr marL="0" indent="0">
              <a:lnSpc>
                <a:spcPct val="100000"/>
              </a:lnSpc>
              <a:spcBef>
                <a:spcPts val="0"/>
              </a:spcBef>
              <a:spcAft>
                <a:spcPts val="1200"/>
              </a:spcAft>
              <a:buNone/>
            </a:pPr>
            <a:r>
              <a:rPr lang="en-US" sz="1800" dirty="0"/>
              <a:t>No initiation of revocation proceedings by Sending State</a:t>
            </a:r>
          </a:p>
        </p:txBody>
      </p:sp>
      <p:cxnSp>
        <p:nvCxnSpPr>
          <p:cNvPr id="40" name="Straight Connector 39">
            <a:extLst>
              <a:ext uri="{FF2B5EF4-FFF2-40B4-BE49-F238E27FC236}">
                <a16:creationId xmlns:a16="http://schemas.microsoft.com/office/drawing/2014/main" id="{77A5A9BA-EB9A-4E00-AE74-68D43A8DC3E5}"/>
              </a:ext>
            </a:extLst>
          </p:cNvPr>
          <p:cNvCxnSpPr>
            <a:cxnSpLocks/>
          </p:cNvCxnSpPr>
          <p:nvPr/>
        </p:nvCxnSpPr>
        <p:spPr>
          <a:xfrm>
            <a:off x="6395439"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43CE600A-ADF3-414C-A174-23FBEE96FAD1}"/>
              </a:ext>
            </a:extLst>
          </p:cNvPr>
          <p:cNvSpPr txBox="1">
            <a:spLocks/>
          </p:cNvSpPr>
          <p:nvPr/>
        </p:nvSpPr>
        <p:spPr>
          <a:xfrm>
            <a:off x="9247086" y="2536052"/>
            <a:ext cx="2233714" cy="2769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endParaRPr lang="en-US" sz="1800" dirty="0"/>
          </a:p>
        </p:txBody>
      </p:sp>
      <p:cxnSp>
        <p:nvCxnSpPr>
          <p:cNvPr id="43" name="Straight Connector 42">
            <a:extLst>
              <a:ext uri="{FF2B5EF4-FFF2-40B4-BE49-F238E27FC236}">
                <a16:creationId xmlns:a16="http://schemas.microsoft.com/office/drawing/2014/main" id="{3A433434-0BE0-4F8B-80AA-C9AF92C0BB01}"/>
              </a:ext>
            </a:extLst>
          </p:cNvPr>
          <p:cNvCxnSpPr>
            <a:cxnSpLocks/>
          </p:cNvCxnSpPr>
          <p:nvPr/>
        </p:nvCxnSpPr>
        <p:spPr>
          <a:xfrm>
            <a:off x="9247086" y="2938448"/>
            <a:ext cx="22337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Content Placeholder 2">
            <a:extLst>
              <a:ext uri="{FF2B5EF4-FFF2-40B4-BE49-F238E27FC236}">
                <a16:creationId xmlns:a16="http://schemas.microsoft.com/office/drawing/2014/main" id="{AB20B3F4-0654-40B6-9C0E-59F84AF36858}"/>
              </a:ext>
            </a:extLst>
          </p:cNvPr>
          <p:cNvSpPr txBox="1">
            <a:spLocks/>
          </p:cNvSpPr>
          <p:nvPr/>
        </p:nvSpPr>
        <p:spPr>
          <a:xfrm>
            <a:off x="6160492" y="5750293"/>
            <a:ext cx="5555256" cy="184666"/>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200" dirty="0">
                <a:solidFill>
                  <a:schemeClr val="bg1">
                    <a:lumMod val="65000"/>
                  </a:schemeClr>
                </a:solidFill>
              </a:rPr>
              <a:t> </a:t>
            </a:r>
          </a:p>
        </p:txBody>
      </p:sp>
      <p:sp>
        <p:nvSpPr>
          <p:cNvPr id="38" name="Oval 37">
            <a:extLst>
              <a:ext uri="{FF2B5EF4-FFF2-40B4-BE49-F238E27FC236}">
                <a16:creationId xmlns:a16="http://schemas.microsoft.com/office/drawing/2014/main" id="{775D0C0F-8DE2-4169-8892-96820F934591}"/>
              </a:ext>
            </a:extLst>
          </p:cNvPr>
          <p:cNvSpPr/>
          <p:nvPr/>
        </p:nvSpPr>
        <p:spPr>
          <a:xfrm>
            <a:off x="557790" y="1165156"/>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67A83EE-1000-4A61-AEE7-A07F6F8BFE7E}"/>
              </a:ext>
            </a:extLst>
          </p:cNvPr>
          <p:cNvSpPr txBox="1"/>
          <p:nvPr/>
        </p:nvSpPr>
        <p:spPr>
          <a:xfrm>
            <a:off x="789709" y="1394226"/>
            <a:ext cx="484909" cy="523220"/>
          </a:xfrm>
          <a:prstGeom prst="rect">
            <a:avLst/>
          </a:prstGeom>
          <a:noFill/>
        </p:spPr>
        <p:txBody>
          <a:bodyPr wrap="square" rtlCol="0">
            <a:spAutoFit/>
          </a:bodyPr>
          <a:lstStyle/>
          <a:p>
            <a:pPr algn="ctr"/>
            <a:r>
              <a:rPr lang="en-US" sz="2800" dirty="0">
                <a:solidFill>
                  <a:schemeClr val="bg1"/>
                </a:solidFill>
              </a:rPr>
              <a:t>1</a:t>
            </a:r>
          </a:p>
        </p:txBody>
      </p:sp>
      <p:sp>
        <p:nvSpPr>
          <p:cNvPr id="48" name="Oval 47">
            <a:extLst>
              <a:ext uri="{FF2B5EF4-FFF2-40B4-BE49-F238E27FC236}">
                <a16:creationId xmlns:a16="http://schemas.microsoft.com/office/drawing/2014/main" id="{9678AE74-A63A-4F01-8F60-E4FBC33380C6}"/>
              </a:ext>
            </a:extLst>
          </p:cNvPr>
          <p:cNvSpPr/>
          <p:nvPr/>
        </p:nvSpPr>
        <p:spPr>
          <a:xfrm>
            <a:off x="3352664" y="1108994"/>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E4DEE20-002B-4A3F-9971-AEF0BA9608B9}"/>
              </a:ext>
            </a:extLst>
          </p:cNvPr>
          <p:cNvSpPr txBox="1"/>
          <p:nvPr/>
        </p:nvSpPr>
        <p:spPr>
          <a:xfrm>
            <a:off x="3591821" y="1342393"/>
            <a:ext cx="484909" cy="523220"/>
          </a:xfrm>
          <a:prstGeom prst="rect">
            <a:avLst/>
          </a:prstGeom>
          <a:noFill/>
        </p:spPr>
        <p:txBody>
          <a:bodyPr wrap="square" rtlCol="0">
            <a:spAutoFit/>
          </a:bodyPr>
          <a:lstStyle/>
          <a:p>
            <a:pPr algn="ctr"/>
            <a:r>
              <a:rPr lang="en-US" sz="2800" dirty="0">
                <a:solidFill>
                  <a:schemeClr val="bg1"/>
                </a:solidFill>
              </a:rPr>
              <a:t>2</a:t>
            </a:r>
          </a:p>
        </p:txBody>
      </p:sp>
      <p:sp>
        <p:nvSpPr>
          <p:cNvPr id="54" name="Oval 53">
            <a:extLst>
              <a:ext uri="{FF2B5EF4-FFF2-40B4-BE49-F238E27FC236}">
                <a16:creationId xmlns:a16="http://schemas.microsoft.com/office/drawing/2014/main" id="{BDC3F7BC-FC2D-4FCF-94ED-CBAE9D2C52D7}"/>
              </a:ext>
            </a:extLst>
          </p:cNvPr>
          <p:cNvSpPr/>
          <p:nvPr/>
        </p:nvSpPr>
        <p:spPr>
          <a:xfrm>
            <a:off x="6250392" y="1089148"/>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68789935-AF82-46BA-9F7F-4BF5877A21D4}"/>
              </a:ext>
            </a:extLst>
          </p:cNvPr>
          <p:cNvSpPr/>
          <p:nvPr/>
        </p:nvSpPr>
        <p:spPr>
          <a:xfrm>
            <a:off x="9250075" y="1107707"/>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3FE2374C-9AFC-4CBF-8B9E-923695713596}"/>
              </a:ext>
            </a:extLst>
          </p:cNvPr>
          <p:cNvSpPr txBox="1"/>
          <p:nvPr/>
        </p:nvSpPr>
        <p:spPr>
          <a:xfrm>
            <a:off x="9489232" y="1299819"/>
            <a:ext cx="484909" cy="523220"/>
          </a:xfrm>
          <a:prstGeom prst="rect">
            <a:avLst/>
          </a:prstGeom>
          <a:noFill/>
        </p:spPr>
        <p:txBody>
          <a:bodyPr wrap="square" rtlCol="0">
            <a:spAutoFit/>
          </a:bodyPr>
          <a:lstStyle/>
          <a:p>
            <a:pPr algn="ctr"/>
            <a:r>
              <a:rPr lang="en-US" sz="2800" dirty="0">
                <a:solidFill>
                  <a:schemeClr val="bg1"/>
                </a:solidFill>
              </a:rPr>
              <a:t>4</a:t>
            </a:r>
          </a:p>
        </p:txBody>
      </p:sp>
      <p:sp>
        <p:nvSpPr>
          <p:cNvPr id="57" name="TextBox 56">
            <a:extLst>
              <a:ext uri="{FF2B5EF4-FFF2-40B4-BE49-F238E27FC236}">
                <a16:creationId xmlns:a16="http://schemas.microsoft.com/office/drawing/2014/main" id="{4DE5A047-4691-4D78-BC77-72030EA4841E}"/>
              </a:ext>
            </a:extLst>
          </p:cNvPr>
          <p:cNvSpPr txBox="1"/>
          <p:nvPr/>
        </p:nvSpPr>
        <p:spPr>
          <a:xfrm>
            <a:off x="6489549" y="1295055"/>
            <a:ext cx="484909" cy="523220"/>
          </a:xfrm>
          <a:prstGeom prst="rect">
            <a:avLst/>
          </a:prstGeom>
          <a:noFill/>
        </p:spPr>
        <p:txBody>
          <a:bodyPr wrap="square" rtlCol="0">
            <a:spAutoFit/>
          </a:bodyPr>
          <a:lstStyle/>
          <a:p>
            <a:pPr algn="ctr"/>
            <a:r>
              <a:rPr lang="en-US" sz="2800" dirty="0">
                <a:solidFill>
                  <a:schemeClr val="bg1"/>
                </a:solidFill>
              </a:rPr>
              <a:t>3</a:t>
            </a:r>
          </a:p>
        </p:txBody>
      </p:sp>
      <p:sp>
        <p:nvSpPr>
          <p:cNvPr id="28" name="Content Placeholder 2">
            <a:extLst>
              <a:ext uri="{FF2B5EF4-FFF2-40B4-BE49-F238E27FC236}">
                <a16:creationId xmlns:a16="http://schemas.microsoft.com/office/drawing/2014/main" id="{74C64242-678C-466C-A47C-4E54EB4F886D}"/>
              </a:ext>
            </a:extLst>
          </p:cNvPr>
          <p:cNvSpPr txBox="1">
            <a:spLocks/>
          </p:cNvSpPr>
          <p:nvPr/>
        </p:nvSpPr>
        <p:spPr>
          <a:xfrm>
            <a:off x="9194721" y="2541248"/>
            <a:ext cx="2233714" cy="31700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Justification/Reason</a:t>
            </a:r>
          </a:p>
          <a:p>
            <a:pPr>
              <a:lnSpc>
                <a:spcPct val="100000"/>
              </a:lnSpc>
              <a:spcBef>
                <a:spcPts val="0"/>
              </a:spcBef>
              <a:spcAft>
                <a:spcPts val="1200"/>
              </a:spcAft>
            </a:pPr>
            <a:r>
              <a:rPr lang="en-US" sz="1800" dirty="0"/>
              <a:t>Resident </a:t>
            </a:r>
          </a:p>
          <a:p>
            <a:pPr>
              <a:lnSpc>
                <a:spcPct val="100000"/>
              </a:lnSpc>
              <a:spcBef>
                <a:spcPts val="0"/>
              </a:spcBef>
              <a:spcAft>
                <a:spcPts val="1200"/>
              </a:spcAft>
            </a:pPr>
            <a:r>
              <a:rPr lang="en-US" sz="1800" dirty="0"/>
              <a:t>Family </a:t>
            </a:r>
          </a:p>
          <a:p>
            <a:pPr>
              <a:lnSpc>
                <a:spcPct val="100000"/>
              </a:lnSpc>
              <a:spcBef>
                <a:spcPts val="0"/>
              </a:spcBef>
              <a:spcAft>
                <a:spcPts val="1200"/>
              </a:spcAft>
            </a:pPr>
            <a:r>
              <a:rPr lang="en-US" sz="1800" dirty="0"/>
              <a:t>Employment</a:t>
            </a:r>
          </a:p>
          <a:p>
            <a:pPr>
              <a:lnSpc>
                <a:spcPct val="100000"/>
              </a:lnSpc>
              <a:spcBef>
                <a:spcPts val="0"/>
              </a:spcBef>
              <a:spcAft>
                <a:spcPts val="1200"/>
              </a:spcAft>
            </a:pPr>
            <a:r>
              <a:rPr lang="en-US" sz="1800" dirty="0"/>
              <a:t>Military Orders</a:t>
            </a:r>
          </a:p>
          <a:p>
            <a:pPr>
              <a:lnSpc>
                <a:spcPct val="100000"/>
              </a:lnSpc>
              <a:spcBef>
                <a:spcPts val="0"/>
              </a:spcBef>
              <a:spcAft>
                <a:spcPts val="1200"/>
              </a:spcAft>
            </a:pPr>
            <a:r>
              <a:rPr lang="en-US" sz="1800" dirty="0"/>
              <a:t>Discretionary/ Correctional Sense</a:t>
            </a:r>
          </a:p>
          <a:p>
            <a:pPr marL="0" indent="0">
              <a:lnSpc>
                <a:spcPct val="100000"/>
              </a:lnSpc>
              <a:spcBef>
                <a:spcPts val="0"/>
              </a:spcBef>
              <a:spcAft>
                <a:spcPts val="1200"/>
              </a:spcAft>
              <a:buNone/>
            </a:pPr>
            <a:endParaRPr lang="en-US" sz="1800" dirty="0"/>
          </a:p>
        </p:txBody>
      </p:sp>
    </p:spTree>
    <p:custDataLst>
      <p:tags r:id="rId1"/>
    </p:custDataLst>
    <p:extLst>
      <p:ext uri="{BB962C8B-B14F-4D97-AF65-F5344CB8AC3E}">
        <p14:creationId xmlns:p14="http://schemas.microsoft.com/office/powerpoint/2010/main" val="2039857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507481" y="2888342"/>
            <a:ext cx="5227320"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21207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Mandatory versus Discretionary Transfers</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860697" y="3193143"/>
            <a:ext cx="4663822" cy="3151632"/>
          </a:xfrm>
        </p:spPr>
        <p:txBody>
          <a:bodyPr wrap="square" lIns="0" tIns="0" rIns="0" bIns="0" anchor="t">
            <a:spAutoFit/>
          </a:bodyPr>
          <a:lstStyle/>
          <a:p>
            <a:pPr marL="0" indent="0" eaLnBrk="1" hangingPunct="1">
              <a:buNone/>
            </a:pPr>
            <a:r>
              <a:rPr lang="en-US" sz="2400" dirty="0"/>
              <a:t>Receiving State must accept supervision if:</a:t>
            </a:r>
          </a:p>
          <a:p>
            <a:r>
              <a:rPr lang="en-US" sz="2000" dirty="0"/>
              <a:t>Mandatory criteria transfer is met; and</a:t>
            </a:r>
          </a:p>
          <a:p>
            <a:r>
              <a:rPr lang="en-US" sz="2000" dirty="0"/>
              <a:t>Information is verified; and</a:t>
            </a:r>
          </a:p>
          <a:p>
            <a:r>
              <a:rPr lang="en-US" sz="2000" dirty="0"/>
              <a:t>Plan is valid; and</a:t>
            </a:r>
          </a:p>
          <a:p>
            <a:pPr lvl="1"/>
            <a:r>
              <a:rPr lang="en-US" sz="1600" i="1" dirty="0"/>
              <a:t>Acceptable for in state supervised individual</a:t>
            </a:r>
          </a:p>
          <a:p>
            <a:r>
              <a:rPr lang="en-US" sz="2000" dirty="0"/>
              <a:t>Required documentation is provided</a:t>
            </a:r>
          </a:p>
          <a:p>
            <a:pPr algn="ctr"/>
            <a:endParaRPr lang="en-US" sz="2400" dirty="0"/>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16</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CAE1D0D-AE59-415C-952C-F2E00CF5190B}"/>
              </a:ext>
            </a:extLst>
          </p:cNvPr>
          <p:cNvSpPr/>
          <p:nvPr/>
        </p:nvSpPr>
        <p:spPr>
          <a:xfrm>
            <a:off x="0" y="1371600"/>
            <a:ext cx="12192000" cy="151674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45713" y="1934007"/>
            <a:ext cx="4405086" cy="36933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Mandatory</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963771"/>
            <a:ext cx="4405086" cy="3323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Discretionary</a:t>
            </a:r>
          </a:p>
        </p:txBody>
      </p:sp>
      <p:sp>
        <p:nvSpPr>
          <p:cNvPr id="14" name="Content Placeholder 2">
            <a:extLst>
              <a:ext uri="{FF2B5EF4-FFF2-40B4-BE49-F238E27FC236}">
                <a16:creationId xmlns:a16="http://schemas.microsoft.com/office/drawing/2014/main" id="{A67E166C-97B7-4C5C-BF4F-D64ED55A3F88}"/>
              </a:ext>
            </a:extLst>
          </p:cNvPr>
          <p:cNvSpPr txBox="1">
            <a:spLocks/>
          </p:cNvSpPr>
          <p:nvPr/>
        </p:nvSpPr>
        <p:spPr>
          <a:xfrm>
            <a:off x="6876721" y="3193143"/>
            <a:ext cx="4663822" cy="2545312"/>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Receiving state may accept or reject supervision in a manner </a:t>
            </a:r>
            <a:r>
              <a:rPr lang="en-US" sz="2400" u="sng" dirty="0"/>
              <a:t>consistent with the purpose of the compact</a:t>
            </a:r>
            <a:endParaRPr lang="en-US" sz="2400" dirty="0"/>
          </a:p>
          <a:p>
            <a:r>
              <a:rPr lang="en-US" sz="2000" dirty="0"/>
              <a:t>Sending state must justify “WHY”</a:t>
            </a:r>
          </a:p>
          <a:p>
            <a:r>
              <a:rPr lang="en-US" sz="2000" dirty="0"/>
              <a:t>Rejections must include specific reasons for rejection</a:t>
            </a:r>
          </a:p>
          <a:p>
            <a:pPr algn="ctr"/>
            <a:endParaRPr lang="en-US" sz="2400" dirty="0"/>
          </a:p>
        </p:txBody>
      </p:sp>
      <p:sp>
        <p:nvSpPr>
          <p:cNvPr id="7" name="TextBox 6">
            <a:extLst>
              <a:ext uri="{FF2B5EF4-FFF2-40B4-BE49-F238E27FC236}">
                <a16:creationId xmlns:a16="http://schemas.microsoft.com/office/drawing/2014/main" id="{0CC661F9-BEC6-40F3-A259-D3442DCE53D0}"/>
              </a:ext>
            </a:extLst>
          </p:cNvPr>
          <p:cNvSpPr txBox="1"/>
          <p:nvPr/>
        </p:nvSpPr>
        <p:spPr>
          <a:xfrm>
            <a:off x="4479149" y="1103010"/>
            <a:ext cx="3000375" cy="2031325"/>
          </a:xfrm>
          <a:prstGeom prst="rect">
            <a:avLst/>
          </a:prstGeom>
          <a:solidFill>
            <a:srgbClr val="102747"/>
          </a:solidFill>
          <a:ln>
            <a:solidFill>
              <a:schemeClr val="bg1"/>
            </a:solidFill>
          </a:ln>
        </p:spPr>
        <p:txBody>
          <a:bodyPr wrap="square" rtlCol="0">
            <a:spAutoFit/>
          </a:bodyPr>
          <a:lstStyle/>
          <a:p>
            <a:pPr algn="ctr"/>
            <a:r>
              <a:rPr lang="en-US" i="1" dirty="0">
                <a:solidFill>
                  <a:schemeClr val="bg1"/>
                </a:solidFill>
              </a:rPr>
              <a:t>All Transfers should  illustrate</a:t>
            </a:r>
          </a:p>
          <a:p>
            <a:pPr algn="ctr"/>
            <a:r>
              <a:rPr lang="en-US" i="1" dirty="0">
                <a:solidFill>
                  <a:schemeClr val="bg1"/>
                </a:solidFill>
              </a:rPr>
              <a:t>Successful Completion of Supervision</a:t>
            </a:r>
          </a:p>
          <a:p>
            <a:pPr algn="ctr"/>
            <a:r>
              <a:rPr lang="en-US" i="1" dirty="0">
                <a:solidFill>
                  <a:schemeClr val="bg1"/>
                </a:solidFill>
              </a:rPr>
              <a:t>Public Safety</a:t>
            </a:r>
          </a:p>
          <a:p>
            <a:pPr algn="ctr"/>
            <a:r>
              <a:rPr lang="en-US" i="1" dirty="0">
                <a:solidFill>
                  <a:schemeClr val="bg1"/>
                </a:solidFill>
              </a:rPr>
              <a:t>Rehabilitation of supervised individuals </a:t>
            </a:r>
          </a:p>
          <a:p>
            <a:pPr algn="ctr"/>
            <a:r>
              <a:rPr lang="en-US" i="1" dirty="0">
                <a:solidFill>
                  <a:schemeClr val="bg1"/>
                </a:solidFill>
              </a:rPr>
              <a:t>Protect Rights of Victims </a:t>
            </a:r>
          </a:p>
        </p:txBody>
      </p:sp>
    </p:spTree>
    <p:custDataLst>
      <p:tags r:id="rId1"/>
    </p:custDataLst>
    <p:extLst>
      <p:ext uri="{BB962C8B-B14F-4D97-AF65-F5344CB8AC3E}">
        <p14:creationId xmlns:p14="http://schemas.microsoft.com/office/powerpoint/2010/main" val="98020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49D7D4-7A84-4C1A-9B17-98495BB5B714}"/>
              </a:ext>
            </a:extLst>
          </p:cNvPr>
          <p:cNvPicPr>
            <a:picLocks noChangeAspect="1"/>
          </p:cNvPicPr>
          <p:nvPr/>
        </p:nvPicPr>
        <p:blipFill>
          <a:blip r:embed="rId4"/>
          <a:stretch>
            <a:fillRect/>
          </a:stretch>
        </p:blipFill>
        <p:spPr>
          <a:xfrm>
            <a:off x="1098204" y="1483942"/>
            <a:ext cx="5448580" cy="349267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8EF45B5-9C95-485A-BF6E-E6744F1DBD2E}"/>
              </a:ext>
            </a:extLst>
          </p:cNvPr>
          <p:cNvSpPr txBox="1"/>
          <p:nvPr/>
        </p:nvSpPr>
        <p:spPr>
          <a:xfrm>
            <a:off x="5231923" y="1744334"/>
            <a:ext cx="4340994" cy="646331"/>
          </a:xfrm>
          <a:prstGeom prst="rect">
            <a:avLst/>
          </a:prstGeom>
          <a:solidFill>
            <a:srgbClr val="102747"/>
          </a:solidFill>
        </p:spPr>
        <p:txBody>
          <a:bodyPr wrap="square" rtlCol="0">
            <a:spAutoFit/>
          </a:bodyPr>
          <a:lstStyle/>
          <a:p>
            <a:r>
              <a:rPr lang="en-US" dirty="0">
                <a:solidFill>
                  <a:schemeClr val="bg1"/>
                </a:solidFill>
              </a:rPr>
              <a:t>Departure Date can be managed from the Offender’s profile.</a:t>
            </a:r>
          </a:p>
        </p:txBody>
      </p:sp>
      <p:sp>
        <p:nvSpPr>
          <p:cNvPr id="11" name="TextBox 10">
            <a:extLst>
              <a:ext uri="{FF2B5EF4-FFF2-40B4-BE49-F238E27FC236}">
                <a16:creationId xmlns:a16="http://schemas.microsoft.com/office/drawing/2014/main" id="{879E1F27-6B20-4E44-9DE2-9A707F6A2284}"/>
              </a:ext>
            </a:extLst>
          </p:cNvPr>
          <p:cNvSpPr txBox="1"/>
          <p:nvPr/>
        </p:nvSpPr>
        <p:spPr>
          <a:xfrm>
            <a:off x="6319998" y="2444701"/>
            <a:ext cx="4340994" cy="923330"/>
          </a:xfrm>
          <a:prstGeom prst="rect">
            <a:avLst/>
          </a:prstGeom>
          <a:solidFill>
            <a:srgbClr val="102747"/>
          </a:solidFill>
        </p:spPr>
        <p:txBody>
          <a:bodyPr wrap="square" rtlCol="0">
            <a:spAutoFit/>
          </a:bodyPr>
          <a:lstStyle/>
          <a:p>
            <a:r>
              <a:rPr lang="en-US" dirty="0">
                <a:solidFill>
                  <a:schemeClr val="bg1"/>
                </a:solidFill>
              </a:rPr>
              <a:t>Use the help points to ensure appropriate reason is selected and any additional documentation requirements</a:t>
            </a:r>
          </a:p>
        </p:txBody>
      </p:sp>
      <p:sp>
        <p:nvSpPr>
          <p:cNvPr id="8" name="Title 1">
            <a:extLst>
              <a:ext uri="{FF2B5EF4-FFF2-40B4-BE49-F238E27FC236}">
                <a16:creationId xmlns:a16="http://schemas.microsoft.com/office/drawing/2014/main" id="{F835667D-A963-42DE-BBA2-0AA6276C2A6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Reason for Transfer</a:t>
            </a:r>
          </a:p>
        </p:txBody>
      </p:sp>
      <p:sp>
        <p:nvSpPr>
          <p:cNvPr id="9" name="Rectangle 8">
            <a:extLst>
              <a:ext uri="{FF2B5EF4-FFF2-40B4-BE49-F238E27FC236}">
                <a16:creationId xmlns:a16="http://schemas.microsoft.com/office/drawing/2014/main" id="{A5AFCCD3-8C48-431B-B69F-94D2CA59BCF9}"/>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a:extLst>
              <a:ext uri="{FF2B5EF4-FFF2-40B4-BE49-F238E27FC236}">
                <a16:creationId xmlns:a16="http://schemas.microsoft.com/office/drawing/2014/main" id="{3E694AFF-C9F2-42C9-A198-30B665108A5D}"/>
              </a:ext>
            </a:extLst>
          </p:cNvPr>
          <p:cNvSpPr>
            <a:spLocks noGrp="1"/>
          </p:cNvSpPr>
          <p:nvPr>
            <p:ph type="sldNum" sz="quarter" idx="12"/>
          </p:nvPr>
        </p:nvSpPr>
        <p:spPr/>
        <p:txBody>
          <a:bodyPr/>
          <a:lstStyle/>
          <a:p>
            <a:fld id="{270D53C3-D890-4AF1-9878-19640C9CFA2D}" type="slidenum">
              <a:rPr lang="en-US" smtClean="0"/>
              <a:t>17</a:t>
            </a:fld>
            <a:endParaRPr lang="en-US"/>
          </a:p>
        </p:txBody>
      </p:sp>
    </p:spTree>
    <p:custDataLst>
      <p:tags r:id="rId1"/>
    </p:custDataLst>
    <p:extLst>
      <p:ext uri="{BB962C8B-B14F-4D97-AF65-F5344CB8AC3E}">
        <p14:creationId xmlns:p14="http://schemas.microsoft.com/office/powerpoint/2010/main" val="10212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AB3743-EE8D-5BD2-CCEC-F3D0F618EF6C}"/>
              </a:ext>
            </a:extLst>
          </p:cNvPr>
          <p:cNvSpPr>
            <a:spLocks noGrp="1"/>
          </p:cNvSpPr>
          <p:nvPr>
            <p:ph type="title"/>
          </p:nvPr>
        </p:nvSpPr>
        <p:spPr>
          <a:xfrm>
            <a:off x="275771" y="81948"/>
            <a:ext cx="10515600" cy="1325563"/>
          </a:xfrm>
        </p:spPr>
        <p:txBody>
          <a:bodyPr/>
          <a:lstStyle/>
          <a:p>
            <a:r>
              <a:rPr lang="en-US" dirty="0"/>
              <a:t>Top Reasons for Transfer</a:t>
            </a:r>
          </a:p>
        </p:txBody>
      </p:sp>
      <p:sp>
        <p:nvSpPr>
          <p:cNvPr id="4" name="Text Placeholder 3">
            <a:extLst>
              <a:ext uri="{FF2B5EF4-FFF2-40B4-BE49-F238E27FC236}">
                <a16:creationId xmlns:a16="http://schemas.microsoft.com/office/drawing/2014/main" id="{07B3F71D-5F35-BAEB-7511-A2457764DD91}"/>
              </a:ext>
            </a:extLst>
          </p:cNvPr>
          <p:cNvSpPr>
            <a:spLocks noGrp="1"/>
          </p:cNvSpPr>
          <p:nvPr>
            <p:ph type="body" idx="1"/>
          </p:nvPr>
        </p:nvSpPr>
        <p:spPr/>
        <p:txBody>
          <a:bodyPr>
            <a:noAutofit/>
          </a:bodyPr>
          <a:lstStyle/>
          <a:p>
            <a:pPr algn="ctr"/>
            <a:r>
              <a:rPr lang="en-US" sz="4000" dirty="0"/>
              <a:t>Resident of the Receiving State</a:t>
            </a:r>
          </a:p>
        </p:txBody>
      </p:sp>
      <p:sp>
        <p:nvSpPr>
          <p:cNvPr id="5" name="Content Placeholder 4">
            <a:extLst>
              <a:ext uri="{FF2B5EF4-FFF2-40B4-BE49-F238E27FC236}">
                <a16:creationId xmlns:a16="http://schemas.microsoft.com/office/drawing/2014/main" id="{5D93011F-936D-51FC-0C92-C94F96526378}"/>
              </a:ext>
            </a:extLst>
          </p:cNvPr>
          <p:cNvSpPr>
            <a:spLocks noGrp="1"/>
          </p:cNvSpPr>
          <p:nvPr>
            <p:ph sz="half" idx="2"/>
          </p:nvPr>
        </p:nvSpPr>
        <p:spPr>
          <a:solidFill>
            <a:srgbClr val="102747">
              <a:alpha val="43000"/>
            </a:srgbClr>
          </a:solidFill>
        </p:spPr>
        <p:txBody>
          <a:bodyPr/>
          <a:lstStyle/>
          <a:p>
            <a:r>
              <a:rPr lang="en-US" dirty="0"/>
              <a:t>Lived in the receiving state for 1 year prior to either:</a:t>
            </a:r>
          </a:p>
          <a:p>
            <a:pPr lvl="1"/>
            <a:r>
              <a:rPr lang="en-US" dirty="0"/>
              <a:t>Supervision start date; or</a:t>
            </a:r>
          </a:p>
          <a:p>
            <a:pPr lvl="1"/>
            <a:r>
              <a:rPr lang="en-US" dirty="0"/>
              <a:t>Sentencing date</a:t>
            </a:r>
          </a:p>
        </p:txBody>
      </p:sp>
      <p:sp>
        <p:nvSpPr>
          <p:cNvPr id="6" name="Text Placeholder 5">
            <a:extLst>
              <a:ext uri="{FF2B5EF4-FFF2-40B4-BE49-F238E27FC236}">
                <a16:creationId xmlns:a16="http://schemas.microsoft.com/office/drawing/2014/main" id="{33A7F602-C3DB-1112-8219-8B0D30225848}"/>
              </a:ext>
            </a:extLst>
          </p:cNvPr>
          <p:cNvSpPr>
            <a:spLocks noGrp="1"/>
          </p:cNvSpPr>
          <p:nvPr>
            <p:ph type="body" sz="quarter" idx="3"/>
          </p:nvPr>
        </p:nvSpPr>
        <p:spPr/>
        <p:txBody>
          <a:bodyPr>
            <a:noAutofit/>
          </a:bodyPr>
          <a:lstStyle/>
          <a:p>
            <a:pPr algn="ctr"/>
            <a:r>
              <a:rPr lang="en-US" sz="4000" dirty="0"/>
              <a:t>Has supportive Resident Family</a:t>
            </a:r>
          </a:p>
        </p:txBody>
      </p:sp>
      <p:sp>
        <p:nvSpPr>
          <p:cNvPr id="7" name="Content Placeholder 6">
            <a:extLst>
              <a:ext uri="{FF2B5EF4-FFF2-40B4-BE49-F238E27FC236}">
                <a16:creationId xmlns:a16="http://schemas.microsoft.com/office/drawing/2014/main" id="{93B33BB7-AC57-8E05-E3F1-D092D7C20502}"/>
              </a:ext>
            </a:extLst>
          </p:cNvPr>
          <p:cNvSpPr>
            <a:spLocks noGrp="1"/>
          </p:cNvSpPr>
          <p:nvPr>
            <p:ph sz="quarter" idx="4"/>
          </p:nvPr>
        </p:nvSpPr>
        <p:spPr>
          <a:solidFill>
            <a:srgbClr val="102747">
              <a:alpha val="43000"/>
            </a:srgbClr>
          </a:solidFill>
        </p:spPr>
        <p:txBody>
          <a:bodyPr/>
          <a:lstStyle/>
          <a:p>
            <a:r>
              <a:rPr lang="en-US" dirty="0"/>
              <a:t>Parent, grandparent, aunt, uncle, adult child, adult sibling, spouse, legal guardian, or step-parent;</a:t>
            </a:r>
          </a:p>
          <a:p>
            <a:r>
              <a:rPr lang="en-US" dirty="0"/>
              <a:t>Lived in the receiving state for at least 180 days; and</a:t>
            </a:r>
          </a:p>
          <a:p>
            <a:r>
              <a:rPr lang="en-US" dirty="0"/>
              <a:t>Transfer must explain how family will support the supervised individual.</a:t>
            </a:r>
          </a:p>
          <a:p>
            <a:endParaRPr lang="en-US" dirty="0"/>
          </a:p>
        </p:txBody>
      </p:sp>
      <p:sp>
        <p:nvSpPr>
          <p:cNvPr id="2" name="Slide Number Placeholder 1">
            <a:extLst>
              <a:ext uri="{FF2B5EF4-FFF2-40B4-BE49-F238E27FC236}">
                <a16:creationId xmlns:a16="http://schemas.microsoft.com/office/drawing/2014/main" id="{9A600132-EC09-F9A9-8F15-5138F785D04E}"/>
              </a:ext>
            </a:extLst>
          </p:cNvPr>
          <p:cNvSpPr>
            <a:spLocks noGrp="1"/>
          </p:cNvSpPr>
          <p:nvPr>
            <p:ph type="sldNum" sz="quarter" idx="12"/>
          </p:nvPr>
        </p:nvSpPr>
        <p:spPr/>
        <p:txBody>
          <a:bodyPr/>
          <a:lstStyle/>
          <a:p>
            <a:fld id="{270D53C3-D890-4AF1-9878-19640C9CFA2D}" type="slidenum">
              <a:rPr lang="en-US" smtClean="0"/>
              <a:t>18</a:t>
            </a:fld>
            <a:endParaRPr lang="en-US" dirty="0"/>
          </a:p>
        </p:txBody>
      </p:sp>
      <p:sp>
        <p:nvSpPr>
          <p:cNvPr id="10" name="Rectangle 9">
            <a:extLst>
              <a:ext uri="{FF2B5EF4-FFF2-40B4-BE49-F238E27FC236}">
                <a16:creationId xmlns:a16="http://schemas.microsoft.com/office/drawing/2014/main" id="{98AC0738-7A55-5C80-237E-5A80A5512A0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687C145E-60AC-09CD-13F0-D5249BB7CCAF}"/>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2066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EA985AC-FABE-41BC-9C55-4F7B80B572A3}"/>
              </a:ext>
            </a:extLst>
          </p:cNvPr>
          <p:cNvSpPr txBox="1">
            <a:spLocks/>
          </p:cNvSpPr>
          <p:nvPr/>
        </p:nvSpPr>
        <p:spPr>
          <a:xfrm>
            <a:off x="583575" y="80626"/>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mj-lt"/>
                <a:ea typeface="+mj-ea"/>
                <a:cs typeface="+mj-cs"/>
              </a:rPr>
              <a:t>Justification for Transfer</a:t>
            </a:r>
          </a:p>
        </p:txBody>
      </p:sp>
      <p:sp>
        <p:nvSpPr>
          <p:cNvPr id="12" name="TextBox 11">
            <a:extLst>
              <a:ext uri="{FF2B5EF4-FFF2-40B4-BE49-F238E27FC236}">
                <a16:creationId xmlns:a16="http://schemas.microsoft.com/office/drawing/2014/main" id="{8ADE20D8-9E4D-432C-BBDD-6E258C25099C}"/>
              </a:ext>
            </a:extLst>
          </p:cNvPr>
          <p:cNvSpPr txBox="1"/>
          <p:nvPr/>
        </p:nvSpPr>
        <p:spPr>
          <a:xfrm>
            <a:off x="105878" y="2127184"/>
            <a:ext cx="4533177" cy="4096636"/>
          </a:xfrm>
          <a:prstGeom prst="rect">
            <a:avLst/>
          </a:prstGeom>
        </p:spPr>
        <p:txBody>
          <a:bodyPr vert="horz" lIns="91440" tIns="45720" rIns="91440" bIns="45720" rtlCol="0">
            <a:normAutofit/>
          </a:bodyPr>
          <a:lstStyle/>
          <a:p>
            <a:pPr>
              <a:lnSpc>
                <a:spcPct val="90000"/>
              </a:lnSpc>
              <a:spcAft>
                <a:spcPts val="600"/>
              </a:spcAft>
            </a:pPr>
            <a:r>
              <a:rPr lang="en-US" sz="2400" b="1" dirty="0"/>
              <a:t>Detailed VERIFIED justifications!!!</a:t>
            </a:r>
          </a:p>
          <a:p>
            <a:pPr marL="342900" indent="-228600">
              <a:lnSpc>
                <a:spcPct val="90000"/>
              </a:lnSpc>
              <a:spcAft>
                <a:spcPts val="600"/>
              </a:spcAft>
              <a:buFont typeface="Arial" panose="020B0604020202020204" pitchFamily="34" charset="0"/>
              <a:buChar char="•"/>
            </a:pPr>
            <a:r>
              <a:rPr lang="en-US" sz="2000" dirty="0"/>
              <a:t>Why is the supervised individual going to be more successful in the Receiving State?</a:t>
            </a:r>
          </a:p>
          <a:p>
            <a:pPr marL="342900" indent="-228600">
              <a:lnSpc>
                <a:spcPct val="90000"/>
              </a:lnSpc>
              <a:spcAft>
                <a:spcPts val="600"/>
              </a:spcAft>
              <a:buFont typeface="Arial" panose="020B0604020202020204" pitchFamily="34" charset="0"/>
              <a:buChar char="•"/>
            </a:pPr>
            <a:r>
              <a:rPr lang="en-US" sz="2000" dirty="0"/>
              <a:t>Describe support system</a:t>
            </a:r>
          </a:p>
          <a:p>
            <a:pPr marL="342900" indent="-228600">
              <a:lnSpc>
                <a:spcPct val="90000"/>
              </a:lnSpc>
              <a:spcAft>
                <a:spcPts val="600"/>
              </a:spcAft>
              <a:buFont typeface="Arial" panose="020B0604020202020204" pitchFamily="34" charset="0"/>
              <a:buChar char="•"/>
            </a:pPr>
            <a:r>
              <a:rPr lang="en-US" sz="2000" dirty="0"/>
              <a:t>Means of support</a:t>
            </a:r>
          </a:p>
          <a:p>
            <a:pPr marL="342900" indent="-228600">
              <a:lnSpc>
                <a:spcPct val="90000"/>
              </a:lnSpc>
              <a:spcAft>
                <a:spcPts val="600"/>
              </a:spcAft>
              <a:buFont typeface="Arial" panose="020B0604020202020204" pitchFamily="34" charset="0"/>
              <a:buChar char="•"/>
            </a:pPr>
            <a:r>
              <a:rPr lang="en-US" sz="2000" dirty="0"/>
              <a:t>Living situation</a:t>
            </a:r>
          </a:p>
          <a:p>
            <a:pPr marL="342900" indent="-228600">
              <a:lnSpc>
                <a:spcPct val="90000"/>
              </a:lnSpc>
              <a:spcAft>
                <a:spcPts val="600"/>
              </a:spcAft>
              <a:buFont typeface="Arial" panose="020B0604020202020204" pitchFamily="34" charset="0"/>
              <a:buChar char="•"/>
            </a:pPr>
            <a:r>
              <a:rPr lang="en-US" sz="2000" dirty="0"/>
              <a:t>Use clear, concise language; no abbreviations</a:t>
            </a:r>
          </a:p>
        </p:txBody>
      </p:sp>
      <p:sp>
        <p:nvSpPr>
          <p:cNvPr id="28" name="Rectangle 2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3BD572E-FD08-417A-83C9-C86A7254B092}"/>
              </a:ext>
            </a:extLst>
          </p:cNvPr>
          <p:cNvPicPr>
            <a:picLocks noChangeAspect="1"/>
          </p:cNvPicPr>
          <p:nvPr/>
        </p:nvPicPr>
        <p:blipFill rotWithShape="1">
          <a:blip r:embed="rId4"/>
          <a:srcRect b="40815"/>
          <a:stretch/>
        </p:blipFill>
        <p:spPr>
          <a:xfrm>
            <a:off x="5405862" y="1864313"/>
            <a:ext cx="6019331" cy="3126127"/>
          </a:xfrm>
          <a:prstGeom prst="rect">
            <a:avLst/>
          </a:prstGeom>
          <a:effectLst/>
        </p:spPr>
      </p:pic>
      <p:sp>
        <p:nvSpPr>
          <p:cNvPr id="22" name="Rectangle 21">
            <a:extLst>
              <a:ext uri="{FF2B5EF4-FFF2-40B4-BE49-F238E27FC236}">
                <a16:creationId xmlns:a16="http://schemas.microsoft.com/office/drawing/2014/main" id="{757A8B83-93E5-40AB-BD88-49B0C5DBF680}"/>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Content Placeholder 6">
            <a:extLst>
              <a:ext uri="{FF2B5EF4-FFF2-40B4-BE49-F238E27FC236}">
                <a16:creationId xmlns:a16="http://schemas.microsoft.com/office/drawing/2014/main" id="{C57A79EB-760B-4DD0-8E06-3831693CD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1324" y="4855699"/>
            <a:ext cx="2002301" cy="2002301"/>
          </a:xfrm>
          <a:prstGeom prst="rect">
            <a:avLst/>
          </a:prstGeom>
        </p:spPr>
      </p:pic>
      <p:sp>
        <p:nvSpPr>
          <p:cNvPr id="2" name="Slide Number Placeholder 1">
            <a:extLst>
              <a:ext uri="{FF2B5EF4-FFF2-40B4-BE49-F238E27FC236}">
                <a16:creationId xmlns:a16="http://schemas.microsoft.com/office/drawing/2014/main" id="{B32DFFB9-4FB1-49AB-B19E-E32CEFA23DD7}"/>
              </a:ext>
            </a:extLst>
          </p:cNvPr>
          <p:cNvSpPr>
            <a:spLocks noGrp="1"/>
          </p:cNvSpPr>
          <p:nvPr>
            <p:ph type="sldNum" sz="quarter" idx="12"/>
          </p:nvPr>
        </p:nvSpPr>
        <p:spPr/>
        <p:txBody>
          <a:bodyPr/>
          <a:lstStyle/>
          <a:p>
            <a:fld id="{270D53C3-D890-4AF1-9878-19640C9CFA2D}" type="slidenum">
              <a:rPr lang="en-US" smtClean="0"/>
              <a:t>19</a:t>
            </a:fld>
            <a:endParaRPr lang="en-US"/>
          </a:p>
        </p:txBody>
      </p:sp>
    </p:spTree>
    <p:custDataLst>
      <p:tags r:id="rId1"/>
    </p:custDataLst>
    <p:extLst>
      <p:ext uri="{BB962C8B-B14F-4D97-AF65-F5344CB8AC3E}">
        <p14:creationId xmlns:p14="http://schemas.microsoft.com/office/powerpoint/2010/main" val="68101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0" y="2032922"/>
            <a:ext cx="4760685" cy="2736398"/>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09575" y="2760900"/>
            <a:ext cx="3751796" cy="1336200"/>
          </a:xfrm>
        </p:spPr>
        <p:txBody>
          <a:bodyPr wrap="square" lIns="0" tIns="0" rIns="0" bIns="0" anchor="ctr">
            <a:spAutoFit/>
          </a:bodyPr>
          <a:lstStyle/>
          <a:p>
            <a:r>
              <a:rPr lang="en-US" sz="4800" dirty="0">
                <a:solidFill>
                  <a:schemeClr val="bg1"/>
                </a:solidFill>
              </a:rPr>
              <a:t>Presentation Objectives</a:t>
            </a:r>
          </a:p>
        </p:txBody>
      </p:sp>
      <p:sp>
        <p:nvSpPr>
          <p:cNvPr id="13" name="Content Placeholder 2">
            <a:extLst>
              <a:ext uri="{FF2B5EF4-FFF2-40B4-BE49-F238E27FC236}">
                <a16:creationId xmlns:a16="http://schemas.microsoft.com/office/drawing/2014/main" id="{38EAB450-4F3F-492D-9E02-777E3AE49528}"/>
              </a:ext>
            </a:extLst>
          </p:cNvPr>
          <p:cNvSpPr txBox="1">
            <a:spLocks/>
          </p:cNvSpPr>
          <p:nvPr/>
        </p:nvSpPr>
        <p:spPr>
          <a:xfrm>
            <a:off x="5049680" y="644984"/>
            <a:ext cx="6490863" cy="7140416"/>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4000" dirty="0">
                <a:solidFill>
                  <a:srgbClr val="102747"/>
                </a:solidFill>
              </a:rPr>
              <a:t>Today you will learn about:</a:t>
            </a:r>
          </a:p>
          <a:p>
            <a:pPr>
              <a:lnSpc>
                <a:spcPct val="100000"/>
              </a:lnSpc>
              <a:spcBef>
                <a:spcPts val="0"/>
              </a:spcBef>
              <a:spcAft>
                <a:spcPts val="600"/>
              </a:spcAft>
            </a:pPr>
            <a:endParaRPr lang="en-US" dirty="0"/>
          </a:p>
          <a:p>
            <a:pPr>
              <a:lnSpc>
                <a:spcPct val="100000"/>
              </a:lnSpc>
              <a:spcBef>
                <a:spcPts val="0"/>
              </a:spcBef>
              <a:spcAft>
                <a:spcPts val="600"/>
              </a:spcAft>
            </a:pPr>
            <a:r>
              <a:rPr lang="en-US" dirty="0"/>
              <a:t>Overview of the Compact</a:t>
            </a:r>
          </a:p>
          <a:p>
            <a:pPr>
              <a:lnSpc>
                <a:spcPct val="100000"/>
              </a:lnSpc>
              <a:spcBef>
                <a:spcPts val="0"/>
              </a:spcBef>
              <a:spcAft>
                <a:spcPts val="600"/>
              </a:spcAft>
            </a:pPr>
            <a:r>
              <a:rPr lang="en-US" dirty="0"/>
              <a:t>Eligibility for Transfer</a:t>
            </a:r>
          </a:p>
          <a:p>
            <a:pPr>
              <a:lnSpc>
                <a:spcPct val="100000"/>
              </a:lnSpc>
              <a:spcBef>
                <a:spcPts val="0"/>
              </a:spcBef>
              <a:spcAft>
                <a:spcPts val="600"/>
              </a:spcAft>
            </a:pPr>
            <a:r>
              <a:rPr lang="en-US" dirty="0"/>
              <a:t>Transfer Process/Investigation</a:t>
            </a:r>
          </a:p>
          <a:p>
            <a:pPr>
              <a:lnSpc>
                <a:spcPct val="100000"/>
              </a:lnSpc>
              <a:spcBef>
                <a:spcPts val="0"/>
              </a:spcBef>
              <a:spcAft>
                <a:spcPts val="600"/>
              </a:spcAft>
            </a:pPr>
            <a:r>
              <a:rPr lang="en-US" dirty="0"/>
              <a:t>Supervision in the Receiving State</a:t>
            </a:r>
          </a:p>
          <a:p>
            <a:pPr>
              <a:lnSpc>
                <a:spcPct val="100000"/>
              </a:lnSpc>
              <a:spcBef>
                <a:spcPts val="0"/>
              </a:spcBef>
              <a:spcAft>
                <a:spcPts val="600"/>
              </a:spcAft>
            </a:pPr>
            <a:r>
              <a:rPr lang="en-US" dirty="0"/>
              <a:t>Closing a Compact Case</a:t>
            </a:r>
          </a:p>
          <a:p>
            <a:pPr>
              <a:lnSpc>
                <a:spcPct val="100000"/>
              </a:lnSpc>
              <a:spcBef>
                <a:spcPts val="0"/>
              </a:spcBef>
              <a:spcAft>
                <a:spcPts val="600"/>
              </a:spcAft>
            </a:pPr>
            <a:r>
              <a:rPr lang="en-US" dirty="0"/>
              <a:t>Reporting Violations Requiring Retaking</a:t>
            </a:r>
          </a:p>
          <a:p>
            <a:pPr>
              <a:lnSpc>
                <a:spcPct val="100000"/>
              </a:lnSpc>
              <a:spcBef>
                <a:spcPts val="0"/>
              </a:spcBef>
              <a:spcAft>
                <a:spcPts val="600"/>
              </a:spcAft>
            </a:pPr>
            <a:r>
              <a:rPr lang="en-US" dirty="0"/>
              <a:t>Probable Cause Hearing Requirements</a:t>
            </a:r>
          </a:p>
          <a:p>
            <a:pPr>
              <a:lnSpc>
                <a:spcPct val="100000"/>
              </a:lnSpc>
              <a:spcBef>
                <a:spcPts val="0"/>
              </a:spcBef>
              <a:spcAft>
                <a:spcPts val="600"/>
              </a:spcAft>
            </a:pPr>
            <a:r>
              <a:rPr lang="en-US" dirty="0"/>
              <a:t>ICAOS Resources &amp; Training Tools</a:t>
            </a:r>
          </a:p>
          <a:p>
            <a:pPr>
              <a:lnSpc>
                <a:spcPct val="100000"/>
              </a:lnSpc>
              <a:spcBef>
                <a:spcPts val="0"/>
              </a:spcBef>
              <a:spcAft>
                <a:spcPts val="600"/>
              </a:spcAft>
            </a:pPr>
            <a:endParaRPr lang="en-US" dirty="0"/>
          </a:p>
          <a:p>
            <a:pPr>
              <a:lnSpc>
                <a:spcPct val="100000"/>
              </a:lnSpc>
              <a:spcBef>
                <a:spcPts val="0"/>
              </a:spcBef>
              <a:spcAft>
                <a:spcPts val="600"/>
              </a:spcAft>
            </a:pPr>
            <a:endParaRPr lang="en-US" dirty="0"/>
          </a:p>
          <a:p>
            <a:pPr>
              <a:lnSpc>
                <a:spcPct val="100000"/>
              </a:lnSpc>
              <a:spcBef>
                <a:spcPts val="0"/>
              </a:spcBef>
              <a:spcAft>
                <a:spcPts val="600"/>
              </a:spcAft>
            </a:pPr>
            <a:endParaRPr lang="en-US" dirty="0"/>
          </a:p>
          <a:p>
            <a:pPr>
              <a:lnSpc>
                <a:spcPct val="100000"/>
              </a:lnSpc>
              <a:spcBef>
                <a:spcPts val="0"/>
              </a:spcBef>
              <a:spcAft>
                <a:spcPts val="600"/>
              </a:spcAft>
            </a:pPr>
            <a:endParaRPr lang="en-US" dirty="0"/>
          </a:p>
        </p:txBody>
      </p:sp>
    </p:spTree>
    <p:custDataLst>
      <p:tags r:id="rId1"/>
    </p:custDataLst>
    <p:extLst>
      <p:ext uri="{BB962C8B-B14F-4D97-AF65-F5344CB8AC3E}">
        <p14:creationId xmlns:p14="http://schemas.microsoft.com/office/powerpoint/2010/main" val="33642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4209E-9D39-4D1A-9632-D1E42733426D}"/>
              </a:ext>
            </a:extLst>
          </p:cNvPr>
          <p:cNvPicPr>
            <a:picLocks noChangeAspect="1"/>
          </p:cNvPicPr>
          <p:nvPr/>
        </p:nvPicPr>
        <p:blipFill rotWithShape="1">
          <a:blip r:embed="rId4"/>
          <a:srcRect l="1412"/>
          <a:stretch/>
        </p:blipFill>
        <p:spPr>
          <a:xfrm>
            <a:off x="5255393" y="365125"/>
            <a:ext cx="6837955" cy="4495803"/>
          </a:xfrm>
          <a:prstGeom prst="rect">
            <a:avLst/>
          </a:prstGeom>
          <a:ln>
            <a:noFill/>
          </a:ln>
          <a:effectLst>
            <a:outerShdw blurRad="292100" dist="139700" dir="2700000" algn="tl" rotWithShape="0">
              <a:srgbClr val="333333">
                <a:alpha val="65000"/>
              </a:srgbClr>
            </a:outerShdw>
          </a:effectLst>
        </p:spPr>
      </p:pic>
      <p:sp>
        <p:nvSpPr>
          <p:cNvPr id="21" name="Title 1">
            <a:extLst>
              <a:ext uri="{FF2B5EF4-FFF2-40B4-BE49-F238E27FC236}">
                <a16:creationId xmlns:a16="http://schemas.microsoft.com/office/drawing/2014/main" id="{DEA985AC-FABE-41BC-9C55-4F7B80B572A3}"/>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Required Attachments</a:t>
            </a:r>
          </a:p>
        </p:txBody>
      </p:sp>
      <p:sp>
        <p:nvSpPr>
          <p:cNvPr id="22" name="Rectangle 21">
            <a:extLst>
              <a:ext uri="{FF2B5EF4-FFF2-40B4-BE49-F238E27FC236}">
                <a16:creationId xmlns:a16="http://schemas.microsoft.com/office/drawing/2014/main" id="{757A8B83-93E5-40AB-BD88-49B0C5DBF680}"/>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8" name="Content Placeholder 9">
            <a:extLst>
              <a:ext uri="{FF2B5EF4-FFF2-40B4-BE49-F238E27FC236}">
                <a16:creationId xmlns:a16="http://schemas.microsoft.com/office/drawing/2014/main" id="{DD005F45-CE2E-4DF4-AB34-CEC3D33C323F}"/>
              </a:ext>
            </a:extLst>
          </p:cNvPr>
          <p:cNvGraphicFramePr>
            <a:graphicFrameLocks/>
          </p:cNvGraphicFramePr>
          <p:nvPr>
            <p:extLst>
              <p:ext uri="{D42A27DB-BD31-4B8C-83A1-F6EECF244321}">
                <p14:modId xmlns:p14="http://schemas.microsoft.com/office/powerpoint/2010/main" val="3670825908"/>
              </p:ext>
            </p:extLst>
          </p:nvPr>
        </p:nvGraphicFramePr>
        <p:xfrm>
          <a:off x="225599" y="1992429"/>
          <a:ext cx="5799815" cy="4641785"/>
        </p:xfrm>
        <a:graphic>
          <a:graphicData uri="http://schemas.openxmlformats.org/drawingml/2006/table">
            <a:tbl>
              <a:tblPr firstRow="1" bandRow="1">
                <a:tableStyleId>{7DF18680-E054-41AD-8BC1-D1AEF772440D}</a:tableStyleId>
              </a:tblPr>
              <a:tblGrid>
                <a:gridCol w="5799815">
                  <a:extLst>
                    <a:ext uri="{9D8B030D-6E8A-4147-A177-3AD203B41FA5}">
                      <a16:colId xmlns:a16="http://schemas.microsoft.com/office/drawing/2014/main" val="20000"/>
                    </a:ext>
                  </a:extLst>
                </a:gridCol>
              </a:tblGrid>
              <a:tr h="568145">
                <a:tc>
                  <a:txBody>
                    <a:bodyPr/>
                    <a:lstStyle/>
                    <a:p>
                      <a:r>
                        <a:rPr lang="en-US" sz="1800" dirty="0"/>
                        <a:t>Copy of signed Offender Application</a:t>
                      </a:r>
                      <a:endParaRPr lang="en-US" sz="1800" b="0" dirty="0">
                        <a:solidFill>
                          <a:srgbClr val="00006E"/>
                        </a:solidFill>
                      </a:endParaRPr>
                    </a:p>
                  </a:txBody>
                  <a:tcPr marT="45717" marB="45717" anchor="ctr"/>
                </a:tc>
                <a:extLst>
                  <a:ext uri="{0D108BD9-81ED-4DB2-BD59-A6C34878D82A}">
                    <a16:rowId xmlns:a16="http://schemas.microsoft.com/office/drawing/2014/main" val="10000"/>
                  </a:ext>
                </a:extLst>
              </a:tr>
              <a:tr h="568145">
                <a:tc>
                  <a:txBody>
                    <a:bodyPr/>
                    <a:lstStyle/>
                    <a:p>
                      <a:pPr marL="0" lvl="0" indent="0" eaLnBrk="1" hangingPunct="1">
                        <a:buFontTx/>
                        <a:buNone/>
                      </a:pPr>
                      <a:r>
                        <a:rPr lang="en-US" sz="1800" dirty="0"/>
                        <a:t>Instant Offense DETAILS</a:t>
                      </a:r>
                      <a:endParaRPr lang="en-US" sz="1800" dirty="0">
                        <a:solidFill>
                          <a:srgbClr val="00006E"/>
                        </a:solidFill>
                      </a:endParaRPr>
                    </a:p>
                  </a:txBody>
                  <a:tcPr marT="45717" marB="45717" anchor="ctr"/>
                </a:tc>
                <a:extLst>
                  <a:ext uri="{0D108BD9-81ED-4DB2-BD59-A6C34878D82A}">
                    <a16:rowId xmlns:a16="http://schemas.microsoft.com/office/drawing/2014/main" val="10001"/>
                  </a:ext>
                </a:extLst>
              </a:tr>
              <a:tr h="568145">
                <a:tc>
                  <a:txBody>
                    <a:bodyPr/>
                    <a:lstStyle/>
                    <a:p>
                      <a:r>
                        <a:rPr lang="en-US" sz="1800" dirty="0"/>
                        <a:t>Photo</a:t>
                      </a:r>
                      <a:endParaRPr lang="en-US" sz="1800" dirty="0">
                        <a:solidFill>
                          <a:srgbClr val="00006E"/>
                        </a:solidFill>
                      </a:endParaRPr>
                    </a:p>
                  </a:txBody>
                  <a:tcPr marT="45717" marB="45717" anchor="ctr"/>
                </a:tc>
                <a:extLst>
                  <a:ext uri="{0D108BD9-81ED-4DB2-BD59-A6C34878D82A}">
                    <a16:rowId xmlns:a16="http://schemas.microsoft.com/office/drawing/2014/main" val="10002"/>
                  </a:ext>
                </a:extLst>
              </a:tr>
              <a:tr h="568145">
                <a:tc>
                  <a:txBody>
                    <a:bodyPr/>
                    <a:lstStyle/>
                    <a:p>
                      <a:r>
                        <a:rPr lang="en-US" sz="1800" dirty="0"/>
                        <a:t>Conditions of Supervision</a:t>
                      </a:r>
                      <a:endParaRPr lang="en-US" sz="1800" dirty="0">
                        <a:solidFill>
                          <a:srgbClr val="00006E"/>
                        </a:solidFill>
                      </a:endParaRPr>
                    </a:p>
                  </a:txBody>
                  <a:tcPr marT="45717" marB="45717" anchor="ctr"/>
                </a:tc>
                <a:extLst>
                  <a:ext uri="{0D108BD9-81ED-4DB2-BD59-A6C34878D82A}">
                    <a16:rowId xmlns:a16="http://schemas.microsoft.com/office/drawing/2014/main" val="10003"/>
                  </a:ext>
                </a:extLst>
              </a:tr>
              <a:tr h="568145">
                <a:tc>
                  <a:txBody>
                    <a:bodyPr/>
                    <a:lstStyle/>
                    <a:p>
                      <a:r>
                        <a:rPr lang="en-US" sz="1800" dirty="0"/>
                        <a:t>Financial</a:t>
                      </a:r>
                      <a:r>
                        <a:rPr lang="en-US" sz="1800" baseline="0" dirty="0"/>
                        <a:t> Obligations (order by Court)</a:t>
                      </a:r>
                      <a:endParaRPr lang="en-US" sz="1800" dirty="0">
                        <a:solidFill>
                          <a:srgbClr val="00006E"/>
                        </a:solidFill>
                      </a:endParaRPr>
                    </a:p>
                  </a:txBody>
                  <a:tcPr marT="45717" marB="45717" anchor="ctr"/>
                </a:tc>
                <a:extLst>
                  <a:ext uri="{0D108BD9-81ED-4DB2-BD59-A6C34878D82A}">
                    <a16:rowId xmlns:a16="http://schemas.microsoft.com/office/drawing/2014/main" val="10004"/>
                  </a:ext>
                </a:extLst>
              </a:tr>
              <a:tr h="994261">
                <a:tc>
                  <a:txBody>
                    <a:bodyPr/>
                    <a:lstStyle/>
                    <a:p>
                      <a:r>
                        <a:rPr lang="en-US" sz="1800" dirty="0"/>
                        <a:t>Supervision history (only if currently on supervision for more than 30 calendar days)</a:t>
                      </a:r>
                      <a:endParaRPr lang="en-US" sz="1800" dirty="0">
                        <a:solidFill>
                          <a:srgbClr val="00006E"/>
                        </a:solidFill>
                      </a:endParaRPr>
                    </a:p>
                  </a:txBody>
                  <a:tcPr marT="45717" marB="45717" anchor="ctr"/>
                </a:tc>
                <a:extLst>
                  <a:ext uri="{0D108BD9-81ED-4DB2-BD59-A6C34878D82A}">
                    <a16:rowId xmlns:a16="http://schemas.microsoft.com/office/drawing/2014/main" val="10005"/>
                  </a:ext>
                </a:extLst>
              </a:tr>
              <a:tr h="806799">
                <a:tc>
                  <a:txBody>
                    <a:bodyPr/>
                    <a:lstStyle/>
                    <a:p>
                      <a:r>
                        <a:rPr lang="en-US" sz="1800" dirty="0"/>
                        <a:t>PSI</a:t>
                      </a:r>
                      <a:r>
                        <a:rPr lang="en-US" sz="1800" baseline="0" dirty="0"/>
                        <a:t> (if it exists or is not prohibited for distribution)</a:t>
                      </a:r>
                      <a:endParaRPr lang="en-US" sz="1800" dirty="0">
                        <a:solidFill>
                          <a:srgbClr val="00006E"/>
                        </a:solidFill>
                      </a:endParaRPr>
                    </a:p>
                  </a:txBody>
                  <a:tcPr marT="45717" marB="45717" anchor="ctr"/>
                </a:tc>
                <a:extLst>
                  <a:ext uri="{0D108BD9-81ED-4DB2-BD59-A6C34878D82A}">
                    <a16:rowId xmlns:a16="http://schemas.microsoft.com/office/drawing/2014/main" val="10006"/>
                  </a:ext>
                </a:extLst>
              </a:tr>
            </a:tbl>
          </a:graphicData>
        </a:graphic>
      </p:graphicFrame>
      <p:graphicFrame>
        <p:nvGraphicFramePr>
          <p:cNvPr id="9" name="Content Placeholder 1">
            <a:extLst>
              <a:ext uri="{FF2B5EF4-FFF2-40B4-BE49-F238E27FC236}">
                <a16:creationId xmlns:a16="http://schemas.microsoft.com/office/drawing/2014/main" id="{D754D3D0-4312-4129-B4A6-1BA17489A023}"/>
              </a:ext>
            </a:extLst>
          </p:cNvPr>
          <p:cNvGraphicFramePr>
            <a:graphicFrameLocks/>
          </p:cNvGraphicFramePr>
          <p:nvPr>
            <p:extLst>
              <p:ext uri="{D42A27DB-BD31-4B8C-83A1-F6EECF244321}">
                <p14:modId xmlns:p14="http://schemas.microsoft.com/office/powerpoint/2010/main" val="1228275216"/>
              </p:ext>
            </p:extLst>
          </p:nvPr>
        </p:nvGraphicFramePr>
        <p:xfrm>
          <a:off x="5125549" y="3243511"/>
          <a:ext cx="4038600" cy="2285606"/>
        </p:xfrm>
        <a:graphic>
          <a:graphicData uri="http://schemas.openxmlformats.org/drawingml/2006/table">
            <a:tbl>
              <a:tblPr firstRow="1" bandRow="1">
                <a:tableStyleId>{EB344D84-9AFB-497E-A393-DC336BA19D2E}</a:tableStyleId>
              </a:tblPr>
              <a:tblGrid>
                <a:gridCol w="4038600">
                  <a:extLst>
                    <a:ext uri="{9D8B030D-6E8A-4147-A177-3AD203B41FA5}">
                      <a16:colId xmlns:a16="http://schemas.microsoft.com/office/drawing/2014/main" val="20000"/>
                    </a:ext>
                  </a:extLst>
                </a:gridCol>
              </a:tblGrid>
              <a:tr h="1736725">
                <a:tc>
                  <a:txBody>
                    <a:bodyPr/>
                    <a:lstStyle/>
                    <a:p>
                      <a:r>
                        <a:rPr lang="en-US" sz="1800" dirty="0">
                          <a:solidFill>
                            <a:srgbClr val="00006E"/>
                          </a:solidFill>
                        </a:rPr>
                        <a:t>If Applicable:</a:t>
                      </a:r>
                    </a:p>
                    <a:p>
                      <a:pPr marL="285750" indent="-285750">
                        <a:buFont typeface="Arial" pitchFamily="34" charset="0"/>
                        <a:buChar char="•"/>
                      </a:pPr>
                      <a:r>
                        <a:rPr lang="en-US" sz="1800" dirty="0">
                          <a:solidFill>
                            <a:srgbClr val="00006E"/>
                          </a:solidFill>
                        </a:rPr>
                        <a:t>Sex</a:t>
                      </a:r>
                      <a:r>
                        <a:rPr lang="en-US" sz="1800" baseline="0" dirty="0">
                          <a:solidFill>
                            <a:srgbClr val="00006E"/>
                          </a:solidFill>
                        </a:rPr>
                        <a:t> offender registration requirements</a:t>
                      </a:r>
                    </a:p>
                    <a:p>
                      <a:pPr marL="285750" indent="-285750">
                        <a:buFont typeface="Arial" pitchFamily="34" charset="0"/>
                        <a:buChar char="•"/>
                      </a:pPr>
                      <a:r>
                        <a:rPr lang="en-US" sz="1800" baseline="0" dirty="0">
                          <a:solidFill>
                            <a:srgbClr val="00006E"/>
                          </a:solidFill>
                        </a:rPr>
                        <a:t>Orders of restriction</a:t>
                      </a:r>
                    </a:p>
                    <a:p>
                      <a:pPr marL="285750" indent="-285750">
                        <a:buFont typeface="Arial" pitchFamily="34" charset="0"/>
                        <a:buChar char="•"/>
                      </a:pPr>
                      <a:r>
                        <a:rPr lang="en-US" sz="1800" baseline="0" dirty="0">
                          <a:solidFill>
                            <a:srgbClr val="00006E"/>
                          </a:solidFill>
                        </a:rPr>
                        <a:t>Known protective orders</a:t>
                      </a:r>
                    </a:p>
                    <a:p>
                      <a:pPr marL="285750" indent="-285750">
                        <a:buFont typeface="Arial" pitchFamily="34" charset="0"/>
                        <a:buChar char="•"/>
                      </a:pPr>
                      <a:r>
                        <a:rPr lang="en-US" sz="1800" baseline="0" dirty="0">
                          <a:solidFill>
                            <a:srgbClr val="00006E"/>
                          </a:solidFill>
                        </a:rPr>
                        <a:t>Known gang affiliation</a:t>
                      </a:r>
                    </a:p>
                    <a:p>
                      <a:pPr marL="285750" indent="-285750">
                        <a:buFont typeface="Arial" pitchFamily="34" charset="0"/>
                        <a:buChar char="•"/>
                      </a:pPr>
                      <a:r>
                        <a:rPr lang="en-US" sz="1800" baseline="0" dirty="0">
                          <a:solidFill>
                            <a:srgbClr val="00006E"/>
                          </a:solidFill>
                        </a:rPr>
                        <a:t>Prison discipline and mental health history of last 2 years</a:t>
                      </a:r>
                      <a:endParaRPr lang="en-US" sz="1800" dirty="0">
                        <a:solidFill>
                          <a:srgbClr val="00006E"/>
                        </a:solidFill>
                      </a:endParaRPr>
                    </a:p>
                  </a:txBody>
                  <a:tcPr marT="45523" marB="45523"/>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BFD75BAD-CBF5-4183-B0C9-E448922957BA}"/>
              </a:ext>
            </a:extLst>
          </p:cNvPr>
          <p:cNvSpPr>
            <a:spLocks noGrp="1"/>
          </p:cNvSpPr>
          <p:nvPr>
            <p:ph type="sldNum" sz="quarter" idx="12"/>
          </p:nvPr>
        </p:nvSpPr>
        <p:spPr/>
        <p:txBody>
          <a:bodyPr/>
          <a:lstStyle/>
          <a:p>
            <a:fld id="{270D53C3-D890-4AF1-9878-19640C9CFA2D}" type="slidenum">
              <a:rPr lang="en-US" smtClean="0"/>
              <a:t>20</a:t>
            </a:fld>
            <a:endParaRPr lang="en-US"/>
          </a:p>
        </p:txBody>
      </p:sp>
    </p:spTree>
    <p:custDataLst>
      <p:tags r:id="rId1"/>
    </p:custDataLst>
    <p:extLst>
      <p:ext uri="{BB962C8B-B14F-4D97-AF65-F5344CB8AC3E}">
        <p14:creationId xmlns:p14="http://schemas.microsoft.com/office/powerpoint/2010/main" val="269120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EA985AC-FABE-41BC-9C55-4F7B80B572A3}"/>
              </a:ext>
            </a:extLst>
          </p:cNvPr>
          <p:cNvSpPr txBox="1">
            <a:spLocks/>
          </p:cNvSpPr>
          <p:nvPr/>
        </p:nvSpPr>
        <p:spPr>
          <a:xfrm>
            <a:off x="275771" y="0"/>
            <a:ext cx="3757419"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mj-lt"/>
                <a:ea typeface="+mj-ea"/>
                <a:cs typeface="+mj-cs"/>
              </a:rPr>
              <a:t>Offense Details</a:t>
            </a:r>
          </a:p>
        </p:txBody>
      </p:sp>
      <p:sp>
        <p:nvSpPr>
          <p:cNvPr id="28" name="Rectangle 2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7A8B83-93E5-40AB-BD88-49B0C5DBF680}"/>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Content Placeholder 3" descr="Graphical user interface, text, application&#10;&#10;Description automatically generated">
            <a:extLst>
              <a:ext uri="{FF2B5EF4-FFF2-40B4-BE49-F238E27FC236}">
                <a16:creationId xmlns:a16="http://schemas.microsoft.com/office/drawing/2014/main" id="{AD8417C1-9110-4D21-9EFE-25EE1E822255}"/>
              </a:ext>
            </a:extLst>
          </p:cNvPr>
          <p:cNvPicPr>
            <a:picLocks noChangeAspect="1"/>
          </p:cNvPicPr>
          <p:nvPr/>
        </p:nvPicPr>
        <p:blipFill>
          <a:blip r:embed="rId4">
            <a:extLst>
              <a:ext uri="{28A0092B-C50C-407E-A947-70E740481C1C}">
                <a14:useLocalDpi xmlns:a14="http://schemas.microsoft.com/office/drawing/2010/main" val="0"/>
              </a:ext>
            </a:extLst>
          </a:blip>
          <a:srcRect t="4016" b="6883"/>
          <a:stretch>
            <a:fillRect/>
          </a:stretch>
        </p:blipFill>
        <p:spPr>
          <a:xfrm>
            <a:off x="5969267" y="797486"/>
            <a:ext cx="4572000" cy="5059363"/>
          </a:xfrm>
          <a:prstGeom prst="rect">
            <a:avLst/>
          </a:prstGeom>
        </p:spPr>
      </p:pic>
      <p:graphicFrame>
        <p:nvGraphicFramePr>
          <p:cNvPr id="32" name="TextBox 11">
            <a:extLst>
              <a:ext uri="{FF2B5EF4-FFF2-40B4-BE49-F238E27FC236}">
                <a16:creationId xmlns:a16="http://schemas.microsoft.com/office/drawing/2014/main" id="{8D2F3D00-4A18-42A4-8058-7CA0FC6C179C}"/>
              </a:ext>
            </a:extLst>
          </p:cNvPr>
          <p:cNvGraphicFramePr/>
          <p:nvPr>
            <p:extLst>
              <p:ext uri="{D42A27DB-BD31-4B8C-83A1-F6EECF244321}">
                <p14:modId xmlns:p14="http://schemas.microsoft.com/office/powerpoint/2010/main" val="3432720276"/>
              </p:ext>
            </p:extLst>
          </p:nvPr>
        </p:nvGraphicFramePr>
        <p:xfrm>
          <a:off x="0" y="1622321"/>
          <a:ext cx="4533177" cy="40966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C2668FAC-5D02-4E25-A840-2CEEF6963081}"/>
              </a:ext>
            </a:extLst>
          </p:cNvPr>
          <p:cNvSpPr>
            <a:spLocks noGrp="1"/>
          </p:cNvSpPr>
          <p:nvPr>
            <p:ph type="sldNum" sz="quarter" idx="12"/>
          </p:nvPr>
        </p:nvSpPr>
        <p:spPr/>
        <p:txBody>
          <a:bodyPr/>
          <a:lstStyle/>
          <a:p>
            <a:fld id="{270D53C3-D890-4AF1-9878-19640C9CFA2D}" type="slidenum">
              <a:rPr lang="en-US" smtClean="0"/>
              <a:t>21</a:t>
            </a:fld>
            <a:endParaRPr lang="en-US"/>
          </a:p>
        </p:txBody>
      </p:sp>
    </p:spTree>
    <p:custDataLst>
      <p:tags r:id="rId1"/>
    </p:custDataLst>
    <p:extLst>
      <p:ext uri="{BB962C8B-B14F-4D97-AF65-F5344CB8AC3E}">
        <p14:creationId xmlns:p14="http://schemas.microsoft.com/office/powerpoint/2010/main" val="183741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EA985AC-FABE-41BC-9C55-4F7B80B572A3}"/>
              </a:ext>
            </a:extLst>
          </p:cNvPr>
          <p:cNvSpPr txBox="1">
            <a:spLocks/>
          </p:cNvSpPr>
          <p:nvPr/>
        </p:nvSpPr>
        <p:spPr>
          <a:xfrm>
            <a:off x="838199" y="291090"/>
            <a:ext cx="10515599"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a:solidFill>
                  <a:schemeClr val="tx1"/>
                </a:solidFill>
                <a:latin typeface="+mj-lt"/>
                <a:ea typeface="+mj-ea"/>
                <a:cs typeface="+mj-cs"/>
              </a:rPr>
              <a:t>Conditions of Supervision</a:t>
            </a:r>
          </a:p>
        </p:txBody>
      </p:sp>
      <p:pic>
        <p:nvPicPr>
          <p:cNvPr id="9" name="Picture 8" descr="Graphical user interface, text, application&#10;&#10;Description automatically generated">
            <a:extLst>
              <a:ext uri="{FF2B5EF4-FFF2-40B4-BE49-F238E27FC236}">
                <a16:creationId xmlns:a16="http://schemas.microsoft.com/office/drawing/2014/main" id="{52421A17-8F90-4ADF-B8D7-D7C3F533A192}"/>
              </a:ext>
            </a:extLst>
          </p:cNvPr>
          <p:cNvPicPr/>
          <p:nvPr/>
        </p:nvPicPr>
        <p:blipFill rotWithShape="1">
          <a:blip r:embed="rId4"/>
          <a:srcRect l="17140" t="28520" r="25985" b="17560"/>
          <a:stretch/>
        </p:blipFill>
        <p:spPr bwMode="auto">
          <a:xfrm>
            <a:off x="1932341" y="1863801"/>
            <a:ext cx="8327316" cy="4440746"/>
          </a:xfrm>
          <a:prstGeom prst="rect">
            <a:avLst/>
          </a:prstGeom>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757A8B83-93E5-40AB-BD88-49B0C5DBF680}"/>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a:extLst>
              <a:ext uri="{FF2B5EF4-FFF2-40B4-BE49-F238E27FC236}">
                <a16:creationId xmlns:a16="http://schemas.microsoft.com/office/drawing/2014/main" id="{D8970407-5FDF-4112-9BC7-6C47C9DDCB5A}"/>
              </a:ext>
            </a:extLst>
          </p:cNvPr>
          <p:cNvSpPr>
            <a:spLocks noGrp="1"/>
          </p:cNvSpPr>
          <p:nvPr>
            <p:ph type="sldNum" sz="quarter" idx="12"/>
          </p:nvPr>
        </p:nvSpPr>
        <p:spPr/>
        <p:txBody>
          <a:bodyPr/>
          <a:lstStyle/>
          <a:p>
            <a:fld id="{270D53C3-D890-4AF1-9878-19640C9CFA2D}" type="slidenum">
              <a:rPr lang="en-US" smtClean="0"/>
              <a:t>22</a:t>
            </a:fld>
            <a:endParaRPr lang="en-US"/>
          </a:p>
        </p:txBody>
      </p:sp>
    </p:spTree>
    <p:custDataLst>
      <p:tags r:id="rId1"/>
    </p:custDataLst>
    <p:extLst>
      <p:ext uri="{BB962C8B-B14F-4D97-AF65-F5344CB8AC3E}">
        <p14:creationId xmlns:p14="http://schemas.microsoft.com/office/powerpoint/2010/main" val="22245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Sex Offenders</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23</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94CB1DA-BE6E-4F73-88E3-9DA9FAED5FC7}"/>
              </a:ext>
            </a:extLst>
          </p:cNvPr>
          <p:cNvSpPr/>
          <p:nvPr/>
        </p:nvSpPr>
        <p:spPr>
          <a:xfrm>
            <a:off x="1239520" y="1667638"/>
            <a:ext cx="2673894" cy="1038701"/>
          </a:xfrm>
          <a:prstGeom prst="roundRect">
            <a:avLst>
              <a:gd name="adj" fmla="val 50000"/>
            </a:avLst>
          </a:prstGeom>
          <a:solidFill>
            <a:srgbClr val="102747"/>
          </a:solidFill>
        </p:spPr>
        <p:txBody>
          <a:bodyPr wrap="square" lIns="0" tIns="0" rIns="0" bIns="0">
            <a:spAutoFit/>
          </a:bodyPr>
          <a:lstStyle/>
          <a:p>
            <a:pPr algn="ctr"/>
            <a:r>
              <a:rPr lang="en-US" sz="2400" dirty="0">
                <a:solidFill>
                  <a:schemeClr val="bg1"/>
                </a:solidFill>
              </a:rPr>
              <a:t>3 Types per ICAOS Definition</a:t>
            </a:r>
          </a:p>
        </p:txBody>
      </p:sp>
      <p:sp>
        <p:nvSpPr>
          <p:cNvPr id="54" name="Rectangle 53">
            <a:extLst>
              <a:ext uri="{FF2B5EF4-FFF2-40B4-BE49-F238E27FC236}">
                <a16:creationId xmlns:a16="http://schemas.microsoft.com/office/drawing/2014/main" id="{B79F8D0A-0D02-42B4-8BE0-46D8181838D4}"/>
              </a:ext>
            </a:extLst>
          </p:cNvPr>
          <p:cNvSpPr/>
          <p:nvPr/>
        </p:nvSpPr>
        <p:spPr>
          <a:xfrm>
            <a:off x="5067968" y="2932220"/>
            <a:ext cx="2673894" cy="3525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r>
              <a:rPr lang="en-US" sz="2000" dirty="0">
                <a:solidFill>
                  <a:schemeClr val="tx1"/>
                </a:solidFill>
              </a:rPr>
              <a:t>If Available:</a:t>
            </a:r>
          </a:p>
          <a:p>
            <a:pPr marL="342900" indent="-342900">
              <a:buFont typeface="Arial" panose="020B0604020202020204" pitchFamily="34" charset="0"/>
              <a:buChar char="•"/>
            </a:pPr>
            <a:r>
              <a:rPr lang="en-US" sz="2000" dirty="0">
                <a:solidFill>
                  <a:schemeClr val="tx1"/>
                </a:solidFill>
              </a:rPr>
              <a:t>Assessment Information</a:t>
            </a:r>
          </a:p>
          <a:p>
            <a:pPr marL="342900" indent="-342900">
              <a:buFont typeface="Arial" panose="020B0604020202020204" pitchFamily="34" charset="0"/>
              <a:buChar char="•"/>
            </a:pPr>
            <a:r>
              <a:rPr lang="en-US" sz="2000" dirty="0">
                <a:solidFill>
                  <a:schemeClr val="tx1"/>
                </a:solidFill>
              </a:rPr>
              <a:t>Victim Information</a:t>
            </a:r>
          </a:p>
          <a:p>
            <a:pPr marL="800100" lvl="1" indent="-342900">
              <a:buFont typeface="Arial" panose="020B0604020202020204" pitchFamily="34" charset="0"/>
              <a:buChar char="•"/>
            </a:pPr>
            <a:r>
              <a:rPr lang="en-US" sz="2000" i="1" dirty="0">
                <a:solidFill>
                  <a:schemeClr val="tx1"/>
                </a:solidFill>
              </a:rPr>
              <a:t>Demographics</a:t>
            </a:r>
          </a:p>
          <a:p>
            <a:pPr marL="800100" lvl="1" indent="-342900">
              <a:buFont typeface="Arial" panose="020B0604020202020204" pitchFamily="34" charset="0"/>
              <a:buChar char="•"/>
            </a:pPr>
            <a:r>
              <a:rPr lang="en-US" sz="2000" i="1" dirty="0">
                <a:solidFill>
                  <a:schemeClr val="tx1"/>
                </a:solidFill>
              </a:rPr>
              <a:t>Statement</a:t>
            </a:r>
          </a:p>
          <a:p>
            <a:pPr marL="342900" indent="-342900">
              <a:buFont typeface="Arial" panose="020B0604020202020204" pitchFamily="34" charset="0"/>
              <a:buChar char="•"/>
            </a:pPr>
            <a:r>
              <a:rPr lang="en-US" sz="2000" dirty="0">
                <a:solidFill>
                  <a:schemeClr val="tx1"/>
                </a:solidFill>
              </a:rPr>
              <a:t>Supervision or Treatment plan - </a:t>
            </a:r>
            <a:r>
              <a:rPr lang="en-US" sz="2000" i="1" dirty="0">
                <a:solidFill>
                  <a:schemeClr val="tx1"/>
                </a:solidFill>
              </a:rPr>
              <a:t>current or recommended</a:t>
            </a:r>
          </a:p>
        </p:txBody>
      </p:sp>
      <p:sp>
        <p:nvSpPr>
          <p:cNvPr id="12" name="Rectangle: Rounded Corners 11">
            <a:extLst>
              <a:ext uri="{FF2B5EF4-FFF2-40B4-BE49-F238E27FC236}">
                <a16:creationId xmlns:a16="http://schemas.microsoft.com/office/drawing/2014/main" id="{AC6B64C8-EC0D-4DC3-A156-59D0022A9B2F}"/>
              </a:ext>
            </a:extLst>
          </p:cNvPr>
          <p:cNvSpPr/>
          <p:nvPr/>
        </p:nvSpPr>
        <p:spPr>
          <a:xfrm>
            <a:off x="4991768" y="1667638"/>
            <a:ext cx="2673894" cy="1038701"/>
          </a:xfrm>
          <a:prstGeom prst="roundRect">
            <a:avLst>
              <a:gd name="adj" fmla="val 50000"/>
            </a:avLst>
          </a:prstGeom>
          <a:solidFill>
            <a:srgbClr val="102747"/>
          </a:solidFill>
        </p:spPr>
        <p:txBody>
          <a:bodyPr wrap="square" lIns="0" tIns="0" rIns="0" bIns="0">
            <a:spAutoFit/>
          </a:bodyPr>
          <a:lstStyle/>
          <a:p>
            <a:pPr algn="ctr"/>
            <a:r>
              <a:rPr lang="en-US" sz="2400" dirty="0">
                <a:solidFill>
                  <a:schemeClr val="bg1"/>
                </a:solidFill>
              </a:rPr>
              <a:t>Additional Transfer Requirements</a:t>
            </a:r>
          </a:p>
        </p:txBody>
      </p:sp>
      <p:sp>
        <p:nvSpPr>
          <p:cNvPr id="13" name="Rectangle 12">
            <a:extLst>
              <a:ext uri="{FF2B5EF4-FFF2-40B4-BE49-F238E27FC236}">
                <a16:creationId xmlns:a16="http://schemas.microsoft.com/office/drawing/2014/main" id="{61D1D467-77EA-4243-9F23-3569AE24C71E}"/>
              </a:ext>
            </a:extLst>
          </p:cNvPr>
          <p:cNvSpPr/>
          <p:nvPr/>
        </p:nvSpPr>
        <p:spPr>
          <a:xfrm>
            <a:off x="1391920" y="3028912"/>
            <a:ext cx="2673894" cy="3466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pPr marL="342900" indent="-342900">
              <a:buFont typeface="Arial" panose="020B0604020202020204" pitchFamily="34" charset="0"/>
              <a:buChar char="•"/>
            </a:pPr>
            <a:r>
              <a:rPr lang="en-US" sz="2000" dirty="0">
                <a:solidFill>
                  <a:schemeClr val="tx1"/>
                </a:solidFill>
              </a:rPr>
              <a:t>Registered in the sending state</a:t>
            </a:r>
          </a:p>
          <a:p>
            <a:pPr marL="342900" indent="-342900">
              <a:buFont typeface="Arial" panose="020B0604020202020204" pitchFamily="34" charset="0"/>
              <a:buChar char="•"/>
            </a:pPr>
            <a:r>
              <a:rPr lang="en-US" sz="2000" dirty="0">
                <a:solidFill>
                  <a:schemeClr val="tx1"/>
                </a:solidFill>
              </a:rPr>
              <a:t>Required to register in the sending state</a:t>
            </a:r>
          </a:p>
          <a:p>
            <a:pPr marL="342900" indent="-342900">
              <a:buFont typeface="Arial" panose="020B0604020202020204" pitchFamily="34" charset="0"/>
              <a:buChar char="•"/>
            </a:pPr>
            <a:r>
              <a:rPr lang="en-US" sz="2000" dirty="0">
                <a:solidFill>
                  <a:schemeClr val="tx1"/>
                </a:solidFill>
              </a:rPr>
              <a:t>Subject to sex offender terms and conditions in the sending state</a:t>
            </a:r>
          </a:p>
        </p:txBody>
      </p:sp>
      <p:sp>
        <p:nvSpPr>
          <p:cNvPr id="14" name="Rectangle: Rounded Corners 13">
            <a:extLst>
              <a:ext uri="{FF2B5EF4-FFF2-40B4-BE49-F238E27FC236}">
                <a16:creationId xmlns:a16="http://schemas.microsoft.com/office/drawing/2014/main" id="{F65BCAC6-9949-406F-803B-FBDF8179C440}"/>
              </a:ext>
            </a:extLst>
          </p:cNvPr>
          <p:cNvSpPr/>
          <p:nvPr/>
        </p:nvSpPr>
        <p:spPr>
          <a:xfrm>
            <a:off x="8744017" y="1667625"/>
            <a:ext cx="2673894" cy="1038701"/>
          </a:xfrm>
          <a:prstGeom prst="roundRect">
            <a:avLst>
              <a:gd name="adj" fmla="val 50000"/>
            </a:avLst>
          </a:prstGeom>
          <a:solidFill>
            <a:srgbClr val="102747"/>
          </a:solidFill>
        </p:spPr>
        <p:txBody>
          <a:bodyPr wrap="square" lIns="0" tIns="0" rIns="0" bIns="0">
            <a:spAutoFit/>
          </a:bodyPr>
          <a:lstStyle/>
          <a:p>
            <a:pPr algn="ctr"/>
            <a:r>
              <a:rPr lang="en-US" sz="2400" dirty="0">
                <a:solidFill>
                  <a:schemeClr val="bg1"/>
                </a:solidFill>
              </a:rPr>
              <a:t>Following acceptance</a:t>
            </a:r>
          </a:p>
        </p:txBody>
      </p:sp>
      <p:sp>
        <p:nvSpPr>
          <p:cNvPr id="15" name="Rectangle 14">
            <a:extLst>
              <a:ext uri="{FF2B5EF4-FFF2-40B4-BE49-F238E27FC236}">
                <a16:creationId xmlns:a16="http://schemas.microsoft.com/office/drawing/2014/main" id="{C743B3BA-931A-4945-8A63-791A2E553CFC}"/>
              </a:ext>
            </a:extLst>
          </p:cNvPr>
          <p:cNvSpPr/>
          <p:nvPr/>
        </p:nvSpPr>
        <p:spPr>
          <a:xfrm>
            <a:off x="8744017" y="2876511"/>
            <a:ext cx="2673894" cy="36163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r>
              <a:rPr lang="en-US" sz="2000" dirty="0">
                <a:solidFill>
                  <a:schemeClr val="tx1"/>
                </a:solidFill>
              </a:rPr>
              <a:t>If requested (and available,) provide to the receiving state within 30 days</a:t>
            </a:r>
          </a:p>
          <a:p>
            <a:pPr marL="342900" indent="-342900">
              <a:buFont typeface="Arial" panose="020B0604020202020204" pitchFamily="34" charset="0"/>
              <a:buChar char="•"/>
            </a:pPr>
            <a:r>
              <a:rPr lang="en-US" sz="2000" dirty="0">
                <a:solidFill>
                  <a:schemeClr val="tx1"/>
                </a:solidFill>
              </a:rPr>
              <a:t>Risk Needs Score</a:t>
            </a:r>
          </a:p>
          <a:p>
            <a:pPr marL="342900" indent="-342900">
              <a:buFont typeface="Arial" panose="020B0604020202020204" pitchFamily="34" charset="0"/>
              <a:buChar char="•"/>
            </a:pPr>
            <a:r>
              <a:rPr lang="en-US" sz="2000" dirty="0">
                <a:solidFill>
                  <a:schemeClr val="tx1"/>
                </a:solidFill>
              </a:rPr>
              <a:t>Information related to PRIOR sex offenses</a:t>
            </a:r>
          </a:p>
          <a:p>
            <a:pPr marL="342900" indent="-342900">
              <a:buFont typeface="Arial" panose="020B0604020202020204" pitchFamily="34" charset="0"/>
              <a:buChar char="•"/>
            </a:pPr>
            <a:r>
              <a:rPr lang="en-US" sz="2000" dirty="0">
                <a:solidFill>
                  <a:schemeClr val="tx1"/>
                </a:solidFill>
              </a:rPr>
              <a:t>Other documents to assist in supervision</a:t>
            </a:r>
          </a:p>
        </p:txBody>
      </p:sp>
    </p:spTree>
    <p:custDataLst>
      <p:tags r:id="rId1"/>
    </p:custDataLst>
    <p:extLst>
      <p:ext uri="{BB962C8B-B14F-4D97-AF65-F5344CB8AC3E}">
        <p14:creationId xmlns:p14="http://schemas.microsoft.com/office/powerpoint/2010/main" val="234719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C569CE-AFD4-47E4-9CA4-59538496BE0C}"/>
              </a:ext>
            </a:extLst>
          </p:cNvPr>
          <p:cNvSpPr/>
          <p:nvPr/>
        </p:nvSpPr>
        <p:spPr>
          <a:xfrm>
            <a:off x="5280336" y="7"/>
            <a:ext cx="6911664"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24</a:t>
            </a:fld>
            <a:endParaRPr lang="en-US">
              <a:solidFill>
                <a:schemeClr val="bg1"/>
              </a:solidFill>
            </a:endParaRPr>
          </a:p>
        </p:txBody>
      </p:sp>
      <p:cxnSp>
        <p:nvCxnSpPr>
          <p:cNvPr id="17" name="Straight Connector 16">
            <a:extLst>
              <a:ext uri="{FF2B5EF4-FFF2-40B4-BE49-F238E27FC236}">
                <a16:creationId xmlns:a16="http://schemas.microsoft.com/office/drawing/2014/main" id="{1926BC2D-C475-4763-93F8-BE33BD9698D1}"/>
              </a:ext>
            </a:extLst>
          </p:cNvPr>
          <p:cNvCxnSpPr>
            <a:cxnSpLocks/>
          </p:cNvCxnSpPr>
          <p:nvPr/>
        </p:nvCxnSpPr>
        <p:spPr>
          <a:xfrm>
            <a:off x="4723238" y="6457950"/>
            <a:ext cx="557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D019ADDA-F337-4788-86F1-266D5676F005}"/>
              </a:ext>
            </a:extLst>
          </p:cNvPr>
          <p:cNvSpPr>
            <a:spLocks noGrp="1"/>
          </p:cNvSpPr>
          <p:nvPr>
            <p:ph type="title"/>
          </p:nvPr>
        </p:nvSpPr>
        <p:spPr>
          <a:xfrm>
            <a:off x="275771" y="2012187"/>
            <a:ext cx="4767284" cy="2714589"/>
          </a:xfrm>
        </p:spPr>
        <p:txBody>
          <a:bodyPr wrap="square" lIns="0" tIns="0" rIns="0" bIns="0" anchor="ctr">
            <a:spAutoFit/>
          </a:bodyPr>
          <a:lstStyle/>
          <a:p>
            <a:r>
              <a:rPr lang="en-US" sz="2800" dirty="0"/>
              <a:t>Submit request within 120 calendar days prior to release date</a:t>
            </a:r>
            <a:br>
              <a:rPr lang="en-US" sz="2800" dirty="0"/>
            </a:br>
            <a:br>
              <a:rPr lang="en-US" sz="2800" dirty="0"/>
            </a:br>
            <a:br>
              <a:rPr lang="en-US" sz="2800" dirty="0"/>
            </a:br>
            <a:r>
              <a:rPr lang="en-US" sz="2800" dirty="0"/>
              <a:t>Sending state shall notify receiving state if:</a:t>
            </a:r>
            <a:endParaRPr lang="en-US" sz="1800" dirty="0"/>
          </a:p>
        </p:txBody>
      </p:sp>
      <p:pic>
        <p:nvPicPr>
          <p:cNvPr id="18" name="Picture 1">
            <a:extLst>
              <a:ext uri="{FF2B5EF4-FFF2-40B4-BE49-F238E27FC236}">
                <a16:creationId xmlns:a16="http://schemas.microsoft.com/office/drawing/2014/main" id="{5FBC3AC0-93DB-428F-ACA6-BA94625887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5339" y="1181152"/>
            <a:ext cx="6761657" cy="449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DD5EF354-1EE1-47F8-9C41-4AD1FD4A6CE5}"/>
              </a:ext>
            </a:extLst>
          </p:cNvPr>
          <p:cNvSpPr txBox="1">
            <a:spLocks/>
          </p:cNvSpPr>
          <p:nvPr/>
        </p:nvSpPr>
        <p:spPr>
          <a:xfrm>
            <a:off x="508000" y="365125"/>
            <a:ext cx="1122680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Pre-Release Transfer</a:t>
            </a:r>
          </a:p>
        </p:txBody>
      </p:sp>
      <p:sp>
        <p:nvSpPr>
          <p:cNvPr id="28" name="Rectangle 27">
            <a:extLst>
              <a:ext uri="{FF2B5EF4-FFF2-40B4-BE49-F238E27FC236}">
                <a16:creationId xmlns:a16="http://schemas.microsoft.com/office/drawing/2014/main" id="{7A59A326-0B49-430B-A532-3865FBA6204C}"/>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F76C425B-1C8A-484D-8E85-46C4B56D891E}"/>
              </a:ext>
            </a:extLst>
          </p:cNvPr>
          <p:cNvSpPr txBox="1"/>
          <p:nvPr/>
        </p:nvSpPr>
        <p:spPr>
          <a:xfrm>
            <a:off x="410143" y="5098473"/>
            <a:ext cx="4487996"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planned release date changes, or </a:t>
            </a:r>
          </a:p>
          <a:p>
            <a:pPr marL="285750" indent="-285750">
              <a:buFont typeface="Arial" panose="020B0604020202020204" pitchFamily="34" charset="0"/>
              <a:buChar char="•"/>
            </a:pPr>
            <a:r>
              <a:rPr lang="en-US" sz="1800" dirty="0"/>
              <a:t>if release date has been withdrawn or denied</a:t>
            </a:r>
            <a:br>
              <a:rPr lang="en-US" sz="1800" dirty="0"/>
            </a:br>
            <a:endParaRPr lang="en-US" dirty="0"/>
          </a:p>
        </p:txBody>
      </p:sp>
    </p:spTree>
    <p:custDataLst>
      <p:tags r:id="rId1"/>
    </p:custDataLst>
    <p:extLst>
      <p:ext uri="{BB962C8B-B14F-4D97-AF65-F5344CB8AC3E}">
        <p14:creationId xmlns:p14="http://schemas.microsoft.com/office/powerpoint/2010/main" val="2408293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DEA985AC-FABE-41BC-9C55-4F7B80B572A3}"/>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a:solidFill>
                  <a:srgbClr val="FFFFFF"/>
                </a:solidFill>
                <a:latin typeface="+mj-lt"/>
                <a:ea typeface="+mj-ea"/>
                <a:cs typeface="+mj-cs"/>
              </a:rPr>
              <a:t>Submission of Transfer Request</a:t>
            </a:r>
          </a:p>
        </p:txBody>
      </p:sp>
      <p:pic>
        <p:nvPicPr>
          <p:cNvPr id="5" name="Picture 4">
            <a:extLst>
              <a:ext uri="{FF2B5EF4-FFF2-40B4-BE49-F238E27FC236}">
                <a16:creationId xmlns:a16="http://schemas.microsoft.com/office/drawing/2014/main" id="{DD0383D9-9C29-4CF2-88F4-A47C74BDC710}"/>
              </a:ext>
            </a:extLst>
          </p:cNvPr>
          <p:cNvPicPr>
            <a:picLocks noChangeAspect="1"/>
          </p:cNvPicPr>
          <p:nvPr/>
        </p:nvPicPr>
        <p:blipFill>
          <a:blip r:embed="rId4"/>
          <a:stretch>
            <a:fillRect/>
          </a:stretch>
        </p:blipFill>
        <p:spPr>
          <a:xfrm>
            <a:off x="4777316" y="969831"/>
            <a:ext cx="6780700" cy="4916008"/>
          </a:xfrm>
          <a:prstGeom prst="rect">
            <a:avLst/>
          </a:prstGeom>
        </p:spPr>
      </p:pic>
      <p:cxnSp>
        <p:nvCxnSpPr>
          <p:cNvPr id="3" name="Straight Arrow Connector 2">
            <a:extLst>
              <a:ext uri="{FF2B5EF4-FFF2-40B4-BE49-F238E27FC236}">
                <a16:creationId xmlns:a16="http://schemas.microsoft.com/office/drawing/2014/main" id="{A98A3814-505C-486D-8BD3-92F6C5CA7B82}"/>
              </a:ext>
            </a:extLst>
          </p:cNvPr>
          <p:cNvCxnSpPr/>
          <p:nvPr/>
        </p:nvCxnSpPr>
        <p:spPr>
          <a:xfrm flipV="1">
            <a:off x="3888606" y="5784783"/>
            <a:ext cx="1106906" cy="385011"/>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40D46D-BB31-4171-8ED0-68ACA596CCFB}"/>
              </a:ext>
            </a:extLst>
          </p:cNvPr>
          <p:cNvSpPr txBox="1"/>
          <p:nvPr/>
        </p:nvSpPr>
        <p:spPr>
          <a:xfrm>
            <a:off x="1573410" y="5985128"/>
            <a:ext cx="2488451" cy="369332"/>
          </a:xfrm>
          <a:prstGeom prst="rect">
            <a:avLst/>
          </a:prstGeom>
          <a:noFill/>
        </p:spPr>
        <p:txBody>
          <a:bodyPr wrap="square" rtlCol="0">
            <a:spAutoFit/>
          </a:bodyPr>
          <a:lstStyle/>
          <a:p>
            <a:r>
              <a:rPr lang="en-US" dirty="0"/>
              <a:t>Last Chance to Delete!</a:t>
            </a:r>
          </a:p>
        </p:txBody>
      </p:sp>
      <p:sp>
        <p:nvSpPr>
          <p:cNvPr id="2" name="Slide Number Placeholder 1">
            <a:extLst>
              <a:ext uri="{FF2B5EF4-FFF2-40B4-BE49-F238E27FC236}">
                <a16:creationId xmlns:a16="http://schemas.microsoft.com/office/drawing/2014/main" id="{56C0A009-CAC9-48EF-8145-8F2776F03CF4}"/>
              </a:ext>
            </a:extLst>
          </p:cNvPr>
          <p:cNvSpPr>
            <a:spLocks noGrp="1"/>
          </p:cNvSpPr>
          <p:nvPr>
            <p:ph type="sldNum" sz="quarter" idx="12"/>
          </p:nvPr>
        </p:nvSpPr>
        <p:spPr/>
        <p:txBody>
          <a:bodyPr/>
          <a:lstStyle/>
          <a:p>
            <a:fld id="{270D53C3-D890-4AF1-9878-19640C9CFA2D}" type="slidenum">
              <a:rPr lang="en-US" smtClean="0"/>
              <a:t>25</a:t>
            </a:fld>
            <a:endParaRPr lang="en-US"/>
          </a:p>
        </p:txBody>
      </p:sp>
    </p:spTree>
    <p:custDataLst>
      <p:tags r:id="rId1"/>
    </p:custDataLst>
    <p:extLst>
      <p:ext uri="{BB962C8B-B14F-4D97-AF65-F5344CB8AC3E}">
        <p14:creationId xmlns:p14="http://schemas.microsoft.com/office/powerpoint/2010/main" val="4128069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471153B1-956C-43B8-AA92-BA518DAB5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683462" y="3592448"/>
            <a:ext cx="8229600" cy="2071687"/>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B790E428-E7CD-44E3-9E14-9052251BD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48" y="484743"/>
            <a:ext cx="4591252" cy="2944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80E4E986-0A51-4D57-BC1A-8C2C95F66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534252" y="2571750"/>
            <a:ext cx="4038600" cy="85725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8EE9201-7179-434B-94BB-2ABE1BA3C86A}"/>
              </a:ext>
            </a:extLst>
          </p:cNvPr>
          <p:cNvSpPr txBox="1"/>
          <p:nvPr/>
        </p:nvSpPr>
        <p:spPr>
          <a:xfrm>
            <a:off x="6638242" y="994238"/>
            <a:ext cx="5293684" cy="1384995"/>
          </a:xfrm>
          <a:prstGeom prst="rect">
            <a:avLst/>
          </a:prstGeom>
          <a:solidFill>
            <a:srgbClr val="102747"/>
          </a:solidFill>
        </p:spPr>
        <p:txBody>
          <a:bodyPr wrap="square" rtlCol="0">
            <a:spAutoFit/>
          </a:bodyPr>
          <a:lstStyle/>
          <a:p>
            <a:r>
              <a:rPr lang="en-US" sz="2800" dirty="0">
                <a:solidFill>
                  <a:schemeClr val="bg1"/>
                </a:solidFill>
              </a:rPr>
              <a:t>Check Status of Transfer Request </a:t>
            </a:r>
          </a:p>
          <a:p>
            <a:pPr marL="285750" indent="-285750">
              <a:buFont typeface="Arial" panose="020B0604020202020204" pitchFamily="34" charset="0"/>
              <a:buChar char="•"/>
            </a:pPr>
            <a:r>
              <a:rPr lang="en-US" sz="2800" dirty="0">
                <a:solidFill>
                  <a:schemeClr val="bg1"/>
                </a:solidFill>
              </a:rPr>
              <a:t>Compact Workload</a:t>
            </a:r>
          </a:p>
          <a:p>
            <a:pPr marL="285750" indent="-285750">
              <a:buFont typeface="Arial" panose="020B0604020202020204" pitchFamily="34" charset="0"/>
              <a:buChar char="•"/>
            </a:pPr>
            <a:r>
              <a:rPr lang="en-US" sz="2800" dirty="0">
                <a:solidFill>
                  <a:schemeClr val="bg1"/>
                </a:solidFill>
              </a:rPr>
              <a:t>Offender’s Profile (Action Items</a:t>
            </a:r>
            <a:r>
              <a:rPr lang="en-US" dirty="0">
                <a:solidFill>
                  <a:schemeClr val="bg1"/>
                </a:solidFill>
              </a:rPr>
              <a:t>)</a:t>
            </a:r>
          </a:p>
        </p:txBody>
      </p:sp>
      <p:pic>
        <p:nvPicPr>
          <p:cNvPr id="12" name="Picture 11">
            <a:extLst>
              <a:ext uri="{FF2B5EF4-FFF2-40B4-BE49-F238E27FC236}">
                <a16:creationId xmlns:a16="http://schemas.microsoft.com/office/drawing/2014/main" id="{B47FE4AA-2F75-424D-B014-384D9DF6C3B8}"/>
              </a:ext>
            </a:extLst>
          </p:cNvPr>
          <p:cNvPicPr>
            <a:picLocks noChangeAspect="1"/>
          </p:cNvPicPr>
          <p:nvPr/>
        </p:nvPicPr>
        <p:blipFill>
          <a:blip r:embed="rId7"/>
          <a:stretch>
            <a:fillRect/>
          </a:stretch>
        </p:blipFill>
        <p:spPr>
          <a:xfrm>
            <a:off x="4408371" y="5923438"/>
            <a:ext cx="6919088" cy="674794"/>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151BFB80-9CBE-40A3-8719-046DDC1EE46E}"/>
              </a:ext>
            </a:extLst>
          </p:cNvPr>
          <p:cNvSpPr>
            <a:spLocks noGrp="1"/>
          </p:cNvSpPr>
          <p:nvPr>
            <p:ph type="sldNum" sz="quarter" idx="12"/>
          </p:nvPr>
        </p:nvSpPr>
        <p:spPr/>
        <p:txBody>
          <a:bodyPr/>
          <a:lstStyle/>
          <a:p>
            <a:fld id="{270D53C3-D890-4AF1-9878-19640C9CFA2D}" type="slidenum">
              <a:rPr lang="en-US" smtClean="0"/>
              <a:t>26</a:t>
            </a:fld>
            <a:endParaRPr lang="en-US"/>
          </a:p>
        </p:txBody>
      </p:sp>
    </p:spTree>
    <p:custDataLst>
      <p:tags r:id="rId1"/>
    </p:custDataLst>
    <p:extLst>
      <p:ext uri="{BB962C8B-B14F-4D97-AF65-F5344CB8AC3E}">
        <p14:creationId xmlns:p14="http://schemas.microsoft.com/office/powerpoint/2010/main" val="68734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1" y="1843314"/>
            <a:ext cx="4760685" cy="2736398"/>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27</a:t>
            </a:fld>
            <a:endParaRPr lang="en-US">
              <a:solidFill>
                <a:schemeClr val="bg1"/>
              </a:solidFill>
            </a:endParaRPr>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2543413"/>
            <a:ext cx="3751796" cy="1336200"/>
          </a:xfrm>
        </p:spPr>
        <p:txBody>
          <a:bodyPr wrap="square" lIns="0" tIns="0" rIns="0" bIns="0" anchor="ctr">
            <a:spAutoFit/>
          </a:bodyPr>
          <a:lstStyle/>
          <a:p>
            <a:r>
              <a:rPr lang="en-US" sz="4800" dirty="0">
                <a:solidFill>
                  <a:schemeClr val="bg1"/>
                </a:solidFill>
              </a:rPr>
              <a:t>No Travel Prior to Acceptance</a:t>
            </a:r>
          </a:p>
        </p:txBody>
      </p:sp>
      <p:pic>
        <p:nvPicPr>
          <p:cNvPr id="5" name="Picture 4">
            <a:extLst>
              <a:ext uri="{FF2B5EF4-FFF2-40B4-BE49-F238E27FC236}">
                <a16:creationId xmlns:a16="http://schemas.microsoft.com/office/drawing/2014/main" id="{458D5236-0AE3-4D9D-B8DE-2068EE1E9D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82266" y="1013109"/>
            <a:ext cx="3252534" cy="1234389"/>
          </a:xfrm>
          <a:prstGeom prst="rect">
            <a:avLst/>
          </a:prstGeom>
        </p:spPr>
      </p:pic>
      <p:grpSp>
        <p:nvGrpSpPr>
          <p:cNvPr id="20" name="Group 19">
            <a:extLst>
              <a:ext uri="{FF2B5EF4-FFF2-40B4-BE49-F238E27FC236}">
                <a16:creationId xmlns:a16="http://schemas.microsoft.com/office/drawing/2014/main" id="{CEEE308C-7854-4AEF-9C76-74B87619FE8E}"/>
              </a:ext>
            </a:extLst>
          </p:cNvPr>
          <p:cNvGrpSpPr/>
          <p:nvPr/>
        </p:nvGrpSpPr>
        <p:grpSpPr>
          <a:xfrm>
            <a:off x="5236935" y="873056"/>
            <a:ext cx="6640640" cy="6163896"/>
            <a:chOff x="5466243" y="1449875"/>
            <a:chExt cx="6249507" cy="5537739"/>
          </a:xfrm>
        </p:grpSpPr>
        <p:cxnSp>
          <p:nvCxnSpPr>
            <p:cNvPr id="12" name="Straight Connector 11">
              <a:extLst>
                <a:ext uri="{FF2B5EF4-FFF2-40B4-BE49-F238E27FC236}">
                  <a16:creationId xmlns:a16="http://schemas.microsoft.com/office/drawing/2014/main" id="{62D8F187-BECB-477B-946E-9A95AF8B2505}"/>
                </a:ext>
              </a:extLst>
            </p:cNvPr>
            <p:cNvCxnSpPr>
              <a:cxnSpLocks/>
            </p:cNvCxnSpPr>
            <p:nvPr/>
          </p:nvCxnSpPr>
          <p:spPr>
            <a:xfrm>
              <a:off x="5466244" y="2773314"/>
              <a:ext cx="61093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96C6830C-D673-463C-BDFB-A2111DA99761}"/>
                </a:ext>
              </a:extLst>
            </p:cNvPr>
            <p:cNvSpPr txBox="1">
              <a:spLocks/>
            </p:cNvSpPr>
            <p:nvPr/>
          </p:nvSpPr>
          <p:spPr>
            <a:xfrm>
              <a:off x="5466244" y="2950550"/>
              <a:ext cx="6249506" cy="403706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3200" dirty="0">
                  <a:solidFill>
                    <a:srgbClr val="102747"/>
                  </a:solidFill>
                </a:rPr>
                <a:t>Reporting Instructions Exceptions:</a:t>
              </a:r>
            </a:p>
            <a:p>
              <a:pPr>
                <a:lnSpc>
                  <a:spcPct val="100000"/>
                </a:lnSpc>
                <a:spcBef>
                  <a:spcPts val="0"/>
                </a:spcBef>
                <a:spcAft>
                  <a:spcPts val="600"/>
                </a:spcAft>
              </a:pPr>
              <a:r>
                <a:rPr lang="en-US" sz="2400" dirty="0"/>
                <a:t>Living in Receiving State at the time of Sentencing</a:t>
              </a:r>
            </a:p>
            <a:p>
              <a:pPr>
                <a:lnSpc>
                  <a:spcPct val="100000"/>
                </a:lnSpc>
                <a:spcBef>
                  <a:spcPts val="0"/>
                </a:spcBef>
                <a:spcAft>
                  <a:spcPts val="600"/>
                </a:spcAft>
              </a:pPr>
              <a:r>
                <a:rPr lang="en-US" sz="2400" dirty="0"/>
                <a:t>Military Members/Veterans Receiving Treatment/Employment Transfer</a:t>
              </a:r>
            </a:p>
            <a:p>
              <a:pPr>
                <a:lnSpc>
                  <a:spcPct val="100000"/>
                </a:lnSpc>
                <a:spcBef>
                  <a:spcPts val="0"/>
                </a:spcBef>
                <a:spcAft>
                  <a:spcPts val="600"/>
                </a:spcAft>
              </a:pPr>
              <a:r>
                <a:rPr lang="en-US" sz="2400" dirty="0"/>
                <a:t>Other verified Emergency Situations (both states must agree)</a:t>
              </a:r>
            </a:p>
            <a:p>
              <a:pPr marL="0" indent="0">
                <a:lnSpc>
                  <a:spcPct val="100000"/>
                </a:lnSpc>
                <a:spcBef>
                  <a:spcPts val="0"/>
                </a:spcBef>
                <a:spcAft>
                  <a:spcPts val="600"/>
                </a:spcAft>
                <a:buNone/>
              </a:pPr>
              <a:r>
                <a:rPr lang="en-US" sz="2400" i="1" dirty="0"/>
                <a:t>OTHER:  Daily travel (border) allowed for medical/employment ONLY must return daily and notify of travel via ICOTS</a:t>
              </a:r>
            </a:p>
            <a:p>
              <a:pPr marL="0" lvl="0" indent="0">
                <a:lnSpc>
                  <a:spcPct val="100000"/>
                </a:lnSpc>
                <a:spcBef>
                  <a:spcPts val="0"/>
                </a:spcBef>
                <a:buClrTx/>
                <a:buNone/>
                <a:defRPr sz="2000" b="0" i="0" u="none" strike="noStrike" kern="1200" spc="0" baseline="0">
                  <a:solidFill>
                    <a:srgbClr val="102747"/>
                  </a:solidFill>
                  <a:latin typeface="+mn-lt"/>
                  <a:ea typeface="+mn-ea"/>
                  <a:cs typeface="+mn-cs"/>
                </a:defRPr>
              </a:pPr>
              <a:endParaRPr lang="en-US" sz="2400" dirty="0">
                <a:solidFill>
                  <a:srgbClr val="102747"/>
                </a:solidFill>
              </a:endParaRPr>
            </a:p>
            <a:p>
              <a:pPr marL="0" lvl="0" indent="0">
                <a:lnSpc>
                  <a:spcPct val="100000"/>
                </a:lnSpc>
                <a:spcBef>
                  <a:spcPts val="0"/>
                </a:spcBef>
                <a:buClrTx/>
                <a:buNone/>
                <a:defRPr sz="2000" b="0" i="0" u="none" strike="noStrike" kern="1200" spc="0" baseline="0">
                  <a:solidFill>
                    <a:srgbClr val="102747"/>
                  </a:solidFill>
                  <a:latin typeface="+mn-lt"/>
                  <a:ea typeface="+mn-ea"/>
                  <a:cs typeface="+mn-cs"/>
                </a:defRPr>
              </a:pPr>
              <a:endParaRPr lang="en-US" sz="2400" dirty="0">
                <a:solidFill>
                  <a:srgbClr val="102747"/>
                </a:solidFill>
              </a:endParaRPr>
            </a:p>
          </p:txBody>
        </p:sp>
        <p:sp>
          <p:nvSpPr>
            <p:cNvPr id="13" name="Content Placeholder 2">
              <a:extLst>
                <a:ext uri="{FF2B5EF4-FFF2-40B4-BE49-F238E27FC236}">
                  <a16:creationId xmlns:a16="http://schemas.microsoft.com/office/drawing/2014/main" id="{38EAB450-4F3F-492D-9E02-777E3AE49528}"/>
                </a:ext>
              </a:extLst>
            </p:cNvPr>
            <p:cNvSpPr txBox="1">
              <a:spLocks/>
            </p:cNvSpPr>
            <p:nvPr/>
          </p:nvSpPr>
          <p:spPr>
            <a:xfrm>
              <a:off x="5466243" y="1449875"/>
              <a:ext cx="6109352" cy="132343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3200" dirty="0">
                  <a:solidFill>
                    <a:srgbClr val="102747"/>
                  </a:solidFill>
                </a:rPr>
                <a:t>Investigation Period</a:t>
              </a:r>
            </a:p>
            <a:p>
              <a:pPr>
                <a:lnSpc>
                  <a:spcPct val="100000"/>
                </a:lnSpc>
                <a:spcBef>
                  <a:spcPts val="0"/>
                </a:spcBef>
                <a:spcAft>
                  <a:spcPts val="600"/>
                </a:spcAft>
              </a:pPr>
              <a:r>
                <a:rPr lang="en-US" dirty="0"/>
                <a:t>Up to 45 days</a:t>
              </a:r>
            </a:p>
            <a:p>
              <a:pPr>
                <a:lnSpc>
                  <a:spcPct val="100000"/>
                </a:lnSpc>
                <a:spcBef>
                  <a:spcPts val="0"/>
                </a:spcBef>
                <a:spcAft>
                  <a:spcPts val="600"/>
                </a:spcAft>
              </a:pPr>
              <a:endParaRPr lang="en-US" sz="1600" dirty="0"/>
            </a:p>
          </p:txBody>
        </p:sp>
      </p:grpSp>
    </p:spTree>
    <p:custDataLst>
      <p:tags r:id="rId1"/>
    </p:custDataLst>
    <p:extLst>
      <p:ext uri="{BB962C8B-B14F-4D97-AF65-F5344CB8AC3E}">
        <p14:creationId xmlns:p14="http://schemas.microsoft.com/office/powerpoint/2010/main" val="835070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Reporting Instructions</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28</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6402A8A-41DA-4EF8-83E0-8EF6559A8B08}"/>
              </a:ext>
            </a:extLst>
          </p:cNvPr>
          <p:cNvSpPr txBox="1">
            <a:spLocks/>
          </p:cNvSpPr>
          <p:nvPr/>
        </p:nvSpPr>
        <p:spPr>
          <a:xfrm>
            <a:off x="5471408" y="1569060"/>
            <a:ext cx="6263392" cy="212365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sz="2000" b="0" i="0" u="none" strike="noStrike" kern="1200" spc="0" baseline="0">
                <a:solidFill>
                  <a:srgbClr val="102747"/>
                </a:solidFill>
                <a:latin typeface="+mn-lt"/>
                <a:ea typeface="+mn-ea"/>
                <a:cs typeface="+mn-cs"/>
              </a:defRPr>
            </a:pPr>
            <a:r>
              <a:rPr lang="en-US" sz="3200" dirty="0">
                <a:solidFill>
                  <a:srgbClr val="102747"/>
                </a:solidFill>
              </a:rPr>
              <a:t>Provides permission for supervised individual to be in the receiving state PRIOR to acceptance</a:t>
            </a:r>
          </a:p>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endParaRPr lang="en-US" sz="3200" dirty="0">
              <a:solidFill>
                <a:srgbClr val="102747"/>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1504" y="2183769"/>
            <a:ext cx="4717592" cy="2640330"/>
          </a:xfrm>
          <a:prstGeom prst="rect">
            <a:avLst/>
          </a:prstGeom>
        </p:spPr>
      </p:pic>
      <p:pic>
        <p:nvPicPr>
          <p:cNvPr id="11" name="Picture 10">
            <a:extLst>
              <a:ext uri="{FF2B5EF4-FFF2-40B4-BE49-F238E27FC236}">
                <a16:creationId xmlns:a16="http://schemas.microsoft.com/office/drawing/2014/main" id="{70CF18C0-19D9-4195-B0EB-2AD5A3643C4D}"/>
              </a:ext>
            </a:extLst>
          </p:cNvPr>
          <p:cNvPicPr>
            <a:picLocks noChangeAspect="1"/>
          </p:cNvPicPr>
          <p:nvPr/>
        </p:nvPicPr>
        <p:blipFill rotWithShape="1">
          <a:blip r:embed="rId6"/>
          <a:srcRect t="9960" b="25220"/>
          <a:stretch/>
        </p:blipFill>
        <p:spPr>
          <a:xfrm>
            <a:off x="5009775" y="3248199"/>
            <a:ext cx="7753725" cy="2869448"/>
          </a:xfrm>
          <a:prstGeom prst="rect">
            <a:avLst/>
          </a:prstGeom>
        </p:spPr>
      </p:pic>
      <p:sp>
        <p:nvSpPr>
          <p:cNvPr id="9" name="TextBox 8">
            <a:extLst>
              <a:ext uri="{FF2B5EF4-FFF2-40B4-BE49-F238E27FC236}">
                <a16:creationId xmlns:a16="http://schemas.microsoft.com/office/drawing/2014/main" id="{A6BB4586-E138-4E93-87BE-ADCE27B014B9}"/>
              </a:ext>
            </a:extLst>
          </p:cNvPr>
          <p:cNvSpPr txBox="1"/>
          <p:nvPr/>
        </p:nvSpPr>
        <p:spPr>
          <a:xfrm>
            <a:off x="2060996" y="6150173"/>
            <a:ext cx="8330779" cy="307777"/>
          </a:xfrm>
          <a:prstGeom prst="rect">
            <a:avLst/>
          </a:prstGeom>
          <a:noFill/>
        </p:spPr>
        <p:txBody>
          <a:bodyPr wrap="square" rtlCol="0">
            <a:spAutoFit/>
          </a:bodyPr>
          <a:lstStyle/>
          <a:p>
            <a:r>
              <a:rPr lang="en-US" sz="1400" i="1" dirty="0"/>
              <a:t>Qualifying for mandatory reporting instructions does NOT automatically qualify as a mandatory transfer</a:t>
            </a:r>
          </a:p>
        </p:txBody>
      </p:sp>
    </p:spTree>
    <p:custDataLst>
      <p:tags r:id="rId1"/>
    </p:custDataLst>
    <p:extLst>
      <p:ext uri="{BB962C8B-B14F-4D97-AF65-F5344CB8AC3E}">
        <p14:creationId xmlns:p14="http://schemas.microsoft.com/office/powerpoint/2010/main" val="4124503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69F0FA4-C466-4BC9-BB4A-0D926A6A7FB0}"/>
              </a:ext>
            </a:extLst>
          </p:cNvPr>
          <p:cNvSpPr txBox="1">
            <a:spLocks/>
          </p:cNvSpPr>
          <p:nvPr/>
        </p:nvSpPr>
        <p:spPr>
          <a:xfrm>
            <a:off x="3196830" y="3024007"/>
            <a:ext cx="3710168" cy="271458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sz="2800" dirty="0"/>
              <a:t>Lives in the receiving state when sentenced to probation in the sending state and needs to go home after sentencing or sentenced remotely </a:t>
            </a:r>
          </a:p>
        </p:txBody>
      </p:sp>
      <p:grpSp>
        <p:nvGrpSpPr>
          <p:cNvPr id="5" name="Group 4">
            <a:extLst>
              <a:ext uri="{FF2B5EF4-FFF2-40B4-BE49-F238E27FC236}">
                <a16:creationId xmlns:a16="http://schemas.microsoft.com/office/drawing/2014/main" id="{66E2EAF6-B923-4D47-B943-47DD9D7D0D48}"/>
              </a:ext>
            </a:extLst>
          </p:cNvPr>
          <p:cNvGrpSpPr/>
          <p:nvPr/>
        </p:nvGrpSpPr>
        <p:grpSpPr>
          <a:xfrm>
            <a:off x="3175299" y="1958387"/>
            <a:ext cx="3731698" cy="861774"/>
            <a:chOff x="476250" y="1334685"/>
            <a:chExt cx="4032915" cy="801814"/>
          </a:xfrm>
        </p:grpSpPr>
        <p:sp>
          <p:nvSpPr>
            <p:cNvPr id="6" name="Rectangle 5">
              <a:extLst>
                <a:ext uri="{FF2B5EF4-FFF2-40B4-BE49-F238E27FC236}">
                  <a16:creationId xmlns:a16="http://schemas.microsoft.com/office/drawing/2014/main" id="{669D0032-408A-4CCC-B48E-6C7FD9CB155A}"/>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568125-367E-4010-8F1A-D2680C74294E}"/>
                </a:ext>
              </a:extLst>
            </p:cNvPr>
            <p:cNvSpPr/>
            <p:nvPr/>
          </p:nvSpPr>
          <p:spPr>
            <a:xfrm>
              <a:off x="499519" y="1334685"/>
              <a:ext cx="3806016" cy="801814"/>
            </a:xfrm>
            <a:prstGeom prst="rect">
              <a:avLst/>
            </a:prstGeom>
          </p:spPr>
          <p:txBody>
            <a:bodyPr wrap="square" lIns="0" tIns="0" rIns="0" bIns="0" anchor="ctr">
              <a:spAutoFit/>
            </a:bodyPr>
            <a:lstStyle/>
            <a:p>
              <a:pPr algn="ctr"/>
              <a:r>
                <a:rPr lang="en-US" sz="2800" dirty="0">
                  <a:solidFill>
                    <a:schemeClr val="bg1"/>
                  </a:solidFill>
                </a:rPr>
                <a:t>Living in Receiving State</a:t>
              </a:r>
            </a:p>
            <a:p>
              <a:pPr algn="ctr"/>
              <a:r>
                <a:rPr lang="en-US" sz="2800" dirty="0">
                  <a:solidFill>
                    <a:schemeClr val="bg1"/>
                  </a:solidFill>
                </a:rPr>
                <a:t>RI REASON</a:t>
              </a:r>
            </a:p>
          </p:txBody>
        </p:sp>
      </p:grpSp>
      <p:sp>
        <p:nvSpPr>
          <p:cNvPr id="8" name="Content Placeholder 2">
            <a:extLst>
              <a:ext uri="{FF2B5EF4-FFF2-40B4-BE49-F238E27FC236}">
                <a16:creationId xmlns:a16="http://schemas.microsoft.com/office/drawing/2014/main" id="{E300B500-18A8-49FD-9BD2-C01A91CC79B1}"/>
              </a:ext>
            </a:extLst>
          </p:cNvPr>
          <p:cNvSpPr txBox="1">
            <a:spLocks/>
          </p:cNvSpPr>
          <p:nvPr/>
        </p:nvSpPr>
        <p:spPr>
          <a:xfrm>
            <a:off x="7817441" y="3024007"/>
            <a:ext cx="3710168" cy="2455031"/>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Lived in receiving state for </a:t>
            </a:r>
            <a:r>
              <a:rPr lang="en-US" u="sng" dirty="0"/>
              <a:t>1 year</a:t>
            </a:r>
            <a:r>
              <a:rPr lang="en-US" dirty="0"/>
              <a:t> (continuously and immediately) prior to supervision start date or sentencing date</a:t>
            </a:r>
          </a:p>
          <a:p>
            <a:pPr marL="0" indent="0">
              <a:buNone/>
            </a:pPr>
            <a:endParaRPr lang="en-US" dirty="0"/>
          </a:p>
        </p:txBody>
      </p:sp>
      <p:grpSp>
        <p:nvGrpSpPr>
          <p:cNvPr id="9" name="Group 8">
            <a:extLst>
              <a:ext uri="{FF2B5EF4-FFF2-40B4-BE49-F238E27FC236}">
                <a16:creationId xmlns:a16="http://schemas.microsoft.com/office/drawing/2014/main" id="{715267D2-2EDF-41A7-8511-7B5E58CEF8E8}"/>
              </a:ext>
            </a:extLst>
          </p:cNvPr>
          <p:cNvGrpSpPr/>
          <p:nvPr/>
        </p:nvGrpSpPr>
        <p:grpSpPr>
          <a:xfrm>
            <a:off x="7795911" y="1948101"/>
            <a:ext cx="3731698" cy="861774"/>
            <a:chOff x="476250" y="1334684"/>
            <a:chExt cx="4032915" cy="801814"/>
          </a:xfrm>
        </p:grpSpPr>
        <p:sp>
          <p:nvSpPr>
            <p:cNvPr id="10" name="Rectangle 9">
              <a:extLst>
                <a:ext uri="{FF2B5EF4-FFF2-40B4-BE49-F238E27FC236}">
                  <a16:creationId xmlns:a16="http://schemas.microsoft.com/office/drawing/2014/main" id="{F22524CA-BDBC-4A4D-9B26-26C7637C4F7B}"/>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19D9D8-CA7B-491D-83F9-7F7EDBD88434}"/>
                </a:ext>
              </a:extLst>
            </p:cNvPr>
            <p:cNvSpPr/>
            <p:nvPr/>
          </p:nvSpPr>
          <p:spPr>
            <a:xfrm>
              <a:off x="499519" y="1334684"/>
              <a:ext cx="3806016" cy="801814"/>
            </a:xfrm>
            <a:prstGeom prst="rect">
              <a:avLst/>
            </a:prstGeom>
          </p:spPr>
          <p:txBody>
            <a:bodyPr wrap="square" lIns="0" tIns="0" rIns="0" bIns="0" anchor="ctr">
              <a:spAutoFit/>
            </a:bodyPr>
            <a:lstStyle/>
            <a:p>
              <a:pPr algn="ctr"/>
              <a:r>
                <a:rPr lang="en-US" sz="2800" dirty="0">
                  <a:solidFill>
                    <a:schemeClr val="bg1"/>
                  </a:solidFill>
                </a:rPr>
                <a:t>Resident</a:t>
              </a:r>
            </a:p>
            <a:p>
              <a:pPr algn="ctr"/>
              <a:r>
                <a:rPr lang="en-US" sz="2800" dirty="0">
                  <a:solidFill>
                    <a:schemeClr val="bg1"/>
                  </a:solidFill>
                </a:rPr>
                <a:t>TRANSFER REASON</a:t>
              </a:r>
            </a:p>
          </p:txBody>
        </p:sp>
      </p:grpSp>
      <p:sp>
        <p:nvSpPr>
          <p:cNvPr id="12" name="Title 1">
            <a:extLst>
              <a:ext uri="{FF2B5EF4-FFF2-40B4-BE49-F238E27FC236}">
                <a16:creationId xmlns:a16="http://schemas.microsoft.com/office/drawing/2014/main" id="{AAF30A66-B4B7-43A5-9F82-47D6F56FBBE7}"/>
              </a:ext>
            </a:extLst>
          </p:cNvPr>
          <p:cNvSpPr txBox="1">
            <a:spLocks/>
          </p:cNvSpPr>
          <p:nvPr/>
        </p:nvSpPr>
        <p:spPr>
          <a:xfrm>
            <a:off x="476250" y="365125"/>
            <a:ext cx="11258550" cy="701675"/>
          </a:xfrm>
          <a:prstGeom prst="rect">
            <a:avLst/>
          </a:prstGeom>
        </p:spPr>
        <p:txBody>
          <a:bodyPr lIns="0" tIns="0" rIns="0" bIns="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Living in Receiving State vs. Compact Definition of Resident</a:t>
            </a:r>
            <a:endParaRPr lang="en-US" sz="4000" dirty="0"/>
          </a:p>
        </p:txBody>
      </p:sp>
      <p:sp>
        <p:nvSpPr>
          <p:cNvPr id="13" name="Rectangle 12">
            <a:extLst>
              <a:ext uri="{FF2B5EF4-FFF2-40B4-BE49-F238E27FC236}">
                <a16:creationId xmlns:a16="http://schemas.microsoft.com/office/drawing/2014/main" id="{2765EA92-4C37-4DF2-861B-414A7C573E8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Home with solid fill">
            <a:extLst>
              <a:ext uri="{FF2B5EF4-FFF2-40B4-BE49-F238E27FC236}">
                <a16:creationId xmlns:a16="http://schemas.microsoft.com/office/drawing/2014/main" id="{35861D74-78CC-4D3E-99E3-AD46528009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74" y="2357437"/>
            <a:ext cx="2143125" cy="2143125"/>
          </a:xfrm>
          <a:prstGeom prst="rect">
            <a:avLst/>
          </a:prstGeom>
        </p:spPr>
      </p:pic>
      <p:sp>
        <p:nvSpPr>
          <p:cNvPr id="2" name="Slide Number Placeholder 1">
            <a:extLst>
              <a:ext uri="{FF2B5EF4-FFF2-40B4-BE49-F238E27FC236}">
                <a16:creationId xmlns:a16="http://schemas.microsoft.com/office/drawing/2014/main" id="{F60ECA98-7BD3-4E9E-A412-B442DEB7FF94}"/>
              </a:ext>
            </a:extLst>
          </p:cNvPr>
          <p:cNvSpPr>
            <a:spLocks noGrp="1"/>
          </p:cNvSpPr>
          <p:nvPr>
            <p:ph type="sldNum" sz="quarter" idx="12"/>
          </p:nvPr>
        </p:nvSpPr>
        <p:spPr/>
        <p:txBody>
          <a:bodyPr/>
          <a:lstStyle/>
          <a:p>
            <a:fld id="{270D53C3-D890-4AF1-9878-19640C9CFA2D}" type="slidenum">
              <a:rPr lang="en-US" smtClean="0"/>
              <a:t>29</a:t>
            </a:fld>
            <a:endParaRPr lang="en-US"/>
          </a:p>
        </p:txBody>
      </p:sp>
    </p:spTree>
    <p:custDataLst>
      <p:tags r:id="rId1"/>
    </p:custDataLst>
    <p:extLst>
      <p:ext uri="{BB962C8B-B14F-4D97-AF65-F5344CB8AC3E}">
        <p14:creationId xmlns:p14="http://schemas.microsoft.com/office/powerpoint/2010/main" val="362265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B0F32C-2DD0-4B91-A806-8423203C5225}"/>
              </a:ext>
            </a:extLst>
          </p:cNvPr>
          <p:cNvSpPr>
            <a:spLocks noGrp="1"/>
          </p:cNvSpPr>
          <p:nvPr>
            <p:ph type="title"/>
          </p:nvPr>
        </p:nvSpPr>
        <p:spPr/>
        <p:txBody>
          <a:bodyPr/>
          <a:lstStyle/>
          <a:p>
            <a:r>
              <a:rPr lang="en-US" dirty="0"/>
              <a:t>Overview of the Compact</a:t>
            </a:r>
          </a:p>
        </p:txBody>
      </p:sp>
      <p:sp>
        <p:nvSpPr>
          <p:cNvPr id="5" name="Text Placeholder 4">
            <a:extLst>
              <a:ext uri="{FF2B5EF4-FFF2-40B4-BE49-F238E27FC236}">
                <a16:creationId xmlns:a16="http://schemas.microsoft.com/office/drawing/2014/main" id="{38A961C5-0769-40E0-9EB4-14CDFE0E2B9E}"/>
              </a:ext>
            </a:extLst>
          </p:cNvPr>
          <p:cNvSpPr>
            <a:spLocks noGrp="1"/>
          </p:cNvSpPr>
          <p:nvPr>
            <p:ph type="body" idx="1"/>
          </p:nvPr>
        </p:nvSpPr>
        <p:spPr/>
        <p:txBody>
          <a:bodyPr/>
          <a:lstStyle/>
          <a:p>
            <a:r>
              <a:rPr lang="en-US" dirty="0"/>
              <a:t>Purpose, Authority and Implications for Non-Compliance</a:t>
            </a:r>
          </a:p>
        </p:txBody>
      </p:sp>
      <p:sp>
        <p:nvSpPr>
          <p:cNvPr id="2" name="Slide Number Placeholder 1">
            <a:extLst>
              <a:ext uri="{FF2B5EF4-FFF2-40B4-BE49-F238E27FC236}">
                <a16:creationId xmlns:a16="http://schemas.microsoft.com/office/drawing/2014/main" id="{6944BAD9-5CB6-41BB-B1BF-8A23D778CD28}"/>
              </a:ext>
            </a:extLst>
          </p:cNvPr>
          <p:cNvSpPr>
            <a:spLocks noGrp="1"/>
          </p:cNvSpPr>
          <p:nvPr>
            <p:ph type="sldNum" sz="quarter" idx="12"/>
          </p:nvPr>
        </p:nvSpPr>
        <p:spPr/>
        <p:txBody>
          <a:bodyPr/>
          <a:lstStyle/>
          <a:p>
            <a:fld id="{270D53C3-D890-4AF1-9878-19640C9CFA2D}" type="slidenum">
              <a:rPr lang="en-US" smtClean="0"/>
              <a:t>3</a:t>
            </a:fld>
            <a:endParaRPr lang="en-US"/>
          </a:p>
        </p:txBody>
      </p:sp>
    </p:spTree>
    <p:custDataLst>
      <p:tags r:id="rId1"/>
    </p:custDataLst>
    <p:extLst>
      <p:ext uri="{BB962C8B-B14F-4D97-AF65-F5344CB8AC3E}">
        <p14:creationId xmlns:p14="http://schemas.microsoft.com/office/powerpoint/2010/main" val="409327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AA80A41-8F27-48EF-ACE8-9D64551758B8}"/>
              </a:ext>
            </a:extLst>
          </p:cNvPr>
          <p:cNvSpPr txBox="1">
            <a:spLocks/>
          </p:cNvSpPr>
          <p:nvPr/>
        </p:nvSpPr>
        <p:spPr>
          <a:xfrm>
            <a:off x="142875" y="586855"/>
            <a:ext cx="3894951" cy="338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200" b="1" u="sng" kern="1200" dirty="0">
                <a:solidFill>
                  <a:srgbClr val="FFFFFF"/>
                </a:solidFill>
                <a:latin typeface="+mj-lt"/>
                <a:ea typeface="+mj-ea"/>
                <a:cs typeface="+mj-cs"/>
              </a:rPr>
              <a:t>Reporting Instructions</a:t>
            </a:r>
          </a:p>
          <a:p>
            <a:pPr algn="r">
              <a:spcAft>
                <a:spcPts val="600"/>
              </a:spcAft>
            </a:pPr>
            <a:endParaRPr lang="en-US" sz="3200" kern="1200" dirty="0">
              <a:solidFill>
                <a:srgbClr val="FFFFFF"/>
              </a:solidFill>
              <a:latin typeface="+mj-lt"/>
              <a:ea typeface="+mj-ea"/>
              <a:cs typeface="+mj-cs"/>
            </a:endParaRPr>
          </a:p>
          <a:p>
            <a:pPr algn="r">
              <a:spcAft>
                <a:spcPts val="600"/>
              </a:spcAft>
            </a:pPr>
            <a:r>
              <a:rPr lang="en-US" sz="3200" kern="1200" dirty="0">
                <a:solidFill>
                  <a:srgbClr val="FFFFFF"/>
                </a:solidFill>
                <a:latin typeface="+mj-lt"/>
                <a:ea typeface="+mj-ea"/>
                <a:cs typeface="+mj-cs"/>
              </a:rPr>
              <a:t>Living in the Receiving State at the Time of Sentencing</a:t>
            </a:r>
          </a:p>
        </p:txBody>
      </p:sp>
      <p:sp>
        <p:nvSpPr>
          <p:cNvPr id="3" name="TextBox 2">
            <a:extLst>
              <a:ext uri="{FF2B5EF4-FFF2-40B4-BE49-F238E27FC236}">
                <a16:creationId xmlns:a16="http://schemas.microsoft.com/office/drawing/2014/main" id="{F61F60F0-2A5E-483C-B384-03F12E211BDF}"/>
              </a:ext>
            </a:extLst>
          </p:cNvPr>
          <p:cNvSpPr txBox="1"/>
          <p:nvPr/>
        </p:nvSpPr>
        <p:spPr>
          <a:xfrm>
            <a:off x="4810259" y="649480"/>
            <a:ext cx="7076941" cy="5546047"/>
          </a:xfrm>
          <a:prstGeom prst="rect">
            <a:avLst/>
          </a:prstGeom>
        </p:spPr>
        <p:txBody>
          <a:bodyPr vert="horz" lIns="91440" tIns="45720" rIns="91440" bIns="45720" rtlCol="0" anchor="ctr">
            <a:normAutofit/>
          </a:bodyPr>
          <a:lstStyle/>
          <a:p>
            <a:pPr>
              <a:lnSpc>
                <a:spcPct val="90000"/>
              </a:lnSpc>
              <a:spcAft>
                <a:spcPts val="600"/>
              </a:spcAft>
            </a:pPr>
            <a:r>
              <a:rPr lang="en-US" sz="2000" dirty="0"/>
              <a:t>Requests must be </a:t>
            </a:r>
            <a:r>
              <a:rPr lang="en-US" sz="2000" u="sng" dirty="0"/>
              <a:t>submitted within 7 days</a:t>
            </a:r>
            <a:r>
              <a:rPr lang="en-US" sz="2000" dirty="0"/>
              <a:t> of:</a:t>
            </a:r>
            <a:endParaRPr lang="en-US" sz="2000" u="sng" dirty="0"/>
          </a:p>
          <a:p>
            <a:pPr marL="285750" indent="-228600">
              <a:lnSpc>
                <a:spcPct val="90000"/>
              </a:lnSpc>
              <a:spcAft>
                <a:spcPts val="600"/>
              </a:spcAft>
              <a:buFont typeface="Arial" panose="020B0604020202020204" pitchFamily="34" charset="0"/>
              <a:buChar char="•"/>
            </a:pPr>
            <a:r>
              <a:rPr lang="en-US" sz="2000" dirty="0"/>
              <a:t>Initial sentence to probation supervision, OR</a:t>
            </a:r>
          </a:p>
          <a:p>
            <a:pPr marL="285750" indent="-228600">
              <a:lnSpc>
                <a:spcPct val="90000"/>
              </a:lnSpc>
              <a:spcAft>
                <a:spcPts val="600"/>
              </a:spcAft>
              <a:buFont typeface="Arial" panose="020B0604020202020204" pitchFamily="34" charset="0"/>
              <a:buChar char="•"/>
            </a:pPr>
            <a:r>
              <a:rPr lang="en-US" sz="2000" dirty="0"/>
              <a:t>release to probation supervision from incarceration </a:t>
            </a:r>
            <a:r>
              <a:rPr lang="en-US" sz="2000" i="1" dirty="0"/>
              <a:t>(6 months of less,)</a:t>
            </a:r>
            <a:r>
              <a:rPr lang="en-US" sz="2000" dirty="0"/>
              <a:t> OR </a:t>
            </a:r>
          </a:p>
          <a:p>
            <a:pPr marL="285750" indent="-228600">
              <a:lnSpc>
                <a:spcPct val="90000"/>
              </a:lnSpc>
              <a:spcAft>
                <a:spcPts val="600"/>
              </a:spcAft>
              <a:buFont typeface="Arial" panose="020B0604020202020204" pitchFamily="34" charset="0"/>
              <a:buChar char="•"/>
            </a:pPr>
            <a:r>
              <a:rPr lang="en-US" sz="2000" dirty="0"/>
              <a:t>disposition of violation/revocation hearing</a:t>
            </a:r>
          </a:p>
          <a:p>
            <a:pPr indent="-228600">
              <a:lnSpc>
                <a:spcPct val="90000"/>
              </a:lnSpc>
              <a:spcAft>
                <a:spcPts val="600"/>
              </a:spcAft>
              <a:buFont typeface="Arial" panose="020B0604020202020204" pitchFamily="34" charset="0"/>
              <a:buChar char="•"/>
            </a:pPr>
            <a:endParaRPr lang="en-US" sz="2000" i="1" dirty="0"/>
          </a:p>
          <a:p>
            <a:pPr>
              <a:lnSpc>
                <a:spcPct val="90000"/>
              </a:lnSpc>
              <a:spcAft>
                <a:spcPts val="600"/>
              </a:spcAft>
            </a:pPr>
            <a:r>
              <a:rPr lang="en-US" sz="2000" i="1" dirty="0"/>
              <a:t>TIP:  Submit Transfer Request prior to release.  If approved, request for reporting instructions  is not necessary</a:t>
            </a:r>
          </a:p>
          <a:p>
            <a:pPr indent="-228600">
              <a:lnSpc>
                <a:spcPct val="90000"/>
              </a:lnSpc>
              <a:spcAft>
                <a:spcPts val="600"/>
              </a:spcAft>
              <a:buFont typeface="Arial" panose="020B0604020202020204" pitchFamily="34" charset="0"/>
              <a:buChar char="•"/>
            </a:pPr>
            <a:endParaRPr lang="en-US" sz="2000" i="1" dirty="0"/>
          </a:p>
          <a:p>
            <a:pPr>
              <a:lnSpc>
                <a:spcPct val="90000"/>
              </a:lnSpc>
              <a:spcAft>
                <a:spcPts val="600"/>
              </a:spcAft>
            </a:pPr>
            <a:r>
              <a:rPr lang="en-US" sz="2000" dirty="0"/>
              <a:t>ONLY reason for reporting instructions in which a travel permit may be issued (non-sex offenders) prior to reply from a receiving state </a:t>
            </a:r>
          </a:p>
          <a:p>
            <a:pPr lvl="4" indent="-228600">
              <a:lnSpc>
                <a:spcPct val="90000"/>
              </a:lnSpc>
              <a:spcAft>
                <a:spcPts val="600"/>
              </a:spcAft>
              <a:buFont typeface="Arial" panose="020B0604020202020204" pitchFamily="34" charset="0"/>
              <a:buChar char="•"/>
            </a:pPr>
            <a:endParaRPr lang="en-US" sz="2000" i="1" dirty="0"/>
          </a:p>
          <a:p>
            <a:pPr marL="1600200" lvl="4" algn="ctr">
              <a:lnSpc>
                <a:spcPct val="90000"/>
              </a:lnSpc>
              <a:spcAft>
                <a:spcPts val="600"/>
              </a:spcAft>
            </a:pPr>
            <a:r>
              <a:rPr lang="en-US" sz="2000" b="1" i="1" dirty="0"/>
              <a:t>Be sure to inform supervised individual of the </a:t>
            </a:r>
          </a:p>
          <a:p>
            <a:pPr marL="1600200" lvl="4" algn="ctr">
              <a:lnSpc>
                <a:spcPct val="90000"/>
              </a:lnSpc>
              <a:spcAft>
                <a:spcPts val="600"/>
              </a:spcAft>
            </a:pPr>
            <a:r>
              <a:rPr lang="en-US" sz="2000" b="1" i="1" dirty="0"/>
              <a:t>Reporting Instructions when received!!! </a:t>
            </a:r>
          </a:p>
        </p:txBody>
      </p:sp>
      <p:pic>
        <p:nvPicPr>
          <p:cNvPr id="11" name="Picture 10" descr="Text&#10;&#10;Description automatically generated">
            <a:extLst>
              <a:ext uri="{FF2B5EF4-FFF2-40B4-BE49-F238E27FC236}">
                <a16:creationId xmlns:a16="http://schemas.microsoft.com/office/drawing/2014/main" id="{F103D5DD-34A8-456E-A4B7-F68E3CAC5F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0696">
            <a:off x="4140462" y="4993983"/>
            <a:ext cx="2507188" cy="1669826"/>
          </a:xfrm>
          <a:prstGeom prst="rect">
            <a:avLst/>
          </a:prstGeom>
        </p:spPr>
      </p:pic>
      <p:sp>
        <p:nvSpPr>
          <p:cNvPr id="2" name="Slide Number Placeholder 1">
            <a:extLst>
              <a:ext uri="{FF2B5EF4-FFF2-40B4-BE49-F238E27FC236}">
                <a16:creationId xmlns:a16="http://schemas.microsoft.com/office/drawing/2014/main" id="{D19E2D49-8B93-4B70-BF5D-615FC596C3D0}"/>
              </a:ext>
            </a:extLst>
          </p:cNvPr>
          <p:cNvSpPr>
            <a:spLocks noGrp="1"/>
          </p:cNvSpPr>
          <p:nvPr>
            <p:ph type="sldNum" sz="quarter" idx="12"/>
          </p:nvPr>
        </p:nvSpPr>
        <p:spPr/>
        <p:txBody>
          <a:bodyPr/>
          <a:lstStyle/>
          <a:p>
            <a:fld id="{270D53C3-D890-4AF1-9878-19640C9CFA2D}" type="slidenum">
              <a:rPr lang="en-US" smtClean="0"/>
              <a:t>30</a:t>
            </a:fld>
            <a:endParaRPr lang="en-US"/>
          </a:p>
        </p:txBody>
      </p:sp>
    </p:spTree>
    <p:custDataLst>
      <p:tags r:id="rId1"/>
    </p:custDataLst>
    <p:extLst>
      <p:ext uri="{BB962C8B-B14F-4D97-AF65-F5344CB8AC3E}">
        <p14:creationId xmlns:p14="http://schemas.microsoft.com/office/powerpoint/2010/main" val="2758338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Reporting Instructions Documentation Requirements</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31</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CF18C0-19D9-4195-B0EB-2AD5A3643C4D}"/>
              </a:ext>
            </a:extLst>
          </p:cNvPr>
          <p:cNvPicPr>
            <a:picLocks noChangeAspect="1"/>
          </p:cNvPicPr>
          <p:nvPr/>
        </p:nvPicPr>
        <p:blipFill rotWithShape="1">
          <a:blip r:embed="rId4"/>
          <a:srcRect t="9960" b="25220"/>
          <a:stretch/>
        </p:blipFill>
        <p:spPr>
          <a:xfrm>
            <a:off x="2671196" y="1413813"/>
            <a:ext cx="7753725" cy="2869448"/>
          </a:xfrm>
          <a:prstGeom prst="rect">
            <a:avLst/>
          </a:prstGeom>
        </p:spPr>
      </p:pic>
      <p:sp>
        <p:nvSpPr>
          <p:cNvPr id="5" name="TextBox 4">
            <a:extLst>
              <a:ext uri="{FF2B5EF4-FFF2-40B4-BE49-F238E27FC236}">
                <a16:creationId xmlns:a16="http://schemas.microsoft.com/office/drawing/2014/main" id="{53633675-9A41-4F26-87CC-D924BAD264D6}"/>
              </a:ext>
            </a:extLst>
          </p:cNvPr>
          <p:cNvSpPr txBox="1"/>
          <p:nvPr/>
        </p:nvSpPr>
        <p:spPr>
          <a:xfrm>
            <a:off x="7347667" y="2768578"/>
            <a:ext cx="1781173" cy="369332"/>
          </a:xfrm>
          <a:prstGeom prst="rect">
            <a:avLst/>
          </a:prstGeom>
          <a:solidFill>
            <a:srgbClr val="102747"/>
          </a:solidFill>
        </p:spPr>
        <p:txBody>
          <a:bodyPr wrap="square" rtlCol="0">
            <a:spAutoFit/>
          </a:bodyPr>
          <a:lstStyle/>
          <a:p>
            <a:r>
              <a:rPr lang="en-US" dirty="0">
                <a:solidFill>
                  <a:schemeClr val="bg1"/>
                </a:solidFill>
              </a:rPr>
              <a:t>Military Orders</a:t>
            </a:r>
          </a:p>
        </p:txBody>
      </p:sp>
      <p:sp>
        <p:nvSpPr>
          <p:cNvPr id="7" name="TextBox 6">
            <a:extLst>
              <a:ext uri="{FF2B5EF4-FFF2-40B4-BE49-F238E27FC236}">
                <a16:creationId xmlns:a16="http://schemas.microsoft.com/office/drawing/2014/main" id="{7C0CE2BE-2BA4-45F5-81E1-BD70CE8CCEF0}"/>
              </a:ext>
            </a:extLst>
          </p:cNvPr>
          <p:cNvSpPr txBox="1"/>
          <p:nvPr/>
        </p:nvSpPr>
        <p:spPr>
          <a:xfrm>
            <a:off x="3034741" y="4772276"/>
            <a:ext cx="8343900" cy="1754326"/>
          </a:xfrm>
          <a:prstGeom prst="rect">
            <a:avLst/>
          </a:prstGeom>
          <a:noFill/>
        </p:spPr>
        <p:txBody>
          <a:bodyPr wrap="square" rtlCol="0">
            <a:spAutoFit/>
          </a:bodyPr>
          <a:lstStyle/>
          <a:p>
            <a:r>
              <a:rPr lang="en-US" dirty="0"/>
              <a:t>Sex Offender (All reasons) must include:</a:t>
            </a:r>
          </a:p>
          <a:p>
            <a:pPr marL="285750" indent="-285750">
              <a:buFont typeface="Arial" panose="020B0604020202020204" pitchFamily="34" charset="0"/>
              <a:buChar char="•"/>
            </a:pPr>
            <a:r>
              <a:rPr lang="en-US" dirty="0"/>
              <a:t>Offense details</a:t>
            </a:r>
          </a:p>
          <a:p>
            <a:pPr marL="285750" indent="-285750">
              <a:buFont typeface="Arial" panose="020B0604020202020204" pitchFamily="34" charset="0"/>
              <a:buChar char="•"/>
            </a:pPr>
            <a:r>
              <a:rPr lang="en-US" dirty="0"/>
              <a:t>Conditions of supervision</a:t>
            </a:r>
          </a:p>
          <a:p>
            <a:pPr marL="285750" indent="-285750">
              <a:buFont typeface="Arial" panose="020B0604020202020204" pitchFamily="34" charset="0"/>
              <a:buChar char="•"/>
            </a:pPr>
            <a:r>
              <a:rPr lang="en-US" dirty="0"/>
              <a:t>Contact Restrictions</a:t>
            </a:r>
          </a:p>
          <a:p>
            <a:pPr marL="285750" indent="-285750">
              <a:buFont typeface="Arial" panose="020B0604020202020204" pitchFamily="34" charset="0"/>
              <a:buChar char="•"/>
            </a:pPr>
            <a:r>
              <a:rPr lang="en-US" dirty="0"/>
              <a:t>Victim Information (Name, Sex, Age, Relationship)</a:t>
            </a:r>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1711A976-FD9A-4463-B167-ACC424AA37A2}"/>
              </a:ext>
            </a:extLst>
          </p:cNvPr>
          <p:cNvSpPr txBox="1"/>
          <p:nvPr/>
        </p:nvSpPr>
        <p:spPr>
          <a:xfrm>
            <a:off x="7694468" y="3273645"/>
            <a:ext cx="4304171" cy="1200329"/>
          </a:xfrm>
          <a:prstGeom prst="rect">
            <a:avLst/>
          </a:prstGeom>
          <a:solidFill>
            <a:srgbClr val="102747"/>
          </a:solidFill>
        </p:spPr>
        <p:txBody>
          <a:bodyPr wrap="square" rtlCol="0">
            <a:spAutoFit/>
          </a:bodyPr>
          <a:lstStyle/>
          <a:p>
            <a:r>
              <a:rPr lang="en-US" dirty="0">
                <a:solidFill>
                  <a:schemeClr val="bg1"/>
                </a:solidFill>
              </a:rPr>
              <a:t>Employer documentation stating the transfer is directed by employer to maintain employment (NOT for new job opportunities/promotions)</a:t>
            </a:r>
          </a:p>
        </p:txBody>
      </p:sp>
      <p:sp>
        <p:nvSpPr>
          <p:cNvPr id="13" name="TextBox 12">
            <a:extLst>
              <a:ext uri="{FF2B5EF4-FFF2-40B4-BE49-F238E27FC236}">
                <a16:creationId xmlns:a16="http://schemas.microsoft.com/office/drawing/2014/main" id="{40239186-1F7E-4FC7-8523-2F73459DB094}"/>
              </a:ext>
            </a:extLst>
          </p:cNvPr>
          <p:cNvSpPr txBox="1"/>
          <p:nvPr/>
        </p:nvSpPr>
        <p:spPr>
          <a:xfrm>
            <a:off x="326668" y="3728754"/>
            <a:ext cx="2161347" cy="1200329"/>
          </a:xfrm>
          <a:prstGeom prst="rect">
            <a:avLst/>
          </a:prstGeom>
          <a:solidFill>
            <a:srgbClr val="102747"/>
          </a:solidFill>
        </p:spPr>
        <p:txBody>
          <a:bodyPr wrap="square" rtlCol="0">
            <a:spAutoFit/>
          </a:bodyPr>
          <a:lstStyle/>
          <a:p>
            <a:r>
              <a:rPr lang="en-US" dirty="0">
                <a:solidFill>
                  <a:schemeClr val="bg1"/>
                </a:solidFill>
              </a:rPr>
              <a:t>Any other emergency reason.  Both states MUST agree</a:t>
            </a:r>
          </a:p>
        </p:txBody>
      </p:sp>
      <p:sp>
        <p:nvSpPr>
          <p:cNvPr id="14" name="TextBox 13">
            <a:extLst>
              <a:ext uri="{FF2B5EF4-FFF2-40B4-BE49-F238E27FC236}">
                <a16:creationId xmlns:a16="http://schemas.microsoft.com/office/drawing/2014/main" id="{B8A57022-0F3F-46B0-A29F-C4DC9BFBE5A1}"/>
              </a:ext>
            </a:extLst>
          </p:cNvPr>
          <p:cNvSpPr txBox="1"/>
          <p:nvPr/>
        </p:nvSpPr>
        <p:spPr>
          <a:xfrm>
            <a:off x="275771" y="1728319"/>
            <a:ext cx="2023461" cy="923330"/>
          </a:xfrm>
          <a:prstGeom prst="rect">
            <a:avLst/>
          </a:prstGeom>
          <a:solidFill>
            <a:srgbClr val="102747"/>
          </a:solidFill>
          <a:ln>
            <a:solidFill>
              <a:schemeClr val="accent1">
                <a:lumMod val="75000"/>
              </a:schemeClr>
            </a:solidFill>
          </a:ln>
        </p:spPr>
        <p:txBody>
          <a:bodyPr wrap="square" rtlCol="0">
            <a:spAutoFit/>
          </a:bodyPr>
          <a:lstStyle/>
          <a:p>
            <a:r>
              <a:rPr lang="en-US" dirty="0">
                <a:solidFill>
                  <a:schemeClr val="bg1"/>
                </a:solidFill>
              </a:rPr>
              <a:t>Verify residency PRIOR to issuing a travel permit.  </a:t>
            </a:r>
          </a:p>
        </p:txBody>
      </p:sp>
      <p:cxnSp>
        <p:nvCxnSpPr>
          <p:cNvPr id="9" name="Straight Arrow Connector 8">
            <a:extLst>
              <a:ext uri="{FF2B5EF4-FFF2-40B4-BE49-F238E27FC236}">
                <a16:creationId xmlns:a16="http://schemas.microsoft.com/office/drawing/2014/main" id="{49E03860-5023-48D2-BB20-BD228B6D7598}"/>
              </a:ext>
            </a:extLst>
          </p:cNvPr>
          <p:cNvCxnSpPr>
            <a:cxnSpLocks/>
          </p:cNvCxnSpPr>
          <p:nvPr/>
        </p:nvCxnSpPr>
        <p:spPr>
          <a:xfrm>
            <a:off x="2310409" y="2208404"/>
            <a:ext cx="543054" cy="296535"/>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3E7B564-E347-4E5D-9616-C903EE384BB6}"/>
              </a:ext>
            </a:extLst>
          </p:cNvPr>
          <p:cNvSpPr txBox="1"/>
          <p:nvPr/>
        </p:nvSpPr>
        <p:spPr>
          <a:xfrm>
            <a:off x="275771" y="2953244"/>
            <a:ext cx="1841194" cy="369332"/>
          </a:xfrm>
          <a:prstGeom prst="rect">
            <a:avLst/>
          </a:prstGeom>
          <a:solidFill>
            <a:srgbClr val="102747"/>
          </a:solidFill>
          <a:ln>
            <a:solidFill>
              <a:srgbClr val="102747"/>
            </a:solidFill>
          </a:ln>
        </p:spPr>
        <p:txBody>
          <a:bodyPr wrap="square" rtlCol="0">
            <a:spAutoFit/>
          </a:bodyPr>
          <a:lstStyle/>
          <a:p>
            <a:r>
              <a:rPr lang="en-US" dirty="0">
                <a:solidFill>
                  <a:schemeClr val="bg1"/>
                </a:solidFill>
              </a:rPr>
              <a:t>Approval/Referral</a:t>
            </a:r>
          </a:p>
        </p:txBody>
      </p:sp>
      <p:cxnSp>
        <p:nvCxnSpPr>
          <p:cNvPr id="17" name="Straight Arrow Connector 16">
            <a:extLst>
              <a:ext uri="{FF2B5EF4-FFF2-40B4-BE49-F238E27FC236}">
                <a16:creationId xmlns:a16="http://schemas.microsoft.com/office/drawing/2014/main" id="{347478B9-B5AB-4F3D-BB98-A56407669316}"/>
              </a:ext>
            </a:extLst>
          </p:cNvPr>
          <p:cNvCxnSpPr>
            <a:cxnSpLocks/>
          </p:cNvCxnSpPr>
          <p:nvPr/>
        </p:nvCxnSpPr>
        <p:spPr>
          <a:xfrm flipH="1" flipV="1">
            <a:off x="5623643" y="2666904"/>
            <a:ext cx="1724024" cy="245540"/>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ECCFA98-599F-45FA-95EA-61C4A86F3961}"/>
              </a:ext>
            </a:extLst>
          </p:cNvPr>
          <p:cNvCxnSpPr>
            <a:cxnSpLocks/>
          </p:cNvCxnSpPr>
          <p:nvPr/>
        </p:nvCxnSpPr>
        <p:spPr>
          <a:xfrm flipH="1">
            <a:off x="6604945" y="2912444"/>
            <a:ext cx="742722" cy="178683"/>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78F563-EB17-418C-92D7-EDA0F33C5614}"/>
              </a:ext>
            </a:extLst>
          </p:cNvPr>
          <p:cNvCxnSpPr>
            <a:cxnSpLocks/>
          </p:cNvCxnSpPr>
          <p:nvPr/>
        </p:nvCxnSpPr>
        <p:spPr>
          <a:xfrm flipH="1" flipV="1">
            <a:off x="5995004" y="3226862"/>
            <a:ext cx="1724024" cy="245540"/>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D4C463-043A-4AC8-A0D1-81B2B1174A8B}"/>
              </a:ext>
            </a:extLst>
          </p:cNvPr>
          <p:cNvCxnSpPr>
            <a:cxnSpLocks/>
          </p:cNvCxnSpPr>
          <p:nvPr/>
        </p:nvCxnSpPr>
        <p:spPr>
          <a:xfrm flipH="1" flipV="1">
            <a:off x="6207439" y="3408667"/>
            <a:ext cx="1511589" cy="63735"/>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F58B985-8CBC-4489-AB24-EC63263A7413}"/>
              </a:ext>
            </a:extLst>
          </p:cNvPr>
          <p:cNvCxnSpPr>
            <a:cxnSpLocks/>
          </p:cNvCxnSpPr>
          <p:nvPr/>
        </p:nvCxnSpPr>
        <p:spPr>
          <a:xfrm flipV="1">
            <a:off x="2128142" y="2848537"/>
            <a:ext cx="719746" cy="289373"/>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36DF1BB-617D-4FA1-8E2B-0230230263A6}"/>
              </a:ext>
            </a:extLst>
          </p:cNvPr>
          <p:cNvCxnSpPr>
            <a:cxnSpLocks/>
          </p:cNvCxnSpPr>
          <p:nvPr/>
        </p:nvCxnSpPr>
        <p:spPr>
          <a:xfrm flipV="1">
            <a:off x="2356295" y="3565899"/>
            <a:ext cx="503684" cy="370018"/>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3BEE37A-A1A9-4FFE-B7AA-14FBB2A1C520}"/>
              </a:ext>
            </a:extLst>
          </p:cNvPr>
          <p:cNvSpPr txBox="1"/>
          <p:nvPr/>
        </p:nvSpPr>
        <p:spPr>
          <a:xfrm>
            <a:off x="2962275" y="3935917"/>
            <a:ext cx="4191000" cy="369332"/>
          </a:xfrm>
          <a:prstGeom prst="rect">
            <a:avLst/>
          </a:prstGeom>
          <a:noFill/>
        </p:spPr>
        <p:txBody>
          <a:bodyPr wrap="square" rtlCol="0">
            <a:spAutoFit/>
          </a:bodyPr>
          <a:lstStyle/>
          <a:p>
            <a:r>
              <a:rPr lang="en-US" b="1" dirty="0">
                <a:solidFill>
                  <a:srgbClr val="C00000"/>
                </a:solidFill>
              </a:rPr>
              <a:t>ALWAYS JUSTIFY!</a:t>
            </a:r>
          </a:p>
        </p:txBody>
      </p:sp>
    </p:spTree>
    <p:custDataLst>
      <p:tags r:id="rId1"/>
    </p:custDataLst>
    <p:extLst>
      <p:ext uri="{BB962C8B-B14F-4D97-AF65-F5344CB8AC3E}">
        <p14:creationId xmlns:p14="http://schemas.microsoft.com/office/powerpoint/2010/main" val="559488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E2EAF6-B923-4D47-B943-47DD9D7D0D48}"/>
              </a:ext>
            </a:extLst>
          </p:cNvPr>
          <p:cNvGrpSpPr/>
          <p:nvPr/>
        </p:nvGrpSpPr>
        <p:grpSpPr>
          <a:xfrm>
            <a:off x="3175299" y="2029261"/>
            <a:ext cx="3731698" cy="780614"/>
            <a:chOff x="476250" y="1400628"/>
            <a:chExt cx="4032915" cy="726301"/>
          </a:xfrm>
        </p:grpSpPr>
        <p:sp>
          <p:nvSpPr>
            <p:cNvPr id="6" name="Rectangle 5">
              <a:extLst>
                <a:ext uri="{FF2B5EF4-FFF2-40B4-BE49-F238E27FC236}">
                  <a16:creationId xmlns:a16="http://schemas.microsoft.com/office/drawing/2014/main" id="{669D0032-408A-4CCC-B48E-6C7FD9CB155A}"/>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568125-367E-4010-8F1A-D2680C74294E}"/>
                </a:ext>
              </a:extLst>
            </p:cNvPr>
            <p:cNvSpPr/>
            <p:nvPr/>
          </p:nvSpPr>
          <p:spPr>
            <a:xfrm>
              <a:off x="499519" y="1535138"/>
              <a:ext cx="3806016" cy="400907"/>
            </a:xfrm>
            <a:prstGeom prst="rect">
              <a:avLst/>
            </a:prstGeom>
          </p:spPr>
          <p:txBody>
            <a:bodyPr wrap="square" lIns="0" tIns="0" rIns="0" bIns="0" anchor="ctr">
              <a:spAutoFit/>
            </a:bodyPr>
            <a:lstStyle/>
            <a:p>
              <a:pPr algn="ctr"/>
              <a:r>
                <a:rPr lang="en-US" sz="2800" dirty="0">
                  <a:solidFill>
                    <a:schemeClr val="bg1"/>
                  </a:solidFill>
                </a:rPr>
                <a:t>Receiving State</a:t>
              </a:r>
            </a:p>
          </p:txBody>
        </p:sp>
      </p:grpSp>
      <p:sp>
        <p:nvSpPr>
          <p:cNvPr id="8" name="Content Placeholder 2">
            <a:extLst>
              <a:ext uri="{FF2B5EF4-FFF2-40B4-BE49-F238E27FC236}">
                <a16:creationId xmlns:a16="http://schemas.microsoft.com/office/drawing/2014/main" id="{E300B500-18A8-49FD-9BD2-C01A91CC79B1}"/>
              </a:ext>
            </a:extLst>
          </p:cNvPr>
          <p:cNvSpPr txBox="1">
            <a:spLocks/>
          </p:cNvSpPr>
          <p:nvPr/>
        </p:nvSpPr>
        <p:spPr>
          <a:xfrm>
            <a:off x="7817442" y="3024007"/>
            <a:ext cx="3710168" cy="297107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sz="2800" dirty="0"/>
              <a:t>Send Transfer Request Timely!</a:t>
            </a:r>
          </a:p>
          <a:p>
            <a:pPr lvl="1"/>
            <a:r>
              <a:rPr lang="en-US" sz="2800" dirty="0"/>
              <a:t>15 business days </a:t>
            </a:r>
          </a:p>
          <a:p>
            <a:pPr lvl="1"/>
            <a:r>
              <a:rPr lang="en-US" sz="2800" u="sng" dirty="0"/>
              <a:t>7 business </a:t>
            </a:r>
            <a:r>
              <a:rPr lang="en-US" sz="2800" dirty="0"/>
              <a:t>days after approved expedited reporting instructions</a:t>
            </a:r>
          </a:p>
          <a:p>
            <a:pPr marL="0" indent="0">
              <a:buNone/>
            </a:pPr>
            <a:endParaRPr lang="en-US" dirty="0"/>
          </a:p>
        </p:txBody>
      </p:sp>
      <p:grpSp>
        <p:nvGrpSpPr>
          <p:cNvPr id="9" name="Group 8">
            <a:extLst>
              <a:ext uri="{FF2B5EF4-FFF2-40B4-BE49-F238E27FC236}">
                <a16:creationId xmlns:a16="http://schemas.microsoft.com/office/drawing/2014/main" id="{715267D2-2EDF-41A7-8511-7B5E58CEF8E8}"/>
              </a:ext>
            </a:extLst>
          </p:cNvPr>
          <p:cNvGrpSpPr/>
          <p:nvPr/>
        </p:nvGrpSpPr>
        <p:grpSpPr>
          <a:xfrm>
            <a:off x="7795911" y="2018976"/>
            <a:ext cx="3731698" cy="780614"/>
            <a:chOff x="476250" y="1400628"/>
            <a:chExt cx="4032915" cy="726301"/>
          </a:xfrm>
        </p:grpSpPr>
        <p:sp>
          <p:nvSpPr>
            <p:cNvPr id="10" name="Rectangle 9">
              <a:extLst>
                <a:ext uri="{FF2B5EF4-FFF2-40B4-BE49-F238E27FC236}">
                  <a16:creationId xmlns:a16="http://schemas.microsoft.com/office/drawing/2014/main" id="{F22524CA-BDBC-4A4D-9B26-26C7637C4F7B}"/>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19D9D8-CA7B-491D-83F9-7F7EDBD88434}"/>
                </a:ext>
              </a:extLst>
            </p:cNvPr>
            <p:cNvSpPr/>
            <p:nvPr/>
          </p:nvSpPr>
          <p:spPr>
            <a:xfrm>
              <a:off x="499519" y="1535137"/>
              <a:ext cx="3806016" cy="400907"/>
            </a:xfrm>
            <a:prstGeom prst="rect">
              <a:avLst/>
            </a:prstGeom>
          </p:spPr>
          <p:txBody>
            <a:bodyPr wrap="square" lIns="0" tIns="0" rIns="0" bIns="0" anchor="ctr">
              <a:spAutoFit/>
            </a:bodyPr>
            <a:lstStyle/>
            <a:p>
              <a:pPr algn="ctr"/>
              <a:r>
                <a:rPr lang="en-US" sz="2800" dirty="0">
                  <a:solidFill>
                    <a:schemeClr val="bg1"/>
                  </a:solidFill>
                </a:rPr>
                <a:t>Sending State</a:t>
              </a:r>
            </a:p>
          </p:txBody>
        </p:sp>
      </p:grpSp>
      <p:sp>
        <p:nvSpPr>
          <p:cNvPr id="12" name="Title 1">
            <a:extLst>
              <a:ext uri="{FF2B5EF4-FFF2-40B4-BE49-F238E27FC236}">
                <a16:creationId xmlns:a16="http://schemas.microsoft.com/office/drawing/2014/main" id="{AAF30A66-B4B7-43A5-9F82-47D6F56FBBE7}"/>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Reporting Instruction Timeframe Requirements</a:t>
            </a:r>
          </a:p>
        </p:txBody>
      </p:sp>
      <p:sp>
        <p:nvSpPr>
          <p:cNvPr id="13" name="Rectangle 12">
            <a:extLst>
              <a:ext uri="{FF2B5EF4-FFF2-40B4-BE49-F238E27FC236}">
                <a16:creationId xmlns:a16="http://schemas.microsoft.com/office/drawing/2014/main" id="{2765EA92-4C37-4DF2-861B-414A7C573E8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6DEDC311-0A6D-436F-9AB2-CD7D9434776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5771" y="3024007"/>
            <a:ext cx="2703287" cy="1419226"/>
          </a:xfrm>
          <a:prstGeom prst="rect">
            <a:avLst/>
          </a:prstGeom>
        </p:spPr>
      </p:pic>
      <p:sp>
        <p:nvSpPr>
          <p:cNvPr id="16" name="Content Placeholder 2">
            <a:extLst>
              <a:ext uri="{FF2B5EF4-FFF2-40B4-BE49-F238E27FC236}">
                <a16:creationId xmlns:a16="http://schemas.microsoft.com/office/drawing/2014/main" id="{999AE17A-A02A-475D-B08A-7DD5BF83690A}"/>
              </a:ext>
            </a:extLst>
          </p:cNvPr>
          <p:cNvSpPr txBox="1">
            <a:spLocks/>
          </p:cNvSpPr>
          <p:nvPr/>
        </p:nvSpPr>
        <p:spPr>
          <a:xfrm>
            <a:off x="3196830" y="3024007"/>
            <a:ext cx="3710168" cy="2583271"/>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sz="2800" dirty="0"/>
              <a:t>Respond to Reporting Instructions Requests</a:t>
            </a:r>
          </a:p>
          <a:p>
            <a:pPr lvl="1"/>
            <a:r>
              <a:rPr lang="en-US" sz="2800" dirty="0"/>
              <a:t>2 business days</a:t>
            </a:r>
          </a:p>
          <a:p>
            <a:pPr lvl="1"/>
            <a:r>
              <a:rPr lang="en-US" sz="2800" dirty="0"/>
              <a:t>Sex Offenders:  5 business days</a:t>
            </a:r>
          </a:p>
          <a:p>
            <a:pPr marL="0" indent="0">
              <a:buNone/>
            </a:pPr>
            <a:endParaRPr lang="en-US" dirty="0"/>
          </a:p>
        </p:txBody>
      </p:sp>
      <p:sp>
        <p:nvSpPr>
          <p:cNvPr id="2" name="Slide Number Placeholder 1">
            <a:extLst>
              <a:ext uri="{FF2B5EF4-FFF2-40B4-BE49-F238E27FC236}">
                <a16:creationId xmlns:a16="http://schemas.microsoft.com/office/drawing/2014/main" id="{77CECC10-0FC3-49D0-BA08-5FBA529247E9}"/>
              </a:ext>
            </a:extLst>
          </p:cNvPr>
          <p:cNvSpPr>
            <a:spLocks noGrp="1"/>
          </p:cNvSpPr>
          <p:nvPr>
            <p:ph type="sldNum" sz="quarter" idx="12"/>
          </p:nvPr>
        </p:nvSpPr>
        <p:spPr/>
        <p:txBody>
          <a:bodyPr/>
          <a:lstStyle/>
          <a:p>
            <a:fld id="{270D53C3-D890-4AF1-9878-19640C9CFA2D}" type="slidenum">
              <a:rPr lang="en-US" smtClean="0"/>
              <a:t>32</a:t>
            </a:fld>
            <a:endParaRPr lang="en-US"/>
          </a:p>
        </p:txBody>
      </p:sp>
    </p:spTree>
    <p:custDataLst>
      <p:tags r:id="rId1"/>
    </p:custDataLst>
    <p:extLst>
      <p:ext uri="{BB962C8B-B14F-4D97-AF65-F5344CB8AC3E}">
        <p14:creationId xmlns:p14="http://schemas.microsoft.com/office/powerpoint/2010/main" val="607949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7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C0E1-C2CD-4515-8DAA-69E1E6F017DE}"/>
              </a:ext>
            </a:extLst>
          </p:cNvPr>
          <p:cNvSpPr>
            <a:spLocks noGrp="1"/>
          </p:cNvSpPr>
          <p:nvPr>
            <p:ph type="title"/>
          </p:nvPr>
        </p:nvSpPr>
        <p:spPr>
          <a:xfrm>
            <a:off x="333376" y="234553"/>
            <a:ext cx="6572250" cy="1189831"/>
          </a:xfrm>
        </p:spPr>
        <p:txBody>
          <a:bodyPr/>
          <a:lstStyle/>
          <a:p>
            <a:r>
              <a:rPr lang="en-US" dirty="0">
                <a:solidFill>
                  <a:schemeClr val="bg1"/>
                </a:solidFill>
              </a:rPr>
              <a:t>Transfer Reply</a:t>
            </a:r>
          </a:p>
        </p:txBody>
      </p:sp>
      <p:pic>
        <p:nvPicPr>
          <p:cNvPr id="4" name="Picture 2">
            <a:extLst>
              <a:ext uri="{FF2B5EF4-FFF2-40B4-BE49-F238E27FC236}">
                <a16:creationId xmlns:a16="http://schemas.microsoft.com/office/drawing/2014/main" id="{C5D2CDB6-BD75-4312-9C5D-D5744AA9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542257"/>
            <a:ext cx="47720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899F5A9-9F65-489F-BBF6-ED49C2934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477" y="3684355"/>
            <a:ext cx="3676648" cy="1259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a:extLst>
              <a:ext uri="{FF2B5EF4-FFF2-40B4-BE49-F238E27FC236}">
                <a16:creationId xmlns:a16="http://schemas.microsoft.com/office/drawing/2014/main" id="{49409EDA-E5F3-473C-81B8-1BAFD5E4757F}"/>
              </a:ext>
            </a:extLst>
          </p:cNvPr>
          <p:cNvSpPr txBox="1">
            <a:spLocks noChangeArrowheads="1"/>
          </p:cNvSpPr>
          <p:nvPr/>
        </p:nvSpPr>
        <p:spPr bwMode="auto">
          <a:xfrm>
            <a:off x="1962150" y="3150162"/>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i="1" dirty="0">
                <a:solidFill>
                  <a:schemeClr val="bg1"/>
                </a:solidFill>
                <a:latin typeface="Calibri" pitchFamily="34" charset="0"/>
              </a:rPr>
              <a:t>Access activity from Assistants, Compact Workload or Offender Profile </a:t>
            </a:r>
          </a:p>
        </p:txBody>
      </p:sp>
      <p:sp>
        <p:nvSpPr>
          <p:cNvPr id="7" name="TextBox 5">
            <a:extLst>
              <a:ext uri="{FF2B5EF4-FFF2-40B4-BE49-F238E27FC236}">
                <a16:creationId xmlns:a16="http://schemas.microsoft.com/office/drawing/2014/main" id="{AD0D3EED-FDE8-47BD-8DF6-C4C3372D7DC2}"/>
              </a:ext>
            </a:extLst>
          </p:cNvPr>
          <p:cNvSpPr txBox="1">
            <a:spLocks noChangeArrowheads="1"/>
          </p:cNvSpPr>
          <p:nvPr/>
        </p:nvSpPr>
        <p:spPr bwMode="auto">
          <a:xfrm>
            <a:off x="4314825" y="1573212"/>
            <a:ext cx="304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solidFill>
                  <a:schemeClr val="bg1"/>
                </a:solidFill>
                <a:latin typeface="Calibri" pitchFamily="34" charset="0"/>
              </a:rPr>
              <a:t>Email is sent to user assigned</a:t>
            </a:r>
          </a:p>
          <a:p>
            <a:pPr eaLnBrk="1" hangingPunct="1"/>
            <a:endParaRPr lang="en-US" altLang="en-US" sz="3200" dirty="0">
              <a:latin typeface="Calibri" pitchFamily="34" charset="0"/>
            </a:endParaRPr>
          </a:p>
        </p:txBody>
      </p:sp>
      <p:pic>
        <p:nvPicPr>
          <p:cNvPr id="8" name="Picture 4">
            <a:extLst>
              <a:ext uri="{FF2B5EF4-FFF2-40B4-BE49-F238E27FC236}">
                <a16:creationId xmlns:a16="http://schemas.microsoft.com/office/drawing/2014/main" id="{8FDB4973-2260-427B-9CF0-94A34CFBE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119"/>
          <a:stretch>
            <a:fillRect/>
          </a:stretch>
        </p:blipFill>
        <p:spPr bwMode="auto">
          <a:xfrm>
            <a:off x="3724276" y="5359685"/>
            <a:ext cx="4400549" cy="1124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E672D1B6-BA70-47B0-A15B-EA3E9FB8D0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782219"/>
            <a:ext cx="4883211"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337D3C6-A180-4D54-AD33-BB18899B52F1}"/>
              </a:ext>
            </a:extLst>
          </p:cNvPr>
          <p:cNvSpPr>
            <a:spLocks noGrp="1"/>
          </p:cNvSpPr>
          <p:nvPr>
            <p:ph type="sldNum" sz="quarter" idx="12"/>
          </p:nvPr>
        </p:nvSpPr>
        <p:spPr/>
        <p:txBody>
          <a:bodyPr/>
          <a:lstStyle/>
          <a:p>
            <a:fld id="{270D53C3-D890-4AF1-9878-19640C9CFA2D}" type="slidenum">
              <a:rPr lang="en-US" smtClean="0"/>
              <a:t>33</a:t>
            </a:fld>
            <a:endParaRPr lang="en-US"/>
          </a:p>
        </p:txBody>
      </p:sp>
    </p:spTree>
    <p:custDataLst>
      <p:tags r:id="rId1"/>
    </p:custDataLst>
    <p:extLst>
      <p:ext uri="{BB962C8B-B14F-4D97-AF65-F5344CB8AC3E}">
        <p14:creationId xmlns:p14="http://schemas.microsoft.com/office/powerpoint/2010/main" val="734865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8A0DA6A-C532-4DF5-8654-F9CE142A7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173914" y="2072357"/>
            <a:ext cx="7073406" cy="3715668"/>
          </a:xfrm>
          <a:prstGeom prst="rect">
            <a:avLst/>
          </a:prstGeom>
          <a:noFill/>
        </p:spPr>
      </p:pic>
      <p:sp>
        <p:nvSpPr>
          <p:cNvPr id="8" name="Title 1">
            <a:extLst>
              <a:ext uri="{FF2B5EF4-FFF2-40B4-BE49-F238E27FC236}">
                <a16:creationId xmlns:a16="http://schemas.microsoft.com/office/drawing/2014/main" id="{7B46A577-793D-4DD6-8ED5-D6E1944BBD3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Transfer Reply</a:t>
            </a:r>
          </a:p>
        </p:txBody>
      </p:sp>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a:extLst>
              <a:ext uri="{FF2B5EF4-FFF2-40B4-BE49-F238E27FC236}">
                <a16:creationId xmlns:a16="http://schemas.microsoft.com/office/drawing/2014/main" id="{AF032782-8695-47D2-85D6-D541718B8C19}"/>
              </a:ext>
            </a:extLst>
          </p:cNvPr>
          <p:cNvCxnSpPr>
            <a:cxnSpLocks/>
          </p:cNvCxnSpPr>
          <p:nvPr/>
        </p:nvCxnSpPr>
        <p:spPr>
          <a:xfrm>
            <a:off x="3295650" y="4429126"/>
            <a:ext cx="1023367" cy="447674"/>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0617A8-7159-4DCE-ACE4-76C62E63EEA3}"/>
              </a:ext>
            </a:extLst>
          </p:cNvPr>
          <p:cNvSpPr txBox="1"/>
          <p:nvPr/>
        </p:nvSpPr>
        <p:spPr>
          <a:xfrm>
            <a:off x="275771" y="1685925"/>
            <a:ext cx="3019879" cy="4893647"/>
          </a:xfrm>
          <a:prstGeom prst="rect">
            <a:avLst/>
          </a:prstGeom>
          <a:solidFill>
            <a:srgbClr val="102747"/>
          </a:solidFill>
        </p:spPr>
        <p:txBody>
          <a:bodyPr wrap="square" rtlCol="0">
            <a:spAutoFit/>
          </a:bodyPr>
          <a:lstStyle/>
          <a:p>
            <a:r>
              <a:rPr lang="en-US" sz="2400" dirty="0">
                <a:solidFill>
                  <a:schemeClr val="bg1"/>
                </a:solidFill>
              </a:rPr>
              <a:t>Provide details as to why a condition cannot be imposed</a:t>
            </a:r>
          </a:p>
          <a:p>
            <a:endParaRPr lang="en-US" sz="2400" dirty="0">
              <a:solidFill>
                <a:schemeClr val="bg1"/>
              </a:solidFill>
            </a:endParaRPr>
          </a:p>
          <a:p>
            <a:r>
              <a:rPr lang="en-US" sz="2400" dirty="0">
                <a:solidFill>
                  <a:schemeClr val="bg1"/>
                </a:solidFill>
              </a:rPr>
              <a:t>Inability to enforce a condition is NOT a valid reason for rejecting a transfer</a:t>
            </a:r>
          </a:p>
          <a:p>
            <a:endParaRPr lang="en-US" sz="2400" dirty="0">
              <a:solidFill>
                <a:schemeClr val="bg1"/>
              </a:solidFill>
            </a:endParaRPr>
          </a:p>
          <a:p>
            <a:r>
              <a:rPr lang="en-US" sz="2400" dirty="0">
                <a:solidFill>
                  <a:schemeClr val="bg1"/>
                </a:solidFill>
              </a:rPr>
              <a:t>Sending state authorities decide whether condition can be removed</a:t>
            </a:r>
          </a:p>
        </p:txBody>
      </p:sp>
      <p:sp>
        <p:nvSpPr>
          <p:cNvPr id="2" name="Slide Number Placeholder 1">
            <a:extLst>
              <a:ext uri="{FF2B5EF4-FFF2-40B4-BE49-F238E27FC236}">
                <a16:creationId xmlns:a16="http://schemas.microsoft.com/office/drawing/2014/main" id="{DFD8DA25-212B-4E3E-A652-870E12F36431}"/>
              </a:ext>
            </a:extLst>
          </p:cNvPr>
          <p:cNvSpPr>
            <a:spLocks noGrp="1"/>
          </p:cNvSpPr>
          <p:nvPr>
            <p:ph type="sldNum" sz="quarter" idx="12"/>
          </p:nvPr>
        </p:nvSpPr>
        <p:spPr/>
        <p:txBody>
          <a:bodyPr/>
          <a:lstStyle/>
          <a:p>
            <a:fld id="{270D53C3-D890-4AF1-9878-19640C9CFA2D}" type="slidenum">
              <a:rPr lang="en-US" smtClean="0"/>
              <a:t>34</a:t>
            </a:fld>
            <a:endParaRPr lang="en-US"/>
          </a:p>
        </p:txBody>
      </p:sp>
    </p:spTree>
    <p:custDataLst>
      <p:tags r:id="rId1"/>
    </p:custDataLst>
    <p:extLst>
      <p:ext uri="{BB962C8B-B14F-4D97-AF65-F5344CB8AC3E}">
        <p14:creationId xmlns:p14="http://schemas.microsoft.com/office/powerpoint/2010/main" val="4148791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6A577-793D-4DD6-8ED5-D6E1944BBD3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Transfer Reply</a:t>
            </a:r>
          </a:p>
        </p:txBody>
      </p:sp>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9">
            <a:extLst>
              <a:ext uri="{FF2B5EF4-FFF2-40B4-BE49-F238E27FC236}">
                <a16:creationId xmlns:a16="http://schemas.microsoft.com/office/drawing/2014/main" id="{F4772210-AFC5-4E8A-A794-021C55209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813" y="917151"/>
            <a:ext cx="5257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D477348-DD6B-4EA7-98F5-9DAE1BF554BF}"/>
              </a:ext>
            </a:extLst>
          </p:cNvPr>
          <p:cNvSpPr txBox="1"/>
          <p:nvPr/>
        </p:nvSpPr>
        <p:spPr>
          <a:xfrm>
            <a:off x="862012" y="1338425"/>
            <a:ext cx="4386263" cy="1200329"/>
          </a:xfrm>
          <a:prstGeom prst="rect">
            <a:avLst/>
          </a:prstGeom>
          <a:noFill/>
        </p:spPr>
        <p:txBody>
          <a:bodyPr wrap="square" rtlCol="0">
            <a:spAutoFit/>
          </a:bodyPr>
          <a:lstStyle/>
          <a:p>
            <a:r>
              <a:rPr lang="en-US" sz="2400" b="1" u="sng" dirty="0"/>
              <a:t>Acceptance</a:t>
            </a:r>
          </a:p>
          <a:p>
            <a:endParaRPr lang="en-US" sz="2400" dirty="0"/>
          </a:p>
          <a:p>
            <a:r>
              <a:rPr lang="en-US" sz="2400" i="1" dirty="0"/>
              <a:t>Valid for 120 Calendar Days</a:t>
            </a:r>
          </a:p>
        </p:txBody>
      </p:sp>
      <p:sp>
        <p:nvSpPr>
          <p:cNvPr id="10" name="TextBox 9">
            <a:extLst>
              <a:ext uri="{FF2B5EF4-FFF2-40B4-BE49-F238E27FC236}">
                <a16:creationId xmlns:a16="http://schemas.microsoft.com/office/drawing/2014/main" id="{97A578A9-A752-412C-AAB5-B44896C35C8C}"/>
              </a:ext>
            </a:extLst>
          </p:cNvPr>
          <p:cNvSpPr txBox="1"/>
          <p:nvPr/>
        </p:nvSpPr>
        <p:spPr>
          <a:xfrm>
            <a:off x="862012" y="4010710"/>
            <a:ext cx="4600576" cy="2677656"/>
          </a:xfrm>
          <a:prstGeom prst="rect">
            <a:avLst/>
          </a:prstGeom>
          <a:noFill/>
        </p:spPr>
        <p:txBody>
          <a:bodyPr wrap="square" rtlCol="0">
            <a:spAutoFit/>
          </a:bodyPr>
          <a:lstStyle/>
          <a:p>
            <a:r>
              <a:rPr lang="en-US" sz="2400" b="1" u="sng" dirty="0"/>
              <a:t>Rejection</a:t>
            </a:r>
          </a:p>
          <a:p>
            <a:pPr algn="ctr"/>
            <a:endParaRPr lang="en-US" sz="2400" b="1" u="sng" dirty="0"/>
          </a:p>
          <a:p>
            <a:pPr eaLnBrk="1" hangingPunct="1"/>
            <a:r>
              <a:rPr lang="en-US" altLang="en-US" sz="2400" i="1" dirty="0"/>
              <a:t>Be specific:  R</a:t>
            </a:r>
            <a:r>
              <a:rPr lang="en-US" sz="2400" i="1" dirty="0"/>
              <a:t>eason for rejection </a:t>
            </a:r>
            <a:r>
              <a:rPr lang="en-US" sz="2400" i="1" u="sng" dirty="0"/>
              <a:t>must</a:t>
            </a:r>
            <a:r>
              <a:rPr lang="en-US" sz="2400" i="1" dirty="0"/>
              <a:t> be consistent with the </a:t>
            </a:r>
            <a:r>
              <a:rPr lang="en-US" sz="2400" i="1" u="sng" dirty="0"/>
              <a:t>purpose of the compact</a:t>
            </a:r>
            <a:r>
              <a:rPr lang="en-US" sz="2400" i="1" dirty="0"/>
              <a:t> articulating why plan would not be approved if convicted in your state</a:t>
            </a:r>
            <a:endParaRPr lang="en-US" sz="2400" i="1" u="sng" dirty="0"/>
          </a:p>
        </p:txBody>
      </p:sp>
      <p:pic>
        <p:nvPicPr>
          <p:cNvPr id="4" name="Picture 3">
            <a:extLst>
              <a:ext uri="{FF2B5EF4-FFF2-40B4-BE49-F238E27FC236}">
                <a16:creationId xmlns:a16="http://schemas.microsoft.com/office/drawing/2014/main" id="{B332A260-01FB-4802-9F22-71669EB2BE54}"/>
              </a:ext>
            </a:extLst>
          </p:cNvPr>
          <p:cNvPicPr>
            <a:picLocks noChangeAspect="1"/>
          </p:cNvPicPr>
          <p:nvPr/>
        </p:nvPicPr>
        <p:blipFill>
          <a:blip r:embed="rId5"/>
          <a:stretch>
            <a:fillRect/>
          </a:stretch>
        </p:blipFill>
        <p:spPr>
          <a:xfrm>
            <a:off x="5738813" y="3669876"/>
            <a:ext cx="4959605" cy="3359323"/>
          </a:xfrm>
          <a:prstGeom prst="rect">
            <a:avLst/>
          </a:prstGeom>
        </p:spPr>
      </p:pic>
      <p:sp>
        <p:nvSpPr>
          <p:cNvPr id="3" name="Slide Number Placeholder 2">
            <a:extLst>
              <a:ext uri="{FF2B5EF4-FFF2-40B4-BE49-F238E27FC236}">
                <a16:creationId xmlns:a16="http://schemas.microsoft.com/office/drawing/2014/main" id="{B03628A5-2648-4A11-859B-8D8A30EB1A54}"/>
              </a:ext>
            </a:extLst>
          </p:cNvPr>
          <p:cNvSpPr>
            <a:spLocks noGrp="1"/>
          </p:cNvSpPr>
          <p:nvPr>
            <p:ph type="sldNum" sz="quarter" idx="12"/>
          </p:nvPr>
        </p:nvSpPr>
        <p:spPr/>
        <p:txBody>
          <a:bodyPr/>
          <a:lstStyle/>
          <a:p>
            <a:fld id="{270D53C3-D890-4AF1-9878-19640C9CFA2D}" type="slidenum">
              <a:rPr lang="en-US" smtClean="0"/>
              <a:t>35</a:t>
            </a:fld>
            <a:endParaRPr lang="en-US"/>
          </a:p>
        </p:txBody>
      </p:sp>
    </p:spTree>
    <p:custDataLst>
      <p:tags r:id="rId1"/>
    </p:custDataLst>
    <p:extLst>
      <p:ext uri="{BB962C8B-B14F-4D97-AF65-F5344CB8AC3E}">
        <p14:creationId xmlns:p14="http://schemas.microsoft.com/office/powerpoint/2010/main" val="447662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6273F8A-ABF1-4B3D-90AC-01A5CF486975}"/>
              </a:ext>
            </a:extLst>
          </p:cNvPr>
          <p:cNvSpPr txBox="1">
            <a:spLocks/>
          </p:cNvSpPr>
          <p:nvPr/>
        </p:nvSpPr>
        <p:spPr>
          <a:xfrm>
            <a:off x="478989" y="-588683"/>
            <a:ext cx="5754896" cy="16554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dirty="0"/>
              <a:t>Invalid Transfer Rejections</a:t>
            </a:r>
          </a:p>
        </p:txBody>
      </p:sp>
      <p:pic>
        <p:nvPicPr>
          <p:cNvPr id="6" name="Picture 5" descr="Logo, icon&#10;&#10;Description automatically generated">
            <a:extLst>
              <a:ext uri="{FF2B5EF4-FFF2-40B4-BE49-F238E27FC236}">
                <a16:creationId xmlns:a16="http://schemas.microsoft.com/office/drawing/2014/main" id="{78CCED84-90A8-47CC-8046-EA4AFBFFDD5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72" r="7774" b="-4"/>
          <a:stretch/>
        </p:blipFill>
        <p:spPr>
          <a:xfrm>
            <a:off x="1250470" y="1921617"/>
            <a:ext cx="2693700" cy="3014765"/>
          </a:xfrm>
          <a:prstGeom prst="rect">
            <a:avLst/>
          </a:prstGeom>
          <a:ln>
            <a:noFill/>
          </a:ln>
          <a:effectLst>
            <a:outerShdw blurRad="292100" dist="139700" dir="2700000" algn="tl" rotWithShape="0">
              <a:srgbClr val="333333">
                <a:alpha val="65000"/>
              </a:srgbClr>
            </a:outerShdw>
          </a:effectLst>
        </p:spPr>
      </p:pic>
      <p:sp>
        <p:nvSpPr>
          <p:cNvPr id="31" name="TextBox 1">
            <a:extLst>
              <a:ext uri="{FF2B5EF4-FFF2-40B4-BE49-F238E27FC236}">
                <a16:creationId xmlns:a16="http://schemas.microsoft.com/office/drawing/2014/main" id="{CBB58AEE-B7D0-4D77-8B5B-D1A9230E62C7}"/>
              </a:ext>
            </a:extLst>
          </p:cNvPr>
          <p:cNvSpPr txBox="1"/>
          <p:nvPr/>
        </p:nvSpPr>
        <p:spPr>
          <a:xfrm>
            <a:off x="3944170" y="1304925"/>
            <a:ext cx="8195698" cy="4629150"/>
          </a:xfrm>
          <a:prstGeom prst="rect">
            <a:avLst/>
          </a:prstGeom>
        </p:spPr>
        <p:txBody>
          <a:bodyPr vert="horz" lIns="91440" tIns="45720" rIns="91440" bIns="45720" rtlCol="0" anchor="t">
            <a:normAutofit fontScale="70000" lnSpcReduction="20000"/>
          </a:bodyPr>
          <a:lstStyle/>
          <a:p>
            <a:pPr marL="457200" indent="-228600">
              <a:lnSpc>
                <a:spcPct val="160000"/>
              </a:lnSpc>
              <a:spcAft>
                <a:spcPts val="600"/>
              </a:spcAft>
              <a:buFont typeface="Arial" panose="020B0604020202020204" pitchFamily="34" charset="0"/>
              <a:buChar char="•"/>
            </a:pPr>
            <a:r>
              <a:rPr lang="en-US" altLang="en-US" sz="3800" dirty="0"/>
              <a:t>Individuals with disabilities (Rule 2.108)</a:t>
            </a:r>
          </a:p>
          <a:p>
            <a:pPr marL="457200" indent="-228600">
              <a:lnSpc>
                <a:spcPct val="160000"/>
              </a:lnSpc>
              <a:spcAft>
                <a:spcPts val="600"/>
              </a:spcAft>
              <a:buFont typeface="Arial" panose="020B0604020202020204" pitchFamily="34" charset="0"/>
              <a:buChar char="•"/>
            </a:pPr>
            <a:r>
              <a:rPr lang="en-US" altLang="en-US" sz="3800" dirty="0"/>
              <a:t>Individuals with pending charges (obtained before or during investigation period;     AO 8-2005)</a:t>
            </a:r>
          </a:p>
          <a:p>
            <a:pPr marL="457200" indent="-228600">
              <a:lnSpc>
                <a:spcPct val="160000"/>
              </a:lnSpc>
              <a:spcAft>
                <a:spcPts val="600"/>
              </a:spcAft>
              <a:buFont typeface="Arial" panose="020B0604020202020204" pitchFamily="34" charset="0"/>
              <a:buChar char="•"/>
            </a:pPr>
            <a:r>
              <a:rPr lang="en-US" altLang="en-US" sz="3800" dirty="0"/>
              <a:t>Undocumented immigrant (AO 13-2006)</a:t>
            </a:r>
          </a:p>
          <a:p>
            <a:pPr marL="457200" indent="-228600">
              <a:lnSpc>
                <a:spcPct val="160000"/>
              </a:lnSpc>
              <a:spcAft>
                <a:spcPts val="600"/>
              </a:spcAft>
              <a:buFont typeface="Arial" panose="020B0604020202020204" pitchFamily="34" charset="0"/>
              <a:buChar char="•"/>
            </a:pPr>
            <a:r>
              <a:rPr lang="en-US" altLang="en-US" sz="3800" dirty="0"/>
              <a:t>Section 8 housing (AO 2-2007)</a:t>
            </a:r>
          </a:p>
          <a:p>
            <a:pPr marL="457200" indent="-228600">
              <a:lnSpc>
                <a:spcPct val="160000"/>
              </a:lnSpc>
              <a:spcAft>
                <a:spcPts val="600"/>
              </a:spcAft>
              <a:buFont typeface="Arial" panose="020B0604020202020204" pitchFamily="34" charset="0"/>
              <a:buChar char="•"/>
            </a:pPr>
            <a:r>
              <a:rPr lang="en-US" altLang="en-US" sz="3800" dirty="0"/>
              <a:t>Discretionary Cases without addressing the justification (3.101-2)</a:t>
            </a:r>
          </a:p>
          <a:p>
            <a:pPr indent="-228600">
              <a:lnSpc>
                <a:spcPct val="90000"/>
              </a:lnSpc>
              <a:spcAft>
                <a:spcPts val="600"/>
              </a:spcAft>
              <a:buFont typeface="Arial" panose="020B0604020202020204" pitchFamily="34" charset="0"/>
              <a:buChar char="•"/>
            </a:pPr>
            <a:endParaRPr lang="en-US" sz="2000" dirty="0"/>
          </a:p>
        </p:txBody>
      </p:sp>
      <p:sp>
        <p:nvSpPr>
          <p:cNvPr id="34" name="Rectangle 3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70D0774-349A-4BDE-BB56-2E98556EC47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a:extLst>
              <a:ext uri="{FF2B5EF4-FFF2-40B4-BE49-F238E27FC236}">
                <a16:creationId xmlns:a16="http://schemas.microsoft.com/office/drawing/2014/main" id="{860AD033-26EF-4C30-BC3C-005E6797D734}"/>
              </a:ext>
            </a:extLst>
          </p:cNvPr>
          <p:cNvSpPr>
            <a:spLocks noGrp="1"/>
          </p:cNvSpPr>
          <p:nvPr>
            <p:ph type="sldNum" sz="quarter" idx="12"/>
          </p:nvPr>
        </p:nvSpPr>
        <p:spPr/>
        <p:txBody>
          <a:bodyPr/>
          <a:lstStyle/>
          <a:p>
            <a:fld id="{270D53C3-D890-4AF1-9878-19640C9CFA2D}" type="slidenum">
              <a:rPr lang="en-US" smtClean="0"/>
              <a:t>36</a:t>
            </a:fld>
            <a:endParaRPr lang="en-US"/>
          </a:p>
        </p:txBody>
      </p:sp>
    </p:spTree>
    <p:custDataLst>
      <p:tags r:id="rId1"/>
    </p:custDataLst>
    <p:extLst>
      <p:ext uri="{BB962C8B-B14F-4D97-AF65-F5344CB8AC3E}">
        <p14:creationId xmlns:p14="http://schemas.microsoft.com/office/powerpoint/2010/main" val="396953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EA985AC-FABE-41BC-9C55-4F7B80B572A3}"/>
              </a:ext>
            </a:extLst>
          </p:cNvPr>
          <p:cNvSpPr txBox="1">
            <a:spLocks/>
          </p:cNvSpPr>
          <p:nvPr/>
        </p:nvSpPr>
        <p:spPr>
          <a:xfrm>
            <a:off x="0" y="1967266"/>
            <a:ext cx="3888606" cy="2547257"/>
          </a:xfrm>
          <a:prstGeom prst="rect">
            <a:avLst/>
          </a:prstGeom>
          <a:solidFill>
            <a:srgbClr val="10274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a:solidFill>
                  <a:srgbClr val="FFFFFF"/>
                </a:solidFill>
                <a:latin typeface="+mj-lt"/>
                <a:ea typeface="+mj-ea"/>
                <a:cs typeface="+mj-cs"/>
              </a:rPr>
              <a:t>Resubmission AFTER Rejection </a:t>
            </a:r>
          </a:p>
        </p:txBody>
      </p:sp>
      <p:pic>
        <p:nvPicPr>
          <p:cNvPr id="7" name="Picture 2">
            <a:extLst>
              <a:ext uri="{FF2B5EF4-FFF2-40B4-BE49-F238E27FC236}">
                <a16:creationId xmlns:a16="http://schemas.microsoft.com/office/drawing/2014/main" id="{AA5D2C91-CD01-49C4-86FF-EA464CDBB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191417"/>
            <a:ext cx="4754668" cy="209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B4AD4334-588C-44DB-BD33-8E2D8300C116}"/>
              </a:ext>
            </a:extLst>
          </p:cNvPr>
          <p:cNvCxnSpPr>
            <a:cxnSpLocks/>
          </p:cNvCxnSpPr>
          <p:nvPr/>
        </p:nvCxnSpPr>
        <p:spPr>
          <a:xfrm flipV="1">
            <a:off x="4914900" y="3765924"/>
            <a:ext cx="1023367" cy="148851"/>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FA6979F-F176-4573-982C-0E44666E5091}"/>
              </a:ext>
            </a:extLst>
          </p:cNvPr>
          <p:cNvSpPr txBox="1"/>
          <p:nvPr/>
        </p:nvSpPr>
        <p:spPr>
          <a:xfrm>
            <a:off x="1509712" y="5295900"/>
            <a:ext cx="9172575" cy="923330"/>
          </a:xfrm>
          <a:prstGeom prst="rect">
            <a:avLst/>
          </a:prstGeom>
          <a:noFill/>
        </p:spPr>
        <p:txBody>
          <a:bodyPr wrap="square" rtlCol="0">
            <a:spAutoFit/>
          </a:bodyPr>
          <a:lstStyle/>
          <a:p>
            <a:pPr algn="ctr"/>
            <a:r>
              <a:rPr lang="en-US" i="1" dirty="0"/>
              <a:t>S</a:t>
            </a:r>
            <a:r>
              <a:rPr lang="en-US" sz="1800" i="1" dirty="0"/>
              <a:t>upervised individuals in the receiving state with approved reporting instructions may remain there if a new Transfer Request is submitted within 15 business days</a:t>
            </a:r>
          </a:p>
          <a:p>
            <a:endParaRPr lang="en-US" dirty="0"/>
          </a:p>
        </p:txBody>
      </p:sp>
      <p:sp>
        <p:nvSpPr>
          <p:cNvPr id="2" name="Slide Number Placeholder 1">
            <a:extLst>
              <a:ext uri="{FF2B5EF4-FFF2-40B4-BE49-F238E27FC236}">
                <a16:creationId xmlns:a16="http://schemas.microsoft.com/office/drawing/2014/main" id="{B40A150D-F465-4842-B288-C0037927174E}"/>
              </a:ext>
            </a:extLst>
          </p:cNvPr>
          <p:cNvSpPr>
            <a:spLocks noGrp="1"/>
          </p:cNvSpPr>
          <p:nvPr>
            <p:ph type="sldNum" sz="quarter" idx="12"/>
          </p:nvPr>
        </p:nvSpPr>
        <p:spPr/>
        <p:txBody>
          <a:bodyPr/>
          <a:lstStyle/>
          <a:p>
            <a:fld id="{270D53C3-D890-4AF1-9878-19640C9CFA2D}" type="slidenum">
              <a:rPr lang="en-US" smtClean="0"/>
              <a:t>37</a:t>
            </a:fld>
            <a:endParaRPr lang="en-US"/>
          </a:p>
        </p:txBody>
      </p:sp>
    </p:spTree>
    <p:custDataLst>
      <p:tags r:id="rId1"/>
    </p:custDataLst>
    <p:extLst>
      <p:ext uri="{BB962C8B-B14F-4D97-AF65-F5344CB8AC3E}">
        <p14:creationId xmlns:p14="http://schemas.microsoft.com/office/powerpoint/2010/main" val="2542071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568125-367E-4010-8F1A-D2680C74294E}"/>
              </a:ext>
            </a:extLst>
          </p:cNvPr>
          <p:cNvSpPr/>
          <p:nvPr/>
        </p:nvSpPr>
        <p:spPr>
          <a:xfrm>
            <a:off x="374912" y="1199118"/>
            <a:ext cx="5092438" cy="5293757"/>
          </a:xfrm>
          <a:prstGeom prst="rect">
            <a:avLst/>
          </a:prstGeom>
          <a:solidFill>
            <a:srgbClr val="102747"/>
          </a:solidFill>
        </p:spPr>
        <p:txBody>
          <a:bodyPr wrap="square" lIns="0" tIns="0" rIns="0" bIns="0" anchor="ctr">
            <a:spAutoFit/>
          </a:bodyPr>
          <a:lstStyle/>
          <a:p>
            <a:pPr algn="ctr" eaLnBrk="1" hangingPunct="1"/>
            <a:r>
              <a:rPr lang="en-US" altLang="en-US" sz="2800" dirty="0">
                <a:solidFill>
                  <a:schemeClr val="bg1"/>
                </a:solidFill>
              </a:rPr>
              <a:t>Receiving State’s Compact Office Transmits Reply</a:t>
            </a:r>
          </a:p>
          <a:p>
            <a:pPr algn="ctr" eaLnBrk="1" hangingPunct="1"/>
            <a:endParaRPr lang="en-US" altLang="en-US" sz="2800" dirty="0">
              <a:solidFill>
                <a:schemeClr val="bg1"/>
              </a:solidFill>
            </a:endParaRPr>
          </a:p>
          <a:p>
            <a:pPr marL="800100" lvl="1" indent="-342900" eaLnBrk="1" hangingPunct="1">
              <a:buFont typeface="Wingdings" panose="05000000000000000000" pitchFamily="2" charset="2"/>
              <a:buChar char="§"/>
            </a:pPr>
            <a:r>
              <a:rPr lang="en-US" altLang="en-US" sz="2400" dirty="0">
                <a:solidFill>
                  <a:schemeClr val="bg1"/>
                </a:solidFill>
              </a:rPr>
              <a:t>Email is generated to sending state users</a:t>
            </a:r>
          </a:p>
          <a:p>
            <a:pPr marL="1257300" lvl="2" indent="-342900" eaLnBrk="1" hangingPunct="1">
              <a:buFont typeface="Wingdings" panose="05000000000000000000" pitchFamily="2" charset="2"/>
              <a:buChar char="§"/>
            </a:pPr>
            <a:r>
              <a:rPr lang="en-US" altLang="en-US" sz="2000" i="1" dirty="0">
                <a:solidFill>
                  <a:schemeClr val="bg1"/>
                </a:solidFill>
              </a:rPr>
              <a:t>Compact Office, PO Supervisor &amp; PO</a:t>
            </a:r>
          </a:p>
          <a:p>
            <a:pPr marL="800100" lvl="1" indent="-342900" eaLnBrk="1" hangingPunct="1">
              <a:buFont typeface="Wingdings" panose="05000000000000000000" pitchFamily="2" charset="2"/>
              <a:buChar char="§"/>
            </a:pPr>
            <a:endParaRPr lang="en-US" altLang="en-US" sz="2400" dirty="0">
              <a:solidFill>
                <a:schemeClr val="bg1"/>
              </a:solidFill>
            </a:endParaRPr>
          </a:p>
          <a:p>
            <a:pPr marL="800100" lvl="1" indent="-342900" eaLnBrk="1" hangingPunct="1">
              <a:buFont typeface="Wingdings" panose="05000000000000000000" pitchFamily="2" charset="2"/>
              <a:buChar char="§"/>
            </a:pPr>
            <a:r>
              <a:rPr lang="en-US" altLang="en-US" sz="2400" dirty="0">
                <a:solidFill>
                  <a:schemeClr val="bg1"/>
                </a:solidFill>
              </a:rPr>
              <a:t>Activity History (Offender Profile) reflects the decision of the Transfer Reply</a:t>
            </a:r>
          </a:p>
          <a:p>
            <a:pPr marL="800100" lvl="1" indent="-342900" eaLnBrk="1" hangingPunct="1">
              <a:buFont typeface="Wingdings" panose="05000000000000000000" pitchFamily="2" charset="2"/>
              <a:buChar char="§"/>
            </a:pPr>
            <a:endParaRPr lang="en-US" altLang="en-US" sz="2400" dirty="0">
              <a:solidFill>
                <a:schemeClr val="bg1"/>
              </a:solidFill>
            </a:endParaRPr>
          </a:p>
          <a:p>
            <a:pPr marL="800100" lvl="1" indent="-342900" eaLnBrk="1" hangingPunct="1">
              <a:buFont typeface="Wingdings" panose="05000000000000000000" pitchFamily="2" charset="2"/>
              <a:buChar char="§"/>
            </a:pPr>
            <a:r>
              <a:rPr lang="en-US" altLang="en-US" sz="2400" dirty="0">
                <a:solidFill>
                  <a:schemeClr val="bg1"/>
                </a:solidFill>
              </a:rPr>
              <a:t>Sending state should be sure to review the pdf and attachments for details</a:t>
            </a:r>
          </a:p>
        </p:txBody>
      </p:sp>
      <p:sp>
        <p:nvSpPr>
          <p:cNvPr id="12" name="Title 1">
            <a:extLst>
              <a:ext uri="{FF2B5EF4-FFF2-40B4-BE49-F238E27FC236}">
                <a16:creationId xmlns:a16="http://schemas.microsoft.com/office/drawing/2014/main" id="{AAF30A66-B4B7-43A5-9F82-47D6F56FBBE7}"/>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Transfer Approval</a:t>
            </a:r>
          </a:p>
        </p:txBody>
      </p:sp>
      <p:sp>
        <p:nvSpPr>
          <p:cNvPr id="13" name="Rectangle 12">
            <a:extLst>
              <a:ext uri="{FF2B5EF4-FFF2-40B4-BE49-F238E27FC236}">
                <a16:creationId xmlns:a16="http://schemas.microsoft.com/office/drawing/2014/main" id="{2765EA92-4C37-4DF2-861B-414A7C573E8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B809EAEA-2E7E-4B5A-B8AD-4A7A337898C8}"/>
              </a:ext>
            </a:extLst>
          </p:cNvPr>
          <p:cNvPicPr>
            <a:picLocks noChangeAspect="1"/>
          </p:cNvPicPr>
          <p:nvPr/>
        </p:nvPicPr>
        <p:blipFill>
          <a:blip r:embed="rId4"/>
          <a:stretch>
            <a:fillRect/>
          </a:stretch>
        </p:blipFill>
        <p:spPr>
          <a:xfrm>
            <a:off x="5676829" y="2031047"/>
            <a:ext cx="6140259" cy="2296397"/>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C1A1EC9-33F5-423E-A012-B0B568D39D40}"/>
              </a:ext>
            </a:extLst>
          </p:cNvPr>
          <p:cNvSpPr txBox="1"/>
          <p:nvPr/>
        </p:nvSpPr>
        <p:spPr>
          <a:xfrm>
            <a:off x="6457949" y="5017095"/>
            <a:ext cx="4886325" cy="1754326"/>
          </a:xfrm>
          <a:prstGeom prst="rect">
            <a:avLst/>
          </a:prstGeom>
          <a:noFill/>
        </p:spPr>
        <p:txBody>
          <a:bodyPr wrap="square" rtlCol="0">
            <a:spAutoFit/>
          </a:bodyPr>
          <a:lstStyle/>
          <a:p>
            <a:pPr algn="ctr"/>
            <a:r>
              <a:rPr lang="en-US" i="1" dirty="0"/>
              <a:t>After Approval, Receiving State may request (via transfer reply or compact action request)  additional items needed for supervision.  </a:t>
            </a:r>
          </a:p>
          <a:p>
            <a:pPr algn="ctr"/>
            <a:endParaRPr lang="en-US" i="1" dirty="0"/>
          </a:p>
          <a:p>
            <a:pPr algn="ctr"/>
            <a:r>
              <a:rPr lang="en-US" i="1" dirty="0"/>
              <a:t>Sending State must send within 30 calendar days.</a:t>
            </a:r>
          </a:p>
          <a:p>
            <a:pPr algn="ctr"/>
            <a:r>
              <a:rPr lang="en-US" i="1" dirty="0"/>
              <a:t>See Rule 3.107</a:t>
            </a:r>
          </a:p>
        </p:txBody>
      </p:sp>
      <p:sp>
        <p:nvSpPr>
          <p:cNvPr id="2" name="Slide Number Placeholder 1">
            <a:extLst>
              <a:ext uri="{FF2B5EF4-FFF2-40B4-BE49-F238E27FC236}">
                <a16:creationId xmlns:a16="http://schemas.microsoft.com/office/drawing/2014/main" id="{6B1CA933-3F7C-4159-818A-87F9645533C6}"/>
              </a:ext>
            </a:extLst>
          </p:cNvPr>
          <p:cNvSpPr>
            <a:spLocks noGrp="1"/>
          </p:cNvSpPr>
          <p:nvPr>
            <p:ph type="sldNum" sz="quarter" idx="12"/>
          </p:nvPr>
        </p:nvSpPr>
        <p:spPr/>
        <p:txBody>
          <a:bodyPr/>
          <a:lstStyle/>
          <a:p>
            <a:fld id="{270D53C3-D890-4AF1-9878-19640C9CFA2D}" type="slidenum">
              <a:rPr lang="en-US" smtClean="0"/>
              <a:t>38</a:t>
            </a:fld>
            <a:endParaRPr lang="en-US"/>
          </a:p>
        </p:txBody>
      </p:sp>
    </p:spTree>
    <p:custDataLst>
      <p:tags r:id="rId1"/>
    </p:custDataLst>
    <p:extLst>
      <p:ext uri="{BB962C8B-B14F-4D97-AF65-F5344CB8AC3E}">
        <p14:creationId xmlns:p14="http://schemas.microsoft.com/office/powerpoint/2010/main" val="3799023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E2EAF6-B923-4D47-B943-47DD9D7D0D48}"/>
              </a:ext>
            </a:extLst>
          </p:cNvPr>
          <p:cNvGrpSpPr/>
          <p:nvPr/>
        </p:nvGrpSpPr>
        <p:grpSpPr>
          <a:xfrm>
            <a:off x="3175299" y="2029261"/>
            <a:ext cx="3731698" cy="780614"/>
            <a:chOff x="476250" y="1400628"/>
            <a:chExt cx="4032915" cy="726301"/>
          </a:xfrm>
        </p:grpSpPr>
        <p:sp>
          <p:nvSpPr>
            <p:cNvPr id="6" name="Rectangle 5">
              <a:extLst>
                <a:ext uri="{FF2B5EF4-FFF2-40B4-BE49-F238E27FC236}">
                  <a16:creationId xmlns:a16="http://schemas.microsoft.com/office/drawing/2014/main" id="{669D0032-408A-4CCC-B48E-6C7FD9CB155A}"/>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568125-367E-4010-8F1A-D2680C74294E}"/>
                </a:ext>
              </a:extLst>
            </p:cNvPr>
            <p:cNvSpPr/>
            <p:nvPr/>
          </p:nvSpPr>
          <p:spPr>
            <a:xfrm>
              <a:off x="499519" y="1535138"/>
              <a:ext cx="3806016" cy="400907"/>
            </a:xfrm>
            <a:prstGeom prst="rect">
              <a:avLst/>
            </a:prstGeom>
          </p:spPr>
          <p:txBody>
            <a:bodyPr wrap="square" lIns="0" tIns="0" rIns="0" bIns="0" anchor="ctr">
              <a:spAutoFit/>
            </a:bodyPr>
            <a:lstStyle/>
            <a:p>
              <a:pPr algn="ctr"/>
              <a:r>
                <a:rPr lang="en-US" sz="2800" dirty="0">
                  <a:solidFill>
                    <a:schemeClr val="bg1"/>
                  </a:solidFill>
                </a:rPr>
                <a:t>Sending State</a:t>
              </a:r>
            </a:p>
          </p:txBody>
        </p:sp>
      </p:grpSp>
      <p:sp>
        <p:nvSpPr>
          <p:cNvPr id="8" name="Content Placeholder 2">
            <a:extLst>
              <a:ext uri="{FF2B5EF4-FFF2-40B4-BE49-F238E27FC236}">
                <a16:creationId xmlns:a16="http://schemas.microsoft.com/office/drawing/2014/main" id="{E300B500-18A8-49FD-9BD2-C01A91CC79B1}"/>
              </a:ext>
            </a:extLst>
          </p:cNvPr>
          <p:cNvSpPr txBox="1">
            <a:spLocks/>
          </p:cNvSpPr>
          <p:nvPr/>
        </p:nvSpPr>
        <p:spPr>
          <a:xfrm>
            <a:off x="7817442" y="3024007"/>
            <a:ext cx="3917358" cy="291567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sz="2800" dirty="0"/>
              <a:t>Notice of Arrival when supervised individual arrives and reports as instructed </a:t>
            </a:r>
          </a:p>
          <a:p>
            <a:pPr marL="177800" lvl="1" indent="0">
              <a:buNone/>
            </a:pPr>
            <a:r>
              <a:rPr lang="en-US" sz="1200" dirty="0"/>
              <a:t>(must be within 5 business days of departure)</a:t>
            </a:r>
          </a:p>
          <a:p>
            <a:pPr marL="177800" lvl="1" indent="0">
              <a:buNone/>
            </a:pPr>
            <a:r>
              <a:rPr lang="en-US" sz="2000" i="1" dirty="0"/>
              <a:t>Officer becomes the ‘supervising user’ in ICOTS</a:t>
            </a:r>
          </a:p>
          <a:p>
            <a:pPr marL="0" indent="0">
              <a:buNone/>
            </a:pPr>
            <a:endParaRPr lang="en-US" dirty="0"/>
          </a:p>
        </p:txBody>
      </p:sp>
      <p:grpSp>
        <p:nvGrpSpPr>
          <p:cNvPr id="9" name="Group 8">
            <a:extLst>
              <a:ext uri="{FF2B5EF4-FFF2-40B4-BE49-F238E27FC236}">
                <a16:creationId xmlns:a16="http://schemas.microsoft.com/office/drawing/2014/main" id="{715267D2-2EDF-41A7-8511-7B5E58CEF8E8}"/>
              </a:ext>
            </a:extLst>
          </p:cNvPr>
          <p:cNvGrpSpPr/>
          <p:nvPr/>
        </p:nvGrpSpPr>
        <p:grpSpPr>
          <a:xfrm>
            <a:off x="7795911" y="2018976"/>
            <a:ext cx="3731698" cy="780614"/>
            <a:chOff x="476250" y="1400628"/>
            <a:chExt cx="4032915" cy="726301"/>
          </a:xfrm>
        </p:grpSpPr>
        <p:sp>
          <p:nvSpPr>
            <p:cNvPr id="10" name="Rectangle 9">
              <a:extLst>
                <a:ext uri="{FF2B5EF4-FFF2-40B4-BE49-F238E27FC236}">
                  <a16:creationId xmlns:a16="http://schemas.microsoft.com/office/drawing/2014/main" id="{F22524CA-BDBC-4A4D-9B26-26C7637C4F7B}"/>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19D9D8-CA7B-491D-83F9-7F7EDBD88434}"/>
                </a:ext>
              </a:extLst>
            </p:cNvPr>
            <p:cNvSpPr/>
            <p:nvPr/>
          </p:nvSpPr>
          <p:spPr>
            <a:xfrm>
              <a:off x="499519" y="1535137"/>
              <a:ext cx="3806016" cy="400907"/>
            </a:xfrm>
            <a:prstGeom prst="rect">
              <a:avLst/>
            </a:prstGeom>
          </p:spPr>
          <p:txBody>
            <a:bodyPr wrap="square" lIns="0" tIns="0" rIns="0" bIns="0" anchor="ctr">
              <a:spAutoFit/>
            </a:bodyPr>
            <a:lstStyle/>
            <a:p>
              <a:pPr algn="ctr"/>
              <a:r>
                <a:rPr lang="en-US" sz="2800" dirty="0">
                  <a:solidFill>
                    <a:schemeClr val="bg1"/>
                  </a:solidFill>
                </a:rPr>
                <a:t>Receiving State</a:t>
              </a:r>
            </a:p>
          </p:txBody>
        </p:sp>
      </p:grpSp>
      <p:sp>
        <p:nvSpPr>
          <p:cNvPr id="12" name="Title 1">
            <a:extLst>
              <a:ext uri="{FF2B5EF4-FFF2-40B4-BE49-F238E27FC236}">
                <a16:creationId xmlns:a16="http://schemas.microsoft.com/office/drawing/2014/main" id="{AAF30A66-B4B7-43A5-9F82-47D6F56FBBE7}"/>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Tracking Movement-Notices of Departure/Arrival</a:t>
            </a:r>
          </a:p>
        </p:txBody>
      </p:sp>
      <p:sp>
        <p:nvSpPr>
          <p:cNvPr id="13" name="Rectangle 12">
            <a:extLst>
              <a:ext uri="{FF2B5EF4-FFF2-40B4-BE49-F238E27FC236}">
                <a16:creationId xmlns:a16="http://schemas.microsoft.com/office/drawing/2014/main" id="{2765EA92-4C37-4DF2-861B-414A7C573E8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Content Placeholder 2">
            <a:extLst>
              <a:ext uri="{FF2B5EF4-FFF2-40B4-BE49-F238E27FC236}">
                <a16:creationId xmlns:a16="http://schemas.microsoft.com/office/drawing/2014/main" id="{999AE17A-A02A-475D-B08A-7DD5BF83690A}"/>
              </a:ext>
            </a:extLst>
          </p:cNvPr>
          <p:cNvSpPr txBox="1">
            <a:spLocks/>
          </p:cNvSpPr>
          <p:nvPr/>
        </p:nvSpPr>
        <p:spPr>
          <a:xfrm>
            <a:off x="3196830" y="3024007"/>
            <a:ext cx="3710168" cy="358918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sz="2800" dirty="0"/>
              <a:t>Notice of Departure Due when supervised individual departs</a:t>
            </a:r>
          </a:p>
          <a:p>
            <a:pPr marL="177800" lvl="1" indent="0">
              <a:buNone/>
            </a:pPr>
            <a:endParaRPr lang="en-US" sz="2800" dirty="0"/>
          </a:p>
          <a:p>
            <a:pPr marL="177800" lvl="1" indent="0">
              <a:buNone/>
            </a:pPr>
            <a:r>
              <a:rPr lang="en-US" sz="2800" dirty="0"/>
              <a:t>Failed to arrive as instructed?  Warrant may be required</a:t>
            </a:r>
          </a:p>
          <a:p>
            <a:pPr marL="177800" lvl="1" indent="0">
              <a:buNone/>
            </a:pPr>
            <a:r>
              <a:rPr lang="en-US" sz="1200" dirty="0"/>
              <a:t>(NOFA triggers warrant status needed notifications)</a:t>
            </a:r>
          </a:p>
          <a:p>
            <a:pPr marL="0" indent="0">
              <a:buNone/>
            </a:pPr>
            <a:endParaRPr lang="en-US" dirty="0"/>
          </a:p>
        </p:txBody>
      </p:sp>
      <p:pic>
        <p:nvPicPr>
          <p:cNvPr id="17" name="Picture 16">
            <a:extLst>
              <a:ext uri="{FF2B5EF4-FFF2-40B4-BE49-F238E27FC236}">
                <a16:creationId xmlns:a16="http://schemas.microsoft.com/office/drawing/2014/main" id="{23EF494B-57C7-40CD-A5C7-A35C2C551145}"/>
              </a:ext>
            </a:extLst>
          </p:cNvPr>
          <p:cNvPicPr>
            <a:picLocks noChangeAspect="1"/>
          </p:cNvPicPr>
          <p:nvPr/>
        </p:nvPicPr>
        <p:blipFill>
          <a:blip r:embed="rId4"/>
          <a:stretch>
            <a:fillRect/>
          </a:stretch>
        </p:blipFill>
        <p:spPr>
          <a:xfrm>
            <a:off x="275771" y="2018976"/>
            <a:ext cx="2657945" cy="3194096"/>
          </a:xfrm>
          <a:prstGeom prst="rect">
            <a:avLst/>
          </a:prstGeom>
        </p:spPr>
      </p:pic>
      <p:pic>
        <p:nvPicPr>
          <p:cNvPr id="18" name="Picture 2" descr="C:\Users\Mspring\AppData\Local\Temp\SNAGHTML17be269.PNG">
            <a:extLst>
              <a:ext uri="{FF2B5EF4-FFF2-40B4-BE49-F238E27FC236}">
                <a16:creationId xmlns:a16="http://schemas.microsoft.com/office/drawing/2014/main" id="{011ECFF2-3CAF-471C-A7B5-154D45751F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66" b="21354"/>
          <a:stretch/>
        </p:blipFill>
        <p:spPr bwMode="auto">
          <a:xfrm>
            <a:off x="7975434" y="5508222"/>
            <a:ext cx="3394184" cy="1184569"/>
          </a:xfrm>
          <a:prstGeom prst="rect">
            <a:avLst/>
          </a:prstGeom>
          <a:ln w="762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9" name="TextBox 3">
            <a:extLst>
              <a:ext uri="{FF2B5EF4-FFF2-40B4-BE49-F238E27FC236}">
                <a16:creationId xmlns:a16="http://schemas.microsoft.com/office/drawing/2014/main" id="{1CA16EFA-0BFE-4200-AA8E-B663005FB84A}"/>
              </a:ext>
            </a:extLst>
          </p:cNvPr>
          <p:cNvSpPr txBox="1">
            <a:spLocks noChangeArrowheads="1"/>
          </p:cNvSpPr>
          <p:nvPr/>
        </p:nvSpPr>
        <p:spPr bwMode="auto">
          <a:xfrm>
            <a:off x="198692" y="6284414"/>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dirty="0"/>
              <a:t>Rules 3.104-1 &amp; 4.105</a:t>
            </a:r>
          </a:p>
        </p:txBody>
      </p:sp>
      <p:sp>
        <p:nvSpPr>
          <p:cNvPr id="2" name="Slide Number Placeholder 1">
            <a:extLst>
              <a:ext uri="{FF2B5EF4-FFF2-40B4-BE49-F238E27FC236}">
                <a16:creationId xmlns:a16="http://schemas.microsoft.com/office/drawing/2014/main" id="{EE556764-758B-4FA3-880E-558D63FC9207}"/>
              </a:ext>
            </a:extLst>
          </p:cNvPr>
          <p:cNvSpPr>
            <a:spLocks noGrp="1"/>
          </p:cNvSpPr>
          <p:nvPr>
            <p:ph type="sldNum" sz="quarter" idx="12"/>
          </p:nvPr>
        </p:nvSpPr>
        <p:spPr/>
        <p:txBody>
          <a:bodyPr/>
          <a:lstStyle/>
          <a:p>
            <a:fld id="{270D53C3-D890-4AF1-9878-19640C9CFA2D}" type="slidenum">
              <a:rPr lang="en-US" smtClean="0"/>
              <a:t>39</a:t>
            </a:fld>
            <a:endParaRPr lang="en-US"/>
          </a:p>
        </p:txBody>
      </p:sp>
    </p:spTree>
    <p:custDataLst>
      <p:tags r:id="rId1"/>
    </p:custDataLst>
    <p:extLst>
      <p:ext uri="{BB962C8B-B14F-4D97-AF65-F5344CB8AC3E}">
        <p14:creationId xmlns:p14="http://schemas.microsoft.com/office/powerpoint/2010/main" val="382183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pPr algn="ctr"/>
            <a:r>
              <a:rPr lang="en-US" sz="4000" dirty="0"/>
              <a:t>Purpose of ICAOS</a:t>
            </a:r>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4</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0468935A-2200-4935-89AE-7970A4F5F07E}"/>
              </a:ext>
            </a:extLst>
          </p:cNvPr>
          <p:cNvGrpSpPr/>
          <p:nvPr/>
        </p:nvGrpSpPr>
        <p:grpSpPr>
          <a:xfrm>
            <a:off x="4177875" y="1700362"/>
            <a:ext cx="3825645" cy="3821633"/>
            <a:chOff x="4183178" y="1660397"/>
            <a:chExt cx="3825645" cy="3821633"/>
          </a:xfrm>
        </p:grpSpPr>
        <p:sp>
          <p:nvSpPr>
            <p:cNvPr id="12" name="Freeform 9">
              <a:extLst>
                <a:ext uri="{FF2B5EF4-FFF2-40B4-BE49-F238E27FC236}">
                  <a16:creationId xmlns:a16="http://schemas.microsoft.com/office/drawing/2014/main" id="{116B0888-A3BD-4D22-AFD2-5923F6201BB4}"/>
                </a:ext>
              </a:extLst>
            </p:cNvPr>
            <p:cNvSpPr>
              <a:spLocks/>
            </p:cNvSpPr>
            <p:nvPr/>
          </p:nvSpPr>
          <p:spPr bwMode="auto">
            <a:xfrm rot="2700000">
              <a:off x="5706392" y="1647275"/>
              <a:ext cx="1933100" cy="2671762"/>
            </a:xfrm>
            <a:custGeom>
              <a:avLst/>
              <a:gdLst>
                <a:gd name="T0" fmla="*/ 233 w 467"/>
                <a:gd name="T1" fmla="*/ 0 h 646"/>
                <a:gd name="T2" fmla="*/ 0 w 467"/>
                <a:gd name="T3" fmla="*/ 232 h 646"/>
                <a:gd name="T4" fmla="*/ 10 w 467"/>
                <a:gd name="T5" fmla="*/ 299 h 646"/>
                <a:gd name="T6" fmla="*/ 73 w 467"/>
                <a:gd name="T7" fmla="*/ 400 h 646"/>
                <a:gd name="T8" fmla="*/ 73 w 467"/>
                <a:gd name="T9" fmla="*/ 401 h 646"/>
                <a:gd name="T10" fmla="*/ 119 w 467"/>
                <a:gd name="T11" fmla="*/ 522 h 646"/>
                <a:gd name="T12" fmla="*/ 79 w 467"/>
                <a:gd name="T13" fmla="*/ 636 h 646"/>
                <a:gd name="T14" fmla="*/ 84 w 467"/>
                <a:gd name="T15" fmla="*/ 646 h 646"/>
                <a:gd name="T16" fmla="*/ 169 w 467"/>
                <a:gd name="T17" fmla="*/ 586 h 646"/>
                <a:gd name="T18" fmla="*/ 178 w 467"/>
                <a:gd name="T19" fmla="*/ 522 h 646"/>
                <a:gd name="T20" fmla="*/ 169 w 467"/>
                <a:gd name="T21" fmla="*/ 456 h 646"/>
                <a:gd name="T22" fmla="*/ 98 w 467"/>
                <a:gd name="T23" fmla="*/ 342 h 646"/>
                <a:gd name="T24" fmla="*/ 59 w 467"/>
                <a:gd name="T25" fmla="*/ 232 h 646"/>
                <a:gd name="T26" fmla="*/ 233 w 467"/>
                <a:gd name="T27" fmla="*/ 59 h 646"/>
                <a:gd name="T28" fmla="*/ 408 w 467"/>
                <a:gd name="T29" fmla="*/ 232 h 646"/>
                <a:gd name="T30" fmla="*/ 361 w 467"/>
                <a:gd name="T31" fmla="*/ 351 h 646"/>
                <a:gd name="T32" fmla="*/ 457 w 467"/>
                <a:gd name="T33" fmla="*/ 299 h 646"/>
                <a:gd name="T34" fmla="*/ 467 w 467"/>
                <a:gd name="T35" fmla="*/ 232 h 646"/>
                <a:gd name="T36" fmla="*/ 233 w 467"/>
                <a:gd name="T37"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646">
                  <a:moveTo>
                    <a:pt x="233" y="0"/>
                  </a:moveTo>
                  <a:cubicBezTo>
                    <a:pt x="105" y="0"/>
                    <a:pt x="0" y="104"/>
                    <a:pt x="0" y="232"/>
                  </a:cubicBezTo>
                  <a:cubicBezTo>
                    <a:pt x="0" y="255"/>
                    <a:pt x="3" y="278"/>
                    <a:pt x="10" y="299"/>
                  </a:cubicBezTo>
                  <a:cubicBezTo>
                    <a:pt x="21" y="338"/>
                    <a:pt x="43" y="373"/>
                    <a:pt x="73" y="400"/>
                  </a:cubicBezTo>
                  <a:cubicBezTo>
                    <a:pt x="73" y="401"/>
                    <a:pt x="73" y="401"/>
                    <a:pt x="73" y="401"/>
                  </a:cubicBezTo>
                  <a:cubicBezTo>
                    <a:pt x="102" y="432"/>
                    <a:pt x="119" y="476"/>
                    <a:pt x="119" y="522"/>
                  </a:cubicBezTo>
                  <a:cubicBezTo>
                    <a:pt x="119" y="565"/>
                    <a:pt x="105" y="605"/>
                    <a:pt x="79" y="636"/>
                  </a:cubicBezTo>
                  <a:cubicBezTo>
                    <a:pt x="84" y="646"/>
                    <a:pt x="84" y="646"/>
                    <a:pt x="84" y="646"/>
                  </a:cubicBezTo>
                  <a:cubicBezTo>
                    <a:pt x="110" y="624"/>
                    <a:pt x="136" y="596"/>
                    <a:pt x="169" y="586"/>
                  </a:cubicBezTo>
                  <a:cubicBezTo>
                    <a:pt x="175" y="566"/>
                    <a:pt x="178" y="544"/>
                    <a:pt x="178" y="522"/>
                  </a:cubicBezTo>
                  <a:cubicBezTo>
                    <a:pt x="178" y="499"/>
                    <a:pt x="175" y="477"/>
                    <a:pt x="169" y="456"/>
                  </a:cubicBezTo>
                  <a:cubicBezTo>
                    <a:pt x="156" y="413"/>
                    <a:pt x="131" y="370"/>
                    <a:pt x="98" y="342"/>
                  </a:cubicBezTo>
                  <a:cubicBezTo>
                    <a:pt x="74" y="312"/>
                    <a:pt x="59" y="274"/>
                    <a:pt x="59" y="232"/>
                  </a:cubicBezTo>
                  <a:cubicBezTo>
                    <a:pt x="59" y="136"/>
                    <a:pt x="137" y="59"/>
                    <a:pt x="233" y="59"/>
                  </a:cubicBezTo>
                  <a:cubicBezTo>
                    <a:pt x="330" y="59"/>
                    <a:pt x="408" y="136"/>
                    <a:pt x="408" y="232"/>
                  </a:cubicBezTo>
                  <a:cubicBezTo>
                    <a:pt x="408" y="278"/>
                    <a:pt x="390" y="320"/>
                    <a:pt x="361" y="351"/>
                  </a:cubicBezTo>
                  <a:cubicBezTo>
                    <a:pt x="361" y="351"/>
                    <a:pt x="422" y="309"/>
                    <a:pt x="457" y="299"/>
                  </a:cubicBezTo>
                  <a:cubicBezTo>
                    <a:pt x="463" y="278"/>
                    <a:pt x="467" y="255"/>
                    <a:pt x="467" y="232"/>
                  </a:cubicBezTo>
                  <a:cubicBezTo>
                    <a:pt x="467" y="104"/>
                    <a:pt x="362" y="0"/>
                    <a:pt x="233" y="0"/>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3" name="Line 10">
              <a:extLst>
                <a:ext uri="{FF2B5EF4-FFF2-40B4-BE49-F238E27FC236}">
                  <a16:creationId xmlns:a16="http://schemas.microsoft.com/office/drawing/2014/main" id="{7B9D2CB1-7DED-49E8-A682-66F5F8B6CE6E}"/>
                </a:ext>
              </a:extLst>
            </p:cNvPr>
            <p:cNvSpPr>
              <a:spLocks noChangeShapeType="1"/>
            </p:cNvSpPr>
            <p:nvPr/>
          </p:nvSpPr>
          <p:spPr bwMode="auto">
            <a:xfrm rot="2700000">
              <a:off x="6968723" y="3520905"/>
              <a:ext cx="0" cy="0"/>
            </a:xfrm>
            <a:prstGeom prst="line">
              <a:avLst/>
            </a:prstGeom>
            <a:noFill/>
            <a:ln w="1587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4" name="Freeform 11">
              <a:extLst>
                <a:ext uri="{FF2B5EF4-FFF2-40B4-BE49-F238E27FC236}">
                  <a16:creationId xmlns:a16="http://schemas.microsoft.com/office/drawing/2014/main" id="{0A1926C6-02D2-45DC-B45F-5B9EB51575C5}"/>
                </a:ext>
              </a:extLst>
            </p:cNvPr>
            <p:cNvSpPr>
              <a:spLocks/>
            </p:cNvSpPr>
            <p:nvPr/>
          </p:nvSpPr>
          <p:spPr bwMode="auto">
            <a:xfrm rot="2700000">
              <a:off x="4537667" y="2830842"/>
              <a:ext cx="1933100" cy="2642077"/>
            </a:xfrm>
            <a:custGeom>
              <a:avLst/>
              <a:gdLst>
                <a:gd name="T0" fmla="*/ 458 w 467"/>
                <a:gd name="T1" fmla="*/ 343 h 639"/>
                <a:gd name="T2" fmla="*/ 448 w 467"/>
                <a:gd name="T3" fmla="*/ 340 h 639"/>
                <a:gd name="T4" fmla="*/ 458 w 467"/>
                <a:gd name="T5" fmla="*/ 343 h 639"/>
                <a:gd name="T6" fmla="*/ 399 w 467"/>
                <a:gd name="T7" fmla="*/ 243 h 639"/>
                <a:gd name="T8" fmla="*/ 399 w 467"/>
                <a:gd name="T9" fmla="*/ 243 h 639"/>
                <a:gd name="T10" fmla="*/ 348 w 467"/>
                <a:gd name="T11" fmla="*/ 119 h 639"/>
                <a:gd name="T12" fmla="*/ 394 w 467"/>
                <a:gd name="T13" fmla="*/ 2 h 639"/>
                <a:gd name="T14" fmla="*/ 391 w 467"/>
                <a:gd name="T15" fmla="*/ 0 h 639"/>
                <a:gd name="T16" fmla="*/ 299 w 467"/>
                <a:gd name="T17" fmla="*/ 52 h 639"/>
                <a:gd name="T18" fmla="*/ 289 w 467"/>
                <a:gd name="T19" fmla="*/ 119 h 639"/>
                <a:gd name="T20" fmla="*/ 298 w 467"/>
                <a:gd name="T21" fmla="*/ 183 h 639"/>
                <a:gd name="T22" fmla="*/ 346 w 467"/>
                <a:gd name="T23" fmla="*/ 271 h 639"/>
                <a:gd name="T24" fmla="*/ 346 w 467"/>
                <a:gd name="T25" fmla="*/ 271 h 639"/>
                <a:gd name="T26" fmla="*/ 346 w 467"/>
                <a:gd name="T27" fmla="*/ 272 h 639"/>
                <a:gd name="T28" fmla="*/ 368 w 467"/>
                <a:gd name="T29" fmla="*/ 294 h 639"/>
                <a:gd name="T30" fmla="*/ 408 w 467"/>
                <a:gd name="T31" fmla="*/ 407 h 639"/>
                <a:gd name="T32" fmla="*/ 233 w 467"/>
                <a:gd name="T33" fmla="*/ 580 h 639"/>
                <a:gd name="T34" fmla="*/ 59 w 467"/>
                <a:gd name="T35" fmla="*/ 407 h 639"/>
                <a:gd name="T36" fmla="*/ 110 w 467"/>
                <a:gd name="T37" fmla="*/ 284 h 639"/>
                <a:gd name="T38" fmla="*/ 109 w 467"/>
                <a:gd name="T39" fmla="*/ 282 h 639"/>
                <a:gd name="T40" fmla="*/ 9 w 467"/>
                <a:gd name="T41" fmla="*/ 342 h 639"/>
                <a:gd name="T42" fmla="*/ 0 w 467"/>
                <a:gd name="T43" fmla="*/ 407 h 639"/>
                <a:gd name="T44" fmla="*/ 233 w 467"/>
                <a:gd name="T45" fmla="*/ 639 h 639"/>
                <a:gd name="T46" fmla="*/ 467 w 467"/>
                <a:gd name="T47" fmla="*/ 407 h 639"/>
                <a:gd name="T48" fmla="*/ 458 w 467"/>
                <a:gd name="T49" fmla="*/ 34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7" h="639">
                  <a:moveTo>
                    <a:pt x="458" y="343"/>
                  </a:moveTo>
                  <a:cubicBezTo>
                    <a:pt x="455" y="342"/>
                    <a:pt x="452" y="341"/>
                    <a:pt x="448" y="340"/>
                  </a:cubicBezTo>
                  <a:cubicBezTo>
                    <a:pt x="452" y="341"/>
                    <a:pt x="455" y="342"/>
                    <a:pt x="458" y="343"/>
                  </a:cubicBezTo>
                  <a:cubicBezTo>
                    <a:pt x="447" y="305"/>
                    <a:pt x="426" y="271"/>
                    <a:pt x="399" y="243"/>
                  </a:cubicBezTo>
                  <a:cubicBezTo>
                    <a:pt x="399" y="243"/>
                    <a:pt x="399" y="243"/>
                    <a:pt x="399" y="243"/>
                  </a:cubicBezTo>
                  <a:cubicBezTo>
                    <a:pt x="367" y="212"/>
                    <a:pt x="348" y="168"/>
                    <a:pt x="348" y="119"/>
                  </a:cubicBezTo>
                  <a:cubicBezTo>
                    <a:pt x="348" y="74"/>
                    <a:pt x="365" y="33"/>
                    <a:pt x="394" y="2"/>
                  </a:cubicBezTo>
                  <a:cubicBezTo>
                    <a:pt x="391" y="0"/>
                    <a:pt x="391" y="0"/>
                    <a:pt x="391" y="0"/>
                  </a:cubicBezTo>
                  <a:cubicBezTo>
                    <a:pt x="365" y="24"/>
                    <a:pt x="333" y="42"/>
                    <a:pt x="299" y="52"/>
                  </a:cubicBezTo>
                  <a:cubicBezTo>
                    <a:pt x="292" y="74"/>
                    <a:pt x="289" y="96"/>
                    <a:pt x="289" y="119"/>
                  </a:cubicBezTo>
                  <a:cubicBezTo>
                    <a:pt x="289" y="141"/>
                    <a:pt x="292" y="163"/>
                    <a:pt x="298" y="183"/>
                  </a:cubicBezTo>
                  <a:cubicBezTo>
                    <a:pt x="307" y="216"/>
                    <a:pt x="324" y="246"/>
                    <a:pt x="346" y="271"/>
                  </a:cubicBezTo>
                  <a:cubicBezTo>
                    <a:pt x="346" y="271"/>
                    <a:pt x="346" y="271"/>
                    <a:pt x="346" y="271"/>
                  </a:cubicBezTo>
                  <a:cubicBezTo>
                    <a:pt x="346" y="271"/>
                    <a:pt x="346" y="271"/>
                    <a:pt x="346" y="272"/>
                  </a:cubicBezTo>
                  <a:cubicBezTo>
                    <a:pt x="353" y="279"/>
                    <a:pt x="360" y="287"/>
                    <a:pt x="368" y="294"/>
                  </a:cubicBezTo>
                  <a:cubicBezTo>
                    <a:pt x="393" y="324"/>
                    <a:pt x="408" y="364"/>
                    <a:pt x="408" y="407"/>
                  </a:cubicBezTo>
                  <a:cubicBezTo>
                    <a:pt x="408" y="503"/>
                    <a:pt x="330" y="580"/>
                    <a:pt x="233" y="580"/>
                  </a:cubicBezTo>
                  <a:cubicBezTo>
                    <a:pt x="137" y="580"/>
                    <a:pt x="59" y="503"/>
                    <a:pt x="59" y="407"/>
                  </a:cubicBezTo>
                  <a:cubicBezTo>
                    <a:pt x="59" y="359"/>
                    <a:pt x="78" y="315"/>
                    <a:pt x="110" y="284"/>
                  </a:cubicBezTo>
                  <a:cubicBezTo>
                    <a:pt x="109" y="282"/>
                    <a:pt x="109" y="282"/>
                    <a:pt x="109" y="282"/>
                  </a:cubicBezTo>
                  <a:cubicBezTo>
                    <a:pt x="82" y="310"/>
                    <a:pt x="47" y="331"/>
                    <a:pt x="9" y="342"/>
                  </a:cubicBezTo>
                  <a:cubicBezTo>
                    <a:pt x="3" y="363"/>
                    <a:pt x="0" y="384"/>
                    <a:pt x="0" y="407"/>
                  </a:cubicBezTo>
                  <a:cubicBezTo>
                    <a:pt x="0" y="535"/>
                    <a:pt x="105" y="639"/>
                    <a:pt x="233" y="639"/>
                  </a:cubicBezTo>
                  <a:cubicBezTo>
                    <a:pt x="362" y="639"/>
                    <a:pt x="467" y="535"/>
                    <a:pt x="467" y="407"/>
                  </a:cubicBezTo>
                  <a:cubicBezTo>
                    <a:pt x="467" y="385"/>
                    <a:pt x="464" y="363"/>
                    <a:pt x="458" y="343"/>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5" name="Freeform 12">
              <a:extLst>
                <a:ext uri="{FF2B5EF4-FFF2-40B4-BE49-F238E27FC236}">
                  <a16:creationId xmlns:a16="http://schemas.microsoft.com/office/drawing/2014/main" id="{A2E6BD20-8B0C-4627-8152-25CC17190FA7}"/>
                </a:ext>
              </a:extLst>
            </p:cNvPr>
            <p:cNvSpPr>
              <a:spLocks/>
            </p:cNvSpPr>
            <p:nvPr/>
          </p:nvSpPr>
          <p:spPr bwMode="auto">
            <a:xfrm rot="2700000">
              <a:off x="5368104" y="3202300"/>
              <a:ext cx="2636838" cy="1922622"/>
            </a:xfrm>
            <a:custGeom>
              <a:avLst/>
              <a:gdLst>
                <a:gd name="T0" fmla="*/ 403 w 637"/>
                <a:gd name="T1" fmla="*/ 0 h 465"/>
                <a:gd name="T2" fmla="*/ 338 w 637"/>
                <a:gd name="T3" fmla="*/ 9 h 465"/>
                <a:gd name="T4" fmla="*/ 242 w 637"/>
                <a:gd name="T5" fmla="*/ 61 h 465"/>
                <a:gd name="T6" fmla="*/ 114 w 637"/>
                <a:gd name="T7" fmla="*/ 116 h 465"/>
                <a:gd name="T8" fmla="*/ 0 w 637"/>
                <a:gd name="T9" fmla="*/ 74 h 465"/>
                <a:gd name="T10" fmla="*/ 50 w 637"/>
                <a:gd name="T11" fmla="*/ 166 h 465"/>
                <a:gd name="T12" fmla="*/ 114 w 637"/>
                <a:gd name="T13" fmla="*/ 175 h 465"/>
                <a:gd name="T14" fmla="*/ 180 w 637"/>
                <a:gd name="T15" fmla="*/ 165 h 465"/>
                <a:gd name="T16" fmla="*/ 274 w 637"/>
                <a:gd name="T17" fmla="*/ 116 h 465"/>
                <a:gd name="T18" fmla="*/ 285 w 637"/>
                <a:gd name="T19" fmla="*/ 105 h 465"/>
                <a:gd name="T20" fmla="*/ 403 w 637"/>
                <a:gd name="T21" fmla="*/ 59 h 465"/>
                <a:gd name="T22" fmla="*/ 578 w 637"/>
                <a:gd name="T23" fmla="*/ 232 h 465"/>
                <a:gd name="T24" fmla="*/ 403 w 637"/>
                <a:gd name="T25" fmla="*/ 406 h 465"/>
                <a:gd name="T26" fmla="*/ 281 w 637"/>
                <a:gd name="T27" fmla="*/ 356 h 465"/>
                <a:gd name="T28" fmla="*/ 280 w 637"/>
                <a:gd name="T29" fmla="*/ 356 h 465"/>
                <a:gd name="T30" fmla="*/ 280 w 637"/>
                <a:gd name="T31" fmla="*/ 356 h 465"/>
                <a:gd name="T32" fmla="*/ 339 w 637"/>
                <a:gd name="T33" fmla="*/ 456 h 465"/>
                <a:gd name="T34" fmla="*/ 403 w 637"/>
                <a:gd name="T35" fmla="*/ 465 h 465"/>
                <a:gd name="T36" fmla="*/ 637 w 637"/>
                <a:gd name="T37" fmla="*/ 232 h 465"/>
                <a:gd name="T38" fmla="*/ 403 w 637"/>
                <a:gd name="T3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7" h="465">
                  <a:moveTo>
                    <a:pt x="403" y="0"/>
                  </a:moveTo>
                  <a:cubicBezTo>
                    <a:pt x="381" y="0"/>
                    <a:pt x="359" y="3"/>
                    <a:pt x="338" y="9"/>
                  </a:cubicBezTo>
                  <a:cubicBezTo>
                    <a:pt x="303" y="19"/>
                    <a:pt x="242" y="61"/>
                    <a:pt x="242" y="61"/>
                  </a:cubicBezTo>
                  <a:cubicBezTo>
                    <a:pt x="210" y="95"/>
                    <a:pt x="165" y="116"/>
                    <a:pt x="114" y="116"/>
                  </a:cubicBezTo>
                  <a:cubicBezTo>
                    <a:pt x="71" y="116"/>
                    <a:pt x="31" y="100"/>
                    <a:pt x="0" y="74"/>
                  </a:cubicBezTo>
                  <a:cubicBezTo>
                    <a:pt x="23" y="100"/>
                    <a:pt x="40" y="133"/>
                    <a:pt x="50" y="166"/>
                  </a:cubicBezTo>
                  <a:cubicBezTo>
                    <a:pt x="70" y="171"/>
                    <a:pt x="92" y="175"/>
                    <a:pt x="114" y="175"/>
                  </a:cubicBezTo>
                  <a:cubicBezTo>
                    <a:pt x="137" y="175"/>
                    <a:pt x="159" y="171"/>
                    <a:pt x="180" y="165"/>
                  </a:cubicBezTo>
                  <a:cubicBezTo>
                    <a:pt x="214" y="155"/>
                    <a:pt x="248" y="139"/>
                    <a:pt x="274" y="116"/>
                  </a:cubicBezTo>
                  <a:cubicBezTo>
                    <a:pt x="278" y="112"/>
                    <a:pt x="282" y="108"/>
                    <a:pt x="285" y="105"/>
                  </a:cubicBezTo>
                  <a:cubicBezTo>
                    <a:pt x="316" y="76"/>
                    <a:pt x="358" y="59"/>
                    <a:pt x="403" y="59"/>
                  </a:cubicBezTo>
                  <a:cubicBezTo>
                    <a:pt x="500" y="59"/>
                    <a:pt x="578" y="136"/>
                    <a:pt x="578" y="232"/>
                  </a:cubicBezTo>
                  <a:cubicBezTo>
                    <a:pt x="578" y="328"/>
                    <a:pt x="500" y="406"/>
                    <a:pt x="403" y="406"/>
                  </a:cubicBezTo>
                  <a:cubicBezTo>
                    <a:pt x="355" y="406"/>
                    <a:pt x="312" y="387"/>
                    <a:pt x="281" y="356"/>
                  </a:cubicBezTo>
                  <a:cubicBezTo>
                    <a:pt x="280" y="356"/>
                    <a:pt x="280" y="356"/>
                    <a:pt x="280" y="356"/>
                  </a:cubicBezTo>
                  <a:cubicBezTo>
                    <a:pt x="280" y="356"/>
                    <a:pt x="280" y="356"/>
                    <a:pt x="280" y="356"/>
                  </a:cubicBezTo>
                  <a:cubicBezTo>
                    <a:pt x="307" y="384"/>
                    <a:pt x="328" y="418"/>
                    <a:pt x="339" y="456"/>
                  </a:cubicBezTo>
                  <a:cubicBezTo>
                    <a:pt x="359" y="462"/>
                    <a:pt x="381" y="465"/>
                    <a:pt x="403" y="465"/>
                  </a:cubicBezTo>
                  <a:cubicBezTo>
                    <a:pt x="532" y="465"/>
                    <a:pt x="637" y="360"/>
                    <a:pt x="637" y="232"/>
                  </a:cubicBezTo>
                  <a:cubicBezTo>
                    <a:pt x="637" y="104"/>
                    <a:pt x="532" y="0"/>
                    <a:pt x="403" y="0"/>
                  </a:cubicBezTo>
                  <a:close/>
                </a:path>
              </a:pathLst>
            </a:custGeom>
            <a:solidFill>
              <a:srgbClr val="102747"/>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sp>
          <p:nvSpPr>
            <p:cNvPr id="16" name="Freeform 13">
              <a:extLst>
                <a:ext uri="{FF2B5EF4-FFF2-40B4-BE49-F238E27FC236}">
                  <a16:creationId xmlns:a16="http://schemas.microsoft.com/office/drawing/2014/main" id="{380FF45E-74BE-4EA7-B701-E8196B45F279}"/>
                </a:ext>
              </a:extLst>
            </p:cNvPr>
            <p:cNvSpPr>
              <a:spLocks noEditPoints="1"/>
            </p:cNvSpPr>
            <p:nvPr/>
          </p:nvSpPr>
          <p:spPr bwMode="auto">
            <a:xfrm rot="2700000">
              <a:off x="4188248" y="2007028"/>
              <a:ext cx="2615883" cy="1922622"/>
            </a:xfrm>
            <a:custGeom>
              <a:avLst/>
              <a:gdLst>
                <a:gd name="T0" fmla="*/ 586 w 632"/>
                <a:gd name="T1" fmla="*/ 304 h 465"/>
                <a:gd name="T2" fmla="*/ 584 w 632"/>
                <a:gd name="T3" fmla="*/ 297 h 465"/>
                <a:gd name="T4" fmla="*/ 519 w 632"/>
                <a:gd name="T5" fmla="*/ 288 h 465"/>
                <a:gd name="T6" fmla="*/ 453 w 632"/>
                <a:gd name="T7" fmla="*/ 298 h 465"/>
                <a:gd name="T8" fmla="*/ 340 w 632"/>
                <a:gd name="T9" fmla="*/ 373 h 465"/>
                <a:gd name="T10" fmla="*/ 234 w 632"/>
                <a:gd name="T11" fmla="*/ 406 h 465"/>
                <a:gd name="T12" fmla="*/ 59 w 632"/>
                <a:gd name="T13" fmla="*/ 233 h 465"/>
                <a:gd name="T14" fmla="*/ 234 w 632"/>
                <a:gd name="T15" fmla="*/ 59 h 465"/>
                <a:gd name="T16" fmla="*/ 357 w 632"/>
                <a:gd name="T17" fmla="*/ 110 h 465"/>
                <a:gd name="T18" fmla="*/ 357 w 632"/>
                <a:gd name="T19" fmla="*/ 110 h 465"/>
                <a:gd name="T20" fmla="*/ 357 w 632"/>
                <a:gd name="T21" fmla="*/ 110 h 465"/>
                <a:gd name="T22" fmla="*/ 296 w 632"/>
                <a:gd name="T23" fmla="*/ 10 h 465"/>
                <a:gd name="T24" fmla="*/ 295 w 632"/>
                <a:gd name="T25" fmla="*/ 9 h 465"/>
                <a:gd name="T26" fmla="*/ 234 w 632"/>
                <a:gd name="T27" fmla="*/ 0 h 465"/>
                <a:gd name="T28" fmla="*/ 0 w 632"/>
                <a:gd name="T29" fmla="*/ 233 h 465"/>
                <a:gd name="T30" fmla="*/ 234 w 632"/>
                <a:gd name="T31" fmla="*/ 465 h 465"/>
                <a:gd name="T32" fmla="*/ 299 w 632"/>
                <a:gd name="T33" fmla="*/ 456 h 465"/>
                <a:gd name="T34" fmla="*/ 300 w 632"/>
                <a:gd name="T35" fmla="*/ 455 h 465"/>
                <a:gd name="T36" fmla="*/ 396 w 632"/>
                <a:gd name="T37" fmla="*/ 396 h 465"/>
                <a:gd name="T38" fmla="*/ 395 w 632"/>
                <a:gd name="T39" fmla="*/ 396 h 465"/>
                <a:gd name="T40" fmla="*/ 396 w 632"/>
                <a:gd name="T41" fmla="*/ 398 h 465"/>
                <a:gd name="T42" fmla="*/ 519 w 632"/>
                <a:gd name="T43" fmla="*/ 347 h 465"/>
                <a:gd name="T44" fmla="*/ 632 w 632"/>
                <a:gd name="T45" fmla="*/ 385 h 465"/>
                <a:gd name="T46" fmla="*/ 632 w 632"/>
                <a:gd name="T47" fmla="*/ 385 h 465"/>
                <a:gd name="T48" fmla="*/ 586 w 632"/>
                <a:gd name="T49" fmla="*/ 304 h 465"/>
                <a:gd name="T50" fmla="*/ 406 w 632"/>
                <a:gd name="T51" fmla="*/ 385 h 465"/>
                <a:gd name="T52" fmla="*/ 399 w 632"/>
                <a:gd name="T53" fmla="*/ 392 h 465"/>
                <a:gd name="T54" fmla="*/ 406 w 632"/>
                <a:gd name="T55" fmla="*/ 385 h 465"/>
                <a:gd name="T56" fmla="*/ 449 w 632"/>
                <a:gd name="T57" fmla="*/ 312 h 465"/>
                <a:gd name="T58" fmla="*/ 447 w 632"/>
                <a:gd name="T59" fmla="*/ 316 h 465"/>
                <a:gd name="T60" fmla="*/ 449 w 632"/>
                <a:gd name="T61" fmla="*/ 312 h 465"/>
                <a:gd name="T62" fmla="*/ 444 w 632"/>
                <a:gd name="T63" fmla="*/ 325 h 465"/>
                <a:gd name="T64" fmla="*/ 441 w 632"/>
                <a:gd name="T65" fmla="*/ 330 h 465"/>
                <a:gd name="T66" fmla="*/ 444 w 632"/>
                <a:gd name="T67" fmla="*/ 325 h 465"/>
                <a:gd name="T68" fmla="*/ 437 w 632"/>
                <a:gd name="T69" fmla="*/ 338 h 465"/>
                <a:gd name="T70" fmla="*/ 435 w 632"/>
                <a:gd name="T71" fmla="*/ 343 h 465"/>
                <a:gd name="T72" fmla="*/ 437 w 632"/>
                <a:gd name="T73" fmla="*/ 338 h 465"/>
                <a:gd name="T74" fmla="*/ 431 w 632"/>
                <a:gd name="T75" fmla="*/ 351 h 465"/>
                <a:gd name="T76" fmla="*/ 427 w 632"/>
                <a:gd name="T77" fmla="*/ 356 h 465"/>
                <a:gd name="T78" fmla="*/ 431 w 632"/>
                <a:gd name="T79" fmla="*/ 351 h 465"/>
                <a:gd name="T80" fmla="*/ 423 w 632"/>
                <a:gd name="T81" fmla="*/ 363 h 465"/>
                <a:gd name="T82" fmla="*/ 419 w 632"/>
                <a:gd name="T83" fmla="*/ 369 h 465"/>
                <a:gd name="T84" fmla="*/ 423 w 632"/>
                <a:gd name="T85" fmla="*/ 363 h 465"/>
                <a:gd name="T86" fmla="*/ 415 w 632"/>
                <a:gd name="T87" fmla="*/ 374 h 465"/>
                <a:gd name="T88" fmla="*/ 409 w 632"/>
                <a:gd name="T89" fmla="*/ 381 h 465"/>
                <a:gd name="T90" fmla="*/ 415 w 632"/>
                <a:gd name="T91" fmla="*/ 37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2" h="465">
                  <a:moveTo>
                    <a:pt x="586" y="304"/>
                  </a:moveTo>
                  <a:cubicBezTo>
                    <a:pt x="585" y="302"/>
                    <a:pt x="584" y="299"/>
                    <a:pt x="584" y="297"/>
                  </a:cubicBezTo>
                  <a:cubicBezTo>
                    <a:pt x="563" y="291"/>
                    <a:pt x="542" y="288"/>
                    <a:pt x="519" y="288"/>
                  </a:cubicBezTo>
                  <a:cubicBezTo>
                    <a:pt x="496" y="288"/>
                    <a:pt x="474" y="292"/>
                    <a:pt x="453" y="298"/>
                  </a:cubicBezTo>
                  <a:cubicBezTo>
                    <a:pt x="408" y="311"/>
                    <a:pt x="369" y="337"/>
                    <a:pt x="340" y="373"/>
                  </a:cubicBezTo>
                  <a:cubicBezTo>
                    <a:pt x="310" y="394"/>
                    <a:pt x="273" y="406"/>
                    <a:pt x="234" y="406"/>
                  </a:cubicBezTo>
                  <a:cubicBezTo>
                    <a:pt x="137" y="406"/>
                    <a:pt x="59" y="329"/>
                    <a:pt x="59" y="233"/>
                  </a:cubicBezTo>
                  <a:cubicBezTo>
                    <a:pt x="59" y="137"/>
                    <a:pt x="137" y="59"/>
                    <a:pt x="234" y="59"/>
                  </a:cubicBezTo>
                  <a:cubicBezTo>
                    <a:pt x="282" y="59"/>
                    <a:pt x="325" y="79"/>
                    <a:pt x="357" y="110"/>
                  </a:cubicBezTo>
                  <a:cubicBezTo>
                    <a:pt x="357" y="110"/>
                    <a:pt x="357" y="110"/>
                    <a:pt x="357" y="110"/>
                  </a:cubicBezTo>
                  <a:cubicBezTo>
                    <a:pt x="357" y="110"/>
                    <a:pt x="357" y="110"/>
                    <a:pt x="357" y="110"/>
                  </a:cubicBezTo>
                  <a:cubicBezTo>
                    <a:pt x="329" y="83"/>
                    <a:pt x="307" y="48"/>
                    <a:pt x="296" y="10"/>
                  </a:cubicBezTo>
                  <a:cubicBezTo>
                    <a:pt x="295" y="9"/>
                    <a:pt x="295" y="9"/>
                    <a:pt x="295" y="9"/>
                  </a:cubicBezTo>
                  <a:cubicBezTo>
                    <a:pt x="276" y="3"/>
                    <a:pt x="255" y="0"/>
                    <a:pt x="234" y="0"/>
                  </a:cubicBezTo>
                  <a:cubicBezTo>
                    <a:pt x="105" y="0"/>
                    <a:pt x="0" y="105"/>
                    <a:pt x="0" y="233"/>
                  </a:cubicBezTo>
                  <a:cubicBezTo>
                    <a:pt x="0" y="361"/>
                    <a:pt x="105" y="465"/>
                    <a:pt x="234" y="465"/>
                  </a:cubicBezTo>
                  <a:cubicBezTo>
                    <a:pt x="256" y="465"/>
                    <a:pt x="279" y="462"/>
                    <a:pt x="299" y="456"/>
                  </a:cubicBezTo>
                  <a:cubicBezTo>
                    <a:pt x="300" y="455"/>
                    <a:pt x="300" y="455"/>
                    <a:pt x="300" y="455"/>
                  </a:cubicBezTo>
                  <a:cubicBezTo>
                    <a:pt x="337" y="443"/>
                    <a:pt x="370" y="423"/>
                    <a:pt x="396" y="396"/>
                  </a:cubicBezTo>
                  <a:cubicBezTo>
                    <a:pt x="396" y="396"/>
                    <a:pt x="396" y="396"/>
                    <a:pt x="395" y="396"/>
                  </a:cubicBezTo>
                  <a:cubicBezTo>
                    <a:pt x="396" y="398"/>
                    <a:pt x="396" y="398"/>
                    <a:pt x="396" y="398"/>
                  </a:cubicBezTo>
                  <a:cubicBezTo>
                    <a:pt x="428" y="367"/>
                    <a:pt x="471" y="347"/>
                    <a:pt x="519" y="347"/>
                  </a:cubicBezTo>
                  <a:cubicBezTo>
                    <a:pt x="561" y="347"/>
                    <a:pt x="601" y="360"/>
                    <a:pt x="632" y="385"/>
                  </a:cubicBezTo>
                  <a:cubicBezTo>
                    <a:pt x="632" y="385"/>
                    <a:pt x="632" y="385"/>
                    <a:pt x="632" y="385"/>
                  </a:cubicBezTo>
                  <a:cubicBezTo>
                    <a:pt x="611" y="361"/>
                    <a:pt x="596" y="334"/>
                    <a:pt x="586" y="304"/>
                  </a:cubicBezTo>
                  <a:close/>
                  <a:moveTo>
                    <a:pt x="406" y="385"/>
                  </a:moveTo>
                  <a:cubicBezTo>
                    <a:pt x="403" y="388"/>
                    <a:pt x="401" y="390"/>
                    <a:pt x="399" y="392"/>
                  </a:cubicBezTo>
                  <a:cubicBezTo>
                    <a:pt x="401" y="390"/>
                    <a:pt x="403" y="388"/>
                    <a:pt x="406" y="385"/>
                  </a:cubicBezTo>
                  <a:close/>
                  <a:moveTo>
                    <a:pt x="449" y="312"/>
                  </a:moveTo>
                  <a:cubicBezTo>
                    <a:pt x="448" y="313"/>
                    <a:pt x="448" y="314"/>
                    <a:pt x="447" y="316"/>
                  </a:cubicBezTo>
                  <a:cubicBezTo>
                    <a:pt x="448" y="314"/>
                    <a:pt x="448" y="313"/>
                    <a:pt x="449" y="312"/>
                  </a:cubicBezTo>
                  <a:close/>
                  <a:moveTo>
                    <a:pt x="444" y="325"/>
                  </a:moveTo>
                  <a:cubicBezTo>
                    <a:pt x="443" y="327"/>
                    <a:pt x="442" y="328"/>
                    <a:pt x="441" y="330"/>
                  </a:cubicBezTo>
                  <a:cubicBezTo>
                    <a:pt x="442" y="328"/>
                    <a:pt x="443" y="327"/>
                    <a:pt x="444" y="325"/>
                  </a:cubicBezTo>
                  <a:close/>
                  <a:moveTo>
                    <a:pt x="437" y="338"/>
                  </a:moveTo>
                  <a:cubicBezTo>
                    <a:pt x="437" y="340"/>
                    <a:pt x="436" y="342"/>
                    <a:pt x="435" y="343"/>
                  </a:cubicBezTo>
                  <a:cubicBezTo>
                    <a:pt x="436" y="342"/>
                    <a:pt x="437" y="340"/>
                    <a:pt x="437" y="338"/>
                  </a:cubicBezTo>
                  <a:close/>
                  <a:moveTo>
                    <a:pt x="431" y="351"/>
                  </a:moveTo>
                  <a:cubicBezTo>
                    <a:pt x="429" y="353"/>
                    <a:pt x="428" y="354"/>
                    <a:pt x="427" y="356"/>
                  </a:cubicBezTo>
                  <a:cubicBezTo>
                    <a:pt x="428" y="354"/>
                    <a:pt x="429" y="353"/>
                    <a:pt x="431" y="351"/>
                  </a:cubicBezTo>
                  <a:close/>
                  <a:moveTo>
                    <a:pt x="423" y="363"/>
                  </a:moveTo>
                  <a:cubicBezTo>
                    <a:pt x="422" y="365"/>
                    <a:pt x="420" y="367"/>
                    <a:pt x="419" y="369"/>
                  </a:cubicBezTo>
                  <a:cubicBezTo>
                    <a:pt x="420" y="367"/>
                    <a:pt x="422" y="365"/>
                    <a:pt x="423" y="363"/>
                  </a:cubicBezTo>
                  <a:close/>
                  <a:moveTo>
                    <a:pt x="415" y="374"/>
                  </a:moveTo>
                  <a:cubicBezTo>
                    <a:pt x="413" y="376"/>
                    <a:pt x="411" y="379"/>
                    <a:pt x="409" y="381"/>
                  </a:cubicBezTo>
                  <a:cubicBezTo>
                    <a:pt x="411" y="379"/>
                    <a:pt x="413" y="376"/>
                    <a:pt x="415" y="374"/>
                  </a:cubicBezTo>
                  <a:close/>
                </a:path>
              </a:pathLst>
            </a:custGeom>
            <a:solidFill>
              <a:srgbClr val="102747"/>
            </a:solidFill>
            <a:ln>
              <a:noFill/>
            </a:ln>
            <a:effectLst/>
          </p:spPr>
          <p:txBody>
            <a:bodyPr vert="horz" wrap="square" lIns="91440" tIns="45720" rIns="91440" bIns="45720" numCol="1" anchor="t" anchorCtr="0" compatLnSpc="1">
              <a:prstTxWarp prst="textNoShape">
                <a:avLst/>
              </a:prstTxWarp>
            </a:bodyPr>
            <a:lstStyle/>
            <a:p>
              <a:endParaRPr lang="en-US" kern="0">
                <a:solidFill>
                  <a:prstClr val="black"/>
                </a:solidFill>
              </a:endParaRPr>
            </a:p>
          </p:txBody>
        </p:sp>
      </p:grpSp>
      <p:grpSp>
        <p:nvGrpSpPr>
          <p:cNvPr id="81" name="Group 80">
            <a:extLst>
              <a:ext uri="{FF2B5EF4-FFF2-40B4-BE49-F238E27FC236}">
                <a16:creationId xmlns:a16="http://schemas.microsoft.com/office/drawing/2014/main" id="{948A9A2A-8DE9-4984-AAD0-428793D7AC44}"/>
              </a:ext>
            </a:extLst>
          </p:cNvPr>
          <p:cNvGrpSpPr/>
          <p:nvPr/>
        </p:nvGrpSpPr>
        <p:grpSpPr>
          <a:xfrm>
            <a:off x="8293233" y="3735131"/>
            <a:ext cx="3712209" cy="1477328"/>
            <a:chOff x="353395" y="937650"/>
            <a:chExt cx="3674319" cy="1477328"/>
          </a:xfrm>
        </p:grpSpPr>
        <p:sp>
          <p:nvSpPr>
            <p:cNvPr id="82" name="Content Placeholder 2">
              <a:extLst>
                <a:ext uri="{FF2B5EF4-FFF2-40B4-BE49-F238E27FC236}">
                  <a16:creationId xmlns:a16="http://schemas.microsoft.com/office/drawing/2014/main" id="{5E409C04-FD9F-4385-85E7-C4B57CF7BC3A}"/>
                </a:ext>
              </a:extLst>
            </p:cNvPr>
            <p:cNvSpPr txBox="1">
              <a:spLocks/>
            </p:cNvSpPr>
            <p:nvPr/>
          </p:nvSpPr>
          <p:spPr>
            <a:xfrm>
              <a:off x="364397" y="937650"/>
              <a:ext cx="3663317" cy="147732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Control/Track Movement of Supervised Individuals</a:t>
              </a:r>
              <a:endParaRPr lang="en-US" sz="1800" dirty="0">
                <a:solidFill>
                  <a:srgbClr val="102747"/>
                </a:solidFill>
              </a:endParaRPr>
            </a:p>
          </p:txBody>
        </p:sp>
        <p:cxnSp>
          <p:nvCxnSpPr>
            <p:cNvPr id="83" name="Straight Connector 82">
              <a:extLst>
                <a:ext uri="{FF2B5EF4-FFF2-40B4-BE49-F238E27FC236}">
                  <a16:creationId xmlns:a16="http://schemas.microsoft.com/office/drawing/2014/main" id="{72B67418-3EB7-4455-83A7-89B4952FF11F}"/>
                </a:ext>
              </a:extLst>
            </p:cNvPr>
            <p:cNvCxnSpPr>
              <a:cxnSpLocks/>
            </p:cNvCxnSpPr>
            <p:nvPr/>
          </p:nvCxnSpPr>
          <p:spPr>
            <a:xfrm>
              <a:off x="353395" y="2414976"/>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763DFD82-3843-4D02-A1AC-0898967AE6E4}"/>
              </a:ext>
            </a:extLst>
          </p:cNvPr>
          <p:cNvGrpSpPr/>
          <p:nvPr/>
        </p:nvGrpSpPr>
        <p:grpSpPr>
          <a:xfrm>
            <a:off x="8408306" y="1883677"/>
            <a:ext cx="3326493" cy="1046353"/>
            <a:chOff x="476251" y="709006"/>
            <a:chExt cx="3551464" cy="1046353"/>
          </a:xfrm>
        </p:grpSpPr>
        <p:sp>
          <p:nvSpPr>
            <p:cNvPr id="78" name="Content Placeholder 2">
              <a:extLst>
                <a:ext uri="{FF2B5EF4-FFF2-40B4-BE49-F238E27FC236}">
                  <a16:creationId xmlns:a16="http://schemas.microsoft.com/office/drawing/2014/main" id="{3393790C-8A85-4BF8-90DD-0D2FAD79EEB1}"/>
                </a:ext>
              </a:extLst>
            </p:cNvPr>
            <p:cNvSpPr txBox="1">
              <a:spLocks/>
            </p:cNvSpPr>
            <p:nvPr/>
          </p:nvSpPr>
          <p:spPr>
            <a:xfrm>
              <a:off x="476251" y="709006"/>
              <a:ext cx="3551464" cy="984885"/>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Protect the Rights of Victims</a:t>
              </a:r>
            </a:p>
          </p:txBody>
        </p:sp>
        <p:cxnSp>
          <p:nvCxnSpPr>
            <p:cNvPr id="79" name="Straight Connector 78">
              <a:extLst>
                <a:ext uri="{FF2B5EF4-FFF2-40B4-BE49-F238E27FC236}">
                  <a16:creationId xmlns:a16="http://schemas.microsoft.com/office/drawing/2014/main" id="{34DDDE68-69F5-42C4-8580-659EF81A2F7A}"/>
                </a:ext>
              </a:extLst>
            </p:cNvPr>
            <p:cNvCxnSpPr>
              <a:cxnSpLocks/>
            </p:cNvCxnSpPr>
            <p:nvPr/>
          </p:nvCxnSpPr>
          <p:spPr>
            <a:xfrm>
              <a:off x="476251" y="1755359"/>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3C8CF09C-4BA7-4083-9205-F8F3C23BE530}"/>
              </a:ext>
            </a:extLst>
          </p:cNvPr>
          <p:cNvGrpSpPr/>
          <p:nvPr/>
        </p:nvGrpSpPr>
        <p:grpSpPr>
          <a:xfrm>
            <a:off x="306979" y="2313860"/>
            <a:ext cx="3838301" cy="616317"/>
            <a:chOff x="175176" y="2411484"/>
            <a:chExt cx="4097886" cy="616317"/>
          </a:xfrm>
        </p:grpSpPr>
        <p:sp>
          <p:nvSpPr>
            <p:cNvPr id="86" name="Content Placeholder 2">
              <a:extLst>
                <a:ext uri="{FF2B5EF4-FFF2-40B4-BE49-F238E27FC236}">
                  <a16:creationId xmlns:a16="http://schemas.microsoft.com/office/drawing/2014/main" id="{FDD0BB56-8A13-41D9-A360-0FAF837E790B}"/>
                </a:ext>
              </a:extLst>
            </p:cNvPr>
            <p:cNvSpPr txBox="1">
              <a:spLocks/>
            </p:cNvSpPr>
            <p:nvPr/>
          </p:nvSpPr>
          <p:spPr>
            <a:xfrm>
              <a:off x="175176" y="2411484"/>
              <a:ext cx="4097886" cy="492443"/>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Promote Public Safety</a:t>
              </a:r>
            </a:p>
          </p:txBody>
        </p:sp>
        <p:cxnSp>
          <p:nvCxnSpPr>
            <p:cNvPr id="87" name="Straight Connector 86">
              <a:extLst>
                <a:ext uri="{FF2B5EF4-FFF2-40B4-BE49-F238E27FC236}">
                  <a16:creationId xmlns:a16="http://schemas.microsoft.com/office/drawing/2014/main" id="{D8889C1D-42CF-41EC-B992-40F44013C872}"/>
                </a:ext>
              </a:extLst>
            </p:cNvPr>
            <p:cNvCxnSpPr>
              <a:cxnSpLocks/>
            </p:cNvCxnSpPr>
            <p:nvPr/>
          </p:nvCxnSpPr>
          <p:spPr>
            <a:xfrm>
              <a:off x="569579" y="3027801"/>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BAD6B32B-7EA1-4E2E-B23D-7899D6C8D171}"/>
              </a:ext>
            </a:extLst>
          </p:cNvPr>
          <p:cNvGrpSpPr/>
          <p:nvPr/>
        </p:nvGrpSpPr>
        <p:grpSpPr>
          <a:xfrm>
            <a:off x="18288" y="3739495"/>
            <a:ext cx="4002893" cy="1648632"/>
            <a:chOff x="18978" y="942014"/>
            <a:chExt cx="4273609" cy="1648632"/>
          </a:xfrm>
        </p:grpSpPr>
        <p:sp>
          <p:nvSpPr>
            <p:cNvPr id="90" name="Content Placeholder 2">
              <a:extLst>
                <a:ext uri="{FF2B5EF4-FFF2-40B4-BE49-F238E27FC236}">
                  <a16:creationId xmlns:a16="http://schemas.microsoft.com/office/drawing/2014/main" id="{D0299F22-E2A7-41D9-8FAC-923B46D5C60B}"/>
                </a:ext>
              </a:extLst>
            </p:cNvPr>
            <p:cNvSpPr txBox="1">
              <a:spLocks/>
            </p:cNvSpPr>
            <p:nvPr/>
          </p:nvSpPr>
          <p:spPr>
            <a:xfrm>
              <a:off x="18978" y="942014"/>
              <a:ext cx="4273609" cy="1648632"/>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Ensure Effective Supervision &amp; </a:t>
              </a:r>
            </a:p>
            <a:p>
              <a:pPr marL="0" indent="0" algn="r">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Rehabilitation</a:t>
              </a:r>
              <a:endParaRPr lang="en-US" sz="1800" dirty="0">
                <a:solidFill>
                  <a:srgbClr val="102747"/>
                </a:solidFill>
              </a:endParaRPr>
            </a:p>
          </p:txBody>
        </p:sp>
        <p:cxnSp>
          <p:nvCxnSpPr>
            <p:cNvPr id="91" name="Straight Connector 90">
              <a:extLst>
                <a:ext uri="{FF2B5EF4-FFF2-40B4-BE49-F238E27FC236}">
                  <a16:creationId xmlns:a16="http://schemas.microsoft.com/office/drawing/2014/main" id="{62088324-F6FF-4E69-B1DD-14C41D566F38}"/>
                </a:ext>
              </a:extLst>
            </p:cNvPr>
            <p:cNvCxnSpPr>
              <a:cxnSpLocks/>
            </p:cNvCxnSpPr>
            <p:nvPr/>
          </p:nvCxnSpPr>
          <p:spPr>
            <a:xfrm>
              <a:off x="721597" y="2590646"/>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447" y="2510890"/>
            <a:ext cx="562053" cy="62873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62" y="2424381"/>
            <a:ext cx="387066" cy="5322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888" y="4153104"/>
            <a:ext cx="718680" cy="56146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1687" y="4118824"/>
            <a:ext cx="601178" cy="549649"/>
          </a:xfrm>
          <a:prstGeom prst="rect">
            <a:avLst/>
          </a:prstGeom>
        </p:spPr>
      </p:pic>
      <p:pic>
        <p:nvPicPr>
          <p:cNvPr id="45" name="Picture 3" descr="ICAOS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4168" y="490613"/>
            <a:ext cx="1179147" cy="115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375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560457" y="2888342"/>
            <a:ext cx="5174343" cy="3169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174343" cy="3169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Victim’s Rights</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841829" y="3328355"/>
            <a:ext cx="4405086" cy="2616101"/>
          </a:xfrm>
        </p:spPr>
        <p:txBody>
          <a:bodyPr wrap="square" lIns="0" tIns="0" rIns="0" bIns="0" anchor="t">
            <a:spAutoFit/>
          </a:bodyPr>
          <a:lstStyle/>
          <a:p>
            <a:pPr>
              <a:lnSpc>
                <a:spcPct val="100000"/>
              </a:lnSpc>
              <a:spcBef>
                <a:spcPts val="0"/>
              </a:spcBef>
              <a:spcAft>
                <a:spcPts val="1200"/>
              </a:spcAft>
            </a:pPr>
            <a:r>
              <a:rPr lang="en-US" sz="2000" dirty="0"/>
              <a:t>Victims can contact Sending State’s compact office</a:t>
            </a:r>
          </a:p>
          <a:p>
            <a:pPr>
              <a:lnSpc>
                <a:spcPct val="100000"/>
              </a:lnSpc>
              <a:spcBef>
                <a:spcPts val="0"/>
              </a:spcBef>
              <a:spcAft>
                <a:spcPts val="1200"/>
              </a:spcAft>
            </a:pPr>
            <a:r>
              <a:rPr lang="en-US" sz="2000" dirty="0"/>
              <a:t>Victims have 15 business days after notification of transfer to give input</a:t>
            </a:r>
          </a:p>
          <a:p>
            <a:pPr lvl="1">
              <a:lnSpc>
                <a:spcPct val="100000"/>
              </a:lnSpc>
              <a:spcBef>
                <a:spcPts val="0"/>
              </a:spcBef>
              <a:spcAft>
                <a:spcPts val="1200"/>
              </a:spcAft>
            </a:pPr>
            <a:r>
              <a:rPr lang="en-US" sz="2000" dirty="0"/>
              <a:t>Receiving state shall continue to investigate</a:t>
            </a:r>
          </a:p>
          <a:p>
            <a:pPr marL="0" indent="0">
              <a:lnSpc>
                <a:spcPct val="100000"/>
              </a:lnSpc>
              <a:spcBef>
                <a:spcPts val="0"/>
              </a:spcBef>
              <a:spcAft>
                <a:spcPts val="1200"/>
              </a:spcAft>
              <a:buNone/>
            </a:pPr>
            <a:r>
              <a:rPr lang="en-US" sz="2000" dirty="0"/>
              <a:t>Victim’s Comment ALWAYS Confidential</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40</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CAE1D0D-AE59-415C-952C-F2E00CF5190B}"/>
              </a:ext>
            </a:extLst>
          </p:cNvPr>
          <p:cNvSpPr/>
          <p:nvPr/>
        </p:nvSpPr>
        <p:spPr>
          <a:xfrm>
            <a:off x="0" y="1371600"/>
            <a:ext cx="12192000" cy="151674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512A81C-C51A-4FF4-93F9-830F210C1FB4}"/>
              </a:ext>
            </a:extLst>
          </p:cNvPr>
          <p:cNvSpPr txBox="1">
            <a:spLocks/>
          </p:cNvSpPr>
          <p:nvPr/>
        </p:nvSpPr>
        <p:spPr>
          <a:xfrm>
            <a:off x="6941201" y="3328355"/>
            <a:ext cx="4405086" cy="246221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t>Victim notification shall be initiated:</a:t>
            </a:r>
          </a:p>
          <a:p>
            <a:pPr>
              <a:lnSpc>
                <a:spcPct val="100000"/>
              </a:lnSpc>
              <a:spcBef>
                <a:spcPts val="0"/>
              </a:spcBef>
              <a:spcAft>
                <a:spcPts val="1200"/>
              </a:spcAft>
            </a:pPr>
            <a:r>
              <a:rPr lang="en-US" sz="2000" dirty="0"/>
              <a:t>In accordance with the sending state’s laws and procedures</a:t>
            </a:r>
          </a:p>
          <a:p>
            <a:pPr>
              <a:lnSpc>
                <a:spcPct val="100000"/>
              </a:lnSpc>
              <a:spcBef>
                <a:spcPts val="0"/>
              </a:spcBef>
              <a:spcAft>
                <a:spcPts val="1200"/>
              </a:spcAft>
            </a:pPr>
            <a:r>
              <a:rPr lang="en-US" sz="2000" dirty="0"/>
              <a:t>Within 1 business day of either:</a:t>
            </a:r>
          </a:p>
          <a:p>
            <a:pPr lvl="1">
              <a:lnSpc>
                <a:spcPct val="100000"/>
              </a:lnSpc>
              <a:spcBef>
                <a:spcPts val="0"/>
              </a:spcBef>
              <a:spcAft>
                <a:spcPts val="1200"/>
              </a:spcAft>
            </a:pPr>
            <a:r>
              <a:rPr lang="en-US" sz="2000" dirty="0"/>
              <a:t>Issuance of Reporting Instructions; or</a:t>
            </a:r>
          </a:p>
          <a:p>
            <a:pPr lvl="1">
              <a:lnSpc>
                <a:spcPct val="100000"/>
              </a:lnSpc>
              <a:spcBef>
                <a:spcPts val="0"/>
              </a:spcBef>
              <a:spcAft>
                <a:spcPts val="1200"/>
              </a:spcAft>
            </a:pPr>
            <a:r>
              <a:rPr lang="en-US" sz="2000" dirty="0"/>
              <a:t>Acceptance of a Transfer Request</a:t>
            </a:r>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41829" y="1945305"/>
            <a:ext cx="4405086" cy="49244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altLang="en-US" sz="3200" dirty="0">
                <a:solidFill>
                  <a:schemeClr val="bg1"/>
                </a:solidFill>
              </a:rPr>
              <a:t>Victim’s Right to be Heard</a:t>
            </a:r>
            <a:endParaRPr lang="en-US" sz="3200" dirty="0">
              <a:solidFill>
                <a:schemeClr val="bg1"/>
              </a:solidFill>
            </a:endParaRP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945305"/>
            <a:ext cx="4405086" cy="49244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sz="3200" dirty="0">
                <a:solidFill>
                  <a:schemeClr val="bg1"/>
                </a:solidFill>
              </a:rPr>
              <a:t>Victim Notification</a:t>
            </a:r>
          </a:p>
        </p:txBody>
      </p:sp>
    </p:spTree>
    <p:custDataLst>
      <p:tags r:id="rId1"/>
    </p:custDataLst>
    <p:extLst>
      <p:ext uri="{BB962C8B-B14F-4D97-AF65-F5344CB8AC3E}">
        <p14:creationId xmlns:p14="http://schemas.microsoft.com/office/powerpoint/2010/main" val="715307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38D0B4-65EF-41F0-91A1-188165A89600}"/>
              </a:ext>
            </a:extLst>
          </p:cNvPr>
          <p:cNvSpPr>
            <a:spLocks noGrp="1"/>
          </p:cNvSpPr>
          <p:nvPr>
            <p:ph type="title"/>
          </p:nvPr>
        </p:nvSpPr>
        <p:spPr/>
        <p:txBody>
          <a:bodyPr/>
          <a:lstStyle/>
          <a:p>
            <a:r>
              <a:rPr lang="en-US" dirty="0"/>
              <a:t>Supervision in the Receiving State</a:t>
            </a:r>
          </a:p>
        </p:txBody>
      </p:sp>
      <p:sp>
        <p:nvSpPr>
          <p:cNvPr id="5" name="Text Placeholder 4">
            <a:extLst>
              <a:ext uri="{FF2B5EF4-FFF2-40B4-BE49-F238E27FC236}">
                <a16:creationId xmlns:a16="http://schemas.microsoft.com/office/drawing/2014/main" id="{20742B39-D99A-4004-89CA-666A2F794815}"/>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BD6AB3E8-2657-44A6-8909-C5F093080A8B}"/>
              </a:ext>
            </a:extLst>
          </p:cNvPr>
          <p:cNvSpPr>
            <a:spLocks noGrp="1"/>
          </p:cNvSpPr>
          <p:nvPr>
            <p:ph type="sldNum" sz="quarter" idx="12"/>
          </p:nvPr>
        </p:nvSpPr>
        <p:spPr/>
        <p:txBody>
          <a:bodyPr/>
          <a:lstStyle/>
          <a:p>
            <a:fld id="{270D53C3-D890-4AF1-9878-19640C9CFA2D}" type="slidenum">
              <a:rPr lang="en-US" smtClean="0"/>
              <a:t>41</a:t>
            </a:fld>
            <a:endParaRPr lang="en-US"/>
          </a:p>
        </p:txBody>
      </p:sp>
    </p:spTree>
    <p:custDataLst>
      <p:tags r:id="rId1"/>
    </p:custDataLst>
    <p:extLst>
      <p:ext uri="{BB962C8B-B14F-4D97-AF65-F5344CB8AC3E}">
        <p14:creationId xmlns:p14="http://schemas.microsoft.com/office/powerpoint/2010/main" val="685990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5DB1D2-D03B-4C85-92F4-B243CC8DD3EA}"/>
              </a:ext>
            </a:extLst>
          </p:cNvPr>
          <p:cNvSpPr/>
          <p:nvPr/>
        </p:nvSpPr>
        <p:spPr>
          <a:xfrm>
            <a:off x="476249"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D6A1CFF-AF5A-415E-9EC8-DBE00D669E74}"/>
              </a:ext>
            </a:extLst>
          </p:cNvPr>
          <p:cNvSpPr/>
          <p:nvPr/>
        </p:nvSpPr>
        <p:spPr>
          <a:xfrm>
            <a:off x="8205110"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72E2AA6-DF87-4D02-985D-FC2A9DFF43ED}"/>
              </a:ext>
            </a:extLst>
          </p:cNvPr>
          <p:cNvSpPr/>
          <p:nvPr/>
        </p:nvSpPr>
        <p:spPr>
          <a:xfrm>
            <a:off x="4331154" y="1371601"/>
            <a:ext cx="3529693" cy="4686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42</a:t>
            </a:fld>
            <a:endParaRPr lang="en-US" dirty="0">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B2B811C-90B1-4590-8E04-B32485004D90}"/>
              </a:ext>
            </a:extLst>
          </p:cNvPr>
          <p:cNvGrpSpPr/>
          <p:nvPr/>
        </p:nvGrpSpPr>
        <p:grpSpPr>
          <a:xfrm>
            <a:off x="4521332" y="2444520"/>
            <a:ext cx="3074762" cy="3664418"/>
            <a:chOff x="4239314" y="1379893"/>
            <a:chExt cx="3551464" cy="2002518"/>
          </a:xfrm>
        </p:grpSpPr>
        <p:sp>
          <p:nvSpPr>
            <p:cNvPr id="41" name="Content Placeholder 2">
              <a:extLst>
                <a:ext uri="{FF2B5EF4-FFF2-40B4-BE49-F238E27FC236}">
                  <a16:creationId xmlns:a16="http://schemas.microsoft.com/office/drawing/2014/main" id="{A5925636-1E78-40AC-96FD-A98C52E9B033}"/>
                </a:ext>
              </a:extLst>
            </p:cNvPr>
            <p:cNvSpPr txBox="1">
              <a:spLocks/>
            </p:cNvSpPr>
            <p:nvPr/>
          </p:nvSpPr>
          <p:spPr>
            <a:xfrm>
              <a:off x="4239314" y="1448131"/>
              <a:ext cx="3551464" cy="1934280"/>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400" dirty="0"/>
                <a:t>Supervised individual agrees to conditions imposed by </a:t>
              </a:r>
              <a:r>
                <a:rPr lang="en-US" sz="2400" u="sng" dirty="0"/>
                <a:t>BOTH Sending &amp; Receiving States</a:t>
              </a:r>
            </a:p>
            <a:p>
              <a:pPr>
                <a:lnSpc>
                  <a:spcPct val="100000"/>
                </a:lnSpc>
                <a:spcBef>
                  <a:spcPts val="0"/>
                </a:spcBef>
                <a:spcAft>
                  <a:spcPts val="1200"/>
                </a:spcAft>
                <a:buClrTx/>
              </a:pPr>
              <a:endParaRPr lang="en-US" sz="1400" dirty="0">
                <a:solidFill>
                  <a:prstClr val="black"/>
                </a:solidFill>
              </a:endParaRPr>
            </a:p>
            <a:p>
              <a:pPr>
                <a:lnSpc>
                  <a:spcPct val="100000"/>
                </a:lnSpc>
                <a:spcBef>
                  <a:spcPts val="0"/>
                </a:spcBef>
                <a:spcAft>
                  <a:spcPts val="1200"/>
                </a:spcAft>
                <a:buClrTx/>
              </a:pPr>
              <a:endParaRPr lang="en-US" sz="1400" dirty="0">
                <a:solidFill>
                  <a:prstClr val="black"/>
                </a:solidFill>
              </a:endParaRPr>
            </a:p>
          </p:txBody>
        </p:sp>
        <p:cxnSp>
          <p:nvCxnSpPr>
            <p:cNvPr id="53" name="Straight Connector 52">
              <a:extLst>
                <a:ext uri="{FF2B5EF4-FFF2-40B4-BE49-F238E27FC236}">
                  <a16:creationId xmlns:a16="http://schemas.microsoft.com/office/drawing/2014/main" id="{C3CD2EC2-ABBB-424D-8391-1ACA2B3C83B3}"/>
                </a:ext>
              </a:extLst>
            </p:cNvPr>
            <p:cNvCxnSpPr>
              <a:cxnSpLocks/>
            </p:cNvCxnSpPr>
            <p:nvPr/>
          </p:nvCxnSpPr>
          <p:spPr>
            <a:xfrm>
              <a:off x="4239314"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0ADEEE8-FEA9-49F4-9ED0-B0AAF4E6E3F4}"/>
              </a:ext>
            </a:extLst>
          </p:cNvPr>
          <p:cNvGrpSpPr/>
          <p:nvPr/>
        </p:nvGrpSpPr>
        <p:grpSpPr>
          <a:xfrm>
            <a:off x="8467274" y="2444520"/>
            <a:ext cx="3005364" cy="2280439"/>
            <a:chOff x="8175834" y="1379893"/>
            <a:chExt cx="3551465" cy="1246207"/>
          </a:xfrm>
        </p:grpSpPr>
        <p:sp>
          <p:nvSpPr>
            <p:cNvPr id="55" name="Content Placeholder 2">
              <a:extLst>
                <a:ext uri="{FF2B5EF4-FFF2-40B4-BE49-F238E27FC236}">
                  <a16:creationId xmlns:a16="http://schemas.microsoft.com/office/drawing/2014/main" id="{F400E055-C8A5-4855-AE48-9EA1CD5B05DF}"/>
                </a:ext>
              </a:extLst>
            </p:cNvPr>
            <p:cNvSpPr txBox="1">
              <a:spLocks/>
            </p:cNvSpPr>
            <p:nvPr/>
          </p:nvSpPr>
          <p:spPr>
            <a:xfrm>
              <a:off x="8175834" y="143902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400" dirty="0">
                  <a:solidFill>
                    <a:prstClr val="black"/>
                  </a:solidFill>
                </a:rPr>
                <a:t>Supervised individual applying for transfer </a:t>
              </a:r>
              <a:r>
                <a:rPr lang="en-US" sz="2400" u="sng" dirty="0">
                  <a:solidFill>
                    <a:prstClr val="black"/>
                  </a:solidFill>
                </a:rPr>
                <a:t>WAIVE rights for extradition </a:t>
              </a:r>
              <a:endParaRPr lang="en-US" sz="1600" u="sng" dirty="0">
                <a:solidFill>
                  <a:prstClr val="black"/>
                </a:solidFill>
              </a:endParaRPr>
            </a:p>
          </p:txBody>
        </p:sp>
        <p:cxnSp>
          <p:nvCxnSpPr>
            <p:cNvPr id="57" name="Straight Connector 56">
              <a:extLst>
                <a:ext uri="{FF2B5EF4-FFF2-40B4-BE49-F238E27FC236}">
                  <a16:creationId xmlns:a16="http://schemas.microsoft.com/office/drawing/2014/main" id="{3EDB945D-E0BC-4796-80FB-952440514D1C}"/>
                </a:ext>
              </a:extLst>
            </p:cNvPr>
            <p:cNvCxnSpPr>
              <a:cxnSpLocks/>
            </p:cNvCxnSpPr>
            <p:nvPr/>
          </p:nvCxnSpPr>
          <p:spPr>
            <a:xfrm>
              <a:off x="8175835"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4DC01FA-D330-41DD-9D10-7EBCE3A6BE8B}"/>
              </a:ext>
            </a:extLst>
          </p:cNvPr>
          <p:cNvGrpSpPr/>
          <p:nvPr/>
        </p:nvGrpSpPr>
        <p:grpSpPr>
          <a:xfrm>
            <a:off x="744762" y="2443957"/>
            <a:ext cx="2992666" cy="1256613"/>
            <a:chOff x="476251" y="1385657"/>
            <a:chExt cx="3551464" cy="1256613"/>
          </a:xfrm>
        </p:grpSpPr>
        <p:cxnSp>
          <p:nvCxnSpPr>
            <p:cNvPr id="60" name="Straight Connector 59">
              <a:extLst>
                <a:ext uri="{FF2B5EF4-FFF2-40B4-BE49-F238E27FC236}">
                  <a16:creationId xmlns:a16="http://schemas.microsoft.com/office/drawing/2014/main" id="{279333A3-D99F-4435-89E5-240230C58842}"/>
                </a:ext>
              </a:extLst>
            </p:cNvPr>
            <p:cNvCxnSpPr>
              <a:cxnSpLocks/>
            </p:cNvCxnSpPr>
            <p:nvPr/>
          </p:nvCxnSpPr>
          <p:spPr>
            <a:xfrm>
              <a:off x="476251" y="1385657"/>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2">
              <a:extLst>
                <a:ext uri="{FF2B5EF4-FFF2-40B4-BE49-F238E27FC236}">
                  <a16:creationId xmlns:a16="http://schemas.microsoft.com/office/drawing/2014/main" id="{96EF72D4-E5FC-42B9-9CDF-049012F9A48A}"/>
                </a:ext>
              </a:extLst>
            </p:cNvPr>
            <p:cNvSpPr txBox="1">
              <a:spLocks/>
            </p:cNvSpPr>
            <p:nvPr/>
          </p:nvSpPr>
          <p:spPr>
            <a:xfrm>
              <a:off x="476251" y="145519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400" dirty="0"/>
                <a:t>Sentencing Authority in the </a:t>
              </a:r>
              <a:r>
                <a:rPr lang="en-US" sz="2400" u="sng" dirty="0"/>
                <a:t>Sending State </a:t>
              </a:r>
              <a:r>
                <a:rPr lang="en-US" sz="2400" dirty="0"/>
                <a:t>determines duration of Supervision</a:t>
              </a:r>
              <a:endParaRPr lang="en-US" sz="1000" dirty="0"/>
            </a:p>
          </p:txBody>
        </p:sp>
      </p:grpSp>
      <p:sp>
        <p:nvSpPr>
          <p:cNvPr id="13" name="TextBox 12">
            <a:extLst>
              <a:ext uri="{FF2B5EF4-FFF2-40B4-BE49-F238E27FC236}">
                <a16:creationId xmlns:a16="http://schemas.microsoft.com/office/drawing/2014/main" id="{3FB38B93-4C6B-402E-941E-8FF6E86E7641}"/>
              </a:ext>
            </a:extLst>
          </p:cNvPr>
          <p:cNvSpPr txBox="1"/>
          <p:nvPr/>
        </p:nvSpPr>
        <p:spPr>
          <a:xfrm>
            <a:off x="1364896" y="1692732"/>
            <a:ext cx="1752403" cy="584775"/>
          </a:xfrm>
          <a:prstGeom prst="rect">
            <a:avLst/>
          </a:prstGeom>
          <a:noFill/>
        </p:spPr>
        <p:txBody>
          <a:bodyPr wrap="none" rtlCol="0" anchor="ctr">
            <a:spAutoFit/>
          </a:bodyPr>
          <a:lstStyle/>
          <a:p>
            <a:pPr algn="ctr"/>
            <a:r>
              <a:rPr lang="en-US" sz="3200" b="1" dirty="0">
                <a:solidFill>
                  <a:srgbClr val="102747"/>
                </a:solidFill>
              </a:rPr>
              <a:t>Duration</a:t>
            </a:r>
          </a:p>
        </p:txBody>
      </p:sp>
      <p:sp>
        <p:nvSpPr>
          <p:cNvPr id="68" name="TextBox 67">
            <a:extLst>
              <a:ext uri="{FF2B5EF4-FFF2-40B4-BE49-F238E27FC236}">
                <a16:creationId xmlns:a16="http://schemas.microsoft.com/office/drawing/2014/main" id="{1B53ED25-81D8-47BC-8DFB-F810046E8BFD}"/>
              </a:ext>
            </a:extLst>
          </p:cNvPr>
          <p:cNvSpPr txBox="1"/>
          <p:nvPr/>
        </p:nvSpPr>
        <p:spPr>
          <a:xfrm>
            <a:off x="4895184" y="1696350"/>
            <a:ext cx="2097049" cy="584775"/>
          </a:xfrm>
          <a:prstGeom prst="rect">
            <a:avLst/>
          </a:prstGeom>
          <a:noFill/>
        </p:spPr>
        <p:txBody>
          <a:bodyPr wrap="none" rtlCol="0" anchor="ctr">
            <a:spAutoFit/>
          </a:bodyPr>
          <a:lstStyle/>
          <a:p>
            <a:pPr algn="ctr"/>
            <a:r>
              <a:rPr lang="en-US" sz="3200" b="1" dirty="0">
                <a:solidFill>
                  <a:srgbClr val="102747"/>
                </a:solidFill>
              </a:rPr>
              <a:t>Conditions</a:t>
            </a:r>
          </a:p>
        </p:txBody>
      </p:sp>
      <p:sp>
        <p:nvSpPr>
          <p:cNvPr id="69" name="TextBox 68">
            <a:extLst>
              <a:ext uri="{FF2B5EF4-FFF2-40B4-BE49-F238E27FC236}">
                <a16:creationId xmlns:a16="http://schemas.microsoft.com/office/drawing/2014/main" id="{5C7095C3-96E3-4F70-9DC1-DB96F3ABA7EE}"/>
              </a:ext>
            </a:extLst>
          </p:cNvPr>
          <p:cNvSpPr txBox="1"/>
          <p:nvPr/>
        </p:nvSpPr>
        <p:spPr>
          <a:xfrm>
            <a:off x="9116265" y="1692732"/>
            <a:ext cx="1344663" cy="584775"/>
          </a:xfrm>
          <a:prstGeom prst="rect">
            <a:avLst/>
          </a:prstGeom>
          <a:noFill/>
        </p:spPr>
        <p:txBody>
          <a:bodyPr wrap="none" rtlCol="0" anchor="ctr">
            <a:spAutoFit/>
          </a:bodyPr>
          <a:lstStyle/>
          <a:p>
            <a:pPr algn="ctr"/>
            <a:r>
              <a:rPr lang="en-US" sz="3200" b="1" dirty="0">
                <a:solidFill>
                  <a:srgbClr val="102747"/>
                </a:solidFill>
              </a:rPr>
              <a:t>Waiver</a:t>
            </a:r>
          </a:p>
        </p:txBody>
      </p:sp>
      <p:sp>
        <p:nvSpPr>
          <p:cNvPr id="73" name="Title 1">
            <a:extLst>
              <a:ext uri="{FF2B5EF4-FFF2-40B4-BE49-F238E27FC236}">
                <a16:creationId xmlns:a16="http://schemas.microsoft.com/office/drawing/2014/main" id="{1A67359D-BA6B-4544-B54A-4B59012C43CA}"/>
              </a:ext>
            </a:extLst>
          </p:cNvPr>
          <p:cNvSpPr>
            <a:spLocks noGrp="1"/>
          </p:cNvSpPr>
          <p:nvPr>
            <p:ph type="title"/>
          </p:nvPr>
        </p:nvSpPr>
        <p:spPr>
          <a:xfrm>
            <a:off x="476250" y="365125"/>
            <a:ext cx="11258550" cy="701675"/>
          </a:xfrm>
        </p:spPr>
        <p:txBody>
          <a:bodyPr lIns="0" tIns="0" rIns="0" bIns="0" anchor="ctr">
            <a:normAutofit/>
          </a:bodyPr>
          <a:lstStyle/>
          <a:p>
            <a:r>
              <a:rPr lang="en-US" sz="4000" dirty="0"/>
              <a:t>Compact Supervision Elements</a:t>
            </a:r>
          </a:p>
        </p:txBody>
      </p:sp>
      <p:sp>
        <p:nvSpPr>
          <p:cNvPr id="74" name="Rectangle 73">
            <a:extLst>
              <a:ext uri="{FF2B5EF4-FFF2-40B4-BE49-F238E27FC236}">
                <a16:creationId xmlns:a16="http://schemas.microsoft.com/office/drawing/2014/main" id="{220FB99B-6271-4121-B6ED-EF6AD4F39B0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5531" y="170348"/>
            <a:ext cx="1113254" cy="10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January &lt;strong&gt;Calendar&lt;/strong&gt; Picture | Free Photograph | Photos Public ..."/>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083" y="4339163"/>
            <a:ext cx="2586023" cy="1724015"/>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4" name="Picture 3" descr="Terms and &lt;strong&gt;Conditions&lt;/strong&gt;"/>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7625" y="4364683"/>
            <a:ext cx="2853739" cy="1693218"/>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47" y="4405924"/>
            <a:ext cx="3448553" cy="1852001"/>
          </a:xfrm>
          <a:prstGeom prst="rect">
            <a:avLst/>
          </a:prstGeom>
          <a:effectLst>
            <a:softEdge rad="127000"/>
          </a:effectLst>
        </p:spPr>
      </p:pic>
    </p:spTree>
    <p:custDataLst>
      <p:tags r:id="rId1"/>
    </p:custDataLst>
    <p:extLst>
      <p:ext uri="{BB962C8B-B14F-4D97-AF65-F5344CB8AC3E}">
        <p14:creationId xmlns:p14="http://schemas.microsoft.com/office/powerpoint/2010/main" val="2257997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4403" y="4218006"/>
            <a:ext cx="2820761" cy="2820761"/>
          </a:xfrm>
          <a:prstGeom prst="rect">
            <a:avLst/>
          </a:prstGeom>
        </p:spPr>
      </p:pic>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Compact Supervision in a Receiving State</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43</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F0D96B3-088A-491C-8494-6FFC69B8D33E}"/>
              </a:ext>
            </a:extLst>
          </p:cNvPr>
          <p:cNvSpPr txBox="1">
            <a:spLocks/>
          </p:cNvSpPr>
          <p:nvPr/>
        </p:nvSpPr>
        <p:spPr>
          <a:xfrm>
            <a:off x="6131859" y="3563450"/>
            <a:ext cx="5347447" cy="1683818"/>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i="1" dirty="0"/>
              <a:t>‘Participation in the ICAOS ensures not only the controlled movement of supervised individuals under community supervision, but also that out-of-state supervised individuals will be given the same resources and supervision provided to similar in-state supervised individuals including the use of incentives, corrective actions, graduated responses and other supervision techniques’</a:t>
            </a:r>
          </a:p>
        </p:txBody>
      </p:sp>
      <p:sp>
        <p:nvSpPr>
          <p:cNvPr id="15" name="Content Placeholder 2">
            <a:extLst>
              <a:ext uri="{FF2B5EF4-FFF2-40B4-BE49-F238E27FC236}">
                <a16:creationId xmlns:a16="http://schemas.microsoft.com/office/drawing/2014/main" id="{D537E66E-CC66-4916-9074-FD3B7FF1F6E6}"/>
              </a:ext>
            </a:extLst>
          </p:cNvPr>
          <p:cNvSpPr txBox="1">
            <a:spLocks/>
          </p:cNvSpPr>
          <p:nvPr/>
        </p:nvSpPr>
        <p:spPr>
          <a:xfrm>
            <a:off x="382121" y="2248236"/>
            <a:ext cx="5449824" cy="196977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Supervision standard consistent with similar supervised individuals sentenced in the Receiving State</a:t>
            </a:r>
          </a:p>
        </p:txBody>
      </p:sp>
      <p:sp>
        <p:nvSpPr>
          <p:cNvPr id="18" name="Content Placeholder 2">
            <a:extLst>
              <a:ext uri="{FF2B5EF4-FFF2-40B4-BE49-F238E27FC236}">
                <a16:creationId xmlns:a16="http://schemas.microsoft.com/office/drawing/2014/main" id="{C6402A8A-41DA-4EF8-83E0-8EF6559A8B08}"/>
              </a:ext>
            </a:extLst>
          </p:cNvPr>
          <p:cNvSpPr txBox="1">
            <a:spLocks/>
          </p:cNvSpPr>
          <p:nvPr/>
        </p:nvSpPr>
        <p:spPr>
          <a:xfrm>
            <a:off x="6029482" y="2248236"/>
            <a:ext cx="5923032" cy="98488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Same programs, incentives, sanctions/interventions</a:t>
            </a:r>
          </a:p>
        </p:txBody>
      </p:sp>
      <p:cxnSp>
        <p:nvCxnSpPr>
          <p:cNvPr id="19" name="Straight Connector 18">
            <a:extLst>
              <a:ext uri="{FF2B5EF4-FFF2-40B4-BE49-F238E27FC236}">
                <a16:creationId xmlns:a16="http://schemas.microsoft.com/office/drawing/2014/main" id="{5CAD134E-B413-436C-8A34-8D5A4567650C}"/>
              </a:ext>
            </a:extLst>
          </p:cNvPr>
          <p:cNvCxnSpPr>
            <a:cxnSpLocks/>
          </p:cNvCxnSpPr>
          <p:nvPr/>
        </p:nvCxnSpPr>
        <p:spPr>
          <a:xfrm>
            <a:off x="6029482" y="3398285"/>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3" descr="ICAO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799" y="365125"/>
            <a:ext cx="1310969" cy="12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8334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3600" dirty="0"/>
              <a:t>Requirements during Supervision </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44</a:t>
            </a:fld>
            <a:endParaRPr lang="en-US">
              <a:solidFill>
                <a:schemeClr val="bg1"/>
              </a:solidFill>
            </a:endParaRPr>
          </a:p>
        </p:txBody>
      </p:sp>
      <p:sp>
        <p:nvSpPr>
          <p:cNvPr id="24" name="Content Placeholder 2">
            <a:extLst>
              <a:ext uri="{FF2B5EF4-FFF2-40B4-BE49-F238E27FC236}">
                <a16:creationId xmlns:a16="http://schemas.microsoft.com/office/drawing/2014/main" id="{02D04C75-9D7E-4858-925A-F3C1C5D41E53}"/>
              </a:ext>
            </a:extLst>
          </p:cNvPr>
          <p:cNvSpPr txBox="1">
            <a:spLocks/>
          </p:cNvSpPr>
          <p:nvPr/>
        </p:nvSpPr>
        <p:spPr>
          <a:xfrm>
            <a:off x="269468" y="2152472"/>
            <a:ext cx="3710168" cy="323165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b="1" u="sng" dirty="0"/>
              <a:t>Regular</a:t>
            </a:r>
            <a:r>
              <a:rPr lang="en-US" sz="2400" dirty="0"/>
              <a:t> supervision updates</a:t>
            </a:r>
          </a:p>
          <a:p>
            <a:pPr lvl="1">
              <a:lnSpc>
                <a:spcPct val="100000"/>
              </a:lnSpc>
              <a:spcBef>
                <a:spcPts val="0"/>
              </a:spcBef>
              <a:spcAft>
                <a:spcPts val="1200"/>
              </a:spcAft>
            </a:pPr>
            <a:r>
              <a:rPr lang="en-US" sz="2000" dirty="0"/>
              <a:t>Requests for PR’s from sending state (via specialized CAR) must be sent within 30 calendar days</a:t>
            </a:r>
          </a:p>
          <a:p>
            <a:pPr>
              <a:lnSpc>
                <a:spcPct val="100000"/>
              </a:lnSpc>
              <a:spcBef>
                <a:spcPts val="0"/>
              </a:spcBef>
              <a:spcAft>
                <a:spcPts val="1200"/>
              </a:spcAft>
            </a:pPr>
            <a:r>
              <a:rPr lang="en-US" sz="2400" dirty="0"/>
              <a:t>Notify when adding or updating conditions</a:t>
            </a:r>
          </a:p>
          <a:p>
            <a:pPr>
              <a:lnSpc>
                <a:spcPct val="100000"/>
              </a:lnSpc>
              <a:spcBef>
                <a:spcPts val="0"/>
              </a:spcBef>
              <a:spcAft>
                <a:spcPts val="1200"/>
              </a:spcAft>
            </a:pPr>
            <a:r>
              <a:rPr lang="en-US" sz="2400" dirty="0"/>
              <a:t>Inform of compliant AND non-compliant behavior</a:t>
            </a:r>
          </a:p>
        </p:txBody>
      </p:sp>
      <p:grpSp>
        <p:nvGrpSpPr>
          <p:cNvPr id="47" name="Group 46">
            <a:extLst>
              <a:ext uri="{FF2B5EF4-FFF2-40B4-BE49-F238E27FC236}">
                <a16:creationId xmlns:a16="http://schemas.microsoft.com/office/drawing/2014/main" id="{82720B08-7733-4BFE-B1C0-AA8FB6D919DB}"/>
              </a:ext>
            </a:extLst>
          </p:cNvPr>
          <p:cNvGrpSpPr/>
          <p:nvPr/>
        </p:nvGrpSpPr>
        <p:grpSpPr>
          <a:xfrm>
            <a:off x="247937" y="1371858"/>
            <a:ext cx="3731698" cy="780614"/>
            <a:chOff x="476250" y="1400628"/>
            <a:chExt cx="4032915" cy="726301"/>
          </a:xfrm>
        </p:grpSpPr>
        <p:sp>
          <p:nvSpPr>
            <p:cNvPr id="15" name="Rectangle 14">
              <a:extLst>
                <a:ext uri="{FF2B5EF4-FFF2-40B4-BE49-F238E27FC236}">
                  <a16:creationId xmlns:a16="http://schemas.microsoft.com/office/drawing/2014/main" id="{2F97FBEE-A08E-48D2-8C49-C82824C2F92D}"/>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69E152-E48F-4AE7-8291-D5175D126DF1}"/>
                </a:ext>
              </a:extLst>
            </p:cNvPr>
            <p:cNvSpPr/>
            <p:nvPr/>
          </p:nvSpPr>
          <p:spPr>
            <a:xfrm>
              <a:off x="499519" y="1506502"/>
              <a:ext cx="3806016" cy="458180"/>
            </a:xfrm>
            <a:prstGeom prst="rect">
              <a:avLst/>
            </a:prstGeom>
          </p:spPr>
          <p:txBody>
            <a:bodyPr wrap="square" lIns="0" tIns="0" rIns="0" bIns="0" anchor="ctr">
              <a:spAutoFit/>
            </a:bodyPr>
            <a:lstStyle/>
            <a:p>
              <a:pPr algn="ctr"/>
              <a:r>
                <a:rPr lang="en-US" sz="3200" dirty="0">
                  <a:solidFill>
                    <a:schemeClr val="bg1"/>
                  </a:solidFill>
                </a:rPr>
                <a:t>Progress Reports</a:t>
              </a:r>
            </a:p>
          </p:txBody>
        </p:sp>
      </p:grpSp>
      <p:sp>
        <p:nvSpPr>
          <p:cNvPr id="54" name="Content Placeholder 2">
            <a:extLst>
              <a:ext uri="{FF2B5EF4-FFF2-40B4-BE49-F238E27FC236}">
                <a16:creationId xmlns:a16="http://schemas.microsoft.com/office/drawing/2014/main" id="{02D04C75-9D7E-4858-925A-F3C1C5D41E53}"/>
              </a:ext>
            </a:extLst>
          </p:cNvPr>
          <p:cNvSpPr txBox="1">
            <a:spLocks/>
          </p:cNvSpPr>
          <p:nvPr/>
        </p:nvSpPr>
        <p:spPr>
          <a:xfrm>
            <a:off x="8024632" y="2152472"/>
            <a:ext cx="3710168" cy="4169347"/>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Sending States </a:t>
            </a:r>
          </a:p>
          <a:p>
            <a:pPr lvl="1"/>
            <a:r>
              <a:rPr lang="en-US" sz="2000" dirty="0"/>
              <a:t>May impose an application fee</a:t>
            </a:r>
          </a:p>
          <a:p>
            <a:pPr lvl="1"/>
            <a:r>
              <a:rPr lang="en-US" sz="2000" dirty="0"/>
              <a:t>May NOT impose supervision fees after transfer</a:t>
            </a:r>
          </a:p>
          <a:p>
            <a:pPr lvl="1"/>
            <a:r>
              <a:rPr lang="en-US" sz="2000" dirty="0"/>
              <a:t>Solely responsible for collection of financial obligations</a:t>
            </a:r>
          </a:p>
          <a:p>
            <a:pPr lvl="2"/>
            <a:r>
              <a:rPr lang="en-US" sz="1600" dirty="0"/>
              <a:t>E.g., court fees, child support, restitution, etc. </a:t>
            </a:r>
          </a:p>
          <a:p>
            <a:r>
              <a:rPr lang="en-US" sz="2400" dirty="0"/>
              <a:t>Receiving States may impose supervision fees</a:t>
            </a:r>
          </a:p>
          <a:p>
            <a:pPr lvl="1"/>
            <a:r>
              <a:rPr lang="en-US" sz="2000" dirty="0"/>
              <a:t>AFTER acceptance</a:t>
            </a:r>
          </a:p>
          <a:p>
            <a:pPr lvl="1"/>
            <a:r>
              <a:rPr lang="en-US" sz="2000" dirty="0"/>
              <a:t>Consistent with fees paid by instate supervised individuals</a:t>
            </a:r>
          </a:p>
        </p:txBody>
      </p:sp>
      <p:grpSp>
        <p:nvGrpSpPr>
          <p:cNvPr id="55" name="Group 54">
            <a:extLst>
              <a:ext uri="{FF2B5EF4-FFF2-40B4-BE49-F238E27FC236}">
                <a16:creationId xmlns:a16="http://schemas.microsoft.com/office/drawing/2014/main" id="{82720B08-7733-4BFE-B1C0-AA8FB6D919DB}"/>
              </a:ext>
            </a:extLst>
          </p:cNvPr>
          <p:cNvGrpSpPr/>
          <p:nvPr/>
        </p:nvGrpSpPr>
        <p:grpSpPr>
          <a:xfrm>
            <a:off x="8003101" y="1371858"/>
            <a:ext cx="3731698" cy="780614"/>
            <a:chOff x="476250" y="1400628"/>
            <a:chExt cx="4032915" cy="726301"/>
          </a:xfrm>
        </p:grpSpPr>
        <p:sp>
          <p:nvSpPr>
            <p:cNvPr id="56" name="Rectangle 55">
              <a:extLst>
                <a:ext uri="{FF2B5EF4-FFF2-40B4-BE49-F238E27FC236}">
                  <a16:creationId xmlns:a16="http://schemas.microsoft.com/office/drawing/2014/main" id="{2F97FBEE-A08E-48D2-8C49-C82824C2F92D}"/>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C69E152-E48F-4AE7-8291-D5175D126DF1}"/>
                </a:ext>
              </a:extLst>
            </p:cNvPr>
            <p:cNvSpPr/>
            <p:nvPr/>
          </p:nvSpPr>
          <p:spPr>
            <a:xfrm>
              <a:off x="499519" y="1506502"/>
              <a:ext cx="3806016" cy="458180"/>
            </a:xfrm>
            <a:prstGeom prst="rect">
              <a:avLst/>
            </a:prstGeom>
          </p:spPr>
          <p:txBody>
            <a:bodyPr wrap="square" lIns="0" tIns="0" rIns="0" bIns="0" anchor="ctr">
              <a:spAutoFit/>
            </a:bodyPr>
            <a:lstStyle/>
            <a:p>
              <a:pPr algn="ctr"/>
              <a:r>
                <a:rPr lang="en-US" sz="3200" dirty="0">
                  <a:solidFill>
                    <a:schemeClr val="bg1"/>
                  </a:solidFill>
                </a:rPr>
                <a:t>Fees</a:t>
              </a:r>
            </a:p>
          </p:txBody>
        </p:sp>
      </p:grpSp>
      <p:sp>
        <p:nvSpPr>
          <p:cNvPr id="58" name="Content Placeholder 2">
            <a:extLst>
              <a:ext uri="{FF2B5EF4-FFF2-40B4-BE49-F238E27FC236}">
                <a16:creationId xmlns:a16="http://schemas.microsoft.com/office/drawing/2014/main" id="{02D04C75-9D7E-4858-925A-F3C1C5D41E53}"/>
              </a:ext>
            </a:extLst>
          </p:cNvPr>
          <p:cNvSpPr txBox="1">
            <a:spLocks/>
          </p:cNvSpPr>
          <p:nvPr/>
        </p:nvSpPr>
        <p:spPr>
          <a:xfrm>
            <a:off x="4147050" y="2156030"/>
            <a:ext cx="3710168" cy="120032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t>Receiving states required to assist the sending state</a:t>
            </a:r>
          </a:p>
          <a:p>
            <a:pPr lvl="1">
              <a:lnSpc>
                <a:spcPct val="100000"/>
              </a:lnSpc>
              <a:spcBef>
                <a:spcPts val="0"/>
              </a:spcBef>
              <a:spcAft>
                <a:spcPts val="1200"/>
              </a:spcAft>
            </a:pPr>
            <a:r>
              <a:rPr lang="en-US" sz="2000" dirty="0"/>
              <a:t>E.g., DNA Testing</a:t>
            </a:r>
          </a:p>
        </p:txBody>
      </p:sp>
      <p:grpSp>
        <p:nvGrpSpPr>
          <p:cNvPr id="59" name="Group 58">
            <a:extLst>
              <a:ext uri="{FF2B5EF4-FFF2-40B4-BE49-F238E27FC236}">
                <a16:creationId xmlns:a16="http://schemas.microsoft.com/office/drawing/2014/main" id="{82720B08-7733-4BFE-B1C0-AA8FB6D919DB}"/>
              </a:ext>
            </a:extLst>
          </p:cNvPr>
          <p:cNvGrpSpPr/>
          <p:nvPr/>
        </p:nvGrpSpPr>
        <p:grpSpPr>
          <a:xfrm>
            <a:off x="4125519" y="1375416"/>
            <a:ext cx="3731698" cy="780614"/>
            <a:chOff x="476250" y="1400628"/>
            <a:chExt cx="4032915" cy="726301"/>
          </a:xfrm>
        </p:grpSpPr>
        <p:sp>
          <p:nvSpPr>
            <p:cNvPr id="60" name="Rectangle 59">
              <a:extLst>
                <a:ext uri="{FF2B5EF4-FFF2-40B4-BE49-F238E27FC236}">
                  <a16:creationId xmlns:a16="http://schemas.microsoft.com/office/drawing/2014/main" id="{2F97FBEE-A08E-48D2-8C49-C82824C2F92D}"/>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C69E152-E48F-4AE7-8291-D5175D126DF1}"/>
                </a:ext>
              </a:extLst>
            </p:cNvPr>
            <p:cNvSpPr/>
            <p:nvPr/>
          </p:nvSpPr>
          <p:spPr>
            <a:xfrm>
              <a:off x="499519" y="1506502"/>
              <a:ext cx="3806016" cy="458180"/>
            </a:xfrm>
            <a:prstGeom prst="rect">
              <a:avLst/>
            </a:prstGeom>
          </p:spPr>
          <p:txBody>
            <a:bodyPr wrap="square" lIns="0" tIns="0" rIns="0" bIns="0" anchor="ctr">
              <a:spAutoFit/>
            </a:bodyPr>
            <a:lstStyle/>
            <a:p>
              <a:pPr algn="ctr"/>
              <a:r>
                <a:rPr lang="en-US" sz="3200" dirty="0">
                  <a:solidFill>
                    <a:schemeClr val="bg1"/>
                  </a:solidFill>
                </a:rPr>
                <a:t>Registration</a:t>
              </a:r>
            </a:p>
          </p:txBody>
        </p:sp>
      </p:grpSp>
      <p:pic>
        <p:nvPicPr>
          <p:cNvPr id="9" name="Picture 8" descr="Text, whiteboard&#10;&#10;Description automatically generated">
            <a:extLst>
              <a:ext uri="{FF2B5EF4-FFF2-40B4-BE49-F238E27FC236}">
                <a16:creationId xmlns:a16="http://schemas.microsoft.com/office/drawing/2014/main" id="{3D725C1C-6C4F-471E-AE54-9A97889342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02715" y="3768299"/>
            <a:ext cx="3938209" cy="2625473"/>
          </a:xfrm>
          <a:prstGeom prst="rect">
            <a:avLst/>
          </a:prstGeom>
        </p:spPr>
      </p:pic>
      <p:sp>
        <p:nvSpPr>
          <p:cNvPr id="11" name="TextBox 10">
            <a:extLst>
              <a:ext uri="{FF2B5EF4-FFF2-40B4-BE49-F238E27FC236}">
                <a16:creationId xmlns:a16="http://schemas.microsoft.com/office/drawing/2014/main" id="{64080782-EB59-41A0-BE6F-9F5DC68DAED4}"/>
              </a:ext>
            </a:extLst>
          </p:cNvPr>
          <p:cNvSpPr txBox="1"/>
          <p:nvPr/>
        </p:nvSpPr>
        <p:spPr>
          <a:xfrm>
            <a:off x="7962455" y="6457950"/>
            <a:ext cx="3296095" cy="430887"/>
          </a:xfrm>
          <a:prstGeom prst="rect">
            <a:avLst/>
          </a:prstGeom>
          <a:noFill/>
        </p:spPr>
        <p:txBody>
          <a:bodyPr wrap="square" rtlCol="0">
            <a:spAutoFit/>
          </a:bodyPr>
          <a:lstStyle/>
          <a:p>
            <a:r>
              <a:rPr lang="en-US" sz="1100" dirty="0">
                <a:hlinkClick r:id="rId6"/>
              </a:rPr>
              <a:t>https://www.interstatecompact.org/resources/fees</a:t>
            </a:r>
            <a:endParaRPr lang="en-US" sz="1100" dirty="0"/>
          </a:p>
          <a:p>
            <a:endParaRPr lang="en-US" sz="1100" dirty="0"/>
          </a:p>
        </p:txBody>
      </p:sp>
    </p:spTree>
    <p:custDataLst>
      <p:tags r:id="rId1"/>
    </p:custDataLst>
    <p:extLst>
      <p:ext uri="{BB962C8B-B14F-4D97-AF65-F5344CB8AC3E}">
        <p14:creationId xmlns:p14="http://schemas.microsoft.com/office/powerpoint/2010/main" val="3887734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C0C08648-28BC-4131-A35D-D9E6270565B8}"/>
              </a:ext>
            </a:extLst>
          </p:cNvPr>
          <p:cNvSpPr txBox="1"/>
          <p:nvPr/>
        </p:nvSpPr>
        <p:spPr>
          <a:xfrm>
            <a:off x="200025" y="654597"/>
            <a:ext cx="4486276" cy="5803353"/>
          </a:xfrm>
          <a:prstGeom prst="rect">
            <a:avLst/>
          </a:prstGeom>
        </p:spPr>
        <p:txBody>
          <a:bodyPr vert="horz" lIns="91440" tIns="45720" rIns="91440" bIns="45720" rtlCol="0">
            <a:normAutofit lnSpcReduction="10000"/>
          </a:bodyPr>
          <a:lstStyle/>
          <a:p>
            <a:pPr algn="ctr">
              <a:lnSpc>
                <a:spcPct val="90000"/>
              </a:lnSpc>
              <a:spcAft>
                <a:spcPts val="600"/>
              </a:spcAft>
            </a:pPr>
            <a:r>
              <a:rPr lang="en-US" sz="2800" b="1" dirty="0"/>
              <a:t>Progress Reports </a:t>
            </a:r>
          </a:p>
          <a:p>
            <a:pPr>
              <a:lnSpc>
                <a:spcPct val="90000"/>
              </a:lnSpc>
              <a:spcAft>
                <a:spcPts val="600"/>
              </a:spcAft>
            </a:pPr>
            <a:endParaRPr lang="en-US" sz="2800" dirty="0"/>
          </a:p>
          <a:p>
            <a:pPr>
              <a:lnSpc>
                <a:spcPct val="90000"/>
              </a:lnSpc>
              <a:spcAft>
                <a:spcPts val="600"/>
              </a:spcAft>
            </a:pPr>
            <a:r>
              <a:rPr lang="en-US" sz="2800" dirty="0"/>
              <a:t>Keep Sending State informed!</a:t>
            </a:r>
          </a:p>
          <a:p>
            <a:pPr marL="800100" lvl="1" indent="-228600">
              <a:lnSpc>
                <a:spcPct val="90000"/>
              </a:lnSpc>
              <a:spcAft>
                <a:spcPts val="600"/>
              </a:spcAft>
              <a:buFont typeface="Arial" panose="020B0604020202020204" pitchFamily="34" charset="0"/>
              <a:buChar char="•"/>
            </a:pPr>
            <a:endParaRPr lang="en-US" sz="2000" dirty="0"/>
          </a:p>
          <a:p>
            <a:pPr marL="800100" lvl="1" indent="-228600">
              <a:lnSpc>
                <a:spcPct val="90000"/>
              </a:lnSpc>
              <a:spcAft>
                <a:spcPts val="600"/>
              </a:spcAft>
              <a:buFont typeface="Arial" panose="020B0604020202020204" pitchFamily="34" charset="0"/>
              <a:buChar char="•"/>
            </a:pPr>
            <a:r>
              <a:rPr lang="en-US" sz="2000" dirty="0"/>
              <a:t>Supervision Update </a:t>
            </a:r>
          </a:p>
          <a:p>
            <a:pPr marL="800100" lvl="1" indent="-228600">
              <a:lnSpc>
                <a:spcPct val="90000"/>
              </a:lnSpc>
              <a:spcAft>
                <a:spcPts val="600"/>
              </a:spcAft>
              <a:buFont typeface="Arial" panose="020B0604020202020204" pitchFamily="34" charset="0"/>
              <a:buChar char="•"/>
            </a:pPr>
            <a:endParaRPr lang="en-US" sz="2000" dirty="0"/>
          </a:p>
          <a:p>
            <a:pPr marL="800100" lvl="1" indent="-228600">
              <a:lnSpc>
                <a:spcPct val="90000"/>
              </a:lnSpc>
              <a:spcAft>
                <a:spcPts val="600"/>
              </a:spcAft>
              <a:buFont typeface="Arial" panose="020B0604020202020204" pitchFamily="34" charset="0"/>
              <a:buChar char="•"/>
            </a:pPr>
            <a:r>
              <a:rPr lang="en-US" sz="2000" dirty="0"/>
              <a:t>Ability to add new conditions imposed</a:t>
            </a:r>
          </a:p>
          <a:p>
            <a:pPr marL="800100" lvl="1" indent="-228600">
              <a:lnSpc>
                <a:spcPct val="90000"/>
              </a:lnSpc>
              <a:spcAft>
                <a:spcPts val="600"/>
              </a:spcAft>
              <a:buFont typeface="Arial" panose="020B0604020202020204" pitchFamily="34" charset="0"/>
              <a:buChar char="•"/>
            </a:pPr>
            <a:endParaRPr lang="en-US" sz="2000" dirty="0"/>
          </a:p>
          <a:p>
            <a:pPr marL="800100" lvl="1" indent="-228600">
              <a:lnSpc>
                <a:spcPct val="90000"/>
              </a:lnSpc>
              <a:spcAft>
                <a:spcPts val="600"/>
              </a:spcAft>
              <a:buFont typeface="Arial" panose="020B0604020202020204" pitchFamily="34" charset="0"/>
              <a:buChar char="•"/>
            </a:pPr>
            <a:r>
              <a:rPr lang="en-US" sz="2000" dirty="0"/>
              <a:t>Documentation on compliant &amp; non-compliant behavior that DOES NOT require retaking</a:t>
            </a:r>
          </a:p>
          <a:p>
            <a:pPr marL="800100" lvl="1" indent="-228600">
              <a:lnSpc>
                <a:spcPct val="90000"/>
              </a:lnSpc>
              <a:spcAft>
                <a:spcPts val="600"/>
              </a:spcAft>
              <a:buFont typeface="Arial" panose="020B0604020202020204" pitchFamily="34" charset="0"/>
              <a:buChar char="•"/>
            </a:pPr>
            <a:endParaRPr lang="en-US" sz="2000" dirty="0"/>
          </a:p>
          <a:p>
            <a:pPr marL="800100" lvl="1" indent="-228600">
              <a:lnSpc>
                <a:spcPct val="90000"/>
              </a:lnSpc>
              <a:spcAft>
                <a:spcPts val="600"/>
              </a:spcAft>
              <a:buFont typeface="Arial" panose="020B0604020202020204" pitchFamily="34" charset="0"/>
              <a:buChar char="•"/>
            </a:pPr>
            <a:r>
              <a:rPr lang="en-US" sz="2000" dirty="0"/>
              <a:t>Report New Arrest</a:t>
            </a:r>
          </a:p>
          <a:p>
            <a:pPr marL="800100" lvl="1" indent="-228600">
              <a:lnSpc>
                <a:spcPct val="90000"/>
              </a:lnSpc>
              <a:spcAft>
                <a:spcPts val="600"/>
              </a:spcAft>
              <a:buFont typeface="Arial" panose="020B0604020202020204" pitchFamily="34" charset="0"/>
              <a:buChar char="•"/>
            </a:pPr>
            <a:endParaRPr lang="en-US" sz="2000" dirty="0"/>
          </a:p>
          <a:p>
            <a:pPr marL="114300">
              <a:lnSpc>
                <a:spcPct val="90000"/>
              </a:lnSpc>
              <a:spcAft>
                <a:spcPts val="600"/>
              </a:spcAft>
            </a:pPr>
            <a:r>
              <a:rPr lang="en-US" sz="1400" i="1" dirty="0"/>
              <a:t>Note:  If reporting BOTH new arrest &amp; violation of conditions, 2 progress reports may be needed</a:t>
            </a:r>
          </a:p>
          <a:p>
            <a:pPr indent="-228600">
              <a:lnSpc>
                <a:spcPct val="90000"/>
              </a:lnSpc>
              <a:spcAft>
                <a:spcPts val="600"/>
              </a:spcAft>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2A39319B-7894-46E7-8208-5388054DAE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974" b="29664"/>
          <a:stretch/>
        </p:blipFill>
        <p:spPr>
          <a:xfrm rot="21600000">
            <a:off x="4891789" y="1233754"/>
            <a:ext cx="5010824" cy="5750056"/>
          </a:xfrm>
          <a:prstGeom prst="rect">
            <a:avLst/>
          </a:prstGeom>
        </p:spPr>
      </p:pic>
      <p:pic>
        <p:nvPicPr>
          <p:cNvPr id="5" name="Content Placeholder 3">
            <a:extLst>
              <a:ext uri="{FF2B5EF4-FFF2-40B4-BE49-F238E27FC236}">
                <a16:creationId xmlns:a16="http://schemas.microsoft.com/office/drawing/2014/main" id="{306A1CD2-B6A7-467A-88AA-091EB2FC777A}"/>
              </a:ext>
            </a:extLst>
          </p:cNvPr>
          <p:cNvPicPr>
            <a:picLocks noChangeAspect="1"/>
          </p:cNvPicPr>
          <p:nvPr/>
        </p:nvPicPr>
        <p:blipFill rotWithShape="1">
          <a:blip r:embed="rId5">
            <a:extLst>
              <a:ext uri="{28A0092B-C50C-407E-A947-70E740481C1C}">
                <a14:useLocalDpi xmlns:a14="http://schemas.microsoft.com/office/drawing/2010/main" val="0"/>
              </a:ext>
            </a:extLst>
          </a:blip>
          <a:srcRect r="32075" b="18694"/>
          <a:stretch/>
        </p:blipFill>
        <p:spPr>
          <a:xfrm>
            <a:off x="7698319" y="349797"/>
            <a:ext cx="4064677" cy="3016550"/>
          </a:xfrm>
          <a:prstGeom prst="rect">
            <a:avLst/>
          </a:prstGeom>
        </p:spPr>
      </p:pic>
      <p:sp>
        <p:nvSpPr>
          <p:cNvPr id="7" name="Oval 6">
            <a:extLst>
              <a:ext uri="{FF2B5EF4-FFF2-40B4-BE49-F238E27FC236}">
                <a16:creationId xmlns:a16="http://schemas.microsoft.com/office/drawing/2014/main" id="{9C6E5CC2-F6DF-4D78-A283-7015BEB7CAD0}"/>
              </a:ext>
            </a:extLst>
          </p:cNvPr>
          <p:cNvSpPr/>
          <p:nvPr/>
        </p:nvSpPr>
        <p:spPr>
          <a:xfrm>
            <a:off x="7802880" y="2133600"/>
            <a:ext cx="1476586" cy="1761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2CFC71B-6EBE-4561-92C7-37173B7BD206}"/>
              </a:ext>
            </a:extLst>
          </p:cNvPr>
          <p:cNvSpPr>
            <a:spLocks noGrp="1"/>
          </p:cNvSpPr>
          <p:nvPr>
            <p:ph type="sldNum" sz="quarter" idx="12"/>
          </p:nvPr>
        </p:nvSpPr>
        <p:spPr/>
        <p:txBody>
          <a:bodyPr/>
          <a:lstStyle/>
          <a:p>
            <a:fld id="{270D53C3-D890-4AF1-9878-19640C9CFA2D}" type="slidenum">
              <a:rPr lang="en-US" smtClean="0"/>
              <a:t>45</a:t>
            </a:fld>
            <a:endParaRPr lang="en-US"/>
          </a:p>
        </p:txBody>
      </p:sp>
    </p:spTree>
    <p:custDataLst>
      <p:tags r:id="rId1"/>
    </p:custDataLst>
    <p:extLst>
      <p:ext uri="{BB962C8B-B14F-4D97-AF65-F5344CB8AC3E}">
        <p14:creationId xmlns:p14="http://schemas.microsoft.com/office/powerpoint/2010/main" val="658245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6A577-793D-4DD6-8ED5-D6E1944BBD3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Progress Report Managing Conditions</a:t>
            </a:r>
          </a:p>
        </p:txBody>
      </p:sp>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a:extLst>
              <a:ext uri="{FF2B5EF4-FFF2-40B4-BE49-F238E27FC236}">
                <a16:creationId xmlns:a16="http://schemas.microsoft.com/office/drawing/2014/main" id="{AF032782-8695-47D2-85D6-D541718B8C19}"/>
              </a:ext>
            </a:extLst>
          </p:cNvPr>
          <p:cNvCxnSpPr>
            <a:cxnSpLocks/>
          </p:cNvCxnSpPr>
          <p:nvPr/>
        </p:nvCxnSpPr>
        <p:spPr>
          <a:xfrm>
            <a:off x="3295650" y="4429126"/>
            <a:ext cx="1438275" cy="742949"/>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0617A8-7159-4DCE-ACE4-76C62E63EEA3}"/>
              </a:ext>
            </a:extLst>
          </p:cNvPr>
          <p:cNvSpPr txBox="1"/>
          <p:nvPr/>
        </p:nvSpPr>
        <p:spPr>
          <a:xfrm>
            <a:off x="275771" y="2448096"/>
            <a:ext cx="3611573" cy="2862322"/>
          </a:xfrm>
          <a:prstGeom prst="rect">
            <a:avLst/>
          </a:prstGeom>
          <a:solidFill>
            <a:srgbClr val="102747"/>
          </a:solidFill>
        </p:spPr>
        <p:txBody>
          <a:bodyPr wrap="square" rtlCol="0">
            <a:spAutoFit/>
          </a:bodyPr>
          <a:lstStyle/>
          <a:p>
            <a:r>
              <a:rPr lang="en-US" sz="3600" dirty="0">
                <a:solidFill>
                  <a:schemeClr val="bg1"/>
                </a:solidFill>
              </a:rPr>
              <a:t>View conditions of Supervision</a:t>
            </a:r>
          </a:p>
          <a:p>
            <a:endParaRPr lang="en-US" sz="3600" dirty="0">
              <a:solidFill>
                <a:schemeClr val="bg1"/>
              </a:solidFill>
            </a:endParaRPr>
          </a:p>
          <a:p>
            <a:r>
              <a:rPr lang="en-US" sz="3600" dirty="0">
                <a:solidFill>
                  <a:schemeClr val="bg1"/>
                </a:solidFill>
              </a:rPr>
              <a:t>Inform/Add New Conditions</a:t>
            </a:r>
          </a:p>
        </p:txBody>
      </p:sp>
      <p:pic>
        <p:nvPicPr>
          <p:cNvPr id="10" name="Content Placeholder 4">
            <a:extLst>
              <a:ext uri="{FF2B5EF4-FFF2-40B4-BE49-F238E27FC236}">
                <a16:creationId xmlns:a16="http://schemas.microsoft.com/office/drawing/2014/main" id="{426D444A-B7C7-4A1E-9D19-87885FFB5489}"/>
              </a:ext>
            </a:extLst>
          </p:cNvPr>
          <p:cNvPicPr>
            <a:picLocks noChangeAspect="1"/>
          </p:cNvPicPr>
          <p:nvPr/>
        </p:nvPicPr>
        <p:blipFill>
          <a:blip r:embed="rId4"/>
          <a:stretch>
            <a:fillRect/>
          </a:stretch>
        </p:blipFill>
        <p:spPr>
          <a:xfrm>
            <a:off x="4838699" y="1017351"/>
            <a:ext cx="6087047" cy="5674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88BDD346-DD7D-44F3-9040-FE132C6B05B3}"/>
              </a:ext>
            </a:extLst>
          </p:cNvPr>
          <p:cNvSpPr>
            <a:spLocks noGrp="1"/>
          </p:cNvSpPr>
          <p:nvPr>
            <p:ph type="sldNum" sz="quarter" idx="12"/>
          </p:nvPr>
        </p:nvSpPr>
        <p:spPr/>
        <p:txBody>
          <a:bodyPr/>
          <a:lstStyle/>
          <a:p>
            <a:fld id="{270D53C3-D890-4AF1-9878-19640C9CFA2D}" type="slidenum">
              <a:rPr lang="en-US" smtClean="0"/>
              <a:t>46</a:t>
            </a:fld>
            <a:endParaRPr lang="en-US"/>
          </a:p>
        </p:txBody>
      </p:sp>
    </p:spTree>
    <p:custDataLst>
      <p:tags r:id="rId1"/>
    </p:custDataLst>
    <p:extLst>
      <p:ext uri="{BB962C8B-B14F-4D97-AF65-F5344CB8AC3E}">
        <p14:creationId xmlns:p14="http://schemas.microsoft.com/office/powerpoint/2010/main" val="1798120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6A577-793D-4DD6-8ED5-D6E1944BBD3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Progress Report Status of Conditions</a:t>
            </a:r>
          </a:p>
        </p:txBody>
      </p:sp>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a:extLst>
              <a:ext uri="{FF2B5EF4-FFF2-40B4-BE49-F238E27FC236}">
                <a16:creationId xmlns:a16="http://schemas.microsoft.com/office/drawing/2014/main" id="{AF032782-8695-47D2-85D6-D541718B8C19}"/>
              </a:ext>
            </a:extLst>
          </p:cNvPr>
          <p:cNvCxnSpPr>
            <a:cxnSpLocks/>
          </p:cNvCxnSpPr>
          <p:nvPr/>
        </p:nvCxnSpPr>
        <p:spPr>
          <a:xfrm flipV="1">
            <a:off x="3295650" y="3162300"/>
            <a:ext cx="1590848" cy="1266826"/>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0617A8-7159-4DCE-ACE4-76C62E63EEA3}"/>
              </a:ext>
            </a:extLst>
          </p:cNvPr>
          <p:cNvSpPr txBox="1"/>
          <p:nvPr/>
        </p:nvSpPr>
        <p:spPr>
          <a:xfrm>
            <a:off x="190046" y="1933575"/>
            <a:ext cx="3915229" cy="3970318"/>
          </a:xfrm>
          <a:prstGeom prst="rect">
            <a:avLst/>
          </a:prstGeom>
          <a:solidFill>
            <a:srgbClr val="102747"/>
          </a:solidFill>
        </p:spPr>
        <p:txBody>
          <a:bodyPr wrap="square" rtlCol="0">
            <a:spAutoFit/>
          </a:bodyPr>
          <a:lstStyle/>
          <a:p>
            <a:r>
              <a:rPr lang="en-US" sz="3600" dirty="0">
                <a:solidFill>
                  <a:schemeClr val="bg1"/>
                </a:solidFill>
              </a:rPr>
              <a:t>Report compliance/non-compliance on conditions of supervision</a:t>
            </a:r>
          </a:p>
          <a:p>
            <a:r>
              <a:rPr lang="en-US" sz="3600" dirty="0">
                <a:solidFill>
                  <a:schemeClr val="bg1"/>
                </a:solidFill>
              </a:rPr>
              <a:t>Attach documentation</a:t>
            </a:r>
          </a:p>
        </p:txBody>
      </p:sp>
      <p:pic>
        <p:nvPicPr>
          <p:cNvPr id="7" name="Content Placeholder 10">
            <a:extLst>
              <a:ext uri="{FF2B5EF4-FFF2-40B4-BE49-F238E27FC236}">
                <a16:creationId xmlns:a16="http://schemas.microsoft.com/office/drawing/2014/main" id="{1B126A91-706D-4D29-8965-5A629F2C96F8}"/>
              </a:ext>
            </a:extLst>
          </p:cNvPr>
          <p:cNvPicPr>
            <a:picLocks noChangeAspect="1"/>
          </p:cNvPicPr>
          <p:nvPr/>
        </p:nvPicPr>
        <p:blipFill rotWithShape="1">
          <a:blip r:embed="rId4"/>
          <a:srcRect b="16385"/>
          <a:stretch/>
        </p:blipFill>
        <p:spPr>
          <a:xfrm>
            <a:off x="4886498" y="1754772"/>
            <a:ext cx="6162502" cy="4503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Arrow Connector 10">
            <a:extLst>
              <a:ext uri="{FF2B5EF4-FFF2-40B4-BE49-F238E27FC236}">
                <a16:creationId xmlns:a16="http://schemas.microsoft.com/office/drawing/2014/main" id="{AE92A934-FBEB-42C3-B243-00288E1E1FD9}"/>
              </a:ext>
            </a:extLst>
          </p:cNvPr>
          <p:cNvCxnSpPr>
            <a:cxnSpLocks/>
          </p:cNvCxnSpPr>
          <p:nvPr/>
        </p:nvCxnSpPr>
        <p:spPr>
          <a:xfrm>
            <a:off x="3600450" y="5448301"/>
            <a:ext cx="1714500" cy="455592"/>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AD817A46-A212-4DBC-83DB-4B02C7278696}"/>
              </a:ext>
            </a:extLst>
          </p:cNvPr>
          <p:cNvSpPr/>
          <p:nvPr/>
        </p:nvSpPr>
        <p:spPr>
          <a:xfrm>
            <a:off x="4886498" y="4619625"/>
            <a:ext cx="609427" cy="257175"/>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5ED1B3-4882-4478-A34C-492E5FC0CD58}"/>
              </a:ext>
            </a:extLst>
          </p:cNvPr>
          <p:cNvSpPr>
            <a:spLocks noGrp="1"/>
          </p:cNvSpPr>
          <p:nvPr>
            <p:ph type="sldNum" sz="quarter" idx="12"/>
          </p:nvPr>
        </p:nvSpPr>
        <p:spPr/>
        <p:txBody>
          <a:bodyPr/>
          <a:lstStyle/>
          <a:p>
            <a:fld id="{270D53C3-D890-4AF1-9878-19640C9CFA2D}" type="slidenum">
              <a:rPr lang="en-US" smtClean="0"/>
              <a:t>47</a:t>
            </a:fld>
            <a:endParaRPr lang="en-US"/>
          </a:p>
        </p:txBody>
      </p:sp>
    </p:spTree>
    <p:custDataLst>
      <p:tags r:id="rId1"/>
    </p:custDataLst>
    <p:extLst>
      <p:ext uri="{BB962C8B-B14F-4D97-AF65-F5344CB8AC3E}">
        <p14:creationId xmlns:p14="http://schemas.microsoft.com/office/powerpoint/2010/main" val="3574699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594410-9E7D-4047-BD0F-B37A8D145505}"/>
              </a:ext>
            </a:extLst>
          </p:cNvPr>
          <p:cNvSpPr/>
          <p:nvPr/>
        </p:nvSpPr>
        <p:spPr>
          <a:xfrm>
            <a:off x="0" y="2060801"/>
            <a:ext cx="4760685" cy="2736398"/>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1">
            <a:extLst>
              <a:ext uri="{FF2B5EF4-FFF2-40B4-BE49-F238E27FC236}">
                <a16:creationId xmlns:a16="http://schemas.microsoft.com/office/drawing/2014/main" id="{7B46A577-793D-4DD6-8ED5-D6E1944BBD31}"/>
              </a:ext>
            </a:extLst>
          </p:cNvPr>
          <p:cNvSpPr txBox="1">
            <a:spLocks/>
          </p:cNvSpPr>
          <p:nvPr/>
        </p:nvSpPr>
        <p:spPr>
          <a:xfrm>
            <a:off x="428885" y="3082925"/>
            <a:ext cx="4152900" cy="806450"/>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Report New Arrest</a:t>
            </a:r>
          </a:p>
        </p:txBody>
      </p:sp>
      <p:sp>
        <p:nvSpPr>
          <p:cNvPr id="6" name="Oval 5">
            <a:extLst>
              <a:ext uri="{FF2B5EF4-FFF2-40B4-BE49-F238E27FC236}">
                <a16:creationId xmlns:a16="http://schemas.microsoft.com/office/drawing/2014/main" id="{AD817A46-A212-4DBC-83DB-4B02C7278696}"/>
              </a:ext>
            </a:extLst>
          </p:cNvPr>
          <p:cNvSpPr/>
          <p:nvPr/>
        </p:nvSpPr>
        <p:spPr>
          <a:xfrm>
            <a:off x="4886498" y="4619625"/>
            <a:ext cx="609427" cy="257175"/>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53CC883D-EC06-44C7-B7D2-53D420E02310}"/>
              </a:ext>
            </a:extLst>
          </p:cNvPr>
          <p:cNvPicPr>
            <a:picLocks noChangeAspect="1"/>
          </p:cNvPicPr>
          <p:nvPr/>
        </p:nvPicPr>
        <p:blipFill rotWithShape="1">
          <a:blip r:embed="rId4"/>
          <a:srcRect r="31558"/>
          <a:stretch/>
        </p:blipFill>
        <p:spPr>
          <a:xfrm>
            <a:off x="4886498" y="525012"/>
            <a:ext cx="5720930" cy="5807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a:extLst>
              <a:ext uri="{FF2B5EF4-FFF2-40B4-BE49-F238E27FC236}">
                <a16:creationId xmlns:a16="http://schemas.microsoft.com/office/drawing/2014/main" id="{3AD9BB7F-F341-49E6-AA02-03D2F9005627}"/>
              </a:ext>
            </a:extLst>
          </p:cNvPr>
          <p:cNvCxnSpPr>
            <a:cxnSpLocks/>
          </p:cNvCxnSpPr>
          <p:nvPr/>
        </p:nvCxnSpPr>
        <p:spPr bwMode="auto">
          <a:xfrm flipH="1" flipV="1">
            <a:off x="5495925" y="3371850"/>
            <a:ext cx="762000" cy="114300"/>
          </a:xfrm>
          <a:prstGeom prst="straightConnector1">
            <a:avLst/>
          </a:prstGeom>
          <a:solidFill>
            <a:srgbClr val="FFFF00"/>
          </a:solidFill>
          <a:ln w="9525" cap="flat" cmpd="sng" algn="ctr">
            <a:solidFill>
              <a:srgbClr val="C0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249DCB3F-421F-4071-A4AB-A66A88680CC1}"/>
              </a:ext>
            </a:extLst>
          </p:cNvPr>
          <p:cNvCxnSpPr>
            <a:cxnSpLocks/>
          </p:cNvCxnSpPr>
          <p:nvPr/>
        </p:nvCxnSpPr>
        <p:spPr bwMode="auto">
          <a:xfrm flipH="1" flipV="1">
            <a:off x="7842003" y="2061419"/>
            <a:ext cx="762000" cy="114300"/>
          </a:xfrm>
          <a:prstGeom prst="straightConnector1">
            <a:avLst/>
          </a:prstGeom>
          <a:solidFill>
            <a:srgbClr val="FFFF00"/>
          </a:solidFill>
          <a:ln w="9525" cap="flat" cmpd="sng" algn="ctr">
            <a:solidFill>
              <a:srgbClr val="C00000"/>
            </a:solidFill>
            <a:prstDash val="solid"/>
            <a:round/>
            <a:headEnd type="none" w="med" len="med"/>
            <a:tailEnd type="triangle"/>
          </a:ln>
          <a:effectLst/>
        </p:spPr>
      </p:cxnSp>
      <p:sp>
        <p:nvSpPr>
          <p:cNvPr id="2" name="Slide Number Placeholder 1">
            <a:extLst>
              <a:ext uri="{FF2B5EF4-FFF2-40B4-BE49-F238E27FC236}">
                <a16:creationId xmlns:a16="http://schemas.microsoft.com/office/drawing/2014/main" id="{405216A8-2E78-4BFE-B461-5BE314A8A31E}"/>
              </a:ext>
            </a:extLst>
          </p:cNvPr>
          <p:cNvSpPr>
            <a:spLocks noGrp="1"/>
          </p:cNvSpPr>
          <p:nvPr>
            <p:ph type="sldNum" sz="quarter" idx="12"/>
          </p:nvPr>
        </p:nvSpPr>
        <p:spPr/>
        <p:txBody>
          <a:bodyPr/>
          <a:lstStyle/>
          <a:p>
            <a:fld id="{270D53C3-D890-4AF1-9878-19640C9CFA2D}" type="slidenum">
              <a:rPr lang="en-US" smtClean="0"/>
              <a:t>48</a:t>
            </a:fld>
            <a:endParaRPr lang="en-US"/>
          </a:p>
        </p:txBody>
      </p:sp>
    </p:spTree>
    <p:custDataLst>
      <p:tags r:id="rId1"/>
    </p:custDataLst>
    <p:extLst>
      <p:ext uri="{BB962C8B-B14F-4D97-AF65-F5344CB8AC3E}">
        <p14:creationId xmlns:p14="http://schemas.microsoft.com/office/powerpoint/2010/main" val="3942092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6A577-793D-4DD6-8ED5-D6E1944BBD3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Progress Report Incentives &amp; Sanctions</a:t>
            </a:r>
          </a:p>
        </p:txBody>
      </p:sp>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a:extLst>
              <a:ext uri="{FF2B5EF4-FFF2-40B4-BE49-F238E27FC236}">
                <a16:creationId xmlns:a16="http://schemas.microsoft.com/office/drawing/2014/main" id="{AF032782-8695-47D2-85D6-D541718B8C19}"/>
              </a:ext>
            </a:extLst>
          </p:cNvPr>
          <p:cNvCxnSpPr>
            <a:cxnSpLocks/>
          </p:cNvCxnSpPr>
          <p:nvPr/>
        </p:nvCxnSpPr>
        <p:spPr>
          <a:xfrm flipV="1">
            <a:off x="3295650" y="3162300"/>
            <a:ext cx="1590848" cy="1266826"/>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92A934-FBEB-42C3-B243-00288E1E1FD9}"/>
              </a:ext>
            </a:extLst>
          </p:cNvPr>
          <p:cNvCxnSpPr>
            <a:cxnSpLocks/>
          </p:cNvCxnSpPr>
          <p:nvPr/>
        </p:nvCxnSpPr>
        <p:spPr>
          <a:xfrm>
            <a:off x="3600450" y="5448301"/>
            <a:ext cx="1714500" cy="455592"/>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1ACAFC-920F-4E6A-AB29-D7504E5D9A9A}"/>
              </a:ext>
            </a:extLst>
          </p:cNvPr>
          <p:cNvPicPr>
            <a:picLocks noChangeAspect="1"/>
          </p:cNvPicPr>
          <p:nvPr/>
        </p:nvPicPr>
        <p:blipFill rotWithShape="1">
          <a:blip r:embed="rId4"/>
          <a:srcRect b="7604"/>
          <a:stretch/>
        </p:blipFill>
        <p:spPr>
          <a:xfrm>
            <a:off x="476250" y="1398043"/>
            <a:ext cx="9565123" cy="4980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D0617A8-7159-4DCE-ACE4-76C62E63EEA3}"/>
              </a:ext>
            </a:extLst>
          </p:cNvPr>
          <p:cNvSpPr txBox="1"/>
          <p:nvPr/>
        </p:nvSpPr>
        <p:spPr>
          <a:xfrm rot="21097386">
            <a:off x="7756440" y="803672"/>
            <a:ext cx="3829050" cy="1815882"/>
          </a:xfrm>
          <a:prstGeom prst="rect">
            <a:avLst/>
          </a:prstGeom>
          <a:solidFill>
            <a:srgbClr val="102747"/>
          </a:solidFill>
        </p:spPr>
        <p:txBody>
          <a:bodyPr wrap="square" rtlCol="0">
            <a:spAutoFit/>
          </a:bodyPr>
          <a:lstStyle/>
          <a:p>
            <a:pPr algn="ctr"/>
            <a:r>
              <a:rPr lang="en-US" sz="2800" dirty="0">
                <a:solidFill>
                  <a:schemeClr val="bg1"/>
                </a:solidFill>
              </a:rPr>
              <a:t>Don’t Forget to include OUTCOMES/RESPONSES for Corrective Actions Imposed!!</a:t>
            </a:r>
          </a:p>
        </p:txBody>
      </p:sp>
      <p:sp>
        <p:nvSpPr>
          <p:cNvPr id="2" name="Slide Number Placeholder 1">
            <a:extLst>
              <a:ext uri="{FF2B5EF4-FFF2-40B4-BE49-F238E27FC236}">
                <a16:creationId xmlns:a16="http://schemas.microsoft.com/office/drawing/2014/main" id="{1697AAD2-43BE-4DB2-B3C1-6EAD45C83362}"/>
              </a:ext>
            </a:extLst>
          </p:cNvPr>
          <p:cNvSpPr>
            <a:spLocks noGrp="1"/>
          </p:cNvSpPr>
          <p:nvPr>
            <p:ph type="sldNum" sz="quarter" idx="12"/>
          </p:nvPr>
        </p:nvSpPr>
        <p:spPr/>
        <p:txBody>
          <a:bodyPr/>
          <a:lstStyle/>
          <a:p>
            <a:fld id="{270D53C3-D890-4AF1-9878-19640C9CFA2D}" type="slidenum">
              <a:rPr lang="en-US" smtClean="0"/>
              <a:t>49</a:t>
            </a:fld>
            <a:endParaRPr lang="en-US"/>
          </a:p>
        </p:txBody>
      </p:sp>
    </p:spTree>
    <p:custDataLst>
      <p:tags r:id="rId1"/>
    </p:custDataLst>
    <p:extLst>
      <p:ext uri="{BB962C8B-B14F-4D97-AF65-F5344CB8AC3E}">
        <p14:creationId xmlns:p14="http://schemas.microsoft.com/office/powerpoint/2010/main" val="205085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25544" y="-5365"/>
            <a:ext cx="8494246" cy="1465618"/>
          </a:xfrm>
        </p:spPr>
        <p:txBody>
          <a:bodyPr lIns="0" tIns="0" rIns="0" bIns="0" anchor="ctr">
            <a:normAutofit/>
          </a:bodyPr>
          <a:lstStyle/>
          <a:p>
            <a:r>
              <a:rPr lang="en-US" sz="4000" dirty="0"/>
              <a:t>ICAOS Functions</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5</a:t>
            </a:fld>
            <a:endParaRPr lang="en-US">
              <a:solidFill>
                <a:schemeClr val="bg1"/>
              </a:solidFill>
            </a:endParaRPr>
          </a:p>
        </p:txBody>
      </p:sp>
      <p:grpSp>
        <p:nvGrpSpPr>
          <p:cNvPr id="20" name="Group 19">
            <a:extLst>
              <a:ext uri="{FF2B5EF4-FFF2-40B4-BE49-F238E27FC236}">
                <a16:creationId xmlns:a16="http://schemas.microsoft.com/office/drawing/2014/main" id="{15826501-4F62-441E-805C-795037B2F290}"/>
              </a:ext>
            </a:extLst>
          </p:cNvPr>
          <p:cNvGrpSpPr/>
          <p:nvPr/>
        </p:nvGrpSpPr>
        <p:grpSpPr>
          <a:xfrm>
            <a:off x="476250" y="1830743"/>
            <a:ext cx="6139703" cy="4598532"/>
            <a:chOff x="476251" y="1816229"/>
            <a:chExt cx="7453454" cy="4598532"/>
          </a:xfrm>
        </p:grpSpPr>
        <p:sp>
          <p:nvSpPr>
            <p:cNvPr id="21" name="Content Placeholder 2">
              <a:extLst>
                <a:ext uri="{FF2B5EF4-FFF2-40B4-BE49-F238E27FC236}">
                  <a16:creationId xmlns:a16="http://schemas.microsoft.com/office/drawing/2014/main" id="{218870D6-28F2-4557-A5FB-D37FD6F2FE3E}"/>
                </a:ext>
              </a:extLst>
            </p:cNvPr>
            <p:cNvSpPr txBox="1">
              <a:spLocks/>
            </p:cNvSpPr>
            <p:nvPr/>
          </p:nvSpPr>
          <p:spPr>
            <a:xfrm>
              <a:off x="476251" y="2013556"/>
              <a:ext cx="7453454" cy="440120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ICAOS regulates how supervised individuals are:</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sz="3200" dirty="0">
                  <a:solidFill>
                    <a:srgbClr val="102747"/>
                  </a:solidFill>
                </a:rPr>
                <a:t>Transferred from one state to another</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sz="3200" dirty="0">
                  <a:solidFill>
                    <a:srgbClr val="102747"/>
                  </a:solidFill>
                </a:rPr>
                <a:t>Supervised while on Compact Supervision</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sz="3200" dirty="0">
                  <a:solidFill>
                    <a:srgbClr val="102747"/>
                  </a:solidFill>
                </a:rPr>
                <a:t>Returned to a sending state when supervision is not successful</a:t>
              </a:r>
              <a:endParaRPr lang="en-US" sz="2800" dirty="0">
                <a:solidFill>
                  <a:srgbClr val="102747"/>
                </a:solidFill>
              </a:endParaRPr>
            </a:p>
          </p:txBody>
        </p:sp>
        <p:cxnSp>
          <p:nvCxnSpPr>
            <p:cNvPr id="22" name="Straight Connector 21">
              <a:extLst>
                <a:ext uri="{FF2B5EF4-FFF2-40B4-BE49-F238E27FC236}">
                  <a16:creationId xmlns:a16="http://schemas.microsoft.com/office/drawing/2014/main" id="{3FC9CCB8-70D3-4C46-8580-105190FA5861}"/>
                </a:ext>
              </a:extLst>
            </p:cNvPr>
            <p:cNvCxnSpPr>
              <a:cxnSpLocks/>
            </p:cNvCxnSpPr>
            <p:nvPr/>
          </p:nvCxnSpPr>
          <p:spPr>
            <a:xfrm>
              <a:off x="476251" y="1816229"/>
              <a:ext cx="581839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3" descr="ICAO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564" y="365125"/>
            <a:ext cx="1291353" cy="12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Mspring\AppData\Local\Microsoft\Windows\Temporary Internet Files\Content.IE5\3H4UHZ3P\MC900013532[1].wmf"/>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73925" y="2726709"/>
            <a:ext cx="152717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a:cxnSpLocks/>
          </p:cNvCxnSpPr>
          <p:nvPr/>
        </p:nvCxnSpPr>
        <p:spPr>
          <a:xfrm>
            <a:off x="8801100" y="3958139"/>
            <a:ext cx="914141" cy="0"/>
          </a:xfrm>
          <a:prstGeom prst="straightConnector1">
            <a:avLst/>
          </a:prstGeom>
          <a:ln w="28575">
            <a:solidFill>
              <a:srgbClr val="A2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7" descr="C:\Users\Mspring\AppData\Local\Microsoft\Windows\Temporary Internet Files\Content.IE5\YY7NIZ22\MC900027394[1].wmf"/>
          <p:cNvPicPr>
            <a:picLocks noChangeAspect="1" noChangeArrowheads="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28019" y="3084887"/>
            <a:ext cx="1294790" cy="174650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0843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594410-9E7D-4047-BD0F-B37A8D145505}"/>
              </a:ext>
            </a:extLst>
          </p:cNvPr>
          <p:cNvSpPr/>
          <p:nvPr/>
        </p:nvSpPr>
        <p:spPr>
          <a:xfrm>
            <a:off x="1" y="733425"/>
            <a:ext cx="7581900" cy="1300162"/>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1">
            <a:extLst>
              <a:ext uri="{FF2B5EF4-FFF2-40B4-BE49-F238E27FC236}">
                <a16:creationId xmlns:a16="http://schemas.microsoft.com/office/drawing/2014/main" id="{7B46A577-793D-4DD6-8ED5-D6E1944BBD31}"/>
              </a:ext>
            </a:extLst>
          </p:cNvPr>
          <p:cNvSpPr txBox="1">
            <a:spLocks/>
          </p:cNvSpPr>
          <p:nvPr/>
        </p:nvSpPr>
        <p:spPr>
          <a:xfrm>
            <a:off x="733685" y="949325"/>
            <a:ext cx="6457690" cy="806450"/>
          </a:xfrm>
          <a:prstGeom prst="rect">
            <a:avLst/>
          </a:prstGeom>
        </p:spPr>
        <p:txBody>
          <a:bodyPr lIns="0" tIns="0" rIns="0" bIns="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Progress Report Recommendations</a:t>
            </a:r>
          </a:p>
        </p:txBody>
      </p:sp>
      <p:pic>
        <p:nvPicPr>
          <p:cNvPr id="9" name="Picture 8">
            <a:extLst>
              <a:ext uri="{FF2B5EF4-FFF2-40B4-BE49-F238E27FC236}">
                <a16:creationId xmlns:a16="http://schemas.microsoft.com/office/drawing/2014/main" id="{9ABB09D8-FD0A-4A97-AACE-15C3F3215BA8}"/>
              </a:ext>
            </a:extLst>
          </p:cNvPr>
          <p:cNvPicPr>
            <a:picLocks noChangeAspect="1"/>
          </p:cNvPicPr>
          <p:nvPr/>
        </p:nvPicPr>
        <p:blipFill>
          <a:blip r:embed="rId4"/>
          <a:stretch>
            <a:fillRect/>
          </a:stretch>
        </p:blipFill>
        <p:spPr>
          <a:xfrm>
            <a:off x="2772035" y="2311400"/>
            <a:ext cx="8402976"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25AA1E69-E403-4582-9A53-F316B478A459}"/>
              </a:ext>
            </a:extLst>
          </p:cNvPr>
          <p:cNvSpPr>
            <a:spLocks noGrp="1"/>
          </p:cNvSpPr>
          <p:nvPr>
            <p:ph type="sldNum" sz="quarter" idx="12"/>
          </p:nvPr>
        </p:nvSpPr>
        <p:spPr/>
        <p:txBody>
          <a:bodyPr/>
          <a:lstStyle/>
          <a:p>
            <a:fld id="{270D53C3-D890-4AF1-9878-19640C9CFA2D}" type="slidenum">
              <a:rPr lang="en-US" smtClean="0"/>
              <a:t>50</a:t>
            </a:fld>
            <a:endParaRPr lang="en-US"/>
          </a:p>
        </p:txBody>
      </p:sp>
    </p:spTree>
    <p:custDataLst>
      <p:tags r:id="rId1"/>
    </p:custDataLst>
    <p:extLst>
      <p:ext uri="{BB962C8B-B14F-4D97-AF65-F5344CB8AC3E}">
        <p14:creationId xmlns:p14="http://schemas.microsoft.com/office/powerpoint/2010/main" val="3832479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D0B6C7-3E1E-46A3-8895-2754C5401BB2}"/>
              </a:ext>
            </a:extLst>
          </p:cNvPr>
          <p:cNvSpPr txBox="1">
            <a:spLocks/>
          </p:cNvSpPr>
          <p:nvPr/>
        </p:nvSpPr>
        <p:spPr>
          <a:xfrm>
            <a:off x="466722" y="586855"/>
            <a:ext cx="3201366" cy="338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a:solidFill>
                  <a:srgbClr val="FFFFFF"/>
                </a:solidFill>
                <a:latin typeface="+mj-lt"/>
                <a:ea typeface="+mj-ea"/>
                <a:cs typeface="+mj-cs"/>
              </a:rPr>
              <a:t>Other Communication &amp; Travel Permit Notifications</a:t>
            </a:r>
          </a:p>
        </p:txBody>
      </p:sp>
      <p:sp>
        <p:nvSpPr>
          <p:cNvPr id="6" name="TextBox 5">
            <a:extLst>
              <a:ext uri="{FF2B5EF4-FFF2-40B4-BE49-F238E27FC236}">
                <a16:creationId xmlns:a16="http://schemas.microsoft.com/office/drawing/2014/main" id="{474356F1-62F5-4A7C-A141-5A2D9347A811}"/>
              </a:ext>
            </a:extLst>
          </p:cNvPr>
          <p:cNvSpPr txBox="1"/>
          <p:nvPr/>
        </p:nvSpPr>
        <p:spPr>
          <a:xfrm>
            <a:off x="4810259" y="649480"/>
            <a:ext cx="6555347" cy="5546047"/>
          </a:xfrm>
          <a:prstGeom prst="rect">
            <a:avLst/>
          </a:prstGeom>
        </p:spPr>
        <p:txBody>
          <a:bodyPr vert="horz" lIns="91440" tIns="45720" rIns="91440" bIns="45720" rtlCol="0" anchor="ctr">
            <a:normAutofit lnSpcReduction="10000"/>
          </a:bodyPr>
          <a:lstStyle/>
          <a:p>
            <a:pPr>
              <a:lnSpc>
                <a:spcPct val="90000"/>
              </a:lnSpc>
              <a:spcAft>
                <a:spcPts val="600"/>
              </a:spcAft>
            </a:pPr>
            <a:r>
              <a:rPr lang="en-US" sz="2000" dirty="0"/>
              <a:t>Use Compact Action Requests for other Communication</a:t>
            </a:r>
          </a:p>
          <a:p>
            <a:pPr marL="285750" indent="-228600">
              <a:lnSpc>
                <a:spcPct val="90000"/>
              </a:lnSpc>
              <a:spcAft>
                <a:spcPts val="600"/>
              </a:spcAft>
              <a:buFont typeface="Arial" panose="020B0604020202020204" pitchFamily="34" charset="0"/>
              <a:buChar char="•"/>
            </a:pPr>
            <a:r>
              <a:rPr lang="en-US" sz="2000" dirty="0"/>
              <a:t>Generates an email notification to the other state</a:t>
            </a:r>
          </a:p>
          <a:p>
            <a:pPr marL="285750" indent="-228600">
              <a:lnSpc>
                <a:spcPct val="90000"/>
              </a:lnSpc>
              <a:spcAft>
                <a:spcPts val="600"/>
              </a:spcAft>
              <a:buFont typeface="Arial" panose="020B0604020202020204" pitchFamily="34" charset="0"/>
              <a:buChar char="•"/>
            </a:pPr>
            <a:r>
              <a:rPr lang="en-US" sz="2000" dirty="0"/>
              <a:t>Does not appear on Compact Workload as pending action</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Available to both the Sending State User &amp; Receiving State User once assignments are made</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Specialized: Travel Permit, Subsequent State Transfer, Link to Compact Activity &amp; Request/Withdraw Request for Progress Report</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REQUIRED (per Rule 3.110) when issuing a travel permit to the Sending State</a:t>
            </a:r>
          </a:p>
          <a:p>
            <a:pPr marL="742950" lvl="1" indent="-228600">
              <a:lnSpc>
                <a:spcPct val="90000"/>
              </a:lnSpc>
              <a:spcAft>
                <a:spcPts val="600"/>
              </a:spcAft>
              <a:buFont typeface="Arial" panose="020B0604020202020204" pitchFamily="34" charset="0"/>
              <a:buChar char="•"/>
            </a:pPr>
            <a:r>
              <a:rPr lang="en-US" sz="2000" dirty="0"/>
              <a:t>Intended to assist sending state w/ victim notification when supervised individual is traveling back to a sending state</a:t>
            </a:r>
          </a:p>
          <a:p>
            <a:pPr marL="742950" lvl="1" indent="-228600">
              <a:lnSpc>
                <a:spcPct val="90000"/>
              </a:lnSpc>
              <a:spcAft>
                <a:spcPts val="600"/>
              </a:spcAft>
              <a:buFont typeface="Arial" panose="020B0604020202020204" pitchFamily="34" charset="0"/>
              <a:buChar char="•"/>
            </a:pPr>
            <a:r>
              <a:rPr lang="en-US" sz="2000" dirty="0"/>
              <a:t>Notification is not required for known travel for employment or medical appointments </a:t>
            </a:r>
          </a:p>
        </p:txBody>
      </p:sp>
      <p:sp>
        <p:nvSpPr>
          <p:cNvPr id="2" name="Slide Number Placeholder 1">
            <a:extLst>
              <a:ext uri="{FF2B5EF4-FFF2-40B4-BE49-F238E27FC236}">
                <a16:creationId xmlns:a16="http://schemas.microsoft.com/office/drawing/2014/main" id="{5286F7E9-082C-4888-8220-63AF9E719481}"/>
              </a:ext>
            </a:extLst>
          </p:cNvPr>
          <p:cNvSpPr>
            <a:spLocks noGrp="1"/>
          </p:cNvSpPr>
          <p:nvPr>
            <p:ph type="sldNum" sz="quarter" idx="12"/>
          </p:nvPr>
        </p:nvSpPr>
        <p:spPr/>
        <p:txBody>
          <a:bodyPr/>
          <a:lstStyle/>
          <a:p>
            <a:fld id="{270D53C3-D890-4AF1-9878-19640C9CFA2D}" type="slidenum">
              <a:rPr lang="en-US" smtClean="0"/>
              <a:t>51</a:t>
            </a:fld>
            <a:endParaRPr lang="en-US"/>
          </a:p>
        </p:txBody>
      </p:sp>
    </p:spTree>
    <p:custDataLst>
      <p:tags r:id="rId1"/>
    </p:custDataLst>
    <p:extLst>
      <p:ext uri="{BB962C8B-B14F-4D97-AF65-F5344CB8AC3E}">
        <p14:creationId xmlns:p14="http://schemas.microsoft.com/office/powerpoint/2010/main" val="1383551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624840" y="365125"/>
            <a:ext cx="11109960" cy="701675"/>
          </a:xfrm>
        </p:spPr>
        <p:txBody>
          <a:bodyPr lIns="0" tIns="0" rIns="0" bIns="0" anchor="ctr">
            <a:normAutofit/>
          </a:bodyPr>
          <a:lstStyle/>
          <a:p>
            <a:endParaRPr lang="en-US" sz="4000" dirty="0"/>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52</a:t>
            </a:fld>
            <a:endParaRPr lang="en-US">
              <a:solidFill>
                <a:schemeClr val="bg1"/>
              </a:solidFill>
            </a:endParaRPr>
          </a:p>
        </p:txBody>
      </p:sp>
      <p:grpSp>
        <p:nvGrpSpPr>
          <p:cNvPr id="47" name="Group 46">
            <a:extLst>
              <a:ext uri="{FF2B5EF4-FFF2-40B4-BE49-F238E27FC236}">
                <a16:creationId xmlns:a16="http://schemas.microsoft.com/office/drawing/2014/main" id="{82720B08-7733-4BFE-B1C0-AA8FB6D919DB}"/>
              </a:ext>
            </a:extLst>
          </p:cNvPr>
          <p:cNvGrpSpPr/>
          <p:nvPr/>
        </p:nvGrpSpPr>
        <p:grpSpPr>
          <a:xfrm>
            <a:off x="275771" y="1996698"/>
            <a:ext cx="3731698" cy="780614"/>
            <a:chOff x="476250" y="1400628"/>
            <a:chExt cx="4032915" cy="726301"/>
          </a:xfrm>
        </p:grpSpPr>
        <p:sp>
          <p:nvSpPr>
            <p:cNvPr id="15" name="Rectangle 14">
              <a:extLst>
                <a:ext uri="{FF2B5EF4-FFF2-40B4-BE49-F238E27FC236}">
                  <a16:creationId xmlns:a16="http://schemas.microsoft.com/office/drawing/2014/main" id="{2F97FBEE-A08E-48D2-8C49-C82824C2F92D}"/>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69E152-E48F-4AE7-8291-D5175D126DF1}"/>
                </a:ext>
              </a:extLst>
            </p:cNvPr>
            <p:cNvSpPr/>
            <p:nvPr/>
          </p:nvSpPr>
          <p:spPr>
            <a:xfrm>
              <a:off x="499519" y="1506502"/>
              <a:ext cx="3806016" cy="458180"/>
            </a:xfrm>
            <a:prstGeom prst="rect">
              <a:avLst/>
            </a:prstGeom>
          </p:spPr>
          <p:txBody>
            <a:bodyPr wrap="square" lIns="0" tIns="0" rIns="0" bIns="0" anchor="ctr">
              <a:spAutoFit/>
            </a:bodyPr>
            <a:lstStyle/>
            <a:p>
              <a:pPr algn="ctr"/>
              <a:r>
                <a:rPr lang="en-US" sz="3200" dirty="0">
                  <a:solidFill>
                    <a:schemeClr val="bg1"/>
                  </a:solidFill>
                </a:rPr>
                <a:t>Transferee’s Request</a:t>
              </a:r>
            </a:p>
          </p:txBody>
        </p:sp>
      </p:grpSp>
      <p:sp>
        <p:nvSpPr>
          <p:cNvPr id="54" name="Content Placeholder 2">
            <a:extLst>
              <a:ext uri="{FF2B5EF4-FFF2-40B4-BE49-F238E27FC236}">
                <a16:creationId xmlns:a16="http://schemas.microsoft.com/office/drawing/2014/main" id="{02D04C75-9D7E-4858-925A-F3C1C5D41E53}"/>
              </a:ext>
            </a:extLst>
          </p:cNvPr>
          <p:cNvSpPr txBox="1">
            <a:spLocks/>
          </p:cNvSpPr>
          <p:nvPr/>
        </p:nvSpPr>
        <p:spPr>
          <a:xfrm>
            <a:off x="8052466" y="2777312"/>
            <a:ext cx="3710168" cy="2638671"/>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ONLY allowed for:</a:t>
            </a:r>
          </a:p>
          <a:p>
            <a:pPr lvl="1"/>
            <a:r>
              <a:rPr lang="en-US" sz="2000" dirty="0"/>
              <a:t>Discretionary return invoked by a sending state, OR</a:t>
            </a:r>
          </a:p>
          <a:p>
            <a:pPr lvl="1"/>
            <a:r>
              <a:rPr lang="en-US" sz="2000" dirty="0"/>
              <a:t>Return in lieu of retaking for ‘behavior requiring retaking’ (Rule 5.103)</a:t>
            </a:r>
          </a:p>
          <a:p>
            <a:r>
              <a:rPr lang="en-US" sz="2400" dirty="0"/>
              <a:t>NOT allowed when retaking is required for a new crime!</a:t>
            </a:r>
          </a:p>
        </p:txBody>
      </p:sp>
      <p:grpSp>
        <p:nvGrpSpPr>
          <p:cNvPr id="55" name="Group 54">
            <a:extLst>
              <a:ext uri="{FF2B5EF4-FFF2-40B4-BE49-F238E27FC236}">
                <a16:creationId xmlns:a16="http://schemas.microsoft.com/office/drawing/2014/main" id="{82720B08-7733-4BFE-B1C0-AA8FB6D919DB}"/>
              </a:ext>
            </a:extLst>
          </p:cNvPr>
          <p:cNvGrpSpPr/>
          <p:nvPr/>
        </p:nvGrpSpPr>
        <p:grpSpPr>
          <a:xfrm>
            <a:off x="8030935" y="1996698"/>
            <a:ext cx="3731698" cy="780614"/>
            <a:chOff x="476250" y="1400628"/>
            <a:chExt cx="4032915" cy="726301"/>
          </a:xfrm>
        </p:grpSpPr>
        <p:sp>
          <p:nvSpPr>
            <p:cNvPr id="56" name="Rectangle 55">
              <a:extLst>
                <a:ext uri="{FF2B5EF4-FFF2-40B4-BE49-F238E27FC236}">
                  <a16:creationId xmlns:a16="http://schemas.microsoft.com/office/drawing/2014/main" id="{2F97FBEE-A08E-48D2-8C49-C82824C2F92D}"/>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C69E152-E48F-4AE7-8291-D5175D126DF1}"/>
                </a:ext>
              </a:extLst>
            </p:cNvPr>
            <p:cNvSpPr/>
            <p:nvPr/>
          </p:nvSpPr>
          <p:spPr>
            <a:xfrm>
              <a:off x="499519" y="1506502"/>
              <a:ext cx="3806016" cy="458180"/>
            </a:xfrm>
            <a:prstGeom prst="rect">
              <a:avLst/>
            </a:prstGeom>
          </p:spPr>
          <p:txBody>
            <a:bodyPr wrap="square" lIns="0" tIns="0" rIns="0" bIns="0" anchor="ctr">
              <a:spAutoFit/>
            </a:bodyPr>
            <a:lstStyle/>
            <a:p>
              <a:pPr algn="ctr"/>
              <a:r>
                <a:rPr lang="en-US" sz="3200" dirty="0">
                  <a:solidFill>
                    <a:schemeClr val="bg1"/>
                  </a:solidFill>
                </a:rPr>
                <a:t>In Lieu of Retaking</a:t>
              </a:r>
            </a:p>
          </p:txBody>
        </p:sp>
      </p:grpSp>
      <p:sp>
        <p:nvSpPr>
          <p:cNvPr id="58" name="Content Placeholder 2">
            <a:extLst>
              <a:ext uri="{FF2B5EF4-FFF2-40B4-BE49-F238E27FC236}">
                <a16:creationId xmlns:a16="http://schemas.microsoft.com/office/drawing/2014/main" id="{02D04C75-9D7E-4858-925A-F3C1C5D41E53}"/>
              </a:ext>
            </a:extLst>
          </p:cNvPr>
          <p:cNvSpPr txBox="1">
            <a:spLocks/>
          </p:cNvSpPr>
          <p:nvPr/>
        </p:nvSpPr>
        <p:spPr>
          <a:xfrm>
            <a:off x="4174884" y="2780870"/>
            <a:ext cx="3710168" cy="347787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t>Applies to supervised individuals in receiving state with Reporting Instructions</a:t>
            </a:r>
          </a:p>
          <a:p>
            <a:pPr>
              <a:lnSpc>
                <a:spcPct val="100000"/>
              </a:lnSpc>
              <a:spcBef>
                <a:spcPts val="0"/>
              </a:spcBef>
              <a:spcAft>
                <a:spcPts val="1200"/>
              </a:spcAft>
            </a:pPr>
            <a:r>
              <a:rPr lang="en-US" sz="2400" dirty="0"/>
              <a:t>DO NOT request return reporting instructions if appropriate for supervised individual to remain pending review of an alternate plan</a:t>
            </a:r>
          </a:p>
        </p:txBody>
      </p:sp>
      <p:grpSp>
        <p:nvGrpSpPr>
          <p:cNvPr id="59" name="Group 58">
            <a:extLst>
              <a:ext uri="{FF2B5EF4-FFF2-40B4-BE49-F238E27FC236}">
                <a16:creationId xmlns:a16="http://schemas.microsoft.com/office/drawing/2014/main" id="{82720B08-7733-4BFE-B1C0-AA8FB6D919DB}"/>
              </a:ext>
            </a:extLst>
          </p:cNvPr>
          <p:cNvGrpSpPr/>
          <p:nvPr/>
        </p:nvGrpSpPr>
        <p:grpSpPr>
          <a:xfrm>
            <a:off x="4153353" y="2000256"/>
            <a:ext cx="3731698" cy="780614"/>
            <a:chOff x="476250" y="1400628"/>
            <a:chExt cx="4032915" cy="726301"/>
          </a:xfrm>
        </p:grpSpPr>
        <p:sp>
          <p:nvSpPr>
            <p:cNvPr id="60" name="Rectangle 59">
              <a:extLst>
                <a:ext uri="{FF2B5EF4-FFF2-40B4-BE49-F238E27FC236}">
                  <a16:creationId xmlns:a16="http://schemas.microsoft.com/office/drawing/2014/main" id="{2F97FBEE-A08E-48D2-8C49-C82824C2F92D}"/>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C69E152-E48F-4AE7-8291-D5175D126DF1}"/>
                </a:ext>
              </a:extLst>
            </p:cNvPr>
            <p:cNvSpPr/>
            <p:nvPr/>
          </p:nvSpPr>
          <p:spPr>
            <a:xfrm>
              <a:off x="499519" y="1506502"/>
              <a:ext cx="3806016" cy="458180"/>
            </a:xfrm>
            <a:prstGeom prst="rect">
              <a:avLst/>
            </a:prstGeom>
          </p:spPr>
          <p:txBody>
            <a:bodyPr wrap="square" lIns="0" tIns="0" rIns="0" bIns="0" anchor="ctr">
              <a:spAutoFit/>
            </a:bodyPr>
            <a:lstStyle/>
            <a:p>
              <a:pPr algn="ctr"/>
              <a:r>
                <a:rPr lang="en-US" sz="3200" dirty="0">
                  <a:solidFill>
                    <a:schemeClr val="bg1"/>
                  </a:solidFill>
                </a:rPr>
                <a:t>After Rejection</a:t>
              </a:r>
            </a:p>
          </p:txBody>
        </p:sp>
      </p:grpSp>
      <p:sp>
        <p:nvSpPr>
          <p:cNvPr id="3" name="TextBox 2">
            <a:extLst>
              <a:ext uri="{FF2B5EF4-FFF2-40B4-BE49-F238E27FC236}">
                <a16:creationId xmlns:a16="http://schemas.microsoft.com/office/drawing/2014/main" id="{C46A2D54-CD2E-4266-B6A9-225423128C17}"/>
              </a:ext>
            </a:extLst>
          </p:cNvPr>
          <p:cNvSpPr txBox="1"/>
          <p:nvPr/>
        </p:nvSpPr>
        <p:spPr>
          <a:xfrm>
            <a:off x="152400" y="400977"/>
            <a:ext cx="11887200" cy="1323439"/>
          </a:xfrm>
          <a:prstGeom prst="rect">
            <a:avLst/>
          </a:prstGeom>
          <a:solidFill>
            <a:srgbClr val="102747"/>
          </a:solidFill>
        </p:spPr>
        <p:txBody>
          <a:bodyPr wrap="square" rtlCol="0">
            <a:spAutoFit/>
          </a:bodyPr>
          <a:lstStyle/>
          <a:p>
            <a:pPr algn="ctr"/>
            <a:r>
              <a:rPr lang="en-US" sz="3200" dirty="0">
                <a:solidFill>
                  <a:schemeClr val="bg1"/>
                </a:solidFill>
              </a:rPr>
              <a:t>Returning to the Sending State</a:t>
            </a:r>
          </a:p>
          <a:p>
            <a:pPr algn="ctr"/>
            <a:r>
              <a:rPr lang="en-US" sz="2400" i="1" dirty="0">
                <a:solidFill>
                  <a:schemeClr val="bg1"/>
                </a:solidFill>
              </a:rPr>
              <a:t>Requires Reporting Instructions Request for Transferred supervised individual Returning</a:t>
            </a:r>
          </a:p>
          <a:p>
            <a:pPr algn="ctr"/>
            <a:r>
              <a:rPr lang="en-US" sz="2400" i="1" dirty="0">
                <a:solidFill>
                  <a:schemeClr val="bg1"/>
                </a:solidFill>
              </a:rPr>
              <a:t>ALWAYS provide Reason for Return</a:t>
            </a:r>
          </a:p>
        </p:txBody>
      </p:sp>
      <p:pic>
        <p:nvPicPr>
          <p:cNvPr id="8" name="Picture 7" descr="A picture containing text, sky, outdoor, sign&#10;&#10;Description automatically generated">
            <a:extLst>
              <a:ext uri="{FF2B5EF4-FFF2-40B4-BE49-F238E27FC236}">
                <a16:creationId xmlns:a16="http://schemas.microsoft.com/office/drawing/2014/main" id="{DC96D6E9-446F-47CE-8DD5-7FA0E4F397B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9366" y="3336153"/>
            <a:ext cx="3570353" cy="2377260"/>
          </a:xfrm>
          <a:prstGeom prst="rect">
            <a:avLst/>
          </a:prstGeom>
        </p:spPr>
      </p:pic>
      <p:sp>
        <p:nvSpPr>
          <p:cNvPr id="9" name="TextBox 8">
            <a:extLst>
              <a:ext uri="{FF2B5EF4-FFF2-40B4-BE49-F238E27FC236}">
                <a16:creationId xmlns:a16="http://schemas.microsoft.com/office/drawing/2014/main" id="{E1578536-AAD4-4A5D-AADD-961D10324666}"/>
              </a:ext>
            </a:extLst>
          </p:cNvPr>
          <p:cNvSpPr txBox="1"/>
          <p:nvPr/>
        </p:nvSpPr>
        <p:spPr>
          <a:xfrm>
            <a:off x="3384437" y="10738394"/>
            <a:ext cx="3032326" cy="230832"/>
          </a:xfrm>
          <a:prstGeom prst="rect">
            <a:avLst/>
          </a:prstGeom>
          <a:noFill/>
        </p:spPr>
        <p:txBody>
          <a:bodyPr wrap="square" rtlCol="0">
            <a:spAutoFit/>
          </a:bodyPr>
          <a:lstStyle/>
          <a:p>
            <a:r>
              <a:rPr lang="en-US" sz="900">
                <a:hlinkClick r:id="rId5" tooltip="http://www.picpedia.org/highway-signs/r/return.html"/>
              </a:rPr>
              <a:t>This Photo</a:t>
            </a:r>
            <a:r>
              <a:rPr lang="en-US" sz="900"/>
              <a:t> by Unknown Author is licensed under </a:t>
            </a:r>
            <a:r>
              <a:rPr lang="en-US" sz="900">
                <a:hlinkClick r:id="rId6" tooltip="https://creativecommons.org/licenses/by-sa/3.0/"/>
              </a:rPr>
              <a:t>CC BY-SA</a:t>
            </a:r>
            <a:endParaRPr lang="en-US" sz="900"/>
          </a:p>
        </p:txBody>
      </p:sp>
    </p:spTree>
    <p:custDataLst>
      <p:tags r:id="rId1"/>
    </p:custDataLst>
    <p:extLst>
      <p:ext uri="{BB962C8B-B14F-4D97-AF65-F5344CB8AC3E}">
        <p14:creationId xmlns:p14="http://schemas.microsoft.com/office/powerpoint/2010/main" val="3549536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69F0FA4-C466-4BC9-BB4A-0D926A6A7FB0}"/>
              </a:ext>
            </a:extLst>
          </p:cNvPr>
          <p:cNvSpPr txBox="1">
            <a:spLocks/>
          </p:cNvSpPr>
          <p:nvPr/>
        </p:nvSpPr>
        <p:spPr>
          <a:xfrm>
            <a:off x="686530" y="2478181"/>
            <a:ext cx="3926802" cy="257301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dirty="0"/>
              <a:t>Request RI’s:  Provide Reason!</a:t>
            </a:r>
          </a:p>
          <a:p>
            <a:pPr marL="177800" lvl="1" indent="0">
              <a:buNone/>
            </a:pPr>
            <a:endParaRPr lang="en-US" dirty="0"/>
          </a:p>
          <a:p>
            <a:pPr marL="177800" lvl="1" indent="0">
              <a:buNone/>
            </a:pPr>
            <a:endParaRPr lang="en-US" dirty="0"/>
          </a:p>
          <a:p>
            <a:pPr marL="177800" lvl="1" indent="0">
              <a:buNone/>
            </a:pPr>
            <a:endParaRPr lang="en-US" dirty="0"/>
          </a:p>
          <a:p>
            <a:pPr marL="177800" lvl="1" indent="0">
              <a:buNone/>
            </a:pPr>
            <a:r>
              <a:rPr lang="en-US" dirty="0"/>
              <a:t>NOD &amp; CCN upon departure</a:t>
            </a:r>
          </a:p>
          <a:p>
            <a:pPr marL="177800" lvl="1" indent="0">
              <a:buNone/>
            </a:pPr>
            <a:r>
              <a:rPr lang="en-US" sz="1400" i="1" dirty="0"/>
              <a:t>Supervisory Authority Ends</a:t>
            </a:r>
          </a:p>
          <a:p>
            <a:pPr marL="177800" lvl="1" indent="0">
              <a:buNone/>
            </a:pPr>
            <a:endParaRPr lang="en-US" dirty="0"/>
          </a:p>
        </p:txBody>
      </p:sp>
      <p:grpSp>
        <p:nvGrpSpPr>
          <p:cNvPr id="5" name="Group 4">
            <a:extLst>
              <a:ext uri="{FF2B5EF4-FFF2-40B4-BE49-F238E27FC236}">
                <a16:creationId xmlns:a16="http://schemas.microsoft.com/office/drawing/2014/main" id="{66E2EAF6-B923-4D47-B943-47DD9D7D0D48}"/>
              </a:ext>
            </a:extLst>
          </p:cNvPr>
          <p:cNvGrpSpPr/>
          <p:nvPr/>
        </p:nvGrpSpPr>
        <p:grpSpPr>
          <a:xfrm>
            <a:off x="762873" y="1495425"/>
            <a:ext cx="3850459" cy="818038"/>
            <a:chOff x="-664777" y="1362871"/>
            <a:chExt cx="4032915" cy="726301"/>
          </a:xfrm>
        </p:grpSpPr>
        <p:sp>
          <p:nvSpPr>
            <p:cNvPr id="6" name="Rectangle 5">
              <a:extLst>
                <a:ext uri="{FF2B5EF4-FFF2-40B4-BE49-F238E27FC236}">
                  <a16:creationId xmlns:a16="http://schemas.microsoft.com/office/drawing/2014/main" id="{669D0032-408A-4CCC-B48E-6C7FD9CB155A}"/>
                </a:ext>
              </a:extLst>
            </p:cNvPr>
            <p:cNvSpPr/>
            <p:nvPr/>
          </p:nvSpPr>
          <p:spPr>
            <a:xfrm>
              <a:off x="-664777" y="1362871"/>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568125-367E-4010-8F1A-D2680C74294E}"/>
                </a:ext>
              </a:extLst>
            </p:cNvPr>
            <p:cNvSpPr/>
            <p:nvPr/>
          </p:nvSpPr>
          <p:spPr>
            <a:xfrm>
              <a:off x="-664777" y="1509117"/>
              <a:ext cx="3806016" cy="400907"/>
            </a:xfrm>
            <a:prstGeom prst="rect">
              <a:avLst/>
            </a:prstGeom>
          </p:spPr>
          <p:txBody>
            <a:bodyPr wrap="square" lIns="0" tIns="0" rIns="0" bIns="0" anchor="ctr">
              <a:spAutoFit/>
            </a:bodyPr>
            <a:lstStyle/>
            <a:p>
              <a:pPr algn="ctr"/>
              <a:r>
                <a:rPr lang="en-US" sz="2800" dirty="0">
                  <a:solidFill>
                    <a:schemeClr val="bg1"/>
                  </a:solidFill>
                </a:rPr>
                <a:t>Receiving State</a:t>
              </a:r>
            </a:p>
          </p:txBody>
        </p:sp>
      </p:grpSp>
      <p:sp>
        <p:nvSpPr>
          <p:cNvPr id="8" name="Content Placeholder 2">
            <a:extLst>
              <a:ext uri="{FF2B5EF4-FFF2-40B4-BE49-F238E27FC236}">
                <a16:creationId xmlns:a16="http://schemas.microsoft.com/office/drawing/2014/main" id="{E300B500-18A8-49FD-9BD2-C01A91CC79B1}"/>
              </a:ext>
            </a:extLst>
          </p:cNvPr>
          <p:cNvSpPr txBox="1">
            <a:spLocks/>
          </p:cNvSpPr>
          <p:nvPr/>
        </p:nvSpPr>
        <p:spPr>
          <a:xfrm>
            <a:off x="7435001" y="2742088"/>
            <a:ext cx="3850458" cy="295773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Respond to RI Request </a:t>
            </a:r>
          </a:p>
          <a:p>
            <a:pPr marL="0" indent="0">
              <a:buNone/>
            </a:pPr>
            <a:r>
              <a:rPr lang="en-US" sz="1400" dirty="0"/>
              <a:t>(2 business Days)</a:t>
            </a:r>
          </a:p>
          <a:p>
            <a:pPr marL="0" indent="0">
              <a:buNone/>
            </a:pPr>
            <a:endParaRPr lang="en-US" sz="2400" dirty="0"/>
          </a:p>
          <a:p>
            <a:pPr marL="0" indent="0">
              <a:buNone/>
            </a:pPr>
            <a:endParaRPr lang="en-US" sz="2400" dirty="0"/>
          </a:p>
          <a:p>
            <a:pPr marL="0" indent="0">
              <a:buNone/>
            </a:pPr>
            <a:r>
              <a:rPr lang="en-US" sz="2400" dirty="0"/>
              <a:t>NOA confirm arrival</a:t>
            </a:r>
          </a:p>
          <a:p>
            <a:pPr marL="0" indent="0">
              <a:buNone/>
            </a:pPr>
            <a:r>
              <a:rPr lang="en-US" sz="2400" dirty="0"/>
              <a:t>Failed to arrive?  Issue Warrant</a:t>
            </a:r>
          </a:p>
          <a:p>
            <a:pPr marL="0" indent="0">
              <a:buNone/>
            </a:pPr>
            <a:r>
              <a:rPr lang="en-US" sz="2400" dirty="0"/>
              <a:t>CCN Response</a:t>
            </a:r>
          </a:p>
        </p:txBody>
      </p:sp>
      <p:grpSp>
        <p:nvGrpSpPr>
          <p:cNvPr id="9" name="Group 8">
            <a:extLst>
              <a:ext uri="{FF2B5EF4-FFF2-40B4-BE49-F238E27FC236}">
                <a16:creationId xmlns:a16="http://schemas.microsoft.com/office/drawing/2014/main" id="{715267D2-2EDF-41A7-8511-7B5E58CEF8E8}"/>
              </a:ext>
            </a:extLst>
          </p:cNvPr>
          <p:cNvGrpSpPr/>
          <p:nvPr/>
        </p:nvGrpSpPr>
        <p:grpSpPr>
          <a:xfrm>
            <a:off x="7435000" y="1495425"/>
            <a:ext cx="3850459" cy="818038"/>
            <a:chOff x="188022" y="1355989"/>
            <a:chExt cx="4032915" cy="726301"/>
          </a:xfrm>
        </p:grpSpPr>
        <p:sp>
          <p:nvSpPr>
            <p:cNvPr id="10" name="Rectangle 9">
              <a:extLst>
                <a:ext uri="{FF2B5EF4-FFF2-40B4-BE49-F238E27FC236}">
                  <a16:creationId xmlns:a16="http://schemas.microsoft.com/office/drawing/2014/main" id="{F22524CA-BDBC-4A4D-9B26-26C7637C4F7B}"/>
                </a:ext>
              </a:extLst>
            </p:cNvPr>
            <p:cNvSpPr/>
            <p:nvPr/>
          </p:nvSpPr>
          <p:spPr>
            <a:xfrm>
              <a:off x="188022" y="1355989"/>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19D9D8-CA7B-491D-83F9-7F7EDBD88434}"/>
                </a:ext>
              </a:extLst>
            </p:cNvPr>
            <p:cNvSpPr/>
            <p:nvPr/>
          </p:nvSpPr>
          <p:spPr>
            <a:xfrm>
              <a:off x="301472" y="1502235"/>
              <a:ext cx="3806016" cy="400907"/>
            </a:xfrm>
            <a:prstGeom prst="rect">
              <a:avLst/>
            </a:prstGeom>
          </p:spPr>
          <p:txBody>
            <a:bodyPr wrap="square" lIns="0" tIns="0" rIns="0" bIns="0" anchor="ctr">
              <a:spAutoFit/>
            </a:bodyPr>
            <a:lstStyle/>
            <a:p>
              <a:pPr algn="ctr"/>
              <a:r>
                <a:rPr lang="en-US" sz="2800" dirty="0">
                  <a:solidFill>
                    <a:schemeClr val="bg1"/>
                  </a:solidFill>
                </a:rPr>
                <a:t>Sending State</a:t>
              </a:r>
            </a:p>
          </p:txBody>
        </p:sp>
      </p:grpSp>
      <p:sp>
        <p:nvSpPr>
          <p:cNvPr id="12" name="Title 1">
            <a:extLst>
              <a:ext uri="{FF2B5EF4-FFF2-40B4-BE49-F238E27FC236}">
                <a16:creationId xmlns:a16="http://schemas.microsoft.com/office/drawing/2014/main" id="{AAF30A66-B4B7-43A5-9F82-47D6F56FBBE7}"/>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Workflow for ALL Returns</a:t>
            </a:r>
          </a:p>
        </p:txBody>
      </p:sp>
      <p:sp>
        <p:nvSpPr>
          <p:cNvPr id="13" name="Rectangle 12">
            <a:extLst>
              <a:ext uri="{FF2B5EF4-FFF2-40B4-BE49-F238E27FC236}">
                <a16:creationId xmlns:a16="http://schemas.microsoft.com/office/drawing/2014/main" id="{2765EA92-4C37-4DF2-861B-414A7C573E8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Arrow Connector 13">
            <a:extLst>
              <a:ext uri="{FF2B5EF4-FFF2-40B4-BE49-F238E27FC236}">
                <a16:creationId xmlns:a16="http://schemas.microsoft.com/office/drawing/2014/main" id="{BC57FF04-1993-4BFA-A445-3AE55B50ECE1}"/>
              </a:ext>
            </a:extLst>
          </p:cNvPr>
          <p:cNvCxnSpPr>
            <a:cxnSpLocks/>
          </p:cNvCxnSpPr>
          <p:nvPr/>
        </p:nvCxnSpPr>
        <p:spPr>
          <a:xfrm>
            <a:off x="4757000" y="2647951"/>
            <a:ext cx="2358175" cy="285749"/>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D6D9BF1-4D35-4AFC-9B58-C8805153AE6E}"/>
              </a:ext>
            </a:extLst>
          </p:cNvPr>
          <p:cNvCxnSpPr>
            <a:cxnSpLocks/>
          </p:cNvCxnSpPr>
          <p:nvPr/>
        </p:nvCxnSpPr>
        <p:spPr>
          <a:xfrm flipH="1">
            <a:off x="4518875" y="3300194"/>
            <a:ext cx="2596300" cy="824131"/>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1BFAC3-A7BA-417C-99B8-8C43D2A79460}"/>
              </a:ext>
            </a:extLst>
          </p:cNvPr>
          <p:cNvCxnSpPr>
            <a:cxnSpLocks/>
          </p:cNvCxnSpPr>
          <p:nvPr/>
        </p:nvCxnSpPr>
        <p:spPr>
          <a:xfrm>
            <a:off x="4518875" y="4401663"/>
            <a:ext cx="2462950" cy="360837"/>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1D3F3B-82E4-4F5C-89D2-D81CF0ACAEDD}"/>
              </a:ext>
            </a:extLst>
          </p:cNvPr>
          <p:cNvSpPr txBox="1"/>
          <p:nvPr/>
        </p:nvSpPr>
        <p:spPr>
          <a:xfrm>
            <a:off x="686530" y="5736511"/>
            <a:ext cx="10598929" cy="769441"/>
          </a:xfrm>
          <a:prstGeom prst="rect">
            <a:avLst/>
          </a:prstGeom>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4400" dirty="0">
                <a:solidFill>
                  <a:schemeClr val="bg1">
                    <a:lumMod val="95000"/>
                  </a:schemeClr>
                </a:solidFill>
              </a:rPr>
              <a:t>CASE CLOSED</a:t>
            </a:r>
          </a:p>
        </p:txBody>
      </p:sp>
      <p:sp>
        <p:nvSpPr>
          <p:cNvPr id="2" name="Slide Number Placeholder 1">
            <a:extLst>
              <a:ext uri="{FF2B5EF4-FFF2-40B4-BE49-F238E27FC236}">
                <a16:creationId xmlns:a16="http://schemas.microsoft.com/office/drawing/2014/main" id="{C2AF4826-F559-492F-87C7-D0977B0D56DF}"/>
              </a:ext>
            </a:extLst>
          </p:cNvPr>
          <p:cNvSpPr>
            <a:spLocks noGrp="1"/>
          </p:cNvSpPr>
          <p:nvPr>
            <p:ph type="sldNum" sz="quarter" idx="12"/>
          </p:nvPr>
        </p:nvSpPr>
        <p:spPr/>
        <p:txBody>
          <a:bodyPr/>
          <a:lstStyle/>
          <a:p>
            <a:fld id="{270D53C3-D890-4AF1-9878-19640C9CFA2D}" type="slidenum">
              <a:rPr lang="en-US" smtClean="0"/>
              <a:t>53</a:t>
            </a:fld>
            <a:endParaRPr lang="en-US"/>
          </a:p>
        </p:txBody>
      </p:sp>
    </p:spTree>
    <p:custDataLst>
      <p:tags r:id="rId1"/>
    </p:custDataLst>
    <p:extLst>
      <p:ext uri="{BB962C8B-B14F-4D97-AF65-F5344CB8AC3E}">
        <p14:creationId xmlns:p14="http://schemas.microsoft.com/office/powerpoint/2010/main" val="261636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DC32-524A-4FDF-A780-6807004234C4}"/>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Case Closure</a:t>
            </a:r>
          </a:p>
        </p:txBody>
      </p:sp>
      <p:sp>
        <p:nvSpPr>
          <p:cNvPr id="3" name="Rectangle 2">
            <a:extLst>
              <a:ext uri="{FF2B5EF4-FFF2-40B4-BE49-F238E27FC236}">
                <a16:creationId xmlns:a16="http://schemas.microsoft.com/office/drawing/2014/main" id="{B91E7414-E8FE-4E40-8FC9-6348AEE6C37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2">
            <a:extLst>
              <a:ext uri="{FF2B5EF4-FFF2-40B4-BE49-F238E27FC236}">
                <a16:creationId xmlns:a16="http://schemas.microsoft.com/office/drawing/2014/main" id="{490ACB4E-6F72-4FA1-9F86-4A2CDD672CB4}"/>
              </a:ext>
            </a:extLst>
          </p:cNvPr>
          <p:cNvSpPr txBox="1">
            <a:spLocks/>
          </p:cNvSpPr>
          <p:nvPr/>
        </p:nvSpPr>
        <p:spPr>
          <a:xfrm>
            <a:off x="5213316" y="990600"/>
            <a:ext cx="6721963" cy="48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Date of discharge (termination) of supervision</a:t>
            </a:r>
          </a:p>
          <a:p>
            <a:r>
              <a:rPr lang="en-US" altLang="en-US" dirty="0"/>
              <a:t>Notice to sending state the supervised individual absconded the receiving state</a:t>
            </a:r>
          </a:p>
          <a:p>
            <a:pPr lvl="1"/>
            <a:r>
              <a:rPr lang="en-US" altLang="en-US" sz="1600" dirty="0"/>
              <a:t>OVR must precede closure</a:t>
            </a:r>
          </a:p>
          <a:p>
            <a:r>
              <a:rPr lang="en-US" altLang="en-US" dirty="0"/>
              <a:t>Notice to sending state of incarceration for 180 calendar days or longer; include:</a:t>
            </a:r>
          </a:p>
          <a:p>
            <a:pPr lvl="1"/>
            <a:r>
              <a:rPr lang="en-US" altLang="en-US" sz="1600" dirty="0"/>
              <a:t>Judgment and sentencing documents</a:t>
            </a:r>
          </a:p>
          <a:p>
            <a:pPr lvl="1"/>
            <a:r>
              <a:rPr lang="en-US" altLang="en-US" sz="1600" dirty="0"/>
              <a:t>Information about the supervised individual’s location</a:t>
            </a:r>
          </a:p>
          <a:p>
            <a:r>
              <a:rPr lang="en-US" altLang="en-US" dirty="0"/>
              <a:t>Notification of death</a:t>
            </a:r>
          </a:p>
          <a:p>
            <a:r>
              <a:rPr lang="en-US" altLang="en-US" dirty="0"/>
              <a:t>Return to sending state</a:t>
            </a:r>
          </a:p>
          <a:p>
            <a:pPr lvl="1"/>
            <a:r>
              <a:rPr lang="en-US" altLang="en-US" sz="1600" dirty="0"/>
              <a:t>Cannot close during retaking</a:t>
            </a:r>
          </a:p>
          <a:p>
            <a:pPr lvl="1"/>
            <a:endParaRPr lang="en-US" altLang="en-US" sz="1600" dirty="0"/>
          </a:p>
          <a:p>
            <a:pPr marL="457200" lvl="1" indent="0" algn="r">
              <a:buNone/>
            </a:pPr>
            <a:r>
              <a:rPr lang="en-US" altLang="en-US" sz="1600" dirty="0"/>
              <a:t>Rule 4.112</a:t>
            </a:r>
          </a:p>
          <a:p>
            <a:endParaRPr lang="en-US" altLang="en-US" dirty="0"/>
          </a:p>
        </p:txBody>
      </p:sp>
      <p:pic>
        <p:nvPicPr>
          <p:cNvPr id="7" name="Picture 2">
            <a:extLst>
              <a:ext uri="{FF2B5EF4-FFF2-40B4-BE49-F238E27FC236}">
                <a16:creationId xmlns:a16="http://schemas.microsoft.com/office/drawing/2014/main" id="{370FAA5E-F869-40CD-84A9-590F55AF1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6721" y="2000250"/>
            <a:ext cx="4820962" cy="1726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1">
            <a:extLst>
              <a:ext uri="{FF2B5EF4-FFF2-40B4-BE49-F238E27FC236}">
                <a16:creationId xmlns:a16="http://schemas.microsoft.com/office/drawing/2014/main" id="{8B61E3D6-AEDC-4D6D-B75B-A38C676C88E9}"/>
              </a:ext>
            </a:extLst>
          </p:cNvPr>
          <p:cNvSpPr txBox="1">
            <a:spLocks noChangeArrowheads="1"/>
          </p:cNvSpPr>
          <p:nvPr/>
        </p:nvSpPr>
        <p:spPr bwMode="auto">
          <a:xfrm>
            <a:off x="863583" y="3985356"/>
            <a:ext cx="396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Tahoma" pitchFamily="34" charset="0"/>
                <a:cs typeface="Arial" pitchFamily="34" charset="0"/>
              </a:defRPr>
            </a:lvl9pPr>
          </a:lstStyle>
          <a:p>
            <a:pPr algn="l" eaLnBrk="1" hangingPunct="1"/>
            <a:r>
              <a:rPr lang="en-US" altLang="en-US" i="1" dirty="0">
                <a:solidFill>
                  <a:srgbClr val="C00000"/>
                </a:solidFill>
              </a:rPr>
              <a:t>The sending state must submit a </a:t>
            </a:r>
            <a:r>
              <a:rPr lang="en-US" altLang="en-US" i="1" u="sng" dirty="0">
                <a:solidFill>
                  <a:srgbClr val="C00000"/>
                </a:solidFill>
              </a:rPr>
              <a:t>case closure reply </a:t>
            </a:r>
            <a:r>
              <a:rPr lang="en-US" altLang="en-US" i="1" dirty="0">
                <a:solidFill>
                  <a:srgbClr val="C00000"/>
                </a:solidFill>
              </a:rPr>
              <a:t>within 10 business days of receipt</a:t>
            </a:r>
          </a:p>
        </p:txBody>
      </p:sp>
      <p:sp>
        <p:nvSpPr>
          <p:cNvPr id="4" name="Slide Number Placeholder 3">
            <a:extLst>
              <a:ext uri="{FF2B5EF4-FFF2-40B4-BE49-F238E27FC236}">
                <a16:creationId xmlns:a16="http://schemas.microsoft.com/office/drawing/2014/main" id="{3B1AC3EF-3528-4AE6-A420-A0AA3B0B8E7B}"/>
              </a:ext>
            </a:extLst>
          </p:cNvPr>
          <p:cNvSpPr>
            <a:spLocks noGrp="1"/>
          </p:cNvSpPr>
          <p:nvPr>
            <p:ph type="sldNum" sz="quarter" idx="12"/>
          </p:nvPr>
        </p:nvSpPr>
        <p:spPr/>
        <p:txBody>
          <a:bodyPr/>
          <a:lstStyle/>
          <a:p>
            <a:fld id="{270D53C3-D890-4AF1-9878-19640C9CFA2D}" type="slidenum">
              <a:rPr lang="en-US" smtClean="0"/>
              <a:t>54</a:t>
            </a:fld>
            <a:endParaRPr lang="en-US"/>
          </a:p>
        </p:txBody>
      </p:sp>
    </p:spTree>
    <p:custDataLst>
      <p:tags r:id="rId1"/>
    </p:custDataLst>
    <p:extLst>
      <p:ext uri="{BB962C8B-B14F-4D97-AF65-F5344CB8AC3E}">
        <p14:creationId xmlns:p14="http://schemas.microsoft.com/office/powerpoint/2010/main" val="1889994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68E60-C3EE-457B-8DE4-887C5F96670C}"/>
              </a:ext>
            </a:extLst>
          </p:cNvPr>
          <p:cNvSpPr>
            <a:spLocks noGrp="1"/>
          </p:cNvSpPr>
          <p:nvPr>
            <p:ph type="title"/>
          </p:nvPr>
        </p:nvSpPr>
        <p:spPr>
          <a:xfrm>
            <a:off x="831849" y="1709738"/>
            <a:ext cx="11160125" cy="2852737"/>
          </a:xfrm>
        </p:spPr>
        <p:txBody>
          <a:bodyPr>
            <a:normAutofit fontScale="90000"/>
          </a:bodyPr>
          <a:lstStyle/>
          <a:p>
            <a:br>
              <a:rPr lang="en-US" dirty="0"/>
            </a:br>
            <a:r>
              <a:rPr lang="en-US" dirty="0"/>
              <a:t>Warrants, Discretionary Retaking &amp; </a:t>
            </a:r>
            <a:br>
              <a:rPr lang="en-US" dirty="0"/>
            </a:br>
            <a:r>
              <a:rPr lang="en-US" dirty="0"/>
              <a:t>Reporting Violations Requiring Retaking</a:t>
            </a:r>
          </a:p>
        </p:txBody>
      </p:sp>
      <p:sp>
        <p:nvSpPr>
          <p:cNvPr id="5" name="Text Placeholder 4">
            <a:extLst>
              <a:ext uri="{FF2B5EF4-FFF2-40B4-BE49-F238E27FC236}">
                <a16:creationId xmlns:a16="http://schemas.microsoft.com/office/drawing/2014/main" id="{2E5C3733-31A1-4B00-B530-52A826D42B5D}"/>
              </a:ext>
            </a:extLst>
          </p:cNvPr>
          <p:cNvSpPr>
            <a:spLocks noGrp="1"/>
          </p:cNvSpPr>
          <p:nvPr>
            <p:ph type="body" idx="1"/>
          </p:nvPr>
        </p:nvSpPr>
        <p:spPr/>
        <p:txBody>
          <a:bodyPr/>
          <a:lstStyle/>
          <a:p>
            <a:r>
              <a:rPr lang="en-US" dirty="0"/>
              <a:t>Violation Report = Mandatory Retaking!!!</a:t>
            </a:r>
          </a:p>
        </p:txBody>
      </p:sp>
      <p:sp>
        <p:nvSpPr>
          <p:cNvPr id="2" name="Slide Number Placeholder 1">
            <a:extLst>
              <a:ext uri="{FF2B5EF4-FFF2-40B4-BE49-F238E27FC236}">
                <a16:creationId xmlns:a16="http://schemas.microsoft.com/office/drawing/2014/main" id="{4F918591-FB18-46CE-8605-EBF43198BAC7}"/>
              </a:ext>
            </a:extLst>
          </p:cNvPr>
          <p:cNvSpPr>
            <a:spLocks noGrp="1"/>
          </p:cNvSpPr>
          <p:nvPr>
            <p:ph type="sldNum" sz="quarter" idx="12"/>
          </p:nvPr>
        </p:nvSpPr>
        <p:spPr/>
        <p:txBody>
          <a:bodyPr/>
          <a:lstStyle/>
          <a:p>
            <a:fld id="{270D53C3-D890-4AF1-9878-19640C9CFA2D}" type="slidenum">
              <a:rPr lang="en-US" smtClean="0"/>
              <a:t>55</a:t>
            </a:fld>
            <a:endParaRPr lang="en-US"/>
          </a:p>
        </p:txBody>
      </p:sp>
    </p:spTree>
    <p:custDataLst>
      <p:tags r:id="rId1"/>
    </p:custDataLst>
    <p:extLst>
      <p:ext uri="{BB962C8B-B14F-4D97-AF65-F5344CB8AC3E}">
        <p14:creationId xmlns:p14="http://schemas.microsoft.com/office/powerpoint/2010/main" val="2651217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DEA985AC-FABE-41BC-9C55-4F7B80B572A3}"/>
              </a:ext>
            </a:extLst>
          </p:cNvPr>
          <p:cNvSpPr txBox="1">
            <a:spLocks/>
          </p:cNvSpPr>
          <p:nvPr/>
        </p:nvSpPr>
        <p:spPr>
          <a:xfrm>
            <a:off x="1120773" y="405339"/>
            <a:ext cx="4424430"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a:solidFill>
                  <a:schemeClr val="tx1"/>
                </a:solidFill>
                <a:latin typeface="+mj-lt"/>
                <a:ea typeface="+mj-ea"/>
                <a:cs typeface="+mj-cs"/>
              </a:rPr>
              <a:t>Retaking Definition</a:t>
            </a:r>
          </a:p>
        </p:txBody>
      </p:sp>
      <p:sp>
        <p:nvSpPr>
          <p:cNvPr id="67" name="Rectangle 66">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BA8001-7A38-4E32-85DF-8B9FACD10732}"/>
              </a:ext>
            </a:extLst>
          </p:cNvPr>
          <p:cNvSpPr txBox="1"/>
          <p:nvPr/>
        </p:nvSpPr>
        <p:spPr>
          <a:xfrm>
            <a:off x="1120773" y="3358189"/>
            <a:ext cx="4575177" cy="1518611"/>
          </a:xfrm>
          <a:prstGeom prst="rect">
            <a:avLst/>
          </a:prstGeom>
          <a:solidFill>
            <a:srgbClr val="102747"/>
          </a:solidFill>
        </p:spPr>
        <p:txBody>
          <a:bodyPr vert="horz" lIns="91440" tIns="45720" rIns="91440" bIns="45720" rtlCol="0" anchor="t">
            <a:noAutofit/>
          </a:bodyPr>
          <a:lstStyle/>
          <a:p>
            <a:pPr marL="57150">
              <a:lnSpc>
                <a:spcPct val="90000"/>
              </a:lnSpc>
              <a:spcAft>
                <a:spcPts val="600"/>
              </a:spcAft>
            </a:pPr>
            <a:r>
              <a:rPr lang="en-US" sz="2000" dirty="0">
                <a:solidFill>
                  <a:schemeClr val="bg1"/>
                </a:solidFill>
              </a:rPr>
              <a:t>Sending State:</a:t>
            </a:r>
          </a:p>
          <a:p>
            <a:pPr marL="742950" lvl="1" indent="-228600">
              <a:lnSpc>
                <a:spcPct val="90000"/>
              </a:lnSpc>
              <a:spcAft>
                <a:spcPts val="600"/>
              </a:spcAft>
              <a:buFont typeface="Arial" panose="020B0604020202020204" pitchFamily="34" charset="0"/>
              <a:buChar char="•"/>
            </a:pPr>
            <a:r>
              <a:rPr lang="en-US" sz="2000" dirty="0">
                <a:solidFill>
                  <a:schemeClr val="bg1"/>
                </a:solidFill>
              </a:rPr>
              <a:t>Issue Compact compliant ‘warrant’</a:t>
            </a:r>
          </a:p>
          <a:p>
            <a:pPr marL="742950" lvl="1" indent="-228600">
              <a:lnSpc>
                <a:spcPct val="90000"/>
              </a:lnSpc>
              <a:spcAft>
                <a:spcPts val="600"/>
              </a:spcAft>
              <a:buFont typeface="Arial" panose="020B0604020202020204" pitchFamily="34" charset="0"/>
              <a:buChar char="•"/>
            </a:pPr>
            <a:r>
              <a:rPr lang="en-US" sz="2000" dirty="0">
                <a:solidFill>
                  <a:schemeClr val="bg1"/>
                </a:solidFill>
              </a:rPr>
              <a:t>Incur cost of Retaking Supervised Individual</a:t>
            </a:r>
          </a:p>
        </p:txBody>
      </p:sp>
      <p:sp>
        <p:nvSpPr>
          <p:cNvPr id="53" name="TextBox 52">
            <a:extLst>
              <a:ext uri="{FF2B5EF4-FFF2-40B4-BE49-F238E27FC236}">
                <a16:creationId xmlns:a16="http://schemas.microsoft.com/office/drawing/2014/main" id="{B8478240-1429-4254-8689-2B0F7A535162}"/>
              </a:ext>
            </a:extLst>
          </p:cNvPr>
          <p:cNvSpPr txBox="1"/>
          <p:nvPr/>
        </p:nvSpPr>
        <p:spPr>
          <a:xfrm>
            <a:off x="6295703" y="3370410"/>
            <a:ext cx="4575177" cy="1506390"/>
          </a:xfrm>
          <a:prstGeom prst="rect">
            <a:avLst/>
          </a:prstGeom>
          <a:solidFill>
            <a:srgbClr val="102747"/>
          </a:solidFill>
        </p:spPr>
        <p:txBody>
          <a:bodyPr vert="horz" lIns="91440" tIns="45720" rIns="91440" bIns="45720" rtlCol="0" anchor="t">
            <a:noAutofit/>
          </a:bodyPr>
          <a:lstStyle/>
          <a:p>
            <a:pPr marL="57150">
              <a:lnSpc>
                <a:spcPct val="90000"/>
              </a:lnSpc>
              <a:spcAft>
                <a:spcPts val="600"/>
              </a:spcAft>
            </a:pPr>
            <a:r>
              <a:rPr lang="en-US" sz="2000" dirty="0">
                <a:solidFill>
                  <a:schemeClr val="bg1"/>
                </a:solidFill>
              </a:rPr>
              <a:t>Receiving State:</a:t>
            </a:r>
          </a:p>
          <a:p>
            <a:pPr marL="742950" lvl="1" indent="-228600">
              <a:lnSpc>
                <a:spcPct val="90000"/>
              </a:lnSpc>
              <a:spcAft>
                <a:spcPts val="600"/>
              </a:spcAft>
              <a:buFont typeface="Arial" panose="020B0604020202020204" pitchFamily="34" charset="0"/>
              <a:buChar char="•"/>
            </a:pPr>
            <a:r>
              <a:rPr lang="en-US" sz="2000" dirty="0">
                <a:solidFill>
                  <a:schemeClr val="bg1"/>
                </a:solidFill>
              </a:rPr>
              <a:t>Incur cost to incarcerate pending retake</a:t>
            </a:r>
          </a:p>
          <a:p>
            <a:pPr marL="742950" lvl="1" indent="-228600">
              <a:lnSpc>
                <a:spcPct val="90000"/>
              </a:lnSpc>
              <a:spcAft>
                <a:spcPts val="600"/>
              </a:spcAft>
              <a:buFont typeface="Arial" panose="020B0604020202020204" pitchFamily="34" charset="0"/>
              <a:buChar char="•"/>
            </a:pPr>
            <a:r>
              <a:rPr lang="en-US" sz="2000" dirty="0">
                <a:solidFill>
                  <a:schemeClr val="bg1"/>
                </a:solidFill>
              </a:rPr>
              <a:t>May require establishing PC</a:t>
            </a:r>
          </a:p>
        </p:txBody>
      </p:sp>
      <p:sp>
        <p:nvSpPr>
          <p:cNvPr id="3" name="TextBox 2">
            <a:extLst>
              <a:ext uri="{FF2B5EF4-FFF2-40B4-BE49-F238E27FC236}">
                <a16:creationId xmlns:a16="http://schemas.microsoft.com/office/drawing/2014/main" id="{F46B7452-C6D4-4F10-BE28-9CF4A289F0C5}"/>
              </a:ext>
            </a:extLst>
          </p:cNvPr>
          <p:cNvSpPr txBox="1"/>
          <p:nvPr/>
        </p:nvSpPr>
        <p:spPr>
          <a:xfrm>
            <a:off x="1450460" y="5664544"/>
            <a:ext cx="9090734" cy="1107996"/>
          </a:xfrm>
          <a:prstGeom prst="rect">
            <a:avLst/>
          </a:prstGeom>
          <a:noFill/>
        </p:spPr>
        <p:txBody>
          <a:bodyPr wrap="square" rtlCol="0">
            <a:spAutoFit/>
          </a:bodyPr>
          <a:lstStyle/>
          <a:p>
            <a:pPr algn="ctr"/>
            <a:r>
              <a:rPr lang="en-US" sz="2400" b="1" dirty="0"/>
              <a:t>Supervised individuals subject to retaking shall not be entitled to bond/release conditions pending retaking </a:t>
            </a:r>
            <a:r>
              <a:rPr lang="en-US" sz="2400" b="1" i="1" dirty="0"/>
              <a:t>Rule 5.111</a:t>
            </a:r>
          </a:p>
          <a:p>
            <a:endParaRPr lang="en-US" dirty="0"/>
          </a:p>
        </p:txBody>
      </p:sp>
      <p:sp>
        <p:nvSpPr>
          <p:cNvPr id="4" name="Slide Number Placeholder 3">
            <a:extLst>
              <a:ext uri="{FF2B5EF4-FFF2-40B4-BE49-F238E27FC236}">
                <a16:creationId xmlns:a16="http://schemas.microsoft.com/office/drawing/2014/main" id="{B0E1F987-BCFE-4574-8C10-8A58434735F8}"/>
              </a:ext>
            </a:extLst>
          </p:cNvPr>
          <p:cNvSpPr>
            <a:spLocks noGrp="1"/>
          </p:cNvSpPr>
          <p:nvPr>
            <p:ph type="sldNum" sz="quarter" idx="12"/>
          </p:nvPr>
        </p:nvSpPr>
        <p:spPr/>
        <p:txBody>
          <a:bodyPr/>
          <a:lstStyle/>
          <a:p>
            <a:fld id="{270D53C3-D890-4AF1-9878-19640C9CFA2D}" type="slidenum">
              <a:rPr lang="en-US" smtClean="0"/>
              <a:t>56</a:t>
            </a:fld>
            <a:endParaRPr lang="en-US"/>
          </a:p>
        </p:txBody>
      </p:sp>
      <p:pic>
        <p:nvPicPr>
          <p:cNvPr id="7" name="Picture 6">
            <a:extLst>
              <a:ext uri="{FF2B5EF4-FFF2-40B4-BE49-F238E27FC236}">
                <a16:creationId xmlns:a16="http://schemas.microsoft.com/office/drawing/2014/main" id="{A883AFE3-61F3-F6DF-988F-C2286DD5246F}"/>
              </a:ext>
            </a:extLst>
          </p:cNvPr>
          <p:cNvPicPr>
            <a:picLocks noChangeAspect="1"/>
          </p:cNvPicPr>
          <p:nvPr/>
        </p:nvPicPr>
        <p:blipFill>
          <a:blip r:embed="rId4"/>
          <a:stretch>
            <a:fillRect/>
          </a:stretch>
        </p:blipFill>
        <p:spPr>
          <a:xfrm>
            <a:off x="826051" y="1847264"/>
            <a:ext cx="11175449" cy="1151836"/>
          </a:xfrm>
          <a:prstGeom prst="rect">
            <a:avLst/>
          </a:prstGeom>
        </p:spPr>
      </p:pic>
    </p:spTree>
    <p:custDataLst>
      <p:tags r:id="rId1"/>
    </p:custDataLst>
    <p:extLst>
      <p:ext uri="{BB962C8B-B14F-4D97-AF65-F5344CB8AC3E}">
        <p14:creationId xmlns:p14="http://schemas.microsoft.com/office/powerpoint/2010/main" val="1886980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DEA985AC-FABE-41BC-9C55-4F7B80B572A3}"/>
              </a:ext>
            </a:extLst>
          </p:cNvPr>
          <p:cNvSpPr txBox="1">
            <a:spLocks/>
          </p:cNvSpPr>
          <p:nvPr/>
        </p:nvSpPr>
        <p:spPr>
          <a:xfrm>
            <a:off x="1120773" y="405339"/>
            <a:ext cx="4424430"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a:solidFill>
                  <a:schemeClr val="tx1"/>
                </a:solidFill>
                <a:latin typeface="+mj-lt"/>
                <a:ea typeface="+mj-ea"/>
                <a:cs typeface="+mj-cs"/>
              </a:rPr>
              <a:t>Warrant Definition</a:t>
            </a:r>
          </a:p>
        </p:txBody>
      </p:sp>
      <p:sp>
        <p:nvSpPr>
          <p:cNvPr id="67" name="Rectangle 66">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BA8001-7A38-4E32-85DF-8B9FACD10732}"/>
              </a:ext>
            </a:extLst>
          </p:cNvPr>
          <p:cNvSpPr txBox="1"/>
          <p:nvPr/>
        </p:nvSpPr>
        <p:spPr>
          <a:xfrm>
            <a:off x="1508881" y="3715338"/>
            <a:ext cx="10069310" cy="2534113"/>
          </a:xfrm>
          <a:prstGeom prst="rect">
            <a:avLst/>
          </a:prstGeom>
          <a:solidFill>
            <a:srgbClr val="102747"/>
          </a:solidFill>
        </p:spPr>
        <p:txBody>
          <a:bodyPr vert="horz" lIns="91440" tIns="45720" rIns="91440" bIns="45720" rtlCol="0" anchor="ctr">
            <a:noAutofit/>
          </a:bodyPr>
          <a:lstStyle/>
          <a:p>
            <a:pPr>
              <a:lnSpc>
                <a:spcPct val="90000"/>
              </a:lnSpc>
              <a:spcAft>
                <a:spcPts val="600"/>
              </a:spcAft>
            </a:pPr>
            <a:r>
              <a:rPr lang="en-US" sz="2000" dirty="0">
                <a:solidFill>
                  <a:schemeClr val="bg1"/>
                </a:solidFill>
              </a:rPr>
              <a:t>Warrants are required when:</a:t>
            </a:r>
          </a:p>
          <a:p>
            <a:pPr marL="285750" indent="-228600">
              <a:lnSpc>
                <a:spcPct val="90000"/>
              </a:lnSpc>
              <a:spcAft>
                <a:spcPts val="600"/>
              </a:spcAft>
              <a:buFont typeface="Arial" panose="020B0604020202020204" pitchFamily="34" charset="0"/>
              <a:buChar char="•"/>
            </a:pPr>
            <a:r>
              <a:rPr lang="en-US" sz="2000" dirty="0">
                <a:solidFill>
                  <a:schemeClr val="bg1"/>
                </a:solidFill>
              </a:rPr>
              <a:t>Supervised individual fails to arrive as instructed</a:t>
            </a:r>
          </a:p>
          <a:p>
            <a:pPr marL="285750" indent="-228600">
              <a:lnSpc>
                <a:spcPct val="90000"/>
              </a:lnSpc>
              <a:spcAft>
                <a:spcPts val="600"/>
              </a:spcAft>
              <a:buFont typeface="Arial" panose="020B0604020202020204" pitchFamily="34" charset="0"/>
              <a:buChar char="•"/>
            </a:pPr>
            <a:r>
              <a:rPr lang="en-US" sz="2000" dirty="0">
                <a:solidFill>
                  <a:schemeClr val="bg1"/>
                </a:solidFill>
              </a:rPr>
              <a:t>Receiving State requires retaking as supervision is no longer feasible and</a:t>
            </a:r>
          </a:p>
          <a:p>
            <a:pPr marL="742950" lvl="1" indent="-228600">
              <a:lnSpc>
                <a:spcPct val="90000"/>
              </a:lnSpc>
              <a:spcAft>
                <a:spcPts val="600"/>
              </a:spcAft>
              <a:buFont typeface="Arial" panose="020B0604020202020204" pitchFamily="34" charset="0"/>
              <a:buChar char="•"/>
            </a:pPr>
            <a:r>
              <a:rPr lang="en-US" sz="1600" dirty="0">
                <a:solidFill>
                  <a:schemeClr val="bg1"/>
                </a:solidFill>
              </a:rPr>
              <a:t>supervised individual is reported as an absconder; or</a:t>
            </a:r>
          </a:p>
          <a:p>
            <a:pPr marL="742950" lvl="1" indent="-228600">
              <a:lnSpc>
                <a:spcPct val="90000"/>
              </a:lnSpc>
              <a:spcAft>
                <a:spcPts val="600"/>
              </a:spcAft>
              <a:buFont typeface="Arial" panose="020B0604020202020204" pitchFamily="34" charset="0"/>
              <a:buChar char="•"/>
            </a:pPr>
            <a:r>
              <a:rPr lang="en-US" sz="1600" dirty="0">
                <a:solidFill>
                  <a:schemeClr val="bg1"/>
                </a:solidFill>
              </a:rPr>
              <a:t>supervised individual is subject to mandatory retaking for behavior requiring retaking (exception exists to allow return in lieu of retaking </a:t>
            </a:r>
            <a:r>
              <a:rPr lang="en-US" sz="1600" i="1" dirty="0">
                <a:solidFill>
                  <a:schemeClr val="bg1"/>
                </a:solidFill>
              </a:rPr>
              <a:t>See Rule 5.103; or</a:t>
            </a:r>
            <a:r>
              <a:rPr lang="en-US" sz="1600" dirty="0">
                <a:solidFill>
                  <a:schemeClr val="bg1"/>
                </a:solidFill>
              </a:rPr>
              <a:t>)</a:t>
            </a:r>
          </a:p>
          <a:p>
            <a:pPr marL="742950" lvl="1" indent="-228600">
              <a:lnSpc>
                <a:spcPct val="90000"/>
              </a:lnSpc>
              <a:spcAft>
                <a:spcPts val="600"/>
              </a:spcAft>
              <a:buFont typeface="Arial" panose="020B0604020202020204" pitchFamily="34" charset="0"/>
              <a:buChar char="•"/>
            </a:pPr>
            <a:r>
              <a:rPr lang="en-US" sz="1600" dirty="0">
                <a:solidFill>
                  <a:schemeClr val="bg1"/>
                </a:solidFill>
              </a:rPr>
              <a:t>supervised individual commits a new felony or violent crime</a:t>
            </a:r>
          </a:p>
          <a:p>
            <a:pPr marL="285750" indent="-228600">
              <a:lnSpc>
                <a:spcPct val="90000"/>
              </a:lnSpc>
              <a:spcAft>
                <a:spcPts val="600"/>
              </a:spcAft>
              <a:buFont typeface="Arial" panose="020B0604020202020204" pitchFamily="34" charset="0"/>
              <a:buChar char="•"/>
            </a:pPr>
            <a:r>
              <a:rPr lang="en-US" sz="2000" dirty="0">
                <a:solidFill>
                  <a:schemeClr val="bg1"/>
                </a:solidFill>
              </a:rPr>
              <a:t>Sending State discretionarily retakes </a:t>
            </a:r>
          </a:p>
        </p:txBody>
      </p:sp>
      <p:sp>
        <p:nvSpPr>
          <p:cNvPr id="3" name="Slide Number Placeholder 2">
            <a:extLst>
              <a:ext uri="{FF2B5EF4-FFF2-40B4-BE49-F238E27FC236}">
                <a16:creationId xmlns:a16="http://schemas.microsoft.com/office/drawing/2014/main" id="{34FFC6C0-5B73-454D-A2CF-5EE6DA9F2C97}"/>
              </a:ext>
            </a:extLst>
          </p:cNvPr>
          <p:cNvSpPr>
            <a:spLocks noGrp="1"/>
          </p:cNvSpPr>
          <p:nvPr>
            <p:ph type="sldNum" sz="quarter" idx="12"/>
          </p:nvPr>
        </p:nvSpPr>
        <p:spPr/>
        <p:txBody>
          <a:bodyPr/>
          <a:lstStyle/>
          <a:p>
            <a:fld id="{270D53C3-D890-4AF1-9878-19640C9CFA2D}" type="slidenum">
              <a:rPr lang="en-US" smtClean="0"/>
              <a:t>57</a:t>
            </a:fld>
            <a:endParaRPr lang="en-US"/>
          </a:p>
        </p:txBody>
      </p:sp>
      <p:pic>
        <p:nvPicPr>
          <p:cNvPr id="5" name="Picture 4">
            <a:extLst>
              <a:ext uri="{FF2B5EF4-FFF2-40B4-BE49-F238E27FC236}">
                <a16:creationId xmlns:a16="http://schemas.microsoft.com/office/drawing/2014/main" id="{E7D697C4-5B05-4623-8DB5-577AE434A6DB}"/>
              </a:ext>
            </a:extLst>
          </p:cNvPr>
          <p:cNvPicPr>
            <a:picLocks noChangeAspect="1"/>
          </p:cNvPicPr>
          <p:nvPr/>
        </p:nvPicPr>
        <p:blipFill>
          <a:blip r:embed="rId4"/>
          <a:stretch>
            <a:fillRect/>
          </a:stretch>
        </p:blipFill>
        <p:spPr>
          <a:xfrm>
            <a:off x="1843150" y="1787478"/>
            <a:ext cx="9442744" cy="1481067"/>
          </a:xfrm>
          <a:prstGeom prst="rect">
            <a:avLst/>
          </a:prstGeom>
        </p:spPr>
      </p:pic>
    </p:spTree>
    <p:custDataLst>
      <p:tags r:id="rId1"/>
    </p:custDataLst>
    <p:extLst>
      <p:ext uri="{BB962C8B-B14F-4D97-AF65-F5344CB8AC3E}">
        <p14:creationId xmlns:p14="http://schemas.microsoft.com/office/powerpoint/2010/main" val="1162789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6365C2-F0D4-3EE3-EDF8-2CFCC00DF07C}"/>
              </a:ext>
            </a:extLst>
          </p:cNvPr>
          <p:cNvPicPr>
            <a:picLocks noChangeAspect="1"/>
          </p:cNvPicPr>
          <p:nvPr/>
        </p:nvPicPr>
        <p:blipFill>
          <a:blip r:embed="rId4"/>
          <a:stretch>
            <a:fillRect/>
          </a:stretch>
        </p:blipFill>
        <p:spPr>
          <a:xfrm>
            <a:off x="2592985" y="1331203"/>
            <a:ext cx="2844382" cy="2097797"/>
          </a:xfrm>
          <a:prstGeom prst="rect">
            <a:avLst/>
          </a:prstGeom>
        </p:spPr>
      </p:pic>
      <p:sp>
        <p:nvSpPr>
          <p:cNvPr id="16" name="Rectangle 15">
            <a:extLst>
              <a:ext uri="{FF2B5EF4-FFF2-40B4-BE49-F238E27FC236}">
                <a16:creationId xmlns:a16="http://schemas.microsoft.com/office/drawing/2014/main" id="{52594410-9E7D-4047-BD0F-B37A8D145505}"/>
              </a:ext>
            </a:extLst>
          </p:cNvPr>
          <p:cNvSpPr/>
          <p:nvPr/>
        </p:nvSpPr>
        <p:spPr>
          <a:xfrm>
            <a:off x="131932" y="228847"/>
            <a:ext cx="5523101" cy="101912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1">
            <a:extLst>
              <a:ext uri="{FF2B5EF4-FFF2-40B4-BE49-F238E27FC236}">
                <a16:creationId xmlns:a16="http://schemas.microsoft.com/office/drawing/2014/main" id="{7B46A577-793D-4DD6-8ED5-D6E1944BBD31}"/>
              </a:ext>
            </a:extLst>
          </p:cNvPr>
          <p:cNvSpPr txBox="1">
            <a:spLocks/>
          </p:cNvSpPr>
          <p:nvPr/>
        </p:nvSpPr>
        <p:spPr>
          <a:xfrm>
            <a:off x="318550" y="335184"/>
            <a:ext cx="4588730" cy="806450"/>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ICOTS Warrant Status</a:t>
            </a:r>
          </a:p>
        </p:txBody>
      </p:sp>
      <p:sp>
        <p:nvSpPr>
          <p:cNvPr id="4" name="Slide Number Placeholder 3">
            <a:extLst>
              <a:ext uri="{FF2B5EF4-FFF2-40B4-BE49-F238E27FC236}">
                <a16:creationId xmlns:a16="http://schemas.microsoft.com/office/drawing/2014/main" id="{76E49083-DBB2-4BFA-A944-BFD810AADBD0}"/>
              </a:ext>
            </a:extLst>
          </p:cNvPr>
          <p:cNvSpPr>
            <a:spLocks noGrp="1"/>
          </p:cNvSpPr>
          <p:nvPr>
            <p:ph type="sldNum" sz="quarter" idx="12"/>
          </p:nvPr>
        </p:nvSpPr>
        <p:spPr/>
        <p:txBody>
          <a:bodyPr/>
          <a:lstStyle/>
          <a:p>
            <a:fld id="{270D53C3-D890-4AF1-9878-19640C9CFA2D}" type="slidenum">
              <a:rPr lang="en-US" smtClean="0"/>
              <a:t>58</a:t>
            </a:fld>
            <a:endParaRPr lang="en-US"/>
          </a:p>
        </p:txBody>
      </p:sp>
      <p:pic>
        <p:nvPicPr>
          <p:cNvPr id="7" name="Picture 6">
            <a:extLst>
              <a:ext uri="{FF2B5EF4-FFF2-40B4-BE49-F238E27FC236}">
                <a16:creationId xmlns:a16="http://schemas.microsoft.com/office/drawing/2014/main" id="{E73A7879-6AF5-F813-6290-535EC91A12CB}"/>
              </a:ext>
            </a:extLst>
          </p:cNvPr>
          <p:cNvPicPr>
            <a:picLocks noChangeAspect="1"/>
          </p:cNvPicPr>
          <p:nvPr/>
        </p:nvPicPr>
        <p:blipFill>
          <a:blip r:embed="rId5"/>
          <a:stretch>
            <a:fillRect/>
          </a:stretch>
        </p:blipFill>
        <p:spPr>
          <a:xfrm>
            <a:off x="5566398" y="335184"/>
            <a:ext cx="7201204" cy="6142355"/>
          </a:xfrm>
          <a:prstGeom prst="rect">
            <a:avLst/>
          </a:prstGeom>
        </p:spPr>
      </p:pic>
      <p:sp>
        <p:nvSpPr>
          <p:cNvPr id="9" name="TextBox 8">
            <a:extLst>
              <a:ext uri="{FF2B5EF4-FFF2-40B4-BE49-F238E27FC236}">
                <a16:creationId xmlns:a16="http://schemas.microsoft.com/office/drawing/2014/main" id="{FF040C22-C17E-509D-628A-72ED40D510E1}"/>
              </a:ext>
            </a:extLst>
          </p:cNvPr>
          <p:cNvSpPr txBox="1"/>
          <p:nvPr/>
        </p:nvSpPr>
        <p:spPr>
          <a:xfrm>
            <a:off x="2476500" y="3845450"/>
            <a:ext cx="2743200" cy="1754326"/>
          </a:xfrm>
          <a:prstGeom prst="rect">
            <a:avLst/>
          </a:prstGeom>
          <a:solidFill>
            <a:srgbClr val="102747"/>
          </a:solidFill>
        </p:spPr>
        <p:txBody>
          <a:bodyPr wrap="square" rtlCol="0">
            <a:spAutoFit/>
          </a:bodyPr>
          <a:lstStyle/>
          <a:p>
            <a:r>
              <a:rPr lang="en-US" dirty="0">
                <a:solidFill>
                  <a:schemeClr val="bg1"/>
                </a:solidFill>
              </a:rPr>
              <a:t>Enter verification date AFTER confirming warrant is compact compliant</a:t>
            </a:r>
          </a:p>
          <a:p>
            <a:pPr marL="285750" indent="-285750">
              <a:buFont typeface="Arial" panose="020B0604020202020204" pitchFamily="34" charset="0"/>
              <a:buChar char="•"/>
            </a:pPr>
            <a:r>
              <a:rPr lang="en-US" dirty="0">
                <a:solidFill>
                  <a:schemeClr val="bg1"/>
                </a:solidFill>
              </a:rPr>
              <a:t>No geographic limits</a:t>
            </a:r>
          </a:p>
          <a:p>
            <a:pPr marL="285750" indent="-285750">
              <a:buFont typeface="Arial" panose="020B0604020202020204" pitchFamily="34" charset="0"/>
              <a:buChar char="•"/>
            </a:pPr>
            <a:r>
              <a:rPr lang="en-US" dirty="0">
                <a:solidFill>
                  <a:schemeClr val="bg1"/>
                </a:solidFill>
              </a:rPr>
              <a:t>No bond</a:t>
            </a:r>
          </a:p>
          <a:p>
            <a:pPr marL="285750" indent="-285750">
              <a:buFont typeface="Arial" panose="020B0604020202020204" pitchFamily="34" charset="0"/>
              <a:buChar char="•"/>
            </a:pPr>
            <a:r>
              <a:rPr lang="en-US" dirty="0">
                <a:solidFill>
                  <a:schemeClr val="bg1"/>
                </a:solidFill>
              </a:rPr>
              <a:t>Entered into NCIC</a:t>
            </a:r>
          </a:p>
        </p:txBody>
      </p:sp>
      <p:cxnSp>
        <p:nvCxnSpPr>
          <p:cNvPr id="10" name="Straight Arrow Connector 9">
            <a:extLst>
              <a:ext uri="{FF2B5EF4-FFF2-40B4-BE49-F238E27FC236}">
                <a16:creationId xmlns:a16="http://schemas.microsoft.com/office/drawing/2014/main" id="{AF62D1AE-7616-2EDB-828E-DB9C572B5B85}"/>
              </a:ext>
            </a:extLst>
          </p:cNvPr>
          <p:cNvCxnSpPr>
            <a:cxnSpLocks/>
          </p:cNvCxnSpPr>
          <p:nvPr/>
        </p:nvCxnSpPr>
        <p:spPr>
          <a:xfrm flipV="1">
            <a:off x="5219700" y="2498022"/>
            <a:ext cx="1320585" cy="11755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0D50B8B-687C-5E56-9E66-44467FF843F0}"/>
              </a:ext>
            </a:extLst>
          </p:cNvPr>
          <p:cNvSpPr txBox="1"/>
          <p:nvPr/>
        </p:nvSpPr>
        <p:spPr>
          <a:xfrm>
            <a:off x="214946" y="5943600"/>
            <a:ext cx="5004754" cy="646331"/>
          </a:xfrm>
          <a:prstGeom prst="rect">
            <a:avLst/>
          </a:prstGeom>
          <a:noFill/>
        </p:spPr>
        <p:txBody>
          <a:bodyPr wrap="square" rtlCol="0">
            <a:spAutoFit/>
          </a:bodyPr>
          <a:lstStyle/>
          <a:p>
            <a:r>
              <a:rPr lang="en-US" i="1" dirty="0"/>
              <a:t>All warrants issued by a </a:t>
            </a:r>
            <a:r>
              <a:rPr lang="en-US" i="1" u="sng" dirty="0"/>
              <a:t>sending state in accordance with ICAOS rules</a:t>
            </a:r>
            <a:r>
              <a:rPr lang="en-US" i="1" dirty="0"/>
              <a:t> must be entered into ICOTS</a:t>
            </a:r>
          </a:p>
        </p:txBody>
      </p:sp>
      <p:pic>
        <p:nvPicPr>
          <p:cNvPr id="19" name="Picture 18">
            <a:extLst>
              <a:ext uri="{FF2B5EF4-FFF2-40B4-BE49-F238E27FC236}">
                <a16:creationId xmlns:a16="http://schemas.microsoft.com/office/drawing/2014/main" id="{3C4923D6-4093-1E03-DE6A-7B1A8FA82C8F}"/>
              </a:ext>
            </a:extLst>
          </p:cNvPr>
          <p:cNvPicPr>
            <a:picLocks noChangeAspect="1"/>
          </p:cNvPicPr>
          <p:nvPr/>
        </p:nvPicPr>
        <p:blipFill rotWithShape="1">
          <a:blip r:embed="rId6"/>
          <a:srcRect l="27906" t="16092" r="41335" b="35220"/>
          <a:stretch/>
        </p:blipFill>
        <p:spPr>
          <a:xfrm>
            <a:off x="214946" y="1354309"/>
            <a:ext cx="2132020" cy="2491141"/>
          </a:xfrm>
          <a:prstGeom prst="rect">
            <a:avLst/>
          </a:prstGeom>
        </p:spPr>
      </p:pic>
    </p:spTree>
    <p:custDataLst>
      <p:tags r:id="rId1"/>
    </p:custDataLst>
    <p:extLst>
      <p:ext uri="{BB962C8B-B14F-4D97-AF65-F5344CB8AC3E}">
        <p14:creationId xmlns:p14="http://schemas.microsoft.com/office/powerpoint/2010/main" val="4201753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507481" y="2888342"/>
            <a:ext cx="5227320"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21207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Discretionary Retaking &amp; Mandatory Retaking</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600076" y="2958528"/>
            <a:ext cx="5021791" cy="4131387"/>
          </a:xfrm>
        </p:spPr>
        <p:txBody>
          <a:bodyPr wrap="square" lIns="0" tIns="0" rIns="0" bIns="0" anchor="t">
            <a:spAutoFit/>
          </a:bodyPr>
          <a:lstStyle/>
          <a:p>
            <a:r>
              <a:rPr lang="en-US" sz="2400" dirty="0"/>
              <a:t>Initiated by the SENDING STATE</a:t>
            </a:r>
          </a:p>
          <a:p>
            <a:pPr lvl="1"/>
            <a:r>
              <a:rPr lang="en-US" sz="2000" dirty="0"/>
              <a:t>Typically sentencing officials such as Courts/Parole Boards</a:t>
            </a:r>
          </a:p>
          <a:p>
            <a:r>
              <a:rPr lang="en-US" sz="2400" dirty="0"/>
              <a:t>Requires Sending State Notification via Discretionary Retaking Activity</a:t>
            </a:r>
          </a:p>
          <a:p>
            <a:pPr lvl="1"/>
            <a:r>
              <a:rPr lang="en-US" sz="2000" dirty="0"/>
              <a:t>ONLY retaking via Warrant</a:t>
            </a:r>
          </a:p>
          <a:p>
            <a:pPr lvl="2"/>
            <a:r>
              <a:rPr lang="en-US" sz="1600" dirty="0"/>
              <a:t>Submit within 15 business days of warrant issuance</a:t>
            </a:r>
          </a:p>
          <a:p>
            <a:pPr lvl="1"/>
            <a:r>
              <a:rPr lang="en-US" sz="2000" i="1" dirty="0"/>
              <a:t>Return in lieu of retaking? Request RI’s DO NOT USE Disc Retaking Activity</a:t>
            </a:r>
          </a:p>
          <a:p>
            <a:r>
              <a:rPr lang="en-US" sz="2400" dirty="0"/>
              <a:t>Warrant Entry into ICOTS</a:t>
            </a:r>
          </a:p>
          <a:p>
            <a:pPr algn="ctr"/>
            <a:endParaRPr lang="en-US" sz="2400" dirty="0"/>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59</a:t>
            </a:fld>
            <a:endParaRPr lang="en-US">
              <a:solidFill>
                <a:schemeClr val="bg1"/>
              </a:solidFill>
            </a:endParaRPr>
          </a:p>
        </p:txBody>
      </p:sp>
      <p:sp>
        <p:nvSpPr>
          <p:cNvPr id="5" name="Rectangle 4">
            <a:extLst>
              <a:ext uri="{FF2B5EF4-FFF2-40B4-BE49-F238E27FC236}">
                <a16:creationId xmlns:a16="http://schemas.microsoft.com/office/drawing/2014/main" id="{3CAE1D0D-AE59-415C-952C-F2E00CF5190B}"/>
              </a:ext>
            </a:extLst>
          </p:cNvPr>
          <p:cNvSpPr/>
          <p:nvPr/>
        </p:nvSpPr>
        <p:spPr>
          <a:xfrm>
            <a:off x="0" y="1371600"/>
            <a:ext cx="12192000" cy="151674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60697" y="1760639"/>
            <a:ext cx="4405086" cy="73866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Discretionary </a:t>
            </a:r>
          </a:p>
          <a:p>
            <a:pPr marL="0" indent="0" algn="ctr">
              <a:lnSpc>
                <a:spcPct val="100000"/>
              </a:lnSpc>
              <a:spcBef>
                <a:spcPts val="0"/>
              </a:spcBef>
              <a:buNone/>
            </a:pPr>
            <a:r>
              <a:rPr lang="en-US" sz="2400" dirty="0">
                <a:solidFill>
                  <a:schemeClr val="bg1"/>
                </a:solidFill>
              </a:rPr>
              <a:t>Retaking</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770013"/>
            <a:ext cx="4405086" cy="79303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Mandatory</a:t>
            </a:r>
          </a:p>
          <a:p>
            <a:pPr algn="ctr"/>
            <a:r>
              <a:rPr lang="en-US" sz="2400" dirty="0">
                <a:solidFill>
                  <a:schemeClr val="bg1"/>
                </a:solidFill>
              </a:rPr>
              <a:t>Retaking</a:t>
            </a:r>
          </a:p>
        </p:txBody>
      </p:sp>
      <p:sp>
        <p:nvSpPr>
          <p:cNvPr id="13" name="Content Placeholder 2">
            <a:extLst>
              <a:ext uri="{FF2B5EF4-FFF2-40B4-BE49-F238E27FC236}">
                <a16:creationId xmlns:a16="http://schemas.microsoft.com/office/drawing/2014/main" id="{CCFEB3EB-D02A-4B2A-9829-29CDD5B66A36}"/>
              </a:ext>
            </a:extLst>
          </p:cNvPr>
          <p:cNvSpPr txBox="1">
            <a:spLocks/>
          </p:cNvSpPr>
          <p:nvPr/>
        </p:nvSpPr>
        <p:spPr>
          <a:xfrm>
            <a:off x="6772275" y="2958528"/>
            <a:ext cx="5227320" cy="439094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Invoked by the RECEIVING STATE for: </a:t>
            </a:r>
          </a:p>
          <a:p>
            <a:pPr lvl="1"/>
            <a:r>
              <a:rPr lang="en-US" sz="2000" dirty="0"/>
              <a:t>Revocable behavior</a:t>
            </a:r>
          </a:p>
          <a:p>
            <a:pPr lvl="1"/>
            <a:r>
              <a:rPr lang="en-US" sz="2000" dirty="0"/>
              <a:t>Commission of new felony/violent crime</a:t>
            </a:r>
          </a:p>
          <a:p>
            <a:pPr lvl="1"/>
            <a:r>
              <a:rPr lang="en-US" sz="2000" dirty="0"/>
              <a:t>Absconder</a:t>
            </a:r>
          </a:p>
          <a:p>
            <a:r>
              <a:rPr lang="en-US" sz="2400" dirty="0"/>
              <a:t>Documentation illustrates all efforts to correct non-compliant behavior has been exhausted and receiving state would revoke supervision</a:t>
            </a:r>
          </a:p>
          <a:p>
            <a:pPr lvl="1"/>
            <a:r>
              <a:rPr lang="en-US" sz="2000" dirty="0"/>
              <a:t>Probable cause (waiver or hearing) may be required unless violation is a new crime conviction</a:t>
            </a:r>
            <a:endParaRPr lang="en-US" sz="1600" dirty="0"/>
          </a:p>
          <a:p>
            <a:pPr lvl="1"/>
            <a:endParaRPr lang="en-US" sz="1600" dirty="0"/>
          </a:p>
          <a:p>
            <a:pPr marL="457200" lvl="1" indent="0">
              <a:buNone/>
            </a:pPr>
            <a:endParaRPr lang="en-US" sz="2400" dirty="0"/>
          </a:p>
        </p:txBody>
      </p:sp>
    </p:spTree>
    <p:custDataLst>
      <p:tags r:id="rId1"/>
    </p:custDataLst>
    <p:extLst>
      <p:ext uri="{BB962C8B-B14F-4D97-AF65-F5344CB8AC3E}">
        <p14:creationId xmlns:p14="http://schemas.microsoft.com/office/powerpoint/2010/main" val="3814009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6</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DD95D5D-5CAB-49E1-8C46-AA0BB9844C00}"/>
              </a:ext>
            </a:extLst>
          </p:cNvPr>
          <p:cNvGrpSpPr/>
          <p:nvPr/>
        </p:nvGrpSpPr>
        <p:grpSpPr>
          <a:xfrm>
            <a:off x="4442279" y="2353235"/>
            <a:ext cx="3370462" cy="3039035"/>
            <a:chOff x="4329794" y="1386114"/>
            <a:chExt cx="3551464" cy="3873120"/>
          </a:xfrm>
        </p:grpSpPr>
        <p:sp>
          <p:nvSpPr>
            <p:cNvPr id="8" name="Content Placeholder 2">
              <a:extLst>
                <a:ext uri="{FF2B5EF4-FFF2-40B4-BE49-F238E27FC236}">
                  <a16:creationId xmlns:a16="http://schemas.microsoft.com/office/drawing/2014/main" id="{2CDB853E-776F-45FF-9101-292BB98A25ED}"/>
                </a:ext>
              </a:extLst>
            </p:cNvPr>
            <p:cNvSpPr txBox="1">
              <a:spLocks/>
            </p:cNvSpPr>
            <p:nvPr/>
          </p:nvSpPr>
          <p:spPr>
            <a:xfrm>
              <a:off x="4329794" y="1915885"/>
              <a:ext cx="3465352" cy="3343349"/>
            </a:xfrm>
            <a:prstGeom prst="rect">
              <a:avLst/>
            </a:prstGeom>
          </p:spPr>
          <p:txBody>
            <a:bodyPr vert="horz" lIns="0" tIns="0" rIns="0" bIns="0" rtlCol="0" anchor="ctr">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400" dirty="0">
                  <a:solidFill>
                    <a:prstClr val="black"/>
                  </a:solidFill>
                </a:rPr>
                <a:t>The Compact is binding upon all state authorities &amp; citizens</a:t>
              </a:r>
            </a:p>
          </p:txBody>
        </p:sp>
        <p:sp>
          <p:nvSpPr>
            <p:cNvPr id="12" name="Content Placeholder 2">
              <a:extLst>
                <a:ext uri="{FF2B5EF4-FFF2-40B4-BE49-F238E27FC236}">
                  <a16:creationId xmlns:a16="http://schemas.microsoft.com/office/drawing/2014/main" id="{F402F6DB-77B4-436B-A107-C00A6DD278B7}"/>
                </a:ext>
              </a:extLst>
            </p:cNvPr>
            <p:cNvSpPr txBox="1">
              <a:spLocks/>
            </p:cNvSpPr>
            <p:nvPr/>
          </p:nvSpPr>
          <p:spPr>
            <a:xfrm>
              <a:off x="4329794" y="1386114"/>
              <a:ext cx="3551464" cy="49244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Binding</a:t>
              </a:r>
            </a:p>
          </p:txBody>
        </p:sp>
        <p:cxnSp>
          <p:nvCxnSpPr>
            <p:cNvPr id="17" name="Straight Connector 16">
              <a:extLst>
                <a:ext uri="{FF2B5EF4-FFF2-40B4-BE49-F238E27FC236}">
                  <a16:creationId xmlns:a16="http://schemas.microsoft.com/office/drawing/2014/main" id="{CE8D27ED-BB1F-4539-8ED3-FB090333B45E}"/>
                </a:ext>
              </a:extLst>
            </p:cNvPr>
            <p:cNvCxnSpPr>
              <a:cxnSpLocks/>
            </p:cNvCxnSpPr>
            <p:nvPr/>
          </p:nvCxnSpPr>
          <p:spPr>
            <a:xfrm>
              <a:off x="4329794" y="1931642"/>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7610756-A6C6-418F-A031-4D4B3746C5F5}"/>
              </a:ext>
            </a:extLst>
          </p:cNvPr>
          <p:cNvGrpSpPr/>
          <p:nvPr/>
        </p:nvGrpSpPr>
        <p:grpSpPr>
          <a:xfrm>
            <a:off x="8408307" y="2353235"/>
            <a:ext cx="3478893" cy="3039035"/>
            <a:chOff x="8183336" y="1386114"/>
            <a:chExt cx="3551464" cy="3873119"/>
          </a:xfrm>
        </p:grpSpPr>
        <p:sp>
          <p:nvSpPr>
            <p:cNvPr id="9" name="Content Placeholder 2">
              <a:extLst>
                <a:ext uri="{FF2B5EF4-FFF2-40B4-BE49-F238E27FC236}">
                  <a16:creationId xmlns:a16="http://schemas.microsoft.com/office/drawing/2014/main" id="{7EBAC094-3DDB-4051-ABC3-FE3529A0C7F2}"/>
                </a:ext>
              </a:extLst>
            </p:cNvPr>
            <p:cNvSpPr txBox="1">
              <a:spLocks/>
            </p:cNvSpPr>
            <p:nvPr/>
          </p:nvSpPr>
          <p:spPr>
            <a:xfrm>
              <a:off x="8183336" y="1915885"/>
              <a:ext cx="3395885" cy="3343348"/>
            </a:xfrm>
            <a:prstGeom prst="rect">
              <a:avLst/>
            </a:prstGeom>
          </p:spPr>
          <p:txBody>
            <a:bodyPr vert="horz" lIns="0" tIns="0" rIns="0" bIns="0" rtlCol="0" anchor="ctr">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400" dirty="0">
                  <a:solidFill>
                    <a:prstClr val="black"/>
                  </a:solidFill>
                </a:rPr>
                <a:t>The Compact rules supersedes conflicting state law</a:t>
              </a:r>
            </a:p>
          </p:txBody>
        </p:sp>
        <p:sp>
          <p:nvSpPr>
            <p:cNvPr id="13" name="Content Placeholder 2">
              <a:extLst>
                <a:ext uri="{FF2B5EF4-FFF2-40B4-BE49-F238E27FC236}">
                  <a16:creationId xmlns:a16="http://schemas.microsoft.com/office/drawing/2014/main" id="{A04C8335-03EA-420B-BCCF-68E0D09916FD}"/>
                </a:ext>
              </a:extLst>
            </p:cNvPr>
            <p:cNvSpPr txBox="1">
              <a:spLocks/>
            </p:cNvSpPr>
            <p:nvPr/>
          </p:nvSpPr>
          <p:spPr>
            <a:xfrm>
              <a:off x="8183336" y="1386114"/>
              <a:ext cx="3551464" cy="49244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Supersedes</a:t>
              </a:r>
            </a:p>
          </p:txBody>
        </p:sp>
        <p:cxnSp>
          <p:nvCxnSpPr>
            <p:cNvPr id="18" name="Straight Connector 17">
              <a:extLst>
                <a:ext uri="{FF2B5EF4-FFF2-40B4-BE49-F238E27FC236}">
                  <a16:creationId xmlns:a16="http://schemas.microsoft.com/office/drawing/2014/main" id="{3245BE4C-7006-4A5C-BBD1-7F6746D2EDFD}"/>
                </a:ext>
              </a:extLst>
            </p:cNvPr>
            <p:cNvCxnSpPr>
              <a:cxnSpLocks/>
            </p:cNvCxnSpPr>
            <p:nvPr/>
          </p:nvCxnSpPr>
          <p:spPr>
            <a:xfrm>
              <a:off x="8183336" y="1931642"/>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15BD476-C700-4A6B-B7C2-C0C6F86FDD71}"/>
              </a:ext>
            </a:extLst>
          </p:cNvPr>
          <p:cNvGrpSpPr/>
          <p:nvPr/>
        </p:nvGrpSpPr>
        <p:grpSpPr>
          <a:xfrm>
            <a:off x="476249" y="2353235"/>
            <a:ext cx="3571315" cy="3039036"/>
            <a:chOff x="476250" y="1386114"/>
            <a:chExt cx="3551465" cy="3957960"/>
          </a:xfrm>
        </p:grpSpPr>
        <p:sp>
          <p:nvSpPr>
            <p:cNvPr id="11" name="Content Placeholder 2">
              <a:extLst>
                <a:ext uri="{FF2B5EF4-FFF2-40B4-BE49-F238E27FC236}">
                  <a16:creationId xmlns:a16="http://schemas.microsoft.com/office/drawing/2014/main" id="{2A148BEC-FF21-46F5-B3BE-3AEAA82F7A09}"/>
                </a:ext>
              </a:extLst>
            </p:cNvPr>
            <p:cNvSpPr txBox="1">
              <a:spLocks/>
            </p:cNvSpPr>
            <p:nvPr/>
          </p:nvSpPr>
          <p:spPr>
            <a:xfrm>
              <a:off x="476251" y="1386114"/>
              <a:ext cx="3551464" cy="64134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3200" dirty="0">
                  <a:solidFill>
                    <a:srgbClr val="102747"/>
                  </a:solidFill>
                </a:rPr>
                <a:t>Authorized</a:t>
              </a:r>
            </a:p>
          </p:txBody>
        </p:sp>
        <p:cxnSp>
          <p:nvCxnSpPr>
            <p:cNvPr id="16" name="Straight Connector 15">
              <a:extLst>
                <a:ext uri="{FF2B5EF4-FFF2-40B4-BE49-F238E27FC236}">
                  <a16:creationId xmlns:a16="http://schemas.microsoft.com/office/drawing/2014/main" id="{D70A7FD7-5F5D-4318-8FF5-9A6F6193220D}"/>
                </a:ext>
              </a:extLst>
            </p:cNvPr>
            <p:cNvCxnSpPr>
              <a:cxnSpLocks/>
            </p:cNvCxnSpPr>
            <p:nvPr/>
          </p:nvCxnSpPr>
          <p:spPr>
            <a:xfrm>
              <a:off x="476250" y="1933314"/>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02D04C75-9D7E-4858-925A-F3C1C5D41E53}"/>
                </a:ext>
              </a:extLst>
            </p:cNvPr>
            <p:cNvSpPr txBox="1">
              <a:spLocks/>
            </p:cNvSpPr>
            <p:nvPr/>
          </p:nvSpPr>
          <p:spPr>
            <a:xfrm>
              <a:off x="476251" y="2012780"/>
              <a:ext cx="3487483" cy="3331294"/>
            </a:xfrm>
            <a:prstGeom prst="rect">
              <a:avLst/>
            </a:prstGeom>
          </p:spPr>
          <p:txBody>
            <a:bodyPr vert="horz" lIns="0" tIns="0" rIns="0" bIns="0" rtlCol="0" anchor="ctr">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400" dirty="0"/>
                <a:t>The Compact is authorized by US Constitution &amp; Crime Control Act</a:t>
              </a:r>
            </a:p>
          </p:txBody>
        </p:sp>
      </p:grpSp>
      <p:sp>
        <p:nvSpPr>
          <p:cNvPr id="22" name="Title 1">
            <a:extLst>
              <a:ext uri="{FF2B5EF4-FFF2-40B4-BE49-F238E27FC236}">
                <a16:creationId xmlns:a16="http://schemas.microsoft.com/office/drawing/2014/main" id="{D019ADDA-F337-4788-86F1-266D5676F005}"/>
              </a:ext>
            </a:extLst>
          </p:cNvPr>
          <p:cNvSpPr txBox="1">
            <a:spLocks/>
          </p:cNvSpPr>
          <p:nvPr/>
        </p:nvSpPr>
        <p:spPr>
          <a:xfrm>
            <a:off x="476250" y="365125"/>
            <a:ext cx="1125855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Authority of an Interstate Compact</a:t>
            </a:r>
          </a:p>
        </p:txBody>
      </p:sp>
      <p:pic>
        <p:nvPicPr>
          <p:cNvPr id="23" name="Picture 22" descr="Destroying this Republic and the &lt;strong&gt;US Constitution&lt;/strong&gt; ⋆ The Old ..."/>
          <p:cNvPicPr>
            <a:picLocks noChangeAspect="1"/>
          </p:cNvPicPr>
          <p:nvPr/>
        </p:nvPicPr>
        <p:blipFill rotWithShape="1">
          <a:blip r:embed="rId3">
            <a:extLst>
              <a:ext uri="{28A0092B-C50C-407E-A947-70E740481C1C}">
                <a14:useLocalDpi xmlns:a14="http://schemas.microsoft.com/office/drawing/2010/main" val="0"/>
              </a:ext>
            </a:extLst>
          </a:blip>
          <a:srcRect t="8161" r="6297" b="37431"/>
          <a:stretch/>
        </p:blipFill>
        <p:spPr>
          <a:xfrm>
            <a:off x="476250" y="5170760"/>
            <a:ext cx="3121760" cy="109557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240" r="3437" b="33798"/>
          <a:stretch/>
        </p:blipFill>
        <p:spPr>
          <a:xfrm>
            <a:off x="4442279" y="5158734"/>
            <a:ext cx="2985247" cy="109557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14639" b="41673"/>
          <a:stretch/>
        </p:blipFill>
        <p:spPr>
          <a:xfrm>
            <a:off x="8271795" y="5146710"/>
            <a:ext cx="2967565" cy="1119619"/>
          </a:xfrm>
          <a:prstGeom prst="rect">
            <a:avLst/>
          </a:prstGeom>
        </p:spPr>
      </p:pic>
    </p:spTree>
    <p:custDataLst>
      <p:tags r:id="rId1"/>
    </p:custDataLst>
    <p:extLst>
      <p:ext uri="{BB962C8B-B14F-4D97-AF65-F5344CB8AC3E}">
        <p14:creationId xmlns:p14="http://schemas.microsoft.com/office/powerpoint/2010/main" val="2093339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06AC3-7C83-4F66-98B1-8B0A86B3D445}"/>
              </a:ext>
            </a:extLst>
          </p:cNvPr>
          <p:cNvSpPr>
            <a:spLocks noGrp="1"/>
          </p:cNvSpPr>
          <p:nvPr>
            <p:ph type="title"/>
          </p:nvPr>
        </p:nvSpPr>
        <p:spPr/>
        <p:txBody>
          <a:bodyPr>
            <a:normAutofit/>
          </a:bodyPr>
          <a:lstStyle/>
          <a:p>
            <a:r>
              <a:rPr lang="en-US" dirty="0"/>
              <a:t>Behavior Requiring Retaking </a:t>
            </a:r>
            <a:br>
              <a:rPr lang="en-US" dirty="0"/>
            </a:br>
            <a:r>
              <a:rPr lang="en-US" sz="2800" dirty="0"/>
              <a:t>“behavior would rise to level of revocation </a:t>
            </a:r>
            <a:r>
              <a:rPr lang="en-US" sz="2800" u="sng" dirty="0"/>
              <a:t>of supervision</a:t>
            </a:r>
            <a:r>
              <a:rPr lang="en-US" sz="2800" dirty="0"/>
              <a:t> because…” </a:t>
            </a:r>
          </a:p>
        </p:txBody>
      </p:sp>
      <p:sp>
        <p:nvSpPr>
          <p:cNvPr id="5" name="Text Placeholder 4">
            <a:extLst>
              <a:ext uri="{FF2B5EF4-FFF2-40B4-BE49-F238E27FC236}">
                <a16:creationId xmlns:a16="http://schemas.microsoft.com/office/drawing/2014/main" id="{CCF7A47A-D6B7-447F-87BA-C98C2366678F}"/>
              </a:ext>
            </a:extLst>
          </p:cNvPr>
          <p:cNvSpPr>
            <a:spLocks noGrp="1"/>
          </p:cNvSpPr>
          <p:nvPr>
            <p:ph type="body" idx="1"/>
          </p:nvPr>
        </p:nvSpPr>
        <p:spPr/>
        <p:txBody>
          <a:bodyPr/>
          <a:lstStyle/>
          <a:p>
            <a:r>
              <a:rPr lang="en-US" dirty="0"/>
              <a:t>Utilize Violation Report</a:t>
            </a:r>
          </a:p>
        </p:txBody>
      </p:sp>
      <p:graphicFrame>
        <p:nvGraphicFramePr>
          <p:cNvPr id="9" name="Content Placeholder 8">
            <a:extLst>
              <a:ext uri="{FF2B5EF4-FFF2-40B4-BE49-F238E27FC236}">
                <a16:creationId xmlns:a16="http://schemas.microsoft.com/office/drawing/2014/main" id="{241324D3-2918-43E5-8FEA-3399426AD081}"/>
              </a:ext>
            </a:extLst>
          </p:cNvPr>
          <p:cNvGraphicFramePr>
            <a:graphicFrameLocks noGrp="1"/>
          </p:cNvGraphicFramePr>
          <p:nvPr>
            <p:ph sz="half" idx="2"/>
            <p:extLst>
              <p:ext uri="{D42A27DB-BD31-4B8C-83A1-F6EECF244321}">
                <p14:modId xmlns:p14="http://schemas.microsoft.com/office/powerpoint/2010/main" val="2328656474"/>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6">
            <a:extLst>
              <a:ext uri="{FF2B5EF4-FFF2-40B4-BE49-F238E27FC236}">
                <a16:creationId xmlns:a16="http://schemas.microsoft.com/office/drawing/2014/main" id="{6D4CA7B7-BB85-48A4-923A-67381B424254}"/>
              </a:ext>
            </a:extLst>
          </p:cNvPr>
          <p:cNvSpPr>
            <a:spLocks noGrp="1"/>
          </p:cNvSpPr>
          <p:nvPr>
            <p:ph type="body" sz="quarter" idx="3"/>
          </p:nvPr>
        </p:nvSpPr>
        <p:spPr/>
        <p:txBody>
          <a:bodyPr/>
          <a:lstStyle/>
          <a:p>
            <a:r>
              <a:rPr lang="en-US" dirty="0"/>
              <a:t>Utilize Progress Report</a:t>
            </a:r>
          </a:p>
        </p:txBody>
      </p:sp>
      <p:graphicFrame>
        <p:nvGraphicFramePr>
          <p:cNvPr id="10" name="Content Placeholder 8">
            <a:extLst>
              <a:ext uri="{FF2B5EF4-FFF2-40B4-BE49-F238E27FC236}">
                <a16:creationId xmlns:a16="http://schemas.microsoft.com/office/drawing/2014/main" id="{73EF3EE2-2968-4CCF-9DAB-B0C00E6485D0}"/>
              </a:ext>
            </a:extLst>
          </p:cNvPr>
          <p:cNvGraphicFramePr>
            <a:graphicFrameLocks/>
          </p:cNvGraphicFramePr>
          <p:nvPr>
            <p:extLst>
              <p:ext uri="{D42A27DB-BD31-4B8C-83A1-F6EECF244321}">
                <p14:modId xmlns:p14="http://schemas.microsoft.com/office/powerpoint/2010/main" val="877583956"/>
              </p:ext>
            </p:extLst>
          </p:nvPr>
        </p:nvGraphicFramePr>
        <p:xfrm>
          <a:off x="6172200" y="2505075"/>
          <a:ext cx="5157787" cy="36845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Slide Number Placeholder 1">
            <a:extLst>
              <a:ext uri="{FF2B5EF4-FFF2-40B4-BE49-F238E27FC236}">
                <a16:creationId xmlns:a16="http://schemas.microsoft.com/office/drawing/2014/main" id="{AB8DE1DE-BC4B-4D48-B08E-79618019384D}"/>
              </a:ext>
            </a:extLst>
          </p:cNvPr>
          <p:cNvSpPr>
            <a:spLocks noGrp="1"/>
          </p:cNvSpPr>
          <p:nvPr>
            <p:ph type="sldNum" sz="quarter" idx="12"/>
          </p:nvPr>
        </p:nvSpPr>
        <p:spPr/>
        <p:txBody>
          <a:bodyPr/>
          <a:lstStyle/>
          <a:p>
            <a:fld id="{270D53C3-D890-4AF1-9878-19640C9CFA2D}" type="slidenum">
              <a:rPr lang="en-US" smtClean="0"/>
              <a:t>60</a:t>
            </a:fld>
            <a:endParaRPr lang="en-US"/>
          </a:p>
        </p:txBody>
      </p:sp>
    </p:spTree>
    <p:custDataLst>
      <p:tags r:id="rId1"/>
    </p:custDataLst>
    <p:extLst>
      <p:ext uri="{BB962C8B-B14F-4D97-AF65-F5344CB8AC3E}">
        <p14:creationId xmlns:p14="http://schemas.microsoft.com/office/powerpoint/2010/main" val="633034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C569CE-AFD4-47E4-9CA4-59538496BE0C}"/>
              </a:ext>
            </a:extLst>
          </p:cNvPr>
          <p:cNvSpPr/>
          <p:nvPr/>
        </p:nvSpPr>
        <p:spPr>
          <a:xfrm>
            <a:off x="5347011" y="7"/>
            <a:ext cx="6844989"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61</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645632" y="6457950"/>
            <a:ext cx="55684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8A34FCC-159E-43A0-B7A2-6960C2497FE6}"/>
              </a:ext>
            </a:extLst>
          </p:cNvPr>
          <p:cNvGrpSpPr/>
          <p:nvPr/>
        </p:nvGrpSpPr>
        <p:grpSpPr>
          <a:xfrm>
            <a:off x="5645632" y="400049"/>
            <a:ext cx="6181071" cy="4082455"/>
            <a:chOff x="5795333" y="1088241"/>
            <a:chExt cx="5794937" cy="3679805"/>
          </a:xfrm>
        </p:grpSpPr>
        <p:grpSp>
          <p:nvGrpSpPr>
            <p:cNvPr id="40" name="Group 39">
              <a:extLst>
                <a:ext uri="{FF2B5EF4-FFF2-40B4-BE49-F238E27FC236}">
                  <a16:creationId xmlns:a16="http://schemas.microsoft.com/office/drawing/2014/main" id="{5C28CC65-4B8A-4DA5-B414-F7C64BDA33D6}"/>
                </a:ext>
              </a:extLst>
            </p:cNvPr>
            <p:cNvGrpSpPr/>
            <p:nvPr/>
          </p:nvGrpSpPr>
          <p:grpSpPr>
            <a:xfrm>
              <a:off x="5795333" y="1088241"/>
              <a:ext cx="5794937" cy="1204005"/>
              <a:chOff x="5795333" y="827546"/>
              <a:chExt cx="5794937" cy="1204005"/>
            </a:xfrm>
          </p:grpSpPr>
          <p:sp>
            <p:nvSpPr>
              <p:cNvPr id="20" name="Rectangle 19">
                <a:extLst>
                  <a:ext uri="{FF2B5EF4-FFF2-40B4-BE49-F238E27FC236}">
                    <a16:creationId xmlns:a16="http://schemas.microsoft.com/office/drawing/2014/main" id="{1CF289BA-4F2A-4AEB-A175-1F0661BC0534}"/>
                  </a:ext>
                </a:extLst>
              </p:cNvPr>
              <p:cNvSpPr/>
              <p:nvPr/>
            </p:nvSpPr>
            <p:spPr>
              <a:xfrm>
                <a:off x="5795333" y="827546"/>
                <a:ext cx="469615" cy="86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lang="en-US" sz="2800" b="1" dirty="0">
                  <a:solidFill>
                    <a:srgbClr val="102747"/>
                  </a:solidFill>
                  <a:latin typeface="+mj-lt"/>
                  <a:ea typeface="+mj-ea"/>
                  <a:cs typeface="+mj-cs"/>
                </a:endParaRPr>
              </a:p>
            </p:txBody>
          </p:sp>
          <p:sp>
            <p:nvSpPr>
              <p:cNvPr id="25" name="Content Placeholder 2">
                <a:extLst>
                  <a:ext uri="{FF2B5EF4-FFF2-40B4-BE49-F238E27FC236}">
                    <a16:creationId xmlns:a16="http://schemas.microsoft.com/office/drawing/2014/main" id="{29864AAE-8196-49EA-AAC2-02573C3FACB3}"/>
                  </a:ext>
                </a:extLst>
              </p:cNvPr>
              <p:cNvSpPr txBox="1">
                <a:spLocks/>
              </p:cNvSpPr>
              <p:nvPr/>
            </p:nvSpPr>
            <p:spPr>
              <a:xfrm>
                <a:off x="6400167" y="921868"/>
                <a:ext cx="5190103" cy="110968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Court/Parole Board in your jurisdiction revokes SUPERVISION for similar behavior</a:t>
                </a:r>
              </a:p>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1800" i="1" dirty="0">
                    <a:solidFill>
                      <a:schemeClr val="bg1"/>
                    </a:solidFill>
                  </a:rPr>
                  <a:t>Extending/modifying supervision term is NOT revocation</a:t>
                </a:r>
              </a:p>
              <a:p>
                <a:pPr marL="0" indent="0">
                  <a:lnSpc>
                    <a:spcPct val="100000"/>
                  </a:lnSpc>
                  <a:spcBef>
                    <a:spcPts val="0"/>
                  </a:spcBef>
                  <a:spcAft>
                    <a:spcPts val="600"/>
                  </a:spcAft>
                  <a:buNone/>
                </a:pPr>
                <a:endParaRPr lang="en-US" sz="1400" dirty="0">
                  <a:solidFill>
                    <a:schemeClr val="bg1"/>
                  </a:solidFill>
                </a:endParaRPr>
              </a:p>
            </p:txBody>
          </p:sp>
        </p:grpSp>
        <p:grpSp>
          <p:nvGrpSpPr>
            <p:cNvPr id="39" name="Group 38">
              <a:extLst>
                <a:ext uri="{FF2B5EF4-FFF2-40B4-BE49-F238E27FC236}">
                  <a16:creationId xmlns:a16="http://schemas.microsoft.com/office/drawing/2014/main" id="{A8345170-6701-4E1F-9D9D-6809601105C0}"/>
                </a:ext>
              </a:extLst>
            </p:cNvPr>
            <p:cNvGrpSpPr/>
            <p:nvPr/>
          </p:nvGrpSpPr>
          <p:grpSpPr>
            <a:xfrm>
              <a:off x="5795333" y="2555557"/>
              <a:ext cx="5708775" cy="2115520"/>
              <a:chOff x="5795333" y="2540781"/>
              <a:chExt cx="5708775" cy="2115520"/>
            </a:xfrm>
          </p:grpSpPr>
          <p:sp>
            <p:nvSpPr>
              <p:cNvPr id="21" name="Rectangle 20">
                <a:extLst>
                  <a:ext uri="{FF2B5EF4-FFF2-40B4-BE49-F238E27FC236}">
                    <a16:creationId xmlns:a16="http://schemas.microsoft.com/office/drawing/2014/main" id="{7C38E3CA-3F5B-4EC2-B3FB-24CEEEFBB2F0}"/>
                  </a:ext>
                </a:extLst>
              </p:cNvPr>
              <p:cNvSpPr/>
              <p:nvPr/>
            </p:nvSpPr>
            <p:spPr>
              <a:xfrm>
                <a:off x="5795333" y="2540781"/>
                <a:ext cx="469615" cy="862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endParaRPr lang="en-US" sz="2800" b="1" dirty="0">
                  <a:solidFill>
                    <a:srgbClr val="102747"/>
                  </a:solidFill>
                  <a:latin typeface="+mj-lt"/>
                  <a:ea typeface="+mj-ea"/>
                  <a:cs typeface="+mj-cs"/>
                </a:endParaRPr>
              </a:p>
            </p:txBody>
          </p:sp>
          <p:sp>
            <p:nvSpPr>
              <p:cNvPr id="26" name="Content Placeholder 2">
                <a:extLst>
                  <a:ext uri="{FF2B5EF4-FFF2-40B4-BE49-F238E27FC236}">
                    <a16:creationId xmlns:a16="http://schemas.microsoft.com/office/drawing/2014/main" id="{1D7DDDF0-EBE6-4A40-AC39-059294E8487E}"/>
                  </a:ext>
                </a:extLst>
              </p:cNvPr>
              <p:cNvSpPr txBox="1">
                <a:spLocks/>
              </p:cNvSpPr>
              <p:nvPr/>
            </p:nvSpPr>
            <p:spPr>
              <a:xfrm>
                <a:off x="6418301" y="3990491"/>
                <a:ext cx="5085807" cy="66581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Revocation of SUPERVISION would be likely for instate similar supervised individual</a:t>
                </a:r>
                <a:endParaRPr lang="en-US" sz="2000" dirty="0">
                  <a:solidFill>
                    <a:schemeClr val="bg1"/>
                  </a:solidFill>
                  <a:cs typeface="Calibri" panose="020F0502020204030204" pitchFamily="34" charset="0"/>
                </a:endParaRPr>
              </a:p>
            </p:txBody>
          </p:sp>
        </p:grpSp>
        <p:sp>
          <p:nvSpPr>
            <p:cNvPr id="28" name="Content Placeholder 2">
              <a:extLst>
                <a:ext uri="{FF2B5EF4-FFF2-40B4-BE49-F238E27FC236}">
                  <a16:creationId xmlns:a16="http://schemas.microsoft.com/office/drawing/2014/main" id="{3A79EB94-58A2-4233-B470-1E9689239953}"/>
                </a:ext>
              </a:extLst>
            </p:cNvPr>
            <p:cNvSpPr txBox="1">
              <a:spLocks/>
            </p:cNvSpPr>
            <p:nvPr/>
          </p:nvSpPr>
          <p:spPr>
            <a:xfrm>
              <a:off x="6452317" y="4552602"/>
              <a:ext cx="4958366" cy="21544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endParaRPr lang="en-US" sz="1400" dirty="0">
                <a:solidFill>
                  <a:schemeClr val="bg1"/>
                </a:solidFill>
              </a:endParaRPr>
            </a:p>
          </p:txBody>
        </p:sp>
      </p:grpSp>
      <p:grpSp>
        <p:nvGrpSpPr>
          <p:cNvPr id="17" name="Group 16">
            <a:extLst>
              <a:ext uri="{FF2B5EF4-FFF2-40B4-BE49-F238E27FC236}">
                <a16:creationId xmlns:a16="http://schemas.microsoft.com/office/drawing/2014/main" id="{64803620-4FCD-4AC4-8A10-1E5854D0E1F8}"/>
              </a:ext>
            </a:extLst>
          </p:cNvPr>
          <p:cNvGrpSpPr/>
          <p:nvPr/>
        </p:nvGrpSpPr>
        <p:grpSpPr>
          <a:xfrm>
            <a:off x="1061161" y="1797836"/>
            <a:ext cx="2684668" cy="2684668"/>
            <a:chOff x="2310426" y="499959"/>
            <a:chExt cx="2684668" cy="2684668"/>
          </a:xfrm>
        </p:grpSpPr>
        <p:sp>
          <p:nvSpPr>
            <p:cNvPr id="18" name="Oval 17">
              <a:extLst>
                <a:ext uri="{FF2B5EF4-FFF2-40B4-BE49-F238E27FC236}">
                  <a16:creationId xmlns:a16="http://schemas.microsoft.com/office/drawing/2014/main" id="{E8E4F2AB-E27F-4DFE-BCC0-6C7A4FF21A6D}"/>
                </a:ext>
              </a:extLst>
            </p:cNvPr>
            <p:cNvSpPr/>
            <p:nvPr/>
          </p:nvSpPr>
          <p:spPr>
            <a:xfrm>
              <a:off x="2310426" y="499959"/>
              <a:ext cx="2684668" cy="2684668"/>
            </a:xfrm>
            <a:prstGeom prst="ellipse">
              <a:avLst/>
            </a:prstGeom>
            <a:solidFill>
              <a:srgbClr val="C00000"/>
            </a:solid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a:lstStyle/>
            <a:p>
              <a:endParaRPr lang="en-US"/>
            </a:p>
          </p:txBody>
        </p:sp>
        <p:sp>
          <p:nvSpPr>
            <p:cNvPr id="22" name="Oval 4">
              <a:extLst>
                <a:ext uri="{FF2B5EF4-FFF2-40B4-BE49-F238E27FC236}">
                  <a16:creationId xmlns:a16="http://schemas.microsoft.com/office/drawing/2014/main" id="{D893863B-3E35-44BC-A90C-0A136F7744D8}"/>
                </a:ext>
              </a:extLst>
            </p:cNvPr>
            <p:cNvSpPr txBox="1"/>
            <p:nvPr/>
          </p:nvSpPr>
          <p:spPr>
            <a:xfrm>
              <a:off x="2703587" y="893120"/>
              <a:ext cx="1898346" cy="1898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RETAKING</a:t>
              </a:r>
            </a:p>
            <a:p>
              <a:pPr marL="0" lvl="0" indent="0" algn="ctr" defTabSz="1200150">
                <a:lnSpc>
                  <a:spcPct val="90000"/>
                </a:lnSpc>
                <a:spcBef>
                  <a:spcPct val="0"/>
                </a:spcBef>
                <a:spcAft>
                  <a:spcPct val="35000"/>
                </a:spcAft>
                <a:buNone/>
              </a:pPr>
              <a:r>
                <a:rPr lang="en-US" sz="2700" kern="1200" dirty="0"/>
                <a:t>Unsuccessful Supervision </a:t>
              </a:r>
              <a:r>
                <a:rPr lang="en-US" sz="2700" u="sng" kern="1200" dirty="0"/>
                <a:t>Documented</a:t>
              </a:r>
            </a:p>
          </p:txBody>
        </p:sp>
      </p:grpSp>
      <p:sp>
        <p:nvSpPr>
          <p:cNvPr id="27" name="Rectangle 26">
            <a:extLst>
              <a:ext uri="{FF2B5EF4-FFF2-40B4-BE49-F238E27FC236}">
                <a16:creationId xmlns:a16="http://schemas.microsoft.com/office/drawing/2014/main" id="{3EC9C359-07B9-4E64-A4F1-33928C928CEA}"/>
              </a:ext>
            </a:extLst>
          </p:cNvPr>
          <p:cNvSpPr/>
          <p:nvPr/>
        </p:nvSpPr>
        <p:spPr>
          <a:xfrm>
            <a:off x="5653612" y="3580347"/>
            <a:ext cx="500907" cy="9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endParaRPr lang="en-US" sz="2800" b="1" dirty="0">
              <a:solidFill>
                <a:srgbClr val="102747"/>
              </a:solidFill>
              <a:latin typeface="+mj-lt"/>
              <a:ea typeface="+mj-ea"/>
              <a:cs typeface="+mj-cs"/>
            </a:endParaRPr>
          </a:p>
        </p:txBody>
      </p:sp>
      <p:sp>
        <p:nvSpPr>
          <p:cNvPr id="29" name="Content Placeholder 2">
            <a:extLst>
              <a:ext uri="{FF2B5EF4-FFF2-40B4-BE49-F238E27FC236}">
                <a16:creationId xmlns:a16="http://schemas.microsoft.com/office/drawing/2014/main" id="{D21976BA-AD15-4624-B449-ECA58A63378C}"/>
              </a:ext>
            </a:extLst>
          </p:cNvPr>
          <p:cNvSpPr txBox="1">
            <a:spLocks/>
          </p:cNvSpPr>
          <p:nvPr/>
        </p:nvSpPr>
        <p:spPr>
          <a:xfrm>
            <a:off x="6310111" y="2122400"/>
            <a:ext cx="5424689" cy="73866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Exhausted options to address non-compliant behavior </a:t>
            </a:r>
            <a:endParaRPr lang="en-US" sz="2000" dirty="0">
              <a:solidFill>
                <a:schemeClr val="bg1"/>
              </a:solidFill>
              <a:cs typeface="Calibri" panose="020F0502020204030204" pitchFamily="34" charset="0"/>
            </a:endParaRPr>
          </a:p>
        </p:txBody>
      </p:sp>
      <p:sp>
        <p:nvSpPr>
          <p:cNvPr id="30" name="Rectangle 29">
            <a:extLst>
              <a:ext uri="{FF2B5EF4-FFF2-40B4-BE49-F238E27FC236}">
                <a16:creationId xmlns:a16="http://schemas.microsoft.com/office/drawing/2014/main" id="{D8D5B312-D421-4349-BD3C-E95AB712262D}"/>
              </a:ext>
            </a:extLst>
          </p:cNvPr>
          <p:cNvSpPr/>
          <p:nvPr/>
        </p:nvSpPr>
        <p:spPr>
          <a:xfrm>
            <a:off x="5677318" y="5021869"/>
            <a:ext cx="500907" cy="9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endParaRPr lang="en-US" sz="2800" b="1" dirty="0">
              <a:solidFill>
                <a:srgbClr val="102747"/>
              </a:solidFill>
              <a:latin typeface="+mj-lt"/>
              <a:ea typeface="+mj-ea"/>
              <a:cs typeface="+mj-cs"/>
            </a:endParaRPr>
          </a:p>
        </p:txBody>
      </p:sp>
      <p:sp>
        <p:nvSpPr>
          <p:cNvPr id="31" name="Content Placeholder 2">
            <a:extLst>
              <a:ext uri="{FF2B5EF4-FFF2-40B4-BE49-F238E27FC236}">
                <a16:creationId xmlns:a16="http://schemas.microsoft.com/office/drawing/2014/main" id="{850B4999-4E0A-4967-B13D-3C517F7DACA1}"/>
              </a:ext>
            </a:extLst>
          </p:cNvPr>
          <p:cNvSpPr txBox="1">
            <a:spLocks/>
          </p:cNvSpPr>
          <p:nvPr/>
        </p:nvSpPr>
        <p:spPr>
          <a:xfrm>
            <a:off x="6310111" y="5089730"/>
            <a:ext cx="5424689" cy="73866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Revocation is NOT simply reporting a condition violation to the court.</a:t>
            </a:r>
          </a:p>
        </p:txBody>
      </p:sp>
      <p:sp>
        <p:nvSpPr>
          <p:cNvPr id="32" name="TextBox 31">
            <a:extLst>
              <a:ext uri="{FF2B5EF4-FFF2-40B4-BE49-F238E27FC236}">
                <a16:creationId xmlns:a16="http://schemas.microsoft.com/office/drawing/2014/main" id="{E0BCC75A-B2AF-457B-85D9-DB5309A6B15B}"/>
              </a:ext>
            </a:extLst>
          </p:cNvPr>
          <p:cNvSpPr txBox="1"/>
          <p:nvPr/>
        </p:nvSpPr>
        <p:spPr>
          <a:xfrm>
            <a:off x="190367" y="5475762"/>
            <a:ext cx="4874239" cy="923330"/>
          </a:xfrm>
          <a:prstGeom prst="rect">
            <a:avLst/>
          </a:prstGeom>
          <a:noFill/>
        </p:spPr>
        <p:txBody>
          <a:bodyPr wrap="square">
            <a:spAutoFit/>
          </a:bodyPr>
          <a:lstStyle/>
          <a:p>
            <a:pPr algn="l"/>
            <a:r>
              <a:rPr lang="en-US" b="1" dirty="0"/>
              <a:t>Revocation:  </a:t>
            </a:r>
            <a:r>
              <a:rPr lang="en-US" dirty="0"/>
              <a:t>Sentencing authority </a:t>
            </a:r>
            <a:r>
              <a:rPr lang="en-US" u="sng" dirty="0"/>
              <a:t>terminates supervised release</a:t>
            </a:r>
            <a:r>
              <a:rPr lang="en-US" dirty="0"/>
              <a:t> and incarcerates the supervised individual</a:t>
            </a:r>
            <a:endParaRPr lang="en-US" b="1" dirty="0"/>
          </a:p>
        </p:txBody>
      </p:sp>
      <p:pic>
        <p:nvPicPr>
          <p:cNvPr id="5" name="Graphic 4" descr="Lightbulb with solid fill">
            <a:extLst>
              <a:ext uri="{FF2B5EF4-FFF2-40B4-BE49-F238E27FC236}">
                <a16:creationId xmlns:a16="http://schemas.microsoft.com/office/drawing/2014/main" id="{A3D5D6AA-9FFB-43D9-98C0-A0272BA735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1743" y="514377"/>
            <a:ext cx="728683" cy="728683"/>
          </a:xfrm>
          <a:prstGeom prst="rect">
            <a:avLst/>
          </a:prstGeom>
        </p:spPr>
      </p:pic>
      <p:pic>
        <p:nvPicPr>
          <p:cNvPr id="33" name="Graphic 32" descr="Lightbulb with solid fill">
            <a:extLst>
              <a:ext uri="{FF2B5EF4-FFF2-40B4-BE49-F238E27FC236}">
                <a16:creationId xmlns:a16="http://schemas.microsoft.com/office/drawing/2014/main" id="{8E814EB0-FCE9-4F1F-B89F-5A791A7FFA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81427" y="5144911"/>
            <a:ext cx="728683" cy="728683"/>
          </a:xfrm>
          <a:prstGeom prst="rect">
            <a:avLst/>
          </a:prstGeom>
        </p:spPr>
      </p:pic>
      <p:pic>
        <p:nvPicPr>
          <p:cNvPr id="34" name="Graphic 33" descr="Lightbulb with solid fill">
            <a:extLst>
              <a:ext uri="{FF2B5EF4-FFF2-40B4-BE49-F238E27FC236}">
                <a16:creationId xmlns:a16="http://schemas.microsoft.com/office/drawing/2014/main" id="{CE4694DC-9913-44EB-886B-85FCE4F65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9723" y="3737221"/>
            <a:ext cx="728683" cy="728683"/>
          </a:xfrm>
          <a:prstGeom prst="rect">
            <a:avLst/>
          </a:prstGeom>
        </p:spPr>
      </p:pic>
      <p:pic>
        <p:nvPicPr>
          <p:cNvPr id="35" name="Graphic 34" descr="Lightbulb with solid fill">
            <a:extLst>
              <a:ext uri="{FF2B5EF4-FFF2-40B4-BE49-F238E27FC236}">
                <a16:creationId xmlns:a16="http://schemas.microsoft.com/office/drawing/2014/main" id="{44681D3F-B1F7-49BD-8AC5-D8A4394613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6486" y="2142949"/>
            <a:ext cx="728683" cy="728683"/>
          </a:xfrm>
          <a:prstGeom prst="rect">
            <a:avLst/>
          </a:prstGeom>
        </p:spPr>
      </p:pic>
    </p:spTree>
    <p:custDataLst>
      <p:tags r:id="rId1"/>
    </p:custDataLst>
    <p:extLst>
      <p:ext uri="{BB962C8B-B14F-4D97-AF65-F5344CB8AC3E}">
        <p14:creationId xmlns:p14="http://schemas.microsoft.com/office/powerpoint/2010/main" val="2000434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6A577-793D-4DD6-8ED5-D6E1944BBD31}"/>
              </a:ext>
            </a:extLst>
          </p:cNvPr>
          <p:cNvSpPr txBox="1">
            <a:spLocks/>
          </p:cNvSpPr>
          <p:nvPr/>
        </p:nvSpPr>
        <p:spPr>
          <a:xfrm>
            <a:off x="484214" y="255639"/>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kern="1200">
                <a:solidFill>
                  <a:schemeClr val="tx1"/>
                </a:solidFill>
                <a:latin typeface="+mj-lt"/>
                <a:ea typeface="+mj-ea"/>
                <a:cs typeface="+mj-cs"/>
              </a:rPr>
              <a:t>Use of Violation Report Requires Retaking</a:t>
            </a:r>
          </a:p>
        </p:txBody>
      </p:sp>
      <p:sp>
        <p:nvSpPr>
          <p:cNvPr id="13" name="TextBox 12">
            <a:extLst>
              <a:ext uri="{FF2B5EF4-FFF2-40B4-BE49-F238E27FC236}">
                <a16:creationId xmlns:a16="http://schemas.microsoft.com/office/drawing/2014/main" id="{6D0617A8-7159-4DCE-ACE4-76C62E63EEA3}"/>
              </a:ext>
            </a:extLst>
          </p:cNvPr>
          <p:cNvSpPr txBox="1"/>
          <p:nvPr/>
        </p:nvSpPr>
        <p:spPr>
          <a:xfrm>
            <a:off x="123825" y="2438400"/>
            <a:ext cx="4381500" cy="3785419"/>
          </a:xfrm>
          <a:prstGeom prst="rect">
            <a:avLst/>
          </a:prstGeom>
        </p:spPr>
        <p:txBody>
          <a:bodyPr vert="horz" lIns="91440" tIns="45720" rIns="91440" bIns="45720" rtlCol="0">
            <a:normAutofit fontScale="92500"/>
          </a:bodyPr>
          <a:lstStyle/>
          <a:p>
            <a:pPr marL="571500" indent="-228600">
              <a:lnSpc>
                <a:spcPct val="90000"/>
              </a:lnSpc>
              <a:spcAft>
                <a:spcPts val="600"/>
              </a:spcAft>
              <a:buFont typeface="Arial" panose="020B0604020202020204" pitchFamily="34" charset="0"/>
              <a:buChar char="•"/>
            </a:pPr>
            <a:r>
              <a:rPr lang="en-US" sz="2000" dirty="0"/>
              <a:t>Reports “behavior requiring retaking”</a:t>
            </a:r>
          </a:p>
          <a:p>
            <a:pPr marL="571500" indent="-228600">
              <a:lnSpc>
                <a:spcPct val="90000"/>
              </a:lnSpc>
              <a:spcAft>
                <a:spcPts val="600"/>
              </a:spcAft>
              <a:buFont typeface="Arial" panose="020B0604020202020204" pitchFamily="34" charset="0"/>
              <a:buChar char="•"/>
            </a:pPr>
            <a:endParaRPr lang="en-US" sz="2000" dirty="0"/>
          </a:p>
          <a:p>
            <a:pPr marL="571500" indent="-228600">
              <a:lnSpc>
                <a:spcPct val="90000"/>
              </a:lnSpc>
              <a:spcAft>
                <a:spcPts val="600"/>
              </a:spcAft>
              <a:buFont typeface="Arial" panose="020B0604020202020204" pitchFamily="34" charset="0"/>
              <a:buChar char="•"/>
            </a:pPr>
            <a:r>
              <a:rPr lang="en-US" sz="2000" dirty="0"/>
              <a:t>Recommends revocation of supervision </a:t>
            </a:r>
          </a:p>
          <a:p>
            <a:pPr marL="571500" indent="-228600">
              <a:lnSpc>
                <a:spcPct val="90000"/>
              </a:lnSpc>
              <a:spcAft>
                <a:spcPts val="600"/>
              </a:spcAft>
              <a:buFont typeface="Arial" panose="020B0604020202020204" pitchFamily="34" charset="0"/>
              <a:buChar char="•"/>
            </a:pPr>
            <a:endParaRPr lang="en-US" sz="2000" dirty="0"/>
          </a:p>
          <a:p>
            <a:pPr marL="571500" indent="-228600">
              <a:lnSpc>
                <a:spcPct val="90000"/>
              </a:lnSpc>
              <a:spcAft>
                <a:spcPts val="600"/>
              </a:spcAft>
              <a:buFont typeface="Arial" panose="020B0604020202020204" pitchFamily="34" charset="0"/>
              <a:buChar char="•"/>
            </a:pPr>
            <a:r>
              <a:rPr lang="en-US" sz="2000" dirty="0"/>
              <a:t>Enforces retaking rules</a:t>
            </a:r>
          </a:p>
          <a:p>
            <a:pPr marL="571500" indent="-228600">
              <a:lnSpc>
                <a:spcPct val="90000"/>
              </a:lnSpc>
              <a:spcAft>
                <a:spcPts val="600"/>
              </a:spcAft>
              <a:buFont typeface="Arial" panose="020B0604020202020204" pitchFamily="34" charset="0"/>
              <a:buChar char="•"/>
            </a:pPr>
            <a:endParaRPr lang="en-US" sz="2000" dirty="0"/>
          </a:p>
          <a:p>
            <a:pPr marL="571500" indent="-228600">
              <a:lnSpc>
                <a:spcPct val="90000"/>
              </a:lnSpc>
              <a:spcAft>
                <a:spcPts val="600"/>
              </a:spcAft>
              <a:buFont typeface="Arial" panose="020B0604020202020204" pitchFamily="34" charset="0"/>
              <a:buChar char="•"/>
            </a:pPr>
            <a:r>
              <a:rPr lang="en-US" sz="2000" dirty="0"/>
              <a:t>Manages retaking</a:t>
            </a:r>
          </a:p>
          <a:p>
            <a:pPr marL="1028700" lvl="1" indent="-228600">
              <a:lnSpc>
                <a:spcPct val="90000"/>
              </a:lnSpc>
              <a:spcAft>
                <a:spcPts val="600"/>
              </a:spcAft>
              <a:buFont typeface="Arial" panose="020B0604020202020204" pitchFamily="34" charset="0"/>
              <a:buChar char="•"/>
            </a:pPr>
            <a:r>
              <a:rPr lang="en-US" sz="2000" i="1" dirty="0"/>
              <a:t>All communication regarding violations via Violation Reports &amp; Violation Addendums</a:t>
            </a:r>
          </a:p>
        </p:txBody>
      </p:sp>
      <p:sp>
        <p:nvSpPr>
          <p:cNvPr id="18" name="Rectangle 1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02A7243A-D11A-4A9C-AF55-D32704D36D74}"/>
              </a:ext>
            </a:extLst>
          </p:cNvPr>
          <p:cNvPicPr>
            <a:picLocks noChangeAspect="1"/>
          </p:cNvPicPr>
          <p:nvPr/>
        </p:nvPicPr>
        <p:blipFill rotWithShape="1">
          <a:blip r:embed="rId4"/>
          <a:srcRect r="46116" b="56151"/>
          <a:stretch/>
        </p:blipFill>
        <p:spPr>
          <a:xfrm>
            <a:off x="5405862" y="2025230"/>
            <a:ext cx="6019331" cy="2804293"/>
          </a:xfrm>
          <a:prstGeom prst="rect">
            <a:avLst/>
          </a:prstGeom>
          <a:effectLst/>
        </p:spPr>
      </p:pic>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a:extLst>
              <a:ext uri="{FF2B5EF4-FFF2-40B4-BE49-F238E27FC236}">
                <a16:creationId xmlns:a16="http://schemas.microsoft.com/office/drawing/2014/main" id="{288E1E24-F2EF-46D7-A306-243DA264A234}"/>
              </a:ext>
            </a:extLst>
          </p:cNvPr>
          <p:cNvSpPr>
            <a:spLocks noGrp="1"/>
          </p:cNvSpPr>
          <p:nvPr>
            <p:ph type="sldNum" sz="quarter" idx="12"/>
          </p:nvPr>
        </p:nvSpPr>
        <p:spPr/>
        <p:txBody>
          <a:bodyPr/>
          <a:lstStyle/>
          <a:p>
            <a:fld id="{270D53C3-D890-4AF1-9878-19640C9CFA2D}" type="slidenum">
              <a:rPr lang="en-US" smtClean="0"/>
              <a:t>62</a:t>
            </a:fld>
            <a:endParaRPr lang="en-US"/>
          </a:p>
        </p:txBody>
      </p:sp>
    </p:spTree>
    <p:custDataLst>
      <p:tags r:id="rId1"/>
    </p:custDataLst>
    <p:extLst>
      <p:ext uri="{BB962C8B-B14F-4D97-AF65-F5344CB8AC3E}">
        <p14:creationId xmlns:p14="http://schemas.microsoft.com/office/powerpoint/2010/main" val="2227792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507481" y="2888342"/>
            <a:ext cx="5227320" cy="3756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21207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Violation Reports Requiring Retaking</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600076" y="2888342"/>
            <a:ext cx="4665707" cy="4233467"/>
          </a:xfrm>
        </p:spPr>
        <p:txBody>
          <a:bodyPr wrap="square" lIns="0" tIns="0" rIns="0" bIns="0" anchor="t">
            <a:spAutoFit/>
          </a:bodyPr>
          <a:lstStyle/>
          <a:p>
            <a:pPr marL="0" indent="0">
              <a:buNone/>
            </a:pPr>
            <a:r>
              <a:rPr lang="en-US" sz="2400" dirty="0"/>
              <a:t>Submit Violation Report within 30 calendar days of </a:t>
            </a:r>
            <a:r>
              <a:rPr lang="en-US" sz="2400" u="sng" dirty="0"/>
              <a:t>discovery or determination</a:t>
            </a:r>
            <a:r>
              <a:rPr lang="en-US" sz="2400" dirty="0"/>
              <a:t> supervision is no longer a viable option</a:t>
            </a:r>
          </a:p>
          <a:p>
            <a:pPr lvl="1"/>
            <a:r>
              <a:rPr lang="en-US" sz="2000" dirty="0"/>
              <a:t>Include Supporting Documentation</a:t>
            </a:r>
          </a:p>
          <a:p>
            <a:pPr lvl="2"/>
            <a:r>
              <a:rPr lang="en-US" sz="1600" dirty="0"/>
              <a:t>Police reports</a:t>
            </a:r>
          </a:p>
          <a:p>
            <a:pPr lvl="2"/>
            <a:r>
              <a:rPr lang="en-US" sz="1600" dirty="0"/>
              <a:t>Toxicology reports</a:t>
            </a:r>
          </a:p>
          <a:p>
            <a:pPr lvl="2"/>
            <a:r>
              <a:rPr lang="en-US" sz="1600" dirty="0"/>
              <a:t>Preliminary findings</a:t>
            </a:r>
          </a:p>
          <a:p>
            <a:pPr lvl="2"/>
            <a:r>
              <a:rPr lang="en-US" sz="1600" dirty="0"/>
              <a:t>Details/Status of infraction</a:t>
            </a:r>
          </a:p>
          <a:p>
            <a:pPr lvl="1"/>
            <a:r>
              <a:rPr lang="en-US" sz="2000" dirty="0"/>
              <a:t>Incentives/Sanctions applied and responses</a:t>
            </a:r>
          </a:p>
          <a:p>
            <a:pPr lvl="1"/>
            <a:r>
              <a:rPr lang="en-US" sz="2000" dirty="0"/>
              <a:t>Ensure ‘Availability’ Status is correct</a:t>
            </a:r>
          </a:p>
          <a:p>
            <a:pPr algn="ctr"/>
            <a:endParaRPr lang="en-US" sz="2400" dirty="0"/>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63</a:t>
            </a:fld>
            <a:endParaRPr lang="en-US">
              <a:solidFill>
                <a:schemeClr val="bg1"/>
              </a:solidFill>
            </a:endParaRPr>
          </a:p>
        </p:txBody>
      </p:sp>
      <p:sp>
        <p:nvSpPr>
          <p:cNvPr id="5" name="Rectangle 4">
            <a:extLst>
              <a:ext uri="{FF2B5EF4-FFF2-40B4-BE49-F238E27FC236}">
                <a16:creationId xmlns:a16="http://schemas.microsoft.com/office/drawing/2014/main" id="{3CAE1D0D-AE59-415C-952C-F2E00CF5190B}"/>
              </a:ext>
            </a:extLst>
          </p:cNvPr>
          <p:cNvSpPr/>
          <p:nvPr/>
        </p:nvSpPr>
        <p:spPr>
          <a:xfrm>
            <a:off x="0" y="1466427"/>
            <a:ext cx="12192000" cy="95165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60697" y="1760639"/>
            <a:ext cx="4405086" cy="36933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Receiving State</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770013"/>
            <a:ext cx="4405086" cy="3323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Sending State</a:t>
            </a:r>
          </a:p>
        </p:txBody>
      </p:sp>
      <p:sp>
        <p:nvSpPr>
          <p:cNvPr id="13" name="Content Placeholder 2">
            <a:extLst>
              <a:ext uri="{FF2B5EF4-FFF2-40B4-BE49-F238E27FC236}">
                <a16:creationId xmlns:a16="http://schemas.microsoft.com/office/drawing/2014/main" id="{CCFEB3EB-D02A-4B2A-9829-29CDD5B66A36}"/>
              </a:ext>
            </a:extLst>
          </p:cNvPr>
          <p:cNvSpPr txBox="1">
            <a:spLocks/>
          </p:cNvSpPr>
          <p:nvPr/>
        </p:nvSpPr>
        <p:spPr>
          <a:xfrm>
            <a:off x="6772275" y="3078991"/>
            <a:ext cx="4819649" cy="2396554"/>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Respond within 10 business days</a:t>
            </a:r>
            <a:endParaRPr lang="en-US" sz="1600" dirty="0"/>
          </a:p>
          <a:p>
            <a:pPr lvl="1"/>
            <a:endParaRPr lang="en-US" sz="1600" dirty="0"/>
          </a:p>
          <a:p>
            <a:pPr marL="457200" lvl="1" indent="0">
              <a:buNone/>
            </a:pPr>
            <a:endParaRPr lang="en-US" sz="2400" dirty="0"/>
          </a:p>
        </p:txBody>
      </p:sp>
      <p:cxnSp>
        <p:nvCxnSpPr>
          <p:cNvPr id="9" name="Straight Arrow Connector 8">
            <a:extLst>
              <a:ext uri="{FF2B5EF4-FFF2-40B4-BE49-F238E27FC236}">
                <a16:creationId xmlns:a16="http://schemas.microsoft.com/office/drawing/2014/main" id="{2ECA7B04-5D1C-4CFE-8990-3D8BD483160F}"/>
              </a:ext>
            </a:extLst>
          </p:cNvPr>
          <p:cNvCxnSpPr>
            <a:cxnSpLocks/>
          </p:cNvCxnSpPr>
          <p:nvPr/>
        </p:nvCxnSpPr>
        <p:spPr>
          <a:xfrm>
            <a:off x="5212653" y="4611335"/>
            <a:ext cx="1378857"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02574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Violation Report Considerations</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64</a:t>
            </a:fld>
            <a:endParaRPr lang="en-US">
              <a:solidFill>
                <a:schemeClr val="bg1"/>
              </a:solidFill>
            </a:endParaRPr>
          </a:p>
        </p:txBody>
      </p:sp>
      <p:sp>
        <p:nvSpPr>
          <p:cNvPr id="9" name="Rectangle 8">
            <a:extLst>
              <a:ext uri="{FF2B5EF4-FFF2-40B4-BE49-F238E27FC236}">
                <a16:creationId xmlns:a16="http://schemas.microsoft.com/office/drawing/2014/main" id="{901C59F4-37F7-49AE-8544-9F12AAF60862}"/>
              </a:ext>
            </a:extLst>
          </p:cNvPr>
          <p:cNvSpPr/>
          <p:nvPr/>
        </p:nvSpPr>
        <p:spPr>
          <a:xfrm>
            <a:off x="457198" y="1900239"/>
            <a:ext cx="2710887" cy="1983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971F06-C746-4813-B581-1EA68A2E538A}"/>
              </a:ext>
            </a:extLst>
          </p:cNvPr>
          <p:cNvSpPr/>
          <p:nvPr/>
        </p:nvSpPr>
        <p:spPr>
          <a:xfrm>
            <a:off x="3308845" y="1900239"/>
            <a:ext cx="2710888" cy="1983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302245-387A-4EDC-90E5-8722D4EE7A5F}"/>
              </a:ext>
            </a:extLst>
          </p:cNvPr>
          <p:cNvSpPr/>
          <p:nvPr/>
        </p:nvSpPr>
        <p:spPr>
          <a:xfrm>
            <a:off x="6160492" y="1900239"/>
            <a:ext cx="2563565" cy="1983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084FE6-2BC4-46CE-B887-F646907FD080}"/>
              </a:ext>
            </a:extLst>
          </p:cNvPr>
          <p:cNvSpPr/>
          <p:nvPr/>
        </p:nvSpPr>
        <p:spPr>
          <a:xfrm>
            <a:off x="9031193" y="1942033"/>
            <a:ext cx="2563565" cy="19420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F968D20-8032-4F44-BC28-8CC5319A8754}"/>
              </a:ext>
            </a:extLst>
          </p:cNvPr>
          <p:cNvSpPr txBox="1">
            <a:spLocks/>
          </p:cNvSpPr>
          <p:nvPr/>
        </p:nvSpPr>
        <p:spPr>
          <a:xfrm>
            <a:off x="692147" y="2228275"/>
            <a:ext cx="2233714" cy="92333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The sending state is only going to know what you tell them.</a:t>
            </a:r>
          </a:p>
        </p:txBody>
      </p:sp>
      <p:sp>
        <p:nvSpPr>
          <p:cNvPr id="36" name="Content Placeholder 2">
            <a:extLst>
              <a:ext uri="{FF2B5EF4-FFF2-40B4-BE49-F238E27FC236}">
                <a16:creationId xmlns:a16="http://schemas.microsoft.com/office/drawing/2014/main" id="{D29A498B-F8BE-4323-8D42-B0FE8774A6D5}"/>
              </a:ext>
            </a:extLst>
          </p:cNvPr>
          <p:cNvSpPr txBox="1">
            <a:spLocks/>
          </p:cNvSpPr>
          <p:nvPr/>
        </p:nvSpPr>
        <p:spPr>
          <a:xfrm>
            <a:off x="3534266" y="2259053"/>
            <a:ext cx="2233714" cy="178510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Use the same detail if reporting to your own authorities.</a:t>
            </a:r>
          </a:p>
          <a:p>
            <a:pPr marL="0" indent="0">
              <a:lnSpc>
                <a:spcPct val="100000"/>
              </a:lnSpc>
              <a:spcBef>
                <a:spcPts val="0"/>
              </a:spcBef>
              <a:spcAft>
                <a:spcPts val="1200"/>
              </a:spcAft>
              <a:buNone/>
            </a:pPr>
            <a:endParaRPr lang="en-US" sz="1800" dirty="0"/>
          </a:p>
          <a:p>
            <a:pPr marL="0" indent="0">
              <a:lnSpc>
                <a:spcPct val="100000"/>
              </a:lnSpc>
              <a:spcBef>
                <a:spcPts val="0"/>
              </a:spcBef>
              <a:spcAft>
                <a:spcPts val="1200"/>
              </a:spcAft>
              <a:buNone/>
            </a:pPr>
            <a:endParaRPr lang="en-US" sz="1800" dirty="0"/>
          </a:p>
        </p:txBody>
      </p:sp>
      <p:sp>
        <p:nvSpPr>
          <p:cNvPr id="39" name="Content Placeholder 2">
            <a:extLst>
              <a:ext uri="{FF2B5EF4-FFF2-40B4-BE49-F238E27FC236}">
                <a16:creationId xmlns:a16="http://schemas.microsoft.com/office/drawing/2014/main" id="{D63F9972-4724-4BA2-AAC8-787C4AF24C23}"/>
              </a:ext>
            </a:extLst>
          </p:cNvPr>
          <p:cNvSpPr txBox="1">
            <a:spLocks/>
          </p:cNvSpPr>
          <p:nvPr/>
        </p:nvSpPr>
        <p:spPr>
          <a:xfrm>
            <a:off x="6270172" y="2228275"/>
            <a:ext cx="2620262" cy="1231106"/>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Specifics on how the behavior would result in revocation of supervision.</a:t>
            </a:r>
          </a:p>
        </p:txBody>
      </p:sp>
      <p:sp>
        <p:nvSpPr>
          <p:cNvPr id="42" name="Content Placeholder 2">
            <a:extLst>
              <a:ext uri="{FF2B5EF4-FFF2-40B4-BE49-F238E27FC236}">
                <a16:creationId xmlns:a16="http://schemas.microsoft.com/office/drawing/2014/main" id="{43CE600A-ADF3-414C-A174-23FBEE96FAD1}"/>
              </a:ext>
            </a:extLst>
          </p:cNvPr>
          <p:cNvSpPr txBox="1">
            <a:spLocks/>
          </p:cNvSpPr>
          <p:nvPr/>
        </p:nvSpPr>
        <p:spPr>
          <a:xfrm>
            <a:off x="9247086" y="2536052"/>
            <a:ext cx="2233714" cy="2769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endParaRPr lang="en-US" sz="1800" dirty="0"/>
          </a:p>
        </p:txBody>
      </p:sp>
      <p:sp>
        <p:nvSpPr>
          <p:cNvPr id="45" name="Content Placeholder 2">
            <a:extLst>
              <a:ext uri="{FF2B5EF4-FFF2-40B4-BE49-F238E27FC236}">
                <a16:creationId xmlns:a16="http://schemas.microsoft.com/office/drawing/2014/main" id="{AB20B3F4-0654-40B6-9C0E-59F84AF36858}"/>
              </a:ext>
            </a:extLst>
          </p:cNvPr>
          <p:cNvSpPr txBox="1">
            <a:spLocks/>
          </p:cNvSpPr>
          <p:nvPr/>
        </p:nvSpPr>
        <p:spPr>
          <a:xfrm>
            <a:off x="6160492" y="5750293"/>
            <a:ext cx="5555256" cy="184666"/>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200" dirty="0">
                <a:solidFill>
                  <a:schemeClr val="bg1">
                    <a:lumMod val="65000"/>
                  </a:schemeClr>
                </a:solidFill>
              </a:rPr>
              <a:t> </a:t>
            </a:r>
          </a:p>
        </p:txBody>
      </p:sp>
      <p:sp>
        <p:nvSpPr>
          <p:cNvPr id="38" name="Oval 37">
            <a:extLst>
              <a:ext uri="{FF2B5EF4-FFF2-40B4-BE49-F238E27FC236}">
                <a16:creationId xmlns:a16="http://schemas.microsoft.com/office/drawing/2014/main" id="{775D0C0F-8DE2-4169-8892-96820F934591}"/>
              </a:ext>
            </a:extLst>
          </p:cNvPr>
          <p:cNvSpPr/>
          <p:nvPr/>
        </p:nvSpPr>
        <p:spPr>
          <a:xfrm>
            <a:off x="557790" y="1165156"/>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67A83EE-1000-4A61-AEE7-A07F6F8BFE7E}"/>
              </a:ext>
            </a:extLst>
          </p:cNvPr>
          <p:cNvSpPr txBox="1"/>
          <p:nvPr/>
        </p:nvSpPr>
        <p:spPr>
          <a:xfrm>
            <a:off x="789709" y="1394226"/>
            <a:ext cx="484909" cy="523220"/>
          </a:xfrm>
          <a:prstGeom prst="rect">
            <a:avLst/>
          </a:prstGeom>
          <a:noFill/>
        </p:spPr>
        <p:txBody>
          <a:bodyPr wrap="square" rtlCol="0">
            <a:spAutoFit/>
          </a:bodyPr>
          <a:lstStyle/>
          <a:p>
            <a:pPr algn="ctr"/>
            <a:r>
              <a:rPr lang="en-US" sz="2800" dirty="0">
                <a:solidFill>
                  <a:schemeClr val="bg1"/>
                </a:solidFill>
              </a:rPr>
              <a:t>1</a:t>
            </a:r>
          </a:p>
        </p:txBody>
      </p:sp>
      <p:sp>
        <p:nvSpPr>
          <p:cNvPr id="48" name="Oval 47">
            <a:extLst>
              <a:ext uri="{FF2B5EF4-FFF2-40B4-BE49-F238E27FC236}">
                <a16:creationId xmlns:a16="http://schemas.microsoft.com/office/drawing/2014/main" id="{9678AE74-A63A-4F01-8F60-E4FBC33380C6}"/>
              </a:ext>
            </a:extLst>
          </p:cNvPr>
          <p:cNvSpPr/>
          <p:nvPr/>
        </p:nvSpPr>
        <p:spPr>
          <a:xfrm>
            <a:off x="3352664" y="1108994"/>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E4DEE20-002B-4A3F-9971-AEF0BA9608B9}"/>
              </a:ext>
            </a:extLst>
          </p:cNvPr>
          <p:cNvSpPr txBox="1"/>
          <p:nvPr/>
        </p:nvSpPr>
        <p:spPr>
          <a:xfrm>
            <a:off x="3591821" y="1342393"/>
            <a:ext cx="484909" cy="523220"/>
          </a:xfrm>
          <a:prstGeom prst="rect">
            <a:avLst/>
          </a:prstGeom>
          <a:noFill/>
        </p:spPr>
        <p:txBody>
          <a:bodyPr wrap="square" rtlCol="0">
            <a:spAutoFit/>
          </a:bodyPr>
          <a:lstStyle/>
          <a:p>
            <a:pPr algn="ctr"/>
            <a:r>
              <a:rPr lang="en-US" sz="2800" dirty="0">
                <a:solidFill>
                  <a:schemeClr val="bg1"/>
                </a:solidFill>
              </a:rPr>
              <a:t>2</a:t>
            </a:r>
          </a:p>
        </p:txBody>
      </p:sp>
      <p:sp>
        <p:nvSpPr>
          <p:cNvPr id="54" name="Oval 53">
            <a:extLst>
              <a:ext uri="{FF2B5EF4-FFF2-40B4-BE49-F238E27FC236}">
                <a16:creationId xmlns:a16="http://schemas.microsoft.com/office/drawing/2014/main" id="{BDC3F7BC-FC2D-4FCF-94ED-CBAE9D2C52D7}"/>
              </a:ext>
            </a:extLst>
          </p:cNvPr>
          <p:cNvSpPr/>
          <p:nvPr/>
        </p:nvSpPr>
        <p:spPr>
          <a:xfrm>
            <a:off x="6250392" y="1089148"/>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68789935-AF82-46BA-9F7F-4BF5877A21D4}"/>
              </a:ext>
            </a:extLst>
          </p:cNvPr>
          <p:cNvSpPr/>
          <p:nvPr/>
        </p:nvSpPr>
        <p:spPr>
          <a:xfrm>
            <a:off x="9250075" y="1107707"/>
            <a:ext cx="963224" cy="96322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3FE2374C-9AFC-4CBF-8B9E-923695713596}"/>
              </a:ext>
            </a:extLst>
          </p:cNvPr>
          <p:cNvSpPr txBox="1"/>
          <p:nvPr/>
        </p:nvSpPr>
        <p:spPr>
          <a:xfrm>
            <a:off x="9489232" y="1299819"/>
            <a:ext cx="484909" cy="523220"/>
          </a:xfrm>
          <a:prstGeom prst="rect">
            <a:avLst/>
          </a:prstGeom>
          <a:noFill/>
        </p:spPr>
        <p:txBody>
          <a:bodyPr wrap="square" rtlCol="0">
            <a:spAutoFit/>
          </a:bodyPr>
          <a:lstStyle/>
          <a:p>
            <a:pPr algn="ctr"/>
            <a:r>
              <a:rPr lang="en-US" sz="2800" dirty="0">
                <a:solidFill>
                  <a:schemeClr val="bg1"/>
                </a:solidFill>
              </a:rPr>
              <a:t>4</a:t>
            </a:r>
          </a:p>
        </p:txBody>
      </p:sp>
      <p:sp>
        <p:nvSpPr>
          <p:cNvPr id="57" name="TextBox 56">
            <a:extLst>
              <a:ext uri="{FF2B5EF4-FFF2-40B4-BE49-F238E27FC236}">
                <a16:creationId xmlns:a16="http://schemas.microsoft.com/office/drawing/2014/main" id="{4DE5A047-4691-4D78-BC77-72030EA4841E}"/>
              </a:ext>
            </a:extLst>
          </p:cNvPr>
          <p:cNvSpPr txBox="1"/>
          <p:nvPr/>
        </p:nvSpPr>
        <p:spPr>
          <a:xfrm>
            <a:off x="6489549" y="1295055"/>
            <a:ext cx="484909" cy="523220"/>
          </a:xfrm>
          <a:prstGeom prst="rect">
            <a:avLst/>
          </a:prstGeom>
          <a:noFill/>
        </p:spPr>
        <p:txBody>
          <a:bodyPr wrap="square" rtlCol="0">
            <a:spAutoFit/>
          </a:bodyPr>
          <a:lstStyle/>
          <a:p>
            <a:pPr algn="ctr"/>
            <a:r>
              <a:rPr lang="en-US" sz="2800" dirty="0">
                <a:solidFill>
                  <a:schemeClr val="bg1"/>
                </a:solidFill>
              </a:rPr>
              <a:t>3</a:t>
            </a:r>
          </a:p>
        </p:txBody>
      </p:sp>
      <p:sp>
        <p:nvSpPr>
          <p:cNvPr id="28" name="Content Placeholder 2">
            <a:extLst>
              <a:ext uri="{FF2B5EF4-FFF2-40B4-BE49-F238E27FC236}">
                <a16:creationId xmlns:a16="http://schemas.microsoft.com/office/drawing/2014/main" id="{74C64242-678C-466C-A47C-4E54EB4F886D}"/>
              </a:ext>
            </a:extLst>
          </p:cNvPr>
          <p:cNvSpPr txBox="1">
            <a:spLocks/>
          </p:cNvSpPr>
          <p:nvPr/>
        </p:nvSpPr>
        <p:spPr>
          <a:xfrm>
            <a:off x="9112573" y="2228275"/>
            <a:ext cx="2233714" cy="196977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102747"/>
                </a:solidFill>
              </a:rPr>
              <a:t>State how and why the option of working with the individual (e.g. intervention)has been exhausted.</a:t>
            </a:r>
          </a:p>
          <a:p>
            <a:pPr marL="0" indent="0">
              <a:lnSpc>
                <a:spcPct val="100000"/>
              </a:lnSpc>
              <a:spcBef>
                <a:spcPts val="0"/>
              </a:spcBef>
              <a:spcAft>
                <a:spcPts val="1200"/>
              </a:spcAft>
              <a:buNone/>
            </a:pPr>
            <a:endParaRPr lang="en-US" sz="1800" dirty="0"/>
          </a:p>
        </p:txBody>
      </p:sp>
      <p:sp>
        <p:nvSpPr>
          <p:cNvPr id="5" name="TextBox 4">
            <a:extLst>
              <a:ext uri="{FF2B5EF4-FFF2-40B4-BE49-F238E27FC236}">
                <a16:creationId xmlns:a16="http://schemas.microsoft.com/office/drawing/2014/main" id="{43803CB3-B42F-4817-9406-6D4EAD9DF574}"/>
              </a:ext>
            </a:extLst>
          </p:cNvPr>
          <p:cNvSpPr txBox="1"/>
          <p:nvPr/>
        </p:nvSpPr>
        <p:spPr>
          <a:xfrm>
            <a:off x="4555066" y="4170340"/>
            <a:ext cx="7160682" cy="2585323"/>
          </a:xfrm>
          <a:prstGeom prst="rect">
            <a:avLst/>
          </a:prstGeom>
          <a:noFill/>
        </p:spPr>
        <p:txBody>
          <a:bodyPr wrap="square" rtlCol="0">
            <a:spAutoFit/>
          </a:bodyPr>
          <a:lstStyle/>
          <a:p>
            <a:pPr marL="285750" indent="-285750">
              <a:buFont typeface="Wingdings" panose="05000000000000000000" pitchFamily="2" charset="2"/>
              <a:buChar char="ü"/>
            </a:pPr>
            <a:r>
              <a:rPr lang="en-US" dirty="0"/>
              <a:t>Violation reported  is revocable behavior </a:t>
            </a:r>
          </a:p>
          <a:p>
            <a:pPr marL="285750" indent="-285750">
              <a:buFont typeface="Wingdings" panose="05000000000000000000" pitchFamily="2" charset="2"/>
              <a:buChar char="ü"/>
            </a:pPr>
            <a:r>
              <a:rPr lang="en-US" dirty="0"/>
              <a:t>“violation would rise to level of revocation because…”  </a:t>
            </a:r>
          </a:p>
          <a:p>
            <a:pPr marL="285750" indent="-285750">
              <a:buFont typeface="Wingdings" panose="05000000000000000000" pitchFamily="2" charset="2"/>
              <a:buChar char="ü"/>
            </a:pPr>
            <a:r>
              <a:rPr lang="en-US" dirty="0"/>
              <a:t>Reported timely</a:t>
            </a:r>
          </a:p>
          <a:p>
            <a:pPr marL="285750" indent="-285750">
              <a:buFont typeface="Wingdings" panose="05000000000000000000" pitchFamily="2" charset="2"/>
              <a:buChar char="ü"/>
            </a:pPr>
            <a:r>
              <a:rPr lang="en-US" dirty="0"/>
              <a:t>Requiring return/retake</a:t>
            </a:r>
          </a:p>
          <a:p>
            <a:pPr marL="285750" indent="-285750">
              <a:buFont typeface="Wingdings" panose="05000000000000000000" pitchFamily="2" charset="2"/>
              <a:buChar char="ü"/>
            </a:pPr>
            <a:r>
              <a:rPr lang="en-US" dirty="0"/>
              <a:t>Availability status accurate</a:t>
            </a:r>
          </a:p>
          <a:p>
            <a:pPr marL="285750" indent="-285750">
              <a:buFont typeface="Wingdings" panose="05000000000000000000" pitchFamily="2" charset="2"/>
              <a:buChar char="ü"/>
            </a:pPr>
            <a:r>
              <a:rPr lang="en-US" dirty="0"/>
              <a:t>Ensure no pending charges exist</a:t>
            </a:r>
          </a:p>
          <a:p>
            <a:pPr marL="285750" indent="-285750">
              <a:buFont typeface="Wingdings" panose="05000000000000000000" pitchFamily="2" charset="2"/>
              <a:buChar char="ü"/>
            </a:pPr>
            <a:r>
              <a:rPr lang="en-US" dirty="0"/>
              <a:t>Supporting documentation included</a:t>
            </a:r>
          </a:p>
          <a:p>
            <a:pPr marL="285750" indent="-285750">
              <a:buFont typeface="Wingdings" panose="05000000000000000000" pitchFamily="2" charset="2"/>
              <a:buChar char="ü"/>
            </a:pPr>
            <a:r>
              <a:rPr lang="en-US" dirty="0"/>
              <a:t>“Story” provided on why supervision is not successful</a:t>
            </a:r>
          </a:p>
          <a:p>
            <a:pPr marL="285750" indent="-285750">
              <a:buFont typeface="Wingdings" panose="05000000000000000000" pitchFamily="2" charset="2"/>
              <a:buChar char="ü"/>
            </a:pPr>
            <a:r>
              <a:rPr lang="en-US" dirty="0"/>
              <a:t>Review supervised individual profile to ensure consistency/accuracy</a:t>
            </a:r>
          </a:p>
        </p:txBody>
      </p:sp>
      <p:pic>
        <p:nvPicPr>
          <p:cNvPr id="11" name="Picture 10" descr="A picture containing text, document&#10;&#10;Description automatically generated">
            <a:extLst>
              <a:ext uri="{FF2B5EF4-FFF2-40B4-BE49-F238E27FC236}">
                <a16:creationId xmlns:a16="http://schemas.microsoft.com/office/drawing/2014/main" id="{217C8F16-22EA-4F74-A7F1-7D5C9F10D76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7885" y="4619181"/>
            <a:ext cx="4429125" cy="1428750"/>
          </a:xfrm>
          <a:prstGeom prst="rect">
            <a:avLst/>
          </a:prstGeom>
        </p:spPr>
      </p:pic>
    </p:spTree>
    <p:custDataLst>
      <p:tags r:id="rId1"/>
    </p:custDataLst>
    <p:extLst>
      <p:ext uri="{BB962C8B-B14F-4D97-AF65-F5344CB8AC3E}">
        <p14:creationId xmlns:p14="http://schemas.microsoft.com/office/powerpoint/2010/main" val="783072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653893" y="2507348"/>
            <a:ext cx="5080908" cy="39855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0" y="2418080"/>
            <a:ext cx="5257799" cy="40296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Violation Reports Requiring Retaking</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65</a:t>
            </a:fld>
            <a:endParaRPr lang="en-US">
              <a:solidFill>
                <a:schemeClr val="bg1"/>
              </a:solidFill>
            </a:endParaRPr>
          </a:p>
        </p:txBody>
      </p:sp>
      <p:sp>
        <p:nvSpPr>
          <p:cNvPr id="5" name="Rectangle 4">
            <a:extLst>
              <a:ext uri="{FF2B5EF4-FFF2-40B4-BE49-F238E27FC236}">
                <a16:creationId xmlns:a16="http://schemas.microsoft.com/office/drawing/2014/main" id="{3CAE1D0D-AE59-415C-952C-F2E00CF5190B}"/>
              </a:ext>
            </a:extLst>
          </p:cNvPr>
          <p:cNvSpPr/>
          <p:nvPr/>
        </p:nvSpPr>
        <p:spPr>
          <a:xfrm>
            <a:off x="0" y="1466427"/>
            <a:ext cx="12192000" cy="95165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60697" y="1760639"/>
            <a:ext cx="4405086" cy="36933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Receiving State</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770013"/>
            <a:ext cx="4405086" cy="3323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Sending State</a:t>
            </a:r>
          </a:p>
        </p:txBody>
      </p:sp>
      <p:sp>
        <p:nvSpPr>
          <p:cNvPr id="15" name="TextBox 14">
            <a:extLst>
              <a:ext uri="{FF2B5EF4-FFF2-40B4-BE49-F238E27FC236}">
                <a16:creationId xmlns:a16="http://schemas.microsoft.com/office/drawing/2014/main" id="{8797EC35-13AE-46C4-9C94-B72FCD8331D2}"/>
              </a:ext>
            </a:extLst>
          </p:cNvPr>
          <p:cNvSpPr txBox="1"/>
          <p:nvPr/>
        </p:nvSpPr>
        <p:spPr>
          <a:xfrm>
            <a:off x="2028782" y="6447715"/>
            <a:ext cx="8277793" cy="369332"/>
          </a:xfrm>
          <a:prstGeom prst="rect">
            <a:avLst/>
          </a:prstGeom>
          <a:noFill/>
        </p:spPr>
        <p:txBody>
          <a:bodyPr wrap="square" rtlCol="0">
            <a:spAutoFit/>
          </a:bodyPr>
          <a:lstStyle/>
          <a:p>
            <a:r>
              <a:rPr lang="en-US" b="1" i="1" dirty="0"/>
              <a:t>Be sure to use addendums for ALL subsequent violation correspondence</a:t>
            </a:r>
          </a:p>
        </p:txBody>
      </p:sp>
      <p:pic>
        <p:nvPicPr>
          <p:cNvPr id="16" name="Picture 15">
            <a:extLst>
              <a:ext uri="{FF2B5EF4-FFF2-40B4-BE49-F238E27FC236}">
                <a16:creationId xmlns:a16="http://schemas.microsoft.com/office/drawing/2014/main" id="{D2660C89-91AA-4FA1-93B3-E40EE9E1C997}"/>
              </a:ext>
            </a:extLst>
          </p:cNvPr>
          <p:cNvPicPr/>
          <p:nvPr/>
        </p:nvPicPr>
        <p:blipFill rotWithShape="1">
          <a:blip r:embed="rId4"/>
          <a:srcRect l="16922" t="42654" r="27957" b="27022"/>
          <a:stretch/>
        </p:blipFill>
        <p:spPr bwMode="auto">
          <a:xfrm>
            <a:off x="1016032" y="2699948"/>
            <a:ext cx="4267200" cy="1620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9D57DFB1-3900-4AAC-952D-D402D892AC5B}"/>
              </a:ext>
            </a:extLst>
          </p:cNvPr>
          <p:cNvPicPr>
            <a:picLocks noChangeAspect="1"/>
          </p:cNvPicPr>
          <p:nvPr/>
        </p:nvPicPr>
        <p:blipFill>
          <a:blip r:embed="rId5"/>
          <a:stretch>
            <a:fillRect/>
          </a:stretch>
        </p:blipFill>
        <p:spPr>
          <a:xfrm>
            <a:off x="7225393" y="2894767"/>
            <a:ext cx="4120894" cy="3165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547E4DC4-5C95-4203-BB02-20A2C487B8D3}"/>
              </a:ext>
            </a:extLst>
          </p:cNvPr>
          <p:cNvPicPr>
            <a:picLocks noChangeAspect="1"/>
          </p:cNvPicPr>
          <p:nvPr/>
        </p:nvPicPr>
        <p:blipFill rotWithShape="1">
          <a:blip r:embed="rId6"/>
          <a:srcRect r="46116" b="56151"/>
          <a:stretch/>
        </p:blipFill>
        <p:spPr>
          <a:xfrm>
            <a:off x="1349850" y="4602027"/>
            <a:ext cx="3599565" cy="1673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706266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A9C023-C96A-4A0C-B986-4CEC1EDF3120}"/>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Violation Reports Probable Cause Status</a:t>
            </a:r>
          </a:p>
        </p:txBody>
      </p:sp>
      <p:sp>
        <p:nvSpPr>
          <p:cNvPr id="5" name="Rectangle 4">
            <a:extLst>
              <a:ext uri="{FF2B5EF4-FFF2-40B4-BE49-F238E27FC236}">
                <a16:creationId xmlns:a16="http://schemas.microsoft.com/office/drawing/2014/main" id="{7B49C0CC-D19E-4369-B0BA-38477A92AD03}"/>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3">
            <a:extLst>
              <a:ext uri="{FF2B5EF4-FFF2-40B4-BE49-F238E27FC236}">
                <a16:creationId xmlns:a16="http://schemas.microsoft.com/office/drawing/2014/main" id="{397F11C2-2596-4F5F-B577-97E1654455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 t="18265" r="53485" b="11733"/>
          <a:stretch/>
        </p:blipFill>
        <p:spPr bwMode="auto">
          <a:xfrm>
            <a:off x="635058" y="1455071"/>
            <a:ext cx="3671908" cy="3822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D9A496C5-1E5C-4BEB-AA9D-CC61840D3563}"/>
              </a:ext>
            </a:extLst>
          </p:cNvPr>
          <p:cNvSpPr txBox="1"/>
          <p:nvPr/>
        </p:nvSpPr>
        <p:spPr>
          <a:xfrm>
            <a:off x="6414346" y="1490007"/>
            <a:ext cx="5630256" cy="3877985"/>
          </a:xfrm>
          <a:prstGeom prst="rect">
            <a:avLst/>
          </a:prstGeom>
          <a:solidFill>
            <a:schemeClr val="bg1">
              <a:lumMod val="75000"/>
            </a:schemeClr>
          </a:solidFill>
        </p:spPr>
        <p:txBody>
          <a:bodyPr wrap="square" rtlCol="0">
            <a:spAutoFit/>
          </a:bodyPr>
          <a:lstStyle/>
          <a:p>
            <a:r>
              <a:rPr lang="en-US" sz="2400" dirty="0"/>
              <a:t>Probable Cause Status</a:t>
            </a:r>
            <a:endParaRPr lang="en-US" sz="2400" b="1" u="sng" dirty="0"/>
          </a:p>
          <a:p>
            <a:endParaRPr lang="en-US" sz="2400" i="1" dirty="0"/>
          </a:p>
          <a:p>
            <a:r>
              <a:rPr lang="en-US" dirty="0"/>
              <a:t>When there is a </a:t>
            </a:r>
            <a:r>
              <a:rPr lang="en-US" u="sng" dirty="0"/>
              <a:t>possibility</a:t>
            </a:r>
            <a:r>
              <a:rPr lang="en-US" dirty="0"/>
              <a:t> of revocation of supervision once retaken/returned to the sending state, the supervised individual has a RIGHT to a PC hearing near where the alleged violations occurred prior to retaking </a:t>
            </a:r>
          </a:p>
          <a:p>
            <a:endParaRPr lang="en-US" dirty="0"/>
          </a:p>
          <a:p>
            <a:r>
              <a:rPr lang="en-US" dirty="0"/>
              <a:t>Not required if violation is new conviction</a:t>
            </a:r>
          </a:p>
          <a:p>
            <a:endParaRPr lang="en-US" dirty="0"/>
          </a:p>
          <a:p>
            <a:r>
              <a:rPr lang="en-US" dirty="0"/>
              <a:t>Although not required without request from sending state, establishing PC should be expected prior to retaking</a:t>
            </a:r>
          </a:p>
          <a:p>
            <a:endParaRPr lang="en-US" i="1" dirty="0"/>
          </a:p>
          <a:p>
            <a:r>
              <a:rPr lang="en-US" i="1" dirty="0"/>
              <a:t>Additional PC Training in next section</a:t>
            </a:r>
          </a:p>
        </p:txBody>
      </p:sp>
      <p:sp>
        <p:nvSpPr>
          <p:cNvPr id="8" name="TextBox 7">
            <a:extLst>
              <a:ext uri="{FF2B5EF4-FFF2-40B4-BE49-F238E27FC236}">
                <a16:creationId xmlns:a16="http://schemas.microsoft.com/office/drawing/2014/main" id="{9D278289-C49F-4BF2-9E3D-CDF1B330745D}"/>
              </a:ext>
            </a:extLst>
          </p:cNvPr>
          <p:cNvSpPr txBox="1"/>
          <p:nvPr/>
        </p:nvSpPr>
        <p:spPr>
          <a:xfrm>
            <a:off x="3566500" y="2417294"/>
            <a:ext cx="2605001" cy="2677656"/>
          </a:xfrm>
          <a:prstGeom prst="rect">
            <a:avLst/>
          </a:prstGeom>
          <a:solidFill>
            <a:srgbClr val="102747"/>
          </a:solidFill>
        </p:spPr>
        <p:txBody>
          <a:bodyPr wrap="square" rtlCol="0">
            <a:spAutoFit/>
          </a:bodyPr>
          <a:lstStyle/>
          <a:p>
            <a:r>
              <a:rPr lang="en-US" sz="1400" dirty="0">
                <a:solidFill>
                  <a:schemeClr val="bg1"/>
                </a:solidFill>
              </a:rPr>
              <a:t>Waiver must include admission of a violation that would result in pursuance of revocation of supervision in YOUR STATE.</a:t>
            </a:r>
          </a:p>
          <a:p>
            <a:endParaRPr lang="en-US" sz="1400" dirty="0">
              <a:solidFill>
                <a:schemeClr val="bg1"/>
              </a:solidFill>
            </a:endParaRPr>
          </a:p>
          <a:p>
            <a:r>
              <a:rPr lang="en-US" sz="1400" dirty="0">
                <a:solidFill>
                  <a:schemeClr val="bg1"/>
                </a:solidFill>
              </a:rPr>
              <a:t>Hearing Reports must comply with Rule 5.108 and hearing officer must conclude there is probable cause of a violation that would result in pursuance of revocation of supervision in YOUR STATE.</a:t>
            </a:r>
          </a:p>
        </p:txBody>
      </p:sp>
      <p:sp>
        <p:nvSpPr>
          <p:cNvPr id="9" name="TextBox 8">
            <a:extLst>
              <a:ext uri="{FF2B5EF4-FFF2-40B4-BE49-F238E27FC236}">
                <a16:creationId xmlns:a16="http://schemas.microsoft.com/office/drawing/2014/main" id="{A24E534E-FEB0-4C17-9646-E54A72231827}"/>
              </a:ext>
            </a:extLst>
          </p:cNvPr>
          <p:cNvSpPr txBox="1"/>
          <p:nvPr/>
        </p:nvSpPr>
        <p:spPr>
          <a:xfrm>
            <a:off x="275771" y="6034597"/>
            <a:ext cx="11619818" cy="523220"/>
          </a:xfrm>
          <a:prstGeom prst="rect">
            <a:avLst/>
          </a:prstGeom>
          <a:noFill/>
        </p:spPr>
        <p:txBody>
          <a:bodyPr wrap="square" rtlCol="0">
            <a:spAutoFit/>
          </a:bodyPr>
          <a:lstStyle/>
          <a:p>
            <a:pPr algn="ctr"/>
            <a:r>
              <a:rPr lang="en-US" sz="2800" i="1" dirty="0"/>
              <a:t>Update/Add PC information anytime via Addendum to Violation Report    </a:t>
            </a:r>
          </a:p>
        </p:txBody>
      </p:sp>
      <p:sp>
        <p:nvSpPr>
          <p:cNvPr id="2" name="Slide Number Placeholder 1">
            <a:extLst>
              <a:ext uri="{FF2B5EF4-FFF2-40B4-BE49-F238E27FC236}">
                <a16:creationId xmlns:a16="http://schemas.microsoft.com/office/drawing/2014/main" id="{BD4E4F7C-E8D9-4CD9-9C1A-86A56F561847}"/>
              </a:ext>
            </a:extLst>
          </p:cNvPr>
          <p:cNvSpPr>
            <a:spLocks noGrp="1"/>
          </p:cNvSpPr>
          <p:nvPr>
            <p:ph type="sldNum" sz="quarter" idx="12"/>
          </p:nvPr>
        </p:nvSpPr>
        <p:spPr/>
        <p:txBody>
          <a:bodyPr/>
          <a:lstStyle/>
          <a:p>
            <a:fld id="{270D53C3-D890-4AF1-9878-19640C9CFA2D}" type="slidenum">
              <a:rPr lang="en-US" smtClean="0"/>
              <a:t>66</a:t>
            </a:fld>
            <a:endParaRPr lang="en-US"/>
          </a:p>
        </p:txBody>
      </p:sp>
    </p:spTree>
    <p:custDataLst>
      <p:tags r:id="rId1"/>
    </p:custDataLst>
    <p:extLst>
      <p:ext uri="{BB962C8B-B14F-4D97-AF65-F5344CB8AC3E}">
        <p14:creationId xmlns:p14="http://schemas.microsoft.com/office/powerpoint/2010/main" val="551746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5FE182-3D0F-4178-85B1-B43E88693756}"/>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Violation Reports Location &amp; Availability </a:t>
            </a:r>
          </a:p>
        </p:txBody>
      </p:sp>
      <p:sp>
        <p:nvSpPr>
          <p:cNvPr id="5" name="Rectangle 4">
            <a:extLst>
              <a:ext uri="{FF2B5EF4-FFF2-40B4-BE49-F238E27FC236}">
                <a16:creationId xmlns:a16="http://schemas.microsoft.com/office/drawing/2014/main" id="{CF28144F-D316-4FD0-B204-85DE7414FB1D}"/>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3">
            <a:extLst>
              <a:ext uri="{FF2B5EF4-FFF2-40B4-BE49-F238E27FC236}">
                <a16:creationId xmlns:a16="http://schemas.microsoft.com/office/drawing/2014/main" id="{846287F4-FCE8-4016-883A-3B499F1BB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839" y="1483806"/>
            <a:ext cx="4948544" cy="3043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45E32A2E-2AE9-4D6C-A794-60EEF75E4706}"/>
              </a:ext>
            </a:extLst>
          </p:cNvPr>
          <p:cNvSpPr txBox="1"/>
          <p:nvPr/>
        </p:nvSpPr>
        <p:spPr>
          <a:xfrm>
            <a:off x="2804783" y="4944700"/>
            <a:ext cx="7315200" cy="1015663"/>
          </a:xfrm>
          <a:prstGeom prst="rect">
            <a:avLst/>
          </a:prstGeom>
          <a:solidFill>
            <a:srgbClr val="102747"/>
          </a:solidFill>
          <a:ln>
            <a:solidFill>
              <a:schemeClr val="accent1"/>
            </a:solidFill>
          </a:ln>
        </p:spPr>
        <p:txBody>
          <a:bodyPr wrap="square" rtlCol="0">
            <a:spAutoFit/>
          </a:bodyPr>
          <a:lstStyle/>
          <a:p>
            <a:pPr algn="ctr"/>
            <a:r>
              <a:rPr lang="en-US" sz="2000" i="1" dirty="0">
                <a:solidFill>
                  <a:schemeClr val="bg1"/>
                </a:solidFill>
              </a:rPr>
              <a:t>supervised individual is NOT Available if there are pending Violent Crime or Felony Charges unless states (stakeholders) mutually agree</a:t>
            </a:r>
          </a:p>
          <a:p>
            <a:pPr algn="ctr"/>
            <a:r>
              <a:rPr lang="en-US" sz="2000" i="1" dirty="0">
                <a:solidFill>
                  <a:schemeClr val="bg1"/>
                </a:solidFill>
              </a:rPr>
              <a:t>  See Rule 5.101-1</a:t>
            </a:r>
          </a:p>
        </p:txBody>
      </p:sp>
      <p:sp>
        <p:nvSpPr>
          <p:cNvPr id="8" name="TextBox 7">
            <a:extLst>
              <a:ext uri="{FF2B5EF4-FFF2-40B4-BE49-F238E27FC236}">
                <a16:creationId xmlns:a16="http://schemas.microsoft.com/office/drawing/2014/main" id="{707B4698-6FB3-446F-95C0-D3836CE81A53}"/>
              </a:ext>
            </a:extLst>
          </p:cNvPr>
          <p:cNvSpPr txBox="1"/>
          <p:nvPr/>
        </p:nvSpPr>
        <p:spPr>
          <a:xfrm>
            <a:off x="7563335" y="2036254"/>
            <a:ext cx="3240439" cy="2308324"/>
          </a:xfrm>
          <a:prstGeom prst="rect">
            <a:avLst/>
          </a:prstGeom>
          <a:solidFill>
            <a:srgbClr val="102747"/>
          </a:solidFill>
          <a:ln>
            <a:solidFill>
              <a:schemeClr val="accent1"/>
            </a:solidFill>
          </a:ln>
        </p:spPr>
        <p:txBody>
          <a:bodyPr wrap="square" rtlCol="0">
            <a:spAutoFit/>
          </a:bodyPr>
          <a:lstStyle/>
          <a:p>
            <a:pPr algn="ctr"/>
            <a:r>
              <a:rPr lang="en-US" sz="2400" dirty="0">
                <a:solidFill>
                  <a:schemeClr val="bg1"/>
                </a:solidFill>
              </a:rPr>
              <a:t>Available for retaking?</a:t>
            </a:r>
          </a:p>
          <a:p>
            <a:pPr algn="ctr"/>
            <a:endParaRPr lang="en-US" sz="2400" dirty="0">
              <a:solidFill>
                <a:schemeClr val="bg1"/>
              </a:solidFill>
            </a:endParaRPr>
          </a:p>
          <a:p>
            <a:pPr algn="ctr"/>
            <a:r>
              <a:rPr lang="en-US" sz="2400" dirty="0">
                <a:solidFill>
                  <a:schemeClr val="bg1"/>
                </a:solidFill>
              </a:rPr>
              <a:t>Yes=there is nothing holding the supervised individual in the receiving state</a:t>
            </a:r>
          </a:p>
        </p:txBody>
      </p:sp>
      <p:sp>
        <p:nvSpPr>
          <p:cNvPr id="9" name="TextBox 8">
            <a:extLst>
              <a:ext uri="{FF2B5EF4-FFF2-40B4-BE49-F238E27FC236}">
                <a16:creationId xmlns:a16="http://schemas.microsoft.com/office/drawing/2014/main" id="{BBFFDA36-1FC1-406B-91ED-049E3B569B23}"/>
              </a:ext>
            </a:extLst>
          </p:cNvPr>
          <p:cNvSpPr txBox="1"/>
          <p:nvPr/>
        </p:nvSpPr>
        <p:spPr>
          <a:xfrm>
            <a:off x="275771" y="6034597"/>
            <a:ext cx="11619818" cy="523220"/>
          </a:xfrm>
          <a:prstGeom prst="rect">
            <a:avLst/>
          </a:prstGeom>
          <a:noFill/>
        </p:spPr>
        <p:txBody>
          <a:bodyPr wrap="square" rtlCol="0">
            <a:spAutoFit/>
          </a:bodyPr>
          <a:lstStyle/>
          <a:p>
            <a:pPr algn="ctr"/>
            <a:r>
              <a:rPr lang="en-US" sz="2800" i="1"/>
              <a:t>Update Location information </a:t>
            </a:r>
            <a:r>
              <a:rPr lang="en-US" sz="2800" i="1" dirty="0"/>
              <a:t>anytime via Addendum to Violation Report    </a:t>
            </a:r>
          </a:p>
        </p:txBody>
      </p:sp>
      <p:pic>
        <p:nvPicPr>
          <p:cNvPr id="10" name="Picture 9" descr="Clipart - &lt;strong&gt;Stop&lt;/strong&gt; Sign">
            <a:extLst>
              <a:ext uri="{FF2B5EF4-FFF2-40B4-BE49-F238E27FC236}">
                <a16:creationId xmlns:a16="http://schemas.microsoft.com/office/drawing/2014/main" id="{1E49DFD2-2631-4886-8FC0-68949102F8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2017" y="4912249"/>
            <a:ext cx="1080563" cy="1080563"/>
          </a:xfrm>
          <a:prstGeom prst="rect">
            <a:avLst/>
          </a:prstGeom>
        </p:spPr>
      </p:pic>
      <p:sp>
        <p:nvSpPr>
          <p:cNvPr id="2" name="Slide Number Placeholder 1">
            <a:extLst>
              <a:ext uri="{FF2B5EF4-FFF2-40B4-BE49-F238E27FC236}">
                <a16:creationId xmlns:a16="http://schemas.microsoft.com/office/drawing/2014/main" id="{FA0ADADC-6BD7-4372-9855-FCB18E2F430B}"/>
              </a:ext>
            </a:extLst>
          </p:cNvPr>
          <p:cNvSpPr>
            <a:spLocks noGrp="1"/>
          </p:cNvSpPr>
          <p:nvPr>
            <p:ph type="sldNum" sz="quarter" idx="12"/>
          </p:nvPr>
        </p:nvSpPr>
        <p:spPr/>
        <p:txBody>
          <a:bodyPr/>
          <a:lstStyle/>
          <a:p>
            <a:fld id="{270D53C3-D890-4AF1-9878-19640C9CFA2D}" type="slidenum">
              <a:rPr lang="en-US" smtClean="0"/>
              <a:t>67</a:t>
            </a:fld>
            <a:endParaRPr lang="en-US"/>
          </a:p>
        </p:txBody>
      </p:sp>
    </p:spTree>
    <p:custDataLst>
      <p:tags r:id="rId1"/>
    </p:custDataLst>
    <p:extLst>
      <p:ext uri="{BB962C8B-B14F-4D97-AF65-F5344CB8AC3E}">
        <p14:creationId xmlns:p14="http://schemas.microsoft.com/office/powerpoint/2010/main" val="4140904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507481" y="2888342"/>
            <a:ext cx="5227320" cy="3756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21207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Absconder Violation Reports</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600076" y="2888342"/>
            <a:ext cx="4665707" cy="4349909"/>
          </a:xfrm>
        </p:spPr>
        <p:txBody>
          <a:bodyPr wrap="square" lIns="0" tIns="0" rIns="0" bIns="0" anchor="t">
            <a:spAutoFit/>
          </a:bodyPr>
          <a:lstStyle/>
          <a:p>
            <a:pPr marL="0" indent="0">
              <a:buNone/>
            </a:pPr>
            <a:r>
              <a:rPr lang="en-US" sz="2000" dirty="0"/>
              <a:t>Supervised individual not located after completing the following activities: </a:t>
            </a:r>
          </a:p>
          <a:p>
            <a:r>
              <a:rPr lang="en-US" sz="1600" dirty="0"/>
              <a:t>Document ALL communication attempts </a:t>
            </a:r>
          </a:p>
          <a:p>
            <a:r>
              <a:rPr lang="en-US" sz="1600" dirty="0"/>
              <a:t>Conduct a field contact at last known place of residence;</a:t>
            </a:r>
          </a:p>
          <a:p>
            <a:r>
              <a:rPr lang="en-US" sz="1600" dirty="0"/>
              <a:t>Contact last known place of employment; if applicable;</a:t>
            </a:r>
          </a:p>
          <a:p>
            <a:r>
              <a:rPr lang="en-US" sz="1600" dirty="0"/>
              <a:t>Contact known family members and collateral contacts (must include those identified in original transfer request.)</a:t>
            </a:r>
          </a:p>
          <a:p>
            <a:pPr>
              <a:buFont typeface="Wingdings" panose="05000000000000000000" pitchFamily="2" charset="2"/>
              <a:buChar char="Ø"/>
            </a:pPr>
            <a:r>
              <a:rPr lang="en-US" sz="1600" dirty="0"/>
              <a:t>Submit Violation Report (DETAIL Activities     )</a:t>
            </a:r>
          </a:p>
          <a:p>
            <a:pPr>
              <a:buFont typeface="Wingdings" panose="05000000000000000000" pitchFamily="2" charset="2"/>
              <a:buChar char="Ø"/>
            </a:pPr>
            <a:r>
              <a:rPr lang="en-US" sz="1600" dirty="0"/>
              <a:t>Submit Case Closure</a:t>
            </a:r>
          </a:p>
          <a:p>
            <a:pPr marL="0" indent="0">
              <a:buNone/>
            </a:pPr>
            <a:endParaRPr lang="en-US" sz="1600" dirty="0"/>
          </a:p>
          <a:p>
            <a:pPr algn="ctr"/>
            <a:endParaRPr lang="en-US" sz="2400" dirty="0"/>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68</a:t>
            </a:fld>
            <a:endParaRPr lang="en-US">
              <a:solidFill>
                <a:schemeClr val="bg1"/>
              </a:solidFill>
            </a:endParaRPr>
          </a:p>
        </p:txBody>
      </p:sp>
      <p:sp>
        <p:nvSpPr>
          <p:cNvPr id="5" name="Rectangle 4">
            <a:extLst>
              <a:ext uri="{FF2B5EF4-FFF2-40B4-BE49-F238E27FC236}">
                <a16:creationId xmlns:a16="http://schemas.microsoft.com/office/drawing/2014/main" id="{3CAE1D0D-AE59-415C-952C-F2E00CF5190B}"/>
              </a:ext>
            </a:extLst>
          </p:cNvPr>
          <p:cNvSpPr/>
          <p:nvPr/>
        </p:nvSpPr>
        <p:spPr>
          <a:xfrm>
            <a:off x="0" y="1466427"/>
            <a:ext cx="12192000" cy="95165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60697" y="1760639"/>
            <a:ext cx="4405086" cy="36933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Receiving State</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770013"/>
            <a:ext cx="4405086" cy="3323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Sending State</a:t>
            </a:r>
          </a:p>
        </p:txBody>
      </p:sp>
      <p:sp>
        <p:nvSpPr>
          <p:cNvPr id="13" name="Content Placeholder 2">
            <a:extLst>
              <a:ext uri="{FF2B5EF4-FFF2-40B4-BE49-F238E27FC236}">
                <a16:creationId xmlns:a16="http://schemas.microsoft.com/office/drawing/2014/main" id="{CCFEB3EB-D02A-4B2A-9829-29CDD5B66A36}"/>
              </a:ext>
            </a:extLst>
          </p:cNvPr>
          <p:cNvSpPr txBox="1">
            <a:spLocks/>
          </p:cNvSpPr>
          <p:nvPr/>
        </p:nvSpPr>
        <p:spPr>
          <a:xfrm>
            <a:off x="6772275" y="3429000"/>
            <a:ext cx="4819649" cy="1982594"/>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Issue Warrant within 15 business days</a:t>
            </a:r>
          </a:p>
          <a:p>
            <a:pPr marL="0" indent="0">
              <a:buNone/>
            </a:pPr>
            <a:r>
              <a:rPr lang="en-US" sz="2400" dirty="0"/>
              <a:t>Enter Warrant Details on supervised individual Profile</a:t>
            </a:r>
          </a:p>
          <a:p>
            <a:pPr marL="0" indent="0">
              <a:buNone/>
            </a:pPr>
            <a:endParaRPr lang="en-US" sz="2400" dirty="0"/>
          </a:p>
          <a:p>
            <a:pPr marL="457200" lvl="1" indent="0">
              <a:buNone/>
            </a:pPr>
            <a:endParaRPr lang="en-US" sz="2400" dirty="0"/>
          </a:p>
        </p:txBody>
      </p:sp>
      <p:cxnSp>
        <p:nvCxnSpPr>
          <p:cNvPr id="9" name="Straight Arrow Connector 8">
            <a:extLst>
              <a:ext uri="{FF2B5EF4-FFF2-40B4-BE49-F238E27FC236}">
                <a16:creationId xmlns:a16="http://schemas.microsoft.com/office/drawing/2014/main" id="{2ECA7B04-5D1C-4CFE-8990-3D8BD483160F}"/>
              </a:ext>
            </a:extLst>
          </p:cNvPr>
          <p:cNvCxnSpPr>
            <a:cxnSpLocks/>
          </p:cNvCxnSpPr>
          <p:nvPr/>
        </p:nvCxnSpPr>
        <p:spPr>
          <a:xfrm>
            <a:off x="5212653" y="4611335"/>
            <a:ext cx="1378857"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Arrow Up with solid fill">
            <a:extLst>
              <a:ext uri="{FF2B5EF4-FFF2-40B4-BE49-F238E27FC236}">
                <a16:creationId xmlns:a16="http://schemas.microsoft.com/office/drawing/2014/main" id="{1EB4797A-E1A9-44DB-99EA-3A06469D06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2693" y="5701453"/>
            <a:ext cx="331894" cy="331894"/>
          </a:xfrm>
          <a:prstGeom prst="rect">
            <a:avLst/>
          </a:prstGeom>
        </p:spPr>
      </p:pic>
      <p:sp>
        <p:nvSpPr>
          <p:cNvPr id="15" name="TextBox 1">
            <a:extLst>
              <a:ext uri="{FF2B5EF4-FFF2-40B4-BE49-F238E27FC236}">
                <a16:creationId xmlns:a16="http://schemas.microsoft.com/office/drawing/2014/main" id="{484E32F1-1547-4443-AD8A-CD99868BA126}"/>
              </a:ext>
            </a:extLst>
          </p:cNvPr>
          <p:cNvSpPr txBox="1">
            <a:spLocks noChangeArrowheads="1"/>
          </p:cNvSpPr>
          <p:nvPr/>
        </p:nvSpPr>
        <p:spPr bwMode="auto">
          <a:xfrm>
            <a:off x="6772275" y="319762"/>
            <a:ext cx="5022646" cy="954107"/>
          </a:xfrm>
          <a:prstGeom prst="rect">
            <a:avLst/>
          </a:prstGeom>
          <a:solidFill>
            <a:srgbClr val="102747"/>
          </a:solidFill>
          <a:ln>
            <a:noFill/>
          </a:ln>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1400" b="1" i="1" dirty="0">
                <a:solidFill>
                  <a:schemeClr val="bg1"/>
                </a:solidFill>
              </a:rPr>
              <a:t>Abscond</a:t>
            </a:r>
            <a:r>
              <a:rPr lang="en-US" altLang="en-US" sz="1400" i="1" dirty="0">
                <a:solidFill>
                  <a:schemeClr val="bg1"/>
                </a:solidFill>
              </a:rPr>
              <a:t> means to be absent from the supervised individual’s approved place of residence and employment; and failing to comply with reporting requirements.  </a:t>
            </a:r>
          </a:p>
          <a:p>
            <a:pPr eaLnBrk="1" hangingPunct="1"/>
            <a:r>
              <a:rPr lang="en-US" altLang="en-US" sz="1400" i="1" dirty="0">
                <a:solidFill>
                  <a:schemeClr val="bg1"/>
                </a:solidFill>
              </a:rPr>
              <a:t>Rule 1.101 Definitions</a:t>
            </a:r>
          </a:p>
        </p:txBody>
      </p:sp>
      <p:pic>
        <p:nvPicPr>
          <p:cNvPr id="16" name="Picture 15">
            <a:extLst>
              <a:ext uri="{FF2B5EF4-FFF2-40B4-BE49-F238E27FC236}">
                <a16:creationId xmlns:a16="http://schemas.microsoft.com/office/drawing/2014/main" id="{F380EAB1-04E0-1E7B-1554-3E36A90F9DD9}"/>
              </a:ext>
            </a:extLst>
          </p:cNvPr>
          <p:cNvPicPr>
            <a:picLocks noChangeAspect="1"/>
          </p:cNvPicPr>
          <p:nvPr/>
        </p:nvPicPr>
        <p:blipFill rotWithShape="1">
          <a:blip r:embed="rId6"/>
          <a:srcRect b="8036"/>
          <a:stretch/>
        </p:blipFill>
        <p:spPr>
          <a:xfrm>
            <a:off x="7653657" y="4624815"/>
            <a:ext cx="2971901" cy="2015698"/>
          </a:xfrm>
          <a:prstGeom prst="rect">
            <a:avLst/>
          </a:prstGeom>
        </p:spPr>
      </p:pic>
    </p:spTree>
    <p:custDataLst>
      <p:tags r:id="rId1"/>
    </p:custDataLst>
    <p:extLst>
      <p:ext uri="{BB962C8B-B14F-4D97-AF65-F5344CB8AC3E}">
        <p14:creationId xmlns:p14="http://schemas.microsoft.com/office/powerpoint/2010/main" val="3368991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654DAD4-61F1-6E07-A4AB-1422F157BE99}"/>
              </a:ext>
            </a:extLst>
          </p:cNvPr>
          <p:cNvPicPr>
            <a:picLocks noChangeAspect="1"/>
          </p:cNvPicPr>
          <p:nvPr/>
        </p:nvPicPr>
        <p:blipFill rotWithShape="1">
          <a:blip r:embed="rId4"/>
          <a:srcRect l="28555" t="-783" b="29449"/>
          <a:stretch/>
        </p:blipFill>
        <p:spPr>
          <a:xfrm>
            <a:off x="-205860" y="1396563"/>
            <a:ext cx="5779377" cy="4259579"/>
          </a:xfrm>
          <a:prstGeom prst="rect">
            <a:avLst/>
          </a:prstGeom>
        </p:spPr>
      </p:pic>
      <p:sp>
        <p:nvSpPr>
          <p:cNvPr id="19" name="Rectangle 18">
            <a:extLst>
              <a:ext uri="{FF2B5EF4-FFF2-40B4-BE49-F238E27FC236}">
                <a16:creationId xmlns:a16="http://schemas.microsoft.com/office/drawing/2014/main" id="{94C569CE-AFD4-47E4-9CA4-59538496BE0C}"/>
              </a:ext>
            </a:extLst>
          </p:cNvPr>
          <p:cNvSpPr/>
          <p:nvPr/>
        </p:nvSpPr>
        <p:spPr>
          <a:xfrm>
            <a:off x="5280336" y="-3811"/>
            <a:ext cx="6911664"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69</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645632" y="6457950"/>
            <a:ext cx="55684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EA7AF2-1E15-4151-9F69-95B9E8C43451}"/>
              </a:ext>
            </a:extLst>
          </p:cNvPr>
          <p:cNvCxnSpPr>
            <a:cxnSpLocks/>
          </p:cNvCxnSpPr>
          <p:nvPr/>
        </p:nvCxnSpPr>
        <p:spPr>
          <a:xfrm>
            <a:off x="476250" y="1246921"/>
            <a:ext cx="417302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8A34FCC-159E-43A0-B7A2-6960C2497FE6}"/>
              </a:ext>
            </a:extLst>
          </p:cNvPr>
          <p:cNvGrpSpPr/>
          <p:nvPr/>
        </p:nvGrpSpPr>
        <p:grpSpPr>
          <a:xfrm>
            <a:off x="5645632" y="545289"/>
            <a:ext cx="6181071" cy="5456430"/>
            <a:chOff x="5795333" y="1088241"/>
            <a:chExt cx="5794937" cy="3679805"/>
          </a:xfrm>
        </p:grpSpPr>
        <p:grpSp>
          <p:nvGrpSpPr>
            <p:cNvPr id="40" name="Group 39">
              <a:extLst>
                <a:ext uri="{FF2B5EF4-FFF2-40B4-BE49-F238E27FC236}">
                  <a16:creationId xmlns:a16="http://schemas.microsoft.com/office/drawing/2014/main" id="{5C28CC65-4B8A-4DA5-B414-F7C64BDA33D6}"/>
                </a:ext>
              </a:extLst>
            </p:cNvPr>
            <p:cNvGrpSpPr/>
            <p:nvPr/>
          </p:nvGrpSpPr>
          <p:grpSpPr>
            <a:xfrm>
              <a:off x="5795333" y="1088241"/>
              <a:ext cx="5794937" cy="1339705"/>
              <a:chOff x="5795333" y="827546"/>
              <a:chExt cx="5794937" cy="1339705"/>
            </a:xfrm>
          </p:grpSpPr>
          <p:sp>
            <p:nvSpPr>
              <p:cNvPr id="20" name="Rectangle 19">
                <a:extLst>
                  <a:ext uri="{FF2B5EF4-FFF2-40B4-BE49-F238E27FC236}">
                    <a16:creationId xmlns:a16="http://schemas.microsoft.com/office/drawing/2014/main" id="{1CF289BA-4F2A-4AEB-A175-1F0661BC0534}"/>
                  </a:ext>
                </a:extLst>
              </p:cNvPr>
              <p:cNvSpPr/>
              <p:nvPr/>
            </p:nvSpPr>
            <p:spPr>
              <a:xfrm>
                <a:off x="5795333" y="827546"/>
                <a:ext cx="469615" cy="86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en-US" sz="2800" b="1" dirty="0">
                    <a:solidFill>
                      <a:srgbClr val="102747"/>
                    </a:solidFill>
                    <a:latin typeface="+mj-lt"/>
                    <a:ea typeface="+mj-ea"/>
                    <a:cs typeface="+mj-cs"/>
                  </a:rPr>
                  <a:t>1</a:t>
                </a:r>
              </a:p>
            </p:txBody>
          </p:sp>
          <p:sp>
            <p:nvSpPr>
              <p:cNvPr id="25" name="Content Placeholder 2">
                <a:extLst>
                  <a:ext uri="{FF2B5EF4-FFF2-40B4-BE49-F238E27FC236}">
                    <a16:creationId xmlns:a16="http://schemas.microsoft.com/office/drawing/2014/main" id="{29864AAE-8196-49EA-AAC2-02573C3FACB3}"/>
                  </a:ext>
                </a:extLst>
              </p:cNvPr>
              <p:cNvSpPr txBox="1">
                <a:spLocks/>
              </p:cNvSpPr>
              <p:nvPr/>
            </p:nvSpPr>
            <p:spPr>
              <a:xfrm>
                <a:off x="6400167" y="921868"/>
                <a:ext cx="5190103" cy="124538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cs typeface="Calibri" panose="020F0502020204030204" pitchFamily="34" charset="0"/>
                  </a:rPr>
                  <a:t>Violation Report Requiring Retaking </a:t>
                </a:r>
              </a:p>
              <a:p>
                <a:pPr marL="0" indent="0" algn="ctr">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cs typeface="Calibri" panose="020F0502020204030204" pitchFamily="34" charset="0"/>
                  </a:rPr>
                  <a:t>= </a:t>
                </a:r>
              </a:p>
              <a:p>
                <a:pPr marL="0" indent="0" algn="ctr">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cs typeface="Calibri" panose="020F0502020204030204" pitchFamily="34" charset="0"/>
                  </a:rPr>
                  <a:t>WARRANT  </a:t>
                </a:r>
              </a:p>
              <a:p>
                <a:pPr marL="0" indent="0" algn="ctr">
                  <a:lnSpc>
                    <a:spcPct val="100000"/>
                  </a:lnSpc>
                  <a:spcBef>
                    <a:spcPts val="0"/>
                  </a:spcBef>
                  <a:buClrTx/>
                  <a:buNone/>
                  <a:defRPr sz="2000" b="0" i="0" u="none" strike="noStrike" kern="1200" spc="0" baseline="0">
                    <a:solidFill>
                      <a:srgbClr val="102747"/>
                    </a:solidFill>
                    <a:latin typeface="+mn-lt"/>
                    <a:ea typeface="+mn-ea"/>
                    <a:cs typeface="+mn-cs"/>
                  </a:defRPr>
                </a:pPr>
                <a:r>
                  <a:rPr lang="en-US" sz="1600" i="1" dirty="0">
                    <a:solidFill>
                      <a:schemeClr val="bg1"/>
                    </a:solidFill>
                    <a:cs typeface="Calibri" panose="020F0502020204030204" pitchFamily="34" charset="0"/>
                  </a:rPr>
                  <a:t>ONLY Exception: after report of ‘Behavior Requiring Retaking,’ Sending state can order the return of the supervised individual (via reporting instructions) in lieu of retaking</a:t>
                </a:r>
                <a:endParaRPr lang="en-US" sz="1600" i="1" dirty="0">
                  <a:solidFill>
                    <a:schemeClr val="bg1"/>
                  </a:solidFill>
                </a:endParaRPr>
              </a:p>
            </p:txBody>
          </p:sp>
        </p:grpSp>
        <p:grpSp>
          <p:nvGrpSpPr>
            <p:cNvPr id="39" name="Group 38">
              <a:extLst>
                <a:ext uri="{FF2B5EF4-FFF2-40B4-BE49-F238E27FC236}">
                  <a16:creationId xmlns:a16="http://schemas.microsoft.com/office/drawing/2014/main" id="{A8345170-6701-4E1F-9D9D-6809601105C0}"/>
                </a:ext>
              </a:extLst>
            </p:cNvPr>
            <p:cNvGrpSpPr/>
            <p:nvPr/>
          </p:nvGrpSpPr>
          <p:grpSpPr>
            <a:xfrm>
              <a:off x="5795333" y="2636313"/>
              <a:ext cx="5690641" cy="1452947"/>
              <a:chOff x="5795333" y="2621537"/>
              <a:chExt cx="5690641" cy="1452947"/>
            </a:xfrm>
          </p:grpSpPr>
          <p:sp>
            <p:nvSpPr>
              <p:cNvPr id="21" name="Rectangle 20">
                <a:extLst>
                  <a:ext uri="{FF2B5EF4-FFF2-40B4-BE49-F238E27FC236}">
                    <a16:creationId xmlns:a16="http://schemas.microsoft.com/office/drawing/2014/main" id="{7C38E3CA-3F5B-4EC2-B3FB-24CEEEFBB2F0}"/>
                  </a:ext>
                </a:extLst>
              </p:cNvPr>
              <p:cNvSpPr/>
              <p:nvPr/>
            </p:nvSpPr>
            <p:spPr>
              <a:xfrm>
                <a:off x="5795333" y="2682122"/>
                <a:ext cx="469615" cy="862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r>
                  <a:rPr lang="en-US" sz="2800" b="1" dirty="0">
                    <a:solidFill>
                      <a:srgbClr val="102747"/>
                    </a:solidFill>
                    <a:latin typeface="+mj-lt"/>
                    <a:ea typeface="+mj-ea"/>
                    <a:cs typeface="+mj-cs"/>
                  </a:rPr>
                  <a:t>2</a:t>
                </a:r>
              </a:p>
            </p:txBody>
          </p:sp>
          <p:sp>
            <p:nvSpPr>
              <p:cNvPr id="26" name="Content Placeholder 2">
                <a:extLst>
                  <a:ext uri="{FF2B5EF4-FFF2-40B4-BE49-F238E27FC236}">
                    <a16:creationId xmlns:a16="http://schemas.microsoft.com/office/drawing/2014/main" id="{1D7DDDF0-EBE6-4A40-AC39-059294E8487E}"/>
                  </a:ext>
                </a:extLst>
              </p:cNvPr>
              <p:cNvSpPr txBox="1">
                <a:spLocks/>
              </p:cNvSpPr>
              <p:nvPr/>
            </p:nvSpPr>
            <p:spPr>
              <a:xfrm>
                <a:off x="6400167" y="2621537"/>
                <a:ext cx="5085807" cy="1452947"/>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Warrant must be Compact Compliant </a:t>
                </a:r>
                <a:r>
                  <a:rPr lang="en-US" sz="2400" i="1" dirty="0">
                    <a:solidFill>
                      <a:schemeClr val="bg1"/>
                    </a:solidFill>
                  </a:rPr>
                  <a:t>(within 15 business days of OVR receipt)</a:t>
                </a:r>
                <a:endParaRPr lang="en-US" sz="2400" dirty="0">
                  <a:solidFill>
                    <a:schemeClr val="bg1"/>
                  </a:solidFill>
                </a:endParaRPr>
              </a:p>
              <a:p>
                <a:pPr>
                  <a:lnSpc>
                    <a:spcPct val="100000"/>
                  </a:lnSpc>
                  <a:spcBef>
                    <a:spcPts val="0"/>
                  </a:spcBef>
                  <a:buClrTx/>
                  <a:defRPr sz="2000" b="0" i="0" u="none" strike="noStrike" kern="1200" spc="0" baseline="0">
                    <a:solidFill>
                      <a:srgbClr val="102747"/>
                    </a:solidFill>
                    <a:latin typeface="+mn-lt"/>
                    <a:ea typeface="+mn-ea"/>
                    <a:cs typeface="+mn-cs"/>
                  </a:defRPr>
                </a:pPr>
                <a:r>
                  <a:rPr lang="en-US" altLang="en-US" sz="2400" dirty="0">
                    <a:solidFill>
                      <a:schemeClr val="bg1"/>
                    </a:solidFill>
                    <a:cs typeface="Calibri" panose="020F0502020204030204" pitchFamily="34" charset="0"/>
                  </a:rPr>
                  <a:t>No Bond</a:t>
                </a:r>
              </a:p>
              <a:p>
                <a:pPr>
                  <a:lnSpc>
                    <a:spcPct val="100000"/>
                  </a:lnSpc>
                  <a:spcBef>
                    <a:spcPts val="0"/>
                  </a:spcBef>
                  <a:buClrTx/>
                  <a:defRPr sz="2000" b="0" i="0" u="none" strike="noStrike" kern="1200" spc="0" baseline="0">
                    <a:solidFill>
                      <a:srgbClr val="102747"/>
                    </a:solidFill>
                    <a:latin typeface="+mn-lt"/>
                    <a:ea typeface="+mn-ea"/>
                    <a:cs typeface="+mn-cs"/>
                  </a:defRPr>
                </a:pPr>
                <a:r>
                  <a:rPr lang="en-US" altLang="en-US" sz="2400" dirty="0">
                    <a:solidFill>
                      <a:schemeClr val="bg1"/>
                    </a:solidFill>
                    <a:cs typeface="Calibri" panose="020F0502020204030204" pitchFamily="34" charset="0"/>
                  </a:rPr>
                  <a:t>Nationwide</a:t>
                </a:r>
              </a:p>
              <a:p>
                <a:pPr>
                  <a:lnSpc>
                    <a:spcPct val="100000"/>
                  </a:lnSpc>
                  <a:spcBef>
                    <a:spcPts val="0"/>
                  </a:spcBef>
                  <a:buClrTx/>
                  <a:defRPr sz="2000" b="0" i="0" u="none" strike="noStrike" kern="1200" spc="0" baseline="0">
                    <a:solidFill>
                      <a:srgbClr val="102747"/>
                    </a:solidFill>
                    <a:latin typeface="+mn-lt"/>
                    <a:ea typeface="+mn-ea"/>
                    <a:cs typeface="+mn-cs"/>
                  </a:defRPr>
                </a:pPr>
                <a:r>
                  <a:rPr lang="en-US" altLang="en-US" sz="2400" dirty="0">
                    <a:solidFill>
                      <a:schemeClr val="bg1"/>
                    </a:solidFill>
                    <a:cs typeface="Calibri" panose="020F0502020204030204" pitchFamily="34" charset="0"/>
                  </a:rPr>
                  <a:t>Entered into NCIC</a:t>
                </a:r>
                <a:endParaRPr lang="en-US" altLang="en-US" sz="2000" dirty="0">
                  <a:solidFill>
                    <a:schemeClr val="bg1"/>
                  </a:solidFill>
                  <a:cs typeface="Calibri" panose="020F0502020204030204" pitchFamily="34" charset="0"/>
                </a:endParaRPr>
              </a:p>
              <a:p>
                <a:pPr>
                  <a:lnSpc>
                    <a:spcPct val="100000"/>
                  </a:lnSpc>
                  <a:spcBef>
                    <a:spcPts val="0"/>
                  </a:spcBef>
                  <a:spcAft>
                    <a:spcPts val="600"/>
                  </a:spcAft>
                  <a:buClr>
                    <a:schemeClr val="bg1"/>
                  </a:buClr>
                  <a:buFont typeface="Wingdings" panose="05000000000000000000" pitchFamily="2" charset="2"/>
                  <a:buChar char="Ø"/>
                </a:pPr>
                <a:endParaRPr lang="en-US" sz="2000" dirty="0">
                  <a:solidFill>
                    <a:schemeClr val="bg1"/>
                  </a:solidFill>
                  <a:cs typeface="Calibri" panose="020F0502020204030204" pitchFamily="34" charset="0"/>
                </a:endParaRPr>
              </a:p>
            </p:txBody>
          </p:sp>
        </p:grpSp>
        <p:sp>
          <p:nvSpPr>
            <p:cNvPr id="28" name="Content Placeholder 2">
              <a:extLst>
                <a:ext uri="{FF2B5EF4-FFF2-40B4-BE49-F238E27FC236}">
                  <a16:creationId xmlns:a16="http://schemas.microsoft.com/office/drawing/2014/main" id="{3A79EB94-58A2-4233-B470-1E9689239953}"/>
                </a:ext>
              </a:extLst>
            </p:cNvPr>
            <p:cNvSpPr txBox="1">
              <a:spLocks/>
            </p:cNvSpPr>
            <p:nvPr/>
          </p:nvSpPr>
          <p:spPr>
            <a:xfrm>
              <a:off x="6452317" y="4552602"/>
              <a:ext cx="4958366" cy="21544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endParaRPr lang="en-US" sz="1400" dirty="0">
                <a:solidFill>
                  <a:schemeClr val="bg1"/>
                </a:solidFill>
              </a:endParaRPr>
            </a:p>
          </p:txBody>
        </p:sp>
      </p:grpSp>
      <p:sp>
        <p:nvSpPr>
          <p:cNvPr id="23" name="Rectangle 22">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itle 1">
            <a:extLst>
              <a:ext uri="{FF2B5EF4-FFF2-40B4-BE49-F238E27FC236}">
                <a16:creationId xmlns:a16="http://schemas.microsoft.com/office/drawing/2014/main" id="{D019ADDA-F337-4788-86F1-266D5676F005}"/>
              </a:ext>
            </a:extLst>
          </p:cNvPr>
          <p:cNvSpPr txBox="1">
            <a:spLocks/>
          </p:cNvSpPr>
          <p:nvPr/>
        </p:nvSpPr>
        <p:spPr>
          <a:xfrm>
            <a:off x="476250" y="365125"/>
            <a:ext cx="1125855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Warrant Requirement</a:t>
            </a:r>
          </a:p>
        </p:txBody>
      </p:sp>
      <p:sp>
        <p:nvSpPr>
          <p:cNvPr id="18" name="Rectangle 17">
            <a:extLst>
              <a:ext uri="{FF2B5EF4-FFF2-40B4-BE49-F238E27FC236}">
                <a16:creationId xmlns:a16="http://schemas.microsoft.com/office/drawing/2014/main" id="{F9923FB7-1B7B-456C-8A24-B799CD1650E1}"/>
              </a:ext>
            </a:extLst>
          </p:cNvPr>
          <p:cNvSpPr/>
          <p:nvPr/>
        </p:nvSpPr>
        <p:spPr>
          <a:xfrm>
            <a:off x="5645633" y="5075888"/>
            <a:ext cx="500907" cy="1279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r>
              <a:rPr lang="en-US" sz="2800" b="1" dirty="0">
                <a:solidFill>
                  <a:srgbClr val="102747"/>
                </a:solidFill>
                <a:latin typeface="+mj-lt"/>
                <a:ea typeface="+mj-ea"/>
                <a:cs typeface="+mj-cs"/>
              </a:rPr>
              <a:t>3</a:t>
            </a:r>
          </a:p>
        </p:txBody>
      </p:sp>
      <p:sp>
        <p:nvSpPr>
          <p:cNvPr id="22" name="Content Placeholder 2">
            <a:extLst>
              <a:ext uri="{FF2B5EF4-FFF2-40B4-BE49-F238E27FC236}">
                <a16:creationId xmlns:a16="http://schemas.microsoft.com/office/drawing/2014/main" id="{73E57B4C-23C6-4123-9208-DAF02E4E0592}"/>
              </a:ext>
            </a:extLst>
          </p:cNvPr>
          <p:cNvSpPr txBox="1">
            <a:spLocks/>
          </p:cNvSpPr>
          <p:nvPr/>
        </p:nvSpPr>
        <p:spPr>
          <a:xfrm>
            <a:off x="6290767" y="5183395"/>
            <a:ext cx="5424689" cy="104644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Details of Warrant must be entered in ICOTS on the supervised individual’s Profile</a:t>
            </a:r>
            <a:endParaRPr lang="en-US" altLang="en-US" sz="2000" dirty="0">
              <a:solidFill>
                <a:schemeClr val="bg1"/>
              </a:solidFill>
              <a:cs typeface="Calibri" panose="020F0502020204030204" pitchFamily="34" charset="0"/>
            </a:endParaRPr>
          </a:p>
          <a:p>
            <a:pPr>
              <a:lnSpc>
                <a:spcPct val="100000"/>
              </a:lnSpc>
              <a:spcBef>
                <a:spcPts val="0"/>
              </a:spcBef>
              <a:spcAft>
                <a:spcPts val="600"/>
              </a:spcAft>
              <a:buClr>
                <a:schemeClr val="bg1"/>
              </a:buClr>
              <a:buFont typeface="Wingdings" panose="05000000000000000000" pitchFamily="2" charset="2"/>
              <a:buChar char="Ø"/>
            </a:pPr>
            <a:endParaRPr lang="en-US" sz="2000" dirty="0">
              <a:solidFill>
                <a:schemeClr val="bg1"/>
              </a:solidFill>
              <a:cs typeface="Calibri" panose="020F0502020204030204" pitchFamily="34" charset="0"/>
            </a:endParaRPr>
          </a:p>
        </p:txBody>
      </p:sp>
    </p:spTree>
    <p:custDataLst>
      <p:tags r:id="rId1"/>
    </p:custDataLst>
    <p:extLst>
      <p:ext uri="{BB962C8B-B14F-4D97-AF65-F5344CB8AC3E}">
        <p14:creationId xmlns:p14="http://schemas.microsoft.com/office/powerpoint/2010/main" val="47754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7</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a:cxnSpLocks/>
          </p:cNvCxnSpPr>
          <p:nvPr/>
        </p:nvCxnSpPr>
        <p:spPr>
          <a:xfrm>
            <a:off x="5280338" y="6457950"/>
            <a:ext cx="59337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4418FD2-1E4D-41DE-90CF-BB168478A4E4}"/>
              </a:ext>
            </a:extLst>
          </p:cNvPr>
          <p:cNvSpPr txBox="1">
            <a:spLocks/>
          </p:cNvSpPr>
          <p:nvPr/>
        </p:nvSpPr>
        <p:spPr>
          <a:xfrm>
            <a:off x="476250" y="566867"/>
            <a:ext cx="10066243" cy="55944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Implications of Non-Compliance</a:t>
            </a:r>
          </a:p>
        </p:txBody>
      </p:sp>
      <p:sp>
        <p:nvSpPr>
          <p:cNvPr id="14" name="Content Placeholder 2">
            <a:extLst>
              <a:ext uri="{FF2B5EF4-FFF2-40B4-BE49-F238E27FC236}">
                <a16:creationId xmlns:a16="http://schemas.microsoft.com/office/drawing/2014/main" id="{C327E4E7-CDA1-48AB-98DC-CC61E26C03B4}"/>
              </a:ext>
            </a:extLst>
          </p:cNvPr>
          <p:cNvSpPr txBox="1">
            <a:spLocks/>
          </p:cNvSpPr>
          <p:nvPr/>
        </p:nvSpPr>
        <p:spPr>
          <a:xfrm>
            <a:off x="1497496" y="1949825"/>
            <a:ext cx="9716604" cy="4325563"/>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It is incumbent upon prosecutors, judges and other state officials to understand the requirements of the Compact and its rules, as well as the consequences of non-compliance. </a:t>
            </a:r>
          </a:p>
          <a:p>
            <a:pPr marL="0" indent="0">
              <a:buNone/>
            </a:pPr>
            <a:endParaRPr lang="en-US" sz="1800" dirty="0"/>
          </a:p>
          <a:p>
            <a:pPr marL="0" indent="0">
              <a:buNone/>
            </a:pPr>
            <a:r>
              <a:rPr lang="en-US" dirty="0"/>
              <a:t>Failure of state judicial or executive branch officials to comply with the Compact and its rules results in the state defaulting on its obligations under the Compact and could lead the Commission to take corrective or punitive action, including suit in federal court for injunctive relief. </a:t>
            </a:r>
          </a:p>
        </p:txBody>
      </p:sp>
      <p:cxnSp>
        <p:nvCxnSpPr>
          <p:cNvPr id="16" name="Straight Connector 15">
            <a:extLst>
              <a:ext uri="{FF2B5EF4-FFF2-40B4-BE49-F238E27FC236}">
                <a16:creationId xmlns:a16="http://schemas.microsoft.com/office/drawing/2014/main" id="{CAEA7AF2-1E15-4151-9F69-95B9E8C43451}"/>
              </a:ext>
            </a:extLst>
          </p:cNvPr>
          <p:cNvCxnSpPr>
            <a:cxnSpLocks/>
          </p:cNvCxnSpPr>
          <p:nvPr/>
        </p:nvCxnSpPr>
        <p:spPr>
          <a:xfrm>
            <a:off x="476250" y="1246921"/>
            <a:ext cx="417302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lide Number Placeholder 5">
            <a:extLst>
              <a:ext uri="{FF2B5EF4-FFF2-40B4-BE49-F238E27FC236}">
                <a16:creationId xmlns:a16="http://schemas.microsoft.com/office/drawing/2014/main" id="{CC019D98-9AE7-44E7-8F60-792F270F24EB}"/>
              </a:ext>
            </a:extLst>
          </p:cNvPr>
          <p:cNvSpPr txBox="1">
            <a:spLocks/>
          </p:cNvSpPr>
          <p:nvPr/>
        </p:nvSpPr>
        <p:spPr>
          <a:xfrm>
            <a:off x="11346287" y="6275388"/>
            <a:ext cx="388513" cy="365125"/>
          </a:xfrm>
          <a:prstGeom prst="rect">
            <a:avLst/>
          </a:prstGeom>
          <a:solidFill>
            <a:srgbClr val="102747"/>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7</a:t>
            </a:r>
          </a:p>
        </p:txBody>
      </p:sp>
      <p:cxnSp>
        <p:nvCxnSpPr>
          <p:cNvPr id="30" name="Straight Connector 2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85771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A9C023-C96A-4A0C-B986-4CEC1EDF3120}"/>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Manage Retaking via Violation Report Addendums</a:t>
            </a:r>
          </a:p>
        </p:txBody>
      </p:sp>
      <p:sp>
        <p:nvSpPr>
          <p:cNvPr id="5" name="Rectangle 4">
            <a:extLst>
              <a:ext uri="{FF2B5EF4-FFF2-40B4-BE49-F238E27FC236}">
                <a16:creationId xmlns:a16="http://schemas.microsoft.com/office/drawing/2014/main" id="{7B49C0CC-D19E-4369-B0BA-38477A92AD03}"/>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A24E534E-FEB0-4C17-9646-E54A72231827}"/>
              </a:ext>
            </a:extLst>
          </p:cNvPr>
          <p:cNvSpPr txBox="1"/>
          <p:nvPr/>
        </p:nvSpPr>
        <p:spPr>
          <a:xfrm>
            <a:off x="275771" y="6034597"/>
            <a:ext cx="11619818" cy="523220"/>
          </a:xfrm>
          <a:prstGeom prst="rect">
            <a:avLst/>
          </a:prstGeom>
          <a:noFill/>
        </p:spPr>
        <p:txBody>
          <a:bodyPr wrap="square" rtlCol="0">
            <a:spAutoFit/>
          </a:bodyPr>
          <a:lstStyle/>
          <a:p>
            <a:pPr algn="ctr"/>
            <a:r>
              <a:rPr lang="en-US" sz="2800" i="1" dirty="0"/>
              <a:t>Ensure accurate/updated information is provided timely </a:t>
            </a:r>
          </a:p>
        </p:txBody>
      </p:sp>
      <p:pic>
        <p:nvPicPr>
          <p:cNvPr id="10" name="Picture 9">
            <a:extLst>
              <a:ext uri="{FF2B5EF4-FFF2-40B4-BE49-F238E27FC236}">
                <a16:creationId xmlns:a16="http://schemas.microsoft.com/office/drawing/2014/main" id="{EBE35B79-A02C-47AC-BCD0-5C5D544B1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35" y="1528792"/>
            <a:ext cx="7387701" cy="4043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36B6BEC6-72A3-4233-A8B7-5F931A58A596}"/>
              </a:ext>
            </a:extLst>
          </p:cNvPr>
          <p:cNvSpPr txBox="1"/>
          <p:nvPr/>
        </p:nvSpPr>
        <p:spPr>
          <a:xfrm>
            <a:off x="7812350" y="1669002"/>
            <a:ext cx="4379650" cy="3046988"/>
          </a:xfrm>
          <a:prstGeom prst="rect">
            <a:avLst/>
          </a:prstGeom>
          <a:solidFill>
            <a:srgbClr val="102747"/>
          </a:solidFill>
        </p:spPr>
        <p:txBody>
          <a:bodyPr wrap="square">
            <a:spAutoFit/>
          </a:bodyPr>
          <a:lstStyle/>
          <a:p>
            <a:pPr lvl="1" indent="-342900"/>
            <a:r>
              <a:rPr lang="en-US" sz="2400" dirty="0">
                <a:solidFill>
                  <a:schemeClr val="bg1"/>
                </a:solidFill>
              </a:rPr>
              <a:t>Cases must remain open in ICOTS until retaking occurs!!</a:t>
            </a:r>
          </a:p>
          <a:p>
            <a:pPr lvl="1" indent="-342900"/>
            <a:endParaRPr lang="en-US" dirty="0">
              <a:solidFill>
                <a:schemeClr val="bg1"/>
              </a:solidFill>
            </a:endParaRPr>
          </a:p>
          <a:p>
            <a:pPr indent="-342900"/>
            <a:r>
              <a:rPr lang="en-US" dirty="0">
                <a:solidFill>
                  <a:schemeClr val="bg1"/>
                </a:solidFill>
              </a:rPr>
              <a:t>Previously reported absconder(subject to retaking) apprehended in the Receiving State?  </a:t>
            </a:r>
            <a:r>
              <a:rPr lang="en-US" i="1" dirty="0">
                <a:solidFill>
                  <a:schemeClr val="bg1"/>
                </a:solidFill>
              </a:rPr>
              <a:t>Reopen case to provide documentation and communication via addendums</a:t>
            </a:r>
          </a:p>
          <a:p>
            <a:pPr indent="-342900">
              <a:buFont typeface="Arial" panose="020B0604020202020204" pitchFamily="34" charset="0"/>
              <a:buChar char="•"/>
            </a:pPr>
            <a:r>
              <a:rPr lang="en-US" i="1" dirty="0">
                <a:solidFill>
                  <a:schemeClr val="bg1"/>
                </a:solidFill>
              </a:rPr>
              <a:t>E.g. location status, availability, etc.</a:t>
            </a:r>
          </a:p>
          <a:p>
            <a:pPr indent="-342900">
              <a:buFont typeface="Arial" panose="020B0604020202020204" pitchFamily="34" charset="0"/>
              <a:buChar char="•"/>
            </a:pPr>
            <a:endParaRPr lang="en-US" i="1" dirty="0">
              <a:solidFill>
                <a:schemeClr val="bg1"/>
              </a:solidFill>
            </a:endParaRPr>
          </a:p>
        </p:txBody>
      </p:sp>
      <p:sp>
        <p:nvSpPr>
          <p:cNvPr id="2" name="Slide Number Placeholder 1">
            <a:extLst>
              <a:ext uri="{FF2B5EF4-FFF2-40B4-BE49-F238E27FC236}">
                <a16:creationId xmlns:a16="http://schemas.microsoft.com/office/drawing/2014/main" id="{E67809E9-EA37-4885-86EC-48F0689CF785}"/>
              </a:ext>
            </a:extLst>
          </p:cNvPr>
          <p:cNvSpPr>
            <a:spLocks noGrp="1"/>
          </p:cNvSpPr>
          <p:nvPr>
            <p:ph type="sldNum" sz="quarter" idx="12"/>
          </p:nvPr>
        </p:nvSpPr>
        <p:spPr/>
        <p:txBody>
          <a:bodyPr/>
          <a:lstStyle/>
          <a:p>
            <a:fld id="{270D53C3-D890-4AF1-9878-19640C9CFA2D}" type="slidenum">
              <a:rPr lang="en-US" smtClean="0"/>
              <a:t>70</a:t>
            </a:fld>
            <a:endParaRPr lang="en-US"/>
          </a:p>
        </p:txBody>
      </p:sp>
    </p:spTree>
    <p:custDataLst>
      <p:tags r:id="rId1"/>
    </p:custDataLst>
    <p:extLst>
      <p:ext uri="{BB962C8B-B14F-4D97-AF65-F5344CB8AC3E}">
        <p14:creationId xmlns:p14="http://schemas.microsoft.com/office/powerpoint/2010/main" val="2357680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68E60-C3EE-457B-8DE4-887C5F96670C}"/>
              </a:ext>
            </a:extLst>
          </p:cNvPr>
          <p:cNvSpPr>
            <a:spLocks noGrp="1"/>
          </p:cNvSpPr>
          <p:nvPr>
            <p:ph type="title"/>
          </p:nvPr>
        </p:nvSpPr>
        <p:spPr>
          <a:xfrm>
            <a:off x="831849" y="1709738"/>
            <a:ext cx="11160125" cy="2852737"/>
          </a:xfrm>
        </p:spPr>
        <p:txBody>
          <a:bodyPr>
            <a:normAutofit/>
          </a:bodyPr>
          <a:lstStyle/>
          <a:p>
            <a:br>
              <a:rPr lang="en-US" dirty="0"/>
            </a:br>
            <a:r>
              <a:rPr lang="en-US" dirty="0"/>
              <a:t>Probable Cause</a:t>
            </a:r>
          </a:p>
        </p:txBody>
      </p:sp>
      <p:sp>
        <p:nvSpPr>
          <p:cNvPr id="5" name="Text Placeholder 4">
            <a:extLst>
              <a:ext uri="{FF2B5EF4-FFF2-40B4-BE49-F238E27FC236}">
                <a16:creationId xmlns:a16="http://schemas.microsoft.com/office/drawing/2014/main" id="{2E5C3733-31A1-4B00-B530-52A826D42B5D}"/>
              </a:ext>
            </a:extLst>
          </p:cNvPr>
          <p:cNvSpPr>
            <a:spLocks noGrp="1"/>
          </p:cNvSpPr>
          <p:nvPr>
            <p:ph type="body" idx="1"/>
          </p:nvPr>
        </p:nvSpPr>
        <p:spPr/>
        <p:txBody>
          <a:bodyPr/>
          <a:lstStyle/>
          <a:p>
            <a:r>
              <a:rPr lang="en-US" dirty="0"/>
              <a:t>Rule 5.108</a:t>
            </a:r>
          </a:p>
          <a:p>
            <a:r>
              <a:rPr lang="en-US" i="1" dirty="0"/>
              <a:t>Reference ICAOS Hearing Officer Guide </a:t>
            </a:r>
            <a:r>
              <a:rPr lang="en-US" i="1" dirty="0">
                <a:hlinkClick r:id="rId4"/>
              </a:rPr>
              <a:t>https://www.interstatecompact.org/hearing-officers-guide</a:t>
            </a:r>
            <a:endParaRPr lang="en-US" i="1" dirty="0"/>
          </a:p>
          <a:p>
            <a:endParaRPr lang="en-US" i="1" dirty="0"/>
          </a:p>
        </p:txBody>
      </p:sp>
      <p:sp>
        <p:nvSpPr>
          <p:cNvPr id="2" name="Slide Number Placeholder 1">
            <a:extLst>
              <a:ext uri="{FF2B5EF4-FFF2-40B4-BE49-F238E27FC236}">
                <a16:creationId xmlns:a16="http://schemas.microsoft.com/office/drawing/2014/main" id="{C92CF016-8675-48C8-99F5-752668875733}"/>
              </a:ext>
            </a:extLst>
          </p:cNvPr>
          <p:cNvSpPr>
            <a:spLocks noGrp="1"/>
          </p:cNvSpPr>
          <p:nvPr>
            <p:ph type="sldNum" sz="quarter" idx="12"/>
          </p:nvPr>
        </p:nvSpPr>
        <p:spPr/>
        <p:txBody>
          <a:bodyPr/>
          <a:lstStyle/>
          <a:p>
            <a:fld id="{270D53C3-D890-4AF1-9878-19640C9CFA2D}" type="slidenum">
              <a:rPr lang="en-US" smtClean="0"/>
              <a:t>71</a:t>
            </a:fld>
            <a:endParaRPr lang="en-US"/>
          </a:p>
        </p:txBody>
      </p:sp>
    </p:spTree>
    <p:custDataLst>
      <p:tags r:id="rId1"/>
    </p:custDataLst>
    <p:extLst>
      <p:ext uri="{BB962C8B-B14F-4D97-AF65-F5344CB8AC3E}">
        <p14:creationId xmlns:p14="http://schemas.microsoft.com/office/powerpoint/2010/main" val="2926170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F7546-5B53-457F-BF1F-872AA9DC4568}"/>
              </a:ext>
            </a:extLst>
          </p:cNvPr>
          <p:cNvSpPr/>
          <p:nvPr/>
        </p:nvSpPr>
        <p:spPr>
          <a:xfrm>
            <a:off x="1" y="1843314"/>
            <a:ext cx="4760685" cy="2736398"/>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72</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221053" y="2214317"/>
            <a:ext cx="4539633" cy="1994392"/>
          </a:xfrm>
        </p:spPr>
        <p:txBody>
          <a:bodyPr wrap="square" lIns="0" tIns="0" rIns="0" bIns="0" anchor="ctr">
            <a:spAutoFit/>
          </a:bodyPr>
          <a:lstStyle/>
          <a:p>
            <a:r>
              <a:rPr lang="en-US" sz="4800" dirty="0">
                <a:solidFill>
                  <a:schemeClr val="bg1"/>
                </a:solidFill>
              </a:rPr>
              <a:t>Probable Cause &amp; Interstate Compact</a:t>
            </a:r>
          </a:p>
        </p:txBody>
      </p:sp>
      <p:sp>
        <p:nvSpPr>
          <p:cNvPr id="13" name="Content Placeholder 2">
            <a:extLst>
              <a:ext uri="{FF2B5EF4-FFF2-40B4-BE49-F238E27FC236}">
                <a16:creationId xmlns:a16="http://schemas.microsoft.com/office/drawing/2014/main" id="{38EAB450-4F3F-492D-9E02-777E3AE49528}"/>
              </a:ext>
            </a:extLst>
          </p:cNvPr>
          <p:cNvSpPr txBox="1">
            <a:spLocks/>
          </p:cNvSpPr>
          <p:nvPr/>
        </p:nvSpPr>
        <p:spPr>
          <a:xfrm>
            <a:off x="5102637" y="739546"/>
            <a:ext cx="6868310" cy="537890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3200" dirty="0">
                <a:solidFill>
                  <a:srgbClr val="102747"/>
                </a:solidFill>
              </a:rPr>
              <a:t>US Supreme Court Cases &amp; Rule 5.108</a:t>
            </a:r>
          </a:p>
          <a:p>
            <a:pPr marL="0" indent="0">
              <a:buNone/>
            </a:pPr>
            <a:r>
              <a:rPr lang="en-US" sz="2400" dirty="0"/>
              <a:t>Morrisey vs. Brewer 408 U.S. 471 (1972) (parole)</a:t>
            </a:r>
          </a:p>
          <a:p>
            <a:pPr marL="0" indent="0">
              <a:buNone/>
            </a:pPr>
            <a:r>
              <a:rPr lang="en-US" sz="2400" dirty="0"/>
              <a:t>Gagnon vs. </a:t>
            </a:r>
            <a:r>
              <a:rPr lang="en-US" sz="2400" dirty="0" err="1"/>
              <a:t>Scarpelli</a:t>
            </a:r>
            <a:r>
              <a:rPr lang="en-US" sz="2400" dirty="0"/>
              <a:t> 411 U.S. 778 (1973) (probation)</a:t>
            </a:r>
          </a:p>
          <a:p>
            <a:pPr marL="285750" indent="-285750">
              <a:buFont typeface="Arial" panose="020B0604020202020204" pitchFamily="34" charset="0"/>
              <a:buChar char="•"/>
            </a:pPr>
            <a:endParaRPr lang="en-US" sz="2400" dirty="0"/>
          </a:p>
          <a:p>
            <a:pPr marL="0" indent="0">
              <a:buNone/>
            </a:pPr>
            <a:r>
              <a:rPr lang="en-US" sz="2400" i="1" dirty="0"/>
              <a:t>Why is this important to Compact supervised individuals?</a:t>
            </a:r>
          </a:p>
          <a:p>
            <a:pPr marL="285750" indent="-285750">
              <a:buFont typeface="Arial" panose="020B0604020202020204" pitchFamily="34" charset="0"/>
              <a:buChar char="•"/>
            </a:pPr>
            <a:r>
              <a:rPr lang="en-US" sz="2400" dirty="0"/>
              <a:t>Geographical concerns (violations committed outside of Sending State)</a:t>
            </a:r>
          </a:p>
          <a:p>
            <a:pPr marL="285750" indent="-285750">
              <a:buFont typeface="Arial" panose="020B0604020202020204" pitchFamily="34" charset="0"/>
              <a:buChar char="•"/>
            </a:pPr>
            <a:r>
              <a:rPr lang="en-US" sz="2400" dirty="0"/>
              <a:t>Without PC, violations may be barred from consideration for revocation (Sending State)</a:t>
            </a:r>
          </a:p>
          <a:p>
            <a:pPr marL="285750" indent="-285750">
              <a:buFont typeface="Arial" panose="020B0604020202020204" pitchFamily="34" charset="0"/>
              <a:buChar char="•"/>
            </a:pPr>
            <a:r>
              <a:rPr lang="en-US" sz="2400" dirty="0"/>
              <a:t>Supervised individuals are ENTITLED when revocation is possible (</a:t>
            </a:r>
            <a:r>
              <a:rPr lang="en-US" sz="2400" i="1" dirty="0"/>
              <a:t>once transfer is granted, it cannot be arbitrarily rescinded</a:t>
            </a:r>
            <a:r>
              <a:rPr lang="en-US" sz="2400" dirty="0"/>
              <a:t>)</a:t>
            </a:r>
            <a:endParaRPr lang="en-US" sz="1600" dirty="0"/>
          </a:p>
        </p:txBody>
      </p:sp>
    </p:spTree>
    <p:custDataLst>
      <p:tags r:id="rId1"/>
    </p:custDataLst>
    <p:extLst>
      <p:ext uri="{BB962C8B-B14F-4D97-AF65-F5344CB8AC3E}">
        <p14:creationId xmlns:p14="http://schemas.microsoft.com/office/powerpoint/2010/main" val="2838616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E2EAF6-B923-4D47-B943-47DD9D7D0D48}"/>
              </a:ext>
            </a:extLst>
          </p:cNvPr>
          <p:cNvGrpSpPr/>
          <p:nvPr/>
        </p:nvGrpSpPr>
        <p:grpSpPr>
          <a:xfrm>
            <a:off x="3432751" y="2018976"/>
            <a:ext cx="3731698" cy="780614"/>
            <a:chOff x="476250" y="1400628"/>
            <a:chExt cx="4032915" cy="726301"/>
          </a:xfrm>
        </p:grpSpPr>
        <p:sp>
          <p:nvSpPr>
            <p:cNvPr id="6" name="Rectangle 5">
              <a:extLst>
                <a:ext uri="{FF2B5EF4-FFF2-40B4-BE49-F238E27FC236}">
                  <a16:creationId xmlns:a16="http://schemas.microsoft.com/office/drawing/2014/main" id="{669D0032-408A-4CCC-B48E-6C7FD9CB155A}"/>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568125-367E-4010-8F1A-D2680C74294E}"/>
                </a:ext>
              </a:extLst>
            </p:cNvPr>
            <p:cNvSpPr/>
            <p:nvPr/>
          </p:nvSpPr>
          <p:spPr>
            <a:xfrm>
              <a:off x="499519" y="1535138"/>
              <a:ext cx="3806016" cy="400907"/>
            </a:xfrm>
            <a:prstGeom prst="rect">
              <a:avLst/>
            </a:prstGeom>
          </p:spPr>
          <p:txBody>
            <a:bodyPr wrap="square" lIns="0" tIns="0" rIns="0" bIns="0" anchor="ctr">
              <a:spAutoFit/>
            </a:bodyPr>
            <a:lstStyle/>
            <a:p>
              <a:pPr algn="ctr"/>
              <a:r>
                <a:rPr lang="en-US" sz="2800" dirty="0">
                  <a:solidFill>
                    <a:schemeClr val="bg1"/>
                  </a:solidFill>
                </a:rPr>
                <a:t>Revocation</a:t>
              </a:r>
            </a:p>
          </p:txBody>
        </p:sp>
      </p:grpSp>
      <p:sp>
        <p:nvSpPr>
          <p:cNvPr id="8" name="Content Placeholder 2">
            <a:extLst>
              <a:ext uri="{FF2B5EF4-FFF2-40B4-BE49-F238E27FC236}">
                <a16:creationId xmlns:a16="http://schemas.microsoft.com/office/drawing/2014/main" id="{E300B500-18A8-49FD-9BD2-C01A91CC79B1}"/>
              </a:ext>
            </a:extLst>
          </p:cNvPr>
          <p:cNvSpPr txBox="1">
            <a:spLocks/>
          </p:cNvSpPr>
          <p:nvPr/>
        </p:nvSpPr>
        <p:spPr>
          <a:xfrm>
            <a:off x="7817442" y="3024007"/>
            <a:ext cx="3710168" cy="3718967"/>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dirty="0"/>
              <a:t>Process to remove or cause a supervised individual to be removed from the Receiving State</a:t>
            </a:r>
          </a:p>
          <a:p>
            <a:pPr lvl="1"/>
            <a:r>
              <a:rPr lang="en-US" sz="1800" dirty="0"/>
              <a:t>Mandatory:  Receiving State invokes based on ‘revocable’ non-compliant behavior </a:t>
            </a:r>
          </a:p>
          <a:p>
            <a:pPr lvl="1"/>
            <a:r>
              <a:rPr lang="en-US" sz="1800" dirty="0"/>
              <a:t>Discretionary:  Sending State may initiate retaking for ANY reason (unless pending felony or violent charges exist)</a:t>
            </a:r>
          </a:p>
          <a:p>
            <a:pPr marL="0" indent="0">
              <a:buNone/>
            </a:pPr>
            <a:endParaRPr lang="en-US" dirty="0"/>
          </a:p>
        </p:txBody>
      </p:sp>
      <p:grpSp>
        <p:nvGrpSpPr>
          <p:cNvPr id="9" name="Group 8">
            <a:extLst>
              <a:ext uri="{FF2B5EF4-FFF2-40B4-BE49-F238E27FC236}">
                <a16:creationId xmlns:a16="http://schemas.microsoft.com/office/drawing/2014/main" id="{715267D2-2EDF-41A7-8511-7B5E58CEF8E8}"/>
              </a:ext>
            </a:extLst>
          </p:cNvPr>
          <p:cNvGrpSpPr/>
          <p:nvPr/>
        </p:nvGrpSpPr>
        <p:grpSpPr>
          <a:xfrm>
            <a:off x="7795911" y="2018976"/>
            <a:ext cx="3731698" cy="780614"/>
            <a:chOff x="476250" y="1400628"/>
            <a:chExt cx="4032915" cy="726301"/>
          </a:xfrm>
        </p:grpSpPr>
        <p:sp>
          <p:nvSpPr>
            <p:cNvPr id="10" name="Rectangle 9">
              <a:extLst>
                <a:ext uri="{FF2B5EF4-FFF2-40B4-BE49-F238E27FC236}">
                  <a16:creationId xmlns:a16="http://schemas.microsoft.com/office/drawing/2014/main" id="{F22524CA-BDBC-4A4D-9B26-26C7637C4F7B}"/>
                </a:ext>
              </a:extLst>
            </p:cNvPr>
            <p:cNvSpPr/>
            <p:nvPr/>
          </p:nvSpPr>
          <p:spPr>
            <a:xfrm>
              <a:off x="476250" y="1400628"/>
              <a:ext cx="4032915" cy="726301"/>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19D9D8-CA7B-491D-83F9-7F7EDBD88434}"/>
                </a:ext>
              </a:extLst>
            </p:cNvPr>
            <p:cNvSpPr/>
            <p:nvPr/>
          </p:nvSpPr>
          <p:spPr>
            <a:xfrm>
              <a:off x="499519" y="1535137"/>
              <a:ext cx="3806016" cy="400907"/>
            </a:xfrm>
            <a:prstGeom prst="rect">
              <a:avLst/>
            </a:prstGeom>
          </p:spPr>
          <p:txBody>
            <a:bodyPr wrap="square" lIns="0" tIns="0" rIns="0" bIns="0" anchor="ctr">
              <a:spAutoFit/>
            </a:bodyPr>
            <a:lstStyle/>
            <a:p>
              <a:pPr algn="ctr"/>
              <a:r>
                <a:rPr lang="en-US" sz="2800" dirty="0">
                  <a:solidFill>
                    <a:schemeClr val="bg1"/>
                  </a:solidFill>
                </a:rPr>
                <a:t>Retaking</a:t>
              </a:r>
            </a:p>
          </p:txBody>
        </p:sp>
      </p:grpSp>
      <p:sp>
        <p:nvSpPr>
          <p:cNvPr id="12" name="Title 1">
            <a:extLst>
              <a:ext uri="{FF2B5EF4-FFF2-40B4-BE49-F238E27FC236}">
                <a16:creationId xmlns:a16="http://schemas.microsoft.com/office/drawing/2014/main" id="{AAF30A66-B4B7-43A5-9F82-47D6F56FBBE7}"/>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Revocation vs Retaking</a:t>
            </a:r>
          </a:p>
        </p:txBody>
      </p:sp>
      <p:sp>
        <p:nvSpPr>
          <p:cNvPr id="13" name="Rectangle 12">
            <a:extLst>
              <a:ext uri="{FF2B5EF4-FFF2-40B4-BE49-F238E27FC236}">
                <a16:creationId xmlns:a16="http://schemas.microsoft.com/office/drawing/2014/main" id="{2765EA92-4C37-4DF2-861B-414A7C573E8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Content Placeholder 2">
            <a:extLst>
              <a:ext uri="{FF2B5EF4-FFF2-40B4-BE49-F238E27FC236}">
                <a16:creationId xmlns:a16="http://schemas.microsoft.com/office/drawing/2014/main" id="{999AE17A-A02A-475D-B08A-7DD5BF83690A}"/>
              </a:ext>
            </a:extLst>
          </p:cNvPr>
          <p:cNvSpPr txBox="1">
            <a:spLocks/>
          </p:cNvSpPr>
          <p:nvPr/>
        </p:nvSpPr>
        <p:spPr>
          <a:xfrm>
            <a:off x="3454282" y="3024007"/>
            <a:ext cx="3710168" cy="2804870"/>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buNone/>
            </a:pPr>
            <a:r>
              <a:rPr lang="en-US" dirty="0"/>
              <a:t>Sending State terminates supervised release and incarcerates the supervised individual</a:t>
            </a:r>
          </a:p>
          <a:p>
            <a:pPr lvl="1"/>
            <a:r>
              <a:rPr lang="en-US" sz="1800" dirty="0"/>
              <a:t>Requires PC be established </a:t>
            </a:r>
            <a:r>
              <a:rPr lang="en-US" sz="1800" i="1" dirty="0"/>
              <a:t>near where alleged violations occurred</a:t>
            </a:r>
          </a:p>
          <a:p>
            <a:pPr lvl="1"/>
            <a:endParaRPr lang="en-US" dirty="0"/>
          </a:p>
          <a:p>
            <a:pPr marL="0" indent="0">
              <a:buNone/>
            </a:pPr>
            <a:endParaRPr lang="en-US" dirty="0"/>
          </a:p>
        </p:txBody>
      </p:sp>
      <p:pic>
        <p:nvPicPr>
          <p:cNvPr id="3" name="Picture 2" descr="A picture containing building&#10;&#10;Description automatically generated">
            <a:extLst>
              <a:ext uri="{FF2B5EF4-FFF2-40B4-BE49-F238E27FC236}">
                <a16:creationId xmlns:a16="http://schemas.microsoft.com/office/drawing/2014/main" id="{FAE77633-7E8A-4FAD-B965-B6A44E2748A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3165" y="2053076"/>
            <a:ext cx="2941713" cy="3922285"/>
          </a:xfrm>
          <a:prstGeom prst="rect">
            <a:avLst/>
          </a:prstGeom>
        </p:spPr>
      </p:pic>
      <p:sp>
        <p:nvSpPr>
          <p:cNvPr id="4" name="TextBox 3">
            <a:extLst>
              <a:ext uri="{FF2B5EF4-FFF2-40B4-BE49-F238E27FC236}">
                <a16:creationId xmlns:a16="http://schemas.microsoft.com/office/drawing/2014/main" id="{994F41A7-F767-4E5D-BE7E-32A598DE9D06}"/>
              </a:ext>
            </a:extLst>
          </p:cNvPr>
          <p:cNvSpPr txBox="1"/>
          <p:nvPr/>
        </p:nvSpPr>
        <p:spPr>
          <a:xfrm>
            <a:off x="522435" y="9089758"/>
            <a:ext cx="2126250" cy="369332"/>
          </a:xfrm>
          <a:prstGeom prst="rect">
            <a:avLst/>
          </a:prstGeom>
          <a:noFill/>
        </p:spPr>
        <p:txBody>
          <a:bodyPr wrap="square" rtlCol="0">
            <a:spAutoFit/>
          </a:bodyPr>
          <a:lstStyle/>
          <a:p>
            <a:r>
              <a:rPr lang="en-US" sz="900">
                <a:hlinkClick r:id="rId5" tooltip="https://www.avoidingregret.com/2014/02/photo-essay-lincoln-heights-jail-closed.html"/>
              </a:rPr>
              <a:t>This Photo</a:t>
            </a:r>
            <a:r>
              <a:rPr lang="en-US" sz="900"/>
              <a:t> by Unknown Author is licensed under </a:t>
            </a:r>
            <a:r>
              <a:rPr lang="en-US" sz="900">
                <a:hlinkClick r:id="rId6" tooltip="https://creativecommons.org/licenses/by-nc-nd/3.0/"/>
              </a:rPr>
              <a:t>CC BY-NC-ND</a:t>
            </a:r>
            <a:endParaRPr lang="en-US" sz="900"/>
          </a:p>
        </p:txBody>
      </p:sp>
      <p:sp>
        <p:nvSpPr>
          <p:cNvPr id="2" name="Slide Number Placeholder 1">
            <a:extLst>
              <a:ext uri="{FF2B5EF4-FFF2-40B4-BE49-F238E27FC236}">
                <a16:creationId xmlns:a16="http://schemas.microsoft.com/office/drawing/2014/main" id="{30BBFAC6-B152-4EC8-AB89-8D86E62322C2}"/>
              </a:ext>
            </a:extLst>
          </p:cNvPr>
          <p:cNvSpPr>
            <a:spLocks noGrp="1"/>
          </p:cNvSpPr>
          <p:nvPr>
            <p:ph type="sldNum" sz="quarter" idx="12"/>
          </p:nvPr>
        </p:nvSpPr>
        <p:spPr/>
        <p:txBody>
          <a:bodyPr/>
          <a:lstStyle/>
          <a:p>
            <a:fld id="{270D53C3-D890-4AF1-9878-19640C9CFA2D}" type="slidenum">
              <a:rPr lang="en-US" smtClean="0"/>
              <a:t>73</a:t>
            </a:fld>
            <a:endParaRPr lang="en-US"/>
          </a:p>
        </p:txBody>
      </p:sp>
    </p:spTree>
    <p:custDataLst>
      <p:tags r:id="rId1"/>
    </p:custDataLst>
    <p:extLst>
      <p:ext uri="{BB962C8B-B14F-4D97-AF65-F5344CB8AC3E}">
        <p14:creationId xmlns:p14="http://schemas.microsoft.com/office/powerpoint/2010/main" val="2921364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Purpose of Probable Cause</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74</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6402A8A-41DA-4EF8-83E0-8EF6559A8B08}"/>
              </a:ext>
            </a:extLst>
          </p:cNvPr>
          <p:cNvSpPr txBox="1">
            <a:spLocks/>
          </p:cNvSpPr>
          <p:nvPr/>
        </p:nvSpPr>
        <p:spPr>
          <a:xfrm>
            <a:off x="5471408" y="1438662"/>
            <a:ext cx="6263392" cy="5016758"/>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sz="2000" b="0" i="0" u="none" strike="noStrike" kern="1200" spc="0" baseline="0">
                <a:solidFill>
                  <a:srgbClr val="102747"/>
                </a:solidFill>
                <a:latin typeface="+mn-lt"/>
                <a:ea typeface="+mn-ea"/>
                <a:cs typeface="+mn-cs"/>
              </a:defRPr>
            </a:pPr>
            <a:r>
              <a:rPr lang="en-US" sz="3200" dirty="0">
                <a:solidFill>
                  <a:srgbClr val="102747"/>
                </a:solidFill>
              </a:rPr>
              <a:t>Test Merit of Violation</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dirty="0">
                <a:solidFill>
                  <a:srgbClr val="102747"/>
                </a:solidFill>
              </a:rPr>
              <a:t>Provides evidence the supervised individual likely violated his or her conditions of supervision</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dirty="0">
                <a:solidFill>
                  <a:srgbClr val="102747"/>
                </a:solidFill>
              </a:rPr>
              <a:t>Ensure violation meets definition of ‘Behavior Requiring Retaking’</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dirty="0">
                <a:solidFill>
                  <a:srgbClr val="102747"/>
                </a:solidFill>
              </a:rPr>
              <a:t>Receiving States should not arbitrarily revoke relocation once granted </a:t>
            </a:r>
          </a:p>
          <a:p>
            <a:pPr marL="0" indent="0">
              <a:lnSpc>
                <a:spcPct val="100000"/>
              </a:lnSpc>
              <a:spcBef>
                <a:spcPts val="0"/>
              </a:spcBef>
              <a:spcAft>
                <a:spcPts val="1200"/>
              </a:spcAft>
              <a:buNone/>
              <a:defRPr sz="2000" b="0" i="0" u="none" strike="noStrike" kern="1200" spc="0" baseline="0">
                <a:solidFill>
                  <a:srgbClr val="102747"/>
                </a:solidFill>
                <a:latin typeface="+mn-lt"/>
                <a:ea typeface="+mn-ea"/>
                <a:cs typeface="+mn-cs"/>
              </a:defRPr>
            </a:pPr>
            <a:r>
              <a:rPr lang="en-US" sz="3200" dirty="0">
                <a:solidFill>
                  <a:srgbClr val="102747"/>
                </a:solidFill>
              </a:rPr>
              <a:t>Creates Record</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dirty="0">
                <a:solidFill>
                  <a:srgbClr val="102747"/>
                </a:solidFill>
              </a:rPr>
              <a:t>To be used in possible subsequent revocation hearing</a:t>
            </a:r>
          </a:p>
          <a:p>
            <a:pPr>
              <a:lnSpc>
                <a:spcPct val="100000"/>
              </a:lnSpc>
              <a:spcBef>
                <a:spcPts val="0"/>
              </a:spcBef>
              <a:spcAft>
                <a:spcPts val="1200"/>
              </a:spcAft>
              <a:defRPr sz="2000" b="0" i="0" u="none" strike="noStrike" kern="1200" spc="0" baseline="0">
                <a:solidFill>
                  <a:srgbClr val="102747"/>
                </a:solidFill>
                <a:latin typeface="+mn-lt"/>
                <a:ea typeface="+mn-ea"/>
                <a:cs typeface="+mn-cs"/>
              </a:defRPr>
            </a:pPr>
            <a:r>
              <a:rPr lang="en-US" dirty="0">
                <a:solidFill>
                  <a:srgbClr val="102747"/>
                </a:solidFill>
              </a:rPr>
              <a:t>Who, What, When &amp; Where??</a:t>
            </a:r>
          </a:p>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endParaRPr lang="en-US" sz="3200" dirty="0">
              <a:solidFill>
                <a:srgbClr val="102747"/>
              </a:solidFill>
            </a:endParaRPr>
          </a:p>
        </p:txBody>
      </p:sp>
      <p:pic>
        <p:nvPicPr>
          <p:cNvPr id="7" name="scddba0b1ec043428fea58c9b83369fa">
            <a:extLst>
              <a:ext uri="{FF2B5EF4-FFF2-40B4-BE49-F238E27FC236}">
                <a16:creationId xmlns:a16="http://schemas.microsoft.com/office/drawing/2014/main" id="{3BE53D0B-E388-4472-B885-DE01BD76420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 y="1744120"/>
            <a:ext cx="5202315" cy="3910954"/>
          </a:xfrm>
          <a:prstGeom prst="rect">
            <a:avLst/>
          </a:prstGeom>
        </p:spPr>
      </p:pic>
    </p:spTree>
    <p:custDataLst>
      <p:tags r:id="rId1"/>
    </p:custDataLst>
    <p:extLst>
      <p:ext uri="{BB962C8B-B14F-4D97-AF65-F5344CB8AC3E}">
        <p14:creationId xmlns:p14="http://schemas.microsoft.com/office/powerpoint/2010/main" val="2219882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847D6-9ACD-4310-825A-949E8CA455F5}"/>
              </a:ext>
            </a:extLst>
          </p:cNvPr>
          <p:cNvSpPr/>
          <p:nvPr/>
        </p:nvSpPr>
        <p:spPr>
          <a:xfrm>
            <a:off x="6356412" y="2888342"/>
            <a:ext cx="537838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AD8FFB-5C9B-434C-B530-08145EC0DD15}"/>
              </a:ext>
            </a:extLst>
          </p:cNvPr>
          <p:cNvSpPr/>
          <p:nvPr/>
        </p:nvSpPr>
        <p:spPr>
          <a:xfrm>
            <a:off x="457201" y="2888342"/>
            <a:ext cx="5212079" cy="3752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fontScale="90000"/>
          </a:bodyPr>
          <a:lstStyle/>
          <a:p>
            <a:r>
              <a:rPr lang="en-US" sz="4000" dirty="0"/>
              <a:t>When a Compact supervised individual is Entitled to a PC Hearing</a:t>
            </a:r>
          </a:p>
        </p:txBody>
      </p:sp>
      <p:sp>
        <p:nvSpPr>
          <p:cNvPr id="3" name="Content Placeholder 2">
            <a:extLst>
              <a:ext uri="{FF2B5EF4-FFF2-40B4-BE49-F238E27FC236}">
                <a16:creationId xmlns:a16="http://schemas.microsoft.com/office/drawing/2014/main" id="{CCFEB3EB-D02A-4B2A-9829-29CDD5B66A36}"/>
              </a:ext>
            </a:extLst>
          </p:cNvPr>
          <p:cNvSpPr>
            <a:spLocks noGrp="1"/>
          </p:cNvSpPr>
          <p:nvPr>
            <p:ph idx="1"/>
          </p:nvPr>
        </p:nvSpPr>
        <p:spPr>
          <a:xfrm>
            <a:off x="600076" y="2958528"/>
            <a:ext cx="5021791" cy="4565865"/>
          </a:xfrm>
        </p:spPr>
        <p:txBody>
          <a:bodyPr wrap="square" lIns="0" tIns="0" rIns="0" bIns="0" anchor="t">
            <a:spAutoFit/>
          </a:bodyPr>
          <a:lstStyle/>
          <a:p>
            <a:r>
              <a:rPr lang="en-US" sz="2400" u="sng" dirty="0"/>
              <a:t>No possibility </a:t>
            </a:r>
            <a:r>
              <a:rPr lang="en-US" sz="2400" dirty="0"/>
              <a:t>violations committed in receiving state will be used in revocation proceedings in the sending state</a:t>
            </a:r>
          </a:p>
          <a:p>
            <a:pPr lvl="1"/>
            <a:r>
              <a:rPr lang="en-US" sz="2000" dirty="0"/>
              <a:t>e.g. supervised individual simply returning to resume supervision in Sending State</a:t>
            </a:r>
          </a:p>
          <a:p>
            <a:r>
              <a:rPr lang="en-US" sz="2400" dirty="0"/>
              <a:t>Violation is based on new conviction</a:t>
            </a:r>
          </a:p>
          <a:p>
            <a:pPr lvl="1"/>
            <a:r>
              <a:rPr lang="en-US" sz="2000" dirty="0"/>
              <a:t>Conviction is proof the supervised individual committed the violation</a:t>
            </a:r>
          </a:p>
          <a:p>
            <a:pPr lvl="1"/>
            <a:r>
              <a:rPr lang="en-US" sz="2000" dirty="0"/>
              <a:t>Rule 5.102</a:t>
            </a:r>
          </a:p>
          <a:p>
            <a:endParaRPr lang="en-US" sz="2400" dirty="0"/>
          </a:p>
          <a:p>
            <a:pPr algn="ctr"/>
            <a:endParaRPr lang="en-US" sz="2400" dirty="0"/>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75</a:t>
            </a:fld>
            <a:endParaRPr lang="en-US">
              <a:solidFill>
                <a:schemeClr val="bg1"/>
              </a:solidFill>
            </a:endParaRPr>
          </a:p>
        </p:txBody>
      </p:sp>
      <p:sp>
        <p:nvSpPr>
          <p:cNvPr id="5" name="Rectangle 4">
            <a:extLst>
              <a:ext uri="{FF2B5EF4-FFF2-40B4-BE49-F238E27FC236}">
                <a16:creationId xmlns:a16="http://schemas.microsoft.com/office/drawing/2014/main" id="{3CAE1D0D-AE59-415C-952C-F2E00CF5190B}"/>
              </a:ext>
            </a:extLst>
          </p:cNvPr>
          <p:cNvSpPr/>
          <p:nvPr/>
        </p:nvSpPr>
        <p:spPr>
          <a:xfrm>
            <a:off x="0" y="1371600"/>
            <a:ext cx="12192000" cy="151674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DCE96CB-BFC6-4AB8-B627-2E2640654077}"/>
              </a:ext>
            </a:extLst>
          </p:cNvPr>
          <p:cNvSpPr txBox="1">
            <a:spLocks/>
          </p:cNvSpPr>
          <p:nvPr/>
        </p:nvSpPr>
        <p:spPr>
          <a:xfrm>
            <a:off x="860697" y="1945305"/>
            <a:ext cx="4405086" cy="36933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bg1"/>
                </a:solidFill>
              </a:rPr>
              <a:t>NOT Entitled to a PC Hearing </a:t>
            </a:r>
          </a:p>
        </p:txBody>
      </p:sp>
      <p:sp>
        <p:nvSpPr>
          <p:cNvPr id="19" name="Content Placeholder 2">
            <a:extLst>
              <a:ext uri="{FF2B5EF4-FFF2-40B4-BE49-F238E27FC236}">
                <a16:creationId xmlns:a16="http://schemas.microsoft.com/office/drawing/2014/main" id="{30EB648C-3A93-4F69-9EC1-6B672E1ECC7D}"/>
              </a:ext>
            </a:extLst>
          </p:cNvPr>
          <p:cNvSpPr txBox="1">
            <a:spLocks/>
          </p:cNvSpPr>
          <p:nvPr/>
        </p:nvSpPr>
        <p:spPr>
          <a:xfrm>
            <a:off x="6941201" y="1963771"/>
            <a:ext cx="4405086" cy="33239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Entitled to a PC Hearing</a:t>
            </a:r>
          </a:p>
        </p:txBody>
      </p:sp>
      <p:sp>
        <p:nvSpPr>
          <p:cNvPr id="13" name="Content Placeholder 2">
            <a:extLst>
              <a:ext uri="{FF2B5EF4-FFF2-40B4-BE49-F238E27FC236}">
                <a16:creationId xmlns:a16="http://schemas.microsoft.com/office/drawing/2014/main" id="{CCFEB3EB-D02A-4B2A-9829-29CDD5B66A36}"/>
              </a:ext>
            </a:extLst>
          </p:cNvPr>
          <p:cNvSpPr txBox="1">
            <a:spLocks/>
          </p:cNvSpPr>
          <p:nvPr/>
        </p:nvSpPr>
        <p:spPr>
          <a:xfrm>
            <a:off x="6356412" y="2940317"/>
            <a:ext cx="5450230" cy="429758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Custodial detention based on violations </a:t>
            </a:r>
          </a:p>
          <a:p>
            <a:pPr lvl="1"/>
            <a:r>
              <a:rPr lang="en-US" sz="2000" dirty="0"/>
              <a:t>Initiated by either the receiving/sending state</a:t>
            </a:r>
          </a:p>
          <a:p>
            <a:pPr lvl="1"/>
            <a:r>
              <a:rPr lang="en-US" sz="2000" dirty="0"/>
              <a:t>Justifies detention</a:t>
            </a:r>
          </a:p>
          <a:p>
            <a:r>
              <a:rPr lang="en-US" sz="2400" dirty="0"/>
              <a:t>Violations committed in receiving state may form basis for revocation of supervision</a:t>
            </a:r>
          </a:p>
          <a:p>
            <a:pPr lvl="1"/>
            <a:r>
              <a:rPr lang="en-US" sz="2000" dirty="0"/>
              <a:t>PC creates record for sending state</a:t>
            </a:r>
          </a:p>
          <a:p>
            <a:pPr lvl="1"/>
            <a:r>
              <a:rPr lang="en-US" sz="2000" dirty="0"/>
              <a:t>substantiates the violations</a:t>
            </a:r>
          </a:p>
          <a:p>
            <a:r>
              <a:rPr lang="en-US" sz="2400" dirty="0"/>
              <a:t>Absconder apprehended in the receiving state</a:t>
            </a:r>
          </a:p>
          <a:p>
            <a:pPr lvl="1"/>
            <a:endParaRPr lang="en-US" sz="1600" dirty="0"/>
          </a:p>
          <a:p>
            <a:pPr marL="457200" lvl="1" indent="0">
              <a:buNone/>
            </a:pPr>
            <a:endParaRPr lang="en-US" sz="2400" dirty="0"/>
          </a:p>
        </p:txBody>
      </p:sp>
    </p:spTree>
    <p:custDataLst>
      <p:tags r:id="rId1"/>
    </p:custDataLst>
    <p:extLst>
      <p:ext uri="{BB962C8B-B14F-4D97-AF65-F5344CB8AC3E}">
        <p14:creationId xmlns:p14="http://schemas.microsoft.com/office/powerpoint/2010/main" val="1496607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Reasons Probable Cause is Required </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94CB1DA-BE6E-4F73-88E3-9DA9FAED5FC7}"/>
              </a:ext>
            </a:extLst>
          </p:cNvPr>
          <p:cNvSpPr/>
          <p:nvPr/>
        </p:nvSpPr>
        <p:spPr>
          <a:xfrm>
            <a:off x="1239520" y="1667638"/>
            <a:ext cx="2673894" cy="1038701"/>
          </a:xfrm>
          <a:prstGeom prst="roundRect">
            <a:avLst>
              <a:gd name="adj" fmla="val 50000"/>
            </a:avLst>
          </a:prstGeom>
          <a:solidFill>
            <a:srgbClr val="102747"/>
          </a:solidFill>
        </p:spPr>
        <p:txBody>
          <a:bodyPr wrap="square" lIns="0" tIns="0" rIns="0" bIns="0">
            <a:spAutoFit/>
          </a:bodyPr>
          <a:lstStyle/>
          <a:p>
            <a:pPr algn="ctr"/>
            <a:r>
              <a:rPr lang="en-US" sz="2400" dirty="0">
                <a:solidFill>
                  <a:schemeClr val="bg1"/>
                </a:solidFill>
              </a:rPr>
              <a:t>Justify Custodial Detention</a:t>
            </a:r>
          </a:p>
        </p:txBody>
      </p:sp>
      <p:sp>
        <p:nvSpPr>
          <p:cNvPr id="54" name="Rectangle 53">
            <a:extLst>
              <a:ext uri="{FF2B5EF4-FFF2-40B4-BE49-F238E27FC236}">
                <a16:creationId xmlns:a16="http://schemas.microsoft.com/office/drawing/2014/main" id="{B79F8D0A-0D02-42B4-8BE0-46D8181838D4}"/>
              </a:ext>
            </a:extLst>
          </p:cNvPr>
          <p:cNvSpPr/>
          <p:nvPr/>
        </p:nvSpPr>
        <p:spPr>
          <a:xfrm>
            <a:off x="4591051" y="2876375"/>
            <a:ext cx="3762835" cy="35815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r>
              <a:rPr lang="en-US" sz="2000" dirty="0">
                <a:solidFill>
                  <a:schemeClr val="tx1"/>
                </a:solidFill>
              </a:rPr>
              <a:t>Retaking for violations</a:t>
            </a:r>
          </a:p>
          <a:p>
            <a:pPr marL="342900" indent="-342900">
              <a:buFont typeface="Arial" panose="020B0604020202020204" pitchFamily="34" charset="0"/>
              <a:buChar char="•"/>
            </a:pPr>
            <a:r>
              <a:rPr lang="en-US" sz="2000" dirty="0">
                <a:solidFill>
                  <a:schemeClr val="tx1"/>
                </a:solidFill>
              </a:rPr>
              <a:t>creates record for sending state </a:t>
            </a:r>
          </a:p>
          <a:p>
            <a:pPr marL="342900" indent="-342900">
              <a:buFont typeface="Arial" panose="020B0604020202020204" pitchFamily="34" charset="0"/>
              <a:buChar char="•"/>
            </a:pPr>
            <a:r>
              <a:rPr lang="en-US" sz="2000" dirty="0">
                <a:solidFill>
                  <a:schemeClr val="tx1"/>
                </a:solidFill>
              </a:rPr>
              <a:t>substantiates the violations</a:t>
            </a:r>
          </a:p>
          <a:p>
            <a:endParaRPr lang="en-US" sz="2000" dirty="0">
              <a:solidFill>
                <a:schemeClr val="tx1"/>
              </a:solidFill>
            </a:endParaRPr>
          </a:p>
          <a:p>
            <a:r>
              <a:rPr lang="en-US" sz="2000" dirty="0">
                <a:solidFill>
                  <a:schemeClr val="tx1"/>
                </a:solidFill>
              </a:rPr>
              <a:t>Ensures certain due process RIGHTS are afforded to the supervised individual prior to revocation hearing</a:t>
            </a:r>
          </a:p>
        </p:txBody>
      </p:sp>
      <p:sp>
        <p:nvSpPr>
          <p:cNvPr id="12" name="Rectangle: Rounded Corners 11">
            <a:extLst>
              <a:ext uri="{FF2B5EF4-FFF2-40B4-BE49-F238E27FC236}">
                <a16:creationId xmlns:a16="http://schemas.microsoft.com/office/drawing/2014/main" id="{AC6B64C8-EC0D-4DC3-A156-59D0022A9B2F}"/>
              </a:ext>
            </a:extLst>
          </p:cNvPr>
          <p:cNvSpPr/>
          <p:nvPr/>
        </p:nvSpPr>
        <p:spPr>
          <a:xfrm>
            <a:off x="4572000" y="1667625"/>
            <a:ext cx="3781886" cy="1038701"/>
          </a:xfrm>
          <a:prstGeom prst="roundRect">
            <a:avLst>
              <a:gd name="adj" fmla="val 50000"/>
            </a:avLst>
          </a:prstGeom>
          <a:solidFill>
            <a:srgbClr val="102747"/>
          </a:solidFill>
        </p:spPr>
        <p:txBody>
          <a:bodyPr wrap="square" lIns="0" tIns="0" rIns="0" bIns="0">
            <a:spAutoFit/>
          </a:bodyPr>
          <a:lstStyle/>
          <a:p>
            <a:pPr algn="ctr"/>
            <a:r>
              <a:rPr lang="en-US" sz="2400" dirty="0">
                <a:solidFill>
                  <a:schemeClr val="bg1"/>
                </a:solidFill>
              </a:rPr>
              <a:t>Violations to be used in revocation proceedings</a:t>
            </a:r>
          </a:p>
        </p:txBody>
      </p:sp>
      <p:sp>
        <p:nvSpPr>
          <p:cNvPr id="13" name="Rectangle 12">
            <a:extLst>
              <a:ext uri="{FF2B5EF4-FFF2-40B4-BE49-F238E27FC236}">
                <a16:creationId xmlns:a16="http://schemas.microsoft.com/office/drawing/2014/main" id="{61D1D467-77EA-4243-9F23-3569AE24C71E}"/>
              </a:ext>
            </a:extLst>
          </p:cNvPr>
          <p:cNvSpPr/>
          <p:nvPr/>
        </p:nvSpPr>
        <p:spPr>
          <a:xfrm>
            <a:off x="1239520" y="2876375"/>
            <a:ext cx="2673894" cy="35815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r>
              <a:rPr lang="en-US" sz="2000" dirty="0">
                <a:solidFill>
                  <a:schemeClr val="tx1"/>
                </a:solidFill>
              </a:rPr>
              <a:t>Preliminary hearing to justify detention</a:t>
            </a:r>
          </a:p>
          <a:p>
            <a:pPr marL="342900" indent="-342900">
              <a:buFont typeface="Arial" panose="020B0604020202020204" pitchFamily="34" charset="0"/>
              <a:buChar char="•"/>
            </a:pPr>
            <a:r>
              <a:rPr lang="en-US" sz="2000" dirty="0">
                <a:solidFill>
                  <a:schemeClr val="tx1"/>
                </a:solidFill>
              </a:rPr>
              <a:t>Sanctioning, not retaking or revocation</a:t>
            </a:r>
          </a:p>
          <a:p>
            <a:endParaRPr lang="en-US" sz="2000" dirty="0">
              <a:solidFill>
                <a:schemeClr val="tx1"/>
              </a:solidFill>
            </a:endParaRPr>
          </a:p>
          <a:p>
            <a:r>
              <a:rPr lang="en-US" sz="2000" dirty="0">
                <a:solidFill>
                  <a:schemeClr val="tx1"/>
                </a:solidFill>
              </a:rPr>
              <a:t>May or may not meet requirements of Rule 5.108 (varies state to state)</a:t>
            </a:r>
          </a:p>
          <a:p>
            <a:endParaRPr lang="en-US" sz="2000" dirty="0">
              <a:solidFill>
                <a:schemeClr val="tx1"/>
              </a:solidFill>
            </a:endParaRPr>
          </a:p>
          <a:p>
            <a:endParaRPr lang="en-US" sz="2000" dirty="0">
              <a:solidFill>
                <a:schemeClr val="tx1"/>
              </a:solidFill>
            </a:endParaRPr>
          </a:p>
        </p:txBody>
      </p:sp>
      <p:sp>
        <p:nvSpPr>
          <p:cNvPr id="14" name="Rectangle: Rounded Corners 13">
            <a:extLst>
              <a:ext uri="{FF2B5EF4-FFF2-40B4-BE49-F238E27FC236}">
                <a16:creationId xmlns:a16="http://schemas.microsoft.com/office/drawing/2014/main" id="{F65BCAC6-9949-406F-803B-FBDF8179C440}"/>
              </a:ext>
            </a:extLst>
          </p:cNvPr>
          <p:cNvSpPr/>
          <p:nvPr/>
        </p:nvSpPr>
        <p:spPr>
          <a:xfrm>
            <a:off x="8691977" y="1667624"/>
            <a:ext cx="3064025" cy="1038701"/>
          </a:xfrm>
          <a:prstGeom prst="roundRect">
            <a:avLst>
              <a:gd name="adj" fmla="val 50000"/>
            </a:avLst>
          </a:prstGeom>
          <a:solidFill>
            <a:srgbClr val="102747"/>
          </a:solidFill>
        </p:spPr>
        <p:txBody>
          <a:bodyPr wrap="square" lIns="0" tIns="0" rIns="0" bIns="0">
            <a:spAutoFit/>
          </a:bodyPr>
          <a:lstStyle/>
          <a:p>
            <a:pPr algn="ctr"/>
            <a:r>
              <a:rPr lang="en-US" sz="2400" dirty="0">
                <a:solidFill>
                  <a:schemeClr val="bg1"/>
                </a:solidFill>
              </a:rPr>
              <a:t>Previously Reported Absconder</a:t>
            </a:r>
          </a:p>
        </p:txBody>
      </p:sp>
      <p:sp>
        <p:nvSpPr>
          <p:cNvPr id="15" name="Rectangle 14">
            <a:extLst>
              <a:ext uri="{FF2B5EF4-FFF2-40B4-BE49-F238E27FC236}">
                <a16:creationId xmlns:a16="http://schemas.microsoft.com/office/drawing/2014/main" id="{C743B3BA-931A-4945-8A63-791A2E553CFC}"/>
              </a:ext>
            </a:extLst>
          </p:cNvPr>
          <p:cNvSpPr/>
          <p:nvPr/>
        </p:nvSpPr>
        <p:spPr>
          <a:xfrm>
            <a:off x="8691978" y="2876375"/>
            <a:ext cx="3042822" cy="36164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p>
            <a:r>
              <a:rPr lang="en-US" sz="2000" dirty="0">
                <a:solidFill>
                  <a:schemeClr val="tx1"/>
                </a:solidFill>
              </a:rPr>
              <a:t>Confirms validity of previous Violation Report </a:t>
            </a:r>
          </a:p>
          <a:p>
            <a:endParaRPr lang="en-US" sz="2000" dirty="0">
              <a:solidFill>
                <a:schemeClr val="tx1"/>
              </a:solidFill>
            </a:endParaRPr>
          </a:p>
          <a:p>
            <a:r>
              <a:rPr lang="en-US" sz="2000" dirty="0">
                <a:solidFill>
                  <a:schemeClr val="tx1"/>
                </a:solidFill>
              </a:rPr>
              <a:t>Warrant &amp; Detainer must remain in place!</a:t>
            </a:r>
          </a:p>
          <a:p>
            <a:endParaRPr lang="en-US" sz="2000" dirty="0">
              <a:solidFill>
                <a:schemeClr val="tx1"/>
              </a:solidFill>
            </a:endParaRPr>
          </a:p>
          <a:p>
            <a:r>
              <a:rPr lang="en-US" sz="2000" dirty="0">
                <a:solidFill>
                  <a:schemeClr val="tx1"/>
                </a:solidFill>
              </a:rPr>
              <a:t>Reopen ICOTS case to provide PC documentation</a:t>
            </a:r>
          </a:p>
        </p:txBody>
      </p:sp>
      <p:sp>
        <p:nvSpPr>
          <p:cNvPr id="3" name="Slide Number Placeholder 2">
            <a:extLst>
              <a:ext uri="{FF2B5EF4-FFF2-40B4-BE49-F238E27FC236}">
                <a16:creationId xmlns:a16="http://schemas.microsoft.com/office/drawing/2014/main" id="{97F00F8B-C870-4A89-AA00-20C09D776C43}"/>
              </a:ext>
            </a:extLst>
          </p:cNvPr>
          <p:cNvSpPr>
            <a:spLocks noGrp="1"/>
          </p:cNvSpPr>
          <p:nvPr>
            <p:ph type="sldNum" sz="quarter" idx="12"/>
          </p:nvPr>
        </p:nvSpPr>
        <p:spPr/>
        <p:txBody>
          <a:bodyPr/>
          <a:lstStyle/>
          <a:p>
            <a:fld id="{270D53C3-D890-4AF1-9878-19640C9CFA2D}" type="slidenum">
              <a:rPr lang="en-US" smtClean="0"/>
              <a:t>76</a:t>
            </a:fld>
            <a:endParaRPr lang="en-US"/>
          </a:p>
        </p:txBody>
      </p:sp>
    </p:spTree>
    <p:custDataLst>
      <p:tags r:id="rId1"/>
    </p:custDataLst>
    <p:extLst>
      <p:ext uri="{BB962C8B-B14F-4D97-AF65-F5344CB8AC3E}">
        <p14:creationId xmlns:p14="http://schemas.microsoft.com/office/powerpoint/2010/main" val="42190892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32F13-72BC-4751-BDD9-E26F098B1DB6}"/>
              </a:ext>
            </a:extLst>
          </p:cNvPr>
          <p:cNvSpPr>
            <a:spLocks noGrp="1"/>
          </p:cNvSpPr>
          <p:nvPr>
            <p:ph idx="1"/>
          </p:nvPr>
        </p:nvSpPr>
        <p:spPr>
          <a:xfrm>
            <a:off x="838200" y="1825625"/>
            <a:ext cx="5113283" cy="3962616"/>
          </a:xfrm>
        </p:spPr>
        <p:txBody>
          <a:bodyPr>
            <a:normAutofit/>
          </a:bodyPr>
          <a:lstStyle/>
          <a:p>
            <a:r>
              <a:rPr lang="en-US" dirty="0"/>
              <a:t>Provide written notice of the alleged violation(s)</a:t>
            </a:r>
          </a:p>
          <a:p>
            <a:endParaRPr lang="en-US" dirty="0"/>
          </a:p>
          <a:p>
            <a:r>
              <a:rPr lang="en-US" dirty="0"/>
              <a:t>Supervised individual decides to</a:t>
            </a:r>
          </a:p>
          <a:p>
            <a:pPr lvl="1"/>
            <a:r>
              <a:rPr lang="en-US" dirty="0"/>
              <a:t>require hearing; or</a:t>
            </a:r>
          </a:p>
          <a:p>
            <a:pPr lvl="1"/>
            <a:r>
              <a:rPr lang="en-US" dirty="0"/>
              <a:t>waive his or her rights to a hearing so long as the waiver includes an admission to a ‘revocable’ violation</a:t>
            </a:r>
          </a:p>
          <a:p>
            <a:endParaRPr lang="en-US" dirty="0"/>
          </a:p>
        </p:txBody>
      </p:sp>
      <p:sp>
        <p:nvSpPr>
          <p:cNvPr id="4" name="Title 1">
            <a:extLst>
              <a:ext uri="{FF2B5EF4-FFF2-40B4-BE49-F238E27FC236}">
                <a16:creationId xmlns:a16="http://schemas.microsoft.com/office/drawing/2014/main" id="{57A0AF5D-A730-48B6-B6CA-3800F0A30663}"/>
              </a:ext>
            </a:extLst>
          </p:cNvPr>
          <p:cNvSpPr txBox="1">
            <a:spLocks/>
          </p:cNvSpPr>
          <p:nvPr/>
        </p:nvSpPr>
        <p:spPr>
          <a:xfrm>
            <a:off x="466624" y="18616"/>
            <a:ext cx="8494246" cy="146561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Informing the supervised individual</a:t>
            </a:r>
          </a:p>
        </p:txBody>
      </p:sp>
      <p:sp>
        <p:nvSpPr>
          <p:cNvPr id="5" name="Rectangle 4">
            <a:extLst>
              <a:ext uri="{FF2B5EF4-FFF2-40B4-BE49-F238E27FC236}">
                <a16:creationId xmlns:a16="http://schemas.microsoft.com/office/drawing/2014/main" id="{FAD2EC53-72A3-4D3B-B621-2711EB8F1C83}"/>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sf5af0db58884f21bdadbb98d2ce27a3">
            <a:extLst>
              <a:ext uri="{FF2B5EF4-FFF2-40B4-BE49-F238E27FC236}">
                <a16:creationId xmlns:a16="http://schemas.microsoft.com/office/drawing/2014/main" id="{209E9205-C7CA-4D32-9C46-F72C8ECBC50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448916" y="1411549"/>
            <a:ext cx="5405614" cy="5007006"/>
          </a:xfrm>
          <a:prstGeom prst="rect">
            <a:avLst/>
          </a:prstGeom>
        </p:spPr>
      </p:pic>
      <p:sp>
        <p:nvSpPr>
          <p:cNvPr id="12" name="TextBox 11">
            <a:extLst>
              <a:ext uri="{FF2B5EF4-FFF2-40B4-BE49-F238E27FC236}">
                <a16:creationId xmlns:a16="http://schemas.microsoft.com/office/drawing/2014/main" id="{D170CF20-AEE8-4382-8725-877441A10540}"/>
              </a:ext>
            </a:extLst>
          </p:cNvPr>
          <p:cNvSpPr txBox="1"/>
          <p:nvPr/>
        </p:nvSpPr>
        <p:spPr>
          <a:xfrm>
            <a:off x="7235300" y="2790107"/>
            <a:ext cx="3213717" cy="461665"/>
          </a:xfrm>
          <a:prstGeom prst="rect">
            <a:avLst/>
          </a:prstGeom>
          <a:noFill/>
        </p:spPr>
        <p:txBody>
          <a:bodyPr wrap="square" rtlCol="0">
            <a:spAutoFit/>
          </a:bodyPr>
          <a:lstStyle/>
          <a:p>
            <a:r>
              <a:rPr lang="en-US" sz="2400" dirty="0"/>
              <a:t>Probable Cause Hearing</a:t>
            </a:r>
          </a:p>
        </p:txBody>
      </p:sp>
      <p:sp>
        <p:nvSpPr>
          <p:cNvPr id="13" name="TextBox 12">
            <a:extLst>
              <a:ext uri="{FF2B5EF4-FFF2-40B4-BE49-F238E27FC236}">
                <a16:creationId xmlns:a16="http://schemas.microsoft.com/office/drawing/2014/main" id="{B3D56D10-ACA5-416D-BD0A-30DB21096216}"/>
              </a:ext>
            </a:extLst>
          </p:cNvPr>
          <p:cNvSpPr txBox="1"/>
          <p:nvPr/>
        </p:nvSpPr>
        <p:spPr>
          <a:xfrm>
            <a:off x="7911482" y="4413872"/>
            <a:ext cx="3213717" cy="461665"/>
          </a:xfrm>
          <a:prstGeom prst="rect">
            <a:avLst/>
          </a:prstGeom>
          <a:noFill/>
        </p:spPr>
        <p:txBody>
          <a:bodyPr wrap="square" rtlCol="0">
            <a:spAutoFit/>
          </a:bodyPr>
          <a:lstStyle/>
          <a:p>
            <a:r>
              <a:rPr lang="en-US" sz="2400" dirty="0"/>
              <a:t>Waive right to hearing</a:t>
            </a:r>
          </a:p>
        </p:txBody>
      </p:sp>
      <p:sp>
        <p:nvSpPr>
          <p:cNvPr id="2" name="Slide Number Placeholder 1">
            <a:extLst>
              <a:ext uri="{FF2B5EF4-FFF2-40B4-BE49-F238E27FC236}">
                <a16:creationId xmlns:a16="http://schemas.microsoft.com/office/drawing/2014/main" id="{7D612EB2-E09B-4BAD-84DA-5276177C62BD}"/>
              </a:ext>
            </a:extLst>
          </p:cNvPr>
          <p:cNvSpPr>
            <a:spLocks noGrp="1"/>
          </p:cNvSpPr>
          <p:nvPr>
            <p:ph type="sldNum" sz="quarter" idx="12"/>
          </p:nvPr>
        </p:nvSpPr>
        <p:spPr/>
        <p:txBody>
          <a:bodyPr/>
          <a:lstStyle/>
          <a:p>
            <a:fld id="{270D53C3-D890-4AF1-9878-19640C9CFA2D}" type="slidenum">
              <a:rPr lang="en-US" smtClean="0"/>
              <a:t>77</a:t>
            </a:fld>
            <a:endParaRPr lang="en-US"/>
          </a:p>
        </p:txBody>
      </p:sp>
    </p:spTree>
    <p:custDataLst>
      <p:tags r:id="rId1"/>
    </p:custDataLst>
    <p:extLst>
      <p:ext uri="{BB962C8B-B14F-4D97-AF65-F5344CB8AC3E}">
        <p14:creationId xmlns:p14="http://schemas.microsoft.com/office/powerpoint/2010/main" val="395895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5DB1D2-D03B-4C85-92F4-B243CC8DD3EA}"/>
              </a:ext>
            </a:extLst>
          </p:cNvPr>
          <p:cNvSpPr/>
          <p:nvPr/>
        </p:nvSpPr>
        <p:spPr>
          <a:xfrm>
            <a:off x="476249" y="1371601"/>
            <a:ext cx="3529693" cy="5268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D6A1CFF-AF5A-415E-9EC8-DBE00D669E74}"/>
              </a:ext>
            </a:extLst>
          </p:cNvPr>
          <p:cNvSpPr/>
          <p:nvPr/>
        </p:nvSpPr>
        <p:spPr>
          <a:xfrm>
            <a:off x="8211351" y="1371601"/>
            <a:ext cx="3620928" cy="5268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72E2AA6-DF87-4D02-985D-FC2A9DFF43ED}"/>
              </a:ext>
            </a:extLst>
          </p:cNvPr>
          <p:cNvSpPr/>
          <p:nvPr/>
        </p:nvSpPr>
        <p:spPr>
          <a:xfrm>
            <a:off x="4331154" y="1371601"/>
            <a:ext cx="3538023" cy="5268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B2B811C-90B1-4590-8E04-B32485004D90}"/>
              </a:ext>
            </a:extLst>
          </p:cNvPr>
          <p:cNvGrpSpPr/>
          <p:nvPr/>
        </p:nvGrpSpPr>
        <p:grpSpPr>
          <a:xfrm>
            <a:off x="4521332" y="2444520"/>
            <a:ext cx="3074762" cy="3664418"/>
            <a:chOff x="4239314" y="1379893"/>
            <a:chExt cx="3551464" cy="2002518"/>
          </a:xfrm>
        </p:grpSpPr>
        <p:sp>
          <p:nvSpPr>
            <p:cNvPr id="41" name="Content Placeholder 2">
              <a:extLst>
                <a:ext uri="{FF2B5EF4-FFF2-40B4-BE49-F238E27FC236}">
                  <a16:creationId xmlns:a16="http://schemas.microsoft.com/office/drawing/2014/main" id="{A5925636-1E78-40AC-96FD-A98C52E9B033}"/>
                </a:ext>
              </a:extLst>
            </p:cNvPr>
            <p:cNvSpPr txBox="1">
              <a:spLocks/>
            </p:cNvSpPr>
            <p:nvPr/>
          </p:nvSpPr>
          <p:spPr>
            <a:xfrm>
              <a:off x="4239314" y="1448131"/>
              <a:ext cx="3551464" cy="1934280"/>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000" dirty="0">
                  <a:solidFill>
                    <a:prstClr val="black"/>
                  </a:solidFill>
                </a:rPr>
                <a:t>Conducted by neutral and detached person</a:t>
              </a:r>
            </a:p>
            <a:p>
              <a:pPr marL="0" lvl="0" indent="0">
                <a:lnSpc>
                  <a:spcPct val="100000"/>
                </a:lnSpc>
                <a:spcBef>
                  <a:spcPts val="0"/>
                </a:spcBef>
                <a:spcAft>
                  <a:spcPts val="1200"/>
                </a:spcAft>
                <a:buClrTx/>
                <a:buNone/>
              </a:pPr>
              <a:r>
                <a:rPr lang="en-US" sz="2000" dirty="0">
                  <a:solidFill>
                    <a:prstClr val="black"/>
                  </a:solidFill>
                </a:rPr>
                <a:t>Close proximity to where alleged violations occurred</a:t>
              </a:r>
            </a:p>
            <a:p>
              <a:pPr marL="0" lvl="0" indent="0">
                <a:lnSpc>
                  <a:spcPct val="100000"/>
                </a:lnSpc>
                <a:spcBef>
                  <a:spcPts val="0"/>
                </a:spcBef>
                <a:spcAft>
                  <a:spcPts val="1200"/>
                </a:spcAft>
                <a:buClrTx/>
                <a:buNone/>
              </a:pPr>
              <a:r>
                <a:rPr lang="en-US" sz="2000" dirty="0">
                  <a:solidFill>
                    <a:prstClr val="black"/>
                  </a:solidFill>
                </a:rPr>
                <a:t>Administrative hearing</a:t>
              </a:r>
            </a:p>
            <a:p>
              <a:pPr>
                <a:lnSpc>
                  <a:spcPct val="100000"/>
                </a:lnSpc>
                <a:spcBef>
                  <a:spcPts val="0"/>
                </a:spcBef>
                <a:spcAft>
                  <a:spcPts val="1200"/>
                </a:spcAft>
                <a:buClrTx/>
              </a:pPr>
              <a:r>
                <a:rPr lang="en-US" sz="1600" dirty="0">
                  <a:solidFill>
                    <a:prstClr val="black"/>
                  </a:solidFill>
                </a:rPr>
                <a:t>Fact finding, no determination of guilt</a:t>
              </a:r>
            </a:p>
            <a:p>
              <a:pPr>
                <a:lnSpc>
                  <a:spcPct val="100000"/>
                </a:lnSpc>
                <a:spcBef>
                  <a:spcPts val="0"/>
                </a:spcBef>
                <a:spcAft>
                  <a:spcPts val="1200"/>
                </a:spcAft>
                <a:buClrTx/>
              </a:pPr>
              <a:r>
                <a:rPr lang="en-US" sz="1600" dirty="0">
                  <a:solidFill>
                    <a:prstClr val="black"/>
                  </a:solidFill>
                </a:rPr>
                <a:t>Level of due process is usually less than a revocation hearing</a:t>
              </a:r>
            </a:p>
            <a:p>
              <a:pPr>
                <a:lnSpc>
                  <a:spcPct val="100000"/>
                </a:lnSpc>
                <a:spcBef>
                  <a:spcPts val="0"/>
                </a:spcBef>
                <a:spcAft>
                  <a:spcPts val="1200"/>
                </a:spcAft>
                <a:buClrTx/>
              </a:pPr>
              <a:endParaRPr lang="en-US" sz="1400" dirty="0">
                <a:solidFill>
                  <a:prstClr val="black"/>
                </a:solidFill>
              </a:endParaRPr>
            </a:p>
            <a:p>
              <a:pPr>
                <a:lnSpc>
                  <a:spcPct val="100000"/>
                </a:lnSpc>
                <a:spcBef>
                  <a:spcPts val="0"/>
                </a:spcBef>
                <a:spcAft>
                  <a:spcPts val="1200"/>
                </a:spcAft>
                <a:buClrTx/>
              </a:pPr>
              <a:endParaRPr lang="en-US" sz="1400" dirty="0">
                <a:solidFill>
                  <a:prstClr val="black"/>
                </a:solidFill>
              </a:endParaRPr>
            </a:p>
          </p:txBody>
        </p:sp>
        <p:cxnSp>
          <p:nvCxnSpPr>
            <p:cNvPr id="53" name="Straight Connector 52">
              <a:extLst>
                <a:ext uri="{FF2B5EF4-FFF2-40B4-BE49-F238E27FC236}">
                  <a16:creationId xmlns:a16="http://schemas.microsoft.com/office/drawing/2014/main" id="{C3CD2EC2-ABBB-424D-8391-1ACA2B3C83B3}"/>
                </a:ext>
              </a:extLst>
            </p:cNvPr>
            <p:cNvCxnSpPr>
              <a:cxnSpLocks/>
            </p:cNvCxnSpPr>
            <p:nvPr/>
          </p:nvCxnSpPr>
          <p:spPr>
            <a:xfrm>
              <a:off x="4239314"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40ADEEE8-FEA9-49F4-9ED0-B0AAF4E6E3F4}"/>
              </a:ext>
            </a:extLst>
          </p:cNvPr>
          <p:cNvGrpSpPr/>
          <p:nvPr/>
        </p:nvGrpSpPr>
        <p:grpSpPr>
          <a:xfrm>
            <a:off x="8467273" y="2444520"/>
            <a:ext cx="3365005" cy="2310028"/>
            <a:chOff x="8175834" y="1379893"/>
            <a:chExt cx="3551465" cy="1246207"/>
          </a:xfrm>
        </p:grpSpPr>
        <p:sp>
          <p:nvSpPr>
            <p:cNvPr id="55" name="Content Placeholder 2">
              <a:extLst>
                <a:ext uri="{FF2B5EF4-FFF2-40B4-BE49-F238E27FC236}">
                  <a16:creationId xmlns:a16="http://schemas.microsoft.com/office/drawing/2014/main" id="{F400E055-C8A5-4855-AE48-9EA1CD5B05DF}"/>
                </a:ext>
              </a:extLst>
            </p:cNvPr>
            <p:cNvSpPr txBox="1">
              <a:spLocks/>
            </p:cNvSpPr>
            <p:nvPr/>
          </p:nvSpPr>
          <p:spPr>
            <a:xfrm>
              <a:off x="8175834" y="143902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1200"/>
                </a:spcAft>
                <a:buClrTx/>
                <a:buNone/>
              </a:pPr>
              <a:r>
                <a:rPr lang="en-US" sz="2000" dirty="0">
                  <a:solidFill>
                    <a:prstClr val="black"/>
                  </a:solidFill>
                </a:rPr>
                <a:t>Send within 10 business days after the hearing</a:t>
              </a:r>
            </a:p>
            <a:p>
              <a:pPr marL="0" lvl="0" indent="0">
                <a:lnSpc>
                  <a:spcPct val="100000"/>
                </a:lnSpc>
                <a:spcBef>
                  <a:spcPts val="0"/>
                </a:spcBef>
                <a:spcAft>
                  <a:spcPts val="1200"/>
                </a:spcAft>
                <a:buClrTx/>
                <a:buNone/>
              </a:pPr>
              <a:r>
                <a:rPr lang="en-US" sz="2000" dirty="0">
                  <a:solidFill>
                    <a:prstClr val="black"/>
                  </a:solidFill>
                </a:rPr>
                <a:t>Must include:</a:t>
              </a:r>
            </a:p>
            <a:p>
              <a:pPr>
                <a:lnSpc>
                  <a:spcPct val="100000"/>
                </a:lnSpc>
                <a:spcBef>
                  <a:spcPts val="0"/>
                </a:spcBef>
                <a:spcAft>
                  <a:spcPts val="1200"/>
                </a:spcAft>
                <a:buClrTx/>
              </a:pPr>
              <a:r>
                <a:rPr lang="en-US" sz="1600" dirty="0">
                  <a:solidFill>
                    <a:prstClr val="black"/>
                  </a:solidFill>
                </a:rPr>
                <a:t>Date, time, location of the hearing</a:t>
              </a:r>
            </a:p>
            <a:p>
              <a:pPr>
                <a:lnSpc>
                  <a:spcPct val="100000"/>
                </a:lnSpc>
                <a:spcBef>
                  <a:spcPts val="0"/>
                </a:spcBef>
                <a:spcAft>
                  <a:spcPts val="1200"/>
                </a:spcAft>
                <a:buClrTx/>
              </a:pPr>
              <a:r>
                <a:rPr lang="en-US" sz="1600" dirty="0">
                  <a:solidFill>
                    <a:prstClr val="black"/>
                  </a:solidFill>
                </a:rPr>
                <a:t>Who was present (who testified/who did not)</a:t>
              </a:r>
            </a:p>
            <a:p>
              <a:pPr>
                <a:lnSpc>
                  <a:spcPct val="100000"/>
                </a:lnSpc>
                <a:spcBef>
                  <a:spcPts val="0"/>
                </a:spcBef>
                <a:spcAft>
                  <a:spcPts val="1200"/>
                </a:spcAft>
                <a:buClrTx/>
              </a:pPr>
              <a:r>
                <a:rPr lang="en-US" sz="1600" dirty="0">
                  <a:solidFill>
                    <a:prstClr val="black"/>
                  </a:solidFill>
                </a:rPr>
                <a:t>Clear &amp; concise WRITTEN summary of ALL testimony</a:t>
              </a:r>
            </a:p>
            <a:p>
              <a:pPr>
                <a:lnSpc>
                  <a:spcPct val="100000"/>
                </a:lnSpc>
                <a:spcBef>
                  <a:spcPts val="0"/>
                </a:spcBef>
                <a:spcAft>
                  <a:spcPts val="1200"/>
                </a:spcAft>
                <a:buClrTx/>
              </a:pPr>
              <a:r>
                <a:rPr lang="en-US" sz="1600" dirty="0">
                  <a:solidFill>
                    <a:prstClr val="black"/>
                  </a:solidFill>
                </a:rPr>
                <a:t>What evidence was used in decision?</a:t>
              </a:r>
            </a:p>
            <a:p>
              <a:pPr>
                <a:lnSpc>
                  <a:spcPct val="100000"/>
                </a:lnSpc>
                <a:spcBef>
                  <a:spcPts val="0"/>
                </a:spcBef>
                <a:spcAft>
                  <a:spcPts val="1200"/>
                </a:spcAft>
                <a:buClrTx/>
              </a:pPr>
              <a:r>
                <a:rPr lang="en-US" sz="1600" dirty="0">
                  <a:solidFill>
                    <a:prstClr val="black"/>
                  </a:solidFill>
                </a:rPr>
                <a:t>Specific statements as to which violations where PC found, not found and supervised individual admitted to</a:t>
              </a:r>
            </a:p>
          </p:txBody>
        </p:sp>
        <p:cxnSp>
          <p:nvCxnSpPr>
            <p:cNvPr id="57" name="Straight Connector 56">
              <a:extLst>
                <a:ext uri="{FF2B5EF4-FFF2-40B4-BE49-F238E27FC236}">
                  <a16:creationId xmlns:a16="http://schemas.microsoft.com/office/drawing/2014/main" id="{3EDB945D-E0BC-4796-80FB-952440514D1C}"/>
                </a:ext>
              </a:extLst>
            </p:cNvPr>
            <p:cNvCxnSpPr>
              <a:cxnSpLocks/>
            </p:cNvCxnSpPr>
            <p:nvPr/>
          </p:nvCxnSpPr>
          <p:spPr>
            <a:xfrm>
              <a:off x="8175835" y="1379893"/>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4DC01FA-D330-41DD-9D10-7EBCE3A6BE8B}"/>
              </a:ext>
            </a:extLst>
          </p:cNvPr>
          <p:cNvGrpSpPr/>
          <p:nvPr/>
        </p:nvGrpSpPr>
        <p:grpSpPr>
          <a:xfrm>
            <a:off x="744762" y="2455067"/>
            <a:ext cx="2992666" cy="2299481"/>
            <a:chOff x="476251" y="1385657"/>
            <a:chExt cx="3551464" cy="1256613"/>
          </a:xfrm>
        </p:grpSpPr>
        <p:cxnSp>
          <p:nvCxnSpPr>
            <p:cNvPr id="60" name="Straight Connector 59">
              <a:extLst>
                <a:ext uri="{FF2B5EF4-FFF2-40B4-BE49-F238E27FC236}">
                  <a16:creationId xmlns:a16="http://schemas.microsoft.com/office/drawing/2014/main" id="{279333A3-D99F-4435-89E5-240230C58842}"/>
                </a:ext>
              </a:extLst>
            </p:cNvPr>
            <p:cNvCxnSpPr>
              <a:cxnSpLocks/>
            </p:cNvCxnSpPr>
            <p:nvPr/>
          </p:nvCxnSpPr>
          <p:spPr>
            <a:xfrm>
              <a:off x="476251" y="1385657"/>
              <a:ext cx="3551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2">
              <a:extLst>
                <a:ext uri="{FF2B5EF4-FFF2-40B4-BE49-F238E27FC236}">
                  <a16:creationId xmlns:a16="http://schemas.microsoft.com/office/drawing/2014/main" id="{96EF72D4-E5FC-42B9-9CDF-049012F9A48A}"/>
                </a:ext>
              </a:extLst>
            </p:cNvPr>
            <p:cNvSpPr txBox="1">
              <a:spLocks/>
            </p:cNvSpPr>
            <p:nvPr/>
          </p:nvSpPr>
          <p:spPr>
            <a:xfrm>
              <a:off x="476251" y="1455191"/>
              <a:ext cx="3551464" cy="1187079"/>
            </a:xfrm>
            <a:prstGeom prst="rect">
              <a:avLst/>
            </a:prstGeom>
          </p:spPr>
          <p:txBody>
            <a:bodyPr vert="horz" lIns="0" tIns="0" rIns="0" bIns="0" rtlCol="0" anchor="t">
              <a:no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t>Disclosure of non-privileged/non-confidential evidence</a:t>
              </a:r>
            </a:p>
            <a:p>
              <a:pPr marL="0" indent="0">
                <a:lnSpc>
                  <a:spcPct val="100000"/>
                </a:lnSpc>
                <a:spcBef>
                  <a:spcPts val="0"/>
                </a:spcBef>
                <a:spcAft>
                  <a:spcPts val="1200"/>
                </a:spcAft>
                <a:buNone/>
              </a:pPr>
              <a:r>
                <a:rPr lang="en-US" sz="2000" dirty="0"/>
                <a:t>Opportunity to be heard </a:t>
              </a:r>
            </a:p>
            <a:p>
              <a:pPr>
                <a:lnSpc>
                  <a:spcPct val="100000"/>
                </a:lnSpc>
                <a:spcBef>
                  <a:spcPts val="0"/>
                </a:spcBef>
                <a:spcAft>
                  <a:spcPts val="1200"/>
                </a:spcAft>
              </a:pPr>
              <a:r>
                <a:rPr lang="en-US" sz="1600" dirty="0"/>
                <a:t>in person, present witnesses, evidence, etc.</a:t>
              </a:r>
            </a:p>
            <a:p>
              <a:pPr marL="0" indent="0">
                <a:lnSpc>
                  <a:spcPct val="100000"/>
                </a:lnSpc>
                <a:spcBef>
                  <a:spcPts val="0"/>
                </a:spcBef>
                <a:spcAft>
                  <a:spcPts val="1200"/>
                </a:spcAft>
                <a:buNone/>
              </a:pPr>
              <a:r>
                <a:rPr lang="en-US" sz="2000" dirty="0"/>
                <a:t>Opportunity to confront and cross-examine adverse witnesses</a:t>
              </a:r>
            </a:p>
            <a:p>
              <a:pPr>
                <a:lnSpc>
                  <a:spcPct val="100000"/>
                </a:lnSpc>
                <a:spcBef>
                  <a:spcPts val="0"/>
                </a:spcBef>
                <a:spcAft>
                  <a:spcPts val="1200"/>
                </a:spcAft>
              </a:pPr>
              <a:r>
                <a:rPr lang="en-US" sz="1600" dirty="0"/>
                <a:t>unless the hearing officer determines that a risk of harm to a witness exists</a:t>
              </a:r>
            </a:p>
            <a:p>
              <a:pPr marL="177800" lvl="1" indent="0">
                <a:lnSpc>
                  <a:spcPct val="100000"/>
                </a:lnSpc>
                <a:spcBef>
                  <a:spcPts val="0"/>
                </a:spcBef>
                <a:spcAft>
                  <a:spcPts val="1200"/>
                </a:spcAft>
                <a:buNone/>
              </a:pPr>
              <a:endParaRPr lang="en-US" sz="1000" dirty="0"/>
            </a:p>
          </p:txBody>
        </p:sp>
      </p:grpSp>
      <p:sp>
        <p:nvSpPr>
          <p:cNvPr id="13" name="TextBox 12">
            <a:extLst>
              <a:ext uri="{FF2B5EF4-FFF2-40B4-BE49-F238E27FC236}">
                <a16:creationId xmlns:a16="http://schemas.microsoft.com/office/drawing/2014/main" id="{3FB38B93-4C6B-402E-941E-8FF6E86E7641}"/>
              </a:ext>
            </a:extLst>
          </p:cNvPr>
          <p:cNvSpPr txBox="1"/>
          <p:nvPr/>
        </p:nvSpPr>
        <p:spPr>
          <a:xfrm>
            <a:off x="612058" y="1692732"/>
            <a:ext cx="3258072" cy="584775"/>
          </a:xfrm>
          <a:prstGeom prst="rect">
            <a:avLst/>
          </a:prstGeom>
          <a:noFill/>
        </p:spPr>
        <p:txBody>
          <a:bodyPr wrap="none" rtlCol="0" anchor="ctr">
            <a:spAutoFit/>
          </a:bodyPr>
          <a:lstStyle/>
          <a:p>
            <a:pPr algn="ctr"/>
            <a:r>
              <a:rPr lang="en-US" sz="3200" b="1" dirty="0">
                <a:solidFill>
                  <a:srgbClr val="102747"/>
                </a:solidFill>
              </a:rPr>
              <a:t>Individual’s Rights</a:t>
            </a:r>
          </a:p>
        </p:txBody>
      </p:sp>
      <p:sp>
        <p:nvSpPr>
          <p:cNvPr id="68" name="TextBox 67">
            <a:extLst>
              <a:ext uri="{FF2B5EF4-FFF2-40B4-BE49-F238E27FC236}">
                <a16:creationId xmlns:a16="http://schemas.microsoft.com/office/drawing/2014/main" id="{1B53ED25-81D8-47BC-8DFB-F810046E8BFD}"/>
              </a:ext>
            </a:extLst>
          </p:cNvPr>
          <p:cNvSpPr txBox="1"/>
          <p:nvPr/>
        </p:nvSpPr>
        <p:spPr>
          <a:xfrm>
            <a:off x="4248249" y="1707344"/>
            <a:ext cx="3620928" cy="584775"/>
          </a:xfrm>
          <a:prstGeom prst="rect">
            <a:avLst/>
          </a:prstGeom>
          <a:noFill/>
        </p:spPr>
        <p:txBody>
          <a:bodyPr wrap="none" rtlCol="0" anchor="ctr">
            <a:spAutoFit/>
          </a:bodyPr>
          <a:lstStyle/>
          <a:p>
            <a:pPr algn="ctr"/>
            <a:r>
              <a:rPr lang="en-US" sz="3200" b="1" dirty="0">
                <a:solidFill>
                  <a:srgbClr val="102747"/>
                </a:solidFill>
              </a:rPr>
              <a:t>Elements of Hearing</a:t>
            </a:r>
          </a:p>
        </p:txBody>
      </p:sp>
      <p:sp>
        <p:nvSpPr>
          <p:cNvPr id="69" name="TextBox 68">
            <a:extLst>
              <a:ext uri="{FF2B5EF4-FFF2-40B4-BE49-F238E27FC236}">
                <a16:creationId xmlns:a16="http://schemas.microsoft.com/office/drawing/2014/main" id="{5C7095C3-96E3-4F70-9DC1-DB96F3ABA7EE}"/>
              </a:ext>
            </a:extLst>
          </p:cNvPr>
          <p:cNvSpPr txBox="1"/>
          <p:nvPr/>
        </p:nvSpPr>
        <p:spPr>
          <a:xfrm>
            <a:off x="8111484" y="1707344"/>
            <a:ext cx="3820662" cy="584775"/>
          </a:xfrm>
          <a:prstGeom prst="rect">
            <a:avLst/>
          </a:prstGeom>
          <a:noFill/>
        </p:spPr>
        <p:txBody>
          <a:bodyPr wrap="none" rtlCol="0" anchor="ctr">
            <a:spAutoFit/>
          </a:bodyPr>
          <a:lstStyle/>
          <a:p>
            <a:pPr algn="ctr"/>
            <a:r>
              <a:rPr lang="en-US" sz="3200" b="1" dirty="0">
                <a:solidFill>
                  <a:srgbClr val="102747"/>
                </a:solidFill>
              </a:rPr>
              <a:t>Report Requirements</a:t>
            </a:r>
          </a:p>
        </p:txBody>
      </p:sp>
      <p:sp>
        <p:nvSpPr>
          <p:cNvPr id="73" name="Title 1">
            <a:extLst>
              <a:ext uri="{FF2B5EF4-FFF2-40B4-BE49-F238E27FC236}">
                <a16:creationId xmlns:a16="http://schemas.microsoft.com/office/drawing/2014/main" id="{1A67359D-BA6B-4544-B54A-4B59012C43CA}"/>
              </a:ext>
            </a:extLst>
          </p:cNvPr>
          <p:cNvSpPr>
            <a:spLocks noGrp="1"/>
          </p:cNvSpPr>
          <p:nvPr>
            <p:ph type="title"/>
          </p:nvPr>
        </p:nvSpPr>
        <p:spPr>
          <a:xfrm>
            <a:off x="476250" y="365125"/>
            <a:ext cx="11258550" cy="701675"/>
          </a:xfrm>
        </p:spPr>
        <p:txBody>
          <a:bodyPr lIns="0" tIns="0" rIns="0" bIns="0" anchor="ctr">
            <a:normAutofit/>
          </a:bodyPr>
          <a:lstStyle/>
          <a:p>
            <a:r>
              <a:rPr lang="en-US" sz="4000" dirty="0"/>
              <a:t>Probable Cause Hearing</a:t>
            </a:r>
          </a:p>
        </p:txBody>
      </p:sp>
      <p:sp>
        <p:nvSpPr>
          <p:cNvPr id="74" name="Rectangle 73">
            <a:extLst>
              <a:ext uri="{FF2B5EF4-FFF2-40B4-BE49-F238E27FC236}">
                <a16:creationId xmlns:a16="http://schemas.microsoft.com/office/drawing/2014/main" id="{220FB99B-6271-4121-B6ED-EF6AD4F39B0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a:extLst>
              <a:ext uri="{FF2B5EF4-FFF2-40B4-BE49-F238E27FC236}">
                <a16:creationId xmlns:a16="http://schemas.microsoft.com/office/drawing/2014/main" id="{6EB0D6DE-D787-441A-97C1-BD6138B3D45E}"/>
              </a:ext>
            </a:extLst>
          </p:cNvPr>
          <p:cNvSpPr>
            <a:spLocks noGrp="1"/>
          </p:cNvSpPr>
          <p:nvPr>
            <p:ph type="sldNum" sz="quarter" idx="12"/>
          </p:nvPr>
        </p:nvSpPr>
        <p:spPr/>
        <p:txBody>
          <a:bodyPr/>
          <a:lstStyle/>
          <a:p>
            <a:fld id="{270D53C3-D890-4AF1-9878-19640C9CFA2D}" type="slidenum">
              <a:rPr lang="en-US" smtClean="0"/>
              <a:t>78</a:t>
            </a:fld>
            <a:endParaRPr lang="en-US"/>
          </a:p>
        </p:txBody>
      </p:sp>
    </p:spTree>
    <p:custDataLst>
      <p:tags r:id="rId1"/>
    </p:custDataLst>
    <p:extLst>
      <p:ext uri="{BB962C8B-B14F-4D97-AF65-F5344CB8AC3E}">
        <p14:creationId xmlns:p14="http://schemas.microsoft.com/office/powerpoint/2010/main" val="836782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69EE578E-7EAD-4C29-AFE1-79DF6A13771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224482"/>
            <a:ext cx="5398904" cy="3599269"/>
          </a:xfrm>
          <a:prstGeom prst="rect">
            <a:avLst/>
          </a:prstGeom>
        </p:spPr>
      </p:pic>
      <p:sp>
        <p:nvSpPr>
          <p:cNvPr id="19" name="Rectangle 18">
            <a:extLst>
              <a:ext uri="{FF2B5EF4-FFF2-40B4-BE49-F238E27FC236}">
                <a16:creationId xmlns:a16="http://schemas.microsoft.com/office/drawing/2014/main" id="{94C569CE-AFD4-47E4-9CA4-59538496BE0C}"/>
              </a:ext>
            </a:extLst>
          </p:cNvPr>
          <p:cNvSpPr/>
          <p:nvPr/>
        </p:nvSpPr>
        <p:spPr>
          <a:xfrm>
            <a:off x="5280336" y="-3811"/>
            <a:ext cx="6911664" cy="6857993"/>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noFill/>
        </p:spPr>
        <p:txBody>
          <a:bodyPr/>
          <a:lstStyle/>
          <a:p>
            <a:pPr algn="ctr"/>
            <a:fld id="{20ACEE5B-6B89-47D3-A969-11CC9D54FA43}" type="slidenum">
              <a:rPr lang="en-US" smtClean="0">
                <a:solidFill>
                  <a:schemeClr val="bg1"/>
                </a:solidFill>
              </a:rPr>
              <a:pPr algn="ctr"/>
              <a:t>79</a:t>
            </a:fld>
            <a:endParaRPr lang="en-US">
              <a:solidFill>
                <a:schemeClr val="bg1"/>
              </a:solidFill>
            </a:endParaRPr>
          </a:p>
        </p:txBody>
      </p:sp>
      <p:cxnSp>
        <p:nvCxnSpPr>
          <p:cNvPr id="16" name="Straight Connector 15">
            <a:extLst>
              <a:ext uri="{FF2B5EF4-FFF2-40B4-BE49-F238E27FC236}">
                <a16:creationId xmlns:a16="http://schemas.microsoft.com/office/drawing/2014/main" id="{CAEA7AF2-1E15-4151-9F69-95B9E8C43451}"/>
              </a:ext>
            </a:extLst>
          </p:cNvPr>
          <p:cNvCxnSpPr>
            <a:cxnSpLocks/>
          </p:cNvCxnSpPr>
          <p:nvPr/>
        </p:nvCxnSpPr>
        <p:spPr>
          <a:xfrm>
            <a:off x="476250" y="1246921"/>
            <a:ext cx="417302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8A34FCC-159E-43A0-B7A2-6960C2497FE6}"/>
              </a:ext>
            </a:extLst>
          </p:cNvPr>
          <p:cNvGrpSpPr/>
          <p:nvPr/>
        </p:nvGrpSpPr>
        <p:grpSpPr>
          <a:xfrm>
            <a:off x="5645632" y="545289"/>
            <a:ext cx="6069825" cy="5456430"/>
            <a:chOff x="5795333" y="1088241"/>
            <a:chExt cx="5690640" cy="3679805"/>
          </a:xfrm>
        </p:grpSpPr>
        <p:grpSp>
          <p:nvGrpSpPr>
            <p:cNvPr id="40" name="Group 39">
              <a:extLst>
                <a:ext uri="{FF2B5EF4-FFF2-40B4-BE49-F238E27FC236}">
                  <a16:creationId xmlns:a16="http://schemas.microsoft.com/office/drawing/2014/main" id="{5C28CC65-4B8A-4DA5-B414-F7C64BDA33D6}"/>
                </a:ext>
              </a:extLst>
            </p:cNvPr>
            <p:cNvGrpSpPr/>
            <p:nvPr/>
          </p:nvGrpSpPr>
          <p:grpSpPr>
            <a:xfrm>
              <a:off x="5795333" y="1088241"/>
              <a:ext cx="5430693" cy="862919"/>
              <a:chOff x="5795333" y="827546"/>
              <a:chExt cx="5430693" cy="862919"/>
            </a:xfrm>
          </p:grpSpPr>
          <p:sp>
            <p:nvSpPr>
              <p:cNvPr id="20" name="Rectangle 19">
                <a:extLst>
                  <a:ext uri="{FF2B5EF4-FFF2-40B4-BE49-F238E27FC236}">
                    <a16:creationId xmlns:a16="http://schemas.microsoft.com/office/drawing/2014/main" id="{1CF289BA-4F2A-4AEB-A175-1F0661BC0534}"/>
                  </a:ext>
                </a:extLst>
              </p:cNvPr>
              <p:cNvSpPr/>
              <p:nvPr/>
            </p:nvSpPr>
            <p:spPr>
              <a:xfrm>
                <a:off x="5795333" y="827546"/>
                <a:ext cx="469615" cy="86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en-US" sz="2800" b="1" dirty="0">
                    <a:solidFill>
                      <a:srgbClr val="102747"/>
                    </a:solidFill>
                    <a:latin typeface="+mj-lt"/>
                    <a:ea typeface="+mj-ea"/>
                    <a:cs typeface="+mj-cs"/>
                  </a:rPr>
                  <a:t>1</a:t>
                </a:r>
              </a:p>
            </p:txBody>
          </p:sp>
          <p:sp>
            <p:nvSpPr>
              <p:cNvPr id="25" name="Content Placeholder 2">
                <a:extLst>
                  <a:ext uri="{FF2B5EF4-FFF2-40B4-BE49-F238E27FC236}">
                    <a16:creationId xmlns:a16="http://schemas.microsoft.com/office/drawing/2014/main" id="{29864AAE-8196-49EA-AAC2-02573C3FACB3}"/>
                  </a:ext>
                </a:extLst>
              </p:cNvPr>
              <p:cNvSpPr txBox="1">
                <a:spLocks/>
              </p:cNvSpPr>
              <p:nvPr/>
            </p:nvSpPr>
            <p:spPr>
              <a:xfrm>
                <a:off x="6400166" y="1025377"/>
                <a:ext cx="4825860" cy="49815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cs typeface="Calibri" panose="020F0502020204030204" pitchFamily="34" charset="0"/>
                  </a:rPr>
                  <a:t>Supervised individual is apprised of his or her rights to hearing</a:t>
                </a:r>
              </a:p>
            </p:txBody>
          </p:sp>
        </p:grpSp>
        <p:grpSp>
          <p:nvGrpSpPr>
            <p:cNvPr id="39" name="Group 38">
              <a:extLst>
                <a:ext uri="{FF2B5EF4-FFF2-40B4-BE49-F238E27FC236}">
                  <a16:creationId xmlns:a16="http://schemas.microsoft.com/office/drawing/2014/main" id="{A8345170-6701-4E1F-9D9D-6809601105C0}"/>
                </a:ext>
              </a:extLst>
            </p:cNvPr>
            <p:cNvGrpSpPr/>
            <p:nvPr/>
          </p:nvGrpSpPr>
          <p:grpSpPr>
            <a:xfrm>
              <a:off x="5795333" y="2696898"/>
              <a:ext cx="5690640" cy="1111993"/>
              <a:chOff x="5795333" y="2682122"/>
              <a:chExt cx="5690640" cy="1111993"/>
            </a:xfrm>
          </p:grpSpPr>
          <p:sp>
            <p:nvSpPr>
              <p:cNvPr id="21" name="Rectangle 20">
                <a:extLst>
                  <a:ext uri="{FF2B5EF4-FFF2-40B4-BE49-F238E27FC236}">
                    <a16:creationId xmlns:a16="http://schemas.microsoft.com/office/drawing/2014/main" id="{7C38E3CA-3F5B-4EC2-B3FB-24CEEEFBB2F0}"/>
                  </a:ext>
                </a:extLst>
              </p:cNvPr>
              <p:cNvSpPr/>
              <p:nvPr/>
            </p:nvSpPr>
            <p:spPr>
              <a:xfrm>
                <a:off x="5795333" y="2682122"/>
                <a:ext cx="469615" cy="862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r>
                  <a:rPr lang="en-US" sz="2800" b="1" dirty="0">
                    <a:solidFill>
                      <a:srgbClr val="102747"/>
                    </a:solidFill>
                    <a:latin typeface="+mj-lt"/>
                    <a:ea typeface="+mj-ea"/>
                    <a:cs typeface="+mj-cs"/>
                  </a:rPr>
                  <a:t>2</a:t>
                </a:r>
              </a:p>
            </p:txBody>
          </p:sp>
          <p:sp>
            <p:nvSpPr>
              <p:cNvPr id="26" name="Content Placeholder 2">
                <a:extLst>
                  <a:ext uri="{FF2B5EF4-FFF2-40B4-BE49-F238E27FC236}">
                    <a16:creationId xmlns:a16="http://schemas.microsoft.com/office/drawing/2014/main" id="{1D7DDDF0-EBE6-4A40-AC39-059294E8487E}"/>
                  </a:ext>
                </a:extLst>
              </p:cNvPr>
              <p:cNvSpPr txBox="1">
                <a:spLocks/>
              </p:cNvSpPr>
              <p:nvPr/>
            </p:nvSpPr>
            <p:spPr>
              <a:xfrm>
                <a:off x="6400166" y="2839321"/>
                <a:ext cx="5085807" cy="95479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dirty="0">
                    <a:solidFill>
                      <a:schemeClr val="bg1"/>
                    </a:solidFill>
                  </a:rPr>
                  <a:t>Supervised individual does not contest retaking and aware of the facts supporting retaking</a:t>
                </a:r>
              </a:p>
              <a:p>
                <a:pPr>
                  <a:lnSpc>
                    <a:spcPct val="100000"/>
                  </a:lnSpc>
                  <a:spcBef>
                    <a:spcPts val="0"/>
                  </a:spcBef>
                  <a:spcAft>
                    <a:spcPts val="600"/>
                  </a:spcAft>
                  <a:buClr>
                    <a:schemeClr val="bg1"/>
                  </a:buClr>
                  <a:buFont typeface="Wingdings" panose="05000000000000000000" pitchFamily="2" charset="2"/>
                  <a:buChar char="Ø"/>
                </a:pPr>
                <a:endParaRPr lang="en-US" sz="2000" dirty="0">
                  <a:solidFill>
                    <a:schemeClr val="bg1"/>
                  </a:solidFill>
                  <a:cs typeface="Calibri" panose="020F0502020204030204" pitchFamily="34" charset="0"/>
                </a:endParaRPr>
              </a:p>
            </p:txBody>
          </p:sp>
        </p:grpSp>
        <p:sp>
          <p:nvSpPr>
            <p:cNvPr id="28" name="Content Placeholder 2">
              <a:extLst>
                <a:ext uri="{FF2B5EF4-FFF2-40B4-BE49-F238E27FC236}">
                  <a16:creationId xmlns:a16="http://schemas.microsoft.com/office/drawing/2014/main" id="{3A79EB94-58A2-4233-B470-1E9689239953}"/>
                </a:ext>
              </a:extLst>
            </p:cNvPr>
            <p:cNvSpPr txBox="1">
              <a:spLocks/>
            </p:cNvSpPr>
            <p:nvPr/>
          </p:nvSpPr>
          <p:spPr>
            <a:xfrm>
              <a:off x="6452317" y="4552602"/>
              <a:ext cx="4958366" cy="21544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endParaRPr lang="en-US" sz="1400" dirty="0">
                <a:solidFill>
                  <a:schemeClr val="bg1"/>
                </a:solidFill>
              </a:endParaRPr>
            </a:p>
          </p:txBody>
        </p:sp>
      </p:grpSp>
      <p:sp>
        <p:nvSpPr>
          <p:cNvPr id="23" name="Rectangle 22">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itle 1">
            <a:extLst>
              <a:ext uri="{FF2B5EF4-FFF2-40B4-BE49-F238E27FC236}">
                <a16:creationId xmlns:a16="http://schemas.microsoft.com/office/drawing/2014/main" id="{D019ADDA-F337-4788-86F1-266D5676F005}"/>
              </a:ext>
            </a:extLst>
          </p:cNvPr>
          <p:cNvSpPr txBox="1">
            <a:spLocks/>
          </p:cNvSpPr>
          <p:nvPr/>
        </p:nvSpPr>
        <p:spPr>
          <a:xfrm>
            <a:off x="476250" y="365125"/>
            <a:ext cx="11258550" cy="7016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Waiving PC Hearing</a:t>
            </a:r>
          </a:p>
        </p:txBody>
      </p:sp>
      <p:sp>
        <p:nvSpPr>
          <p:cNvPr id="18" name="Rectangle 17">
            <a:extLst>
              <a:ext uri="{FF2B5EF4-FFF2-40B4-BE49-F238E27FC236}">
                <a16:creationId xmlns:a16="http://schemas.microsoft.com/office/drawing/2014/main" id="{F9923FB7-1B7B-456C-8A24-B799CD1650E1}"/>
              </a:ext>
            </a:extLst>
          </p:cNvPr>
          <p:cNvSpPr/>
          <p:nvPr/>
        </p:nvSpPr>
        <p:spPr>
          <a:xfrm>
            <a:off x="5645633" y="5075888"/>
            <a:ext cx="500907" cy="1279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ct val="0"/>
              </a:spcBef>
            </a:pPr>
            <a:r>
              <a:rPr lang="en-US" sz="2800" b="1" dirty="0">
                <a:solidFill>
                  <a:srgbClr val="102747"/>
                </a:solidFill>
                <a:latin typeface="+mj-lt"/>
                <a:ea typeface="+mj-ea"/>
                <a:cs typeface="+mj-cs"/>
              </a:rPr>
              <a:t>3</a:t>
            </a:r>
          </a:p>
        </p:txBody>
      </p:sp>
      <p:sp>
        <p:nvSpPr>
          <p:cNvPr id="22" name="Content Placeholder 2">
            <a:extLst>
              <a:ext uri="{FF2B5EF4-FFF2-40B4-BE49-F238E27FC236}">
                <a16:creationId xmlns:a16="http://schemas.microsoft.com/office/drawing/2014/main" id="{73E57B4C-23C6-4123-9208-DAF02E4E0592}"/>
              </a:ext>
            </a:extLst>
          </p:cNvPr>
          <p:cNvSpPr txBox="1">
            <a:spLocks/>
          </p:cNvSpPr>
          <p:nvPr/>
        </p:nvSpPr>
        <p:spPr>
          <a:xfrm>
            <a:off x="6290766" y="5029507"/>
            <a:ext cx="5424689" cy="178510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u="sng" dirty="0">
                <a:solidFill>
                  <a:schemeClr val="bg1"/>
                </a:solidFill>
              </a:rPr>
              <a:t>Signed</a:t>
            </a:r>
            <a:r>
              <a:rPr lang="en-US" sz="2400" dirty="0">
                <a:solidFill>
                  <a:schemeClr val="bg1"/>
                </a:solidFill>
              </a:rPr>
              <a:t> admission to one or more revocable violations</a:t>
            </a:r>
          </a:p>
          <a:p>
            <a:pPr marL="0" indent="0">
              <a:lnSpc>
                <a:spcPct val="100000"/>
              </a:lnSpc>
              <a:spcBef>
                <a:spcPts val="0"/>
              </a:spcBef>
              <a:buClrTx/>
              <a:buNone/>
              <a:defRPr sz="2000" b="0" i="0" u="none" strike="noStrike" kern="1200" spc="0" baseline="0">
                <a:solidFill>
                  <a:srgbClr val="102747"/>
                </a:solidFill>
                <a:latin typeface="+mn-lt"/>
                <a:ea typeface="+mn-ea"/>
                <a:cs typeface="+mn-cs"/>
              </a:defRPr>
            </a:pPr>
            <a:r>
              <a:rPr lang="en-US" sz="2400" i="1" dirty="0">
                <a:solidFill>
                  <a:schemeClr val="bg1"/>
                </a:solidFill>
              </a:rPr>
              <a:t>Admission must be of sufficient gravity to justify revocation in receiving state</a:t>
            </a:r>
          </a:p>
          <a:p>
            <a:pPr>
              <a:lnSpc>
                <a:spcPct val="100000"/>
              </a:lnSpc>
              <a:spcBef>
                <a:spcPts val="0"/>
              </a:spcBef>
              <a:spcAft>
                <a:spcPts val="600"/>
              </a:spcAft>
              <a:buClr>
                <a:schemeClr val="bg1"/>
              </a:buClr>
              <a:buFont typeface="Wingdings" panose="05000000000000000000" pitchFamily="2" charset="2"/>
              <a:buChar char="Ø"/>
            </a:pPr>
            <a:endParaRPr lang="en-US" sz="2000" dirty="0">
              <a:solidFill>
                <a:schemeClr val="bg1"/>
              </a:solidFill>
              <a:cs typeface="Calibri" panose="020F0502020204030204" pitchFamily="34" charset="0"/>
            </a:endParaRPr>
          </a:p>
        </p:txBody>
      </p:sp>
    </p:spTree>
    <p:custDataLst>
      <p:tags r:id="rId1"/>
    </p:custDataLst>
    <p:extLst>
      <p:ext uri="{BB962C8B-B14F-4D97-AF65-F5344CB8AC3E}">
        <p14:creationId xmlns:p14="http://schemas.microsoft.com/office/powerpoint/2010/main" val="1975329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9398C-4229-4B9C-B60D-4C3FC015BD8E}"/>
              </a:ext>
            </a:extLst>
          </p:cNvPr>
          <p:cNvSpPr>
            <a:spLocks noGrp="1"/>
          </p:cNvSpPr>
          <p:nvPr>
            <p:ph type="title"/>
          </p:nvPr>
        </p:nvSpPr>
        <p:spPr/>
        <p:txBody>
          <a:bodyPr/>
          <a:lstStyle/>
          <a:p>
            <a:r>
              <a:rPr lang="en-US" dirty="0"/>
              <a:t>Eligibility for Transfer</a:t>
            </a:r>
          </a:p>
        </p:txBody>
      </p:sp>
      <p:sp>
        <p:nvSpPr>
          <p:cNvPr id="5" name="Text Placeholder 4">
            <a:extLst>
              <a:ext uri="{FF2B5EF4-FFF2-40B4-BE49-F238E27FC236}">
                <a16:creationId xmlns:a16="http://schemas.microsoft.com/office/drawing/2014/main" id="{82145224-001D-4449-8ACF-FB2023D0CD90}"/>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D7346A01-CE0D-4AFD-930C-66066A003C2E}"/>
              </a:ext>
            </a:extLst>
          </p:cNvPr>
          <p:cNvSpPr>
            <a:spLocks noGrp="1"/>
          </p:cNvSpPr>
          <p:nvPr>
            <p:ph type="sldNum" sz="quarter" idx="12"/>
          </p:nvPr>
        </p:nvSpPr>
        <p:spPr/>
        <p:txBody>
          <a:bodyPr/>
          <a:lstStyle/>
          <a:p>
            <a:fld id="{270D53C3-D890-4AF1-9878-19640C9CFA2D}" type="slidenum">
              <a:rPr lang="en-US" smtClean="0"/>
              <a:t>8</a:t>
            </a:fld>
            <a:endParaRPr lang="en-US"/>
          </a:p>
        </p:txBody>
      </p:sp>
    </p:spTree>
    <p:custDataLst>
      <p:tags r:id="rId1"/>
    </p:custDataLst>
    <p:extLst>
      <p:ext uri="{BB962C8B-B14F-4D97-AF65-F5344CB8AC3E}">
        <p14:creationId xmlns:p14="http://schemas.microsoft.com/office/powerpoint/2010/main" val="42447576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6A577-793D-4DD6-8ED5-D6E1944BBD31}"/>
              </a:ext>
            </a:extLst>
          </p:cNvPr>
          <p:cNvSpPr txBox="1">
            <a:spLocks/>
          </p:cNvSpPr>
          <p:nvPr/>
        </p:nvSpPr>
        <p:spPr>
          <a:xfrm>
            <a:off x="476250" y="365125"/>
            <a:ext cx="11258550" cy="7016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Upload PC Documentation</a:t>
            </a:r>
          </a:p>
        </p:txBody>
      </p:sp>
      <p:sp>
        <p:nvSpPr>
          <p:cNvPr id="9" name="Rectangle 8">
            <a:extLst>
              <a:ext uri="{FF2B5EF4-FFF2-40B4-BE49-F238E27FC236}">
                <a16:creationId xmlns:a16="http://schemas.microsoft.com/office/drawing/2014/main" id="{2A5BD8CE-0386-4BA1-A612-8F0A7312845A}"/>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a:extLst>
              <a:ext uri="{FF2B5EF4-FFF2-40B4-BE49-F238E27FC236}">
                <a16:creationId xmlns:a16="http://schemas.microsoft.com/office/drawing/2014/main" id="{AF032782-8695-47D2-85D6-D541718B8C19}"/>
              </a:ext>
            </a:extLst>
          </p:cNvPr>
          <p:cNvCxnSpPr>
            <a:cxnSpLocks/>
          </p:cNvCxnSpPr>
          <p:nvPr/>
        </p:nvCxnSpPr>
        <p:spPr>
          <a:xfrm>
            <a:off x="4414237" y="5334648"/>
            <a:ext cx="1023367" cy="447674"/>
          </a:xfrm>
          <a:prstGeom prst="straightConnector1">
            <a:avLst/>
          </a:prstGeom>
          <a:ln w="38100">
            <a:solidFill>
              <a:srgbClr val="10274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0617A8-7159-4DCE-ACE4-76C62E63EEA3}"/>
              </a:ext>
            </a:extLst>
          </p:cNvPr>
          <p:cNvSpPr txBox="1"/>
          <p:nvPr/>
        </p:nvSpPr>
        <p:spPr>
          <a:xfrm>
            <a:off x="275771" y="4375859"/>
            <a:ext cx="4138466" cy="1569660"/>
          </a:xfrm>
          <a:prstGeom prst="rect">
            <a:avLst/>
          </a:prstGeom>
          <a:solidFill>
            <a:srgbClr val="102747"/>
          </a:solidFill>
        </p:spPr>
        <p:txBody>
          <a:bodyPr wrap="square" rtlCol="0">
            <a:spAutoFit/>
          </a:bodyPr>
          <a:lstStyle/>
          <a:p>
            <a:r>
              <a:rPr lang="en-US" sz="2400" dirty="0">
                <a:solidFill>
                  <a:schemeClr val="bg1"/>
                </a:solidFill>
              </a:rPr>
              <a:t>Upload Probable Cause documentation when reporting the violation or later via Addendum to Violation Report </a:t>
            </a:r>
          </a:p>
        </p:txBody>
      </p:sp>
      <p:pic>
        <p:nvPicPr>
          <p:cNvPr id="10" name="Picture 9">
            <a:extLst>
              <a:ext uri="{FF2B5EF4-FFF2-40B4-BE49-F238E27FC236}">
                <a16:creationId xmlns:a16="http://schemas.microsoft.com/office/drawing/2014/main" id="{F059F622-7795-4490-8D8F-6E7CE7120C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0" t="18265" r="53485" b="11733"/>
          <a:stretch/>
        </p:blipFill>
        <p:spPr bwMode="auto">
          <a:xfrm>
            <a:off x="5529064" y="1262108"/>
            <a:ext cx="5497001" cy="5721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9E64EAF5-F7C7-42FB-BF41-AE2CD2C0419A}"/>
              </a:ext>
            </a:extLst>
          </p:cNvPr>
          <p:cNvSpPr>
            <a:spLocks noGrp="1"/>
          </p:cNvSpPr>
          <p:nvPr>
            <p:ph type="sldNum" sz="quarter" idx="12"/>
          </p:nvPr>
        </p:nvSpPr>
        <p:spPr/>
        <p:txBody>
          <a:bodyPr/>
          <a:lstStyle/>
          <a:p>
            <a:fld id="{270D53C3-D890-4AF1-9878-19640C9CFA2D}" type="slidenum">
              <a:rPr lang="en-US" smtClean="0"/>
              <a:t>80</a:t>
            </a:fld>
            <a:endParaRPr lang="en-US"/>
          </a:p>
        </p:txBody>
      </p:sp>
    </p:spTree>
    <p:custDataLst>
      <p:tags r:id="rId1"/>
    </p:custDataLst>
    <p:extLst>
      <p:ext uri="{BB962C8B-B14F-4D97-AF65-F5344CB8AC3E}">
        <p14:creationId xmlns:p14="http://schemas.microsoft.com/office/powerpoint/2010/main" val="20886961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DDA-F337-4788-86F1-266D5676F005}"/>
              </a:ext>
            </a:extLst>
          </p:cNvPr>
          <p:cNvSpPr>
            <a:spLocks noGrp="1"/>
          </p:cNvSpPr>
          <p:nvPr>
            <p:ph type="title"/>
          </p:nvPr>
        </p:nvSpPr>
        <p:spPr>
          <a:xfrm>
            <a:off x="476250" y="365125"/>
            <a:ext cx="11258550" cy="701675"/>
          </a:xfrm>
        </p:spPr>
        <p:txBody>
          <a:bodyPr lIns="0" tIns="0" rIns="0" bIns="0" anchor="ctr">
            <a:normAutofit/>
          </a:bodyPr>
          <a:lstStyle/>
          <a:p>
            <a:r>
              <a:rPr lang="en-US" sz="4000" dirty="0"/>
              <a:t>After the PC Hearing….</a:t>
            </a:r>
          </a:p>
        </p:txBody>
      </p:sp>
      <p:sp>
        <p:nvSpPr>
          <p:cNvPr id="4" name="Rectangle 3">
            <a:extLst>
              <a:ext uri="{FF2B5EF4-FFF2-40B4-BE49-F238E27FC236}">
                <a16:creationId xmlns:a16="http://schemas.microsoft.com/office/drawing/2014/main" id="{5CDF7546-5B53-457F-BF1F-872AA9DC4568}"/>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81</a:t>
            </a:fld>
            <a:endParaRPr lang="en-US">
              <a:solidFill>
                <a:schemeClr val="bg1"/>
              </a:solidFill>
            </a:endParaRPr>
          </a:p>
        </p:txBody>
      </p:sp>
      <p:graphicFrame>
        <p:nvGraphicFramePr>
          <p:cNvPr id="11" name="Table 11">
            <a:extLst>
              <a:ext uri="{FF2B5EF4-FFF2-40B4-BE49-F238E27FC236}">
                <a16:creationId xmlns:a16="http://schemas.microsoft.com/office/drawing/2014/main" id="{D2284EE8-A1A2-45A4-8FE7-EB47D60915E6}"/>
              </a:ext>
            </a:extLst>
          </p:cNvPr>
          <p:cNvGraphicFramePr>
            <a:graphicFrameLocks noGrp="1"/>
          </p:cNvGraphicFramePr>
          <p:nvPr>
            <p:extLst>
              <p:ext uri="{D42A27DB-BD31-4B8C-83A1-F6EECF244321}">
                <p14:modId xmlns:p14="http://schemas.microsoft.com/office/powerpoint/2010/main" val="4057461746"/>
              </p:ext>
            </p:extLst>
          </p:nvPr>
        </p:nvGraphicFramePr>
        <p:xfrm>
          <a:off x="538393" y="1304092"/>
          <a:ext cx="5036783" cy="4102404"/>
        </p:xfrm>
        <a:graphic>
          <a:graphicData uri="http://schemas.openxmlformats.org/drawingml/2006/table">
            <a:tbl>
              <a:tblPr firstRow="1" bandRow="1">
                <a:tableStyleId>{5C22544A-7EE6-4342-B048-85BDC9FD1C3A}</a:tableStyleId>
              </a:tblPr>
              <a:tblGrid>
                <a:gridCol w="2510364">
                  <a:extLst>
                    <a:ext uri="{9D8B030D-6E8A-4147-A177-3AD203B41FA5}">
                      <a16:colId xmlns:a16="http://schemas.microsoft.com/office/drawing/2014/main" val="4225973377"/>
                    </a:ext>
                  </a:extLst>
                </a:gridCol>
                <a:gridCol w="2526419">
                  <a:extLst>
                    <a:ext uri="{9D8B030D-6E8A-4147-A177-3AD203B41FA5}">
                      <a16:colId xmlns:a16="http://schemas.microsoft.com/office/drawing/2014/main" val="286330443"/>
                    </a:ext>
                  </a:extLst>
                </a:gridCol>
              </a:tblGrid>
              <a:tr h="440862">
                <a:tc gridSpan="2">
                  <a:txBody>
                    <a:bodyPr/>
                    <a:lstStyle/>
                    <a:p>
                      <a:pPr algn="ctr"/>
                      <a:r>
                        <a:rPr lang="en-US" dirty="0"/>
                        <a:t>PC Established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2747"/>
                    </a:solidFill>
                  </a:tcPr>
                </a:tc>
                <a:tc hMerge="1">
                  <a:txBody>
                    <a:bodyPr/>
                    <a:lstStyle/>
                    <a:p>
                      <a:pPr algn="ct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02747"/>
                    </a:solidFill>
                  </a:tcPr>
                </a:tc>
                <a:extLst>
                  <a:ext uri="{0D108BD9-81ED-4DB2-BD59-A6C34878D82A}">
                    <a16:rowId xmlns:a16="http://schemas.microsoft.com/office/drawing/2014/main" val="2992529384"/>
                  </a:ext>
                </a:extLst>
              </a:tr>
              <a:tr h="404124">
                <a:tc>
                  <a:txBody>
                    <a:bodyPr/>
                    <a:lstStyle/>
                    <a:p>
                      <a:pPr algn="ctr"/>
                      <a:r>
                        <a:rPr lang="en-US" sz="1600" dirty="0"/>
                        <a:t>Receiving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t>Sending State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9129035"/>
                  </a:ext>
                </a:extLst>
              </a:tr>
              <a:tr h="1548279">
                <a:tc>
                  <a:txBody>
                    <a:bodyPr/>
                    <a:lstStyle/>
                    <a:p>
                      <a:pPr lvl="0" eaLnBrk="1" hangingPunct="1">
                        <a:lnSpc>
                          <a:spcPct val="90000"/>
                        </a:lnSpc>
                      </a:pPr>
                      <a:r>
                        <a:rPr lang="en-US" dirty="0"/>
                        <a:t>May hold the individual in custody pending decision from the sending state</a:t>
                      </a:r>
                    </a:p>
                    <a:p>
                      <a:pPr lvl="0" eaLnBrk="1" hangingPunct="1">
                        <a:lnSpc>
                          <a:spcPct val="900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600" dirty="0"/>
                        <a:t>Confirm decision to retake within 15 business days of receipt of the report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3604465"/>
                  </a:ext>
                </a:extLst>
              </a:tr>
              <a:tr h="1709139">
                <a:tc>
                  <a:txBody>
                    <a:bodyPr/>
                    <a:lstStyle/>
                    <a:p>
                      <a:pPr algn="l"/>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dirty="0"/>
                        <a:t>SHALL retake individual within 30 calendar days once in custody solely held on the sending state’s warrant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3887201"/>
                  </a:ext>
                </a:extLst>
              </a:tr>
            </a:tbl>
          </a:graphicData>
        </a:graphic>
      </p:graphicFrame>
      <p:graphicFrame>
        <p:nvGraphicFramePr>
          <p:cNvPr id="15" name="Table 11">
            <a:extLst>
              <a:ext uri="{FF2B5EF4-FFF2-40B4-BE49-F238E27FC236}">
                <a16:creationId xmlns:a16="http://schemas.microsoft.com/office/drawing/2014/main" id="{2BB1BEF6-1244-406F-AB93-B63ECB656114}"/>
              </a:ext>
            </a:extLst>
          </p:cNvPr>
          <p:cNvGraphicFramePr>
            <a:graphicFrameLocks noGrp="1"/>
          </p:cNvGraphicFramePr>
          <p:nvPr>
            <p:extLst>
              <p:ext uri="{D42A27DB-BD31-4B8C-83A1-F6EECF244321}">
                <p14:modId xmlns:p14="http://schemas.microsoft.com/office/powerpoint/2010/main" val="2324908007"/>
              </p:ext>
            </p:extLst>
          </p:nvPr>
        </p:nvGraphicFramePr>
        <p:xfrm>
          <a:off x="6443523" y="1304092"/>
          <a:ext cx="5210083" cy="5407424"/>
        </p:xfrm>
        <a:graphic>
          <a:graphicData uri="http://schemas.openxmlformats.org/drawingml/2006/table">
            <a:tbl>
              <a:tblPr firstRow="1" bandRow="1">
                <a:tableStyleId>{5C22544A-7EE6-4342-B048-85BDC9FD1C3A}</a:tableStyleId>
              </a:tblPr>
              <a:tblGrid>
                <a:gridCol w="2596738">
                  <a:extLst>
                    <a:ext uri="{9D8B030D-6E8A-4147-A177-3AD203B41FA5}">
                      <a16:colId xmlns:a16="http://schemas.microsoft.com/office/drawing/2014/main" val="4225973377"/>
                    </a:ext>
                  </a:extLst>
                </a:gridCol>
                <a:gridCol w="2613345">
                  <a:extLst>
                    <a:ext uri="{9D8B030D-6E8A-4147-A177-3AD203B41FA5}">
                      <a16:colId xmlns:a16="http://schemas.microsoft.com/office/drawing/2014/main" val="286330443"/>
                    </a:ext>
                  </a:extLst>
                </a:gridCol>
              </a:tblGrid>
              <a:tr h="408487">
                <a:tc gridSpan="2">
                  <a:txBody>
                    <a:bodyPr/>
                    <a:lstStyle/>
                    <a:p>
                      <a:pPr algn="ctr"/>
                      <a:r>
                        <a:rPr lang="en-US" dirty="0"/>
                        <a:t>PC NOT Established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2747"/>
                    </a:solidFill>
                  </a:tcPr>
                </a:tc>
                <a:tc hMerge="1">
                  <a:txBody>
                    <a:bodyPr/>
                    <a:lstStyle/>
                    <a:p>
                      <a:pPr algn="ct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02747"/>
                    </a:solidFill>
                  </a:tcPr>
                </a:tc>
                <a:extLst>
                  <a:ext uri="{0D108BD9-81ED-4DB2-BD59-A6C34878D82A}">
                    <a16:rowId xmlns:a16="http://schemas.microsoft.com/office/drawing/2014/main" val="2992529384"/>
                  </a:ext>
                </a:extLst>
              </a:tr>
              <a:tr h="374447">
                <a:tc>
                  <a:txBody>
                    <a:bodyPr/>
                    <a:lstStyle/>
                    <a:p>
                      <a:pPr algn="ctr"/>
                      <a:r>
                        <a:rPr lang="en-US" sz="1600" dirty="0"/>
                        <a:t>Receiving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t>Sending State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9129035"/>
                  </a:ext>
                </a:extLst>
              </a:tr>
              <a:tr h="847706">
                <a:tc>
                  <a:txBody>
                    <a:body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en-US" sz="1600" u="none" strike="noStrike" kern="1200" cap="none" spc="0" normalizeH="0" baseline="0" noProof="0" dirty="0">
                          <a:ln>
                            <a:noFill/>
                          </a:ln>
                          <a:effectLst/>
                          <a:uLnTx/>
                          <a:uFillTx/>
                        </a:rPr>
                        <a:t>Notify the sending state to vacate the warrant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600" dirty="0"/>
                        <a:t>Vacate sending state’s warrant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3604465"/>
                  </a:ext>
                </a:extLst>
              </a:tr>
              <a:tr h="1583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Vacate the receiving state’s warrant</a:t>
                      </a:r>
                    </a:p>
                    <a:p>
                      <a:pPr algn="l"/>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3887201"/>
                  </a:ext>
                </a:extLst>
              </a:tr>
              <a:tr h="1583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If in custody, release the individual back to supervision </a:t>
                      </a:r>
                      <a:r>
                        <a:rPr lang="en-US" sz="1600" u="sng" dirty="0"/>
                        <a:t>within 24 hours of the hearing</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174857"/>
                  </a:ext>
                </a:extLst>
              </a:tr>
              <a:tr h="609532">
                <a:tc>
                  <a:txBody>
                    <a:bodyPr/>
                    <a:lstStyle/>
                    <a:p>
                      <a:pPr algn="l"/>
                      <a:r>
                        <a:rPr lang="en-US" sz="1600" dirty="0"/>
                        <a:t>Continue Supervision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277720"/>
                  </a:ext>
                </a:extLst>
              </a:tr>
            </a:tbl>
          </a:graphicData>
        </a:graphic>
      </p:graphicFrame>
    </p:spTree>
    <p:custDataLst>
      <p:tags r:id="rId1"/>
    </p:custDataLst>
    <p:extLst>
      <p:ext uri="{BB962C8B-B14F-4D97-AF65-F5344CB8AC3E}">
        <p14:creationId xmlns:p14="http://schemas.microsoft.com/office/powerpoint/2010/main" val="41280544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019D98-9AE7-44E7-8F60-792F270F24EB}"/>
              </a:ext>
            </a:extLst>
          </p:cNvPr>
          <p:cNvSpPr>
            <a:spLocks noGrp="1"/>
          </p:cNvSpPr>
          <p:nvPr>
            <p:ph type="sldNum" sz="quarter" idx="12"/>
          </p:nvPr>
        </p:nvSpPr>
        <p:spPr>
          <a:xfrm>
            <a:off x="11346287" y="6275388"/>
            <a:ext cx="388513" cy="365125"/>
          </a:xfrm>
          <a:solidFill>
            <a:srgbClr val="102747"/>
          </a:solidFill>
        </p:spPr>
        <p:txBody>
          <a:bodyPr/>
          <a:lstStyle/>
          <a:p>
            <a:pPr algn="ctr"/>
            <a:fld id="{20ACEE5B-6B89-47D3-A969-11CC9D54FA43}" type="slidenum">
              <a:rPr lang="en-US" smtClean="0">
                <a:solidFill>
                  <a:schemeClr val="bg1"/>
                </a:solidFill>
              </a:rPr>
              <a:pPr algn="ctr"/>
              <a:t>82</a:t>
            </a:fld>
            <a:endParaRPr lang="en-US">
              <a:solidFill>
                <a:schemeClr val="bg1"/>
              </a:solidFill>
            </a:endParaRPr>
          </a:p>
        </p:txBody>
      </p:sp>
      <p:cxnSp>
        <p:nvCxnSpPr>
          <p:cNvPr id="10" name="Straight Connector 9">
            <a:extLst>
              <a:ext uri="{FF2B5EF4-FFF2-40B4-BE49-F238E27FC236}">
                <a16:creationId xmlns:a16="http://schemas.microsoft.com/office/drawing/2014/main" id="{FB636B81-E366-40A1-A22C-E23DE020F5B1}"/>
              </a:ext>
            </a:extLst>
          </p:cNvPr>
          <p:cNvCxnSpPr/>
          <p:nvPr/>
        </p:nvCxnSpPr>
        <p:spPr>
          <a:xfrm>
            <a:off x="4723238" y="6457950"/>
            <a:ext cx="64908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849099-8F0E-4CD4-B9A5-1D896C61F5E3}"/>
              </a:ext>
            </a:extLst>
          </p:cNvPr>
          <p:cNvSpPr/>
          <p:nvPr/>
        </p:nvSpPr>
        <p:spPr>
          <a:xfrm>
            <a:off x="-28198" y="0"/>
            <a:ext cx="5445014" cy="6858000"/>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0EEAF8F-1E2D-4FE7-8318-15A4E85566C0}"/>
              </a:ext>
            </a:extLst>
          </p:cNvPr>
          <p:cNvSpPr txBox="1"/>
          <p:nvPr/>
        </p:nvSpPr>
        <p:spPr>
          <a:xfrm>
            <a:off x="5813569" y="345313"/>
            <a:ext cx="4711969" cy="418769"/>
          </a:xfrm>
          <a:prstGeom prst="rect">
            <a:avLst/>
          </a:prstGeom>
          <a:noFill/>
        </p:spPr>
        <p:txBody>
          <a:bodyPr wrap="square" lIns="0" tIns="0" rIns="0" bIns="0" rtlCol="0" anchor="ctr">
            <a:spAutoFit/>
          </a:bodyPr>
          <a:lstStyle/>
          <a:p>
            <a:pPr>
              <a:lnSpc>
                <a:spcPct val="120000"/>
              </a:lnSpc>
            </a:pPr>
            <a:r>
              <a:rPr lang="en-US" sz="2400" dirty="0"/>
              <a:t>Contact the ICAOS National Office</a:t>
            </a:r>
          </a:p>
        </p:txBody>
      </p:sp>
      <p:cxnSp>
        <p:nvCxnSpPr>
          <p:cNvPr id="16" name="Straight Connector 15">
            <a:extLst>
              <a:ext uri="{FF2B5EF4-FFF2-40B4-BE49-F238E27FC236}">
                <a16:creationId xmlns:a16="http://schemas.microsoft.com/office/drawing/2014/main" id="{65CDFCF1-56C9-45F3-86AF-9BF6D1815339}"/>
              </a:ext>
            </a:extLst>
          </p:cNvPr>
          <p:cNvCxnSpPr>
            <a:cxnSpLocks/>
          </p:cNvCxnSpPr>
          <p:nvPr/>
        </p:nvCxnSpPr>
        <p:spPr>
          <a:xfrm>
            <a:off x="7046149" y="1129893"/>
            <a:ext cx="37517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E0CAF28-BA37-478B-BAE9-899D5A8D10E2}"/>
              </a:ext>
            </a:extLst>
          </p:cNvPr>
          <p:cNvGrpSpPr/>
          <p:nvPr/>
        </p:nvGrpSpPr>
        <p:grpSpPr>
          <a:xfrm>
            <a:off x="5912348" y="1124522"/>
            <a:ext cx="934605" cy="934605"/>
            <a:chOff x="5813571" y="798286"/>
            <a:chExt cx="1078596" cy="1078596"/>
          </a:xfrm>
        </p:grpSpPr>
        <p:sp>
          <p:nvSpPr>
            <p:cNvPr id="17" name="Oval 16">
              <a:extLst>
                <a:ext uri="{FF2B5EF4-FFF2-40B4-BE49-F238E27FC236}">
                  <a16:creationId xmlns:a16="http://schemas.microsoft.com/office/drawing/2014/main" id="{3C8FAA56-C568-4C9B-B925-E0E193816AF7}"/>
                </a:ext>
              </a:extLst>
            </p:cNvPr>
            <p:cNvSpPr/>
            <p:nvPr/>
          </p:nvSpPr>
          <p:spPr>
            <a:xfrm>
              <a:off x="5813571" y="798286"/>
              <a:ext cx="1078596" cy="10785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60BED466-3678-4C30-82D2-7CCE9021A00A}"/>
                </a:ext>
              </a:extLst>
            </p:cNvPr>
            <p:cNvSpPr/>
            <p:nvPr/>
          </p:nvSpPr>
          <p:spPr>
            <a:xfrm>
              <a:off x="5927567" y="912282"/>
              <a:ext cx="850604" cy="85060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5" name="Group 24">
              <a:extLst>
                <a:ext uri="{FF2B5EF4-FFF2-40B4-BE49-F238E27FC236}">
                  <a16:creationId xmlns:a16="http://schemas.microsoft.com/office/drawing/2014/main" id="{20C6F42E-BEC2-4D86-A534-EF9DF6DF088A}"/>
                </a:ext>
              </a:extLst>
            </p:cNvPr>
            <p:cNvGrpSpPr/>
            <p:nvPr/>
          </p:nvGrpSpPr>
          <p:grpSpPr>
            <a:xfrm>
              <a:off x="6187769" y="1224872"/>
              <a:ext cx="330200" cy="225425"/>
              <a:chOff x="4127500" y="3670301"/>
              <a:chExt cx="330200" cy="225425"/>
            </a:xfrm>
            <a:solidFill>
              <a:schemeClr val="bg1"/>
            </a:solidFill>
          </p:grpSpPr>
          <p:sp>
            <p:nvSpPr>
              <p:cNvPr id="26" name="Freeform 26">
                <a:extLst>
                  <a:ext uri="{FF2B5EF4-FFF2-40B4-BE49-F238E27FC236}">
                    <a16:creationId xmlns:a16="http://schemas.microsoft.com/office/drawing/2014/main" id="{2BE6E0A7-6E24-46AF-B127-7E312D2B75F2}"/>
                  </a:ext>
                </a:extLst>
              </p:cNvPr>
              <p:cNvSpPr>
                <a:spLocks/>
              </p:cNvSpPr>
              <p:nvPr/>
            </p:nvSpPr>
            <p:spPr bwMode="auto">
              <a:xfrm>
                <a:off x="4127500" y="3684588"/>
                <a:ext cx="330200" cy="211138"/>
              </a:xfrm>
              <a:custGeom>
                <a:avLst/>
                <a:gdLst>
                  <a:gd name="T0" fmla="*/ 87 w 88"/>
                  <a:gd name="T1" fmla="*/ 0 h 56"/>
                  <a:gd name="T2" fmla="*/ 45 w 88"/>
                  <a:gd name="T3" fmla="*/ 34 h 56"/>
                  <a:gd name="T4" fmla="*/ 44 w 88"/>
                  <a:gd name="T5" fmla="*/ 34 h 56"/>
                  <a:gd name="T6" fmla="*/ 43 w 88"/>
                  <a:gd name="T7" fmla="*/ 34 h 56"/>
                  <a:gd name="T8" fmla="*/ 1 w 88"/>
                  <a:gd name="T9" fmla="*/ 0 h 56"/>
                  <a:gd name="T10" fmla="*/ 0 w 88"/>
                  <a:gd name="T11" fmla="*/ 4 h 56"/>
                  <a:gd name="T12" fmla="*/ 0 w 88"/>
                  <a:gd name="T13" fmla="*/ 48 h 56"/>
                  <a:gd name="T14" fmla="*/ 8 w 88"/>
                  <a:gd name="T15" fmla="*/ 56 h 56"/>
                  <a:gd name="T16" fmla="*/ 80 w 88"/>
                  <a:gd name="T17" fmla="*/ 56 h 56"/>
                  <a:gd name="T18" fmla="*/ 88 w 88"/>
                  <a:gd name="T19" fmla="*/ 48 h 56"/>
                  <a:gd name="T20" fmla="*/ 88 w 88"/>
                  <a:gd name="T21" fmla="*/ 4 h 56"/>
                  <a:gd name="T22" fmla="*/ 87 w 88"/>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56">
                    <a:moveTo>
                      <a:pt x="87" y="0"/>
                    </a:moveTo>
                    <a:cubicBezTo>
                      <a:pt x="45" y="34"/>
                      <a:pt x="45" y="34"/>
                      <a:pt x="45" y="34"/>
                    </a:cubicBezTo>
                    <a:cubicBezTo>
                      <a:pt x="45" y="34"/>
                      <a:pt x="44" y="34"/>
                      <a:pt x="44" y="34"/>
                    </a:cubicBezTo>
                    <a:cubicBezTo>
                      <a:pt x="44" y="34"/>
                      <a:pt x="43" y="34"/>
                      <a:pt x="43" y="34"/>
                    </a:cubicBezTo>
                    <a:cubicBezTo>
                      <a:pt x="1" y="0"/>
                      <a:pt x="1" y="0"/>
                      <a:pt x="1" y="0"/>
                    </a:cubicBezTo>
                    <a:cubicBezTo>
                      <a:pt x="0" y="1"/>
                      <a:pt x="0" y="2"/>
                      <a:pt x="0" y="4"/>
                    </a:cubicBezTo>
                    <a:cubicBezTo>
                      <a:pt x="0" y="48"/>
                      <a:pt x="0" y="48"/>
                      <a:pt x="0" y="48"/>
                    </a:cubicBezTo>
                    <a:cubicBezTo>
                      <a:pt x="0" y="52"/>
                      <a:pt x="4" y="56"/>
                      <a:pt x="8" y="56"/>
                    </a:cubicBezTo>
                    <a:cubicBezTo>
                      <a:pt x="80" y="56"/>
                      <a:pt x="80" y="56"/>
                      <a:pt x="80" y="56"/>
                    </a:cubicBezTo>
                    <a:cubicBezTo>
                      <a:pt x="84" y="56"/>
                      <a:pt x="88" y="52"/>
                      <a:pt x="88" y="48"/>
                    </a:cubicBezTo>
                    <a:cubicBezTo>
                      <a:pt x="88" y="4"/>
                      <a:pt x="88" y="4"/>
                      <a:pt x="88" y="4"/>
                    </a:cubicBezTo>
                    <a:cubicBezTo>
                      <a:pt x="88" y="2"/>
                      <a:pt x="88" y="1"/>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27" name="Freeform 27">
                <a:extLst>
                  <a:ext uri="{FF2B5EF4-FFF2-40B4-BE49-F238E27FC236}">
                    <a16:creationId xmlns:a16="http://schemas.microsoft.com/office/drawing/2014/main" id="{FD2B891F-0A13-4EC2-8BA4-3FB455348AFB}"/>
                  </a:ext>
                </a:extLst>
              </p:cNvPr>
              <p:cNvSpPr>
                <a:spLocks/>
              </p:cNvSpPr>
              <p:nvPr/>
            </p:nvSpPr>
            <p:spPr bwMode="auto">
              <a:xfrm>
                <a:off x="4143375" y="3670301"/>
                <a:ext cx="300038" cy="123825"/>
              </a:xfrm>
              <a:custGeom>
                <a:avLst/>
                <a:gdLst>
                  <a:gd name="T0" fmla="*/ 80 w 80"/>
                  <a:gd name="T1" fmla="*/ 1 h 33"/>
                  <a:gd name="T2" fmla="*/ 76 w 80"/>
                  <a:gd name="T3" fmla="*/ 0 h 33"/>
                  <a:gd name="T4" fmla="*/ 4 w 80"/>
                  <a:gd name="T5" fmla="*/ 0 h 33"/>
                  <a:gd name="T6" fmla="*/ 0 w 80"/>
                  <a:gd name="T7" fmla="*/ 1 h 33"/>
                  <a:gd name="T8" fmla="*/ 40 w 80"/>
                  <a:gd name="T9" fmla="*/ 33 h 33"/>
                  <a:gd name="T10" fmla="*/ 80 w 80"/>
                  <a:gd name="T11" fmla="*/ 1 h 33"/>
                </a:gdLst>
                <a:ahLst/>
                <a:cxnLst>
                  <a:cxn ang="0">
                    <a:pos x="T0" y="T1"/>
                  </a:cxn>
                  <a:cxn ang="0">
                    <a:pos x="T2" y="T3"/>
                  </a:cxn>
                  <a:cxn ang="0">
                    <a:pos x="T4" y="T5"/>
                  </a:cxn>
                  <a:cxn ang="0">
                    <a:pos x="T6" y="T7"/>
                  </a:cxn>
                  <a:cxn ang="0">
                    <a:pos x="T8" y="T9"/>
                  </a:cxn>
                  <a:cxn ang="0">
                    <a:pos x="T10" y="T11"/>
                  </a:cxn>
                </a:cxnLst>
                <a:rect l="0" t="0" r="r" b="b"/>
                <a:pathLst>
                  <a:path w="80" h="33">
                    <a:moveTo>
                      <a:pt x="80" y="1"/>
                    </a:moveTo>
                    <a:cubicBezTo>
                      <a:pt x="79" y="0"/>
                      <a:pt x="77" y="0"/>
                      <a:pt x="76" y="0"/>
                    </a:cubicBezTo>
                    <a:cubicBezTo>
                      <a:pt x="4" y="0"/>
                      <a:pt x="4" y="0"/>
                      <a:pt x="4" y="0"/>
                    </a:cubicBezTo>
                    <a:cubicBezTo>
                      <a:pt x="3" y="0"/>
                      <a:pt x="1" y="0"/>
                      <a:pt x="0" y="1"/>
                    </a:cubicBezTo>
                    <a:cubicBezTo>
                      <a:pt x="40" y="33"/>
                      <a:pt x="40" y="33"/>
                      <a:pt x="40" y="33"/>
                    </a:cubicBezTo>
                    <a:lnTo>
                      <a:pt x="8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grpSp>
        <p:nvGrpSpPr>
          <p:cNvPr id="35" name="Group 34">
            <a:extLst>
              <a:ext uri="{FF2B5EF4-FFF2-40B4-BE49-F238E27FC236}">
                <a16:creationId xmlns:a16="http://schemas.microsoft.com/office/drawing/2014/main" id="{6B00B1DF-7DF7-4030-8939-C368901365E3}"/>
              </a:ext>
            </a:extLst>
          </p:cNvPr>
          <p:cNvGrpSpPr/>
          <p:nvPr/>
        </p:nvGrpSpPr>
        <p:grpSpPr>
          <a:xfrm>
            <a:off x="5912348" y="2410543"/>
            <a:ext cx="934605" cy="934605"/>
            <a:chOff x="5813571" y="2462892"/>
            <a:chExt cx="1078596" cy="1078596"/>
          </a:xfrm>
        </p:grpSpPr>
        <p:sp>
          <p:nvSpPr>
            <p:cNvPr id="18" name="Oval 17">
              <a:extLst>
                <a:ext uri="{FF2B5EF4-FFF2-40B4-BE49-F238E27FC236}">
                  <a16:creationId xmlns:a16="http://schemas.microsoft.com/office/drawing/2014/main" id="{8D5B9D78-F752-4862-8F95-9048A8D78BA0}"/>
                </a:ext>
              </a:extLst>
            </p:cNvPr>
            <p:cNvSpPr/>
            <p:nvPr/>
          </p:nvSpPr>
          <p:spPr>
            <a:xfrm>
              <a:off x="5813571" y="2462892"/>
              <a:ext cx="1078596" cy="10785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0303F7FD-1300-49C9-B7F1-0CC209A88464}"/>
                </a:ext>
              </a:extLst>
            </p:cNvPr>
            <p:cNvSpPr/>
            <p:nvPr/>
          </p:nvSpPr>
          <p:spPr>
            <a:xfrm>
              <a:off x="5927567" y="2576888"/>
              <a:ext cx="850604" cy="85060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8" name="Group 27">
              <a:extLst>
                <a:ext uri="{FF2B5EF4-FFF2-40B4-BE49-F238E27FC236}">
                  <a16:creationId xmlns:a16="http://schemas.microsoft.com/office/drawing/2014/main" id="{28C75AF1-BCEC-4A7E-8556-9FEB54A68AF3}"/>
                </a:ext>
              </a:extLst>
            </p:cNvPr>
            <p:cNvGrpSpPr/>
            <p:nvPr/>
          </p:nvGrpSpPr>
          <p:grpSpPr>
            <a:xfrm>
              <a:off x="6170307" y="2821215"/>
              <a:ext cx="365125" cy="361950"/>
              <a:chOff x="4108450" y="2886076"/>
              <a:chExt cx="365125" cy="361950"/>
            </a:xfrm>
            <a:solidFill>
              <a:schemeClr val="bg1"/>
            </a:solidFill>
          </p:grpSpPr>
          <p:sp>
            <p:nvSpPr>
              <p:cNvPr id="29" name="Freeform 7">
                <a:extLst>
                  <a:ext uri="{FF2B5EF4-FFF2-40B4-BE49-F238E27FC236}">
                    <a16:creationId xmlns:a16="http://schemas.microsoft.com/office/drawing/2014/main" id="{F6133284-A0D1-44C4-9417-B03B5432F760}"/>
                  </a:ext>
                </a:extLst>
              </p:cNvPr>
              <p:cNvSpPr>
                <a:spLocks/>
              </p:cNvSpPr>
              <p:nvPr/>
            </p:nvSpPr>
            <p:spPr bwMode="auto">
              <a:xfrm>
                <a:off x="4108450" y="2946401"/>
                <a:ext cx="307975" cy="301625"/>
              </a:xfrm>
              <a:custGeom>
                <a:avLst/>
                <a:gdLst>
                  <a:gd name="T0" fmla="*/ 70 w 82"/>
                  <a:gd name="T1" fmla="*/ 49 h 80"/>
                  <a:gd name="T2" fmla="*/ 63 w 82"/>
                  <a:gd name="T3" fmla="*/ 46 h 80"/>
                  <a:gd name="T4" fmla="*/ 56 w 82"/>
                  <a:gd name="T5" fmla="*/ 49 h 80"/>
                  <a:gd name="T6" fmla="*/ 54 w 82"/>
                  <a:gd name="T7" fmla="*/ 50 h 80"/>
                  <a:gd name="T8" fmla="*/ 31 w 82"/>
                  <a:gd name="T9" fmla="*/ 27 h 80"/>
                  <a:gd name="T10" fmla="*/ 32 w 82"/>
                  <a:gd name="T11" fmla="*/ 25 h 80"/>
                  <a:gd name="T12" fmla="*/ 32 w 82"/>
                  <a:gd name="T13" fmla="*/ 11 h 80"/>
                  <a:gd name="T14" fmla="*/ 24 w 82"/>
                  <a:gd name="T15" fmla="*/ 3 h 80"/>
                  <a:gd name="T16" fmla="*/ 17 w 82"/>
                  <a:gd name="T17" fmla="*/ 0 h 80"/>
                  <a:gd name="T18" fmla="*/ 10 w 82"/>
                  <a:gd name="T19" fmla="*/ 3 h 80"/>
                  <a:gd name="T20" fmla="*/ 5 w 82"/>
                  <a:gd name="T21" fmla="*/ 7 h 80"/>
                  <a:gd name="T22" fmla="*/ 3 w 82"/>
                  <a:gd name="T23" fmla="*/ 25 h 80"/>
                  <a:gd name="T24" fmla="*/ 56 w 82"/>
                  <a:gd name="T25" fmla="*/ 78 h 80"/>
                  <a:gd name="T26" fmla="*/ 64 w 82"/>
                  <a:gd name="T27" fmla="*/ 80 h 80"/>
                  <a:gd name="T28" fmla="*/ 74 w 82"/>
                  <a:gd name="T29" fmla="*/ 76 h 80"/>
                  <a:gd name="T30" fmla="*/ 78 w 82"/>
                  <a:gd name="T31" fmla="*/ 71 h 80"/>
                  <a:gd name="T32" fmla="*/ 78 w 82"/>
                  <a:gd name="T33" fmla="*/ 57 h 80"/>
                  <a:gd name="T34" fmla="*/ 70 w 82"/>
                  <a:gd name="T35" fmla="*/ 4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0">
                    <a:moveTo>
                      <a:pt x="70" y="49"/>
                    </a:moveTo>
                    <a:cubicBezTo>
                      <a:pt x="68" y="47"/>
                      <a:pt x="65" y="46"/>
                      <a:pt x="63" y="46"/>
                    </a:cubicBezTo>
                    <a:cubicBezTo>
                      <a:pt x="60" y="46"/>
                      <a:pt x="57" y="47"/>
                      <a:pt x="56" y="49"/>
                    </a:cubicBezTo>
                    <a:cubicBezTo>
                      <a:pt x="54" y="50"/>
                      <a:pt x="54" y="50"/>
                      <a:pt x="54" y="50"/>
                    </a:cubicBezTo>
                    <a:cubicBezTo>
                      <a:pt x="46" y="43"/>
                      <a:pt x="38" y="35"/>
                      <a:pt x="31" y="27"/>
                    </a:cubicBezTo>
                    <a:cubicBezTo>
                      <a:pt x="32" y="25"/>
                      <a:pt x="32" y="25"/>
                      <a:pt x="32" y="25"/>
                    </a:cubicBezTo>
                    <a:cubicBezTo>
                      <a:pt x="36" y="22"/>
                      <a:pt x="36" y="15"/>
                      <a:pt x="32" y="11"/>
                    </a:cubicBezTo>
                    <a:cubicBezTo>
                      <a:pt x="24" y="3"/>
                      <a:pt x="24" y="3"/>
                      <a:pt x="24" y="3"/>
                    </a:cubicBezTo>
                    <a:cubicBezTo>
                      <a:pt x="22" y="1"/>
                      <a:pt x="19" y="0"/>
                      <a:pt x="17" y="0"/>
                    </a:cubicBezTo>
                    <a:cubicBezTo>
                      <a:pt x="14" y="0"/>
                      <a:pt x="12" y="1"/>
                      <a:pt x="10" y="3"/>
                    </a:cubicBezTo>
                    <a:cubicBezTo>
                      <a:pt x="5" y="7"/>
                      <a:pt x="5" y="7"/>
                      <a:pt x="5" y="7"/>
                    </a:cubicBezTo>
                    <a:cubicBezTo>
                      <a:pt x="0" y="12"/>
                      <a:pt x="0" y="20"/>
                      <a:pt x="3" y="25"/>
                    </a:cubicBezTo>
                    <a:cubicBezTo>
                      <a:pt x="17" y="46"/>
                      <a:pt x="35" y="64"/>
                      <a:pt x="56" y="78"/>
                    </a:cubicBezTo>
                    <a:cubicBezTo>
                      <a:pt x="58" y="79"/>
                      <a:pt x="61" y="80"/>
                      <a:pt x="64" y="80"/>
                    </a:cubicBezTo>
                    <a:cubicBezTo>
                      <a:pt x="67" y="80"/>
                      <a:pt x="71" y="79"/>
                      <a:pt x="74" y="76"/>
                    </a:cubicBezTo>
                    <a:cubicBezTo>
                      <a:pt x="78" y="71"/>
                      <a:pt x="78" y="71"/>
                      <a:pt x="78" y="71"/>
                    </a:cubicBezTo>
                    <a:cubicBezTo>
                      <a:pt x="82" y="67"/>
                      <a:pt x="82" y="61"/>
                      <a:pt x="78" y="57"/>
                    </a:cubicBezTo>
                    <a:lnTo>
                      <a:pt x="7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30" name="Freeform 8">
                <a:extLst>
                  <a:ext uri="{FF2B5EF4-FFF2-40B4-BE49-F238E27FC236}">
                    <a16:creationId xmlns:a16="http://schemas.microsoft.com/office/drawing/2014/main" id="{F992CB7E-6E68-4CCC-93F1-126777A01801}"/>
                  </a:ext>
                </a:extLst>
              </p:cNvPr>
              <p:cNvSpPr>
                <a:spLocks/>
              </p:cNvSpPr>
              <p:nvPr/>
            </p:nvSpPr>
            <p:spPr bwMode="auto">
              <a:xfrm>
                <a:off x="4286250" y="2886076"/>
                <a:ext cx="187325" cy="188913"/>
              </a:xfrm>
              <a:custGeom>
                <a:avLst/>
                <a:gdLst>
                  <a:gd name="T0" fmla="*/ 2 w 50"/>
                  <a:gd name="T1" fmla="*/ 0 h 50"/>
                  <a:gd name="T2" fmla="*/ 0 w 50"/>
                  <a:gd name="T3" fmla="*/ 2 h 50"/>
                  <a:gd name="T4" fmla="*/ 2 w 50"/>
                  <a:gd name="T5" fmla="*/ 4 h 50"/>
                  <a:gd name="T6" fmla="*/ 46 w 50"/>
                  <a:gd name="T7" fmla="*/ 48 h 50"/>
                  <a:gd name="T8" fmla="*/ 48 w 50"/>
                  <a:gd name="T9" fmla="*/ 50 h 50"/>
                  <a:gd name="T10" fmla="*/ 50 w 50"/>
                  <a:gd name="T11" fmla="*/ 48 h 50"/>
                  <a:gd name="T12" fmla="*/ 2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2" y="0"/>
                    </a:moveTo>
                    <a:cubicBezTo>
                      <a:pt x="1" y="0"/>
                      <a:pt x="0" y="1"/>
                      <a:pt x="0" y="2"/>
                    </a:cubicBezTo>
                    <a:cubicBezTo>
                      <a:pt x="0" y="3"/>
                      <a:pt x="1" y="4"/>
                      <a:pt x="2" y="4"/>
                    </a:cubicBezTo>
                    <a:cubicBezTo>
                      <a:pt x="26" y="4"/>
                      <a:pt x="46" y="24"/>
                      <a:pt x="46" y="48"/>
                    </a:cubicBezTo>
                    <a:cubicBezTo>
                      <a:pt x="46" y="49"/>
                      <a:pt x="47" y="50"/>
                      <a:pt x="48" y="50"/>
                    </a:cubicBezTo>
                    <a:cubicBezTo>
                      <a:pt x="49" y="50"/>
                      <a:pt x="50" y="49"/>
                      <a:pt x="50" y="48"/>
                    </a:cubicBezTo>
                    <a:cubicBezTo>
                      <a:pt x="50" y="22"/>
                      <a:pt x="28"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31" name="Freeform 9">
                <a:extLst>
                  <a:ext uri="{FF2B5EF4-FFF2-40B4-BE49-F238E27FC236}">
                    <a16:creationId xmlns:a16="http://schemas.microsoft.com/office/drawing/2014/main" id="{692B1D1B-8E84-43BB-A7B5-27D7DCDBE445}"/>
                  </a:ext>
                </a:extLst>
              </p:cNvPr>
              <p:cNvSpPr>
                <a:spLocks/>
              </p:cNvSpPr>
              <p:nvPr/>
            </p:nvSpPr>
            <p:spPr bwMode="auto">
              <a:xfrm>
                <a:off x="4286250" y="2946401"/>
                <a:ext cx="127000" cy="128588"/>
              </a:xfrm>
              <a:custGeom>
                <a:avLst/>
                <a:gdLst>
                  <a:gd name="T0" fmla="*/ 2 w 34"/>
                  <a:gd name="T1" fmla="*/ 4 h 34"/>
                  <a:gd name="T2" fmla="*/ 30 w 34"/>
                  <a:gd name="T3" fmla="*/ 32 h 34"/>
                  <a:gd name="T4" fmla="*/ 32 w 34"/>
                  <a:gd name="T5" fmla="*/ 34 h 34"/>
                  <a:gd name="T6" fmla="*/ 34 w 34"/>
                  <a:gd name="T7" fmla="*/ 32 h 34"/>
                  <a:gd name="T8" fmla="*/ 2 w 34"/>
                  <a:gd name="T9" fmla="*/ 0 h 34"/>
                  <a:gd name="T10" fmla="*/ 0 w 34"/>
                  <a:gd name="T11" fmla="*/ 2 h 34"/>
                  <a:gd name="T12" fmla="*/ 2 w 34"/>
                  <a:gd name="T13" fmla="*/ 4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4"/>
                    </a:moveTo>
                    <a:cubicBezTo>
                      <a:pt x="17" y="4"/>
                      <a:pt x="30" y="17"/>
                      <a:pt x="30" y="32"/>
                    </a:cubicBezTo>
                    <a:cubicBezTo>
                      <a:pt x="30" y="33"/>
                      <a:pt x="31" y="34"/>
                      <a:pt x="32" y="34"/>
                    </a:cubicBezTo>
                    <a:cubicBezTo>
                      <a:pt x="33" y="34"/>
                      <a:pt x="34" y="33"/>
                      <a:pt x="34" y="32"/>
                    </a:cubicBezTo>
                    <a:cubicBezTo>
                      <a:pt x="34" y="14"/>
                      <a:pt x="20"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32" name="Freeform 10">
                <a:extLst>
                  <a:ext uri="{FF2B5EF4-FFF2-40B4-BE49-F238E27FC236}">
                    <a16:creationId xmlns:a16="http://schemas.microsoft.com/office/drawing/2014/main" id="{0AE14156-35EC-44C7-AD18-8BF6C8965D91}"/>
                  </a:ext>
                </a:extLst>
              </p:cNvPr>
              <p:cNvSpPr>
                <a:spLocks/>
              </p:cNvSpPr>
              <p:nvPr/>
            </p:nvSpPr>
            <p:spPr bwMode="auto">
              <a:xfrm>
                <a:off x="4286250" y="3006726"/>
                <a:ext cx="66675" cy="68263"/>
              </a:xfrm>
              <a:custGeom>
                <a:avLst/>
                <a:gdLst>
                  <a:gd name="T0" fmla="*/ 2 w 18"/>
                  <a:gd name="T1" fmla="*/ 4 h 18"/>
                  <a:gd name="T2" fmla="*/ 14 w 18"/>
                  <a:gd name="T3" fmla="*/ 16 h 18"/>
                  <a:gd name="T4" fmla="*/ 16 w 18"/>
                  <a:gd name="T5" fmla="*/ 18 h 18"/>
                  <a:gd name="T6" fmla="*/ 18 w 18"/>
                  <a:gd name="T7" fmla="*/ 16 h 18"/>
                  <a:gd name="T8" fmla="*/ 2 w 18"/>
                  <a:gd name="T9" fmla="*/ 0 h 18"/>
                  <a:gd name="T10" fmla="*/ 0 w 18"/>
                  <a:gd name="T11" fmla="*/ 2 h 18"/>
                  <a:gd name="T12" fmla="*/ 2 w 18"/>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2" y="4"/>
                    </a:moveTo>
                    <a:cubicBezTo>
                      <a:pt x="9" y="4"/>
                      <a:pt x="14" y="9"/>
                      <a:pt x="14" y="16"/>
                    </a:cubicBezTo>
                    <a:cubicBezTo>
                      <a:pt x="14" y="17"/>
                      <a:pt x="15" y="18"/>
                      <a:pt x="16" y="18"/>
                    </a:cubicBezTo>
                    <a:cubicBezTo>
                      <a:pt x="17" y="18"/>
                      <a:pt x="18" y="17"/>
                      <a:pt x="18" y="16"/>
                    </a:cubicBezTo>
                    <a:cubicBezTo>
                      <a:pt x="18" y="7"/>
                      <a:pt x="11"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grpSp>
        <p:nvGrpSpPr>
          <p:cNvPr id="36" name="Group 35">
            <a:extLst>
              <a:ext uri="{FF2B5EF4-FFF2-40B4-BE49-F238E27FC236}">
                <a16:creationId xmlns:a16="http://schemas.microsoft.com/office/drawing/2014/main" id="{DE34C7D8-3FAD-470B-A87A-BFA2F620A7BF}"/>
              </a:ext>
            </a:extLst>
          </p:cNvPr>
          <p:cNvGrpSpPr/>
          <p:nvPr/>
        </p:nvGrpSpPr>
        <p:grpSpPr>
          <a:xfrm>
            <a:off x="5912348" y="4982583"/>
            <a:ext cx="934605" cy="934605"/>
            <a:chOff x="5813571" y="4181019"/>
            <a:chExt cx="1078596" cy="1078596"/>
          </a:xfrm>
        </p:grpSpPr>
        <p:sp>
          <p:nvSpPr>
            <p:cNvPr id="19" name="Oval 18">
              <a:extLst>
                <a:ext uri="{FF2B5EF4-FFF2-40B4-BE49-F238E27FC236}">
                  <a16:creationId xmlns:a16="http://schemas.microsoft.com/office/drawing/2014/main" id="{B5B4670F-B4D8-44BC-AB05-DC12F114D0AA}"/>
                </a:ext>
              </a:extLst>
            </p:cNvPr>
            <p:cNvSpPr/>
            <p:nvPr/>
          </p:nvSpPr>
          <p:spPr>
            <a:xfrm>
              <a:off x="5813571" y="4181019"/>
              <a:ext cx="1078596" cy="10785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6D193350-3558-4F1A-8E6A-166D11B1AE34}"/>
                </a:ext>
              </a:extLst>
            </p:cNvPr>
            <p:cNvSpPr/>
            <p:nvPr/>
          </p:nvSpPr>
          <p:spPr>
            <a:xfrm>
              <a:off x="5927567" y="4295015"/>
              <a:ext cx="850604" cy="850604"/>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Freeform 23">
              <a:extLst>
                <a:ext uri="{FF2B5EF4-FFF2-40B4-BE49-F238E27FC236}">
                  <a16:creationId xmlns:a16="http://schemas.microsoft.com/office/drawing/2014/main" id="{744BD608-0AE2-4506-AD6A-D34797818776}"/>
                </a:ext>
              </a:extLst>
            </p:cNvPr>
            <p:cNvSpPr>
              <a:spLocks noEditPoints="1"/>
            </p:cNvSpPr>
            <p:nvPr/>
          </p:nvSpPr>
          <p:spPr bwMode="auto">
            <a:xfrm>
              <a:off x="6172688" y="4539342"/>
              <a:ext cx="360363" cy="361950"/>
            </a:xfrm>
            <a:custGeom>
              <a:avLst/>
              <a:gdLst>
                <a:gd name="T0" fmla="*/ 92 w 96"/>
                <a:gd name="T1" fmla="*/ 26 h 96"/>
                <a:gd name="T2" fmla="*/ 68 w 96"/>
                <a:gd name="T3" fmla="*/ 26 h 96"/>
                <a:gd name="T4" fmla="*/ 64 w 96"/>
                <a:gd name="T5" fmla="*/ 38 h 96"/>
                <a:gd name="T6" fmla="*/ 40 w 96"/>
                <a:gd name="T7" fmla="*/ 30 h 96"/>
                <a:gd name="T8" fmla="*/ 36 w 96"/>
                <a:gd name="T9" fmla="*/ 14 h 96"/>
                <a:gd name="T10" fmla="*/ 20 w 96"/>
                <a:gd name="T11" fmla="*/ 2 h 96"/>
                <a:gd name="T12" fmla="*/ 16 w 96"/>
                <a:gd name="T13" fmla="*/ 12 h 96"/>
                <a:gd name="T14" fmla="*/ 4 w 96"/>
                <a:gd name="T15" fmla="*/ 28 h 96"/>
                <a:gd name="T16" fmla="*/ 0 w 96"/>
                <a:gd name="T17" fmla="*/ 94 h 96"/>
                <a:gd name="T18" fmla="*/ 12 w 96"/>
                <a:gd name="T19" fmla="*/ 86 h 96"/>
                <a:gd name="T20" fmla="*/ 24 w 96"/>
                <a:gd name="T21" fmla="*/ 86 h 96"/>
                <a:gd name="T22" fmla="*/ 76 w 96"/>
                <a:gd name="T23" fmla="*/ 86 h 96"/>
                <a:gd name="T24" fmla="*/ 88 w 96"/>
                <a:gd name="T25" fmla="*/ 86 h 96"/>
                <a:gd name="T26" fmla="*/ 96 w 96"/>
                <a:gd name="T27" fmla="*/ 94 h 96"/>
                <a:gd name="T28" fmla="*/ 14 w 96"/>
                <a:gd name="T29" fmla="*/ 20 h 96"/>
                <a:gd name="T30" fmla="*/ 26 w 96"/>
                <a:gd name="T31" fmla="*/ 24 h 96"/>
                <a:gd name="T32" fmla="*/ 14 w 96"/>
                <a:gd name="T33" fmla="*/ 20 h 96"/>
                <a:gd name="T34" fmla="*/ 8 w 96"/>
                <a:gd name="T35" fmla="*/ 78 h 96"/>
                <a:gd name="T36" fmla="*/ 32 w 96"/>
                <a:gd name="T37" fmla="*/ 78 h 96"/>
                <a:gd name="T38" fmla="*/ 10 w 96"/>
                <a:gd name="T39" fmla="*/ 72 h 96"/>
                <a:gd name="T40" fmla="*/ 30 w 96"/>
                <a:gd name="T41" fmla="*/ 68 h 96"/>
                <a:gd name="T42" fmla="*/ 30 w 96"/>
                <a:gd name="T43" fmla="*/ 64 h 96"/>
                <a:gd name="T44" fmla="*/ 10 w 96"/>
                <a:gd name="T45" fmla="*/ 60 h 96"/>
                <a:gd name="T46" fmla="*/ 30 w 96"/>
                <a:gd name="T47" fmla="*/ 64 h 96"/>
                <a:gd name="T48" fmla="*/ 8 w 96"/>
                <a:gd name="T49" fmla="*/ 54 h 96"/>
                <a:gd name="T50" fmla="*/ 32 w 96"/>
                <a:gd name="T51" fmla="*/ 54 h 96"/>
                <a:gd name="T52" fmla="*/ 10 w 96"/>
                <a:gd name="T53" fmla="*/ 48 h 96"/>
                <a:gd name="T54" fmla="*/ 30 w 96"/>
                <a:gd name="T55" fmla="*/ 44 h 96"/>
                <a:gd name="T56" fmla="*/ 30 w 96"/>
                <a:gd name="T57" fmla="*/ 40 h 96"/>
                <a:gd name="T58" fmla="*/ 10 w 96"/>
                <a:gd name="T59" fmla="*/ 36 h 96"/>
                <a:gd name="T60" fmla="*/ 30 w 96"/>
                <a:gd name="T61" fmla="*/ 40 h 96"/>
                <a:gd name="T62" fmla="*/ 44 w 96"/>
                <a:gd name="T63" fmla="*/ 78 h 96"/>
                <a:gd name="T64" fmla="*/ 60 w 96"/>
                <a:gd name="T65" fmla="*/ 78 h 96"/>
                <a:gd name="T66" fmla="*/ 46 w 96"/>
                <a:gd name="T67" fmla="*/ 72 h 96"/>
                <a:gd name="T68" fmla="*/ 58 w 96"/>
                <a:gd name="T69" fmla="*/ 68 h 96"/>
                <a:gd name="T70" fmla="*/ 58 w 96"/>
                <a:gd name="T71" fmla="*/ 64 h 96"/>
                <a:gd name="T72" fmla="*/ 46 w 96"/>
                <a:gd name="T73" fmla="*/ 60 h 96"/>
                <a:gd name="T74" fmla="*/ 58 w 96"/>
                <a:gd name="T75" fmla="*/ 64 h 96"/>
                <a:gd name="T76" fmla="*/ 72 w 96"/>
                <a:gd name="T77" fmla="*/ 78 h 96"/>
                <a:gd name="T78" fmla="*/ 88 w 96"/>
                <a:gd name="T79" fmla="*/ 78 h 96"/>
                <a:gd name="T80" fmla="*/ 74 w 96"/>
                <a:gd name="T81" fmla="*/ 72 h 96"/>
                <a:gd name="T82" fmla="*/ 86 w 96"/>
                <a:gd name="T83" fmla="*/ 68 h 96"/>
                <a:gd name="T84" fmla="*/ 86 w 96"/>
                <a:gd name="T85" fmla="*/ 64 h 96"/>
                <a:gd name="T86" fmla="*/ 74 w 96"/>
                <a:gd name="T87" fmla="*/ 60 h 96"/>
                <a:gd name="T88" fmla="*/ 86 w 96"/>
                <a:gd name="T89" fmla="*/ 64 h 96"/>
                <a:gd name="T90" fmla="*/ 72 w 96"/>
                <a:gd name="T91" fmla="*/ 54 h 96"/>
                <a:gd name="T92" fmla="*/ 88 w 96"/>
                <a:gd name="T93" fmla="*/ 54 h 96"/>
                <a:gd name="T94" fmla="*/ 74 w 96"/>
                <a:gd name="T95" fmla="*/ 48 h 96"/>
                <a:gd name="T96" fmla="*/ 86 w 96"/>
                <a:gd name="T9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96">
                  <a:moveTo>
                    <a:pt x="94" y="36"/>
                  </a:moveTo>
                  <a:cubicBezTo>
                    <a:pt x="92" y="36"/>
                    <a:pt x="92" y="36"/>
                    <a:pt x="92" y="36"/>
                  </a:cubicBezTo>
                  <a:cubicBezTo>
                    <a:pt x="92" y="26"/>
                    <a:pt x="92" y="26"/>
                    <a:pt x="92" y="26"/>
                  </a:cubicBezTo>
                  <a:cubicBezTo>
                    <a:pt x="92" y="25"/>
                    <a:pt x="91" y="24"/>
                    <a:pt x="90" y="24"/>
                  </a:cubicBezTo>
                  <a:cubicBezTo>
                    <a:pt x="70" y="24"/>
                    <a:pt x="70" y="24"/>
                    <a:pt x="70" y="24"/>
                  </a:cubicBezTo>
                  <a:cubicBezTo>
                    <a:pt x="69" y="24"/>
                    <a:pt x="68" y="25"/>
                    <a:pt x="68" y="26"/>
                  </a:cubicBezTo>
                  <a:cubicBezTo>
                    <a:pt x="68" y="36"/>
                    <a:pt x="68" y="36"/>
                    <a:pt x="68" y="36"/>
                  </a:cubicBezTo>
                  <a:cubicBezTo>
                    <a:pt x="66" y="36"/>
                    <a:pt x="66" y="36"/>
                    <a:pt x="66" y="36"/>
                  </a:cubicBezTo>
                  <a:cubicBezTo>
                    <a:pt x="65" y="36"/>
                    <a:pt x="64" y="37"/>
                    <a:pt x="64" y="38"/>
                  </a:cubicBezTo>
                  <a:cubicBezTo>
                    <a:pt x="64" y="52"/>
                    <a:pt x="64" y="52"/>
                    <a:pt x="64" y="52"/>
                  </a:cubicBezTo>
                  <a:cubicBezTo>
                    <a:pt x="40" y="52"/>
                    <a:pt x="40" y="52"/>
                    <a:pt x="40" y="52"/>
                  </a:cubicBezTo>
                  <a:cubicBezTo>
                    <a:pt x="40" y="30"/>
                    <a:pt x="40" y="30"/>
                    <a:pt x="40" y="30"/>
                  </a:cubicBezTo>
                  <a:cubicBezTo>
                    <a:pt x="40" y="29"/>
                    <a:pt x="39" y="28"/>
                    <a:pt x="38" y="28"/>
                  </a:cubicBezTo>
                  <a:cubicBezTo>
                    <a:pt x="36" y="28"/>
                    <a:pt x="36" y="28"/>
                    <a:pt x="36" y="28"/>
                  </a:cubicBezTo>
                  <a:cubicBezTo>
                    <a:pt x="36" y="14"/>
                    <a:pt x="36" y="14"/>
                    <a:pt x="36" y="14"/>
                  </a:cubicBezTo>
                  <a:cubicBezTo>
                    <a:pt x="36" y="13"/>
                    <a:pt x="35" y="12"/>
                    <a:pt x="34" y="12"/>
                  </a:cubicBezTo>
                  <a:cubicBezTo>
                    <a:pt x="20" y="12"/>
                    <a:pt x="20" y="12"/>
                    <a:pt x="20" y="12"/>
                  </a:cubicBezTo>
                  <a:cubicBezTo>
                    <a:pt x="20" y="2"/>
                    <a:pt x="20" y="2"/>
                    <a:pt x="20" y="2"/>
                  </a:cubicBezTo>
                  <a:cubicBezTo>
                    <a:pt x="20" y="1"/>
                    <a:pt x="19" y="0"/>
                    <a:pt x="18" y="0"/>
                  </a:cubicBezTo>
                  <a:cubicBezTo>
                    <a:pt x="17" y="0"/>
                    <a:pt x="16" y="1"/>
                    <a:pt x="16" y="2"/>
                  </a:cubicBezTo>
                  <a:cubicBezTo>
                    <a:pt x="16" y="12"/>
                    <a:pt x="16" y="12"/>
                    <a:pt x="16" y="12"/>
                  </a:cubicBezTo>
                  <a:cubicBezTo>
                    <a:pt x="6" y="12"/>
                    <a:pt x="6" y="12"/>
                    <a:pt x="6" y="12"/>
                  </a:cubicBezTo>
                  <a:cubicBezTo>
                    <a:pt x="5" y="12"/>
                    <a:pt x="4" y="13"/>
                    <a:pt x="4" y="14"/>
                  </a:cubicBezTo>
                  <a:cubicBezTo>
                    <a:pt x="4" y="28"/>
                    <a:pt x="4" y="28"/>
                    <a:pt x="4" y="28"/>
                  </a:cubicBezTo>
                  <a:cubicBezTo>
                    <a:pt x="2" y="28"/>
                    <a:pt x="2" y="28"/>
                    <a:pt x="2" y="28"/>
                  </a:cubicBezTo>
                  <a:cubicBezTo>
                    <a:pt x="1" y="28"/>
                    <a:pt x="0" y="29"/>
                    <a:pt x="0" y="30"/>
                  </a:cubicBezTo>
                  <a:cubicBezTo>
                    <a:pt x="0" y="94"/>
                    <a:pt x="0" y="94"/>
                    <a:pt x="0" y="94"/>
                  </a:cubicBezTo>
                  <a:cubicBezTo>
                    <a:pt x="0" y="95"/>
                    <a:pt x="1" y="96"/>
                    <a:pt x="2" y="96"/>
                  </a:cubicBezTo>
                  <a:cubicBezTo>
                    <a:pt x="12" y="96"/>
                    <a:pt x="12" y="96"/>
                    <a:pt x="12" y="96"/>
                  </a:cubicBezTo>
                  <a:cubicBezTo>
                    <a:pt x="12" y="86"/>
                    <a:pt x="12" y="86"/>
                    <a:pt x="12" y="86"/>
                  </a:cubicBezTo>
                  <a:cubicBezTo>
                    <a:pt x="12" y="85"/>
                    <a:pt x="13" y="84"/>
                    <a:pt x="14" y="84"/>
                  </a:cubicBezTo>
                  <a:cubicBezTo>
                    <a:pt x="22" y="84"/>
                    <a:pt x="22" y="84"/>
                    <a:pt x="22" y="84"/>
                  </a:cubicBezTo>
                  <a:cubicBezTo>
                    <a:pt x="23" y="84"/>
                    <a:pt x="24" y="85"/>
                    <a:pt x="24" y="86"/>
                  </a:cubicBezTo>
                  <a:cubicBezTo>
                    <a:pt x="24" y="96"/>
                    <a:pt x="24" y="96"/>
                    <a:pt x="24" y="96"/>
                  </a:cubicBezTo>
                  <a:cubicBezTo>
                    <a:pt x="76" y="96"/>
                    <a:pt x="76" y="96"/>
                    <a:pt x="76" y="96"/>
                  </a:cubicBezTo>
                  <a:cubicBezTo>
                    <a:pt x="76" y="86"/>
                    <a:pt x="76" y="86"/>
                    <a:pt x="76" y="86"/>
                  </a:cubicBezTo>
                  <a:cubicBezTo>
                    <a:pt x="76" y="85"/>
                    <a:pt x="77" y="84"/>
                    <a:pt x="78" y="84"/>
                  </a:cubicBezTo>
                  <a:cubicBezTo>
                    <a:pt x="86" y="84"/>
                    <a:pt x="86" y="84"/>
                    <a:pt x="86" y="84"/>
                  </a:cubicBezTo>
                  <a:cubicBezTo>
                    <a:pt x="87" y="84"/>
                    <a:pt x="88" y="85"/>
                    <a:pt x="88" y="86"/>
                  </a:cubicBezTo>
                  <a:cubicBezTo>
                    <a:pt x="88" y="96"/>
                    <a:pt x="88" y="96"/>
                    <a:pt x="88" y="96"/>
                  </a:cubicBezTo>
                  <a:cubicBezTo>
                    <a:pt x="94" y="96"/>
                    <a:pt x="94" y="96"/>
                    <a:pt x="94" y="96"/>
                  </a:cubicBezTo>
                  <a:cubicBezTo>
                    <a:pt x="95" y="96"/>
                    <a:pt x="96" y="95"/>
                    <a:pt x="96" y="94"/>
                  </a:cubicBezTo>
                  <a:cubicBezTo>
                    <a:pt x="96" y="38"/>
                    <a:pt x="96" y="38"/>
                    <a:pt x="96" y="38"/>
                  </a:cubicBezTo>
                  <a:cubicBezTo>
                    <a:pt x="96" y="37"/>
                    <a:pt x="95" y="36"/>
                    <a:pt x="94" y="36"/>
                  </a:cubicBezTo>
                  <a:close/>
                  <a:moveTo>
                    <a:pt x="14" y="20"/>
                  </a:moveTo>
                  <a:cubicBezTo>
                    <a:pt x="26" y="20"/>
                    <a:pt x="26" y="20"/>
                    <a:pt x="26" y="20"/>
                  </a:cubicBezTo>
                  <a:cubicBezTo>
                    <a:pt x="27" y="20"/>
                    <a:pt x="28" y="21"/>
                    <a:pt x="28" y="22"/>
                  </a:cubicBezTo>
                  <a:cubicBezTo>
                    <a:pt x="28" y="23"/>
                    <a:pt x="27" y="24"/>
                    <a:pt x="26" y="24"/>
                  </a:cubicBezTo>
                  <a:cubicBezTo>
                    <a:pt x="14" y="24"/>
                    <a:pt x="14" y="24"/>
                    <a:pt x="14" y="24"/>
                  </a:cubicBezTo>
                  <a:cubicBezTo>
                    <a:pt x="13" y="24"/>
                    <a:pt x="12" y="23"/>
                    <a:pt x="12" y="22"/>
                  </a:cubicBezTo>
                  <a:cubicBezTo>
                    <a:pt x="12" y="21"/>
                    <a:pt x="13" y="20"/>
                    <a:pt x="14" y="20"/>
                  </a:cubicBezTo>
                  <a:close/>
                  <a:moveTo>
                    <a:pt x="30" y="80"/>
                  </a:moveTo>
                  <a:cubicBezTo>
                    <a:pt x="10" y="80"/>
                    <a:pt x="10" y="80"/>
                    <a:pt x="10" y="80"/>
                  </a:cubicBezTo>
                  <a:cubicBezTo>
                    <a:pt x="9" y="80"/>
                    <a:pt x="8" y="79"/>
                    <a:pt x="8" y="78"/>
                  </a:cubicBezTo>
                  <a:cubicBezTo>
                    <a:pt x="8" y="77"/>
                    <a:pt x="9" y="76"/>
                    <a:pt x="10" y="76"/>
                  </a:cubicBezTo>
                  <a:cubicBezTo>
                    <a:pt x="30" y="76"/>
                    <a:pt x="30" y="76"/>
                    <a:pt x="30" y="76"/>
                  </a:cubicBezTo>
                  <a:cubicBezTo>
                    <a:pt x="31" y="76"/>
                    <a:pt x="32" y="77"/>
                    <a:pt x="32" y="78"/>
                  </a:cubicBezTo>
                  <a:cubicBezTo>
                    <a:pt x="32" y="79"/>
                    <a:pt x="31" y="80"/>
                    <a:pt x="30" y="80"/>
                  </a:cubicBezTo>
                  <a:close/>
                  <a:moveTo>
                    <a:pt x="30" y="72"/>
                  </a:moveTo>
                  <a:cubicBezTo>
                    <a:pt x="10" y="72"/>
                    <a:pt x="10" y="72"/>
                    <a:pt x="10" y="72"/>
                  </a:cubicBezTo>
                  <a:cubicBezTo>
                    <a:pt x="9" y="72"/>
                    <a:pt x="8" y="71"/>
                    <a:pt x="8" y="70"/>
                  </a:cubicBezTo>
                  <a:cubicBezTo>
                    <a:pt x="8" y="69"/>
                    <a:pt x="9" y="68"/>
                    <a:pt x="10" y="68"/>
                  </a:cubicBezTo>
                  <a:cubicBezTo>
                    <a:pt x="30" y="68"/>
                    <a:pt x="30" y="68"/>
                    <a:pt x="30" y="68"/>
                  </a:cubicBezTo>
                  <a:cubicBezTo>
                    <a:pt x="31" y="68"/>
                    <a:pt x="32" y="69"/>
                    <a:pt x="32" y="70"/>
                  </a:cubicBezTo>
                  <a:cubicBezTo>
                    <a:pt x="32" y="71"/>
                    <a:pt x="31" y="72"/>
                    <a:pt x="30" y="72"/>
                  </a:cubicBezTo>
                  <a:close/>
                  <a:moveTo>
                    <a:pt x="30" y="64"/>
                  </a:moveTo>
                  <a:cubicBezTo>
                    <a:pt x="10" y="64"/>
                    <a:pt x="10" y="64"/>
                    <a:pt x="10" y="64"/>
                  </a:cubicBezTo>
                  <a:cubicBezTo>
                    <a:pt x="9" y="64"/>
                    <a:pt x="8" y="63"/>
                    <a:pt x="8" y="62"/>
                  </a:cubicBezTo>
                  <a:cubicBezTo>
                    <a:pt x="8" y="61"/>
                    <a:pt x="9" y="60"/>
                    <a:pt x="10" y="60"/>
                  </a:cubicBezTo>
                  <a:cubicBezTo>
                    <a:pt x="30" y="60"/>
                    <a:pt x="30" y="60"/>
                    <a:pt x="30" y="60"/>
                  </a:cubicBezTo>
                  <a:cubicBezTo>
                    <a:pt x="31" y="60"/>
                    <a:pt x="32" y="61"/>
                    <a:pt x="32" y="62"/>
                  </a:cubicBezTo>
                  <a:cubicBezTo>
                    <a:pt x="32" y="63"/>
                    <a:pt x="31" y="64"/>
                    <a:pt x="30" y="64"/>
                  </a:cubicBezTo>
                  <a:close/>
                  <a:moveTo>
                    <a:pt x="30" y="56"/>
                  </a:moveTo>
                  <a:cubicBezTo>
                    <a:pt x="10" y="56"/>
                    <a:pt x="10" y="56"/>
                    <a:pt x="10" y="56"/>
                  </a:cubicBezTo>
                  <a:cubicBezTo>
                    <a:pt x="9" y="56"/>
                    <a:pt x="8" y="55"/>
                    <a:pt x="8" y="54"/>
                  </a:cubicBezTo>
                  <a:cubicBezTo>
                    <a:pt x="8" y="53"/>
                    <a:pt x="9" y="52"/>
                    <a:pt x="10" y="52"/>
                  </a:cubicBezTo>
                  <a:cubicBezTo>
                    <a:pt x="30" y="52"/>
                    <a:pt x="30" y="52"/>
                    <a:pt x="30" y="52"/>
                  </a:cubicBezTo>
                  <a:cubicBezTo>
                    <a:pt x="31" y="52"/>
                    <a:pt x="32" y="53"/>
                    <a:pt x="32" y="54"/>
                  </a:cubicBezTo>
                  <a:cubicBezTo>
                    <a:pt x="32" y="55"/>
                    <a:pt x="31" y="56"/>
                    <a:pt x="30" y="56"/>
                  </a:cubicBezTo>
                  <a:close/>
                  <a:moveTo>
                    <a:pt x="30" y="48"/>
                  </a:moveTo>
                  <a:cubicBezTo>
                    <a:pt x="10" y="48"/>
                    <a:pt x="10" y="48"/>
                    <a:pt x="10" y="48"/>
                  </a:cubicBezTo>
                  <a:cubicBezTo>
                    <a:pt x="9" y="48"/>
                    <a:pt x="8" y="47"/>
                    <a:pt x="8" y="46"/>
                  </a:cubicBezTo>
                  <a:cubicBezTo>
                    <a:pt x="8" y="45"/>
                    <a:pt x="9" y="44"/>
                    <a:pt x="10" y="44"/>
                  </a:cubicBezTo>
                  <a:cubicBezTo>
                    <a:pt x="30" y="44"/>
                    <a:pt x="30" y="44"/>
                    <a:pt x="30" y="44"/>
                  </a:cubicBezTo>
                  <a:cubicBezTo>
                    <a:pt x="31" y="44"/>
                    <a:pt x="32" y="45"/>
                    <a:pt x="32" y="46"/>
                  </a:cubicBezTo>
                  <a:cubicBezTo>
                    <a:pt x="32" y="47"/>
                    <a:pt x="31" y="48"/>
                    <a:pt x="30" y="48"/>
                  </a:cubicBezTo>
                  <a:close/>
                  <a:moveTo>
                    <a:pt x="30" y="40"/>
                  </a:moveTo>
                  <a:cubicBezTo>
                    <a:pt x="10" y="40"/>
                    <a:pt x="10" y="40"/>
                    <a:pt x="10" y="40"/>
                  </a:cubicBezTo>
                  <a:cubicBezTo>
                    <a:pt x="9" y="40"/>
                    <a:pt x="8" y="39"/>
                    <a:pt x="8" y="38"/>
                  </a:cubicBezTo>
                  <a:cubicBezTo>
                    <a:pt x="8" y="37"/>
                    <a:pt x="9" y="36"/>
                    <a:pt x="10" y="36"/>
                  </a:cubicBezTo>
                  <a:cubicBezTo>
                    <a:pt x="30" y="36"/>
                    <a:pt x="30" y="36"/>
                    <a:pt x="30" y="36"/>
                  </a:cubicBezTo>
                  <a:cubicBezTo>
                    <a:pt x="31" y="36"/>
                    <a:pt x="32" y="37"/>
                    <a:pt x="32" y="38"/>
                  </a:cubicBezTo>
                  <a:cubicBezTo>
                    <a:pt x="32" y="39"/>
                    <a:pt x="31" y="40"/>
                    <a:pt x="30" y="40"/>
                  </a:cubicBezTo>
                  <a:close/>
                  <a:moveTo>
                    <a:pt x="58" y="80"/>
                  </a:moveTo>
                  <a:cubicBezTo>
                    <a:pt x="46" y="80"/>
                    <a:pt x="46" y="80"/>
                    <a:pt x="46" y="80"/>
                  </a:cubicBezTo>
                  <a:cubicBezTo>
                    <a:pt x="45" y="80"/>
                    <a:pt x="44" y="79"/>
                    <a:pt x="44" y="78"/>
                  </a:cubicBezTo>
                  <a:cubicBezTo>
                    <a:pt x="44" y="77"/>
                    <a:pt x="45" y="76"/>
                    <a:pt x="46" y="76"/>
                  </a:cubicBezTo>
                  <a:cubicBezTo>
                    <a:pt x="58" y="76"/>
                    <a:pt x="58" y="76"/>
                    <a:pt x="58" y="76"/>
                  </a:cubicBezTo>
                  <a:cubicBezTo>
                    <a:pt x="59" y="76"/>
                    <a:pt x="60" y="77"/>
                    <a:pt x="60" y="78"/>
                  </a:cubicBezTo>
                  <a:cubicBezTo>
                    <a:pt x="60" y="79"/>
                    <a:pt x="59" y="80"/>
                    <a:pt x="58" y="80"/>
                  </a:cubicBezTo>
                  <a:close/>
                  <a:moveTo>
                    <a:pt x="58" y="72"/>
                  </a:moveTo>
                  <a:cubicBezTo>
                    <a:pt x="46" y="72"/>
                    <a:pt x="46" y="72"/>
                    <a:pt x="46" y="72"/>
                  </a:cubicBezTo>
                  <a:cubicBezTo>
                    <a:pt x="45" y="72"/>
                    <a:pt x="44" y="71"/>
                    <a:pt x="44" y="70"/>
                  </a:cubicBezTo>
                  <a:cubicBezTo>
                    <a:pt x="44" y="69"/>
                    <a:pt x="45" y="68"/>
                    <a:pt x="46" y="68"/>
                  </a:cubicBezTo>
                  <a:cubicBezTo>
                    <a:pt x="58" y="68"/>
                    <a:pt x="58" y="68"/>
                    <a:pt x="58" y="68"/>
                  </a:cubicBezTo>
                  <a:cubicBezTo>
                    <a:pt x="59" y="68"/>
                    <a:pt x="60" y="69"/>
                    <a:pt x="60" y="70"/>
                  </a:cubicBezTo>
                  <a:cubicBezTo>
                    <a:pt x="60" y="71"/>
                    <a:pt x="59" y="72"/>
                    <a:pt x="58" y="72"/>
                  </a:cubicBezTo>
                  <a:close/>
                  <a:moveTo>
                    <a:pt x="58" y="64"/>
                  </a:moveTo>
                  <a:cubicBezTo>
                    <a:pt x="46" y="64"/>
                    <a:pt x="46" y="64"/>
                    <a:pt x="46" y="64"/>
                  </a:cubicBezTo>
                  <a:cubicBezTo>
                    <a:pt x="45" y="64"/>
                    <a:pt x="44" y="63"/>
                    <a:pt x="44" y="62"/>
                  </a:cubicBezTo>
                  <a:cubicBezTo>
                    <a:pt x="44" y="61"/>
                    <a:pt x="45" y="60"/>
                    <a:pt x="46" y="60"/>
                  </a:cubicBezTo>
                  <a:cubicBezTo>
                    <a:pt x="58" y="60"/>
                    <a:pt x="58" y="60"/>
                    <a:pt x="58" y="60"/>
                  </a:cubicBezTo>
                  <a:cubicBezTo>
                    <a:pt x="59" y="60"/>
                    <a:pt x="60" y="61"/>
                    <a:pt x="60" y="62"/>
                  </a:cubicBezTo>
                  <a:cubicBezTo>
                    <a:pt x="60" y="63"/>
                    <a:pt x="59" y="64"/>
                    <a:pt x="58" y="64"/>
                  </a:cubicBezTo>
                  <a:close/>
                  <a:moveTo>
                    <a:pt x="86" y="80"/>
                  </a:moveTo>
                  <a:cubicBezTo>
                    <a:pt x="74" y="80"/>
                    <a:pt x="74" y="80"/>
                    <a:pt x="74" y="80"/>
                  </a:cubicBezTo>
                  <a:cubicBezTo>
                    <a:pt x="73" y="80"/>
                    <a:pt x="72" y="79"/>
                    <a:pt x="72" y="78"/>
                  </a:cubicBezTo>
                  <a:cubicBezTo>
                    <a:pt x="72" y="77"/>
                    <a:pt x="73" y="76"/>
                    <a:pt x="74" y="76"/>
                  </a:cubicBezTo>
                  <a:cubicBezTo>
                    <a:pt x="86" y="76"/>
                    <a:pt x="86" y="76"/>
                    <a:pt x="86" y="76"/>
                  </a:cubicBezTo>
                  <a:cubicBezTo>
                    <a:pt x="87" y="76"/>
                    <a:pt x="88" y="77"/>
                    <a:pt x="88" y="78"/>
                  </a:cubicBezTo>
                  <a:cubicBezTo>
                    <a:pt x="88" y="79"/>
                    <a:pt x="87" y="80"/>
                    <a:pt x="86" y="80"/>
                  </a:cubicBezTo>
                  <a:close/>
                  <a:moveTo>
                    <a:pt x="86" y="72"/>
                  </a:moveTo>
                  <a:cubicBezTo>
                    <a:pt x="74" y="72"/>
                    <a:pt x="74" y="72"/>
                    <a:pt x="74" y="72"/>
                  </a:cubicBezTo>
                  <a:cubicBezTo>
                    <a:pt x="73" y="72"/>
                    <a:pt x="72" y="71"/>
                    <a:pt x="72" y="70"/>
                  </a:cubicBezTo>
                  <a:cubicBezTo>
                    <a:pt x="72" y="69"/>
                    <a:pt x="73" y="68"/>
                    <a:pt x="74" y="68"/>
                  </a:cubicBezTo>
                  <a:cubicBezTo>
                    <a:pt x="86" y="68"/>
                    <a:pt x="86" y="68"/>
                    <a:pt x="86" y="68"/>
                  </a:cubicBezTo>
                  <a:cubicBezTo>
                    <a:pt x="87" y="68"/>
                    <a:pt x="88" y="69"/>
                    <a:pt x="88" y="70"/>
                  </a:cubicBezTo>
                  <a:cubicBezTo>
                    <a:pt x="88" y="71"/>
                    <a:pt x="87" y="72"/>
                    <a:pt x="86" y="72"/>
                  </a:cubicBezTo>
                  <a:close/>
                  <a:moveTo>
                    <a:pt x="86" y="64"/>
                  </a:moveTo>
                  <a:cubicBezTo>
                    <a:pt x="74" y="64"/>
                    <a:pt x="74" y="64"/>
                    <a:pt x="74" y="64"/>
                  </a:cubicBezTo>
                  <a:cubicBezTo>
                    <a:pt x="73" y="64"/>
                    <a:pt x="72" y="63"/>
                    <a:pt x="72" y="62"/>
                  </a:cubicBezTo>
                  <a:cubicBezTo>
                    <a:pt x="72" y="61"/>
                    <a:pt x="73" y="60"/>
                    <a:pt x="74" y="60"/>
                  </a:cubicBezTo>
                  <a:cubicBezTo>
                    <a:pt x="86" y="60"/>
                    <a:pt x="86" y="60"/>
                    <a:pt x="86" y="60"/>
                  </a:cubicBezTo>
                  <a:cubicBezTo>
                    <a:pt x="87" y="60"/>
                    <a:pt x="88" y="61"/>
                    <a:pt x="88" y="62"/>
                  </a:cubicBezTo>
                  <a:cubicBezTo>
                    <a:pt x="88" y="63"/>
                    <a:pt x="87" y="64"/>
                    <a:pt x="86" y="64"/>
                  </a:cubicBezTo>
                  <a:close/>
                  <a:moveTo>
                    <a:pt x="86" y="56"/>
                  </a:moveTo>
                  <a:cubicBezTo>
                    <a:pt x="74" y="56"/>
                    <a:pt x="74" y="56"/>
                    <a:pt x="74" y="56"/>
                  </a:cubicBezTo>
                  <a:cubicBezTo>
                    <a:pt x="73" y="56"/>
                    <a:pt x="72" y="55"/>
                    <a:pt x="72" y="54"/>
                  </a:cubicBezTo>
                  <a:cubicBezTo>
                    <a:pt x="72" y="53"/>
                    <a:pt x="73" y="52"/>
                    <a:pt x="74" y="52"/>
                  </a:cubicBezTo>
                  <a:cubicBezTo>
                    <a:pt x="86" y="52"/>
                    <a:pt x="86" y="52"/>
                    <a:pt x="86" y="52"/>
                  </a:cubicBezTo>
                  <a:cubicBezTo>
                    <a:pt x="87" y="52"/>
                    <a:pt x="88" y="53"/>
                    <a:pt x="88" y="54"/>
                  </a:cubicBezTo>
                  <a:cubicBezTo>
                    <a:pt x="88" y="55"/>
                    <a:pt x="87" y="56"/>
                    <a:pt x="86" y="56"/>
                  </a:cubicBezTo>
                  <a:close/>
                  <a:moveTo>
                    <a:pt x="86" y="48"/>
                  </a:moveTo>
                  <a:cubicBezTo>
                    <a:pt x="74" y="48"/>
                    <a:pt x="74" y="48"/>
                    <a:pt x="74" y="48"/>
                  </a:cubicBezTo>
                  <a:cubicBezTo>
                    <a:pt x="73" y="48"/>
                    <a:pt x="72" y="47"/>
                    <a:pt x="72" y="46"/>
                  </a:cubicBezTo>
                  <a:cubicBezTo>
                    <a:pt x="72" y="45"/>
                    <a:pt x="73" y="44"/>
                    <a:pt x="74" y="44"/>
                  </a:cubicBezTo>
                  <a:cubicBezTo>
                    <a:pt x="86" y="44"/>
                    <a:pt x="86" y="44"/>
                    <a:pt x="86" y="44"/>
                  </a:cubicBezTo>
                  <a:cubicBezTo>
                    <a:pt x="87" y="44"/>
                    <a:pt x="88" y="45"/>
                    <a:pt x="88" y="46"/>
                  </a:cubicBezTo>
                  <a:cubicBezTo>
                    <a:pt x="88" y="47"/>
                    <a:pt x="87" y="48"/>
                    <a:pt x="86"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sz="2400"/>
            </a:p>
          </p:txBody>
        </p:sp>
      </p:grpSp>
      <p:sp>
        <p:nvSpPr>
          <p:cNvPr id="38" name="Oval 37">
            <a:extLst>
              <a:ext uri="{FF2B5EF4-FFF2-40B4-BE49-F238E27FC236}">
                <a16:creationId xmlns:a16="http://schemas.microsoft.com/office/drawing/2014/main" id="{7742B07A-45EB-40D2-9A03-4E33693F5BD1}"/>
              </a:ext>
            </a:extLst>
          </p:cNvPr>
          <p:cNvSpPr/>
          <p:nvPr/>
        </p:nvSpPr>
        <p:spPr>
          <a:xfrm>
            <a:off x="5813570" y="3429419"/>
            <a:ext cx="934605" cy="9346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05ECDF15-D0EE-4CD9-80A5-D75986C05C3C}"/>
              </a:ext>
            </a:extLst>
          </p:cNvPr>
          <p:cNvSpPr/>
          <p:nvPr/>
        </p:nvSpPr>
        <p:spPr>
          <a:xfrm>
            <a:off x="5912348" y="3528196"/>
            <a:ext cx="737049" cy="737049"/>
          </a:xfrm>
          <a:prstGeom prst="ellipse">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5" name="Group 44">
            <a:extLst>
              <a:ext uri="{FF2B5EF4-FFF2-40B4-BE49-F238E27FC236}">
                <a16:creationId xmlns:a16="http://schemas.microsoft.com/office/drawing/2014/main" id="{FF120F7E-E4F5-4620-BC22-A752E1FCB1FB}"/>
              </a:ext>
            </a:extLst>
          </p:cNvPr>
          <p:cNvGrpSpPr/>
          <p:nvPr/>
        </p:nvGrpSpPr>
        <p:grpSpPr>
          <a:xfrm>
            <a:off x="6209800" y="3987004"/>
            <a:ext cx="339703" cy="353727"/>
            <a:chOff x="3390900" y="723900"/>
            <a:chExt cx="346075" cy="360363"/>
          </a:xfrm>
          <a:solidFill>
            <a:schemeClr val="bg1"/>
          </a:solidFill>
        </p:grpSpPr>
        <p:sp>
          <p:nvSpPr>
            <p:cNvPr id="46" name="Freeform 252">
              <a:extLst>
                <a:ext uri="{FF2B5EF4-FFF2-40B4-BE49-F238E27FC236}">
                  <a16:creationId xmlns:a16="http://schemas.microsoft.com/office/drawing/2014/main" id="{A111DBF6-D001-4EED-B757-FAB0A8E1958C}"/>
                </a:ext>
              </a:extLst>
            </p:cNvPr>
            <p:cNvSpPr>
              <a:spLocks/>
            </p:cNvSpPr>
            <p:nvPr/>
          </p:nvSpPr>
          <p:spPr bwMode="auto">
            <a:xfrm>
              <a:off x="3390900" y="1023938"/>
              <a:ext cx="346075" cy="60325"/>
            </a:xfrm>
            <a:custGeom>
              <a:avLst/>
              <a:gdLst>
                <a:gd name="T0" fmla="*/ 90 w 92"/>
                <a:gd name="T1" fmla="*/ 12 h 16"/>
                <a:gd name="T2" fmla="*/ 48 w 92"/>
                <a:gd name="T3" fmla="*/ 12 h 16"/>
                <a:gd name="T4" fmla="*/ 48 w 92"/>
                <a:gd name="T5" fmla="*/ 0 h 16"/>
                <a:gd name="T6" fmla="*/ 44 w 92"/>
                <a:gd name="T7" fmla="*/ 0 h 16"/>
                <a:gd name="T8" fmla="*/ 44 w 92"/>
                <a:gd name="T9" fmla="*/ 12 h 16"/>
                <a:gd name="T10" fmla="*/ 2 w 92"/>
                <a:gd name="T11" fmla="*/ 12 h 16"/>
                <a:gd name="T12" fmla="*/ 0 w 92"/>
                <a:gd name="T13" fmla="*/ 14 h 16"/>
                <a:gd name="T14" fmla="*/ 2 w 92"/>
                <a:gd name="T15" fmla="*/ 16 h 16"/>
                <a:gd name="T16" fmla="*/ 90 w 92"/>
                <a:gd name="T17" fmla="*/ 16 h 16"/>
                <a:gd name="T18" fmla="*/ 92 w 92"/>
                <a:gd name="T19" fmla="*/ 14 h 16"/>
                <a:gd name="T20" fmla="*/ 90 w 92"/>
                <a:gd name="T2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6">
                  <a:moveTo>
                    <a:pt x="90" y="12"/>
                  </a:moveTo>
                  <a:cubicBezTo>
                    <a:pt x="48" y="12"/>
                    <a:pt x="48" y="12"/>
                    <a:pt x="48" y="12"/>
                  </a:cubicBezTo>
                  <a:cubicBezTo>
                    <a:pt x="48" y="0"/>
                    <a:pt x="48" y="0"/>
                    <a:pt x="48" y="0"/>
                  </a:cubicBezTo>
                  <a:cubicBezTo>
                    <a:pt x="44" y="0"/>
                    <a:pt x="44" y="0"/>
                    <a:pt x="44" y="0"/>
                  </a:cubicBezTo>
                  <a:cubicBezTo>
                    <a:pt x="44" y="12"/>
                    <a:pt x="44" y="12"/>
                    <a:pt x="44" y="12"/>
                  </a:cubicBezTo>
                  <a:cubicBezTo>
                    <a:pt x="2" y="12"/>
                    <a:pt x="2" y="12"/>
                    <a:pt x="2" y="12"/>
                  </a:cubicBezTo>
                  <a:cubicBezTo>
                    <a:pt x="1" y="12"/>
                    <a:pt x="0" y="13"/>
                    <a:pt x="0" y="14"/>
                  </a:cubicBezTo>
                  <a:cubicBezTo>
                    <a:pt x="0" y="15"/>
                    <a:pt x="1" y="16"/>
                    <a:pt x="2" y="16"/>
                  </a:cubicBezTo>
                  <a:cubicBezTo>
                    <a:pt x="90" y="16"/>
                    <a:pt x="90" y="16"/>
                    <a:pt x="90" y="16"/>
                  </a:cubicBezTo>
                  <a:cubicBezTo>
                    <a:pt x="91" y="16"/>
                    <a:pt x="92" y="15"/>
                    <a:pt x="92" y="14"/>
                  </a:cubicBezTo>
                  <a:cubicBezTo>
                    <a:pt x="92" y="13"/>
                    <a:pt x="91" y="12"/>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47" name="Freeform 253">
              <a:extLst>
                <a:ext uri="{FF2B5EF4-FFF2-40B4-BE49-F238E27FC236}">
                  <a16:creationId xmlns:a16="http://schemas.microsoft.com/office/drawing/2014/main" id="{FC405264-BE3A-43DC-B54D-80EA85FC65A5}"/>
                </a:ext>
              </a:extLst>
            </p:cNvPr>
            <p:cNvSpPr>
              <a:spLocks/>
            </p:cNvSpPr>
            <p:nvPr/>
          </p:nvSpPr>
          <p:spPr bwMode="auto">
            <a:xfrm>
              <a:off x="3421063" y="874713"/>
              <a:ext cx="87313" cy="44450"/>
            </a:xfrm>
            <a:custGeom>
              <a:avLst/>
              <a:gdLst>
                <a:gd name="T0" fmla="*/ 21 w 23"/>
                <a:gd name="T1" fmla="*/ 0 h 12"/>
                <a:gd name="T2" fmla="*/ 0 w 23"/>
                <a:gd name="T3" fmla="*/ 0 h 12"/>
                <a:gd name="T4" fmla="*/ 3 w 23"/>
                <a:gd name="T5" fmla="*/ 12 h 12"/>
                <a:gd name="T6" fmla="*/ 23 w 23"/>
                <a:gd name="T7" fmla="*/ 12 h 12"/>
                <a:gd name="T8" fmla="*/ 21 w 23"/>
                <a:gd name="T9" fmla="*/ 0 h 12"/>
              </a:gdLst>
              <a:ahLst/>
              <a:cxnLst>
                <a:cxn ang="0">
                  <a:pos x="T0" y="T1"/>
                </a:cxn>
                <a:cxn ang="0">
                  <a:pos x="T2" y="T3"/>
                </a:cxn>
                <a:cxn ang="0">
                  <a:pos x="T4" y="T5"/>
                </a:cxn>
                <a:cxn ang="0">
                  <a:pos x="T6" y="T7"/>
                </a:cxn>
                <a:cxn ang="0">
                  <a:pos x="T8" y="T9"/>
                </a:cxn>
              </a:cxnLst>
              <a:rect l="0" t="0" r="r" b="b"/>
              <a:pathLst>
                <a:path w="23" h="12">
                  <a:moveTo>
                    <a:pt x="21" y="0"/>
                  </a:moveTo>
                  <a:cubicBezTo>
                    <a:pt x="0" y="0"/>
                    <a:pt x="0" y="0"/>
                    <a:pt x="0" y="0"/>
                  </a:cubicBezTo>
                  <a:cubicBezTo>
                    <a:pt x="1" y="4"/>
                    <a:pt x="1" y="8"/>
                    <a:pt x="3" y="12"/>
                  </a:cubicBezTo>
                  <a:cubicBezTo>
                    <a:pt x="23" y="12"/>
                    <a:pt x="23" y="12"/>
                    <a:pt x="23" y="12"/>
                  </a:cubicBezTo>
                  <a:cubicBezTo>
                    <a:pt x="22" y="8"/>
                    <a:pt x="21" y="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48" name="Freeform 254">
              <a:extLst>
                <a:ext uri="{FF2B5EF4-FFF2-40B4-BE49-F238E27FC236}">
                  <a16:creationId xmlns:a16="http://schemas.microsoft.com/office/drawing/2014/main" id="{B983B4BE-E4EF-483A-9C3C-2777C4F9897C}"/>
                </a:ext>
              </a:extLst>
            </p:cNvPr>
            <p:cNvSpPr>
              <a:spLocks/>
            </p:cNvSpPr>
            <p:nvPr/>
          </p:nvSpPr>
          <p:spPr bwMode="auto">
            <a:xfrm>
              <a:off x="3530600" y="739775"/>
              <a:ext cx="68263" cy="44450"/>
            </a:xfrm>
            <a:custGeom>
              <a:avLst/>
              <a:gdLst>
                <a:gd name="T0" fmla="*/ 8 w 18"/>
                <a:gd name="T1" fmla="*/ 0 h 12"/>
                <a:gd name="T2" fmla="*/ 0 w 18"/>
                <a:gd name="T3" fmla="*/ 12 h 12"/>
                <a:gd name="T4" fmla="*/ 18 w 18"/>
                <a:gd name="T5" fmla="*/ 12 h 12"/>
                <a:gd name="T6" fmla="*/ 10 w 18"/>
                <a:gd name="T7" fmla="*/ 0 h 12"/>
                <a:gd name="T8" fmla="*/ 8 w 18"/>
                <a:gd name="T9" fmla="*/ 0 h 12"/>
              </a:gdLst>
              <a:ahLst/>
              <a:cxnLst>
                <a:cxn ang="0">
                  <a:pos x="T0" y="T1"/>
                </a:cxn>
                <a:cxn ang="0">
                  <a:pos x="T2" y="T3"/>
                </a:cxn>
                <a:cxn ang="0">
                  <a:pos x="T4" y="T5"/>
                </a:cxn>
                <a:cxn ang="0">
                  <a:pos x="T6" y="T7"/>
                </a:cxn>
                <a:cxn ang="0">
                  <a:pos x="T8" y="T9"/>
                </a:cxn>
              </a:cxnLst>
              <a:rect l="0" t="0" r="r" b="b"/>
              <a:pathLst>
                <a:path w="18" h="12">
                  <a:moveTo>
                    <a:pt x="8" y="0"/>
                  </a:moveTo>
                  <a:cubicBezTo>
                    <a:pt x="5" y="4"/>
                    <a:pt x="2" y="8"/>
                    <a:pt x="0" y="12"/>
                  </a:cubicBezTo>
                  <a:cubicBezTo>
                    <a:pt x="18" y="12"/>
                    <a:pt x="18" y="12"/>
                    <a:pt x="18" y="12"/>
                  </a:cubicBezTo>
                  <a:cubicBezTo>
                    <a:pt x="16" y="8"/>
                    <a:pt x="13" y="4"/>
                    <a:pt x="10" y="0"/>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49" name="Freeform 255">
              <a:extLst>
                <a:ext uri="{FF2B5EF4-FFF2-40B4-BE49-F238E27FC236}">
                  <a16:creationId xmlns:a16="http://schemas.microsoft.com/office/drawing/2014/main" id="{B223B66A-D382-4670-99BB-4AEA46C9E1D6}"/>
                </a:ext>
              </a:extLst>
            </p:cNvPr>
            <p:cNvSpPr>
              <a:spLocks/>
            </p:cNvSpPr>
            <p:nvPr/>
          </p:nvSpPr>
          <p:spPr bwMode="auto">
            <a:xfrm>
              <a:off x="3621088" y="874713"/>
              <a:ext cx="85725" cy="44450"/>
            </a:xfrm>
            <a:custGeom>
              <a:avLst/>
              <a:gdLst>
                <a:gd name="T0" fmla="*/ 23 w 23"/>
                <a:gd name="T1" fmla="*/ 0 h 12"/>
                <a:gd name="T2" fmla="*/ 2 w 23"/>
                <a:gd name="T3" fmla="*/ 0 h 12"/>
                <a:gd name="T4" fmla="*/ 0 w 23"/>
                <a:gd name="T5" fmla="*/ 12 h 12"/>
                <a:gd name="T6" fmla="*/ 20 w 23"/>
                <a:gd name="T7" fmla="*/ 12 h 12"/>
                <a:gd name="T8" fmla="*/ 23 w 23"/>
                <a:gd name="T9" fmla="*/ 0 h 12"/>
              </a:gdLst>
              <a:ahLst/>
              <a:cxnLst>
                <a:cxn ang="0">
                  <a:pos x="T0" y="T1"/>
                </a:cxn>
                <a:cxn ang="0">
                  <a:pos x="T2" y="T3"/>
                </a:cxn>
                <a:cxn ang="0">
                  <a:pos x="T4" y="T5"/>
                </a:cxn>
                <a:cxn ang="0">
                  <a:pos x="T6" y="T7"/>
                </a:cxn>
                <a:cxn ang="0">
                  <a:pos x="T8" y="T9"/>
                </a:cxn>
              </a:cxnLst>
              <a:rect l="0" t="0" r="r" b="b"/>
              <a:pathLst>
                <a:path w="23" h="12">
                  <a:moveTo>
                    <a:pt x="23" y="0"/>
                  </a:moveTo>
                  <a:cubicBezTo>
                    <a:pt x="2" y="0"/>
                    <a:pt x="2" y="0"/>
                    <a:pt x="2" y="0"/>
                  </a:cubicBezTo>
                  <a:cubicBezTo>
                    <a:pt x="2" y="4"/>
                    <a:pt x="1" y="8"/>
                    <a:pt x="0" y="12"/>
                  </a:cubicBezTo>
                  <a:cubicBezTo>
                    <a:pt x="20" y="12"/>
                    <a:pt x="20" y="12"/>
                    <a:pt x="20" y="12"/>
                  </a:cubicBezTo>
                  <a:cubicBezTo>
                    <a:pt x="22" y="8"/>
                    <a:pt x="23" y="4"/>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0" name="Freeform 256">
              <a:extLst>
                <a:ext uri="{FF2B5EF4-FFF2-40B4-BE49-F238E27FC236}">
                  <a16:creationId xmlns:a16="http://schemas.microsoft.com/office/drawing/2014/main" id="{7AADD97D-38F2-4A47-960C-9EC3371E196B}"/>
                </a:ext>
              </a:extLst>
            </p:cNvPr>
            <p:cNvSpPr>
              <a:spLocks/>
            </p:cNvSpPr>
            <p:nvPr/>
          </p:nvSpPr>
          <p:spPr bwMode="auto">
            <a:xfrm>
              <a:off x="3511550" y="874713"/>
              <a:ext cx="104775" cy="44450"/>
            </a:xfrm>
            <a:custGeom>
              <a:avLst/>
              <a:gdLst>
                <a:gd name="T0" fmla="*/ 0 w 28"/>
                <a:gd name="T1" fmla="*/ 0 h 12"/>
                <a:gd name="T2" fmla="*/ 3 w 28"/>
                <a:gd name="T3" fmla="*/ 12 h 12"/>
                <a:gd name="T4" fmla="*/ 25 w 28"/>
                <a:gd name="T5" fmla="*/ 12 h 12"/>
                <a:gd name="T6" fmla="*/ 28 w 28"/>
                <a:gd name="T7" fmla="*/ 0 h 12"/>
                <a:gd name="T8" fmla="*/ 0 w 28"/>
                <a:gd name="T9" fmla="*/ 0 h 12"/>
              </a:gdLst>
              <a:ahLst/>
              <a:cxnLst>
                <a:cxn ang="0">
                  <a:pos x="T0" y="T1"/>
                </a:cxn>
                <a:cxn ang="0">
                  <a:pos x="T2" y="T3"/>
                </a:cxn>
                <a:cxn ang="0">
                  <a:pos x="T4" y="T5"/>
                </a:cxn>
                <a:cxn ang="0">
                  <a:pos x="T6" y="T7"/>
                </a:cxn>
                <a:cxn ang="0">
                  <a:pos x="T8" y="T9"/>
                </a:cxn>
              </a:cxnLst>
              <a:rect l="0" t="0" r="r" b="b"/>
              <a:pathLst>
                <a:path w="28" h="12">
                  <a:moveTo>
                    <a:pt x="0" y="0"/>
                  </a:moveTo>
                  <a:cubicBezTo>
                    <a:pt x="1" y="4"/>
                    <a:pt x="2" y="8"/>
                    <a:pt x="3" y="12"/>
                  </a:cubicBezTo>
                  <a:cubicBezTo>
                    <a:pt x="25" y="12"/>
                    <a:pt x="25" y="12"/>
                    <a:pt x="25" y="12"/>
                  </a:cubicBezTo>
                  <a:cubicBezTo>
                    <a:pt x="26" y="8"/>
                    <a:pt x="27" y="4"/>
                    <a:pt x="2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1" name="Freeform 257">
              <a:extLst>
                <a:ext uri="{FF2B5EF4-FFF2-40B4-BE49-F238E27FC236}">
                  <a16:creationId xmlns:a16="http://schemas.microsoft.com/office/drawing/2014/main" id="{299F226E-99B4-42CA-96C0-278E06B10757}"/>
                </a:ext>
              </a:extLst>
            </p:cNvPr>
            <p:cNvSpPr>
              <a:spLocks/>
            </p:cNvSpPr>
            <p:nvPr/>
          </p:nvSpPr>
          <p:spPr bwMode="auto">
            <a:xfrm>
              <a:off x="3511550" y="798513"/>
              <a:ext cx="104775" cy="60325"/>
            </a:xfrm>
            <a:custGeom>
              <a:avLst/>
              <a:gdLst>
                <a:gd name="T0" fmla="*/ 28 w 28"/>
                <a:gd name="T1" fmla="*/ 16 h 16"/>
                <a:gd name="T2" fmla="*/ 25 w 28"/>
                <a:gd name="T3" fmla="*/ 0 h 16"/>
                <a:gd name="T4" fmla="*/ 3 w 28"/>
                <a:gd name="T5" fmla="*/ 0 h 16"/>
                <a:gd name="T6" fmla="*/ 0 w 28"/>
                <a:gd name="T7" fmla="*/ 16 h 16"/>
                <a:gd name="T8" fmla="*/ 28 w 28"/>
                <a:gd name="T9" fmla="*/ 16 h 16"/>
              </a:gdLst>
              <a:ahLst/>
              <a:cxnLst>
                <a:cxn ang="0">
                  <a:pos x="T0" y="T1"/>
                </a:cxn>
                <a:cxn ang="0">
                  <a:pos x="T2" y="T3"/>
                </a:cxn>
                <a:cxn ang="0">
                  <a:pos x="T4" y="T5"/>
                </a:cxn>
                <a:cxn ang="0">
                  <a:pos x="T6" y="T7"/>
                </a:cxn>
                <a:cxn ang="0">
                  <a:pos x="T8" y="T9"/>
                </a:cxn>
              </a:cxnLst>
              <a:rect l="0" t="0" r="r" b="b"/>
              <a:pathLst>
                <a:path w="28" h="16">
                  <a:moveTo>
                    <a:pt x="28" y="16"/>
                  </a:moveTo>
                  <a:cubicBezTo>
                    <a:pt x="28" y="11"/>
                    <a:pt x="27" y="5"/>
                    <a:pt x="25" y="0"/>
                  </a:cubicBezTo>
                  <a:cubicBezTo>
                    <a:pt x="3" y="0"/>
                    <a:pt x="3" y="0"/>
                    <a:pt x="3" y="0"/>
                  </a:cubicBezTo>
                  <a:cubicBezTo>
                    <a:pt x="1" y="5"/>
                    <a:pt x="0" y="11"/>
                    <a:pt x="0" y="16"/>
                  </a:cubicBezTo>
                  <a:lnTo>
                    <a:pt x="2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2" name="Freeform 258">
              <a:extLst>
                <a:ext uri="{FF2B5EF4-FFF2-40B4-BE49-F238E27FC236}">
                  <a16:creationId xmlns:a16="http://schemas.microsoft.com/office/drawing/2014/main" id="{4C003908-1DC2-4687-B8CE-0B64A1175A4C}"/>
                </a:ext>
              </a:extLst>
            </p:cNvPr>
            <p:cNvSpPr>
              <a:spLocks/>
            </p:cNvSpPr>
            <p:nvPr/>
          </p:nvSpPr>
          <p:spPr bwMode="auto">
            <a:xfrm>
              <a:off x="3527425" y="935038"/>
              <a:ext cx="74613" cy="58738"/>
            </a:xfrm>
            <a:custGeom>
              <a:avLst/>
              <a:gdLst>
                <a:gd name="T0" fmla="*/ 11 w 20"/>
                <a:gd name="T1" fmla="*/ 16 h 16"/>
                <a:gd name="T2" fmla="*/ 20 w 20"/>
                <a:gd name="T3" fmla="*/ 0 h 16"/>
                <a:gd name="T4" fmla="*/ 0 w 20"/>
                <a:gd name="T5" fmla="*/ 0 h 16"/>
                <a:gd name="T6" fmla="*/ 9 w 20"/>
                <a:gd name="T7" fmla="*/ 16 h 16"/>
                <a:gd name="T8" fmla="*/ 11 w 20"/>
                <a:gd name="T9" fmla="*/ 16 h 16"/>
              </a:gdLst>
              <a:ahLst/>
              <a:cxnLst>
                <a:cxn ang="0">
                  <a:pos x="T0" y="T1"/>
                </a:cxn>
                <a:cxn ang="0">
                  <a:pos x="T2" y="T3"/>
                </a:cxn>
                <a:cxn ang="0">
                  <a:pos x="T4" y="T5"/>
                </a:cxn>
                <a:cxn ang="0">
                  <a:pos x="T6" y="T7"/>
                </a:cxn>
                <a:cxn ang="0">
                  <a:pos x="T8" y="T9"/>
                </a:cxn>
              </a:cxnLst>
              <a:rect l="0" t="0" r="r" b="b"/>
              <a:pathLst>
                <a:path w="20" h="16">
                  <a:moveTo>
                    <a:pt x="11" y="16"/>
                  </a:moveTo>
                  <a:cubicBezTo>
                    <a:pt x="14" y="11"/>
                    <a:pt x="17" y="5"/>
                    <a:pt x="20" y="0"/>
                  </a:cubicBezTo>
                  <a:cubicBezTo>
                    <a:pt x="0" y="0"/>
                    <a:pt x="0" y="0"/>
                    <a:pt x="0" y="0"/>
                  </a:cubicBezTo>
                  <a:cubicBezTo>
                    <a:pt x="3" y="5"/>
                    <a:pt x="6" y="11"/>
                    <a:pt x="9" y="16"/>
                  </a:cubicBezTo>
                  <a:lnTo>
                    <a:pt x="1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3" name="Freeform 259">
              <a:extLst>
                <a:ext uri="{FF2B5EF4-FFF2-40B4-BE49-F238E27FC236}">
                  <a16:creationId xmlns:a16="http://schemas.microsoft.com/office/drawing/2014/main" id="{77FE54F1-C954-4DFB-8CA4-214A84BCC7EA}"/>
                </a:ext>
              </a:extLst>
            </p:cNvPr>
            <p:cNvSpPr>
              <a:spLocks/>
            </p:cNvSpPr>
            <p:nvPr/>
          </p:nvSpPr>
          <p:spPr bwMode="auto">
            <a:xfrm>
              <a:off x="3421063" y="798513"/>
              <a:ext cx="87313" cy="60325"/>
            </a:xfrm>
            <a:custGeom>
              <a:avLst/>
              <a:gdLst>
                <a:gd name="T0" fmla="*/ 0 w 23"/>
                <a:gd name="T1" fmla="*/ 16 h 16"/>
                <a:gd name="T2" fmla="*/ 20 w 23"/>
                <a:gd name="T3" fmla="*/ 16 h 16"/>
                <a:gd name="T4" fmla="*/ 23 w 23"/>
                <a:gd name="T5" fmla="*/ 0 h 16"/>
                <a:gd name="T6" fmla="*/ 4 w 23"/>
                <a:gd name="T7" fmla="*/ 0 h 16"/>
                <a:gd name="T8" fmla="*/ 0 w 23"/>
                <a:gd name="T9" fmla="*/ 16 h 16"/>
              </a:gdLst>
              <a:ahLst/>
              <a:cxnLst>
                <a:cxn ang="0">
                  <a:pos x="T0" y="T1"/>
                </a:cxn>
                <a:cxn ang="0">
                  <a:pos x="T2" y="T3"/>
                </a:cxn>
                <a:cxn ang="0">
                  <a:pos x="T4" y="T5"/>
                </a:cxn>
                <a:cxn ang="0">
                  <a:pos x="T6" y="T7"/>
                </a:cxn>
                <a:cxn ang="0">
                  <a:pos x="T8" y="T9"/>
                </a:cxn>
              </a:cxnLst>
              <a:rect l="0" t="0" r="r" b="b"/>
              <a:pathLst>
                <a:path w="23" h="16">
                  <a:moveTo>
                    <a:pt x="0" y="16"/>
                  </a:moveTo>
                  <a:cubicBezTo>
                    <a:pt x="20" y="16"/>
                    <a:pt x="20" y="16"/>
                    <a:pt x="20" y="16"/>
                  </a:cubicBezTo>
                  <a:cubicBezTo>
                    <a:pt x="20" y="11"/>
                    <a:pt x="21" y="5"/>
                    <a:pt x="23" y="0"/>
                  </a:cubicBezTo>
                  <a:cubicBezTo>
                    <a:pt x="4" y="0"/>
                    <a:pt x="4" y="0"/>
                    <a:pt x="4" y="0"/>
                  </a:cubicBezTo>
                  <a:cubicBezTo>
                    <a:pt x="2" y="5"/>
                    <a:pt x="0" y="10"/>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4" name="Freeform 260">
              <a:extLst>
                <a:ext uri="{FF2B5EF4-FFF2-40B4-BE49-F238E27FC236}">
                  <a16:creationId xmlns:a16="http://schemas.microsoft.com/office/drawing/2014/main" id="{EB2E636F-FAA1-4671-A79A-E1AD7534C210}"/>
                </a:ext>
              </a:extLst>
            </p:cNvPr>
            <p:cNvSpPr>
              <a:spLocks/>
            </p:cNvSpPr>
            <p:nvPr/>
          </p:nvSpPr>
          <p:spPr bwMode="auto">
            <a:xfrm>
              <a:off x="3621088" y="798513"/>
              <a:ext cx="85725" cy="60325"/>
            </a:xfrm>
            <a:custGeom>
              <a:avLst/>
              <a:gdLst>
                <a:gd name="T0" fmla="*/ 0 w 23"/>
                <a:gd name="T1" fmla="*/ 0 h 16"/>
                <a:gd name="T2" fmla="*/ 3 w 23"/>
                <a:gd name="T3" fmla="*/ 16 h 16"/>
                <a:gd name="T4" fmla="*/ 23 w 23"/>
                <a:gd name="T5" fmla="*/ 16 h 16"/>
                <a:gd name="T6" fmla="*/ 19 w 23"/>
                <a:gd name="T7" fmla="*/ 0 h 16"/>
                <a:gd name="T8" fmla="*/ 0 w 23"/>
                <a:gd name="T9" fmla="*/ 0 h 16"/>
              </a:gdLst>
              <a:ahLst/>
              <a:cxnLst>
                <a:cxn ang="0">
                  <a:pos x="T0" y="T1"/>
                </a:cxn>
                <a:cxn ang="0">
                  <a:pos x="T2" y="T3"/>
                </a:cxn>
                <a:cxn ang="0">
                  <a:pos x="T4" y="T5"/>
                </a:cxn>
                <a:cxn ang="0">
                  <a:pos x="T6" y="T7"/>
                </a:cxn>
                <a:cxn ang="0">
                  <a:pos x="T8" y="T9"/>
                </a:cxn>
              </a:cxnLst>
              <a:rect l="0" t="0" r="r" b="b"/>
              <a:pathLst>
                <a:path w="23" h="16">
                  <a:moveTo>
                    <a:pt x="0" y="0"/>
                  </a:moveTo>
                  <a:cubicBezTo>
                    <a:pt x="2" y="5"/>
                    <a:pt x="3" y="11"/>
                    <a:pt x="3" y="16"/>
                  </a:cubicBezTo>
                  <a:cubicBezTo>
                    <a:pt x="23" y="16"/>
                    <a:pt x="23" y="16"/>
                    <a:pt x="23" y="16"/>
                  </a:cubicBezTo>
                  <a:cubicBezTo>
                    <a:pt x="23" y="10"/>
                    <a:pt x="21" y="5"/>
                    <a:pt x="19"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5" name="Freeform 261">
              <a:extLst>
                <a:ext uri="{FF2B5EF4-FFF2-40B4-BE49-F238E27FC236}">
                  <a16:creationId xmlns:a16="http://schemas.microsoft.com/office/drawing/2014/main" id="{CBFE28E0-2BD6-46BE-B6ED-329230B90C10}"/>
                </a:ext>
              </a:extLst>
            </p:cNvPr>
            <p:cNvSpPr>
              <a:spLocks/>
            </p:cNvSpPr>
            <p:nvPr/>
          </p:nvSpPr>
          <p:spPr bwMode="auto">
            <a:xfrm>
              <a:off x="3575050" y="935038"/>
              <a:ext cx="112713" cy="74613"/>
            </a:xfrm>
            <a:custGeom>
              <a:avLst/>
              <a:gdLst>
                <a:gd name="T0" fmla="*/ 11 w 30"/>
                <a:gd name="T1" fmla="*/ 0 h 20"/>
                <a:gd name="T2" fmla="*/ 0 w 30"/>
                <a:gd name="T3" fmla="*/ 19 h 20"/>
                <a:gd name="T4" fmla="*/ 0 w 30"/>
                <a:gd name="T5" fmla="*/ 20 h 20"/>
                <a:gd name="T6" fmla="*/ 30 w 30"/>
                <a:gd name="T7" fmla="*/ 0 h 20"/>
                <a:gd name="T8" fmla="*/ 11 w 30"/>
                <a:gd name="T9" fmla="*/ 0 h 20"/>
              </a:gdLst>
              <a:ahLst/>
              <a:cxnLst>
                <a:cxn ang="0">
                  <a:pos x="T0" y="T1"/>
                </a:cxn>
                <a:cxn ang="0">
                  <a:pos x="T2" y="T3"/>
                </a:cxn>
                <a:cxn ang="0">
                  <a:pos x="T4" y="T5"/>
                </a:cxn>
                <a:cxn ang="0">
                  <a:pos x="T6" y="T7"/>
                </a:cxn>
                <a:cxn ang="0">
                  <a:pos x="T8" y="T9"/>
                </a:cxn>
              </a:cxnLst>
              <a:rect l="0" t="0" r="r" b="b"/>
              <a:pathLst>
                <a:path w="30" h="20">
                  <a:moveTo>
                    <a:pt x="11" y="0"/>
                  </a:moveTo>
                  <a:cubicBezTo>
                    <a:pt x="8" y="6"/>
                    <a:pt x="5" y="13"/>
                    <a:pt x="0" y="19"/>
                  </a:cubicBezTo>
                  <a:cubicBezTo>
                    <a:pt x="0" y="20"/>
                    <a:pt x="0" y="20"/>
                    <a:pt x="0" y="20"/>
                  </a:cubicBezTo>
                  <a:cubicBezTo>
                    <a:pt x="13" y="19"/>
                    <a:pt x="24" y="11"/>
                    <a:pt x="30"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6" name="Freeform 262">
              <a:extLst>
                <a:ext uri="{FF2B5EF4-FFF2-40B4-BE49-F238E27FC236}">
                  <a16:creationId xmlns:a16="http://schemas.microsoft.com/office/drawing/2014/main" id="{4C110F8C-5323-4107-8EA8-6C6F88758729}"/>
                </a:ext>
              </a:extLst>
            </p:cNvPr>
            <p:cNvSpPr>
              <a:spLocks/>
            </p:cNvSpPr>
            <p:nvPr/>
          </p:nvSpPr>
          <p:spPr bwMode="auto">
            <a:xfrm>
              <a:off x="3440113" y="935038"/>
              <a:ext cx="112713" cy="74613"/>
            </a:xfrm>
            <a:custGeom>
              <a:avLst/>
              <a:gdLst>
                <a:gd name="T0" fmla="*/ 30 w 30"/>
                <a:gd name="T1" fmla="*/ 19 h 20"/>
                <a:gd name="T2" fmla="*/ 19 w 30"/>
                <a:gd name="T3" fmla="*/ 0 h 20"/>
                <a:gd name="T4" fmla="*/ 0 w 30"/>
                <a:gd name="T5" fmla="*/ 0 h 20"/>
                <a:gd name="T6" fmla="*/ 30 w 30"/>
                <a:gd name="T7" fmla="*/ 20 h 20"/>
                <a:gd name="T8" fmla="*/ 30 w 30"/>
                <a:gd name="T9" fmla="*/ 19 h 20"/>
              </a:gdLst>
              <a:ahLst/>
              <a:cxnLst>
                <a:cxn ang="0">
                  <a:pos x="T0" y="T1"/>
                </a:cxn>
                <a:cxn ang="0">
                  <a:pos x="T2" y="T3"/>
                </a:cxn>
                <a:cxn ang="0">
                  <a:pos x="T4" y="T5"/>
                </a:cxn>
                <a:cxn ang="0">
                  <a:pos x="T6" y="T7"/>
                </a:cxn>
                <a:cxn ang="0">
                  <a:pos x="T8" y="T9"/>
                </a:cxn>
              </a:cxnLst>
              <a:rect l="0" t="0" r="r" b="b"/>
              <a:pathLst>
                <a:path w="30" h="20">
                  <a:moveTo>
                    <a:pt x="30" y="19"/>
                  </a:moveTo>
                  <a:cubicBezTo>
                    <a:pt x="25" y="13"/>
                    <a:pt x="22" y="6"/>
                    <a:pt x="19" y="0"/>
                  </a:cubicBezTo>
                  <a:cubicBezTo>
                    <a:pt x="0" y="0"/>
                    <a:pt x="0" y="0"/>
                    <a:pt x="0" y="0"/>
                  </a:cubicBezTo>
                  <a:cubicBezTo>
                    <a:pt x="6" y="11"/>
                    <a:pt x="17" y="19"/>
                    <a:pt x="30" y="20"/>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7" name="Freeform 263">
              <a:extLst>
                <a:ext uri="{FF2B5EF4-FFF2-40B4-BE49-F238E27FC236}">
                  <a16:creationId xmlns:a16="http://schemas.microsoft.com/office/drawing/2014/main" id="{8DC165B0-E6C2-424C-B0A0-248AD122000D}"/>
                </a:ext>
              </a:extLst>
            </p:cNvPr>
            <p:cNvSpPr>
              <a:spLocks/>
            </p:cNvSpPr>
            <p:nvPr/>
          </p:nvSpPr>
          <p:spPr bwMode="auto">
            <a:xfrm>
              <a:off x="3448050" y="723900"/>
              <a:ext cx="104775" cy="60325"/>
            </a:xfrm>
            <a:custGeom>
              <a:avLst/>
              <a:gdLst>
                <a:gd name="T0" fmla="*/ 18 w 28"/>
                <a:gd name="T1" fmla="*/ 16 h 16"/>
                <a:gd name="T2" fmla="*/ 28 w 28"/>
                <a:gd name="T3" fmla="*/ 1 h 16"/>
                <a:gd name="T4" fmla="*/ 28 w 28"/>
                <a:gd name="T5" fmla="*/ 0 h 16"/>
                <a:gd name="T6" fmla="*/ 0 w 28"/>
                <a:gd name="T7" fmla="*/ 16 h 16"/>
                <a:gd name="T8" fmla="*/ 18 w 28"/>
                <a:gd name="T9" fmla="*/ 16 h 16"/>
              </a:gdLst>
              <a:ahLst/>
              <a:cxnLst>
                <a:cxn ang="0">
                  <a:pos x="T0" y="T1"/>
                </a:cxn>
                <a:cxn ang="0">
                  <a:pos x="T2" y="T3"/>
                </a:cxn>
                <a:cxn ang="0">
                  <a:pos x="T4" y="T5"/>
                </a:cxn>
                <a:cxn ang="0">
                  <a:pos x="T6" y="T7"/>
                </a:cxn>
                <a:cxn ang="0">
                  <a:pos x="T8" y="T9"/>
                </a:cxn>
              </a:cxnLst>
              <a:rect l="0" t="0" r="r" b="b"/>
              <a:pathLst>
                <a:path w="28" h="16">
                  <a:moveTo>
                    <a:pt x="18" y="16"/>
                  </a:moveTo>
                  <a:cubicBezTo>
                    <a:pt x="20" y="11"/>
                    <a:pt x="24" y="5"/>
                    <a:pt x="28" y="1"/>
                  </a:cubicBezTo>
                  <a:cubicBezTo>
                    <a:pt x="28" y="0"/>
                    <a:pt x="28" y="0"/>
                    <a:pt x="28" y="0"/>
                  </a:cubicBezTo>
                  <a:cubicBezTo>
                    <a:pt x="16" y="1"/>
                    <a:pt x="6" y="7"/>
                    <a:pt x="0" y="16"/>
                  </a:cubicBezTo>
                  <a:lnTo>
                    <a:pt x="1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58" name="Freeform 264">
              <a:extLst>
                <a:ext uri="{FF2B5EF4-FFF2-40B4-BE49-F238E27FC236}">
                  <a16:creationId xmlns:a16="http://schemas.microsoft.com/office/drawing/2014/main" id="{2C22B1E3-26FD-460A-A9E2-8C3086E2C863}"/>
                </a:ext>
              </a:extLst>
            </p:cNvPr>
            <p:cNvSpPr>
              <a:spLocks/>
            </p:cNvSpPr>
            <p:nvPr/>
          </p:nvSpPr>
          <p:spPr bwMode="auto">
            <a:xfrm>
              <a:off x="3575050" y="723900"/>
              <a:ext cx="106363" cy="60325"/>
            </a:xfrm>
            <a:custGeom>
              <a:avLst/>
              <a:gdLst>
                <a:gd name="T0" fmla="*/ 0 w 28"/>
                <a:gd name="T1" fmla="*/ 1 h 16"/>
                <a:gd name="T2" fmla="*/ 10 w 28"/>
                <a:gd name="T3" fmla="*/ 16 h 16"/>
                <a:gd name="T4" fmla="*/ 28 w 28"/>
                <a:gd name="T5" fmla="*/ 16 h 16"/>
                <a:gd name="T6" fmla="*/ 0 w 28"/>
                <a:gd name="T7" fmla="*/ 0 h 16"/>
                <a:gd name="T8" fmla="*/ 0 w 28"/>
                <a:gd name="T9" fmla="*/ 1 h 16"/>
              </a:gdLst>
              <a:ahLst/>
              <a:cxnLst>
                <a:cxn ang="0">
                  <a:pos x="T0" y="T1"/>
                </a:cxn>
                <a:cxn ang="0">
                  <a:pos x="T2" y="T3"/>
                </a:cxn>
                <a:cxn ang="0">
                  <a:pos x="T4" y="T5"/>
                </a:cxn>
                <a:cxn ang="0">
                  <a:pos x="T6" y="T7"/>
                </a:cxn>
                <a:cxn ang="0">
                  <a:pos x="T8" y="T9"/>
                </a:cxn>
              </a:cxnLst>
              <a:rect l="0" t="0" r="r" b="b"/>
              <a:pathLst>
                <a:path w="28" h="16">
                  <a:moveTo>
                    <a:pt x="0" y="1"/>
                  </a:moveTo>
                  <a:cubicBezTo>
                    <a:pt x="4" y="5"/>
                    <a:pt x="8" y="11"/>
                    <a:pt x="10" y="16"/>
                  </a:cubicBezTo>
                  <a:cubicBezTo>
                    <a:pt x="28" y="16"/>
                    <a:pt x="28" y="16"/>
                    <a:pt x="28" y="16"/>
                  </a:cubicBezTo>
                  <a:cubicBezTo>
                    <a:pt x="22" y="7"/>
                    <a:pt x="11" y="1"/>
                    <a:pt x="0"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nvGrpSpPr>
          <p:cNvPr id="59" name="Group 58">
            <a:extLst>
              <a:ext uri="{FF2B5EF4-FFF2-40B4-BE49-F238E27FC236}">
                <a16:creationId xmlns:a16="http://schemas.microsoft.com/office/drawing/2014/main" id="{A111D77A-6095-4970-84F8-D972B5356353}"/>
              </a:ext>
            </a:extLst>
          </p:cNvPr>
          <p:cNvGrpSpPr/>
          <p:nvPr/>
        </p:nvGrpSpPr>
        <p:grpSpPr>
          <a:xfrm>
            <a:off x="7144927" y="1265133"/>
            <a:ext cx="3726625" cy="657705"/>
            <a:chOff x="6284976" y="1299467"/>
            <a:chExt cx="5449824" cy="873882"/>
          </a:xfrm>
        </p:grpSpPr>
        <p:sp>
          <p:nvSpPr>
            <p:cNvPr id="60" name="Content Placeholder 2">
              <a:extLst>
                <a:ext uri="{FF2B5EF4-FFF2-40B4-BE49-F238E27FC236}">
                  <a16:creationId xmlns:a16="http://schemas.microsoft.com/office/drawing/2014/main" id="{5BD1B552-63A3-4A39-9140-3741C5DF70F3}"/>
                </a:ext>
              </a:extLst>
            </p:cNvPr>
            <p:cNvSpPr txBox="1">
              <a:spLocks/>
            </p:cNvSpPr>
            <p:nvPr/>
          </p:nvSpPr>
          <p:spPr>
            <a:xfrm>
              <a:off x="6284976" y="1805305"/>
              <a:ext cx="5449824" cy="368044"/>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icaos@interstatecompact.org</a:t>
              </a:r>
            </a:p>
          </p:txBody>
        </p:sp>
        <p:sp>
          <p:nvSpPr>
            <p:cNvPr id="61" name="Content Placeholder 2">
              <a:extLst>
                <a:ext uri="{FF2B5EF4-FFF2-40B4-BE49-F238E27FC236}">
                  <a16:creationId xmlns:a16="http://schemas.microsoft.com/office/drawing/2014/main" id="{BA70DA6E-9B2F-4B09-8927-144E554504A7}"/>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Email</a:t>
              </a:r>
            </a:p>
          </p:txBody>
        </p:sp>
        <p:cxnSp>
          <p:nvCxnSpPr>
            <p:cNvPr id="62" name="Straight Connector 61">
              <a:extLst>
                <a:ext uri="{FF2B5EF4-FFF2-40B4-BE49-F238E27FC236}">
                  <a16:creationId xmlns:a16="http://schemas.microsoft.com/office/drawing/2014/main" id="{E10CFB64-6BDE-4CB1-8CE8-76043419C3F9}"/>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017BEFB7-3F7F-42EB-ACE8-08F959741EAA}"/>
              </a:ext>
            </a:extLst>
          </p:cNvPr>
          <p:cNvGrpSpPr/>
          <p:nvPr/>
        </p:nvGrpSpPr>
        <p:grpSpPr>
          <a:xfrm>
            <a:off x="7144928" y="2551152"/>
            <a:ext cx="2650300" cy="934705"/>
            <a:chOff x="6284976" y="1299467"/>
            <a:chExt cx="5449824" cy="1241929"/>
          </a:xfrm>
        </p:grpSpPr>
        <p:sp>
          <p:nvSpPr>
            <p:cNvPr id="64" name="Content Placeholder 2">
              <a:extLst>
                <a:ext uri="{FF2B5EF4-FFF2-40B4-BE49-F238E27FC236}">
                  <a16:creationId xmlns:a16="http://schemas.microsoft.com/office/drawing/2014/main" id="{6A37F00C-CC2A-4593-80C1-A63876A94450}"/>
                </a:ext>
              </a:extLst>
            </p:cNvPr>
            <p:cNvSpPr txBox="1">
              <a:spLocks/>
            </p:cNvSpPr>
            <p:nvPr/>
          </p:nvSpPr>
          <p:spPr>
            <a:xfrm>
              <a:off x="6284976" y="1805307"/>
              <a:ext cx="5449824" cy="736089"/>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t>859.721.1050 </a:t>
              </a:r>
              <a:endParaRPr lang="en-US" sz="1800" dirty="0"/>
            </a:p>
            <a:p>
              <a:pPr marL="0" indent="0">
                <a:lnSpc>
                  <a:spcPct val="100000"/>
                </a:lnSpc>
                <a:spcBef>
                  <a:spcPts val="0"/>
                </a:spcBef>
                <a:buNone/>
              </a:pPr>
              <a:endParaRPr lang="en-US" sz="1800" dirty="0"/>
            </a:p>
          </p:txBody>
        </p:sp>
        <p:sp>
          <p:nvSpPr>
            <p:cNvPr id="65" name="Content Placeholder 2">
              <a:extLst>
                <a:ext uri="{FF2B5EF4-FFF2-40B4-BE49-F238E27FC236}">
                  <a16:creationId xmlns:a16="http://schemas.microsoft.com/office/drawing/2014/main" id="{02551B09-7A29-47A4-AA64-170FB76C7F2C}"/>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Phone</a:t>
              </a:r>
            </a:p>
          </p:txBody>
        </p:sp>
        <p:cxnSp>
          <p:nvCxnSpPr>
            <p:cNvPr id="66" name="Straight Connector 65">
              <a:extLst>
                <a:ext uri="{FF2B5EF4-FFF2-40B4-BE49-F238E27FC236}">
                  <a16:creationId xmlns:a16="http://schemas.microsoft.com/office/drawing/2014/main" id="{151FD6E3-BD81-478E-9265-5AAFA8072443}"/>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AC6C265-61F7-4ED9-A78B-028DC6863860}"/>
              </a:ext>
            </a:extLst>
          </p:cNvPr>
          <p:cNvGrpSpPr/>
          <p:nvPr/>
        </p:nvGrpSpPr>
        <p:grpSpPr>
          <a:xfrm>
            <a:off x="7144928" y="3837174"/>
            <a:ext cx="2650300" cy="657705"/>
            <a:chOff x="6284976" y="1299467"/>
            <a:chExt cx="5449824" cy="873882"/>
          </a:xfrm>
        </p:grpSpPr>
        <p:sp>
          <p:nvSpPr>
            <p:cNvPr id="68" name="Content Placeholder 2">
              <a:extLst>
                <a:ext uri="{FF2B5EF4-FFF2-40B4-BE49-F238E27FC236}">
                  <a16:creationId xmlns:a16="http://schemas.microsoft.com/office/drawing/2014/main" id="{0530B8AF-D8F7-4608-BD9F-5AB6464140EF}"/>
                </a:ext>
              </a:extLst>
            </p:cNvPr>
            <p:cNvSpPr txBox="1">
              <a:spLocks/>
            </p:cNvSpPr>
            <p:nvPr/>
          </p:nvSpPr>
          <p:spPr>
            <a:xfrm>
              <a:off x="6284976" y="1805305"/>
              <a:ext cx="5449824" cy="368044"/>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www.interstatecompact.org</a:t>
              </a:r>
            </a:p>
          </p:txBody>
        </p:sp>
        <p:sp>
          <p:nvSpPr>
            <p:cNvPr id="69" name="Content Placeholder 2">
              <a:extLst>
                <a:ext uri="{FF2B5EF4-FFF2-40B4-BE49-F238E27FC236}">
                  <a16:creationId xmlns:a16="http://schemas.microsoft.com/office/drawing/2014/main" id="{58D9F3DF-3F1F-4822-B5DC-FE00D25F0BA8}"/>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Website</a:t>
              </a:r>
            </a:p>
          </p:txBody>
        </p:sp>
        <p:cxnSp>
          <p:nvCxnSpPr>
            <p:cNvPr id="70" name="Straight Connector 69">
              <a:extLst>
                <a:ext uri="{FF2B5EF4-FFF2-40B4-BE49-F238E27FC236}">
                  <a16:creationId xmlns:a16="http://schemas.microsoft.com/office/drawing/2014/main" id="{66D38441-33F8-414C-A34B-BF82302D1476}"/>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D9F0086-081A-4908-90E0-E4F8C13F0DF7}"/>
              </a:ext>
            </a:extLst>
          </p:cNvPr>
          <p:cNvGrpSpPr/>
          <p:nvPr/>
        </p:nvGrpSpPr>
        <p:grpSpPr>
          <a:xfrm>
            <a:off x="7144928" y="5123194"/>
            <a:ext cx="2650300" cy="1211705"/>
            <a:chOff x="6284976" y="1299467"/>
            <a:chExt cx="5449824" cy="1609972"/>
          </a:xfrm>
        </p:grpSpPr>
        <p:sp>
          <p:nvSpPr>
            <p:cNvPr id="72" name="Content Placeholder 2">
              <a:extLst>
                <a:ext uri="{FF2B5EF4-FFF2-40B4-BE49-F238E27FC236}">
                  <a16:creationId xmlns:a16="http://schemas.microsoft.com/office/drawing/2014/main" id="{683A8375-BF64-4DA2-AFB8-727FBC6E470E}"/>
                </a:ext>
              </a:extLst>
            </p:cNvPr>
            <p:cNvSpPr txBox="1">
              <a:spLocks/>
            </p:cNvSpPr>
            <p:nvPr/>
          </p:nvSpPr>
          <p:spPr>
            <a:xfrm>
              <a:off x="6284976" y="1805307"/>
              <a:ext cx="5449824" cy="1104132"/>
            </a:xfrm>
            <a:prstGeom prst="rect">
              <a:avLst/>
            </a:prstGeom>
          </p:spPr>
          <p:txBody>
            <a:bodyPr vert="horz"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1800" dirty="0"/>
                <a:t>3070 Lake Crest Circle</a:t>
              </a:r>
            </a:p>
            <a:p>
              <a:pPr marL="0" indent="0">
                <a:lnSpc>
                  <a:spcPct val="100000"/>
                </a:lnSpc>
                <a:spcBef>
                  <a:spcPts val="0"/>
                </a:spcBef>
                <a:buNone/>
              </a:pPr>
              <a:r>
                <a:rPr lang="fr-FR" sz="1800" dirty="0"/>
                <a:t>Suite 400-264</a:t>
              </a:r>
            </a:p>
            <a:p>
              <a:pPr marL="0" indent="0">
                <a:lnSpc>
                  <a:spcPct val="100000"/>
                </a:lnSpc>
                <a:spcBef>
                  <a:spcPts val="0"/>
                </a:spcBef>
                <a:buNone/>
              </a:pPr>
              <a:r>
                <a:rPr lang="fr-FR" sz="1800" dirty="0"/>
                <a:t>Lexington, KY 40513</a:t>
              </a:r>
            </a:p>
          </p:txBody>
        </p:sp>
        <p:sp>
          <p:nvSpPr>
            <p:cNvPr id="73" name="Content Placeholder 2">
              <a:extLst>
                <a:ext uri="{FF2B5EF4-FFF2-40B4-BE49-F238E27FC236}">
                  <a16:creationId xmlns:a16="http://schemas.microsoft.com/office/drawing/2014/main" id="{5FAFE8E9-EB60-48AC-901B-465AF078B39F}"/>
                </a:ext>
              </a:extLst>
            </p:cNvPr>
            <p:cNvSpPr txBox="1">
              <a:spLocks/>
            </p:cNvSpPr>
            <p:nvPr/>
          </p:nvSpPr>
          <p:spPr>
            <a:xfrm>
              <a:off x="6284976" y="1299467"/>
              <a:ext cx="5449824" cy="408938"/>
            </a:xfrm>
            <a:prstGeom prst="rect">
              <a:avLst/>
            </a:prstGeom>
          </p:spPr>
          <p:txBody>
            <a:bodyPr vert="horz" wrap="square" lIns="0" tIns="0" rIns="0" bIns="0" rtlCol="0" anchor="b">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Garamond" panose="02020404030301010803" pitchFamily="18" charset="0"/>
                <a:buNone/>
                <a:defRPr sz="2000" b="0" i="0" u="none" strike="noStrike" kern="1200" spc="0" baseline="0">
                  <a:solidFill>
                    <a:srgbClr val="102747"/>
                  </a:solidFill>
                  <a:latin typeface="+mn-lt"/>
                  <a:ea typeface="+mn-ea"/>
                  <a:cs typeface="+mn-cs"/>
                </a:defRPr>
              </a:pPr>
              <a:r>
                <a:rPr lang="en-US" sz="2000" dirty="0">
                  <a:solidFill>
                    <a:srgbClr val="102747"/>
                  </a:solidFill>
                </a:rPr>
                <a:t>Office</a:t>
              </a:r>
            </a:p>
          </p:txBody>
        </p:sp>
        <p:cxnSp>
          <p:nvCxnSpPr>
            <p:cNvPr id="74" name="Straight Connector 73">
              <a:extLst>
                <a:ext uri="{FF2B5EF4-FFF2-40B4-BE49-F238E27FC236}">
                  <a16:creationId xmlns:a16="http://schemas.microsoft.com/office/drawing/2014/main" id="{204A700E-BBAE-4D9C-B295-9225313A7D08}"/>
                </a:ext>
              </a:extLst>
            </p:cNvPr>
            <p:cNvCxnSpPr>
              <a:cxnSpLocks/>
            </p:cNvCxnSpPr>
            <p:nvPr/>
          </p:nvCxnSpPr>
          <p:spPr>
            <a:xfrm>
              <a:off x="6284976" y="1756857"/>
              <a:ext cx="54498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5" name="Content Placeholder 2">
            <a:extLst>
              <a:ext uri="{FF2B5EF4-FFF2-40B4-BE49-F238E27FC236}">
                <a16:creationId xmlns:a16="http://schemas.microsoft.com/office/drawing/2014/main" id="{5F968D20-8032-4F44-BC28-8CC5319A8754}"/>
              </a:ext>
            </a:extLst>
          </p:cNvPr>
          <p:cNvSpPr txBox="1">
            <a:spLocks/>
          </p:cNvSpPr>
          <p:nvPr/>
        </p:nvSpPr>
        <p:spPr>
          <a:xfrm>
            <a:off x="804370" y="4852647"/>
            <a:ext cx="4343401" cy="2308324"/>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endParaRPr lang="en-US" sz="2000" dirty="0">
              <a:solidFill>
                <a:schemeClr val="bg1"/>
              </a:solidFill>
            </a:endParaRPr>
          </a:p>
          <a:p>
            <a:pPr marL="0" indent="0">
              <a:lnSpc>
                <a:spcPct val="100000"/>
              </a:lnSpc>
              <a:spcBef>
                <a:spcPts val="0"/>
              </a:spcBef>
              <a:spcAft>
                <a:spcPts val="1200"/>
              </a:spcAft>
              <a:buNone/>
            </a:pPr>
            <a:r>
              <a:rPr lang="en-US" sz="1600" dirty="0">
                <a:solidFill>
                  <a:schemeClr val="bg1"/>
                </a:solidFill>
              </a:rPr>
              <a:t>https://www.interstatecompact.org/core-search</a:t>
            </a:r>
          </a:p>
          <a:p>
            <a:pPr marL="0" indent="0">
              <a:lnSpc>
                <a:spcPct val="100000"/>
              </a:lnSpc>
              <a:spcBef>
                <a:spcPts val="0"/>
              </a:spcBef>
              <a:spcAft>
                <a:spcPts val="1200"/>
              </a:spcAft>
              <a:buNone/>
            </a:pPr>
            <a:r>
              <a:rPr lang="en-US" sz="1600" dirty="0">
                <a:solidFill>
                  <a:schemeClr val="bg1"/>
                </a:solidFill>
              </a:rPr>
              <a:t>https://www.interstatecompact.org/bench-book</a:t>
            </a:r>
          </a:p>
          <a:p>
            <a:pPr marL="0" indent="0">
              <a:lnSpc>
                <a:spcPct val="100000"/>
              </a:lnSpc>
              <a:spcBef>
                <a:spcPts val="0"/>
              </a:spcBef>
              <a:spcAft>
                <a:spcPts val="1200"/>
              </a:spcAft>
              <a:buNone/>
            </a:pPr>
            <a:r>
              <a:rPr lang="en-US" sz="1600" dirty="0">
                <a:solidFill>
                  <a:schemeClr val="bg1"/>
                </a:solidFill>
              </a:rPr>
              <a:t>https://support.interstatecompact.org/hc/en-us</a:t>
            </a:r>
          </a:p>
          <a:p>
            <a:pPr marL="0" indent="0">
              <a:lnSpc>
                <a:spcPct val="100000"/>
              </a:lnSpc>
              <a:spcBef>
                <a:spcPts val="0"/>
              </a:spcBef>
              <a:spcAft>
                <a:spcPts val="1200"/>
              </a:spcAft>
              <a:buNone/>
            </a:pPr>
            <a:endParaRPr lang="en-US" sz="1600" dirty="0">
              <a:solidFill>
                <a:schemeClr val="bg1"/>
              </a:solidFill>
            </a:endParaRPr>
          </a:p>
          <a:p>
            <a:pPr marL="0" indent="0">
              <a:lnSpc>
                <a:spcPct val="100000"/>
              </a:lnSpc>
              <a:spcBef>
                <a:spcPts val="0"/>
              </a:spcBef>
              <a:spcAft>
                <a:spcPts val="1200"/>
              </a:spcAft>
              <a:buNone/>
            </a:pPr>
            <a:endParaRPr lang="en-US" sz="1600" dirty="0"/>
          </a:p>
        </p:txBody>
      </p:sp>
      <p:pic>
        <p:nvPicPr>
          <p:cNvPr id="76" name="Picture 75">
            <a:extLst>
              <a:ext uri="{FF2B5EF4-FFF2-40B4-BE49-F238E27FC236}">
                <a16:creationId xmlns:a16="http://schemas.microsoft.com/office/drawing/2014/main" id="{A87311A4-B73F-4180-A5CC-7AAC804348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0560" y="1304422"/>
            <a:ext cx="2019088" cy="86378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8" name="Picture 77">
            <a:extLst>
              <a:ext uri="{FF2B5EF4-FFF2-40B4-BE49-F238E27FC236}">
                <a16:creationId xmlns:a16="http://schemas.microsoft.com/office/drawing/2014/main" id="{EE06F07A-D4DD-44F4-96FA-C24510357F7D}"/>
              </a:ext>
            </a:extLst>
          </p:cNvPr>
          <p:cNvPicPr>
            <a:picLocks noChangeAspect="1"/>
          </p:cNvPicPr>
          <p:nvPr/>
        </p:nvPicPr>
        <p:blipFill>
          <a:blip r:embed="rId5"/>
          <a:stretch>
            <a:fillRect/>
          </a:stretch>
        </p:blipFill>
        <p:spPr>
          <a:xfrm>
            <a:off x="3600966" y="999036"/>
            <a:ext cx="1142340" cy="147044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stretch>
            <a:fillRect/>
          </a:stretch>
        </p:blipFill>
        <p:spPr>
          <a:xfrm>
            <a:off x="311389" y="2734754"/>
            <a:ext cx="2320054" cy="2000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46FDA4E-0443-913A-AB22-C6432012EEB8}"/>
              </a:ext>
            </a:extLst>
          </p:cNvPr>
          <p:cNvPicPr>
            <a:picLocks noChangeAspect="1"/>
          </p:cNvPicPr>
          <p:nvPr/>
        </p:nvPicPr>
        <p:blipFill>
          <a:blip r:embed="rId7"/>
          <a:stretch>
            <a:fillRect/>
          </a:stretch>
        </p:blipFill>
        <p:spPr>
          <a:xfrm>
            <a:off x="2868881" y="2977575"/>
            <a:ext cx="2364101" cy="1804900"/>
          </a:xfrm>
          <a:prstGeom prst="rect">
            <a:avLst/>
          </a:prstGeom>
        </p:spPr>
      </p:pic>
    </p:spTree>
    <p:custDataLst>
      <p:tags r:id="rId1"/>
    </p:custDataLst>
    <p:extLst>
      <p:ext uri="{BB962C8B-B14F-4D97-AF65-F5344CB8AC3E}">
        <p14:creationId xmlns:p14="http://schemas.microsoft.com/office/powerpoint/2010/main" val="398789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32F13-72BC-4751-BDD9-E26F098B1DB6}"/>
              </a:ext>
            </a:extLst>
          </p:cNvPr>
          <p:cNvSpPr>
            <a:spLocks noGrp="1"/>
          </p:cNvSpPr>
          <p:nvPr>
            <p:ph idx="1"/>
          </p:nvPr>
        </p:nvSpPr>
        <p:spPr>
          <a:xfrm>
            <a:off x="838200" y="1825625"/>
            <a:ext cx="5995737" cy="4351338"/>
          </a:xfrm>
        </p:spPr>
        <p:txBody>
          <a:bodyPr/>
          <a:lstStyle/>
          <a:p>
            <a:r>
              <a:rPr lang="en-US" dirty="0"/>
              <a:t>ALL Transfers Require:</a:t>
            </a:r>
          </a:p>
          <a:p>
            <a:pPr lvl="1"/>
            <a:r>
              <a:rPr lang="en-US" dirty="0"/>
              <a:t>Valid plan of supervision;</a:t>
            </a:r>
          </a:p>
          <a:p>
            <a:pPr lvl="1"/>
            <a:r>
              <a:rPr lang="en-US" dirty="0"/>
              <a:t>Justification; and </a:t>
            </a:r>
          </a:p>
          <a:p>
            <a:pPr lvl="1"/>
            <a:r>
              <a:rPr lang="en-US" dirty="0"/>
              <a:t>Reason</a:t>
            </a:r>
          </a:p>
          <a:p>
            <a:r>
              <a:rPr lang="en-US" dirty="0"/>
              <a:t>Most supervised individuals are residents/have resident family-best chance for success!</a:t>
            </a:r>
          </a:p>
          <a:p>
            <a:endParaRPr lang="en-US" dirty="0"/>
          </a:p>
          <a:p>
            <a:endParaRPr lang="en-US" dirty="0"/>
          </a:p>
        </p:txBody>
      </p:sp>
      <p:sp>
        <p:nvSpPr>
          <p:cNvPr id="4" name="Title 1">
            <a:extLst>
              <a:ext uri="{FF2B5EF4-FFF2-40B4-BE49-F238E27FC236}">
                <a16:creationId xmlns:a16="http://schemas.microsoft.com/office/drawing/2014/main" id="{57A0AF5D-A730-48B6-B6CA-3800F0A30663}"/>
              </a:ext>
            </a:extLst>
          </p:cNvPr>
          <p:cNvSpPr txBox="1">
            <a:spLocks/>
          </p:cNvSpPr>
          <p:nvPr/>
        </p:nvSpPr>
        <p:spPr>
          <a:xfrm>
            <a:off x="466624" y="18616"/>
            <a:ext cx="8494246" cy="146561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Why supervised individuals Transfer</a:t>
            </a:r>
          </a:p>
        </p:txBody>
      </p:sp>
      <p:sp>
        <p:nvSpPr>
          <p:cNvPr id="5" name="Rectangle 4">
            <a:extLst>
              <a:ext uri="{FF2B5EF4-FFF2-40B4-BE49-F238E27FC236}">
                <a16:creationId xmlns:a16="http://schemas.microsoft.com/office/drawing/2014/main" id="{FAD2EC53-72A3-4D3B-B621-2711EB8F1C83}"/>
              </a:ext>
            </a:extLst>
          </p:cNvPr>
          <p:cNvSpPr/>
          <p:nvPr/>
        </p:nvSpPr>
        <p:spPr>
          <a:xfrm>
            <a:off x="0" y="365125"/>
            <a:ext cx="275771" cy="701675"/>
          </a:xfrm>
          <a:prstGeom prst="rect">
            <a:avLst/>
          </a:prstGeom>
          <a:solidFill>
            <a:srgbClr val="1027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a16="http://schemas.microsoft.com/office/drawing/2014/main" id="{49C60510-738A-4F3D-9844-8B7A21557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640" y="1740569"/>
            <a:ext cx="329184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peech Bubble: Oval 6">
            <a:extLst>
              <a:ext uri="{FF2B5EF4-FFF2-40B4-BE49-F238E27FC236}">
                <a16:creationId xmlns:a16="http://schemas.microsoft.com/office/drawing/2014/main" id="{F819FFED-E0DE-4A54-AFF2-FAF854359840}"/>
              </a:ext>
            </a:extLst>
          </p:cNvPr>
          <p:cNvSpPr/>
          <p:nvPr/>
        </p:nvSpPr>
        <p:spPr>
          <a:xfrm>
            <a:off x="4283242" y="4636582"/>
            <a:ext cx="4533499" cy="1997581"/>
          </a:xfrm>
          <a:prstGeom prst="wedgeEllipseCallout">
            <a:avLst>
              <a:gd name="adj1" fmla="val -64112"/>
              <a:gd name="adj2" fmla="val 25832"/>
            </a:avLst>
          </a:prstGeom>
          <a:solidFill>
            <a:srgbClr val="102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Tahoma" pitchFamily="34" charset="0"/>
              </a:rPr>
              <a:t>Did you know?</a:t>
            </a:r>
          </a:p>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Tahoma" pitchFamily="34" charset="0"/>
              </a:rPr>
              <a:t>113,000 active transferred individuals</a:t>
            </a:r>
          </a:p>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Tahoma" pitchFamily="34" charset="0"/>
              </a:rPr>
              <a:t>60,000 cases transferring annually</a:t>
            </a:r>
            <a:endParaRPr kumimoji="0" lang="en-US" sz="1800" b="0" i="0" u="none" strike="noStrike" cap="none" normalizeH="0" baseline="0" dirty="0">
              <a:ln>
                <a:noFill/>
              </a:ln>
              <a:solidFill>
                <a:schemeClr val="bg1"/>
              </a:solidFill>
              <a:effectLst/>
              <a:latin typeface="Tahoma" pitchFamily="34" charset="0"/>
            </a:endParaRPr>
          </a:p>
        </p:txBody>
      </p:sp>
      <p:pic>
        <p:nvPicPr>
          <p:cNvPr id="9" name="Graphic 8" descr="Volume with solid fill">
            <a:extLst>
              <a:ext uri="{FF2B5EF4-FFF2-40B4-BE49-F238E27FC236}">
                <a16:creationId xmlns:a16="http://schemas.microsoft.com/office/drawing/2014/main" id="{F9558C83-FFFC-426E-BE90-39B89943F0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668" y="5719763"/>
            <a:ext cx="914400" cy="914400"/>
          </a:xfrm>
          <a:prstGeom prst="rect">
            <a:avLst/>
          </a:prstGeom>
        </p:spPr>
      </p:pic>
      <p:sp>
        <p:nvSpPr>
          <p:cNvPr id="2" name="Slide Number Placeholder 1">
            <a:extLst>
              <a:ext uri="{FF2B5EF4-FFF2-40B4-BE49-F238E27FC236}">
                <a16:creationId xmlns:a16="http://schemas.microsoft.com/office/drawing/2014/main" id="{66BFF66A-7378-46D7-90D4-FD65731FE84B}"/>
              </a:ext>
            </a:extLst>
          </p:cNvPr>
          <p:cNvSpPr>
            <a:spLocks noGrp="1"/>
          </p:cNvSpPr>
          <p:nvPr>
            <p:ph type="sldNum" sz="quarter" idx="12"/>
          </p:nvPr>
        </p:nvSpPr>
        <p:spPr/>
        <p:txBody>
          <a:bodyPr/>
          <a:lstStyle/>
          <a:p>
            <a:fld id="{270D53C3-D890-4AF1-9878-19640C9CFA2D}" type="slidenum">
              <a:rPr lang="en-US" smtClean="0"/>
              <a:t>9</a:t>
            </a:fld>
            <a:endParaRPr lang="en-US"/>
          </a:p>
        </p:txBody>
      </p:sp>
    </p:spTree>
    <p:custDataLst>
      <p:tags r:id="rId1"/>
    </p:custDataLst>
    <p:extLst>
      <p:ext uri="{BB962C8B-B14F-4D97-AF65-F5344CB8AC3E}">
        <p14:creationId xmlns:p14="http://schemas.microsoft.com/office/powerpoint/2010/main" val="1900569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334874-c:\users\mindy spring\dropbox (icaos-icj)\icaos (2)\training (root folder)\presentations\2022 presentations\icaos rules presentation.pptx"/>
  <p:tag name="ARTICULATE_PRESENTER_VERSION" val="8"/>
  <p:tag name="ARTICULATE_USED_PAGE_ORIENTATION" val="1"/>
  <p:tag name="ARTICULATE_USED_PAGE_SIZE" val="7"/>
  <p:tag name="ARTICULATE_SLIDE_COUNT" val="8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602"/>
  <p:tag name="ARTICULATE_USED_LAYOUT" val="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851"/>
  <p:tag name="ARTICULATE_USED_LAYOUT" val="2"/>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603"/>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307"/>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270"/>
  <p:tag name="ARTICULATE_USED_LAYOUT" val="2"/>
  <p:tag name="TIMING" val="|1|1.8|1.3"/>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877"/>
  <p:tag name="ARTICULATE_USED_LAYOUT" val="3"/>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604"/>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854"/>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855"/>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586"/>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853"/>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856"/>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858"/>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859"/>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311"/>
  <p:tag name="ARTICULATE_USED_LAYOUT" val="2"/>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72"/>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8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860"/>
  <p:tag name="ARTICULATE_USED_LAYOUT" val="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572"/>
  <p:tag name="ARTICULATE_USED_LAYOUT" val="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862"/>
  <p:tag name="ARTICULATE_USED_LAYOUT" val="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260"/>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863"/>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864"/>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865"/>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867"/>
  <p:tag name="ARTICULATE_USED_LAYOUT" val="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868"/>
  <p:tag name="ARTICULATE_USED_LAYOUT" val="3"/>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869"/>
  <p:tag name="ARTICULATE_USED_LAYOUT" val="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870"/>
  <p:tag name="ARTICULATE_USED_LAYOUT" val="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871"/>
  <p:tag name="ARTICULATE_USED_LAYOUT" val="7"/>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872"/>
  <p:tag name="ARTICULATE_USED_LAYOUT" val="7"/>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873"/>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875"/>
  <p:tag name="ARTICULATE_USED_LAYOUT" val="3"/>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874"/>
  <p:tag name="ARTICULATE_USED_LAYOUT" val="7"/>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574"/>
  <p:tag name="ARTICULATE_USED_LAYOUT" val="2"/>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878"/>
  <p:tag name="ARTICULATE_USED_LAYOUT" val="3"/>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580"/>
  <p:tag name="ARTICULATE_USED_LAYOUT" val="2"/>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299"/>
  <p:tag name="ARTICULATE_USED_LAYOUT" val="2"/>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298"/>
  <p:tag name="ARTICULATE_USED_LAYOUT" val="2"/>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880"/>
  <p:tag name="ARTICULATE_USED_LAYOUT" val="7"/>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881"/>
  <p:tag name="ARTICULATE_USED_LAYOUT" val="7"/>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882"/>
  <p:tag name="ARTICULATE_USED_LAYOUT" val="7"/>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883"/>
  <p:tag name="ARTICULATE_USED_LAYOUT" val="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567"/>
  <p:tag name="ARTICULATE_USED_LAYOUT" val="2"/>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884"/>
  <p:tag name="ARTICULATE_USED_LAYOUT" val="7"/>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885"/>
  <p:tag name="ARTICULATE_USED_LAYOUT" val="7"/>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886"/>
  <p:tag name="ARTICULATE_USED_LAYOUT" val="7"/>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887"/>
  <p:tag name="ARTICULATE_USED_LAYOUT" val="2"/>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UDIO_ID" val="888"/>
  <p:tag name="ARTICULATE_USED_LAYOUT" val="7"/>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889"/>
  <p:tag name="ARTICULATE_USED_LAYOUT" val="7"/>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879"/>
  <p:tag name="ARTICULATE_USED_LAYOUT" val="3"/>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895"/>
  <p:tag name="ARTICULATE_USED_LAYOUT" val="7"/>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899"/>
  <p:tag name="ARTICULATE_USED_LAYOUT" val="7"/>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897"/>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303"/>
  <p:tag name="ARTICULATE_USED_LAYOUT" val="2"/>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890"/>
  <p:tag name="ARTICULATE_USED_LAYOUT" val="2"/>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891"/>
  <p:tag name="ARTICULATE_USED_LAYOUT" val="5"/>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591"/>
  <p:tag name="ARTICULATE_USED_LAYOUT" val="2"/>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893"/>
  <p:tag name="ARTICULATE_USED_LAYOUT" val="7"/>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UDIO_ID" val="900"/>
  <p:tag name="ARTICULATE_USED_LAYOUT" val="2"/>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901"/>
  <p:tag name="ARTICULATE_USED_LAYOUT" val="2"/>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902"/>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905"/>
  <p:tag name="ARTICULATE_USED_LAYOUT" val="7"/>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906"/>
  <p:tag name="ARTICULATE_USED_LAYOUT" val="7"/>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903"/>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306"/>
  <p:tag name="ARTICULATE_USED_LAYOUT" val="2"/>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892"/>
  <p:tag name="ARTICULATE_USED_LAYOUT" val="2"/>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909"/>
  <p:tag name="ARTICULATE_USED_LAYOUT" val="7"/>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907"/>
  <p:tag name="ARTICULATE_USED_LAYOUT" val="3"/>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UDIO_ID" val="286"/>
  <p:tag name="ARTICULATE_USED_LAYOUT" val="2"/>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910"/>
  <p:tag name="ARTICULATE_USED_LAYOUT" val="7"/>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592"/>
  <p:tag name="ARTICULATE_USED_LAYOUT" val="2"/>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UDIO_ID" val="911"/>
  <p:tag name="ARTICULATE_USED_LAYOUT" val="2"/>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UDIO_ID" val="912"/>
  <p:tag name="ARTICULATE_USED_LAYOUT" val="2"/>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UDIO_ID" val="913"/>
  <p:tag name="ARTICULATE_USED_LAYOUT" val="2"/>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UDIO_ID" val="914"/>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579"/>
  <p:tag name="ARTICULATE_USED_LAYOUT" val="2"/>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915"/>
  <p:tag name="ARTICULATE_USED_LAYOUT" val="2"/>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UDIO_ID" val="916"/>
  <p:tag name="ARTICULATE_USED_LAYOUT" val="7"/>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UDIO_ID" val="275"/>
  <p:tag name="ARTICULATE_USED_LAYOUT" val="2"/>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UDIO_ID" val="301"/>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876"/>
  <p:tag name="ARTICULATE_USED_LAYOUT" val="3"/>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QuestionData>
  <AllQuestions/>
</SessionQuestionData>
</file>

<file path=customXml/item10.xml><?xml version="1.0" encoding="utf-8"?>
<SessionSlideDescriptorData/>
</file>

<file path=customXml/item11.xml><?xml version="1.0" encoding="utf-8"?>
<SessionPresentationSettingsData/>
</file>

<file path=customXml/item12.xml><?xml version="1.0" encoding="utf-8"?>
<SessionSlideSettingsData/>
</file>

<file path=customXml/item13.xml><?xml version="1.0" encoding="utf-8"?>
<TeamNamesData>
  <TeamNames/>
</TeamNamesData>
</file>

<file path=customXml/item14.xml><?xml version="1.0" encoding="utf-8"?>
<SessionSlideMasterData/>
</file>

<file path=customXml/item15.xml><?xml version="1.0" encoding="utf-8"?>
<SessionResponseGridSettings>
  <AllResponseGridSettings/>
</SessionResponseGridSettings>
</file>

<file path=customXml/item16.xml><?xml version="1.0" encoding="utf-8"?>
<TextingSlideData/>
</file>

<file path=customXml/item17.xml><?xml version="1.0" encoding="utf-8"?>
<ct:contentTypeSchema xmlns:ct="http://schemas.microsoft.com/office/2006/metadata/contentType" xmlns:ma="http://schemas.microsoft.com/office/2006/metadata/properties/metaAttributes" ct:_="" ma:_="" ma:contentTypeName="Document" ma:contentTypeID="0x01010076DC08949EED6D4898D12E551B5E7F84" ma:contentTypeVersion="12" ma:contentTypeDescription="Create a new document." ma:contentTypeScope="" ma:versionID="cebc802c31c578d9bbb1bb1300caed6a">
  <xsd:schema xmlns:xsd="http://www.w3.org/2001/XMLSchema" xmlns:xs="http://www.w3.org/2001/XMLSchema" xmlns:p="http://schemas.microsoft.com/office/2006/metadata/properties" xmlns:ns2="9438e1da-79db-442b-af11-0d116953428f" xmlns:ns3="cfe189bf-1726-4766-bd42-2e6024193a5f" targetNamespace="http://schemas.microsoft.com/office/2006/metadata/properties" ma:root="true" ma:fieldsID="3ad060f4e81b94291dade954a6b58811" ns2:_="" ns3:_="">
    <xsd:import namespace="9438e1da-79db-442b-af11-0d116953428f"/>
    <xsd:import namespace="cfe189bf-1726-4766-bd42-2e6024193a5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8e1da-79db-442b-af11-0d116953428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bef2043-9da6-40f6-a49e-9ac495a8888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189bf-1726-4766-bd42-2e6024193a5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3d907b6-2250-4528-bae0-e948a0700689}" ma:internalName="TaxCatchAll" ma:showField="CatchAllData" ma:web="cfe189bf-1726-4766-bd42-2e6024193a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xml><?xml version="1.0" encoding="utf-8"?>
<?mso-contentType ?>
<FormTemplates xmlns="http://schemas.microsoft.com/sharepoint/v3/contenttype/forms">
  <Display>DocumentLibraryForm</Display>
  <Edit>DocumentLibraryForm</Edit>
  <New>DocumentLibraryForm</New>
</FormTemplates>
</file>

<file path=customXml/item19.xml><?xml version="1.0" encoding="utf-8"?>
<p:properties xmlns:p="http://schemas.microsoft.com/office/2006/metadata/properties" xmlns:xsi="http://www.w3.org/2001/XMLSchema-instance" xmlns:pc="http://schemas.microsoft.com/office/infopath/2007/PartnerControls">
  <documentManagement>
    <lcf76f155ced4ddcb4097134ff3c332f xmlns="9438e1da-79db-442b-af11-0d116953428f">
      <Terms xmlns="http://schemas.microsoft.com/office/infopath/2007/PartnerControls"/>
    </lcf76f155ced4ddcb4097134ff3c332f>
    <TaxCatchAll xmlns="cfe189bf-1726-4766-bd42-2e6024193a5f" xsi:nil="true"/>
  </documentManagement>
</p:properties>
</file>

<file path=customXml/item2.xml><?xml version="1.0" encoding="utf-8"?>
<SessionAnswerData>
  <AllAnswers/>
</SessionAnswerData>
</file>

<file path=customXml/item3.xml><?xml version="1.0" encoding="utf-8"?>
<SessionResponseData/>
</file>

<file path=customXml/item4.xml><?xml version="1.0" encoding="utf-8"?>
<SessionRankData/>
</file>

<file path=customXml/item5.xml><?xml version="1.0" encoding="utf-8"?>
<SessionParticipantData/>
</file>

<file path=customXml/item6.xml><?xml version="1.0" encoding="utf-8"?>
<ParticipantInfoData/>
</file>

<file path=customXml/item7.xml><?xml version="1.0" encoding="utf-8"?>
<CustomFieldInfoData/>
</file>

<file path=customXml/item8.xml><?xml version="1.0" encoding="utf-8"?>
<SessionCloseEndedDescriptorsData/>
</file>

<file path=customXml/item9.xml><?xml version="1.0" encoding="utf-8"?>
<SessionGroupWeightData/>
</file>

<file path=customXml/itemProps1.xml><?xml version="1.0" encoding="utf-8"?>
<ds:datastoreItem xmlns:ds="http://schemas.openxmlformats.org/officeDocument/2006/customXml" ds:itemID="{396C4691-EF6E-4FF0-A59F-363C9422F211}">
  <ds:schemaRefs/>
</ds:datastoreItem>
</file>

<file path=customXml/itemProps10.xml><?xml version="1.0" encoding="utf-8"?>
<ds:datastoreItem xmlns:ds="http://schemas.openxmlformats.org/officeDocument/2006/customXml" ds:itemID="{DE4E2FDB-074A-493D-8F6D-39791F530F29}">
  <ds:schemaRefs/>
</ds:datastoreItem>
</file>

<file path=customXml/itemProps11.xml><?xml version="1.0" encoding="utf-8"?>
<ds:datastoreItem xmlns:ds="http://schemas.openxmlformats.org/officeDocument/2006/customXml" ds:itemID="{EA18AFBC-65BC-4581-94DB-348E30F39AFE}">
  <ds:schemaRefs/>
</ds:datastoreItem>
</file>

<file path=customXml/itemProps12.xml><?xml version="1.0" encoding="utf-8"?>
<ds:datastoreItem xmlns:ds="http://schemas.openxmlformats.org/officeDocument/2006/customXml" ds:itemID="{F13B2FDE-5457-4911-9AA0-DA81AB74AEA7}">
  <ds:schemaRefs/>
</ds:datastoreItem>
</file>

<file path=customXml/itemProps13.xml><?xml version="1.0" encoding="utf-8"?>
<ds:datastoreItem xmlns:ds="http://schemas.openxmlformats.org/officeDocument/2006/customXml" ds:itemID="{ADF2C821-B049-4442-A08D-89B0047264D0}">
  <ds:schemaRefs/>
</ds:datastoreItem>
</file>

<file path=customXml/itemProps14.xml><?xml version="1.0" encoding="utf-8"?>
<ds:datastoreItem xmlns:ds="http://schemas.openxmlformats.org/officeDocument/2006/customXml" ds:itemID="{58EF1DD2-2F3C-4538-A330-3BC817AC79A4}">
  <ds:schemaRefs/>
</ds:datastoreItem>
</file>

<file path=customXml/itemProps15.xml><?xml version="1.0" encoding="utf-8"?>
<ds:datastoreItem xmlns:ds="http://schemas.openxmlformats.org/officeDocument/2006/customXml" ds:itemID="{88C4344E-791B-4AC1-86A0-D68D335C5811}">
  <ds:schemaRefs/>
</ds:datastoreItem>
</file>

<file path=customXml/itemProps16.xml><?xml version="1.0" encoding="utf-8"?>
<ds:datastoreItem xmlns:ds="http://schemas.openxmlformats.org/officeDocument/2006/customXml" ds:itemID="{0E33C734-61E2-426D-ADE9-1CB4171B0E9A}">
  <ds:schemaRefs/>
</ds:datastoreItem>
</file>

<file path=customXml/itemProps17.xml><?xml version="1.0" encoding="utf-8"?>
<ds:datastoreItem xmlns:ds="http://schemas.openxmlformats.org/officeDocument/2006/customXml" ds:itemID="{DD92AF84-A281-4CB9-95EC-E9813A73335D}"/>
</file>

<file path=customXml/itemProps18.xml><?xml version="1.0" encoding="utf-8"?>
<ds:datastoreItem xmlns:ds="http://schemas.openxmlformats.org/officeDocument/2006/customXml" ds:itemID="{FB981D49-EDA9-49A8-A136-655F5E98B21B}"/>
</file>

<file path=customXml/itemProps19.xml><?xml version="1.0" encoding="utf-8"?>
<ds:datastoreItem xmlns:ds="http://schemas.openxmlformats.org/officeDocument/2006/customXml" ds:itemID="{F637A6E5-1989-4FDA-9E4F-D485E9B85269}"/>
</file>

<file path=customXml/itemProps2.xml><?xml version="1.0" encoding="utf-8"?>
<ds:datastoreItem xmlns:ds="http://schemas.openxmlformats.org/officeDocument/2006/customXml" ds:itemID="{364F8617-6B97-4A43-8702-62C4E926EB3C}">
  <ds:schemaRefs/>
</ds:datastoreItem>
</file>

<file path=customXml/itemProps3.xml><?xml version="1.0" encoding="utf-8"?>
<ds:datastoreItem xmlns:ds="http://schemas.openxmlformats.org/officeDocument/2006/customXml" ds:itemID="{394C46E9-8C3E-4DED-8EC2-B10A5E4F8140}">
  <ds:schemaRefs/>
</ds:datastoreItem>
</file>

<file path=customXml/itemProps4.xml><?xml version="1.0" encoding="utf-8"?>
<ds:datastoreItem xmlns:ds="http://schemas.openxmlformats.org/officeDocument/2006/customXml" ds:itemID="{B8390A19-29F5-4FC9-905F-60C1AE341DFB}">
  <ds:schemaRefs/>
</ds:datastoreItem>
</file>

<file path=customXml/itemProps5.xml><?xml version="1.0" encoding="utf-8"?>
<ds:datastoreItem xmlns:ds="http://schemas.openxmlformats.org/officeDocument/2006/customXml" ds:itemID="{012EA15B-2EF3-4CEF-BC05-95568809C472}">
  <ds:schemaRefs/>
</ds:datastoreItem>
</file>

<file path=customXml/itemProps6.xml><?xml version="1.0" encoding="utf-8"?>
<ds:datastoreItem xmlns:ds="http://schemas.openxmlformats.org/officeDocument/2006/customXml" ds:itemID="{74E95921-C12B-46EA-BE82-858C4DEC7709}">
  <ds:schemaRefs/>
</ds:datastoreItem>
</file>

<file path=customXml/itemProps7.xml><?xml version="1.0" encoding="utf-8"?>
<ds:datastoreItem xmlns:ds="http://schemas.openxmlformats.org/officeDocument/2006/customXml" ds:itemID="{DB59CD42-45CA-4A78-8203-39A0D414BE34}">
  <ds:schemaRefs/>
</ds:datastoreItem>
</file>

<file path=customXml/itemProps8.xml><?xml version="1.0" encoding="utf-8"?>
<ds:datastoreItem xmlns:ds="http://schemas.openxmlformats.org/officeDocument/2006/customXml" ds:itemID="{5F21731B-8421-4B53-B24B-619E22706D64}">
  <ds:schemaRefs/>
</ds:datastoreItem>
</file>

<file path=customXml/itemProps9.xml><?xml version="1.0" encoding="utf-8"?>
<ds:datastoreItem xmlns:ds="http://schemas.openxmlformats.org/officeDocument/2006/customXml" ds:itemID="{7BDD28E5-524F-4BDB-B2BF-D06399BD9DF5}">
  <ds:schemaRefs/>
</ds:datastoreItem>
</file>

<file path=docProps/app.xml><?xml version="1.0" encoding="utf-8"?>
<Properties xmlns="http://schemas.openxmlformats.org/officeDocument/2006/extended-properties" xmlns:vt="http://schemas.openxmlformats.org/officeDocument/2006/docPropsVTypes">
  <TotalTime>9609</TotalTime>
  <Words>5144</Words>
  <Application>Microsoft Office PowerPoint</Application>
  <PresentationFormat>Widescreen</PresentationFormat>
  <Paragraphs>903</Paragraphs>
  <Slides>82</Slides>
  <Notes>76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Arial</vt:lpstr>
      <vt:lpstr>Calibri</vt:lpstr>
      <vt:lpstr>Calibri Light</vt:lpstr>
      <vt:lpstr>Garamond</vt:lpstr>
      <vt:lpstr>Tahoma</vt:lpstr>
      <vt:lpstr>Wingdings</vt:lpstr>
      <vt:lpstr>Office Theme</vt:lpstr>
      <vt:lpstr>PowerPoint Presentation</vt:lpstr>
      <vt:lpstr>Presentation Objectives</vt:lpstr>
      <vt:lpstr>Overview of the Compact</vt:lpstr>
      <vt:lpstr>Purpose of ICAOS</vt:lpstr>
      <vt:lpstr>ICAOS Functions</vt:lpstr>
      <vt:lpstr>PowerPoint Presentation</vt:lpstr>
      <vt:lpstr>PowerPoint Presentation</vt:lpstr>
      <vt:lpstr>Eligibility for Transfer</vt:lpstr>
      <vt:lpstr>PowerPoint Presentation</vt:lpstr>
      <vt:lpstr>ICAOS Creates Circumstances to  Promote Successful Supervision</vt:lpstr>
      <vt:lpstr>Cycle of a Compact Case</vt:lpstr>
      <vt:lpstr>What Triggers the ICAOS?</vt:lpstr>
      <vt:lpstr>Eligible Misdemeanants</vt:lpstr>
      <vt:lpstr>Transferring Supervision</vt:lpstr>
      <vt:lpstr>What Requirements for Transfer?</vt:lpstr>
      <vt:lpstr>Mandatory versus Discretionary Transfers</vt:lpstr>
      <vt:lpstr>PowerPoint Presentation</vt:lpstr>
      <vt:lpstr>Top Reasons for Transfer</vt:lpstr>
      <vt:lpstr>PowerPoint Presentation</vt:lpstr>
      <vt:lpstr>PowerPoint Presentation</vt:lpstr>
      <vt:lpstr>PowerPoint Presentation</vt:lpstr>
      <vt:lpstr>PowerPoint Presentation</vt:lpstr>
      <vt:lpstr>Sex Offenders</vt:lpstr>
      <vt:lpstr>Submit request within 120 calendar days prior to release date   Sending state shall notify receiving state if:</vt:lpstr>
      <vt:lpstr>PowerPoint Presentation</vt:lpstr>
      <vt:lpstr>PowerPoint Presentation</vt:lpstr>
      <vt:lpstr>No Travel Prior to Acceptance</vt:lpstr>
      <vt:lpstr>Reporting Instructions</vt:lpstr>
      <vt:lpstr>PowerPoint Presentation</vt:lpstr>
      <vt:lpstr>PowerPoint Presentation</vt:lpstr>
      <vt:lpstr>Reporting Instructions Documentation Requirements</vt:lpstr>
      <vt:lpstr>PowerPoint Presentation</vt:lpstr>
      <vt:lpstr>Transfer Reply</vt:lpstr>
      <vt:lpstr>PowerPoint Presentation</vt:lpstr>
      <vt:lpstr>PowerPoint Presentation</vt:lpstr>
      <vt:lpstr>PowerPoint Presentation</vt:lpstr>
      <vt:lpstr>PowerPoint Presentation</vt:lpstr>
      <vt:lpstr>PowerPoint Presentation</vt:lpstr>
      <vt:lpstr>PowerPoint Presentation</vt:lpstr>
      <vt:lpstr>Victim’s Rights</vt:lpstr>
      <vt:lpstr>Supervision in the Receiving State</vt:lpstr>
      <vt:lpstr>Compact Supervision Elements</vt:lpstr>
      <vt:lpstr>Compact Supervision in a Receiving State</vt:lpstr>
      <vt:lpstr>Requirements during Supervision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Warrants, Discretionary Retaking &amp;  Reporting Violations Requiring Retaking</vt:lpstr>
      <vt:lpstr>PowerPoint Presentation</vt:lpstr>
      <vt:lpstr>PowerPoint Presentation</vt:lpstr>
      <vt:lpstr>PowerPoint Presentation</vt:lpstr>
      <vt:lpstr>Discretionary Retaking &amp; Mandatory Retaking</vt:lpstr>
      <vt:lpstr>Behavior Requiring Retaking  “behavior would rise to level of revocation of supervision because…” </vt:lpstr>
      <vt:lpstr>PowerPoint Presentation</vt:lpstr>
      <vt:lpstr>PowerPoint Presentation</vt:lpstr>
      <vt:lpstr>Violation Reports Requiring Retaking</vt:lpstr>
      <vt:lpstr>Violation Report Considerations</vt:lpstr>
      <vt:lpstr>Violation Reports Requiring Retaking</vt:lpstr>
      <vt:lpstr>PowerPoint Presentation</vt:lpstr>
      <vt:lpstr>PowerPoint Presentation</vt:lpstr>
      <vt:lpstr>Absconder Violation Reports</vt:lpstr>
      <vt:lpstr>PowerPoint Presentation</vt:lpstr>
      <vt:lpstr>PowerPoint Presentation</vt:lpstr>
      <vt:lpstr> Probable Cause</vt:lpstr>
      <vt:lpstr>Probable Cause &amp; Interstate Compact</vt:lpstr>
      <vt:lpstr>PowerPoint Presentation</vt:lpstr>
      <vt:lpstr>Purpose of Probable Cause</vt:lpstr>
      <vt:lpstr>When a Compact supervised individual is Entitled to a PC Hearing</vt:lpstr>
      <vt:lpstr>Reasons Probable Cause is Required </vt:lpstr>
      <vt:lpstr>PowerPoint Presentation</vt:lpstr>
      <vt:lpstr>Probable Cause Hearing</vt:lpstr>
      <vt:lpstr>PowerPoint Presentation</vt:lpstr>
      <vt:lpstr>PowerPoint Presentation</vt:lpstr>
      <vt:lpstr>After the PC Hearing….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 Interstate Compact Presentation</dc:title>
  <dc:creator>Hudrlik, Tracy (DOC)</dc:creator>
  <cp:lastModifiedBy>Mindy Spring</cp:lastModifiedBy>
  <cp:revision>270</cp:revision>
  <dcterms:created xsi:type="dcterms:W3CDTF">2020-12-23T18:37:03Z</dcterms:created>
  <dcterms:modified xsi:type="dcterms:W3CDTF">2024-11-20T13:36:37Z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APPA Interstate Compact Presentation</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7B4BC392-5307-403B-A15B-E16711938DA3</vt:lpwstr>
  </property>
  <property fmtid="{D5CDD505-2E9C-101B-9397-08002B2CF9AE}" pid="6" name="ArticulateProjectFull">
    <vt:lpwstr>C:\Users\Mindy Spring\Dropbox (ICAOS-ICJ)\ICAOS (2)\Training (Root Folder)\Presentations\2022 Presentations\ICAOS Rules Presentation.ppta</vt:lpwstr>
  </property>
  <property fmtid="{D5CDD505-2E9C-101B-9397-08002B2CF9AE}" pid="7" name="IsExistingPresentation">
    <vt:lpwstr>Yes</vt:lpwstr>
  </property>
  <property fmtid="{D5CDD505-2E9C-101B-9397-08002B2CF9AE}" pid="8" name="PresentationVersion">
    <vt:lpwstr>2.1</vt:lpwstr>
  </property>
  <property fmtid="{D5CDD505-2E9C-101B-9397-08002B2CF9AE}" pid="9" name="PresentationID">
    <vt:lpwstr>e66f83fc22cc406fa3fffcbb8c292ab0</vt:lpwstr>
  </property>
  <property fmtid="{D5CDD505-2E9C-101B-9397-08002B2CF9AE}" pid="10" name="ContentTypeId">
    <vt:lpwstr>0x01010076DC08949EED6D4898D12E551B5E7F84</vt:lpwstr>
  </property>
  <property fmtid="{D5CDD505-2E9C-101B-9397-08002B2CF9AE}" pid="11" name="MediaServiceImageTags">
    <vt:lpwstr/>
  </property>
</Properties>
</file>