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339" r:id="rId6"/>
    <p:sldId id="340" r:id="rId7"/>
    <p:sldId id="341" r:id="rId8"/>
    <p:sldId id="359" r:id="rId9"/>
    <p:sldId id="343" r:id="rId10"/>
    <p:sldId id="344" r:id="rId11"/>
    <p:sldId id="358" r:id="rId12"/>
    <p:sldId id="347" r:id="rId13"/>
    <p:sldId id="348" r:id="rId14"/>
    <p:sldId id="361" r:id="rId15"/>
    <p:sldId id="349" r:id="rId16"/>
    <p:sldId id="356" r:id="rId17"/>
    <p:sldId id="355" r:id="rId18"/>
    <p:sldId id="364" r:id="rId19"/>
    <p:sldId id="360" r:id="rId20"/>
    <p:sldId id="350" r:id="rId21"/>
    <p:sldId id="352" r:id="rId22"/>
    <p:sldId id="362" r:id="rId23"/>
    <p:sldId id="351" r:id="rId24"/>
    <p:sldId id="353" r:id="rId25"/>
    <p:sldId id="354" r:id="rId26"/>
    <p:sldId id="363" r:id="rId27"/>
    <p:sldId id="357"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8" autoAdjust="0"/>
    <p:restoredTop sz="80051" autoAdjust="0"/>
  </p:normalViewPr>
  <p:slideViewPr>
    <p:cSldViewPr>
      <p:cViewPr varScale="1">
        <p:scale>
          <a:sx n="78" d="100"/>
          <a:sy n="78" d="100"/>
        </p:scale>
        <p:origin x="-7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206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93172" tIns="46586" rIns="93172" bIns="46586" rtlCol="0"/>
          <a:lstStyle>
            <a:lvl1pPr algn="l">
              <a:defRPr sz="1300"/>
            </a:lvl1pPr>
          </a:lstStyle>
          <a:p>
            <a:pPr>
              <a:defRPr/>
            </a:pPr>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93172" tIns="46586" rIns="93172" bIns="46586" rtlCol="0"/>
          <a:lstStyle>
            <a:lvl1pPr algn="r">
              <a:defRPr sz="1300"/>
            </a:lvl1pPr>
          </a:lstStyle>
          <a:p>
            <a:pPr>
              <a:defRPr/>
            </a:pPr>
            <a:fld id="{983EE37A-1D57-4D3E-9EB9-A2FAFAEEA29F}" type="datetimeFigureOut">
              <a:rPr lang="en-US"/>
              <a:pPr>
                <a:defRPr/>
              </a:pPr>
              <a:t>4/28/2011</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93172" tIns="46586" rIns="93172" bIns="46586"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93172" tIns="46586" rIns="93172" bIns="46586" rtlCol="0" anchor="b"/>
          <a:lstStyle>
            <a:lvl1pPr algn="r">
              <a:defRPr sz="1300"/>
            </a:lvl1pPr>
          </a:lstStyle>
          <a:p>
            <a:pPr>
              <a:defRPr/>
            </a:pPr>
            <a:fld id="{0136E415-1172-47A0-88D3-7BA44272EA8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93172" tIns="46586" rIns="93172" bIns="46586"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93172" tIns="46586" rIns="93172" bIns="46586" rtlCol="0"/>
          <a:lstStyle>
            <a:lvl1pPr algn="r" fontAlgn="auto">
              <a:spcBef>
                <a:spcPts val="0"/>
              </a:spcBef>
              <a:spcAft>
                <a:spcPts val="0"/>
              </a:spcAft>
              <a:defRPr sz="1300">
                <a:latin typeface="+mn-lt"/>
              </a:defRPr>
            </a:lvl1pPr>
          </a:lstStyle>
          <a:p>
            <a:pPr>
              <a:defRPr/>
            </a:pPr>
            <a:fld id="{061ADFCA-7ED8-4F81-B09F-CBCD56389EE1}" type="datetimeFigureOut">
              <a:rPr lang="en-US"/>
              <a:pPr>
                <a:defRPr/>
              </a:pPr>
              <a:t>4/28/2011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smtClean="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93172" tIns="46586" rIns="93172"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93172" tIns="46586" rIns="93172" bIns="46586"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93172" tIns="46586" rIns="93172" bIns="46586" rtlCol="0" anchor="b"/>
          <a:lstStyle>
            <a:lvl1pPr algn="r" fontAlgn="auto">
              <a:spcBef>
                <a:spcPts val="0"/>
              </a:spcBef>
              <a:spcAft>
                <a:spcPts val="0"/>
              </a:spcAft>
              <a:defRPr sz="1300">
                <a:latin typeface="+mn-lt"/>
              </a:defRPr>
            </a:lvl1pPr>
          </a:lstStyle>
          <a:p>
            <a:pPr>
              <a:defRPr/>
            </a:pPr>
            <a:fld id="{D2A4C51C-4A7F-4DF5-A0D8-FD8A3D3F5F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presentation will give you a basic understanding of what the ICOTS Helpdesk is, its purpose, how to submit tickets and how to check the status of existing tickets.</a:t>
            </a:r>
            <a:endParaRPr lang="en-US" dirty="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934209-00A9-411B-A975-A1A29E9C0F0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functions available from</a:t>
            </a:r>
            <a:r>
              <a:rPr lang="en-US" baseline="0" dirty="0" smtClean="0"/>
              <a:t> the helpdesk portal. </a:t>
            </a:r>
          </a:p>
          <a:p>
            <a:endParaRPr lang="en-US" baseline="0" dirty="0" smtClean="0"/>
          </a:p>
          <a:p>
            <a:r>
              <a:rPr lang="en-US" baseline="0" dirty="0" smtClean="0"/>
              <a:t>We covered how you can submit a ticket through the portal on a previous slide.</a:t>
            </a:r>
          </a:p>
          <a:p>
            <a:endParaRPr lang="en-US" baseline="0" dirty="0" smtClean="0"/>
          </a:p>
          <a:p>
            <a:r>
              <a:rPr lang="en-US" baseline="0" dirty="0" smtClean="0"/>
              <a:t>Logged in users can review previously submitted tickets and update any open or pending tickets.</a:t>
            </a:r>
          </a:p>
          <a:p>
            <a:endParaRPr lang="en-US" baseline="0" dirty="0" smtClean="0"/>
          </a:p>
          <a:p>
            <a:r>
              <a:rPr lang="en-US" baseline="0" dirty="0" smtClean="0"/>
              <a:t>All users can search the knowledge base for ICOTS information including known issues and frequently asked questions.</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benefits</a:t>
            </a:r>
            <a:r>
              <a:rPr lang="en-US" baseline="0" dirty="0" smtClean="0"/>
              <a:t> of the new helpdesk is the ability to review the status of existing tickets.</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review your open</a:t>
            </a:r>
            <a:r>
              <a:rPr lang="en-US" baseline="0" dirty="0" smtClean="0"/>
              <a:t> and pending tickets by clicking the ‘Check Your Existing Request’ tab at the top of the screen. </a:t>
            </a:r>
          </a:p>
          <a:p>
            <a:endParaRPr lang="en-US" baseline="0" dirty="0" smtClean="0"/>
          </a:p>
          <a:p>
            <a:r>
              <a:rPr lang="en-US" baseline="0" dirty="0" smtClean="0"/>
              <a:t>A list of all your tickets that have not been solved or closed will be listed including your initial description of the problem. </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the right hand side of the same page, you will see a link to ‘View your recently solved and closed requests’. Clicking the link will bring up a list of all your previously solved and closed tickets. </a:t>
            </a:r>
          </a:p>
          <a:p>
            <a:endParaRPr lang="en-US" baseline="0" dirty="0" smtClean="0"/>
          </a:p>
          <a:p>
            <a:r>
              <a:rPr lang="en-US" baseline="0" dirty="0" smtClean="0"/>
              <a:t>Clicking the link will bring up a list of all your tickets that have been solved or closed.</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Compact office designees will also be able to view all tickets submitted by</a:t>
            </a:r>
            <a:r>
              <a:rPr lang="en-US" baseline="0" dirty="0" smtClean="0"/>
              <a:t> their state’s users.</a:t>
            </a:r>
          </a:p>
          <a:p>
            <a:endParaRPr lang="en-US" baseline="0" dirty="0" smtClean="0"/>
          </a:p>
          <a:p>
            <a:r>
              <a:rPr lang="en-US" dirty="0" smtClean="0"/>
              <a:t>You just need to click the state name tab at the top of the page. This will bring up a list</a:t>
            </a:r>
            <a:r>
              <a:rPr lang="en-US" baseline="0" dirty="0" smtClean="0"/>
              <a:t> of all open and pending tickets from your state. </a:t>
            </a:r>
          </a:p>
          <a:p>
            <a:endParaRPr lang="en-US" baseline="0" dirty="0" smtClean="0"/>
          </a:p>
          <a:p>
            <a:r>
              <a:rPr lang="en-US" baseline="0" dirty="0" smtClean="0"/>
              <a:t>You can also view all solved and closed tickets by clicking the link on the right hand side. In addition, the portal allows you to view tickets submitted by certain users. Those names will be listed on the right hand side of the page as well.</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reviewing a list of tickets, clicking the name of the ticket will bring up it’s history and information.</a:t>
            </a:r>
          </a:p>
          <a:p>
            <a:endParaRPr lang="en-US" baseline="0" dirty="0" smtClean="0"/>
          </a:p>
          <a:p>
            <a:r>
              <a:rPr lang="en-US" baseline="0" dirty="0" smtClean="0"/>
              <a:t>The main part of the screen contains the ticket history with the original ticket description at the top. All comments and attachments will be tracked from oldest to newest down the page. This section of the ticket is also included in each email notification sent out.</a:t>
            </a:r>
          </a:p>
          <a:p>
            <a:endParaRPr lang="en-US" baseline="0" dirty="0" smtClean="0"/>
          </a:p>
          <a:p>
            <a:r>
              <a:rPr lang="en-US" baseline="0" dirty="0" smtClean="0"/>
              <a:t>On the right hand side of the page is the identifying ticket information, including offender number, case ID, priority, category and ICOTS area. Below that section is a list of related topics from the knowledge base. These articles may be able to address the issues you raised in the ticket.</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Updating a ticket is as easy as responding to an email</a:t>
            </a:r>
            <a:r>
              <a:rPr lang="en-US" baseline="0" dirty="0" smtClean="0"/>
              <a:t> or submitting a comment on a web page.</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update a ticket by email, you simply need to reply to the update notification you received.</a:t>
            </a:r>
          </a:p>
          <a:p>
            <a:endParaRPr lang="en-US" baseline="0" dirty="0" smtClean="0"/>
          </a:p>
          <a:p>
            <a:r>
              <a:rPr lang="en-US" baseline="0" dirty="0" smtClean="0"/>
              <a:t>You’ll notice the section that says “In replies all text ABOVE this line is added to the ticket”. As long as your response is above that section it will be added to the ticket. Any changes you make below that line will be ignored.</a:t>
            </a:r>
          </a:p>
          <a:p>
            <a:endParaRPr lang="en-US" baseline="0" dirty="0" smtClean="0"/>
          </a:p>
          <a:p>
            <a:r>
              <a:rPr lang="en-US" baseline="0" dirty="0" smtClean="0"/>
              <a:t>Any email attachments or embedded images will be added as attachments to the ticket.</a:t>
            </a:r>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Updating</a:t>
            </a:r>
            <a:r>
              <a:rPr lang="en-US" baseline="0" dirty="0" smtClean="0"/>
              <a:t> a ticket from the helpdesk portal is just as easy. Just enter your comments in the text box, attach any desired files, then click the submit button. </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r>
              <a:rPr lang="en-US" dirty="0" smtClean="0"/>
              <a:t>One of the most useful parts of the new helpdesk portal is the knowledge base. It provides information on known issues and frequently asked questions in addition to training resources and quick tips.</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r>
              <a:rPr lang="en-US" dirty="0" smtClean="0"/>
              <a:t>As of May 1, 2011 the ICAOS national office will be the sole provider of ICOTS helpdesk support for state compact offices. </a:t>
            </a:r>
          </a:p>
          <a:p>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r>
              <a:rPr lang="en-US" dirty="0" smtClean="0"/>
              <a:t>We’ve moved all of the articles from the old knowledge base on the ICAOS website to the helpdesk portal. We’ve also added some new articles to cover more frequently asked questions and issues.</a:t>
            </a:r>
          </a:p>
          <a:p>
            <a:pPr defTabSz="881390"/>
            <a:endParaRPr lang="en-US" dirty="0" smtClean="0"/>
          </a:p>
          <a:p>
            <a:pPr defTabSz="881390"/>
            <a:r>
              <a:rPr lang="en-US" dirty="0" smtClean="0"/>
              <a:t>With all of this information in one place, the knowledge base should be the first stop for anyone thinking they have an issue with ICOTS.</a:t>
            </a:r>
          </a:p>
          <a:p>
            <a:pPr defTabSz="881390"/>
            <a:endParaRPr lang="en-US" dirty="0" smtClean="0"/>
          </a:p>
          <a:p>
            <a:pPr defTabSz="881390"/>
            <a:r>
              <a:rPr lang="en-US" dirty="0" smtClean="0"/>
              <a:t>As you can see above, the keyword search is very good at matching articles. </a:t>
            </a:r>
          </a:p>
          <a:p>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start tracking</a:t>
            </a:r>
            <a:r>
              <a:rPr lang="en-US" baseline="0" dirty="0" smtClean="0"/>
              <a:t> all outstanding ICOTS problems in the Known Issues section of the knowledge base. </a:t>
            </a:r>
          </a:p>
          <a:p>
            <a:endParaRPr lang="en-US" baseline="0" dirty="0" smtClean="0"/>
          </a:p>
          <a:p>
            <a:r>
              <a:rPr lang="en-US" baseline="0" dirty="0" smtClean="0"/>
              <a:t>Any tickets that turn out to be new or outstanding issues in ICOTS will be assigned to a problem number and documented here. Any updates on these issues will also added to the articles.</a:t>
            </a:r>
          </a:p>
          <a:p>
            <a:endParaRPr lang="en-US" baseline="0" dirty="0" smtClean="0"/>
          </a:p>
          <a:p>
            <a:r>
              <a:rPr lang="en-US" baseline="0" dirty="0" smtClean="0"/>
              <a:t>Once an outstanding issue is resolved or addressed, each ticket assigned to that problem number will receive an email notification with a description of the resolution  and changed to solved status.</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outstanding issues are addressed, they will be moved to the resolved issues section of the knowledge base. </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review the most important points:</a:t>
            </a:r>
          </a:p>
          <a:p>
            <a:endParaRPr lang="en-US" baseline="0" dirty="0" smtClean="0"/>
          </a:p>
          <a:p>
            <a:r>
              <a:rPr lang="en-US" dirty="0" smtClean="0"/>
              <a:t>If</a:t>
            </a:r>
            <a:r>
              <a:rPr lang="en-US" baseline="0" dirty="0" smtClean="0"/>
              <a:t> sending by email, all ICOTS issues should be sent to icots@interstatecompact.org instead of an individual at the national office.</a:t>
            </a:r>
          </a:p>
          <a:p>
            <a:endParaRPr lang="en-US" dirty="0" smtClean="0"/>
          </a:p>
          <a:p>
            <a:r>
              <a:rPr lang="en-US" baseline="0" dirty="0" smtClean="0"/>
              <a:t>Tickets should only be submitted by the </a:t>
            </a:r>
            <a:r>
              <a:rPr lang="en-US" dirty="0" smtClean="0"/>
              <a:t>compact office ICOTS designee.</a:t>
            </a:r>
            <a:endParaRPr lang="en-US" baseline="0" dirty="0" smtClean="0"/>
          </a:p>
          <a:p>
            <a:endParaRPr lang="en-US" baseline="0" dirty="0" smtClean="0"/>
          </a:p>
          <a:p>
            <a:r>
              <a:rPr lang="en-US" baseline="0" dirty="0" smtClean="0"/>
              <a:t>When accessing the helpdesk portal to submit or review tickets, use your ICAOS website user name and password to login.</a:t>
            </a:r>
          </a:p>
          <a:p>
            <a:endParaRPr lang="en-US" baseline="0" dirty="0" smtClean="0"/>
          </a:p>
          <a:p>
            <a:r>
              <a:rPr lang="en-US" baseline="0" dirty="0" smtClean="0"/>
              <a:t>It’s always best to search the knowledge base before submitting a ticket as the answer will most likely be documented already. We’ll continuously add new articles so the most current information is available.</a:t>
            </a:r>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r>
              <a:rPr lang="en-US" dirty="0" smtClean="0"/>
              <a:t>The designated ICOTS contact in each state compact office will no longer need to guess who to send their issue request to. All ICOTS issues will be sent to the ICOTS Helpdesk at the national office. Users do not need to change how they report issues with ICOTS as all tickets can be submitted and updated via email.</a:t>
            </a:r>
          </a:p>
          <a:p>
            <a:pPr defTabSz="881390">
              <a:defRPr/>
            </a:pPr>
            <a:endParaRPr lang="en-US" dirty="0" smtClean="0"/>
          </a:p>
          <a:p>
            <a:pPr defTabSz="881390">
              <a:defRPr/>
            </a:pPr>
            <a:r>
              <a:rPr lang="en-US" dirty="0" smtClean="0"/>
              <a:t>Users will also be able to check the status of their open tickets and review their past ticket submissions.</a:t>
            </a:r>
          </a:p>
          <a:p>
            <a:pPr lvl="0"/>
            <a:endParaRPr lang="en-US" dirty="0" smtClean="0"/>
          </a:p>
          <a:p>
            <a:pPr lvl="0"/>
            <a:r>
              <a:rPr lang="en-US" dirty="0" smtClean="0"/>
              <a:t>Additionally, users won’t need to memorize any additional usernames and passwords to login to the Helpdesk portal. </a:t>
            </a:r>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r>
              <a:rPr lang="en-US" dirty="0" smtClean="0"/>
              <a:t>Only designated ICOTS contacts in each compact office should submit tickets.</a:t>
            </a:r>
          </a:p>
          <a:p>
            <a:pPr defTabSz="881390">
              <a:defRPr/>
            </a:pPr>
            <a:endParaRPr lang="en-US" dirty="0" smtClean="0"/>
          </a:p>
          <a:p>
            <a:pPr defTabSz="881390">
              <a:defRPr/>
            </a:pPr>
            <a:r>
              <a:rPr lang="en-US" dirty="0" smtClean="0"/>
              <a:t>End users will still be directed to contact their state compact offices for assistance.</a:t>
            </a:r>
          </a:p>
          <a:p>
            <a:pPr defTabSz="881390">
              <a:defRPr/>
            </a:pPr>
            <a:endParaRPr lang="en-US" dirty="0" smtClean="0"/>
          </a:p>
          <a:p>
            <a:pPr defTabSz="881390">
              <a:defRPr/>
            </a:pPr>
            <a:r>
              <a:rPr lang="en-US" dirty="0" smtClean="0"/>
              <a:t>Other compact office users will be directed to go through their designee to submit a ticket.</a:t>
            </a:r>
          </a:p>
          <a:p>
            <a:pPr defTabSz="881390">
              <a:defRPr/>
            </a:pPr>
            <a:endParaRPr lang="en-US" dirty="0" smtClean="0"/>
          </a:p>
          <a:p>
            <a:pPr defTabSz="881390">
              <a:defRPr/>
            </a:pPr>
            <a:r>
              <a:rPr lang="en-US" dirty="0" smtClean="0"/>
              <a:t>We need to keep the ticket submission process as streamlined as possible and with limited resources in the national office, restricting who can submit a ticket ensures we will respond to each as efficiently as possible.</a:t>
            </a:r>
          </a:p>
          <a:p>
            <a:pPr defTabSz="881390">
              <a:defRPr/>
            </a:pPr>
            <a:endParaRPr lang="en-US" dirty="0" smtClean="0"/>
          </a:p>
          <a:p>
            <a:pPr defTabSz="881390">
              <a:defRPr/>
            </a:pPr>
            <a:r>
              <a:rPr lang="en-US" dirty="0" smtClean="0"/>
              <a:t>Directing tickets through a single point of contact in each compact office also ensures at least one person in each state is aware of all the ICOTS issues affecting their users, while reducing duplicate ticket submission and redundant work.</a:t>
            </a:r>
          </a:p>
          <a:p>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r>
              <a:rPr lang="en-US" dirty="0" smtClean="0"/>
              <a:t>There are two methods to submit tickets</a:t>
            </a:r>
            <a:r>
              <a:rPr lang="en-US" baseline="0" dirty="0" smtClean="0"/>
              <a:t> to the helpdesk. Via email or the helpdesk portal.</a:t>
            </a:r>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r>
              <a:rPr lang="en-US" baseline="0" dirty="0" smtClean="0"/>
              <a:t>The first method is submitting a ticket by email. Instead of sending an email directly to one of the national office staff, you will send it to icots@interstatecompact.org.</a:t>
            </a:r>
          </a:p>
          <a:p>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method is through submitting</a:t>
            </a:r>
            <a:r>
              <a:rPr lang="en-US" baseline="0" dirty="0" smtClean="0"/>
              <a:t> a web form on the helpdesk portal website.</a:t>
            </a:r>
          </a:p>
          <a:p>
            <a:endParaRPr lang="en-US" baseline="0" dirty="0" smtClean="0"/>
          </a:p>
          <a:p>
            <a:r>
              <a:rPr lang="en-US" baseline="0" dirty="0" smtClean="0"/>
              <a:t>Once logged into the portal, you will click the ‘Submit a Request’ tab at the top of the page. On the next screen, fill out the web form as completely as possible then click ‘Submit’.</a:t>
            </a:r>
          </a:p>
          <a:p>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helpdesk portal is located at http://support.interstatecompact.org.</a:t>
            </a:r>
          </a:p>
          <a:p>
            <a:endParaRPr lang="en-US" dirty="0" smtClean="0"/>
          </a:p>
          <a:p>
            <a:r>
              <a:rPr lang="en-US" dirty="0" smtClean="0"/>
              <a:t>The</a:t>
            </a:r>
            <a:r>
              <a:rPr lang="en-US" baseline="0" dirty="0" smtClean="0"/>
              <a:t> portal is the central location for all ICOTS support. It contains the knowledge base and allows users to submit tickets and check the status of previously submitted tickets.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login to the portal you just need to use your ICAOS website username and password.</a:t>
            </a:r>
          </a:p>
          <a:p>
            <a:endParaRPr lang="en-US" dirty="0" smtClean="0"/>
          </a:p>
          <a:p>
            <a:r>
              <a:rPr lang="en-US" dirty="0" smtClean="0"/>
              <a:t>Clicking</a:t>
            </a:r>
            <a:r>
              <a:rPr lang="en-US" baseline="0" dirty="0" smtClean="0"/>
              <a:t> the ‘Login’ link in the top right hand corner of the page on the helpdesk portal will take you to a screen that looks like the screenshot above. Once you enter your user name, password, and click the login button, you will be redirected back to the ICOTS helpdesk.</a:t>
            </a:r>
          </a:p>
        </p:txBody>
      </p:sp>
      <p:sp>
        <p:nvSpPr>
          <p:cNvPr id="4" name="Slide Number Placeholder 3"/>
          <p:cNvSpPr>
            <a:spLocks noGrp="1"/>
          </p:cNvSpPr>
          <p:nvPr>
            <p:ph type="sldNum" sz="quarter" idx="10"/>
          </p:nvPr>
        </p:nvSpPr>
        <p:spPr/>
        <p:txBody>
          <a:bodyPr/>
          <a:lstStyle/>
          <a:p>
            <a:pPr>
              <a:defRPr/>
            </a:pPr>
            <a:fld id="{D2A4C51C-4A7F-4DF5-A0D8-FD8A3D3F5F5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2D1513-CAF7-4978-B8D3-69824F5599AF}" type="datetimeFigureOut">
              <a:rPr lang="en-US"/>
              <a:pPr>
                <a:defRPr/>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D74257-045A-481C-B65E-0414A3CE89F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84B8E4-6E0A-4822-AB5D-CCD1CF0C2FB5}" type="datetimeFigureOut">
              <a:rPr lang="en-US"/>
              <a:pPr>
                <a:defRPr/>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FBC722-8829-46E2-B21B-D6DC575CDE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7579214-C53E-4226-8916-9245443F22FA}" type="datetimeFigureOut">
              <a:rPr lang="en-US"/>
              <a:pPr>
                <a:defRPr/>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CB32E3-87BD-4980-9352-48C830B4AB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0F7A5C-53DD-4575-9E01-0DD3B9E3DF9E}" type="datetimeFigureOut">
              <a:rPr lang="en-US"/>
              <a:pPr>
                <a:defRPr/>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57CDDF-A344-4F0F-8642-5AB377D844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CB8DC9-00A7-4570-BF92-E821B9ABE3FB}" type="datetimeFigureOut">
              <a:rPr lang="en-US"/>
              <a:pPr>
                <a:defRPr/>
              </a:pPr>
              <a:t>4/28/2011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AD51D2-5131-4469-BB7D-2FD0EDAFA7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E7D59B-A96C-4B3A-9FF4-2ED09D088B9F}" type="datetimeFigureOut">
              <a:rPr lang="en-US"/>
              <a:pPr>
                <a:defRPr/>
              </a:pPr>
              <a:t>4/28/2011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F307BA-454F-4375-A7AE-35C0EBEF76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9E3DF0-CBEA-4BAD-BCB0-77DE8DF6F641}" type="datetimeFigureOut">
              <a:rPr lang="en-US"/>
              <a:pPr>
                <a:defRPr/>
              </a:pPr>
              <a:t>4/28/2011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E8F76E-629C-48FC-BA11-B5A0F992FA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B4C9D4-D2AA-43C9-A7B2-0331113A43DA}" type="datetimeFigureOut">
              <a:rPr lang="en-US"/>
              <a:pPr>
                <a:defRPr/>
              </a:pPr>
              <a:t>4/28/2011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E2D75A-14BB-4D2F-8D9F-79EC351772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ACC256-38CA-4CDC-BFE8-DB8C35F8DF96}" type="datetimeFigureOut">
              <a:rPr lang="en-US"/>
              <a:pPr>
                <a:defRPr/>
              </a:pPr>
              <a:t>4/28/2011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674A5E-5B26-4C88-9303-D96E4F0975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2246313" cy="673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8B16DA-045D-429A-A557-F7C09FBA22E4}" type="datetimeFigureOut">
              <a:rPr lang="en-US"/>
              <a:pPr>
                <a:defRPr/>
              </a:pPr>
              <a:t>4/28/2011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365EA2-5AB1-405B-A633-4DC267AC36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44309D-7358-4948-979C-9A319138EB51}" type="datetimeFigureOut">
              <a:rPr lang="en-US"/>
              <a:pPr>
                <a:defRPr/>
              </a:pPr>
              <a:t>4/28/2011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2C4544-3B02-43AD-9295-3B9DCD9498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95F7B1-20EF-4714-9529-C0BA65558E88}" type="datetimeFigureOut">
              <a:rPr lang="en-US"/>
              <a:pPr>
                <a:defRPr/>
              </a:pPr>
              <a:t>4/28/2011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3EE198B-11C7-4F15-A8C9-A0D1D31144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cots@interstatecompact.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icots@interstatecompact.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z="6000" b="1" dirty="0" smtClean="0"/>
              <a:t>ICOTS</a:t>
            </a:r>
            <a:br>
              <a:rPr lang="en-US" sz="6000" b="1" dirty="0" smtClean="0"/>
            </a:br>
            <a:r>
              <a:rPr lang="en-US" sz="6000" b="1" dirty="0" smtClean="0"/>
              <a:t>Helpdesk Training</a:t>
            </a:r>
          </a:p>
        </p:txBody>
      </p:sp>
      <p:sp>
        <p:nvSpPr>
          <p:cNvPr id="3" name="Subtitle 2"/>
          <p:cNvSpPr>
            <a:spLocks noGrp="1"/>
          </p:cNvSpPr>
          <p:nvPr>
            <p:ph type="subTitle" idx="1"/>
          </p:nvPr>
        </p:nvSpPr>
        <p:spPr>
          <a:xfrm>
            <a:off x="1371600" y="4648200"/>
            <a:ext cx="6400800" cy="1752600"/>
          </a:xfrm>
        </p:spPr>
        <p:txBody>
          <a:bodyPr rtlCol="0" anchor="b">
            <a:normAutofit/>
          </a:bodyPr>
          <a:lstStyle/>
          <a:p>
            <a:pPr algn="r" eaLnBrk="1" fontAlgn="auto" hangingPunct="1">
              <a:spcAft>
                <a:spcPts val="0"/>
              </a:spcAft>
              <a:buFont typeface="Arial" pitchFamily="34" charset="0"/>
              <a:buNone/>
              <a:defRPr/>
            </a:pPr>
            <a:endParaRPr lang="en-US" sz="20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Helpdesk Portal</a:t>
            </a:r>
            <a:endParaRPr lang="en-US" dirty="0"/>
          </a:p>
        </p:txBody>
      </p:sp>
      <p:sp>
        <p:nvSpPr>
          <p:cNvPr id="3" name="Content Placeholder 2"/>
          <p:cNvSpPr>
            <a:spLocks noGrp="1"/>
          </p:cNvSpPr>
          <p:nvPr>
            <p:ph idx="1"/>
          </p:nvPr>
        </p:nvSpPr>
        <p:spPr/>
        <p:txBody>
          <a:bodyPr/>
          <a:lstStyle/>
          <a:p>
            <a:pPr>
              <a:spcBef>
                <a:spcPts val="1800"/>
              </a:spcBef>
            </a:pPr>
            <a:r>
              <a:rPr lang="en-US" dirty="0" smtClean="0"/>
              <a:t>Submit tickets</a:t>
            </a:r>
          </a:p>
          <a:p>
            <a:pPr>
              <a:spcBef>
                <a:spcPts val="1800"/>
              </a:spcBef>
            </a:pPr>
            <a:r>
              <a:rPr lang="en-US" dirty="0" smtClean="0"/>
              <a:t>Review existing tickets</a:t>
            </a:r>
          </a:p>
          <a:p>
            <a:pPr>
              <a:spcBef>
                <a:spcPts val="1800"/>
              </a:spcBef>
            </a:pPr>
            <a:r>
              <a:rPr lang="en-US" dirty="0" smtClean="0"/>
              <a:t>Update tickets</a:t>
            </a:r>
          </a:p>
          <a:p>
            <a:pPr>
              <a:spcBef>
                <a:spcPts val="1800"/>
              </a:spcBef>
            </a:pPr>
            <a:r>
              <a:rPr lang="en-US" dirty="0" smtClean="0"/>
              <a:t>Search knowledge base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Reviewing Tickets</a:t>
            </a:r>
            <a:endParaRPr lang="en-US" sz="48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391400" cy="808038"/>
          </a:xfrm>
        </p:spPr>
        <p:txBody>
          <a:bodyPr/>
          <a:lstStyle/>
          <a:p>
            <a:r>
              <a:rPr lang="en-US" sz="4000" dirty="0" smtClean="0"/>
              <a:t>Review Open &amp; Pending Tickets</a:t>
            </a:r>
            <a:endParaRPr lang="en-US" sz="4000" dirty="0"/>
          </a:p>
        </p:txBody>
      </p:sp>
      <p:pic>
        <p:nvPicPr>
          <p:cNvPr id="1026" name="Picture 2"/>
          <p:cNvPicPr>
            <a:picLocks noChangeAspect="1" noChangeArrowheads="1"/>
          </p:cNvPicPr>
          <p:nvPr/>
        </p:nvPicPr>
        <p:blipFill>
          <a:blip r:embed="rId3" cstate="print"/>
          <a:srcRect/>
          <a:stretch>
            <a:fillRect/>
          </a:stretch>
        </p:blipFill>
        <p:spPr bwMode="auto">
          <a:xfrm>
            <a:off x="1066800" y="1371600"/>
            <a:ext cx="7123113"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391400" cy="808038"/>
          </a:xfrm>
        </p:spPr>
        <p:txBody>
          <a:bodyPr/>
          <a:lstStyle/>
          <a:p>
            <a:r>
              <a:rPr lang="en-US" sz="4000" dirty="0" smtClean="0"/>
              <a:t>Review Solved &amp; Closed Tickets</a:t>
            </a:r>
            <a:endParaRPr lang="en-US" sz="4000" dirty="0"/>
          </a:p>
        </p:txBody>
      </p:sp>
      <p:pic>
        <p:nvPicPr>
          <p:cNvPr id="2052" name="Picture 4"/>
          <p:cNvPicPr>
            <a:picLocks noGrp="1" noChangeAspect="1" noChangeArrowheads="1"/>
          </p:cNvPicPr>
          <p:nvPr>
            <p:ph idx="1"/>
          </p:nvPr>
        </p:nvPicPr>
        <p:blipFill>
          <a:blip r:embed="rId3" cstate="print"/>
          <a:srcRect/>
          <a:stretch>
            <a:fillRect/>
          </a:stretch>
        </p:blipFill>
        <p:spPr bwMode="auto">
          <a:xfrm>
            <a:off x="1371600" y="2209800"/>
            <a:ext cx="7619247" cy="452596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28600" y="1371600"/>
            <a:ext cx="2552700" cy="1390650"/>
          </a:xfrm>
          <a:prstGeom prst="rect">
            <a:avLst/>
          </a:prstGeom>
          <a:noFill/>
          <a:ln w="9525">
            <a:noFill/>
            <a:miter lim="800000"/>
            <a:headEnd/>
            <a:tailEnd/>
          </a:ln>
        </p:spPr>
      </p:pic>
      <p:sp>
        <p:nvSpPr>
          <p:cNvPr id="8" name="Curved Down Arrow 7"/>
          <p:cNvSpPr/>
          <p:nvPr/>
        </p:nvSpPr>
        <p:spPr>
          <a:xfrm rot="1702699">
            <a:off x="2376125" y="1792800"/>
            <a:ext cx="2342436" cy="986400"/>
          </a:xfrm>
          <a:prstGeom prst="curvedDownArrow">
            <a:avLst>
              <a:gd name="adj1" fmla="val 56328"/>
              <a:gd name="adj2" fmla="val 80253"/>
              <a:gd name="adj3" fmla="val 36987"/>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All State Tickets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57200" y="1676400"/>
            <a:ext cx="8253412" cy="4253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8038"/>
          </a:xfrm>
        </p:spPr>
        <p:txBody>
          <a:bodyPr/>
          <a:lstStyle/>
          <a:p>
            <a:r>
              <a:rPr lang="en-US" dirty="0" smtClean="0"/>
              <a:t>Anatomy of a Ticket</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990601" y="1295400"/>
            <a:ext cx="7239000" cy="5257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Updating Tickets</a:t>
            </a:r>
            <a:endParaRPr lang="en-US" sz="48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8038"/>
          </a:xfrm>
        </p:spPr>
        <p:txBody>
          <a:bodyPr/>
          <a:lstStyle/>
          <a:p>
            <a:r>
              <a:rPr lang="en-US" dirty="0" smtClean="0"/>
              <a:t>Update Tickets Via Email</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524000" y="1295400"/>
            <a:ext cx="5943600" cy="5301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Tickets Via Portal</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066800" y="1371600"/>
            <a:ext cx="6858000" cy="51759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Knowledge Base</a:t>
            </a:r>
            <a:endParaRPr lang="en-US" sz="48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dirty="0" smtClean="0"/>
              <a:t>Purpose</a:t>
            </a:r>
            <a:endParaRPr lang="en-US" b="1" dirty="0"/>
          </a:p>
        </p:txBody>
      </p:sp>
      <p:sp>
        <p:nvSpPr>
          <p:cNvPr id="3" name="Content Placeholder 2"/>
          <p:cNvSpPr>
            <a:spLocks noGrp="1"/>
          </p:cNvSpPr>
          <p:nvPr>
            <p:ph idx="1"/>
          </p:nvPr>
        </p:nvSpPr>
        <p:spPr/>
        <p:txBody>
          <a:bodyPr/>
          <a:lstStyle/>
          <a:p>
            <a:pPr>
              <a:spcBef>
                <a:spcPts val="1200"/>
              </a:spcBef>
            </a:pPr>
            <a:r>
              <a:rPr lang="en-US" dirty="0" smtClean="0"/>
              <a:t>Beginning May 1, 2011 the national office is the sole provider of ICOTS helpdesk support for state compact offices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Knowledge Base</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1219200" y="1371600"/>
            <a:ext cx="6594699" cy="5124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81000" y="1371600"/>
            <a:ext cx="6777536" cy="289560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2895600" y="2438400"/>
            <a:ext cx="5933591" cy="4152900"/>
          </a:xfrm>
          <a:prstGeom prst="rect">
            <a:avLst/>
          </a:prstGeom>
          <a:noFill/>
          <a:ln w="9525">
            <a:noFill/>
            <a:miter lim="800000"/>
            <a:headEnd/>
            <a:tailEnd/>
          </a:ln>
        </p:spPr>
      </p:pic>
      <p:sp>
        <p:nvSpPr>
          <p:cNvPr id="9" name="Curved Down Arrow 8"/>
          <p:cNvSpPr/>
          <p:nvPr/>
        </p:nvSpPr>
        <p:spPr>
          <a:xfrm rot="785825">
            <a:off x="2406091" y="2167263"/>
            <a:ext cx="1389801" cy="674763"/>
          </a:xfrm>
          <a:prstGeom prst="curvedDownArrow">
            <a:avLst>
              <a:gd name="adj1" fmla="val 55059"/>
              <a:gd name="adj2" fmla="val 78121"/>
              <a:gd name="adj3" fmla="val 4209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Resolved Issues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533400" y="2057400"/>
            <a:ext cx="8077200" cy="3234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a:spcBef>
                <a:spcPts val="1800"/>
              </a:spcBef>
            </a:pPr>
            <a:r>
              <a:rPr lang="en-US" dirty="0" smtClean="0"/>
              <a:t>Send all issues to </a:t>
            </a:r>
            <a:r>
              <a:rPr lang="en-US" dirty="0" smtClean="0">
                <a:hlinkClick r:id="rId3"/>
              </a:rPr>
              <a:t>icots@interstatecompact.org</a:t>
            </a:r>
            <a:endParaRPr lang="en-US" dirty="0" smtClean="0"/>
          </a:p>
          <a:p>
            <a:pPr>
              <a:spcBef>
                <a:spcPts val="1800"/>
              </a:spcBef>
            </a:pPr>
            <a:r>
              <a:rPr lang="en-US" dirty="0" smtClean="0"/>
              <a:t>Tickets should only come from designee</a:t>
            </a:r>
          </a:p>
          <a:p>
            <a:pPr>
              <a:spcBef>
                <a:spcPts val="1800"/>
              </a:spcBef>
            </a:pPr>
            <a:r>
              <a:rPr lang="en-US" dirty="0" smtClean="0"/>
              <a:t>Login using ICAOS website account</a:t>
            </a:r>
          </a:p>
          <a:p>
            <a:pPr>
              <a:spcBef>
                <a:spcPts val="1800"/>
              </a:spcBef>
            </a:pPr>
            <a:r>
              <a:rPr lang="en-US" dirty="0" smtClean="0"/>
              <a:t>Search knowledge base before submitting ticket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Questions?</a:t>
            </a:r>
            <a:endParaRPr lang="en-US" sz="48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a:t>
            </a:r>
            <a:endParaRPr lang="en-US" b="1" dirty="0"/>
          </a:p>
        </p:txBody>
      </p:sp>
      <p:sp>
        <p:nvSpPr>
          <p:cNvPr id="3" name="Content Placeholder 2"/>
          <p:cNvSpPr>
            <a:spLocks noGrp="1"/>
          </p:cNvSpPr>
          <p:nvPr>
            <p:ph idx="1"/>
          </p:nvPr>
        </p:nvSpPr>
        <p:spPr/>
        <p:txBody>
          <a:bodyPr/>
          <a:lstStyle/>
          <a:p>
            <a:pPr lvl="0">
              <a:spcBef>
                <a:spcPts val="1800"/>
              </a:spcBef>
            </a:pPr>
            <a:r>
              <a:rPr lang="en-US" dirty="0" smtClean="0"/>
              <a:t>Single point of contact for compact offices</a:t>
            </a:r>
          </a:p>
          <a:p>
            <a:pPr>
              <a:spcBef>
                <a:spcPts val="1800"/>
              </a:spcBef>
            </a:pPr>
            <a:r>
              <a:rPr lang="en-US" dirty="0" smtClean="0"/>
              <a:t>Simplified ticket submission</a:t>
            </a:r>
          </a:p>
          <a:p>
            <a:pPr>
              <a:spcBef>
                <a:spcPts val="1800"/>
              </a:spcBef>
            </a:pPr>
            <a:r>
              <a:rPr lang="en-US" dirty="0" smtClean="0"/>
              <a:t>Ticket tracking</a:t>
            </a:r>
          </a:p>
          <a:p>
            <a:pPr lvl="0">
              <a:spcBef>
                <a:spcPts val="1800"/>
              </a:spcBef>
            </a:pPr>
            <a:r>
              <a:rPr lang="en-US" dirty="0" smtClean="0"/>
              <a:t>No additional logins and passwords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Submit Tickets?</a:t>
            </a:r>
            <a:endParaRPr lang="en-US" dirty="0"/>
          </a:p>
        </p:txBody>
      </p:sp>
      <p:sp>
        <p:nvSpPr>
          <p:cNvPr id="3" name="Content Placeholder 2"/>
          <p:cNvSpPr>
            <a:spLocks noGrp="1"/>
          </p:cNvSpPr>
          <p:nvPr>
            <p:ph idx="1"/>
          </p:nvPr>
        </p:nvSpPr>
        <p:spPr/>
        <p:txBody>
          <a:bodyPr/>
          <a:lstStyle/>
          <a:p>
            <a:pPr>
              <a:spcBef>
                <a:spcPts val="1800"/>
              </a:spcBef>
            </a:pPr>
            <a:r>
              <a:rPr lang="en-US" dirty="0" smtClean="0"/>
              <a:t>Single designee from each compact office</a:t>
            </a:r>
          </a:p>
          <a:p>
            <a:pPr>
              <a:spcBef>
                <a:spcPts val="1800"/>
              </a:spcBef>
            </a:pPr>
            <a:r>
              <a:rPr lang="en-US" dirty="0" smtClean="0"/>
              <a:t>End users will be directed to contact compact office</a:t>
            </a:r>
          </a:p>
          <a:p>
            <a:pPr>
              <a:spcBef>
                <a:spcPts val="1800"/>
              </a:spcBef>
            </a:pPr>
            <a:r>
              <a:rPr lang="en-US" dirty="0" smtClean="0"/>
              <a:t>Other compact office users will need to go through designee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Submitting Tickets</a:t>
            </a:r>
            <a:endParaRPr lang="en-US" sz="48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 Ticket Via Email</a:t>
            </a:r>
            <a:endParaRPr lang="en-US" dirty="0"/>
          </a:p>
        </p:txBody>
      </p:sp>
      <p:sp>
        <p:nvSpPr>
          <p:cNvPr id="7" name="Content Placeholder 6"/>
          <p:cNvSpPr>
            <a:spLocks noGrp="1"/>
          </p:cNvSpPr>
          <p:nvPr>
            <p:ph idx="1"/>
          </p:nvPr>
        </p:nvSpPr>
        <p:spPr/>
        <p:txBody>
          <a:bodyPr/>
          <a:lstStyle/>
          <a:p>
            <a:r>
              <a:rPr lang="en-US" dirty="0" smtClean="0"/>
              <a:t>Send email to </a:t>
            </a:r>
            <a:r>
              <a:rPr lang="en-US" dirty="0" smtClean="0">
                <a:solidFill>
                  <a:schemeClr val="tx2">
                    <a:lumMod val="90000"/>
                  </a:schemeClr>
                </a:solidFill>
                <a:hlinkClick r:id="rId3"/>
              </a:rPr>
              <a:t>icots@interstatecompact.org</a:t>
            </a:r>
            <a:endParaRPr lang="en-US" dirty="0" smtClean="0">
              <a:solidFill>
                <a:schemeClr val="tx2">
                  <a:lumMod val="90000"/>
                </a:schemeClr>
              </a:solidFill>
            </a:endParaRPr>
          </a:p>
        </p:txBody>
      </p:sp>
      <p:pic>
        <p:nvPicPr>
          <p:cNvPr id="9" name="Content Placeholder 9" descr="ticketviaemail.png"/>
          <p:cNvPicPr>
            <a:picLocks noChangeAspect="1"/>
          </p:cNvPicPr>
          <p:nvPr/>
        </p:nvPicPr>
        <p:blipFill>
          <a:blip r:embed="rId4" cstate="print"/>
          <a:stretch>
            <a:fillRect/>
          </a:stretch>
        </p:blipFill>
        <p:spPr>
          <a:xfrm>
            <a:off x="2057400" y="2743200"/>
            <a:ext cx="5105400" cy="308568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b="1" dirty="0" smtClean="0"/>
              <a:t>Submit Ticket Via Portal</a:t>
            </a:r>
          </a:p>
        </p:txBody>
      </p:sp>
      <p:sp>
        <p:nvSpPr>
          <p:cNvPr id="5" name="Text Placeholder 4"/>
          <p:cNvSpPr>
            <a:spLocks noGrp="1"/>
          </p:cNvSpPr>
          <p:nvPr>
            <p:ph type="body" sz="half" idx="2"/>
          </p:nvPr>
        </p:nvSpPr>
        <p:spPr/>
        <p:txBody>
          <a:bodyPr/>
          <a:lstStyle/>
          <a:p>
            <a:pPr indent="182880">
              <a:lnSpc>
                <a:spcPct val="150000"/>
              </a:lnSpc>
              <a:spcBef>
                <a:spcPts val="1800"/>
              </a:spcBef>
              <a:buFont typeface="Arial" pitchFamily="34" charset="0"/>
              <a:buChar char="•"/>
            </a:pPr>
            <a:r>
              <a:rPr lang="en-US" sz="2800" dirty="0" smtClean="0"/>
              <a:t>Login to portal</a:t>
            </a:r>
          </a:p>
          <a:p>
            <a:pPr indent="182880">
              <a:spcBef>
                <a:spcPts val="1800"/>
              </a:spcBef>
              <a:buFont typeface="Arial" pitchFamily="34" charset="0"/>
              <a:buChar char="•"/>
            </a:pPr>
            <a:r>
              <a:rPr lang="en-US" sz="2800" dirty="0" smtClean="0"/>
              <a:t>Click ‘Submit a Request’ tab</a:t>
            </a:r>
          </a:p>
          <a:p>
            <a:pPr indent="182880">
              <a:spcBef>
                <a:spcPts val="1800"/>
              </a:spcBef>
              <a:buFont typeface="Arial" pitchFamily="34" charset="0"/>
              <a:buChar char="•"/>
            </a:pPr>
            <a:r>
              <a:rPr lang="en-US" sz="2800" dirty="0" smtClean="0"/>
              <a:t>Submit web form</a:t>
            </a:r>
          </a:p>
        </p:txBody>
      </p:sp>
      <p:pic>
        <p:nvPicPr>
          <p:cNvPr id="4" name="Picture 3"/>
          <p:cNvPicPr/>
          <p:nvPr/>
        </p:nvPicPr>
        <p:blipFill>
          <a:blip r:embed="rId3" cstate="print"/>
          <a:srcRect/>
          <a:stretch>
            <a:fillRect/>
          </a:stretch>
        </p:blipFill>
        <p:spPr bwMode="auto">
          <a:xfrm>
            <a:off x="3733800" y="1524000"/>
            <a:ext cx="487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800" dirty="0" smtClean="0"/>
              <a:t>Helpdesk Portal</a:t>
            </a:r>
            <a:endParaRPr lang="en-US" sz="4800" dirty="0"/>
          </a:p>
        </p:txBody>
      </p:sp>
      <p:sp>
        <p:nvSpPr>
          <p:cNvPr id="7" name="Subtitle 6"/>
          <p:cNvSpPr>
            <a:spLocks noGrp="1"/>
          </p:cNvSpPr>
          <p:nvPr>
            <p:ph type="subTitle" idx="1"/>
          </p:nvPr>
        </p:nvSpPr>
        <p:spPr/>
        <p:txBody>
          <a:bodyPr/>
          <a:lstStyle/>
          <a:p>
            <a:r>
              <a:rPr lang="en-US" dirty="0" smtClean="0"/>
              <a:t>http://support.interstatecompact.org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Helpdesk Portal Login</a:t>
            </a:r>
            <a:endParaRPr lang="en-US" dirty="0"/>
          </a:p>
        </p:txBody>
      </p:sp>
      <p:sp>
        <p:nvSpPr>
          <p:cNvPr id="6" name="Content Placeholder 5"/>
          <p:cNvSpPr>
            <a:spLocks noGrp="1"/>
          </p:cNvSpPr>
          <p:nvPr>
            <p:ph idx="1"/>
          </p:nvPr>
        </p:nvSpPr>
        <p:spPr/>
        <p:txBody>
          <a:bodyPr/>
          <a:lstStyle/>
          <a:p>
            <a:r>
              <a:rPr lang="en-US" dirty="0" smtClean="0"/>
              <a:t>Login with ICAOS website account</a:t>
            </a:r>
          </a:p>
          <a:p>
            <a:endParaRPr lang="en-US" dirty="0"/>
          </a:p>
        </p:txBody>
      </p:sp>
      <p:pic>
        <p:nvPicPr>
          <p:cNvPr id="7" name="Picture 6"/>
          <p:cNvPicPr/>
          <p:nvPr/>
        </p:nvPicPr>
        <p:blipFill>
          <a:blip r:embed="rId3" cstate="print"/>
          <a:srcRect/>
          <a:stretch>
            <a:fillRect/>
          </a:stretch>
        </p:blipFill>
        <p:spPr bwMode="auto">
          <a:xfrm>
            <a:off x="990600" y="2438400"/>
            <a:ext cx="7162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FFFFFF"/>
      </a:dk1>
      <a:lt1>
        <a:sysClr val="window" lastClr="FFFFFF"/>
      </a:lt1>
      <a:dk2>
        <a:srgbClr val="C6D9F0"/>
      </a:dk2>
      <a:lt2>
        <a:srgbClr val="EEECE1"/>
      </a:lt2>
      <a:accent1>
        <a:srgbClr val="A3C1E6"/>
      </a:accent1>
      <a:accent2>
        <a:srgbClr val="C0504D"/>
      </a:accent2>
      <a:accent3>
        <a:srgbClr val="9BBB59"/>
      </a:accent3>
      <a:accent4>
        <a:srgbClr val="8064A2"/>
      </a:accent4>
      <a:accent5>
        <a:srgbClr val="4BACC6"/>
      </a:accent5>
      <a:accent6>
        <a:srgbClr val="F79646"/>
      </a:accent6>
      <a:hlink>
        <a:srgbClr val="E36C09"/>
      </a:hlink>
      <a:folHlink>
        <a:srgbClr val="FAC0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9929B0DACDA04095D2F3AB35A50751" ma:contentTypeVersion="0" ma:contentTypeDescription="Create a new document." ma:contentTypeScope="" ma:versionID="69048006879214185c6371ad02289a1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06AB29-6379-4F65-8A7E-1E510770D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D1DD82-CAED-4B21-8DA5-926C0A2F96A1}">
  <ds:schemaRefs>
    <ds:schemaRef ds:uri="http://schemas.microsoft.com/office/2006/metadata/properties"/>
  </ds:schemaRefs>
</ds:datastoreItem>
</file>

<file path=customXml/itemProps3.xml><?xml version="1.0" encoding="utf-8"?>
<ds:datastoreItem xmlns:ds="http://schemas.openxmlformats.org/officeDocument/2006/customXml" ds:itemID="{2004C2D1-E6D4-4460-ADF4-AEF2782E6A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1158</TotalTime>
  <Words>1577</Words>
  <Application>Microsoft Office PowerPoint</Application>
  <PresentationFormat>On-screen Show (4:3)</PresentationFormat>
  <Paragraphs>149</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ICOTS Helpdesk Training</vt:lpstr>
      <vt:lpstr>Purpose</vt:lpstr>
      <vt:lpstr>Benefits</vt:lpstr>
      <vt:lpstr>Who Can Submit Tickets?</vt:lpstr>
      <vt:lpstr>Submitting Tickets</vt:lpstr>
      <vt:lpstr>Submit Ticket Via Email</vt:lpstr>
      <vt:lpstr>Slide 7</vt:lpstr>
      <vt:lpstr>Helpdesk Portal</vt:lpstr>
      <vt:lpstr>Helpdesk Portal Login</vt:lpstr>
      <vt:lpstr>Helpdesk Portal</vt:lpstr>
      <vt:lpstr>Reviewing Tickets</vt:lpstr>
      <vt:lpstr>Review Open &amp; Pending Tickets</vt:lpstr>
      <vt:lpstr>Review Solved &amp; Closed Tickets</vt:lpstr>
      <vt:lpstr>Review All State Tickets</vt:lpstr>
      <vt:lpstr>Anatomy of a Ticket</vt:lpstr>
      <vt:lpstr>Updating Tickets</vt:lpstr>
      <vt:lpstr>Update Tickets Via Email</vt:lpstr>
      <vt:lpstr>Update Tickets Via Portal</vt:lpstr>
      <vt:lpstr>Knowledge Base</vt:lpstr>
      <vt:lpstr>Search Knowledge Base</vt:lpstr>
      <vt:lpstr>Known Issues</vt:lpstr>
      <vt:lpstr>Resolved Issues</vt:lpstr>
      <vt:lpstr>Review</vt:lpstr>
      <vt:lpstr>Questions?</vt:lpstr>
    </vt:vector>
  </TitlesOfParts>
  <Company>csg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mspring</dc:creator>
  <cp:lastModifiedBy>xdonnelly</cp:lastModifiedBy>
  <cp:revision>172</cp:revision>
  <dcterms:created xsi:type="dcterms:W3CDTF">2009-07-24T13:18:35Z</dcterms:created>
  <dcterms:modified xsi:type="dcterms:W3CDTF">2011-04-28T14:21:42Z</dcterms:modified>
</cp:coreProperties>
</file>