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702" r:id="rId4"/>
    <p:sldId id="703" r:id="rId5"/>
    <p:sldId id="699" r:id="rId6"/>
    <p:sldId id="569" r:id="rId7"/>
    <p:sldId id="580" r:id="rId8"/>
    <p:sldId id="284" r:id="rId9"/>
  </p:sldIdLst>
  <p:sldSz cx="12192000" cy="6858000"/>
  <p:notesSz cx="7099300" cy="93853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dy Spring" initials="MS" lastIdx="1" clrIdx="0">
    <p:extLst>
      <p:ext uri="{19B8F6BF-5375-455C-9EA6-DF929625EA0E}">
        <p15:presenceInfo xmlns:p15="http://schemas.microsoft.com/office/powerpoint/2012/main" userId="S::mspring@interstatecompact.org::86d49a1b-350d-47d2-b7ae-919d73657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656" autoAdjust="0"/>
  </p:normalViewPr>
  <p:slideViewPr>
    <p:cSldViewPr snapToGrid="0">
      <p:cViewPr varScale="1">
        <p:scale>
          <a:sx n="75" d="100"/>
          <a:sy n="75" d="100"/>
        </p:scale>
        <p:origin x="12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9F64220E-A505-4970-B46B-198C87C1BD9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88E50232-E8ED-453E-BAED-E240A7FD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1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demo of support articles from search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50232-E8ED-453E-BAED-E240A7FD8F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warrant issuance processes vary, states must develop specific procedures for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50232-E8ED-453E-BAED-E240A7FD8F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 sz="2000" b="0" i="0" u="none" strike="noStrike" kern="1200" spc="0" baseline="0">
                <a:solidFill>
                  <a:srgbClr val="102747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Supervision type is related to ICOTS cases, special status ICOTS offenders, not specific 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4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Violation Summary Info-Outgoing Cases: </a:t>
            </a:r>
            <a:r>
              <a:rPr lang="en-US" i="1" dirty="0"/>
              <a:t> Identifies violation reports requiring retaking that trigger need for warrant submitted within a specified timeframe.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Offenders Awaiting Retaking-Outgoing Cases: </a:t>
            </a:r>
            <a:r>
              <a:rPr lang="en-US" i="1" dirty="0"/>
              <a:t>Identifies which individuals are currently pending retaking via warrant [Availability =Yes &amp; Latest Violation Response = 'Warrant Requested/Issued'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Retaking Management Dashboard:  </a:t>
            </a:r>
            <a:r>
              <a:rPr lang="en-US" i="1" dirty="0"/>
              <a:t>Also sent in biannual emails to Commissioners, this report provides a summary of retaking activity including a snapshot of current active warrants and number of individuals awaiting retaking.  This report also provides number of individuals retaken (specifying also number retransferred) during a determined timeframe. 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2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3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339A-E3D2-4FB5-8237-12EE2AC03C4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support.interstatecompact.org/hc/en-us/articles/5722369894167-FY23-Warrant-Tracking-Dashboard-February-2023-" TargetMode="External"/><Relationship Id="rId5" Type="http://schemas.openxmlformats.org/officeDocument/2006/relationships/hyperlink" Target="https://support.interstatecompact.org/hc/en-us/articles/1500000359962-Warrant-Tracking-Dashboard" TargetMode="External"/><Relationship Id="rId4" Type="http://schemas.openxmlformats.org/officeDocument/2006/relationships/hyperlink" Target="https://support.interstatecompact.org/hc/en-us/articles/6280328669847-Warrant-Status-Special-Stat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ash2.interstatecompact.org/app/main%23/dashboards/62b489d64ecdd92ae0ab27c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dash2.interstatecompact.org/app/main%23/dashboards/6308eb628fe71a2884fb9ab6" TargetMode="External"/><Relationship Id="rId5" Type="http://schemas.openxmlformats.org/officeDocument/2006/relationships/hyperlink" Target="https://dash2.interstatecompact.org/app/main%23/dashboards/5a00d1ee604bbb2220287d38" TargetMode="External"/><Relationship Id="rId4" Type="http://schemas.openxmlformats.org/officeDocument/2006/relationships/hyperlink" Target="https://dash2.interstatecompact.org/app/main#/dashboards/5bc89c7a0e2f3935480a849e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A4DC169-4993-4B1E-8950-4347355BC6A3}"/>
              </a:ext>
            </a:extLst>
          </p:cNvPr>
          <p:cNvSpPr/>
          <p:nvPr/>
        </p:nvSpPr>
        <p:spPr>
          <a:xfrm>
            <a:off x="9299732" y="0"/>
            <a:ext cx="2892267" cy="68580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33867141-BFE8-4AF0-8CDC-F95068AF5D23}"/>
              </a:ext>
            </a:extLst>
          </p:cNvPr>
          <p:cNvCxnSpPr>
            <a:cxnSpLocks/>
          </p:cNvCxnSpPr>
          <p:nvPr/>
        </p:nvCxnSpPr>
        <p:spPr>
          <a:xfrm>
            <a:off x="0" y="6495609"/>
            <a:ext cx="92997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EBF723D-A4F4-419F-A9B7-75AA050B8271}"/>
              </a:ext>
            </a:extLst>
          </p:cNvPr>
          <p:cNvSpPr/>
          <p:nvPr/>
        </p:nvSpPr>
        <p:spPr>
          <a:xfrm>
            <a:off x="1043189" y="2609850"/>
            <a:ext cx="11148810" cy="3494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3B379B-E74C-4691-8BE5-FBE0E846CB72}"/>
              </a:ext>
            </a:extLst>
          </p:cNvPr>
          <p:cNvGrpSpPr/>
          <p:nvPr/>
        </p:nvGrpSpPr>
        <p:grpSpPr>
          <a:xfrm>
            <a:off x="1592510" y="3434334"/>
            <a:ext cx="9723190" cy="2192859"/>
            <a:chOff x="810520" y="1955982"/>
            <a:chExt cx="9723190" cy="21928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41E572-75DE-459D-A703-6B6847D7931B}"/>
                </a:ext>
              </a:extLst>
            </p:cNvPr>
            <p:cNvSpPr txBox="1"/>
            <p:nvPr/>
          </p:nvSpPr>
          <p:spPr>
            <a:xfrm>
              <a:off x="810520" y="1955982"/>
              <a:ext cx="9723190" cy="147732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4800" dirty="0">
                  <a:solidFill>
                    <a:srgbClr val="102747"/>
                  </a:solidFill>
                  <a:latin typeface="Garamond" panose="02020404030301010803" pitchFamily="18" charset="0"/>
                </a:rPr>
                <a:t>Warrant Management Dashboard Training February 2023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E15474-EB57-4BE6-A0DE-6F17AC4329AD}"/>
                </a:ext>
              </a:extLst>
            </p:cNvPr>
            <p:cNvSpPr txBox="1"/>
            <p:nvPr/>
          </p:nvSpPr>
          <p:spPr>
            <a:xfrm>
              <a:off x="810520" y="3717954"/>
              <a:ext cx="806342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102747"/>
                  </a:solidFill>
                  <a:latin typeface="Garamond" panose="02020404030301010803" pitchFamily="18" charset="0"/>
                </a:rPr>
                <a:t>Interstate Commission for Adult Offender Supervision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EC4867-BBC1-4B30-8F0D-2830056F8454}"/>
                </a:ext>
              </a:extLst>
            </p:cNvPr>
            <p:cNvCxnSpPr>
              <a:cxnSpLocks/>
            </p:cNvCxnSpPr>
            <p:nvPr/>
          </p:nvCxnSpPr>
          <p:spPr>
            <a:xfrm>
              <a:off x="810520" y="3575631"/>
              <a:ext cx="80634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7DFAF3-7A6F-483E-9BBB-030930CF6727}"/>
              </a:ext>
            </a:extLst>
          </p:cNvPr>
          <p:cNvCxnSpPr>
            <a:cxnSpLocks/>
          </p:cNvCxnSpPr>
          <p:nvPr/>
        </p:nvCxnSpPr>
        <p:spPr>
          <a:xfrm>
            <a:off x="9299732" y="6495609"/>
            <a:ext cx="856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ICAO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81" y="1856436"/>
            <a:ext cx="1459841" cy="14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10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0" y="2032922"/>
            <a:ext cx="4760685" cy="2736398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9D98-9AE7-44E7-8F60-792F27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36B81-E366-40A1-A22C-E23DE020F5B1}"/>
              </a:ext>
            </a:extLst>
          </p:cNvPr>
          <p:cNvCxnSpPr/>
          <p:nvPr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19ADDA-F337-4788-86F1-266D567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760900"/>
            <a:ext cx="3751796" cy="1336200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 Objectives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EAB450-4F3F-492D-9E02-777E3AE49528}"/>
              </a:ext>
            </a:extLst>
          </p:cNvPr>
          <p:cNvSpPr txBox="1">
            <a:spLocks/>
          </p:cNvSpPr>
          <p:nvPr/>
        </p:nvSpPr>
        <p:spPr>
          <a:xfrm>
            <a:off x="5170260" y="2274915"/>
            <a:ext cx="7049142" cy="256993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 sz="2000" b="0" i="0" u="none" strike="noStrike" kern="1200" spc="0" baseline="0">
                <a:solidFill>
                  <a:srgbClr val="102747"/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rgbClr val="102747"/>
                </a:solidFill>
              </a:rPr>
              <a:t>Today you will learn about: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Warrant Status Functionality &amp; FAQ’s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Warrant Management Dashboard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Complimenting Dashboards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Benefits of warrant tools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2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4D95-F16D-CFA1-867B-396377E7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53180"/>
            <a:ext cx="10515600" cy="1325563"/>
          </a:xfrm>
        </p:spPr>
        <p:txBody>
          <a:bodyPr/>
          <a:lstStyle/>
          <a:p>
            <a:r>
              <a:rPr lang="en-US" dirty="0"/>
              <a:t>Warrant Status Support Site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D96D6-0DD2-AB2F-5802-45DF6FD3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2" y="1236132"/>
            <a:ext cx="10879667" cy="5342467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4"/>
              </a:rPr>
              <a:t>Warrant Status-Special Status</a:t>
            </a:r>
            <a:r>
              <a:rPr lang="en-US" dirty="0"/>
              <a:t>:  Details technical specifications of the warrant status. </a:t>
            </a:r>
          </a:p>
          <a:p>
            <a:pPr lvl="1"/>
            <a:r>
              <a:rPr lang="en-US" dirty="0"/>
              <a:t>Screen shots</a:t>
            </a:r>
          </a:p>
          <a:p>
            <a:pPr lvl="1"/>
            <a:r>
              <a:rPr lang="en-US" dirty="0"/>
              <a:t>What fields are available (mandatory &amp; non-mandatory)</a:t>
            </a:r>
          </a:p>
          <a:p>
            <a:pPr lvl="1"/>
            <a:r>
              <a:rPr lang="en-US" dirty="0"/>
              <a:t>Activity triggers</a:t>
            </a:r>
          </a:p>
          <a:p>
            <a:pPr lvl="1"/>
            <a:r>
              <a:rPr lang="en-US" dirty="0"/>
              <a:t>Email details &amp; timeframes</a:t>
            </a:r>
          </a:p>
          <a:p>
            <a:pPr lvl="1"/>
            <a:r>
              <a:rPr lang="en-US" dirty="0"/>
              <a:t>Q &amp; A</a:t>
            </a:r>
          </a:p>
          <a:p>
            <a:r>
              <a:rPr lang="en-US" dirty="0">
                <a:hlinkClick r:id="rId5"/>
              </a:rPr>
              <a:t>Warrant Tracking Dashboard</a:t>
            </a:r>
            <a:r>
              <a:rPr lang="en-US" dirty="0"/>
              <a:t>:  Provides description and details of dashboard.</a:t>
            </a:r>
          </a:p>
          <a:p>
            <a:pPr lvl="1"/>
            <a:r>
              <a:rPr lang="en-US" dirty="0"/>
              <a:t>Why warrant tracking is important</a:t>
            </a:r>
          </a:p>
          <a:p>
            <a:pPr lvl="1"/>
            <a:r>
              <a:rPr lang="en-US" dirty="0"/>
              <a:t>What data the dashboard provides (both at a glance &amp; export details)</a:t>
            </a:r>
          </a:p>
          <a:p>
            <a:pPr lvl="1"/>
            <a:r>
              <a:rPr lang="en-US" dirty="0"/>
              <a:t>Complimenting reports available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300" dirty="0">
                <a:hlinkClick r:id="rId6"/>
              </a:rPr>
              <a:t>https://support.interstatecompact.org/hc/en-us/articles/5722369894167-FY23-Warrant-Tracking-Dashboard-February-2023-</a:t>
            </a:r>
            <a:endParaRPr lang="en-US" sz="1300" dirty="0"/>
          </a:p>
          <a:p>
            <a:pPr marL="457200" lvl="1" indent="0">
              <a:buNone/>
            </a:pPr>
            <a:endParaRPr lang="en-US" sz="1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CF095D-99A6-2F82-4CB5-96D446A193EC}"/>
              </a:ext>
            </a:extLst>
          </p:cNvPr>
          <p:cNvSpPr/>
          <p:nvPr/>
        </p:nvSpPr>
        <p:spPr>
          <a:xfrm>
            <a:off x="0" y="365125"/>
            <a:ext cx="275771" cy="70167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29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EB8C8-E6DC-00B7-BCFC-0805EF39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53180"/>
            <a:ext cx="10515600" cy="1325563"/>
          </a:xfrm>
        </p:spPr>
        <p:txBody>
          <a:bodyPr/>
          <a:lstStyle/>
          <a:p>
            <a:r>
              <a:rPr lang="en-US" dirty="0"/>
              <a:t>Warrant Status/Tracking State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DA9E-6233-853F-6F52-475ADF675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464733"/>
            <a:ext cx="10905067" cy="4712230"/>
          </a:xfrm>
        </p:spPr>
        <p:txBody>
          <a:bodyPr/>
          <a:lstStyle/>
          <a:p>
            <a:r>
              <a:rPr lang="en-US" dirty="0"/>
              <a:t>Develop &amp; enforce internal procedures for warrant entries</a:t>
            </a:r>
          </a:p>
          <a:p>
            <a:pPr lvl="1"/>
            <a:r>
              <a:rPr lang="en-US" dirty="0"/>
              <a:t>Which users are authorized to use the feature</a:t>
            </a:r>
          </a:p>
          <a:p>
            <a:pPr lvl="1"/>
            <a:r>
              <a:rPr lang="en-US" dirty="0"/>
              <a:t>What fields are expected to be completed and in what timeframe(s)</a:t>
            </a:r>
          </a:p>
          <a:p>
            <a:pPr lvl="1"/>
            <a:r>
              <a:rPr lang="en-US" dirty="0"/>
              <a:t>Documentation expectations, including for information obtained from non-ICOTS users (for example, some states obtain NCIC verification through external partners such as sheriff's offices)</a:t>
            </a:r>
          </a:p>
          <a:p>
            <a:pPr lvl="1"/>
            <a:endParaRPr lang="en-US" dirty="0"/>
          </a:p>
          <a:p>
            <a:r>
              <a:rPr lang="en-US" dirty="0"/>
              <a:t>Perform regular audits (using Warrant Tracking Dashboard)</a:t>
            </a:r>
          </a:p>
          <a:p>
            <a:pPr lvl="1"/>
            <a:r>
              <a:rPr lang="en-US" dirty="0"/>
              <a:t>Conduct ‘Warrant checks’ ensuring previously issued warrants remain active thus ensuring ICOTS data is ACCURATE (</a:t>
            </a:r>
            <a:r>
              <a:rPr lang="en-US" i="1" dirty="0"/>
              <a:t>don’t forget to document!)</a:t>
            </a:r>
            <a:endParaRPr lang="en-US" dirty="0"/>
          </a:p>
          <a:p>
            <a:pPr lvl="1"/>
            <a:r>
              <a:rPr lang="en-US" dirty="0"/>
              <a:t>Ensure warrant status tool is utilized appropriately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1B6D5-23C2-D9F5-35F3-BFDFB8B0DAEC}"/>
              </a:ext>
            </a:extLst>
          </p:cNvPr>
          <p:cNvSpPr/>
          <p:nvPr/>
        </p:nvSpPr>
        <p:spPr>
          <a:xfrm>
            <a:off x="0" y="365125"/>
            <a:ext cx="275771" cy="70167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82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ADDA-F337-4788-86F1-266D567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58550" cy="701675"/>
          </a:xfrm>
        </p:spPr>
        <p:txBody>
          <a:bodyPr lIns="0" tIns="0" rIns="0" bIns="0" anchor="ctr">
            <a:normAutofit/>
          </a:bodyPr>
          <a:lstStyle/>
          <a:p>
            <a:r>
              <a:rPr lang="en-US" sz="4000" dirty="0"/>
              <a:t>Warrant Management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0" y="365125"/>
            <a:ext cx="275771" cy="70167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9D98-9AE7-44E7-8F60-792F27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36B81-E366-40A1-A22C-E23DE020F5B1}"/>
              </a:ext>
            </a:extLst>
          </p:cNvPr>
          <p:cNvCxnSpPr/>
          <p:nvPr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762117-9E83-4EE4-B42A-4B235E78DB35}"/>
              </a:ext>
            </a:extLst>
          </p:cNvPr>
          <p:cNvSpPr txBox="1">
            <a:spLocks/>
          </p:cNvSpPr>
          <p:nvPr/>
        </p:nvSpPr>
        <p:spPr>
          <a:xfrm>
            <a:off x="275771" y="1296941"/>
            <a:ext cx="6251121" cy="49037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Shows records for ALL TIME</a:t>
            </a:r>
          </a:p>
          <a:p>
            <a:pPr lvl="2"/>
            <a:r>
              <a:rPr lang="en-US" sz="2400" dirty="0"/>
              <a:t>In screen filters allow filter by warrant status (active, withdrawn, executed) and initiating activity type</a:t>
            </a:r>
          </a:p>
          <a:p>
            <a:pPr lvl="2"/>
            <a:r>
              <a:rPr lang="en-US" sz="2400" dirty="0"/>
              <a:t>Export and filter for specific timeframe data</a:t>
            </a:r>
          </a:p>
          <a:p>
            <a:pPr marL="355600" lvl="2" indent="0">
              <a:buNone/>
            </a:pPr>
            <a:endParaRPr lang="en-US" sz="2400" dirty="0"/>
          </a:p>
          <a:p>
            <a:pPr lvl="1"/>
            <a:r>
              <a:rPr lang="en-US" sz="2800" dirty="0"/>
              <a:t>Warrant creation &amp; update records</a:t>
            </a:r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961CB-27BE-4DFA-BECB-D929D1E75F90}"/>
              </a:ext>
            </a:extLst>
          </p:cNvPr>
          <p:cNvSpPr txBox="1"/>
          <p:nvPr/>
        </p:nvSpPr>
        <p:spPr>
          <a:xfrm>
            <a:off x="6727371" y="5478236"/>
            <a:ext cx="482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https://dash2.interstatecompact.org/app/main%23/dashboards/62b489d64ecdd92ae0ab27cf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020591-90E0-187E-91F6-B2A6EEE3D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702" y="1333553"/>
            <a:ext cx="5612429" cy="332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FC4B2-DBBC-4C6A-191A-4F7B560B1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3192204"/>
            <a:ext cx="5482172" cy="253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49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C569CE-AFD4-47E4-9CA4-59538496BE0C}"/>
              </a:ext>
            </a:extLst>
          </p:cNvPr>
          <p:cNvSpPr/>
          <p:nvPr/>
        </p:nvSpPr>
        <p:spPr>
          <a:xfrm>
            <a:off x="5280338" y="0"/>
            <a:ext cx="6911664" cy="6857993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9D98-9AE7-44E7-8F60-792F27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noFill/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A34FCC-159E-43A0-B7A2-6960C2497FE6}"/>
              </a:ext>
            </a:extLst>
          </p:cNvPr>
          <p:cNvGrpSpPr/>
          <p:nvPr/>
        </p:nvGrpSpPr>
        <p:grpSpPr>
          <a:xfrm>
            <a:off x="5618747" y="451990"/>
            <a:ext cx="6364706" cy="4706204"/>
            <a:chOff x="5805715" y="911464"/>
            <a:chExt cx="5604968" cy="41000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C28CC65-4B8A-4DA5-B414-F7C64BDA33D6}"/>
                </a:ext>
              </a:extLst>
            </p:cNvPr>
            <p:cNvGrpSpPr/>
            <p:nvPr/>
          </p:nvGrpSpPr>
          <p:grpSpPr>
            <a:xfrm>
              <a:off x="5805715" y="911464"/>
              <a:ext cx="5604967" cy="813670"/>
              <a:chOff x="5805715" y="650769"/>
              <a:chExt cx="5604967" cy="81367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CF289BA-4F2A-4AEB-A175-1F0661BC0534}"/>
                  </a:ext>
                </a:extLst>
              </p:cNvPr>
              <p:cNvSpPr/>
              <p:nvPr/>
            </p:nvSpPr>
            <p:spPr>
              <a:xfrm>
                <a:off x="5805715" y="650769"/>
                <a:ext cx="469615" cy="813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4000" b="1" dirty="0">
                    <a:solidFill>
                      <a:srgbClr val="102747"/>
                    </a:solidFill>
                    <a:latin typeface="+mj-lt"/>
                    <a:ea typeface="+mj-ea"/>
                    <a:cs typeface="+mj-cs"/>
                  </a:rPr>
                  <a:t>∙</a:t>
                </a:r>
              </a:p>
            </p:txBody>
          </p:sp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9864AAE-8196-49EA-AAC2-02573C3FAC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2316" y="764071"/>
                <a:ext cx="4958366" cy="6426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200" dirty="0">
                    <a:solidFill>
                      <a:schemeClr val="bg1"/>
                    </a:solidFill>
                  </a:rPr>
                  <a:t>No ability to sort by supervision type</a:t>
                </a:r>
              </a:p>
              <a:p>
                <a:pPr algn="just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chemeClr val="bg1"/>
                    </a:solidFill>
                  </a:rPr>
                  <a:t>Export to filter by user email address</a:t>
                </a:r>
              </a:p>
            </p:txBody>
          </p:sp>
        </p:grp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1D7DDDF0-EBE6-4A40-AC39-059294E8487E}"/>
                </a:ext>
              </a:extLst>
            </p:cNvPr>
            <p:cNvSpPr txBox="1">
              <a:spLocks/>
            </p:cNvSpPr>
            <p:nvPr/>
          </p:nvSpPr>
          <p:spPr>
            <a:xfrm>
              <a:off x="6452316" y="3979180"/>
              <a:ext cx="4958366" cy="5898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ClrTx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200" dirty="0">
                  <a:solidFill>
                    <a:schemeClr val="bg1"/>
                  </a:solidFill>
                </a:rPr>
                <a:t>Only 1 warrant record active at any given time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Ø"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200" dirty="0">
                  <a:solidFill>
                    <a:schemeClr val="bg1"/>
                  </a:solidFill>
                </a:rPr>
                <a:t>Note additional warrants in comments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5C5F162-B193-42F7-92B8-CC3292786192}"/>
                </a:ext>
              </a:extLst>
            </p:cNvPr>
            <p:cNvGrpSpPr/>
            <p:nvPr/>
          </p:nvGrpSpPr>
          <p:grpSpPr>
            <a:xfrm>
              <a:off x="5805715" y="3338889"/>
              <a:ext cx="5604968" cy="1549950"/>
              <a:chOff x="5805715" y="3570032"/>
              <a:chExt cx="5604968" cy="154995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601086-027A-40D6-9C00-9CE126EE4542}"/>
                  </a:ext>
                </a:extLst>
              </p:cNvPr>
              <p:cNvSpPr/>
              <p:nvPr/>
            </p:nvSpPr>
            <p:spPr>
              <a:xfrm>
                <a:off x="5805715" y="4165883"/>
                <a:ext cx="469615" cy="954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4000" b="1" dirty="0">
                    <a:solidFill>
                      <a:srgbClr val="102747"/>
                    </a:solidFill>
                  </a:rPr>
                  <a:t>∙</a:t>
                </a:r>
              </a:p>
            </p:txBody>
          </p:sp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82A8A580-6D58-4C41-A349-D8D423A65E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2317" y="3570032"/>
                <a:ext cx="4958366" cy="29494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Tx/>
                  <a:buNone/>
                  <a:defRPr sz="2000" b="0" i="0" u="none" strike="noStrike" kern="1200" spc="0" baseline="0">
                    <a:solidFill>
                      <a:srgbClr val="102747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3A79EB94-58A2-4233-B470-1E9689239953}"/>
                </a:ext>
              </a:extLst>
            </p:cNvPr>
            <p:cNvSpPr txBox="1">
              <a:spLocks/>
            </p:cNvSpPr>
            <p:nvPr/>
          </p:nvSpPr>
          <p:spPr>
            <a:xfrm>
              <a:off x="6452317" y="4716550"/>
              <a:ext cx="4958366" cy="29494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ClrTx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0" y="2032922"/>
            <a:ext cx="4760685" cy="2736398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019ADDA-F337-4788-86F1-266D567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431804"/>
            <a:ext cx="3751796" cy="1994392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Warrant Report 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7A59D-759E-C4E1-A317-4AAFAB12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600" y="1551023"/>
            <a:ext cx="2500612" cy="210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F4A32-FA12-44A2-B7E6-37CBEB596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519" y="4768273"/>
            <a:ext cx="3226275" cy="2082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192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5DB1D2-D03B-4C85-92F4-B243CC8DD3EA}"/>
              </a:ext>
            </a:extLst>
          </p:cNvPr>
          <p:cNvSpPr/>
          <p:nvPr/>
        </p:nvSpPr>
        <p:spPr>
          <a:xfrm>
            <a:off x="476250" y="1371601"/>
            <a:ext cx="3520516" cy="4970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6A1CFF-AF5A-415E-9EC8-DBE00D669E74}"/>
              </a:ext>
            </a:extLst>
          </p:cNvPr>
          <p:cNvSpPr/>
          <p:nvPr/>
        </p:nvSpPr>
        <p:spPr>
          <a:xfrm>
            <a:off x="8189860" y="1371601"/>
            <a:ext cx="3544944" cy="4903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2E2AA6-DF87-4D02-985D-FC2A9DFF43ED}"/>
              </a:ext>
            </a:extLst>
          </p:cNvPr>
          <p:cNvSpPr/>
          <p:nvPr/>
        </p:nvSpPr>
        <p:spPr>
          <a:xfrm>
            <a:off x="4331154" y="1371601"/>
            <a:ext cx="3594736" cy="4903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36B81-E366-40A1-A22C-E23DE020F5B1}"/>
              </a:ext>
            </a:extLst>
          </p:cNvPr>
          <p:cNvCxnSpPr/>
          <p:nvPr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5925636-1E78-40AC-96FD-A98C52E9B033}"/>
              </a:ext>
            </a:extLst>
          </p:cNvPr>
          <p:cNvSpPr txBox="1">
            <a:spLocks/>
          </p:cNvSpPr>
          <p:nvPr/>
        </p:nvSpPr>
        <p:spPr>
          <a:xfrm>
            <a:off x="4521332" y="2569389"/>
            <a:ext cx="3074762" cy="35395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B38B93-4C6B-402E-941E-8FF6E86E7641}"/>
              </a:ext>
            </a:extLst>
          </p:cNvPr>
          <p:cNvSpPr txBox="1"/>
          <p:nvPr/>
        </p:nvSpPr>
        <p:spPr>
          <a:xfrm>
            <a:off x="719756" y="1723509"/>
            <a:ext cx="304269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02747"/>
                </a:solidFill>
                <a:hlinkClick r:id="rId4"/>
              </a:rPr>
              <a:t>Violation Summary</a:t>
            </a:r>
            <a:endParaRPr lang="en-US" sz="2800" b="1" dirty="0">
              <a:solidFill>
                <a:srgbClr val="102747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53ED25-81D8-47BC-8DFB-F810046E8BFD}"/>
              </a:ext>
            </a:extLst>
          </p:cNvPr>
          <p:cNvSpPr txBox="1"/>
          <p:nvPr/>
        </p:nvSpPr>
        <p:spPr>
          <a:xfrm>
            <a:off x="4701772" y="1723509"/>
            <a:ext cx="288829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02747"/>
                </a:solidFill>
                <a:hlinkClick r:id="rId5"/>
              </a:rPr>
              <a:t>Awaiting Retaking</a:t>
            </a:r>
            <a:endParaRPr lang="en-US" sz="2800" b="1" dirty="0">
              <a:solidFill>
                <a:srgbClr val="102747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7095C3-96E3-4F70-9DC1-DB96F3ABA7EE}"/>
              </a:ext>
            </a:extLst>
          </p:cNvPr>
          <p:cNvSpPr txBox="1"/>
          <p:nvPr/>
        </p:nvSpPr>
        <p:spPr>
          <a:xfrm>
            <a:off x="8181620" y="1754287"/>
            <a:ext cx="35614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02747"/>
                </a:solidFill>
                <a:hlinkClick r:id="rId6"/>
              </a:rPr>
              <a:t>Retaking Management</a:t>
            </a:r>
            <a:endParaRPr lang="en-US" sz="2800" b="1" dirty="0">
              <a:solidFill>
                <a:srgbClr val="102747"/>
              </a:solidFill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1A67359D-BA6B-4544-B54A-4B59012C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58550" cy="701675"/>
          </a:xfrm>
        </p:spPr>
        <p:txBody>
          <a:bodyPr lIns="0" tIns="0" rIns="0" bIns="0" anchor="ctr">
            <a:normAutofit/>
          </a:bodyPr>
          <a:lstStyle/>
          <a:p>
            <a:r>
              <a:rPr lang="en-US" sz="4000" dirty="0"/>
              <a:t>Complimenting Reports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20FB99B-6271-4121-B6ED-EF6AD4F39B0A}"/>
              </a:ext>
            </a:extLst>
          </p:cNvPr>
          <p:cNvSpPr/>
          <p:nvPr/>
        </p:nvSpPr>
        <p:spPr>
          <a:xfrm>
            <a:off x="0" y="365125"/>
            <a:ext cx="275771" cy="70167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7E838-C266-8661-10DF-5D98DF292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6068" y="2795464"/>
            <a:ext cx="3646703" cy="1933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3C3FD7-34CF-E9A6-F3C6-EC69ECF9F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8216" y="2524344"/>
            <a:ext cx="3617673" cy="2733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557565-06F7-63EF-946E-0A7CC9B2AA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50" y="2469569"/>
            <a:ext cx="3544945" cy="3016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99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A4DC169-4993-4B1E-8950-4347355BC6A3}"/>
              </a:ext>
            </a:extLst>
          </p:cNvPr>
          <p:cNvSpPr/>
          <p:nvPr/>
        </p:nvSpPr>
        <p:spPr>
          <a:xfrm>
            <a:off x="2" y="0"/>
            <a:ext cx="41365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BF723D-A4F4-419F-A9B7-75AA050B8271}"/>
              </a:ext>
            </a:extLst>
          </p:cNvPr>
          <p:cNvSpPr/>
          <p:nvPr/>
        </p:nvSpPr>
        <p:spPr>
          <a:xfrm>
            <a:off x="0" y="3788229"/>
            <a:ext cx="8665023" cy="246743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3B379B-E74C-4691-8BE5-FBE0E846CB72}"/>
              </a:ext>
            </a:extLst>
          </p:cNvPr>
          <p:cNvGrpSpPr/>
          <p:nvPr/>
        </p:nvGrpSpPr>
        <p:grpSpPr>
          <a:xfrm>
            <a:off x="634567" y="4202513"/>
            <a:ext cx="7064945" cy="1577308"/>
            <a:chOff x="810519" y="2509978"/>
            <a:chExt cx="8564499" cy="15773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41E572-75DE-459D-A703-6B6847D7931B}"/>
                </a:ext>
              </a:extLst>
            </p:cNvPr>
            <p:cNvSpPr txBox="1"/>
            <p:nvPr/>
          </p:nvSpPr>
          <p:spPr>
            <a:xfrm>
              <a:off x="810520" y="2509978"/>
              <a:ext cx="8063425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Thank You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E15474-EB57-4BE6-A0DE-6F17AC4329AD}"/>
                </a:ext>
              </a:extLst>
            </p:cNvPr>
            <p:cNvSpPr txBox="1"/>
            <p:nvPr/>
          </p:nvSpPr>
          <p:spPr>
            <a:xfrm>
              <a:off x="810519" y="3717954"/>
              <a:ext cx="856449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Garamond" panose="02020404030301010803" pitchFamily="18" charset="0"/>
                </a:rPr>
                <a:t>Interstate Compact for Adult Offender Supervision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EC4867-BBC1-4B30-8F0D-2830056F8454}"/>
                </a:ext>
              </a:extLst>
            </p:cNvPr>
            <p:cNvCxnSpPr>
              <a:cxnSpLocks/>
            </p:cNvCxnSpPr>
            <p:nvPr/>
          </p:nvCxnSpPr>
          <p:spPr>
            <a:xfrm>
              <a:off x="810520" y="3575631"/>
              <a:ext cx="80634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3" descr="ICAO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81" y="1856436"/>
            <a:ext cx="1459841" cy="14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298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8470</TotalTime>
  <Words>477</Words>
  <Application>Microsoft Office PowerPoint</Application>
  <PresentationFormat>Widescreen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Wingdings</vt:lpstr>
      <vt:lpstr>Office Theme</vt:lpstr>
      <vt:lpstr>PowerPoint Presentation</vt:lpstr>
      <vt:lpstr>Presentation Objectives</vt:lpstr>
      <vt:lpstr>Warrant Status Support Site Links</vt:lpstr>
      <vt:lpstr>Warrant Status/Tracking State Responsibilities</vt:lpstr>
      <vt:lpstr>Warrant Management Dashboard</vt:lpstr>
      <vt:lpstr>Warrant Report Limitations</vt:lpstr>
      <vt:lpstr>Complimenting Reports</vt:lpstr>
      <vt:lpstr>PowerPoint Presentation</vt:lpstr>
    </vt:vector>
  </TitlesOfParts>
  <Company>Interstate Commission for Adult Offender Supervision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mspring</dc:creator>
  <cp:lastModifiedBy>Mindy Spring</cp:lastModifiedBy>
  <cp:revision>264</cp:revision>
  <cp:lastPrinted>2022-05-16T15:52:42Z</cp:lastPrinted>
  <dcterms:created xsi:type="dcterms:W3CDTF">2021-02-03T13:23:19Z</dcterms:created>
  <dcterms:modified xsi:type="dcterms:W3CDTF">2023-02-16T18:49:39Z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C2A1CD06-20EA-49AE-9962-D982504CB2D9</vt:lpwstr>
  </property>
  <property fmtid="{D5CDD505-2E9C-101B-9397-08002B2CF9AE}" pid="3" name="ArticulatePath">
    <vt:lpwstr>FebCompactStaff</vt:lpwstr>
  </property>
  <property fmtid="{D5CDD505-2E9C-101B-9397-08002B2CF9AE}" pid="4" name="IsExistingPresentation">
    <vt:lpwstr>Yes</vt:lpwstr>
  </property>
  <property fmtid="{D5CDD505-2E9C-101B-9397-08002B2CF9AE}" pid="5" name="PresentationVersion">
    <vt:lpwstr>2.1</vt:lpwstr>
  </property>
</Properties>
</file>