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notesSlides/notesSlide50.xml" ContentType="application/vnd.openxmlformats-officedocument.presentationml.notesSlide+xml"/>
  <Override PartName="/ppt/tags/tag5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3.xml" ContentType="application/vnd.openxmlformats-officedocument.presentationml.notesSlide+xml"/>
  <Override PartName="/ppt/tags/tag74.xml" ContentType="application/vnd.openxmlformats-officedocument.presentationml.tags+xml"/>
  <Override PartName="/ppt/notesSlides/notesSlide64.xml" ContentType="application/vnd.openxmlformats-officedocument.presentationml.notesSlide+xml"/>
  <Override PartName="/ppt/tags/tag75.xml" ContentType="application/vnd.openxmlformats-officedocument.presentationml.tags+xml"/>
  <Override PartName="/ppt/notesSlides/notesSlide6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66.xml" ContentType="application/vnd.openxmlformats-officedocument.presentationml.notesSlide+xml"/>
  <Override PartName="/ppt/tags/tag78.xml" ContentType="application/vnd.openxmlformats-officedocument.presentationml.tags+xml"/>
  <Override PartName="/ppt/notesSlides/notesSlide6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68.xml" ContentType="application/vnd.openxmlformats-officedocument.presentationml.notesSlide+xml"/>
  <Override PartName="/ppt/tags/tag81.xml" ContentType="application/vnd.openxmlformats-officedocument.presentationml.tags+xml"/>
  <Override PartName="/ppt/notesSlides/notesSlide69.xml" ContentType="application/vnd.openxmlformats-officedocument.presentationml.notesSlide+xml"/>
  <Override PartName="/ppt/tags/tag82.xml" ContentType="application/vnd.openxmlformats-officedocument.presentationml.tags+xml"/>
  <Override PartName="/ppt/notesSlides/notesSlide7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71.xml" ContentType="application/vnd.openxmlformats-officedocument.presentationml.notesSlide+xml"/>
  <Override PartName="/ppt/tags/tag85.xml" ContentType="application/vnd.openxmlformats-officedocument.presentationml.tags+xml"/>
  <Override PartName="/ppt/notesSlides/notesSlide72.xml" ContentType="application/vnd.openxmlformats-officedocument.presentationml.notesSlide+xml"/>
  <Override PartName="/ppt/tags/tag86.xml" ContentType="application/vnd.openxmlformats-officedocument.presentationml.tags+xml"/>
  <Override PartName="/ppt/notesSlides/notesSlide73.xml" ContentType="application/vnd.openxmlformats-officedocument.presentationml.notesSlide+xml"/>
  <Override PartName="/ppt/tags/tag87.xml" ContentType="application/vnd.openxmlformats-officedocument.presentationml.tags+xml"/>
  <Override PartName="/ppt/notesSlides/notesSlide74.xml" ContentType="application/vnd.openxmlformats-officedocument.presentationml.notesSlide+xml"/>
  <Override PartName="/ppt/tags/tag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256" r:id="rId5"/>
    <p:sldId id="259" r:id="rId6"/>
    <p:sldId id="257" r:id="rId7"/>
    <p:sldId id="258" r:id="rId8"/>
    <p:sldId id="335" r:id="rId9"/>
    <p:sldId id="260" r:id="rId10"/>
    <p:sldId id="261" r:id="rId11"/>
    <p:sldId id="263" r:id="rId12"/>
    <p:sldId id="262" r:id="rId13"/>
    <p:sldId id="264" r:id="rId14"/>
    <p:sldId id="265" r:id="rId15"/>
    <p:sldId id="266" r:id="rId16"/>
    <p:sldId id="267" r:id="rId17"/>
    <p:sldId id="268" r:id="rId18"/>
    <p:sldId id="269" r:id="rId19"/>
    <p:sldId id="270" r:id="rId20"/>
    <p:sldId id="271" r:id="rId21"/>
    <p:sldId id="272" r:id="rId22"/>
    <p:sldId id="273" r:id="rId23"/>
    <p:sldId id="354" r:id="rId24"/>
    <p:sldId id="275" r:id="rId25"/>
    <p:sldId id="276" r:id="rId26"/>
    <p:sldId id="277" r:id="rId27"/>
    <p:sldId id="278" r:id="rId28"/>
    <p:sldId id="279" r:id="rId29"/>
    <p:sldId id="280" r:id="rId30"/>
    <p:sldId id="281" r:id="rId31"/>
    <p:sldId id="282" r:id="rId32"/>
    <p:sldId id="283" r:id="rId33"/>
    <p:sldId id="284" r:id="rId34"/>
    <p:sldId id="355" r:id="rId35"/>
    <p:sldId id="286" r:id="rId36"/>
    <p:sldId id="288" r:id="rId37"/>
    <p:sldId id="289" r:id="rId38"/>
    <p:sldId id="290" r:id="rId39"/>
    <p:sldId id="295" r:id="rId40"/>
    <p:sldId id="291" r:id="rId41"/>
    <p:sldId id="357" r:id="rId42"/>
    <p:sldId id="294" r:id="rId43"/>
    <p:sldId id="358" r:id="rId44"/>
    <p:sldId id="297" r:id="rId45"/>
    <p:sldId id="300" r:id="rId46"/>
    <p:sldId id="359" r:id="rId47"/>
    <p:sldId id="299" r:id="rId48"/>
    <p:sldId id="301" r:id="rId49"/>
    <p:sldId id="302" r:id="rId50"/>
    <p:sldId id="303" r:id="rId51"/>
    <p:sldId id="304" r:id="rId52"/>
    <p:sldId id="305" r:id="rId53"/>
    <p:sldId id="360" r:id="rId54"/>
    <p:sldId id="307" r:id="rId55"/>
    <p:sldId id="308" r:id="rId56"/>
    <p:sldId id="309" r:id="rId57"/>
    <p:sldId id="334" r:id="rId58"/>
    <p:sldId id="310" r:id="rId59"/>
    <p:sldId id="333" r:id="rId60"/>
    <p:sldId id="347" r:id="rId61"/>
    <p:sldId id="361" r:id="rId62"/>
    <p:sldId id="362" r:id="rId63"/>
    <p:sldId id="363" r:id="rId64"/>
    <p:sldId id="364" r:id="rId65"/>
    <p:sldId id="351" r:id="rId66"/>
    <p:sldId id="311" r:id="rId67"/>
    <p:sldId id="346" r:id="rId68"/>
    <p:sldId id="312" r:id="rId69"/>
    <p:sldId id="340" r:id="rId70"/>
    <p:sldId id="342" r:id="rId71"/>
    <p:sldId id="343" r:id="rId72"/>
    <p:sldId id="316" r:id="rId73"/>
    <p:sldId id="317" r:id="rId74"/>
    <p:sldId id="318" r:id="rId75"/>
    <p:sldId id="319" r:id="rId76"/>
    <p:sldId id="322" r:id="rId77"/>
    <p:sldId id="321" r:id="rId78"/>
    <p:sldId id="323" r:id="rId79"/>
    <p:sldId id="324" r:id="rId80"/>
    <p:sldId id="325" r:id="rId81"/>
    <p:sldId id="326" r:id="rId82"/>
    <p:sldId id="356" r:id="rId83"/>
    <p:sldId id="337" r:id="rId84"/>
    <p:sldId id="332" r:id="rId85"/>
    <p:sldId id="336" r:id="rId86"/>
    <p:sldId id="327" r:id="rId87"/>
    <p:sldId id="328" r:id="rId88"/>
    <p:sldId id="329" r:id="rId89"/>
    <p:sldId id="330" r:id="rId90"/>
    <p:sldId id="320" r:id="rId91"/>
  </p:sldIdLst>
  <p:sldSz cx="9144000" cy="6858000" type="screen4x3"/>
  <p:notesSz cx="7315200" cy="9601200"/>
  <p:custDataLst>
    <p:tags r:id="rId9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15" autoAdjust="0"/>
  </p:normalViewPr>
  <p:slideViewPr>
    <p:cSldViewPr>
      <p:cViewPr varScale="1">
        <p:scale>
          <a:sx n="69" d="100"/>
          <a:sy n="69" d="100"/>
        </p:scale>
        <p:origin x="217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38AE1-2D3D-4D26-AFD2-EF0FCFB5DAA5}" type="doc">
      <dgm:prSet loTypeId="urn:microsoft.com/office/officeart/2005/8/layout/bProcess2" loCatId="process" qsTypeId="urn:microsoft.com/office/officeart/2005/8/quickstyle/simple1" qsCatId="simple" csTypeId="urn:microsoft.com/office/officeart/2005/8/colors/accent1_2" csCatId="accent1" phldr="1"/>
      <dgm:spPr/>
    </dgm:pt>
    <dgm:pt modelId="{5714143D-48F9-4F12-8B66-F177F963173C}">
      <dgm:prSet phldrT="[Text]"/>
      <dgm:spPr/>
      <dgm:t>
        <a:bodyPr/>
        <a:lstStyle/>
        <a:p>
          <a:r>
            <a:rPr lang="en-US" dirty="0"/>
            <a:t>Transfer Request</a:t>
          </a:r>
        </a:p>
      </dgm:t>
    </dgm:pt>
    <dgm:pt modelId="{EA04C7D6-2104-45EE-980F-02BBC3B86BDF}" type="parTrans" cxnId="{5C9F2ADD-0E6C-45EC-8316-70DF18051244}">
      <dgm:prSet/>
      <dgm:spPr/>
      <dgm:t>
        <a:bodyPr/>
        <a:lstStyle/>
        <a:p>
          <a:endParaRPr lang="en-US"/>
        </a:p>
      </dgm:t>
    </dgm:pt>
    <dgm:pt modelId="{FE4DF2CA-35CC-46C4-A9A6-BAD90AA54031}" type="sibTrans" cxnId="{5C9F2ADD-0E6C-45EC-8316-70DF18051244}">
      <dgm:prSet/>
      <dgm:spPr/>
      <dgm:t>
        <a:bodyPr/>
        <a:lstStyle/>
        <a:p>
          <a:endParaRPr lang="en-US"/>
        </a:p>
      </dgm:t>
    </dgm:pt>
    <dgm:pt modelId="{35165A92-3D82-4095-9591-73CC034199DC}">
      <dgm:prSet phldrT="[Text]"/>
      <dgm:spPr/>
      <dgm:t>
        <a:bodyPr/>
        <a:lstStyle/>
        <a:p>
          <a:r>
            <a:rPr lang="en-US" dirty="0"/>
            <a:t>Transfer Reply</a:t>
          </a:r>
        </a:p>
      </dgm:t>
    </dgm:pt>
    <dgm:pt modelId="{5BFA6929-B5E4-4453-B2DA-65537BE58289}" type="parTrans" cxnId="{28ABB9B5-6940-4866-89B2-82754C88B494}">
      <dgm:prSet/>
      <dgm:spPr/>
      <dgm:t>
        <a:bodyPr/>
        <a:lstStyle/>
        <a:p>
          <a:endParaRPr lang="en-US"/>
        </a:p>
      </dgm:t>
    </dgm:pt>
    <dgm:pt modelId="{EC7DFAD3-D46E-4A3F-9C6D-E8A5B0C52257}" type="sibTrans" cxnId="{28ABB9B5-6940-4866-89B2-82754C88B494}">
      <dgm:prSet/>
      <dgm:spPr/>
      <dgm:t>
        <a:bodyPr/>
        <a:lstStyle/>
        <a:p>
          <a:endParaRPr lang="en-US"/>
        </a:p>
      </dgm:t>
    </dgm:pt>
    <dgm:pt modelId="{31B4C148-0A60-408E-9B76-A7A310B97E55}">
      <dgm:prSet phldrT="[Text]"/>
      <dgm:spPr/>
      <dgm:t>
        <a:bodyPr/>
        <a:lstStyle/>
        <a:p>
          <a:r>
            <a:rPr lang="en-US" dirty="0"/>
            <a:t>Notice of Departure</a:t>
          </a:r>
        </a:p>
      </dgm:t>
    </dgm:pt>
    <dgm:pt modelId="{9D8F5A0A-1883-490D-B560-5761654089C6}" type="parTrans" cxnId="{511E9AFD-AFF3-496C-8302-01D44F826A3D}">
      <dgm:prSet/>
      <dgm:spPr/>
      <dgm:t>
        <a:bodyPr/>
        <a:lstStyle/>
        <a:p>
          <a:endParaRPr lang="en-US"/>
        </a:p>
      </dgm:t>
    </dgm:pt>
    <dgm:pt modelId="{9AD0F5D5-5449-4CF8-A86F-48F23316F0A5}" type="sibTrans" cxnId="{511E9AFD-AFF3-496C-8302-01D44F826A3D}">
      <dgm:prSet/>
      <dgm:spPr/>
      <dgm:t>
        <a:bodyPr/>
        <a:lstStyle/>
        <a:p>
          <a:endParaRPr lang="en-US"/>
        </a:p>
      </dgm:t>
    </dgm:pt>
    <dgm:pt modelId="{12C43796-7584-4230-986B-3EF8F332CBB5}">
      <dgm:prSet phldrT="[Text]"/>
      <dgm:spPr>
        <a:solidFill>
          <a:schemeClr val="accent6">
            <a:lumMod val="75000"/>
          </a:schemeClr>
        </a:solidFill>
      </dgm:spPr>
      <dgm:t>
        <a:bodyPr/>
        <a:lstStyle/>
        <a:p>
          <a:r>
            <a:rPr lang="en-US" dirty="0"/>
            <a:t>Supervision</a:t>
          </a:r>
        </a:p>
      </dgm:t>
    </dgm:pt>
    <dgm:pt modelId="{B8192E6C-84FC-4742-97CD-FCA4153F10EF}" type="parTrans" cxnId="{E1890F27-9923-48C8-8918-0016EFFB681B}">
      <dgm:prSet/>
      <dgm:spPr/>
      <dgm:t>
        <a:bodyPr/>
        <a:lstStyle/>
        <a:p>
          <a:endParaRPr lang="en-US"/>
        </a:p>
      </dgm:t>
    </dgm:pt>
    <dgm:pt modelId="{86FD8FC0-11C5-45E6-8DB0-0BCE53498AAF}" type="sibTrans" cxnId="{E1890F27-9923-48C8-8918-0016EFFB681B}">
      <dgm:prSet/>
      <dgm:spPr/>
      <dgm:t>
        <a:bodyPr/>
        <a:lstStyle/>
        <a:p>
          <a:endParaRPr lang="en-US"/>
        </a:p>
      </dgm:t>
    </dgm:pt>
    <dgm:pt modelId="{93F2227D-53F6-46DB-B39C-AF122A9C9002}">
      <dgm:prSet phldrT="[Text]"/>
      <dgm:spPr/>
      <dgm:t>
        <a:bodyPr/>
        <a:lstStyle/>
        <a:p>
          <a:r>
            <a:rPr lang="en-US" dirty="0"/>
            <a:t>Notice of Arrival</a:t>
          </a:r>
        </a:p>
      </dgm:t>
    </dgm:pt>
    <dgm:pt modelId="{EA23C8BB-E49D-40BE-9F6E-AAF9158CF944}" type="parTrans" cxnId="{DD603CF7-CD46-4744-AF6A-72B843F76762}">
      <dgm:prSet/>
      <dgm:spPr/>
      <dgm:t>
        <a:bodyPr/>
        <a:lstStyle/>
        <a:p>
          <a:endParaRPr lang="en-US"/>
        </a:p>
      </dgm:t>
    </dgm:pt>
    <dgm:pt modelId="{9C978FDF-7FBD-428C-8AB2-AD32AFC825CD}" type="sibTrans" cxnId="{DD603CF7-CD46-4744-AF6A-72B843F76762}">
      <dgm:prSet/>
      <dgm:spPr/>
      <dgm:t>
        <a:bodyPr/>
        <a:lstStyle/>
        <a:p>
          <a:endParaRPr lang="en-US"/>
        </a:p>
      </dgm:t>
    </dgm:pt>
    <dgm:pt modelId="{A71D2BFF-396F-4AC3-9CD9-C7160E9568E4}">
      <dgm:prSet phldrT="[Text]"/>
      <dgm:spPr/>
      <dgm:t>
        <a:bodyPr/>
        <a:lstStyle/>
        <a:p>
          <a:r>
            <a:rPr lang="en-US" dirty="0"/>
            <a:t>Case is closed</a:t>
          </a:r>
        </a:p>
      </dgm:t>
    </dgm:pt>
    <dgm:pt modelId="{848B3D58-26FE-49C6-97E0-656A2A087E20}" type="parTrans" cxnId="{04B1B230-CB54-4799-BFC0-F2973D85AD1F}">
      <dgm:prSet/>
      <dgm:spPr/>
      <dgm:t>
        <a:bodyPr/>
        <a:lstStyle/>
        <a:p>
          <a:endParaRPr lang="en-US"/>
        </a:p>
      </dgm:t>
    </dgm:pt>
    <dgm:pt modelId="{36C86ECC-BFD0-4C65-BD50-064668348F47}" type="sibTrans" cxnId="{04B1B230-CB54-4799-BFC0-F2973D85AD1F}">
      <dgm:prSet/>
      <dgm:spPr/>
      <dgm:t>
        <a:bodyPr/>
        <a:lstStyle/>
        <a:p>
          <a:endParaRPr lang="en-US"/>
        </a:p>
      </dgm:t>
    </dgm:pt>
    <dgm:pt modelId="{4C46E46D-A406-452C-9481-A00E25287622}" type="pres">
      <dgm:prSet presAssocID="{D9F38AE1-2D3D-4D26-AFD2-EF0FCFB5DAA5}" presName="diagram" presStyleCnt="0">
        <dgm:presLayoutVars>
          <dgm:dir/>
          <dgm:resizeHandles/>
        </dgm:presLayoutVars>
      </dgm:prSet>
      <dgm:spPr/>
    </dgm:pt>
    <dgm:pt modelId="{797CA7C0-ABE0-4001-907D-414163934FE7}" type="pres">
      <dgm:prSet presAssocID="{5714143D-48F9-4F12-8B66-F177F963173C}" presName="firstNode" presStyleLbl="node1" presStyleIdx="0" presStyleCnt="6">
        <dgm:presLayoutVars>
          <dgm:bulletEnabled val="1"/>
        </dgm:presLayoutVars>
      </dgm:prSet>
      <dgm:spPr/>
    </dgm:pt>
    <dgm:pt modelId="{17C3FFB5-682E-46E8-871A-48D9139BBBFD}" type="pres">
      <dgm:prSet presAssocID="{FE4DF2CA-35CC-46C4-A9A6-BAD90AA54031}" presName="sibTrans" presStyleLbl="sibTrans2D1" presStyleIdx="0" presStyleCnt="5"/>
      <dgm:spPr/>
    </dgm:pt>
    <dgm:pt modelId="{A6206270-99DA-4171-B060-A1C530CE413F}" type="pres">
      <dgm:prSet presAssocID="{35165A92-3D82-4095-9591-73CC034199DC}" presName="middleNode" presStyleCnt="0"/>
      <dgm:spPr/>
    </dgm:pt>
    <dgm:pt modelId="{4B00D91E-2969-4CBD-81A1-5FE42F80D659}" type="pres">
      <dgm:prSet presAssocID="{35165A92-3D82-4095-9591-73CC034199DC}" presName="padding" presStyleLbl="node1" presStyleIdx="0" presStyleCnt="6"/>
      <dgm:spPr/>
    </dgm:pt>
    <dgm:pt modelId="{109BE03F-7D56-4A7A-9D5F-70F2237940CF}" type="pres">
      <dgm:prSet presAssocID="{35165A92-3D82-4095-9591-73CC034199DC}" presName="shape" presStyleLbl="node1" presStyleIdx="1" presStyleCnt="6">
        <dgm:presLayoutVars>
          <dgm:bulletEnabled val="1"/>
        </dgm:presLayoutVars>
      </dgm:prSet>
      <dgm:spPr/>
    </dgm:pt>
    <dgm:pt modelId="{9D2AC30B-A639-4C32-AC78-06A822387713}" type="pres">
      <dgm:prSet presAssocID="{EC7DFAD3-D46E-4A3F-9C6D-E8A5B0C52257}" presName="sibTrans" presStyleLbl="sibTrans2D1" presStyleIdx="1" presStyleCnt="5"/>
      <dgm:spPr/>
    </dgm:pt>
    <dgm:pt modelId="{0E1B90EB-45F0-43E9-BB88-B098FE5A5D4F}" type="pres">
      <dgm:prSet presAssocID="{31B4C148-0A60-408E-9B76-A7A310B97E55}" presName="middleNode" presStyleCnt="0"/>
      <dgm:spPr/>
    </dgm:pt>
    <dgm:pt modelId="{A7FB5309-5CF0-42FE-9E00-25E157B24314}" type="pres">
      <dgm:prSet presAssocID="{31B4C148-0A60-408E-9B76-A7A310B97E55}" presName="padding" presStyleLbl="node1" presStyleIdx="1" presStyleCnt="6"/>
      <dgm:spPr/>
    </dgm:pt>
    <dgm:pt modelId="{BC11B7C6-EF73-47B2-9D00-C2EF0AF29B08}" type="pres">
      <dgm:prSet presAssocID="{31B4C148-0A60-408E-9B76-A7A310B97E55}" presName="shape" presStyleLbl="node1" presStyleIdx="2" presStyleCnt="6">
        <dgm:presLayoutVars>
          <dgm:bulletEnabled val="1"/>
        </dgm:presLayoutVars>
      </dgm:prSet>
      <dgm:spPr/>
    </dgm:pt>
    <dgm:pt modelId="{01172C6C-95F5-4536-AB3A-64A0F189CA16}" type="pres">
      <dgm:prSet presAssocID="{9AD0F5D5-5449-4CF8-A86F-48F23316F0A5}" presName="sibTrans" presStyleLbl="sibTrans2D1" presStyleIdx="2" presStyleCnt="5"/>
      <dgm:spPr/>
    </dgm:pt>
    <dgm:pt modelId="{5EBB3E6C-C76C-4252-90DF-704133B75AF1}" type="pres">
      <dgm:prSet presAssocID="{93F2227D-53F6-46DB-B39C-AF122A9C9002}" presName="middleNode" presStyleCnt="0"/>
      <dgm:spPr/>
    </dgm:pt>
    <dgm:pt modelId="{F7EEA97F-FF20-4FBE-8AE7-3D637CB495C8}" type="pres">
      <dgm:prSet presAssocID="{93F2227D-53F6-46DB-B39C-AF122A9C9002}" presName="padding" presStyleLbl="node1" presStyleIdx="2" presStyleCnt="6"/>
      <dgm:spPr/>
    </dgm:pt>
    <dgm:pt modelId="{865B0D05-5A68-479B-8190-01AD0F176E35}" type="pres">
      <dgm:prSet presAssocID="{93F2227D-53F6-46DB-B39C-AF122A9C9002}" presName="shape" presStyleLbl="node1" presStyleIdx="3" presStyleCnt="6">
        <dgm:presLayoutVars>
          <dgm:bulletEnabled val="1"/>
        </dgm:presLayoutVars>
      </dgm:prSet>
      <dgm:spPr/>
    </dgm:pt>
    <dgm:pt modelId="{C1BB4EFA-08B0-4589-BBBE-5213B62077EC}" type="pres">
      <dgm:prSet presAssocID="{9C978FDF-7FBD-428C-8AB2-AD32AFC825CD}" presName="sibTrans" presStyleLbl="sibTrans2D1" presStyleIdx="3" presStyleCnt="5"/>
      <dgm:spPr/>
    </dgm:pt>
    <dgm:pt modelId="{BA8CD3D6-BC9E-42BA-A7A2-6C6CD5CAC9AE}" type="pres">
      <dgm:prSet presAssocID="{12C43796-7584-4230-986B-3EF8F332CBB5}" presName="middleNode" presStyleCnt="0"/>
      <dgm:spPr/>
    </dgm:pt>
    <dgm:pt modelId="{22DDC942-BAB0-4CC1-BD94-35EB7E0D18E4}" type="pres">
      <dgm:prSet presAssocID="{12C43796-7584-4230-986B-3EF8F332CBB5}" presName="padding" presStyleLbl="node1" presStyleIdx="3" presStyleCnt="6"/>
      <dgm:spPr/>
    </dgm:pt>
    <dgm:pt modelId="{92D000D7-851F-4835-BF0A-549B5C89306A}" type="pres">
      <dgm:prSet presAssocID="{12C43796-7584-4230-986B-3EF8F332CBB5}" presName="shape" presStyleLbl="node1" presStyleIdx="4" presStyleCnt="6">
        <dgm:presLayoutVars>
          <dgm:bulletEnabled val="1"/>
        </dgm:presLayoutVars>
      </dgm:prSet>
      <dgm:spPr/>
    </dgm:pt>
    <dgm:pt modelId="{272338D8-A07E-4D95-8887-D204EBC48265}" type="pres">
      <dgm:prSet presAssocID="{86FD8FC0-11C5-45E6-8DB0-0BCE53498AAF}" presName="sibTrans" presStyleLbl="sibTrans2D1" presStyleIdx="4" presStyleCnt="5"/>
      <dgm:spPr/>
    </dgm:pt>
    <dgm:pt modelId="{058C82D3-5587-4853-8821-10A32C586BC3}" type="pres">
      <dgm:prSet presAssocID="{A71D2BFF-396F-4AC3-9CD9-C7160E9568E4}" presName="lastNode" presStyleLbl="node1" presStyleIdx="5" presStyleCnt="6">
        <dgm:presLayoutVars>
          <dgm:bulletEnabled val="1"/>
        </dgm:presLayoutVars>
      </dgm:prSet>
      <dgm:spPr/>
    </dgm:pt>
  </dgm:ptLst>
  <dgm:cxnLst>
    <dgm:cxn modelId="{0BEF9C09-69BA-4FB7-A326-88399836D0A2}" type="presOf" srcId="{A71D2BFF-396F-4AC3-9CD9-C7160E9568E4}" destId="{058C82D3-5587-4853-8821-10A32C586BC3}" srcOrd="0" destOrd="0" presId="urn:microsoft.com/office/officeart/2005/8/layout/bProcess2"/>
    <dgm:cxn modelId="{BC087218-4476-4F6F-80DA-7CD0B2D865DE}" type="presOf" srcId="{12C43796-7584-4230-986B-3EF8F332CBB5}" destId="{92D000D7-851F-4835-BF0A-549B5C89306A}" srcOrd="0" destOrd="0" presId="urn:microsoft.com/office/officeart/2005/8/layout/bProcess2"/>
    <dgm:cxn modelId="{E1890F27-9923-48C8-8918-0016EFFB681B}" srcId="{D9F38AE1-2D3D-4D26-AFD2-EF0FCFB5DAA5}" destId="{12C43796-7584-4230-986B-3EF8F332CBB5}" srcOrd="4" destOrd="0" parTransId="{B8192E6C-84FC-4742-97CD-FCA4153F10EF}" sibTransId="{86FD8FC0-11C5-45E6-8DB0-0BCE53498AAF}"/>
    <dgm:cxn modelId="{0ED5CA2C-3B2D-4B73-BB5A-E28D69455045}" type="presOf" srcId="{86FD8FC0-11C5-45E6-8DB0-0BCE53498AAF}" destId="{272338D8-A07E-4D95-8887-D204EBC48265}" srcOrd="0" destOrd="0" presId="urn:microsoft.com/office/officeart/2005/8/layout/bProcess2"/>
    <dgm:cxn modelId="{04B1B230-CB54-4799-BFC0-F2973D85AD1F}" srcId="{D9F38AE1-2D3D-4D26-AFD2-EF0FCFB5DAA5}" destId="{A71D2BFF-396F-4AC3-9CD9-C7160E9568E4}" srcOrd="5" destOrd="0" parTransId="{848B3D58-26FE-49C6-97E0-656A2A087E20}" sibTransId="{36C86ECC-BFD0-4C65-BD50-064668348F47}"/>
    <dgm:cxn modelId="{34E0F461-EB19-43A1-BCDF-A2C4AC22DE5F}" type="presOf" srcId="{FE4DF2CA-35CC-46C4-A9A6-BAD90AA54031}" destId="{17C3FFB5-682E-46E8-871A-48D9139BBBFD}" srcOrd="0" destOrd="0" presId="urn:microsoft.com/office/officeart/2005/8/layout/bProcess2"/>
    <dgm:cxn modelId="{2E39476B-A41E-4462-A505-FB6F38E2FBF6}" type="presOf" srcId="{D9F38AE1-2D3D-4D26-AFD2-EF0FCFB5DAA5}" destId="{4C46E46D-A406-452C-9481-A00E25287622}" srcOrd="0" destOrd="0" presId="urn:microsoft.com/office/officeart/2005/8/layout/bProcess2"/>
    <dgm:cxn modelId="{B2430B6E-A390-44E0-B70B-9602F51490E7}" type="presOf" srcId="{5714143D-48F9-4F12-8B66-F177F963173C}" destId="{797CA7C0-ABE0-4001-907D-414163934FE7}" srcOrd="0" destOrd="0" presId="urn:microsoft.com/office/officeart/2005/8/layout/bProcess2"/>
    <dgm:cxn modelId="{EB85236E-958D-4901-B9D4-5D9196774725}" type="presOf" srcId="{35165A92-3D82-4095-9591-73CC034199DC}" destId="{109BE03F-7D56-4A7A-9D5F-70F2237940CF}" srcOrd="0" destOrd="0" presId="urn:microsoft.com/office/officeart/2005/8/layout/bProcess2"/>
    <dgm:cxn modelId="{CDA74E7C-20E5-4AC9-82A3-0B9983D53B4D}" type="presOf" srcId="{EC7DFAD3-D46E-4A3F-9C6D-E8A5B0C52257}" destId="{9D2AC30B-A639-4C32-AC78-06A822387713}" srcOrd="0" destOrd="0" presId="urn:microsoft.com/office/officeart/2005/8/layout/bProcess2"/>
    <dgm:cxn modelId="{6706D283-AA66-4F2D-A91C-40BA93FB11EF}" type="presOf" srcId="{9C978FDF-7FBD-428C-8AB2-AD32AFC825CD}" destId="{C1BB4EFA-08B0-4589-BBBE-5213B62077EC}" srcOrd="0" destOrd="0" presId="urn:microsoft.com/office/officeart/2005/8/layout/bProcess2"/>
    <dgm:cxn modelId="{D794CFA5-3F2A-4E03-A7C5-C44B84A32130}" type="presOf" srcId="{31B4C148-0A60-408E-9B76-A7A310B97E55}" destId="{BC11B7C6-EF73-47B2-9D00-C2EF0AF29B08}" srcOrd="0" destOrd="0" presId="urn:microsoft.com/office/officeart/2005/8/layout/bProcess2"/>
    <dgm:cxn modelId="{28ABB9B5-6940-4866-89B2-82754C88B494}" srcId="{D9F38AE1-2D3D-4D26-AFD2-EF0FCFB5DAA5}" destId="{35165A92-3D82-4095-9591-73CC034199DC}" srcOrd="1" destOrd="0" parTransId="{5BFA6929-B5E4-4453-B2DA-65537BE58289}" sibTransId="{EC7DFAD3-D46E-4A3F-9C6D-E8A5B0C52257}"/>
    <dgm:cxn modelId="{3D7253D2-85B2-470B-903A-597887889B41}" type="presOf" srcId="{93F2227D-53F6-46DB-B39C-AF122A9C9002}" destId="{865B0D05-5A68-479B-8190-01AD0F176E35}" srcOrd="0" destOrd="0" presId="urn:microsoft.com/office/officeart/2005/8/layout/bProcess2"/>
    <dgm:cxn modelId="{5C9F2ADD-0E6C-45EC-8316-70DF18051244}" srcId="{D9F38AE1-2D3D-4D26-AFD2-EF0FCFB5DAA5}" destId="{5714143D-48F9-4F12-8B66-F177F963173C}" srcOrd="0" destOrd="0" parTransId="{EA04C7D6-2104-45EE-980F-02BBC3B86BDF}" sibTransId="{FE4DF2CA-35CC-46C4-A9A6-BAD90AA54031}"/>
    <dgm:cxn modelId="{A865D8F5-73EC-4E60-AF19-A1A4A2E64A8D}" type="presOf" srcId="{9AD0F5D5-5449-4CF8-A86F-48F23316F0A5}" destId="{01172C6C-95F5-4536-AB3A-64A0F189CA16}" srcOrd="0" destOrd="0" presId="urn:microsoft.com/office/officeart/2005/8/layout/bProcess2"/>
    <dgm:cxn modelId="{DD603CF7-CD46-4744-AF6A-72B843F76762}" srcId="{D9F38AE1-2D3D-4D26-AFD2-EF0FCFB5DAA5}" destId="{93F2227D-53F6-46DB-B39C-AF122A9C9002}" srcOrd="3" destOrd="0" parTransId="{EA23C8BB-E49D-40BE-9F6E-AAF9158CF944}" sibTransId="{9C978FDF-7FBD-428C-8AB2-AD32AFC825CD}"/>
    <dgm:cxn modelId="{511E9AFD-AFF3-496C-8302-01D44F826A3D}" srcId="{D9F38AE1-2D3D-4D26-AFD2-EF0FCFB5DAA5}" destId="{31B4C148-0A60-408E-9B76-A7A310B97E55}" srcOrd="2" destOrd="0" parTransId="{9D8F5A0A-1883-490D-B560-5761654089C6}" sibTransId="{9AD0F5D5-5449-4CF8-A86F-48F23316F0A5}"/>
    <dgm:cxn modelId="{6C8A5232-43DC-4FEC-A355-F350EBF4F78A}" type="presParOf" srcId="{4C46E46D-A406-452C-9481-A00E25287622}" destId="{797CA7C0-ABE0-4001-907D-414163934FE7}" srcOrd="0" destOrd="0" presId="urn:microsoft.com/office/officeart/2005/8/layout/bProcess2"/>
    <dgm:cxn modelId="{5BD01D7C-F7C8-47CB-9BC6-A60B5C19286A}" type="presParOf" srcId="{4C46E46D-A406-452C-9481-A00E25287622}" destId="{17C3FFB5-682E-46E8-871A-48D9139BBBFD}" srcOrd="1" destOrd="0" presId="urn:microsoft.com/office/officeart/2005/8/layout/bProcess2"/>
    <dgm:cxn modelId="{0924B4DB-3C50-4CB2-ACD3-DD72BBEF506E}" type="presParOf" srcId="{4C46E46D-A406-452C-9481-A00E25287622}" destId="{A6206270-99DA-4171-B060-A1C530CE413F}" srcOrd="2" destOrd="0" presId="urn:microsoft.com/office/officeart/2005/8/layout/bProcess2"/>
    <dgm:cxn modelId="{7B800E92-7EC9-406C-8490-688FBCC4F9A8}" type="presParOf" srcId="{A6206270-99DA-4171-B060-A1C530CE413F}" destId="{4B00D91E-2969-4CBD-81A1-5FE42F80D659}" srcOrd="0" destOrd="0" presId="urn:microsoft.com/office/officeart/2005/8/layout/bProcess2"/>
    <dgm:cxn modelId="{2F8EBB0C-7C3F-4038-B247-DCE957AB1933}" type="presParOf" srcId="{A6206270-99DA-4171-B060-A1C530CE413F}" destId="{109BE03F-7D56-4A7A-9D5F-70F2237940CF}" srcOrd="1" destOrd="0" presId="urn:microsoft.com/office/officeart/2005/8/layout/bProcess2"/>
    <dgm:cxn modelId="{F8E102BB-0AD6-45B1-B9EA-C1712B0810EF}" type="presParOf" srcId="{4C46E46D-A406-452C-9481-A00E25287622}" destId="{9D2AC30B-A639-4C32-AC78-06A822387713}" srcOrd="3" destOrd="0" presId="urn:microsoft.com/office/officeart/2005/8/layout/bProcess2"/>
    <dgm:cxn modelId="{A8167C3F-A634-465F-9390-C031CA56B537}" type="presParOf" srcId="{4C46E46D-A406-452C-9481-A00E25287622}" destId="{0E1B90EB-45F0-43E9-BB88-B098FE5A5D4F}" srcOrd="4" destOrd="0" presId="urn:microsoft.com/office/officeart/2005/8/layout/bProcess2"/>
    <dgm:cxn modelId="{0DCD8EE1-26A8-402F-B3C9-7C8C3D7358F7}" type="presParOf" srcId="{0E1B90EB-45F0-43E9-BB88-B098FE5A5D4F}" destId="{A7FB5309-5CF0-42FE-9E00-25E157B24314}" srcOrd="0" destOrd="0" presId="urn:microsoft.com/office/officeart/2005/8/layout/bProcess2"/>
    <dgm:cxn modelId="{4CAAFA4D-118E-4124-8816-1D3E0EA48831}" type="presParOf" srcId="{0E1B90EB-45F0-43E9-BB88-B098FE5A5D4F}" destId="{BC11B7C6-EF73-47B2-9D00-C2EF0AF29B08}" srcOrd="1" destOrd="0" presId="urn:microsoft.com/office/officeart/2005/8/layout/bProcess2"/>
    <dgm:cxn modelId="{6C4A3ECE-3FF1-4D6D-9D97-C40D0E7527FF}" type="presParOf" srcId="{4C46E46D-A406-452C-9481-A00E25287622}" destId="{01172C6C-95F5-4536-AB3A-64A0F189CA16}" srcOrd="5" destOrd="0" presId="urn:microsoft.com/office/officeart/2005/8/layout/bProcess2"/>
    <dgm:cxn modelId="{20B1855F-E68F-4267-BBEB-FDF8E5A43BB8}" type="presParOf" srcId="{4C46E46D-A406-452C-9481-A00E25287622}" destId="{5EBB3E6C-C76C-4252-90DF-704133B75AF1}" srcOrd="6" destOrd="0" presId="urn:microsoft.com/office/officeart/2005/8/layout/bProcess2"/>
    <dgm:cxn modelId="{F7C31346-5FDB-4EF0-9B86-3EED29E88323}" type="presParOf" srcId="{5EBB3E6C-C76C-4252-90DF-704133B75AF1}" destId="{F7EEA97F-FF20-4FBE-8AE7-3D637CB495C8}" srcOrd="0" destOrd="0" presId="urn:microsoft.com/office/officeart/2005/8/layout/bProcess2"/>
    <dgm:cxn modelId="{D07E4564-1DDF-44BC-9ABE-768F6C0A88A6}" type="presParOf" srcId="{5EBB3E6C-C76C-4252-90DF-704133B75AF1}" destId="{865B0D05-5A68-479B-8190-01AD0F176E35}" srcOrd="1" destOrd="0" presId="urn:microsoft.com/office/officeart/2005/8/layout/bProcess2"/>
    <dgm:cxn modelId="{76681DD0-3785-463F-84B5-2ECD36604208}" type="presParOf" srcId="{4C46E46D-A406-452C-9481-A00E25287622}" destId="{C1BB4EFA-08B0-4589-BBBE-5213B62077EC}" srcOrd="7" destOrd="0" presId="urn:microsoft.com/office/officeart/2005/8/layout/bProcess2"/>
    <dgm:cxn modelId="{191BDC6B-EB94-461C-A336-F2724116F861}" type="presParOf" srcId="{4C46E46D-A406-452C-9481-A00E25287622}" destId="{BA8CD3D6-BC9E-42BA-A7A2-6C6CD5CAC9AE}" srcOrd="8" destOrd="0" presId="urn:microsoft.com/office/officeart/2005/8/layout/bProcess2"/>
    <dgm:cxn modelId="{4A6D0F76-A9B1-4797-BA2A-5CBA56B9A71C}" type="presParOf" srcId="{BA8CD3D6-BC9E-42BA-A7A2-6C6CD5CAC9AE}" destId="{22DDC942-BAB0-4CC1-BD94-35EB7E0D18E4}" srcOrd="0" destOrd="0" presId="urn:microsoft.com/office/officeart/2005/8/layout/bProcess2"/>
    <dgm:cxn modelId="{F74DFFA3-61C8-4A1B-BE24-7307DBC52CF7}" type="presParOf" srcId="{BA8CD3D6-BC9E-42BA-A7A2-6C6CD5CAC9AE}" destId="{92D000D7-851F-4835-BF0A-549B5C89306A}" srcOrd="1" destOrd="0" presId="urn:microsoft.com/office/officeart/2005/8/layout/bProcess2"/>
    <dgm:cxn modelId="{5349FB97-684A-417B-A17A-34CC1A824544}" type="presParOf" srcId="{4C46E46D-A406-452C-9481-A00E25287622}" destId="{272338D8-A07E-4D95-8887-D204EBC48265}" srcOrd="9" destOrd="0" presId="urn:microsoft.com/office/officeart/2005/8/layout/bProcess2"/>
    <dgm:cxn modelId="{9EBE3C11-5453-496D-A8C5-3C0B3EC33EBA}" type="presParOf" srcId="{4C46E46D-A406-452C-9481-A00E25287622}" destId="{058C82D3-5587-4853-8821-10A32C586BC3}" srcOrd="10"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38AE1-2D3D-4D26-AFD2-EF0FCFB5DAA5}" type="doc">
      <dgm:prSet loTypeId="urn:microsoft.com/office/officeart/2005/8/layout/bProcess2" loCatId="process" qsTypeId="urn:microsoft.com/office/officeart/2005/8/quickstyle/simple1" qsCatId="simple" csTypeId="urn:microsoft.com/office/officeart/2005/8/colors/accent1_2" csCatId="accent1" phldr="1"/>
      <dgm:spPr/>
    </dgm:pt>
    <dgm:pt modelId="{5714143D-48F9-4F12-8B66-F177F963173C}">
      <dgm:prSet phldrT="[Text]"/>
      <dgm:spPr/>
      <dgm:t>
        <a:bodyPr/>
        <a:lstStyle/>
        <a:p>
          <a:r>
            <a:rPr lang="en-US" dirty="0"/>
            <a:t>Transfer Request</a:t>
          </a:r>
        </a:p>
      </dgm:t>
    </dgm:pt>
    <dgm:pt modelId="{EA04C7D6-2104-45EE-980F-02BBC3B86BDF}" type="parTrans" cxnId="{5C9F2ADD-0E6C-45EC-8316-70DF18051244}">
      <dgm:prSet/>
      <dgm:spPr/>
      <dgm:t>
        <a:bodyPr/>
        <a:lstStyle/>
        <a:p>
          <a:endParaRPr lang="en-US"/>
        </a:p>
      </dgm:t>
    </dgm:pt>
    <dgm:pt modelId="{FE4DF2CA-35CC-46C4-A9A6-BAD90AA54031}" type="sibTrans" cxnId="{5C9F2ADD-0E6C-45EC-8316-70DF18051244}">
      <dgm:prSet/>
      <dgm:spPr/>
      <dgm:t>
        <a:bodyPr/>
        <a:lstStyle/>
        <a:p>
          <a:endParaRPr lang="en-US"/>
        </a:p>
      </dgm:t>
    </dgm:pt>
    <dgm:pt modelId="{35165A92-3D82-4095-9591-73CC034199DC}">
      <dgm:prSet phldrT="[Text]"/>
      <dgm:spPr/>
      <dgm:t>
        <a:bodyPr/>
        <a:lstStyle/>
        <a:p>
          <a:r>
            <a:rPr lang="en-US" dirty="0"/>
            <a:t>Transfer Reply</a:t>
          </a:r>
        </a:p>
      </dgm:t>
    </dgm:pt>
    <dgm:pt modelId="{5BFA6929-B5E4-4453-B2DA-65537BE58289}" type="parTrans" cxnId="{28ABB9B5-6940-4866-89B2-82754C88B494}">
      <dgm:prSet/>
      <dgm:spPr/>
      <dgm:t>
        <a:bodyPr/>
        <a:lstStyle/>
        <a:p>
          <a:endParaRPr lang="en-US"/>
        </a:p>
      </dgm:t>
    </dgm:pt>
    <dgm:pt modelId="{EC7DFAD3-D46E-4A3F-9C6D-E8A5B0C52257}" type="sibTrans" cxnId="{28ABB9B5-6940-4866-89B2-82754C88B494}">
      <dgm:prSet/>
      <dgm:spPr/>
      <dgm:t>
        <a:bodyPr/>
        <a:lstStyle/>
        <a:p>
          <a:endParaRPr lang="en-US"/>
        </a:p>
      </dgm:t>
    </dgm:pt>
    <dgm:pt modelId="{31B4C148-0A60-408E-9B76-A7A310B97E55}">
      <dgm:prSet phldrT="[Text]"/>
      <dgm:spPr/>
      <dgm:t>
        <a:bodyPr/>
        <a:lstStyle/>
        <a:p>
          <a:r>
            <a:rPr lang="en-US" dirty="0"/>
            <a:t>Notice of Departure</a:t>
          </a:r>
        </a:p>
      </dgm:t>
    </dgm:pt>
    <dgm:pt modelId="{9D8F5A0A-1883-490D-B560-5761654089C6}" type="parTrans" cxnId="{511E9AFD-AFF3-496C-8302-01D44F826A3D}">
      <dgm:prSet/>
      <dgm:spPr/>
      <dgm:t>
        <a:bodyPr/>
        <a:lstStyle/>
        <a:p>
          <a:endParaRPr lang="en-US"/>
        </a:p>
      </dgm:t>
    </dgm:pt>
    <dgm:pt modelId="{9AD0F5D5-5449-4CF8-A86F-48F23316F0A5}" type="sibTrans" cxnId="{511E9AFD-AFF3-496C-8302-01D44F826A3D}">
      <dgm:prSet/>
      <dgm:spPr/>
      <dgm:t>
        <a:bodyPr/>
        <a:lstStyle/>
        <a:p>
          <a:endParaRPr lang="en-US"/>
        </a:p>
      </dgm:t>
    </dgm:pt>
    <dgm:pt modelId="{12C43796-7584-4230-986B-3EF8F332CBB5}">
      <dgm:prSet phldrT="[Text]"/>
      <dgm:spPr>
        <a:solidFill>
          <a:schemeClr val="accent6">
            <a:lumMod val="75000"/>
          </a:schemeClr>
        </a:solidFill>
      </dgm:spPr>
      <dgm:t>
        <a:bodyPr/>
        <a:lstStyle/>
        <a:p>
          <a:r>
            <a:rPr lang="en-US" dirty="0"/>
            <a:t>Supervision</a:t>
          </a:r>
        </a:p>
      </dgm:t>
    </dgm:pt>
    <dgm:pt modelId="{B8192E6C-84FC-4742-97CD-FCA4153F10EF}" type="parTrans" cxnId="{E1890F27-9923-48C8-8918-0016EFFB681B}">
      <dgm:prSet/>
      <dgm:spPr/>
      <dgm:t>
        <a:bodyPr/>
        <a:lstStyle/>
        <a:p>
          <a:endParaRPr lang="en-US"/>
        </a:p>
      </dgm:t>
    </dgm:pt>
    <dgm:pt modelId="{86FD8FC0-11C5-45E6-8DB0-0BCE53498AAF}" type="sibTrans" cxnId="{E1890F27-9923-48C8-8918-0016EFFB681B}">
      <dgm:prSet/>
      <dgm:spPr/>
      <dgm:t>
        <a:bodyPr/>
        <a:lstStyle/>
        <a:p>
          <a:endParaRPr lang="en-US"/>
        </a:p>
      </dgm:t>
    </dgm:pt>
    <dgm:pt modelId="{93F2227D-53F6-46DB-B39C-AF122A9C9002}">
      <dgm:prSet phldrT="[Text]"/>
      <dgm:spPr/>
      <dgm:t>
        <a:bodyPr/>
        <a:lstStyle/>
        <a:p>
          <a:r>
            <a:rPr lang="en-US" dirty="0"/>
            <a:t>Notice of Arrival</a:t>
          </a:r>
        </a:p>
      </dgm:t>
    </dgm:pt>
    <dgm:pt modelId="{EA23C8BB-E49D-40BE-9F6E-AAF9158CF944}" type="parTrans" cxnId="{DD603CF7-CD46-4744-AF6A-72B843F76762}">
      <dgm:prSet/>
      <dgm:spPr/>
      <dgm:t>
        <a:bodyPr/>
        <a:lstStyle/>
        <a:p>
          <a:endParaRPr lang="en-US"/>
        </a:p>
      </dgm:t>
    </dgm:pt>
    <dgm:pt modelId="{9C978FDF-7FBD-428C-8AB2-AD32AFC825CD}" type="sibTrans" cxnId="{DD603CF7-CD46-4744-AF6A-72B843F76762}">
      <dgm:prSet/>
      <dgm:spPr/>
      <dgm:t>
        <a:bodyPr/>
        <a:lstStyle/>
        <a:p>
          <a:endParaRPr lang="en-US"/>
        </a:p>
      </dgm:t>
    </dgm:pt>
    <dgm:pt modelId="{A71D2BFF-396F-4AC3-9CD9-C7160E9568E4}">
      <dgm:prSet phldrT="[Text]"/>
      <dgm:spPr/>
      <dgm:t>
        <a:bodyPr/>
        <a:lstStyle/>
        <a:p>
          <a:r>
            <a:rPr lang="en-US" dirty="0"/>
            <a:t>Case is closed</a:t>
          </a:r>
        </a:p>
      </dgm:t>
    </dgm:pt>
    <dgm:pt modelId="{848B3D58-26FE-49C6-97E0-656A2A087E20}" type="parTrans" cxnId="{04B1B230-CB54-4799-BFC0-F2973D85AD1F}">
      <dgm:prSet/>
      <dgm:spPr/>
      <dgm:t>
        <a:bodyPr/>
        <a:lstStyle/>
        <a:p>
          <a:endParaRPr lang="en-US"/>
        </a:p>
      </dgm:t>
    </dgm:pt>
    <dgm:pt modelId="{36C86ECC-BFD0-4C65-BD50-064668348F47}" type="sibTrans" cxnId="{04B1B230-CB54-4799-BFC0-F2973D85AD1F}">
      <dgm:prSet/>
      <dgm:spPr/>
      <dgm:t>
        <a:bodyPr/>
        <a:lstStyle/>
        <a:p>
          <a:endParaRPr lang="en-US"/>
        </a:p>
      </dgm:t>
    </dgm:pt>
    <dgm:pt modelId="{4C46E46D-A406-452C-9481-A00E25287622}" type="pres">
      <dgm:prSet presAssocID="{D9F38AE1-2D3D-4D26-AFD2-EF0FCFB5DAA5}" presName="diagram" presStyleCnt="0">
        <dgm:presLayoutVars>
          <dgm:dir/>
          <dgm:resizeHandles/>
        </dgm:presLayoutVars>
      </dgm:prSet>
      <dgm:spPr/>
    </dgm:pt>
    <dgm:pt modelId="{797CA7C0-ABE0-4001-907D-414163934FE7}" type="pres">
      <dgm:prSet presAssocID="{5714143D-48F9-4F12-8B66-F177F963173C}" presName="firstNode" presStyleLbl="node1" presStyleIdx="0" presStyleCnt="6">
        <dgm:presLayoutVars>
          <dgm:bulletEnabled val="1"/>
        </dgm:presLayoutVars>
      </dgm:prSet>
      <dgm:spPr/>
    </dgm:pt>
    <dgm:pt modelId="{17C3FFB5-682E-46E8-871A-48D9139BBBFD}" type="pres">
      <dgm:prSet presAssocID="{FE4DF2CA-35CC-46C4-A9A6-BAD90AA54031}" presName="sibTrans" presStyleLbl="sibTrans2D1" presStyleIdx="0" presStyleCnt="5"/>
      <dgm:spPr/>
    </dgm:pt>
    <dgm:pt modelId="{A6206270-99DA-4171-B060-A1C530CE413F}" type="pres">
      <dgm:prSet presAssocID="{35165A92-3D82-4095-9591-73CC034199DC}" presName="middleNode" presStyleCnt="0"/>
      <dgm:spPr/>
    </dgm:pt>
    <dgm:pt modelId="{4B00D91E-2969-4CBD-81A1-5FE42F80D659}" type="pres">
      <dgm:prSet presAssocID="{35165A92-3D82-4095-9591-73CC034199DC}" presName="padding" presStyleLbl="node1" presStyleIdx="0" presStyleCnt="6"/>
      <dgm:spPr/>
    </dgm:pt>
    <dgm:pt modelId="{109BE03F-7D56-4A7A-9D5F-70F2237940CF}" type="pres">
      <dgm:prSet presAssocID="{35165A92-3D82-4095-9591-73CC034199DC}" presName="shape" presStyleLbl="node1" presStyleIdx="1" presStyleCnt="6">
        <dgm:presLayoutVars>
          <dgm:bulletEnabled val="1"/>
        </dgm:presLayoutVars>
      </dgm:prSet>
      <dgm:spPr/>
    </dgm:pt>
    <dgm:pt modelId="{9D2AC30B-A639-4C32-AC78-06A822387713}" type="pres">
      <dgm:prSet presAssocID="{EC7DFAD3-D46E-4A3F-9C6D-E8A5B0C52257}" presName="sibTrans" presStyleLbl="sibTrans2D1" presStyleIdx="1" presStyleCnt="5"/>
      <dgm:spPr/>
    </dgm:pt>
    <dgm:pt modelId="{0E1B90EB-45F0-43E9-BB88-B098FE5A5D4F}" type="pres">
      <dgm:prSet presAssocID="{31B4C148-0A60-408E-9B76-A7A310B97E55}" presName="middleNode" presStyleCnt="0"/>
      <dgm:spPr/>
    </dgm:pt>
    <dgm:pt modelId="{A7FB5309-5CF0-42FE-9E00-25E157B24314}" type="pres">
      <dgm:prSet presAssocID="{31B4C148-0A60-408E-9B76-A7A310B97E55}" presName="padding" presStyleLbl="node1" presStyleIdx="1" presStyleCnt="6"/>
      <dgm:spPr/>
    </dgm:pt>
    <dgm:pt modelId="{BC11B7C6-EF73-47B2-9D00-C2EF0AF29B08}" type="pres">
      <dgm:prSet presAssocID="{31B4C148-0A60-408E-9B76-A7A310B97E55}" presName="shape" presStyleLbl="node1" presStyleIdx="2" presStyleCnt="6">
        <dgm:presLayoutVars>
          <dgm:bulletEnabled val="1"/>
        </dgm:presLayoutVars>
      </dgm:prSet>
      <dgm:spPr/>
    </dgm:pt>
    <dgm:pt modelId="{01172C6C-95F5-4536-AB3A-64A0F189CA16}" type="pres">
      <dgm:prSet presAssocID="{9AD0F5D5-5449-4CF8-A86F-48F23316F0A5}" presName="sibTrans" presStyleLbl="sibTrans2D1" presStyleIdx="2" presStyleCnt="5"/>
      <dgm:spPr/>
    </dgm:pt>
    <dgm:pt modelId="{5EBB3E6C-C76C-4252-90DF-704133B75AF1}" type="pres">
      <dgm:prSet presAssocID="{93F2227D-53F6-46DB-B39C-AF122A9C9002}" presName="middleNode" presStyleCnt="0"/>
      <dgm:spPr/>
    </dgm:pt>
    <dgm:pt modelId="{F7EEA97F-FF20-4FBE-8AE7-3D637CB495C8}" type="pres">
      <dgm:prSet presAssocID="{93F2227D-53F6-46DB-B39C-AF122A9C9002}" presName="padding" presStyleLbl="node1" presStyleIdx="2" presStyleCnt="6"/>
      <dgm:spPr/>
    </dgm:pt>
    <dgm:pt modelId="{865B0D05-5A68-479B-8190-01AD0F176E35}" type="pres">
      <dgm:prSet presAssocID="{93F2227D-53F6-46DB-B39C-AF122A9C9002}" presName="shape" presStyleLbl="node1" presStyleIdx="3" presStyleCnt="6">
        <dgm:presLayoutVars>
          <dgm:bulletEnabled val="1"/>
        </dgm:presLayoutVars>
      </dgm:prSet>
      <dgm:spPr/>
    </dgm:pt>
    <dgm:pt modelId="{C1BB4EFA-08B0-4589-BBBE-5213B62077EC}" type="pres">
      <dgm:prSet presAssocID="{9C978FDF-7FBD-428C-8AB2-AD32AFC825CD}" presName="sibTrans" presStyleLbl="sibTrans2D1" presStyleIdx="3" presStyleCnt="5"/>
      <dgm:spPr/>
    </dgm:pt>
    <dgm:pt modelId="{BA8CD3D6-BC9E-42BA-A7A2-6C6CD5CAC9AE}" type="pres">
      <dgm:prSet presAssocID="{12C43796-7584-4230-986B-3EF8F332CBB5}" presName="middleNode" presStyleCnt="0"/>
      <dgm:spPr/>
    </dgm:pt>
    <dgm:pt modelId="{22DDC942-BAB0-4CC1-BD94-35EB7E0D18E4}" type="pres">
      <dgm:prSet presAssocID="{12C43796-7584-4230-986B-3EF8F332CBB5}" presName="padding" presStyleLbl="node1" presStyleIdx="3" presStyleCnt="6"/>
      <dgm:spPr/>
    </dgm:pt>
    <dgm:pt modelId="{92D000D7-851F-4835-BF0A-549B5C89306A}" type="pres">
      <dgm:prSet presAssocID="{12C43796-7584-4230-986B-3EF8F332CBB5}" presName="shape" presStyleLbl="node1" presStyleIdx="4" presStyleCnt="6">
        <dgm:presLayoutVars>
          <dgm:bulletEnabled val="1"/>
        </dgm:presLayoutVars>
      </dgm:prSet>
      <dgm:spPr/>
    </dgm:pt>
    <dgm:pt modelId="{272338D8-A07E-4D95-8887-D204EBC48265}" type="pres">
      <dgm:prSet presAssocID="{86FD8FC0-11C5-45E6-8DB0-0BCE53498AAF}" presName="sibTrans" presStyleLbl="sibTrans2D1" presStyleIdx="4" presStyleCnt="5"/>
      <dgm:spPr/>
    </dgm:pt>
    <dgm:pt modelId="{058C82D3-5587-4853-8821-10A32C586BC3}" type="pres">
      <dgm:prSet presAssocID="{A71D2BFF-396F-4AC3-9CD9-C7160E9568E4}" presName="lastNode" presStyleLbl="node1" presStyleIdx="5" presStyleCnt="6">
        <dgm:presLayoutVars>
          <dgm:bulletEnabled val="1"/>
        </dgm:presLayoutVars>
      </dgm:prSet>
      <dgm:spPr/>
    </dgm:pt>
  </dgm:ptLst>
  <dgm:cxnLst>
    <dgm:cxn modelId="{8077C302-9D9C-483D-958B-AAD8C06DF054}" type="presOf" srcId="{35165A92-3D82-4095-9591-73CC034199DC}" destId="{109BE03F-7D56-4A7A-9D5F-70F2237940CF}" srcOrd="0" destOrd="0" presId="urn:microsoft.com/office/officeart/2005/8/layout/bProcess2"/>
    <dgm:cxn modelId="{4FD33115-7A5E-4B41-BC4D-34123C593C6C}" type="presOf" srcId="{31B4C148-0A60-408E-9B76-A7A310B97E55}" destId="{BC11B7C6-EF73-47B2-9D00-C2EF0AF29B08}" srcOrd="0" destOrd="0" presId="urn:microsoft.com/office/officeart/2005/8/layout/bProcess2"/>
    <dgm:cxn modelId="{E1890F27-9923-48C8-8918-0016EFFB681B}" srcId="{D9F38AE1-2D3D-4D26-AFD2-EF0FCFB5DAA5}" destId="{12C43796-7584-4230-986B-3EF8F332CBB5}" srcOrd="4" destOrd="0" parTransId="{B8192E6C-84FC-4742-97CD-FCA4153F10EF}" sibTransId="{86FD8FC0-11C5-45E6-8DB0-0BCE53498AAF}"/>
    <dgm:cxn modelId="{04B1B230-CB54-4799-BFC0-F2973D85AD1F}" srcId="{D9F38AE1-2D3D-4D26-AFD2-EF0FCFB5DAA5}" destId="{A71D2BFF-396F-4AC3-9CD9-C7160E9568E4}" srcOrd="5" destOrd="0" parTransId="{848B3D58-26FE-49C6-97E0-656A2A087E20}" sibTransId="{36C86ECC-BFD0-4C65-BD50-064668348F47}"/>
    <dgm:cxn modelId="{DA176231-6935-4EF5-A8A3-15731903BB94}" type="presOf" srcId="{9AD0F5D5-5449-4CF8-A86F-48F23316F0A5}" destId="{01172C6C-95F5-4536-AB3A-64A0F189CA16}" srcOrd="0" destOrd="0" presId="urn:microsoft.com/office/officeart/2005/8/layout/bProcess2"/>
    <dgm:cxn modelId="{6FD5DD5C-1200-4358-AC2A-C2F8D3AB8395}" type="presOf" srcId="{9C978FDF-7FBD-428C-8AB2-AD32AFC825CD}" destId="{C1BB4EFA-08B0-4589-BBBE-5213B62077EC}" srcOrd="0" destOrd="0" presId="urn:microsoft.com/office/officeart/2005/8/layout/bProcess2"/>
    <dgm:cxn modelId="{9C2B2D45-1317-4D5C-857E-1A46CA13C18E}" type="presOf" srcId="{A71D2BFF-396F-4AC3-9CD9-C7160E9568E4}" destId="{058C82D3-5587-4853-8821-10A32C586BC3}" srcOrd="0" destOrd="0" presId="urn:microsoft.com/office/officeart/2005/8/layout/bProcess2"/>
    <dgm:cxn modelId="{A2464C78-971E-4611-996A-517FE62CFB1A}" type="presOf" srcId="{D9F38AE1-2D3D-4D26-AFD2-EF0FCFB5DAA5}" destId="{4C46E46D-A406-452C-9481-A00E25287622}" srcOrd="0" destOrd="0" presId="urn:microsoft.com/office/officeart/2005/8/layout/bProcess2"/>
    <dgm:cxn modelId="{73365D7C-16C2-45AD-B2E2-11D537317856}" type="presOf" srcId="{FE4DF2CA-35CC-46C4-A9A6-BAD90AA54031}" destId="{17C3FFB5-682E-46E8-871A-48D9139BBBFD}" srcOrd="0" destOrd="0" presId="urn:microsoft.com/office/officeart/2005/8/layout/bProcess2"/>
    <dgm:cxn modelId="{28ABB9B5-6940-4866-89B2-82754C88B494}" srcId="{D9F38AE1-2D3D-4D26-AFD2-EF0FCFB5DAA5}" destId="{35165A92-3D82-4095-9591-73CC034199DC}" srcOrd="1" destOrd="0" parTransId="{5BFA6929-B5E4-4453-B2DA-65537BE58289}" sibTransId="{EC7DFAD3-D46E-4A3F-9C6D-E8A5B0C52257}"/>
    <dgm:cxn modelId="{B58DFCC4-5371-4D6D-AD35-0732AC831754}" type="presOf" srcId="{5714143D-48F9-4F12-8B66-F177F963173C}" destId="{797CA7C0-ABE0-4001-907D-414163934FE7}" srcOrd="0" destOrd="0" presId="urn:microsoft.com/office/officeart/2005/8/layout/bProcess2"/>
    <dgm:cxn modelId="{8EA25EC5-5C57-4415-B68D-0987A0D32EDB}" type="presOf" srcId="{12C43796-7584-4230-986B-3EF8F332CBB5}" destId="{92D000D7-851F-4835-BF0A-549B5C89306A}" srcOrd="0" destOrd="0" presId="urn:microsoft.com/office/officeart/2005/8/layout/bProcess2"/>
    <dgm:cxn modelId="{92031CD3-A3C6-45D6-A214-B1D95DFA5366}" type="presOf" srcId="{EC7DFAD3-D46E-4A3F-9C6D-E8A5B0C52257}" destId="{9D2AC30B-A639-4C32-AC78-06A822387713}" srcOrd="0" destOrd="0" presId="urn:microsoft.com/office/officeart/2005/8/layout/bProcess2"/>
    <dgm:cxn modelId="{1A9582DA-07AF-4636-AB4D-BB0D15613D39}" type="presOf" srcId="{86FD8FC0-11C5-45E6-8DB0-0BCE53498AAF}" destId="{272338D8-A07E-4D95-8887-D204EBC48265}" srcOrd="0" destOrd="0" presId="urn:microsoft.com/office/officeart/2005/8/layout/bProcess2"/>
    <dgm:cxn modelId="{5C9F2ADD-0E6C-45EC-8316-70DF18051244}" srcId="{D9F38AE1-2D3D-4D26-AFD2-EF0FCFB5DAA5}" destId="{5714143D-48F9-4F12-8B66-F177F963173C}" srcOrd="0" destOrd="0" parTransId="{EA04C7D6-2104-45EE-980F-02BBC3B86BDF}" sibTransId="{FE4DF2CA-35CC-46C4-A9A6-BAD90AA54031}"/>
    <dgm:cxn modelId="{374D61E9-11D1-4C67-B00E-9C66A3988F87}" type="presOf" srcId="{93F2227D-53F6-46DB-B39C-AF122A9C9002}" destId="{865B0D05-5A68-479B-8190-01AD0F176E35}" srcOrd="0" destOrd="0" presId="urn:microsoft.com/office/officeart/2005/8/layout/bProcess2"/>
    <dgm:cxn modelId="{DD603CF7-CD46-4744-AF6A-72B843F76762}" srcId="{D9F38AE1-2D3D-4D26-AFD2-EF0FCFB5DAA5}" destId="{93F2227D-53F6-46DB-B39C-AF122A9C9002}" srcOrd="3" destOrd="0" parTransId="{EA23C8BB-E49D-40BE-9F6E-AAF9158CF944}" sibTransId="{9C978FDF-7FBD-428C-8AB2-AD32AFC825CD}"/>
    <dgm:cxn modelId="{511E9AFD-AFF3-496C-8302-01D44F826A3D}" srcId="{D9F38AE1-2D3D-4D26-AFD2-EF0FCFB5DAA5}" destId="{31B4C148-0A60-408E-9B76-A7A310B97E55}" srcOrd="2" destOrd="0" parTransId="{9D8F5A0A-1883-490D-B560-5761654089C6}" sibTransId="{9AD0F5D5-5449-4CF8-A86F-48F23316F0A5}"/>
    <dgm:cxn modelId="{C6A313C7-E1EA-4766-834B-222533272520}" type="presParOf" srcId="{4C46E46D-A406-452C-9481-A00E25287622}" destId="{797CA7C0-ABE0-4001-907D-414163934FE7}" srcOrd="0" destOrd="0" presId="urn:microsoft.com/office/officeart/2005/8/layout/bProcess2"/>
    <dgm:cxn modelId="{317CD0E3-DCCD-4BC1-8BF2-12E64F7FB5B3}" type="presParOf" srcId="{4C46E46D-A406-452C-9481-A00E25287622}" destId="{17C3FFB5-682E-46E8-871A-48D9139BBBFD}" srcOrd="1" destOrd="0" presId="urn:microsoft.com/office/officeart/2005/8/layout/bProcess2"/>
    <dgm:cxn modelId="{88848FB3-2ABA-4715-BEAB-61081FD02FAB}" type="presParOf" srcId="{4C46E46D-A406-452C-9481-A00E25287622}" destId="{A6206270-99DA-4171-B060-A1C530CE413F}" srcOrd="2" destOrd="0" presId="urn:microsoft.com/office/officeart/2005/8/layout/bProcess2"/>
    <dgm:cxn modelId="{4A602A55-5B31-4DB4-8FDB-9999D43827AB}" type="presParOf" srcId="{A6206270-99DA-4171-B060-A1C530CE413F}" destId="{4B00D91E-2969-4CBD-81A1-5FE42F80D659}" srcOrd="0" destOrd="0" presId="urn:microsoft.com/office/officeart/2005/8/layout/bProcess2"/>
    <dgm:cxn modelId="{3F2DB24E-AD39-460D-BA0B-2C0316FF01A4}" type="presParOf" srcId="{A6206270-99DA-4171-B060-A1C530CE413F}" destId="{109BE03F-7D56-4A7A-9D5F-70F2237940CF}" srcOrd="1" destOrd="0" presId="urn:microsoft.com/office/officeart/2005/8/layout/bProcess2"/>
    <dgm:cxn modelId="{B3D48FD6-F396-4606-ACD7-662CC2C025C2}" type="presParOf" srcId="{4C46E46D-A406-452C-9481-A00E25287622}" destId="{9D2AC30B-A639-4C32-AC78-06A822387713}" srcOrd="3" destOrd="0" presId="urn:microsoft.com/office/officeart/2005/8/layout/bProcess2"/>
    <dgm:cxn modelId="{D6844759-F9FA-40BA-889F-86490A1E16F6}" type="presParOf" srcId="{4C46E46D-A406-452C-9481-A00E25287622}" destId="{0E1B90EB-45F0-43E9-BB88-B098FE5A5D4F}" srcOrd="4" destOrd="0" presId="urn:microsoft.com/office/officeart/2005/8/layout/bProcess2"/>
    <dgm:cxn modelId="{B9F67744-AC95-4572-AB35-369A019BD01F}" type="presParOf" srcId="{0E1B90EB-45F0-43E9-BB88-B098FE5A5D4F}" destId="{A7FB5309-5CF0-42FE-9E00-25E157B24314}" srcOrd="0" destOrd="0" presId="urn:microsoft.com/office/officeart/2005/8/layout/bProcess2"/>
    <dgm:cxn modelId="{8AE5BA46-677A-433A-B220-729E9530CBD1}" type="presParOf" srcId="{0E1B90EB-45F0-43E9-BB88-B098FE5A5D4F}" destId="{BC11B7C6-EF73-47B2-9D00-C2EF0AF29B08}" srcOrd="1" destOrd="0" presId="urn:microsoft.com/office/officeart/2005/8/layout/bProcess2"/>
    <dgm:cxn modelId="{B4A5C824-0A83-4A72-A15B-09AE2A81C71E}" type="presParOf" srcId="{4C46E46D-A406-452C-9481-A00E25287622}" destId="{01172C6C-95F5-4536-AB3A-64A0F189CA16}" srcOrd="5" destOrd="0" presId="urn:microsoft.com/office/officeart/2005/8/layout/bProcess2"/>
    <dgm:cxn modelId="{FD5A3CFF-95BB-4F8C-B94D-4519279192D5}" type="presParOf" srcId="{4C46E46D-A406-452C-9481-A00E25287622}" destId="{5EBB3E6C-C76C-4252-90DF-704133B75AF1}" srcOrd="6" destOrd="0" presId="urn:microsoft.com/office/officeart/2005/8/layout/bProcess2"/>
    <dgm:cxn modelId="{1A889450-71C7-4CF6-A486-967C22EF9D7E}" type="presParOf" srcId="{5EBB3E6C-C76C-4252-90DF-704133B75AF1}" destId="{F7EEA97F-FF20-4FBE-8AE7-3D637CB495C8}" srcOrd="0" destOrd="0" presId="urn:microsoft.com/office/officeart/2005/8/layout/bProcess2"/>
    <dgm:cxn modelId="{5730D0F1-E998-4415-85A8-C25A03E1C89F}" type="presParOf" srcId="{5EBB3E6C-C76C-4252-90DF-704133B75AF1}" destId="{865B0D05-5A68-479B-8190-01AD0F176E35}" srcOrd="1" destOrd="0" presId="urn:microsoft.com/office/officeart/2005/8/layout/bProcess2"/>
    <dgm:cxn modelId="{A371696E-3DBE-44B8-A510-6A8F4B00B0B3}" type="presParOf" srcId="{4C46E46D-A406-452C-9481-A00E25287622}" destId="{C1BB4EFA-08B0-4589-BBBE-5213B62077EC}" srcOrd="7" destOrd="0" presId="urn:microsoft.com/office/officeart/2005/8/layout/bProcess2"/>
    <dgm:cxn modelId="{A581A5B9-511A-47C5-9911-1EF4C901B584}" type="presParOf" srcId="{4C46E46D-A406-452C-9481-A00E25287622}" destId="{BA8CD3D6-BC9E-42BA-A7A2-6C6CD5CAC9AE}" srcOrd="8" destOrd="0" presId="urn:microsoft.com/office/officeart/2005/8/layout/bProcess2"/>
    <dgm:cxn modelId="{60B8C40C-C68F-4B7E-B94B-AC74232AFB5B}" type="presParOf" srcId="{BA8CD3D6-BC9E-42BA-A7A2-6C6CD5CAC9AE}" destId="{22DDC942-BAB0-4CC1-BD94-35EB7E0D18E4}" srcOrd="0" destOrd="0" presId="urn:microsoft.com/office/officeart/2005/8/layout/bProcess2"/>
    <dgm:cxn modelId="{80BED4CF-0DDA-4729-996A-AEC8229CAE64}" type="presParOf" srcId="{BA8CD3D6-BC9E-42BA-A7A2-6C6CD5CAC9AE}" destId="{92D000D7-851F-4835-BF0A-549B5C89306A}" srcOrd="1" destOrd="0" presId="urn:microsoft.com/office/officeart/2005/8/layout/bProcess2"/>
    <dgm:cxn modelId="{C30C91D5-F7EF-4F45-B8DD-0C2A14463A6C}" type="presParOf" srcId="{4C46E46D-A406-452C-9481-A00E25287622}" destId="{272338D8-A07E-4D95-8887-D204EBC48265}" srcOrd="9" destOrd="0" presId="urn:microsoft.com/office/officeart/2005/8/layout/bProcess2"/>
    <dgm:cxn modelId="{CD742B0B-065E-451A-A63E-9845AE1DB94E}" type="presParOf" srcId="{4C46E46D-A406-452C-9481-A00E25287622}" destId="{058C82D3-5587-4853-8821-10A32C586BC3}"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CA7C0-ABE0-4001-907D-414163934FE7}">
      <dsp:nvSpPr>
        <dsp:cNvPr id="0" name=""/>
        <dsp:cNvSpPr/>
      </dsp:nvSpPr>
      <dsp:spPr>
        <a:xfrm>
          <a:off x="265211" y="1348"/>
          <a:ext cx="1924794" cy="1924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Transfer Request</a:t>
          </a:r>
        </a:p>
      </dsp:txBody>
      <dsp:txXfrm>
        <a:off x="547091" y="283228"/>
        <a:ext cx="1361034" cy="1361034"/>
      </dsp:txXfrm>
    </dsp:sp>
    <dsp:sp modelId="{17C3FFB5-682E-46E8-871A-48D9139BBBFD}">
      <dsp:nvSpPr>
        <dsp:cNvPr id="0" name=""/>
        <dsp:cNvSpPr/>
      </dsp:nvSpPr>
      <dsp:spPr>
        <a:xfrm rot="10800000">
          <a:off x="890769" y="2174681"/>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BE03F-7D56-4A7A-9D5F-70F2237940CF}">
      <dsp:nvSpPr>
        <dsp:cNvPr id="0" name=""/>
        <dsp:cNvSpPr/>
      </dsp:nvSpPr>
      <dsp:spPr>
        <a:xfrm>
          <a:off x="585689" y="2920298"/>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Transfer Reply</a:t>
          </a:r>
        </a:p>
      </dsp:txBody>
      <dsp:txXfrm>
        <a:off x="773703" y="3108312"/>
        <a:ext cx="907809" cy="907809"/>
      </dsp:txXfrm>
    </dsp:sp>
    <dsp:sp modelId="{9D2AC30B-A639-4C32-AC78-06A822387713}">
      <dsp:nvSpPr>
        <dsp:cNvPr id="0" name=""/>
        <dsp:cNvSpPr/>
      </dsp:nvSpPr>
      <dsp:spPr>
        <a:xfrm rot="5400000">
          <a:off x="2349277" y="3298766"/>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11B7C6-EF73-47B2-9D00-C2EF0AF29B08}">
      <dsp:nvSpPr>
        <dsp:cNvPr id="0" name=""/>
        <dsp:cNvSpPr/>
      </dsp:nvSpPr>
      <dsp:spPr>
        <a:xfrm>
          <a:off x="3472881" y="2920298"/>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Notice of Departure</a:t>
          </a:r>
        </a:p>
      </dsp:txBody>
      <dsp:txXfrm>
        <a:off x="3660895" y="3108312"/>
        <a:ext cx="907809" cy="907809"/>
      </dsp:txXfrm>
    </dsp:sp>
    <dsp:sp modelId="{01172C6C-95F5-4536-AB3A-64A0F189CA16}">
      <dsp:nvSpPr>
        <dsp:cNvPr id="0" name=""/>
        <dsp:cNvSpPr/>
      </dsp:nvSpPr>
      <dsp:spPr>
        <a:xfrm>
          <a:off x="3777961" y="1984617"/>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B0D05-5A68-479B-8190-01AD0F176E35}">
      <dsp:nvSpPr>
        <dsp:cNvPr id="0" name=""/>
        <dsp:cNvSpPr/>
      </dsp:nvSpPr>
      <dsp:spPr>
        <a:xfrm>
          <a:off x="3472881" y="321826"/>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Notice of Arrival</a:t>
          </a:r>
        </a:p>
      </dsp:txBody>
      <dsp:txXfrm>
        <a:off x="3660895" y="509840"/>
        <a:ext cx="907809" cy="907809"/>
      </dsp:txXfrm>
    </dsp:sp>
    <dsp:sp modelId="{C1BB4EFA-08B0-4589-BBBE-5213B62077EC}">
      <dsp:nvSpPr>
        <dsp:cNvPr id="0" name=""/>
        <dsp:cNvSpPr/>
      </dsp:nvSpPr>
      <dsp:spPr>
        <a:xfrm rot="5400000">
          <a:off x="5236468" y="700294"/>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D000D7-851F-4835-BF0A-549B5C89306A}">
      <dsp:nvSpPr>
        <dsp:cNvPr id="0" name=""/>
        <dsp:cNvSpPr/>
      </dsp:nvSpPr>
      <dsp:spPr>
        <a:xfrm>
          <a:off x="6360072" y="321826"/>
          <a:ext cx="1283837" cy="128383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Supervision</a:t>
          </a:r>
        </a:p>
      </dsp:txBody>
      <dsp:txXfrm>
        <a:off x="6548086" y="509840"/>
        <a:ext cx="907809" cy="907809"/>
      </dsp:txXfrm>
    </dsp:sp>
    <dsp:sp modelId="{272338D8-A07E-4D95-8887-D204EBC48265}">
      <dsp:nvSpPr>
        <dsp:cNvPr id="0" name=""/>
        <dsp:cNvSpPr/>
      </dsp:nvSpPr>
      <dsp:spPr>
        <a:xfrm rot="10800000">
          <a:off x="6665152" y="1854203"/>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8C82D3-5587-4853-8821-10A32C586BC3}">
      <dsp:nvSpPr>
        <dsp:cNvPr id="0" name=""/>
        <dsp:cNvSpPr/>
      </dsp:nvSpPr>
      <dsp:spPr>
        <a:xfrm>
          <a:off x="6039594" y="2599820"/>
          <a:ext cx="1924794" cy="1924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Case is closed</a:t>
          </a:r>
        </a:p>
      </dsp:txBody>
      <dsp:txXfrm>
        <a:off x="6321474" y="2881700"/>
        <a:ext cx="1361034" cy="136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CA7C0-ABE0-4001-907D-414163934FE7}">
      <dsp:nvSpPr>
        <dsp:cNvPr id="0" name=""/>
        <dsp:cNvSpPr/>
      </dsp:nvSpPr>
      <dsp:spPr>
        <a:xfrm>
          <a:off x="265211" y="1348"/>
          <a:ext cx="1924794" cy="1924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Transfer Request</a:t>
          </a:r>
        </a:p>
      </dsp:txBody>
      <dsp:txXfrm>
        <a:off x="547091" y="283228"/>
        <a:ext cx="1361034" cy="1361034"/>
      </dsp:txXfrm>
    </dsp:sp>
    <dsp:sp modelId="{17C3FFB5-682E-46E8-871A-48D9139BBBFD}">
      <dsp:nvSpPr>
        <dsp:cNvPr id="0" name=""/>
        <dsp:cNvSpPr/>
      </dsp:nvSpPr>
      <dsp:spPr>
        <a:xfrm rot="10800000">
          <a:off x="890769" y="2174681"/>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BE03F-7D56-4A7A-9D5F-70F2237940CF}">
      <dsp:nvSpPr>
        <dsp:cNvPr id="0" name=""/>
        <dsp:cNvSpPr/>
      </dsp:nvSpPr>
      <dsp:spPr>
        <a:xfrm>
          <a:off x="585689" y="2920298"/>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Transfer Reply</a:t>
          </a:r>
        </a:p>
      </dsp:txBody>
      <dsp:txXfrm>
        <a:off x="773703" y="3108312"/>
        <a:ext cx="907809" cy="907809"/>
      </dsp:txXfrm>
    </dsp:sp>
    <dsp:sp modelId="{9D2AC30B-A639-4C32-AC78-06A822387713}">
      <dsp:nvSpPr>
        <dsp:cNvPr id="0" name=""/>
        <dsp:cNvSpPr/>
      </dsp:nvSpPr>
      <dsp:spPr>
        <a:xfrm rot="5400000">
          <a:off x="2349277" y="3298766"/>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11B7C6-EF73-47B2-9D00-C2EF0AF29B08}">
      <dsp:nvSpPr>
        <dsp:cNvPr id="0" name=""/>
        <dsp:cNvSpPr/>
      </dsp:nvSpPr>
      <dsp:spPr>
        <a:xfrm>
          <a:off x="3472881" y="2920298"/>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Notice of Departure</a:t>
          </a:r>
        </a:p>
      </dsp:txBody>
      <dsp:txXfrm>
        <a:off x="3660895" y="3108312"/>
        <a:ext cx="907809" cy="907809"/>
      </dsp:txXfrm>
    </dsp:sp>
    <dsp:sp modelId="{01172C6C-95F5-4536-AB3A-64A0F189CA16}">
      <dsp:nvSpPr>
        <dsp:cNvPr id="0" name=""/>
        <dsp:cNvSpPr/>
      </dsp:nvSpPr>
      <dsp:spPr>
        <a:xfrm>
          <a:off x="3777961" y="1984617"/>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B0D05-5A68-479B-8190-01AD0F176E35}">
      <dsp:nvSpPr>
        <dsp:cNvPr id="0" name=""/>
        <dsp:cNvSpPr/>
      </dsp:nvSpPr>
      <dsp:spPr>
        <a:xfrm>
          <a:off x="3472881" y="321826"/>
          <a:ext cx="1283837" cy="1283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Notice of Arrival</a:t>
          </a:r>
        </a:p>
      </dsp:txBody>
      <dsp:txXfrm>
        <a:off x="3660895" y="509840"/>
        <a:ext cx="907809" cy="907809"/>
      </dsp:txXfrm>
    </dsp:sp>
    <dsp:sp modelId="{C1BB4EFA-08B0-4589-BBBE-5213B62077EC}">
      <dsp:nvSpPr>
        <dsp:cNvPr id="0" name=""/>
        <dsp:cNvSpPr/>
      </dsp:nvSpPr>
      <dsp:spPr>
        <a:xfrm rot="5400000">
          <a:off x="5236468" y="700294"/>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D000D7-851F-4835-BF0A-549B5C89306A}">
      <dsp:nvSpPr>
        <dsp:cNvPr id="0" name=""/>
        <dsp:cNvSpPr/>
      </dsp:nvSpPr>
      <dsp:spPr>
        <a:xfrm>
          <a:off x="6360072" y="321826"/>
          <a:ext cx="1283837" cy="128383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Supervision</a:t>
          </a:r>
        </a:p>
      </dsp:txBody>
      <dsp:txXfrm>
        <a:off x="6548086" y="509840"/>
        <a:ext cx="907809" cy="907809"/>
      </dsp:txXfrm>
    </dsp:sp>
    <dsp:sp modelId="{272338D8-A07E-4D95-8887-D204EBC48265}">
      <dsp:nvSpPr>
        <dsp:cNvPr id="0" name=""/>
        <dsp:cNvSpPr/>
      </dsp:nvSpPr>
      <dsp:spPr>
        <a:xfrm rot="10800000">
          <a:off x="6665152" y="1854203"/>
          <a:ext cx="673677" cy="5269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8C82D3-5587-4853-8821-10A32C586BC3}">
      <dsp:nvSpPr>
        <dsp:cNvPr id="0" name=""/>
        <dsp:cNvSpPr/>
      </dsp:nvSpPr>
      <dsp:spPr>
        <a:xfrm>
          <a:off x="6039594" y="2599820"/>
          <a:ext cx="1924794" cy="1924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Case is closed</a:t>
          </a:r>
        </a:p>
      </dsp:txBody>
      <dsp:txXfrm>
        <a:off x="6321474" y="2881700"/>
        <a:ext cx="1361034" cy="13610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42C24110-6B93-49B3-A03B-407FCDC4F499}" type="datetimeFigureOut">
              <a:rPr lang="en-US"/>
              <a:pPr>
                <a:defRPr/>
              </a:pPr>
              <a:t>3/18/2022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98DA2919-5587-432F-92C2-788746D28C8E}" type="slidenum">
              <a:rPr lang="en-US"/>
              <a:pPr>
                <a:defRPr/>
              </a:pPr>
              <a:t>‹#›</a:t>
            </a:fld>
            <a:endParaRPr lang="en-US"/>
          </a:p>
        </p:txBody>
      </p:sp>
    </p:spTree>
    <p:extLst>
      <p:ext uri="{BB962C8B-B14F-4D97-AF65-F5344CB8AC3E}">
        <p14:creationId xmlns:p14="http://schemas.microsoft.com/office/powerpoint/2010/main" val="79621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99AB387B-3F9D-4E72-81C8-DF4374CB405C}" type="datetimeFigureOut">
              <a:rPr lang="en-US"/>
              <a:pPr>
                <a:defRPr/>
              </a:pPr>
              <a:t>3/18/2022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B38C1B1-D57B-42FC-AA56-C018218B933D}" type="slidenum">
              <a:rPr lang="en-US"/>
              <a:pPr>
                <a:defRPr/>
              </a:pPr>
              <a:t>‹#›</a:t>
            </a:fld>
            <a:endParaRPr lang="en-US"/>
          </a:p>
        </p:txBody>
      </p:sp>
    </p:spTree>
    <p:extLst>
      <p:ext uri="{BB962C8B-B14F-4D97-AF65-F5344CB8AC3E}">
        <p14:creationId xmlns:p14="http://schemas.microsoft.com/office/powerpoint/2010/main" val="1479847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ICOTS application is offered by the Interstate Commission on Adult Offender Supervision (ICAOS), and Appriss.  Appriss is also the provider of the Victim Information and Notification Everyday (VINE) service, </a:t>
            </a:r>
            <a:r>
              <a:rPr lang="en-US" altLang="en-US" dirty="0" err="1"/>
              <a:t>MethCheck</a:t>
            </a:r>
            <a:r>
              <a:rPr lang="en-US" altLang="en-US" dirty="0"/>
              <a:t>, and </a:t>
            </a:r>
            <a:r>
              <a:rPr lang="en-US" altLang="en-US" dirty="0" err="1"/>
              <a:t>JusticeXchange</a:t>
            </a:r>
            <a:endParaRPr lang="en-US" alt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5AC0B5-18CA-475C-9A5F-DEF1EFDEE18F}"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u="sng" dirty="0"/>
          </a:p>
          <a:p>
            <a:pPr eaLnBrk="1" hangingPunct="1">
              <a:spcBef>
                <a:spcPct val="0"/>
              </a:spcBef>
            </a:pPr>
            <a:r>
              <a:rPr lang="en-US" altLang="en-US" u="none" dirty="0"/>
              <a:t>2 field roles.  Po sup may not necessarily is a supervisor over the PO or in their job.  Only allows you to reassign and review information.  Workflow is customizable.  The PO </a:t>
            </a:r>
            <a:r>
              <a:rPr lang="en-US" altLang="en-US" u="none" dirty="0" err="1"/>
              <a:t>supv</a:t>
            </a:r>
            <a:r>
              <a:rPr lang="en-US" altLang="en-US" u="none" dirty="0"/>
              <a:t> role was established to allow for a review level or another user to reassign to and from other users.</a:t>
            </a:r>
          </a:p>
          <a:p>
            <a:pPr eaLnBrk="1" hangingPunct="1">
              <a:spcBef>
                <a:spcPct val="0"/>
              </a:spcBef>
            </a:pPr>
            <a:endParaRPr lang="en-US" altLang="en-US" dirty="0"/>
          </a:p>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860CF6-68A2-48A0-850D-BEA4693C006F}" type="slidenum">
              <a:rPr lang="en-US" smtClean="0"/>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User roles are defined in the ICOTS workflow to allow for review, accountability and reassignment.</a:t>
            </a:r>
          </a:p>
          <a:p>
            <a:pPr eaLnBrk="1" hangingPunct="1">
              <a:spcBef>
                <a:spcPct val="0"/>
              </a:spcBef>
            </a:pPr>
            <a:r>
              <a:rPr lang="en-US" altLang="en-US" b="1"/>
              <a:t>The roles include:</a:t>
            </a:r>
          </a:p>
          <a:p>
            <a:pPr eaLnBrk="1" hangingPunct="1">
              <a:spcBef>
                <a:spcPct val="0"/>
              </a:spcBef>
            </a:pPr>
            <a:r>
              <a:rPr lang="en-US" altLang="en-US" b="1"/>
              <a:t>PO:  </a:t>
            </a:r>
            <a:r>
              <a:rPr lang="en-US" altLang="en-US"/>
              <a:t>able to initiate Compact functions and submit for review to a PO Supervisor.  This role also receives assignments through notification of the ICOTS system</a:t>
            </a:r>
          </a:p>
          <a:p>
            <a:pPr eaLnBrk="1" hangingPunct="1">
              <a:spcBef>
                <a:spcPct val="0"/>
              </a:spcBef>
            </a:pPr>
            <a:r>
              <a:rPr lang="en-US" altLang="en-US" b="1"/>
              <a:t>PO Sup:</a:t>
            </a:r>
            <a:r>
              <a:rPr lang="en-US" altLang="en-US"/>
              <a:t>  reviews the entries of a PO for accuracy and completeness prior to submitting to a compact office for final submission to another state.  This user also has the ability to reassign cases between PO users affiliated with them.  </a:t>
            </a:r>
          </a:p>
          <a:p>
            <a:pPr eaLnBrk="1" hangingPunct="1">
              <a:spcBef>
                <a:spcPct val="0"/>
              </a:spcBef>
            </a:pPr>
            <a:r>
              <a:rPr lang="en-US" altLang="en-US" b="1"/>
              <a:t>Compact Office:</a:t>
            </a:r>
            <a:r>
              <a:rPr lang="en-US" altLang="en-US"/>
              <a:t>  gatekeeper for all submissions received and going out of the state.  This role may also reassign cases and perform functions in the absence of a PO or PO Sup.</a:t>
            </a:r>
          </a:p>
          <a:p>
            <a:pPr eaLnBrk="1" hangingPunct="1">
              <a:spcBef>
                <a:spcPct val="0"/>
              </a:spcBef>
            </a:pPr>
            <a:endParaRPr lang="en-US" altLang="en-US"/>
          </a:p>
          <a:p>
            <a:pPr eaLnBrk="1" hangingPunct="1">
              <a:spcBef>
                <a:spcPct val="0"/>
              </a:spcBef>
            </a:pPr>
            <a:endParaRPr lang="en-US" altLang="en-US"/>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50935-72AE-43C4-8536-3B74DF5469B2}" type="slidenum">
              <a:rPr lang="en-US" smtClean="0"/>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Each user defines and manages his or her workflow.</a:t>
            </a:r>
          </a:p>
          <a:p>
            <a:pPr eaLnBrk="1" hangingPunct="1">
              <a:spcBef>
                <a:spcPct val="0"/>
              </a:spcBef>
            </a:pPr>
            <a:r>
              <a:rPr lang="en-US" altLang="en-US"/>
              <a:t>All users either reports to a supervisor to review all outgoing managed activities prior to submitting to the compact office or reports to the compact office.  </a:t>
            </a:r>
          </a:p>
          <a:p>
            <a:pPr eaLnBrk="1" hangingPunct="1">
              <a:spcBef>
                <a:spcPct val="0"/>
              </a:spcBef>
            </a:pPr>
            <a:endParaRPr lang="en-US" altLang="en-US"/>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AD6AE-511E-4FEA-B9A8-EDE0D04FED07}" type="slidenum">
              <a:rPr lang="en-US" smtClean="0"/>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 from anyone to anyone</a:t>
            </a:r>
          </a:p>
          <a:p>
            <a:pPr eaLnBrk="1" hangingPunct="1">
              <a:spcBef>
                <a:spcPct val="0"/>
              </a:spcBef>
            </a:pPr>
            <a:r>
              <a:rPr lang="en-US" altLang="en-US"/>
              <a:t>SUPV from any supv or Pos to any Supv or POs</a:t>
            </a:r>
          </a:p>
          <a:p>
            <a:pPr eaLnBrk="1" hangingPunct="1">
              <a:spcBef>
                <a:spcPct val="0"/>
              </a:spcBef>
            </a:pPr>
            <a:endParaRPr lang="en-US" altLang="en-US"/>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B68E1E-EC63-49EA-B914-0B0C0BCF8545}" type="slidenum">
              <a:rPr lang="en-US" smtClean="0"/>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Go over the  Terms used in the level of Interest Column</a:t>
            </a:r>
          </a:p>
          <a:p>
            <a:pPr eaLnBrk="1" hangingPunct="1">
              <a:spcBef>
                <a:spcPct val="0"/>
              </a:spcBef>
            </a:pPr>
            <a:r>
              <a:rPr lang="en-US" altLang="en-US"/>
              <a:t>Sending &amp; Receiving User are the assigned users in the sending &amp; receiving states respectively.  When a request is initiated, the sending user is assigned this user is also the supervising user until the receiving user is assigned and the Notice of Departure and Notice of Arrival occur.  Tracking component </a:t>
            </a:r>
          </a:p>
          <a:p>
            <a:pPr eaLnBrk="1" hangingPunct="1">
              <a:spcBef>
                <a:spcPct val="0"/>
              </a:spcBef>
            </a:pPr>
            <a:r>
              <a:rPr lang="en-US" altLang="en-US"/>
              <a:t>Sending State user, typically who initiated the request</a:t>
            </a:r>
          </a:p>
          <a:p>
            <a:pPr eaLnBrk="1" hangingPunct="1">
              <a:spcBef>
                <a:spcPct val="0"/>
              </a:spcBef>
            </a:pPr>
            <a:r>
              <a:rPr lang="en-US" altLang="en-US"/>
              <a:t>Receiving State user, typically who keyed the RI information either on a RFRI response (compact office user unless they reassigned) or TR reply.</a:t>
            </a:r>
          </a:p>
          <a:p>
            <a:pPr eaLnBrk="1" hangingPunct="1">
              <a:spcBef>
                <a:spcPct val="0"/>
              </a:spcBef>
            </a:pPr>
            <a:r>
              <a:rPr lang="en-US" altLang="en-US"/>
              <a:t>Supervising User of, who is responsible for the body.  During the transfer process, the Sending User retains this designation until the Notice of Arrival which indicates the receiving state has retained supervisory authority.</a:t>
            </a:r>
          </a:p>
          <a:p>
            <a:pPr eaLnBrk="1" hangingPunct="1">
              <a:spcBef>
                <a:spcPct val="0"/>
              </a:spcBef>
            </a:pPr>
            <a:endParaRPr lang="en-US" altLang="en-US"/>
          </a:p>
          <a:p>
            <a:pPr eaLnBrk="1" hangingPunct="1">
              <a:spcBef>
                <a:spcPct val="0"/>
              </a:spcBef>
            </a:pPr>
            <a:r>
              <a:rPr lang="en-US" altLang="en-US"/>
              <a:t>Has Action items for Pending activity associated with this user.  May or may not be the assigned user.  It could be the supervisor for the assigned user.  Has an action to review the outgoing transfer request.  What the action is is listed in the action items column.</a:t>
            </a:r>
          </a:p>
          <a:p>
            <a:pPr eaLnBrk="1" hangingPunct="1">
              <a:spcBef>
                <a:spcPct val="0"/>
              </a:spcBef>
            </a:pPr>
            <a:endParaRPr lang="en-US" altLang="en-US"/>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ABC80-457E-4CE0-8066-E648E646D981}" type="slidenum">
              <a:rPr lang="en-US" smtClean="0"/>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Compact Workload provides a variety of searching options so that it is flexible enough to narrow your caseload to exactly the cases you wish to view.  </a:t>
            </a:r>
          </a:p>
          <a:p>
            <a:pPr eaLnBrk="1" hangingPunct="1">
              <a:spcBef>
                <a:spcPct val="0"/>
              </a:spcBef>
            </a:pPr>
            <a:endParaRPr lang="en-US" altLang="en-US"/>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698E1-0355-48B0-867A-479F2645D65C}" type="slidenum">
              <a:rPr lang="en-US" smtClean="0"/>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Column sort</a:t>
            </a:r>
          </a:p>
          <a:p>
            <a:pPr eaLnBrk="1" hangingPunct="1">
              <a:spcBef>
                <a:spcPct val="0"/>
              </a:spcBef>
            </a:pPr>
            <a:r>
              <a:rPr lang="en-US" altLang="en-US"/>
              <a:t>Name link</a:t>
            </a:r>
          </a:p>
          <a:p>
            <a:pPr eaLnBrk="1" hangingPunct="1">
              <a:spcBef>
                <a:spcPct val="0"/>
              </a:spcBef>
            </a:pPr>
            <a:r>
              <a:rPr lang="en-US" altLang="en-US"/>
              <a:t>Action item</a:t>
            </a:r>
          </a:p>
          <a:p>
            <a:pPr eaLnBrk="1" hangingPunct="1">
              <a:spcBef>
                <a:spcPct val="0"/>
              </a:spcBef>
            </a:pPr>
            <a:r>
              <a:rPr lang="en-US" altLang="en-US"/>
              <a:t>Mention Blue versus Black; view all</a:t>
            </a:r>
          </a:p>
          <a:p>
            <a:pPr eaLnBrk="1" hangingPunct="1">
              <a:spcBef>
                <a:spcPct val="0"/>
              </a:spcBef>
            </a:pPr>
            <a:r>
              <a:rPr lang="en-US" altLang="en-US"/>
              <a:t>Submission and due dates to come</a:t>
            </a:r>
          </a:p>
          <a:p>
            <a:pPr eaLnBrk="1" hangingPunct="1">
              <a:spcBef>
                <a:spcPct val="0"/>
              </a:spcBef>
            </a:pPr>
            <a:endParaRPr lang="en-US" alt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31856-C86E-427E-BCCF-14E1671C85F1}" type="slidenum">
              <a:rPr lang="en-US" smtClean="0"/>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Two types of action items</a:t>
            </a:r>
          </a:p>
          <a:p>
            <a:pPr eaLnBrk="1" hangingPunct="1">
              <a:spcBef>
                <a:spcPct val="0"/>
              </a:spcBef>
            </a:pPr>
            <a:r>
              <a:rPr lang="en-US" altLang="en-US"/>
              <a:t>Awaiting Review; move through the workflow</a:t>
            </a:r>
          </a:p>
          <a:p>
            <a:pPr eaLnBrk="1" hangingPunct="1">
              <a:spcBef>
                <a:spcPct val="0"/>
              </a:spcBef>
            </a:pPr>
            <a:r>
              <a:rPr lang="en-US" altLang="en-US"/>
              <a:t>Awaiting Completion, complete a pending activity</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C343B-E462-44CB-BD42-1D281729DB23}" type="slidenum">
              <a:rPr lang="en-US" smtClean="0"/>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View and edit information about an offender</a:t>
            </a:r>
          </a:p>
          <a:p>
            <a:pPr eaLnBrk="1" hangingPunct="1">
              <a:spcBef>
                <a:spcPct val="0"/>
              </a:spcBef>
            </a:pPr>
            <a:r>
              <a:rPr lang="en-US" altLang="en-US"/>
              <a:t>Address, Employment, Aliases, DOB, photographs, special statuses</a:t>
            </a:r>
          </a:p>
          <a:p>
            <a:pPr eaLnBrk="1" hangingPunct="1">
              <a:spcBef>
                <a:spcPct val="0"/>
              </a:spcBef>
            </a:pPr>
            <a:endParaRPr lang="en-US" altLang="en-US"/>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7452E-E0FD-42C0-8AC5-44D6C37B4FC2}" type="slidenum">
              <a:rPr lang="en-US" smtClean="0"/>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t>This is where I would talk about initiating all other activities from here to avoid creating duplicate case numbers.  More of the talking points from Slide 4 could go here…..</a:t>
            </a:r>
          </a:p>
          <a:p>
            <a:pPr eaLnBrk="1" hangingPunct="1"/>
            <a:r>
              <a:rPr lang="en-US" altLang="en-US" u="sng"/>
              <a:t>You can initiate other activities.  Easiest to work from the offender profile to avoid creating duplicate cases.  Can view all activities submitted from this screen as well</a:t>
            </a:r>
          </a:p>
        </p:txBody>
      </p:sp>
      <p:sp>
        <p:nvSpPr>
          <p:cNvPr id="4" name="Slide Number Placeholder 3"/>
          <p:cNvSpPr>
            <a:spLocks noGrp="1"/>
          </p:cNvSpPr>
          <p:nvPr>
            <p:ph type="sldNum" sz="quarter" idx="5"/>
          </p:nvPr>
        </p:nvSpPr>
        <p:spPr/>
        <p:txBody>
          <a:bodyPr/>
          <a:lstStyle/>
          <a:p>
            <a:pPr>
              <a:defRPr/>
            </a:pPr>
            <a:fld id="{CC7A377E-7F3D-46A2-A5A0-684814256E2C}" type="slidenum">
              <a:rPr lang="en-US" smtClean="0"/>
              <a:pPr>
                <a:defRPr/>
              </a:pPr>
              <a:t>20</a:t>
            </a:fld>
            <a:endParaRPr lang="en-US"/>
          </a:p>
        </p:txBody>
      </p:sp>
    </p:spTree>
    <p:extLst>
      <p:ext uri="{BB962C8B-B14F-4D97-AF65-F5344CB8AC3E}">
        <p14:creationId xmlns:p14="http://schemas.microsoft.com/office/powerpoint/2010/main" val="73331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ICOTS is a web based application that facilitates the process of transferring the supervision of offenders from one state to another.  </a:t>
            </a:r>
          </a:p>
          <a:p>
            <a:pPr eaLnBrk="1" hangingPunct="1">
              <a:spcBef>
                <a:spcPct val="0"/>
              </a:spcBef>
            </a:pPr>
            <a:endParaRPr lang="en-US" altLang="en-US" dirty="0"/>
          </a:p>
          <a:p>
            <a:pPr eaLnBrk="1" hangingPunct="1">
              <a:spcBef>
                <a:spcPct val="0"/>
              </a:spcBef>
            </a:pPr>
            <a:r>
              <a:rPr lang="en-US" altLang="en-US" dirty="0"/>
              <a:t>Other Compact cased based activities will be completed through the system.</a:t>
            </a:r>
          </a:p>
          <a:p>
            <a:pPr eaLnBrk="1" hangingPunct="1">
              <a:spcBef>
                <a:spcPct val="0"/>
              </a:spcBef>
            </a:pPr>
            <a:endParaRPr lang="en-US" altLang="en-US" dirty="0"/>
          </a:p>
          <a:p>
            <a:pPr eaLnBrk="1" hangingPunct="1">
              <a:spcBef>
                <a:spcPct val="0"/>
              </a:spcBef>
            </a:pPr>
            <a:r>
              <a:rPr lang="en-US" altLang="en-US" dirty="0"/>
              <a:t>Users approved by their state compact administrator can use ICOTS.  </a:t>
            </a:r>
          </a:p>
          <a:p>
            <a:pPr eaLnBrk="1" hangingPunct="1">
              <a:spcBef>
                <a:spcPct val="0"/>
              </a:spcBef>
            </a:pPr>
            <a:endParaRPr lang="en-US" altLang="en-US" dirty="0"/>
          </a:p>
          <a:p>
            <a:pPr eaLnBrk="1" hangingPunct="1">
              <a:spcBef>
                <a:spcPct val="0"/>
              </a:spcBef>
            </a:pPr>
            <a:r>
              <a:rPr lang="en-US" altLang="en-US" dirty="0"/>
              <a:t>The data for ICOTS is stored at a central location and is accessible from any internet connected computer.</a:t>
            </a:r>
          </a:p>
          <a:p>
            <a:pPr eaLnBrk="1" hangingPunct="1">
              <a:spcBef>
                <a:spcPct val="0"/>
              </a:spcBef>
            </a:pPr>
            <a:endParaRPr lang="en-US" altLang="en-US" dirty="0"/>
          </a:p>
          <a:p>
            <a:pPr eaLnBrk="1" hangingPunct="1">
              <a:spcBef>
                <a:spcPct val="0"/>
              </a:spcBef>
            </a:pPr>
            <a:r>
              <a:rPr lang="en-US" altLang="en-US" dirty="0"/>
              <a:t>Workflow components such as notifications and requests are initiated within the application.</a:t>
            </a:r>
          </a:p>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F301F6-6E19-4CD0-A982-27D567C8A484}"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Action Items also accessed from offender profile</a:t>
            </a:r>
          </a:p>
          <a:p>
            <a:pPr eaLnBrk="1" hangingPunct="1">
              <a:spcBef>
                <a:spcPct val="0"/>
              </a:spcBef>
            </a:pPr>
            <a:r>
              <a:rPr lang="en-US" altLang="en-US"/>
              <a:t>View means the activities is for you, dash is a pending activity associated with the offender but for another user.</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8DAB4D-D416-4CC5-B6A1-D300D8102A6C}" type="slidenum">
              <a:rPr lang="en-US" smtClean="0"/>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8C1B1-D57B-42FC-AA56-C018218B933D}" type="slidenum">
              <a:rPr lang="en-US" smtClean="0"/>
              <a:pPr>
                <a:defRPr/>
              </a:pPr>
              <a:t>22</a:t>
            </a:fld>
            <a:endParaRPr lang="en-US"/>
          </a:p>
        </p:txBody>
      </p:sp>
    </p:spTree>
    <p:extLst>
      <p:ext uri="{BB962C8B-B14F-4D97-AF65-F5344CB8AC3E}">
        <p14:creationId xmlns:p14="http://schemas.microsoft.com/office/powerpoint/2010/main" val="316503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Talking points:</a:t>
            </a:r>
          </a:p>
          <a:p>
            <a:pPr eaLnBrk="1" hangingPunct="1">
              <a:spcBef>
                <a:spcPct val="0"/>
              </a:spcBef>
            </a:pPr>
            <a:endParaRPr lang="en-US" altLang="en-US"/>
          </a:p>
          <a:p>
            <a:pPr eaLnBrk="1" hangingPunct="1">
              <a:spcBef>
                <a:spcPct val="0"/>
              </a:spcBef>
            </a:pPr>
            <a:r>
              <a:rPr lang="en-US" altLang="en-US"/>
              <a:t>The processes and functions in ICOTS can all be accessed from the initial page.  We will process the transfer request.  Select transfer and continue.</a:t>
            </a:r>
          </a:p>
          <a:p>
            <a:pPr eaLnBrk="1" hangingPunct="1">
              <a:spcBef>
                <a:spcPct val="0"/>
              </a:spcBef>
            </a:pPr>
            <a:r>
              <a:rPr lang="en-US" altLang="en-US"/>
              <a:t>Explain that the ICOTS system will prod the user with questions and will not allow progression to happen unless the questions are answered.  Based on the criteria and answers given, you will be taken to the appropriate screens.  </a:t>
            </a:r>
          </a:p>
          <a:p>
            <a:pPr eaLnBrk="1" hangingPunct="1">
              <a:spcBef>
                <a:spcPct val="0"/>
              </a:spcBef>
            </a:pPr>
            <a:endParaRPr lang="en-US" altLang="en-US"/>
          </a:p>
          <a:p>
            <a:pPr eaLnBrk="1" hangingPunct="1">
              <a:spcBef>
                <a:spcPct val="0"/>
              </a:spcBef>
            </a:pPr>
            <a:r>
              <a:rPr lang="en-US" altLang="en-US"/>
              <a:t>Continue through the request.</a:t>
            </a:r>
          </a:p>
          <a:p>
            <a:pPr eaLnBrk="1" hangingPunct="1">
              <a:spcBef>
                <a:spcPct val="0"/>
              </a:spcBef>
            </a:pPr>
            <a:endParaRPr lang="en-US" altLang="en-US"/>
          </a:p>
          <a:p>
            <a:pPr eaLnBrk="1" hangingPunct="1">
              <a:spcBef>
                <a:spcPct val="0"/>
              </a:spcBef>
            </a:pPr>
            <a:endParaRPr lang="en-US" altLang="en-US"/>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ABAE5-DF81-4902-B327-D55B96FC329B}" type="slidenum">
              <a:rPr lang="en-US" smtClean="0"/>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 will create a new ICOTS case</a:t>
            </a:r>
          </a:p>
          <a:p>
            <a:pPr eaLnBrk="1" hangingPunct="1">
              <a:spcBef>
                <a:spcPct val="0"/>
              </a:spcBef>
            </a:pPr>
            <a:r>
              <a:rPr lang="en-US" altLang="en-US" dirty="0"/>
              <a:t>#2 will merge the TR to a case selected by the user</a:t>
            </a:r>
          </a:p>
          <a:p>
            <a:pPr eaLnBrk="1" hangingPunct="1">
              <a:spcBef>
                <a:spcPct val="0"/>
              </a:spcBef>
            </a:pPr>
            <a:r>
              <a:rPr lang="en-US" altLang="en-US" dirty="0"/>
              <a:t>#3 3</a:t>
            </a:r>
            <a:r>
              <a:rPr lang="en-US" altLang="en-US" baseline="30000" dirty="0"/>
              <a:t>rd</a:t>
            </a:r>
            <a:r>
              <a:rPr lang="en-US" altLang="en-US" baseline="0" dirty="0"/>
              <a:t> state </a:t>
            </a:r>
            <a:r>
              <a:rPr lang="en-US" altLang="en-US" baseline="0" dirty="0" err="1"/>
              <a:t>transfers..requires</a:t>
            </a:r>
            <a:r>
              <a:rPr lang="en-US" altLang="en-US" baseline="0" dirty="0"/>
              <a:t> that an active case exists with the offender in an </a:t>
            </a:r>
            <a:r>
              <a:rPr lang="en-US" altLang="en-US" baseline="0" dirty="0" err="1"/>
              <a:t>inital</a:t>
            </a:r>
            <a:r>
              <a:rPr lang="en-US" altLang="en-US" baseline="0" dirty="0"/>
              <a:t> receiving state</a:t>
            </a:r>
            <a:endParaRPr lang="en-US" altLang="en-US" dirty="0"/>
          </a:p>
          <a:p>
            <a:pPr eaLnBrk="1" hangingPunct="1">
              <a:spcBef>
                <a:spcPct val="0"/>
              </a:spcBef>
            </a:pPr>
            <a:r>
              <a:rPr lang="en-US" altLang="en-US" dirty="0"/>
              <a:t>#4 will merge the TR to a case that has a previously rejected TR on it and retains most information from the previous TR</a:t>
            </a:r>
          </a:p>
          <a:p>
            <a:pPr eaLnBrk="1" hangingPunct="1">
              <a:spcBef>
                <a:spcPct val="0"/>
              </a:spcBef>
            </a:pPr>
            <a:r>
              <a:rPr lang="en-US" altLang="en-US" dirty="0"/>
              <a:t>#5 will create a new ICOTS case copying an existing case already in ICOTS.  Typically going to be used in dual supervision scenarios where the receiving state is bifurcated.  Meaning two separate requests need to be sent to probation and parole.  Rarely used.</a:t>
            </a:r>
          </a:p>
          <a:p>
            <a:pPr eaLnBrk="1" hangingPunct="1">
              <a:spcBef>
                <a:spcPct val="0"/>
              </a:spcBef>
            </a:pPr>
            <a:endParaRPr lang="en-US" altLang="en-US" dirty="0"/>
          </a:p>
          <a:p>
            <a:pPr eaLnBrk="1" hangingPunct="1">
              <a:spcBef>
                <a:spcPct val="0"/>
              </a:spcBef>
            </a:pPr>
            <a:r>
              <a:rPr lang="en-US" altLang="en-US" dirty="0"/>
              <a:t>Activities may also be initiated from the offender profile</a:t>
            </a:r>
            <a:r>
              <a:rPr lang="en-US" altLang="en-US" baseline="0" dirty="0"/>
              <a:t> which it’s always best anytime the record already exists in ICOTS</a:t>
            </a:r>
            <a:endParaRPr lang="en-US" altLang="en-US" dirty="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D5F58-D513-4463-9583-425B03562090}" type="slidenum">
              <a:rPr lang="en-US" smtClean="0"/>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Provide offender information.  Put in as much information you have to retrieve better search results.  Then ICOTS searches the system for matches</a:t>
            </a:r>
          </a:p>
          <a:p>
            <a:pPr eaLnBrk="1" hangingPunct="1">
              <a:spcBef>
                <a:spcPct val="0"/>
              </a:spcBef>
            </a:pPr>
            <a:endParaRPr lang="en-US" altLang="en-US"/>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A6D93-77AB-425B-BBF3-66EB8F9D0E96}" type="slidenum">
              <a:rPr lang="en-US" smtClean="0"/>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Talking Points:	</a:t>
            </a:r>
          </a:p>
          <a:p>
            <a:pPr eaLnBrk="1" hangingPunct="1">
              <a:spcBef>
                <a:spcPct val="0"/>
              </a:spcBef>
            </a:pPr>
            <a:r>
              <a:rPr lang="en-US" altLang="en-US"/>
              <a:t>If you don’t see the offender that you are searching for then you can create a new offender</a:t>
            </a:r>
          </a:p>
          <a:p>
            <a:pPr eaLnBrk="1" hangingPunct="1">
              <a:spcBef>
                <a:spcPct val="0"/>
              </a:spcBef>
            </a:pPr>
            <a:endParaRPr lang="en-US" altLang="en-US"/>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991337-6A89-4BEC-891D-820EAE79D3F5}" type="slidenum">
              <a:rPr lang="en-US" smtClean="0"/>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a match does locate your offender, select it from the list</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16A49-0698-4447-9649-EC43A1BA6790}" type="slidenum">
              <a:rPr lang="en-US" smtClean="0"/>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a:t>
            </a:r>
          </a:p>
          <a:p>
            <a:pPr eaLnBrk="1" hangingPunct="1">
              <a:spcBef>
                <a:spcPct val="0"/>
              </a:spcBef>
              <a:buFontTx/>
              <a:buChar char="•"/>
            </a:pPr>
            <a:r>
              <a:rPr lang="en-US" altLang="en-US" dirty="0"/>
              <a:t>“Checkmark” saving feature – ICOTS saves your progress as you complete each task. You can resume partially completed previously entered activities. </a:t>
            </a:r>
          </a:p>
          <a:p>
            <a:pPr eaLnBrk="1" hangingPunct="1">
              <a:spcBef>
                <a:spcPct val="0"/>
              </a:spcBef>
              <a:buFontTx/>
              <a:buChar char="•"/>
            </a:pPr>
            <a:r>
              <a:rPr lang="en-US" altLang="en-US" dirty="0"/>
              <a:t>The “grayed out” submit button – Ensures users fully complete the request before submitting it. </a:t>
            </a:r>
          </a:p>
          <a:p>
            <a:pPr eaLnBrk="1" hangingPunct="1">
              <a:spcBef>
                <a:spcPct val="0"/>
              </a:spcBef>
              <a:buFontTx/>
              <a:buChar char="•"/>
            </a:pPr>
            <a:r>
              <a:rPr lang="en-US" altLang="en-US" dirty="0"/>
              <a:t>The Preview Button – Generates the information in the current Form format for printing</a:t>
            </a:r>
          </a:p>
          <a:p>
            <a:pPr eaLnBrk="1" hangingPunct="1">
              <a:spcBef>
                <a:spcPct val="0"/>
              </a:spcBef>
            </a:pPr>
            <a:endParaRPr lang="en-US" altLang="en-US" dirty="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D7B00B-06A4-4769-A3A8-2D9802C84F26}" type="slidenum">
              <a:rPr lang="en-US" smtClean="0"/>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buFontTx/>
              <a:buChar char="•"/>
              <a:defRPr/>
            </a:pPr>
            <a:endParaRPr lang="en-US" dirty="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76EBE-6272-4BCD-BA62-A9A0E9E8EB9C}" type="slidenum">
              <a:rPr lang="en-US" smtClean="0"/>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a:t>
            </a:r>
          </a:p>
          <a:p>
            <a:pPr eaLnBrk="1" hangingPunct="1">
              <a:spcBef>
                <a:spcPct val="0"/>
              </a:spcBef>
              <a:buFontTx/>
              <a:buChar char="•"/>
            </a:pPr>
            <a:r>
              <a:rPr lang="en-US" altLang="en-US"/>
              <a:t>How the response to the question drives the next prompt</a:t>
            </a:r>
          </a:p>
          <a:p>
            <a:pPr eaLnBrk="1" hangingPunct="1">
              <a:spcBef>
                <a:spcPct val="0"/>
              </a:spcBef>
              <a:buFontTx/>
              <a:buChar char="•"/>
            </a:pPr>
            <a:r>
              <a:rPr lang="en-US" altLang="en-US"/>
              <a:t>System helps to enforce the ICAOS rules by directing the user – Relationship  Type dropdown</a:t>
            </a:r>
          </a:p>
          <a:p>
            <a:pPr eaLnBrk="1" hangingPunct="1">
              <a:spcBef>
                <a:spcPct val="0"/>
              </a:spcBef>
              <a:buFontTx/>
              <a:buChar char="•"/>
            </a:pPr>
            <a:r>
              <a:rPr lang="en-US" altLang="en-US"/>
              <a:t>Employment  </a:t>
            </a:r>
            <a:r>
              <a:rPr lang="en-US" altLang="en-US" b="1"/>
              <a:t>OR</a:t>
            </a:r>
            <a:r>
              <a:rPr lang="en-US" altLang="en-US"/>
              <a:t> Means of Support, not both. </a:t>
            </a:r>
          </a:p>
          <a:p>
            <a:pPr eaLnBrk="1" hangingPunct="1">
              <a:spcBef>
                <a:spcPct val="0"/>
              </a:spcBef>
            </a:pPr>
            <a:endParaRPr lang="en-US" altLang="en-US"/>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FF7851-D982-4102-BF51-EF86AC38431D}" type="slidenum">
              <a:rPr lang="en-US" smtClean="0"/>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altLang="en-US"/>
              <a:t>In order to demonstrate the initial stages of accessing ICOTS you will click on the demo link on the slide and a webpage will open in a new window.</a:t>
            </a:r>
          </a:p>
          <a:p>
            <a:pPr eaLnBrk="1" hangingPunct="1">
              <a:spcBef>
                <a:spcPct val="0"/>
              </a:spcBef>
            </a:pPr>
            <a:endParaRPr lang="en-US" altLang="en-US"/>
          </a:p>
          <a:p>
            <a:pPr eaLnBrk="1" hangingPunct="1">
              <a:spcBef>
                <a:spcPct val="0"/>
              </a:spcBef>
            </a:pPr>
            <a:r>
              <a:rPr lang="en-US" altLang="en-US"/>
              <a:t>Starting on the login page.</a:t>
            </a:r>
          </a:p>
          <a:p>
            <a:pPr eaLnBrk="1" hangingPunct="1">
              <a:spcBef>
                <a:spcPct val="0"/>
              </a:spcBef>
              <a:buFontTx/>
              <a:buChar char="•"/>
            </a:pPr>
            <a:r>
              <a:rPr lang="en-US" altLang="en-US"/>
              <a:t>Describe the process of obtaining a user ID and login information.</a:t>
            </a:r>
          </a:p>
          <a:p>
            <a:pPr lvl="1" eaLnBrk="1" hangingPunct="1">
              <a:spcBef>
                <a:spcPct val="0"/>
              </a:spcBef>
              <a:buFontTx/>
              <a:buChar char="•"/>
            </a:pPr>
            <a:r>
              <a:rPr lang="en-US" altLang="en-US"/>
              <a:t>Username is email address.</a:t>
            </a:r>
          </a:p>
          <a:p>
            <a:pPr lvl="1" eaLnBrk="1" hangingPunct="1">
              <a:spcBef>
                <a:spcPct val="0"/>
              </a:spcBef>
              <a:buFontTx/>
              <a:buChar char="•"/>
            </a:pPr>
            <a:r>
              <a:rPr lang="en-US" altLang="en-US"/>
              <a:t>Contact agency administrator/state administrator</a:t>
            </a:r>
          </a:p>
          <a:p>
            <a:pPr eaLnBrk="1" hangingPunct="1">
              <a:spcBef>
                <a:spcPct val="0"/>
              </a:spcBef>
              <a:buFontTx/>
              <a:buChar char="•"/>
            </a:pPr>
            <a:r>
              <a:rPr lang="en-US" altLang="en-US"/>
              <a:t>Briefly explain the hardware/software requirements.</a:t>
            </a:r>
          </a:p>
          <a:p>
            <a:pPr eaLnBrk="1" hangingPunct="1">
              <a:spcBef>
                <a:spcPct val="0"/>
              </a:spcBef>
              <a:buFontTx/>
              <a:buChar char="•"/>
            </a:pPr>
            <a:r>
              <a:rPr lang="en-US" altLang="en-US" u="sng"/>
              <a:t>Briefly explain the parameters for number of characters for password</a:t>
            </a:r>
          </a:p>
          <a:p>
            <a:r>
              <a:rPr lang="en-US" altLang="en-US"/>
              <a:t>Security methods require your password be a minimum of eight (8) characters and contain at</a:t>
            </a:r>
          </a:p>
          <a:p>
            <a:r>
              <a:rPr lang="en-US" altLang="en-US"/>
              <a:t>least:</a:t>
            </a:r>
          </a:p>
          <a:p>
            <a:r>
              <a:rPr lang="en-US" altLang="en-US"/>
              <a:t>• one upper case</a:t>
            </a:r>
          </a:p>
          <a:p>
            <a:r>
              <a:rPr lang="en-US" altLang="en-US"/>
              <a:t>• one lower case</a:t>
            </a:r>
          </a:p>
          <a:p>
            <a:r>
              <a:rPr lang="en-US" altLang="en-US"/>
              <a:t>• one numeral</a:t>
            </a:r>
          </a:p>
          <a:p>
            <a:r>
              <a:rPr lang="en-US" altLang="en-US"/>
              <a:t>• special character (Example: #, !, &amp;)</a:t>
            </a:r>
          </a:p>
          <a:p>
            <a:r>
              <a:rPr lang="en-US" altLang="en-US"/>
              <a:t>Example: </a:t>
            </a:r>
            <a:r>
              <a:rPr lang="en-US" altLang="en-US" b="1"/>
              <a:t>Gsmith49#</a:t>
            </a:r>
          </a:p>
          <a:p>
            <a:r>
              <a:rPr lang="en-US" altLang="en-US"/>
              <a:t>Additional requirements are:</a:t>
            </a:r>
          </a:p>
          <a:p>
            <a:r>
              <a:rPr lang="en-US" altLang="en-US"/>
              <a:t>• The password can not be the same as the User ID.</a:t>
            </a:r>
          </a:p>
          <a:p>
            <a:r>
              <a:rPr lang="en-US" altLang="en-US"/>
              <a:t>• You can not reuse any of your last 10 passwords.</a:t>
            </a:r>
          </a:p>
          <a:p>
            <a:r>
              <a:rPr lang="en-US" altLang="en-US"/>
              <a:t>• Passwords must be changed every 90 days.</a:t>
            </a:r>
          </a:p>
          <a:p>
            <a:r>
              <a:rPr lang="en-US" altLang="en-US"/>
              <a:t>• No spaces are allowed.</a:t>
            </a:r>
          </a:p>
          <a:p>
            <a:r>
              <a:rPr lang="en-US" altLang="en-US"/>
              <a:t>• Password can not be a dictionary word or proper name.</a:t>
            </a:r>
          </a:p>
          <a:p>
            <a:r>
              <a:rPr lang="en-US" altLang="en-US" b="1"/>
              <a:t>Note: Ten days before your password expires you will receive a warning message</a:t>
            </a:r>
          </a:p>
          <a:p>
            <a:r>
              <a:rPr lang="en-US" altLang="en-US"/>
              <a:t>reminding you to change your password.</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7752D-5A9A-471B-B71F-92ADCCEC085B}" type="slidenum">
              <a:rPr lang="en-US" smtClean="0"/>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B72B0AB-24BB-403C-9009-2D75070BDE0E}" type="slidenum">
              <a:rPr lang="en-US" smtClean="0"/>
              <a:pPr>
                <a:defRPr/>
              </a:pPr>
              <a:t>31</a:t>
            </a:fld>
            <a:endParaRPr lang="en-US"/>
          </a:p>
        </p:txBody>
      </p:sp>
    </p:spTree>
    <p:extLst>
      <p:ext uri="{BB962C8B-B14F-4D97-AF65-F5344CB8AC3E}">
        <p14:creationId xmlns:p14="http://schemas.microsoft.com/office/powerpoint/2010/main" val="2248718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a:t>
            </a:r>
          </a:p>
          <a:p>
            <a:pPr eaLnBrk="1" hangingPunct="1">
              <a:spcBef>
                <a:spcPct val="0"/>
              </a:spcBef>
              <a:buFontTx/>
              <a:buChar char="•"/>
            </a:pPr>
            <a:r>
              <a:rPr lang="en-US" altLang="en-US" dirty="0"/>
              <a:t>How the dropdowns work – Common conditions are listed need to choose all that apply, all others can be identified with “Other”</a:t>
            </a:r>
          </a:p>
          <a:p>
            <a:pPr eaLnBrk="1" hangingPunct="1">
              <a:spcBef>
                <a:spcPct val="0"/>
              </a:spcBef>
            </a:pPr>
            <a:endParaRPr lang="en-US" altLang="en-US" dirty="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19095-386D-45F5-8755-AC3DFB2BF61A}" type="slidenum">
              <a:rPr lang="en-US" smtClean="0"/>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a:t>
            </a:r>
          </a:p>
          <a:p>
            <a:pPr eaLnBrk="1" hangingPunct="1">
              <a:spcBef>
                <a:spcPct val="0"/>
              </a:spcBef>
              <a:buFontTx/>
              <a:buChar char="•"/>
            </a:pPr>
            <a:r>
              <a:rPr lang="en-US" altLang="en-US"/>
              <a:t>That this is for reporting financial obligations, not tracking them.  </a:t>
            </a:r>
          </a:p>
          <a:p>
            <a:pPr eaLnBrk="1" hangingPunct="1">
              <a:spcBef>
                <a:spcPct val="0"/>
              </a:spcBef>
              <a:buFontTx/>
              <a:buChar char="•"/>
            </a:pPr>
            <a:r>
              <a:rPr lang="en-US" altLang="en-US"/>
              <a:t>There is no way to enter payments or subtraction from the total that is entered. </a:t>
            </a:r>
          </a:p>
          <a:p>
            <a:pPr eaLnBrk="1" hangingPunct="1">
              <a:spcBef>
                <a:spcPct val="0"/>
              </a:spcBef>
            </a:pPr>
            <a:endParaRPr lang="en-US" alt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00125-C45C-4994-82C2-4A47126C60CE}" type="slidenum">
              <a:rPr lang="en-US" smtClean="0"/>
              <a:pPr fontAlgn="base">
                <a:spcBef>
                  <a:spcPct val="0"/>
                </a:spcBef>
                <a:spcAft>
                  <a:spcPct val="0"/>
                </a:spcAft>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	</a:t>
            </a:r>
          </a:p>
          <a:p>
            <a:pPr eaLnBrk="1" hangingPunct="1">
              <a:spcBef>
                <a:spcPct val="0"/>
              </a:spcBef>
              <a:buFontTx/>
              <a:buChar char="•"/>
            </a:pPr>
            <a:r>
              <a:rPr lang="en-US" altLang="en-US" dirty="0"/>
              <a:t>If the offender is identified as a sex offender the user must provide additional details. </a:t>
            </a:r>
          </a:p>
          <a:p>
            <a:pPr eaLnBrk="1" hangingPunct="1">
              <a:spcBef>
                <a:spcPct val="0"/>
              </a:spcBef>
              <a:buFontTx/>
              <a:buChar char="•"/>
            </a:pPr>
            <a:endParaRPr lang="en-US" altLang="en-US" dirty="0"/>
          </a:p>
          <a:p>
            <a:pPr eaLnBrk="1" hangingPunct="1">
              <a:spcBef>
                <a:spcPct val="0"/>
              </a:spcBef>
            </a:pPr>
            <a:r>
              <a:rPr lang="en-US" altLang="en-US" dirty="0"/>
              <a:t>Sex offender</a:t>
            </a:r>
          </a:p>
          <a:p>
            <a:pPr eaLnBrk="1" hangingPunct="1">
              <a:spcBef>
                <a:spcPct val="0"/>
              </a:spcBef>
            </a:pPr>
            <a:r>
              <a:rPr lang="en-US" altLang="en-US" dirty="0"/>
              <a:t>Meets “offender” definition</a:t>
            </a:r>
          </a:p>
          <a:p>
            <a:pPr lvl="1" eaLnBrk="1" hangingPunct="1">
              <a:spcBef>
                <a:spcPct val="0"/>
              </a:spcBef>
            </a:pPr>
            <a:r>
              <a:rPr lang="en-US" altLang="en-US" dirty="0"/>
              <a:t>Subject to supervision</a:t>
            </a:r>
          </a:p>
          <a:p>
            <a:pPr lvl="1" eaLnBrk="1" hangingPunct="1">
              <a:spcBef>
                <a:spcPct val="0"/>
              </a:spcBef>
            </a:pPr>
            <a:r>
              <a:rPr lang="en-US" altLang="en-US" dirty="0"/>
              <a:t>Meets eligibility requirements</a:t>
            </a:r>
          </a:p>
          <a:p>
            <a:pPr eaLnBrk="1" hangingPunct="1">
              <a:spcBef>
                <a:spcPct val="0"/>
              </a:spcBef>
            </a:pPr>
            <a:endParaRPr lang="en-US" altLang="en-US" dirty="0"/>
          </a:p>
          <a:p>
            <a:r>
              <a:rPr lang="en-US" sz="2000" b="1" dirty="0">
                <a:solidFill>
                  <a:srgbClr val="C00000"/>
                </a:solidFill>
              </a:rPr>
              <a:t>3 Types of “Sex Offenders” per compact definition</a:t>
            </a:r>
          </a:p>
          <a:p>
            <a:endParaRPr lang="en-US" b="1" dirty="0">
              <a:solidFill>
                <a:srgbClr val="C00000"/>
              </a:solidFill>
            </a:endParaRPr>
          </a:p>
          <a:p>
            <a:pPr marL="742950" lvl="1" indent="-285750">
              <a:buFont typeface="Arial" panose="020B0604020202020204" pitchFamily="34" charset="0"/>
              <a:buChar char="•"/>
            </a:pPr>
            <a:r>
              <a:rPr lang="en-US" b="1" dirty="0">
                <a:solidFill>
                  <a:srgbClr val="C00000"/>
                </a:solidFill>
              </a:rPr>
              <a:t>Registered in the sending state</a:t>
            </a:r>
          </a:p>
          <a:p>
            <a:pPr marL="742950" lvl="1" indent="-285750">
              <a:buFont typeface="Arial" panose="020B0604020202020204" pitchFamily="34" charset="0"/>
              <a:buChar char="•"/>
            </a:pPr>
            <a:r>
              <a:rPr lang="en-US" b="1" dirty="0">
                <a:solidFill>
                  <a:srgbClr val="C00000"/>
                </a:solidFill>
              </a:rPr>
              <a:t>Required to register in the sending state</a:t>
            </a:r>
          </a:p>
          <a:p>
            <a:pPr marL="742950" lvl="1" indent="-285750">
              <a:buFont typeface="Arial" panose="020B0604020202020204" pitchFamily="34" charset="0"/>
              <a:buChar char="•"/>
            </a:pPr>
            <a:r>
              <a:rPr lang="en-US" b="1" dirty="0">
                <a:solidFill>
                  <a:srgbClr val="C00000"/>
                </a:solidFill>
              </a:rPr>
              <a:t>Offender who is under sex offender terms and conditions in the sending state</a:t>
            </a:r>
          </a:p>
          <a:p>
            <a:pPr eaLnBrk="1" hangingPunct="1">
              <a:spcBef>
                <a:spcPct val="0"/>
              </a:spcBef>
              <a:buFontTx/>
              <a:buChar char="•"/>
            </a:pPr>
            <a:endParaRPr lang="en-US" altLang="en-US" dirty="0"/>
          </a:p>
          <a:p>
            <a:pPr eaLnBrk="1" hangingPunct="1">
              <a:spcBef>
                <a:spcPct val="0"/>
              </a:spcBef>
            </a:pPr>
            <a:endParaRPr lang="en-US" altLang="en-US" dirty="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67F33-6C7E-42F2-B048-04311E458045}" type="slidenum">
              <a:rPr lang="en-US" smtClean="0"/>
              <a:pPr fontAlgn="base">
                <a:spcBef>
                  <a:spcPct val="0"/>
                </a:spcBef>
                <a:spcAft>
                  <a:spcPct val="0"/>
                </a:spcAft>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a:t>
            </a:r>
          </a:p>
          <a:p>
            <a:pPr eaLnBrk="1" hangingPunct="1">
              <a:spcBef>
                <a:spcPct val="0"/>
              </a:spcBef>
            </a:pPr>
            <a:r>
              <a:rPr lang="en-US" altLang="en-US"/>
              <a:t>The common construct that is seen on the remaining screens. </a:t>
            </a:r>
          </a:p>
          <a:p>
            <a:pPr eaLnBrk="1" hangingPunct="1">
              <a:spcBef>
                <a:spcPct val="0"/>
              </a:spcBef>
              <a:buFontTx/>
              <a:buChar char="•"/>
            </a:pPr>
            <a:r>
              <a:rPr lang="en-US" altLang="en-US"/>
              <a:t>Yes/No Question </a:t>
            </a:r>
          </a:p>
          <a:p>
            <a:pPr eaLnBrk="1" hangingPunct="1">
              <a:spcBef>
                <a:spcPct val="0"/>
              </a:spcBef>
              <a:buFontTx/>
              <a:buChar char="•"/>
            </a:pPr>
            <a:r>
              <a:rPr lang="en-US" altLang="en-US"/>
              <a:t>If yes, description/attachment construct</a:t>
            </a:r>
          </a:p>
          <a:p>
            <a:pPr eaLnBrk="1" hangingPunct="1">
              <a:spcBef>
                <a:spcPct val="0"/>
              </a:spcBef>
            </a:pPr>
            <a:endParaRPr lang="en-US" altLang="en-US"/>
          </a:p>
          <a:p>
            <a:pPr eaLnBrk="1" hangingPunct="1">
              <a:spcBef>
                <a:spcPct val="0"/>
              </a:spcBef>
            </a:pPr>
            <a:r>
              <a:rPr lang="en-US" altLang="en-US"/>
              <a:t>The PSI section is the catch all.  </a:t>
            </a: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FA6E72-578C-4C7B-862B-F53372F0473C}" type="slidenum">
              <a:rPr lang="en-US" smtClean="0"/>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	</a:t>
            </a:r>
          </a:p>
          <a:p>
            <a:pPr eaLnBrk="1" hangingPunct="1">
              <a:spcBef>
                <a:spcPct val="0"/>
              </a:spcBef>
              <a:buFontTx/>
              <a:buChar char="•"/>
            </a:pPr>
            <a:r>
              <a:rPr lang="en-US" altLang="en-US" dirty="0"/>
              <a:t>Only Front facing is required</a:t>
            </a:r>
          </a:p>
          <a:p>
            <a:pPr eaLnBrk="1" hangingPunct="1">
              <a:spcBef>
                <a:spcPct val="0"/>
              </a:spcBef>
              <a:buFontTx/>
              <a:buChar char="•"/>
            </a:pPr>
            <a:r>
              <a:rPr lang="en-US" altLang="en-US" dirty="0"/>
              <a:t>Automatically resizes the image</a:t>
            </a:r>
          </a:p>
          <a:p>
            <a:pPr eaLnBrk="1" hangingPunct="1">
              <a:spcBef>
                <a:spcPct val="0"/>
              </a:spcBef>
              <a:buFontTx/>
              <a:buChar char="•"/>
            </a:pPr>
            <a:r>
              <a:rPr lang="en-US" altLang="en-US" dirty="0"/>
              <a:t>Only accepts </a:t>
            </a:r>
            <a:r>
              <a:rPr lang="en-US" altLang="en-US" dirty="0" err="1"/>
              <a:t>png</a:t>
            </a:r>
            <a:r>
              <a:rPr lang="en-US" altLang="en-US" dirty="0"/>
              <a:t>, jpg, gif, and </a:t>
            </a:r>
            <a:r>
              <a:rPr lang="en-US" altLang="en-US" dirty="0" err="1"/>
              <a:t>tif</a:t>
            </a:r>
            <a:r>
              <a:rPr lang="en-US" altLang="en-US" dirty="0"/>
              <a:t> file types</a:t>
            </a:r>
          </a:p>
          <a:p>
            <a:pPr eaLnBrk="1" hangingPunct="1">
              <a:spcBef>
                <a:spcPct val="0"/>
              </a:spcBef>
            </a:pPr>
            <a:endParaRPr lang="en-US" altLang="en-US" dirty="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12A82-F461-42B3-A40E-BC92CDE3711E}" type="slidenum">
              <a:rPr lang="en-US" smtClean="0"/>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The Application that must be signed can be printed (pre-populated with the offenders information)  This is important to have signed prior to allowing the offender to leave.  Waiver of extradition</a:t>
            </a:r>
          </a:p>
          <a:p>
            <a:pPr eaLnBrk="1" hangingPunct="1">
              <a:spcBef>
                <a:spcPct val="0"/>
              </a:spcBef>
              <a:buFontTx/>
              <a:buChar char="•"/>
            </a:pPr>
            <a:r>
              <a:rPr lang="en-US" altLang="en-US"/>
              <a:t>You can scan and attach it for the receiving to review. </a:t>
            </a:r>
          </a:p>
          <a:p>
            <a:pPr eaLnBrk="1" hangingPunct="1">
              <a:spcBef>
                <a:spcPct val="0"/>
              </a:spcBef>
              <a:buFontTx/>
              <a:buChar char="•"/>
            </a:pPr>
            <a:r>
              <a:rPr lang="en-US" altLang="en-US"/>
              <a:t>You must verify that it has been signed. </a:t>
            </a:r>
          </a:p>
          <a:p>
            <a:pPr eaLnBrk="1" hangingPunct="1">
              <a:spcBef>
                <a:spcPct val="0"/>
              </a:spcBef>
              <a:buFontTx/>
              <a:buChar char="•"/>
            </a:pPr>
            <a:endParaRPr lang="en-US" altLang="en-US"/>
          </a:p>
          <a:p>
            <a:pPr eaLnBrk="1" hangingPunct="1">
              <a:spcBef>
                <a:spcPct val="0"/>
              </a:spcBef>
              <a:buFontTx/>
              <a:buChar char="•"/>
            </a:pPr>
            <a:r>
              <a:rPr lang="en-US" altLang="en-US" b="1"/>
              <a:t>After each of these screens you will be taken back to the Transfer Request checklist. </a:t>
            </a:r>
          </a:p>
          <a:p>
            <a:pPr eaLnBrk="1" hangingPunct="1">
              <a:spcBef>
                <a:spcPct val="0"/>
              </a:spcBef>
            </a:pPr>
            <a:endParaRPr lang="en-US" alt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CE0B9-AFEF-4C73-92D4-630EFE11E329}" type="slidenum">
              <a:rPr lang="en-US" smtClean="0"/>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	</a:t>
            </a:r>
          </a:p>
          <a:p>
            <a:pPr eaLnBrk="1" hangingPunct="1">
              <a:spcBef>
                <a:spcPct val="0"/>
              </a:spcBef>
              <a:buFontTx/>
              <a:buChar char="•"/>
            </a:pPr>
            <a:r>
              <a:rPr lang="en-US" altLang="en-US" dirty="0"/>
              <a:t>Submit button is now active.  </a:t>
            </a:r>
          </a:p>
          <a:p>
            <a:pPr eaLnBrk="1" hangingPunct="1">
              <a:spcBef>
                <a:spcPct val="0"/>
              </a:spcBef>
              <a:buFontTx/>
              <a:buChar char="•"/>
            </a:pPr>
            <a:r>
              <a:rPr lang="en-US" altLang="en-US" dirty="0"/>
              <a:t>After submitted the request cannot be deleted.  </a:t>
            </a:r>
          </a:p>
          <a:p>
            <a:pPr eaLnBrk="1" hangingPunct="1">
              <a:spcBef>
                <a:spcPct val="0"/>
              </a:spcBef>
              <a:buFontTx/>
              <a:buChar char="•"/>
            </a:pPr>
            <a:r>
              <a:rPr lang="en-US" altLang="en-US" dirty="0"/>
              <a:t>Preview Button allows you to print the information in a format that is similar to today’s forms. </a:t>
            </a:r>
          </a:p>
          <a:p>
            <a:pPr eaLnBrk="1" hangingPunct="1">
              <a:spcBef>
                <a:spcPct val="0"/>
              </a:spcBef>
              <a:buFontTx/>
              <a:buChar char="•"/>
            </a:pPr>
            <a:r>
              <a:rPr lang="en-US" altLang="en-US" dirty="0"/>
              <a:t>Forwards to your Supervisor/Compact office</a:t>
            </a:r>
          </a:p>
          <a:p>
            <a:pPr eaLnBrk="1" hangingPunct="1">
              <a:spcBef>
                <a:spcPct val="0"/>
              </a:spcBef>
            </a:pPr>
            <a:endParaRPr lang="en-US" altLang="en-US" dirty="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EC5AB-1C04-4947-8AA1-965D73AAC9F6}" type="slidenum">
              <a:rPr lang="en-US" smtClean="0"/>
              <a:pPr fontAlgn="base">
                <a:spcBef>
                  <a:spcPct val="0"/>
                </a:spcBef>
                <a:spcAft>
                  <a:spcPct val="0"/>
                </a:spcAft>
                <a:defRPr/>
              </a:pPr>
              <a:t>38</a:t>
            </a:fld>
            <a:endParaRPr lang="en-US"/>
          </a:p>
        </p:txBody>
      </p:sp>
    </p:spTree>
    <p:extLst>
      <p:ext uri="{BB962C8B-B14F-4D97-AF65-F5344CB8AC3E}">
        <p14:creationId xmlns:p14="http://schemas.microsoft.com/office/powerpoint/2010/main" val="971648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Or to the CO workload depending on the workflow set up</a:t>
            </a:r>
          </a:p>
          <a:p>
            <a:pPr eaLnBrk="1" hangingPunct="1">
              <a:spcBef>
                <a:spcPct val="0"/>
              </a:spcBef>
            </a:pPr>
            <a:r>
              <a:rPr lang="en-US" altLang="en-US"/>
              <a:t>If you are creating and moving activities and not getting emails.  Check with your IT on any blocks</a:t>
            </a:r>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F383E-6110-4006-A6C4-31CB1BE5A266}" type="slidenum">
              <a:rPr lang="en-US" smtClean="0"/>
              <a:pPr fontAlgn="base">
                <a:spcBef>
                  <a:spcPct val="0"/>
                </a:spcBef>
                <a:spcAft>
                  <a:spcPct val="0"/>
                </a:spcAft>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transfer request has been transmitted to the receiving state and awaiting  the reply to be completed.  </a:t>
            </a:r>
          </a:p>
          <a:p>
            <a:pPr eaLnBrk="1" hangingPunct="1">
              <a:spcBef>
                <a:spcPct val="0"/>
              </a:spcBef>
            </a:pPr>
            <a:endParaRPr lang="en-US" altLang="en-US" dirty="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D8DD37-1FCA-44E6-BB32-027C6FD96407}"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197204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Demonstration and Talking Points:</a:t>
            </a:r>
          </a:p>
          <a:p>
            <a:pPr eaLnBrk="1" hangingPunct="1">
              <a:spcBef>
                <a:spcPct val="0"/>
              </a:spcBef>
            </a:pPr>
            <a:endParaRPr lang="en-US" altLang="en-US"/>
          </a:p>
          <a:p>
            <a:pPr eaLnBrk="1" hangingPunct="1">
              <a:spcBef>
                <a:spcPct val="0"/>
              </a:spcBef>
            </a:pPr>
            <a:r>
              <a:rPr lang="en-US" altLang="en-US"/>
              <a:t>You should highlight the fact that each of the processes are laid out on this page. This will be the default page you go to once you login.  </a:t>
            </a:r>
          </a:p>
          <a:p>
            <a:pPr eaLnBrk="1" hangingPunct="1">
              <a:spcBef>
                <a:spcPct val="0"/>
              </a:spcBef>
            </a:pPr>
            <a:r>
              <a:rPr lang="en-US" altLang="en-US"/>
              <a:t>These are the processes you can complete in ICOTS and the screen that pops up when you log in.</a:t>
            </a:r>
          </a:p>
          <a:p>
            <a:pPr eaLnBrk="1" hangingPunct="1">
              <a:spcBef>
                <a:spcPct val="0"/>
              </a:spcBef>
            </a:pPr>
            <a:endParaRPr lang="en-US" alt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A48D14-6D06-495A-894A-60EF250C3E10}" type="slidenum">
              <a:rPr lang="en-US" smtClean="0"/>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View any comments provided in the Transfer Reply by selecting the Transfer Reply link</a:t>
            </a:r>
          </a:p>
          <a:p>
            <a:pPr eaLnBrk="1" hangingPunct="1">
              <a:spcBef>
                <a:spcPct val="0"/>
              </a:spcBef>
            </a:pPr>
            <a:endParaRPr lang="en-US" altLang="en-US"/>
          </a:p>
          <a:p>
            <a:pPr eaLnBrk="1" hangingPunct="1">
              <a:spcBef>
                <a:spcPct val="0"/>
              </a:spcBef>
            </a:pPr>
            <a:r>
              <a:rPr lang="en-US" altLang="en-US"/>
              <a:t>No pdf peeking!</a:t>
            </a:r>
          </a:p>
          <a:p>
            <a:pPr eaLnBrk="1" hangingPunct="1">
              <a:spcBef>
                <a:spcPct val="0"/>
              </a:spcBef>
            </a:pPr>
            <a:endParaRPr lang="en-US" altLang="en-US"/>
          </a:p>
          <a:p>
            <a:pPr eaLnBrk="1" hangingPunct="1">
              <a:spcBef>
                <a:spcPct val="0"/>
              </a:spcBef>
            </a:pPr>
            <a:r>
              <a:rPr lang="en-US" altLang="en-US"/>
              <a:t>If you’re the sending state, once approval, you can send the NOD at this time</a:t>
            </a:r>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9B29FF-7AB3-4933-BCF7-1D36AAE7057F}" type="slidenum">
              <a:rPr lang="en-US" smtClean="0"/>
              <a:pPr fontAlgn="base">
                <a:spcBef>
                  <a:spcPct val="0"/>
                </a:spcBef>
                <a:spcAft>
                  <a:spcPct val="0"/>
                </a:spcAft>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C0D7901-EEB7-43E5-AF86-92FFD40F383D}" type="slidenum">
              <a:rPr lang="en-US" smtClean="0"/>
              <a:pPr/>
              <a:t>43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lnSpc>
                <a:spcPct val="90000"/>
              </a:lnSpc>
              <a:spcBef>
                <a:spcPct val="0"/>
              </a:spcBef>
            </a:pPr>
            <a:endParaRPr lang="en-US" sz="1400" dirty="0"/>
          </a:p>
          <a:p>
            <a:pPr eaLnBrk="1" hangingPunct="1">
              <a:lnSpc>
                <a:spcPct val="90000"/>
              </a:lnSpc>
            </a:pPr>
            <a:r>
              <a:rPr lang="en-US" sz="2600" dirty="0"/>
              <a:t>The sending state shall grant the request and provide reporting instructions no later than two business days</a:t>
            </a:r>
          </a:p>
          <a:p>
            <a:pPr lvl="1" eaLnBrk="1" hangingPunct="1">
              <a:lnSpc>
                <a:spcPct val="90000"/>
              </a:lnSpc>
            </a:pPr>
            <a:endParaRPr lang="en-US" sz="2200" i="1" dirty="0"/>
          </a:p>
          <a:p>
            <a:pPr lvl="1" eaLnBrk="1" hangingPunct="1">
              <a:lnSpc>
                <a:spcPct val="90000"/>
              </a:lnSpc>
            </a:pPr>
            <a:endParaRPr lang="en-US" sz="2200" i="1" dirty="0"/>
          </a:p>
          <a:p>
            <a:pPr lvl="1" eaLnBrk="1" hangingPunct="1">
              <a:lnSpc>
                <a:spcPct val="90000"/>
              </a:lnSpc>
            </a:pPr>
            <a:endParaRPr lang="en-US" sz="2200" i="1" dirty="0"/>
          </a:p>
          <a:p>
            <a:pPr lvl="0" eaLnBrk="1" hangingPunct="1">
              <a:lnSpc>
                <a:spcPct val="90000"/>
              </a:lnSpc>
            </a:pPr>
            <a:r>
              <a:rPr lang="en-US" sz="1300" dirty="0">
                <a:latin typeface="Arial" charset="0"/>
                <a:cs typeface="Arial" charset="0"/>
              </a:rPr>
              <a:t>No travel pending approval or RIs with the exception of (living in the RS at sentencing, daily commuting for existing job, medical/treatment </a:t>
            </a:r>
            <a:r>
              <a:rPr lang="en-US" sz="1300" dirty="0" err="1">
                <a:latin typeface="Arial" charset="0"/>
                <a:cs typeface="Arial" charset="0"/>
              </a:rPr>
              <a:t>appts</a:t>
            </a:r>
            <a:r>
              <a:rPr lang="en-US" sz="1300" dirty="0">
                <a:latin typeface="Arial" charset="0"/>
                <a:cs typeface="Arial" charset="0"/>
              </a:rPr>
              <a:t>)-the 102 transferring supervision talks more about this</a:t>
            </a:r>
            <a:endParaRPr lang="en-US" dirty="0"/>
          </a:p>
        </p:txBody>
      </p:sp>
      <p:sp>
        <p:nvSpPr>
          <p:cNvPr id="2" name="Date Placeholder 1"/>
          <p:cNvSpPr>
            <a:spLocks noGrp="1"/>
          </p:cNvSpPr>
          <p:nvPr>
            <p:ph type="dt" idx="10"/>
          </p:nvPr>
        </p:nvSpPr>
        <p:spPr/>
        <p:txBody>
          <a:bodyPr/>
          <a:lstStyle/>
          <a:p>
            <a:pPr>
              <a:defRPr/>
            </a:pPr>
            <a:fld id="{C67DE495-F871-4572-9396-EFAB70709463}" type="datetime1">
              <a:rPr lang="en-US" smtClean="0"/>
              <a:t>3/18/2022</a:t>
            </a:fld>
            <a:endParaRPr lang="en-US"/>
          </a:p>
        </p:txBody>
      </p:sp>
    </p:spTree>
    <p:extLst>
      <p:ext uri="{BB962C8B-B14F-4D97-AF65-F5344CB8AC3E}">
        <p14:creationId xmlns:p14="http://schemas.microsoft.com/office/powerpoint/2010/main" val="3089722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Everything will populate from the TR expect for the reason for Ris</a:t>
            </a:r>
          </a:p>
          <a:p>
            <a:endParaRPr lang="en-US" altLang="en-US"/>
          </a:p>
          <a:p>
            <a:r>
              <a:rPr lang="en-US" altLang="en-US"/>
              <a:t>Complete all tasks before submit, last chance to delete.  Cannot delete after submission</a:t>
            </a:r>
          </a:p>
          <a:p>
            <a:endParaRPr lang="en-US" altLang="en-US"/>
          </a:p>
          <a:p>
            <a:r>
              <a:rPr lang="en-US" altLang="en-US"/>
              <a:t>End of Sending state process</a:t>
            </a:r>
          </a:p>
        </p:txBody>
      </p:sp>
      <p:sp>
        <p:nvSpPr>
          <p:cNvPr id="4" name="Slide Number Placeholder 3"/>
          <p:cNvSpPr>
            <a:spLocks noGrp="1"/>
          </p:cNvSpPr>
          <p:nvPr>
            <p:ph type="sldNum" sz="quarter" idx="5"/>
          </p:nvPr>
        </p:nvSpPr>
        <p:spPr/>
        <p:txBody>
          <a:bodyPr/>
          <a:lstStyle/>
          <a:p>
            <a:pPr>
              <a:defRPr/>
            </a:pPr>
            <a:fld id="{E85ABFFC-9C83-444A-A71D-F4C79CDD7287}"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Shift to receiving state point of view.  Incoming TR.</a:t>
            </a:r>
          </a:p>
        </p:txBody>
      </p:sp>
      <p:sp>
        <p:nvSpPr>
          <p:cNvPr id="4" name="Slide Number Placeholder 3"/>
          <p:cNvSpPr>
            <a:spLocks noGrp="1"/>
          </p:cNvSpPr>
          <p:nvPr>
            <p:ph type="sldNum" sz="quarter" idx="5"/>
          </p:nvPr>
        </p:nvSpPr>
        <p:spPr/>
        <p:txBody>
          <a:bodyPr/>
          <a:lstStyle/>
          <a:p>
            <a:pPr>
              <a:defRPr/>
            </a:pPr>
            <a:fld id="{9E3E1044-01CC-4519-9EB1-F703B8A797FB}"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	</a:t>
            </a:r>
          </a:p>
          <a:p>
            <a:pPr eaLnBrk="1" hangingPunct="1">
              <a:spcBef>
                <a:spcPct val="0"/>
              </a:spcBef>
              <a:buFontTx/>
              <a:buChar char="•"/>
            </a:pPr>
            <a:r>
              <a:rPr lang="en-US" altLang="en-US"/>
              <a:t>Works that same as the Transfer Request</a:t>
            </a:r>
          </a:p>
          <a:p>
            <a:pPr eaLnBrk="1" hangingPunct="1">
              <a:spcBef>
                <a:spcPct val="0"/>
              </a:spcBef>
              <a:buFontTx/>
              <a:buChar char="•"/>
            </a:pPr>
            <a:r>
              <a:rPr lang="en-US" altLang="en-US"/>
              <a:t>Not all items require action, just the ones with the checkboxes</a:t>
            </a:r>
          </a:p>
          <a:p>
            <a:pPr eaLnBrk="1" hangingPunct="1">
              <a:spcBef>
                <a:spcPct val="0"/>
              </a:spcBef>
              <a:buFontTx/>
              <a:buChar char="•"/>
            </a:pPr>
            <a:r>
              <a:rPr lang="en-US" altLang="en-US"/>
              <a:t> -- items are for informational purposes</a:t>
            </a:r>
          </a:p>
          <a:p>
            <a:pPr eaLnBrk="1" hangingPunct="1">
              <a:spcBef>
                <a:spcPct val="0"/>
              </a:spcBef>
            </a:pPr>
            <a:endParaRPr lang="en-US" alt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C465A-09E4-4C83-838D-19FF7B83558C}" type="slidenum">
              <a:rPr lang="en-US" smtClean="0"/>
              <a:pPr fontAlgn="base">
                <a:spcBef>
                  <a:spcPct val="0"/>
                </a:spcBef>
                <a:spcAft>
                  <a:spcPct val="0"/>
                </a:spcAft>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are verifying the information and investigating the home plan.  List others that weren’t listed on original TR sent by the sending state.</a:t>
            </a:r>
          </a:p>
        </p:txBody>
      </p:sp>
      <p:sp>
        <p:nvSpPr>
          <p:cNvPr id="4" name="Slide Number Placeholder 3"/>
          <p:cNvSpPr>
            <a:spLocks noGrp="1"/>
          </p:cNvSpPr>
          <p:nvPr>
            <p:ph type="sldNum" sz="quarter" idx="5"/>
          </p:nvPr>
        </p:nvSpPr>
        <p:spPr/>
        <p:txBody>
          <a:bodyPr/>
          <a:lstStyle/>
          <a:p>
            <a:pPr>
              <a:defRPr/>
            </a:pPr>
            <a:fld id="{1DC0486F-55A2-4394-ACD5-34CDB57E2597}"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Make sure Alcohol drug treatment wasn’t chosen in error.  Look at attachement</a:t>
            </a:r>
          </a:p>
        </p:txBody>
      </p:sp>
      <p:sp>
        <p:nvSpPr>
          <p:cNvPr id="4" name="Slide Number Placeholder 3"/>
          <p:cNvSpPr>
            <a:spLocks noGrp="1"/>
          </p:cNvSpPr>
          <p:nvPr>
            <p:ph type="sldNum" sz="quarter" idx="5"/>
          </p:nvPr>
        </p:nvSpPr>
        <p:spPr/>
        <p:txBody>
          <a:bodyPr/>
          <a:lstStyle/>
          <a:p>
            <a:pPr>
              <a:defRPr/>
            </a:pPr>
            <a:fld id="{FCB35359-0D51-4D46-963A-EF80889AB830}"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0235" eaLnBrk="0" hangingPunct="0">
              <a:defRPr>
                <a:solidFill>
                  <a:schemeClr val="tx1"/>
                </a:solidFill>
                <a:latin typeface="Tahoma" pitchFamily="34" charset="0"/>
                <a:cs typeface="Arial" pitchFamily="34" charset="0"/>
              </a:defRPr>
            </a:lvl1pPr>
            <a:lvl2pPr marL="822243" indent="-316248" defTabSz="1010235" eaLnBrk="0" hangingPunct="0">
              <a:defRPr>
                <a:solidFill>
                  <a:schemeClr val="tx1"/>
                </a:solidFill>
                <a:latin typeface="Tahoma" pitchFamily="34" charset="0"/>
                <a:cs typeface="Arial" pitchFamily="34" charset="0"/>
              </a:defRPr>
            </a:lvl2pPr>
            <a:lvl3pPr marL="1264988" indent="-252998" defTabSz="1010235" eaLnBrk="0" hangingPunct="0">
              <a:defRPr>
                <a:solidFill>
                  <a:schemeClr val="tx1"/>
                </a:solidFill>
                <a:latin typeface="Tahoma" pitchFamily="34" charset="0"/>
                <a:cs typeface="Arial" pitchFamily="34" charset="0"/>
              </a:defRPr>
            </a:lvl3pPr>
            <a:lvl4pPr marL="1770985" indent="-252998" defTabSz="1010235" eaLnBrk="0" hangingPunct="0">
              <a:defRPr>
                <a:solidFill>
                  <a:schemeClr val="tx1"/>
                </a:solidFill>
                <a:latin typeface="Tahoma" pitchFamily="34" charset="0"/>
                <a:cs typeface="Arial" pitchFamily="34" charset="0"/>
              </a:defRPr>
            </a:lvl4pPr>
            <a:lvl5pPr marL="2276982" indent="-252998" defTabSz="1010235" eaLnBrk="0" hangingPunct="0">
              <a:defRPr>
                <a:solidFill>
                  <a:schemeClr val="tx1"/>
                </a:solidFill>
                <a:latin typeface="Tahoma" pitchFamily="34" charset="0"/>
                <a:cs typeface="Arial" pitchFamily="34" charset="0"/>
              </a:defRPr>
            </a:lvl5pPr>
            <a:lvl6pPr marL="2782976" indent="-252998" algn="ctr" defTabSz="1010235" eaLnBrk="0" fontAlgn="base" hangingPunct="0">
              <a:spcBef>
                <a:spcPct val="0"/>
              </a:spcBef>
              <a:spcAft>
                <a:spcPct val="0"/>
              </a:spcAft>
              <a:defRPr>
                <a:solidFill>
                  <a:schemeClr val="tx1"/>
                </a:solidFill>
                <a:latin typeface="Tahoma" pitchFamily="34" charset="0"/>
                <a:cs typeface="Arial" pitchFamily="34" charset="0"/>
              </a:defRPr>
            </a:lvl6pPr>
            <a:lvl7pPr marL="3288972" indent="-252998" algn="ctr" defTabSz="1010235" eaLnBrk="0" fontAlgn="base" hangingPunct="0">
              <a:spcBef>
                <a:spcPct val="0"/>
              </a:spcBef>
              <a:spcAft>
                <a:spcPct val="0"/>
              </a:spcAft>
              <a:defRPr>
                <a:solidFill>
                  <a:schemeClr val="tx1"/>
                </a:solidFill>
                <a:latin typeface="Tahoma" pitchFamily="34" charset="0"/>
                <a:cs typeface="Arial" pitchFamily="34" charset="0"/>
              </a:defRPr>
            </a:lvl7pPr>
            <a:lvl8pPr marL="3794968" indent="-252998" algn="ctr" defTabSz="1010235" eaLnBrk="0" fontAlgn="base" hangingPunct="0">
              <a:spcBef>
                <a:spcPct val="0"/>
              </a:spcBef>
              <a:spcAft>
                <a:spcPct val="0"/>
              </a:spcAft>
              <a:defRPr>
                <a:solidFill>
                  <a:schemeClr val="tx1"/>
                </a:solidFill>
                <a:latin typeface="Tahoma" pitchFamily="34" charset="0"/>
                <a:cs typeface="Arial" pitchFamily="34" charset="0"/>
              </a:defRPr>
            </a:lvl8pPr>
            <a:lvl9pPr marL="4300963" indent="-252998" algn="ctr" defTabSz="101023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6EBDDB5-1C02-4849-928B-79A11339369E}" type="slidenum">
              <a:rPr lang="en-US" altLang="en-US" smtClean="0">
                <a:latin typeface="Arial" pitchFamily="34" charset="0"/>
              </a:rPr>
              <a:pPr eaLnBrk="1" hangingPunct="1"/>
              <a:t>50</a:t>
            </a:fld>
            <a:endParaRPr lang="en-US" alt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latin typeface="Arial" pitchFamily="34" charset="0"/>
                <a:cs typeface="Arial" pitchFamily="34" charset="0"/>
              </a:rPr>
              <a:t>Rejections for incomplete Transfer Request state exactly what is missing.  </a:t>
            </a:r>
          </a:p>
          <a:p>
            <a:pPr eaLnBrk="1" hangingPunct="1">
              <a:lnSpc>
                <a:spcPct val="80000"/>
              </a:lnSpc>
            </a:pPr>
            <a:endParaRPr lang="en-US" altLang="en-US" dirty="0">
              <a:latin typeface="Arial" pitchFamily="34" charset="0"/>
              <a:cs typeface="Arial" pitchFamily="34" charset="0"/>
            </a:endParaRPr>
          </a:p>
          <a:p>
            <a:pPr eaLnBrk="1" hangingPunct="1">
              <a:lnSpc>
                <a:spcPct val="80000"/>
              </a:lnSpc>
            </a:pPr>
            <a:r>
              <a:rPr lang="en-US" altLang="en-US" dirty="0">
                <a:latin typeface="Arial" pitchFamily="34" charset="0"/>
                <a:cs typeface="Arial" pitchFamily="34" charset="0"/>
              </a:rPr>
              <a:t>When submitting a denial (</a:t>
            </a:r>
            <a:r>
              <a:rPr lang="en-US" altLang="en-US" dirty="0" err="1">
                <a:latin typeface="Arial" pitchFamily="34" charset="0"/>
                <a:cs typeface="Arial" pitchFamily="34" charset="0"/>
              </a:rPr>
              <a:t>ie</a:t>
            </a:r>
            <a:r>
              <a:rPr lang="en-US" altLang="en-US" dirty="0">
                <a:latin typeface="Arial" pitchFamily="34" charset="0"/>
                <a:cs typeface="Arial" pitchFamily="34" charset="0"/>
              </a:rPr>
              <a:t> residence, means of support, etc. ), remember you are denying the plan of supervision, not the offender.  What is wrong with the residence, what is wrong with the support system or employment?  </a:t>
            </a:r>
          </a:p>
          <a:p>
            <a:pPr eaLnBrk="1" hangingPunct="1">
              <a:lnSpc>
                <a:spcPct val="80000"/>
              </a:lnSpc>
            </a:pPr>
            <a:endParaRPr lang="en-US" altLang="en-US" dirty="0">
              <a:latin typeface="Arial" pitchFamily="34" charset="0"/>
              <a:cs typeface="Arial" pitchFamily="34" charset="0"/>
            </a:endParaRPr>
          </a:p>
          <a:p>
            <a:pPr eaLnBrk="1" hangingPunct="1">
              <a:lnSpc>
                <a:spcPct val="80000"/>
              </a:lnSpc>
            </a:pPr>
            <a:endParaRPr lang="en-US" altLang="en-US" dirty="0">
              <a:latin typeface="Arial" pitchFamily="34" charset="0"/>
              <a:cs typeface="Arial" pitchFamily="34" charset="0"/>
            </a:endParaRPr>
          </a:p>
          <a:p>
            <a:pPr eaLnBrk="1" hangingPunct="1">
              <a:lnSpc>
                <a:spcPct val="80000"/>
              </a:lnSpc>
            </a:pPr>
            <a:r>
              <a:rPr lang="en-US" altLang="en-US" dirty="0">
                <a:latin typeface="Arial" pitchFamily="34" charset="0"/>
                <a:cs typeface="Arial" pitchFamily="34" charset="0"/>
              </a:rPr>
              <a:t>I</a:t>
            </a:r>
          </a:p>
          <a:p>
            <a:pPr algn="r" eaLnBrk="1" hangingPunct="1">
              <a:lnSpc>
                <a:spcPct val="80000"/>
              </a:lnSpc>
            </a:pPr>
            <a:r>
              <a:rPr lang="en-US" altLang="en-US" dirty="0">
                <a:latin typeface="Arial" pitchFamily="34" charset="0"/>
                <a:cs typeface="Arial" pitchFamily="34" charset="0"/>
              </a:rPr>
              <a:t>Rule 3.104-1</a:t>
            </a:r>
          </a:p>
          <a:p>
            <a:pPr eaLnBrk="1" hangingPunct="1"/>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994459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	</a:t>
            </a:r>
          </a:p>
          <a:p>
            <a:pPr eaLnBrk="1" hangingPunct="1">
              <a:spcBef>
                <a:spcPct val="0"/>
              </a:spcBef>
              <a:buFontTx/>
              <a:buChar char="•"/>
            </a:pPr>
            <a:r>
              <a:rPr lang="en-US" altLang="en-US"/>
              <a:t>Submit is now active. </a:t>
            </a:r>
          </a:p>
          <a:p>
            <a:pPr eaLnBrk="1" hangingPunct="1">
              <a:spcBef>
                <a:spcPct val="0"/>
              </a:spcBef>
            </a:pPr>
            <a:endParaRPr lang="en-US" altLang="en-US"/>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4ED43B-2E09-44B6-8C35-1C911A4109EB}" type="slidenum">
              <a:rPr lang="en-US" smtClean="0"/>
              <a:pPr fontAlgn="base">
                <a:spcBef>
                  <a:spcPct val="0"/>
                </a:spcBef>
                <a:spcAft>
                  <a:spcPct val="0"/>
                </a:spcAft>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Until the compact office reviews and transmits decision, the case remains pending</a:t>
            </a: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310C2-D1CB-4F1A-833B-8D9B5036FF4D}" type="slidenum">
              <a:rPr lang="en-US" smtClean="0"/>
              <a:pPr fontAlgn="base">
                <a:spcBef>
                  <a:spcPct val="0"/>
                </a:spcBef>
                <a:spcAft>
                  <a:spcPct val="0"/>
                </a:spcAft>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Talking Points:</a:t>
            </a:r>
          </a:p>
          <a:p>
            <a:pPr eaLnBrk="1" hangingPunct="1">
              <a:spcBef>
                <a:spcPct val="0"/>
              </a:spcBef>
            </a:pPr>
            <a:endParaRPr lang="en-US" altLang="en-US"/>
          </a:p>
          <a:p>
            <a:pPr eaLnBrk="1" hangingPunct="1">
              <a:spcBef>
                <a:spcPct val="0"/>
              </a:spcBef>
            </a:pPr>
            <a:r>
              <a:rPr lang="en-US" altLang="en-US"/>
              <a:t>Throughout the application users will be given the opportunity  to attach files to an offender’s record.  When attaching files users must provide a description for each file that they upload.  If they cannot attach a file they can user the description field to input the required data. </a:t>
            </a:r>
          </a:p>
          <a:p>
            <a:pPr eaLnBrk="1" hangingPunct="1">
              <a:spcBef>
                <a:spcPct val="0"/>
              </a:spcBef>
            </a:pPr>
            <a:endParaRPr lang="en-US" altLang="en-US"/>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048B6-2194-4368-AE13-FEE2F5A6817C}" type="slidenum">
              <a:rPr lang="en-US" smtClean="0"/>
              <a:pPr fontAlgn="base">
                <a:spcBef>
                  <a:spcPct val="0"/>
                </a:spcBef>
                <a:spcAft>
                  <a:spcPct val="0"/>
                </a:spcAft>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Cannot do a NOA without a NOD</a:t>
            </a:r>
          </a:p>
          <a:p>
            <a:pPr eaLnBrk="1" hangingPunct="1">
              <a:spcBef>
                <a:spcPct val="0"/>
              </a:spcBef>
            </a:pPr>
            <a:r>
              <a:rPr lang="en-US" altLang="en-US"/>
              <a:t>Indicate the offender has arrived and reported</a:t>
            </a:r>
          </a:p>
          <a:p>
            <a:pPr eaLnBrk="1" hangingPunct="1">
              <a:spcBef>
                <a:spcPct val="0"/>
              </a:spcBef>
            </a:pPr>
            <a:r>
              <a:rPr lang="en-US" altLang="en-US"/>
              <a:t>Failed to report, indicate what you did to find an offender that failed to arrive or report</a:t>
            </a:r>
          </a:p>
          <a:p>
            <a:pPr eaLnBrk="1" hangingPunct="1">
              <a:spcBef>
                <a:spcPct val="0"/>
              </a:spcBef>
            </a:pPr>
            <a:endParaRPr lang="en-US" altLang="en-US"/>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C7D0A-F6E4-4E55-AEBB-BC92004B6788}" type="slidenum">
              <a:rPr lang="en-US" smtClean="0"/>
              <a:pPr fontAlgn="base">
                <a:spcBef>
                  <a:spcPct val="0"/>
                </a:spcBef>
                <a:spcAft>
                  <a:spcPct val="0"/>
                </a:spcAft>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Know that offender is in the receiving state.  ICOTS allow for activities </a:t>
            </a:r>
          </a:p>
          <a:p>
            <a:pPr eaLnBrk="1" hangingPunct="1">
              <a:spcBef>
                <a:spcPct val="0"/>
              </a:spcBef>
            </a:pPr>
            <a:endParaRPr lang="en-US" altLang="en-US"/>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9F6CE8-8E7F-45F5-A914-8559AD86EC1E}" type="slidenum">
              <a:rPr lang="en-US" smtClean="0"/>
              <a:pPr fontAlgn="base">
                <a:spcBef>
                  <a:spcPct val="0"/>
                </a:spcBef>
                <a:spcAft>
                  <a:spcPct val="0"/>
                </a:spcAft>
                <a:defRPr/>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0A5F5C3-A430-4677-B832-318D3D7DED50}" type="slidenum">
              <a:rPr lang="en-US" smtClean="0"/>
              <a:pPr>
                <a:defRPr/>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92073-0CA0-45F1-BA46-3658D12667DB}" type="slidenum">
              <a:rPr lang="en-US" smtClean="0"/>
              <a:pPr>
                <a:defRPr/>
              </a:pPr>
              <a:t>57</a:t>
            </a:fld>
            <a:endParaRPr lang="en-US"/>
          </a:p>
        </p:txBody>
      </p:sp>
    </p:spTree>
    <p:extLst>
      <p:ext uri="{BB962C8B-B14F-4D97-AF65-F5344CB8AC3E}">
        <p14:creationId xmlns:p14="http://schemas.microsoft.com/office/powerpoint/2010/main" val="3937614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reporting on both send 2 progress reports</a:t>
            </a:r>
          </a:p>
        </p:txBody>
      </p:sp>
      <p:sp>
        <p:nvSpPr>
          <p:cNvPr id="4" name="Date Placeholder 3"/>
          <p:cNvSpPr>
            <a:spLocks noGrp="1"/>
          </p:cNvSpPr>
          <p:nvPr>
            <p:ph type="dt" idx="10"/>
          </p:nvPr>
        </p:nvSpPr>
        <p:spPr/>
        <p:txBody>
          <a:bodyPr/>
          <a:lstStyle/>
          <a:p>
            <a:pPr>
              <a:defRPr/>
            </a:pPr>
            <a:fld id="{5332DD1D-77AF-430C-B732-6F967194628F}" type="datetime1">
              <a:rPr lang="en-US" smtClean="0"/>
              <a:t>3/18/2022</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59</a:t>
            </a:fld>
            <a:endParaRPr lang="en-US"/>
          </a:p>
        </p:txBody>
      </p:sp>
    </p:spTree>
    <p:extLst>
      <p:ext uri="{BB962C8B-B14F-4D97-AF65-F5344CB8AC3E}">
        <p14:creationId xmlns:p14="http://schemas.microsoft.com/office/powerpoint/2010/main" val="301653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reporting on both send 2 progress reports</a:t>
            </a:r>
          </a:p>
        </p:txBody>
      </p:sp>
      <p:sp>
        <p:nvSpPr>
          <p:cNvPr id="4" name="Date Placeholder 3"/>
          <p:cNvSpPr>
            <a:spLocks noGrp="1"/>
          </p:cNvSpPr>
          <p:nvPr>
            <p:ph type="dt" idx="10"/>
          </p:nvPr>
        </p:nvSpPr>
        <p:spPr/>
        <p:txBody>
          <a:bodyPr/>
          <a:lstStyle/>
          <a:p>
            <a:pPr>
              <a:defRPr/>
            </a:pPr>
            <a:fld id="{5332DD1D-77AF-430C-B732-6F967194628F}" type="datetime1">
              <a:rPr lang="en-US" smtClean="0"/>
              <a:t>3/18/2022</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60</a:t>
            </a:fld>
            <a:endParaRPr lang="en-US"/>
          </a:p>
        </p:txBody>
      </p:sp>
    </p:spTree>
    <p:extLst>
      <p:ext uri="{BB962C8B-B14F-4D97-AF65-F5344CB8AC3E}">
        <p14:creationId xmlns:p14="http://schemas.microsoft.com/office/powerpoint/2010/main" val="1043718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8C1B1-D57B-42FC-AA56-C018218B933D}" type="slidenum">
              <a:rPr lang="en-US" smtClean="0"/>
              <a:pPr>
                <a:defRPr/>
              </a:pPr>
              <a:t>61</a:t>
            </a:fld>
            <a:endParaRPr lang="en-US"/>
          </a:p>
        </p:txBody>
      </p:sp>
    </p:spTree>
    <p:extLst>
      <p:ext uri="{BB962C8B-B14F-4D97-AF65-F5344CB8AC3E}">
        <p14:creationId xmlns:p14="http://schemas.microsoft.com/office/powerpoint/2010/main" val="1216766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Non-compliant behavior that would likely not result</a:t>
            </a:r>
            <a:r>
              <a:rPr lang="en-US" altLang="en-US" baseline="0" dirty="0"/>
              <a:t> in formal permanent revocation in your state</a:t>
            </a:r>
            <a:r>
              <a:rPr lang="en-US" altLang="en-US" dirty="0"/>
              <a:t> should be reported on a progress report</a:t>
            </a:r>
          </a:p>
          <a:p>
            <a:pPr eaLnBrk="1" hangingPunct="1">
              <a:spcBef>
                <a:spcPct val="0"/>
              </a:spcBef>
            </a:pPr>
            <a:r>
              <a:rPr lang="en-US" altLang="en-US" dirty="0"/>
              <a:t>States should instruct their users to provide at a minimum</a:t>
            </a:r>
            <a:r>
              <a:rPr lang="en-US" altLang="en-US" baseline="0" dirty="0"/>
              <a:t> all documentation that would be provided on an offender in a revocation hearing, plus specific ICAOS </a:t>
            </a:r>
            <a:r>
              <a:rPr lang="en-US" altLang="en-US" baseline="0" dirty="0" err="1"/>
              <a:t>requirements..Refer</a:t>
            </a:r>
            <a:r>
              <a:rPr lang="en-US" altLang="en-US" baseline="0" dirty="0"/>
              <a:t> to state compact office</a:t>
            </a:r>
            <a:endParaRPr lang="en-US" altLang="en-US" dirty="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99AE1F-E368-49A5-8089-7363EE373FCE}" type="slidenum">
              <a:rPr lang="en-US" smtClean="0"/>
              <a:pPr fontAlgn="base">
                <a:spcBef>
                  <a:spcPct val="0"/>
                </a:spcBef>
                <a:spcAft>
                  <a:spcPct val="0"/>
                </a:spcAft>
                <a:defRPr/>
              </a:pPr>
              <a:t>63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92073-0CA0-45F1-BA46-3658D12667DB}" type="slidenum">
              <a:rPr lang="en-US" smtClean="0"/>
              <a:pPr>
                <a:defRPr/>
              </a:pPr>
              <a:t>64</a:t>
            </a:fld>
            <a:endParaRPr lang="en-US"/>
          </a:p>
        </p:txBody>
      </p:sp>
    </p:spTree>
    <p:extLst>
      <p:ext uri="{BB962C8B-B14F-4D97-AF65-F5344CB8AC3E}">
        <p14:creationId xmlns:p14="http://schemas.microsoft.com/office/powerpoint/2010/main" val="3277434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a:t>Response to Violation Report – Allows you to respond to an Offender Violation Report</a:t>
            </a:r>
          </a:p>
          <a:p>
            <a:pPr eaLnBrk="1" hangingPunct="1">
              <a:spcBef>
                <a:spcPct val="0"/>
              </a:spcBef>
            </a:pPr>
            <a:r>
              <a:rPr lang="en-US" altLang="en-US"/>
              <a:t>You will be given a choice of which offenders with violation reports for which you would like to initiate a response.</a:t>
            </a:r>
          </a:p>
          <a:p>
            <a:pPr eaLnBrk="1" hangingPunct="1">
              <a:spcBef>
                <a:spcPct val="0"/>
              </a:spcBef>
            </a:pPr>
            <a:endParaRPr lang="en-US" altLang="en-US"/>
          </a:p>
          <a:p>
            <a:pPr eaLnBrk="1" hangingPunct="1">
              <a:spcBef>
                <a:spcPct val="0"/>
              </a:spcBef>
            </a:pPr>
            <a:endParaRPr lang="en-US" altLang="en-US"/>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38DAC4-B3AF-4B47-A3B4-35196CD7E7C5}" type="slidenum">
              <a:rPr lang="en-US" smtClean="0"/>
              <a:pPr fontAlgn="base">
                <a:spcBef>
                  <a:spcPct val="0"/>
                </a:spcBef>
                <a:spcAft>
                  <a:spcPct val="0"/>
                </a:spcAft>
                <a:defRPr/>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Talking Points:</a:t>
            </a:r>
          </a:p>
          <a:p>
            <a:pPr eaLnBrk="1" hangingPunct="1">
              <a:spcBef>
                <a:spcPct val="0"/>
              </a:spcBef>
            </a:pPr>
            <a:endParaRPr lang="en-US" altLang="en-US"/>
          </a:p>
          <a:p>
            <a:pPr eaLnBrk="1" hangingPunct="1">
              <a:spcBef>
                <a:spcPct val="0"/>
              </a:spcBef>
            </a:pPr>
            <a:r>
              <a:rPr lang="en-US" altLang="en-US"/>
              <a:t>There are several icons and tools that users will observe in ICOTS.  Briefly mention each of the listed items. </a:t>
            </a:r>
          </a:p>
          <a:p>
            <a:pPr eaLnBrk="1" hangingPunct="1">
              <a:spcBef>
                <a:spcPct val="0"/>
              </a:spcBef>
            </a:pPr>
            <a:endParaRPr lang="en-US" altLang="en-US"/>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5696E-9E52-4620-84E8-2B7574F45798}" type="slidenum">
              <a:rPr lang="en-US" smtClean="0"/>
              <a:pPr fontAlgn="base">
                <a:spcBef>
                  <a:spcPct val="0"/>
                </a:spcBef>
                <a:spcAft>
                  <a:spcPct val="0"/>
                </a:spcAft>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Response choices are based on return/retake obligation as well as whether or not PC has been determined.  This example shows an offender initial significant violation in which the sending state has discretion whether to return or retake.  If the violation obligates the sending state to retake or return their offender, the response selections will narrow to only appropriate responses.</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E433851A-DB0D-41EF-8B10-8B46B501F3C9}" type="slidenum">
              <a:rPr lang="en-US" smtClean="0"/>
              <a:pPr>
                <a:defRPr/>
              </a:pPr>
              <a:t>66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725AE5A-1F2C-4FC0-AD33-A589B89B086F}" type="slidenum">
              <a:rPr lang="en-US" smtClean="0"/>
              <a:pPr>
                <a:defRPr/>
              </a:pPr>
              <a:t>67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3C41098-3610-462D-A75C-B3DDE9324B9A}" type="slidenum">
              <a:rPr lang="en-US" smtClean="0"/>
              <a:pPr>
                <a:defRPr/>
              </a:pPr>
              <a:t>68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End of Activities </a:t>
            </a:r>
          </a:p>
        </p:txBody>
      </p:sp>
      <p:sp>
        <p:nvSpPr>
          <p:cNvPr id="4" name="Slide Number Placeholder 3"/>
          <p:cNvSpPr>
            <a:spLocks noGrp="1"/>
          </p:cNvSpPr>
          <p:nvPr>
            <p:ph type="sldNum" sz="quarter" idx="5"/>
          </p:nvPr>
        </p:nvSpPr>
        <p:spPr/>
        <p:txBody>
          <a:bodyPr/>
          <a:lstStyle/>
          <a:p>
            <a:pPr>
              <a:defRPr/>
            </a:pPr>
            <a:fld id="{BC44AE80-3479-4EE8-9E64-5B2B63E42445}" type="slidenum">
              <a:rPr lang="en-US" smtClean="0"/>
              <a:pPr>
                <a:defRPr/>
              </a:pPr>
              <a:t>72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has to be a managed activities.  Cannot withdraw progress reports, CAR</a:t>
            </a:r>
          </a:p>
        </p:txBody>
      </p:sp>
      <p:sp>
        <p:nvSpPr>
          <p:cNvPr id="4" name="Slide Number Placeholder 3"/>
          <p:cNvSpPr>
            <a:spLocks noGrp="1"/>
          </p:cNvSpPr>
          <p:nvPr>
            <p:ph type="sldNum" sz="quarter" idx="5"/>
          </p:nvPr>
        </p:nvSpPr>
        <p:spPr/>
        <p:txBody>
          <a:bodyPr/>
          <a:lstStyle/>
          <a:p>
            <a:pPr>
              <a:defRPr/>
            </a:pPr>
            <a:fld id="{F68F1DBE-C36C-4B9F-B95F-7AED419A0C24}" type="slidenum">
              <a:rPr lang="en-US" smtClean="0"/>
              <a:pPr>
                <a:defRPr/>
              </a:pPr>
              <a:t>73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Managing ICOTS and activities</a:t>
            </a:r>
          </a:p>
          <a:p>
            <a:pPr eaLnBrk="1" hangingPunct="1"/>
            <a:endParaRPr lang="en-US" altLang="en-US" dirty="0"/>
          </a:p>
          <a:p>
            <a:pPr eaLnBrk="1" hangingPunct="1"/>
            <a:r>
              <a:rPr lang="en-US" altLang="en-US" dirty="0"/>
              <a:t>What is meant by “replies to change a decision from accepted to rejected?” We need to be clear in this section on when states can withdraw their acceptance and only pursuant to Rule. (e.g. 3.104-1  &amp; 3.105).  </a:t>
            </a:r>
            <a:r>
              <a:rPr lang="en-US" altLang="en-US"/>
              <a:t>They cannot withdraw for any other reason.</a:t>
            </a:r>
          </a:p>
          <a:p>
            <a:pPr eaLnBrk="1" hangingPunct="1"/>
            <a:r>
              <a:rPr lang="en-US" altLang="en-US" dirty="0"/>
              <a:t>Withdrawing a Transfer reply that was accepted to change to rejected.  ICOTS will not allow the sending state to complete a NOD</a:t>
            </a:r>
          </a:p>
        </p:txBody>
      </p:sp>
      <p:sp>
        <p:nvSpPr>
          <p:cNvPr id="4" name="Slide Number Placeholder 3"/>
          <p:cNvSpPr>
            <a:spLocks noGrp="1"/>
          </p:cNvSpPr>
          <p:nvPr>
            <p:ph type="sldNum" sz="quarter" idx="5"/>
          </p:nvPr>
        </p:nvSpPr>
        <p:spPr/>
        <p:txBody>
          <a:bodyPr/>
          <a:lstStyle/>
          <a:p>
            <a:pPr>
              <a:defRPr/>
            </a:pPr>
            <a:fld id="{AD20619F-B74A-4C83-A1B1-9F7CB8091FB2}" type="slidenum">
              <a:rPr lang="en-US" smtClean="0"/>
              <a:pPr>
                <a:defRPr/>
              </a:pPr>
              <a:t>74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Case Closure must be submitted after the NOA and withdraw is no longer available.</a:t>
            </a:r>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9F45E-B7ED-4C8D-B8CB-036DCFA21D71}" type="slidenum">
              <a:rPr lang="en-US" smtClean="0"/>
              <a:pPr fontAlgn="base">
                <a:spcBef>
                  <a:spcPct val="0"/>
                </a:spcBef>
                <a:spcAft>
                  <a:spcPct val="0"/>
                </a:spcAft>
                <a:defRPr/>
              </a:pPr>
              <a:t>76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3</a:t>
            </a:r>
            <a:r>
              <a:rPr lang="en-US" altLang="en-US" baseline="30000"/>
              <a:t>rd</a:t>
            </a:r>
            <a:r>
              <a:rPr lang="en-US" altLang="en-US"/>
              <a:t> person handling the 3</a:t>
            </a:r>
            <a:r>
              <a:rPr lang="en-US" altLang="en-US" baseline="30000"/>
              <a:t>rd</a:t>
            </a:r>
            <a:r>
              <a:rPr lang="en-US" altLang="en-US"/>
              <a:t> state transfer without taking possession of the original case.</a:t>
            </a:r>
          </a:p>
        </p:txBody>
      </p:sp>
      <p:sp>
        <p:nvSpPr>
          <p:cNvPr id="4" name="Slide Number Placeholder 3"/>
          <p:cNvSpPr>
            <a:spLocks noGrp="1"/>
          </p:cNvSpPr>
          <p:nvPr>
            <p:ph type="sldNum" sz="quarter" idx="5"/>
          </p:nvPr>
        </p:nvSpPr>
        <p:spPr/>
        <p:txBody>
          <a:bodyPr/>
          <a:lstStyle/>
          <a:p>
            <a:pPr>
              <a:defRPr/>
            </a:pPr>
            <a:fld id="{6D49AF82-5E56-4215-B8F2-B1F9BAD54EA4}" type="slidenum">
              <a:rPr lang="en-US" smtClean="0"/>
              <a:pPr>
                <a:defRPr/>
              </a:pPr>
              <a:t>77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 is the date the term of supervision ends for the compact case.  Essentially the CCN due date.  </a:t>
            </a:r>
          </a:p>
        </p:txBody>
      </p:sp>
      <p:sp>
        <p:nvSpPr>
          <p:cNvPr id="4" name="Slide Number Placeholder 3"/>
          <p:cNvSpPr>
            <a:spLocks noGrp="1"/>
          </p:cNvSpPr>
          <p:nvPr>
            <p:ph type="sldNum" sz="quarter" idx="10"/>
          </p:nvPr>
        </p:nvSpPr>
        <p:spPr/>
        <p:txBody>
          <a:bodyPr/>
          <a:lstStyle/>
          <a:p>
            <a:pPr>
              <a:defRPr/>
            </a:pPr>
            <a:fld id="{7B38C1B1-D57B-42FC-AA56-C018218B933D}" type="slidenum">
              <a:rPr lang="en-US" smtClean="0"/>
              <a:pPr>
                <a:defRPr/>
              </a:pPr>
              <a:t>79</a:t>
            </a:fld>
            <a:endParaRPr lang="en-US"/>
          </a:p>
        </p:txBody>
      </p:sp>
    </p:spTree>
    <p:extLst>
      <p:ext uri="{BB962C8B-B14F-4D97-AF65-F5344CB8AC3E}">
        <p14:creationId xmlns:p14="http://schemas.microsoft.com/office/powerpoint/2010/main" val="39812550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 and TX also require two TR sent for dual supervision states.</a:t>
            </a:r>
          </a:p>
        </p:txBody>
      </p:sp>
      <p:sp>
        <p:nvSpPr>
          <p:cNvPr id="4" name="Slide Number Placeholder 3"/>
          <p:cNvSpPr>
            <a:spLocks noGrp="1"/>
          </p:cNvSpPr>
          <p:nvPr>
            <p:ph type="sldNum" sz="quarter" idx="5"/>
          </p:nvPr>
        </p:nvSpPr>
        <p:spPr/>
        <p:txBody>
          <a:bodyPr/>
          <a:lstStyle/>
          <a:p>
            <a:pPr>
              <a:defRPr/>
            </a:pPr>
            <a:fld id="{EF224776-6E78-4214-BE98-8031D61CA471}" type="slidenum">
              <a:rPr lang="en-US" smtClean="0"/>
              <a:pPr>
                <a:defRPr/>
              </a:pPr>
              <a:t>80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Preview button – when a user clicks on the “Preview” button the system will generate the information on the current process into a standard ICAOS for printing</a:t>
            </a:r>
          </a:p>
          <a:p>
            <a:pPr eaLnBrk="1" hangingPunct="1">
              <a:spcBef>
                <a:spcPct val="0"/>
              </a:spcBef>
            </a:pPr>
            <a:endParaRPr lang="en-US" altLang="en-US"/>
          </a:p>
          <a:p>
            <a:pPr eaLnBrk="1" hangingPunct="1">
              <a:spcBef>
                <a:spcPct val="0"/>
              </a:spcBef>
            </a:pPr>
            <a:r>
              <a:rPr lang="en-US" altLang="en-US"/>
              <a:t>Delete button – </a:t>
            </a:r>
            <a:r>
              <a:rPr lang="en-US" altLang="en-US" b="1"/>
              <a:t>Users will only be able to delete tasks which they have created.  Once an item has been submitted it cannot be deleted by anyone. </a:t>
            </a:r>
            <a:r>
              <a:rPr lang="en-US" altLang="en-US"/>
              <a:t>This button will only delete the currently loaded activity; it will not delete an offender or any other information on the offender’s record.  For instance, if you are completing a Transfer Request Reply and decide that you need to start over completely you can click the “Delete” button to erase all of the information that you have entered.  This will not effect the Transfer Request that you are replying to.  </a:t>
            </a:r>
          </a:p>
          <a:p>
            <a:pPr eaLnBrk="1" hangingPunct="1">
              <a:spcBef>
                <a:spcPct val="0"/>
              </a:spcBef>
            </a:pPr>
            <a:endParaRPr lang="en-US" altLang="en-US" b="1"/>
          </a:p>
          <a:p>
            <a:pPr eaLnBrk="1" hangingPunct="1">
              <a:spcBef>
                <a:spcPct val="0"/>
              </a:spcBef>
            </a:pPr>
            <a:endParaRPr lang="en-US" altLang="en-US"/>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91E4F8-F4B2-425C-93A7-3DBDADD956B6}" type="slidenum">
              <a:rPr lang="en-US" smtClean="0"/>
              <a:pPr fontAlgn="base">
                <a:spcBef>
                  <a:spcPct val="0"/>
                </a:spcBef>
                <a:spcAft>
                  <a:spcPct val="0"/>
                </a:spcAft>
                <a:defRPr/>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Submit separate cases when supervision type is both probation and parole when transferring to a bifurcated state.  This allows the other state to assign each case to separate users.</a:t>
            </a:r>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3D3D7-6CB7-4A4E-9ACC-B527E53D8EEF}" type="slidenum">
              <a:rPr lang="en-US" smtClean="0"/>
              <a:pPr fontAlgn="base">
                <a:spcBef>
                  <a:spcPct val="0"/>
                </a:spcBef>
                <a:spcAft>
                  <a:spcPct val="0"/>
                </a:spcAft>
                <a:defRPr/>
              </a:pPr>
              <a:t>81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 not create a new case</a:t>
            </a:r>
          </a:p>
          <a:p>
            <a:r>
              <a:rPr lang="en-US" altLang="en-US" dirty="0"/>
              <a:t>Training</a:t>
            </a:r>
            <a:r>
              <a:rPr lang="en-US" altLang="en-US" baseline="0" dirty="0"/>
              <a:t> tip:  If returning address is unknown, be sure CCN is submitting with the NOD.  See release and training notes on this 2019 enhancement on the </a:t>
            </a:r>
            <a:r>
              <a:rPr lang="en-US" altLang="en-US" baseline="0"/>
              <a:t>support site.</a:t>
            </a:r>
            <a:endParaRPr lang="en-US" altLang="en-US"/>
          </a:p>
        </p:txBody>
      </p:sp>
      <p:sp>
        <p:nvSpPr>
          <p:cNvPr id="4" name="Slide Number Placeholder 3"/>
          <p:cNvSpPr>
            <a:spLocks noGrp="1"/>
          </p:cNvSpPr>
          <p:nvPr>
            <p:ph type="sldNum" sz="quarter" idx="5"/>
          </p:nvPr>
        </p:nvSpPr>
        <p:spPr/>
        <p:txBody>
          <a:bodyPr/>
          <a:lstStyle/>
          <a:p>
            <a:pPr>
              <a:defRPr/>
            </a:pPr>
            <a:fld id="{9A375247-6794-4110-8240-B67D95562D39}" type="slidenum">
              <a:rPr lang="en-US" smtClean="0"/>
              <a:pPr>
                <a:defRPr/>
              </a:pPr>
              <a:t>83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8C1B1-D57B-42FC-AA56-C018218B933D}" type="slidenum">
              <a:rPr lang="en-US" smtClean="0"/>
              <a:pPr>
                <a:defRPr/>
              </a:pPr>
              <a:t>84</a:t>
            </a:fld>
            <a:endParaRPr lang="en-US"/>
          </a:p>
        </p:txBody>
      </p:sp>
    </p:spTree>
    <p:extLst>
      <p:ext uri="{BB962C8B-B14F-4D97-AF65-F5344CB8AC3E}">
        <p14:creationId xmlns:p14="http://schemas.microsoft.com/office/powerpoint/2010/main" val="1447349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Code Release Information</a:t>
            </a:r>
          </a:p>
          <a:p>
            <a:pPr eaLnBrk="1" hangingPunct="1">
              <a:spcBef>
                <a:spcPct val="0"/>
              </a:spcBef>
            </a:pPr>
            <a:endParaRPr lang="en-US" altLang="en-US" dirty="0"/>
          </a:p>
          <a:p>
            <a:pPr eaLnBrk="1" hangingPunct="1">
              <a:spcBef>
                <a:spcPct val="0"/>
              </a:spcBef>
            </a:pPr>
            <a:r>
              <a:rPr lang="en-US" altLang="en-US" dirty="0"/>
              <a:t>Training Updates</a:t>
            </a:r>
          </a:p>
          <a:p>
            <a:pPr eaLnBrk="1" hangingPunct="1">
              <a:spcBef>
                <a:spcPct val="0"/>
              </a:spcBef>
            </a:pPr>
            <a:endParaRPr lang="en-US" altLang="en-US" dirty="0"/>
          </a:p>
          <a:p>
            <a:pPr eaLnBrk="1" hangingPunct="1">
              <a:spcBef>
                <a:spcPct val="0"/>
              </a:spcBef>
            </a:pPr>
            <a:r>
              <a:rPr lang="en-US" altLang="en-US" dirty="0"/>
              <a:t>Short Tutorials</a:t>
            </a:r>
          </a:p>
          <a:p>
            <a:pPr eaLnBrk="1" hangingPunct="1">
              <a:spcBef>
                <a:spcPct val="0"/>
              </a:spcBef>
            </a:pPr>
            <a:endParaRPr lang="en-US" altLang="en-US" dirty="0"/>
          </a:p>
          <a:p>
            <a:pPr eaLnBrk="1" hangingPunct="1">
              <a:spcBef>
                <a:spcPct val="0"/>
              </a:spcBef>
            </a:pPr>
            <a:r>
              <a:rPr lang="en-US" altLang="en-US" dirty="0"/>
              <a:t>Quick Tips</a:t>
            </a:r>
          </a:p>
          <a:p>
            <a:pPr eaLnBrk="1" hangingPunct="1">
              <a:spcBef>
                <a:spcPct val="0"/>
              </a:spcBef>
            </a:pPr>
            <a:endParaRPr lang="en-US" altLang="en-US" dirty="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70331-CA47-46D1-9EBA-353922D51DFD}" type="slidenum">
              <a:rPr lang="en-US" smtClean="0"/>
              <a:pPr fontAlgn="base">
                <a:spcBef>
                  <a:spcPct val="0"/>
                </a:spcBef>
                <a:spcAft>
                  <a:spcPct val="0"/>
                </a:spcAft>
                <a:defRPr/>
              </a:pPr>
              <a:t>85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8C1B1-D57B-42FC-AA56-C018218B933D}" type="slidenum">
              <a:rPr lang="en-US" smtClean="0"/>
              <a:pPr>
                <a:defRPr/>
              </a:pPr>
              <a:t>86</a:t>
            </a:fld>
            <a:endParaRPr lang="en-US"/>
          </a:p>
        </p:txBody>
      </p:sp>
    </p:spTree>
    <p:extLst>
      <p:ext uri="{BB962C8B-B14F-4D97-AF65-F5344CB8AC3E}">
        <p14:creationId xmlns:p14="http://schemas.microsoft.com/office/powerpoint/2010/main" val="400801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 shows a sample of a process that can have different results based on how a person reacts to certain questions. </a:t>
            </a:r>
          </a:p>
          <a:p>
            <a:pPr eaLnBrk="1" hangingPunct="1">
              <a:spcBef>
                <a:spcPct val="0"/>
              </a:spcBef>
            </a:pPr>
            <a:r>
              <a:rPr lang="en-US" altLang="en-US"/>
              <a:t>Point out that answers to certain questions result in certain patterns. In a particular process, you will have to answer questions.  Based on your answers certain other questions or requirements will be adjusted or added.  As an instructor, you will need to be familiar with the process.   You should talk about how some parts of the process must have other parts complete before they can continue.  This chart should be explained at a high level to show that fact.</a:t>
            </a:r>
          </a:p>
          <a:p>
            <a:pPr eaLnBrk="1" hangingPunct="1">
              <a:spcBef>
                <a:spcPct val="0"/>
              </a:spcBef>
            </a:pPr>
            <a:endParaRPr lang="en-US" altLang="en-US"/>
          </a:p>
          <a:p>
            <a:pPr eaLnBrk="1" hangingPunct="1">
              <a:spcBef>
                <a:spcPct val="0"/>
              </a:spcBef>
            </a:pPr>
            <a:r>
              <a:rPr lang="en-US" altLang="en-US"/>
              <a:t>Another example is completing a process such as the NOD and NOA to allow for the ability to create supervision activities such as the violation report, progress report, etc.</a:t>
            </a:r>
          </a:p>
          <a:p>
            <a:pPr eaLnBrk="1" hangingPunct="1">
              <a:spcBef>
                <a:spcPct val="0"/>
              </a:spcBef>
            </a:pPr>
            <a:endParaRPr lang="en-US" altLang="en-US"/>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F3EBC-7528-4751-9E1D-2B3409714260}" type="slidenum">
              <a:rPr lang="en-US" smtClean="0"/>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Another example is completing a process such as the NOD and NOA to allow for the ability to create supervision activities such as the violation report, progress report, etc.  ICOTS needs to know that first the request was approved, then allow for the NOD and offender departs.  When ICOTS is notified the receiving state is supervising the offender via the Notice of Arrival, it will then allow for that state the ability to complete a Violation Report, Progress Report or Closure.</a:t>
            </a:r>
          </a:p>
          <a:p>
            <a:pPr eaLnBrk="1" hangingPunct="1">
              <a:spcBef>
                <a:spcPct val="0"/>
              </a:spcBef>
            </a:pPr>
            <a:endParaRPr lang="en-US" altLang="en-US"/>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2E9E02-33F2-44F5-ACE2-CFEAF366E669}" type="slidenum">
              <a:rPr lang="en-US" smtClean="0"/>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26EAC3-1C36-4318-84C6-53882BEE7EBC}"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AE8A54-DC00-4DAD-B931-BFB9E2662F74}" type="slidenum">
              <a:rPr lang="en-US"/>
              <a:pPr>
                <a:defRPr/>
              </a:pPr>
              <a:t>‹#›</a:t>
            </a:fld>
            <a:endParaRPr lang="en-US"/>
          </a:p>
        </p:txBody>
      </p:sp>
    </p:spTree>
    <p:extLst>
      <p:ext uri="{BB962C8B-B14F-4D97-AF65-F5344CB8AC3E}">
        <p14:creationId xmlns:p14="http://schemas.microsoft.com/office/powerpoint/2010/main" val="35325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46C66A-DF67-44B5-AC11-ED4F34250E37}"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D15449-2041-485F-AD72-05AA8D02CC5B}" type="slidenum">
              <a:rPr lang="en-US"/>
              <a:pPr>
                <a:defRPr/>
              </a:pPr>
              <a:t>‹#›</a:t>
            </a:fld>
            <a:endParaRPr lang="en-US"/>
          </a:p>
        </p:txBody>
      </p:sp>
    </p:spTree>
    <p:extLst>
      <p:ext uri="{BB962C8B-B14F-4D97-AF65-F5344CB8AC3E}">
        <p14:creationId xmlns:p14="http://schemas.microsoft.com/office/powerpoint/2010/main" val="119895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513AA7-784A-4BF6-A79E-65EB4C999327}"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9D9FEF-44FD-49A3-BD5E-8041934CECED}" type="slidenum">
              <a:rPr lang="en-US"/>
              <a:pPr>
                <a:defRPr/>
              </a:pPr>
              <a:t>‹#›</a:t>
            </a:fld>
            <a:endParaRPr lang="en-US"/>
          </a:p>
        </p:txBody>
      </p:sp>
    </p:spTree>
    <p:extLst>
      <p:ext uri="{BB962C8B-B14F-4D97-AF65-F5344CB8AC3E}">
        <p14:creationId xmlns:p14="http://schemas.microsoft.com/office/powerpoint/2010/main" val="417536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CDFCFC-8176-464D-BB97-FFFA64C4A629}"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9ED51F-55B3-40D2-B051-37B5605C15CA}" type="slidenum">
              <a:rPr lang="en-US"/>
              <a:pPr>
                <a:defRPr/>
              </a:pPr>
              <a:t>‹#›</a:t>
            </a:fld>
            <a:endParaRPr lang="en-US"/>
          </a:p>
        </p:txBody>
      </p:sp>
    </p:spTree>
    <p:extLst>
      <p:ext uri="{BB962C8B-B14F-4D97-AF65-F5344CB8AC3E}">
        <p14:creationId xmlns:p14="http://schemas.microsoft.com/office/powerpoint/2010/main" val="889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738C3A-70FD-4CF7-9A88-4C2D32C253DF}"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BD5CB-9A21-4B33-AF53-5E661844BB07}" type="slidenum">
              <a:rPr lang="en-US"/>
              <a:pPr>
                <a:defRPr/>
              </a:pPr>
              <a:t>‹#›</a:t>
            </a:fld>
            <a:endParaRPr lang="en-US"/>
          </a:p>
        </p:txBody>
      </p:sp>
    </p:spTree>
    <p:extLst>
      <p:ext uri="{BB962C8B-B14F-4D97-AF65-F5344CB8AC3E}">
        <p14:creationId xmlns:p14="http://schemas.microsoft.com/office/powerpoint/2010/main" val="152435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987F61-6A68-40D0-A900-BCCFF5D21594}"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D0D8DF-CAF4-43A6-AB73-3A39DDC5EEAC}" type="slidenum">
              <a:rPr lang="en-US"/>
              <a:pPr>
                <a:defRPr/>
              </a:pPr>
              <a:t>‹#›</a:t>
            </a:fld>
            <a:endParaRPr lang="en-US"/>
          </a:p>
        </p:txBody>
      </p:sp>
    </p:spTree>
    <p:extLst>
      <p:ext uri="{BB962C8B-B14F-4D97-AF65-F5344CB8AC3E}">
        <p14:creationId xmlns:p14="http://schemas.microsoft.com/office/powerpoint/2010/main" val="244034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9A72DE-F336-432B-A323-7FA86D207C50}" type="datetimeFigureOut">
              <a:rPr lang="en-US"/>
              <a:pPr>
                <a:defRPr/>
              </a:pPr>
              <a:t>3/18/2022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DC0CAB-9155-4269-A021-A3DE1D778E79}" type="slidenum">
              <a:rPr lang="en-US"/>
              <a:pPr>
                <a:defRPr/>
              </a:pPr>
              <a:t>‹#›</a:t>
            </a:fld>
            <a:endParaRPr lang="en-US"/>
          </a:p>
        </p:txBody>
      </p:sp>
    </p:spTree>
    <p:extLst>
      <p:ext uri="{BB962C8B-B14F-4D97-AF65-F5344CB8AC3E}">
        <p14:creationId xmlns:p14="http://schemas.microsoft.com/office/powerpoint/2010/main" val="293527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343B816-F0DF-4D64-8D33-8660E6AAB31C}" type="datetimeFigureOut">
              <a:rPr lang="en-US"/>
              <a:pPr>
                <a:defRPr/>
              </a:pPr>
              <a:t>3/18/2022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3C098E-976B-413E-8426-52728756EB1B}" type="slidenum">
              <a:rPr lang="en-US"/>
              <a:pPr>
                <a:defRPr/>
              </a:pPr>
              <a:t>‹#›</a:t>
            </a:fld>
            <a:endParaRPr lang="en-US"/>
          </a:p>
        </p:txBody>
      </p:sp>
    </p:spTree>
    <p:extLst>
      <p:ext uri="{BB962C8B-B14F-4D97-AF65-F5344CB8AC3E}">
        <p14:creationId xmlns:p14="http://schemas.microsoft.com/office/powerpoint/2010/main" val="134071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6205B6-AD59-44FA-99DF-1F5AC7304EB0}" type="datetimeFigureOut">
              <a:rPr lang="en-US"/>
              <a:pPr>
                <a:defRPr/>
              </a:pPr>
              <a:t>3/18/2022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7527C6-040A-43E6-BDDC-867A5AC10A8B}" type="slidenum">
              <a:rPr lang="en-US"/>
              <a:pPr>
                <a:defRPr/>
              </a:pPr>
              <a:t>‹#›</a:t>
            </a:fld>
            <a:endParaRPr lang="en-US"/>
          </a:p>
        </p:txBody>
      </p:sp>
    </p:spTree>
    <p:extLst>
      <p:ext uri="{BB962C8B-B14F-4D97-AF65-F5344CB8AC3E}">
        <p14:creationId xmlns:p14="http://schemas.microsoft.com/office/powerpoint/2010/main" val="384831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F105D8-0B33-4D4F-A11F-D8DFB26F4702}"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CC7D5-C7A1-4606-A5A1-C90C37ED923E}" type="slidenum">
              <a:rPr lang="en-US"/>
              <a:pPr>
                <a:defRPr/>
              </a:pPr>
              <a:t>‹#›</a:t>
            </a:fld>
            <a:endParaRPr lang="en-US"/>
          </a:p>
        </p:txBody>
      </p:sp>
    </p:spTree>
    <p:extLst>
      <p:ext uri="{BB962C8B-B14F-4D97-AF65-F5344CB8AC3E}">
        <p14:creationId xmlns:p14="http://schemas.microsoft.com/office/powerpoint/2010/main" val="343623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CFF315-8D4A-4B99-A507-CE9AB5AD30B4}"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BCB410-8779-49B5-84A9-0B45F1394307}" type="slidenum">
              <a:rPr lang="en-US"/>
              <a:pPr>
                <a:defRPr/>
              </a:pPr>
              <a:t>‹#›</a:t>
            </a:fld>
            <a:endParaRPr lang="en-US"/>
          </a:p>
        </p:txBody>
      </p:sp>
    </p:spTree>
    <p:extLst>
      <p:ext uri="{BB962C8B-B14F-4D97-AF65-F5344CB8AC3E}">
        <p14:creationId xmlns:p14="http://schemas.microsoft.com/office/powerpoint/2010/main" val="359867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B76231-AE80-4A44-84F2-2A6878092068}" type="datetimeFigureOut">
              <a:rPr lang="en-US"/>
              <a:pPr>
                <a:defRPr/>
              </a:pPr>
              <a:t>3/18/2022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245FD2-AAF2-4E67-8DAD-F72EE6F7DE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icots.interstatecompact.org/ICOTS/login"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8.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8.xml"/><Relationship Id="rId5" Type="http://schemas.openxmlformats.org/officeDocument/2006/relationships/image" Target="../media/image69.png"/><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cid:image002.png@01CEFA48.D27BA170" TargetMode="External"/><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cid:image009.png@01CEF688.E79F3940" TargetMode="External"/><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83.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86.png"/><Relationship Id="rId4" Type="http://schemas.openxmlformats.org/officeDocument/2006/relationships/image" Target="../media/image8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88.png"/></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93.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95.png"/><Relationship Id="rId4" Type="http://schemas.openxmlformats.org/officeDocument/2006/relationships/image" Target="../media/image94.png"/></Relationships>
</file>

<file path=ppt/slides/_rels/slide82.xml.rels><?xml version="1.0" encoding="UTF-8" standalone="yes"?>
<Relationships xmlns="http://schemas.openxmlformats.org/package/2006/relationships"><Relationship Id="rId3" Type="http://schemas.openxmlformats.org/officeDocument/2006/relationships/hyperlink" Target="http://www.support.interstatecompact.org/" TargetMode="Externa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9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98.png"/><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100.png"/><Relationship Id="rId2" Type="http://schemas.openxmlformats.org/officeDocument/2006/relationships/slideLayout" Target="../slideLayouts/slideLayout4.xml"/><Relationship Id="rId1" Type="http://schemas.openxmlformats.org/officeDocument/2006/relationships/tags" Target="../tags/tag86.xml"/><Relationship Id="rId6" Type="http://schemas.openxmlformats.org/officeDocument/2006/relationships/image" Target="../media/image99.png"/><Relationship Id="rId5" Type="http://schemas.openxmlformats.org/officeDocument/2006/relationships/hyperlink" Target="https://support.interstatecompact.org/" TargetMode="External"/><Relationship Id="rId4" Type="http://schemas.openxmlformats.org/officeDocument/2006/relationships/hyperlink" Target="http://www.interstatecompact.org/"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101.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z="6000"/>
              <a:t>ICOTS</a:t>
            </a:r>
            <a:br>
              <a:rPr lang="en-US" altLang="en-US" sz="6000"/>
            </a:br>
            <a:r>
              <a:rPr lang="en-US" altLang="en-US" sz="6000"/>
              <a:t>End User Training</a:t>
            </a:r>
          </a:p>
        </p:txBody>
      </p:sp>
      <p:sp>
        <p:nvSpPr>
          <p:cNvPr id="3" name="Subtitle 2"/>
          <p:cNvSpPr>
            <a:spLocks noGrp="1"/>
          </p:cNvSpPr>
          <p:nvPr>
            <p:ph type="subTitle" idx="1"/>
          </p:nvPr>
        </p:nvSpPr>
        <p:spPr>
          <a:xfrm>
            <a:off x="1371600" y="4648200"/>
            <a:ext cx="6400800" cy="1752600"/>
          </a:xfrm>
        </p:spPr>
        <p:txBody>
          <a:bodyPr rtlCol="0" anchor="b">
            <a:normAutofit/>
          </a:bodyPr>
          <a:lstStyle/>
          <a:p>
            <a:pPr algn="r" eaLnBrk="1" fontAlgn="auto" hangingPunct="1">
              <a:spcAft>
                <a:spcPts val="0"/>
              </a:spcAft>
              <a:buFont typeface="Arial" pitchFamily="34" charset="0"/>
              <a:buNone/>
              <a:defRPr/>
            </a:pPr>
            <a:r>
              <a:rPr lang="en-US" sz="2000" i="1" dirty="0"/>
              <a:t>Last </a:t>
            </a:r>
            <a:r>
              <a:rPr lang="en-US" sz="2000" i="1"/>
              <a:t>updated Mar 2022</a:t>
            </a:r>
            <a:endParaRPr lang="en-US" sz="2000" i="1"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Process Flow</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Workflow</a:t>
            </a:r>
          </a:p>
        </p:txBody>
      </p:sp>
      <p:sp>
        <p:nvSpPr>
          <p:cNvPr id="12291" name="Content Placeholder 2"/>
          <p:cNvSpPr>
            <a:spLocks noGrp="1"/>
          </p:cNvSpPr>
          <p:nvPr>
            <p:ph idx="1"/>
          </p:nvPr>
        </p:nvSpPr>
        <p:spPr/>
        <p:txBody>
          <a:bodyPr/>
          <a:lstStyle/>
          <a:p>
            <a:pPr eaLnBrk="1" hangingPunct="1"/>
            <a:r>
              <a:rPr lang="en-US" altLang="en-US"/>
              <a:t>POs</a:t>
            </a:r>
          </a:p>
          <a:p>
            <a:pPr lvl="1" eaLnBrk="1" hangingPunct="1"/>
            <a:r>
              <a:rPr lang="en-US" altLang="en-US"/>
              <a:t>Create compact activities</a:t>
            </a:r>
          </a:p>
          <a:p>
            <a:pPr lvl="1" eaLnBrk="1" hangingPunct="1"/>
            <a:r>
              <a:rPr lang="en-US" altLang="en-US"/>
              <a:t>Supervise offenders</a:t>
            </a:r>
          </a:p>
          <a:p>
            <a:pPr eaLnBrk="1" hangingPunct="1"/>
            <a:r>
              <a:rPr lang="en-US" altLang="en-US"/>
              <a:t>PO Supervisors</a:t>
            </a:r>
          </a:p>
          <a:p>
            <a:pPr lvl="1" eaLnBrk="1" hangingPunct="1"/>
            <a:r>
              <a:rPr lang="en-US" altLang="en-US"/>
              <a:t>Review and approve information</a:t>
            </a:r>
          </a:p>
          <a:p>
            <a:pPr lvl="1" eaLnBrk="1" hangingPunct="1"/>
            <a:r>
              <a:rPr lang="en-US" altLang="en-US"/>
              <a:t>Have the ability to reassign cases from officer to officer</a:t>
            </a:r>
          </a:p>
          <a:p>
            <a:pPr eaLnBrk="1" hangingPunct="1"/>
            <a:endParaRPr lang="en-US"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Workflow</a:t>
            </a:r>
          </a:p>
        </p:txBody>
      </p:sp>
      <p:sp>
        <p:nvSpPr>
          <p:cNvPr id="13315" name="Content Placeholder 3"/>
          <p:cNvSpPr>
            <a:spLocks noGrp="1"/>
          </p:cNvSpPr>
          <p:nvPr>
            <p:ph sz="half" idx="1"/>
          </p:nvPr>
        </p:nvSpPr>
        <p:spPr/>
        <p:txBody>
          <a:bodyPr/>
          <a:lstStyle/>
          <a:p>
            <a:pPr eaLnBrk="1" hangingPunct="1"/>
            <a:r>
              <a:rPr lang="en-US" altLang="en-US"/>
              <a:t>ICOTS provides a managed workflow that controls the flow of information</a:t>
            </a:r>
          </a:p>
          <a:p>
            <a:pPr eaLnBrk="1" hangingPunct="1"/>
            <a:r>
              <a:rPr lang="en-US" altLang="en-US"/>
              <a:t>User roles are defined in the ICOTS workflow to allow for review, accountability and reassignment.</a:t>
            </a:r>
          </a:p>
          <a:p>
            <a:pPr eaLnBrk="1" hangingPunct="1"/>
            <a:endParaRPr lang="en-US" altLang="en-US"/>
          </a:p>
        </p:txBody>
      </p:sp>
      <p:pic>
        <p:nvPicPr>
          <p:cNvPr id="1331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30813" y="1600200"/>
            <a:ext cx="2873375" cy="4525963"/>
          </a:xfr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altLang="en-US"/>
              <a:t>Workflow</a:t>
            </a:r>
          </a:p>
        </p:txBody>
      </p:sp>
      <p:sp>
        <p:nvSpPr>
          <p:cNvPr id="14339" name="TextBox 17"/>
          <p:cNvSpPr txBox="1">
            <a:spLocks noChangeArrowheads="1"/>
          </p:cNvSpPr>
          <p:nvPr/>
        </p:nvSpPr>
        <p:spPr bwMode="auto">
          <a:xfrm>
            <a:off x="609600" y="1447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Users Tab</a:t>
            </a:r>
          </a:p>
        </p:txBody>
      </p:sp>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209800"/>
            <a:ext cx="838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Manage Caseload</a:t>
            </a:r>
          </a:p>
        </p:txBody>
      </p:sp>
      <p:sp>
        <p:nvSpPr>
          <p:cNvPr id="15363" name="Content Placeholder 2"/>
          <p:cNvSpPr>
            <a:spLocks noGrp="1"/>
          </p:cNvSpPr>
          <p:nvPr>
            <p:ph idx="1"/>
          </p:nvPr>
        </p:nvSpPr>
        <p:spPr/>
        <p:txBody>
          <a:bodyPr/>
          <a:lstStyle/>
          <a:p>
            <a:pPr eaLnBrk="1" hangingPunct="1"/>
            <a:r>
              <a:rPr lang="en-US" altLang="en-US"/>
              <a:t>Used to Reassign Cases &amp; Activities</a:t>
            </a:r>
          </a:p>
          <a:p>
            <a:pPr eaLnBrk="1" hangingPunct="1"/>
            <a:r>
              <a:rPr lang="en-US" altLang="en-US"/>
              <a:t>Available to Compact Office and Supervisors</a:t>
            </a:r>
          </a:p>
          <a:p>
            <a:pPr eaLnBrk="1" hangingPunct="1"/>
            <a:endParaRPr lang="en-US" altLang="en-US"/>
          </a:p>
        </p:txBody>
      </p:sp>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5867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Level of Interest</a:t>
            </a:r>
          </a:p>
        </p:txBody>
      </p:sp>
      <p:sp>
        <p:nvSpPr>
          <p:cNvPr id="16387" name="Content Placeholder 2"/>
          <p:cNvSpPr>
            <a:spLocks noGrp="1"/>
          </p:cNvSpPr>
          <p:nvPr>
            <p:ph idx="1"/>
          </p:nvPr>
        </p:nvSpPr>
        <p:spPr/>
        <p:txBody>
          <a:bodyPr/>
          <a:lstStyle/>
          <a:p>
            <a:pPr eaLnBrk="1" hangingPunct="1"/>
            <a:r>
              <a:rPr lang="en-US" altLang="en-US" sz="2800" dirty="0"/>
              <a:t>Supervising User of = Responsible Officer</a:t>
            </a:r>
          </a:p>
          <a:p>
            <a:pPr lvl="1" eaLnBrk="1" hangingPunct="1"/>
            <a:r>
              <a:rPr lang="en-US" altLang="en-US" sz="2400" dirty="0"/>
              <a:t>Sending User for = </a:t>
            </a:r>
            <a:r>
              <a:rPr lang="en-US" altLang="en-US" sz="2400" i="1" dirty="0"/>
              <a:t>Assigned  User in Sending State</a:t>
            </a:r>
          </a:p>
          <a:p>
            <a:pPr lvl="1" eaLnBrk="1" hangingPunct="1"/>
            <a:r>
              <a:rPr lang="en-US" altLang="en-US" sz="2400" dirty="0"/>
              <a:t>Receiving User for = </a:t>
            </a:r>
            <a:r>
              <a:rPr lang="en-US" altLang="en-US" sz="2400" i="1" dirty="0"/>
              <a:t>Assigned User in Receiving State</a:t>
            </a:r>
          </a:p>
          <a:p>
            <a:pPr eaLnBrk="1" hangingPunct="1"/>
            <a:r>
              <a:rPr lang="en-US" altLang="en-US" sz="2800" dirty="0"/>
              <a:t>Has Action items for</a:t>
            </a:r>
          </a:p>
          <a:p>
            <a:pPr lvl="1" eaLnBrk="1" hangingPunct="1"/>
            <a:r>
              <a:rPr lang="en-US" altLang="en-US" sz="2400" dirty="0"/>
              <a:t>Awaiting Completion</a:t>
            </a:r>
          </a:p>
          <a:p>
            <a:pPr lvl="1" eaLnBrk="1" hangingPunct="1"/>
            <a:r>
              <a:rPr lang="en-US" altLang="en-US" sz="2400" dirty="0"/>
              <a:t>Awaiting Review</a:t>
            </a:r>
          </a:p>
          <a:p>
            <a:pPr eaLnBrk="1" hangingPunct="1"/>
            <a:endParaRPr lang="en-US" altLang="en-US" dirty="0"/>
          </a:p>
        </p:txBody>
      </p:sp>
      <p:pic>
        <p:nvPicPr>
          <p:cNvPr id="16388" name="Picture 3" descr="manageC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343400"/>
            <a:ext cx="55245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rot="5400000">
            <a:off x="2781300" y="4838700"/>
            <a:ext cx="457200" cy="76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t>Compact Workload</a:t>
            </a:r>
          </a:p>
        </p:txBody>
      </p:sp>
      <p:pic>
        <p:nvPicPr>
          <p:cNvPr id="17411"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738313"/>
            <a:ext cx="8229600" cy="4249737"/>
          </a:xfrm>
          <a:noFill/>
        </p:spPr>
      </p:pic>
      <p:sp>
        <p:nvSpPr>
          <p:cNvPr id="17412" name="TextBox 4"/>
          <p:cNvSpPr txBox="1">
            <a:spLocks noChangeArrowheads="1"/>
          </p:cNvSpPr>
          <p:nvPr/>
        </p:nvSpPr>
        <p:spPr bwMode="auto">
          <a:xfrm>
            <a:off x="152400" y="60198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000">
                <a:latin typeface="Calibri" pitchFamily="34" charset="0"/>
              </a:rPr>
              <a:t>Depending on your user role, you can see offenders that might be assigned to others in your department.</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Compact Workload</a:t>
            </a:r>
          </a:p>
        </p:txBody>
      </p:sp>
      <p:sp>
        <p:nvSpPr>
          <p:cNvPr id="18435" name="TextBox 4"/>
          <p:cNvSpPr txBox="1">
            <a:spLocks noChangeArrowheads="1"/>
          </p:cNvSpPr>
          <p:nvPr/>
        </p:nvSpPr>
        <p:spPr bwMode="auto">
          <a:xfrm>
            <a:off x="533400" y="14478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latin typeface="Calibri" pitchFamily="34" charset="0"/>
              </a:rPr>
              <a:t>Case List/To-Do List</a:t>
            </a:r>
          </a:p>
        </p:txBody>
      </p:sp>
      <p:sp>
        <p:nvSpPr>
          <p:cNvPr id="18436" name="Rectangle 4"/>
          <p:cNvSpPr>
            <a:spLocks noChangeArrowheads="1"/>
          </p:cNvSpPr>
          <p:nvPr/>
        </p:nvSpPr>
        <p:spPr bwMode="auto">
          <a:xfrm>
            <a:off x="2209800" y="5105400"/>
            <a:ext cx="457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Has Action items for</a:t>
            </a:r>
          </a:p>
          <a:p>
            <a:pPr lvl="1" eaLnBrk="1" hangingPunct="1">
              <a:buFont typeface="Arial" charset="0"/>
              <a:buChar char="•"/>
            </a:pPr>
            <a:r>
              <a:rPr lang="en-US" altLang="en-US" sz="2400"/>
              <a:t>Awaiting Completion</a:t>
            </a:r>
          </a:p>
          <a:p>
            <a:pPr lvl="1" eaLnBrk="1" hangingPunct="1">
              <a:buFont typeface="Arial" charset="0"/>
              <a:buChar char="•"/>
            </a:pPr>
            <a:r>
              <a:rPr lang="en-US" altLang="en-US" sz="2400"/>
              <a:t>Awaiting Review</a:t>
            </a:r>
          </a:p>
        </p:txBody>
      </p:sp>
      <p:pic>
        <p:nvPicPr>
          <p:cNvPr id="1026" name="Picture 2" descr="C:\Users\MINDYS~1\AppData\Local\Temp\SNAGHTML22a4c0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 y="2184400"/>
            <a:ext cx="8382001" cy="26485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t>Action Items</a:t>
            </a:r>
          </a:p>
        </p:txBody>
      </p:sp>
      <p:pic>
        <p:nvPicPr>
          <p:cNvPr id="19459"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90800"/>
            <a:ext cx="4038600" cy="2239963"/>
          </a:xfrm>
          <a:noFill/>
        </p:spPr>
      </p:pic>
      <p:sp>
        <p:nvSpPr>
          <p:cNvPr id="19460" name="TextBox 7"/>
          <p:cNvSpPr txBox="1">
            <a:spLocks noChangeArrowheads="1"/>
          </p:cNvSpPr>
          <p:nvPr/>
        </p:nvSpPr>
        <p:spPr bwMode="auto">
          <a:xfrm>
            <a:off x="4724400" y="1981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Awaiting Completion</a:t>
            </a:r>
          </a:p>
        </p:txBody>
      </p:sp>
      <p:sp>
        <p:nvSpPr>
          <p:cNvPr id="19461" name="TextBox 8"/>
          <p:cNvSpPr txBox="1">
            <a:spLocks noChangeArrowheads="1"/>
          </p:cNvSpPr>
          <p:nvPr/>
        </p:nvSpPr>
        <p:spPr bwMode="auto">
          <a:xfrm>
            <a:off x="609600" y="19812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Awaiting Review</a:t>
            </a:r>
          </a:p>
        </p:txBody>
      </p:sp>
      <p:pic>
        <p:nvPicPr>
          <p:cNvPr id="19462" name="Picture 7"/>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57200" y="2430463"/>
            <a:ext cx="4038600" cy="2865437"/>
          </a:xfr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altLang="en-US"/>
              <a:t>Offender Profile</a:t>
            </a:r>
          </a:p>
        </p:txBody>
      </p:sp>
      <p:sp>
        <p:nvSpPr>
          <p:cNvPr id="20483" name="Content Placeholder 2"/>
          <p:cNvSpPr>
            <a:spLocks noGrp="1"/>
          </p:cNvSpPr>
          <p:nvPr>
            <p:ph idx="1"/>
          </p:nvPr>
        </p:nvSpPr>
        <p:spPr/>
        <p:txBody>
          <a:bodyPr/>
          <a:lstStyle/>
          <a:p>
            <a:endParaRPr lang="en-US" altLang="en-US"/>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84740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a:t>What is ICOTS?</a:t>
            </a:r>
          </a:p>
          <a:p>
            <a:pPr eaLnBrk="1" fontAlgn="auto" hangingPunct="1">
              <a:spcAft>
                <a:spcPts val="0"/>
              </a:spcAft>
              <a:buFont typeface="Arial" pitchFamily="34" charset="0"/>
              <a:buChar char="•"/>
              <a:defRPr/>
            </a:pPr>
            <a:r>
              <a:rPr lang="en-US" dirty="0"/>
              <a:t>ICOTS is a web-based application  that allows member states to facilitate all compact business processes and other case based activities</a:t>
            </a:r>
          </a:p>
          <a:p>
            <a:pPr eaLnBrk="1" fontAlgn="auto" hangingPunct="1">
              <a:spcAft>
                <a:spcPts val="0"/>
              </a:spcAft>
              <a:buFont typeface="Arial" pitchFamily="34" charset="0"/>
              <a:buChar char="•"/>
              <a:defRPr/>
            </a:pPr>
            <a:r>
              <a:rPr lang="en-US" dirty="0" err="1">
                <a:hlinkClick r:id="rId4"/>
              </a:rPr>
              <a:t>https://icots.interstatecompact.org/ICOTS/login</a:t>
            </a: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dirty="0"/>
              <a:t>Who Can Use ICOTS?</a:t>
            </a:r>
          </a:p>
          <a:p>
            <a:pPr eaLnBrk="1" fontAlgn="auto" hangingPunct="1">
              <a:spcAft>
                <a:spcPts val="0"/>
              </a:spcAft>
              <a:buFont typeface="Arial" pitchFamily="34" charset="0"/>
              <a:buChar char="•"/>
              <a:defRPr/>
            </a:pPr>
            <a:r>
              <a:rPr lang="en-US" dirty="0"/>
              <a:t>Each state determines who the users are and administrates their users.</a:t>
            </a:r>
          </a:p>
          <a:p>
            <a:pPr eaLnBrk="1" fontAlgn="auto" hangingPunct="1">
              <a:spcAft>
                <a:spcPts val="0"/>
              </a:spcAft>
              <a:buFont typeface="Arial" pitchFamily="34" charset="0"/>
              <a:buChar char="•"/>
              <a:defRPr/>
            </a:pPr>
            <a:r>
              <a:rPr lang="en-US" dirty="0"/>
              <a:t>Users are required to agree and adhere to the </a:t>
            </a:r>
            <a:r>
              <a:rPr lang="en-US" dirty="0">
                <a:solidFill>
                  <a:srgbClr val="FF0000"/>
                </a:solidFill>
              </a:rPr>
              <a:t>ICOTS Privacy Policy</a:t>
            </a:r>
          </a:p>
          <a:p>
            <a:pPr eaLnBrk="1" fontAlgn="auto" hangingPunct="1">
              <a:spcAft>
                <a:spcPts val="0"/>
              </a:spcAft>
              <a:buFont typeface="Arial" pitchFamily="34" charset="0"/>
              <a:buChar char="•"/>
              <a:defRPr/>
            </a:pP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Offender Profile</a:t>
            </a:r>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3903"/>
          <a:stretch/>
        </p:blipFill>
        <p:spPr>
          <a:xfrm>
            <a:off x="245244" y="1600200"/>
            <a:ext cx="8517756"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851088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Offender Profile</a:t>
            </a:r>
          </a:p>
        </p:txBody>
      </p:sp>
      <p:pic>
        <p:nvPicPr>
          <p:cNvPr id="2253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254250"/>
            <a:ext cx="8229600" cy="3217863"/>
          </a:xfrm>
          <a:noFill/>
        </p:spPr>
      </p:pic>
      <p:sp>
        <p:nvSpPr>
          <p:cNvPr id="22532" name="TextBox 4"/>
          <p:cNvSpPr txBox="1">
            <a:spLocks noChangeArrowheads="1"/>
          </p:cNvSpPr>
          <p:nvPr/>
        </p:nvSpPr>
        <p:spPr bwMode="auto">
          <a:xfrm>
            <a:off x="533400" y="15240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Action Items </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Offender Profile</a:t>
            </a:r>
          </a:p>
        </p:txBody>
      </p:sp>
      <p:pic>
        <p:nvPicPr>
          <p:cNvPr id="2355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533650"/>
            <a:ext cx="8229600" cy="2659063"/>
          </a:xfrm>
          <a:noFill/>
        </p:spPr>
      </p:pic>
      <p:sp>
        <p:nvSpPr>
          <p:cNvPr id="23556" name="TextBox 4"/>
          <p:cNvSpPr txBox="1">
            <a:spLocks noChangeArrowheads="1"/>
          </p:cNvSpPr>
          <p:nvPr/>
        </p:nvSpPr>
        <p:spPr bwMode="auto">
          <a:xfrm>
            <a:off x="533400" y="15240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Update Residence and Employment information</a:t>
            </a:r>
          </a:p>
        </p:txBody>
      </p:sp>
      <p:sp>
        <p:nvSpPr>
          <p:cNvPr id="2" name="Oval Callout 1"/>
          <p:cNvSpPr/>
          <p:nvPr/>
        </p:nvSpPr>
        <p:spPr>
          <a:xfrm>
            <a:off x="1905000" y="5192713"/>
            <a:ext cx="6172200" cy="1665287"/>
          </a:xfrm>
          <a:prstGeom prst="wedgeEllipseCallout">
            <a:avLst>
              <a:gd name="adj1" fmla="val 48405"/>
              <a:gd name="adj2" fmla="val -109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TIP!  The ‘Supervising User’ should ensure the most current address exists on the profile.   Getting an error submitting activities?  Make sure a primary address exists on the record.</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t>Transfer Request</a:t>
            </a:r>
          </a:p>
        </p:txBody>
      </p:sp>
      <p:pic>
        <p:nvPicPr>
          <p:cNvPr id="4" name="Picture 5"/>
          <p:cNvPicPr>
            <a:picLocks noGrp="1" noChangeAspect="1" noChangeArrowheads="1"/>
          </p:cNvPicPr>
          <p:nvPr>
            <p:ph idx="1"/>
          </p:nvPr>
        </p:nvPicPr>
        <p:blipFill>
          <a:blip r:embed="rId4"/>
          <a:srcRect/>
          <a:stretch>
            <a:fillRect/>
          </a:stretch>
        </p:blipFill>
        <p:spPr>
          <a:xfrm>
            <a:off x="1817688" y="2362200"/>
            <a:ext cx="6300787" cy="2667000"/>
          </a:xfrm>
          <a:effectLst>
            <a:outerShdw blurRad="292100" dist="139700" dir="2700000" algn="tl" rotWithShape="0">
              <a:srgbClr val="333333">
                <a:alpha val="65000"/>
              </a:srgbClr>
            </a:outerShdw>
          </a:effectLst>
        </p:spPr>
      </p:pic>
      <p:sp>
        <p:nvSpPr>
          <p:cNvPr id="24580" name="Line 6"/>
          <p:cNvSpPr>
            <a:spLocks noChangeShapeType="1"/>
          </p:cNvSpPr>
          <p:nvPr/>
        </p:nvSpPr>
        <p:spPr bwMode="auto">
          <a:xfrm>
            <a:off x="1600200" y="3352800"/>
            <a:ext cx="990600" cy="6858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Transfer Request</a:t>
            </a:r>
          </a:p>
        </p:txBody>
      </p:sp>
      <p:pic>
        <p:nvPicPr>
          <p:cNvPr id="2" name="Picture 1"/>
          <p:cNvPicPr>
            <a:picLocks noChangeAspect="1"/>
          </p:cNvPicPr>
          <p:nvPr/>
        </p:nvPicPr>
        <p:blipFill>
          <a:blip r:embed="rId4"/>
          <a:stretch>
            <a:fillRect/>
          </a:stretch>
        </p:blipFill>
        <p:spPr>
          <a:xfrm>
            <a:off x="1158305" y="2286000"/>
            <a:ext cx="6827389" cy="2929834"/>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Transfer Request</a:t>
            </a:r>
          </a:p>
        </p:txBody>
      </p:sp>
      <p:pic>
        <p:nvPicPr>
          <p:cNvPr id="266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60525"/>
            <a:ext cx="84963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6019800" y="1524000"/>
            <a:ext cx="3124200" cy="2133600"/>
          </a:xfrm>
          <a:prstGeom prst="wedgeEllipseCallout">
            <a:avLst>
              <a:gd name="adj1" fmla="val -86102"/>
              <a:gd name="adj2" fmla="val 66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rgbClr val="C00000"/>
                </a:solidFill>
              </a:rPr>
              <a:t>Enter all known information</a:t>
            </a:r>
            <a:r>
              <a:rPr lang="en-US" dirty="0">
                <a:solidFill>
                  <a:srgbClr val="C00000"/>
                </a:solidFill>
              </a:rPr>
              <a:t>.  As with any entries into ICOTS, users should  be providing as much detail as possible!</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a:t>Transfer Request</a:t>
            </a:r>
          </a:p>
        </p:txBody>
      </p:sp>
      <p:pic>
        <p:nvPicPr>
          <p:cNvPr id="27651" name="Picture 4" descr="AddOffender.jpg"/>
          <p:cNvPicPr>
            <a:picLocks noGrp="1" noChangeAspect="1"/>
          </p:cNvPicPr>
          <p:nvPr>
            <p:ph idx="1"/>
          </p:nvPr>
        </p:nvPicPr>
        <p:blipFill>
          <a:blip r:embed="rId4">
            <a:extLst>
              <a:ext uri="{28A0092B-C50C-407E-A947-70E740481C1C}">
                <a14:useLocalDpi xmlns:a14="http://schemas.microsoft.com/office/drawing/2010/main" val="0"/>
              </a:ext>
            </a:extLst>
          </a:blip>
          <a:srcRect l="-1901" t="2917" b="8116"/>
          <a:stretch>
            <a:fillRect/>
          </a:stretch>
        </p:blipFill>
        <p:spPr>
          <a:xfrm>
            <a:off x="596900" y="1600200"/>
            <a:ext cx="7950200" cy="4525963"/>
          </a:xfrm>
          <a:noFill/>
        </p:spPr>
      </p:pic>
      <p:sp>
        <p:nvSpPr>
          <p:cNvPr id="27652" name="Line 6"/>
          <p:cNvSpPr>
            <a:spLocks noChangeShapeType="1"/>
          </p:cNvSpPr>
          <p:nvPr/>
        </p:nvSpPr>
        <p:spPr bwMode="auto">
          <a:xfrm>
            <a:off x="533400" y="4800600"/>
            <a:ext cx="381000" cy="5334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a:t>Transfer Request</a:t>
            </a:r>
          </a:p>
        </p:txBody>
      </p:sp>
      <p:pic>
        <p:nvPicPr>
          <p:cNvPr id="28675"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11325" y="1600200"/>
            <a:ext cx="5721350" cy="4525963"/>
          </a:xfr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Transfer Request</a:t>
            </a:r>
          </a:p>
        </p:txBody>
      </p:sp>
      <p:pic>
        <p:nvPicPr>
          <p:cNvPr id="29699"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57350" y="1600200"/>
            <a:ext cx="5829300" cy="4525963"/>
          </a:xfrm>
          <a:noFill/>
        </p:spPr>
      </p:pic>
      <p:sp>
        <p:nvSpPr>
          <p:cNvPr id="29700" name="Line 6"/>
          <p:cNvSpPr>
            <a:spLocks noChangeShapeType="1"/>
          </p:cNvSpPr>
          <p:nvPr/>
        </p:nvSpPr>
        <p:spPr bwMode="auto">
          <a:xfrm flipH="1">
            <a:off x="7239000" y="5410200"/>
            <a:ext cx="1143000" cy="5334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2590800" y="4648200"/>
            <a:ext cx="457200" cy="152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a:t>Transfer Request</a:t>
            </a:r>
          </a:p>
        </p:txBody>
      </p:sp>
      <p:sp>
        <p:nvSpPr>
          <p:cNvPr id="30723" name="TextBox 4"/>
          <p:cNvSpPr txBox="1">
            <a:spLocks noChangeArrowheads="1"/>
          </p:cNvSpPr>
          <p:nvPr/>
        </p:nvSpPr>
        <p:spPr bwMode="auto">
          <a:xfrm>
            <a:off x="457200" y="4572000"/>
            <a:ext cx="815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b="1" dirty="0">
                <a:latin typeface="Calibri" pitchFamily="34" charset="0"/>
              </a:rPr>
              <a:t>Resident:</a:t>
            </a:r>
            <a:r>
              <a:rPr lang="en-US" altLang="en-US" dirty="0">
                <a:latin typeface="Calibri" pitchFamily="34" charset="0"/>
              </a:rPr>
              <a:t>  inhabited at least one year </a:t>
            </a:r>
            <a:r>
              <a:rPr lang="en-US" altLang="en-US" i="1" dirty="0">
                <a:latin typeface="Calibri" pitchFamily="34" charset="0"/>
              </a:rPr>
              <a:t>prior to </a:t>
            </a:r>
            <a:r>
              <a:rPr lang="en-US" altLang="en-US" i="1" u="sng" dirty="0">
                <a:latin typeface="Calibri" pitchFamily="34" charset="0"/>
              </a:rPr>
              <a:t>sentencing or supervision start date</a:t>
            </a:r>
          </a:p>
          <a:p>
            <a:pPr eaLnBrk="1" hangingPunct="1">
              <a:buFont typeface="Arial" charset="0"/>
              <a:buChar char="•"/>
            </a:pPr>
            <a:endParaRPr lang="en-US" altLang="en-US" b="1" dirty="0">
              <a:latin typeface="Calibri" pitchFamily="34" charset="0"/>
            </a:endParaRPr>
          </a:p>
          <a:p>
            <a:pPr eaLnBrk="1" hangingPunct="1">
              <a:buFont typeface="Arial" charset="0"/>
              <a:buChar char="•"/>
            </a:pPr>
            <a:r>
              <a:rPr lang="en-US" altLang="en-US" b="1" dirty="0">
                <a:latin typeface="Calibri" pitchFamily="34" charset="0"/>
              </a:rPr>
              <a:t>Resident Family:  </a:t>
            </a:r>
            <a:r>
              <a:rPr lang="en-US" altLang="en-US" dirty="0">
                <a:latin typeface="Calibri" pitchFamily="34" charset="0"/>
              </a:rPr>
              <a:t>Parent, grandparent, aunt, uncle, adult child, adult sibling, spouse, legal guardian, or step-parent:  has resided in receiving state for at least 180 days </a:t>
            </a:r>
            <a:r>
              <a:rPr lang="en-US" altLang="en-US" i="1" dirty="0">
                <a:latin typeface="Calibri" pitchFamily="34" charset="0"/>
              </a:rPr>
              <a:t>and indicates willingness and ability to assist in plan of supervision</a:t>
            </a:r>
            <a:r>
              <a:rPr lang="en-US" altLang="en-US" dirty="0">
                <a:latin typeface="Calibri" pitchFamily="34" charset="0"/>
              </a:rPr>
              <a:t>.</a:t>
            </a:r>
          </a:p>
          <a:p>
            <a:pPr eaLnBrk="1" hangingPunct="1"/>
            <a:endParaRPr lang="en-US" altLang="en-US" dirty="0">
              <a:latin typeface="Calibri"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305800" cy="245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t>Logging In</a:t>
            </a:r>
          </a:p>
        </p:txBody>
      </p:sp>
      <p:sp>
        <p:nvSpPr>
          <p:cNvPr id="4099" name="Content Placeholder 3"/>
          <p:cNvSpPr>
            <a:spLocks noGrp="1"/>
          </p:cNvSpPr>
          <p:nvPr>
            <p:ph sz="half" idx="1"/>
          </p:nvPr>
        </p:nvSpPr>
        <p:spPr>
          <a:xfrm>
            <a:off x="457200" y="1828800"/>
            <a:ext cx="4038600" cy="4525963"/>
          </a:xfrm>
        </p:spPr>
        <p:txBody>
          <a:bodyPr/>
          <a:lstStyle/>
          <a:p>
            <a:pPr eaLnBrk="1" hangingPunct="1"/>
            <a:r>
              <a:rPr lang="en-US" altLang="en-US"/>
              <a:t>Login is email address</a:t>
            </a:r>
          </a:p>
          <a:p>
            <a:pPr eaLnBrk="1" hangingPunct="1"/>
            <a:r>
              <a:rPr lang="en-US" altLang="en-US"/>
              <a:t>Click “What is my password again?”</a:t>
            </a:r>
          </a:p>
          <a:p>
            <a:pPr eaLnBrk="1" hangingPunct="1"/>
            <a:r>
              <a:rPr lang="en-US" altLang="en-US"/>
              <a:t>Enter email again</a:t>
            </a:r>
          </a:p>
          <a:p>
            <a:pPr eaLnBrk="1" hangingPunct="1"/>
            <a:r>
              <a:rPr lang="en-US" altLang="en-US"/>
              <a:t>Go to Email Inbox, click on link to create password</a:t>
            </a:r>
          </a:p>
          <a:p>
            <a:pPr eaLnBrk="1" hangingPunct="1"/>
            <a:r>
              <a:rPr lang="en-US" altLang="en-US"/>
              <a:t>Password example:  </a:t>
            </a:r>
            <a:r>
              <a:rPr lang="en-US" altLang="en-US" b="1" i="1"/>
              <a:t>Gsmith49#</a:t>
            </a:r>
          </a:p>
        </p:txBody>
      </p:sp>
      <p:pic>
        <p:nvPicPr>
          <p:cNvPr id="6" name="Picture 4"/>
          <p:cNvPicPr>
            <a:picLocks noGrp="1" noChangeAspect="1" noChangeArrowheads="1"/>
          </p:cNvPicPr>
          <p:nvPr>
            <p:ph sz="half" idx="2"/>
          </p:nvPr>
        </p:nvPicPr>
        <p:blipFill>
          <a:blip r:embed="rId4"/>
          <a:srcRect/>
          <a:stretch>
            <a:fillRect/>
          </a:stretch>
        </p:blipFill>
        <p:spPr>
          <a:xfrm>
            <a:off x="4648200" y="2522538"/>
            <a:ext cx="4038600" cy="2681287"/>
          </a:xfrm>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t>Transfer Request</a:t>
            </a:r>
          </a:p>
        </p:txBody>
      </p:sp>
      <p:sp>
        <p:nvSpPr>
          <p:cNvPr id="31747" name="Line 6"/>
          <p:cNvSpPr>
            <a:spLocks noChangeShapeType="1"/>
          </p:cNvSpPr>
          <p:nvPr/>
        </p:nvSpPr>
        <p:spPr bwMode="auto">
          <a:xfrm flipV="1">
            <a:off x="838200" y="2590800"/>
            <a:ext cx="533400" cy="5334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31748" name="Content Placeholder 8"/>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1600200"/>
            <a:ext cx="7772400" cy="4572000"/>
          </a:xfr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Transfer Request</a:t>
            </a:r>
          </a:p>
        </p:txBody>
      </p:sp>
      <p:pic>
        <p:nvPicPr>
          <p:cNvPr id="32771"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t="4016" b="6883"/>
          <a:stretch>
            <a:fillRect/>
          </a:stretch>
        </p:blipFill>
        <p:spPr>
          <a:xfrm>
            <a:off x="3810000" y="1371600"/>
            <a:ext cx="4572000" cy="5059363"/>
          </a:xfrm>
        </p:spPr>
      </p:pic>
      <p:sp>
        <p:nvSpPr>
          <p:cNvPr id="32772" name="TextBox 4"/>
          <p:cNvSpPr txBox="1">
            <a:spLocks noChangeArrowheads="1"/>
          </p:cNvSpPr>
          <p:nvPr/>
        </p:nvSpPr>
        <p:spPr bwMode="auto">
          <a:xfrm>
            <a:off x="609600" y="1600200"/>
            <a:ext cx="2971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#1 Add criminal case information</a:t>
            </a:r>
          </a:p>
          <a:p>
            <a:pPr eaLnBrk="1" hangingPunct="1"/>
            <a:endParaRPr lang="en-US" altLang="en-US" sz="2800" dirty="0"/>
          </a:p>
          <a:p>
            <a:pPr eaLnBrk="1" hangingPunct="1"/>
            <a:r>
              <a:rPr lang="en-US" altLang="en-US" sz="2800" dirty="0"/>
              <a:t>#2 Add offenses to case </a:t>
            </a:r>
          </a:p>
          <a:p>
            <a:pPr algn="ctr" eaLnBrk="1" hangingPunct="1"/>
            <a:r>
              <a:rPr lang="en-US" altLang="en-US" sz="2800" i="1" dirty="0">
                <a:solidFill>
                  <a:srgbClr val="FFFF00"/>
                </a:solidFill>
              </a:rPr>
              <a:t>NCIC code or use drop-down</a:t>
            </a:r>
          </a:p>
          <a:p>
            <a:pPr eaLnBrk="1" hangingPunct="1"/>
            <a:endParaRPr lang="en-US" altLang="en-US" sz="2800" dirty="0"/>
          </a:p>
          <a:p>
            <a:pPr eaLnBrk="1" hangingPunct="1"/>
            <a:r>
              <a:rPr lang="en-US" altLang="en-US" sz="2800" dirty="0"/>
              <a:t>#3 Attach details of offense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2291" y="3352800"/>
            <a:ext cx="4675909" cy="1076817"/>
          </a:xfrm>
          <a:prstGeom prst="rect">
            <a:avLst/>
          </a:prstGeom>
        </p:spPr>
      </p:pic>
    </p:spTree>
    <p:custDataLst>
      <p:tags r:id="rId1"/>
    </p:custDataLst>
    <p:extLst>
      <p:ext uri="{BB962C8B-B14F-4D97-AF65-F5344CB8AC3E}">
        <p14:creationId xmlns:p14="http://schemas.microsoft.com/office/powerpoint/2010/main" val="422573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t>Transfer Request</a:t>
            </a:r>
          </a:p>
        </p:txBody>
      </p:sp>
      <p:pic>
        <p:nvPicPr>
          <p:cNvPr id="7" name="Content Placeholder 6"/>
          <p:cNvPicPr>
            <a:picLocks noGrp="1"/>
          </p:cNvPicPr>
          <p:nvPr>
            <p:ph idx="1"/>
          </p:nvPr>
        </p:nvPicPr>
        <p:blipFill rotWithShape="1">
          <a:blip r:embed="rId4"/>
          <a:srcRect t="23020" r="46795" b="5641"/>
          <a:stretch/>
        </p:blipFill>
        <p:spPr bwMode="auto">
          <a:xfrm>
            <a:off x="1571567" y="1600200"/>
            <a:ext cx="6000865" cy="4525963"/>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t>Transfer Request</a:t>
            </a:r>
          </a:p>
        </p:txBody>
      </p:sp>
      <p:pic>
        <p:nvPicPr>
          <p:cNvPr id="4" name="Picture 2"/>
          <p:cNvPicPr>
            <a:picLocks noGrp="1" noChangeAspect="1" noChangeArrowheads="1"/>
          </p:cNvPicPr>
          <p:nvPr>
            <p:ph idx="1"/>
          </p:nvPr>
        </p:nvPicPr>
        <p:blipFill>
          <a:blip r:embed="rId4"/>
          <a:srcRect/>
          <a:stretch>
            <a:fillRect/>
          </a:stretch>
        </p:blipFill>
        <p:spPr>
          <a:xfrm>
            <a:off x="852488" y="1728788"/>
            <a:ext cx="7439025" cy="4267200"/>
          </a:xfrm>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pPr eaLnBrk="1" hangingPunct="1"/>
            <a:r>
              <a:rPr lang="en-US" altLang="en-US"/>
              <a:t>Transfer Request</a:t>
            </a:r>
          </a:p>
        </p:txBody>
      </p:sp>
      <p:pic>
        <p:nvPicPr>
          <p:cNvPr id="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b="11799"/>
          <a:stretch/>
        </p:blipFill>
        <p:spPr>
          <a:xfrm>
            <a:off x="935182" y="2102724"/>
            <a:ext cx="7398327" cy="4194168"/>
          </a:xfr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Transfer Request</a:t>
            </a:r>
          </a:p>
        </p:txBody>
      </p:sp>
      <p:pic>
        <p:nvPicPr>
          <p:cNvPr id="378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1547813"/>
            <a:ext cx="60769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Line 6"/>
          <p:cNvSpPr>
            <a:spLocks noChangeShapeType="1"/>
          </p:cNvSpPr>
          <p:nvPr/>
        </p:nvSpPr>
        <p:spPr bwMode="auto">
          <a:xfrm>
            <a:off x="381000" y="2438400"/>
            <a:ext cx="1295400" cy="5334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a:t>Transfer Request</a:t>
            </a:r>
          </a:p>
        </p:txBody>
      </p:sp>
      <p:pic>
        <p:nvPicPr>
          <p:cNvPr id="4" name="Picture 2"/>
          <p:cNvPicPr>
            <a:picLocks noGrp="1" noChangeAspect="1" noChangeArrowheads="1"/>
          </p:cNvPicPr>
          <p:nvPr>
            <p:ph idx="1"/>
          </p:nvPr>
        </p:nvPicPr>
        <p:blipFill>
          <a:blip r:embed="rId4"/>
          <a:srcRect/>
          <a:stretch>
            <a:fillRect/>
          </a:stretch>
        </p:blipFill>
        <p:spPr>
          <a:xfrm>
            <a:off x="1319213" y="1600200"/>
            <a:ext cx="6505575" cy="4525963"/>
          </a:xfrm>
          <a:effectLst>
            <a:outerShdw blurRad="292100" dist="139700" dir="2700000" algn="tl" rotWithShape="0">
              <a:srgbClr val="333333">
                <a:alpha val="65000"/>
              </a:srgbClr>
            </a:outerShdw>
          </a:effectLst>
        </p:spPr>
      </p:pic>
      <p:sp>
        <p:nvSpPr>
          <p:cNvPr id="38916" name="Line 6"/>
          <p:cNvSpPr>
            <a:spLocks noChangeShapeType="1"/>
          </p:cNvSpPr>
          <p:nvPr/>
        </p:nvSpPr>
        <p:spPr bwMode="auto">
          <a:xfrm flipH="1">
            <a:off x="4038600" y="2438400"/>
            <a:ext cx="685800" cy="3048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917" name="TextBox 5"/>
          <p:cNvSpPr txBox="1">
            <a:spLocks noChangeArrowheads="1"/>
          </p:cNvSpPr>
          <p:nvPr/>
        </p:nvSpPr>
        <p:spPr bwMode="auto">
          <a:xfrm>
            <a:off x="4724400" y="28194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0000"/>
                </a:solidFill>
                <a:latin typeface="Calibri" pitchFamily="34" charset="0"/>
              </a:rPr>
              <a:t>Accepts png, jpg, gif and tif files</a:t>
            </a:r>
          </a:p>
        </p:txBody>
      </p:sp>
      <p:sp>
        <p:nvSpPr>
          <p:cNvPr id="2" name="TextBox 1"/>
          <p:cNvSpPr txBox="1"/>
          <p:nvPr/>
        </p:nvSpPr>
        <p:spPr>
          <a:xfrm>
            <a:off x="4038600" y="3657600"/>
            <a:ext cx="3786188" cy="2308324"/>
          </a:xfrm>
          <a:prstGeom prst="rect">
            <a:avLst/>
          </a:prstGeom>
          <a:solidFill>
            <a:schemeClr val="accent1"/>
          </a:solidFill>
        </p:spPr>
        <p:txBody>
          <a:bodyPr wrap="square" rtlCol="0">
            <a:spAutoFit/>
          </a:bodyPr>
          <a:lstStyle/>
          <a:p>
            <a:r>
              <a:rPr lang="en-US" dirty="0">
                <a:solidFill>
                  <a:schemeClr val="bg2">
                    <a:lumMod val="10000"/>
                  </a:schemeClr>
                </a:solidFill>
              </a:rPr>
              <a:t>Main/front facing photo must be:</a:t>
            </a:r>
          </a:p>
          <a:p>
            <a:pPr marL="285750" indent="-285750">
              <a:buFont typeface="Arial" panose="020B0604020202020204" pitchFamily="34" charset="0"/>
              <a:buChar char="•"/>
            </a:pPr>
            <a:r>
              <a:rPr lang="en-US" dirty="0">
                <a:solidFill>
                  <a:schemeClr val="bg2">
                    <a:lumMod val="10000"/>
                  </a:schemeClr>
                </a:solidFill>
              </a:rPr>
              <a:t>recognizable and visible; </a:t>
            </a:r>
          </a:p>
          <a:p>
            <a:pPr marL="285750" indent="-285750">
              <a:buFont typeface="Arial" panose="020B0604020202020204" pitchFamily="34" charset="0"/>
              <a:buChar char="•"/>
            </a:pPr>
            <a:r>
              <a:rPr lang="en-US" dirty="0">
                <a:solidFill>
                  <a:schemeClr val="bg2">
                    <a:lumMod val="10000"/>
                  </a:schemeClr>
                </a:solidFill>
              </a:rPr>
              <a:t>displayed in ‘portrait’ view (height is greater than width);</a:t>
            </a:r>
          </a:p>
          <a:p>
            <a:pPr marL="285750" indent="-285750">
              <a:buFont typeface="Arial" panose="020B0604020202020204" pitchFamily="34" charset="0"/>
              <a:buChar char="•"/>
            </a:pPr>
            <a:r>
              <a:rPr lang="en-US" dirty="0">
                <a:solidFill>
                  <a:schemeClr val="bg2">
                    <a:lumMod val="10000"/>
                  </a:schemeClr>
                </a:solidFill>
              </a:rPr>
              <a:t>In color, sharp with no visible pixels or printer dots; </a:t>
            </a:r>
          </a:p>
          <a:p>
            <a:pPr marL="285750" indent="-285750">
              <a:buFont typeface="Arial" panose="020B0604020202020204" pitchFamily="34" charset="0"/>
              <a:buChar char="•"/>
            </a:pPr>
            <a:r>
              <a:rPr lang="en-US" dirty="0">
                <a:solidFill>
                  <a:schemeClr val="bg2">
                    <a:lumMod val="10000"/>
                  </a:schemeClr>
                </a:solidFill>
              </a:rPr>
              <a:t>Free of any distracting background </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t>Transfer Request</a:t>
            </a:r>
          </a:p>
        </p:txBody>
      </p:sp>
      <p:pic>
        <p:nvPicPr>
          <p:cNvPr id="39939"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278063"/>
            <a:ext cx="8229600" cy="3171825"/>
          </a:xfrm>
          <a:noFill/>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705416" y="1959788"/>
            <a:ext cx="5805621" cy="4212412"/>
          </a:xfrm>
          <a:prstGeom prst="rect">
            <a:avLst/>
          </a:prstGeom>
        </p:spPr>
      </p:pic>
      <p:sp>
        <p:nvSpPr>
          <p:cNvPr id="40962" name="Title 1"/>
          <p:cNvSpPr>
            <a:spLocks noGrp="1"/>
          </p:cNvSpPr>
          <p:nvPr>
            <p:ph type="title"/>
          </p:nvPr>
        </p:nvSpPr>
        <p:spPr/>
        <p:txBody>
          <a:bodyPr/>
          <a:lstStyle/>
          <a:p>
            <a:pPr eaLnBrk="1" hangingPunct="1"/>
            <a:r>
              <a:rPr lang="en-US" altLang="en-US"/>
              <a:t>Transfer Request</a:t>
            </a:r>
          </a:p>
        </p:txBody>
      </p:sp>
      <p:sp>
        <p:nvSpPr>
          <p:cNvPr id="40964" name="Line 6"/>
          <p:cNvSpPr>
            <a:spLocks noChangeShapeType="1"/>
          </p:cNvSpPr>
          <p:nvPr/>
        </p:nvSpPr>
        <p:spPr bwMode="auto">
          <a:xfrm flipH="1">
            <a:off x="7387653" y="5747479"/>
            <a:ext cx="1066800" cy="228600"/>
          </a:xfrm>
          <a:prstGeom prst="line">
            <a:avLst/>
          </a:prstGeom>
          <a:noFill/>
          <a:ln w="57150">
            <a:solidFill>
              <a:srgbClr val="C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965" name="Line 6"/>
          <p:cNvSpPr>
            <a:spLocks noChangeShapeType="1"/>
          </p:cNvSpPr>
          <p:nvPr/>
        </p:nvSpPr>
        <p:spPr bwMode="auto">
          <a:xfrm>
            <a:off x="1295400" y="5867400"/>
            <a:ext cx="762000" cy="152400"/>
          </a:xfrm>
          <a:prstGeom prst="line">
            <a:avLst/>
          </a:prstGeom>
          <a:noFill/>
          <a:ln w="57150">
            <a:solidFill>
              <a:srgbClr val="C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966" name="TextBox 5"/>
          <p:cNvSpPr txBox="1">
            <a:spLocks noChangeArrowheads="1"/>
          </p:cNvSpPr>
          <p:nvPr/>
        </p:nvSpPr>
        <p:spPr bwMode="auto">
          <a:xfrm>
            <a:off x="304800" y="51816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C00000"/>
                </a:solidFill>
              </a:rPr>
              <a:t>Last Chance to Delete</a:t>
            </a:r>
          </a:p>
        </p:txBody>
      </p:sp>
    </p:spTree>
    <p:custDataLst>
      <p:tags r:id="rId1"/>
    </p:custDataLst>
    <p:extLst>
      <p:ext uri="{BB962C8B-B14F-4D97-AF65-F5344CB8AC3E}">
        <p14:creationId xmlns:p14="http://schemas.microsoft.com/office/powerpoint/2010/main" val="339783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a:t>Transfer Request</a:t>
            </a:r>
          </a:p>
        </p:txBody>
      </p:sp>
      <p:pic>
        <p:nvPicPr>
          <p:cNvPr id="41987"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13608"/>
          <a:stretch>
            <a:fillRect/>
          </a:stretch>
        </p:blipFill>
        <p:spPr>
          <a:xfrm>
            <a:off x="4667250" y="2295525"/>
            <a:ext cx="4000500" cy="3135313"/>
          </a:xfrm>
          <a:noFill/>
        </p:spPr>
      </p:pic>
      <p:pic>
        <p:nvPicPr>
          <p:cNvPr id="41988" name="Picture 3"/>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57200" y="3433763"/>
            <a:ext cx="4038600" cy="857250"/>
          </a:xfrm>
          <a:noFill/>
        </p:spPr>
      </p:pic>
      <p:sp>
        <p:nvSpPr>
          <p:cNvPr id="41989" name="TextBox 7"/>
          <p:cNvSpPr txBox="1">
            <a:spLocks noChangeArrowheads="1"/>
          </p:cNvSpPr>
          <p:nvPr/>
        </p:nvSpPr>
        <p:spPr bwMode="auto">
          <a:xfrm>
            <a:off x="381000" y="2133600"/>
            <a:ext cx="396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Email is sent to Supervisor for review</a:t>
            </a:r>
          </a:p>
          <a:p>
            <a:pPr eaLnBrk="1" hangingPunct="1"/>
            <a:endParaRPr lang="en-US" altLang="en-US" sz="2800">
              <a:latin typeface="Calibri" pitchFamily="3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t>Main Portal Page</a:t>
            </a:r>
          </a:p>
        </p:txBody>
      </p:sp>
      <p:sp>
        <p:nvSpPr>
          <p:cNvPr id="5123" name="TextBox 11"/>
          <p:cNvSpPr txBox="1">
            <a:spLocks noChangeArrowheads="1"/>
          </p:cNvSpPr>
          <p:nvPr/>
        </p:nvSpPr>
        <p:spPr bwMode="auto">
          <a:xfrm>
            <a:off x="914400" y="1219200"/>
            <a:ext cx="411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5124" name="Text Box 4"/>
          <p:cNvSpPr txBox="1">
            <a:spLocks noChangeArrowheads="1"/>
          </p:cNvSpPr>
          <p:nvPr/>
        </p:nvSpPr>
        <p:spPr bwMode="auto">
          <a:xfrm>
            <a:off x="533400" y="12954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alibri" pitchFamily="34" charset="0"/>
              </a:rPr>
              <a:t>All processes can be initiated and continued once you login</a:t>
            </a:r>
          </a:p>
        </p:txBody>
      </p:sp>
      <p:pic>
        <p:nvPicPr>
          <p:cNvPr id="51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1828800"/>
            <a:ext cx="6557962"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a:t>Transfer Request</a:t>
            </a:r>
          </a:p>
        </p:txBody>
      </p:sp>
      <p:sp>
        <p:nvSpPr>
          <p:cNvPr id="43011" name="TextBox 4"/>
          <p:cNvSpPr txBox="1">
            <a:spLocks noChangeArrowheads="1"/>
          </p:cNvSpPr>
          <p:nvPr/>
        </p:nvSpPr>
        <p:spPr bwMode="auto">
          <a:xfrm>
            <a:off x="388495" y="1926236"/>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alibri" pitchFamily="34" charset="0"/>
              </a:rPr>
              <a:t>Check activity status using the Compact Workload</a:t>
            </a:r>
          </a:p>
          <a:p>
            <a:pPr eaLnBrk="1" hangingPunct="1"/>
            <a:endParaRPr lang="en-US" altLang="en-US" sz="3200" dirty="0">
              <a:latin typeface="Calibri" pitchFamily="34" charset="0"/>
            </a:endParaRPr>
          </a:p>
        </p:txBody>
      </p:sp>
      <p:sp>
        <p:nvSpPr>
          <p:cNvPr id="43012" name="TextBox 5"/>
          <p:cNvSpPr txBox="1">
            <a:spLocks noChangeArrowheads="1"/>
          </p:cNvSpPr>
          <p:nvPr/>
        </p:nvSpPr>
        <p:spPr bwMode="auto">
          <a:xfrm>
            <a:off x="457200" y="5105400"/>
            <a:ext cx="8153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i="1" dirty="0">
                <a:latin typeface="Calibri" pitchFamily="34" charset="0"/>
              </a:rPr>
              <a:t>Once assigned in the receiving state, the Transfer Request Reply is created</a:t>
            </a:r>
          </a:p>
          <a:p>
            <a:pPr marL="342900" indent="-342900" eaLnBrk="1" hangingPunct="1">
              <a:buFont typeface="Arial" panose="020B0604020202020204" pitchFamily="34" charset="0"/>
              <a:buChar char="•"/>
            </a:pPr>
            <a:r>
              <a:rPr lang="en-US" altLang="en-US" sz="2400" i="1" dirty="0">
                <a:latin typeface="Calibri" pitchFamily="34" charset="0"/>
              </a:rPr>
              <a:t>Per Rule 3.104 a Transfer Request must be responded to within 45 days</a:t>
            </a:r>
            <a:endParaRPr lang="en-US" altLang="en-US" sz="2400" dirty="0">
              <a:latin typeface="Calibri" pitchFamily="34" charset="0"/>
            </a:endParaRPr>
          </a:p>
          <a:p>
            <a:pPr eaLnBrk="1" hangingPunct="1"/>
            <a:endParaRPr lang="en-US" altLang="en-US" sz="2800" dirty="0">
              <a:latin typeface="Calibri" pitchFamily="34" charset="0"/>
            </a:endParaRPr>
          </a:p>
          <a:p>
            <a:pPr eaLnBrk="1" hangingPunct="1"/>
            <a:endParaRPr lang="en-US" altLang="en-US" sz="2800" dirty="0">
              <a:latin typeface="Calibri" pitchFamily="34" charset="0"/>
            </a:endParaRPr>
          </a:p>
        </p:txBody>
      </p:sp>
      <p:pic>
        <p:nvPicPr>
          <p:cNvPr id="43013"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3033713"/>
            <a:ext cx="8229600" cy="2071687"/>
          </a:xfrm>
          <a:noFill/>
        </p:spPr>
      </p:pic>
    </p:spTree>
    <p:custDataLst>
      <p:tags r:id="rId1"/>
    </p:custDataLst>
    <p:extLst>
      <p:ext uri="{BB962C8B-B14F-4D97-AF65-F5344CB8AC3E}">
        <p14:creationId xmlns:p14="http://schemas.microsoft.com/office/powerpoint/2010/main" val="2430022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t>Reply</a:t>
            </a:r>
          </a:p>
        </p:txBody>
      </p:sp>
      <p:sp>
        <p:nvSpPr>
          <p:cNvPr id="44035" name="Content Placeholder 2"/>
          <p:cNvSpPr>
            <a:spLocks noGrp="1"/>
          </p:cNvSpPr>
          <p:nvPr>
            <p:ph idx="1"/>
          </p:nvPr>
        </p:nvSpPr>
        <p:spPr/>
        <p:txBody>
          <a:bodyPr/>
          <a:lstStyle/>
          <a:p>
            <a:pPr eaLnBrk="1" hangingPunct="1"/>
            <a:r>
              <a:rPr lang="en-US" altLang="en-US" sz="2800"/>
              <a:t>Once the response is sent, an email is generated notifying the sending state users (Compact Office, PO Supervisor &amp; PO)</a:t>
            </a:r>
          </a:p>
          <a:p>
            <a:pPr eaLnBrk="1" hangingPunct="1"/>
            <a:r>
              <a:rPr lang="en-US" altLang="en-US" sz="2800"/>
              <a:t>The Activity History (Offender Profile) also reflects the decision of the Transfer Reply</a:t>
            </a:r>
          </a:p>
          <a:p>
            <a:pPr eaLnBrk="1" hangingPunct="1"/>
            <a:endParaRPr lang="en-US" altLang="en-US" sz="2800"/>
          </a:p>
        </p:txBody>
      </p:sp>
      <p:pic>
        <p:nvPicPr>
          <p:cNvPr id="44036" name="Picture 3" descr="2009July16ICOTScasestab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67200"/>
            <a:ext cx="75771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a:t>Notice of Departure</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t="19344"/>
          <a:stretch>
            <a:fillRect/>
          </a:stretch>
        </p:blipFill>
        <p:spPr bwMode="auto">
          <a:xfrm>
            <a:off x="533400" y="1905000"/>
            <a:ext cx="791527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4" cstate="print"/>
          <a:srcRect b="43917"/>
          <a:stretch/>
        </p:blipFill>
        <p:spPr bwMode="auto">
          <a:xfrm>
            <a:off x="2362200" y="3962400"/>
            <a:ext cx="4267200" cy="1436077"/>
          </a:xfrm>
          <a:prstGeom prst="rect">
            <a:avLst/>
          </a:prstGeom>
          <a:noFill/>
          <a:ln w="9525">
            <a:noFill/>
            <a:miter lim="800000"/>
            <a:headEnd/>
            <a:tailEnd/>
          </a:ln>
          <a:effectLst>
            <a:innerShdw blurRad="114300">
              <a:prstClr val="black"/>
            </a:innerShdw>
          </a:effectLst>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228600" y="1711035"/>
            <a:ext cx="8711429" cy="4946073"/>
          </a:xfrm>
        </p:spPr>
        <p:txBody>
          <a:bodyPr/>
          <a:lstStyle/>
          <a:p>
            <a:pPr lvl="2" eaLnBrk="1" hangingPunct="1">
              <a:lnSpc>
                <a:spcPct val="90000"/>
              </a:lnSpc>
              <a:buFontTx/>
              <a:buNone/>
            </a:pPr>
            <a:endParaRPr lang="en-US" dirty="0"/>
          </a:p>
          <a:p>
            <a:pPr lvl="2" eaLnBrk="1" hangingPunct="1">
              <a:lnSpc>
                <a:spcPct val="90000"/>
              </a:lnSpc>
              <a:buFontTx/>
              <a:buNone/>
            </a:pPr>
            <a:endParaRPr lang="en-US" dirty="0"/>
          </a:p>
        </p:txBody>
      </p:sp>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5013" b="54506"/>
          <a:stretch/>
        </p:blipFill>
        <p:spPr bwMode="auto">
          <a:xfrm>
            <a:off x="137741" y="2181572"/>
            <a:ext cx="8902350" cy="13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295400" y="1468063"/>
            <a:ext cx="7128164" cy="713509"/>
          </a:xfrm>
        </p:spPr>
        <p:txBody>
          <a:bodyPr/>
          <a:lstStyle/>
          <a:p>
            <a:r>
              <a:rPr lang="en-US" sz="2800" b="1" u="sng" dirty="0"/>
              <a:t>Offender must qualify for Reporting Instructions!!!!</a:t>
            </a:r>
            <a:br>
              <a:rPr lang="en-US" dirty="0"/>
            </a:br>
            <a:endParaRPr lang="en-US" dirty="0"/>
          </a:p>
        </p:txBody>
      </p:sp>
      <p:sp>
        <p:nvSpPr>
          <p:cNvPr id="7" name="Text Box 4"/>
          <p:cNvSpPr txBox="1">
            <a:spLocks noChangeArrowheads="1"/>
          </p:cNvSpPr>
          <p:nvPr/>
        </p:nvSpPr>
        <p:spPr bwMode="auto">
          <a:xfrm>
            <a:off x="228600" y="6393872"/>
            <a:ext cx="8534400" cy="369332"/>
          </a:xfrm>
          <a:prstGeom prst="rect">
            <a:avLst/>
          </a:prstGeom>
          <a:noFill/>
          <a:ln w="9525">
            <a:noFill/>
            <a:miter lim="800000"/>
            <a:headEnd/>
            <a:tailEnd/>
          </a:ln>
        </p:spPr>
        <p:txBody>
          <a:bodyPr wrap="square">
            <a:spAutoFit/>
          </a:bodyPr>
          <a:lstStyle/>
          <a:p>
            <a:pPr algn="l">
              <a:spcBef>
                <a:spcPct val="50000"/>
              </a:spcBef>
            </a:pPr>
            <a:r>
              <a:rPr lang="en-US" b="1" dirty="0">
                <a:solidFill>
                  <a:schemeClr val="bg1"/>
                </a:solidFill>
                <a:latin typeface="Arial" charset="0"/>
              </a:rPr>
              <a:t>Rule 3.101-1, 3.101-3, 3.103 &amp; 3.106</a:t>
            </a:r>
          </a:p>
        </p:txBody>
      </p:sp>
      <p:pic>
        <p:nvPicPr>
          <p:cNvPr id="8" name="Picture 7"/>
          <p:cNvPicPr>
            <a:picLocks noChangeAspect="1"/>
          </p:cNvPicPr>
          <p:nvPr/>
        </p:nvPicPr>
        <p:blipFill rotWithShape="1">
          <a:blip r:embed="rId5"/>
          <a:srcRect t="9960" b="25220"/>
          <a:stretch/>
        </p:blipFill>
        <p:spPr>
          <a:xfrm>
            <a:off x="171075" y="3192940"/>
            <a:ext cx="8649450" cy="3200932"/>
          </a:xfrm>
          <a:prstGeom prst="rect">
            <a:avLst/>
          </a:prstGeom>
        </p:spPr>
      </p:pic>
    </p:spTree>
    <p:custDataLst>
      <p:tags r:id="rId1"/>
    </p:custDataLst>
    <p:extLst>
      <p:ext uri="{BB962C8B-B14F-4D97-AF65-F5344CB8AC3E}">
        <p14:creationId xmlns:p14="http://schemas.microsoft.com/office/powerpoint/2010/main" val="17201434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dirty="0"/>
              <a:t>Request for </a:t>
            </a:r>
            <a:br>
              <a:rPr lang="en-US" dirty="0"/>
            </a:br>
            <a:r>
              <a:rPr lang="en-US" dirty="0"/>
              <a:t>Reporting Instructions</a:t>
            </a:r>
          </a:p>
        </p:txBody>
      </p:sp>
      <p:pic>
        <p:nvPicPr>
          <p:cNvPr id="4710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 y="1752600"/>
            <a:ext cx="8072438" cy="4525963"/>
          </a:xfrm>
          <a:noFill/>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t>Transfer Request Reply</a:t>
            </a:r>
          </a:p>
        </p:txBody>
      </p:sp>
      <p:pic>
        <p:nvPicPr>
          <p:cNvPr id="48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4772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7848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8"/>
          <p:cNvSpPr txBox="1">
            <a:spLocks noChangeArrowheads="1"/>
          </p:cNvSpPr>
          <p:nvPr/>
        </p:nvSpPr>
        <p:spPr bwMode="auto">
          <a:xfrm>
            <a:off x="457200" y="58674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i="1">
                <a:latin typeface="Calibri" pitchFamily="34" charset="0"/>
              </a:rPr>
              <a:t>Access activity from Assistants, Compact Workload or Offender Profile </a:t>
            </a:r>
          </a:p>
        </p:txBody>
      </p:sp>
      <p:sp>
        <p:nvSpPr>
          <p:cNvPr id="48134" name="TextBox 5"/>
          <p:cNvSpPr txBox="1">
            <a:spLocks noChangeArrowheads="1"/>
          </p:cNvSpPr>
          <p:nvPr/>
        </p:nvSpPr>
        <p:spPr bwMode="auto">
          <a:xfrm>
            <a:off x="381000" y="1828800"/>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latin typeface="Calibri" pitchFamily="34" charset="0"/>
              </a:rPr>
              <a:t>Email is sent to user assigned</a:t>
            </a:r>
          </a:p>
          <a:p>
            <a:pPr eaLnBrk="1" hangingPunct="1"/>
            <a:endParaRPr lang="en-US" altLang="en-US" sz="3200">
              <a:latin typeface="Calibri" pitchFamily="34" charset="0"/>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a:t>Transfer Request Reply</a:t>
            </a:r>
          </a:p>
        </p:txBody>
      </p:sp>
      <p:sp>
        <p:nvSpPr>
          <p:cNvPr id="49155" name="TextBox 8"/>
          <p:cNvSpPr txBox="1">
            <a:spLocks noChangeArrowheads="1"/>
          </p:cNvSpPr>
          <p:nvPr/>
        </p:nvSpPr>
        <p:spPr bwMode="auto">
          <a:xfrm>
            <a:off x="457200" y="41148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i="1">
                <a:latin typeface="Calibri" pitchFamily="34" charset="0"/>
              </a:rPr>
              <a:t>Offender Profile:  Action Items</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r="2119"/>
          <a:stretch>
            <a:fillRect/>
          </a:stretch>
        </p:blipFill>
        <p:spPr bwMode="auto">
          <a:xfrm>
            <a:off x="838200" y="4495800"/>
            <a:ext cx="76962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8686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a:t>Transfer Request Reply</a:t>
            </a:r>
          </a:p>
        </p:txBody>
      </p:sp>
      <p:pic>
        <p:nvPicPr>
          <p:cNvPr id="5017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057400" y="1447800"/>
            <a:ext cx="5202238" cy="4525963"/>
          </a:xfrm>
          <a:noFill/>
        </p:spPr>
      </p:pic>
      <p:sp>
        <p:nvSpPr>
          <p:cNvPr id="50180" name="Line 6"/>
          <p:cNvSpPr>
            <a:spLocks noChangeShapeType="1"/>
          </p:cNvSpPr>
          <p:nvPr/>
        </p:nvSpPr>
        <p:spPr bwMode="auto">
          <a:xfrm flipH="1">
            <a:off x="6934200" y="5181600"/>
            <a:ext cx="914400" cy="6858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a:t>Transfer Request Reply</a:t>
            </a:r>
          </a:p>
        </p:txBody>
      </p:sp>
      <p:pic>
        <p:nvPicPr>
          <p:cNvPr id="51203"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b="6235"/>
          <a:stretch>
            <a:fillRect/>
          </a:stretch>
        </p:blipFill>
        <p:spPr>
          <a:xfrm>
            <a:off x="457200" y="2451100"/>
            <a:ext cx="8229600" cy="2824163"/>
          </a:xfrm>
          <a:noFill/>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a:t>Transfer Request Reply</a:t>
            </a:r>
          </a:p>
        </p:txBody>
      </p:sp>
      <p:pic>
        <p:nvPicPr>
          <p:cNvPr id="5222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19125" y="1785938"/>
            <a:ext cx="7905750" cy="4152900"/>
          </a:xfr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Preferences</a:t>
            </a:r>
          </a:p>
        </p:txBody>
      </p:sp>
      <p:pic>
        <p:nvPicPr>
          <p:cNvPr id="61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695575"/>
            <a:ext cx="8229600" cy="2335213"/>
          </a:xfrm>
          <a:noFill/>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47775"/>
            <a:ext cx="5257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768731" y="225948"/>
            <a:ext cx="8229600" cy="1143000"/>
          </a:xfrm>
        </p:spPr>
        <p:txBody>
          <a:bodyPr/>
          <a:lstStyle/>
          <a:p>
            <a:pPr eaLnBrk="1" hangingPunct="1"/>
            <a:r>
              <a:rPr lang="en-US" altLang="en-US" sz="4000" dirty="0"/>
              <a:t>Transfer Request Reply</a:t>
            </a:r>
          </a:p>
        </p:txBody>
      </p:sp>
      <p:pic>
        <p:nvPicPr>
          <p:cNvPr id="2458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600"/>
            <a:ext cx="5562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2"/>
          <p:cNvSpPr>
            <a:spLocks noGrp="1" noChangeArrowheads="1"/>
          </p:cNvSpPr>
          <p:nvPr>
            <p:ph type="body" idx="1"/>
          </p:nvPr>
        </p:nvSpPr>
        <p:spPr>
          <a:xfrm>
            <a:off x="5791200" y="1600200"/>
            <a:ext cx="2743200" cy="584200"/>
          </a:xfrm>
          <a:noFill/>
        </p:spPr>
        <p:txBody>
          <a:bodyPr>
            <a:spAutoFit/>
          </a:bodyPr>
          <a:lstStyle/>
          <a:p>
            <a:pPr marL="0" indent="0" eaLnBrk="1" hangingPunct="1">
              <a:buFontTx/>
              <a:buNone/>
            </a:pPr>
            <a:r>
              <a:rPr lang="en-US" altLang="en-US">
                <a:latin typeface="Calibri" pitchFamily="34" charset="0"/>
              </a:rPr>
              <a:t>Accepted</a:t>
            </a:r>
          </a:p>
        </p:txBody>
      </p:sp>
      <p:sp>
        <p:nvSpPr>
          <p:cNvPr id="24582" name="TextBox 12"/>
          <p:cNvSpPr txBox="1">
            <a:spLocks noChangeArrowheads="1"/>
          </p:cNvSpPr>
          <p:nvPr/>
        </p:nvSpPr>
        <p:spPr bwMode="auto">
          <a:xfrm>
            <a:off x="6096000" y="43434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l" eaLnBrk="1" hangingPunct="1">
              <a:spcBef>
                <a:spcPct val="20000"/>
              </a:spcBef>
            </a:pPr>
            <a:r>
              <a:rPr lang="en-US" altLang="en-US" sz="3200" dirty="0">
                <a:latin typeface="Calibri" pitchFamily="34" charset="0"/>
              </a:rPr>
              <a:t>Rejected</a:t>
            </a:r>
          </a:p>
        </p:txBody>
      </p:sp>
      <p:sp>
        <p:nvSpPr>
          <p:cNvPr id="24583" name="Rectangle 1"/>
          <p:cNvSpPr>
            <a:spLocks noChangeArrowheads="1"/>
          </p:cNvSpPr>
          <p:nvPr/>
        </p:nvSpPr>
        <p:spPr bwMode="auto">
          <a:xfrm>
            <a:off x="6629400" y="6340475"/>
            <a:ext cx="1487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lnSpc>
                <a:spcPct val="80000"/>
              </a:lnSpc>
            </a:pPr>
            <a:r>
              <a:rPr lang="en-US" altLang="en-US"/>
              <a:t>Rule 3.104-1</a:t>
            </a:r>
          </a:p>
        </p:txBody>
      </p:sp>
      <p:sp>
        <p:nvSpPr>
          <p:cNvPr id="24584" name="TextBox 2"/>
          <p:cNvSpPr txBox="1">
            <a:spLocks noChangeArrowheads="1"/>
          </p:cNvSpPr>
          <p:nvPr/>
        </p:nvSpPr>
        <p:spPr bwMode="auto">
          <a:xfrm>
            <a:off x="5943600" y="2209800"/>
            <a:ext cx="2173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dirty="0"/>
              <a:t>-Valid for 120 calendar days</a:t>
            </a:r>
          </a:p>
        </p:txBody>
      </p:sp>
      <p:sp>
        <p:nvSpPr>
          <p:cNvPr id="24585" name="TextBox 9"/>
          <p:cNvSpPr txBox="1">
            <a:spLocks noChangeArrowheads="1"/>
          </p:cNvSpPr>
          <p:nvPr/>
        </p:nvSpPr>
        <p:spPr bwMode="auto">
          <a:xfrm>
            <a:off x="6019800" y="4927600"/>
            <a:ext cx="29359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dirty="0"/>
              <a:t>-Be specific:  </a:t>
            </a:r>
            <a:r>
              <a:rPr lang="en-US" altLang="en-US" i="1" dirty="0"/>
              <a:t>R</a:t>
            </a:r>
            <a:r>
              <a:rPr lang="en-US" i="1" dirty="0"/>
              <a:t>eason for rejection </a:t>
            </a:r>
            <a:r>
              <a:rPr lang="en-US" i="1" u="sng" dirty="0"/>
              <a:t>must</a:t>
            </a:r>
            <a:r>
              <a:rPr lang="en-US" i="1" dirty="0"/>
              <a:t> be consistent with the </a:t>
            </a:r>
            <a:r>
              <a:rPr lang="en-US" i="1" u="sng" dirty="0"/>
              <a:t>purpose of the compact</a:t>
            </a:r>
            <a:r>
              <a:rPr lang="en-US" u="sng" dirty="0"/>
              <a:t> </a:t>
            </a:r>
            <a:endParaRPr lang="en-US" altLang="en-US" u="sng" dirty="0"/>
          </a:p>
        </p:txBody>
      </p:sp>
    </p:spTree>
    <p:custDataLst>
      <p:tags r:id="rId1"/>
    </p:custDataLst>
    <p:extLst>
      <p:ext uri="{BB962C8B-B14F-4D97-AF65-F5344CB8AC3E}">
        <p14:creationId xmlns:p14="http://schemas.microsoft.com/office/powerpoint/2010/main" val="1256175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t>Transfer Request Reply</a:t>
            </a:r>
          </a:p>
        </p:txBody>
      </p:sp>
      <p:pic>
        <p:nvPicPr>
          <p:cNvPr id="54275"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057400" y="1600200"/>
            <a:ext cx="5029200" cy="4525963"/>
          </a:xfrm>
          <a:noFill/>
        </p:spPr>
      </p:pic>
      <p:sp>
        <p:nvSpPr>
          <p:cNvPr id="54276" name="Line 6"/>
          <p:cNvSpPr>
            <a:spLocks noChangeShapeType="1"/>
          </p:cNvSpPr>
          <p:nvPr/>
        </p:nvSpPr>
        <p:spPr bwMode="auto">
          <a:xfrm flipH="1">
            <a:off x="6705600" y="5334000"/>
            <a:ext cx="990600" cy="6096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t>Transfer Request Reply</a:t>
            </a:r>
          </a:p>
        </p:txBody>
      </p:sp>
      <p:pic>
        <p:nvPicPr>
          <p:cNvPr id="55299"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189163"/>
            <a:ext cx="8229600" cy="3348037"/>
          </a:xfrm>
          <a:noFill/>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a:t>Notice of Arrival</a:t>
            </a:r>
          </a:p>
        </p:txBody>
      </p:sp>
      <p:sp>
        <p:nvSpPr>
          <p:cNvPr id="56323" name="Content Placeholder 2"/>
          <p:cNvSpPr>
            <a:spLocks noGrp="1"/>
          </p:cNvSpPr>
          <p:nvPr>
            <p:ph idx="1"/>
          </p:nvPr>
        </p:nvSpPr>
        <p:spPr/>
        <p:txBody>
          <a:bodyPr/>
          <a:lstStyle/>
          <a:p>
            <a:pPr eaLnBrk="1" hangingPunct="1"/>
            <a:r>
              <a:rPr lang="en-US" altLang="en-US" sz="2800"/>
              <a:t>Indicates the offender has arrived and reported</a:t>
            </a:r>
          </a:p>
          <a:p>
            <a:pPr eaLnBrk="1" hangingPunct="1"/>
            <a:r>
              <a:rPr lang="en-US" altLang="en-US" sz="2800"/>
              <a:t>Receiving State assumes supervisory authority</a:t>
            </a:r>
          </a:p>
          <a:p>
            <a:pPr lvl="1" eaLnBrk="1" hangingPunct="1"/>
            <a:r>
              <a:rPr lang="en-US" altLang="en-US" sz="2400"/>
              <a:t>Upon submission, the Receiving User becomes the Supervising User</a:t>
            </a:r>
          </a:p>
          <a:p>
            <a:pPr eaLnBrk="1" hangingPunct="1"/>
            <a:endParaRPr lang="en-US" altLang="en-US"/>
          </a:p>
        </p:txBody>
      </p:sp>
      <p:sp>
        <p:nvSpPr>
          <p:cNvPr id="56325" name="TextBox 4"/>
          <p:cNvSpPr txBox="1">
            <a:spLocks noChangeArrowheads="1"/>
          </p:cNvSpPr>
          <p:nvPr/>
        </p:nvSpPr>
        <p:spPr bwMode="auto">
          <a:xfrm>
            <a:off x="457200" y="60960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i="1"/>
              <a:t>Also can indicate an offender has failed to arrive or report </a:t>
            </a:r>
          </a:p>
        </p:txBody>
      </p:sp>
      <p:pic>
        <p:nvPicPr>
          <p:cNvPr id="6" name="Picture 2" descr="C:\Users\Mspring\AppData\Local\Temp\SNAGHTML17be269.PNG"/>
          <p:cNvPicPr>
            <a:picLocks noChangeAspect="1" noChangeArrowheads="1"/>
          </p:cNvPicPr>
          <p:nvPr/>
        </p:nvPicPr>
        <p:blipFill rotWithShape="1">
          <a:blip r:embed="rId4">
            <a:extLst>
              <a:ext uri="{28A0092B-C50C-407E-A947-70E740481C1C}">
                <a14:useLocalDpi xmlns:a14="http://schemas.microsoft.com/office/drawing/2010/main" val="0"/>
              </a:ext>
            </a:extLst>
          </a:blip>
          <a:srcRect t="22466" b="21354"/>
          <a:stretch/>
        </p:blipFill>
        <p:spPr bwMode="auto">
          <a:xfrm>
            <a:off x="1930557" y="3875418"/>
            <a:ext cx="5206685" cy="1817131"/>
          </a:xfrm>
          <a:prstGeom prst="rect">
            <a:avLst/>
          </a:prstGeom>
          <a:ln w="762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Receiving State Supervision</a:t>
            </a:r>
          </a:p>
        </p:txBody>
      </p:sp>
      <p:graphicFrame>
        <p:nvGraphicFramePr>
          <p:cNvPr id="4"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5638800" y="1828800"/>
            <a:ext cx="121920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a:t>Additional Activities</a:t>
            </a:r>
          </a:p>
        </p:txBody>
      </p:sp>
      <p:sp>
        <p:nvSpPr>
          <p:cNvPr id="58371" name="Content Placeholder 2"/>
          <p:cNvSpPr>
            <a:spLocks noGrp="1"/>
          </p:cNvSpPr>
          <p:nvPr>
            <p:ph idx="1"/>
          </p:nvPr>
        </p:nvSpPr>
        <p:spPr>
          <a:xfrm>
            <a:off x="381000" y="1459706"/>
            <a:ext cx="8229600" cy="4525963"/>
          </a:xfrm>
        </p:spPr>
        <p:txBody>
          <a:bodyPr/>
          <a:lstStyle/>
          <a:p>
            <a:pPr eaLnBrk="1" hangingPunct="1"/>
            <a:r>
              <a:rPr lang="en-US" altLang="en-US" dirty="0"/>
              <a:t>Violation Report Requiring Retaking &amp; Addendum</a:t>
            </a:r>
          </a:p>
          <a:p>
            <a:pPr lvl="1" eaLnBrk="1" hangingPunct="1"/>
            <a:r>
              <a:rPr lang="en-US" altLang="en-US" dirty="0"/>
              <a:t>OVR Reply &amp; Addendum</a:t>
            </a:r>
          </a:p>
          <a:p>
            <a:pPr eaLnBrk="1" hangingPunct="1"/>
            <a:r>
              <a:rPr lang="en-US" altLang="en-US" dirty="0"/>
              <a:t>Progress Report</a:t>
            </a:r>
          </a:p>
          <a:p>
            <a:pPr eaLnBrk="1" hangingPunct="1"/>
            <a:r>
              <a:rPr lang="en-US" altLang="en-US" dirty="0"/>
              <a:t>Case Closure Notice</a:t>
            </a:r>
          </a:p>
          <a:p>
            <a:pPr lvl="1" eaLnBrk="1" hangingPunct="1"/>
            <a:r>
              <a:rPr lang="en-US" altLang="en-US" dirty="0"/>
              <a:t>Closure Reply</a:t>
            </a:r>
          </a:p>
          <a:p>
            <a:pPr eaLnBrk="1" hangingPunct="1"/>
            <a:r>
              <a:rPr lang="en-US" altLang="en-US" dirty="0"/>
              <a:t>Compact Action Request</a:t>
            </a:r>
          </a:p>
          <a:p>
            <a:pPr lvl="1" eaLnBrk="1" hangingPunct="1"/>
            <a:r>
              <a:rPr lang="en-US" altLang="en-US" dirty="0"/>
              <a:t>Compact Action Reply</a:t>
            </a:r>
          </a:p>
          <a:p>
            <a:pPr eaLnBrk="1" hangingPunct="1"/>
            <a:r>
              <a:rPr lang="en-US" altLang="en-US" dirty="0"/>
              <a:t>Case Note</a:t>
            </a:r>
          </a:p>
          <a:p>
            <a:pPr eaLnBrk="1" hangingPunct="1"/>
            <a:endParaRPr lang="en-US" altLang="en-US" dirty="0"/>
          </a:p>
        </p:txBody>
      </p:sp>
      <p:sp>
        <p:nvSpPr>
          <p:cNvPr id="58372" name="TextBox 17"/>
          <p:cNvSpPr txBox="1">
            <a:spLocks noChangeArrowheads="1"/>
          </p:cNvSpPr>
          <p:nvPr/>
        </p:nvSpPr>
        <p:spPr bwMode="auto">
          <a:xfrm>
            <a:off x="4038600" y="595565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00"/>
                </a:solidFill>
                <a:latin typeface="Calibri" pitchFamily="34" charset="0"/>
              </a:rPr>
              <a:t>May indicate Case reassignment</a:t>
            </a:r>
          </a:p>
        </p:txBody>
      </p:sp>
      <p:sp>
        <p:nvSpPr>
          <p:cNvPr id="58373" name="TextBox 21"/>
          <p:cNvSpPr txBox="1">
            <a:spLocks noChangeArrowheads="1"/>
          </p:cNvSpPr>
          <p:nvPr/>
        </p:nvSpPr>
        <p:spPr bwMode="auto">
          <a:xfrm>
            <a:off x="6324600" y="4614213"/>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00"/>
                </a:solidFill>
                <a:latin typeface="Calibri" pitchFamily="34" charset="0"/>
              </a:rPr>
              <a:t>Available after Assignment is made in Receiving State</a:t>
            </a:r>
          </a:p>
        </p:txBody>
      </p:sp>
      <p:sp>
        <p:nvSpPr>
          <p:cNvPr id="58374" name="TextBox 15"/>
          <p:cNvSpPr txBox="1">
            <a:spLocks noChangeArrowheads="1"/>
          </p:cNvSpPr>
          <p:nvPr/>
        </p:nvSpPr>
        <p:spPr bwMode="auto">
          <a:xfrm>
            <a:off x="6629400" y="2590800"/>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00"/>
                </a:solidFill>
                <a:latin typeface="Calibri" pitchFamily="34" charset="0"/>
              </a:rPr>
              <a:t>Available after NOA &amp; initiated by Receiving State</a:t>
            </a:r>
          </a:p>
        </p:txBody>
      </p:sp>
      <p:cxnSp>
        <p:nvCxnSpPr>
          <p:cNvPr id="8" name="Straight Arrow Connector 7"/>
          <p:cNvCxnSpPr/>
          <p:nvPr/>
        </p:nvCxnSpPr>
        <p:spPr>
          <a:xfrm flipH="1" flipV="1">
            <a:off x="5029200" y="2209800"/>
            <a:ext cx="1447800" cy="609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29199" y="2819400"/>
            <a:ext cx="1447801" cy="76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2819400"/>
            <a:ext cx="1981200" cy="1143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8372" idx="1"/>
          </p:cNvCxnSpPr>
          <p:nvPr/>
        </p:nvCxnSpPr>
        <p:spPr>
          <a:xfrm flipH="1">
            <a:off x="2971800" y="6278708"/>
            <a:ext cx="1066800" cy="3001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029200" y="4937269"/>
            <a:ext cx="1295400" cy="12772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Receiving State Supervision</a:t>
            </a:r>
          </a:p>
        </p:txBody>
      </p:sp>
      <p:sp>
        <p:nvSpPr>
          <p:cNvPr id="59395" name="Content Placeholder 2"/>
          <p:cNvSpPr>
            <a:spLocks noGrp="1"/>
          </p:cNvSpPr>
          <p:nvPr>
            <p:ph idx="1"/>
          </p:nvPr>
        </p:nvSpPr>
        <p:spPr/>
        <p:txBody>
          <a:bodyPr/>
          <a:lstStyle/>
          <a:p>
            <a:endParaRPr lang="en-US" altLang="en-US"/>
          </a:p>
        </p:txBody>
      </p:sp>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950"/>
            <a:ext cx="8462963" cy="450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32075" b="18694"/>
          <a:stretch/>
        </p:blipFill>
        <p:spPr>
          <a:xfrm>
            <a:off x="290899" y="1371600"/>
            <a:ext cx="4281101" cy="3181801"/>
          </a:xfr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3974" b="29664"/>
          <a:stretch/>
        </p:blipFill>
        <p:spPr>
          <a:xfrm rot="21131618">
            <a:off x="1424082" y="2217513"/>
            <a:ext cx="3834298" cy="4400479"/>
          </a:xfrm>
          <a:prstGeom prst="rect">
            <a:avLst/>
          </a:prstGeom>
        </p:spPr>
      </p:pic>
      <p:sp>
        <p:nvSpPr>
          <p:cNvPr id="2" name="Title 1"/>
          <p:cNvSpPr>
            <a:spLocks noGrp="1"/>
          </p:cNvSpPr>
          <p:nvPr>
            <p:ph type="title"/>
          </p:nvPr>
        </p:nvSpPr>
        <p:spPr/>
        <p:txBody>
          <a:bodyPr/>
          <a:lstStyle/>
          <a:p>
            <a:r>
              <a:rPr lang="en-US" dirty="0"/>
              <a:t>Progress Report</a:t>
            </a:r>
          </a:p>
        </p:txBody>
      </p:sp>
      <p:sp>
        <p:nvSpPr>
          <p:cNvPr id="5" name="Content Placeholder 4"/>
          <p:cNvSpPr>
            <a:spLocks noGrp="1"/>
          </p:cNvSpPr>
          <p:nvPr>
            <p:ph sz="half" idx="2"/>
          </p:nvPr>
        </p:nvSpPr>
        <p:spPr>
          <a:xfrm>
            <a:off x="4738301" y="1417638"/>
            <a:ext cx="4038600" cy="4373562"/>
          </a:xfrm>
          <a:solidFill>
            <a:schemeClr val="bg1">
              <a:lumMod val="50000"/>
            </a:schemeClr>
          </a:solidFill>
          <a:ln>
            <a:solidFill>
              <a:schemeClr val="tx1"/>
            </a:solidFill>
          </a:ln>
        </p:spPr>
        <p:txBody>
          <a:bodyPr/>
          <a:lstStyle/>
          <a:p>
            <a:r>
              <a:rPr lang="en-US" dirty="0"/>
              <a:t>Supervision Update </a:t>
            </a:r>
          </a:p>
          <a:p>
            <a:r>
              <a:rPr lang="en-US" dirty="0"/>
              <a:t>Ability to add new conditions imposed</a:t>
            </a:r>
          </a:p>
          <a:p>
            <a:r>
              <a:rPr lang="en-US" dirty="0"/>
              <a:t>Documentation on compliant &amp; non-compliant behavior that DOES NOT require retaking</a:t>
            </a:r>
          </a:p>
          <a:p>
            <a:r>
              <a:rPr lang="en-US" dirty="0"/>
              <a:t>Report New Arrest</a:t>
            </a:r>
          </a:p>
        </p:txBody>
      </p:sp>
    </p:spTree>
    <p:custDataLst>
      <p:tags r:id="rId1"/>
    </p:custDataLst>
    <p:extLst>
      <p:ext uri="{BB962C8B-B14F-4D97-AF65-F5344CB8AC3E}">
        <p14:creationId xmlns:p14="http://schemas.microsoft.com/office/powerpoint/2010/main" val="4212504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Conditions</a:t>
            </a:r>
          </a:p>
        </p:txBody>
      </p:sp>
      <p:pic>
        <p:nvPicPr>
          <p:cNvPr id="5" name="Content Placeholder 4"/>
          <p:cNvPicPr>
            <a:picLocks noGrp="1" noChangeAspect="1"/>
          </p:cNvPicPr>
          <p:nvPr>
            <p:ph sz="half" idx="1"/>
          </p:nvPr>
        </p:nvPicPr>
        <p:blipFill>
          <a:blip r:embed="rId3"/>
          <a:stretch>
            <a:fillRect/>
          </a:stretch>
        </p:blipFill>
        <p:spPr>
          <a:xfrm>
            <a:off x="457200" y="2193925"/>
            <a:ext cx="441405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871259" y="2187394"/>
            <a:ext cx="3891742" cy="4068763"/>
          </a:xfrm>
        </p:spPr>
        <p:txBody>
          <a:bodyPr/>
          <a:lstStyle/>
          <a:p>
            <a:r>
              <a:rPr lang="en-US" dirty="0"/>
              <a:t>View conditions imposed previously</a:t>
            </a:r>
          </a:p>
          <a:p>
            <a:endParaRPr lang="en-US" dirty="0"/>
          </a:p>
          <a:p>
            <a:endParaRPr lang="en-US" dirty="0"/>
          </a:p>
          <a:p>
            <a:endParaRPr lang="en-US" dirty="0"/>
          </a:p>
          <a:p>
            <a:endParaRPr lang="en-US" dirty="0"/>
          </a:p>
          <a:p>
            <a:r>
              <a:rPr lang="en-US" dirty="0"/>
              <a:t>Add new conditions of supervision</a:t>
            </a:r>
          </a:p>
          <a:p>
            <a:endParaRPr lang="en-US" dirty="0"/>
          </a:p>
        </p:txBody>
      </p:sp>
    </p:spTree>
    <p:custDataLst>
      <p:tags r:id="rId1"/>
    </p:custDataLst>
    <p:extLst>
      <p:ext uri="{BB962C8B-B14F-4D97-AF65-F5344CB8AC3E}">
        <p14:creationId xmlns:p14="http://schemas.microsoft.com/office/powerpoint/2010/main" val="1033797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61" y="836734"/>
            <a:ext cx="6896006" cy="693722"/>
          </a:xfrm>
        </p:spPr>
        <p:txBody>
          <a:bodyPr/>
          <a:lstStyle/>
          <a:p>
            <a:r>
              <a:rPr lang="en-US" dirty="0"/>
              <a:t>Report an Arrest</a:t>
            </a:r>
          </a:p>
        </p:txBody>
      </p:sp>
      <p:pic>
        <p:nvPicPr>
          <p:cNvPr id="10" name="Content Placeholder 9"/>
          <p:cNvPicPr>
            <a:picLocks noGrp="1" noChangeAspect="1"/>
          </p:cNvPicPr>
          <p:nvPr>
            <p:ph sz="half" idx="1"/>
          </p:nvPr>
        </p:nvPicPr>
        <p:blipFill rotWithShape="1">
          <a:blip r:embed="rId4"/>
          <a:srcRect r="31558"/>
          <a:stretch/>
        </p:blipFill>
        <p:spPr>
          <a:xfrm>
            <a:off x="1905000" y="1530456"/>
            <a:ext cx="5759030" cy="5846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p:cNvCxnSpPr/>
          <p:nvPr/>
        </p:nvCxnSpPr>
        <p:spPr bwMode="auto">
          <a:xfrm flipH="1" flipV="1">
            <a:off x="2514600" y="4396634"/>
            <a:ext cx="762000" cy="114300"/>
          </a:xfrm>
          <a:prstGeom prst="straightConnector1">
            <a:avLst/>
          </a:prstGeom>
          <a:solidFill>
            <a:srgbClr val="FFFF00"/>
          </a:solidFill>
          <a:ln w="9525" cap="flat" cmpd="sng" algn="ctr">
            <a:solidFill>
              <a:srgbClr val="C00000"/>
            </a:solidFill>
            <a:prstDash val="solid"/>
            <a:round/>
            <a:headEnd type="none" w="med" len="med"/>
            <a:tailEnd type="triangle"/>
          </a:ln>
          <a:effectLst/>
        </p:spPr>
      </p:cxnSp>
      <p:cxnSp>
        <p:nvCxnSpPr>
          <p:cNvPr id="16" name="Straight Arrow Connector 15"/>
          <p:cNvCxnSpPr/>
          <p:nvPr/>
        </p:nvCxnSpPr>
        <p:spPr bwMode="auto">
          <a:xfrm flipH="1" flipV="1">
            <a:off x="3992945" y="3200400"/>
            <a:ext cx="762000" cy="114300"/>
          </a:xfrm>
          <a:prstGeom prst="straightConnector1">
            <a:avLst/>
          </a:prstGeom>
          <a:solidFill>
            <a:srgbClr val="FFFF00"/>
          </a:solidFill>
          <a:ln w="9525" cap="flat" cmpd="sng" algn="ctr">
            <a:solidFill>
              <a:srgbClr val="C0000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23140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Common ICOTS Tools</a:t>
            </a:r>
          </a:p>
        </p:txBody>
      </p:sp>
      <p:sp>
        <p:nvSpPr>
          <p:cNvPr id="7171" name="Content Placeholder 2"/>
          <p:cNvSpPr>
            <a:spLocks noGrp="1"/>
          </p:cNvSpPr>
          <p:nvPr>
            <p:ph idx="1"/>
          </p:nvPr>
        </p:nvSpPr>
        <p:spPr/>
        <p:txBody>
          <a:bodyPr/>
          <a:lstStyle/>
          <a:p>
            <a:pPr eaLnBrk="1" hangingPunct="1"/>
            <a:r>
              <a:rPr lang="en-US" altLang="en-US"/>
              <a:t>Adding an Attachment</a:t>
            </a:r>
          </a:p>
          <a:p>
            <a:pPr eaLnBrk="1" hangingPunct="1"/>
            <a:endParaRPr lang="en-US" altLang="en-US"/>
          </a:p>
          <a:p>
            <a:pPr eaLnBrk="1" hangingPunct="1"/>
            <a:endParaRPr lang="en-US" altLang="en-US"/>
          </a:p>
          <a:p>
            <a:pPr eaLnBrk="1" hangingPunct="1"/>
            <a:endParaRPr lang="en-US" altLang="en-US"/>
          </a:p>
          <a:p>
            <a:pPr lvl="1" eaLnBrk="1" hangingPunct="1"/>
            <a:endParaRPr lang="en-US" altLang="en-US"/>
          </a:p>
          <a:p>
            <a:pPr lvl="1" eaLnBrk="1" hangingPunct="1"/>
            <a:r>
              <a:rPr lang="en-US" altLang="en-US"/>
              <a:t>The description can serve as the attachment</a:t>
            </a:r>
          </a:p>
          <a:p>
            <a:pPr lvl="1" eaLnBrk="1" hangingPunct="1"/>
            <a:r>
              <a:rPr lang="en-US" altLang="en-US"/>
              <a:t>If you upload a document you MUST enter a description</a:t>
            </a:r>
          </a:p>
          <a:p>
            <a:pPr eaLnBrk="1" hangingPunct="1"/>
            <a:endParaRPr lang="en-US" altLang="en-US"/>
          </a:p>
        </p:txBody>
      </p:sp>
      <p:pic>
        <p:nvPicPr>
          <p:cNvPr id="4" name="Picture 2"/>
          <p:cNvPicPr>
            <a:picLocks noChangeAspect="1" noChangeArrowheads="1"/>
          </p:cNvPicPr>
          <p:nvPr/>
        </p:nvPicPr>
        <p:blipFill>
          <a:blip r:embed="rId4"/>
          <a:srcRect/>
          <a:stretch>
            <a:fillRect/>
          </a:stretch>
        </p:blipFill>
        <p:spPr bwMode="auto">
          <a:xfrm>
            <a:off x="1905000" y="2286000"/>
            <a:ext cx="5495925" cy="1676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1543"/>
            <a:ext cx="6896006" cy="693722"/>
          </a:xfrm>
        </p:spPr>
        <p:txBody>
          <a:bodyPr/>
          <a:lstStyle/>
          <a:p>
            <a:r>
              <a:rPr lang="en-US" dirty="0"/>
              <a:t>Report on Status of Conditions</a:t>
            </a:r>
          </a:p>
        </p:txBody>
      </p:sp>
      <p:pic>
        <p:nvPicPr>
          <p:cNvPr id="11" name="Content Placeholder 10"/>
          <p:cNvPicPr>
            <a:picLocks noGrp="1" noChangeAspect="1"/>
          </p:cNvPicPr>
          <p:nvPr>
            <p:ph sz="half" idx="2"/>
          </p:nvPr>
        </p:nvPicPr>
        <p:blipFill rotWithShape="1">
          <a:blip r:embed="rId4"/>
          <a:srcRect b="16385"/>
          <a:stretch/>
        </p:blipFill>
        <p:spPr>
          <a:xfrm>
            <a:off x="173812" y="2429435"/>
            <a:ext cx="573461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bwMode="auto">
          <a:xfrm flipH="1">
            <a:off x="621375" y="5023892"/>
            <a:ext cx="762000" cy="168252"/>
          </a:xfrm>
          <a:prstGeom prst="straightConnector1">
            <a:avLst/>
          </a:prstGeom>
          <a:solidFill>
            <a:srgbClr val="FFFF00"/>
          </a:solidFill>
          <a:ln w="9525" cap="flat" cmpd="sng" algn="ctr">
            <a:solidFill>
              <a:srgbClr val="C00000"/>
            </a:solidFill>
            <a:prstDash val="solid"/>
            <a:round/>
            <a:headEnd type="none" w="med" len="med"/>
            <a:tailEnd type="triangle"/>
          </a:ln>
          <a:effectLst/>
        </p:spPr>
      </p:cxnSp>
      <p:cxnSp>
        <p:nvCxnSpPr>
          <p:cNvPr id="17" name="Straight Arrow Connector 16"/>
          <p:cNvCxnSpPr/>
          <p:nvPr/>
        </p:nvCxnSpPr>
        <p:spPr bwMode="auto">
          <a:xfrm flipH="1" flipV="1">
            <a:off x="3630706" y="3723839"/>
            <a:ext cx="762000" cy="114300"/>
          </a:xfrm>
          <a:prstGeom prst="straightConnector1">
            <a:avLst/>
          </a:prstGeom>
          <a:solidFill>
            <a:srgbClr val="FFFF00"/>
          </a:solidFill>
          <a:ln w="9525" cap="flat" cmpd="sng" algn="ctr">
            <a:solidFill>
              <a:srgbClr val="C00000"/>
            </a:solidFill>
            <a:prstDash val="solid"/>
            <a:round/>
            <a:headEnd type="none" w="med" len="med"/>
            <a:tailEnd type="triangle"/>
          </a:ln>
          <a:effectLst/>
        </p:spPr>
      </p:cxnSp>
      <p:sp>
        <p:nvSpPr>
          <p:cNvPr id="18" name="Oval 17"/>
          <p:cNvSpPr/>
          <p:nvPr/>
        </p:nvSpPr>
        <p:spPr bwMode="auto">
          <a:xfrm>
            <a:off x="0" y="4917518"/>
            <a:ext cx="1600200" cy="381000"/>
          </a:xfrm>
          <a:prstGeom prst="ellipse">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cs typeface="Arial" charset="0"/>
            </a:endParaRPr>
          </a:p>
        </p:txBody>
      </p:sp>
      <p:sp>
        <p:nvSpPr>
          <p:cNvPr id="19" name="Content Placeholder 4"/>
          <p:cNvSpPr txBox="1">
            <a:spLocks/>
          </p:cNvSpPr>
          <p:nvPr/>
        </p:nvSpPr>
        <p:spPr bwMode="auto">
          <a:xfrm>
            <a:off x="5106800" y="4359506"/>
            <a:ext cx="4138753" cy="1116024"/>
          </a:xfrm>
          <a:prstGeom prst="rect">
            <a:avLst/>
          </a:prstGeom>
          <a:solidFill>
            <a:schemeClr val="bg1">
              <a:lumMod val="50000"/>
            </a:schemeClr>
          </a:solidFill>
          <a:ln>
            <a:solidFill>
              <a:schemeClr val="tx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1800" kern="0" dirty="0"/>
              <a:t>Report compliance/non-compliance on conditions of supervision</a:t>
            </a:r>
          </a:p>
          <a:p>
            <a:r>
              <a:rPr lang="en-US" sz="1800" kern="0" dirty="0"/>
              <a:t>Attach documentation</a:t>
            </a:r>
          </a:p>
        </p:txBody>
      </p:sp>
    </p:spTree>
    <p:custDataLst>
      <p:tags r:id="rId1"/>
    </p:custDataLst>
    <p:extLst>
      <p:ext uri="{BB962C8B-B14F-4D97-AF65-F5344CB8AC3E}">
        <p14:creationId xmlns:p14="http://schemas.microsoft.com/office/powerpoint/2010/main" val="3597679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4558" y="722596"/>
            <a:ext cx="6896006" cy="693722"/>
          </a:xfrm>
        </p:spPr>
        <p:txBody>
          <a:bodyPr/>
          <a:lstStyle/>
          <a:p>
            <a:r>
              <a:rPr lang="en-US" dirty="0"/>
              <a:t>Incentives/Sanctions</a:t>
            </a:r>
          </a:p>
        </p:txBody>
      </p:sp>
      <p:pic>
        <p:nvPicPr>
          <p:cNvPr id="12" name="Picture 11"/>
          <p:cNvPicPr>
            <a:picLocks noChangeAspect="1"/>
          </p:cNvPicPr>
          <p:nvPr/>
        </p:nvPicPr>
        <p:blipFill rotWithShape="1">
          <a:blip r:embed="rId4"/>
          <a:srcRect b="7604"/>
          <a:stretch/>
        </p:blipFill>
        <p:spPr>
          <a:xfrm>
            <a:off x="0" y="1877468"/>
            <a:ext cx="9565123" cy="4980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xplosion 1 3"/>
          <p:cNvSpPr/>
          <p:nvPr/>
        </p:nvSpPr>
        <p:spPr bwMode="auto">
          <a:xfrm rot="21177089">
            <a:off x="4846386" y="1020088"/>
            <a:ext cx="5093406" cy="337113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C00000"/>
                </a:solidFill>
                <a:latin typeface="Tahoma" pitchFamily="34" charset="0"/>
              </a:rPr>
              <a:t>Don’t forget to include OUTCOMES/RESPONSES for Corrective Actions Imposed!!</a:t>
            </a:r>
            <a:endParaRPr kumimoji="0" lang="en-US" sz="1800" b="0" i="0" u="none" strike="noStrike" cap="none" normalizeH="0" baseline="0" dirty="0">
              <a:ln>
                <a:noFill/>
              </a:ln>
              <a:solidFill>
                <a:srgbClr val="C00000"/>
              </a:solidFill>
              <a:effectLst/>
              <a:latin typeface="Tahoma" pitchFamily="34" charset="0"/>
            </a:endParaRPr>
          </a:p>
        </p:txBody>
      </p:sp>
    </p:spTree>
    <p:custDataLst>
      <p:tags r:id="rId1"/>
    </p:custDataLst>
    <p:extLst>
      <p:ext uri="{BB962C8B-B14F-4D97-AF65-F5344CB8AC3E}">
        <p14:creationId xmlns:p14="http://schemas.microsoft.com/office/powerpoint/2010/main" val="3684535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3" name="Picture 2"/>
          <p:cNvPicPr>
            <a:picLocks noChangeAspect="1"/>
          </p:cNvPicPr>
          <p:nvPr/>
        </p:nvPicPr>
        <p:blipFill>
          <a:blip r:embed="rId3"/>
          <a:stretch>
            <a:fillRect/>
          </a:stretch>
        </p:blipFill>
        <p:spPr>
          <a:xfrm>
            <a:off x="374338" y="1676400"/>
            <a:ext cx="8402976" cy="4267200"/>
          </a:xfrm>
          <a:prstGeom prst="rect">
            <a:avLst/>
          </a:prstGeom>
        </p:spPr>
      </p:pic>
    </p:spTree>
    <p:custDataLst>
      <p:tags r:id="rId1"/>
    </p:custDataLst>
    <p:extLst>
      <p:ext uri="{BB962C8B-B14F-4D97-AF65-F5344CB8AC3E}">
        <p14:creationId xmlns:p14="http://schemas.microsoft.com/office/powerpoint/2010/main" val="2508362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1447800" y="457200"/>
            <a:ext cx="7450244" cy="1270144"/>
          </a:xfrm>
        </p:spPr>
        <p:txBody>
          <a:bodyPr/>
          <a:lstStyle/>
          <a:p>
            <a:pPr eaLnBrk="1" hangingPunct="1"/>
            <a:r>
              <a:rPr lang="en-US" altLang="en-US" dirty="0"/>
              <a:t>Violation Report Requiring Retaking</a:t>
            </a:r>
          </a:p>
        </p:txBody>
      </p:sp>
      <p:sp>
        <p:nvSpPr>
          <p:cNvPr id="60419" name="Content Placeholder 4"/>
          <p:cNvSpPr>
            <a:spLocks noGrp="1"/>
          </p:cNvSpPr>
          <p:nvPr>
            <p:ph sz="half" idx="1"/>
          </p:nvPr>
        </p:nvSpPr>
        <p:spPr>
          <a:xfrm>
            <a:off x="199919" y="1572491"/>
            <a:ext cx="4572000" cy="4525963"/>
          </a:xfrm>
        </p:spPr>
        <p:txBody>
          <a:bodyPr/>
          <a:lstStyle/>
          <a:p>
            <a:pPr eaLnBrk="1" hangingPunct="1"/>
            <a:r>
              <a:rPr lang="en-US" altLang="en-US" dirty="0"/>
              <a:t>Submit within 30 days of determination/discovery ‘behavior requires retaking’</a:t>
            </a:r>
          </a:p>
          <a:p>
            <a:pPr lvl="1"/>
            <a:r>
              <a:rPr lang="en-US" sz="2000" dirty="0"/>
              <a:t>means an act or pattern of non-compliance with conditions of supervision that could not be successfully addressed through the use of </a:t>
            </a:r>
            <a:r>
              <a:rPr lang="en-US" sz="2000" u="sng" dirty="0"/>
              <a:t>documented</a:t>
            </a:r>
            <a:r>
              <a:rPr lang="en-US" sz="2000" dirty="0"/>
              <a:t> corrective action or graduated responses and </a:t>
            </a:r>
            <a:r>
              <a:rPr lang="en-US" sz="2000" u="sng" dirty="0"/>
              <a:t>would result in a request for revocation of supervision in the receiving state</a:t>
            </a:r>
            <a:r>
              <a:rPr lang="en-US" sz="2000" dirty="0"/>
              <a:t>.</a:t>
            </a:r>
          </a:p>
          <a:p>
            <a:pPr eaLnBrk="1" hangingPunct="1"/>
            <a:endParaRPr lang="en-US" altLang="en-US" dirty="0"/>
          </a:p>
        </p:txBody>
      </p:sp>
      <p:sp>
        <p:nvSpPr>
          <p:cNvPr id="60420" name="Content Placeholder 1"/>
          <p:cNvSpPr>
            <a:spLocks noGrp="1"/>
          </p:cNvSpPr>
          <p:nvPr>
            <p:ph sz="half" idx="2"/>
          </p:nvPr>
        </p:nvSpPr>
        <p:spPr/>
        <p:txBody>
          <a:bodyPr/>
          <a:lstStyle/>
          <a:p>
            <a:endParaRPr lang="en-US" altLang="en-US"/>
          </a:p>
        </p:txBody>
      </p:sp>
      <p:pic>
        <p:nvPicPr>
          <p:cNvPr id="604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919" y="2743200"/>
            <a:ext cx="41261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Violation Report Requiring Retaking</a:t>
            </a:r>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33400" y="1486148"/>
            <a:ext cx="5410200" cy="4956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495800" y="2667001"/>
            <a:ext cx="4267200" cy="2209800"/>
          </a:xfrm>
          <a:solidFill>
            <a:schemeClr val="bg1">
              <a:lumMod val="50000"/>
            </a:schemeClr>
          </a:solidFill>
          <a:ln>
            <a:solidFill>
              <a:schemeClr val="tx1"/>
            </a:solidFill>
          </a:ln>
        </p:spPr>
        <p:txBody>
          <a:bodyPr/>
          <a:lstStyle/>
          <a:p>
            <a:r>
              <a:rPr lang="en-US" dirty="0"/>
              <a:t>Document non-compliant behavior LEADING UP TO the behavior requiring retaking</a:t>
            </a:r>
          </a:p>
        </p:txBody>
      </p:sp>
    </p:spTree>
    <p:custDataLst>
      <p:tags r:id="rId1"/>
    </p:custDataLst>
    <p:extLst>
      <p:ext uri="{BB962C8B-B14F-4D97-AF65-F5344CB8AC3E}">
        <p14:creationId xmlns:p14="http://schemas.microsoft.com/office/powerpoint/2010/main" val="2325791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a:t>Response to Violation</a:t>
            </a:r>
          </a:p>
        </p:txBody>
      </p:sp>
      <p:sp>
        <p:nvSpPr>
          <p:cNvPr id="3" name="Content Placeholder 2"/>
          <p:cNvSpPr>
            <a:spLocks noGrp="1"/>
          </p:cNvSpPr>
          <p:nvPr>
            <p:ph sz="half" idx="1"/>
          </p:nvPr>
        </p:nvSpPr>
        <p:spPr/>
        <p:txBody>
          <a:bodyPr rtlCol="0">
            <a:normAutofit lnSpcReduction="10000"/>
          </a:bodyPr>
          <a:lstStyle/>
          <a:p>
            <a:pPr eaLnBrk="1" fontAlgn="auto" hangingPunct="1">
              <a:lnSpc>
                <a:spcPct val="80000"/>
              </a:lnSpc>
              <a:spcAft>
                <a:spcPts val="0"/>
              </a:spcAft>
              <a:buFont typeface="Arial" pitchFamily="34" charset="0"/>
              <a:buChar char="•"/>
              <a:defRPr/>
            </a:pPr>
            <a:r>
              <a:rPr lang="en-US" dirty="0"/>
              <a:t>Allows you to respond to an Offender Violation Report</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List of offenders to choose for response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Response is REQUIRED within 10 days of receipt in the Sending State</a:t>
            </a:r>
          </a:p>
          <a:p>
            <a:pPr eaLnBrk="1" fontAlgn="auto" hangingPunct="1">
              <a:spcAft>
                <a:spcPts val="0"/>
              </a:spcAft>
              <a:buFont typeface="Arial" pitchFamily="34" charset="0"/>
              <a:buChar char="•"/>
              <a:defRPr/>
            </a:pPr>
            <a:endParaRPr lang="en-US" dirty="0"/>
          </a:p>
        </p:txBody>
      </p:sp>
      <p:pic>
        <p:nvPicPr>
          <p:cNvPr id="62468" name="Picture 6"/>
          <p:cNvPicPr>
            <a:picLocks noChangeAspect="1" noChangeArrowheads="1"/>
          </p:cNvPicPr>
          <p:nvPr/>
        </p:nvPicPr>
        <p:blipFill>
          <a:blip r:embed="rId4">
            <a:extLst>
              <a:ext uri="{28A0092B-C50C-407E-A947-70E740481C1C}">
                <a14:useLocalDpi xmlns:a14="http://schemas.microsoft.com/office/drawing/2010/main" val="0"/>
              </a:ext>
            </a:extLst>
          </a:blip>
          <a:srcRect l="3552" t="31123" r="8702" b="19206"/>
          <a:stretch>
            <a:fillRect/>
          </a:stretch>
        </p:blipFill>
        <p:spPr bwMode="auto">
          <a:xfrm>
            <a:off x="4240213" y="2667000"/>
            <a:ext cx="4906962" cy="197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553200" y="3924300"/>
            <a:ext cx="2057400" cy="3429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148" y="1905000"/>
            <a:ext cx="7008504"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0" name="Title 1"/>
          <p:cNvSpPr>
            <a:spLocks noGrp="1"/>
          </p:cNvSpPr>
          <p:nvPr>
            <p:ph type="title"/>
          </p:nvPr>
        </p:nvSpPr>
        <p:spPr>
          <a:xfrm>
            <a:off x="609600" y="304800"/>
            <a:ext cx="8229600" cy="1143000"/>
          </a:xfrm>
        </p:spPr>
        <p:txBody>
          <a:bodyPr/>
          <a:lstStyle/>
          <a:p>
            <a:r>
              <a:rPr lang="en-US" altLang="en-US"/>
              <a:t>Response to Violation</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Addendum to OVR</a:t>
            </a:r>
          </a:p>
        </p:txBody>
      </p:sp>
      <p:sp>
        <p:nvSpPr>
          <p:cNvPr id="64515" name="Content Placeholder 2"/>
          <p:cNvSpPr>
            <a:spLocks noGrp="1"/>
          </p:cNvSpPr>
          <p:nvPr>
            <p:ph idx="1"/>
          </p:nvPr>
        </p:nvSpPr>
        <p:spPr>
          <a:xfrm>
            <a:off x="130175" y="1641475"/>
            <a:ext cx="8229600" cy="4525963"/>
          </a:xfrm>
        </p:spPr>
        <p:txBody>
          <a:bodyPr/>
          <a:lstStyle/>
          <a:p>
            <a:r>
              <a:rPr lang="en-US" altLang="en-US" dirty="0"/>
              <a:t>IF NEEDED Receiving State uses to</a:t>
            </a:r>
          </a:p>
        </p:txBody>
      </p:sp>
      <p:pic>
        <p:nvPicPr>
          <p:cNvPr id="6" name="Picture 5" descr="cid:image002.png@01CEF594.65C41FC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38200" y="2362200"/>
            <a:ext cx="7391400" cy="4034790"/>
          </a:xfrm>
          <a:prstGeom prst="rect">
            <a:avLst/>
          </a:prstGeom>
          <a:noFill/>
          <a:ln>
            <a:noFill/>
          </a:ln>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Addendum to OVR Response</a:t>
            </a:r>
          </a:p>
        </p:txBody>
      </p:sp>
      <p:sp>
        <p:nvSpPr>
          <p:cNvPr id="65539" name="Content Placeholder 2"/>
          <p:cNvSpPr>
            <a:spLocks noGrp="1"/>
          </p:cNvSpPr>
          <p:nvPr>
            <p:ph idx="1"/>
          </p:nvPr>
        </p:nvSpPr>
        <p:spPr>
          <a:xfrm>
            <a:off x="503238" y="1393825"/>
            <a:ext cx="8229600" cy="4525963"/>
          </a:xfrm>
        </p:spPr>
        <p:txBody>
          <a:bodyPr/>
          <a:lstStyle/>
          <a:p>
            <a:pPr marL="0" indent="0">
              <a:buFont typeface="Arial" charset="0"/>
              <a:buNone/>
            </a:pPr>
            <a:r>
              <a:rPr lang="en-US" altLang="en-US" dirty="0"/>
              <a:t>IF NEEDED Sending State uses to</a:t>
            </a:r>
          </a:p>
        </p:txBody>
      </p:sp>
      <p:pic>
        <p:nvPicPr>
          <p:cNvPr id="6" name="Picture 5" descr="cid:image009.png@01CEF688.E79F394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2000" y="2362200"/>
            <a:ext cx="7654290" cy="3211830"/>
          </a:xfrm>
          <a:prstGeom prst="rect">
            <a:avLst/>
          </a:prstGeom>
          <a:noFill/>
          <a:ln>
            <a:noFill/>
          </a:ln>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a:t>Case Closure Notice</a:t>
            </a:r>
          </a:p>
        </p:txBody>
      </p:sp>
      <p:sp>
        <p:nvSpPr>
          <p:cNvPr id="67587" name="Content Placeholder 2"/>
          <p:cNvSpPr>
            <a:spLocks noGrp="1"/>
          </p:cNvSpPr>
          <p:nvPr>
            <p:ph sz="half" idx="1"/>
          </p:nvPr>
        </p:nvSpPr>
        <p:spPr>
          <a:xfrm>
            <a:off x="304800" y="1143000"/>
            <a:ext cx="4495800" cy="5181600"/>
          </a:xfrm>
        </p:spPr>
        <p:txBody>
          <a:bodyPr/>
          <a:lstStyle/>
          <a:p>
            <a:pPr eaLnBrk="1" hangingPunct="1"/>
            <a:r>
              <a:rPr lang="en-US" altLang="en-US" sz="2000" dirty="0"/>
              <a:t>Date of discharge (termination) of supervision</a:t>
            </a:r>
          </a:p>
          <a:p>
            <a:pPr eaLnBrk="1" hangingPunct="1"/>
            <a:r>
              <a:rPr lang="en-US" altLang="en-US" sz="2000" dirty="0"/>
              <a:t>Notice to sending state of the absconding of the offender in the receiving state</a:t>
            </a:r>
          </a:p>
          <a:p>
            <a:pPr lvl="1" eaLnBrk="1" hangingPunct="1"/>
            <a:r>
              <a:rPr lang="en-US" altLang="en-US" sz="2000" dirty="0"/>
              <a:t>OVR must precede closure</a:t>
            </a:r>
          </a:p>
          <a:p>
            <a:pPr eaLnBrk="1" hangingPunct="1"/>
            <a:r>
              <a:rPr lang="en-US" altLang="en-US" sz="2000" dirty="0"/>
              <a:t>Notice to sending state of incarceration of offender for 180 days or longer; include:</a:t>
            </a:r>
          </a:p>
          <a:p>
            <a:pPr lvl="1" eaLnBrk="1" hangingPunct="1"/>
            <a:r>
              <a:rPr lang="en-US" altLang="en-US" sz="2000" dirty="0"/>
              <a:t>Judgment and sentencing documents</a:t>
            </a:r>
          </a:p>
          <a:p>
            <a:pPr lvl="1" eaLnBrk="1" hangingPunct="1"/>
            <a:r>
              <a:rPr lang="en-US" altLang="en-US" sz="2000" dirty="0"/>
              <a:t>Information about the offender’s location</a:t>
            </a:r>
          </a:p>
          <a:p>
            <a:pPr eaLnBrk="1" hangingPunct="1"/>
            <a:r>
              <a:rPr lang="en-US" altLang="en-US" sz="2000" dirty="0"/>
              <a:t>Notification of death</a:t>
            </a:r>
          </a:p>
          <a:p>
            <a:pPr eaLnBrk="1" hangingPunct="1"/>
            <a:r>
              <a:rPr lang="en-US" altLang="en-US" sz="2000" dirty="0"/>
              <a:t>Return to sending state</a:t>
            </a:r>
          </a:p>
          <a:p>
            <a:pPr lvl="1" eaLnBrk="1" hangingPunct="1"/>
            <a:r>
              <a:rPr lang="en-US" altLang="en-US" sz="2000" dirty="0"/>
              <a:t>Cannot close during retaking</a:t>
            </a:r>
          </a:p>
          <a:p>
            <a:pPr eaLnBrk="1" hangingPunct="1"/>
            <a:endParaRPr lang="en-US" altLang="en-US" dirty="0"/>
          </a:p>
        </p:txBody>
      </p:sp>
      <p:pic>
        <p:nvPicPr>
          <p:cNvPr id="6758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140075"/>
            <a:ext cx="4038600" cy="1446213"/>
          </a:xfr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US" altLang="en-US"/>
              <a:t>Common ICOTS Tools</a:t>
            </a:r>
          </a:p>
        </p:txBody>
      </p:sp>
      <p:sp>
        <p:nvSpPr>
          <p:cNvPr id="9" name="Content Placeholder 8"/>
          <p:cNvSpPr>
            <a:spLocks noGrp="1"/>
          </p:cNvSpPr>
          <p:nvPr>
            <p:ph sz="half" idx="2"/>
          </p:nvPr>
        </p:nvSpPr>
        <p:spPr>
          <a:xfrm>
            <a:off x="2286000" y="1600200"/>
            <a:ext cx="6400800" cy="4495800"/>
          </a:xfrm>
        </p:spPr>
        <p:txBody>
          <a:bodyPr rtlCol="0">
            <a:normAutofit lnSpcReduction="10000"/>
          </a:bodyPr>
          <a:lstStyle/>
          <a:p>
            <a:pPr eaLnBrk="1" fontAlgn="auto" hangingPunct="1">
              <a:spcAft>
                <a:spcPts val="0"/>
              </a:spcAft>
              <a:buFontTx/>
              <a:buNone/>
              <a:defRPr/>
            </a:pPr>
            <a:r>
              <a:rPr lang="en-US" dirty="0"/>
              <a:t>Dropdown Menu</a:t>
            </a:r>
          </a:p>
          <a:p>
            <a:pPr eaLnBrk="1" fontAlgn="auto" hangingPunct="1">
              <a:spcAft>
                <a:spcPts val="0"/>
              </a:spcAft>
              <a:buFontTx/>
              <a:buNone/>
              <a:defRPr/>
            </a:pPr>
            <a:endParaRPr lang="en-US" dirty="0"/>
          </a:p>
          <a:p>
            <a:pPr eaLnBrk="1" fontAlgn="auto" hangingPunct="1">
              <a:spcAft>
                <a:spcPts val="0"/>
              </a:spcAft>
              <a:buFontTx/>
              <a:buNone/>
              <a:defRPr/>
            </a:pPr>
            <a:r>
              <a:rPr lang="en-US" dirty="0"/>
              <a:t>Add multiple values (DOB, </a:t>
            </a:r>
            <a:r>
              <a:rPr lang="en-US" dirty="0" err="1"/>
              <a:t>SSN</a:t>
            </a:r>
            <a:r>
              <a:rPr lang="en-US" dirty="0"/>
              <a:t>, AKA)</a:t>
            </a:r>
          </a:p>
          <a:p>
            <a:pPr eaLnBrk="1" fontAlgn="auto" hangingPunct="1">
              <a:spcAft>
                <a:spcPts val="0"/>
              </a:spcAft>
              <a:buFontTx/>
              <a:buNone/>
              <a:defRPr/>
            </a:pPr>
            <a:endParaRPr lang="en-US" dirty="0"/>
          </a:p>
          <a:p>
            <a:pPr eaLnBrk="1" fontAlgn="auto" hangingPunct="1">
              <a:spcAft>
                <a:spcPts val="0"/>
              </a:spcAft>
              <a:buFontTx/>
              <a:buNone/>
              <a:defRPr/>
            </a:pPr>
            <a:r>
              <a:rPr lang="en-US" dirty="0"/>
              <a:t>Remove an added value</a:t>
            </a:r>
          </a:p>
          <a:p>
            <a:pPr eaLnBrk="1" fontAlgn="auto" hangingPunct="1">
              <a:spcAft>
                <a:spcPts val="0"/>
              </a:spcAft>
              <a:buFontTx/>
              <a:buNone/>
              <a:defRPr/>
            </a:pPr>
            <a:endParaRPr lang="en-US" dirty="0"/>
          </a:p>
          <a:p>
            <a:pPr eaLnBrk="1" fontAlgn="auto" hangingPunct="1">
              <a:spcAft>
                <a:spcPts val="0"/>
              </a:spcAft>
              <a:buFontTx/>
              <a:buNone/>
              <a:defRPr/>
            </a:pPr>
            <a:r>
              <a:rPr lang="en-US" dirty="0"/>
              <a:t>Select a date</a:t>
            </a:r>
          </a:p>
          <a:p>
            <a:pPr eaLnBrk="1" fontAlgn="auto" hangingPunct="1">
              <a:spcAft>
                <a:spcPts val="0"/>
              </a:spcAft>
              <a:buFontTx/>
              <a:buNone/>
              <a:defRPr/>
            </a:pPr>
            <a:endParaRPr lang="en-US" dirty="0"/>
          </a:p>
          <a:p>
            <a:pPr eaLnBrk="1" fontAlgn="auto" hangingPunct="1">
              <a:spcAft>
                <a:spcPts val="0"/>
              </a:spcAft>
              <a:buFontTx/>
              <a:buNone/>
              <a:defRPr/>
            </a:pPr>
            <a:r>
              <a:rPr lang="en-US" dirty="0"/>
              <a:t>Item has been saved</a:t>
            </a:r>
          </a:p>
          <a:p>
            <a:pPr eaLnBrk="1" fontAlgn="auto" hangingPunct="1">
              <a:spcAft>
                <a:spcPts val="0"/>
              </a:spcAft>
              <a:buFont typeface="Arial" pitchFamily="34" charset="0"/>
              <a:buChar char="•"/>
              <a:defRPr/>
            </a:pPr>
            <a:endParaRPr lang="en-US" dirty="0"/>
          </a:p>
        </p:txBody>
      </p:sp>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l="10268" r="2460" b="20000"/>
          <a:stretch>
            <a:fillRect/>
          </a:stretch>
        </p:blipFill>
        <p:spPr bwMode="auto">
          <a:xfrm>
            <a:off x="533400" y="1676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362200"/>
            <a:ext cx="533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76600"/>
            <a:ext cx="49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91000"/>
            <a:ext cx="557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334000"/>
            <a:ext cx="385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lstStyle/>
          <a:p>
            <a:pPr eaLnBrk="1" hangingPunct="1"/>
            <a:r>
              <a:rPr lang="en-US" altLang="en-US"/>
              <a:t>Closure Response</a:t>
            </a:r>
          </a:p>
        </p:txBody>
      </p:sp>
      <p:sp>
        <p:nvSpPr>
          <p:cNvPr id="68611" name="Content Placeholder 5"/>
          <p:cNvSpPr>
            <a:spLocks noGrp="1"/>
          </p:cNvSpPr>
          <p:nvPr>
            <p:ph idx="1"/>
          </p:nvPr>
        </p:nvSpPr>
        <p:spPr/>
        <p:txBody>
          <a:bodyPr/>
          <a:lstStyle/>
          <a:p>
            <a:pPr eaLnBrk="1" hangingPunct="1"/>
            <a:r>
              <a:rPr lang="en-US" altLang="en-US"/>
              <a:t>Allows the Sending State to agree and acknowledge a Case Closure</a:t>
            </a:r>
          </a:p>
          <a:p>
            <a:pPr lvl="1" eaLnBrk="1" hangingPunct="1"/>
            <a:r>
              <a:rPr lang="en-US" altLang="en-US"/>
              <a:t>Due within 10 days of Case Closure </a:t>
            </a:r>
          </a:p>
          <a:p>
            <a:pPr eaLnBrk="1" hangingPunct="1"/>
            <a:r>
              <a:rPr lang="en-US" altLang="en-US"/>
              <a:t>Upon transmission, case becomes historical &amp; is removed from the Compact Workload</a:t>
            </a:r>
          </a:p>
          <a:p>
            <a:pPr lvl="1" eaLnBrk="1" hangingPunct="1"/>
            <a:r>
              <a:rPr lang="en-US" altLang="en-US"/>
              <a:t>Can be accessed via the Offender’s Profile</a:t>
            </a:r>
          </a:p>
          <a:p>
            <a:pPr eaLnBrk="1" hangingPunct="1"/>
            <a:r>
              <a:rPr lang="en-US" altLang="en-US"/>
              <a:t>Closed cases can be reopened by the Receiving State compact office</a:t>
            </a:r>
          </a:p>
          <a:p>
            <a:pPr eaLnBrk="1" hangingPunct="1"/>
            <a:endParaRPr lang="en-US" altLang="en-US"/>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rtlCol="0">
            <a:normAutofit fontScale="90000"/>
          </a:bodyPr>
          <a:lstStyle/>
          <a:p>
            <a:pPr eaLnBrk="1" fontAlgn="auto" hangingPunct="1">
              <a:spcAft>
                <a:spcPts val="0"/>
              </a:spcAft>
              <a:defRPr/>
            </a:pPr>
            <a:r>
              <a:rPr lang="en-US" dirty="0"/>
              <a:t>Compact Action Request &amp; Replies</a:t>
            </a:r>
          </a:p>
        </p:txBody>
      </p:sp>
      <p:sp>
        <p:nvSpPr>
          <p:cNvPr id="69635" name="Content Placeholder 2"/>
          <p:cNvSpPr>
            <a:spLocks noGrp="1"/>
          </p:cNvSpPr>
          <p:nvPr>
            <p:ph idx="1"/>
          </p:nvPr>
        </p:nvSpPr>
        <p:spPr/>
        <p:txBody>
          <a:bodyPr/>
          <a:lstStyle/>
          <a:p>
            <a:pPr eaLnBrk="1" hangingPunct="1"/>
            <a:r>
              <a:rPr lang="en-US" altLang="en-US" sz="2800" dirty="0"/>
              <a:t>Generates an email notification to the other state</a:t>
            </a:r>
          </a:p>
          <a:p>
            <a:pPr lvl="1" eaLnBrk="1" hangingPunct="1"/>
            <a:r>
              <a:rPr lang="en-US" altLang="en-US" i="1" dirty="0"/>
              <a:t>Does not appear on Compact Workload as pending action</a:t>
            </a:r>
          </a:p>
          <a:p>
            <a:pPr eaLnBrk="1" hangingPunct="1"/>
            <a:endParaRPr lang="en-US" altLang="en-US" sz="800" dirty="0"/>
          </a:p>
          <a:p>
            <a:pPr eaLnBrk="1" hangingPunct="1"/>
            <a:r>
              <a:rPr lang="en-US" altLang="en-US" sz="2800" dirty="0"/>
              <a:t>Available to both the Sending State User &amp; Receiving State User once assignments are made</a:t>
            </a:r>
          </a:p>
          <a:p>
            <a:pPr eaLnBrk="1" hangingPunct="1"/>
            <a:endParaRPr lang="en-US" altLang="en-US" sz="800" dirty="0"/>
          </a:p>
          <a:p>
            <a:pPr eaLnBrk="1" hangingPunct="1"/>
            <a:r>
              <a:rPr lang="en-US" altLang="en-US" sz="2800" dirty="0"/>
              <a:t>Specialized:</a:t>
            </a:r>
            <a:r>
              <a:rPr lang="en-US" altLang="en-US" sz="2800" i="1" dirty="0"/>
              <a:t> Subsequent State Transfer, Link to </a:t>
            </a:r>
            <a:r>
              <a:rPr lang="en-US" altLang="en-US" sz="2800" i="1"/>
              <a:t>Compact Activity </a:t>
            </a:r>
            <a:r>
              <a:rPr lang="en-US" altLang="en-US" sz="2800" i="1" dirty="0"/>
              <a:t>&amp; Request/Withdraw Request for Progress Report</a:t>
            </a:r>
          </a:p>
          <a:p>
            <a:pPr eaLnBrk="1" hangingPunct="1"/>
            <a:endParaRPr lang="en-US" altLang="en-US" sz="2800" i="1"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a:t>Case Notes</a:t>
            </a:r>
          </a:p>
        </p:txBody>
      </p:sp>
      <p:sp>
        <p:nvSpPr>
          <p:cNvPr id="70659" name="Content Placeholder 2"/>
          <p:cNvSpPr>
            <a:spLocks noGrp="1"/>
          </p:cNvSpPr>
          <p:nvPr>
            <p:ph idx="1"/>
          </p:nvPr>
        </p:nvSpPr>
        <p:spPr/>
        <p:txBody>
          <a:bodyPr/>
          <a:lstStyle/>
          <a:p>
            <a:pPr eaLnBrk="1" hangingPunct="1"/>
            <a:r>
              <a:rPr lang="en-US" altLang="en-US"/>
              <a:t>Should NOT be used for notification</a:t>
            </a:r>
          </a:p>
          <a:p>
            <a:pPr lvl="1" eaLnBrk="1" hangingPunct="1"/>
            <a:r>
              <a:rPr lang="en-US" altLang="en-US" i="1"/>
              <a:t>If you want a response, send a CAR</a:t>
            </a:r>
          </a:p>
          <a:p>
            <a:pPr eaLnBrk="1" hangingPunct="1"/>
            <a:endParaRPr lang="en-US" altLang="en-US"/>
          </a:p>
          <a:p>
            <a:pPr eaLnBrk="1" hangingPunct="1"/>
            <a:r>
              <a:rPr lang="en-US" altLang="en-US"/>
              <a:t>Created automatically in ICOTS to document case reassignment.</a:t>
            </a:r>
          </a:p>
        </p:txBody>
      </p:sp>
      <p:pic>
        <p:nvPicPr>
          <p:cNvPr id="706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19600"/>
            <a:ext cx="862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a:t>Withdrawing</a:t>
            </a:r>
          </a:p>
        </p:txBody>
      </p:sp>
      <p:sp>
        <p:nvSpPr>
          <p:cNvPr id="71683" name="Content Placeholder 2"/>
          <p:cNvSpPr>
            <a:spLocks noGrp="1"/>
          </p:cNvSpPr>
          <p:nvPr>
            <p:ph idx="1"/>
          </p:nvPr>
        </p:nvSpPr>
        <p:spPr>
          <a:xfrm>
            <a:off x="457200" y="1295400"/>
            <a:ext cx="8229600" cy="4830763"/>
          </a:xfrm>
        </p:spPr>
        <p:txBody>
          <a:bodyPr/>
          <a:lstStyle/>
          <a:p>
            <a:pPr eaLnBrk="1" hangingPunct="1"/>
            <a:r>
              <a:rPr lang="en-US" altLang="en-US" sz="2800"/>
              <a:t>Withdraw </a:t>
            </a:r>
            <a:r>
              <a:rPr lang="en-US" altLang="en-US" sz="2800" b="1" u="sng"/>
              <a:t>Activities</a:t>
            </a:r>
            <a:r>
              <a:rPr lang="en-US" altLang="en-US" sz="2800"/>
              <a:t> from Offender Profile prior to a reply to that activity</a:t>
            </a:r>
          </a:p>
          <a:p>
            <a:pPr lvl="1" eaLnBrk="1" hangingPunct="1"/>
            <a:r>
              <a:rPr lang="en-US" altLang="en-US" sz="2400"/>
              <a:t>Transfer Requests</a:t>
            </a:r>
          </a:p>
          <a:p>
            <a:pPr lvl="1" eaLnBrk="1" hangingPunct="1"/>
            <a:r>
              <a:rPr lang="en-US" altLang="en-US" sz="2400"/>
              <a:t>Request for Reporting Instructions</a:t>
            </a:r>
          </a:p>
          <a:p>
            <a:pPr lvl="1" eaLnBrk="1" hangingPunct="1"/>
            <a:r>
              <a:rPr lang="en-US" altLang="en-US" sz="2400"/>
              <a:t>Violation Reports</a:t>
            </a:r>
          </a:p>
          <a:p>
            <a:pPr lvl="1" eaLnBrk="1" hangingPunct="1"/>
            <a:r>
              <a:rPr lang="en-US" altLang="en-US" sz="2400"/>
              <a:t>Case Closures</a:t>
            </a:r>
          </a:p>
          <a:p>
            <a:pPr lvl="1" eaLnBrk="1" hangingPunct="1"/>
            <a:endParaRPr lang="en-US" altLang="en-US"/>
          </a:p>
        </p:txBody>
      </p:sp>
      <p:pic>
        <p:nvPicPr>
          <p:cNvPr id="71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73691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a:t>Withdrawing</a:t>
            </a:r>
          </a:p>
        </p:txBody>
      </p:sp>
      <p:sp>
        <p:nvSpPr>
          <p:cNvPr id="72707" name="Content Placeholder 2"/>
          <p:cNvSpPr>
            <a:spLocks noGrp="1"/>
          </p:cNvSpPr>
          <p:nvPr>
            <p:ph idx="1"/>
          </p:nvPr>
        </p:nvSpPr>
        <p:spPr>
          <a:xfrm>
            <a:off x="381000" y="1295400"/>
            <a:ext cx="8382000" cy="5181600"/>
          </a:xfrm>
        </p:spPr>
        <p:txBody>
          <a:bodyPr/>
          <a:lstStyle/>
          <a:p>
            <a:pPr eaLnBrk="1" hangingPunct="1"/>
            <a:endParaRPr lang="en-US" altLang="en-US" sz="2800" dirty="0"/>
          </a:p>
          <a:p>
            <a:pPr eaLnBrk="1" hangingPunct="1"/>
            <a:r>
              <a:rPr lang="en-US" altLang="en-US" dirty="0"/>
              <a:t>Withdrawing </a:t>
            </a:r>
            <a:r>
              <a:rPr lang="en-US" altLang="en-US" b="1" u="sng" dirty="0"/>
              <a:t>Activities</a:t>
            </a:r>
          </a:p>
          <a:p>
            <a:pPr lvl="1" eaLnBrk="1" hangingPunct="1"/>
            <a:r>
              <a:rPr lang="en-US" altLang="en-US" dirty="0"/>
              <a:t>Duplicate requests created by a User</a:t>
            </a:r>
          </a:p>
          <a:p>
            <a:pPr lvl="1" eaLnBrk="1" hangingPunct="1"/>
            <a:r>
              <a:rPr lang="en-US" altLang="en-US" dirty="0"/>
              <a:t>Sent in error or Activity possesses an error</a:t>
            </a:r>
          </a:p>
          <a:p>
            <a:pPr lvl="2" eaLnBrk="1" hangingPunct="1"/>
            <a:r>
              <a:rPr lang="en-US" altLang="en-US" sz="2000" dirty="0"/>
              <a:t>Incomplete Plan of Supervision provided</a:t>
            </a:r>
          </a:p>
          <a:p>
            <a:pPr lvl="1" eaLnBrk="1" hangingPunct="1"/>
            <a:r>
              <a:rPr lang="en-US" altLang="en-US" dirty="0"/>
              <a:t>Transfer Replies to change a status from accepted to rejected </a:t>
            </a:r>
          </a:p>
          <a:p>
            <a:pPr lvl="2" eaLnBrk="1" hangingPunct="1">
              <a:buFont typeface="Arial" charset="0"/>
              <a:buChar char="–"/>
            </a:pPr>
            <a:r>
              <a:rPr lang="en-US" altLang="en-US" sz="2000" dirty="0"/>
              <a:t>Failed to report within 120 days of acceptance </a:t>
            </a:r>
          </a:p>
          <a:p>
            <a:pPr lvl="2" eaLnBrk="1" hangingPunct="1">
              <a:buFont typeface="Arial" charset="0"/>
              <a:buChar char="–"/>
            </a:pPr>
            <a:r>
              <a:rPr lang="en-US" altLang="en-US" sz="2000" dirty="0"/>
              <a:t>Failed to report within 5 days of the NOD </a:t>
            </a:r>
          </a:p>
          <a:p>
            <a:pPr lvl="2" eaLnBrk="1" hangingPunct="1">
              <a:buFont typeface="Arial" charset="0"/>
              <a:buChar char="–"/>
            </a:pPr>
            <a:r>
              <a:rPr lang="en-US" altLang="en-US" sz="2000" i="1" dirty="0"/>
              <a:t>Rules 3.104-1 &amp; 3.105</a:t>
            </a:r>
            <a:endParaRPr lang="en-US" altLang="en-US" i="1" dirty="0"/>
          </a:p>
          <a:p>
            <a:pPr eaLnBrk="1" hangingPunct="1"/>
            <a:endParaRPr lang="en-US" altLang="en-US"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a:t>Withdrawing</a:t>
            </a:r>
          </a:p>
        </p:txBody>
      </p:sp>
      <p:pic>
        <p:nvPicPr>
          <p:cNvPr id="7373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2514600"/>
            <a:ext cx="8229600" cy="722313"/>
          </a:xfrm>
          <a:noFill/>
        </p:spPr>
      </p:pic>
      <p:pic>
        <p:nvPicPr>
          <p:cNvPr id="737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0"/>
            <a:ext cx="8534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5400000">
            <a:off x="4344194" y="34282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37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rot="5400000">
            <a:off x="4344194" y="43426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736" name="TextBox 10"/>
          <p:cNvSpPr txBox="1">
            <a:spLocks noChangeArrowheads="1"/>
          </p:cNvSpPr>
          <p:nvPr/>
        </p:nvSpPr>
        <p:spPr bwMode="auto">
          <a:xfrm>
            <a:off x="381000" y="13716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alibri" pitchFamily="34" charset="0"/>
              </a:rPr>
              <a:t>Withdrawing a Transfer Reply changes a case from accepted status to rejected</a:t>
            </a:r>
          </a:p>
          <a:p>
            <a:pPr lvl="1" eaLnBrk="1" hangingPunct="1">
              <a:buFont typeface="Arial" charset="0"/>
              <a:buChar char="•"/>
            </a:pPr>
            <a:r>
              <a:rPr lang="en-US" altLang="en-US" i="1">
                <a:latin typeface="Calibri" pitchFamily="34" charset="0"/>
              </a:rPr>
              <a:t>Offender did not report as directed or within 120 days</a:t>
            </a:r>
          </a:p>
          <a:p>
            <a:pPr lvl="1" eaLnBrk="1" hangingPunct="1">
              <a:buFont typeface="Arial" charset="0"/>
              <a:buChar char="•"/>
            </a:pPr>
            <a:r>
              <a:rPr lang="en-US" altLang="en-US" i="1">
                <a:latin typeface="Calibri" pitchFamily="34" charset="0"/>
              </a:rPr>
              <a:t>Transfer was accepted in error</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a:t>Withdrawing</a:t>
            </a:r>
          </a:p>
        </p:txBody>
      </p:sp>
      <p:sp>
        <p:nvSpPr>
          <p:cNvPr id="74755" name="Content Placeholder 2"/>
          <p:cNvSpPr>
            <a:spLocks noGrp="1"/>
          </p:cNvSpPr>
          <p:nvPr>
            <p:ph idx="1"/>
          </p:nvPr>
        </p:nvSpPr>
        <p:spPr>
          <a:xfrm>
            <a:off x="457200" y="1371600"/>
            <a:ext cx="8229600" cy="4525963"/>
          </a:xfrm>
        </p:spPr>
        <p:txBody>
          <a:bodyPr/>
          <a:lstStyle/>
          <a:p>
            <a:pPr eaLnBrk="1" hangingPunct="1"/>
            <a:r>
              <a:rPr lang="en-US" altLang="en-US" sz="2800"/>
              <a:t>Withdrawing </a:t>
            </a:r>
            <a:r>
              <a:rPr lang="en-US" altLang="en-US" sz="2800" b="1" u="sng"/>
              <a:t>Cases</a:t>
            </a:r>
            <a:r>
              <a:rPr lang="en-US" altLang="en-US" sz="2800"/>
              <a:t> to remove from Compact Workload</a:t>
            </a:r>
            <a:endParaRPr lang="en-US" altLang="en-US" sz="2800" b="1" u="sng"/>
          </a:p>
          <a:p>
            <a:pPr lvl="1" eaLnBrk="1" hangingPunct="1"/>
            <a:r>
              <a:rPr lang="en-US" altLang="en-US" sz="2000"/>
              <a:t>Cancel Transfer (Rejected, no further request to be submitted)</a:t>
            </a:r>
          </a:p>
          <a:p>
            <a:pPr eaLnBrk="1" hangingPunct="1"/>
            <a:r>
              <a:rPr lang="en-US" altLang="en-US" sz="2800"/>
              <a:t>Cases can be withdrawn up until the NOA is submitted</a:t>
            </a:r>
            <a:endParaRPr lang="en-US" altLang="en-US" i="1"/>
          </a:p>
        </p:txBody>
      </p:sp>
      <p:pic>
        <p:nvPicPr>
          <p:cNvPr id="747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8686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a:t>Register Interest</a:t>
            </a:r>
          </a:p>
        </p:txBody>
      </p:sp>
      <p:sp>
        <p:nvSpPr>
          <p:cNvPr id="75779" name="Content Placeholder 2"/>
          <p:cNvSpPr>
            <a:spLocks noGrp="1"/>
          </p:cNvSpPr>
          <p:nvPr>
            <p:ph idx="1"/>
          </p:nvPr>
        </p:nvSpPr>
        <p:spPr>
          <a:xfrm>
            <a:off x="457200" y="1447800"/>
            <a:ext cx="8229600" cy="4525963"/>
          </a:xfrm>
        </p:spPr>
        <p:txBody>
          <a:bodyPr/>
          <a:lstStyle/>
          <a:p>
            <a:pPr eaLnBrk="1" hangingPunct="1"/>
            <a:r>
              <a:rPr lang="en-US" altLang="en-US" dirty="0"/>
              <a:t>Allows an </a:t>
            </a:r>
            <a:r>
              <a:rPr lang="en-US" altLang="en-US" u="sng" dirty="0"/>
              <a:t>unassigned user </a:t>
            </a:r>
            <a:r>
              <a:rPr lang="en-US" altLang="en-US" dirty="0"/>
              <a:t>to </a:t>
            </a:r>
            <a:r>
              <a:rPr lang="en-US" altLang="en-US" b="1" dirty="0">
                <a:solidFill>
                  <a:srgbClr val="FFFF00"/>
                </a:solidFill>
              </a:rPr>
              <a:t>create an additional active case</a:t>
            </a:r>
            <a:r>
              <a:rPr lang="en-US" altLang="en-US" dirty="0"/>
              <a:t> for an offender.</a:t>
            </a:r>
          </a:p>
          <a:p>
            <a:pPr lvl="1" eaLnBrk="1" hangingPunct="1"/>
            <a:r>
              <a:rPr lang="en-US" altLang="en-US" dirty="0"/>
              <a:t>Dual Supervision cases from Split States</a:t>
            </a:r>
          </a:p>
          <a:p>
            <a:pPr lvl="1" eaLnBrk="1" hangingPunct="1"/>
            <a:r>
              <a:rPr lang="en-US" altLang="en-US" dirty="0"/>
              <a:t>Multi-County/Multi User Cases</a:t>
            </a:r>
          </a:p>
          <a:p>
            <a:pPr lvl="2" eaLnBrk="1" hangingPunct="1"/>
            <a:r>
              <a:rPr lang="en-US" altLang="en-US" dirty="0"/>
              <a:t>Subsequent obligation needs to be submitted for transfer</a:t>
            </a:r>
          </a:p>
          <a:p>
            <a:pPr eaLnBrk="1" hangingPunct="1"/>
            <a:endParaRPr lang="en-US" altLang="en-US" dirty="0"/>
          </a:p>
        </p:txBody>
      </p:sp>
      <p:pic>
        <p:nvPicPr>
          <p:cNvPr id="757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76800"/>
            <a:ext cx="70104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a:t>3rd State Transfers</a:t>
            </a:r>
          </a:p>
        </p:txBody>
      </p:sp>
      <p:sp>
        <p:nvSpPr>
          <p:cNvPr id="76803" name="Content Placeholder 4"/>
          <p:cNvSpPr>
            <a:spLocks noGrp="1"/>
          </p:cNvSpPr>
          <p:nvPr>
            <p:ph idx="1"/>
          </p:nvPr>
        </p:nvSpPr>
        <p:spPr/>
        <p:txBody>
          <a:bodyPr/>
          <a:lstStyle/>
          <a:p>
            <a:pPr eaLnBrk="1" hangingPunct="1"/>
            <a:r>
              <a:rPr lang="en-US" altLang="en-US"/>
              <a:t>TB 1-2009i www.interstatecompact.org</a:t>
            </a:r>
          </a:p>
          <a:p>
            <a:pPr eaLnBrk="1" hangingPunct="1"/>
            <a:r>
              <a:rPr lang="en-US" altLang="en-US"/>
              <a:t>Initiated by original sending state</a:t>
            </a:r>
          </a:p>
          <a:p>
            <a:pPr eaLnBrk="1" hangingPunct="1"/>
            <a:r>
              <a:rPr lang="en-US" altLang="en-US"/>
              <a:t>Receiving state can use specialized CAR for correspondence</a:t>
            </a:r>
          </a:p>
        </p:txBody>
      </p:sp>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2250"/>
            <a:ext cx="62388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ubsqeuentStateTransfer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0" cy="3761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 End Date</a:t>
            </a:r>
          </a:p>
        </p:txBody>
      </p:sp>
      <p:sp>
        <p:nvSpPr>
          <p:cNvPr id="3" name="Content Placeholder 2"/>
          <p:cNvSpPr>
            <a:spLocks noGrp="1"/>
          </p:cNvSpPr>
          <p:nvPr>
            <p:ph idx="1"/>
          </p:nvPr>
        </p:nvSpPr>
        <p:spPr/>
        <p:txBody>
          <a:bodyPr/>
          <a:lstStyle/>
          <a:p>
            <a:r>
              <a:rPr lang="en-US" dirty="0"/>
              <a:t>Case Closure Due date</a:t>
            </a:r>
          </a:p>
          <a:p>
            <a:r>
              <a:rPr lang="en-US" dirty="0"/>
              <a:t>Sending State PO manages from profile</a:t>
            </a:r>
          </a:p>
        </p:txBody>
      </p:sp>
      <p:pic>
        <p:nvPicPr>
          <p:cNvPr id="1026" name="Picture 2" descr="Tolling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31168" t="28066" r="-17059" b="-9355"/>
          <a:stretch/>
        </p:blipFill>
        <p:spPr bwMode="auto">
          <a:xfrm>
            <a:off x="533400" y="2971800"/>
            <a:ext cx="6929437" cy="1986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565073" y="4425841"/>
            <a:ext cx="4019473" cy="2232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37267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pPr eaLnBrk="1" hangingPunct="1"/>
            <a:r>
              <a:rPr lang="en-US" altLang="en-US"/>
              <a:t>Common ICOTS Tools</a:t>
            </a:r>
          </a:p>
        </p:txBody>
      </p:sp>
      <p:sp>
        <p:nvSpPr>
          <p:cNvPr id="9" name="Content Placeholder 8"/>
          <p:cNvSpPr>
            <a:spLocks noGrp="1"/>
          </p:cNvSpPr>
          <p:nvPr>
            <p:ph sz="half" idx="2"/>
          </p:nvPr>
        </p:nvSpPr>
        <p:spPr>
          <a:xfrm>
            <a:off x="2286000" y="1600200"/>
            <a:ext cx="6400800" cy="4495800"/>
          </a:xfrm>
        </p:spPr>
        <p:txBody>
          <a:bodyPr rtlCol="0">
            <a:normAutofit lnSpcReduction="10000"/>
          </a:bodyPr>
          <a:lstStyle/>
          <a:p>
            <a:pPr eaLnBrk="1" fontAlgn="auto" hangingPunct="1">
              <a:spcAft>
                <a:spcPts val="0"/>
              </a:spcAft>
              <a:buFontTx/>
              <a:buNone/>
              <a:defRPr/>
            </a:pPr>
            <a:r>
              <a:rPr lang="en-US" dirty="0"/>
              <a:t>Generates an ICAOS Form</a:t>
            </a:r>
          </a:p>
          <a:p>
            <a:pPr eaLnBrk="1" fontAlgn="auto" hangingPunct="1">
              <a:spcAft>
                <a:spcPts val="0"/>
              </a:spcAft>
              <a:buFontTx/>
              <a:buNone/>
              <a:defRPr/>
            </a:pPr>
            <a:endParaRPr lang="en-US" dirty="0"/>
          </a:p>
          <a:p>
            <a:pPr eaLnBrk="1" fontAlgn="auto" hangingPunct="1">
              <a:spcAft>
                <a:spcPts val="0"/>
              </a:spcAft>
              <a:buFontTx/>
              <a:buNone/>
              <a:defRPr/>
            </a:pPr>
            <a:r>
              <a:rPr lang="en-US" dirty="0"/>
              <a:t>Deletes the current selected activity</a:t>
            </a:r>
          </a:p>
          <a:p>
            <a:pPr eaLnBrk="1" fontAlgn="auto" hangingPunct="1">
              <a:spcAft>
                <a:spcPts val="0"/>
              </a:spcAft>
              <a:buFontTx/>
              <a:buNone/>
              <a:defRPr/>
            </a:pPr>
            <a:endParaRPr lang="en-US" dirty="0"/>
          </a:p>
          <a:p>
            <a:pPr eaLnBrk="1" fontAlgn="auto" hangingPunct="1">
              <a:spcAft>
                <a:spcPts val="0"/>
              </a:spcAft>
              <a:buFontTx/>
              <a:buNone/>
              <a:defRPr/>
            </a:pPr>
            <a:r>
              <a:rPr lang="en-US" dirty="0"/>
              <a:t>Attached document</a:t>
            </a:r>
          </a:p>
          <a:p>
            <a:pPr eaLnBrk="1" fontAlgn="auto" hangingPunct="1">
              <a:spcAft>
                <a:spcPts val="0"/>
              </a:spcAft>
              <a:buFontTx/>
              <a:buNone/>
              <a:defRPr/>
            </a:pPr>
            <a:endParaRPr lang="en-US" dirty="0"/>
          </a:p>
          <a:p>
            <a:pPr eaLnBrk="1" fontAlgn="auto" hangingPunct="1">
              <a:spcAft>
                <a:spcPts val="0"/>
              </a:spcAft>
              <a:buFontTx/>
              <a:buNone/>
              <a:defRPr/>
            </a:pPr>
            <a:r>
              <a:rPr lang="en-US" dirty="0"/>
              <a:t>Required field</a:t>
            </a:r>
          </a:p>
          <a:p>
            <a:pPr eaLnBrk="1" fontAlgn="auto" hangingPunct="1">
              <a:spcAft>
                <a:spcPts val="0"/>
              </a:spcAft>
              <a:buFontTx/>
              <a:buNone/>
              <a:defRPr/>
            </a:pPr>
            <a:endParaRPr lang="en-US" dirty="0"/>
          </a:p>
          <a:p>
            <a:pPr eaLnBrk="1" fontAlgn="auto" hangingPunct="1">
              <a:spcAft>
                <a:spcPts val="0"/>
              </a:spcAft>
              <a:buFontTx/>
              <a:buNone/>
              <a:defRPr/>
            </a:pPr>
            <a:r>
              <a:rPr lang="en-US" dirty="0"/>
              <a:t>Radio button</a:t>
            </a:r>
          </a:p>
          <a:p>
            <a:pPr eaLnBrk="1" fontAlgn="auto" hangingPunct="1">
              <a:spcAft>
                <a:spcPts val="0"/>
              </a:spcAft>
              <a:buFont typeface="Arial" pitchFamily="34" charset="0"/>
              <a:buChar char="•"/>
              <a:defRPr/>
            </a:pPr>
            <a:endParaRPr lang="en-US" dirty="0"/>
          </a:p>
        </p:txBody>
      </p:sp>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1376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352800"/>
            <a:ext cx="3794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343400"/>
            <a:ext cx="390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257800"/>
            <a:ext cx="4651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br>
              <a:rPr lang="en-US" altLang="en-US" dirty="0"/>
            </a:br>
            <a:r>
              <a:rPr lang="en-US" altLang="en-US" dirty="0"/>
              <a:t>Split States</a:t>
            </a:r>
          </a:p>
        </p:txBody>
      </p:sp>
      <p:sp>
        <p:nvSpPr>
          <p:cNvPr id="2" name="TextBox 1"/>
          <p:cNvSpPr txBox="1"/>
          <p:nvPr/>
        </p:nvSpPr>
        <p:spPr>
          <a:xfrm>
            <a:off x="1371600" y="1524000"/>
            <a:ext cx="7010400" cy="1384995"/>
          </a:xfrm>
          <a:prstGeom prst="rect">
            <a:avLst/>
          </a:prstGeom>
          <a:noFill/>
        </p:spPr>
        <p:txBody>
          <a:bodyPr wrap="square" rtlCol="0">
            <a:spAutoFit/>
          </a:bodyPr>
          <a:lstStyle/>
          <a:p>
            <a:r>
              <a:rPr lang="en-US" sz="2800" i="1" dirty="0"/>
              <a:t>This configuration may or may not represent the state’s organizational structure outside of the ICOTS system</a:t>
            </a:r>
            <a:r>
              <a:rPr lang="en-US" dirty="0"/>
              <a:t>.</a:t>
            </a:r>
          </a:p>
        </p:txBody>
      </p:sp>
      <p:pic>
        <p:nvPicPr>
          <p:cNvPr id="3" name="Picture 2"/>
          <p:cNvPicPr>
            <a:picLocks noChangeAspect="1"/>
          </p:cNvPicPr>
          <p:nvPr/>
        </p:nvPicPr>
        <p:blipFill>
          <a:blip r:embed="rId4"/>
          <a:stretch>
            <a:fillRect/>
          </a:stretch>
        </p:blipFill>
        <p:spPr>
          <a:xfrm>
            <a:off x="1295400" y="3200400"/>
            <a:ext cx="6195006" cy="3068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909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le 1"/>
          <p:cNvSpPr>
            <a:spLocks noGrp="1"/>
          </p:cNvSpPr>
          <p:nvPr>
            <p:ph type="title"/>
          </p:nvPr>
        </p:nvSpPr>
        <p:spPr/>
        <p:txBody>
          <a:bodyPr/>
          <a:lstStyle/>
          <a:p>
            <a:pPr eaLnBrk="1" hangingPunct="1"/>
            <a:r>
              <a:rPr lang="en-US" altLang="en-US" dirty="0"/>
              <a:t>Split States</a:t>
            </a:r>
          </a:p>
        </p:txBody>
      </p:sp>
      <p:sp>
        <p:nvSpPr>
          <p:cNvPr id="78852" name="Content Placeholder 2"/>
          <p:cNvSpPr>
            <a:spLocks noGrp="1"/>
          </p:cNvSpPr>
          <p:nvPr>
            <p:ph idx="1"/>
          </p:nvPr>
        </p:nvSpPr>
        <p:spPr>
          <a:xfrm>
            <a:off x="457200" y="1524000"/>
            <a:ext cx="4495800" cy="4602163"/>
          </a:xfrm>
        </p:spPr>
        <p:txBody>
          <a:bodyPr/>
          <a:lstStyle/>
          <a:p>
            <a:pPr eaLnBrk="1" hangingPunct="1"/>
            <a:r>
              <a:rPr lang="en-US" altLang="en-US" sz="2800" dirty="0"/>
              <a:t>Several states have separate Compact Offices for probation and parole.</a:t>
            </a:r>
          </a:p>
          <a:p>
            <a:pPr lvl="1" eaLnBrk="1" hangingPunct="1"/>
            <a:r>
              <a:rPr lang="en-US" altLang="en-US" sz="2400" dirty="0"/>
              <a:t>Dual Supervision criminal cases should be entered into ICOTS as separate cases</a:t>
            </a:r>
          </a:p>
          <a:p>
            <a:pPr lvl="1" eaLnBrk="1" hangingPunct="1"/>
            <a:endParaRPr lang="en-US" altLang="en-US" dirty="0"/>
          </a:p>
        </p:txBody>
      </p:sp>
      <p:pic>
        <p:nvPicPr>
          <p:cNvPr id="788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8382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447800" y="304800"/>
            <a:ext cx="6705600" cy="1524000"/>
          </a:xfrm>
        </p:spPr>
        <p:txBody>
          <a:bodyPr/>
          <a:lstStyle/>
          <a:p>
            <a:r>
              <a:rPr lang="en-US" altLang="en-US"/>
              <a:t>Consecutive vs Concurrent &amp; Dual Supervision</a:t>
            </a:r>
          </a:p>
        </p:txBody>
      </p:sp>
      <p:sp>
        <p:nvSpPr>
          <p:cNvPr id="79875" name="Content Placeholder 2"/>
          <p:cNvSpPr>
            <a:spLocks noGrp="1"/>
          </p:cNvSpPr>
          <p:nvPr>
            <p:ph idx="1"/>
          </p:nvPr>
        </p:nvSpPr>
        <p:spPr>
          <a:xfrm>
            <a:off x="457200" y="1676400"/>
            <a:ext cx="8229600" cy="4449763"/>
          </a:xfrm>
        </p:spPr>
        <p:txBody>
          <a:bodyPr/>
          <a:lstStyle/>
          <a:p>
            <a:pPr eaLnBrk="1" hangingPunct="1"/>
            <a:r>
              <a:rPr lang="en-US" altLang="en-US" dirty="0"/>
              <a:t>TB 4-2009i </a:t>
            </a:r>
            <a:r>
              <a:rPr lang="en-US" altLang="en-US" sz="2800" dirty="0">
                <a:solidFill>
                  <a:schemeClr val="bg1"/>
                </a:solidFill>
                <a:hlinkClick r:id="rId3"/>
              </a:rPr>
              <a:t>www.support.interstatecompact.org</a:t>
            </a:r>
            <a:endParaRPr lang="en-US" altLang="en-US" sz="2800" dirty="0">
              <a:solidFill>
                <a:schemeClr val="bg1"/>
              </a:solidFill>
            </a:endParaRPr>
          </a:p>
          <a:p>
            <a:pPr eaLnBrk="1" hangingPunct="1"/>
            <a:r>
              <a:rPr lang="en-US" altLang="en-US" sz="2800" i="1" dirty="0"/>
              <a:t>How to Submit Consecutive and Concurrent Cases for Offenders subject to both Probation and Parole Supervision to Unified and Bifurcated States via ICOTS</a:t>
            </a:r>
            <a:endParaRPr lang="en-US" altLang="en-US" sz="2800" dirty="0"/>
          </a:p>
          <a:p>
            <a:pPr eaLnBrk="1" hangingPunct="1"/>
            <a:endParaRPr lang="en-US" altLang="en-US" dirty="0"/>
          </a:p>
        </p:txBody>
      </p:sp>
      <p:pic>
        <p:nvPicPr>
          <p:cNvPr id="2" name="Picture 1"/>
          <p:cNvPicPr>
            <a:picLocks noChangeAspect="1"/>
          </p:cNvPicPr>
          <p:nvPr/>
        </p:nvPicPr>
        <p:blipFill>
          <a:blip r:embed="rId4"/>
          <a:stretch>
            <a:fillRect/>
          </a:stretch>
        </p:blipFill>
        <p:spPr>
          <a:xfrm>
            <a:off x="1447800" y="4038600"/>
            <a:ext cx="6423537" cy="3756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a:t>Returning Offenders</a:t>
            </a:r>
          </a:p>
        </p:txBody>
      </p:sp>
      <p:sp>
        <p:nvSpPr>
          <p:cNvPr id="80899" name="Content Placeholder 2"/>
          <p:cNvSpPr>
            <a:spLocks noGrp="1"/>
          </p:cNvSpPr>
          <p:nvPr>
            <p:ph idx="1"/>
          </p:nvPr>
        </p:nvSpPr>
        <p:spPr/>
        <p:txBody>
          <a:bodyPr/>
          <a:lstStyle/>
          <a:p>
            <a:pPr eaLnBrk="1" hangingPunct="1"/>
            <a:r>
              <a:rPr lang="en-US" altLang="en-US" dirty="0"/>
              <a:t>Request Reporting Instructions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Once approved submit NOD and Case Closure Notice</a:t>
            </a:r>
          </a:p>
        </p:txBody>
      </p:sp>
      <p:pic>
        <p:nvPicPr>
          <p:cNvPr id="80900" name="Picture 3"/>
          <p:cNvPicPr>
            <a:picLocks noChangeAspect="1" noChangeArrowheads="1"/>
          </p:cNvPicPr>
          <p:nvPr/>
        </p:nvPicPr>
        <p:blipFill>
          <a:blip r:embed="rId4">
            <a:extLst>
              <a:ext uri="{28A0092B-C50C-407E-A947-70E740481C1C}">
                <a14:useLocalDpi xmlns:a14="http://schemas.microsoft.com/office/drawing/2010/main" val="0"/>
              </a:ext>
            </a:extLst>
          </a:blip>
          <a:srcRect l="4762" r="12698"/>
          <a:stretch>
            <a:fillRect/>
          </a:stretch>
        </p:blipFill>
        <p:spPr bwMode="auto">
          <a:xfrm>
            <a:off x="533400" y="2819400"/>
            <a:ext cx="3962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09800"/>
            <a:ext cx="36512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dirty="0"/>
              <a:t>Training &amp; Help</a:t>
            </a:r>
          </a:p>
        </p:txBody>
      </p:sp>
      <p:sp>
        <p:nvSpPr>
          <p:cNvPr id="81923" name="Content Placeholder 2"/>
          <p:cNvSpPr>
            <a:spLocks noGrp="1"/>
          </p:cNvSpPr>
          <p:nvPr>
            <p:ph idx="1"/>
          </p:nvPr>
        </p:nvSpPr>
        <p:spPr/>
        <p:txBody>
          <a:bodyPr/>
          <a:lstStyle/>
          <a:p>
            <a:pPr eaLnBrk="1" hangingPunct="1"/>
            <a:r>
              <a:rPr lang="en-US" altLang="en-US" dirty="0"/>
              <a:t>In screen Integrated Training </a:t>
            </a:r>
          </a:p>
          <a:p>
            <a:pPr eaLnBrk="1" hangingPunct="1"/>
            <a:r>
              <a:rPr lang="en-US" altLang="en-US" dirty="0"/>
              <a:t>ICAOS Support Site</a:t>
            </a:r>
          </a:p>
          <a:p>
            <a:pPr lvl="1" eaLnBrk="1" hangingPunct="1"/>
            <a:r>
              <a:rPr lang="en-US" altLang="en-US" dirty="0"/>
              <a:t>Login Tips</a:t>
            </a:r>
          </a:p>
          <a:p>
            <a:pPr lvl="1" eaLnBrk="1" hangingPunct="1"/>
            <a:r>
              <a:rPr lang="en-US" altLang="en-US" dirty="0"/>
              <a:t>Questions regarding workflow</a:t>
            </a:r>
          </a:p>
          <a:p>
            <a:pPr lvl="1" eaLnBrk="1" hangingPunct="1"/>
            <a:r>
              <a:rPr lang="en-US" altLang="en-US" dirty="0"/>
              <a:t>Training Tools</a:t>
            </a:r>
          </a:p>
          <a:p>
            <a:pPr eaLnBrk="1" hangingPunct="1"/>
            <a:r>
              <a:rPr lang="en-US" altLang="en-US" dirty="0"/>
              <a:t>ICAOS </a:t>
            </a:r>
            <a:r>
              <a:rPr lang="en-US" altLang="en-US" dirty="0" err="1"/>
              <a:t>OnDemand</a:t>
            </a:r>
            <a:endParaRPr lang="en-US" altLang="en-US" dirty="0"/>
          </a:p>
          <a:p>
            <a:pPr lvl="1" eaLnBrk="1" hangingPunct="1"/>
            <a:r>
              <a:rPr lang="en-US" altLang="en-US" dirty="0"/>
              <a:t>Rule &amp; ICOTS training</a:t>
            </a: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a:t>Training &amp; Help</a:t>
            </a:r>
          </a:p>
        </p:txBody>
      </p:sp>
      <p:sp>
        <p:nvSpPr>
          <p:cNvPr id="82947" name="TextBox 9"/>
          <p:cNvSpPr txBox="1">
            <a:spLocks noChangeArrowheads="1"/>
          </p:cNvSpPr>
          <p:nvPr/>
        </p:nvSpPr>
        <p:spPr bwMode="auto">
          <a:xfrm>
            <a:off x="609600" y="1219200"/>
            <a:ext cx="8001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dirty="0">
                <a:latin typeface="Calibri" pitchFamily="34" charset="0"/>
              </a:rPr>
              <a:t>ICAOS Website </a:t>
            </a:r>
          </a:p>
          <a:p>
            <a:pPr algn="ctr" eaLnBrk="1" hangingPunct="1"/>
            <a:r>
              <a:rPr lang="en-US" altLang="en-US" dirty="0">
                <a:latin typeface="Calibri" pitchFamily="34" charset="0"/>
                <a:hlinkClick r:id="rId4"/>
              </a:rPr>
              <a:t>www.interstatecompact.org</a:t>
            </a:r>
            <a:endParaRPr lang="en-US" altLang="en-US" dirty="0">
              <a:latin typeface="Calibri" pitchFamily="34" charset="0"/>
            </a:endParaRPr>
          </a:p>
          <a:p>
            <a:pPr algn="ctr" eaLnBrk="1" hangingPunct="1"/>
            <a:r>
              <a:rPr lang="en-US" altLang="en-US" dirty="0">
                <a:latin typeface="Calibri" pitchFamily="34" charset="0"/>
                <a:hlinkClick r:id="rId5"/>
              </a:rPr>
              <a:t>https://support.interstatecompact.org</a:t>
            </a:r>
            <a:endParaRPr lang="en-US" altLang="en-US" dirty="0">
              <a:latin typeface="Calibri" pitchFamily="34" charset="0"/>
            </a:endParaRPr>
          </a:p>
          <a:p>
            <a:pPr algn="ctr" eaLnBrk="1" hangingPunct="1"/>
            <a:endParaRPr lang="en-US" altLang="en-US" dirty="0">
              <a:latin typeface="Calibri" pitchFamily="34" charset="0"/>
            </a:endParaRPr>
          </a:p>
          <a:p>
            <a:pPr algn="ctr" eaLnBrk="1" hangingPunct="1"/>
            <a:endParaRPr lang="en-US" altLang="en-US" dirty="0">
              <a:latin typeface="Calibri" pitchFamily="34" charset="0"/>
            </a:endParaRPr>
          </a:p>
          <a:p>
            <a:pPr algn="ctr" eaLnBrk="1" hangingPunct="1"/>
            <a:endParaRPr lang="en-US" altLang="en-US" dirty="0">
              <a:latin typeface="Calibri" pitchFamily="34" charset="0"/>
            </a:endParaRPr>
          </a:p>
        </p:txBody>
      </p:sp>
      <p:sp>
        <p:nvSpPr>
          <p:cNvPr id="82948" name="Content Placeholder 2"/>
          <p:cNvSpPr>
            <a:spLocks noGrp="1"/>
          </p:cNvSpPr>
          <p:nvPr>
            <p:ph sz="half" idx="1"/>
          </p:nvPr>
        </p:nvSpPr>
        <p:spPr>
          <a:xfrm>
            <a:off x="457200" y="2349120"/>
            <a:ext cx="4293786" cy="3535363"/>
          </a:xfrm>
        </p:spPr>
        <p:txBody>
          <a:bodyPr/>
          <a:lstStyle/>
          <a:p>
            <a:pPr eaLnBrk="1" hangingPunct="1"/>
            <a:r>
              <a:rPr lang="en-US" altLang="en-US" dirty="0"/>
              <a:t>ICAOS Website</a:t>
            </a:r>
          </a:p>
          <a:p>
            <a:pPr lvl="1" eaLnBrk="1" hangingPunct="1"/>
            <a:r>
              <a:rPr lang="en-US" altLang="en-US" dirty="0"/>
              <a:t>Includes directory for each state’s administrator</a:t>
            </a:r>
          </a:p>
          <a:p>
            <a:pPr lvl="1" eaLnBrk="1" hangingPunct="1"/>
            <a:r>
              <a:rPr lang="en-US" altLang="en-US" dirty="0" err="1"/>
              <a:t>OnDemand</a:t>
            </a:r>
            <a:r>
              <a:rPr lang="en-US" altLang="en-US" dirty="0"/>
              <a:t> Training</a:t>
            </a:r>
          </a:p>
          <a:p>
            <a:pPr lvl="1" eaLnBrk="1" hangingPunct="1"/>
            <a:endParaRPr lang="en-US" altLang="en-US" dirty="0"/>
          </a:p>
        </p:txBody>
      </p:sp>
      <p:sp>
        <p:nvSpPr>
          <p:cNvPr id="82950" name="Content Placeholder 7"/>
          <p:cNvSpPr>
            <a:spLocks noGrp="1"/>
          </p:cNvSpPr>
          <p:nvPr>
            <p:ph sz="half" idx="2"/>
          </p:nvPr>
        </p:nvSpPr>
        <p:spPr>
          <a:xfrm>
            <a:off x="4980369" y="2311019"/>
            <a:ext cx="4114800" cy="3611563"/>
          </a:xfrm>
        </p:spPr>
        <p:txBody>
          <a:bodyPr/>
          <a:lstStyle/>
          <a:p>
            <a:pPr eaLnBrk="1" hangingPunct="1"/>
            <a:r>
              <a:rPr lang="en-US" altLang="en-US" dirty="0"/>
              <a:t>Support Site</a:t>
            </a:r>
          </a:p>
          <a:p>
            <a:pPr lvl="1" eaLnBrk="1" hangingPunct="1"/>
            <a:r>
              <a:rPr lang="en-US" altLang="en-US" dirty="0"/>
              <a:t>FAQ</a:t>
            </a:r>
          </a:p>
          <a:p>
            <a:pPr lvl="1" eaLnBrk="1" hangingPunct="1"/>
            <a:r>
              <a:rPr lang="en-US" altLang="en-US" dirty="0"/>
              <a:t>How-</a:t>
            </a:r>
            <a:r>
              <a:rPr lang="en-US" altLang="en-US" dirty="0" err="1"/>
              <a:t>to’s</a:t>
            </a:r>
            <a:endParaRPr lang="en-US" altLang="en-US" dirty="0"/>
          </a:p>
        </p:txBody>
      </p:sp>
      <p:pic>
        <p:nvPicPr>
          <p:cNvPr id="3" name="Picture 2"/>
          <p:cNvPicPr>
            <a:picLocks noChangeAspect="1"/>
          </p:cNvPicPr>
          <p:nvPr/>
        </p:nvPicPr>
        <p:blipFill>
          <a:blip r:embed="rId6"/>
          <a:stretch>
            <a:fillRect/>
          </a:stretch>
        </p:blipFill>
        <p:spPr>
          <a:xfrm>
            <a:off x="5251404" y="3988158"/>
            <a:ext cx="3435396" cy="2739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7"/>
          <a:stretch>
            <a:fillRect/>
          </a:stretch>
        </p:blipFill>
        <p:spPr>
          <a:xfrm>
            <a:off x="41650" y="4038271"/>
            <a:ext cx="4869700" cy="2689525"/>
          </a:xfrm>
          <a:prstGeom prst="rect">
            <a:avLst/>
          </a:prstGeom>
        </p:spPr>
      </p:pic>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38200" y="1752600"/>
            <a:ext cx="7543801" cy="4542437"/>
          </a:xfrm>
          <a:prstGeom prst="rect">
            <a:avLst/>
          </a:prstGeom>
        </p:spPr>
      </p:pic>
      <p:sp>
        <p:nvSpPr>
          <p:cNvPr id="83970" name="Title 1"/>
          <p:cNvSpPr>
            <a:spLocks noGrp="1"/>
          </p:cNvSpPr>
          <p:nvPr>
            <p:ph type="title"/>
          </p:nvPr>
        </p:nvSpPr>
        <p:spPr/>
        <p:txBody>
          <a:bodyPr/>
          <a:lstStyle/>
          <a:p>
            <a:pPr eaLnBrk="1" hangingPunct="1"/>
            <a:r>
              <a:rPr lang="en-US" altLang="en-US"/>
              <a:t>Training &amp; Help</a:t>
            </a:r>
          </a:p>
        </p:txBody>
      </p:sp>
      <p:sp>
        <p:nvSpPr>
          <p:cNvPr id="5" name="TextBox 4"/>
          <p:cNvSpPr txBox="1"/>
          <p:nvPr/>
        </p:nvSpPr>
        <p:spPr>
          <a:xfrm>
            <a:off x="1219200" y="4004484"/>
            <a:ext cx="6705600" cy="461665"/>
          </a:xfrm>
          <a:prstGeom prst="rect">
            <a:avLst/>
          </a:prstGeom>
          <a:noFill/>
        </p:spPr>
        <p:txBody>
          <a:bodyPr wrap="square" rtlCol="0">
            <a:spAutoFit/>
          </a:bodyPr>
          <a:lstStyle/>
          <a:p>
            <a:pPr algn="ctr"/>
            <a:r>
              <a:rPr lang="en-US" sz="2400" b="1" dirty="0">
                <a:solidFill>
                  <a:srgbClr val="C00000"/>
                </a:solidFill>
              </a:rPr>
              <a:t>https://support.interstatecompact.org</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ctrTitle"/>
          </p:nvPr>
        </p:nvSpPr>
        <p:spPr/>
        <p:txBody>
          <a:bodyPr/>
          <a:lstStyle/>
          <a:p>
            <a:pPr eaLnBrk="1" hangingPunct="1"/>
            <a:r>
              <a:rPr lang="en-US" altLang="en-US"/>
              <a:t>Questions??</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Process Flow</a:t>
            </a:r>
          </a:p>
        </p:txBody>
      </p:sp>
      <p:sp>
        <p:nvSpPr>
          <p:cNvPr id="3" name="Content Placeholder 2"/>
          <p:cNvSpPr>
            <a:spLocks noGrp="1"/>
          </p:cNvSpPr>
          <p:nvPr>
            <p:ph sz="half" idx="1"/>
          </p:nvPr>
        </p:nvSpPr>
        <p:spPr/>
        <p:txBody>
          <a:bodyPr rtlCol="0">
            <a:normAutofit fontScale="92500" lnSpcReduction="10000"/>
          </a:bodyPr>
          <a:lstStyle/>
          <a:p>
            <a:pPr eaLnBrk="1" fontAlgn="auto" hangingPunct="1">
              <a:spcBef>
                <a:spcPct val="0"/>
              </a:spcBef>
              <a:spcAft>
                <a:spcPts val="0"/>
              </a:spcAft>
              <a:buFont typeface="Arial" pitchFamily="34" charset="0"/>
              <a:buChar char="•"/>
              <a:defRPr/>
            </a:pPr>
            <a:r>
              <a:rPr lang="en-US" dirty="0"/>
              <a:t>The processes that are completed using ICOTS can have several variations.</a:t>
            </a:r>
          </a:p>
          <a:p>
            <a:pPr eaLnBrk="1" fontAlgn="auto" hangingPunct="1">
              <a:spcBef>
                <a:spcPct val="0"/>
              </a:spcBef>
              <a:spcAft>
                <a:spcPts val="0"/>
              </a:spcAft>
              <a:buFont typeface="Arial" pitchFamily="34" charset="0"/>
              <a:buChar char="•"/>
              <a:defRPr/>
            </a:pPr>
            <a:endParaRPr lang="en-US" dirty="0"/>
          </a:p>
          <a:p>
            <a:pPr eaLnBrk="1" fontAlgn="auto" hangingPunct="1">
              <a:spcBef>
                <a:spcPct val="0"/>
              </a:spcBef>
              <a:spcAft>
                <a:spcPts val="0"/>
              </a:spcAft>
              <a:buFont typeface="Arial" pitchFamily="34" charset="0"/>
              <a:buChar char="•"/>
              <a:defRPr/>
            </a:pPr>
            <a:r>
              <a:rPr lang="en-US" dirty="0"/>
              <a:t>Your answer to one question will affect the next steps you need to complete or questions you need to answer.</a:t>
            </a:r>
          </a:p>
          <a:p>
            <a:pPr lvl="1" eaLnBrk="1" fontAlgn="auto" hangingPunct="1">
              <a:spcBef>
                <a:spcPct val="0"/>
              </a:spcBef>
              <a:spcAft>
                <a:spcPts val="0"/>
              </a:spcAft>
              <a:buFont typeface="Arial" pitchFamily="34" charset="0"/>
              <a:buChar char="–"/>
              <a:defRPr/>
            </a:pPr>
            <a:r>
              <a:rPr lang="en-US" dirty="0"/>
              <a:t>Example:  Selecting the reason for Transfer</a:t>
            </a:r>
          </a:p>
          <a:p>
            <a:pPr eaLnBrk="1" fontAlgn="auto" hangingPunct="1">
              <a:spcAft>
                <a:spcPts val="0"/>
              </a:spcAft>
              <a:buFont typeface="Arial" pitchFamily="34" charset="0"/>
              <a:buChar char="•"/>
              <a:defRPr/>
            </a:pPr>
            <a:endParaRPr lang="en-US" dirty="0"/>
          </a:p>
        </p:txBody>
      </p:sp>
      <p:pic>
        <p:nvPicPr>
          <p:cNvPr id="1024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152650"/>
            <a:ext cx="4038600" cy="3421063"/>
          </a:xfr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FFFFFF"/>
      </a:dk1>
      <a:lt1>
        <a:sysClr val="window" lastClr="FFFFFF"/>
      </a:lt1>
      <a:dk2>
        <a:srgbClr val="C6D9F0"/>
      </a:dk2>
      <a:lt2>
        <a:srgbClr val="EEECE1"/>
      </a:lt2>
      <a:accent1>
        <a:srgbClr val="A3C1E6"/>
      </a:accent1>
      <a:accent2>
        <a:srgbClr val="C0504D"/>
      </a:accent2>
      <a:accent3>
        <a:srgbClr val="9BBB59"/>
      </a:accent3>
      <a:accent4>
        <a:srgbClr val="8064A2"/>
      </a:accent4>
      <a:accent5>
        <a:srgbClr val="4BACC6"/>
      </a:accent5>
      <a:accent6>
        <a:srgbClr val="F79646"/>
      </a:accent6>
      <a:hlink>
        <a:srgbClr val="E36C09"/>
      </a:hlink>
      <a:folHlink>
        <a:srgbClr val="FAC0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9929B0DACDA04095D2F3AB35A50751" ma:contentTypeVersion="0" ma:contentTypeDescription="Create a new document." ma:contentTypeScope="" ma:versionID="69048006879214185c6371ad02289a1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06AB29-6379-4F65-8A7E-1E510770D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04C2D1-E6D4-4460-ADF4-AEF2782E6AB6}">
  <ds:schemaRefs>
    <ds:schemaRef ds:uri="http://schemas.microsoft.com/sharepoint/v3/contenttype/forms"/>
  </ds:schemaRefs>
</ds:datastoreItem>
</file>

<file path=customXml/itemProps3.xml><?xml version="1.0" encoding="utf-8"?>
<ds:datastoreItem xmlns:ds="http://schemas.openxmlformats.org/officeDocument/2006/customXml" ds:itemID="{BFE82FA8-77AB-436E-8F66-92521585B3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3218</TotalTime>
  <Words>4603</Words>
  <Application>Microsoft Office PowerPoint</Application>
  <PresentationFormat>On-screen Show (4:3)</PresentationFormat>
  <Paragraphs>612</Paragraphs>
  <Slides>87</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Tahoma</vt:lpstr>
      <vt:lpstr>Office Theme</vt:lpstr>
      <vt:lpstr>ICOTS End User Training</vt:lpstr>
      <vt:lpstr>PowerPoint Presentation</vt:lpstr>
      <vt:lpstr>Logging In</vt:lpstr>
      <vt:lpstr>Main Portal Page</vt:lpstr>
      <vt:lpstr>Preferences</vt:lpstr>
      <vt:lpstr>Common ICOTS Tools</vt:lpstr>
      <vt:lpstr>Common ICOTS Tools</vt:lpstr>
      <vt:lpstr>Common ICOTS Tools</vt:lpstr>
      <vt:lpstr>Process Flow</vt:lpstr>
      <vt:lpstr>Process Flow</vt:lpstr>
      <vt:lpstr>Workflow</vt:lpstr>
      <vt:lpstr>Workflow</vt:lpstr>
      <vt:lpstr>Workflow</vt:lpstr>
      <vt:lpstr>Manage Caseload</vt:lpstr>
      <vt:lpstr>Level of Interest</vt:lpstr>
      <vt:lpstr>Compact Workload</vt:lpstr>
      <vt:lpstr>Compact Workload</vt:lpstr>
      <vt:lpstr>Action Items</vt:lpstr>
      <vt:lpstr>Offender Profile</vt:lpstr>
      <vt:lpstr>Offender Profile</vt:lpstr>
      <vt:lpstr>Offender Profile</vt:lpstr>
      <vt:lpstr>Offender Profile</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Transfer Request</vt:lpstr>
      <vt:lpstr>Reply</vt:lpstr>
      <vt:lpstr>Notice of Departure</vt:lpstr>
      <vt:lpstr>Offender must qualify for Reporting Instructions!!!! </vt:lpstr>
      <vt:lpstr>Request for  Reporting Instructions</vt:lpstr>
      <vt:lpstr>Transfer Request Reply</vt:lpstr>
      <vt:lpstr>Transfer Request Reply</vt:lpstr>
      <vt:lpstr>Transfer Request Reply</vt:lpstr>
      <vt:lpstr>Transfer Request Reply</vt:lpstr>
      <vt:lpstr>Transfer Request Reply</vt:lpstr>
      <vt:lpstr>Transfer Request Reply</vt:lpstr>
      <vt:lpstr>Transfer Request Reply</vt:lpstr>
      <vt:lpstr>Transfer Request Reply</vt:lpstr>
      <vt:lpstr>Notice of Arrival</vt:lpstr>
      <vt:lpstr>Receiving State Supervision</vt:lpstr>
      <vt:lpstr>Additional Activities</vt:lpstr>
      <vt:lpstr>Receiving State Supervision</vt:lpstr>
      <vt:lpstr>Progress Report</vt:lpstr>
      <vt:lpstr>Managing Conditions</vt:lpstr>
      <vt:lpstr>Report an Arrest</vt:lpstr>
      <vt:lpstr>Report on Status of Conditions</vt:lpstr>
      <vt:lpstr>Incentives/Sanctions</vt:lpstr>
      <vt:lpstr>Recommendations</vt:lpstr>
      <vt:lpstr>Violation Report Requiring Retaking</vt:lpstr>
      <vt:lpstr>Violation Report Requiring Retaking</vt:lpstr>
      <vt:lpstr>Response to Violation</vt:lpstr>
      <vt:lpstr>Response to Violation</vt:lpstr>
      <vt:lpstr>Addendum to OVR</vt:lpstr>
      <vt:lpstr>Addendum to OVR Response</vt:lpstr>
      <vt:lpstr>Case Closure Notice</vt:lpstr>
      <vt:lpstr>Closure Response</vt:lpstr>
      <vt:lpstr>Compact Action Request &amp; Replies</vt:lpstr>
      <vt:lpstr>Case Notes</vt:lpstr>
      <vt:lpstr>Withdrawing</vt:lpstr>
      <vt:lpstr>Withdrawing</vt:lpstr>
      <vt:lpstr>Withdrawing</vt:lpstr>
      <vt:lpstr>Withdrawing</vt:lpstr>
      <vt:lpstr>Register Interest</vt:lpstr>
      <vt:lpstr>3rd State Transfers</vt:lpstr>
      <vt:lpstr>Supervision End Date</vt:lpstr>
      <vt:lpstr> Split States</vt:lpstr>
      <vt:lpstr>Split States</vt:lpstr>
      <vt:lpstr>Consecutive vs Concurrent &amp; Dual Supervision</vt:lpstr>
      <vt:lpstr>Returning Offenders</vt:lpstr>
      <vt:lpstr>Training &amp; Help</vt:lpstr>
      <vt:lpstr>Training &amp; Help</vt:lpstr>
      <vt:lpstr>Training &amp; Help</vt:lpstr>
      <vt:lpstr>Questions??</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mspring</dc:creator>
  <cp:lastModifiedBy>Mindy Spring</cp:lastModifiedBy>
  <cp:revision>211</cp:revision>
  <dcterms:created xsi:type="dcterms:W3CDTF">2009-07-24T13:18:35Z</dcterms:created>
  <dcterms:modified xsi:type="dcterms:W3CDTF">2022-03-18T13:51:09Z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BB6C2E09-E2EA-462A-9AFE-779F3FCE4585</vt:lpwstr>
  </property>
  <property fmtid="{D5CDD505-2E9C-101B-9397-08002B2CF9AE}" pid="3" name="ArticulatePath">
    <vt:lpwstr>ICOTSEndUser</vt:lpwstr>
  </property>
</Properties>
</file>