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4" r:id="rId3"/>
    <p:sldId id="290" r:id="rId4"/>
    <p:sldId id="289" r:id="rId5"/>
    <p:sldId id="286" r:id="rId6"/>
    <p:sldId id="288" r:id="rId7"/>
    <p:sldId id="589" r:id="rId8"/>
    <p:sldId id="287" r:id="rId9"/>
    <p:sldId id="568" r:id="rId10"/>
    <p:sldId id="560" r:id="rId11"/>
    <p:sldId id="307" r:id="rId12"/>
    <p:sldId id="580" r:id="rId13"/>
    <p:sldId id="272" r:id="rId14"/>
    <p:sldId id="299" r:id="rId15"/>
    <p:sldId id="840" r:id="rId16"/>
    <p:sldId id="583" r:id="rId17"/>
    <p:sldId id="584" r:id="rId18"/>
    <p:sldId id="300" r:id="rId19"/>
    <p:sldId id="296" r:id="rId20"/>
    <p:sldId id="561" r:id="rId21"/>
    <p:sldId id="562" r:id="rId22"/>
    <p:sldId id="563" r:id="rId23"/>
    <p:sldId id="5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5" autoAdjust="0"/>
    <p:restoredTop sz="65971" autoAdjust="0"/>
  </p:normalViewPr>
  <p:slideViewPr>
    <p:cSldViewPr snapToGrid="0">
      <p:cViewPr varScale="1">
        <p:scale>
          <a:sx n="63" d="100"/>
          <a:sy n="63" d="100"/>
        </p:scale>
        <p:origin x="756" y="56"/>
      </p:cViewPr>
      <p:guideLst>
        <p:guide orient="horz" pos="864"/>
        <p:guide pos="288"/>
        <p:guide pos="7392"/>
        <p:guide orient="horz" pos="672"/>
        <p:guide orient="horz" pos="216"/>
        <p:guide orient="horz" pos="3816"/>
      </p:guideLst>
    </p:cSldViewPr>
  </p:slideViewPr>
  <p:notesTextViewPr>
    <p:cViewPr>
      <p:scale>
        <a:sx n="1" d="1"/>
        <a:sy n="1" d="1"/>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94D7-89D9-44DF-8EC4-339EC9FF5C1D}"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Parole Board Members</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a:t>
            </a:r>
            <a:r>
              <a:rPr lang="en-US" baseline="0" dirty="0"/>
              <a:t> offices have an important role in ensuring compact success.  They can also assist you in understanding compact implications in a case you may be dealing with.  </a:t>
            </a:r>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50815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eligibility for deferred sentenced offenders </a:t>
            </a:r>
          </a:p>
          <a:p>
            <a:endParaRPr lang="en-US" dirty="0"/>
          </a:p>
          <a:p>
            <a:r>
              <a:rPr lang="en-US" dirty="0"/>
              <a:t>Furloughed and </a:t>
            </a:r>
            <a:r>
              <a:rPr lang="en-US" dirty="0" err="1"/>
              <a:t>preparole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163694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As a precondition to transfer supervision, ALL offenders must sign the offender application for transfer agreeing to waive extradition from any state.  This is EXTREMELY IMPORTANT as it replaces the need for an extradition hearing in the Receiving State and the need for a Governor's warrant by the Sending State in order to apprehend an offender.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form clearly states, “…I will not resist or fight any effort by any state to return me to the sending</a:t>
            </a:r>
          </a:p>
          <a:p>
            <a:r>
              <a:rPr lang="en-US" sz="1200" kern="1200" dirty="0">
                <a:solidFill>
                  <a:schemeClr val="tx1"/>
                </a:solidFill>
                <a:latin typeface="+mn-lt"/>
                <a:ea typeface="+mn-ea"/>
                <a:cs typeface="+mn-cs"/>
              </a:rPr>
              <a:t>state and I AGREE TO WAIVE ANY RIGHT I MAY HAVE TO EXTRADITION. I WAIVE THIS RIGHT FREELY,</a:t>
            </a:r>
          </a:p>
          <a:p>
            <a:r>
              <a:rPr lang="en-US" sz="1200" kern="1200" dirty="0">
                <a:solidFill>
                  <a:schemeClr val="tx1"/>
                </a:solidFill>
                <a:latin typeface="+mn-lt"/>
                <a:ea typeface="+mn-ea"/>
                <a:cs typeface="+mn-cs"/>
              </a:rPr>
              <a:t>VOLUNTARILY AND INTELLIGENTLY.”</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p:txBody>
      </p:sp>
      <p:sp>
        <p:nvSpPr>
          <p:cNvPr id="4" name="Slide Number Placeholder 3"/>
          <p:cNvSpPr>
            <a:spLocks noGrp="1"/>
          </p:cNvSpPr>
          <p:nvPr>
            <p:ph type="sldNum" sz="quarter" idx="5"/>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148458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r>
              <a:rPr lang="en-US" sz="1200" b="0" i="0" kern="1200" dirty="0">
                <a:solidFill>
                  <a:schemeClr val="tx1"/>
                </a:solidFill>
                <a:effectLst/>
                <a:latin typeface="+mn-lt"/>
                <a:ea typeface="+mn-ea"/>
                <a:cs typeface="+mn-cs"/>
              </a:rPr>
              <a:t>Rule 4.101 requires a receiving state to supervise transferred offenders as it would in-state offenders. Receiving states shall subject the offender to any and all supervision techniques and behavior responses imposed on in-state offenders, with the exception of modifying the supervision term or revoking conditional release.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Offenders usually</a:t>
            </a:r>
            <a:r>
              <a:rPr lang="en-US" baseline="0" dirty="0"/>
              <a:t> live in the receiving state.  If always resided in your state, they will always reside in your state.  Violation doesn’t mean they won’t come back.  Don’t you want offenders to have best opportunity to succeed in your community??</a:t>
            </a:r>
          </a:p>
          <a:p>
            <a:r>
              <a:rPr lang="en-US" baseline="0" dirty="0"/>
              <a:t>Ask who uses EBP…should be all</a:t>
            </a:r>
          </a:p>
          <a:p>
            <a:endParaRPr lang="en-US" baseline="0" dirty="0"/>
          </a:p>
          <a:p>
            <a:pPr lvl="1"/>
            <a:r>
              <a:rPr lang="en-US" dirty="0"/>
              <a:t>Offenders transfer for purposes of </a:t>
            </a:r>
            <a:r>
              <a:rPr lang="en-US" u="sng" dirty="0"/>
              <a:t>successful supervision</a:t>
            </a:r>
          </a:p>
          <a:p>
            <a:pPr lvl="2"/>
            <a:r>
              <a:rPr lang="en-US" dirty="0"/>
              <a:t>Residents and/or supportive environment exists in the Receiving State</a:t>
            </a:r>
          </a:p>
          <a:p>
            <a:pPr lvl="3"/>
            <a:r>
              <a:rPr lang="en-US" dirty="0"/>
              <a:t>Family, employment, etc.</a:t>
            </a:r>
          </a:p>
          <a:p>
            <a:pPr lvl="1"/>
            <a:endParaRPr lang="en-US" dirty="0"/>
          </a:p>
          <a:p>
            <a:pPr lvl="1"/>
            <a:r>
              <a:rPr lang="en-US" dirty="0"/>
              <a:t>Use of Evidenced Based Practices (graduated response/sanctions/access to programs) should be the </a:t>
            </a:r>
            <a:r>
              <a:rPr lang="en-US" u="sng" dirty="0"/>
              <a:t>same for compact offenders</a:t>
            </a:r>
          </a:p>
          <a:p>
            <a:pPr lvl="2"/>
            <a:r>
              <a:rPr lang="en-US" dirty="0"/>
              <a:t>Promote positive/compliant behavior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316649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226301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41882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flip side, it is also a challenge for states recognizing another</a:t>
            </a:r>
            <a:r>
              <a:rPr lang="en-US" baseline="0" dirty="0"/>
              <a:t> state’s </a:t>
            </a:r>
            <a:r>
              <a:rPr lang="en-US" dirty="0"/>
              <a:t>documentation and</a:t>
            </a:r>
            <a:r>
              <a:rPr lang="en-US" baseline="0" dirty="0"/>
              <a:t> the path to revocation may be different in a receiving state versus a sending state.  The commission has published legal white papers on several issues related to these challenges.  Many highlight the responsibility for states to educate its stakeholders and involve relevant stakeholders when decisions are made.  </a:t>
            </a:r>
          </a:p>
          <a:p>
            <a:endParaRPr lang="en-US" baseline="0" dirty="0"/>
          </a:p>
          <a:p>
            <a:r>
              <a:rPr lang="en-US" baseline="0" dirty="0"/>
              <a:t>while numerous courts have held that convicted persons do not have a right to relocate from one state to another (as discussed in earlier slide,) courts have also</a:t>
            </a:r>
          </a:p>
          <a:p>
            <a:r>
              <a:rPr lang="en-US" baseline="0" dirty="0"/>
              <a:t>recognized that once relocation is granted states should not lightly or arbitrarily revoke the relocation.  </a:t>
            </a:r>
          </a:p>
          <a:p>
            <a:endParaRPr lang="en-US" baseline="0" dirty="0"/>
          </a:p>
          <a:p>
            <a:r>
              <a:rPr lang="en-US" baseline="0" dirty="0"/>
              <a:t>Although retaking does not guarantee an offender will be revoked once retaken and back in the sending state, that is the intent if the level of noncompliance is reached while under supervision in the receiving state so states must ensure sufficient documentation and communication to ensure proper decisions and actions are made when responding to violation situations.</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186368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10"/>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282857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Learn about how the compact’s function, what authority the compact rules have and implications for not complying with the compact requirements</a:t>
            </a:r>
          </a:p>
          <a:p>
            <a:pPr marL="171450" indent="-171450">
              <a:buFont typeface="Arial" panose="020B0604020202020204" pitchFamily="34" charset="0"/>
              <a:buChar char="•"/>
            </a:pPr>
            <a:r>
              <a:rPr lang="en-US" baseline="0" dirty="0"/>
              <a:t>What are the specific functions of ICAOS</a:t>
            </a:r>
          </a:p>
          <a:p>
            <a:pPr marL="171450" indent="-171450">
              <a:buFont typeface="Arial" panose="020B0604020202020204" pitchFamily="34" charset="0"/>
              <a:buChar char="•"/>
            </a:pPr>
            <a:r>
              <a:rPr lang="en-US" baseline="0" dirty="0"/>
              <a:t>who is required to be transferred through the compacts</a:t>
            </a:r>
          </a:p>
          <a:p>
            <a:pPr marL="171450" indent="-171450">
              <a:buFont typeface="Arial" panose="020B0604020202020204" pitchFamily="34" charset="0"/>
              <a:buChar char="•"/>
            </a:pPr>
            <a:r>
              <a:rPr lang="en-US" baseline="0" dirty="0"/>
              <a:t>high level look at states’ responsibilities and </a:t>
            </a:r>
          </a:p>
          <a:p>
            <a:pPr marL="171450" indent="-171450">
              <a:buFont typeface="Arial" panose="020B0604020202020204" pitchFamily="34" charset="0"/>
              <a:buChar char="•"/>
            </a:pPr>
            <a:r>
              <a:rPr lang="en-US" baseline="0" dirty="0"/>
              <a:t>what resources available to help answer questions regarding compact cases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381059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ICAOS has numerous resources for stakeholders involved in compact operations.</a:t>
            </a:r>
          </a:p>
          <a:p>
            <a:r>
              <a:rPr lang="en-US" baseline="0" dirty="0"/>
              <a:t>CORE, </a:t>
            </a:r>
          </a:p>
          <a:p>
            <a:r>
              <a:rPr lang="en-US" baseline="0" dirty="0"/>
              <a:t>ICAOS support site (training resources (including </a:t>
            </a:r>
            <a:r>
              <a:rPr lang="en-US" baseline="0" dirty="0" err="1"/>
              <a:t>Ondemand</a:t>
            </a:r>
            <a:r>
              <a:rPr lang="en-US" baseline="0" dirty="0"/>
              <a:t>), FAQ’s for ICOTS users, forums for state’s to share resources and dialogue)</a:t>
            </a:r>
          </a:p>
          <a:p>
            <a:r>
              <a:rPr lang="en-US" baseline="0" dirty="0"/>
              <a:t>ICOTS public </a:t>
            </a:r>
            <a:r>
              <a:rPr lang="en-US" baseline="0" dirty="0" err="1"/>
              <a:t>webportal</a:t>
            </a:r>
            <a:r>
              <a:rPr lang="en-US" baseline="0" dirty="0"/>
              <a:t> available to see a particular offender who may be transferred through the compact and contact info for each state</a:t>
            </a:r>
          </a:p>
          <a:p>
            <a:r>
              <a:rPr lang="en-US" baseline="0" dirty="0"/>
              <a:t>ICAOS </a:t>
            </a:r>
            <a:r>
              <a:rPr lang="en-US" baseline="0" dirty="0" err="1"/>
              <a:t>Benchbook</a:t>
            </a:r>
            <a:r>
              <a:rPr lang="en-US" baseline="0" dirty="0"/>
              <a:t>, comprehensive legal resource</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2373731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388895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3685892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223492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p:txBody>
          <a:bodyPr/>
          <a:lstStyle/>
          <a:p>
            <a:r>
              <a:rPr lang="en-US" dirty="0"/>
              <a:t>ICAOS’s goals are to maintain supervision through</a:t>
            </a:r>
            <a:r>
              <a:rPr lang="en-US" baseline="0" dirty="0"/>
              <a:t> a defined transfer process where it is recognized the best likelihood for success resides in another state: </a:t>
            </a:r>
          </a:p>
          <a:p>
            <a:r>
              <a:rPr lang="en-US" baseline="0" dirty="0"/>
              <a:t>family, treatment, work, education, etc.</a:t>
            </a:r>
          </a:p>
          <a:p>
            <a:r>
              <a:rPr lang="en-US" baseline="0" dirty="0"/>
              <a:t> </a:t>
            </a:r>
            <a:r>
              <a:rPr lang="en-US" dirty="0"/>
              <a:t> </a:t>
            </a:r>
          </a:p>
          <a:p>
            <a:r>
              <a:rPr lang="en-US" dirty="0"/>
              <a:t>Transfer does not allow a person to evade the conditions and expectations of the Court or Board of Parole; adult</a:t>
            </a:r>
            <a:r>
              <a:rPr lang="en-US" baseline="0" dirty="0"/>
              <a:t> offenders must agree to any conditions imposed by the sentencing state and the state in which they are transferring to</a:t>
            </a:r>
          </a:p>
          <a:p>
            <a:endParaRPr lang="en-US" baseline="0" dirty="0"/>
          </a:p>
          <a:p>
            <a:r>
              <a:rPr lang="en-US" baseline="0" dirty="0"/>
              <a:t>Receiving states must treat compact offenders as they would their own upon the transfer of supervision responsibilities which under the compact.</a:t>
            </a:r>
          </a:p>
          <a:p>
            <a:r>
              <a:rPr lang="en-US" baseline="0" dirty="0"/>
              <a:t>  </a:t>
            </a:r>
            <a:endParaRPr lang="en-US" dirty="0"/>
          </a:p>
          <a:p>
            <a:r>
              <a:rPr lang="en-US" dirty="0"/>
              <a:t>ICAOS </a:t>
            </a:r>
            <a:r>
              <a:rPr lang="en-US" baseline="0" dirty="0"/>
              <a:t>also creates a mechanism to return the person to the sending state if they violate the terms of their supervision and supervised release, probation or parole should be revoked</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17490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4605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authority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26438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each state passed like</a:t>
            </a:r>
            <a:r>
              <a:rPr lang="en-US" baseline="0" dirty="0"/>
              <a:t> legislation to become a member of the Compacts, knowing this legislation is exists key to knowing each states’ obligations which requires the state to comply with rules and enforce and effectuate the compact business in each state.  Mention state council role and ensuring resources exist for states to comply with compact obligations.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63633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03603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a:t>
            </a:r>
            <a:r>
              <a:rPr lang="en-US" baseline="0" dirty="0"/>
              <a:t> made up of the states, DC, US Virgin Islands and PR .The Commission has rule making authority and the authority to enforce compliance upon its members</a:t>
            </a:r>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7896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compact rules are binding on all state officials and states’ citizens.   </a:t>
            </a:r>
          </a:p>
          <a:p>
            <a:r>
              <a:rPr lang="en-US" baseline="0" dirty="0"/>
              <a:t>The rules and by-laws adopted by states also address how noncompliance is handled.  </a:t>
            </a:r>
          </a:p>
          <a:p>
            <a:r>
              <a:rPr lang="en-US" baseline="0" dirty="0"/>
              <a:t>Corrective actions could require states to complete a corrective action plan, require training and in some cases could lead to the Commission to file suit in federal court against a defaulting state.     </a:t>
            </a:r>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7494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1/28/2022</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1/28/2022</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1/28/2022</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1/28/2022</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1/28/2022</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1/28/2022</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1/28/2022</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1/28/2022</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1/28/2022</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1/28/2022</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1/28/2022</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1/28/2022</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hyperlink" Target="https://www.interstatecompact.org/regions-stat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interstatecompact.org/core-search" TargetMode="External"/><Relationship Id="rId3" Type="http://schemas.openxmlformats.org/officeDocument/2006/relationships/notesSlide" Target="../notesSlides/notesSlide20.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2.jpg"/><Relationship Id="rId11" Type="http://schemas.openxmlformats.org/officeDocument/2006/relationships/image" Target="../media/image25.png"/><Relationship Id="rId5" Type="http://schemas.openxmlformats.org/officeDocument/2006/relationships/hyperlink" Target="https://interstatecompact.org/bench-book" TargetMode="External"/><Relationship Id="rId10" Type="http://schemas.openxmlformats.org/officeDocument/2006/relationships/image" Target="../media/image24.png"/><Relationship Id="rId4" Type="http://schemas.openxmlformats.org/officeDocument/2006/relationships/hyperlink" Target="https://interstatecompact.org/user/login?destination=/zendesk-api" TargetMode="External"/><Relationship Id="rId9" Type="http://schemas.openxmlformats.org/officeDocument/2006/relationships/hyperlink" Target="https://interstatecompact.org/user/login?destination=/litmos-api"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Crossing State Lines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C859BB-9DED-4BC3-A24A-683432F38FB3}"/>
              </a:ext>
            </a:extLst>
          </p:cNvPr>
          <p:cNvGrpSpPr/>
          <p:nvPr/>
        </p:nvGrpSpPr>
        <p:grpSpPr>
          <a:xfrm>
            <a:off x="3267056" y="1773364"/>
            <a:ext cx="4587414" cy="1575133"/>
            <a:chOff x="810119" y="1631550"/>
            <a:chExt cx="3202734" cy="738655"/>
          </a:xfrm>
        </p:grpSpPr>
        <p:sp>
          <p:nvSpPr>
            <p:cNvPr id="1036" name="Rectangle 1035">
              <a:extLst>
                <a:ext uri="{FF2B5EF4-FFF2-40B4-BE49-F238E27FC236}">
                  <a16:creationId xmlns:a16="http://schemas.microsoft.com/office/drawing/2014/main" id="{1B14BE5B-21DC-47E0-8177-5D05CFFDF548}"/>
                </a:ext>
              </a:extLst>
            </p:cNvPr>
            <p:cNvSpPr/>
            <p:nvPr/>
          </p:nvSpPr>
          <p:spPr>
            <a:xfrm>
              <a:off x="810119" y="1631550"/>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63">
              <a:extLst>
                <a:ext uri="{FF2B5EF4-FFF2-40B4-BE49-F238E27FC236}">
                  <a16:creationId xmlns:a16="http://schemas.microsoft.com/office/drawing/2014/main" id="{8F7A174D-DAFD-4582-9472-A624813A8C08}"/>
                </a:ext>
              </a:extLst>
            </p:cNvPr>
            <p:cNvSpPr txBox="1">
              <a:spLocks/>
            </p:cNvSpPr>
            <p:nvPr/>
          </p:nvSpPr>
          <p:spPr>
            <a:xfrm>
              <a:off x="898348" y="1721123"/>
              <a:ext cx="2885471" cy="19586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endParaRPr lang="en-US" sz="1600" dirty="0">
                <a:solidFill>
                  <a:schemeClr val="bg1"/>
                </a:solidFill>
                <a:latin typeface="Garamond" panose="02020404030301010803" pitchFamily="18" charset="0"/>
                <a:cs typeface="Segoe UI" panose="020B0502040204020203" pitchFamily="34" charset="0"/>
              </a:endParaRPr>
            </a:p>
          </p:txBody>
        </p: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218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Offender 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3.109, 4.101, 4.102</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t>Offender agrees to conditions imposed by </a:t>
              </a:r>
              <a:r>
                <a:rPr lang="en-US" sz="2400" u="sng" dirty="0"/>
                <a:t>BOTH Sending &amp; Receiving States</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Offender applying for transfer must </a:t>
              </a:r>
              <a:r>
                <a:rPr lang="en-US" sz="2400" u="sng" dirty="0">
                  <a:solidFill>
                    <a:prstClr val="black"/>
                  </a:solidFill>
                </a:rPr>
                <a:t>WAIVE rights for extradition </a:t>
              </a:r>
              <a:endParaRPr lang="en-US" sz="1600" u="sng"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43957"/>
            <a:ext cx="2992666" cy="1256613"/>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Sentencing Authority in the </a:t>
              </a:r>
              <a:r>
                <a:rPr lang="en-US" sz="2400" u="sng" dirty="0"/>
                <a:t>Sending State </a:t>
              </a:r>
              <a:r>
                <a:rPr lang="en-US" sz="2400" dirty="0"/>
                <a:t>determines duration of Supervision</a:t>
              </a: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4896" y="1692732"/>
            <a:ext cx="1752403" cy="584775"/>
          </a:xfrm>
          <a:prstGeom prst="rect">
            <a:avLst/>
          </a:prstGeom>
          <a:noFill/>
        </p:spPr>
        <p:txBody>
          <a:bodyPr wrap="none" rtlCol="0" anchor="ctr">
            <a:spAutoFit/>
          </a:bodyPr>
          <a:lstStyle/>
          <a:p>
            <a:pPr algn="ctr"/>
            <a:r>
              <a:rPr lang="en-US" sz="3200" b="1" dirty="0">
                <a:solidFill>
                  <a:srgbClr val="102747"/>
                </a:solidFill>
              </a:rPr>
              <a:t>Duration</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95184" y="1696350"/>
            <a:ext cx="2097049" cy="584775"/>
          </a:xfrm>
          <a:prstGeom prst="rect">
            <a:avLst/>
          </a:prstGeom>
          <a:noFill/>
        </p:spPr>
        <p:txBody>
          <a:bodyPr wrap="none" rtlCol="0" anchor="ctr">
            <a:spAutoFit/>
          </a:bodyPr>
          <a:lstStyle/>
          <a:p>
            <a:pPr algn="ctr"/>
            <a:r>
              <a:rPr lang="en-US" sz="3200" b="1" dirty="0">
                <a:solidFill>
                  <a:srgbClr val="102747"/>
                </a:solidFill>
              </a:rPr>
              <a:t>Conditions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9116265" y="1692732"/>
            <a:ext cx="1344663" cy="584775"/>
          </a:xfrm>
          <a:prstGeom prst="rect">
            <a:avLst/>
          </a:prstGeom>
          <a:noFill/>
        </p:spPr>
        <p:txBody>
          <a:bodyPr wrap="none" rtlCol="0" anchor="ctr">
            <a:spAutoFit/>
          </a:bodyPr>
          <a:lstStyle/>
          <a:p>
            <a:pPr algn="ctr"/>
            <a:r>
              <a:rPr lang="en-US" sz="3200" b="1" dirty="0">
                <a:solidFill>
                  <a:srgbClr val="102747"/>
                </a:solidFill>
              </a:rPr>
              <a:t>Waiver</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Elements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nuary &lt;strong&gt;Calendar&lt;/strong&gt; Picture | Free Photograph | Photos Public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083" y="4339163"/>
            <a:ext cx="2586023" cy="1724015"/>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4" name="Picture 3" descr="Terms and &lt;strong&gt;Conditions&lt;/strong&gt;"/>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47625" y="4364683"/>
            <a:ext cx="2853739" cy="1693218"/>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247" y="4405924"/>
            <a:ext cx="3448553" cy="1852001"/>
          </a:xfrm>
          <a:prstGeom prst="rect">
            <a:avLst/>
          </a:prstGeom>
          <a:effectLst>
            <a:softEdge rad="127000"/>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6" y="7"/>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275771" y="2012187"/>
            <a:ext cx="4767284" cy="2714589"/>
          </a:xfrm>
        </p:spPr>
        <p:txBody>
          <a:bodyPr wrap="square" lIns="0" tIns="0" rIns="0" bIns="0" anchor="ctr">
            <a:spAutoFit/>
          </a:bodyPr>
          <a:lstStyle/>
          <a:p>
            <a:r>
              <a:rPr lang="en-US" sz="2800" dirty="0"/>
              <a:t>Submit request within 120 calendar days prior to release date</a:t>
            </a:r>
            <a:br>
              <a:rPr lang="en-US" sz="2800" dirty="0"/>
            </a:br>
            <a:br>
              <a:rPr lang="en-US" sz="2800" dirty="0"/>
            </a:br>
            <a:br>
              <a:rPr lang="en-US" sz="2800" dirty="0"/>
            </a:br>
            <a:r>
              <a:rPr lang="en-US" sz="2800" dirty="0"/>
              <a:t>Sending state shall notify receiving state if:</a:t>
            </a:r>
            <a:endParaRPr lang="en-US" sz="1800" dirty="0"/>
          </a:p>
        </p:txBody>
      </p:sp>
      <p:pic>
        <p:nvPicPr>
          <p:cNvPr id="18" name="Picture 1">
            <a:extLst>
              <a:ext uri="{FF2B5EF4-FFF2-40B4-BE49-F238E27FC236}">
                <a16:creationId xmlns:a16="http://schemas.microsoft.com/office/drawing/2014/main" id="{5FBC3AC0-93DB-428F-ACA6-BA94625887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5339" y="1181152"/>
            <a:ext cx="6761657" cy="449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DD5EF354-1EE1-47F8-9C41-4AD1FD4A6CE5}"/>
              </a:ext>
            </a:extLst>
          </p:cNvPr>
          <p:cNvSpPr txBox="1">
            <a:spLocks/>
          </p:cNvSpPr>
          <p:nvPr/>
        </p:nvSpPr>
        <p:spPr>
          <a:xfrm>
            <a:off x="508000" y="365125"/>
            <a:ext cx="1122680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Pre-Release Transfer</a:t>
            </a:r>
          </a:p>
        </p:txBody>
      </p:sp>
      <p:sp>
        <p:nvSpPr>
          <p:cNvPr id="28" name="Rectangle 27">
            <a:extLst>
              <a:ext uri="{FF2B5EF4-FFF2-40B4-BE49-F238E27FC236}">
                <a16:creationId xmlns:a16="http://schemas.microsoft.com/office/drawing/2014/main" id="{7A59A326-0B49-430B-A532-3865FBA6204C}"/>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F76C425B-1C8A-484D-8E85-46C4B56D891E}"/>
              </a:ext>
            </a:extLst>
          </p:cNvPr>
          <p:cNvSpPr txBox="1"/>
          <p:nvPr/>
        </p:nvSpPr>
        <p:spPr>
          <a:xfrm>
            <a:off x="410143" y="5098473"/>
            <a:ext cx="4487996"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t>the planned release date changes, or </a:t>
            </a:r>
          </a:p>
          <a:p>
            <a:pPr marL="285750" indent="-285750">
              <a:buFont typeface="Arial" panose="020B0604020202020204" pitchFamily="34" charset="0"/>
              <a:buChar char="•"/>
            </a:pPr>
            <a:r>
              <a:rPr lang="en-US" sz="1800" dirty="0"/>
              <a:t>if release date has been withdrawn or denied</a:t>
            </a:r>
            <a:br>
              <a:rPr lang="en-US" sz="1800" dirty="0"/>
            </a:br>
            <a:endParaRPr lang="en-US" dirty="0"/>
          </a:p>
        </p:txBody>
      </p:sp>
    </p:spTree>
    <p:custDataLst>
      <p:tags r:id="rId1"/>
    </p:custDataLst>
    <p:extLst>
      <p:ext uri="{BB962C8B-B14F-4D97-AF65-F5344CB8AC3E}">
        <p14:creationId xmlns:p14="http://schemas.microsoft.com/office/powerpoint/2010/main" val="240829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14</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6">
            <a:extLst>
              <a:ext uri="{FF2B5EF4-FFF2-40B4-BE49-F238E27FC236}">
                <a16:creationId xmlns:a16="http://schemas.microsoft.com/office/drawing/2014/main" id="{CB6EFDB5-FC2B-49AA-A879-65DB711D866F}"/>
              </a:ext>
            </a:extLst>
          </p:cNvPr>
          <p:cNvSpPr txBox="1">
            <a:spLocks/>
          </p:cNvSpPr>
          <p:nvPr/>
        </p:nvSpPr>
        <p:spPr>
          <a:xfrm>
            <a:off x="476250" y="6275388"/>
            <a:ext cx="4114800" cy="365125"/>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Rule 4.101</a:t>
            </a:r>
          </a:p>
        </p:txBody>
      </p:sp>
    </p:spTree>
    <p:custDataLst>
      <p:tags r:id="rId1"/>
    </p:custDataLst>
    <p:extLst>
      <p:ext uri="{BB962C8B-B14F-4D97-AF65-F5344CB8AC3E}">
        <p14:creationId xmlns:p14="http://schemas.microsoft.com/office/powerpoint/2010/main" val="302833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Supervision Goals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5255943" y="400049"/>
            <a:ext cx="6243330" cy="1558055"/>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3200" dirty="0"/>
              <a:t>Less offenders returning to institution for formal revocation</a:t>
            </a:r>
          </a:p>
          <a:p>
            <a:pPr lvl="1">
              <a:lnSpc>
                <a:spcPct val="100000"/>
              </a:lnSpc>
              <a:spcBef>
                <a:spcPts val="0"/>
              </a:spcBef>
              <a:spcAft>
                <a:spcPts val="1200"/>
              </a:spcAft>
            </a:pPr>
            <a:r>
              <a:rPr lang="en-US" sz="2800" dirty="0"/>
              <a:t>New strategies to address non-compliant behavior</a:t>
            </a:r>
          </a:p>
          <a:p>
            <a:pPr lvl="1">
              <a:lnSpc>
                <a:spcPct val="100000"/>
              </a:lnSpc>
              <a:spcBef>
                <a:spcPts val="0"/>
              </a:spcBef>
              <a:spcAft>
                <a:spcPts val="1200"/>
              </a:spcAft>
            </a:pPr>
            <a:r>
              <a:rPr lang="en-US" sz="2800" dirty="0"/>
              <a:t>Exhaust alternatives to revocation while the offender is supervised </a:t>
            </a:r>
            <a:r>
              <a:rPr lang="en-US" sz="2800" u="sng" dirty="0"/>
              <a:t>in the receiving state</a:t>
            </a:r>
          </a:p>
          <a:p>
            <a:pPr>
              <a:lnSpc>
                <a:spcPct val="100000"/>
              </a:lnSpc>
              <a:spcBef>
                <a:spcPts val="0"/>
              </a:spcBef>
              <a:spcAft>
                <a:spcPts val="1200"/>
              </a:spcAft>
            </a:pPr>
            <a:r>
              <a:rPr lang="en-US" dirty="0"/>
              <a:t>Ensure retaking is initiated ONLY when it MAKES SENSE!</a:t>
            </a:r>
          </a:p>
          <a:p>
            <a:pPr lvl="1"/>
            <a:r>
              <a:rPr lang="en-US" dirty="0"/>
              <a:t>Retaking isn’t guaranteed to be permanent</a:t>
            </a:r>
          </a:p>
          <a:p>
            <a:pPr lvl="1"/>
            <a:r>
              <a:rPr lang="en-US" dirty="0"/>
              <a:t>Retaking costs $$</a:t>
            </a:r>
          </a:p>
          <a:p>
            <a:pPr lvl="1"/>
            <a:r>
              <a:rPr lang="en-US" dirty="0"/>
              <a:t>Documentation should support revocation</a:t>
            </a:r>
            <a:endParaRPr lang="en-US" sz="3200" dirty="0"/>
          </a:p>
          <a:p>
            <a:pPr lvl="1">
              <a:lnSpc>
                <a:spcPct val="100000"/>
              </a:lnSpc>
              <a:spcBef>
                <a:spcPts val="0"/>
              </a:spcBef>
              <a:spcAft>
                <a:spcPts val="1200"/>
              </a:spcAft>
            </a:pPr>
            <a:endParaRPr lang="en-US" sz="2800" dirty="0"/>
          </a:p>
        </p:txBody>
      </p:sp>
      <p:pic>
        <p:nvPicPr>
          <p:cNvPr id="3" name="Picture 2" descr="Jayrod P. Garrett: Three Points of &lt;strong&gt;No Return&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71" y="1644115"/>
            <a:ext cx="4509818" cy="3185059"/>
          </a:xfrm>
          <a:prstGeom prst="rect">
            <a:avLst/>
          </a:prstGeom>
        </p:spPr>
      </p:pic>
    </p:spTree>
    <p:custDataLst>
      <p:tags r:id="rId1"/>
    </p:custDataLst>
    <p:extLst>
      <p:ext uri="{BB962C8B-B14F-4D97-AF65-F5344CB8AC3E}">
        <p14:creationId xmlns:p14="http://schemas.microsoft.com/office/powerpoint/2010/main" val="319649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6971F06-C746-4813-B581-1EA68A2E538A}"/>
              </a:ext>
            </a:extLst>
          </p:cNvPr>
          <p:cNvSpPr/>
          <p:nvPr/>
        </p:nvSpPr>
        <p:spPr>
          <a:xfrm>
            <a:off x="435421" y="2570535"/>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 within </a:t>
            </a:r>
            <a:r>
              <a:rPr lang="en-US" u="sng" dirty="0"/>
              <a:t>15 business days</a:t>
            </a:r>
            <a:r>
              <a:rPr lang="en-US" dirty="0"/>
              <a:t>.</a:t>
            </a:r>
          </a:p>
        </p:txBody>
      </p:sp>
      <p:sp>
        <p:nvSpPr>
          <p:cNvPr id="14" name="Rectangle 13">
            <a:extLst>
              <a:ext uri="{FF2B5EF4-FFF2-40B4-BE49-F238E27FC236}">
                <a16:creationId xmlns:a16="http://schemas.microsoft.com/office/drawing/2014/main" id="{66971F06-C746-4813-B581-1EA68A2E538A}"/>
              </a:ext>
            </a:extLst>
          </p:cNvPr>
          <p:cNvSpPr/>
          <p:nvPr/>
        </p:nvSpPr>
        <p:spPr>
          <a:xfrm>
            <a:off x="6489549" y="2518832"/>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556590" y="3046309"/>
            <a:ext cx="5002912"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Discretionary Retaking by Sending State  </a:t>
            </a:r>
          </a:p>
          <a:p>
            <a:pPr>
              <a:lnSpc>
                <a:spcPct val="100000"/>
              </a:lnSpc>
              <a:spcBef>
                <a:spcPts val="0"/>
              </a:spcBef>
              <a:spcAft>
                <a:spcPts val="1200"/>
              </a:spcAft>
            </a:pPr>
            <a:r>
              <a:rPr lang="en-US" sz="2000" dirty="0">
                <a:solidFill>
                  <a:srgbClr val="102747"/>
                </a:solidFill>
              </a:rPr>
              <a:t>Requires notification to authorities in the receiving state</a:t>
            </a:r>
          </a:p>
          <a:p>
            <a:pPr>
              <a:lnSpc>
                <a:spcPct val="100000"/>
              </a:lnSpc>
              <a:spcBef>
                <a:spcPts val="0"/>
              </a:spcBef>
              <a:spcAft>
                <a:spcPts val="1200"/>
              </a:spcAft>
            </a:pPr>
            <a:r>
              <a:rPr lang="en-US" sz="2000" dirty="0">
                <a:solidFill>
                  <a:srgbClr val="102747"/>
                </a:solidFill>
              </a:rPr>
              <a:t>May order offender to return in lieu of retaking*</a:t>
            </a:r>
          </a:p>
          <a:p>
            <a:pPr>
              <a:lnSpc>
                <a:spcPct val="100000"/>
              </a:lnSpc>
              <a:spcBef>
                <a:spcPts val="0"/>
              </a:spcBef>
              <a:spcAft>
                <a:spcPts val="1200"/>
              </a:spcAft>
            </a:pPr>
            <a:r>
              <a:rPr lang="en-US" sz="2000" dirty="0">
                <a:solidFill>
                  <a:srgbClr val="102747"/>
                </a:solidFill>
              </a:rPr>
              <a:t>Sending State retains the authority to retake at anytime unless the offender has pending charges in the receiving state </a:t>
            </a:r>
          </a:p>
        </p:txBody>
      </p:sp>
      <p:sp>
        <p:nvSpPr>
          <p:cNvPr id="30" name="Content Placeholder 2">
            <a:extLst>
              <a:ext uri="{FF2B5EF4-FFF2-40B4-BE49-F238E27FC236}">
                <a16:creationId xmlns:a16="http://schemas.microsoft.com/office/drawing/2014/main" id="{5F968D20-8032-4F44-BC28-8CC5319A8754}"/>
              </a:ext>
            </a:extLst>
          </p:cNvPr>
          <p:cNvSpPr txBox="1">
            <a:spLocks/>
          </p:cNvSpPr>
          <p:nvPr/>
        </p:nvSpPr>
        <p:spPr>
          <a:xfrm>
            <a:off x="6626087" y="3046309"/>
            <a:ext cx="5108713"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Mandatory Retaking (</a:t>
            </a:r>
            <a:r>
              <a:rPr lang="en-US" sz="1800" dirty="0">
                <a:solidFill>
                  <a:srgbClr val="102747"/>
                </a:solidFill>
              </a:rPr>
              <a:t>initiated by a receiving state when corrective actions have been exhausted and documented and supervision is no longer viable)</a:t>
            </a:r>
          </a:p>
          <a:p>
            <a:pPr>
              <a:lnSpc>
                <a:spcPct val="100000"/>
              </a:lnSpc>
              <a:spcBef>
                <a:spcPts val="0"/>
              </a:spcBef>
              <a:spcAft>
                <a:spcPts val="1200"/>
              </a:spcAft>
            </a:pPr>
            <a:r>
              <a:rPr lang="en-US" sz="2000" dirty="0">
                <a:solidFill>
                  <a:srgbClr val="102747"/>
                </a:solidFill>
              </a:rPr>
              <a:t>Offender is convicted of new felony or violent crime; </a:t>
            </a:r>
          </a:p>
          <a:p>
            <a:pPr>
              <a:lnSpc>
                <a:spcPct val="100000"/>
              </a:lnSpc>
              <a:spcBef>
                <a:spcPts val="0"/>
              </a:spcBef>
              <a:spcAft>
                <a:spcPts val="1200"/>
              </a:spcAft>
            </a:pPr>
            <a:r>
              <a:rPr lang="en-US" sz="2000" dirty="0">
                <a:solidFill>
                  <a:srgbClr val="102747"/>
                </a:solidFill>
              </a:rPr>
              <a:t>Offender absconded; </a:t>
            </a:r>
          </a:p>
          <a:p>
            <a:pPr>
              <a:lnSpc>
                <a:spcPct val="100000"/>
              </a:lnSpc>
              <a:spcBef>
                <a:spcPts val="0"/>
              </a:spcBef>
              <a:spcAft>
                <a:spcPts val="1200"/>
              </a:spcAft>
            </a:pPr>
            <a:r>
              <a:rPr lang="en-US" sz="2000" dirty="0">
                <a:solidFill>
                  <a:srgbClr val="102747"/>
                </a:solidFill>
              </a:rPr>
              <a:t>Offender engaged in revocable behavior*</a:t>
            </a:r>
          </a:p>
          <a:p>
            <a:pPr>
              <a:lnSpc>
                <a:spcPct val="100000"/>
              </a:lnSpc>
              <a:spcBef>
                <a:spcPts val="0"/>
              </a:spcBef>
              <a:spcAft>
                <a:spcPts val="1200"/>
              </a:spcAft>
            </a:pPr>
            <a:endParaRPr lang="en-US" sz="2000" dirty="0">
              <a:solidFill>
                <a:srgbClr val="102747"/>
              </a:solidFill>
            </a:endParaRPr>
          </a:p>
        </p:txBody>
      </p:sp>
    </p:spTree>
    <p:custDataLst>
      <p:tags r:id="rId1"/>
    </p:custDataLst>
    <p:extLst>
      <p:ext uri="{BB962C8B-B14F-4D97-AF65-F5344CB8AC3E}">
        <p14:creationId xmlns:p14="http://schemas.microsoft.com/office/powerpoint/2010/main" val="18469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40065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Resident/Family</a:t>
            </a:r>
          </a:p>
          <a:p>
            <a:pPr marL="0" indent="0">
              <a:lnSpc>
                <a:spcPct val="100000"/>
              </a:lnSpc>
              <a:spcBef>
                <a:spcPts val="0"/>
              </a:spcBef>
              <a:spcAft>
                <a:spcPts val="1200"/>
              </a:spcAft>
              <a:buNone/>
            </a:pPr>
            <a:r>
              <a:rPr lang="en-US" sz="1800" dirty="0"/>
              <a:t>The offender is a </a:t>
            </a:r>
            <a:r>
              <a:rPr lang="en-US" sz="1800"/>
              <a:t>resident or has </a:t>
            </a:r>
            <a:r>
              <a:rPr lang="en-US" sz="1800" dirty="0"/>
              <a:t>resident family and a willingness to assist the offender AND the offender can obtain employment or has a means of support</a:t>
            </a: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 </a:t>
            </a:r>
            <a:r>
              <a:rPr lang="en-US" b="1" u="sng" dirty="0"/>
              <a:t>within 15 business days</a:t>
            </a:r>
            <a:r>
              <a:rPr lang="en-US" dirty="0"/>
              <a:t>.</a:t>
            </a:r>
          </a:p>
        </p:txBody>
      </p:sp>
      <p:sp>
        <p:nvSpPr>
          <p:cNvPr id="15" name="Rectangle 14">
            <a:extLst>
              <a:ext uri="{FF2B5EF4-FFF2-40B4-BE49-F238E27FC236}">
                <a16:creationId xmlns:a16="http://schemas.microsoft.com/office/drawing/2014/main" id="{98302245-387A-4EDC-90E5-8722D4EE7A5F}"/>
              </a:ext>
            </a:extLst>
          </p:cNvPr>
          <p:cNvSpPr/>
          <p:nvPr/>
        </p:nvSpPr>
        <p:spPr>
          <a:xfrm>
            <a:off x="314211" y="2544761"/>
            <a:ext cx="5264954" cy="371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6188765" y="2495912"/>
            <a:ext cx="5526983" cy="3779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5F968D20-8032-4F44-BC28-8CC5319A8754}"/>
              </a:ext>
            </a:extLst>
          </p:cNvPr>
          <p:cNvSpPr txBox="1">
            <a:spLocks/>
          </p:cNvSpPr>
          <p:nvPr/>
        </p:nvSpPr>
        <p:spPr>
          <a:xfrm>
            <a:off x="476250" y="2543214"/>
            <a:ext cx="4864376"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New Pending Felony/Violent Crime Charges in the Receiving State?</a:t>
            </a:r>
          </a:p>
          <a:p>
            <a:pPr>
              <a:lnSpc>
                <a:spcPct val="100000"/>
              </a:lnSpc>
              <a:spcBef>
                <a:spcPts val="0"/>
              </a:spcBef>
              <a:spcAft>
                <a:spcPts val="1200"/>
              </a:spcAft>
            </a:pPr>
            <a:r>
              <a:rPr lang="en-US" sz="2000" dirty="0">
                <a:solidFill>
                  <a:srgbClr val="102747"/>
                </a:solidFill>
              </a:rPr>
              <a:t>Offender not available for retaking, unless key stakeholders in both states agree due to public safety concern</a:t>
            </a: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sp>
        <p:nvSpPr>
          <p:cNvPr id="34" name="Content Placeholder 2">
            <a:extLst>
              <a:ext uri="{FF2B5EF4-FFF2-40B4-BE49-F238E27FC236}">
                <a16:creationId xmlns:a16="http://schemas.microsoft.com/office/drawing/2014/main" id="{5F968D20-8032-4F44-BC28-8CC5319A8754}"/>
              </a:ext>
            </a:extLst>
          </p:cNvPr>
          <p:cNvSpPr txBox="1">
            <a:spLocks/>
          </p:cNvSpPr>
          <p:nvPr/>
        </p:nvSpPr>
        <p:spPr>
          <a:xfrm>
            <a:off x="6537624" y="2483061"/>
            <a:ext cx="4943176" cy="517064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Sending State Responsibilities:</a:t>
            </a:r>
          </a:p>
          <a:p>
            <a:pPr>
              <a:lnSpc>
                <a:spcPct val="100000"/>
              </a:lnSpc>
              <a:spcBef>
                <a:spcPts val="0"/>
              </a:spcBef>
              <a:spcAft>
                <a:spcPts val="1200"/>
              </a:spcAft>
            </a:pPr>
            <a:r>
              <a:rPr lang="en-US" sz="2000" dirty="0">
                <a:solidFill>
                  <a:srgbClr val="102747"/>
                </a:solidFill>
              </a:rPr>
              <a:t>Ensure probable cause is established/requested prior to retaking if revocation is possible</a:t>
            </a:r>
          </a:p>
          <a:p>
            <a:pPr>
              <a:lnSpc>
                <a:spcPct val="100000"/>
              </a:lnSpc>
              <a:spcBef>
                <a:spcPts val="0"/>
              </a:spcBef>
              <a:spcAft>
                <a:spcPts val="1200"/>
              </a:spcAft>
            </a:pPr>
            <a:r>
              <a:rPr lang="en-US" sz="2000" dirty="0">
                <a:solidFill>
                  <a:srgbClr val="102747"/>
                </a:solidFill>
              </a:rPr>
              <a:t>Retake within 30 days</a:t>
            </a:r>
          </a:p>
          <a:p>
            <a:pPr>
              <a:lnSpc>
                <a:spcPct val="100000"/>
              </a:lnSpc>
              <a:spcBef>
                <a:spcPts val="0"/>
              </a:spcBef>
              <a:spcAft>
                <a:spcPts val="1200"/>
              </a:spcAft>
            </a:pPr>
            <a:r>
              <a:rPr lang="en-US" sz="2000" dirty="0">
                <a:solidFill>
                  <a:srgbClr val="102747"/>
                </a:solidFill>
              </a:rPr>
              <a:t>Cost of retaking</a:t>
            </a:r>
          </a:p>
          <a:p>
            <a:pPr marL="0" indent="0">
              <a:lnSpc>
                <a:spcPct val="100000"/>
              </a:lnSpc>
              <a:spcBef>
                <a:spcPts val="0"/>
              </a:spcBef>
              <a:spcAft>
                <a:spcPts val="1200"/>
              </a:spcAft>
              <a:buNone/>
            </a:pPr>
            <a:r>
              <a:rPr lang="en-US" sz="2000" dirty="0">
                <a:solidFill>
                  <a:srgbClr val="102747"/>
                </a:solidFill>
              </a:rPr>
              <a:t>Receiving State Responsibilities:</a:t>
            </a:r>
          </a:p>
          <a:p>
            <a:pPr>
              <a:lnSpc>
                <a:spcPct val="100000"/>
              </a:lnSpc>
              <a:spcBef>
                <a:spcPts val="0"/>
              </a:spcBef>
              <a:spcAft>
                <a:spcPts val="1200"/>
              </a:spcAft>
            </a:pPr>
            <a:r>
              <a:rPr lang="en-US" sz="2000" dirty="0">
                <a:solidFill>
                  <a:srgbClr val="102747"/>
                </a:solidFill>
              </a:rPr>
              <a:t>Conduct hearing/establish probable cause </a:t>
            </a:r>
          </a:p>
          <a:p>
            <a:pPr>
              <a:lnSpc>
                <a:spcPct val="100000"/>
              </a:lnSpc>
              <a:spcBef>
                <a:spcPts val="0"/>
              </a:spcBef>
              <a:spcAft>
                <a:spcPts val="1200"/>
              </a:spcAft>
            </a:pPr>
            <a:r>
              <a:rPr lang="en-US" sz="2000" dirty="0">
                <a:solidFill>
                  <a:srgbClr val="102747"/>
                </a:solidFill>
              </a:rPr>
              <a:t>Cost of incarceration pending retaking</a:t>
            </a:r>
          </a:p>
          <a:p>
            <a:pPr>
              <a:lnSpc>
                <a:spcPct val="100000"/>
              </a:lnSpc>
              <a:spcBef>
                <a:spcPts val="0"/>
              </a:spcBef>
              <a:spcAft>
                <a:spcPts val="1200"/>
              </a:spcAft>
            </a:pPr>
            <a:r>
              <a:rPr lang="en-US" sz="2000" dirty="0">
                <a:solidFill>
                  <a:srgbClr val="102747"/>
                </a:solidFill>
              </a:rPr>
              <a:t>No bail or other release conditions</a:t>
            </a:r>
          </a:p>
          <a:p>
            <a:pPr lvl="1">
              <a:lnSpc>
                <a:spcPct val="100000"/>
              </a:lnSpc>
              <a:spcBef>
                <a:spcPts val="0"/>
              </a:spcBef>
              <a:spcAft>
                <a:spcPts val="1200"/>
              </a:spcAft>
            </a:pPr>
            <a:endParaRPr lang="en-US" sz="1600" dirty="0">
              <a:solidFill>
                <a:srgbClr val="102747"/>
              </a:solidFill>
            </a:endParaRP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pic>
        <p:nvPicPr>
          <p:cNvPr id="25" name="Picture 24" descr="Clipart - &lt;strong&gt;Stop&lt;/strong&gt; Sign"/>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50830" y="4169388"/>
            <a:ext cx="1915216" cy="1915216"/>
          </a:xfrm>
          <a:prstGeom prst="rect">
            <a:avLst/>
          </a:prstGeom>
        </p:spPr>
      </p:pic>
    </p:spTree>
    <p:custDataLst>
      <p:tags r:id="rId1"/>
    </p:custDataLst>
    <p:extLst>
      <p:ext uri="{BB962C8B-B14F-4D97-AF65-F5344CB8AC3E}">
        <p14:creationId xmlns:p14="http://schemas.microsoft.com/office/powerpoint/2010/main" val="213563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2546715"/>
            <a:ext cx="3751796" cy="1329595"/>
          </a:xfrm>
        </p:spPr>
        <p:txBody>
          <a:bodyPr wrap="square" lIns="0" tIns="0" rIns="0" bIns="0" anchor="ctr">
            <a:spAutoFit/>
          </a:bodyPr>
          <a:lstStyle/>
          <a:p>
            <a:r>
              <a:rPr lang="en-US" sz="4800" dirty="0">
                <a:solidFill>
                  <a:schemeClr val="bg1"/>
                </a:solidFill>
              </a:rPr>
              <a:t>Common Challenges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625448" y="1314459"/>
            <a:ext cx="6109352" cy="5002592"/>
            <a:chOff x="5625448" y="1855172"/>
            <a:chExt cx="6109352" cy="5002592"/>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25448" y="3402170"/>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25448" y="1855172"/>
              <a:ext cx="6109352" cy="149271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Differences in Supervision</a:t>
              </a:r>
            </a:p>
            <a:p>
              <a:pPr>
                <a:lnSpc>
                  <a:spcPct val="100000"/>
                </a:lnSpc>
                <a:spcBef>
                  <a:spcPts val="0"/>
                </a:spcBef>
                <a:spcAft>
                  <a:spcPts val="600"/>
                </a:spcAft>
              </a:pPr>
              <a:r>
                <a:rPr lang="en-US" sz="2000" dirty="0"/>
                <a:t>States’ responses to behavior and path revocation vary across jurisdictions</a:t>
              </a:r>
            </a:p>
            <a:p>
              <a:pPr>
                <a:lnSpc>
                  <a:spcPct val="100000"/>
                </a:lnSpc>
                <a:spcBef>
                  <a:spcPts val="0"/>
                </a:spcBef>
                <a:spcAft>
                  <a:spcPts val="600"/>
                </a:spcAft>
              </a:pPr>
              <a:r>
                <a:rPr lang="en-US" sz="2000" dirty="0"/>
                <a:t>Recognizing another state’s documentation</a:t>
              </a:r>
            </a:p>
          </p:txBody>
        </p: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625448" y="3687665"/>
              <a:ext cx="6109352"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Stakeholder Involvement is Key</a:t>
              </a:r>
            </a:p>
            <a:p>
              <a:pPr>
                <a:lnSpc>
                  <a:spcPct val="100000"/>
                </a:lnSpc>
                <a:spcBef>
                  <a:spcPts val="0"/>
                </a:spcBef>
                <a:spcAft>
                  <a:spcPts val="600"/>
                </a:spcAft>
              </a:pPr>
              <a:r>
                <a:rPr lang="en-US" sz="2000" dirty="0"/>
                <a:t>Ensure sanctions are exhausted before requiring retaking</a:t>
              </a:r>
            </a:p>
            <a:p>
              <a:pPr lvl="1">
                <a:lnSpc>
                  <a:spcPct val="100000"/>
                </a:lnSpc>
                <a:spcBef>
                  <a:spcPts val="0"/>
                </a:spcBef>
                <a:spcAft>
                  <a:spcPts val="600"/>
                </a:spcAft>
              </a:pPr>
              <a:r>
                <a:rPr lang="en-US" sz="1800" dirty="0"/>
                <a:t>Actions and documentation must demonstrate noncompliance meets grounds for revocation in receiving state  </a:t>
              </a:r>
            </a:p>
            <a:p>
              <a:pPr lvl="1">
                <a:lnSpc>
                  <a:spcPct val="100000"/>
                </a:lnSpc>
                <a:spcBef>
                  <a:spcPts val="0"/>
                </a:spcBef>
                <a:spcAft>
                  <a:spcPts val="600"/>
                </a:spcAft>
              </a:pPr>
              <a:r>
                <a:rPr lang="en-US" sz="1800" dirty="0"/>
                <a:t>If offender is retaken, it intends that the sending state will revoke supervision </a:t>
              </a:r>
            </a:p>
            <a:p>
              <a:pPr>
                <a:lnSpc>
                  <a:spcPct val="100000"/>
                </a:lnSpc>
                <a:spcBef>
                  <a:spcPts val="0"/>
                </a:spcBef>
                <a:spcAft>
                  <a:spcPts val="600"/>
                </a:spcAft>
              </a:pPr>
              <a:r>
                <a:rPr lang="en-US" sz="2000" dirty="0"/>
                <a:t>Ensure compliance: warrants, timeframes, costs</a:t>
              </a:r>
            </a:p>
            <a:p>
              <a:pPr>
                <a:lnSpc>
                  <a:spcPct val="100000"/>
                </a:lnSpc>
                <a:spcBef>
                  <a:spcPts val="0"/>
                </a:spcBef>
                <a:spcAft>
                  <a:spcPts val="600"/>
                </a:spcAft>
              </a:pPr>
              <a:r>
                <a:rPr lang="en-US" sz="2000" dirty="0"/>
                <a:t>New pending charges = Offender not available for retaking </a:t>
              </a:r>
              <a:r>
                <a:rPr lang="en-US" sz="1800" dirty="0"/>
                <a:t>(</a:t>
              </a:r>
              <a:r>
                <a:rPr lang="en-US" sz="1800" i="1" dirty="0"/>
                <a:t>unless key stakeholders in both states agree due to public safety concerns)</a:t>
              </a:r>
              <a:endParaRPr lang="en-US" sz="2000" i="1" dirty="0"/>
            </a:p>
          </p:txBody>
        </p:sp>
      </p:grpSp>
      <p:pic>
        <p:nvPicPr>
          <p:cNvPr id="1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965" y="2337189"/>
            <a:ext cx="1789273" cy="174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Retaking Considerations</a:t>
            </a:r>
          </a:p>
        </p:txBody>
      </p:sp>
      <p:sp>
        <p:nvSpPr>
          <p:cNvPr id="17" name="Rectangle 16">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72447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Be Part of the Solution!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9F8D0A-0D02-42B4-8BE0-46D8181838D4}"/>
              </a:ext>
            </a:extLst>
          </p:cNvPr>
          <p:cNvSpPr/>
          <p:nvPr/>
        </p:nvSpPr>
        <p:spPr>
          <a:xfrm>
            <a:off x="8686800" y="3256306"/>
            <a:ext cx="2527299" cy="2830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1"/>
                </a:solidFill>
              </a:rPr>
              <a:t>Ensure supervision practices are consistent </a:t>
            </a:r>
          </a:p>
          <a:p>
            <a:pPr marL="342900" indent="-342900">
              <a:buFont typeface="Arial" panose="020B0604020202020204" pitchFamily="34" charset="0"/>
              <a:buChar char="•"/>
            </a:pPr>
            <a:r>
              <a:rPr lang="en-US" sz="2400" dirty="0">
                <a:solidFill>
                  <a:schemeClr val="tx1"/>
                </a:solidFill>
              </a:rPr>
              <a:t>Revocation alternatives for ISC offenders</a:t>
            </a:r>
          </a:p>
        </p:txBody>
      </p:sp>
      <p:sp>
        <p:nvSpPr>
          <p:cNvPr id="47" name="Rectangle: Rounded Corners 46">
            <a:extLst>
              <a:ext uri="{FF2B5EF4-FFF2-40B4-BE49-F238E27FC236}">
                <a16:creationId xmlns:a16="http://schemas.microsoft.com/office/drawing/2014/main" id="{C94CB1DA-BE6E-4F73-88E3-9DA9FAED5FC7}"/>
              </a:ext>
            </a:extLst>
          </p:cNvPr>
          <p:cNvSpPr/>
          <p:nvPr/>
        </p:nvSpPr>
        <p:spPr>
          <a:xfrm>
            <a:off x="1191491" y="1699491"/>
            <a:ext cx="2721923" cy="1558052"/>
          </a:xfrm>
          <a:prstGeom prst="roundRect">
            <a:avLst>
              <a:gd name="adj" fmla="val 50000"/>
            </a:avLst>
          </a:prstGeom>
          <a:solidFill>
            <a:srgbClr val="102747"/>
          </a:solidFill>
        </p:spPr>
        <p:txBody>
          <a:bodyPr wrap="square" lIns="0" tIns="0" rIns="0" bIns="0">
            <a:spAutoFit/>
          </a:bodyPr>
          <a:lstStyle/>
          <a:p>
            <a:pPr algn="ctr"/>
            <a:r>
              <a:rPr lang="en-US" sz="3600" dirty="0">
                <a:solidFill>
                  <a:schemeClr val="bg1"/>
                </a:solidFill>
              </a:rPr>
              <a:t>State Councils</a:t>
            </a:r>
          </a:p>
        </p:txBody>
      </p:sp>
      <p:sp>
        <p:nvSpPr>
          <p:cNvPr id="48" name="Rectangle: Rounded Corners 47">
            <a:extLst>
              <a:ext uri="{FF2B5EF4-FFF2-40B4-BE49-F238E27FC236}">
                <a16:creationId xmlns:a16="http://schemas.microsoft.com/office/drawing/2014/main" id="{2406ECAC-9A44-46AC-BD1F-5E73D5C98FBD}"/>
              </a:ext>
            </a:extLst>
          </p:cNvPr>
          <p:cNvSpPr/>
          <p:nvPr/>
        </p:nvSpPr>
        <p:spPr>
          <a:xfrm>
            <a:off x="4978400" y="1699491"/>
            <a:ext cx="2527300" cy="1558052"/>
          </a:xfrm>
          <a:prstGeom prst="roundRect">
            <a:avLst>
              <a:gd name="adj" fmla="val 50000"/>
            </a:avLst>
          </a:prstGeom>
          <a:solidFill>
            <a:srgbClr val="102747"/>
          </a:solidFill>
        </p:spPr>
        <p:txBody>
          <a:bodyPr wrap="square" lIns="0" tIns="0" rIns="0" bIns="0">
            <a:spAutoFit/>
          </a:bodyPr>
          <a:lstStyle/>
          <a:p>
            <a:pPr algn="ctr"/>
            <a:r>
              <a:rPr lang="en-US" sz="3600" dirty="0">
                <a:solidFill>
                  <a:schemeClr val="bg1"/>
                </a:solidFill>
              </a:rPr>
              <a:t>Sending State</a:t>
            </a:r>
          </a:p>
        </p:txBody>
      </p:sp>
      <p:sp>
        <p:nvSpPr>
          <p:cNvPr id="49" name="Rectangle: Rounded Corners 48">
            <a:extLst>
              <a:ext uri="{FF2B5EF4-FFF2-40B4-BE49-F238E27FC236}">
                <a16:creationId xmlns:a16="http://schemas.microsoft.com/office/drawing/2014/main" id="{A6B7FC8A-2BF7-4473-8318-A25E7253B01B}"/>
              </a:ext>
            </a:extLst>
          </p:cNvPr>
          <p:cNvSpPr/>
          <p:nvPr/>
        </p:nvSpPr>
        <p:spPr>
          <a:xfrm>
            <a:off x="8686799" y="1699491"/>
            <a:ext cx="2527299" cy="1558052"/>
          </a:xfrm>
          <a:prstGeom prst="roundRect">
            <a:avLst>
              <a:gd name="adj" fmla="val 50000"/>
            </a:avLst>
          </a:prstGeom>
          <a:solidFill>
            <a:srgbClr val="102747"/>
          </a:solidFill>
        </p:spPr>
        <p:txBody>
          <a:bodyPr wrap="square" lIns="0" tIns="0" rIns="0" bIns="0">
            <a:spAutoFit/>
          </a:bodyPr>
          <a:lstStyle/>
          <a:p>
            <a:pPr algn="ctr"/>
            <a:r>
              <a:rPr lang="en-US" sz="3600" dirty="0">
                <a:solidFill>
                  <a:schemeClr val="bg1"/>
                </a:solidFill>
              </a:rPr>
              <a:t>Receiving State</a:t>
            </a:r>
          </a:p>
        </p:txBody>
      </p:sp>
      <p:sp>
        <p:nvSpPr>
          <p:cNvPr id="53" name="Rectangle 52">
            <a:extLst>
              <a:ext uri="{FF2B5EF4-FFF2-40B4-BE49-F238E27FC236}">
                <a16:creationId xmlns:a16="http://schemas.microsoft.com/office/drawing/2014/main" id="{B79F8D0A-0D02-42B4-8BE0-46D8181838D4}"/>
              </a:ext>
            </a:extLst>
          </p:cNvPr>
          <p:cNvSpPr/>
          <p:nvPr/>
        </p:nvSpPr>
        <p:spPr>
          <a:xfrm>
            <a:off x="5094514" y="3256305"/>
            <a:ext cx="2411186" cy="2830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1"/>
                </a:solidFill>
              </a:rPr>
              <a:t>Transfer Process</a:t>
            </a:r>
          </a:p>
          <a:p>
            <a:pPr marL="342900" indent="-342900">
              <a:buFont typeface="Arial" panose="020B0604020202020204" pitchFamily="34" charset="0"/>
              <a:buChar char="•"/>
            </a:pPr>
            <a:r>
              <a:rPr lang="en-US" sz="2400" dirty="0">
                <a:solidFill>
                  <a:schemeClr val="tx1"/>
                </a:solidFill>
              </a:rPr>
              <a:t>Retaking Process</a:t>
            </a:r>
          </a:p>
          <a:p>
            <a:pPr marL="342900" indent="-342900">
              <a:buFont typeface="Arial" panose="020B0604020202020204" pitchFamily="34" charset="0"/>
              <a:buChar char="•"/>
            </a:pPr>
            <a:r>
              <a:rPr lang="en-US" sz="2400" dirty="0">
                <a:solidFill>
                  <a:schemeClr val="tx1"/>
                </a:solidFill>
              </a:rPr>
              <a:t>Discretionary Retaking</a:t>
            </a:r>
          </a:p>
        </p:txBody>
      </p:sp>
      <p:sp>
        <p:nvSpPr>
          <p:cNvPr id="54" name="Rectangle 53">
            <a:extLst>
              <a:ext uri="{FF2B5EF4-FFF2-40B4-BE49-F238E27FC236}">
                <a16:creationId xmlns:a16="http://schemas.microsoft.com/office/drawing/2014/main" id="{B79F8D0A-0D02-42B4-8BE0-46D8181838D4}"/>
              </a:ext>
            </a:extLst>
          </p:cNvPr>
          <p:cNvSpPr/>
          <p:nvPr/>
        </p:nvSpPr>
        <p:spPr>
          <a:xfrm>
            <a:off x="1384712" y="3256305"/>
            <a:ext cx="2411186" cy="2830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1"/>
                </a:solidFill>
              </a:rPr>
              <a:t>Internal initiatives</a:t>
            </a:r>
          </a:p>
          <a:p>
            <a:pPr marL="342900" indent="-342900">
              <a:buFont typeface="Arial" panose="020B0604020202020204" pitchFamily="34" charset="0"/>
              <a:buChar char="•"/>
            </a:pPr>
            <a:r>
              <a:rPr lang="en-US" sz="2400" dirty="0">
                <a:solidFill>
                  <a:schemeClr val="tx1"/>
                </a:solidFill>
              </a:rPr>
              <a:t>Constant review of processes for improvement</a:t>
            </a:r>
          </a:p>
        </p:txBody>
      </p:sp>
    </p:spTree>
    <p:custDataLst>
      <p:tags r:id="rId1"/>
    </p:custDataLst>
    <p:extLst>
      <p:ext uri="{BB962C8B-B14F-4D97-AF65-F5344CB8AC3E}">
        <p14:creationId xmlns:p14="http://schemas.microsoft.com/office/powerpoint/2010/main" val="252933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082988" y="1987589"/>
            <a:ext cx="7109012" cy="3829498"/>
            <a:chOff x="5606398" y="760848"/>
            <a:chExt cx="6109352" cy="280460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06398" y="3565456"/>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06398" y="760848"/>
              <a:ext cx="6109352" cy="220898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In this training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Purposes &amp; functions of ICAOS</a:t>
              </a:r>
            </a:p>
            <a:p>
              <a:pPr lvl="1">
                <a:lnSpc>
                  <a:spcPct val="100000"/>
                </a:lnSpc>
                <a:spcBef>
                  <a:spcPts val="0"/>
                </a:spcBef>
                <a:spcAft>
                  <a:spcPts val="600"/>
                </a:spcAft>
              </a:pPr>
              <a:r>
                <a:rPr lang="en-US" dirty="0"/>
                <a:t>Eligibility &amp; supervision responsibilities</a:t>
              </a:r>
            </a:p>
            <a:p>
              <a:pPr>
                <a:lnSpc>
                  <a:spcPct val="100000"/>
                </a:lnSpc>
                <a:spcBef>
                  <a:spcPts val="0"/>
                </a:spcBef>
                <a:spcAft>
                  <a:spcPts val="600"/>
                </a:spcAft>
              </a:pPr>
              <a:r>
                <a:rPr lang="en-US" dirty="0"/>
                <a:t>Considerations for Parole Board Members</a:t>
              </a:r>
            </a:p>
            <a:p>
              <a:pPr>
                <a:lnSpc>
                  <a:spcPct val="100000"/>
                </a:lnSpc>
                <a:spcBef>
                  <a:spcPts val="0"/>
                </a:spcBef>
                <a:spcAft>
                  <a:spcPts val="600"/>
                </a:spcAft>
              </a:pPr>
              <a:r>
                <a:rPr lang="en-US" dirty="0"/>
                <a:t>Resources available when compact cases arise</a:t>
              </a:r>
            </a:p>
          </p:txBody>
        </p:sp>
      </p:grpSp>
    </p:spTree>
    <p:custDataLst>
      <p:tags r:id="rId1"/>
    </p:custDataLst>
    <p:extLst>
      <p:ext uri="{BB962C8B-B14F-4D97-AF65-F5344CB8AC3E}">
        <p14:creationId xmlns:p14="http://schemas.microsoft.com/office/powerpoint/2010/main" val="394261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ICAOS Resources: www.interstatecompact.org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8963137"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711200" y="2274633"/>
            <a:ext cx="2233714" cy="320087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Compact Online Reference Encyclopedia</a:t>
            </a:r>
          </a:p>
          <a:p>
            <a:pPr marL="0" indent="0">
              <a:lnSpc>
                <a:spcPct val="100000"/>
              </a:lnSpc>
              <a:spcBef>
                <a:spcPts val="0"/>
              </a:spcBef>
              <a:spcAft>
                <a:spcPts val="1200"/>
              </a:spcAft>
              <a:buNone/>
            </a:pPr>
            <a:r>
              <a:rPr lang="en-US" sz="1600" dirty="0"/>
              <a:t>A cross-referenced guide on all ICAOS white papers, advisory opinions, training modules, rules. PC Hearing Officer Guide and the bench book. </a:t>
            </a:r>
          </a:p>
          <a:p>
            <a:pPr marL="0" indent="0">
              <a:lnSpc>
                <a:spcPct val="100000"/>
              </a:lnSpc>
              <a:spcBef>
                <a:spcPts val="0"/>
              </a:spcBef>
              <a:spcAft>
                <a:spcPts val="1200"/>
              </a:spcAft>
              <a:buNone/>
            </a:pPr>
            <a:endParaRPr lang="en-US" sz="1600"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325277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277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Training Support</a:t>
            </a:r>
          </a:p>
          <a:p>
            <a:pPr marL="0" indent="0">
              <a:lnSpc>
                <a:spcPct val="100000"/>
              </a:lnSpc>
              <a:spcBef>
                <a:spcPts val="0"/>
              </a:spcBef>
              <a:spcAft>
                <a:spcPts val="1200"/>
              </a:spcAft>
              <a:buNone/>
            </a:pPr>
            <a:endParaRPr lang="en-US" sz="1400" dirty="0">
              <a:solidFill>
                <a:srgbClr val="102747"/>
              </a:solidFill>
            </a:endParaRPr>
          </a:p>
          <a:p>
            <a:pPr marL="0" indent="0">
              <a:lnSpc>
                <a:spcPct val="100000"/>
              </a:lnSpc>
              <a:spcBef>
                <a:spcPts val="0"/>
              </a:spcBef>
              <a:spcAft>
                <a:spcPts val="1200"/>
              </a:spcAft>
              <a:buNone/>
            </a:pPr>
            <a:r>
              <a:rPr lang="en-US" sz="1600" dirty="0"/>
              <a:t>All of the Commission’s training material, resources and on-demand modules in one convenient location.</a:t>
            </a:r>
          </a:p>
          <a:p>
            <a:pPr marL="0" indent="0">
              <a:lnSpc>
                <a:spcPct val="100000"/>
              </a:lnSpc>
              <a:spcBef>
                <a:spcPts val="0"/>
              </a:spcBef>
              <a:spcAft>
                <a:spcPts val="1200"/>
              </a:spcAft>
              <a:buNone/>
            </a:pPr>
            <a:endParaRPr lang="en-US" sz="2000" dirty="0">
              <a:solidFill>
                <a:srgbClr val="102747"/>
              </a:solidFill>
            </a:endParaRP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32432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70939" y="2236916"/>
            <a:ext cx="2233714" cy="206210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Interstate Compact Offender Tracking System</a:t>
            </a:r>
          </a:p>
          <a:p>
            <a:pPr marL="0" indent="0">
              <a:lnSpc>
                <a:spcPct val="100000"/>
              </a:lnSpc>
              <a:spcBef>
                <a:spcPts val="0"/>
              </a:spcBef>
              <a:spcAft>
                <a:spcPts val="1200"/>
              </a:spcAft>
              <a:buNone/>
            </a:pPr>
            <a:r>
              <a:rPr lang="en-US" sz="1600" dirty="0"/>
              <a:t>The Commission’s national tracking system that administers the transfers for all compact offenders.</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198085" y="2162600"/>
            <a:ext cx="2233714" cy="25853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ICAOS Bench Book for Judges and Courts</a:t>
            </a:r>
          </a:p>
          <a:p>
            <a:pPr marL="0" indent="0">
              <a:lnSpc>
                <a:spcPct val="100000"/>
              </a:lnSpc>
              <a:spcBef>
                <a:spcPts val="0"/>
              </a:spcBef>
              <a:spcAft>
                <a:spcPts val="1200"/>
              </a:spcAft>
              <a:buNone/>
            </a:pPr>
            <a:endParaRPr lang="en-US" sz="1600" dirty="0"/>
          </a:p>
          <a:p>
            <a:pPr marL="0" indent="0">
              <a:lnSpc>
                <a:spcPct val="100000"/>
              </a:lnSpc>
              <a:spcBef>
                <a:spcPts val="0"/>
              </a:spcBef>
              <a:spcAft>
                <a:spcPts val="1200"/>
              </a:spcAft>
              <a:buNone/>
            </a:pPr>
            <a:r>
              <a:rPr lang="en-US" sz="1600" dirty="0"/>
              <a:t>The Commission’s judicial reference tool to assist judges and court personnel on the Compact. </a:t>
            </a:r>
          </a:p>
          <a:p>
            <a:pPr marL="0" indent="0">
              <a:lnSpc>
                <a:spcPct val="100000"/>
              </a:lnSpc>
              <a:spcBef>
                <a:spcPts val="0"/>
              </a:spcBef>
              <a:spcAft>
                <a:spcPts val="1200"/>
              </a:spcAft>
              <a:buNone/>
            </a:pPr>
            <a:endParaRPr lang="en-US" sz="1800" dirty="0">
              <a:solidFill>
                <a:srgbClr val="102747"/>
              </a:solidFill>
            </a:endParaRP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E6093FA2-EE2A-4E2E-ADF1-8D97E1513350}"/>
              </a:ext>
            </a:extLst>
          </p:cNvPr>
          <p:cNvSpPr txBox="1">
            <a:spLocks/>
          </p:cNvSpPr>
          <p:nvPr/>
        </p:nvSpPr>
        <p:spPr>
          <a:xfrm>
            <a:off x="6179547" y="5912231"/>
            <a:ext cx="2678704"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4"/>
              </a:rPr>
              <a:t>https://interstatecompact.org/user/login?destination=/zendesk-api</a:t>
            </a:r>
            <a:endParaRPr lang="en-US" sz="1200" dirty="0">
              <a:solidFill>
                <a:schemeClr val="bg1">
                  <a:lumMod val="65000"/>
                </a:schemeClr>
              </a:solidFill>
            </a:endParaRPr>
          </a:p>
        </p:txBody>
      </p:sp>
      <p:sp>
        <p:nvSpPr>
          <p:cNvPr id="47" name="Content Placeholder 2">
            <a:extLst>
              <a:ext uri="{FF2B5EF4-FFF2-40B4-BE49-F238E27FC236}">
                <a16:creationId xmlns:a16="http://schemas.microsoft.com/office/drawing/2014/main" id="{AEE011FE-629C-4C32-BC80-6AE310C3CBE6}"/>
              </a:ext>
            </a:extLst>
          </p:cNvPr>
          <p:cNvSpPr txBox="1">
            <a:spLocks/>
          </p:cNvSpPr>
          <p:nvPr/>
        </p:nvSpPr>
        <p:spPr>
          <a:xfrm>
            <a:off x="9025343" y="5912231"/>
            <a:ext cx="2641404"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5"/>
              </a:rPr>
              <a:t>https://interstatecompact.org/bench-book</a:t>
            </a:r>
            <a:endParaRPr lang="en-US" sz="1200" dirty="0">
              <a:solidFill>
                <a:schemeClr val="bg1">
                  <a:lumMod val="65000"/>
                </a:schemeClr>
              </a:solidFill>
            </a:endParaRPr>
          </a:p>
        </p:txBody>
      </p:sp>
      <p:pic>
        <p:nvPicPr>
          <p:cNvPr id="35" name="Picture 34">
            <a:extLst>
              <a:ext uri="{FF2B5EF4-FFF2-40B4-BE49-F238E27FC236}">
                <a16:creationId xmlns:a16="http://schemas.microsoft.com/office/drawing/2014/main" id="{A87311A4-B73F-4180-A5CC-7AAC804348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9460" y="1150590"/>
            <a:ext cx="2019088" cy="863781"/>
          </a:xfrm>
          <a:prstGeom prst="rect">
            <a:avLst/>
          </a:prstGeom>
          <a:noFill/>
          <a:ln w="38100" cap="sq">
            <a:noFill/>
            <a:prstDash val="solid"/>
            <a:miter lim="800000"/>
          </a:ln>
          <a:effectLst>
            <a:outerShdw blurRad="50800" dist="38100" dir="2700000" algn="tl" rotWithShape="0">
              <a:srgbClr val="000000">
                <a:alpha val="43000"/>
              </a:srgbClr>
            </a:outerShdw>
          </a:effectLst>
        </p:spPr>
      </p:pic>
      <p:pic>
        <p:nvPicPr>
          <p:cNvPr id="38" name="Picture 37">
            <a:extLst>
              <a:ext uri="{FF2B5EF4-FFF2-40B4-BE49-F238E27FC236}">
                <a16:creationId xmlns:a16="http://schemas.microsoft.com/office/drawing/2014/main" id="{102AD780-6327-4F8F-B76F-49D47C75E7AE}"/>
              </a:ext>
            </a:extLst>
          </p:cNvPr>
          <p:cNvPicPr>
            <a:picLocks noChangeAspect="1"/>
          </p:cNvPicPr>
          <p:nvPr/>
        </p:nvPicPr>
        <p:blipFill>
          <a:blip r:embed="rId7"/>
          <a:stretch>
            <a:fillRect/>
          </a:stretch>
        </p:blipFill>
        <p:spPr>
          <a:xfrm>
            <a:off x="3630286" y="1033320"/>
            <a:ext cx="2023022" cy="121814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CF783E87-F632-4F1E-85BE-1A9F48144A85}"/>
              </a:ext>
            </a:extLst>
          </p:cNvPr>
          <p:cNvSpPr txBox="1">
            <a:spLocks/>
          </p:cNvSpPr>
          <p:nvPr/>
        </p:nvSpPr>
        <p:spPr>
          <a:xfrm>
            <a:off x="476250" y="5926967"/>
            <a:ext cx="2684559"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8"/>
              </a:rPr>
              <a:t>https://interstatecompact.org/core-search</a:t>
            </a:r>
            <a:endParaRPr lang="en-US" sz="1200" dirty="0"/>
          </a:p>
        </p:txBody>
      </p:sp>
      <p:sp>
        <p:nvSpPr>
          <p:cNvPr id="48" name="Content Placeholder 2">
            <a:extLst>
              <a:ext uri="{FF2B5EF4-FFF2-40B4-BE49-F238E27FC236}">
                <a16:creationId xmlns:a16="http://schemas.microsoft.com/office/drawing/2014/main" id="{907CF52B-D231-4550-8AF3-378662472B48}"/>
              </a:ext>
            </a:extLst>
          </p:cNvPr>
          <p:cNvSpPr txBox="1">
            <a:spLocks/>
          </p:cNvSpPr>
          <p:nvPr/>
        </p:nvSpPr>
        <p:spPr>
          <a:xfrm>
            <a:off x="3333750" y="5924551"/>
            <a:ext cx="2678705"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9"/>
              </a:rPr>
              <a:t>https://interstatecompact.org/user/login?destination=/litmos-api</a:t>
            </a:r>
            <a:endParaRPr lang="en-US" sz="1200" dirty="0">
              <a:solidFill>
                <a:schemeClr val="bg1">
                  <a:lumMod val="65000"/>
                </a:schemeClr>
              </a:solidFill>
            </a:endParaRPr>
          </a:p>
        </p:txBody>
      </p:sp>
      <p:pic>
        <p:nvPicPr>
          <p:cNvPr id="53" name="Picture 52">
            <a:extLst>
              <a:ext uri="{FF2B5EF4-FFF2-40B4-BE49-F238E27FC236}">
                <a16:creationId xmlns:a16="http://schemas.microsoft.com/office/drawing/2014/main" id="{E6284F70-099F-4E98-98B7-74957B917A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8261" y="839085"/>
            <a:ext cx="1421276" cy="1421276"/>
          </a:xfrm>
          <a:prstGeom prst="rect">
            <a:avLst/>
          </a:prstGeom>
        </p:spPr>
      </p:pic>
      <p:pic>
        <p:nvPicPr>
          <p:cNvPr id="54" name="Picture 53">
            <a:extLst>
              <a:ext uri="{FF2B5EF4-FFF2-40B4-BE49-F238E27FC236}">
                <a16:creationId xmlns:a16="http://schemas.microsoft.com/office/drawing/2014/main" id="{EE06F07A-D4DD-44F4-96FA-C24510357F7D}"/>
              </a:ext>
            </a:extLst>
          </p:cNvPr>
          <p:cNvPicPr>
            <a:picLocks noChangeAspect="1"/>
          </p:cNvPicPr>
          <p:nvPr/>
        </p:nvPicPr>
        <p:blipFill>
          <a:blip r:embed="rId11"/>
          <a:stretch>
            <a:fillRect/>
          </a:stretch>
        </p:blipFill>
        <p:spPr>
          <a:xfrm>
            <a:off x="9774875" y="625256"/>
            <a:ext cx="1142340" cy="1470440"/>
          </a:xfrm>
          <a:prstGeom prst="rect">
            <a:avLst/>
          </a:prstGeom>
          <a:ln w="38100" cap="sq">
            <a:no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2785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Questions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Compacts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58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476250" y="0"/>
            <a:ext cx="4941968" cy="60579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EC75474-7493-40E3-9766-08CA8C272BB4}"/>
              </a:ext>
            </a:extLst>
          </p:cNvPr>
          <p:cNvSpPr>
            <a:spLocks noGrp="1"/>
          </p:cNvSpPr>
          <p:nvPr>
            <p:ph type="title"/>
          </p:nvPr>
        </p:nvSpPr>
        <p:spPr>
          <a:xfrm>
            <a:off x="1071336" y="3230278"/>
            <a:ext cx="3751796" cy="671402"/>
          </a:xfrm>
        </p:spPr>
        <p:txBody>
          <a:bodyPr wrap="square" lIns="0" tIns="0" rIns="0" bIns="0" anchor="ctr">
            <a:spAutoFit/>
          </a:bodyPr>
          <a:lstStyle/>
          <a:p>
            <a:r>
              <a:rPr lang="en-US" sz="4800" dirty="0">
                <a:solidFill>
                  <a:schemeClr val="bg1"/>
                </a:solidFill>
              </a:rPr>
              <a:t>Contact Us</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1071336" y="3973955"/>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813570" y="857377"/>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813570" y="2143398"/>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813570" y="4715438"/>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111022" y="3719859"/>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046149" y="997988"/>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Email Address]</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046150" y="2284006"/>
            <a:ext cx="2650300" cy="934705"/>
            <a:chOff x="6284976" y="1299467"/>
            <a:chExt cx="5449824" cy="1241930"/>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90"/>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Phone]</a:t>
              </a:r>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046150" y="3570029"/>
            <a:ext cx="2650300" cy="934704"/>
            <a:chOff x="6284976" y="1299467"/>
            <a:chExt cx="5449824" cy="1241926"/>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Website]</a:t>
              </a:r>
            </a:p>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046150" y="4856049"/>
            <a:ext cx="2650300" cy="934706"/>
            <a:chOff x="6284976" y="1299467"/>
            <a:chExt cx="5449824" cy="1241928"/>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Address]</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Offices</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313" y="4193934"/>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733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1717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011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r>
                <a:rPr lang="en-US" sz="1800" dirty="0">
                  <a:solidFill>
                    <a:srgbClr val="102747"/>
                  </a:solidFill>
                </a:rPr>
                <a:t>.</a:t>
              </a: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r>
                <a:rPr lang="en-US" sz="1800" dirty="0">
                  <a:solidFill>
                    <a:srgbClr val="102747"/>
                  </a:solidFill>
                </a:rPr>
                <a:t>.</a:t>
              </a: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138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067930"/>
            <a:ext cx="6931152" cy="559449"/>
          </a:xfrm>
        </p:spPr>
        <p:txBody>
          <a:bodyPr wrap="square" lIns="0" tIns="0" rIns="0" bIns="0" anchor="ctr">
            <a:spAutoFit/>
          </a:bodyPr>
          <a:lstStyle/>
          <a:p>
            <a:r>
              <a:rPr lang="en-US" sz="4000" dirty="0">
                <a:solidFill>
                  <a:schemeClr val="bg1"/>
                </a:solidFill>
              </a:rPr>
              <a:t>Interstate Compact Legislation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2592371"/>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Courts, Parole Boards, Community Corrections &amp; Other Executive Agencies:</a:t>
            </a:r>
          </a:p>
          <a:p>
            <a:pPr>
              <a:lnSpc>
                <a:spcPct val="100000"/>
              </a:lnSpc>
              <a:spcBef>
                <a:spcPts val="0"/>
              </a:spcBef>
              <a:spcAft>
                <a:spcPts val="1200"/>
              </a:spcAft>
              <a:buClr>
                <a:schemeClr val="bg1"/>
              </a:buClr>
            </a:pPr>
            <a:endParaRPr lang="en-US" sz="3200" dirty="0">
              <a:solidFill>
                <a:schemeClr val="bg1"/>
              </a:solidFill>
            </a:endParaRPr>
          </a:p>
          <a:p>
            <a:pPr>
              <a:lnSpc>
                <a:spcPct val="100000"/>
              </a:lnSpc>
              <a:spcBef>
                <a:spcPts val="0"/>
              </a:spcBef>
              <a:spcAft>
                <a:spcPts val="1200"/>
              </a:spcAft>
              <a:buClr>
                <a:schemeClr val="bg1"/>
              </a:buClr>
            </a:pPr>
            <a:r>
              <a:rPr lang="en-US" sz="3200" dirty="0">
                <a:solidFill>
                  <a:schemeClr val="bg1"/>
                </a:solidFill>
              </a:rPr>
              <a:t>Subject to the ICAOS Rules</a:t>
            </a:r>
          </a:p>
          <a:p>
            <a:pPr>
              <a:lnSpc>
                <a:spcPct val="100000"/>
              </a:lnSpc>
              <a:spcBef>
                <a:spcPts val="0"/>
              </a:spcBef>
              <a:spcAft>
                <a:spcPts val="1200"/>
              </a:spcAft>
              <a:buClr>
                <a:schemeClr val="bg1"/>
              </a:buClr>
            </a:pPr>
            <a:r>
              <a:rPr lang="en-US" sz="3200" dirty="0">
                <a:solidFill>
                  <a:schemeClr val="bg1"/>
                </a:solidFill>
              </a:rPr>
              <a:t>Must enforce &amp; effectuate the Compacts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418027" y="2340864"/>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2004" y="1907070"/>
            <a:ext cx="4581969" cy="3043860"/>
          </a:xfrm>
          <a:prstGeom prst="rect">
            <a:avLst/>
          </a:prstGeom>
        </p:spPr>
      </p:pic>
      <p:sp>
        <p:nvSpPr>
          <p:cNvPr id="4" name="Rectangle 3"/>
          <p:cNvSpPr/>
          <p:nvPr/>
        </p:nvSpPr>
        <p:spPr>
          <a:xfrm>
            <a:off x="772976" y="5940750"/>
            <a:ext cx="5860687" cy="480131"/>
          </a:xfrm>
          <a:prstGeom prst="rect">
            <a:avLst/>
          </a:prstGeom>
        </p:spPr>
        <p:txBody>
          <a:bodyPr wrap="square">
            <a:spAutoFit/>
          </a:bodyPr>
          <a:lstStyle/>
          <a:p>
            <a:pPr algn="ctr">
              <a:lnSpc>
                <a:spcPct val="90000"/>
              </a:lnSpc>
              <a:defRPr/>
            </a:pPr>
            <a:r>
              <a:rPr lang="en-US" sz="2800" b="1" i="1" dirty="0">
                <a:solidFill>
                  <a:schemeClr val="bg1"/>
                </a:solidFill>
              </a:rPr>
              <a:t>[List Your State’s Statute]</a:t>
            </a:r>
          </a:p>
        </p:txBody>
      </p:sp>
    </p:spTree>
    <p:custDataLst>
      <p:tags r:id="rId1"/>
    </p:custDataLst>
    <p:extLst>
      <p:ext uri="{BB962C8B-B14F-4D97-AF65-F5344CB8AC3E}">
        <p14:creationId xmlns:p14="http://schemas.microsoft.com/office/powerpoint/2010/main" val="178010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C569CE-AFD4-47E4-9CA4-59538496BE0C}"/>
              </a:ext>
            </a:extLst>
          </p:cNvPr>
          <p:cNvSpPr/>
          <p:nvPr/>
        </p:nvSpPr>
        <p:spPr>
          <a:xfrm>
            <a:off x="5804452" y="7"/>
            <a:ext cx="6387548"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i="1" dirty="0"/>
              <a:t>There is no “right” of convicted persons to travel across state lines or to serve one’s sentence in a particular state.  See, Jones v. Harris, 452 U.S. 412 (1981); </a:t>
            </a:r>
            <a:r>
              <a:rPr lang="en-US" sz="2800" i="1" dirty="0" err="1"/>
              <a:t>Meachum</a:t>
            </a:r>
            <a:r>
              <a:rPr lang="en-US" sz="2800" i="1" dirty="0"/>
              <a:t> v. </a:t>
            </a:r>
            <a:r>
              <a:rPr lang="en-US" sz="2800" i="1" dirty="0" err="1"/>
              <a:t>Fano</a:t>
            </a:r>
            <a:r>
              <a:rPr lang="en-US" sz="2800" i="1" dirty="0"/>
              <a:t>, 427 U.S. 215 (1976)</a:t>
            </a:r>
          </a:p>
          <a:p>
            <a:pPr>
              <a:spcAft>
                <a:spcPts val="1200"/>
              </a:spcAft>
            </a:pPr>
            <a:endParaRPr lang="en-US" sz="2800" i="1" dirty="0"/>
          </a:p>
          <a:p>
            <a:pPr>
              <a:spcAft>
                <a:spcPts val="1200"/>
              </a:spcAft>
            </a:pPr>
            <a:r>
              <a:rPr lang="en-US" sz="2800" i="1" dirty="0"/>
              <a:t>Convicted persons have no right to control where they live; the right is extinguished for the balance of their sentence.  Williams v. Wisconsin, 336 F.3d 576 (7th Cir. 2003), </a:t>
            </a:r>
            <a:r>
              <a:rPr lang="en-US" sz="2800" i="1" dirty="0" err="1"/>
              <a:t>Pelland</a:t>
            </a:r>
            <a:r>
              <a:rPr lang="en-US" sz="2800" i="1" dirty="0"/>
              <a:t> v. RI,317 F. Supp. 2d 26 (2004)</a:t>
            </a:r>
            <a:endParaRPr lang="en-US" sz="2800" dirty="0"/>
          </a:p>
          <a:p>
            <a:pPr>
              <a:spcAft>
                <a:spcPts val="1200"/>
              </a:spcAft>
            </a:pPr>
            <a:endParaRPr lang="en-US" i="1" dirty="0"/>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365125"/>
            <a:ext cx="4653283" cy="701675"/>
          </a:xfrm>
        </p:spPr>
        <p:txBody>
          <a:bodyPr lIns="0" tIns="0" rIns="0" bIns="0" anchor="ctr">
            <a:normAutofit/>
          </a:bodyPr>
          <a:lstStyle/>
          <a:p>
            <a:pPr algn="r"/>
            <a:r>
              <a:rPr lang="en-US" sz="4000" dirty="0"/>
              <a:t>Authority to Regulate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6215270" y="6453809"/>
            <a:ext cx="4998830" cy="41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nother Reminder to Read Your Construction Contrac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880451"/>
            <a:ext cx="5280336" cy="3520224"/>
          </a:xfrm>
          <a:prstGeom prst="rect">
            <a:avLst/>
          </a:prstGeom>
        </p:spPr>
      </p:pic>
    </p:spTree>
    <p:custDataLst>
      <p:tags r:id="rId1"/>
    </p:custDataLst>
    <p:extLst>
      <p:ext uri="{BB962C8B-B14F-4D97-AF65-F5344CB8AC3E}">
        <p14:creationId xmlns:p14="http://schemas.microsoft.com/office/powerpoint/2010/main" val="21467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National Governing Body</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5826501-4F62-441E-805C-795037B2F290}"/>
              </a:ext>
            </a:extLst>
          </p:cNvPr>
          <p:cNvGrpSpPr/>
          <p:nvPr/>
        </p:nvGrpSpPr>
        <p:grpSpPr>
          <a:xfrm>
            <a:off x="476249" y="1400628"/>
            <a:ext cx="6139703" cy="4678204"/>
            <a:chOff x="476250" y="1386114"/>
            <a:chExt cx="7453454" cy="4678204"/>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0" y="1386114"/>
              <a:ext cx="7453454" cy="467820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Members of the ICAOS: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All 50 states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District of Columbia</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US Virgin Islands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Puerto Rico</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endParaRPr lang="en-US" sz="1800" dirty="0">
                <a:solidFill>
                  <a:srgbClr val="102747"/>
                </a:solidFill>
              </a:endParaRP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Rule Making Authority</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Compliance Enforcement</a:t>
              </a:r>
              <a:endParaRPr lang="en-US"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6" descr="C:\Documents and Settings\mindyspring\Local Settings\Temporary Internet Files\Content.IE5\AAZT1RUN\MC900349411[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66221" y="1400628"/>
            <a:ext cx="5074322" cy="394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4419" y="365125"/>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47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4965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9373</TotalTime>
  <Words>2427</Words>
  <Application>Microsoft Office PowerPoint</Application>
  <PresentationFormat>Widescreen</PresentationFormat>
  <Paragraphs>300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Wingdings</vt:lpstr>
      <vt:lpstr>Office Theme</vt:lpstr>
      <vt:lpstr>PowerPoint Presentation</vt:lpstr>
      <vt:lpstr>Presentation Objectives</vt:lpstr>
      <vt:lpstr>Interstate Compact for Adult Offender Supervision</vt:lpstr>
      <vt:lpstr>Purpose of ICAOS</vt:lpstr>
      <vt:lpstr>PowerPoint Presentation</vt:lpstr>
      <vt:lpstr>Interstate Compact Legislation</vt:lpstr>
      <vt:lpstr>Authority to Regulate</vt:lpstr>
      <vt:lpstr>National Governing Body</vt:lpstr>
      <vt:lpstr>PowerPoint Presentation</vt:lpstr>
      <vt:lpstr>PowerPoint Presentation</vt:lpstr>
      <vt:lpstr>What Triggers the ICAOS?</vt:lpstr>
      <vt:lpstr>Compact Supervision Elements</vt:lpstr>
      <vt:lpstr>Submit request within 120 calendar days prior to release date   Sending state shall notify receiving state if:</vt:lpstr>
      <vt:lpstr>Compact Supervision in a Receiving State</vt:lpstr>
      <vt:lpstr>Supervision Goals</vt:lpstr>
      <vt:lpstr>Retaking &amp; Warrants</vt:lpstr>
      <vt:lpstr>Retaking &amp; Warrants</vt:lpstr>
      <vt:lpstr>Common Challenges</vt:lpstr>
      <vt:lpstr>Be Part of the Solution!</vt:lpstr>
      <vt:lpstr>ICAOS Resources: www.interstatecompact.org</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343</cp:revision>
  <dcterms:created xsi:type="dcterms:W3CDTF">2019-11-01T07:33:21Z</dcterms:created>
  <dcterms:modified xsi:type="dcterms:W3CDTF">2022-01-28T14:27:25Z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