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4" r:id="rId3"/>
    <p:sldId id="263" r:id="rId4"/>
    <p:sldId id="565" r:id="rId5"/>
    <p:sldId id="286" r:id="rId6"/>
    <p:sldId id="273" r:id="rId7"/>
    <p:sldId id="289" r:id="rId8"/>
    <p:sldId id="288" r:id="rId9"/>
    <p:sldId id="589" r:id="rId10"/>
    <p:sldId id="287" r:id="rId11"/>
    <p:sldId id="290" r:id="rId12"/>
    <p:sldId id="578" r:id="rId13"/>
    <p:sldId id="298" r:id="rId14"/>
    <p:sldId id="571" r:id="rId15"/>
    <p:sldId id="302" r:id="rId16"/>
    <p:sldId id="573" r:id="rId17"/>
    <p:sldId id="572" r:id="rId18"/>
    <p:sldId id="574" r:id="rId19"/>
    <p:sldId id="580" r:id="rId20"/>
    <p:sldId id="581" r:id="rId21"/>
    <p:sldId id="590" r:id="rId22"/>
    <p:sldId id="299" r:id="rId23"/>
    <p:sldId id="583" r:id="rId24"/>
    <p:sldId id="584" r:id="rId25"/>
    <p:sldId id="300" r:id="rId26"/>
    <p:sldId id="568" r:id="rId27"/>
    <p:sldId id="569" r:id="rId28"/>
    <p:sldId id="567" r:id="rId29"/>
    <p:sldId id="560" r:id="rId30"/>
    <p:sldId id="561" r:id="rId31"/>
    <p:sldId id="591" r:id="rId32"/>
    <p:sldId id="562" r:id="rId33"/>
    <p:sldId id="563" r:id="rId34"/>
    <p:sldId id="564"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guide id="3" pos="7392" userDrawn="1">
          <p15:clr>
            <a:srgbClr val="A4A3A4"/>
          </p15:clr>
        </p15:guide>
        <p15:guide id="4" orient="horz" pos="672" userDrawn="1">
          <p15:clr>
            <a:srgbClr val="A4A3A4"/>
          </p15:clr>
        </p15:guide>
        <p15:guide id="5" orient="horz" pos="216" userDrawn="1">
          <p15:clr>
            <a:srgbClr val="A4A3A4"/>
          </p15:clr>
        </p15:guide>
        <p15:guide id="6"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A20000"/>
    <a:srgbClr val="CD0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45" autoAdjust="0"/>
    <p:restoredTop sz="65971" autoAdjust="0"/>
  </p:normalViewPr>
  <p:slideViewPr>
    <p:cSldViewPr snapToGrid="0">
      <p:cViewPr varScale="1">
        <p:scale>
          <a:sx n="63" d="100"/>
          <a:sy n="63" d="100"/>
        </p:scale>
        <p:origin x="756" y="32"/>
      </p:cViewPr>
      <p:guideLst>
        <p:guide orient="horz" pos="864"/>
        <p:guide pos="288"/>
        <p:guide pos="7392"/>
        <p:guide orient="horz" pos="672"/>
        <p:guide orient="horz" pos="216"/>
        <p:guide orient="horz" pos="3816"/>
      </p:guideLst>
    </p:cSldViewPr>
  </p:slideViewPr>
  <p:notesTextViewPr>
    <p:cViewPr>
      <p:scale>
        <a:sx n="1" d="1"/>
        <a:sy n="1" d="1"/>
      </p:scale>
      <p:origin x="0" y="0"/>
    </p:cViewPr>
  </p:notesTextViewPr>
  <p:notesViewPr>
    <p:cSldViewPr snapToGrid="0">
      <p:cViewPr>
        <p:scale>
          <a:sx n="90" d="100"/>
          <a:sy n="9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34F4B-6E72-4AEC-B6BE-813891EA0335}" type="doc">
      <dgm:prSet loTypeId="urn:diagrams.loki3.com/BracketList+Icon" loCatId="list" qsTypeId="urn:microsoft.com/office/officeart/2005/8/quickstyle/simple1" qsCatId="simple" csTypeId="urn:microsoft.com/office/officeart/2005/8/colors/accent2_5" csCatId="accent2" phldr="1"/>
      <dgm:spPr/>
    </dgm:pt>
    <dgm:pt modelId="{BB1EF740-B57D-4E32-B1DD-EBD881BA5AAB}">
      <dgm:prSet phldrT="[Text]" custT="1"/>
      <dgm:spPr/>
      <dgm:t>
        <a:bodyPr/>
        <a:lstStyle/>
        <a:p>
          <a:r>
            <a:rPr lang="en-US" sz="4000" dirty="0">
              <a:latin typeface="+mj-lt"/>
              <a:cs typeface="Calibri" panose="020F0502020204030204" pitchFamily="34" charset="0"/>
            </a:rPr>
            <a:t>Mandatory</a:t>
          </a:r>
        </a:p>
      </dgm:t>
    </dgm:pt>
    <dgm:pt modelId="{DE44C886-F79C-43A0-888E-6506ECFCBA15}" type="parTrans" cxnId="{6220CA54-83B7-48EA-808F-D8D800E44B16}">
      <dgm:prSet/>
      <dgm:spPr/>
      <dgm:t>
        <a:bodyPr/>
        <a:lstStyle/>
        <a:p>
          <a:endParaRPr lang="en-US"/>
        </a:p>
      </dgm:t>
    </dgm:pt>
    <dgm:pt modelId="{67EF8D8C-DF48-492C-AC79-87C9D7753AF4}" type="sibTrans" cxnId="{6220CA54-83B7-48EA-808F-D8D800E44B16}">
      <dgm:prSet/>
      <dgm:spPr/>
      <dgm:t>
        <a:bodyPr/>
        <a:lstStyle/>
        <a:p>
          <a:endParaRPr lang="en-US"/>
        </a:p>
      </dgm:t>
    </dgm:pt>
    <dgm:pt modelId="{BCA0DE0B-2390-4BB1-9C76-23A225AF602F}">
      <dgm:prSet phldrT="[Text]" custT="1"/>
      <dgm:spPr/>
      <dgm:t>
        <a:bodyPr/>
        <a:lstStyle/>
        <a:p>
          <a:r>
            <a:rPr lang="en-US" sz="4000" dirty="0">
              <a:latin typeface="+mj-lt"/>
              <a:cs typeface="Calibri" panose="020F0502020204030204" pitchFamily="34" charset="0"/>
            </a:rPr>
            <a:t>Discretionary</a:t>
          </a:r>
        </a:p>
      </dgm:t>
    </dgm:pt>
    <dgm:pt modelId="{A68A868B-ACDC-4CFF-912D-A69617C81C3A}" type="parTrans" cxnId="{08C21DA1-7172-449E-98D2-2A201B11AF05}">
      <dgm:prSet/>
      <dgm:spPr/>
      <dgm:t>
        <a:bodyPr/>
        <a:lstStyle/>
        <a:p>
          <a:endParaRPr lang="en-US"/>
        </a:p>
      </dgm:t>
    </dgm:pt>
    <dgm:pt modelId="{01480236-DCD2-4237-A256-B31ED62D25FB}" type="sibTrans" cxnId="{08C21DA1-7172-449E-98D2-2A201B11AF05}">
      <dgm:prSet/>
      <dgm:spPr/>
      <dgm:t>
        <a:bodyPr/>
        <a:lstStyle/>
        <a:p>
          <a:endParaRPr lang="en-US"/>
        </a:p>
      </dgm:t>
    </dgm:pt>
    <dgm:pt modelId="{155ACBC0-E845-4443-9C07-A0110FBCCC8D}">
      <dgm:prSet phldrT="[Text]" custT="1"/>
      <dgm:spPr>
        <a:solidFill>
          <a:srgbClr val="102747"/>
        </a:solidFill>
      </dgm:spPr>
      <dgm:t>
        <a:bodyPr/>
        <a:lstStyle/>
        <a:p>
          <a:r>
            <a:rPr lang="en-US" sz="2400" dirty="0"/>
            <a:t>Resident/Resident Family (88% of Compact Cases)</a:t>
          </a:r>
          <a:endParaRPr lang="en-US" sz="2400" dirty="0">
            <a:latin typeface="Garamond" panose="02020404030301010803" pitchFamily="18" charset="0"/>
            <a:cs typeface="Calibri" panose="020F0502020204030204" pitchFamily="34" charset="0"/>
          </a:endParaRPr>
        </a:p>
      </dgm:t>
    </dgm:pt>
    <dgm:pt modelId="{48A99972-AC66-4FD0-BF12-BF483B96583A}" type="parTrans" cxnId="{A104F60E-4302-4BD5-8867-C1CDBA3F8E80}">
      <dgm:prSet/>
      <dgm:spPr/>
      <dgm:t>
        <a:bodyPr/>
        <a:lstStyle/>
        <a:p>
          <a:endParaRPr lang="en-US"/>
        </a:p>
      </dgm:t>
    </dgm:pt>
    <dgm:pt modelId="{2EE1CD1B-B871-4B5B-BBBA-73FE91116E4B}" type="sibTrans" cxnId="{A104F60E-4302-4BD5-8867-C1CDBA3F8E80}">
      <dgm:prSet/>
      <dgm:spPr/>
      <dgm:t>
        <a:bodyPr/>
        <a:lstStyle/>
        <a:p>
          <a:endParaRPr lang="en-US"/>
        </a:p>
      </dgm:t>
    </dgm:pt>
    <dgm:pt modelId="{1AE21AAD-2656-4E02-A539-B5F46E6DF5E5}">
      <dgm:prSet phldrT="[Text]" custT="1"/>
      <dgm:spPr>
        <a:solidFill>
          <a:schemeClr val="tx1">
            <a:lumMod val="65000"/>
            <a:lumOff val="35000"/>
            <a:alpha val="91000"/>
          </a:schemeClr>
        </a:solidFill>
      </dgm:spPr>
      <dgm:t>
        <a:bodyPr/>
        <a:lstStyle/>
        <a:p>
          <a:r>
            <a:rPr lang="en-US" sz="2400" dirty="0"/>
            <a:t>All Discretionary (12% of Compact Cases)</a:t>
          </a:r>
          <a:endParaRPr lang="en-US" sz="2400" dirty="0">
            <a:latin typeface="Garamond" panose="02020404030301010803" pitchFamily="18" charset="0"/>
            <a:cs typeface="Calibri" panose="020F0502020204030204" pitchFamily="34" charset="0"/>
          </a:endParaRPr>
        </a:p>
      </dgm:t>
    </dgm:pt>
    <dgm:pt modelId="{0B206BC6-D308-41B3-8F89-1F29775DF8C4}" type="parTrans" cxnId="{841101AB-2397-4833-96C9-558FA0690CD1}">
      <dgm:prSet/>
      <dgm:spPr/>
      <dgm:t>
        <a:bodyPr/>
        <a:lstStyle/>
        <a:p>
          <a:endParaRPr lang="en-US"/>
        </a:p>
      </dgm:t>
    </dgm:pt>
    <dgm:pt modelId="{6309D9C1-F520-405A-BCBC-6578161BEBA5}" type="sibTrans" cxnId="{841101AB-2397-4833-96C9-558FA0690CD1}">
      <dgm:prSet/>
      <dgm:spPr/>
      <dgm:t>
        <a:bodyPr/>
        <a:lstStyle/>
        <a:p>
          <a:endParaRPr lang="en-US"/>
        </a:p>
      </dgm:t>
    </dgm:pt>
    <dgm:pt modelId="{91C3AE68-411A-4F32-B305-7ABA406D2FAE}">
      <dgm:prSet custT="1"/>
      <dgm:spPr/>
      <dgm:t>
        <a:bodyPr/>
        <a:lstStyle/>
        <a:p>
          <a:r>
            <a:rPr lang="en-US" sz="2400" dirty="0"/>
            <a:t>Military Member/Live with Military Family</a:t>
          </a:r>
        </a:p>
      </dgm:t>
    </dgm:pt>
    <dgm:pt modelId="{4CE6939E-1BB7-4033-A268-75B3F262A571}" type="parTrans" cxnId="{DA417460-43BE-4C61-B639-A0C5775B5D98}">
      <dgm:prSet/>
      <dgm:spPr/>
      <dgm:t>
        <a:bodyPr/>
        <a:lstStyle/>
        <a:p>
          <a:endParaRPr lang="en-US"/>
        </a:p>
      </dgm:t>
    </dgm:pt>
    <dgm:pt modelId="{6005DD39-64DE-41FA-92AA-5E8DD9191688}" type="sibTrans" cxnId="{DA417460-43BE-4C61-B639-A0C5775B5D98}">
      <dgm:prSet/>
      <dgm:spPr/>
      <dgm:t>
        <a:bodyPr/>
        <a:lstStyle/>
        <a:p>
          <a:endParaRPr lang="en-US"/>
        </a:p>
      </dgm:t>
    </dgm:pt>
    <dgm:pt modelId="{0734EA5A-9A11-470E-ABA3-E2A43EE31618}">
      <dgm:prSet custT="1"/>
      <dgm:spPr>
        <a:solidFill>
          <a:schemeClr val="tx1">
            <a:lumMod val="65000"/>
            <a:lumOff val="35000"/>
            <a:alpha val="91000"/>
          </a:schemeClr>
        </a:solidFill>
      </dgm:spPr>
      <dgm:t>
        <a:bodyPr/>
        <a:lstStyle/>
        <a:p>
          <a:r>
            <a:rPr lang="en-US" sz="2400" dirty="0"/>
            <a:t>Common Reasons:  Treatment/School/New Employment opportunities; other verified means support </a:t>
          </a:r>
        </a:p>
      </dgm:t>
    </dgm:pt>
    <dgm:pt modelId="{AAEA76D8-88C1-4A2B-A5EC-3170E9E109A8}" type="parTrans" cxnId="{CB44C4E6-42CE-4A1B-9BB7-02E4F0ABA71E}">
      <dgm:prSet/>
      <dgm:spPr/>
      <dgm:t>
        <a:bodyPr/>
        <a:lstStyle/>
        <a:p>
          <a:endParaRPr lang="en-US"/>
        </a:p>
      </dgm:t>
    </dgm:pt>
    <dgm:pt modelId="{C5FFA291-6253-42DE-81A7-09A55130AC3D}" type="sibTrans" cxnId="{CB44C4E6-42CE-4A1B-9BB7-02E4F0ABA71E}">
      <dgm:prSet/>
      <dgm:spPr/>
      <dgm:t>
        <a:bodyPr/>
        <a:lstStyle/>
        <a:p>
          <a:endParaRPr lang="en-US"/>
        </a:p>
      </dgm:t>
    </dgm:pt>
    <dgm:pt modelId="{42CA1E6E-F7F3-456E-99C7-C0897E7DFA74}">
      <dgm:prSet custT="1"/>
      <dgm:spPr/>
      <dgm:t>
        <a:bodyPr/>
        <a:lstStyle/>
        <a:p>
          <a:r>
            <a:rPr lang="en-US" sz="2400" dirty="0"/>
            <a:t>Military Veteran Receiving Treatment</a:t>
          </a:r>
        </a:p>
      </dgm:t>
    </dgm:pt>
    <dgm:pt modelId="{A7E72436-A030-4937-ADB4-4EABC45CCEDA}" type="parTrans" cxnId="{ECF222F7-1514-4DE0-84ED-436F744A754F}">
      <dgm:prSet/>
      <dgm:spPr/>
    </dgm:pt>
    <dgm:pt modelId="{D33EE467-DB00-4124-81F5-46C25CA72B42}" type="sibTrans" cxnId="{ECF222F7-1514-4DE0-84ED-436F744A754F}">
      <dgm:prSet/>
      <dgm:spPr/>
    </dgm:pt>
    <dgm:pt modelId="{7B558E79-D3B8-410A-B185-6756E0C103B5}">
      <dgm:prSet custT="1"/>
      <dgm:spPr/>
      <dgm:t>
        <a:bodyPr/>
        <a:lstStyle/>
        <a:p>
          <a:r>
            <a:rPr lang="en-US" sz="2400" dirty="0"/>
            <a:t>Employment Transfers (at direction of employer)</a:t>
          </a:r>
        </a:p>
      </dgm:t>
    </dgm:pt>
    <dgm:pt modelId="{356273AF-25D0-44AD-8BC6-2B5D4A14A884}" type="parTrans" cxnId="{AC36E458-2950-4C2D-98CF-412DF2EB8DAB}">
      <dgm:prSet/>
      <dgm:spPr/>
    </dgm:pt>
    <dgm:pt modelId="{02CF0DC7-C1CA-496E-B762-5C62EE502624}" type="sibTrans" cxnId="{AC36E458-2950-4C2D-98CF-412DF2EB8DAB}">
      <dgm:prSet/>
      <dgm:spPr/>
    </dgm:pt>
    <dgm:pt modelId="{0E5DAF06-6848-40E5-8C6D-36D0C5D7906B}">
      <dgm:prSet custT="1"/>
      <dgm:spPr/>
      <dgm:t>
        <a:bodyPr/>
        <a:lstStyle/>
        <a:p>
          <a:r>
            <a:rPr lang="en-US" sz="2400" dirty="0"/>
            <a:t>Other Mandatory (&lt;1% of Compact Cases)</a:t>
          </a:r>
        </a:p>
      </dgm:t>
    </dgm:pt>
    <dgm:pt modelId="{6D5BDD52-E25A-4062-BF69-919BD4B93174}" type="parTrans" cxnId="{7AD6709F-35B5-4038-B55C-1FFE25236D80}">
      <dgm:prSet/>
      <dgm:spPr/>
    </dgm:pt>
    <dgm:pt modelId="{DC4B90B5-EDCF-4803-820F-B01316447F1E}" type="sibTrans" cxnId="{7AD6709F-35B5-4038-B55C-1FFE25236D80}">
      <dgm:prSet/>
      <dgm:spPr/>
    </dgm:pt>
    <dgm:pt modelId="{29CB94DE-8780-4B36-A9E5-B84838929223}" type="pres">
      <dgm:prSet presAssocID="{04634F4B-6E72-4AEC-B6BE-813891EA0335}" presName="Name0" presStyleCnt="0">
        <dgm:presLayoutVars>
          <dgm:dir/>
          <dgm:animLvl val="lvl"/>
          <dgm:resizeHandles val="exact"/>
        </dgm:presLayoutVars>
      </dgm:prSet>
      <dgm:spPr/>
    </dgm:pt>
    <dgm:pt modelId="{8413B99E-1AA1-4F8A-8AAE-4DC9CA630B0B}" type="pres">
      <dgm:prSet presAssocID="{BB1EF740-B57D-4E32-B1DD-EBD881BA5AAB}" presName="linNode" presStyleCnt="0"/>
      <dgm:spPr/>
    </dgm:pt>
    <dgm:pt modelId="{51530CC4-871F-49AA-B7FC-E51D9571F0C9}" type="pres">
      <dgm:prSet presAssocID="{BB1EF740-B57D-4E32-B1DD-EBD881BA5AAB}" presName="parTx" presStyleLbl="revTx" presStyleIdx="0" presStyleCnt="2" custScaleX="131233" custScaleY="91832">
        <dgm:presLayoutVars>
          <dgm:chMax val="1"/>
          <dgm:bulletEnabled val="1"/>
        </dgm:presLayoutVars>
      </dgm:prSet>
      <dgm:spPr/>
    </dgm:pt>
    <dgm:pt modelId="{E4ACD0D4-AB31-4A63-896B-B6CE9B09F508}" type="pres">
      <dgm:prSet presAssocID="{BB1EF740-B57D-4E32-B1DD-EBD881BA5AAB}" presName="bracket" presStyleLbl="parChTrans1D1" presStyleIdx="0" presStyleCnt="2"/>
      <dgm:spPr/>
    </dgm:pt>
    <dgm:pt modelId="{1E989502-F076-437C-B901-E9EF1146A5EB}" type="pres">
      <dgm:prSet presAssocID="{BB1EF740-B57D-4E32-B1DD-EBD881BA5AAB}" presName="spH" presStyleCnt="0"/>
      <dgm:spPr/>
    </dgm:pt>
    <dgm:pt modelId="{34FC7649-8186-49BB-A6D6-B3D4C14AF75F}" type="pres">
      <dgm:prSet presAssocID="{BB1EF740-B57D-4E32-B1DD-EBD881BA5AAB}" presName="desTx" presStyleLbl="node1" presStyleIdx="0" presStyleCnt="2" custScaleX="105075" custScaleY="128803">
        <dgm:presLayoutVars>
          <dgm:bulletEnabled val="1"/>
        </dgm:presLayoutVars>
      </dgm:prSet>
      <dgm:spPr/>
    </dgm:pt>
    <dgm:pt modelId="{74D0CFC2-8EE6-453A-A7AE-5FB8E1D1281C}" type="pres">
      <dgm:prSet presAssocID="{67EF8D8C-DF48-492C-AC79-87C9D7753AF4}" presName="spV" presStyleCnt="0"/>
      <dgm:spPr/>
    </dgm:pt>
    <dgm:pt modelId="{DF297F3D-53BE-4ABE-B6F8-BDFFDEDB738A}" type="pres">
      <dgm:prSet presAssocID="{BCA0DE0B-2390-4BB1-9C76-23A225AF602F}" presName="linNode" presStyleCnt="0"/>
      <dgm:spPr/>
    </dgm:pt>
    <dgm:pt modelId="{553C3B08-6B83-480E-BDDA-975F5DB0441A}" type="pres">
      <dgm:prSet presAssocID="{BCA0DE0B-2390-4BB1-9C76-23A225AF602F}" presName="parTx" presStyleLbl="revTx" presStyleIdx="1" presStyleCnt="2" custScaleX="138097">
        <dgm:presLayoutVars>
          <dgm:chMax val="1"/>
          <dgm:bulletEnabled val="1"/>
        </dgm:presLayoutVars>
      </dgm:prSet>
      <dgm:spPr/>
    </dgm:pt>
    <dgm:pt modelId="{4B5E015C-75F4-4F11-9A25-1900B1A8164A}" type="pres">
      <dgm:prSet presAssocID="{BCA0DE0B-2390-4BB1-9C76-23A225AF602F}" presName="bracket" presStyleLbl="parChTrans1D1" presStyleIdx="1" presStyleCnt="2"/>
      <dgm:spPr/>
    </dgm:pt>
    <dgm:pt modelId="{584E217C-D911-4A8B-909E-9E1B821811DD}" type="pres">
      <dgm:prSet presAssocID="{BCA0DE0B-2390-4BB1-9C76-23A225AF602F}" presName="spH" presStyleCnt="0"/>
      <dgm:spPr/>
    </dgm:pt>
    <dgm:pt modelId="{483FFBBE-F9CB-4367-9E5B-088E5A67382A}" type="pres">
      <dgm:prSet presAssocID="{BCA0DE0B-2390-4BB1-9C76-23A225AF602F}" presName="desTx" presStyleLbl="node1" presStyleIdx="1" presStyleCnt="2" custScaleX="111021" custScaleY="95106">
        <dgm:presLayoutVars>
          <dgm:bulletEnabled val="1"/>
        </dgm:presLayoutVars>
      </dgm:prSet>
      <dgm:spPr/>
    </dgm:pt>
  </dgm:ptLst>
  <dgm:cxnLst>
    <dgm:cxn modelId="{A104F60E-4302-4BD5-8867-C1CDBA3F8E80}" srcId="{BB1EF740-B57D-4E32-B1DD-EBD881BA5AAB}" destId="{155ACBC0-E845-4443-9C07-A0110FBCCC8D}" srcOrd="0" destOrd="0" parTransId="{48A99972-AC66-4FD0-BF12-BF483B96583A}" sibTransId="{2EE1CD1B-B871-4B5B-BBBA-73FE91116E4B}"/>
    <dgm:cxn modelId="{DA417460-43BE-4C61-B639-A0C5775B5D98}" srcId="{0E5DAF06-6848-40E5-8C6D-36D0C5D7906B}" destId="{91C3AE68-411A-4F32-B305-7ABA406D2FAE}" srcOrd="0" destOrd="0" parTransId="{4CE6939E-1BB7-4033-A268-75B3F262A571}" sibTransId="{6005DD39-64DE-41FA-92AA-5E8DD9191688}"/>
    <dgm:cxn modelId="{6220CA54-83B7-48EA-808F-D8D800E44B16}" srcId="{04634F4B-6E72-4AEC-B6BE-813891EA0335}" destId="{BB1EF740-B57D-4E32-B1DD-EBD881BA5AAB}" srcOrd="0" destOrd="0" parTransId="{DE44C886-F79C-43A0-888E-6506ECFCBA15}" sibTransId="{67EF8D8C-DF48-492C-AC79-87C9D7753AF4}"/>
    <dgm:cxn modelId="{AC36E458-2950-4C2D-98CF-412DF2EB8DAB}" srcId="{0E5DAF06-6848-40E5-8C6D-36D0C5D7906B}" destId="{7B558E79-D3B8-410A-B185-6756E0C103B5}" srcOrd="2" destOrd="0" parTransId="{356273AF-25D0-44AD-8BC6-2B5D4A14A884}" sibTransId="{02CF0DC7-C1CA-496E-B762-5C62EE502624}"/>
    <dgm:cxn modelId="{118E1F82-949F-451A-B286-BF0997E0975B}" type="presOf" srcId="{1AE21AAD-2656-4E02-A539-B5F46E6DF5E5}" destId="{483FFBBE-F9CB-4367-9E5B-088E5A67382A}" srcOrd="0" destOrd="0" presId="urn:diagrams.loki3.com/BracketList+Icon"/>
    <dgm:cxn modelId="{7EDF9487-E040-4B9D-9BC7-2634CD22BECA}" type="presOf" srcId="{0734EA5A-9A11-470E-ABA3-E2A43EE31618}" destId="{483FFBBE-F9CB-4367-9E5B-088E5A67382A}" srcOrd="0" destOrd="1" presId="urn:diagrams.loki3.com/BracketList+Icon"/>
    <dgm:cxn modelId="{8E19538C-8796-4B7A-9211-7AE886A9B793}" type="presOf" srcId="{04634F4B-6E72-4AEC-B6BE-813891EA0335}" destId="{29CB94DE-8780-4B36-A9E5-B84838929223}" srcOrd="0" destOrd="0" presId="urn:diagrams.loki3.com/BracketList+Icon"/>
    <dgm:cxn modelId="{30EC0596-CE98-42DB-86A4-3E1927A1058E}" type="presOf" srcId="{0E5DAF06-6848-40E5-8C6D-36D0C5D7906B}" destId="{34FC7649-8186-49BB-A6D6-B3D4C14AF75F}" srcOrd="0" destOrd="1" presId="urn:diagrams.loki3.com/BracketList+Icon"/>
    <dgm:cxn modelId="{7AD6709F-35B5-4038-B55C-1FFE25236D80}" srcId="{BB1EF740-B57D-4E32-B1DD-EBD881BA5AAB}" destId="{0E5DAF06-6848-40E5-8C6D-36D0C5D7906B}" srcOrd="1" destOrd="0" parTransId="{6D5BDD52-E25A-4062-BF69-919BD4B93174}" sibTransId="{DC4B90B5-EDCF-4803-820F-B01316447F1E}"/>
    <dgm:cxn modelId="{08C21DA1-7172-449E-98D2-2A201B11AF05}" srcId="{04634F4B-6E72-4AEC-B6BE-813891EA0335}" destId="{BCA0DE0B-2390-4BB1-9C76-23A225AF602F}" srcOrd="1" destOrd="0" parTransId="{A68A868B-ACDC-4CFF-912D-A69617C81C3A}" sibTransId="{01480236-DCD2-4237-A256-B31ED62D25FB}"/>
    <dgm:cxn modelId="{841101AB-2397-4833-96C9-558FA0690CD1}" srcId="{BCA0DE0B-2390-4BB1-9C76-23A225AF602F}" destId="{1AE21AAD-2656-4E02-A539-B5F46E6DF5E5}" srcOrd="0" destOrd="0" parTransId="{0B206BC6-D308-41B3-8F89-1F29775DF8C4}" sibTransId="{6309D9C1-F520-405A-BCBC-6578161BEBA5}"/>
    <dgm:cxn modelId="{FABFDBB8-CF75-4D6F-A412-125A872AEEE3}" type="presOf" srcId="{7B558E79-D3B8-410A-B185-6756E0C103B5}" destId="{34FC7649-8186-49BB-A6D6-B3D4C14AF75F}" srcOrd="0" destOrd="4" presId="urn:diagrams.loki3.com/BracketList+Icon"/>
    <dgm:cxn modelId="{CA6587BC-39AE-4E6C-BAFE-EC45CBDA6510}" type="presOf" srcId="{155ACBC0-E845-4443-9C07-A0110FBCCC8D}" destId="{34FC7649-8186-49BB-A6D6-B3D4C14AF75F}" srcOrd="0" destOrd="0" presId="urn:diagrams.loki3.com/BracketList+Icon"/>
    <dgm:cxn modelId="{D625E1C9-3FC7-4706-8D9E-848CC11F63AE}" type="presOf" srcId="{BCA0DE0B-2390-4BB1-9C76-23A225AF602F}" destId="{553C3B08-6B83-480E-BDDA-975F5DB0441A}" srcOrd="0" destOrd="0" presId="urn:diagrams.loki3.com/BracketList+Icon"/>
    <dgm:cxn modelId="{4696D1DF-3B6A-4EC2-B6AF-C46B2E636035}" type="presOf" srcId="{91C3AE68-411A-4F32-B305-7ABA406D2FAE}" destId="{34FC7649-8186-49BB-A6D6-B3D4C14AF75F}" srcOrd="0" destOrd="2" presId="urn:diagrams.loki3.com/BracketList+Icon"/>
    <dgm:cxn modelId="{CA1D7BE1-1E2D-4E05-B780-FE5A156BBC75}" type="presOf" srcId="{BB1EF740-B57D-4E32-B1DD-EBD881BA5AAB}" destId="{51530CC4-871F-49AA-B7FC-E51D9571F0C9}" srcOrd="0" destOrd="0" presId="urn:diagrams.loki3.com/BracketList+Icon"/>
    <dgm:cxn modelId="{CB44C4E6-42CE-4A1B-9BB7-02E4F0ABA71E}" srcId="{BCA0DE0B-2390-4BB1-9C76-23A225AF602F}" destId="{0734EA5A-9A11-470E-ABA3-E2A43EE31618}" srcOrd="1" destOrd="0" parTransId="{AAEA76D8-88C1-4A2B-A5EC-3170E9E109A8}" sibTransId="{C5FFA291-6253-42DE-81A7-09A55130AC3D}"/>
    <dgm:cxn modelId="{402C2DF1-FA26-4A07-9921-A91DDC62198E}" type="presOf" srcId="{42CA1E6E-F7F3-456E-99C7-C0897E7DFA74}" destId="{34FC7649-8186-49BB-A6D6-B3D4C14AF75F}" srcOrd="0" destOrd="3" presId="urn:diagrams.loki3.com/BracketList+Icon"/>
    <dgm:cxn modelId="{ECF222F7-1514-4DE0-84ED-436F744A754F}" srcId="{0E5DAF06-6848-40E5-8C6D-36D0C5D7906B}" destId="{42CA1E6E-F7F3-456E-99C7-C0897E7DFA74}" srcOrd="1" destOrd="0" parTransId="{A7E72436-A030-4937-ADB4-4EABC45CCEDA}" sibTransId="{D33EE467-DB00-4124-81F5-46C25CA72B42}"/>
    <dgm:cxn modelId="{1CB7BDD3-2C2E-45B0-B730-D4E46681ADC6}" type="presParOf" srcId="{29CB94DE-8780-4B36-A9E5-B84838929223}" destId="{8413B99E-1AA1-4F8A-8AAE-4DC9CA630B0B}" srcOrd="0" destOrd="0" presId="urn:diagrams.loki3.com/BracketList+Icon"/>
    <dgm:cxn modelId="{CC327B3E-DA46-4FC4-9106-7C2C6D0FE712}" type="presParOf" srcId="{8413B99E-1AA1-4F8A-8AAE-4DC9CA630B0B}" destId="{51530CC4-871F-49AA-B7FC-E51D9571F0C9}" srcOrd="0" destOrd="0" presId="urn:diagrams.loki3.com/BracketList+Icon"/>
    <dgm:cxn modelId="{A9723006-DEA8-430A-9029-7C30D3B237EE}" type="presParOf" srcId="{8413B99E-1AA1-4F8A-8AAE-4DC9CA630B0B}" destId="{E4ACD0D4-AB31-4A63-896B-B6CE9B09F508}" srcOrd="1" destOrd="0" presId="urn:diagrams.loki3.com/BracketList+Icon"/>
    <dgm:cxn modelId="{8C56CB82-100F-4021-9E85-3FFC62747201}" type="presParOf" srcId="{8413B99E-1AA1-4F8A-8AAE-4DC9CA630B0B}" destId="{1E989502-F076-437C-B901-E9EF1146A5EB}" srcOrd="2" destOrd="0" presId="urn:diagrams.loki3.com/BracketList+Icon"/>
    <dgm:cxn modelId="{96982B2B-373D-42A8-BAAE-A5668D32D049}" type="presParOf" srcId="{8413B99E-1AA1-4F8A-8AAE-4DC9CA630B0B}" destId="{34FC7649-8186-49BB-A6D6-B3D4C14AF75F}" srcOrd="3" destOrd="0" presId="urn:diagrams.loki3.com/BracketList+Icon"/>
    <dgm:cxn modelId="{9404D16A-03DA-4A31-8653-490E154D3217}" type="presParOf" srcId="{29CB94DE-8780-4B36-A9E5-B84838929223}" destId="{74D0CFC2-8EE6-453A-A7AE-5FB8E1D1281C}" srcOrd="1" destOrd="0" presId="urn:diagrams.loki3.com/BracketList+Icon"/>
    <dgm:cxn modelId="{25C6178E-9F22-428F-9AB2-409A76826076}" type="presParOf" srcId="{29CB94DE-8780-4B36-A9E5-B84838929223}" destId="{DF297F3D-53BE-4ABE-B6F8-BDFFDEDB738A}" srcOrd="2" destOrd="0" presId="urn:diagrams.loki3.com/BracketList+Icon"/>
    <dgm:cxn modelId="{DD444320-418A-4CBB-B607-5EE74AA4FB25}" type="presParOf" srcId="{DF297F3D-53BE-4ABE-B6F8-BDFFDEDB738A}" destId="{553C3B08-6B83-480E-BDDA-975F5DB0441A}" srcOrd="0" destOrd="0" presId="urn:diagrams.loki3.com/BracketList+Icon"/>
    <dgm:cxn modelId="{D2CC341F-88A7-4B62-BAC9-361E507B06C5}" type="presParOf" srcId="{DF297F3D-53BE-4ABE-B6F8-BDFFDEDB738A}" destId="{4B5E015C-75F4-4F11-9A25-1900B1A8164A}" srcOrd="1" destOrd="0" presId="urn:diagrams.loki3.com/BracketList+Icon"/>
    <dgm:cxn modelId="{6B192B5A-F850-4799-B6DA-29F2E939E55F}" type="presParOf" srcId="{DF297F3D-53BE-4ABE-B6F8-BDFFDEDB738A}" destId="{584E217C-D911-4A8B-909E-9E1B821811DD}" srcOrd="2" destOrd="0" presId="urn:diagrams.loki3.com/BracketList+Icon"/>
    <dgm:cxn modelId="{D6F53723-CC78-4349-9800-9B428B151FAC}" type="presParOf" srcId="{DF297F3D-53BE-4ABE-B6F8-BDFFDEDB738A}" destId="{483FFBBE-F9CB-4367-9E5B-088E5A67382A}"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30CC4-871F-49AA-B7FC-E51D9571F0C9}">
      <dsp:nvSpPr>
        <dsp:cNvPr id="0" name=""/>
        <dsp:cNvSpPr/>
      </dsp:nvSpPr>
      <dsp:spPr>
        <a:xfrm>
          <a:off x="494" y="1753332"/>
          <a:ext cx="3398421" cy="249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marL="0" lvl="0" indent="0" algn="r" defTabSz="1778000">
            <a:lnSpc>
              <a:spcPct val="90000"/>
            </a:lnSpc>
            <a:spcBef>
              <a:spcPct val="0"/>
            </a:spcBef>
            <a:spcAft>
              <a:spcPct val="35000"/>
            </a:spcAft>
            <a:buNone/>
          </a:pPr>
          <a:r>
            <a:rPr lang="en-US" sz="4000" kern="1200" dirty="0">
              <a:latin typeface="+mj-lt"/>
              <a:cs typeface="Calibri" panose="020F0502020204030204" pitchFamily="34" charset="0"/>
            </a:rPr>
            <a:t>Mandatory</a:t>
          </a:r>
        </a:p>
      </dsp:txBody>
      <dsp:txXfrm>
        <a:off x="494" y="1753332"/>
        <a:ext cx="3398421" cy="249768"/>
      </dsp:txXfrm>
    </dsp:sp>
    <dsp:sp modelId="{E4ACD0D4-AB31-4A63-896B-B6CE9B09F508}">
      <dsp:nvSpPr>
        <dsp:cNvPr id="0" name=""/>
        <dsp:cNvSpPr/>
      </dsp:nvSpPr>
      <dsp:spPr>
        <a:xfrm>
          <a:off x="3398916" y="893820"/>
          <a:ext cx="517921" cy="1968794"/>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FC7649-8186-49BB-A6D6-B3D4C14AF75F}">
      <dsp:nvSpPr>
        <dsp:cNvPr id="0" name=""/>
        <dsp:cNvSpPr/>
      </dsp:nvSpPr>
      <dsp:spPr>
        <a:xfrm>
          <a:off x="4124007" y="610284"/>
          <a:ext cx="7401206" cy="2535866"/>
        </a:xfrm>
        <a:prstGeom prst="rect">
          <a:avLst/>
        </a:prstGeom>
        <a:solidFill>
          <a:srgbClr val="102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Resident/Resident Family (88% of Compact Cases)</a:t>
          </a:r>
          <a:endParaRPr lang="en-US" sz="2400" kern="1200" dirty="0">
            <a:latin typeface="Garamond" panose="02020404030301010803" pitchFamily="18"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t>Other Mandatory (&lt;1% of Compact Cases)</a:t>
          </a:r>
        </a:p>
        <a:p>
          <a:pPr marL="457200" lvl="2" indent="-228600" algn="l" defTabSz="1066800">
            <a:lnSpc>
              <a:spcPct val="90000"/>
            </a:lnSpc>
            <a:spcBef>
              <a:spcPct val="0"/>
            </a:spcBef>
            <a:spcAft>
              <a:spcPct val="15000"/>
            </a:spcAft>
            <a:buChar char="•"/>
          </a:pPr>
          <a:r>
            <a:rPr lang="en-US" sz="2400" kern="1200" dirty="0"/>
            <a:t>Military Member/Live with Military Family</a:t>
          </a:r>
        </a:p>
        <a:p>
          <a:pPr marL="457200" lvl="2" indent="-228600" algn="l" defTabSz="1066800">
            <a:lnSpc>
              <a:spcPct val="90000"/>
            </a:lnSpc>
            <a:spcBef>
              <a:spcPct val="0"/>
            </a:spcBef>
            <a:spcAft>
              <a:spcPct val="15000"/>
            </a:spcAft>
            <a:buChar char="•"/>
          </a:pPr>
          <a:r>
            <a:rPr lang="en-US" sz="2400" kern="1200" dirty="0"/>
            <a:t>Military Veteran Receiving Treatment</a:t>
          </a:r>
        </a:p>
        <a:p>
          <a:pPr marL="457200" lvl="2" indent="-228600" algn="l" defTabSz="1066800">
            <a:lnSpc>
              <a:spcPct val="90000"/>
            </a:lnSpc>
            <a:spcBef>
              <a:spcPct val="0"/>
            </a:spcBef>
            <a:spcAft>
              <a:spcPct val="15000"/>
            </a:spcAft>
            <a:buChar char="•"/>
          </a:pPr>
          <a:r>
            <a:rPr lang="en-US" sz="2400" kern="1200" dirty="0"/>
            <a:t>Employment Transfers (at direction of employer)</a:t>
          </a:r>
        </a:p>
      </dsp:txBody>
      <dsp:txXfrm>
        <a:off x="4124007" y="610284"/>
        <a:ext cx="7401206" cy="2535866"/>
      </dsp:txXfrm>
    </dsp:sp>
    <dsp:sp modelId="{553C3B08-6B83-480E-BDDA-975F5DB0441A}">
      <dsp:nvSpPr>
        <dsp:cNvPr id="0" name=""/>
        <dsp:cNvSpPr/>
      </dsp:nvSpPr>
      <dsp:spPr>
        <a:xfrm>
          <a:off x="494" y="3380676"/>
          <a:ext cx="3401251" cy="729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marL="0" lvl="0" indent="0" algn="r" defTabSz="1778000">
            <a:lnSpc>
              <a:spcPct val="90000"/>
            </a:lnSpc>
            <a:spcBef>
              <a:spcPct val="0"/>
            </a:spcBef>
            <a:spcAft>
              <a:spcPct val="35000"/>
            </a:spcAft>
            <a:buNone/>
          </a:pPr>
          <a:r>
            <a:rPr lang="en-US" sz="4000" kern="1200" dirty="0">
              <a:latin typeface="+mj-lt"/>
              <a:cs typeface="Calibri" panose="020F0502020204030204" pitchFamily="34" charset="0"/>
            </a:rPr>
            <a:t>Discretionary</a:t>
          </a:r>
        </a:p>
      </dsp:txBody>
      <dsp:txXfrm>
        <a:off x="494" y="3380676"/>
        <a:ext cx="3401251" cy="729411"/>
      </dsp:txXfrm>
    </dsp:sp>
    <dsp:sp modelId="{4B5E015C-75F4-4F11-9A25-1900B1A8164A}">
      <dsp:nvSpPr>
        <dsp:cNvPr id="0" name=""/>
        <dsp:cNvSpPr/>
      </dsp:nvSpPr>
      <dsp:spPr>
        <a:xfrm>
          <a:off x="3401745" y="3164132"/>
          <a:ext cx="492588" cy="1162500"/>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3FFBBE-F9CB-4367-9E5B-088E5A67382A}">
      <dsp:nvSpPr>
        <dsp:cNvPr id="0" name=""/>
        <dsp:cNvSpPr/>
      </dsp:nvSpPr>
      <dsp:spPr>
        <a:xfrm>
          <a:off x="4091370" y="3192578"/>
          <a:ext cx="7437526" cy="1105607"/>
        </a:xfrm>
        <a:prstGeom prst="rect">
          <a:avLst/>
        </a:prstGeom>
        <a:solidFill>
          <a:schemeClr val="tx1">
            <a:lumMod val="65000"/>
            <a:lumOff val="35000"/>
            <a:alpha val="9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All Discretionary (12% of Compact Cases)</a:t>
          </a:r>
          <a:endParaRPr lang="en-US" sz="2400" kern="1200" dirty="0">
            <a:latin typeface="Garamond" panose="02020404030301010803" pitchFamily="18"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t>Common Reasons:  Treatment/School/New Employment opportunities; other verified means support </a:t>
          </a:r>
        </a:p>
      </dsp:txBody>
      <dsp:txXfrm>
        <a:off x="4091370" y="3192578"/>
        <a:ext cx="7437526" cy="1105607"/>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94D7-89D9-44DF-8EC4-339EC9FF5C1D}"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79EED-C460-4751-8E52-D18C6054A4B8}" type="slidenum">
              <a:rPr lang="en-US" smtClean="0"/>
              <a:t>‹#›</a:t>
            </a:fld>
            <a:endParaRPr lang="en-US"/>
          </a:p>
        </p:txBody>
      </p:sp>
    </p:spTree>
    <p:extLst>
      <p:ext uri="{BB962C8B-B14F-4D97-AF65-F5344CB8AC3E}">
        <p14:creationId xmlns:p14="http://schemas.microsoft.com/office/powerpoint/2010/main" val="1493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Legal Community</a:t>
            </a: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a:t>
            </a:r>
            <a:r>
              <a:rPr lang="en-US" baseline="0" dirty="0"/>
              <a:t> made up of the states, DC, US Virgin Islands and PR .The Commission has rule making authority and the authority to enforce compliance upon its members</a:t>
            </a:r>
            <a:endParaRPr lang="en-US"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7896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0938"/>
            <a:ext cx="5486400" cy="3086100"/>
          </a:xfrm>
        </p:spPr>
      </p:sp>
      <p:sp>
        <p:nvSpPr>
          <p:cNvPr id="3" name="Notes Placeholder 2"/>
          <p:cNvSpPr>
            <a:spLocks noGrp="1"/>
          </p:cNvSpPr>
          <p:nvPr>
            <p:ph type="body" idx="1"/>
          </p:nvPr>
        </p:nvSpPr>
        <p:spPr/>
        <p:txBody>
          <a:bodyPr/>
          <a:lstStyle/>
          <a:p>
            <a:r>
              <a:rPr lang="en-US" dirty="0"/>
              <a:t>ICAOS’s goals are to maintain supervision through</a:t>
            </a:r>
            <a:r>
              <a:rPr lang="en-US" baseline="0" dirty="0"/>
              <a:t> a defined transfer process where it is recognized the best likelihood for success resides in another state: </a:t>
            </a:r>
          </a:p>
          <a:p>
            <a:r>
              <a:rPr lang="en-US" baseline="0" dirty="0"/>
              <a:t>family, treatment, work, education, etc.</a:t>
            </a:r>
          </a:p>
          <a:p>
            <a:r>
              <a:rPr lang="en-US" baseline="0" dirty="0"/>
              <a:t> </a:t>
            </a:r>
            <a:r>
              <a:rPr lang="en-US" dirty="0"/>
              <a:t> </a:t>
            </a:r>
          </a:p>
          <a:p>
            <a:r>
              <a:rPr lang="en-US" dirty="0"/>
              <a:t>Transfer does not allow a person to evade the conditions and expectations of the Court or Board of Parole; adult</a:t>
            </a:r>
            <a:r>
              <a:rPr lang="en-US" baseline="0" dirty="0"/>
              <a:t> offenders must agree to any conditions imposed by the sentencing state and the state in which they are transferring to</a:t>
            </a:r>
          </a:p>
          <a:p>
            <a:endParaRPr lang="en-US" baseline="0" dirty="0"/>
          </a:p>
          <a:p>
            <a:r>
              <a:rPr lang="en-US" baseline="0" dirty="0"/>
              <a:t>Receiving states must treat compact offenders as they would their own upon the transfer of supervision responsibilities which under the compact.</a:t>
            </a:r>
          </a:p>
          <a:p>
            <a:r>
              <a:rPr lang="en-US" baseline="0" dirty="0"/>
              <a:t>  </a:t>
            </a:r>
            <a:endParaRPr lang="en-US" dirty="0"/>
          </a:p>
          <a:p>
            <a:r>
              <a:rPr lang="en-US" dirty="0"/>
              <a:t>ICAOS </a:t>
            </a:r>
            <a:r>
              <a:rPr lang="en-US" baseline="0" dirty="0"/>
              <a:t>also creates a mechanism to return the person to the sending state if they violate the terms of their supervision and supervised release, probation or parole should be revoked</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17490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Pursuant to Rule 2.110, an offender, subject to supervision who is relocating to another state must request transfer of supervision through the interstate compact.  Therefore, a court cannot order or direct a covered offender to leave a state and relocate to another state unless such relocation is done in accordance with the Compact and its rules.  </a:t>
            </a:r>
          </a:p>
          <a:p>
            <a:r>
              <a:rPr lang="en-US" sz="1200" b="0" i="0" kern="1200" dirty="0">
                <a:solidFill>
                  <a:schemeClr val="tx1"/>
                </a:solidFill>
                <a:effectLst/>
                <a:latin typeface="+mn-lt"/>
                <a:ea typeface="+mn-ea"/>
                <a:cs typeface="+mn-cs"/>
              </a:rPr>
              <a:t>An offender who is not eligible for transfer under this Compact is not subject to these rules and remains subject to the laws and regulations of the state responsible for the offender’s supervision.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111816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a:t>
            </a:r>
            <a:r>
              <a:rPr lang="en-US" baseline="0" dirty="0"/>
              <a:t> offender subject to community supervision (probation and parole) qualify, the qualifying criteria include those offenders who commit a felony or specific </a:t>
            </a:r>
            <a:r>
              <a:rPr lang="en-US" baseline="0" dirty="0" err="1"/>
              <a:t>misd</a:t>
            </a:r>
            <a:r>
              <a:rPr lang="en-US" baseline="0" dirty="0"/>
              <a:t> (</a:t>
            </a:r>
            <a:r>
              <a:rPr lang="en-US" sz="1200" kern="1200" dirty="0">
                <a:solidFill>
                  <a:schemeClr val="tx1"/>
                </a:solidFill>
                <a:effectLst/>
                <a:latin typeface="+mn-lt"/>
                <a:ea typeface="+mn-ea"/>
                <a:cs typeface="+mn-cs"/>
              </a:rPr>
              <a:t>Person to Person or threat of harm, DUI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or subsequent), and Sex Offender)</a:t>
            </a:r>
            <a:r>
              <a:rPr lang="en-US" sz="1200" kern="1200" baseline="0" dirty="0">
                <a:solidFill>
                  <a:schemeClr val="tx1"/>
                </a:solidFill>
                <a:effectLst/>
                <a:latin typeface="+mn-lt"/>
                <a:ea typeface="+mn-ea"/>
                <a:cs typeface="+mn-cs"/>
              </a:rPr>
              <a:t> who intend to remain in another state for more than 45 consecutive days.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must be subject</a:t>
            </a:r>
            <a:r>
              <a:rPr lang="en-US" sz="1200" kern="1200" baseline="0" dirty="0">
                <a:solidFill>
                  <a:schemeClr val="tx1"/>
                </a:solidFill>
                <a:effectLst/>
                <a:latin typeface="+mn-lt"/>
                <a:ea typeface="+mn-ea"/>
                <a:cs typeface="+mn-cs"/>
              </a:rPr>
              <a:t> to supervision which is defined as regulations or conditions imposed on the offender that require monitoring by some authority (which could include the courts.)  Compact eligibility does not include those subject to merely </a:t>
            </a:r>
            <a:r>
              <a:rPr lang="en-US" sz="1200" kern="1200" dirty="0">
                <a:solidFill>
                  <a:schemeClr val="tx1"/>
                </a:solidFill>
                <a:effectLst/>
                <a:latin typeface="+mn-lt"/>
                <a:ea typeface="+mn-ea"/>
                <a:cs typeface="+mn-cs"/>
              </a:rPr>
              <a:t>monetary obligations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Deferred sentencing when an offender has given up right to trial and found guilty are eligible for transfer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1636948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baseline="0" dirty="0"/>
              <a:t>Other misdemeanants can be transferred as discretionary transfers and acceptance is at discretion of the receiving state</a:t>
            </a:r>
          </a:p>
        </p:txBody>
      </p:sp>
      <p:sp>
        <p:nvSpPr>
          <p:cNvPr id="4" name="Slide Number Placeholder 3"/>
          <p:cNvSpPr>
            <a:spLocks noGrp="1"/>
          </p:cNvSpPr>
          <p:nvPr>
            <p:ph type="sldNum" sz="quarter" idx="5"/>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62837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eligibility criteria for transfer must illustrate that relocating to another state is o</a:t>
            </a:r>
            <a:r>
              <a:rPr lang="en-US" dirty="0"/>
              <a:t>ffender’s best chance for success.  Offenders</a:t>
            </a:r>
            <a:r>
              <a:rPr lang="en-US" baseline="0" dirty="0"/>
              <a:t> must have a good plan, not be in violation status in the sending state and most have ties to the receiving state as being a resident (living in that state prior to committing their offense) or have family support.  </a:t>
            </a:r>
          </a:p>
          <a:p>
            <a:endParaRPr lang="en-US" baseline="0" dirty="0"/>
          </a:p>
          <a:p>
            <a:r>
              <a:rPr lang="en-US" dirty="0"/>
              <a:t>As clearly stated in case law,</a:t>
            </a:r>
            <a:r>
              <a:rPr lang="en-US" baseline="0" dirty="0"/>
              <a:t> no convicted person has a right to server his or her sentence in another state.  </a:t>
            </a:r>
          </a:p>
          <a:p>
            <a:endParaRPr lang="en-US" baseline="0" dirty="0"/>
          </a:p>
          <a:p>
            <a:r>
              <a:rPr lang="en-US" baseline="0" dirty="0"/>
              <a:t>It’s imperative offender’s understand this when allowed to transfer and that the compact is established to provide a legal mechanism for the offender to live and be supervised in a receiving state, not be an obstacle. </a:t>
            </a:r>
            <a:r>
              <a:rPr lang="en-US" dirty="0"/>
              <a:t> </a:t>
            </a:r>
          </a:p>
        </p:txBody>
      </p:sp>
      <p:sp>
        <p:nvSpPr>
          <p:cNvPr id="4" name="Slide Number Placeholder 3"/>
          <p:cNvSpPr>
            <a:spLocks noGrp="1"/>
          </p:cNvSpPr>
          <p:nvPr>
            <p:ph type="sldNum" sz="quarter" idx="5"/>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115569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Resident</a:t>
            </a:r>
            <a:r>
              <a:rPr lang="en-US" sz="1200" b="0" i="0" kern="1200" dirty="0">
                <a:solidFill>
                  <a:schemeClr val="tx1"/>
                </a:solidFill>
                <a:effectLst/>
                <a:latin typeface="+mn-lt"/>
                <a:ea typeface="+mn-ea"/>
                <a:cs typeface="+mn-cs"/>
              </a:rPr>
              <a:t> – means a person who</a:t>
            </a:r>
          </a:p>
          <a:p>
            <a:r>
              <a:rPr lang="en-US" sz="1200" b="0" i="0" kern="1200" dirty="0">
                <a:solidFill>
                  <a:schemeClr val="tx1"/>
                </a:solidFill>
                <a:effectLst/>
                <a:latin typeface="+mn-lt"/>
                <a:ea typeface="+mn-ea"/>
                <a:cs typeface="+mn-cs"/>
              </a:rPr>
              <a:t>has continuously inhabited a state for at least </a:t>
            </a:r>
            <a:r>
              <a:rPr lang="en-US" sz="1200" b="0" i="0" u="sng" kern="1200" dirty="0">
                <a:solidFill>
                  <a:schemeClr val="tx1"/>
                </a:solidFill>
                <a:effectLst/>
                <a:latin typeface="+mn-lt"/>
                <a:ea typeface="+mn-ea"/>
                <a:cs typeface="+mn-cs"/>
              </a:rPr>
              <a:t>1 year prior to the commission of the offense </a:t>
            </a:r>
            <a:r>
              <a:rPr lang="en-US" sz="1200" b="0" i="0" kern="1200" dirty="0">
                <a:solidFill>
                  <a:schemeClr val="tx1"/>
                </a:solidFill>
                <a:effectLst/>
                <a:latin typeface="+mn-lt"/>
                <a:ea typeface="+mn-ea"/>
                <a:cs typeface="+mn-cs"/>
              </a:rPr>
              <a:t>for which the offender is under supervision; and</a:t>
            </a:r>
          </a:p>
          <a:p>
            <a:r>
              <a:rPr lang="en-US" sz="1200" b="0" i="0" kern="1200" dirty="0">
                <a:solidFill>
                  <a:schemeClr val="tx1"/>
                </a:solidFill>
                <a:effectLst/>
                <a:latin typeface="+mn-lt"/>
                <a:ea typeface="+mn-ea"/>
                <a:cs typeface="+mn-cs"/>
              </a:rPr>
              <a:t>intends that such state shall be the person’s principal place of residence; and</a:t>
            </a:r>
          </a:p>
          <a:p>
            <a:r>
              <a:rPr lang="en-US" sz="1200" b="0" i="0" kern="1200" dirty="0">
                <a:solidFill>
                  <a:schemeClr val="tx1"/>
                </a:solidFill>
                <a:effectLst/>
                <a:latin typeface="+mn-lt"/>
                <a:ea typeface="+mn-ea"/>
                <a:cs typeface="+mn-cs"/>
              </a:rPr>
              <a:t>has not, unless incarcerated or on active military deployment, remained in another state or states for a continuous period of 6 months or more with the intent to establish a new principal place of residence.</a:t>
            </a:r>
          </a:p>
          <a:p>
            <a:r>
              <a:rPr lang="en-US" sz="1200" b="1" i="0" kern="1200" dirty="0">
                <a:solidFill>
                  <a:schemeClr val="tx1"/>
                </a:solidFill>
                <a:effectLst/>
                <a:latin typeface="+mn-lt"/>
                <a:ea typeface="+mn-ea"/>
                <a:cs typeface="+mn-cs"/>
              </a:rPr>
              <a:t>Resident Family</a:t>
            </a:r>
            <a:r>
              <a:rPr lang="en-US" sz="1200" b="0" i="0" kern="1200" dirty="0">
                <a:solidFill>
                  <a:schemeClr val="tx1"/>
                </a:solidFill>
                <a:effectLst/>
                <a:latin typeface="+mn-lt"/>
                <a:ea typeface="+mn-ea"/>
                <a:cs typeface="+mn-cs"/>
              </a:rPr>
              <a:t> – means a </a:t>
            </a:r>
            <a:r>
              <a:rPr lang="en-US" sz="1200" b="0" i="0" u="sng" kern="1200" dirty="0">
                <a:solidFill>
                  <a:schemeClr val="tx1"/>
                </a:solidFill>
                <a:effectLst/>
                <a:latin typeface="+mn-lt"/>
                <a:ea typeface="+mn-ea"/>
                <a:cs typeface="+mn-cs"/>
              </a:rPr>
              <a:t>parent, grandparent, aunt, uncle, adult child, adult sibling, spouse, legal guardian, or step-parent who</a:t>
            </a:r>
          </a:p>
          <a:p>
            <a:r>
              <a:rPr lang="en-US" sz="1200" b="0" i="0" u="sng" kern="1200" dirty="0">
                <a:solidFill>
                  <a:schemeClr val="tx1"/>
                </a:solidFill>
                <a:effectLst/>
                <a:latin typeface="+mn-lt"/>
                <a:ea typeface="+mn-ea"/>
                <a:cs typeface="+mn-cs"/>
              </a:rPr>
              <a:t>has resided in the receiving state for 180 calendar days </a:t>
            </a:r>
            <a:r>
              <a:rPr lang="en-US" sz="1200" b="0" i="0" kern="1200" dirty="0">
                <a:solidFill>
                  <a:schemeClr val="tx1"/>
                </a:solidFill>
                <a:effectLst/>
                <a:latin typeface="+mn-lt"/>
                <a:ea typeface="+mn-ea"/>
                <a:cs typeface="+mn-cs"/>
              </a:rPr>
              <a:t>or longer as of the date of the transfer request; and</a:t>
            </a:r>
          </a:p>
          <a:p>
            <a:r>
              <a:rPr lang="en-US" sz="1200" b="0" i="0" kern="1200" dirty="0">
                <a:solidFill>
                  <a:schemeClr val="tx1"/>
                </a:solidFill>
                <a:effectLst/>
                <a:latin typeface="+mn-lt"/>
                <a:ea typeface="+mn-ea"/>
                <a:cs typeface="+mn-cs"/>
              </a:rPr>
              <a:t>indicates willingness and ability to assist the offender as specified in the plan of supervision.</a:t>
            </a: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169927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Ris</a:t>
            </a:r>
            <a:r>
              <a:rPr lang="en-US" dirty="0"/>
              <a:t> </a:t>
            </a:r>
            <a:r>
              <a:rPr lang="en-US" i="1" dirty="0"/>
              <a:t>Provides temporary permission for offender to be in a receiving state during the investigation.</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17</a:t>
            </a:fld>
            <a:endParaRPr lang="en-US"/>
          </a:p>
        </p:txBody>
      </p:sp>
    </p:spTree>
    <p:extLst>
      <p:ext uri="{BB962C8B-B14F-4D97-AF65-F5344CB8AC3E}">
        <p14:creationId xmlns:p14="http://schemas.microsoft.com/office/powerpoint/2010/main" val="822707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18</a:t>
            </a:fld>
            <a:endParaRPr lang="en-US"/>
          </a:p>
        </p:txBody>
      </p:sp>
    </p:spTree>
    <p:extLst>
      <p:ext uri="{BB962C8B-B14F-4D97-AF65-F5344CB8AC3E}">
        <p14:creationId xmlns:p14="http://schemas.microsoft.com/office/powerpoint/2010/main" val="26172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As a precondition to transfer supervision, ALL offenders must sign the offender application for transfer agreeing to waive extradition from any state.  This is EXTREMELY IMPORTANT as it replaces the need for an extradition hearing in the Receiving State and the need for a Governor's warrant by the Sending State in order to apprehend an offender.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form clearly states, “…I will not resist or fight any effort by any state to return me to the sending</a:t>
            </a:r>
          </a:p>
          <a:p>
            <a:r>
              <a:rPr lang="en-US" sz="1200" kern="1200" dirty="0">
                <a:solidFill>
                  <a:schemeClr val="tx1"/>
                </a:solidFill>
                <a:latin typeface="+mn-lt"/>
                <a:ea typeface="+mn-ea"/>
                <a:cs typeface="+mn-cs"/>
              </a:rPr>
              <a:t>state and I AGREE TO WAIVE ANY RIGHT I MAY HAVE TO EXTRADITION. I WAIVE THIS RIGHT FREELY,</a:t>
            </a:r>
          </a:p>
          <a:p>
            <a:r>
              <a:rPr lang="en-US" sz="1200" kern="1200" dirty="0">
                <a:solidFill>
                  <a:schemeClr val="tx1"/>
                </a:solidFill>
                <a:latin typeface="+mn-lt"/>
                <a:ea typeface="+mn-ea"/>
                <a:cs typeface="+mn-cs"/>
              </a:rPr>
              <a:t>VOLUNTARILY AND INTELLIGENTLY.”</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Learn about how the compact’s function, what authority the compact rules have and implications for not complying with the compact requirements</a:t>
            </a:r>
          </a:p>
          <a:p>
            <a:pPr marL="171450" indent="-171450">
              <a:buFont typeface="Arial" panose="020B0604020202020204" pitchFamily="34" charset="0"/>
              <a:buChar char="•"/>
            </a:pPr>
            <a:r>
              <a:rPr lang="en-US" baseline="0" dirty="0"/>
              <a:t>What are the specific functions of ICAOS</a:t>
            </a:r>
          </a:p>
          <a:p>
            <a:pPr marL="171450" indent="-171450">
              <a:buFont typeface="Arial" panose="020B0604020202020204" pitchFamily="34" charset="0"/>
              <a:buChar char="•"/>
            </a:pPr>
            <a:r>
              <a:rPr lang="en-US" baseline="0" dirty="0"/>
              <a:t>who is required to be transferred through the compacts</a:t>
            </a:r>
          </a:p>
          <a:p>
            <a:pPr marL="171450" indent="-171450">
              <a:buFont typeface="Arial" panose="020B0604020202020204" pitchFamily="34" charset="0"/>
              <a:buChar char="•"/>
            </a:pPr>
            <a:r>
              <a:rPr lang="en-US" baseline="0" dirty="0"/>
              <a:t>high level look at states’ responsibilities and </a:t>
            </a:r>
          </a:p>
          <a:p>
            <a:pPr marL="171450" indent="-171450">
              <a:buFont typeface="Arial" panose="020B0604020202020204" pitchFamily="34" charset="0"/>
              <a:buChar char="•"/>
            </a:pPr>
            <a:r>
              <a:rPr lang="en-US" baseline="0" dirty="0"/>
              <a:t>what resources available to help answer questions regarding compact cases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381059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253394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1206010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allowed</a:t>
            </a:r>
            <a:r>
              <a:rPr lang="en-US" baseline="0" dirty="0"/>
              <a:t> to transfer, receiving states have to provide supervision consistently in how they would supervised an offender sentenced in the receiving state.  Although most states fulfill this requirement well under the compact requirements, it can be a training issue for stakeholders involved in supervision decisions or rehabilitation programs.</a:t>
            </a:r>
          </a:p>
          <a:p>
            <a:endParaRPr lang="en-US" baseline="0" dirty="0"/>
          </a:p>
          <a:p>
            <a:r>
              <a:rPr lang="en-US" sz="1200" b="0" i="0" kern="1200" dirty="0">
                <a:solidFill>
                  <a:schemeClr val="tx1"/>
                </a:solidFill>
                <a:effectLst/>
                <a:latin typeface="+mn-lt"/>
                <a:ea typeface="+mn-ea"/>
                <a:cs typeface="+mn-cs"/>
              </a:rPr>
              <a:t>Rule 4.101 requires a receiving state to supervise transferred offenders as it would in-state offenders. Receiving states shall subject the offender to any and all supervision techniques and behavior responses imposed on in-state offenders, with the exception of modifying the supervision term or revoking conditional release.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22</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23</a:t>
            </a:fld>
            <a:endParaRPr lang="en-US"/>
          </a:p>
        </p:txBody>
      </p:sp>
    </p:spTree>
    <p:extLst>
      <p:ext uri="{BB962C8B-B14F-4D97-AF65-F5344CB8AC3E}">
        <p14:creationId xmlns:p14="http://schemas.microsoft.com/office/powerpoint/2010/main" val="2263016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24</a:t>
            </a:fld>
            <a:endParaRPr lang="en-US"/>
          </a:p>
        </p:txBody>
      </p:sp>
    </p:spTree>
    <p:extLst>
      <p:ext uri="{BB962C8B-B14F-4D97-AF65-F5344CB8AC3E}">
        <p14:creationId xmlns:p14="http://schemas.microsoft.com/office/powerpoint/2010/main" val="4188248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flip side, it is also a challenge for states recognizing another</a:t>
            </a:r>
            <a:r>
              <a:rPr lang="en-US" baseline="0" dirty="0"/>
              <a:t> state’s </a:t>
            </a:r>
            <a:r>
              <a:rPr lang="en-US" dirty="0"/>
              <a:t>documentation and</a:t>
            </a:r>
            <a:r>
              <a:rPr lang="en-US" baseline="0" dirty="0"/>
              <a:t> the path to revocation may be different in a receiving state versus a sending state.  The commission has published legal white papers on several issues related to these challenges.  Many highlight the responsibility for states to educate its stakeholders and involve relevant stakeholders when decisions are made.  </a:t>
            </a:r>
          </a:p>
          <a:p>
            <a:endParaRPr lang="en-US" baseline="0" dirty="0"/>
          </a:p>
          <a:p>
            <a:r>
              <a:rPr lang="en-US" baseline="0" dirty="0"/>
              <a:t>while numerous courts have held that convicted persons do not have a right to relocate from one state to another (as discussed in earlier slide,) courts have also</a:t>
            </a:r>
          </a:p>
          <a:p>
            <a:r>
              <a:rPr lang="en-US" baseline="0" dirty="0"/>
              <a:t>recognized that once relocation is granted states should not lightly or arbitrarily revoke the relocation.  </a:t>
            </a:r>
          </a:p>
          <a:p>
            <a:endParaRPr lang="en-US" baseline="0" dirty="0"/>
          </a:p>
          <a:p>
            <a:r>
              <a:rPr lang="en-US" baseline="0" dirty="0"/>
              <a:t>Although retaking does not guarantee an offender will be revoked once retaken and back in the sending state, that is the intent if the level of noncompliance is reached while under supervision in the receiving state so states must ensure sufficient documentation and communication to ensure proper decisions and actions are made when responding to violation situations.</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25</a:t>
            </a:fld>
            <a:endParaRPr lang="en-US"/>
          </a:p>
        </p:txBody>
      </p:sp>
    </p:spTree>
    <p:extLst>
      <p:ext uri="{BB962C8B-B14F-4D97-AF65-F5344CB8AC3E}">
        <p14:creationId xmlns:p14="http://schemas.microsoft.com/office/powerpoint/2010/main" val="1863682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compact rules are binding on all state officials and states’ citizens.   </a:t>
            </a:r>
          </a:p>
          <a:p>
            <a:r>
              <a:rPr lang="en-US" baseline="0" dirty="0"/>
              <a:t>The rules and by-laws adopted by states also address how noncompliance is handled.  </a:t>
            </a:r>
          </a:p>
          <a:p>
            <a:r>
              <a:rPr lang="en-US" baseline="0" dirty="0"/>
              <a:t>Corrective actions could require states to complete a corrective action plan, require training and in some cases could lead to the Commission to file suit in federal court against a defaulting state.     </a:t>
            </a:r>
          </a:p>
        </p:txBody>
      </p:sp>
      <p:sp>
        <p:nvSpPr>
          <p:cNvPr id="4" name="Slide Number Placeholder 3"/>
          <p:cNvSpPr>
            <a:spLocks noGrp="1"/>
          </p:cNvSpPr>
          <p:nvPr>
            <p:ph type="sldNum" sz="quarter" idx="5"/>
          </p:nvPr>
        </p:nvSpPr>
        <p:spPr/>
        <p:txBody>
          <a:bodyPr/>
          <a:lstStyle/>
          <a:p>
            <a:fld id="{41279EED-C460-4751-8E52-D18C6054A4B8}" type="slidenum">
              <a:rPr lang="en-US" smtClean="0"/>
              <a:t>26</a:t>
            </a:fld>
            <a:endParaRPr lang="en-US"/>
          </a:p>
        </p:txBody>
      </p:sp>
    </p:spTree>
    <p:extLst>
      <p:ext uri="{BB962C8B-B14F-4D97-AF65-F5344CB8AC3E}">
        <p14:creationId xmlns:p14="http://schemas.microsoft.com/office/powerpoint/2010/main" val="2749439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Commission monitors compliance and conducts annual audits to ensure states’ compliance with rules and timeframes.  </a:t>
            </a:r>
          </a:p>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dirty="0"/>
              <a:t>Informal</a:t>
            </a:r>
            <a:r>
              <a:rPr lang="en-US" baseline="0" dirty="0"/>
              <a:t> dispute procedures exist to assist with resolutions. </a:t>
            </a:r>
          </a:p>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27</a:t>
            </a:fld>
            <a:endParaRPr lang="en-US"/>
          </a:p>
        </p:txBody>
      </p:sp>
    </p:spTree>
    <p:extLst>
      <p:ext uri="{BB962C8B-B14F-4D97-AF65-F5344CB8AC3E}">
        <p14:creationId xmlns:p14="http://schemas.microsoft.com/office/powerpoint/2010/main" val="785049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28</a:t>
            </a:fld>
            <a:endParaRPr lang="en-US"/>
          </a:p>
        </p:txBody>
      </p:sp>
    </p:spTree>
    <p:extLst>
      <p:ext uri="{BB962C8B-B14F-4D97-AF65-F5344CB8AC3E}">
        <p14:creationId xmlns:p14="http://schemas.microsoft.com/office/powerpoint/2010/main" val="48339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Compact</a:t>
            </a:r>
            <a:r>
              <a:rPr lang="en-US" baseline="0" dirty="0"/>
              <a:t> offices have an important role in ensuring compact success.  They can also assist you in understanding compact implications in a case you may be dealing with.  </a:t>
            </a:r>
          </a:p>
        </p:txBody>
      </p:sp>
      <p:sp>
        <p:nvSpPr>
          <p:cNvPr id="4" name="Slide Number Placeholder 3"/>
          <p:cNvSpPr>
            <a:spLocks noGrp="1"/>
          </p:cNvSpPr>
          <p:nvPr>
            <p:ph type="sldNum" sz="quarter" idx="10"/>
          </p:nvPr>
        </p:nvSpPr>
        <p:spPr/>
        <p:txBody>
          <a:bodyPr/>
          <a:lstStyle/>
          <a:p>
            <a:fld id="{41279EED-C460-4751-8E52-D18C6054A4B8}" type="slidenum">
              <a:rPr lang="en-US" smtClean="0"/>
              <a:t>29</a:t>
            </a:fld>
            <a:endParaRPr lang="en-US"/>
          </a:p>
        </p:txBody>
      </p:sp>
    </p:spTree>
    <p:extLst>
      <p:ext uri="{BB962C8B-B14F-4D97-AF65-F5344CB8AC3E}">
        <p14:creationId xmlns:p14="http://schemas.microsoft.com/office/powerpoint/2010/main" val="50815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compact?</a:t>
            </a:r>
          </a:p>
        </p:txBody>
      </p:sp>
      <p:sp>
        <p:nvSpPr>
          <p:cNvPr id="4" name="Slide Number Placeholder 3"/>
          <p:cNvSpPr>
            <a:spLocks noGrp="1"/>
          </p:cNvSpPr>
          <p:nvPr>
            <p:ph type="sldNum" sz="quarter" idx="5"/>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1887594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r>
              <a:rPr lang="en-US" baseline="0" dirty="0"/>
              <a:t>  ICAOS has numerous resources for stakeholders involved in compact operations.</a:t>
            </a:r>
          </a:p>
          <a:p>
            <a:r>
              <a:rPr lang="en-US" baseline="0" dirty="0"/>
              <a:t>CORE, </a:t>
            </a:r>
          </a:p>
          <a:p>
            <a:r>
              <a:rPr lang="en-US" baseline="0" dirty="0"/>
              <a:t>ICAOS support site (training resources (including </a:t>
            </a:r>
            <a:r>
              <a:rPr lang="en-US" baseline="0" dirty="0" err="1"/>
              <a:t>Ondemand</a:t>
            </a:r>
            <a:r>
              <a:rPr lang="en-US" baseline="0" dirty="0"/>
              <a:t>), FAQ’s for ICOTS users, forums for state’s to share resources and dialogue)</a:t>
            </a:r>
          </a:p>
          <a:p>
            <a:r>
              <a:rPr lang="en-US" baseline="0" dirty="0"/>
              <a:t>ICOTS public </a:t>
            </a:r>
            <a:r>
              <a:rPr lang="en-US" baseline="0" dirty="0" err="1"/>
              <a:t>webportal</a:t>
            </a:r>
            <a:r>
              <a:rPr lang="en-US" baseline="0" dirty="0"/>
              <a:t> available to see a particular offender who may be transferred through the compact and contact info for each state</a:t>
            </a:r>
          </a:p>
          <a:p>
            <a:r>
              <a:rPr lang="en-US" baseline="0" dirty="0"/>
              <a:t>ICAOS </a:t>
            </a:r>
            <a:r>
              <a:rPr lang="en-US" baseline="0" dirty="0" err="1"/>
              <a:t>Benchbook</a:t>
            </a:r>
            <a:r>
              <a:rPr lang="en-US" baseline="0" dirty="0"/>
              <a:t>, comprehensive legal resource</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30</a:t>
            </a:fld>
            <a:endParaRPr lang="en-US"/>
          </a:p>
        </p:txBody>
      </p:sp>
    </p:spTree>
    <p:extLst>
      <p:ext uri="{BB962C8B-B14F-4D97-AF65-F5344CB8AC3E}">
        <p14:creationId xmlns:p14="http://schemas.microsoft.com/office/powerpoint/2010/main" val="2373731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31</a:t>
            </a:fld>
            <a:endParaRPr lang="en-US"/>
          </a:p>
        </p:txBody>
      </p:sp>
    </p:spTree>
    <p:extLst>
      <p:ext uri="{BB962C8B-B14F-4D97-AF65-F5344CB8AC3E}">
        <p14:creationId xmlns:p14="http://schemas.microsoft.com/office/powerpoint/2010/main" val="726382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279EED-C460-4751-8E52-D18C6054A4B8}" type="slidenum">
              <a:rPr lang="en-US" smtClean="0"/>
              <a:t>32</a:t>
            </a:fld>
            <a:endParaRPr lang="en-US"/>
          </a:p>
        </p:txBody>
      </p:sp>
    </p:spTree>
    <p:extLst>
      <p:ext uri="{BB962C8B-B14F-4D97-AF65-F5344CB8AC3E}">
        <p14:creationId xmlns:p14="http://schemas.microsoft.com/office/powerpoint/2010/main" val="3888951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33</a:t>
            </a:fld>
            <a:endParaRPr lang="en-US"/>
          </a:p>
        </p:txBody>
      </p:sp>
    </p:spTree>
    <p:extLst>
      <p:ext uri="{BB962C8B-B14F-4D97-AF65-F5344CB8AC3E}">
        <p14:creationId xmlns:p14="http://schemas.microsoft.com/office/powerpoint/2010/main" val="3685892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34</a:t>
            </a:fld>
            <a:endParaRPr lang="en-US"/>
          </a:p>
        </p:txBody>
      </p:sp>
    </p:spTree>
    <p:extLst>
      <p:ext uri="{BB962C8B-B14F-4D97-AF65-F5344CB8AC3E}">
        <p14:creationId xmlns:p14="http://schemas.microsoft.com/office/powerpoint/2010/main" val="223492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29C7C18-FA07-4659-BDEC-B5A60F4C137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092DEED1-8F90-42E1-9326-EA4185A7DA73}"/>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p>
        </p:txBody>
      </p:sp>
      <p:sp>
        <p:nvSpPr>
          <p:cNvPr id="72708" name="Slide Number Placeholder 3">
            <a:extLst>
              <a:ext uri="{FF2B5EF4-FFF2-40B4-BE49-F238E27FC236}">
                <a16:creationId xmlns:a16="http://schemas.microsoft.com/office/drawing/2014/main" id="{EA572672-B5BE-4B51-AF3D-458B26CDBF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8EE7D9-86DE-42C5-9EC7-87BAA4807552}" type="slidenum">
              <a:rPr lang="en-US" altLang="en-US"/>
              <a:pPr/>
              <a:t>4</a:t>
            </a:fld>
            <a:endParaRPr lang="en-US" altLang="en-US"/>
          </a:p>
        </p:txBody>
      </p:sp>
    </p:spTree>
    <p:extLst>
      <p:ext uri="{BB962C8B-B14F-4D97-AF65-F5344CB8AC3E}">
        <p14:creationId xmlns:p14="http://schemas.microsoft.com/office/powerpoint/2010/main" val="28278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authority</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26438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247894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Promote 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24605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each state passed like</a:t>
            </a:r>
            <a:r>
              <a:rPr lang="en-US" baseline="0" dirty="0"/>
              <a:t> legislation to become a member of the Compacts, knowing this legislation is exists key to knowing each states’ obligations which requires the state to comply with rules and enforce and effectuate the compact business in each state.  Mention state council role and ensuring resources exist for states to comply with compact obligations.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163633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203603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8D2-7801-4C1A-8174-6461E62C0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CCA18-2CDE-4DFC-BD38-534A78EBE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463E8-84B5-4771-B306-9BD537BBAC7D}"/>
              </a:ext>
            </a:extLst>
          </p:cNvPr>
          <p:cNvSpPr>
            <a:spLocks noGrp="1"/>
          </p:cNvSpPr>
          <p:nvPr>
            <p:ph type="dt" sz="half" idx="10"/>
          </p:nvPr>
        </p:nvSpPr>
        <p:spPr/>
        <p:txBody>
          <a:bodyPr/>
          <a:lstStyle/>
          <a:p>
            <a:fld id="{DF18388D-7049-4A58-ADEF-069566DE167C}" type="datetime1">
              <a:rPr lang="en-US" smtClean="0"/>
              <a:t>1/27/2022</a:t>
            </a:fld>
            <a:endParaRPr lang="en-US"/>
          </a:p>
        </p:txBody>
      </p:sp>
      <p:sp>
        <p:nvSpPr>
          <p:cNvPr id="5" name="Footer Placeholder 4">
            <a:extLst>
              <a:ext uri="{FF2B5EF4-FFF2-40B4-BE49-F238E27FC236}">
                <a16:creationId xmlns:a16="http://schemas.microsoft.com/office/drawing/2014/main" id="{837DAFE3-1E93-4F0F-9D33-8FC7EBD0D14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52CBB345-F763-43E1-9677-9C8B46796F9D}"/>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370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B78-F0A3-4057-B8C5-D4FB73DB7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F6B5E-9BC2-47EC-9A21-4DF177161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AB22-76D6-44FD-85AC-FC624D4CA6BC}"/>
              </a:ext>
            </a:extLst>
          </p:cNvPr>
          <p:cNvSpPr>
            <a:spLocks noGrp="1"/>
          </p:cNvSpPr>
          <p:nvPr>
            <p:ph type="dt" sz="half" idx="10"/>
          </p:nvPr>
        </p:nvSpPr>
        <p:spPr/>
        <p:txBody>
          <a:bodyPr/>
          <a:lstStyle/>
          <a:p>
            <a:fld id="{A3E6A9BD-FB71-48D4-9715-A1838906E938}" type="datetime1">
              <a:rPr lang="en-US" smtClean="0"/>
              <a:t>1/27/2022</a:t>
            </a:fld>
            <a:endParaRPr lang="en-US"/>
          </a:p>
        </p:txBody>
      </p:sp>
      <p:sp>
        <p:nvSpPr>
          <p:cNvPr id="5" name="Footer Placeholder 4">
            <a:extLst>
              <a:ext uri="{FF2B5EF4-FFF2-40B4-BE49-F238E27FC236}">
                <a16:creationId xmlns:a16="http://schemas.microsoft.com/office/drawing/2014/main" id="{4F027D41-8927-4140-9BBB-3240D7037FE7}"/>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7F2790AD-13EB-472C-B70F-04CE90F24AC0}"/>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848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AB713-8A5F-44D4-9418-40DEFBCA6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F773D-F7CE-4EC2-8150-A14C1DBB4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2FFE4-6D17-4A33-809A-DE4018BAEF3D}"/>
              </a:ext>
            </a:extLst>
          </p:cNvPr>
          <p:cNvSpPr>
            <a:spLocks noGrp="1"/>
          </p:cNvSpPr>
          <p:nvPr>
            <p:ph type="dt" sz="half" idx="10"/>
          </p:nvPr>
        </p:nvSpPr>
        <p:spPr/>
        <p:txBody>
          <a:bodyPr/>
          <a:lstStyle/>
          <a:p>
            <a:fld id="{A156700E-BABF-48D7-91ED-16FA9F56B942}" type="datetime1">
              <a:rPr lang="en-US" smtClean="0"/>
              <a:t>1/27/2022</a:t>
            </a:fld>
            <a:endParaRPr lang="en-US"/>
          </a:p>
        </p:txBody>
      </p:sp>
      <p:sp>
        <p:nvSpPr>
          <p:cNvPr id="5" name="Footer Placeholder 4">
            <a:extLst>
              <a:ext uri="{FF2B5EF4-FFF2-40B4-BE49-F238E27FC236}">
                <a16:creationId xmlns:a16="http://schemas.microsoft.com/office/drawing/2014/main" id="{5A32F211-47EB-4D78-AA5E-7ACDE0062FA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E1CD26BA-3599-4EE3-9F68-E75EFE9543F5}"/>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237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E30E-2CF4-4C28-A728-ACC9709B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D7D78-1CBF-4FC3-914C-F3FB674F3C74}"/>
              </a:ext>
            </a:extLst>
          </p:cNvPr>
          <p:cNvSpPr>
            <a:spLocks noGrp="1"/>
          </p:cNvSpPr>
          <p:nvPr>
            <p:ph idx="1"/>
          </p:nvPr>
        </p:nvSpPr>
        <p:spPr/>
        <p:txBody>
          <a:bodyPr/>
          <a:lstStyle>
            <a:lvl1pPr marL="177800" indent="-177800">
              <a:buClr>
                <a:srgbClr val="102747"/>
              </a:buClr>
              <a:buFont typeface="Garamond" panose="02020404030301010803" pitchFamily="18" charset="0"/>
              <a:buChar char="›"/>
              <a:defRPr/>
            </a:lvl1pPr>
            <a:lvl2pPr marL="342900" indent="-165100">
              <a:buClr>
                <a:srgbClr val="102747"/>
              </a:buClr>
              <a:buFont typeface="Garamond" panose="02020404030301010803" pitchFamily="18" charset="0"/>
              <a:buChar char="›"/>
              <a:defRPr/>
            </a:lvl2pPr>
            <a:lvl3pPr marL="520700" indent="-165100">
              <a:buClr>
                <a:srgbClr val="102747"/>
              </a:buClr>
              <a:buFont typeface="Garamond" panose="02020404030301010803" pitchFamily="18" charset="0"/>
              <a:buChar char="›"/>
              <a:tabLst>
                <a:tab pos="1943100" algn="l"/>
              </a:tabLst>
              <a:defRPr/>
            </a:lvl3pPr>
            <a:lvl4pPr marL="685800" indent="-177800">
              <a:buClr>
                <a:srgbClr val="102747"/>
              </a:buClr>
              <a:buFont typeface="Garamond" panose="02020404030301010803" pitchFamily="18" charset="0"/>
              <a:buChar char="›"/>
              <a:tabLst>
                <a:tab pos="1943100" algn="l"/>
              </a:tabLst>
              <a:defRPr/>
            </a:lvl4pPr>
            <a:lvl5pPr marL="863600" indent="-177800">
              <a:buClr>
                <a:srgbClr val="102747"/>
              </a:buClr>
              <a:buFont typeface="Garamond" panose="02020404030301010803" pitchFamily="18"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C459B1-99F0-4BD1-8B0B-58723E65F436}"/>
              </a:ext>
            </a:extLst>
          </p:cNvPr>
          <p:cNvSpPr>
            <a:spLocks noGrp="1"/>
          </p:cNvSpPr>
          <p:nvPr>
            <p:ph type="dt" sz="half" idx="10"/>
          </p:nvPr>
        </p:nvSpPr>
        <p:spPr/>
        <p:txBody>
          <a:bodyPr/>
          <a:lstStyle/>
          <a:p>
            <a:fld id="{2492679C-196D-4DE0-8A42-E5ADEB72970E}" type="datetime1">
              <a:rPr lang="en-US" smtClean="0"/>
              <a:t>1/27/2022</a:t>
            </a:fld>
            <a:endParaRPr lang="en-US"/>
          </a:p>
        </p:txBody>
      </p:sp>
      <p:sp>
        <p:nvSpPr>
          <p:cNvPr id="5" name="Footer Placeholder 4">
            <a:extLst>
              <a:ext uri="{FF2B5EF4-FFF2-40B4-BE49-F238E27FC236}">
                <a16:creationId xmlns:a16="http://schemas.microsoft.com/office/drawing/2014/main" id="{B7FE4102-C2B4-4A47-9F34-AB569C938059}"/>
              </a:ext>
            </a:extLst>
          </p:cNvPr>
          <p:cNvSpPr>
            <a:spLocks noGrp="1"/>
          </p:cNvSpPr>
          <p:nvPr>
            <p:ph type="ftr" sz="quarter" idx="11"/>
          </p:nvPr>
        </p:nvSpPr>
        <p:spPr/>
        <p:txBody>
          <a:bodyPr/>
          <a:lstStyle/>
          <a:p>
            <a:r>
              <a:rPr lang="en-US" dirty="0"/>
              <a:t>Insert Your Footer Here</a:t>
            </a:r>
          </a:p>
        </p:txBody>
      </p:sp>
      <p:sp>
        <p:nvSpPr>
          <p:cNvPr id="6" name="Slide Number Placeholder 5">
            <a:extLst>
              <a:ext uri="{FF2B5EF4-FFF2-40B4-BE49-F238E27FC236}">
                <a16:creationId xmlns:a16="http://schemas.microsoft.com/office/drawing/2014/main" id="{6238B167-E2CC-4E62-8049-AFC7D64DE58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168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1E3-CDD6-4188-8C1C-C98FC9C36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61369-1D30-4C1E-9595-48AC121AD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DAB11-A9B4-4500-BF8F-B50C2BB4CCFF}"/>
              </a:ext>
            </a:extLst>
          </p:cNvPr>
          <p:cNvSpPr>
            <a:spLocks noGrp="1"/>
          </p:cNvSpPr>
          <p:nvPr>
            <p:ph type="dt" sz="half" idx="10"/>
          </p:nvPr>
        </p:nvSpPr>
        <p:spPr/>
        <p:txBody>
          <a:bodyPr/>
          <a:lstStyle/>
          <a:p>
            <a:fld id="{4374ED3D-CB9B-48CA-9D94-084D6089EB93}" type="datetime1">
              <a:rPr lang="en-US" smtClean="0"/>
              <a:t>1/27/2022</a:t>
            </a:fld>
            <a:endParaRPr lang="en-US"/>
          </a:p>
        </p:txBody>
      </p:sp>
      <p:sp>
        <p:nvSpPr>
          <p:cNvPr id="5" name="Footer Placeholder 4">
            <a:extLst>
              <a:ext uri="{FF2B5EF4-FFF2-40B4-BE49-F238E27FC236}">
                <a16:creationId xmlns:a16="http://schemas.microsoft.com/office/drawing/2014/main" id="{5C372044-A45B-41EA-930C-5263ADC40664}"/>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8E75C8D7-6F28-4815-9EE3-1AC310BBF67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64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4E2-8BD4-4D5F-8392-7AD00B7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13C7-50F2-424F-BE7F-7DE7F4441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18EE6-5835-4D32-A248-0BDDC892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169D1-83B0-400F-9319-38E8753A3B31}"/>
              </a:ext>
            </a:extLst>
          </p:cNvPr>
          <p:cNvSpPr>
            <a:spLocks noGrp="1"/>
          </p:cNvSpPr>
          <p:nvPr>
            <p:ph type="dt" sz="half" idx="10"/>
          </p:nvPr>
        </p:nvSpPr>
        <p:spPr/>
        <p:txBody>
          <a:bodyPr/>
          <a:lstStyle/>
          <a:p>
            <a:fld id="{0B5689B3-530D-4855-BCB9-DEB09A7CF906}" type="datetime1">
              <a:rPr lang="en-US" smtClean="0"/>
              <a:t>1/27/2022</a:t>
            </a:fld>
            <a:endParaRPr lang="en-US"/>
          </a:p>
        </p:txBody>
      </p:sp>
      <p:sp>
        <p:nvSpPr>
          <p:cNvPr id="6" name="Footer Placeholder 5">
            <a:extLst>
              <a:ext uri="{FF2B5EF4-FFF2-40B4-BE49-F238E27FC236}">
                <a16:creationId xmlns:a16="http://schemas.microsoft.com/office/drawing/2014/main" id="{A1C3FEED-4036-4191-A42E-A183CD0313EA}"/>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40901FE4-4C37-487F-8A3F-7F8C96BE31C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34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9C24-40E6-4317-A009-BC709DF49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34740-2740-4357-8B9E-D5EDF780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66345-5C80-4EA8-95D9-0896444A9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0ECDC-8899-47DC-82BF-4A970E295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B3B67-BBA0-4D0C-A8CF-852BC026E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4E01C-3297-4635-8452-9091983D59B6}"/>
              </a:ext>
            </a:extLst>
          </p:cNvPr>
          <p:cNvSpPr>
            <a:spLocks noGrp="1"/>
          </p:cNvSpPr>
          <p:nvPr>
            <p:ph type="dt" sz="half" idx="10"/>
          </p:nvPr>
        </p:nvSpPr>
        <p:spPr/>
        <p:txBody>
          <a:bodyPr/>
          <a:lstStyle/>
          <a:p>
            <a:fld id="{200FEFAF-07A3-4695-BB79-64B21819070B}" type="datetime1">
              <a:rPr lang="en-US" smtClean="0"/>
              <a:t>1/27/2022</a:t>
            </a:fld>
            <a:endParaRPr lang="en-US"/>
          </a:p>
        </p:txBody>
      </p:sp>
      <p:sp>
        <p:nvSpPr>
          <p:cNvPr id="8" name="Footer Placeholder 7">
            <a:extLst>
              <a:ext uri="{FF2B5EF4-FFF2-40B4-BE49-F238E27FC236}">
                <a16:creationId xmlns:a16="http://schemas.microsoft.com/office/drawing/2014/main" id="{EC84BF24-974A-42CF-A4DD-3F77B75E021C}"/>
              </a:ext>
            </a:extLst>
          </p:cNvPr>
          <p:cNvSpPr>
            <a:spLocks noGrp="1"/>
          </p:cNvSpPr>
          <p:nvPr>
            <p:ph type="ftr" sz="quarter" idx="11"/>
          </p:nvPr>
        </p:nvSpPr>
        <p:spPr/>
        <p:txBody>
          <a:bodyPr/>
          <a:lstStyle/>
          <a:p>
            <a:r>
              <a:rPr lang="en-US"/>
              <a:t>Insert Your Footer Here</a:t>
            </a:r>
          </a:p>
        </p:txBody>
      </p:sp>
      <p:sp>
        <p:nvSpPr>
          <p:cNvPr id="9" name="Slide Number Placeholder 8">
            <a:extLst>
              <a:ext uri="{FF2B5EF4-FFF2-40B4-BE49-F238E27FC236}">
                <a16:creationId xmlns:a16="http://schemas.microsoft.com/office/drawing/2014/main" id="{A350926F-924C-40C9-90A6-2C476AE82FF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8109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4EE6-F7BA-4C11-AA2C-6A393C9A2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EA8C-7DFC-4CD9-AEF4-7B81F2BDE2D9}"/>
              </a:ext>
            </a:extLst>
          </p:cNvPr>
          <p:cNvSpPr>
            <a:spLocks noGrp="1"/>
          </p:cNvSpPr>
          <p:nvPr>
            <p:ph type="dt" sz="half" idx="10"/>
          </p:nvPr>
        </p:nvSpPr>
        <p:spPr/>
        <p:txBody>
          <a:bodyPr/>
          <a:lstStyle/>
          <a:p>
            <a:fld id="{1F283797-4250-4407-9785-E305430B2792}" type="datetime1">
              <a:rPr lang="en-US" smtClean="0"/>
              <a:t>1/27/2022</a:t>
            </a:fld>
            <a:endParaRPr lang="en-US"/>
          </a:p>
        </p:txBody>
      </p:sp>
      <p:sp>
        <p:nvSpPr>
          <p:cNvPr id="4" name="Footer Placeholder 3">
            <a:extLst>
              <a:ext uri="{FF2B5EF4-FFF2-40B4-BE49-F238E27FC236}">
                <a16:creationId xmlns:a16="http://schemas.microsoft.com/office/drawing/2014/main" id="{131D82DD-A71A-499A-A598-A6104FD22784}"/>
              </a:ext>
            </a:extLst>
          </p:cNvPr>
          <p:cNvSpPr>
            <a:spLocks noGrp="1"/>
          </p:cNvSpPr>
          <p:nvPr>
            <p:ph type="ftr" sz="quarter" idx="11"/>
          </p:nvPr>
        </p:nvSpPr>
        <p:spPr/>
        <p:txBody>
          <a:bodyPr/>
          <a:lstStyle/>
          <a:p>
            <a:r>
              <a:rPr lang="en-US"/>
              <a:t>Insert Your Footer Here</a:t>
            </a:r>
          </a:p>
        </p:txBody>
      </p:sp>
      <p:sp>
        <p:nvSpPr>
          <p:cNvPr id="5" name="Slide Number Placeholder 4">
            <a:extLst>
              <a:ext uri="{FF2B5EF4-FFF2-40B4-BE49-F238E27FC236}">
                <a16:creationId xmlns:a16="http://schemas.microsoft.com/office/drawing/2014/main" id="{3C1A7A6E-C67E-4F89-ADB1-226826F618A3}"/>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23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9F175-0F57-4EB3-B265-34517C43F307}"/>
              </a:ext>
            </a:extLst>
          </p:cNvPr>
          <p:cNvSpPr>
            <a:spLocks noGrp="1"/>
          </p:cNvSpPr>
          <p:nvPr>
            <p:ph type="dt" sz="half" idx="10"/>
          </p:nvPr>
        </p:nvSpPr>
        <p:spPr/>
        <p:txBody>
          <a:bodyPr/>
          <a:lstStyle/>
          <a:p>
            <a:fld id="{9EF207AB-517D-4491-9172-EBFFC880A0F5}" type="datetime1">
              <a:rPr lang="en-US" smtClean="0"/>
              <a:t>1/27/2022</a:t>
            </a:fld>
            <a:endParaRPr lang="en-US"/>
          </a:p>
        </p:txBody>
      </p:sp>
      <p:sp>
        <p:nvSpPr>
          <p:cNvPr id="3" name="Footer Placeholder 2">
            <a:extLst>
              <a:ext uri="{FF2B5EF4-FFF2-40B4-BE49-F238E27FC236}">
                <a16:creationId xmlns:a16="http://schemas.microsoft.com/office/drawing/2014/main" id="{52284187-B78A-4088-BD9A-54F6B432DBF7}"/>
              </a:ext>
            </a:extLst>
          </p:cNvPr>
          <p:cNvSpPr>
            <a:spLocks noGrp="1"/>
          </p:cNvSpPr>
          <p:nvPr>
            <p:ph type="ftr" sz="quarter" idx="11"/>
          </p:nvPr>
        </p:nvSpPr>
        <p:spPr/>
        <p:txBody>
          <a:bodyPr/>
          <a:lstStyle/>
          <a:p>
            <a:r>
              <a:rPr lang="en-US"/>
              <a:t>Insert Your Footer Here</a:t>
            </a:r>
          </a:p>
        </p:txBody>
      </p:sp>
      <p:sp>
        <p:nvSpPr>
          <p:cNvPr id="4" name="Slide Number Placeholder 3">
            <a:extLst>
              <a:ext uri="{FF2B5EF4-FFF2-40B4-BE49-F238E27FC236}">
                <a16:creationId xmlns:a16="http://schemas.microsoft.com/office/drawing/2014/main" id="{A023A28F-8FE9-46BF-A895-C31A14937FC1}"/>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32782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C224-3EAF-4EE6-A0D5-9A804E237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226DD-F5E8-414C-BDF0-C2F770A53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F688C-1DE6-44DD-988C-9CB1769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8EE2-070C-405B-B3AD-0DE7B0F727AE}"/>
              </a:ext>
            </a:extLst>
          </p:cNvPr>
          <p:cNvSpPr>
            <a:spLocks noGrp="1"/>
          </p:cNvSpPr>
          <p:nvPr>
            <p:ph type="dt" sz="half" idx="10"/>
          </p:nvPr>
        </p:nvSpPr>
        <p:spPr/>
        <p:txBody>
          <a:bodyPr/>
          <a:lstStyle/>
          <a:p>
            <a:fld id="{49940FA8-FD76-4777-81F3-EA849AAF49D9}" type="datetime1">
              <a:rPr lang="en-US" smtClean="0"/>
              <a:t>1/27/2022</a:t>
            </a:fld>
            <a:endParaRPr lang="en-US"/>
          </a:p>
        </p:txBody>
      </p:sp>
      <p:sp>
        <p:nvSpPr>
          <p:cNvPr id="6" name="Footer Placeholder 5">
            <a:extLst>
              <a:ext uri="{FF2B5EF4-FFF2-40B4-BE49-F238E27FC236}">
                <a16:creationId xmlns:a16="http://schemas.microsoft.com/office/drawing/2014/main" id="{A3C71937-FE79-46E8-880E-54563256039B}"/>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CD56B417-789C-4CF7-8948-08A457455EFA}"/>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41932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0891-E02B-4A29-A955-5E06630F0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FE48-8E40-498D-AA77-9E67F7F84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DF13E-98FF-4848-9799-8BCF36FB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A9BE-8217-4F2F-AC35-168B6095098C}"/>
              </a:ext>
            </a:extLst>
          </p:cNvPr>
          <p:cNvSpPr>
            <a:spLocks noGrp="1"/>
          </p:cNvSpPr>
          <p:nvPr>
            <p:ph type="dt" sz="half" idx="10"/>
          </p:nvPr>
        </p:nvSpPr>
        <p:spPr/>
        <p:txBody>
          <a:bodyPr/>
          <a:lstStyle/>
          <a:p>
            <a:fld id="{B2E5968D-F649-4BB4-A9DF-559D2CA7055F}" type="datetime1">
              <a:rPr lang="en-US" smtClean="0"/>
              <a:t>1/27/2022</a:t>
            </a:fld>
            <a:endParaRPr lang="en-US"/>
          </a:p>
        </p:txBody>
      </p:sp>
      <p:sp>
        <p:nvSpPr>
          <p:cNvPr id="6" name="Footer Placeholder 5">
            <a:extLst>
              <a:ext uri="{FF2B5EF4-FFF2-40B4-BE49-F238E27FC236}">
                <a16:creationId xmlns:a16="http://schemas.microsoft.com/office/drawing/2014/main" id="{B7863AB8-90C3-4C6E-8ABE-02803C029275}"/>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D199F9E5-7A14-4B53-85EF-77D661FA7B3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4928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7549-7BA2-4483-80DE-044F01F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F9A2D-9010-4365-9F0A-6371B64B0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941-B14F-4EAD-86E2-82097642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6A1-4838-47B3-BDB6-2E6C2423384E}" type="datetime1">
              <a:rPr lang="en-US" smtClean="0"/>
              <a:t>1/27/2022</a:t>
            </a:fld>
            <a:endParaRPr lang="en-US"/>
          </a:p>
        </p:txBody>
      </p:sp>
      <p:sp>
        <p:nvSpPr>
          <p:cNvPr id="5" name="Footer Placeholder 4">
            <a:extLst>
              <a:ext uri="{FF2B5EF4-FFF2-40B4-BE49-F238E27FC236}">
                <a16:creationId xmlns:a16="http://schemas.microsoft.com/office/drawing/2014/main" id="{1420FA04-5677-48F2-93C7-E80C17D69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Your Footer Here</a:t>
            </a:r>
          </a:p>
        </p:txBody>
      </p:sp>
      <p:sp>
        <p:nvSpPr>
          <p:cNvPr id="6" name="Slide Number Placeholder 5">
            <a:extLst>
              <a:ext uri="{FF2B5EF4-FFF2-40B4-BE49-F238E27FC236}">
                <a16:creationId xmlns:a16="http://schemas.microsoft.com/office/drawing/2014/main" id="{16E9B155-7C67-4B01-800F-B47EEE4F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EE5B-6B89-47D3-A969-11CC9D54FA43}" type="slidenum">
              <a:rPr lang="en-US" smtClean="0"/>
              <a:t>‹#›</a:t>
            </a:fld>
            <a:endParaRPr lang="en-US"/>
          </a:p>
        </p:txBody>
      </p:sp>
    </p:spTree>
    <p:extLst>
      <p:ext uri="{BB962C8B-B14F-4D97-AF65-F5344CB8AC3E}">
        <p14:creationId xmlns:p14="http://schemas.microsoft.com/office/powerpoint/2010/main" val="7220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3.png"/><Relationship Id="rId4" Type="http://schemas.openxmlformats.org/officeDocument/2006/relationships/hyperlink" Target="https://www.interstatecompact.org/regions-state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hyperlink" Target="https://interstatecompact.org/core-search" TargetMode="External"/><Relationship Id="rId3" Type="http://schemas.openxmlformats.org/officeDocument/2006/relationships/notesSlide" Target="../notesSlides/notesSlide30.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4.jpg"/><Relationship Id="rId11" Type="http://schemas.openxmlformats.org/officeDocument/2006/relationships/image" Target="../media/image27.png"/><Relationship Id="rId5" Type="http://schemas.openxmlformats.org/officeDocument/2006/relationships/hyperlink" Target="https://interstatecompact.org/bench-book" TargetMode="External"/><Relationship Id="rId10" Type="http://schemas.openxmlformats.org/officeDocument/2006/relationships/image" Target="../media/image26.png"/><Relationship Id="rId4" Type="http://schemas.openxmlformats.org/officeDocument/2006/relationships/hyperlink" Target="https://interstatecompact.org/user/login?destination=/zendesk-api" TargetMode="External"/><Relationship Id="rId9" Type="http://schemas.openxmlformats.org/officeDocument/2006/relationships/hyperlink" Target="https://interstatecompact.org/user/login?destination=/litmos-api"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interstatecompact.org/bench-book/ch1/1-8-party-state-interstate-commission-third-party-enforcement-compacts" TargetMode="External"/><Relationship Id="rId13" Type="http://schemas.openxmlformats.org/officeDocument/2006/relationships/hyperlink" Target="https://www.interstatecompact.org/icaos-rules/chapter/ch5" TargetMode="External"/><Relationship Id="rId3" Type="http://schemas.openxmlformats.org/officeDocument/2006/relationships/notesSlide" Target="../notesSlides/notesSlide31.xml"/><Relationship Id="rId7" Type="http://schemas.openxmlformats.org/officeDocument/2006/relationships/hyperlink" Target="https://www.interstatecompact.org/white-papers" TargetMode="External"/><Relationship Id="rId12" Type="http://schemas.openxmlformats.org/officeDocument/2006/relationships/hyperlink" Target="https://www.interstatecompact.org/bench-book/ch4" TargetMode="Externa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hyperlink" Target="https://www.interstatecompact.org/bench-book/ch5" TargetMode="External"/><Relationship Id="rId11" Type="http://schemas.openxmlformats.org/officeDocument/2006/relationships/hyperlink" Target="https://www.interstatecompact.org/bench-book/ch3/3-2-1-offender-eligibility-criteria" TargetMode="External"/><Relationship Id="rId5" Type="http://schemas.openxmlformats.org/officeDocument/2006/relationships/hyperlink" Target="https://www.interstatecompact.org/icaos-rules/chapter/ch2/rule-2-110" TargetMode="External"/><Relationship Id="rId15" Type="http://schemas.openxmlformats.org/officeDocument/2006/relationships/hyperlink" Target="https://www.interstatecompact.org/core-search" TargetMode="External"/><Relationship Id="rId10" Type="http://schemas.openxmlformats.org/officeDocument/2006/relationships/hyperlink" Target="https://www.interstatecompact.org/training/on-demand" TargetMode="External"/><Relationship Id="rId4" Type="http://schemas.openxmlformats.org/officeDocument/2006/relationships/hyperlink" Target="https://www.interstatecompact.org/bench-book/ch2/2-3-general-principals-affecting-interstate-movement-offenders" TargetMode="External"/><Relationship Id="rId9" Type="http://schemas.openxmlformats.org/officeDocument/2006/relationships/hyperlink" Target="https://www.interstatecompact.org/sites/default/files/pdf/legal/ICAOS-Hearing-Officers-Guide.pdf" TargetMode="External"/><Relationship Id="rId14" Type="http://schemas.openxmlformats.org/officeDocument/2006/relationships/hyperlink" Target="https://www.interstatecompact.org/icaos-rules/chapter/ch1/rule-1-101"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Crossing State Lines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3FC859BB-9DED-4BC3-A24A-683432F38FB3}"/>
              </a:ext>
            </a:extLst>
          </p:cNvPr>
          <p:cNvGrpSpPr/>
          <p:nvPr/>
        </p:nvGrpSpPr>
        <p:grpSpPr>
          <a:xfrm>
            <a:off x="3267056" y="1773364"/>
            <a:ext cx="4587414" cy="1575133"/>
            <a:chOff x="810119" y="1631550"/>
            <a:chExt cx="3202734" cy="738655"/>
          </a:xfrm>
        </p:grpSpPr>
        <p:sp>
          <p:nvSpPr>
            <p:cNvPr id="1036" name="Rectangle 1035">
              <a:extLst>
                <a:ext uri="{FF2B5EF4-FFF2-40B4-BE49-F238E27FC236}">
                  <a16:creationId xmlns:a16="http://schemas.microsoft.com/office/drawing/2014/main" id="{1B14BE5B-21DC-47E0-8177-5D05CFFDF548}"/>
                </a:ext>
              </a:extLst>
            </p:cNvPr>
            <p:cNvSpPr/>
            <p:nvPr/>
          </p:nvSpPr>
          <p:spPr>
            <a:xfrm>
              <a:off x="810119" y="1631550"/>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63">
              <a:extLst>
                <a:ext uri="{FF2B5EF4-FFF2-40B4-BE49-F238E27FC236}">
                  <a16:creationId xmlns:a16="http://schemas.microsoft.com/office/drawing/2014/main" id="{8F7A174D-DAFD-4582-9472-A624813A8C08}"/>
                </a:ext>
              </a:extLst>
            </p:cNvPr>
            <p:cNvSpPr txBox="1">
              <a:spLocks/>
            </p:cNvSpPr>
            <p:nvPr/>
          </p:nvSpPr>
          <p:spPr>
            <a:xfrm>
              <a:off x="898348" y="1721123"/>
              <a:ext cx="2885471" cy="195869"/>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br>
                <a:rPr lang="en-US" sz="1600" i="1" dirty="0">
                  <a:solidFill>
                    <a:schemeClr val="bg1"/>
                  </a:solidFill>
                  <a:latin typeface="Garamond" panose="02020404030301010803" pitchFamily="18" charset="0"/>
                  <a:cs typeface="Segoe UI" panose="020B0502040204020203" pitchFamily="34" charset="0"/>
                </a:rPr>
              </a:br>
              <a:endParaRPr lang="en-US" sz="1600" dirty="0">
                <a:solidFill>
                  <a:schemeClr val="bg1"/>
                </a:solidFill>
                <a:latin typeface="Garamond" panose="02020404030301010803" pitchFamily="18" charset="0"/>
                <a:cs typeface="Segoe UI" panose="020B0502040204020203" pitchFamily="34" charset="0"/>
              </a:endParaRPr>
            </a:p>
          </p:txBody>
        </p: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National Governing Body</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5826501-4F62-441E-805C-795037B2F290}"/>
              </a:ext>
            </a:extLst>
          </p:cNvPr>
          <p:cNvGrpSpPr/>
          <p:nvPr/>
        </p:nvGrpSpPr>
        <p:grpSpPr>
          <a:xfrm>
            <a:off x="476249" y="1400628"/>
            <a:ext cx="6139703" cy="4678204"/>
            <a:chOff x="476250" y="1386114"/>
            <a:chExt cx="7453454" cy="4678204"/>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0" y="1386114"/>
              <a:ext cx="7453454" cy="467820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Members of the ICAOS: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All 50 states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District of Columbia</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US Virgin Islands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Puerto Rico</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endParaRPr lang="en-US" sz="1800" dirty="0">
                <a:solidFill>
                  <a:srgbClr val="102747"/>
                </a:solidFill>
              </a:endParaRP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Rule Making Authority</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Compliance Enforcement</a:t>
              </a:r>
              <a:endParaRPr lang="en-US"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6" descr="C:\Documents and Settings\mindyspring\Local Settings\Temporary Internet Files\Content.IE5\AAZT1RUN\MC900349411[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66221" y="1400628"/>
            <a:ext cx="5074322" cy="394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4419" y="365125"/>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477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94246" cy="1465618"/>
          </a:xfrm>
        </p:spPr>
        <p:txBody>
          <a:bodyPr lIns="0" tIns="0" rIns="0" bIns="0" anchor="ctr">
            <a:normAutofit/>
          </a:bodyPr>
          <a:lstStyle/>
          <a:p>
            <a:r>
              <a:rPr lang="en-US" sz="4000" dirty="0"/>
              <a:t>Interstate Compact for Adult Offender Supervision</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49" y="6275388"/>
            <a:ext cx="10578193" cy="438332"/>
          </a:xfrm>
        </p:spPr>
        <p:txBody>
          <a:bodyPr lIns="0"/>
          <a:lstStyle/>
          <a:p>
            <a:pPr algn="l"/>
            <a:endParaRPr lang="en-US" dirty="0"/>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106089"/>
            <a:chOff x="476251" y="1816229"/>
            <a:chExt cx="7453454" cy="4106089"/>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39087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offenders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011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5229585" y="2215518"/>
            <a:ext cx="6310958" cy="32624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2400" dirty="0">
                <a:solidFill>
                  <a:srgbClr val="102747"/>
                </a:solidFill>
              </a:rPr>
              <a:t>Pursuant to Rule 2.110, no state may allow a person covered by the Compact to relocate to another state except as provided by the Compact and its rules. </a:t>
            </a:r>
          </a:p>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endParaRPr lang="en-US" sz="2400" dirty="0">
              <a:solidFill>
                <a:srgbClr val="102747"/>
              </a:solidFill>
            </a:endParaRPr>
          </a:p>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2400" dirty="0">
                <a:solidFill>
                  <a:srgbClr val="102747"/>
                </a:solidFill>
              </a:rPr>
              <a:t>Therefore, a court cannot order or direct an eligible offender to leave a state and relocate to another state unless such relocation occurs in accordance with the Compact and its rules.</a:t>
            </a:r>
          </a:p>
        </p:txBody>
      </p:sp>
      <p:cxnSp>
        <p:nvCxnSpPr>
          <p:cNvPr id="13" name="Straight Connector 12">
            <a:extLst>
              <a:ext uri="{FF2B5EF4-FFF2-40B4-BE49-F238E27FC236}">
                <a16:creationId xmlns:a16="http://schemas.microsoft.com/office/drawing/2014/main" id="{FB636B81-E366-40A1-A22C-E23DE020F5B1}"/>
              </a:ext>
            </a:extLst>
          </p:cNvPr>
          <p:cNvCxnSpPr/>
          <p:nvPr/>
        </p:nvCxnSpPr>
        <p:spPr>
          <a:xfrm>
            <a:off x="5521133" y="3663843"/>
            <a:ext cx="53854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99096D-53AA-43EE-BCB2-8D0CE8651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 y="2184428"/>
            <a:ext cx="3939584" cy="2628203"/>
          </a:xfrm>
          <a:prstGeom prst="rect">
            <a:avLst/>
          </a:prstGeom>
        </p:spPr>
      </p:pic>
    </p:spTree>
    <p:custDataLst>
      <p:tags r:id="rId1"/>
    </p:custDataLst>
    <p:extLst>
      <p:ext uri="{BB962C8B-B14F-4D97-AF65-F5344CB8AC3E}">
        <p14:creationId xmlns:p14="http://schemas.microsoft.com/office/powerpoint/2010/main" val="204517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13</a:t>
            </a:fld>
            <a:endParaRPr lang="en-US" dirty="0">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1.101 (definitions), 2.110 &amp; 3.101</a:t>
            </a:r>
          </a:p>
          <a:p>
            <a:pPr algn="l"/>
            <a:r>
              <a:rPr lang="en-US" dirty="0"/>
              <a:t>Deferred sentences eligible (guilty plea/finding, no right to trial)</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Offender means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9991" y="1692732"/>
            <a:ext cx="1742208" cy="584775"/>
          </a:xfrm>
          <a:prstGeom prst="rect">
            <a:avLst/>
          </a:prstGeom>
          <a:noFill/>
        </p:spPr>
        <p:txBody>
          <a:bodyPr wrap="none" rtlCol="0" anchor="ctr">
            <a:spAutoFit/>
          </a:bodyPr>
          <a:lstStyle/>
          <a:p>
            <a:pPr algn="ctr"/>
            <a:r>
              <a:rPr lang="en-US" sz="3200" b="1" dirty="0">
                <a:solidFill>
                  <a:srgbClr val="102747"/>
                </a:solidFill>
              </a:rPr>
              <a:t>Offender</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Key Definitions Determining Eligibility</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050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0904" y="1245704"/>
            <a:ext cx="10273196" cy="5029684"/>
          </a:xfrm>
          <a:prstGeom prst="rect">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0" name="Content Placeholder 4"/>
          <p:cNvGraphicFramePr>
            <a:graphicFrameLocks noGrp="1"/>
          </p:cNvGraphicFramePr>
          <p:nvPr>
            <p:ph sz="half" idx="1"/>
            <p:extLst>
              <p:ext uri="{D42A27DB-BD31-4B8C-83A1-F6EECF244321}">
                <p14:modId xmlns:p14="http://schemas.microsoft.com/office/powerpoint/2010/main" val="90567878"/>
              </p:ext>
            </p:extLst>
          </p:nvPr>
        </p:nvGraphicFramePr>
        <p:xfrm>
          <a:off x="1215375" y="1656521"/>
          <a:ext cx="9780300" cy="4420084"/>
        </p:xfrm>
        <a:graphic>
          <a:graphicData uri="http://schemas.openxmlformats.org/drawingml/2006/table">
            <a:tbl>
              <a:tblPr firstRow="1" bandRow="1">
                <a:tableStyleId>{EB344D84-9AFB-497E-A393-DC336BA19D2E}</a:tableStyleId>
              </a:tblPr>
              <a:tblGrid>
                <a:gridCol w="4890150">
                  <a:extLst>
                    <a:ext uri="{9D8B030D-6E8A-4147-A177-3AD203B41FA5}">
                      <a16:colId xmlns:a16="http://schemas.microsoft.com/office/drawing/2014/main" val="20000"/>
                    </a:ext>
                  </a:extLst>
                </a:gridCol>
                <a:gridCol w="4890150">
                  <a:extLst>
                    <a:ext uri="{9D8B030D-6E8A-4147-A177-3AD203B41FA5}">
                      <a16:colId xmlns:a16="http://schemas.microsoft.com/office/drawing/2014/main" val="20001"/>
                    </a:ext>
                  </a:extLst>
                </a:gridCol>
              </a:tblGrid>
              <a:tr h="1020041">
                <a:tc gridSpan="2">
                  <a:txBody>
                    <a:bodyPr/>
                    <a:lstStyle/>
                    <a:p>
                      <a:pPr algn="ctr"/>
                      <a:r>
                        <a:rPr lang="en-US" sz="2400" dirty="0">
                          <a:solidFill>
                            <a:schemeClr val="tx1">
                              <a:lumMod val="85000"/>
                              <a:lumOff val="15000"/>
                            </a:schemeClr>
                          </a:solidFill>
                        </a:rPr>
                        <a:t>Sentence =</a:t>
                      </a:r>
                      <a:r>
                        <a:rPr lang="en-US" sz="2400" baseline="0" dirty="0">
                          <a:solidFill>
                            <a:schemeClr val="tx1">
                              <a:lumMod val="85000"/>
                              <a:lumOff val="15000"/>
                            </a:schemeClr>
                          </a:solidFill>
                        </a:rPr>
                        <a:t> </a:t>
                      </a:r>
                      <a:r>
                        <a:rPr lang="en-US" sz="2400" dirty="0">
                          <a:solidFill>
                            <a:schemeClr val="tx1">
                              <a:lumMod val="85000"/>
                              <a:lumOff val="15000"/>
                            </a:schemeClr>
                          </a:solidFill>
                        </a:rPr>
                        <a:t>1+</a:t>
                      </a:r>
                      <a:r>
                        <a:rPr lang="en-US" sz="2400" baseline="0" dirty="0">
                          <a:solidFill>
                            <a:schemeClr val="tx1">
                              <a:lumMod val="85000"/>
                              <a:lumOff val="15000"/>
                            </a:schemeClr>
                          </a:solidFill>
                        </a:rPr>
                        <a:t> years of supervision</a:t>
                      </a:r>
                    </a:p>
                    <a:p>
                      <a:pPr algn="ctr"/>
                      <a:r>
                        <a:rPr lang="en-US" sz="2400" baseline="0" dirty="0">
                          <a:solidFill>
                            <a:schemeClr val="tx1">
                              <a:lumMod val="85000"/>
                              <a:lumOff val="15000"/>
                            </a:schemeClr>
                          </a:solidFill>
                        </a:rPr>
                        <a:t>AND</a:t>
                      </a:r>
                      <a:endParaRPr lang="en-US" sz="2400" dirty="0">
                        <a:solidFill>
                          <a:schemeClr val="tx1">
                            <a:lumMod val="85000"/>
                            <a:lumOff val="15000"/>
                          </a:schemeClr>
                        </a:solidFill>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ctr"/>
                      <a:endParaRPr lang="en-US" sz="2400" dirty="0">
                        <a:solidFill>
                          <a:schemeClr val="tx1"/>
                        </a:solidFill>
                      </a:endParaRPr>
                    </a:p>
                  </a:txBody>
                  <a:tcPr marT="45729" marB="45729">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1146">
                <a:tc gridSpan="2">
                  <a:txBody>
                    <a:bodyPr/>
                    <a:lstStyle/>
                    <a:p>
                      <a:pPr marL="0" indent="0" algn="ctr">
                        <a:buFont typeface="Arial" pitchFamily="34" charset="0"/>
                        <a:buNone/>
                      </a:pPr>
                      <a:r>
                        <a:rPr lang="en-US" sz="2000" dirty="0">
                          <a:solidFill>
                            <a:schemeClr val="tx1">
                              <a:lumMod val="85000"/>
                              <a:lumOff val="15000"/>
                            </a:schemeClr>
                          </a:solidFill>
                        </a:rPr>
                        <a:t>Instant</a:t>
                      </a:r>
                      <a:r>
                        <a:rPr lang="en-US" sz="2000" baseline="0" dirty="0">
                          <a:solidFill>
                            <a:schemeClr val="tx1">
                              <a:lumMod val="85000"/>
                              <a:lumOff val="15000"/>
                            </a:schemeClr>
                          </a:solidFill>
                        </a:rPr>
                        <a:t> Offense includes one or more:</a:t>
                      </a:r>
                      <a:endParaRPr lang="en-US" sz="2000" dirty="0">
                        <a:solidFill>
                          <a:schemeClr val="tx1">
                            <a:lumMod val="85000"/>
                            <a:lumOff val="15000"/>
                          </a:schemeClr>
                        </a:solidFill>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85750" indent="-285750">
                        <a:buFont typeface="Arial" pitchFamily="34" charset="0"/>
                        <a:buChar char="•"/>
                      </a:pPr>
                      <a:endParaRPr lang="en-US" sz="2000" dirty="0"/>
                    </a:p>
                  </a:txBody>
                  <a:tcPr marT="45729" marB="45729">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81138">
                <a:tc>
                  <a:txBody>
                    <a:bodyPr/>
                    <a:lstStyle/>
                    <a:p>
                      <a:pPr marL="342900" indent="-342900">
                        <a:buFont typeface="Wingdings" pitchFamily="2" charset="2"/>
                        <a:buChar char="Ø"/>
                        <a:defRPr/>
                      </a:pPr>
                      <a:r>
                        <a:rPr lang="en-US" sz="2000" dirty="0">
                          <a:solidFill>
                            <a:schemeClr val="tx1">
                              <a:lumMod val="85000"/>
                              <a:lumOff val="15000"/>
                            </a:schemeClr>
                          </a:solidFill>
                        </a:rPr>
                        <a:t>Person</a:t>
                      </a:r>
                      <a:r>
                        <a:rPr lang="en-US" sz="2000" baseline="0" dirty="0">
                          <a:solidFill>
                            <a:schemeClr val="tx1">
                              <a:lumMod val="85000"/>
                              <a:lumOff val="15000"/>
                            </a:schemeClr>
                          </a:solidFill>
                        </a:rPr>
                        <a:t> incurred direct or threatened physical or psychological harm.</a:t>
                      </a:r>
                    </a:p>
                  </a:txBody>
                  <a:tcPr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itchFamily="2" charset="2"/>
                        <a:buChar char="Ø"/>
                        <a:defRPr/>
                      </a:pPr>
                      <a:r>
                        <a:rPr lang="en-US" sz="2000" dirty="0">
                          <a:solidFill>
                            <a:schemeClr val="tx1">
                              <a:lumMod val="85000"/>
                              <a:lumOff val="15000"/>
                            </a:schemeClr>
                          </a:solidFill>
                        </a:rPr>
                        <a:t>2</a:t>
                      </a:r>
                      <a:r>
                        <a:rPr lang="en-US" sz="2000" baseline="30000" dirty="0">
                          <a:solidFill>
                            <a:schemeClr val="tx1">
                              <a:lumMod val="85000"/>
                              <a:lumOff val="15000"/>
                            </a:schemeClr>
                          </a:solidFill>
                        </a:rPr>
                        <a:t>nd</a:t>
                      </a:r>
                      <a:r>
                        <a:rPr lang="en-US" sz="2000" dirty="0">
                          <a:solidFill>
                            <a:schemeClr val="tx1">
                              <a:lumMod val="85000"/>
                              <a:lumOff val="15000"/>
                            </a:schemeClr>
                          </a:solidFill>
                        </a:rPr>
                        <a:t> or subsequent conviction of driving</a:t>
                      </a:r>
                      <a:r>
                        <a:rPr lang="en-US" sz="2000" baseline="0" dirty="0">
                          <a:solidFill>
                            <a:schemeClr val="tx1">
                              <a:lumMod val="85000"/>
                              <a:lumOff val="15000"/>
                            </a:schemeClr>
                          </a:solidFill>
                        </a:rPr>
                        <a:t> while impaired by drugs or alcohol</a:t>
                      </a:r>
                      <a:endParaRPr lang="en-US" sz="2000" dirty="0">
                        <a:solidFill>
                          <a:schemeClr val="tx1">
                            <a:lumMod val="85000"/>
                            <a:lumOff val="15000"/>
                          </a:schemeClr>
                        </a:solidFill>
                      </a:endParaRPr>
                    </a:p>
                  </a:txBody>
                  <a:tcPr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27759">
                <a:tc>
                  <a:txBody>
                    <a:bodyPr/>
                    <a:lstStyle/>
                    <a:p>
                      <a:pPr marL="342900" indent="-342900">
                        <a:buFont typeface="Wingdings" pitchFamily="2" charset="2"/>
                        <a:buChar char="Ø"/>
                        <a:defRPr/>
                      </a:pPr>
                      <a:r>
                        <a:rPr lang="en-US" sz="2000" dirty="0">
                          <a:solidFill>
                            <a:schemeClr val="tx1">
                              <a:lumMod val="85000"/>
                              <a:lumOff val="15000"/>
                            </a:schemeClr>
                          </a:solidFill>
                        </a:rPr>
                        <a:t>Use or possession of a firearm involved.</a:t>
                      </a:r>
                    </a:p>
                  </a:txBody>
                  <a:tcPr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itchFamily="2" charset="2"/>
                        <a:buChar char="Ø"/>
                      </a:pPr>
                      <a:r>
                        <a:rPr lang="en-US" sz="2000" dirty="0">
                          <a:solidFill>
                            <a:schemeClr val="tx1">
                              <a:lumMod val="85000"/>
                              <a:lumOff val="15000"/>
                            </a:schemeClr>
                          </a:solidFill>
                        </a:rPr>
                        <a:t>Sex offense</a:t>
                      </a:r>
                      <a:r>
                        <a:rPr lang="en-US" sz="2000" baseline="0" dirty="0">
                          <a:solidFill>
                            <a:schemeClr val="tx1">
                              <a:lumMod val="85000"/>
                              <a:lumOff val="15000"/>
                            </a:schemeClr>
                          </a:solidFill>
                        </a:rPr>
                        <a:t> requiring registration in the sending state</a:t>
                      </a:r>
                      <a:endParaRPr lang="en-US" sz="2000" dirty="0">
                        <a:solidFill>
                          <a:schemeClr val="tx1">
                            <a:lumMod val="85000"/>
                            <a:lumOff val="15000"/>
                          </a:schemeClr>
                        </a:solidFill>
                      </a:endParaRPr>
                    </a:p>
                  </a:txBody>
                  <a:tcPr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1"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Eligible Offenses:  Misdemeanants</a:t>
            </a:r>
          </a:p>
        </p:txBody>
      </p:sp>
      <p:sp>
        <p:nvSpPr>
          <p:cNvPr id="32" name="Rectangle 31">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13</a:t>
            </a:r>
          </a:p>
        </p:txBody>
      </p:sp>
      <p:cxnSp>
        <p:nvCxnSpPr>
          <p:cNvPr id="34" name="Straight Connector 33">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2.105</a:t>
            </a:r>
          </a:p>
        </p:txBody>
      </p:sp>
    </p:spTree>
    <p:custDataLst>
      <p:tags r:id="rId1"/>
    </p:custDataLst>
    <p:extLst>
      <p:ext uri="{BB962C8B-B14F-4D97-AF65-F5344CB8AC3E}">
        <p14:creationId xmlns:p14="http://schemas.microsoft.com/office/powerpoint/2010/main" val="2307809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Makes an Offender Eligible for Transfer</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9012138"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692147" y="2228275"/>
            <a:ext cx="2233714" cy="187743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Time Remaining on Supervision</a:t>
            </a:r>
          </a:p>
          <a:p>
            <a:pPr marL="0" indent="0">
              <a:lnSpc>
                <a:spcPct val="100000"/>
              </a:lnSpc>
              <a:spcBef>
                <a:spcPts val="0"/>
              </a:spcBef>
              <a:spcAft>
                <a:spcPts val="1200"/>
              </a:spcAft>
              <a:buNone/>
            </a:pPr>
            <a:r>
              <a:rPr lang="en-US" sz="1800" dirty="0"/>
              <a:t>The offender has more than 90 calendar days or an indefinite period of supervision remaining </a:t>
            </a:r>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101566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marL="0" indent="0">
              <a:lnSpc>
                <a:spcPct val="100000"/>
              </a:lnSpc>
              <a:spcBef>
                <a:spcPts val="0"/>
              </a:spcBef>
              <a:spcAft>
                <a:spcPts val="1200"/>
              </a:spcAft>
              <a:buNone/>
            </a:pPr>
            <a:r>
              <a:rPr lang="en-US" sz="1800" dirty="0"/>
              <a:t>The Offender has a valid plan of supervision</a:t>
            </a:r>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95439" y="2536052"/>
            <a:ext cx="2233714" cy="156966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Compliance</a:t>
            </a:r>
          </a:p>
          <a:p>
            <a:pPr marL="0" indent="0">
              <a:lnSpc>
                <a:spcPct val="100000"/>
              </a:lnSpc>
              <a:spcBef>
                <a:spcPts val="0"/>
              </a:spcBef>
              <a:spcAft>
                <a:spcPts val="1200"/>
              </a:spcAft>
              <a:buNone/>
            </a:pPr>
            <a:r>
              <a:rPr lang="en-US" sz="1800" dirty="0"/>
              <a:t>The offender is in substantial compliance with the terms of supervision</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40065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Resident/Family</a:t>
            </a:r>
          </a:p>
          <a:p>
            <a:pPr marL="0" indent="0">
              <a:lnSpc>
                <a:spcPct val="100000"/>
              </a:lnSpc>
              <a:spcBef>
                <a:spcPts val="0"/>
              </a:spcBef>
              <a:spcAft>
                <a:spcPts val="1200"/>
              </a:spcAft>
              <a:buNone/>
            </a:pPr>
            <a:r>
              <a:rPr lang="en-US" sz="1800" dirty="0"/>
              <a:t>The offender is a </a:t>
            </a:r>
            <a:r>
              <a:rPr lang="en-US" sz="1800"/>
              <a:t>resident or has </a:t>
            </a:r>
            <a:r>
              <a:rPr lang="en-US" sz="1800" dirty="0"/>
              <a:t>resident family and a willingness to assist the offender AND the offender can obtain employment or has a means of support</a:t>
            </a: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75D0C0F-8DE2-4169-8892-96820F934591}"/>
              </a:ext>
            </a:extLst>
          </p:cNvPr>
          <p:cNvSpPr/>
          <p:nvPr/>
        </p:nvSpPr>
        <p:spPr>
          <a:xfrm>
            <a:off x="557790" y="1165156"/>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48" name="Oval 47">
            <a:extLst>
              <a:ext uri="{FF2B5EF4-FFF2-40B4-BE49-F238E27FC236}">
                <a16:creationId xmlns:a16="http://schemas.microsoft.com/office/drawing/2014/main" id="{9678AE74-A63A-4F01-8F60-E4FBC33380C6}"/>
              </a:ext>
            </a:extLst>
          </p:cNvPr>
          <p:cNvSpPr/>
          <p:nvPr/>
        </p:nvSpPr>
        <p:spPr>
          <a:xfrm>
            <a:off x="3352664" y="1108994"/>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E4DEE20-002B-4A3F-9971-AEF0BA9608B9}"/>
              </a:ext>
            </a:extLst>
          </p:cNvPr>
          <p:cNvSpPr txBox="1"/>
          <p:nvPr/>
        </p:nvSpPr>
        <p:spPr>
          <a:xfrm>
            <a:off x="3591821" y="1342393"/>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54" name="Oval 53">
            <a:extLst>
              <a:ext uri="{FF2B5EF4-FFF2-40B4-BE49-F238E27FC236}">
                <a16:creationId xmlns:a16="http://schemas.microsoft.com/office/drawing/2014/main" id="{BDC3F7BC-FC2D-4FCF-94ED-CBAE9D2C52D7}"/>
              </a:ext>
            </a:extLst>
          </p:cNvPr>
          <p:cNvSpPr/>
          <p:nvPr/>
        </p:nvSpPr>
        <p:spPr>
          <a:xfrm>
            <a:off x="6250392" y="1089148"/>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8789935-AF82-46BA-9F7F-4BF5877A21D4}"/>
              </a:ext>
            </a:extLst>
          </p:cNvPr>
          <p:cNvSpPr/>
          <p:nvPr/>
        </p:nvSpPr>
        <p:spPr>
          <a:xfrm>
            <a:off x="9250075" y="1107707"/>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&amp; 3.101</a:t>
            </a:r>
          </a:p>
        </p:txBody>
      </p:sp>
    </p:spTree>
    <p:custDataLst>
      <p:tags r:id="rId1"/>
    </p:custDataLst>
    <p:extLst>
      <p:ext uri="{BB962C8B-B14F-4D97-AF65-F5344CB8AC3E}">
        <p14:creationId xmlns:p14="http://schemas.microsoft.com/office/powerpoint/2010/main" val="393240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8BFF60B-63F2-4C2D-814D-C59D810E25BB}"/>
              </a:ext>
            </a:extLst>
          </p:cNvPr>
          <p:cNvGraphicFramePr/>
          <p:nvPr>
            <p:extLst>
              <p:ext uri="{D42A27DB-BD31-4B8C-83A1-F6EECF244321}">
                <p14:modId xmlns:p14="http://schemas.microsoft.com/office/powerpoint/2010/main" val="1873330922"/>
              </p:ext>
            </p:extLst>
          </p:nvPr>
        </p:nvGraphicFramePr>
        <p:xfrm>
          <a:off x="371061" y="1338471"/>
          <a:ext cx="11529391" cy="4936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3A913F84-5F5F-4267-BA7F-33CAC8820D51}"/>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cxnSp>
        <p:nvCxnSpPr>
          <p:cNvPr id="7" name="Straight Connector 6">
            <a:extLst>
              <a:ext uri="{FF2B5EF4-FFF2-40B4-BE49-F238E27FC236}">
                <a16:creationId xmlns:a16="http://schemas.microsoft.com/office/drawing/2014/main" id="{27EED778-2BB6-487A-8A72-699CAB3AD6C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59706062-93E7-4EC3-8D25-A5DA52CA879F}"/>
              </a:ext>
            </a:extLst>
          </p:cNvPr>
          <p:cNvSpPr txBox="1">
            <a:spLocks/>
          </p:cNvSpPr>
          <p:nvPr/>
        </p:nvSpPr>
        <p:spPr>
          <a:xfrm>
            <a:off x="476115" y="109034"/>
            <a:ext cx="8494246" cy="1465618"/>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Types of Transfers</a:t>
            </a:r>
          </a:p>
        </p:txBody>
      </p:sp>
      <p:sp>
        <p:nvSpPr>
          <p:cNvPr id="9" name="Rectangle 8">
            <a:extLst>
              <a:ext uri="{FF2B5EF4-FFF2-40B4-BE49-F238E27FC236}">
                <a16:creationId xmlns:a16="http://schemas.microsoft.com/office/drawing/2014/main" id="{E22177CE-E141-428D-ACE3-18E3033791CB}"/>
              </a:ext>
            </a:extLst>
          </p:cNvPr>
          <p:cNvSpPr/>
          <p:nvPr/>
        </p:nvSpPr>
        <p:spPr>
          <a:xfrm>
            <a:off x="0" y="482533"/>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1.101 (definitions) 3.101, 3.101-1, 3.101-2</a:t>
            </a:r>
          </a:p>
        </p:txBody>
      </p:sp>
    </p:spTree>
    <p:custDataLst>
      <p:tags r:id="rId1"/>
    </p:custDataLst>
    <p:extLst>
      <p:ext uri="{BB962C8B-B14F-4D97-AF65-F5344CB8AC3E}">
        <p14:creationId xmlns:p14="http://schemas.microsoft.com/office/powerpoint/2010/main" val="313159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17</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3.101-1, 3.102, 3.103, 3.106</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2543413"/>
            <a:ext cx="3751796" cy="1336200"/>
          </a:xfrm>
        </p:spPr>
        <p:txBody>
          <a:bodyPr wrap="square" lIns="0" tIns="0" rIns="0" bIns="0" anchor="ctr">
            <a:spAutoFit/>
          </a:bodyPr>
          <a:lstStyle/>
          <a:p>
            <a:r>
              <a:rPr lang="en-US" sz="4800" dirty="0">
                <a:solidFill>
                  <a:schemeClr val="bg1"/>
                </a:solidFill>
              </a:rPr>
              <a:t>No Travel Prior to Acceptance</a:t>
            </a:r>
          </a:p>
        </p:txBody>
      </p:sp>
      <p:pic>
        <p:nvPicPr>
          <p:cNvPr id="5" name="Picture 4">
            <a:extLst>
              <a:ext uri="{FF2B5EF4-FFF2-40B4-BE49-F238E27FC236}">
                <a16:creationId xmlns:a16="http://schemas.microsoft.com/office/drawing/2014/main" id="{458D5236-0AE3-4D9D-B8DE-2068EE1E9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82266" y="1013109"/>
            <a:ext cx="3252534" cy="1234389"/>
          </a:xfrm>
          <a:prstGeom prst="rect">
            <a:avLst/>
          </a:prstGeom>
        </p:spPr>
      </p:pic>
      <p:grpSp>
        <p:nvGrpSpPr>
          <p:cNvPr id="20" name="Group 19">
            <a:extLst>
              <a:ext uri="{FF2B5EF4-FFF2-40B4-BE49-F238E27FC236}">
                <a16:creationId xmlns:a16="http://schemas.microsoft.com/office/drawing/2014/main" id="{CEEE308C-7854-4AEF-9C76-74B87619FE8E}"/>
              </a:ext>
            </a:extLst>
          </p:cNvPr>
          <p:cNvGrpSpPr/>
          <p:nvPr/>
        </p:nvGrpSpPr>
        <p:grpSpPr>
          <a:xfrm>
            <a:off x="5236935" y="873056"/>
            <a:ext cx="6396374" cy="5717620"/>
            <a:chOff x="5466243" y="1449875"/>
            <a:chExt cx="6249507" cy="5136798"/>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466244" y="2773314"/>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96C6830C-D673-463C-BDFB-A2111DA99761}"/>
                </a:ext>
              </a:extLst>
            </p:cNvPr>
            <p:cNvSpPr txBox="1">
              <a:spLocks/>
            </p:cNvSpPr>
            <p:nvPr/>
          </p:nvSpPr>
          <p:spPr>
            <a:xfrm>
              <a:off x="5466244" y="2950550"/>
              <a:ext cx="6249506" cy="363612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Reporting Instructions Exceptions:</a:t>
              </a:r>
            </a:p>
            <a:p>
              <a:pPr>
                <a:lnSpc>
                  <a:spcPct val="100000"/>
                </a:lnSpc>
                <a:spcBef>
                  <a:spcPts val="0"/>
                </a:spcBef>
                <a:spcAft>
                  <a:spcPts val="600"/>
                </a:spcAft>
              </a:pPr>
              <a:r>
                <a:rPr lang="en-US" dirty="0"/>
                <a:t>Probationer Living in Receiving State at the time of Sentencing</a:t>
              </a:r>
            </a:p>
            <a:p>
              <a:pPr>
                <a:lnSpc>
                  <a:spcPct val="100000"/>
                </a:lnSpc>
                <a:spcBef>
                  <a:spcPts val="0"/>
                </a:spcBef>
                <a:spcAft>
                  <a:spcPts val="600"/>
                </a:spcAft>
              </a:pPr>
              <a:r>
                <a:rPr lang="en-US" dirty="0"/>
                <a:t>Military Members/Veterans Receiving Treatment/Employment Transfer</a:t>
              </a:r>
            </a:p>
            <a:p>
              <a:pPr>
                <a:lnSpc>
                  <a:spcPct val="100000"/>
                </a:lnSpc>
                <a:spcBef>
                  <a:spcPts val="0"/>
                </a:spcBef>
                <a:spcAft>
                  <a:spcPts val="600"/>
                </a:spcAft>
              </a:pPr>
              <a:r>
                <a:rPr lang="en-US" dirty="0"/>
                <a:t>Other verified Emergency Situations (both states must agree)</a:t>
              </a:r>
            </a:p>
            <a:p>
              <a:pPr marL="0" lv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2400" dirty="0">
                <a:solidFill>
                  <a:srgbClr val="102747"/>
                </a:solidFill>
              </a:endParaRPr>
            </a:p>
            <a:p>
              <a:pPr marL="0" lv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2400" dirty="0">
                <a:solidFill>
                  <a:srgbClr val="102747"/>
                </a:solidFill>
              </a:endParaRP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466243" y="1449875"/>
              <a:ext cx="6109352" cy="132343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Investigation Period</a:t>
              </a:r>
            </a:p>
            <a:p>
              <a:pPr>
                <a:lnSpc>
                  <a:spcPct val="100000"/>
                </a:lnSpc>
                <a:spcBef>
                  <a:spcPts val="0"/>
                </a:spcBef>
                <a:spcAft>
                  <a:spcPts val="600"/>
                </a:spcAft>
              </a:pPr>
              <a:r>
                <a:rPr lang="en-US" dirty="0"/>
                <a:t>Up to 45 days</a:t>
              </a:r>
            </a:p>
            <a:p>
              <a:pPr>
                <a:lnSpc>
                  <a:spcPct val="100000"/>
                </a:lnSpc>
                <a:spcBef>
                  <a:spcPts val="0"/>
                </a:spcBef>
                <a:spcAft>
                  <a:spcPts val="600"/>
                </a:spcAft>
              </a:pPr>
              <a:endParaRPr lang="en-US" sz="1600" dirty="0"/>
            </a:p>
          </p:txBody>
        </p:sp>
      </p:grpSp>
    </p:spTree>
    <p:custDataLst>
      <p:tags r:id="rId1"/>
    </p:custDataLst>
    <p:extLst>
      <p:ext uri="{BB962C8B-B14F-4D97-AF65-F5344CB8AC3E}">
        <p14:creationId xmlns:p14="http://schemas.microsoft.com/office/powerpoint/2010/main" val="83507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60457"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Victim’s Rights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841829" y="3328355"/>
            <a:ext cx="4405086" cy="2616101"/>
          </a:xfrm>
        </p:spPr>
        <p:txBody>
          <a:bodyPr wrap="square" lIns="0" tIns="0" rIns="0" bIns="0" anchor="t">
            <a:spAutoFit/>
          </a:bodyPr>
          <a:lstStyle/>
          <a:p>
            <a:pPr>
              <a:lnSpc>
                <a:spcPct val="100000"/>
              </a:lnSpc>
              <a:spcBef>
                <a:spcPts val="0"/>
              </a:spcBef>
              <a:spcAft>
                <a:spcPts val="1200"/>
              </a:spcAft>
            </a:pPr>
            <a:r>
              <a:rPr lang="en-US" sz="2000" dirty="0"/>
              <a:t>Victims can contact Sending State’s compact office</a:t>
            </a:r>
          </a:p>
          <a:p>
            <a:pPr>
              <a:lnSpc>
                <a:spcPct val="100000"/>
              </a:lnSpc>
              <a:spcBef>
                <a:spcPts val="0"/>
              </a:spcBef>
              <a:spcAft>
                <a:spcPts val="1200"/>
              </a:spcAft>
            </a:pPr>
            <a:r>
              <a:rPr lang="en-US" sz="2000" dirty="0"/>
              <a:t>Victims have 15 business days after notification of transfer to give input</a:t>
            </a:r>
          </a:p>
          <a:p>
            <a:pPr lvl="1">
              <a:lnSpc>
                <a:spcPct val="100000"/>
              </a:lnSpc>
              <a:spcBef>
                <a:spcPts val="0"/>
              </a:spcBef>
              <a:spcAft>
                <a:spcPts val="1200"/>
              </a:spcAft>
            </a:pPr>
            <a:r>
              <a:rPr lang="en-US" sz="2000" dirty="0"/>
              <a:t>Receiving state shall continue to investigate</a:t>
            </a:r>
          </a:p>
          <a:p>
            <a:pPr marL="0" indent="0">
              <a:lnSpc>
                <a:spcPct val="100000"/>
              </a:lnSpc>
              <a:spcBef>
                <a:spcPts val="0"/>
              </a:spcBef>
              <a:spcAft>
                <a:spcPts val="1200"/>
              </a:spcAft>
              <a:buNone/>
            </a:pPr>
            <a:r>
              <a:rPr lang="en-US" sz="2000" dirty="0"/>
              <a:t>Victim’s Comment ALWAYS Confidential</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18</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3.108 &amp; 3.108-1</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0"/>
            <a:ext cx="12192000" cy="151674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512A81C-C51A-4FF4-93F9-830F210C1FB4}"/>
              </a:ext>
            </a:extLst>
          </p:cNvPr>
          <p:cNvSpPr txBox="1">
            <a:spLocks/>
          </p:cNvSpPr>
          <p:nvPr/>
        </p:nvSpPr>
        <p:spPr>
          <a:xfrm>
            <a:off x="6941201" y="3328355"/>
            <a:ext cx="4405086" cy="246221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t>Victim notification shall be initiated:</a:t>
            </a:r>
          </a:p>
          <a:p>
            <a:pPr>
              <a:lnSpc>
                <a:spcPct val="100000"/>
              </a:lnSpc>
              <a:spcBef>
                <a:spcPts val="0"/>
              </a:spcBef>
              <a:spcAft>
                <a:spcPts val="1200"/>
              </a:spcAft>
            </a:pPr>
            <a:r>
              <a:rPr lang="en-US" sz="2000" dirty="0"/>
              <a:t>In accordance with the sending state’s laws and procedures</a:t>
            </a:r>
          </a:p>
          <a:p>
            <a:pPr>
              <a:lnSpc>
                <a:spcPct val="100000"/>
              </a:lnSpc>
              <a:spcBef>
                <a:spcPts val="0"/>
              </a:spcBef>
              <a:spcAft>
                <a:spcPts val="1200"/>
              </a:spcAft>
            </a:pPr>
            <a:r>
              <a:rPr lang="en-US" sz="2000" dirty="0"/>
              <a:t>Within 1 business day of either:</a:t>
            </a:r>
          </a:p>
          <a:p>
            <a:pPr lvl="1">
              <a:lnSpc>
                <a:spcPct val="100000"/>
              </a:lnSpc>
              <a:spcBef>
                <a:spcPts val="0"/>
              </a:spcBef>
              <a:spcAft>
                <a:spcPts val="1200"/>
              </a:spcAft>
            </a:pPr>
            <a:r>
              <a:rPr lang="en-US" sz="2000" dirty="0"/>
              <a:t>Issuance of Reporting Instructions; or</a:t>
            </a:r>
          </a:p>
          <a:p>
            <a:pPr lvl="1">
              <a:lnSpc>
                <a:spcPct val="100000"/>
              </a:lnSpc>
              <a:spcBef>
                <a:spcPts val="0"/>
              </a:spcBef>
              <a:spcAft>
                <a:spcPts val="1200"/>
              </a:spcAft>
            </a:pPr>
            <a:r>
              <a:rPr lang="en-US" sz="2000" dirty="0"/>
              <a:t>Acceptance of a Transfer Request</a:t>
            </a:r>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41829" y="1945305"/>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r>
              <a:rPr lang="en-US" altLang="en-US" sz="3200" dirty="0">
                <a:solidFill>
                  <a:schemeClr val="bg1"/>
                </a:solidFill>
              </a:rPr>
              <a:t>Victim’s Right to be Heard</a:t>
            </a:r>
            <a:endParaRPr lang="en-US" sz="3200" dirty="0">
              <a:solidFill>
                <a:schemeClr val="bg1"/>
              </a:solidFill>
            </a:endParaRP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1201" y="1945305"/>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r>
              <a:rPr lang="en-US" sz="3200" dirty="0">
                <a:solidFill>
                  <a:schemeClr val="bg1"/>
                </a:solidFill>
              </a:rPr>
              <a:t>Victim Notification</a:t>
            </a:r>
          </a:p>
        </p:txBody>
      </p:sp>
    </p:spTree>
    <p:custDataLst>
      <p:tags r:id="rId1"/>
    </p:custDataLst>
    <p:extLst>
      <p:ext uri="{BB962C8B-B14F-4D97-AF65-F5344CB8AC3E}">
        <p14:creationId xmlns:p14="http://schemas.microsoft.com/office/powerpoint/2010/main" val="71530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19</a:t>
            </a:fld>
            <a:endParaRPr lang="en-US" dirty="0">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3.109, 4.101, 4.102</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t>Offender agrees to conditions imposed by </a:t>
              </a:r>
              <a:r>
                <a:rPr lang="en-US" sz="2400" u="sng" dirty="0"/>
                <a:t>BOTH Sending &amp; Receiving States</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Offender applying for transfer must </a:t>
              </a:r>
              <a:r>
                <a:rPr lang="en-US" sz="2400" u="sng" dirty="0">
                  <a:solidFill>
                    <a:prstClr val="black"/>
                  </a:solidFill>
                </a:rPr>
                <a:t>WAIVE rights for extradition </a:t>
              </a:r>
              <a:endParaRPr lang="en-US" sz="1600" u="sng" dirty="0">
                <a:solidFill>
                  <a:prstClr val="black"/>
                </a:solidFill>
              </a:endParaRP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43957"/>
            <a:ext cx="2992666" cy="1256613"/>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Sentencing Authority in the </a:t>
              </a:r>
              <a:r>
                <a:rPr lang="en-US" sz="2400" u="sng" dirty="0"/>
                <a:t>Sending State </a:t>
              </a:r>
              <a:r>
                <a:rPr lang="en-US" sz="2400" dirty="0"/>
                <a:t>determines duration of Supervision</a:t>
              </a: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4896" y="1692732"/>
            <a:ext cx="1752403" cy="584775"/>
          </a:xfrm>
          <a:prstGeom prst="rect">
            <a:avLst/>
          </a:prstGeom>
          <a:noFill/>
        </p:spPr>
        <p:txBody>
          <a:bodyPr wrap="none" rtlCol="0" anchor="ctr">
            <a:spAutoFit/>
          </a:bodyPr>
          <a:lstStyle/>
          <a:p>
            <a:pPr algn="ctr"/>
            <a:r>
              <a:rPr lang="en-US" sz="3200" b="1" dirty="0">
                <a:solidFill>
                  <a:srgbClr val="102747"/>
                </a:solidFill>
              </a:rPr>
              <a:t>Duration</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95184" y="1696350"/>
            <a:ext cx="2097049" cy="584775"/>
          </a:xfrm>
          <a:prstGeom prst="rect">
            <a:avLst/>
          </a:prstGeom>
          <a:noFill/>
        </p:spPr>
        <p:txBody>
          <a:bodyPr wrap="none" rtlCol="0" anchor="ctr">
            <a:spAutoFit/>
          </a:bodyPr>
          <a:lstStyle/>
          <a:p>
            <a:pPr algn="ctr"/>
            <a:r>
              <a:rPr lang="en-US" sz="3200" b="1" dirty="0">
                <a:solidFill>
                  <a:srgbClr val="102747"/>
                </a:solidFill>
              </a:rPr>
              <a:t>Conditions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9116265" y="1692732"/>
            <a:ext cx="1344663" cy="584775"/>
          </a:xfrm>
          <a:prstGeom prst="rect">
            <a:avLst/>
          </a:prstGeom>
          <a:noFill/>
        </p:spPr>
        <p:txBody>
          <a:bodyPr wrap="none" rtlCol="0" anchor="ctr">
            <a:spAutoFit/>
          </a:bodyPr>
          <a:lstStyle/>
          <a:p>
            <a:pPr algn="ctr"/>
            <a:r>
              <a:rPr lang="en-US" sz="3200" b="1" dirty="0">
                <a:solidFill>
                  <a:srgbClr val="102747"/>
                </a:solidFill>
              </a:rPr>
              <a:t>Waiver</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Elements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January &lt;strong&gt;Calendar&lt;/strong&gt; Picture | Free Photograph | Photos Public ..."/>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8083" y="4339163"/>
            <a:ext cx="2586023" cy="1724015"/>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4" name="Picture 3" descr="Terms and &lt;strong&gt;Conditions&lt;/strong&gt;"/>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47625" y="4364683"/>
            <a:ext cx="2853739" cy="1693218"/>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247" y="4405924"/>
            <a:ext cx="3448553" cy="1852001"/>
          </a:xfrm>
          <a:prstGeom prst="rect">
            <a:avLst/>
          </a:prstGeom>
          <a:effectLst>
            <a:softEdge rad="127000"/>
          </a:effectLst>
        </p:spPr>
      </p:pic>
    </p:spTree>
    <p:custDataLst>
      <p:tags r:id="rId1"/>
    </p:custDataLst>
    <p:extLst>
      <p:ext uri="{BB962C8B-B14F-4D97-AF65-F5344CB8AC3E}">
        <p14:creationId xmlns:p14="http://schemas.microsoft.com/office/powerpoint/2010/main" val="225799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082988" y="1987589"/>
            <a:ext cx="7109012" cy="3829498"/>
            <a:chOff x="5606398" y="760848"/>
            <a:chExt cx="6109352" cy="2804608"/>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06398" y="3565456"/>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06398" y="760848"/>
              <a:ext cx="6109352" cy="258090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In this training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Compact mechanisms, authority &amp; implications</a:t>
              </a:r>
            </a:p>
            <a:p>
              <a:pPr>
                <a:lnSpc>
                  <a:spcPct val="100000"/>
                </a:lnSpc>
                <a:spcBef>
                  <a:spcPts val="0"/>
                </a:spcBef>
                <a:spcAft>
                  <a:spcPts val="600"/>
                </a:spcAft>
              </a:pPr>
              <a:r>
                <a:rPr lang="en-US" dirty="0"/>
                <a:t>Purposes &amp; functions of ICAOS</a:t>
              </a:r>
            </a:p>
            <a:p>
              <a:pPr lvl="1">
                <a:lnSpc>
                  <a:spcPct val="100000"/>
                </a:lnSpc>
                <a:spcBef>
                  <a:spcPts val="0"/>
                </a:spcBef>
                <a:spcAft>
                  <a:spcPts val="600"/>
                </a:spcAft>
              </a:pPr>
              <a:r>
                <a:rPr lang="en-US" dirty="0"/>
                <a:t>Eligibility &amp; supervision responsibilities</a:t>
              </a:r>
            </a:p>
            <a:p>
              <a:pPr>
                <a:lnSpc>
                  <a:spcPct val="100000"/>
                </a:lnSpc>
                <a:spcBef>
                  <a:spcPts val="0"/>
                </a:spcBef>
                <a:spcAft>
                  <a:spcPts val="600"/>
                </a:spcAft>
              </a:pPr>
              <a:r>
                <a:rPr lang="en-US" dirty="0"/>
                <a:t>Judicial Considerations</a:t>
              </a:r>
            </a:p>
            <a:p>
              <a:pPr>
                <a:lnSpc>
                  <a:spcPct val="100000"/>
                </a:lnSpc>
                <a:spcBef>
                  <a:spcPts val="0"/>
                </a:spcBef>
                <a:spcAft>
                  <a:spcPts val="600"/>
                </a:spcAft>
              </a:pPr>
              <a:r>
                <a:rPr lang="en-US" dirty="0"/>
                <a:t>Resources available when compact cases arise</a:t>
              </a:r>
            </a:p>
          </p:txBody>
        </p:sp>
      </p:grpSp>
    </p:spTree>
    <p:custDataLst>
      <p:tags r:id="rId1"/>
    </p:custDataLst>
    <p:extLst>
      <p:ext uri="{BB962C8B-B14F-4D97-AF65-F5344CB8AC3E}">
        <p14:creationId xmlns:p14="http://schemas.microsoft.com/office/powerpoint/2010/main" val="394261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86330" y="2530026"/>
            <a:ext cx="5148470" cy="3527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spcAft>
                <a:spcPts val="1200"/>
              </a:spcAft>
            </a:pPr>
            <a:endParaRPr lang="en-US" dirty="0">
              <a:solidFill>
                <a:schemeClr val="tx1"/>
              </a:solidFill>
            </a:endParaRPr>
          </a:p>
        </p:txBody>
      </p:sp>
      <p:sp>
        <p:nvSpPr>
          <p:cNvPr id="11" name="Rectangle 10">
            <a:extLst>
              <a:ext uri="{FF2B5EF4-FFF2-40B4-BE49-F238E27FC236}">
                <a16:creationId xmlns:a16="http://schemas.microsoft.com/office/drawing/2014/main" id="{21AD8FFB-5C9B-434C-B530-08145EC0DD15}"/>
              </a:ext>
            </a:extLst>
          </p:cNvPr>
          <p:cNvSpPr/>
          <p:nvPr/>
        </p:nvSpPr>
        <p:spPr>
          <a:xfrm>
            <a:off x="457201" y="2488288"/>
            <a:ext cx="5174973" cy="3569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Jurisdiction Considerations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707176" y="2604532"/>
            <a:ext cx="4674389" cy="3693319"/>
          </a:xfrm>
        </p:spPr>
        <p:txBody>
          <a:bodyPr wrap="square" lIns="0" tIns="0" rIns="0" bIns="0" anchor="t">
            <a:spAutoFit/>
          </a:bodyPr>
          <a:lstStyle/>
          <a:p>
            <a:pPr>
              <a:lnSpc>
                <a:spcPct val="100000"/>
              </a:lnSpc>
              <a:spcBef>
                <a:spcPts val="0"/>
              </a:spcBef>
              <a:spcAft>
                <a:spcPts val="1200"/>
              </a:spcAft>
            </a:pPr>
            <a:r>
              <a:rPr lang="en-US" sz="2000" dirty="0"/>
              <a:t>Retains jurisdiction for purposes of revocation of conditional release</a:t>
            </a:r>
          </a:p>
          <a:p>
            <a:pPr>
              <a:lnSpc>
                <a:spcPct val="100000"/>
              </a:lnSpc>
              <a:spcBef>
                <a:spcPts val="0"/>
              </a:spcBef>
              <a:spcAft>
                <a:spcPts val="1200"/>
              </a:spcAft>
            </a:pPr>
            <a:r>
              <a:rPr lang="en-US" sz="2000" dirty="0"/>
              <a:t>May require reports of supervision progress from the receiving state at anytime</a:t>
            </a:r>
          </a:p>
          <a:p>
            <a:pPr>
              <a:lnSpc>
                <a:spcPct val="100000"/>
              </a:lnSpc>
              <a:spcBef>
                <a:spcPts val="0"/>
              </a:spcBef>
              <a:spcAft>
                <a:spcPts val="1200"/>
              </a:spcAft>
            </a:pPr>
            <a:r>
              <a:rPr lang="en-US" sz="2000" dirty="0"/>
              <a:t>Has discretion to return/retake an offender unless required to retake due to documented revocable behavior (initiated by a request of the receiving state)</a:t>
            </a:r>
          </a:p>
          <a:p>
            <a:pPr>
              <a:lnSpc>
                <a:spcPct val="100000"/>
              </a:lnSpc>
              <a:spcBef>
                <a:spcPts val="0"/>
              </a:spcBef>
              <a:spcAft>
                <a:spcPts val="1200"/>
              </a:spcAft>
            </a:pPr>
            <a:endParaRPr lang="en-US" sz="2000" dirty="0"/>
          </a:p>
          <a:p>
            <a:pPr marL="0" indent="0">
              <a:lnSpc>
                <a:spcPct val="100000"/>
              </a:lnSpc>
              <a:spcBef>
                <a:spcPts val="0"/>
              </a:spcBef>
              <a:spcAft>
                <a:spcPts val="1200"/>
              </a:spcAft>
              <a:buNone/>
            </a:pPr>
            <a:endParaRPr lang="en-US" sz="20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4.101, 4.102, 4.103, 4.106, 4.109</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0"/>
            <a:ext cx="12192000" cy="1116687"/>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512A81C-C51A-4FF4-93F9-830F210C1FB4}"/>
              </a:ext>
            </a:extLst>
          </p:cNvPr>
          <p:cNvSpPr txBox="1">
            <a:spLocks/>
          </p:cNvSpPr>
          <p:nvPr/>
        </p:nvSpPr>
        <p:spPr>
          <a:xfrm>
            <a:off x="6941201" y="3328355"/>
            <a:ext cx="4405086" cy="30777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2000" dirty="0"/>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41828" y="1776982"/>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r>
              <a:rPr lang="en-US" altLang="en-US" sz="3200" dirty="0">
                <a:solidFill>
                  <a:schemeClr val="bg1"/>
                </a:solidFill>
              </a:rPr>
              <a:t>Sending State</a:t>
            </a:r>
            <a:endParaRPr lang="en-US" sz="3200" dirty="0">
              <a:solidFill>
                <a:schemeClr val="bg1"/>
              </a:solidFill>
            </a:endParaRP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1201" y="1760639"/>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r>
              <a:rPr lang="en-US" sz="3200" dirty="0">
                <a:solidFill>
                  <a:schemeClr val="bg1"/>
                </a:solidFill>
              </a:rPr>
              <a:t>Receiving State</a:t>
            </a:r>
          </a:p>
        </p:txBody>
      </p:sp>
      <p:sp>
        <p:nvSpPr>
          <p:cNvPr id="14" name="Content Placeholder 2">
            <a:extLst>
              <a:ext uri="{FF2B5EF4-FFF2-40B4-BE49-F238E27FC236}">
                <a16:creationId xmlns:a16="http://schemas.microsoft.com/office/drawing/2014/main" id="{CCFEB3EB-D02A-4B2A-9829-29CDD5B66A36}"/>
              </a:ext>
            </a:extLst>
          </p:cNvPr>
          <p:cNvSpPr txBox="1">
            <a:spLocks/>
          </p:cNvSpPr>
          <p:nvPr/>
        </p:nvSpPr>
        <p:spPr>
          <a:xfrm>
            <a:off x="6798109" y="3328355"/>
            <a:ext cx="4691269" cy="30777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endParaRPr lang="en-US" sz="2000" dirty="0"/>
          </a:p>
        </p:txBody>
      </p:sp>
      <p:sp>
        <p:nvSpPr>
          <p:cNvPr id="15" name="Content Placeholder 2">
            <a:extLst>
              <a:ext uri="{FF2B5EF4-FFF2-40B4-BE49-F238E27FC236}">
                <a16:creationId xmlns:a16="http://schemas.microsoft.com/office/drawing/2014/main" id="{CCFEB3EB-D02A-4B2A-9829-29CDD5B66A36}"/>
              </a:ext>
            </a:extLst>
          </p:cNvPr>
          <p:cNvSpPr txBox="1">
            <a:spLocks/>
          </p:cNvSpPr>
          <p:nvPr/>
        </p:nvSpPr>
        <p:spPr>
          <a:xfrm>
            <a:off x="6798109" y="2604532"/>
            <a:ext cx="4824048" cy="344709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000" dirty="0"/>
              <a:t>Has authority to impose additional conditions during supervision term </a:t>
            </a:r>
          </a:p>
          <a:p>
            <a:pPr lvl="1">
              <a:lnSpc>
                <a:spcPct val="100000"/>
              </a:lnSpc>
              <a:spcBef>
                <a:spcPts val="0"/>
              </a:spcBef>
              <a:spcAft>
                <a:spcPts val="1200"/>
              </a:spcAft>
            </a:pPr>
            <a:r>
              <a:rPr lang="en-US" sz="1600" dirty="0"/>
              <a:t>Including limited terms of incarceration in lieu of revocation</a:t>
            </a:r>
          </a:p>
          <a:p>
            <a:pPr lvl="1">
              <a:lnSpc>
                <a:spcPct val="100000"/>
              </a:lnSpc>
              <a:spcBef>
                <a:spcPts val="0"/>
              </a:spcBef>
              <a:spcAft>
                <a:spcPts val="1200"/>
              </a:spcAft>
            </a:pPr>
            <a:r>
              <a:rPr lang="en-US" sz="1600" dirty="0"/>
              <a:t>Must be consistent with conditions imposed on similar offenders and must be reported to the sending state </a:t>
            </a:r>
          </a:p>
          <a:p>
            <a:pPr>
              <a:lnSpc>
                <a:spcPct val="100000"/>
              </a:lnSpc>
              <a:spcBef>
                <a:spcPts val="0"/>
              </a:spcBef>
              <a:spcAft>
                <a:spcPts val="1200"/>
              </a:spcAft>
            </a:pPr>
            <a:r>
              <a:rPr lang="en-US" sz="2000" dirty="0"/>
              <a:t>May initiate criminal proceedings if offender commits new crime</a:t>
            </a:r>
          </a:p>
          <a:p>
            <a:pPr>
              <a:lnSpc>
                <a:spcPct val="100000"/>
              </a:lnSpc>
              <a:spcBef>
                <a:spcPts val="0"/>
              </a:spcBef>
              <a:spcAft>
                <a:spcPts val="1200"/>
              </a:spcAft>
            </a:pPr>
            <a:r>
              <a:rPr lang="en-US" sz="2000" dirty="0"/>
              <a:t>May require retaking when supervision is no longer successful</a:t>
            </a:r>
          </a:p>
        </p:txBody>
      </p:sp>
    </p:spTree>
    <p:custDataLst>
      <p:tags r:id="rId1"/>
    </p:custDataLst>
    <p:extLst>
      <p:ext uri="{BB962C8B-B14F-4D97-AF65-F5344CB8AC3E}">
        <p14:creationId xmlns:p14="http://schemas.microsoft.com/office/powerpoint/2010/main" val="334441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Force &amp; Effect of Conditions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5229585" y="2478710"/>
            <a:ext cx="6310958" cy="298543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r>
              <a:rPr lang="en-US" sz="3200" dirty="0">
                <a:solidFill>
                  <a:srgbClr val="102747"/>
                </a:solidFill>
              </a:rPr>
              <a:t>The sending state shall give the same force and effect to conditions imposed by a receiving state as if those conditions had been imposed by the sending state.</a:t>
            </a:r>
          </a:p>
          <a:p>
            <a:pPr marL="0" indent="0">
              <a:lnSpc>
                <a:spcPct val="100000"/>
              </a:lnSpc>
              <a:spcBef>
                <a:spcPts val="0"/>
              </a:spcBef>
              <a:spcAft>
                <a:spcPts val="1200"/>
              </a:spcAft>
              <a:buNone/>
              <a:defRPr sz="2000" b="0" i="0" u="none" strike="noStrike" kern="1200" spc="0" baseline="0">
                <a:solidFill>
                  <a:srgbClr val="102747"/>
                </a:solidFill>
                <a:latin typeface="+mn-lt"/>
                <a:ea typeface="+mn-ea"/>
                <a:cs typeface="+mn-cs"/>
              </a:defRPr>
            </a:pPr>
            <a:endParaRPr lang="en-US" sz="2400" dirty="0">
              <a:solidFill>
                <a:srgbClr val="102747"/>
              </a:solidFill>
            </a:endParaRPr>
          </a:p>
        </p:txBody>
      </p:sp>
      <p:pic>
        <p:nvPicPr>
          <p:cNvPr id="3" name="Picture 2" descr="File:Scale of justice.sv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32" y="1934817"/>
            <a:ext cx="3807653" cy="3864258"/>
          </a:xfrm>
          <a:prstGeom prst="rect">
            <a:avLst/>
          </a:prstGeom>
        </p:spPr>
      </p:pic>
      <p:sp>
        <p:nvSpPr>
          <p:cNvPr id="12"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4.103-1</a:t>
            </a:r>
          </a:p>
        </p:txBody>
      </p:sp>
    </p:spTree>
    <p:custDataLst>
      <p:tags r:id="rId1"/>
    </p:custDataLst>
    <p:extLst>
      <p:ext uri="{BB962C8B-B14F-4D97-AF65-F5344CB8AC3E}">
        <p14:creationId xmlns:p14="http://schemas.microsoft.com/office/powerpoint/2010/main" val="1471278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652" y="3888097"/>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22</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6029482" y="6092825"/>
            <a:ext cx="4114800" cy="365125"/>
          </a:xfrm>
        </p:spPr>
        <p:txBody>
          <a:bodyPr lIns="0"/>
          <a:lstStyle/>
          <a:p>
            <a:pPr algn="l"/>
            <a:r>
              <a:rPr lang="en-US" i="1" dirty="0"/>
              <a:t>Excerpt from ICAOS </a:t>
            </a:r>
            <a:r>
              <a:rPr lang="en-US" i="1" dirty="0" err="1"/>
              <a:t>Benchbook</a:t>
            </a:r>
            <a:r>
              <a:rPr lang="en-US" i="1" dirty="0"/>
              <a:t> for Judges &amp; Court Personnel</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i="1" dirty="0"/>
              <a:t>‘Participation in the ICAOS ensures not only the controlled movement of offenders under community supervision, but also that out-of-state offenders will be given the same resources and supervision provided to similar in-state offenders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offenders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6">
            <a:extLst>
              <a:ext uri="{FF2B5EF4-FFF2-40B4-BE49-F238E27FC236}">
                <a16:creationId xmlns:a16="http://schemas.microsoft.com/office/drawing/2014/main" id="{CB6EFDB5-FC2B-49AA-A879-65DB711D866F}"/>
              </a:ext>
            </a:extLst>
          </p:cNvPr>
          <p:cNvSpPr txBox="1">
            <a:spLocks/>
          </p:cNvSpPr>
          <p:nvPr/>
        </p:nvSpPr>
        <p:spPr>
          <a:xfrm>
            <a:off x="476250" y="6275388"/>
            <a:ext cx="4114800" cy="365125"/>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Rule 4.101</a:t>
            </a:r>
          </a:p>
        </p:txBody>
      </p:sp>
    </p:spTree>
    <p:custDataLst>
      <p:tags r:id="rId1"/>
    </p:custDataLst>
    <p:extLst>
      <p:ext uri="{BB962C8B-B14F-4D97-AF65-F5344CB8AC3E}">
        <p14:creationId xmlns:p14="http://schemas.microsoft.com/office/powerpoint/2010/main" val="3028334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6971F06-C746-4813-B581-1EA68A2E538A}"/>
              </a:ext>
            </a:extLst>
          </p:cNvPr>
          <p:cNvSpPr/>
          <p:nvPr/>
        </p:nvSpPr>
        <p:spPr>
          <a:xfrm>
            <a:off x="435421" y="2570535"/>
            <a:ext cx="5245251" cy="3792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Retaking &amp;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5.101, 5.101-1, 5.102, 5.103, 5.105, 5.106, 5.107, 5.108, 5.109, 5.110, 5.111</a:t>
            </a:r>
          </a:p>
        </p:txBody>
      </p:sp>
      <p:sp>
        <p:nvSpPr>
          <p:cNvPr id="28" name="Rectangle 27">
            <a:extLst>
              <a:ext uri="{FF2B5EF4-FFF2-40B4-BE49-F238E27FC236}">
                <a16:creationId xmlns:a16="http://schemas.microsoft.com/office/drawing/2014/main" id="{3CAE1D0D-AE59-415C-952C-F2E00CF5190B}"/>
              </a:ext>
            </a:extLst>
          </p:cNvPr>
          <p:cNvSpPr/>
          <p:nvPr/>
        </p:nvSpPr>
        <p:spPr>
          <a:xfrm>
            <a:off x="0" y="1094496"/>
            <a:ext cx="12192000" cy="138134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Retaking requires a Warrant</a:t>
            </a:r>
          </a:p>
          <a:p>
            <a:pPr algn="ctr"/>
            <a:r>
              <a:rPr lang="en-US" dirty="0"/>
              <a:t>Warrants for interstate offenders shall be entered in the National Crime Information Center (NCIC)</a:t>
            </a:r>
          </a:p>
          <a:p>
            <a:pPr algn="ctr"/>
            <a:r>
              <a:rPr lang="en-US" dirty="0"/>
              <a:t>Wanted Person File with a nationwide pick-up radius with no bond amount set.</a:t>
            </a:r>
          </a:p>
        </p:txBody>
      </p:sp>
      <p:sp>
        <p:nvSpPr>
          <p:cNvPr id="14" name="Rectangle 13">
            <a:extLst>
              <a:ext uri="{FF2B5EF4-FFF2-40B4-BE49-F238E27FC236}">
                <a16:creationId xmlns:a16="http://schemas.microsoft.com/office/drawing/2014/main" id="{66971F06-C746-4813-B581-1EA68A2E538A}"/>
              </a:ext>
            </a:extLst>
          </p:cNvPr>
          <p:cNvSpPr/>
          <p:nvPr/>
        </p:nvSpPr>
        <p:spPr>
          <a:xfrm>
            <a:off x="6489549" y="2518832"/>
            <a:ext cx="5245251" cy="3792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556590" y="3046309"/>
            <a:ext cx="5002912" cy="261610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Discretionary Retaking by Sending State  </a:t>
            </a:r>
          </a:p>
          <a:p>
            <a:pPr>
              <a:lnSpc>
                <a:spcPct val="100000"/>
              </a:lnSpc>
              <a:spcBef>
                <a:spcPts val="0"/>
              </a:spcBef>
              <a:spcAft>
                <a:spcPts val="1200"/>
              </a:spcAft>
            </a:pPr>
            <a:r>
              <a:rPr lang="en-US" sz="2000" dirty="0">
                <a:solidFill>
                  <a:srgbClr val="102747"/>
                </a:solidFill>
              </a:rPr>
              <a:t>Requires notification to authorities in the receiving state</a:t>
            </a:r>
          </a:p>
          <a:p>
            <a:pPr>
              <a:lnSpc>
                <a:spcPct val="100000"/>
              </a:lnSpc>
              <a:spcBef>
                <a:spcPts val="0"/>
              </a:spcBef>
              <a:spcAft>
                <a:spcPts val="1200"/>
              </a:spcAft>
            </a:pPr>
            <a:r>
              <a:rPr lang="en-US" sz="2000" dirty="0">
                <a:solidFill>
                  <a:srgbClr val="102747"/>
                </a:solidFill>
              </a:rPr>
              <a:t>May order offender to return in lieu of retaking*</a:t>
            </a:r>
          </a:p>
          <a:p>
            <a:pPr>
              <a:lnSpc>
                <a:spcPct val="100000"/>
              </a:lnSpc>
              <a:spcBef>
                <a:spcPts val="0"/>
              </a:spcBef>
              <a:spcAft>
                <a:spcPts val="1200"/>
              </a:spcAft>
            </a:pPr>
            <a:r>
              <a:rPr lang="en-US" sz="2000" dirty="0">
                <a:solidFill>
                  <a:srgbClr val="102747"/>
                </a:solidFill>
              </a:rPr>
              <a:t>Sending State retains the authority to retake at anytime unless the offender has pending charges in the receiving state </a:t>
            </a:r>
          </a:p>
        </p:txBody>
      </p:sp>
      <p:sp>
        <p:nvSpPr>
          <p:cNvPr id="30" name="Content Placeholder 2">
            <a:extLst>
              <a:ext uri="{FF2B5EF4-FFF2-40B4-BE49-F238E27FC236}">
                <a16:creationId xmlns:a16="http://schemas.microsoft.com/office/drawing/2014/main" id="{5F968D20-8032-4F44-BC28-8CC5319A8754}"/>
              </a:ext>
            </a:extLst>
          </p:cNvPr>
          <p:cNvSpPr txBox="1">
            <a:spLocks/>
          </p:cNvSpPr>
          <p:nvPr/>
        </p:nvSpPr>
        <p:spPr>
          <a:xfrm>
            <a:off x="6626087" y="3046309"/>
            <a:ext cx="5108713"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Mandatory Retaking (</a:t>
            </a:r>
            <a:r>
              <a:rPr lang="en-US" sz="1800" dirty="0">
                <a:solidFill>
                  <a:srgbClr val="102747"/>
                </a:solidFill>
              </a:rPr>
              <a:t>initiated by a receiving state when corrective actions have been exhausted and documented and supervision is no longer viable)</a:t>
            </a:r>
          </a:p>
          <a:p>
            <a:pPr>
              <a:lnSpc>
                <a:spcPct val="100000"/>
              </a:lnSpc>
              <a:spcBef>
                <a:spcPts val="0"/>
              </a:spcBef>
              <a:spcAft>
                <a:spcPts val="1200"/>
              </a:spcAft>
            </a:pPr>
            <a:r>
              <a:rPr lang="en-US" sz="2000" dirty="0">
                <a:solidFill>
                  <a:srgbClr val="102747"/>
                </a:solidFill>
              </a:rPr>
              <a:t>Offender is convicted of new felony or violent crime; </a:t>
            </a:r>
          </a:p>
          <a:p>
            <a:pPr>
              <a:lnSpc>
                <a:spcPct val="100000"/>
              </a:lnSpc>
              <a:spcBef>
                <a:spcPts val="0"/>
              </a:spcBef>
              <a:spcAft>
                <a:spcPts val="1200"/>
              </a:spcAft>
            </a:pPr>
            <a:r>
              <a:rPr lang="en-US" sz="2000" dirty="0">
                <a:solidFill>
                  <a:srgbClr val="102747"/>
                </a:solidFill>
              </a:rPr>
              <a:t>Offender absconded; </a:t>
            </a:r>
          </a:p>
          <a:p>
            <a:pPr>
              <a:lnSpc>
                <a:spcPct val="100000"/>
              </a:lnSpc>
              <a:spcBef>
                <a:spcPts val="0"/>
              </a:spcBef>
              <a:spcAft>
                <a:spcPts val="1200"/>
              </a:spcAft>
            </a:pPr>
            <a:r>
              <a:rPr lang="en-US" sz="2000" dirty="0">
                <a:solidFill>
                  <a:srgbClr val="102747"/>
                </a:solidFill>
              </a:rPr>
              <a:t>Offender engaged in revocable behavior*</a:t>
            </a:r>
          </a:p>
          <a:p>
            <a:pPr>
              <a:lnSpc>
                <a:spcPct val="100000"/>
              </a:lnSpc>
              <a:spcBef>
                <a:spcPts val="0"/>
              </a:spcBef>
              <a:spcAft>
                <a:spcPts val="1200"/>
              </a:spcAft>
            </a:pPr>
            <a:endParaRPr lang="en-US" sz="2000" dirty="0">
              <a:solidFill>
                <a:srgbClr val="102747"/>
              </a:solidFill>
            </a:endParaRPr>
          </a:p>
        </p:txBody>
      </p:sp>
    </p:spTree>
    <p:custDataLst>
      <p:tags r:id="rId1"/>
    </p:custDataLst>
    <p:extLst>
      <p:ext uri="{BB962C8B-B14F-4D97-AF65-F5344CB8AC3E}">
        <p14:creationId xmlns:p14="http://schemas.microsoft.com/office/powerpoint/2010/main" val="18469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Retaking &amp;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40065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Resident/Family</a:t>
            </a:r>
          </a:p>
          <a:p>
            <a:pPr marL="0" indent="0">
              <a:lnSpc>
                <a:spcPct val="100000"/>
              </a:lnSpc>
              <a:spcBef>
                <a:spcPts val="0"/>
              </a:spcBef>
              <a:spcAft>
                <a:spcPts val="1200"/>
              </a:spcAft>
              <a:buNone/>
            </a:pPr>
            <a:r>
              <a:rPr lang="en-US" sz="1800" dirty="0"/>
              <a:t>The offender is a </a:t>
            </a:r>
            <a:r>
              <a:rPr lang="en-US" sz="1800"/>
              <a:t>resident or has </a:t>
            </a:r>
            <a:r>
              <a:rPr lang="en-US" sz="1800" dirty="0"/>
              <a:t>resident family and a willingness to assist the offender AND the offender can obtain employment or has a means of support</a:t>
            </a: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5.101, 5.101-1, 5.102, 5.103, 5.105, 5.106, 5.107, 5.108, 5.109, 5.110, 5.111</a:t>
            </a:r>
          </a:p>
        </p:txBody>
      </p:sp>
      <p:sp>
        <p:nvSpPr>
          <p:cNvPr id="28" name="Rectangle 27">
            <a:extLst>
              <a:ext uri="{FF2B5EF4-FFF2-40B4-BE49-F238E27FC236}">
                <a16:creationId xmlns:a16="http://schemas.microsoft.com/office/drawing/2014/main" id="{3CAE1D0D-AE59-415C-952C-F2E00CF5190B}"/>
              </a:ext>
            </a:extLst>
          </p:cNvPr>
          <p:cNvSpPr/>
          <p:nvPr/>
        </p:nvSpPr>
        <p:spPr>
          <a:xfrm>
            <a:off x="0" y="1094496"/>
            <a:ext cx="12192000" cy="138134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Retaking requires a Warrant</a:t>
            </a:r>
          </a:p>
          <a:p>
            <a:pPr algn="ctr"/>
            <a:r>
              <a:rPr lang="en-US" dirty="0"/>
              <a:t>Warrants for interstate offenders shall be entered in the National Crime Information Center (NCIC)</a:t>
            </a:r>
          </a:p>
          <a:p>
            <a:pPr algn="ctr"/>
            <a:r>
              <a:rPr lang="en-US" dirty="0"/>
              <a:t>Wanted Person File with a nationwide pick-up radius with no bond amount set </a:t>
            </a:r>
            <a:r>
              <a:rPr lang="en-US" b="1" u="sng" dirty="0"/>
              <a:t>within 15 business days</a:t>
            </a:r>
            <a:r>
              <a:rPr lang="en-US" dirty="0"/>
              <a:t>.</a:t>
            </a:r>
          </a:p>
        </p:txBody>
      </p:sp>
      <p:sp>
        <p:nvSpPr>
          <p:cNvPr id="15" name="Rectangle 14">
            <a:extLst>
              <a:ext uri="{FF2B5EF4-FFF2-40B4-BE49-F238E27FC236}">
                <a16:creationId xmlns:a16="http://schemas.microsoft.com/office/drawing/2014/main" id="{98302245-387A-4EDC-90E5-8722D4EE7A5F}"/>
              </a:ext>
            </a:extLst>
          </p:cNvPr>
          <p:cNvSpPr/>
          <p:nvPr/>
        </p:nvSpPr>
        <p:spPr>
          <a:xfrm>
            <a:off x="314211" y="2544761"/>
            <a:ext cx="5264954" cy="371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6188765" y="2495912"/>
            <a:ext cx="5526983" cy="3779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5F968D20-8032-4F44-BC28-8CC5319A8754}"/>
              </a:ext>
            </a:extLst>
          </p:cNvPr>
          <p:cNvSpPr txBox="1">
            <a:spLocks/>
          </p:cNvSpPr>
          <p:nvPr/>
        </p:nvSpPr>
        <p:spPr>
          <a:xfrm>
            <a:off x="476250" y="2543214"/>
            <a:ext cx="4864376" cy="261610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New Pending Felony/Violent Crime Charges in the Receiving State?</a:t>
            </a:r>
          </a:p>
          <a:p>
            <a:pPr>
              <a:lnSpc>
                <a:spcPct val="100000"/>
              </a:lnSpc>
              <a:spcBef>
                <a:spcPts val="0"/>
              </a:spcBef>
              <a:spcAft>
                <a:spcPts val="1200"/>
              </a:spcAft>
            </a:pPr>
            <a:r>
              <a:rPr lang="en-US" sz="2000" dirty="0">
                <a:solidFill>
                  <a:srgbClr val="102747"/>
                </a:solidFill>
              </a:rPr>
              <a:t>Offender not available for retaking, unless key stakeholders in both states agree due to public safety concern</a:t>
            </a:r>
          </a:p>
          <a:p>
            <a:pPr marL="0" indent="0">
              <a:lnSpc>
                <a:spcPct val="100000"/>
              </a:lnSpc>
              <a:spcBef>
                <a:spcPts val="0"/>
              </a:spcBef>
              <a:spcAft>
                <a:spcPts val="1200"/>
              </a:spcAft>
              <a:buNone/>
            </a:pPr>
            <a:endParaRPr lang="en-US" sz="2000" dirty="0">
              <a:solidFill>
                <a:srgbClr val="102747"/>
              </a:solidFill>
            </a:endParaRPr>
          </a:p>
          <a:p>
            <a:pPr>
              <a:lnSpc>
                <a:spcPct val="100000"/>
              </a:lnSpc>
              <a:spcBef>
                <a:spcPts val="0"/>
              </a:spcBef>
              <a:spcAft>
                <a:spcPts val="1200"/>
              </a:spcAft>
            </a:pPr>
            <a:endParaRPr lang="en-US" sz="2000" dirty="0">
              <a:solidFill>
                <a:srgbClr val="102747"/>
              </a:solidFill>
            </a:endParaRPr>
          </a:p>
        </p:txBody>
      </p:sp>
      <p:sp>
        <p:nvSpPr>
          <p:cNvPr id="34" name="Content Placeholder 2">
            <a:extLst>
              <a:ext uri="{FF2B5EF4-FFF2-40B4-BE49-F238E27FC236}">
                <a16:creationId xmlns:a16="http://schemas.microsoft.com/office/drawing/2014/main" id="{5F968D20-8032-4F44-BC28-8CC5319A8754}"/>
              </a:ext>
            </a:extLst>
          </p:cNvPr>
          <p:cNvSpPr txBox="1">
            <a:spLocks/>
          </p:cNvSpPr>
          <p:nvPr/>
        </p:nvSpPr>
        <p:spPr>
          <a:xfrm>
            <a:off x="6537624" y="2483061"/>
            <a:ext cx="4943176" cy="517064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Sending State Responsibilities:</a:t>
            </a:r>
          </a:p>
          <a:p>
            <a:pPr>
              <a:lnSpc>
                <a:spcPct val="100000"/>
              </a:lnSpc>
              <a:spcBef>
                <a:spcPts val="0"/>
              </a:spcBef>
              <a:spcAft>
                <a:spcPts val="1200"/>
              </a:spcAft>
            </a:pPr>
            <a:r>
              <a:rPr lang="en-US" sz="2000" dirty="0">
                <a:solidFill>
                  <a:srgbClr val="102747"/>
                </a:solidFill>
              </a:rPr>
              <a:t>Ensure probable cause is established/requested prior to retaking if revocation is possible</a:t>
            </a:r>
          </a:p>
          <a:p>
            <a:pPr>
              <a:lnSpc>
                <a:spcPct val="100000"/>
              </a:lnSpc>
              <a:spcBef>
                <a:spcPts val="0"/>
              </a:spcBef>
              <a:spcAft>
                <a:spcPts val="1200"/>
              </a:spcAft>
            </a:pPr>
            <a:r>
              <a:rPr lang="en-US" sz="2000" dirty="0">
                <a:solidFill>
                  <a:srgbClr val="102747"/>
                </a:solidFill>
              </a:rPr>
              <a:t>Retake within 30 days</a:t>
            </a:r>
          </a:p>
          <a:p>
            <a:pPr>
              <a:lnSpc>
                <a:spcPct val="100000"/>
              </a:lnSpc>
              <a:spcBef>
                <a:spcPts val="0"/>
              </a:spcBef>
              <a:spcAft>
                <a:spcPts val="1200"/>
              </a:spcAft>
            </a:pPr>
            <a:r>
              <a:rPr lang="en-US" sz="2000" dirty="0">
                <a:solidFill>
                  <a:srgbClr val="102747"/>
                </a:solidFill>
              </a:rPr>
              <a:t>Cost of retaking</a:t>
            </a:r>
          </a:p>
          <a:p>
            <a:pPr marL="0" indent="0">
              <a:lnSpc>
                <a:spcPct val="100000"/>
              </a:lnSpc>
              <a:spcBef>
                <a:spcPts val="0"/>
              </a:spcBef>
              <a:spcAft>
                <a:spcPts val="1200"/>
              </a:spcAft>
              <a:buNone/>
            </a:pPr>
            <a:r>
              <a:rPr lang="en-US" sz="2000" dirty="0">
                <a:solidFill>
                  <a:srgbClr val="102747"/>
                </a:solidFill>
              </a:rPr>
              <a:t>Receiving State Responsibilities:</a:t>
            </a:r>
          </a:p>
          <a:p>
            <a:pPr>
              <a:lnSpc>
                <a:spcPct val="100000"/>
              </a:lnSpc>
              <a:spcBef>
                <a:spcPts val="0"/>
              </a:spcBef>
              <a:spcAft>
                <a:spcPts val="1200"/>
              </a:spcAft>
            </a:pPr>
            <a:r>
              <a:rPr lang="en-US" sz="2000" dirty="0">
                <a:solidFill>
                  <a:srgbClr val="102747"/>
                </a:solidFill>
              </a:rPr>
              <a:t>Conduct hearing/establish probable cause </a:t>
            </a:r>
          </a:p>
          <a:p>
            <a:pPr>
              <a:lnSpc>
                <a:spcPct val="100000"/>
              </a:lnSpc>
              <a:spcBef>
                <a:spcPts val="0"/>
              </a:spcBef>
              <a:spcAft>
                <a:spcPts val="1200"/>
              </a:spcAft>
            </a:pPr>
            <a:r>
              <a:rPr lang="en-US" sz="2000" dirty="0">
                <a:solidFill>
                  <a:srgbClr val="102747"/>
                </a:solidFill>
              </a:rPr>
              <a:t>Cost of incarceration pending retaking</a:t>
            </a:r>
          </a:p>
          <a:p>
            <a:pPr>
              <a:lnSpc>
                <a:spcPct val="100000"/>
              </a:lnSpc>
              <a:spcBef>
                <a:spcPts val="0"/>
              </a:spcBef>
              <a:spcAft>
                <a:spcPts val="1200"/>
              </a:spcAft>
            </a:pPr>
            <a:r>
              <a:rPr lang="en-US" sz="2000" dirty="0">
                <a:solidFill>
                  <a:srgbClr val="102747"/>
                </a:solidFill>
              </a:rPr>
              <a:t>No bail or other release conditions</a:t>
            </a:r>
          </a:p>
          <a:p>
            <a:pPr lvl="1">
              <a:lnSpc>
                <a:spcPct val="100000"/>
              </a:lnSpc>
              <a:spcBef>
                <a:spcPts val="0"/>
              </a:spcBef>
              <a:spcAft>
                <a:spcPts val="1200"/>
              </a:spcAft>
            </a:pPr>
            <a:endParaRPr lang="en-US" sz="1600" dirty="0">
              <a:solidFill>
                <a:srgbClr val="102747"/>
              </a:solidFill>
            </a:endParaRPr>
          </a:p>
          <a:p>
            <a:pPr marL="0" indent="0">
              <a:lnSpc>
                <a:spcPct val="100000"/>
              </a:lnSpc>
              <a:spcBef>
                <a:spcPts val="0"/>
              </a:spcBef>
              <a:spcAft>
                <a:spcPts val="1200"/>
              </a:spcAft>
              <a:buNone/>
            </a:pPr>
            <a:endParaRPr lang="en-US" sz="2000" dirty="0">
              <a:solidFill>
                <a:srgbClr val="102747"/>
              </a:solidFill>
            </a:endParaRPr>
          </a:p>
          <a:p>
            <a:pPr>
              <a:lnSpc>
                <a:spcPct val="100000"/>
              </a:lnSpc>
              <a:spcBef>
                <a:spcPts val="0"/>
              </a:spcBef>
              <a:spcAft>
                <a:spcPts val="1200"/>
              </a:spcAft>
            </a:pPr>
            <a:endParaRPr lang="en-US" sz="2000" dirty="0">
              <a:solidFill>
                <a:srgbClr val="102747"/>
              </a:solidFill>
            </a:endParaRPr>
          </a:p>
        </p:txBody>
      </p:sp>
      <p:pic>
        <p:nvPicPr>
          <p:cNvPr id="25" name="Picture 24" descr="Clipart - &lt;strong&gt;Stop&lt;/strong&gt; Sign"/>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50830" y="4169388"/>
            <a:ext cx="1915216" cy="1915216"/>
          </a:xfrm>
          <a:prstGeom prst="rect">
            <a:avLst/>
          </a:prstGeom>
        </p:spPr>
      </p:pic>
    </p:spTree>
    <p:custDataLst>
      <p:tags r:id="rId1"/>
    </p:custDataLst>
    <p:extLst>
      <p:ext uri="{BB962C8B-B14F-4D97-AF65-F5344CB8AC3E}">
        <p14:creationId xmlns:p14="http://schemas.microsoft.com/office/powerpoint/2010/main" val="213563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2546715"/>
            <a:ext cx="3751796" cy="1329595"/>
          </a:xfrm>
        </p:spPr>
        <p:txBody>
          <a:bodyPr wrap="square" lIns="0" tIns="0" rIns="0" bIns="0" anchor="ctr">
            <a:spAutoFit/>
          </a:bodyPr>
          <a:lstStyle/>
          <a:p>
            <a:r>
              <a:rPr lang="en-US" sz="4800" dirty="0">
                <a:solidFill>
                  <a:schemeClr val="bg1"/>
                </a:solidFill>
              </a:rPr>
              <a:t>Common Challenges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625448" y="1314459"/>
            <a:ext cx="6109352" cy="5002592"/>
            <a:chOff x="5625448" y="1855172"/>
            <a:chExt cx="6109352" cy="5002592"/>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25448" y="3402170"/>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25448" y="1855172"/>
              <a:ext cx="6109352" cy="149271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Differences in Supervision</a:t>
              </a:r>
            </a:p>
            <a:p>
              <a:pPr>
                <a:lnSpc>
                  <a:spcPct val="100000"/>
                </a:lnSpc>
                <a:spcBef>
                  <a:spcPts val="0"/>
                </a:spcBef>
                <a:spcAft>
                  <a:spcPts val="600"/>
                </a:spcAft>
              </a:pPr>
              <a:r>
                <a:rPr lang="en-US" sz="2000" dirty="0"/>
                <a:t>States’ responses to behavior and path revocation vary across jurisdictions</a:t>
              </a:r>
            </a:p>
            <a:p>
              <a:pPr>
                <a:lnSpc>
                  <a:spcPct val="100000"/>
                </a:lnSpc>
                <a:spcBef>
                  <a:spcPts val="0"/>
                </a:spcBef>
                <a:spcAft>
                  <a:spcPts val="600"/>
                </a:spcAft>
              </a:pPr>
              <a:r>
                <a:rPr lang="en-US" sz="2000" dirty="0"/>
                <a:t>Recognizing another state’s documentation</a:t>
              </a:r>
            </a:p>
          </p:txBody>
        </p:sp>
        <p:sp>
          <p:nvSpPr>
            <p:cNvPr id="15" name="Content Placeholder 2">
              <a:extLst>
                <a:ext uri="{FF2B5EF4-FFF2-40B4-BE49-F238E27FC236}">
                  <a16:creationId xmlns:a16="http://schemas.microsoft.com/office/drawing/2014/main" id="{96C6830C-D673-463C-BDFB-A2111DA99761}"/>
                </a:ext>
              </a:extLst>
            </p:cNvPr>
            <p:cNvSpPr txBox="1">
              <a:spLocks/>
            </p:cNvSpPr>
            <p:nvPr/>
          </p:nvSpPr>
          <p:spPr>
            <a:xfrm>
              <a:off x="5625448" y="3687665"/>
              <a:ext cx="6109352" cy="31700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Stakeholder Involvement is Key</a:t>
              </a:r>
            </a:p>
            <a:p>
              <a:pPr>
                <a:lnSpc>
                  <a:spcPct val="100000"/>
                </a:lnSpc>
                <a:spcBef>
                  <a:spcPts val="0"/>
                </a:spcBef>
                <a:spcAft>
                  <a:spcPts val="600"/>
                </a:spcAft>
              </a:pPr>
              <a:r>
                <a:rPr lang="en-US" sz="2000" dirty="0"/>
                <a:t>Ensure sanctions are exhausted before requiring retaking</a:t>
              </a:r>
            </a:p>
            <a:p>
              <a:pPr lvl="1">
                <a:lnSpc>
                  <a:spcPct val="100000"/>
                </a:lnSpc>
                <a:spcBef>
                  <a:spcPts val="0"/>
                </a:spcBef>
                <a:spcAft>
                  <a:spcPts val="600"/>
                </a:spcAft>
              </a:pPr>
              <a:r>
                <a:rPr lang="en-US" sz="1800" dirty="0"/>
                <a:t>Actions and documentation must demonstrate noncompliance meets grounds for revocation in receiving state  </a:t>
              </a:r>
            </a:p>
            <a:p>
              <a:pPr lvl="1">
                <a:lnSpc>
                  <a:spcPct val="100000"/>
                </a:lnSpc>
                <a:spcBef>
                  <a:spcPts val="0"/>
                </a:spcBef>
                <a:spcAft>
                  <a:spcPts val="600"/>
                </a:spcAft>
              </a:pPr>
              <a:r>
                <a:rPr lang="en-US" sz="1800" dirty="0"/>
                <a:t>If offender is retaken, it intends that the sending state will revoke supervision </a:t>
              </a:r>
            </a:p>
            <a:p>
              <a:pPr>
                <a:lnSpc>
                  <a:spcPct val="100000"/>
                </a:lnSpc>
                <a:spcBef>
                  <a:spcPts val="0"/>
                </a:spcBef>
                <a:spcAft>
                  <a:spcPts val="600"/>
                </a:spcAft>
              </a:pPr>
              <a:r>
                <a:rPr lang="en-US" sz="2000" dirty="0"/>
                <a:t>Ensure compliance: warrants, timeframes, costs</a:t>
              </a:r>
            </a:p>
            <a:p>
              <a:pPr>
                <a:lnSpc>
                  <a:spcPct val="100000"/>
                </a:lnSpc>
                <a:spcBef>
                  <a:spcPts val="0"/>
                </a:spcBef>
                <a:spcAft>
                  <a:spcPts val="600"/>
                </a:spcAft>
              </a:pPr>
              <a:r>
                <a:rPr lang="en-US" sz="2000" dirty="0"/>
                <a:t>New pending charges = Offender not available for retaking </a:t>
              </a:r>
              <a:r>
                <a:rPr lang="en-US" sz="1800" dirty="0"/>
                <a:t>(</a:t>
              </a:r>
              <a:r>
                <a:rPr lang="en-US" sz="1800" i="1" dirty="0"/>
                <a:t>unless key stakeholders in both states agree due to public safety concerns)</a:t>
              </a:r>
              <a:endParaRPr lang="en-US" sz="2000" i="1" dirty="0"/>
            </a:p>
          </p:txBody>
        </p:sp>
      </p:grpSp>
      <p:pic>
        <p:nvPicPr>
          <p:cNvPr id="1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965" y="2337189"/>
            <a:ext cx="1789273" cy="174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Retaking Considerations</a:t>
            </a:r>
          </a:p>
        </p:txBody>
      </p:sp>
      <p:sp>
        <p:nvSpPr>
          <p:cNvPr id="17" name="Rectangle 16">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72447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26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2496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8" y="0"/>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27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6129832" y="1131373"/>
            <a:ext cx="5604968" cy="4595238"/>
            <a:chOff x="5805715" y="911463"/>
            <a:chExt cx="5604968" cy="4595238"/>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911463"/>
              <a:ext cx="5604968" cy="833754"/>
              <a:chOff x="5805715" y="650768"/>
              <a:chExt cx="5604968" cy="833754"/>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52317" y="650768"/>
                <a:ext cx="4958366" cy="83375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The Commission monitors compliance with the interstate compact and its rules, and intervenes address noncompliance. </a:t>
                </a: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25176"/>
              <a:ext cx="5604968" cy="954099"/>
              <a:chOff x="5805715" y="2110400"/>
              <a:chExt cx="5604968" cy="954099"/>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52317" y="2279672"/>
                <a:ext cx="4958366" cy="61555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000" dirty="0">
                    <a:solidFill>
                      <a:schemeClr val="bg1"/>
                    </a:solidFill>
                  </a:rPr>
                  <a:t>ICAOS conducts annual audits to ensure states’ compliance with the Compact and its rules.</a:t>
                </a:r>
                <a:endParaRPr lang="en-US" sz="1400" dirty="0">
                  <a:solidFill>
                    <a:schemeClr val="bg1"/>
                  </a:solidFill>
                </a:endParaRPr>
              </a:p>
            </p:txBody>
          </p:sp>
        </p:grpSp>
        <p:grpSp>
          <p:nvGrpSpPr>
            <p:cNvPr id="38" name="Group 37">
              <a:extLst>
                <a:ext uri="{FF2B5EF4-FFF2-40B4-BE49-F238E27FC236}">
                  <a16:creationId xmlns:a16="http://schemas.microsoft.com/office/drawing/2014/main" id="{45C5F162-B193-42F7-92B8-CC3292786192}"/>
                </a:ext>
              </a:extLst>
            </p:cNvPr>
            <p:cNvGrpSpPr/>
            <p:nvPr/>
          </p:nvGrpSpPr>
          <p:grpSpPr>
            <a:xfrm>
              <a:off x="5805715" y="3338889"/>
              <a:ext cx="5567972" cy="954099"/>
              <a:chOff x="5805715" y="3570032"/>
              <a:chExt cx="5567972" cy="954099"/>
            </a:xfrm>
          </p:grpSpPr>
          <p:sp>
            <p:nvSpPr>
              <p:cNvPr id="22" name="Rectangle 21">
                <a:extLst>
                  <a:ext uri="{FF2B5EF4-FFF2-40B4-BE49-F238E27FC236}">
                    <a16:creationId xmlns:a16="http://schemas.microsoft.com/office/drawing/2014/main" id="{57601086-027A-40D6-9C00-9CE126EE4542}"/>
                  </a:ext>
                </a:extLst>
              </p:cNvPr>
              <p:cNvSpPr/>
              <p:nvPr/>
            </p:nvSpPr>
            <p:spPr>
              <a:xfrm>
                <a:off x="5805715" y="3570032"/>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7" name="Content Placeholder 2">
                <a:extLst>
                  <a:ext uri="{FF2B5EF4-FFF2-40B4-BE49-F238E27FC236}">
                    <a16:creationId xmlns:a16="http://schemas.microsoft.com/office/drawing/2014/main" id="{82A8A580-6D58-4C41-A349-D8D423A65E22}"/>
                  </a:ext>
                </a:extLst>
              </p:cNvPr>
              <p:cNvSpPr txBox="1">
                <a:spLocks/>
              </p:cNvSpPr>
              <p:nvPr/>
            </p:nvSpPr>
            <p:spPr>
              <a:xfrm>
                <a:off x="6415321" y="3739304"/>
                <a:ext cx="4958366" cy="61555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000" dirty="0">
                    <a:solidFill>
                      <a:schemeClr val="bg1"/>
                    </a:solidFill>
                  </a:rPr>
                  <a:t>ICAOS resolves state filed complaints and assists with informal dispute resolution.</a:t>
                </a:r>
                <a:endParaRPr lang="en-US" sz="1400" dirty="0">
                  <a:solidFill>
                    <a:schemeClr val="bg1"/>
                  </a:solidFill>
                </a:endParaRPr>
              </a:p>
            </p:txBody>
          </p:sp>
        </p:grpSp>
        <p:grpSp>
          <p:nvGrpSpPr>
            <p:cNvPr id="37" name="Group 36">
              <a:extLst>
                <a:ext uri="{FF2B5EF4-FFF2-40B4-BE49-F238E27FC236}">
                  <a16:creationId xmlns:a16="http://schemas.microsoft.com/office/drawing/2014/main" id="{FF083029-9EC7-44CF-8218-CD57084E4087}"/>
                </a:ext>
              </a:extLst>
            </p:cNvPr>
            <p:cNvGrpSpPr/>
            <p:nvPr/>
          </p:nvGrpSpPr>
          <p:grpSpPr>
            <a:xfrm>
              <a:off x="5805715" y="4552602"/>
              <a:ext cx="5604968" cy="954099"/>
              <a:chOff x="5805715" y="5029664"/>
              <a:chExt cx="5604968" cy="954099"/>
            </a:xfrm>
          </p:grpSpPr>
          <p:sp>
            <p:nvSpPr>
              <p:cNvPr id="23" name="Rectangle 22">
                <a:extLst>
                  <a:ext uri="{FF2B5EF4-FFF2-40B4-BE49-F238E27FC236}">
                    <a16:creationId xmlns:a16="http://schemas.microsoft.com/office/drawing/2014/main" id="{FD9AF6CE-00D9-47F7-9514-44B022729968}"/>
                  </a:ext>
                </a:extLst>
              </p:cNvPr>
              <p:cNvSpPr/>
              <p:nvPr/>
            </p:nvSpPr>
            <p:spPr>
              <a:xfrm>
                <a:off x="5805715" y="5029664"/>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5193612"/>
                <a:ext cx="4958366" cy="61555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000" dirty="0">
                    <a:solidFill>
                      <a:schemeClr val="bg1"/>
                    </a:solidFill>
                  </a:rPr>
                  <a:t>The ICAOS has resolved more than 65 state filed complaints since 2005. </a:t>
                </a:r>
                <a:endParaRPr lang="en-US" sz="1400" dirty="0">
                  <a:solidFill>
                    <a:schemeClr val="bg1"/>
                  </a:solidFill>
                </a:endParaRPr>
              </a:p>
            </p:txBody>
          </p:sp>
        </p:grpSp>
      </p:grpSp>
      <p:sp>
        <p:nvSpPr>
          <p:cNvPr id="24" name="Rectangle 2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itle 1">
            <a:extLst>
              <a:ext uri="{FF2B5EF4-FFF2-40B4-BE49-F238E27FC236}">
                <a16:creationId xmlns:a16="http://schemas.microsoft.com/office/drawing/2014/main" id="{D019ADDA-F337-4788-86F1-266D5676F005}"/>
              </a:ext>
            </a:extLst>
          </p:cNvPr>
          <p:cNvSpPr>
            <a:spLocks noGrp="1"/>
          </p:cNvSpPr>
          <p:nvPr>
            <p:ph type="title"/>
          </p:nvPr>
        </p:nvSpPr>
        <p:spPr>
          <a:xfrm>
            <a:off x="409575" y="2428502"/>
            <a:ext cx="3751796" cy="2000997"/>
          </a:xfrm>
        </p:spPr>
        <p:txBody>
          <a:bodyPr wrap="square" lIns="0" tIns="0" rIns="0" bIns="0" anchor="ctr">
            <a:spAutoFit/>
          </a:bodyPr>
          <a:lstStyle/>
          <a:p>
            <a:r>
              <a:rPr lang="en-US" sz="4800" dirty="0">
                <a:solidFill>
                  <a:schemeClr val="bg1"/>
                </a:solidFill>
              </a:rPr>
              <a:t>Compliance: Monitoring </a:t>
            </a:r>
            <a:r>
              <a:rPr lang="en-US" sz="4800">
                <a:solidFill>
                  <a:schemeClr val="bg1"/>
                </a:solidFill>
              </a:rPr>
              <a:t>&amp; Enforcement</a:t>
            </a:r>
            <a:endParaRPr lang="en-US" sz="4800" dirty="0">
              <a:solidFill>
                <a:schemeClr val="bg1"/>
              </a:solidFill>
            </a:endParaRPr>
          </a:p>
        </p:txBody>
      </p:sp>
    </p:spTree>
    <p:custDataLst>
      <p:tags r:id="rId1"/>
    </p:custDataLst>
    <p:extLst>
      <p:ext uri="{BB962C8B-B14F-4D97-AF65-F5344CB8AC3E}">
        <p14:creationId xmlns:p14="http://schemas.microsoft.com/office/powerpoint/2010/main" val="421192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963478" y="1445704"/>
            <a:ext cx="5382809" cy="4212974"/>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28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flipV="1">
            <a:off x="6374296" y="6457950"/>
            <a:ext cx="4839804" cy="35615"/>
          </a:xfrm>
          <a:prstGeom prst="line">
            <a:avLst/>
          </a:prstGeom>
          <a:ln>
            <a:solidFill>
              <a:srgbClr val="102747"/>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585871" y="706528"/>
            <a:ext cx="4173024" cy="44755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State Council Role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476250" y="1882587"/>
            <a:ext cx="4392267" cy="410118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Provide mechanism for empowerment and awareness of Compact processes;</a:t>
            </a:r>
          </a:p>
          <a:p>
            <a:r>
              <a:rPr lang="en-US" altLang="en-US" sz="2400" dirty="0"/>
              <a:t>Determine state impact of Commission action(s) or potential action(s);</a:t>
            </a:r>
          </a:p>
          <a:p>
            <a:r>
              <a:rPr lang="en-US" altLang="en-US" sz="2400" dirty="0"/>
              <a:t>Assist in developing Compact policy;</a:t>
            </a:r>
          </a:p>
          <a:p>
            <a:r>
              <a:rPr lang="en-US" altLang="en-US" sz="2400" dirty="0"/>
              <a:t>Appoint Acting Commissioner in absence of appointed Commissioner</a:t>
            </a:r>
          </a:p>
          <a:p>
            <a:pPr marL="0" indent="0">
              <a:lnSpc>
                <a:spcPct val="100000"/>
              </a:lnSpc>
              <a:spcBef>
                <a:spcPts val="0"/>
              </a:spcBef>
              <a:spcAft>
                <a:spcPts val="1200"/>
              </a:spcAft>
              <a:buFont typeface="Garamond" panose="02020404030301010803" pitchFamily="18" charset="0"/>
              <a:buNone/>
            </a:pPr>
            <a:endParaRPr lang="en-US" sz="1600" dirty="0"/>
          </a:p>
        </p:txBody>
      </p:sp>
      <p:sp>
        <p:nvSpPr>
          <p:cNvPr id="15" name="Footer Placeholder 6">
            <a:extLst>
              <a:ext uri="{FF2B5EF4-FFF2-40B4-BE49-F238E27FC236}">
                <a16:creationId xmlns:a16="http://schemas.microsoft.com/office/drawing/2014/main" id="{B622D9A7-4ADF-44B9-A4B5-AF89C3C4384E}"/>
              </a:ext>
            </a:extLst>
          </p:cNvPr>
          <p:cNvSpPr>
            <a:spLocks noGrp="1"/>
          </p:cNvSpPr>
          <p:nvPr>
            <p:ph type="ftr" sz="quarter" idx="11"/>
          </p:nvPr>
        </p:nvSpPr>
        <p:spPr>
          <a:xfrm>
            <a:off x="476250" y="6275388"/>
            <a:ext cx="4114800" cy="365125"/>
          </a:xfrm>
        </p:spPr>
        <p:txBody>
          <a:bodyPr vert="horz" lIns="0" tIns="45720" rIns="91440" bIns="45720" rtlCol="0" anchor="ctr"/>
          <a:lstStyle/>
          <a:p>
            <a:pPr algn="l"/>
            <a:r>
              <a:rPr lang="en-US" dirty="0"/>
              <a:t>Statute Article IV</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2" y="1445704"/>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06817" y="1445704"/>
            <a:ext cx="5033726" cy="4308872"/>
          </a:xfrm>
          <a:prstGeom prst="rect">
            <a:avLst/>
          </a:prstGeom>
          <a:noFill/>
        </p:spPr>
        <p:txBody>
          <a:bodyPr wrap="square" rtlCol="0">
            <a:spAutoFit/>
          </a:bodyPr>
          <a:lstStyle/>
          <a:p>
            <a:r>
              <a:rPr lang="en-US" sz="3200" i="1" dirty="0">
                <a:solidFill>
                  <a:schemeClr val="bg1"/>
                </a:solidFill>
              </a:rPr>
              <a:t>Each state determines their state council membership. Membership must include at least one of the following:</a:t>
            </a:r>
          </a:p>
          <a:p>
            <a:pPr marL="285750" indent="-285750">
              <a:buFont typeface="Arial" panose="020B0604020202020204" pitchFamily="34" charset="0"/>
              <a:buChar char="•"/>
            </a:pPr>
            <a:r>
              <a:rPr lang="en-US" sz="3200" i="1" dirty="0">
                <a:solidFill>
                  <a:schemeClr val="bg1"/>
                </a:solidFill>
              </a:rPr>
              <a:t>Governor Representative</a:t>
            </a:r>
          </a:p>
          <a:p>
            <a:pPr marL="285750" indent="-285750">
              <a:buFont typeface="Arial" panose="020B0604020202020204" pitchFamily="34" charset="0"/>
              <a:buChar char="•"/>
            </a:pPr>
            <a:r>
              <a:rPr lang="en-US" sz="3200" i="1" dirty="0">
                <a:solidFill>
                  <a:schemeClr val="bg1"/>
                </a:solidFill>
              </a:rPr>
              <a:t>Legislative Representative</a:t>
            </a:r>
          </a:p>
          <a:p>
            <a:pPr marL="285750" indent="-285750">
              <a:buFont typeface="Arial" panose="020B0604020202020204" pitchFamily="34" charset="0"/>
              <a:buChar char="•"/>
            </a:pPr>
            <a:r>
              <a:rPr lang="en-US" sz="3200" i="1" dirty="0">
                <a:solidFill>
                  <a:schemeClr val="bg1"/>
                </a:solidFill>
              </a:rPr>
              <a:t>Judicial Representative</a:t>
            </a:r>
          </a:p>
          <a:p>
            <a:pPr marL="285750" indent="-285750">
              <a:buFont typeface="Arial" panose="020B0604020202020204" pitchFamily="34" charset="0"/>
              <a:buChar char="•"/>
            </a:pPr>
            <a:r>
              <a:rPr lang="en-US" sz="3200" i="1" dirty="0">
                <a:solidFill>
                  <a:schemeClr val="bg1"/>
                </a:solidFill>
              </a:rPr>
              <a:t>Victim’s Advocate</a:t>
            </a:r>
          </a:p>
          <a:p>
            <a:endParaRPr lang="en-US" dirty="0">
              <a:solidFill>
                <a:schemeClr val="bg1"/>
              </a:solidFill>
            </a:endParaRPr>
          </a:p>
        </p:txBody>
      </p:sp>
    </p:spTree>
    <p:custDataLst>
      <p:tags r:id="rId1"/>
    </p:custDataLst>
    <p:extLst>
      <p:ext uri="{BB962C8B-B14F-4D97-AF65-F5344CB8AC3E}">
        <p14:creationId xmlns:p14="http://schemas.microsoft.com/office/powerpoint/2010/main" val="1224338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4"/>
              </a:rPr>
              <a:t>https://www.interstatecompact.org/regions-states</a:t>
            </a:r>
            <a:endParaRPr lang="en-US" sz="1600" dirty="0"/>
          </a:p>
        </p:txBody>
      </p:sp>
      <p:pic>
        <p:nvPicPr>
          <p:cNvPr id="6" name="Content Placeholder 5"/>
          <p:cNvPicPr>
            <a:picLocks noGrp="1" noChangeAspect="1"/>
          </p:cNvPicPr>
          <p:nvPr>
            <p:ph idx="1"/>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29</a:t>
            </a:fld>
            <a:endParaRPr lang="en-US">
              <a:solidFill>
                <a:schemeClr val="bg1"/>
              </a:solidFill>
            </a:endParaRP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218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The Compact Mechanism</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4034213"/>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dirty="0"/>
              <a:t>Even if state laws differ</a:t>
            </a:r>
          </a:p>
          <a:p>
            <a:pPr>
              <a:lnSpc>
                <a:spcPct val="100000"/>
              </a:lnSpc>
              <a:spcBef>
                <a:spcPts val="0"/>
              </a:spcBef>
              <a:spcAft>
                <a:spcPts val="1200"/>
              </a:spcAft>
            </a:pPr>
            <a:r>
              <a:rPr lang="en-US" dirty="0"/>
              <a:t>Without relinquishing authority to the federal government</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Simple, Versatile &amp; Proven Tool</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Provides effective, enforceable means of cooperatively addressing common problems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888143"/>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7AAE4FE-DD40-43D1-ADD8-AB2B7FE49C21}"/>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9658" y="2473104"/>
            <a:ext cx="4744817" cy="3163211"/>
          </a:xfrm>
          <a:prstGeom prst="rect">
            <a:avLst/>
          </a:prstGeom>
          <a:effectLst>
            <a:softEdge rad="152400"/>
          </a:effectLst>
        </p:spPr>
      </p:pic>
    </p:spTree>
    <p:custDataLst>
      <p:tags r:id="rId1"/>
    </p:custDataLst>
    <p:extLst>
      <p:ext uri="{BB962C8B-B14F-4D97-AF65-F5344CB8AC3E}">
        <p14:creationId xmlns:p14="http://schemas.microsoft.com/office/powerpoint/2010/main" val="1417773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ICAOS Resources: www.interstatecompact.org</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8963137"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711200" y="2274633"/>
            <a:ext cx="2233714" cy="320087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Compact Online Reference Encyclopedia</a:t>
            </a:r>
          </a:p>
          <a:p>
            <a:pPr marL="0" indent="0">
              <a:lnSpc>
                <a:spcPct val="100000"/>
              </a:lnSpc>
              <a:spcBef>
                <a:spcPts val="0"/>
              </a:spcBef>
              <a:spcAft>
                <a:spcPts val="1200"/>
              </a:spcAft>
              <a:buNone/>
            </a:pPr>
            <a:r>
              <a:rPr lang="en-US" sz="1600" dirty="0"/>
              <a:t>A cross-referenced guide on all ICAOS white papers, advisory opinions, training modules, rules. PC Hearing Officer Guide and the bench book. </a:t>
            </a:r>
          </a:p>
          <a:p>
            <a:pPr marL="0" indent="0">
              <a:lnSpc>
                <a:spcPct val="100000"/>
              </a:lnSpc>
              <a:spcBef>
                <a:spcPts val="0"/>
              </a:spcBef>
              <a:spcAft>
                <a:spcPts val="1200"/>
              </a:spcAft>
              <a:buNone/>
            </a:pPr>
            <a:endParaRPr lang="en-US" sz="1600" dirty="0"/>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325277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22775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Training Support</a:t>
            </a:r>
          </a:p>
          <a:p>
            <a:pPr marL="0" indent="0">
              <a:lnSpc>
                <a:spcPct val="100000"/>
              </a:lnSpc>
              <a:spcBef>
                <a:spcPts val="0"/>
              </a:spcBef>
              <a:spcAft>
                <a:spcPts val="1200"/>
              </a:spcAft>
              <a:buNone/>
            </a:pPr>
            <a:endParaRPr lang="en-US" sz="1400" dirty="0">
              <a:solidFill>
                <a:srgbClr val="102747"/>
              </a:solidFill>
            </a:endParaRPr>
          </a:p>
          <a:p>
            <a:pPr marL="0" indent="0">
              <a:lnSpc>
                <a:spcPct val="100000"/>
              </a:lnSpc>
              <a:spcBef>
                <a:spcPts val="0"/>
              </a:spcBef>
              <a:spcAft>
                <a:spcPts val="1200"/>
              </a:spcAft>
              <a:buNone/>
            </a:pPr>
            <a:r>
              <a:rPr lang="en-US" sz="1600" dirty="0"/>
              <a:t>All of the Commission’s training material, resources and on-demand modules in one convenient location.</a:t>
            </a:r>
          </a:p>
          <a:p>
            <a:pPr marL="0" indent="0">
              <a:lnSpc>
                <a:spcPct val="100000"/>
              </a:lnSpc>
              <a:spcBef>
                <a:spcPts val="0"/>
              </a:spcBef>
              <a:spcAft>
                <a:spcPts val="1200"/>
              </a:spcAft>
              <a:buNone/>
            </a:pPr>
            <a:endParaRPr lang="en-US" sz="2000" dirty="0">
              <a:solidFill>
                <a:srgbClr val="102747"/>
              </a:solidFill>
            </a:endParaRPr>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32432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70939" y="2236916"/>
            <a:ext cx="2233714" cy="206210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Interstate Compact Offender Tracking System</a:t>
            </a:r>
          </a:p>
          <a:p>
            <a:pPr marL="0" indent="0">
              <a:lnSpc>
                <a:spcPct val="100000"/>
              </a:lnSpc>
              <a:spcBef>
                <a:spcPts val="0"/>
              </a:spcBef>
              <a:spcAft>
                <a:spcPts val="1200"/>
              </a:spcAft>
              <a:buNone/>
            </a:pPr>
            <a:r>
              <a:rPr lang="en-US" sz="1600" dirty="0"/>
              <a:t>The Commission’s national tracking system that administers the transfers for all compact offenders.</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198085" y="2162600"/>
            <a:ext cx="2233714" cy="258532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ICAOS Bench Book for Judges and Courts</a:t>
            </a:r>
          </a:p>
          <a:p>
            <a:pPr marL="0" indent="0">
              <a:lnSpc>
                <a:spcPct val="100000"/>
              </a:lnSpc>
              <a:spcBef>
                <a:spcPts val="0"/>
              </a:spcBef>
              <a:spcAft>
                <a:spcPts val="1200"/>
              </a:spcAft>
              <a:buNone/>
            </a:pPr>
            <a:endParaRPr lang="en-US" sz="1600" dirty="0"/>
          </a:p>
          <a:p>
            <a:pPr marL="0" indent="0">
              <a:lnSpc>
                <a:spcPct val="100000"/>
              </a:lnSpc>
              <a:spcBef>
                <a:spcPts val="0"/>
              </a:spcBef>
              <a:spcAft>
                <a:spcPts val="1200"/>
              </a:spcAft>
              <a:buNone/>
            </a:pPr>
            <a:r>
              <a:rPr lang="en-US" sz="1600" dirty="0"/>
              <a:t>The Commission’s judicial reference tool to assist judges and court personnel on the Compact. </a:t>
            </a:r>
          </a:p>
          <a:p>
            <a:pPr marL="0" indent="0">
              <a:lnSpc>
                <a:spcPct val="100000"/>
              </a:lnSpc>
              <a:spcBef>
                <a:spcPts val="0"/>
              </a:spcBef>
              <a:spcAft>
                <a:spcPts val="1200"/>
              </a:spcAft>
              <a:buNone/>
            </a:pPr>
            <a:endParaRPr lang="en-US" sz="1800" dirty="0">
              <a:solidFill>
                <a:srgbClr val="102747"/>
              </a:solidFill>
            </a:endParaRP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E6093FA2-EE2A-4E2E-ADF1-8D97E1513350}"/>
              </a:ext>
            </a:extLst>
          </p:cNvPr>
          <p:cNvSpPr txBox="1">
            <a:spLocks/>
          </p:cNvSpPr>
          <p:nvPr/>
        </p:nvSpPr>
        <p:spPr>
          <a:xfrm>
            <a:off x="6179547" y="5912231"/>
            <a:ext cx="2678704"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4"/>
              </a:rPr>
              <a:t>https://interstatecompact.org/user/login?destination=/zendesk-api</a:t>
            </a:r>
            <a:endParaRPr lang="en-US" sz="1200" dirty="0">
              <a:solidFill>
                <a:schemeClr val="bg1">
                  <a:lumMod val="65000"/>
                </a:schemeClr>
              </a:solidFill>
            </a:endParaRPr>
          </a:p>
        </p:txBody>
      </p:sp>
      <p:sp>
        <p:nvSpPr>
          <p:cNvPr id="47" name="Content Placeholder 2">
            <a:extLst>
              <a:ext uri="{FF2B5EF4-FFF2-40B4-BE49-F238E27FC236}">
                <a16:creationId xmlns:a16="http://schemas.microsoft.com/office/drawing/2014/main" id="{AEE011FE-629C-4C32-BC80-6AE310C3CBE6}"/>
              </a:ext>
            </a:extLst>
          </p:cNvPr>
          <p:cNvSpPr txBox="1">
            <a:spLocks/>
          </p:cNvSpPr>
          <p:nvPr/>
        </p:nvSpPr>
        <p:spPr>
          <a:xfrm>
            <a:off x="9025343" y="5912231"/>
            <a:ext cx="2641404"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5"/>
              </a:rPr>
              <a:t>https://interstatecompact.org/bench-book</a:t>
            </a:r>
            <a:endParaRPr lang="en-US" sz="1200" dirty="0">
              <a:solidFill>
                <a:schemeClr val="bg1">
                  <a:lumMod val="65000"/>
                </a:schemeClr>
              </a:solidFill>
            </a:endParaRPr>
          </a:p>
        </p:txBody>
      </p:sp>
      <p:pic>
        <p:nvPicPr>
          <p:cNvPr id="35" name="Picture 34">
            <a:extLst>
              <a:ext uri="{FF2B5EF4-FFF2-40B4-BE49-F238E27FC236}">
                <a16:creationId xmlns:a16="http://schemas.microsoft.com/office/drawing/2014/main" id="{A87311A4-B73F-4180-A5CC-7AAC804348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99460" y="1150590"/>
            <a:ext cx="2019088" cy="863781"/>
          </a:xfrm>
          <a:prstGeom prst="rect">
            <a:avLst/>
          </a:prstGeom>
          <a:noFill/>
          <a:ln w="38100" cap="sq">
            <a:noFill/>
            <a:prstDash val="solid"/>
            <a:miter lim="800000"/>
          </a:ln>
          <a:effectLst>
            <a:outerShdw blurRad="50800" dist="38100" dir="2700000" algn="tl" rotWithShape="0">
              <a:srgbClr val="000000">
                <a:alpha val="43000"/>
              </a:srgbClr>
            </a:outerShdw>
          </a:effectLst>
        </p:spPr>
      </p:pic>
      <p:pic>
        <p:nvPicPr>
          <p:cNvPr id="38" name="Picture 37">
            <a:extLst>
              <a:ext uri="{FF2B5EF4-FFF2-40B4-BE49-F238E27FC236}">
                <a16:creationId xmlns:a16="http://schemas.microsoft.com/office/drawing/2014/main" id="{102AD780-6327-4F8F-B76F-49D47C75E7AE}"/>
              </a:ext>
            </a:extLst>
          </p:cNvPr>
          <p:cNvPicPr>
            <a:picLocks noChangeAspect="1"/>
          </p:cNvPicPr>
          <p:nvPr/>
        </p:nvPicPr>
        <p:blipFill>
          <a:blip r:embed="rId7"/>
          <a:stretch>
            <a:fillRect/>
          </a:stretch>
        </p:blipFill>
        <p:spPr>
          <a:xfrm>
            <a:off x="3630286" y="1033320"/>
            <a:ext cx="2023022" cy="121814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1" name="Content Placeholder 2">
            <a:extLst>
              <a:ext uri="{FF2B5EF4-FFF2-40B4-BE49-F238E27FC236}">
                <a16:creationId xmlns:a16="http://schemas.microsoft.com/office/drawing/2014/main" id="{CF783E87-F632-4F1E-85BE-1A9F48144A85}"/>
              </a:ext>
            </a:extLst>
          </p:cNvPr>
          <p:cNvSpPr txBox="1">
            <a:spLocks/>
          </p:cNvSpPr>
          <p:nvPr/>
        </p:nvSpPr>
        <p:spPr>
          <a:xfrm>
            <a:off x="476250" y="5926967"/>
            <a:ext cx="2684559"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8"/>
              </a:rPr>
              <a:t>https://interstatecompact.org/core-search</a:t>
            </a:r>
            <a:endParaRPr lang="en-US" sz="1200" dirty="0"/>
          </a:p>
        </p:txBody>
      </p:sp>
      <p:sp>
        <p:nvSpPr>
          <p:cNvPr id="48" name="Content Placeholder 2">
            <a:extLst>
              <a:ext uri="{FF2B5EF4-FFF2-40B4-BE49-F238E27FC236}">
                <a16:creationId xmlns:a16="http://schemas.microsoft.com/office/drawing/2014/main" id="{907CF52B-D231-4550-8AF3-378662472B48}"/>
              </a:ext>
            </a:extLst>
          </p:cNvPr>
          <p:cNvSpPr txBox="1">
            <a:spLocks/>
          </p:cNvSpPr>
          <p:nvPr/>
        </p:nvSpPr>
        <p:spPr>
          <a:xfrm>
            <a:off x="3333750" y="5924551"/>
            <a:ext cx="2678705"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9"/>
              </a:rPr>
              <a:t>https://interstatecompact.org/user/login?destination=/litmos-api</a:t>
            </a:r>
            <a:endParaRPr lang="en-US" sz="1200" dirty="0">
              <a:solidFill>
                <a:schemeClr val="bg1">
                  <a:lumMod val="65000"/>
                </a:schemeClr>
              </a:solidFill>
            </a:endParaRPr>
          </a:p>
        </p:txBody>
      </p:sp>
      <p:pic>
        <p:nvPicPr>
          <p:cNvPr id="53" name="Picture 52">
            <a:extLst>
              <a:ext uri="{FF2B5EF4-FFF2-40B4-BE49-F238E27FC236}">
                <a16:creationId xmlns:a16="http://schemas.microsoft.com/office/drawing/2014/main" id="{E6284F70-099F-4E98-98B7-74957B917A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8261" y="839085"/>
            <a:ext cx="1421276" cy="1421276"/>
          </a:xfrm>
          <a:prstGeom prst="rect">
            <a:avLst/>
          </a:prstGeom>
        </p:spPr>
      </p:pic>
      <p:pic>
        <p:nvPicPr>
          <p:cNvPr id="54" name="Picture 53">
            <a:extLst>
              <a:ext uri="{FF2B5EF4-FFF2-40B4-BE49-F238E27FC236}">
                <a16:creationId xmlns:a16="http://schemas.microsoft.com/office/drawing/2014/main" id="{EE06F07A-D4DD-44F4-96FA-C24510357F7D}"/>
              </a:ext>
            </a:extLst>
          </p:cNvPr>
          <p:cNvPicPr>
            <a:picLocks noChangeAspect="1"/>
          </p:cNvPicPr>
          <p:nvPr/>
        </p:nvPicPr>
        <p:blipFill>
          <a:blip r:embed="rId11"/>
          <a:stretch>
            <a:fillRect/>
          </a:stretch>
        </p:blipFill>
        <p:spPr>
          <a:xfrm>
            <a:off x="9774875" y="625256"/>
            <a:ext cx="1142340" cy="1470440"/>
          </a:xfrm>
          <a:prstGeom prst="rect">
            <a:avLst/>
          </a:prstGeom>
          <a:ln w="38100" cap="sq">
            <a:no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27856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Legal Resources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31</a:t>
            </a:fld>
            <a:endParaRPr lang="en-US">
              <a:solidFill>
                <a:schemeClr val="bg1"/>
              </a:solidFill>
            </a:endParaRPr>
          </a:p>
        </p:txBody>
      </p: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269468" y="2152472"/>
            <a:ext cx="3710168" cy="126188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hlinkClick r:id="rId4"/>
              </a:rPr>
              <a:t>Bench Book:  General Principals</a:t>
            </a:r>
            <a:endParaRPr lang="en-US" sz="2400" dirty="0"/>
          </a:p>
          <a:p>
            <a:pPr>
              <a:lnSpc>
                <a:spcPct val="100000"/>
              </a:lnSpc>
              <a:spcBef>
                <a:spcPts val="0"/>
              </a:spcBef>
              <a:spcAft>
                <a:spcPts val="1200"/>
              </a:spcAft>
            </a:pPr>
            <a:r>
              <a:rPr lang="en-US" sz="2400" dirty="0">
                <a:hlinkClick r:id="rId5"/>
              </a:rPr>
              <a:t>Rule 2.110</a:t>
            </a:r>
            <a:endParaRPr lang="en-US" sz="2400" dirty="0"/>
          </a:p>
        </p:txBody>
      </p:sp>
      <p:grpSp>
        <p:nvGrpSpPr>
          <p:cNvPr id="47" name="Group 46">
            <a:extLst>
              <a:ext uri="{FF2B5EF4-FFF2-40B4-BE49-F238E27FC236}">
                <a16:creationId xmlns:a16="http://schemas.microsoft.com/office/drawing/2014/main" id="{82720B08-7733-4BFE-B1C0-AA8FB6D919DB}"/>
              </a:ext>
            </a:extLst>
          </p:cNvPr>
          <p:cNvGrpSpPr/>
          <p:nvPr/>
        </p:nvGrpSpPr>
        <p:grpSpPr>
          <a:xfrm>
            <a:off x="247937" y="1371858"/>
            <a:ext cx="3731698" cy="780614"/>
            <a:chOff x="476250" y="1400628"/>
            <a:chExt cx="4032915" cy="726301"/>
          </a:xfrm>
        </p:grpSpPr>
        <p:sp>
          <p:nvSpPr>
            <p:cNvPr id="15" name="Rectangle 14">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endParaRPr lang="en-US" sz="3200" dirty="0">
                <a:solidFill>
                  <a:schemeClr val="bg1"/>
                </a:solidFill>
              </a:endParaRPr>
            </a:p>
          </p:txBody>
        </p:sp>
      </p:grpSp>
      <p:sp>
        <p:nvSpPr>
          <p:cNvPr id="31" name="Content Placeholder 2">
            <a:extLst>
              <a:ext uri="{FF2B5EF4-FFF2-40B4-BE49-F238E27FC236}">
                <a16:creationId xmlns:a16="http://schemas.microsoft.com/office/drawing/2014/main" id="{02D04C75-9D7E-4858-925A-F3C1C5D41E53}"/>
              </a:ext>
            </a:extLst>
          </p:cNvPr>
          <p:cNvSpPr txBox="1">
            <a:spLocks/>
          </p:cNvSpPr>
          <p:nvPr/>
        </p:nvSpPr>
        <p:spPr>
          <a:xfrm>
            <a:off x="4063605" y="4636269"/>
            <a:ext cx="3710168" cy="112543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hlinkClick r:id="rId6"/>
              </a:rPr>
              <a:t>Bench Book:  Chapter 5</a:t>
            </a:r>
            <a:endParaRPr lang="en-US" dirty="0"/>
          </a:p>
          <a:p>
            <a:pPr lvl="1"/>
            <a:r>
              <a:rPr lang="en-US" dirty="0">
                <a:hlinkClick r:id="rId7"/>
              </a:rPr>
              <a:t>Whitepapers 2011 &amp; 2013</a:t>
            </a:r>
            <a:endParaRPr lang="en-US" dirty="0"/>
          </a:p>
          <a:p>
            <a:pPr lvl="1"/>
            <a:endParaRPr lang="en-US" dirty="0"/>
          </a:p>
        </p:txBody>
      </p:sp>
      <p:grpSp>
        <p:nvGrpSpPr>
          <p:cNvPr id="36" name="Group 35">
            <a:extLst>
              <a:ext uri="{FF2B5EF4-FFF2-40B4-BE49-F238E27FC236}">
                <a16:creationId xmlns:a16="http://schemas.microsoft.com/office/drawing/2014/main" id="{82720B08-7733-4BFE-B1C0-AA8FB6D919DB}"/>
              </a:ext>
            </a:extLst>
          </p:cNvPr>
          <p:cNvGrpSpPr/>
          <p:nvPr/>
        </p:nvGrpSpPr>
        <p:grpSpPr>
          <a:xfrm>
            <a:off x="4042074" y="3773562"/>
            <a:ext cx="3731698" cy="780614"/>
            <a:chOff x="476250" y="1400628"/>
            <a:chExt cx="4032915" cy="726301"/>
          </a:xfrm>
        </p:grpSpPr>
        <p:sp>
          <p:nvSpPr>
            <p:cNvPr id="38" name="Rectangle 37">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Liability</a:t>
              </a:r>
            </a:p>
          </p:txBody>
        </p:sp>
      </p:grpSp>
      <p:grpSp>
        <p:nvGrpSpPr>
          <p:cNvPr id="45" name="Group 44">
            <a:extLst>
              <a:ext uri="{FF2B5EF4-FFF2-40B4-BE49-F238E27FC236}">
                <a16:creationId xmlns:a16="http://schemas.microsoft.com/office/drawing/2014/main" id="{82720B08-7733-4BFE-B1C0-AA8FB6D919DB}"/>
              </a:ext>
            </a:extLst>
          </p:cNvPr>
          <p:cNvGrpSpPr/>
          <p:nvPr/>
        </p:nvGrpSpPr>
        <p:grpSpPr>
          <a:xfrm>
            <a:off x="7981570" y="3773562"/>
            <a:ext cx="3731698" cy="780614"/>
            <a:chOff x="476250" y="1400628"/>
            <a:chExt cx="4032915" cy="726301"/>
          </a:xfrm>
        </p:grpSpPr>
        <p:sp>
          <p:nvSpPr>
            <p:cNvPr id="46" name="Rectangle 45">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PC Hearing</a:t>
              </a:r>
            </a:p>
          </p:txBody>
        </p:sp>
      </p:grpSp>
      <p:grpSp>
        <p:nvGrpSpPr>
          <p:cNvPr id="55" name="Group 54">
            <a:extLst>
              <a:ext uri="{FF2B5EF4-FFF2-40B4-BE49-F238E27FC236}">
                <a16:creationId xmlns:a16="http://schemas.microsoft.com/office/drawing/2014/main" id="{82720B08-7733-4BFE-B1C0-AA8FB6D919DB}"/>
              </a:ext>
            </a:extLst>
          </p:cNvPr>
          <p:cNvGrpSpPr/>
          <p:nvPr/>
        </p:nvGrpSpPr>
        <p:grpSpPr>
          <a:xfrm>
            <a:off x="8003101" y="1371858"/>
            <a:ext cx="3731698" cy="780614"/>
            <a:chOff x="476250" y="1400628"/>
            <a:chExt cx="4032915" cy="726301"/>
          </a:xfrm>
        </p:grpSpPr>
        <p:sp>
          <p:nvSpPr>
            <p:cNvPr id="56" name="Rectangle 55">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Warrants/Retaking</a:t>
              </a:r>
            </a:p>
          </p:txBody>
        </p:sp>
      </p:grpSp>
      <p:sp>
        <p:nvSpPr>
          <p:cNvPr id="58" name="Content Placeholder 2">
            <a:extLst>
              <a:ext uri="{FF2B5EF4-FFF2-40B4-BE49-F238E27FC236}">
                <a16:creationId xmlns:a16="http://schemas.microsoft.com/office/drawing/2014/main" id="{02D04C75-9D7E-4858-925A-F3C1C5D41E53}"/>
              </a:ext>
            </a:extLst>
          </p:cNvPr>
          <p:cNvSpPr txBox="1">
            <a:spLocks/>
          </p:cNvSpPr>
          <p:nvPr/>
        </p:nvSpPr>
        <p:spPr>
          <a:xfrm>
            <a:off x="4147050" y="2156030"/>
            <a:ext cx="3710168"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endParaRPr lang="en-US" sz="2400" dirty="0"/>
          </a:p>
        </p:txBody>
      </p:sp>
      <p:grpSp>
        <p:nvGrpSpPr>
          <p:cNvPr id="59" name="Group 58">
            <a:extLst>
              <a:ext uri="{FF2B5EF4-FFF2-40B4-BE49-F238E27FC236}">
                <a16:creationId xmlns:a16="http://schemas.microsoft.com/office/drawing/2014/main" id="{82720B08-7733-4BFE-B1C0-AA8FB6D919DB}"/>
              </a:ext>
            </a:extLst>
          </p:cNvPr>
          <p:cNvGrpSpPr/>
          <p:nvPr/>
        </p:nvGrpSpPr>
        <p:grpSpPr>
          <a:xfrm>
            <a:off x="4147051" y="1364426"/>
            <a:ext cx="3731698" cy="780614"/>
            <a:chOff x="476250" y="1400628"/>
            <a:chExt cx="4032915" cy="726301"/>
          </a:xfrm>
        </p:grpSpPr>
        <p:sp>
          <p:nvSpPr>
            <p:cNvPr id="60" name="Rectangle 59">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Eligibility</a:t>
              </a:r>
            </a:p>
          </p:txBody>
        </p:sp>
      </p:grpSp>
      <p:sp>
        <p:nvSpPr>
          <p:cNvPr id="62" name="Content Placeholder 2">
            <a:extLst>
              <a:ext uri="{FF2B5EF4-FFF2-40B4-BE49-F238E27FC236}">
                <a16:creationId xmlns:a16="http://schemas.microsoft.com/office/drawing/2014/main" id="{02D04C75-9D7E-4858-925A-F3C1C5D41E53}"/>
              </a:ext>
            </a:extLst>
          </p:cNvPr>
          <p:cNvSpPr txBox="1">
            <a:spLocks/>
          </p:cNvSpPr>
          <p:nvPr/>
        </p:nvSpPr>
        <p:spPr>
          <a:xfrm>
            <a:off x="235541" y="4653686"/>
            <a:ext cx="3710168" cy="33566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hlinkClick r:id="rId8"/>
              </a:rPr>
              <a:t>Compact Enforcement</a:t>
            </a:r>
            <a:endParaRPr lang="en-US" sz="2400" dirty="0"/>
          </a:p>
        </p:txBody>
      </p:sp>
      <p:grpSp>
        <p:nvGrpSpPr>
          <p:cNvPr id="63" name="Group 62">
            <a:extLst>
              <a:ext uri="{FF2B5EF4-FFF2-40B4-BE49-F238E27FC236}">
                <a16:creationId xmlns:a16="http://schemas.microsoft.com/office/drawing/2014/main" id="{82720B08-7733-4BFE-B1C0-AA8FB6D919DB}"/>
              </a:ext>
            </a:extLst>
          </p:cNvPr>
          <p:cNvGrpSpPr/>
          <p:nvPr/>
        </p:nvGrpSpPr>
        <p:grpSpPr>
          <a:xfrm>
            <a:off x="214011" y="3773562"/>
            <a:ext cx="3731698" cy="780614"/>
            <a:chOff x="476250" y="1400628"/>
            <a:chExt cx="4032915" cy="726301"/>
          </a:xfrm>
        </p:grpSpPr>
        <p:sp>
          <p:nvSpPr>
            <p:cNvPr id="64" name="Rectangle 63">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Federal Lawsuits</a:t>
              </a:r>
            </a:p>
          </p:txBody>
        </p:sp>
      </p:grpSp>
      <p:sp>
        <p:nvSpPr>
          <p:cNvPr id="29" name="Content Placeholder 2">
            <a:extLst>
              <a:ext uri="{FF2B5EF4-FFF2-40B4-BE49-F238E27FC236}">
                <a16:creationId xmlns:a16="http://schemas.microsoft.com/office/drawing/2014/main" id="{02D04C75-9D7E-4858-925A-F3C1C5D41E53}"/>
              </a:ext>
            </a:extLst>
          </p:cNvPr>
          <p:cNvSpPr txBox="1">
            <a:spLocks/>
          </p:cNvSpPr>
          <p:nvPr/>
        </p:nvSpPr>
        <p:spPr>
          <a:xfrm>
            <a:off x="8024631" y="4653686"/>
            <a:ext cx="3710168" cy="152195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hlinkClick r:id="rId9"/>
              </a:rPr>
              <a:t>Hearing Officer’s Guide</a:t>
            </a:r>
            <a:endParaRPr lang="en-US" dirty="0"/>
          </a:p>
          <a:p>
            <a:pPr lvl="1"/>
            <a:r>
              <a:rPr lang="en-US" dirty="0" err="1">
                <a:hlinkClick r:id="rId10"/>
              </a:rPr>
              <a:t>OnDemand</a:t>
            </a:r>
            <a:r>
              <a:rPr lang="en-US" dirty="0">
                <a:hlinkClick r:id="rId10"/>
              </a:rPr>
              <a:t> Training</a:t>
            </a:r>
            <a:endParaRPr lang="en-US" dirty="0"/>
          </a:p>
          <a:p>
            <a:pPr lvl="1"/>
            <a:endParaRPr lang="en-US" dirty="0"/>
          </a:p>
          <a:p>
            <a:pPr lvl="1"/>
            <a:endParaRPr lang="en-US" dirty="0"/>
          </a:p>
        </p:txBody>
      </p:sp>
      <p:sp>
        <p:nvSpPr>
          <p:cNvPr id="30" name="Rectangle 29">
            <a:extLst>
              <a:ext uri="{FF2B5EF4-FFF2-40B4-BE49-F238E27FC236}">
                <a16:creationId xmlns:a16="http://schemas.microsoft.com/office/drawing/2014/main" id="{0C69E152-E48F-4AE7-8291-D5175D126DF1}"/>
              </a:ext>
            </a:extLst>
          </p:cNvPr>
          <p:cNvSpPr/>
          <p:nvPr/>
        </p:nvSpPr>
        <p:spPr>
          <a:xfrm>
            <a:off x="329752" y="1465038"/>
            <a:ext cx="3521746" cy="492443"/>
          </a:xfrm>
          <a:prstGeom prst="rect">
            <a:avLst/>
          </a:prstGeom>
        </p:spPr>
        <p:txBody>
          <a:bodyPr wrap="square" lIns="0" tIns="0" rIns="0" bIns="0" anchor="ctr">
            <a:spAutoFit/>
          </a:bodyPr>
          <a:lstStyle/>
          <a:p>
            <a:pPr algn="ctr"/>
            <a:r>
              <a:rPr lang="en-US" sz="3200" dirty="0">
                <a:solidFill>
                  <a:schemeClr val="bg1"/>
                </a:solidFill>
              </a:rPr>
              <a:t>Right to Transfer</a:t>
            </a:r>
          </a:p>
        </p:txBody>
      </p:sp>
      <p:sp>
        <p:nvSpPr>
          <p:cNvPr id="32" name="Content Placeholder 2">
            <a:extLst>
              <a:ext uri="{FF2B5EF4-FFF2-40B4-BE49-F238E27FC236}">
                <a16:creationId xmlns:a16="http://schemas.microsoft.com/office/drawing/2014/main" id="{02D04C75-9D7E-4858-925A-F3C1C5D41E53}"/>
              </a:ext>
            </a:extLst>
          </p:cNvPr>
          <p:cNvSpPr txBox="1">
            <a:spLocks/>
          </p:cNvSpPr>
          <p:nvPr/>
        </p:nvSpPr>
        <p:spPr>
          <a:xfrm>
            <a:off x="4076001" y="2227133"/>
            <a:ext cx="3884608" cy="126188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hlinkClick r:id="rId11"/>
              </a:rPr>
              <a:t>Bench Book:  Eligibility Criteria</a:t>
            </a:r>
            <a:endParaRPr lang="en-US" sz="2400" dirty="0"/>
          </a:p>
          <a:p>
            <a:pPr>
              <a:lnSpc>
                <a:spcPct val="100000"/>
              </a:lnSpc>
              <a:spcBef>
                <a:spcPts val="0"/>
              </a:spcBef>
              <a:spcAft>
                <a:spcPts val="1200"/>
              </a:spcAft>
            </a:pPr>
            <a:r>
              <a:rPr lang="en-US" sz="2400" dirty="0">
                <a:hlinkClick r:id="rId5"/>
              </a:rPr>
              <a:t>Rules 3.101, 3.101-1 &amp; 3.101-2</a:t>
            </a:r>
            <a:endParaRPr lang="en-US" sz="2400" dirty="0"/>
          </a:p>
        </p:txBody>
      </p:sp>
      <p:sp>
        <p:nvSpPr>
          <p:cNvPr id="33" name="Content Placeholder 2">
            <a:extLst>
              <a:ext uri="{FF2B5EF4-FFF2-40B4-BE49-F238E27FC236}">
                <a16:creationId xmlns:a16="http://schemas.microsoft.com/office/drawing/2014/main" id="{02D04C75-9D7E-4858-925A-F3C1C5D41E53}"/>
              </a:ext>
            </a:extLst>
          </p:cNvPr>
          <p:cNvSpPr txBox="1">
            <a:spLocks/>
          </p:cNvSpPr>
          <p:nvPr/>
        </p:nvSpPr>
        <p:spPr>
          <a:xfrm>
            <a:off x="8064000" y="2244690"/>
            <a:ext cx="3710168" cy="141577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hlinkClick r:id="rId12"/>
              </a:rPr>
              <a:t>Bench Book: Chapter 4</a:t>
            </a:r>
            <a:endParaRPr lang="en-US" sz="2400" dirty="0"/>
          </a:p>
          <a:p>
            <a:pPr>
              <a:lnSpc>
                <a:spcPct val="100000"/>
              </a:lnSpc>
              <a:spcBef>
                <a:spcPts val="0"/>
              </a:spcBef>
              <a:spcAft>
                <a:spcPts val="1200"/>
              </a:spcAft>
            </a:pPr>
            <a:r>
              <a:rPr lang="en-US" sz="2400" dirty="0">
                <a:hlinkClick r:id="rId13"/>
              </a:rPr>
              <a:t>Rules Chapter 5</a:t>
            </a:r>
            <a:endParaRPr lang="en-US" sz="2400" dirty="0"/>
          </a:p>
          <a:p>
            <a:pPr>
              <a:lnSpc>
                <a:spcPct val="100000"/>
              </a:lnSpc>
              <a:spcBef>
                <a:spcPts val="0"/>
              </a:spcBef>
              <a:spcAft>
                <a:spcPts val="1200"/>
              </a:spcAft>
            </a:pPr>
            <a:r>
              <a:rPr lang="en-US" sz="2400" dirty="0">
                <a:hlinkClick r:id="rId14"/>
              </a:rPr>
              <a:t>Warrant Definition</a:t>
            </a:r>
            <a:endParaRPr lang="en-US" sz="2200" dirty="0"/>
          </a:p>
        </p:txBody>
      </p:sp>
      <p:sp>
        <p:nvSpPr>
          <p:cNvPr id="3" name="TextBox 2"/>
          <p:cNvSpPr txBox="1"/>
          <p:nvPr/>
        </p:nvSpPr>
        <p:spPr>
          <a:xfrm>
            <a:off x="0" y="6241686"/>
            <a:ext cx="11654898" cy="369332"/>
          </a:xfrm>
          <a:prstGeom prst="rect">
            <a:avLst/>
          </a:prstGeom>
          <a:noFill/>
        </p:spPr>
        <p:txBody>
          <a:bodyPr wrap="square" rtlCol="0">
            <a:spAutoFit/>
          </a:bodyPr>
          <a:lstStyle/>
          <a:p>
            <a:r>
              <a:rPr lang="en-US" dirty="0"/>
              <a:t>Search </a:t>
            </a:r>
            <a:r>
              <a:rPr lang="en-US" dirty="0">
                <a:hlinkClick r:id="rId15"/>
              </a:rPr>
              <a:t>CORE</a:t>
            </a:r>
            <a:r>
              <a:rPr lang="en-US" dirty="0"/>
              <a:t> for all ICAOS’ published white papers, advisory opinions, training modules, rules and the bench book  </a:t>
            </a:r>
          </a:p>
        </p:txBody>
      </p:sp>
    </p:spTree>
    <p:custDataLst>
      <p:tags r:id="rId1"/>
    </p:custDataLst>
    <p:extLst>
      <p:ext uri="{BB962C8B-B14F-4D97-AF65-F5344CB8AC3E}">
        <p14:creationId xmlns:p14="http://schemas.microsoft.com/office/powerpoint/2010/main" val="1395832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pPr algn="ctr"/>
              <a:r>
                <a:rPr lang="en-US" sz="6000" dirty="0">
                  <a:solidFill>
                    <a:srgbClr val="102747"/>
                  </a:solidFill>
                  <a:latin typeface="Garamond" panose="02020404030301010803" pitchFamily="18" charset="0"/>
                </a:rPr>
                <a:t>Questions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pPr algn="ctr"/>
              <a:r>
                <a:rPr lang="en-US" sz="2800" dirty="0">
                  <a:solidFill>
                    <a:srgbClr val="102747"/>
                  </a:solidFill>
                  <a:latin typeface="Garamond" panose="02020404030301010803" pitchFamily="18" charset="0"/>
                </a:rPr>
                <a:t>Interstate Compacts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2580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476250" y="0"/>
            <a:ext cx="4941968" cy="60579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EC75474-7493-40E3-9766-08CA8C272BB4}"/>
              </a:ext>
            </a:extLst>
          </p:cNvPr>
          <p:cNvSpPr>
            <a:spLocks noGrp="1"/>
          </p:cNvSpPr>
          <p:nvPr>
            <p:ph type="title"/>
          </p:nvPr>
        </p:nvSpPr>
        <p:spPr>
          <a:xfrm>
            <a:off x="1071336" y="3230278"/>
            <a:ext cx="3751796" cy="671402"/>
          </a:xfrm>
        </p:spPr>
        <p:txBody>
          <a:bodyPr wrap="square" lIns="0" tIns="0" rIns="0" bIns="0" anchor="ctr">
            <a:spAutoFit/>
          </a:bodyPr>
          <a:lstStyle/>
          <a:p>
            <a:r>
              <a:rPr lang="en-US" sz="4800" dirty="0">
                <a:solidFill>
                  <a:schemeClr val="bg1"/>
                </a:solidFill>
              </a:rPr>
              <a:t>Contact Us</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1071336" y="3973955"/>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813570" y="857377"/>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813570" y="2143398"/>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6" name="Group 35">
            <a:extLst>
              <a:ext uri="{FF2B5EF4-FFF2-40B4-BE49-F238E27FC236}">
                <a16:creationId xmlns:a16="http://schemas.microsoft.com/office/drawing/2014/main" id="{DE34C7D8-3FAD-470B-A87A-BFA2F620A7BF}"/>
              </a:ext>
            </a:extLst>
          </p:cNvPr>
          <p:cNvGrpSpPr/>
          <p:nvPr/>
        </p:nvGrpSpPr>
        <p:grpSpPr>
          <a:xfrm>
            <a:off x="5813570" y="4715438"/>
            <a:ext cx="934605" cy="934605"/>
            <a:chOff x="5813571" y="4181019"/>
            <a:chExt cx="1078596" cy="1078596"/>
          </a:xfrm>
        </p:grpSpPr>
        <p:sp>
          <p:nvSpPr>
            <p:cNvPr id="19" name="Oval 18">
              <a:extLst>
                <a:ext uri="{FF2B5EF4-FFF2-40B4-BE49-F238E27FC236}">
                  <a16:creationId xmlns:a16="http://schemas.microsoft.com/office/drawing/2014/main" id="{B5B4670F-B4D8-44BC-AB05-DC12F114D0AA}"/>
                </a:ext>
              </a:extLst>
            </p:cNvPr>
            <p:cNvSpPr/>
            <p:nvPr/>
          </p:nvSpPr>
          <p:spPr>
            <a:xfrm>
              <a:off x="5813571" y="4181019"/>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6D193350-3558-4F1A-8E6A-166D11B1AE34}"/>
                </a:ext>
              </a:extLst>
            </p:cNvPr>
            <p:cNvSpPr/>
            <p:nvPr/>
          </p:nvSpPr>
          <p:spPr>
            <a:xfrm>
              <a:off x="5927567" y="4295015"/>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23">
              <a:extLst>
                <a:ext uri="{FF2B5EF4-FFF2-40B4-BE49-F238E27FC236}">
                  <a16:creationId xmlns:a16="http://schemas.microsoft.com/office/drawing/2014/main" id="{744BD608-0AE2-4506-AD6A-D34797818776}"/>
                </a:ext>
              </a:extLst>
            </p:cNvPr>
            <p:cNvSpPr>
              <a:spLocks noEditPoints="1"/>
            </p:cNvSpPr>
            <p:nvPr/>
          </p:nvSpPr>
          <p:spPr bwMode="auto">
            <a:xfrm>
              <a:off x="6172688" y="4539342"/>
              <a:ext cx="360363" cy="361950"/>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400"/>
            </a:p>
          </p:txBody>
        </p:sp>
      </p:grpSp>
      <p:sp>
        <p:nvSpPr>
          <p:cNvPr id="38" name="Oval 37">
            <a:extLst>
              <a:ext uri="{FF2B5EF4-FFF2-40B4-BE49-F238E27FC236}">
                <a16:creationId xmlns:a16="http://schemas.microsoft.com/office/drawing/2014/main" id="{7742B07A-45EB-40D2-9A03-4E33693F5BD1}"/>
              </a:ext>
            </a:extLst>
          </p:cNvPr>
          <p:cNvSpPr/>
          <p:nvPr/>
        </p:nvSpPr>
        <p:spPr>
          <a:xfrm>
            <a:off x="5813570" y="3429419"/>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5912348" y="3528196"/>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111022" y="3719859"/>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046149" y="997988"/>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Email Address]</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046150" y="2284006"/>
            <a:ext cx="2650300" cy="934705"/>
            <a:chOff x="6284976" y="1299467"/>
            <a:chExt cx="5449824" cy="1241930"/>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90"/>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Phone]</a:t>
              </a:r>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046150" y="3570029"/>
            <a:ext cx="2650300" cy="934704"/>
            <a:chOff x="6284976" y="1299467"/>
            <a:chExt cx="5449824" cy="1241926"/>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Website]</a:t>
              </a:r>
            </a:p>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D9F0086-081A-4908-90E0-E4F8C13F0DF7}"/>
              </a:ext>
            </a:extLst>
          </p:cNvPr>
          <p:cNvGrpSpPr/>
          <p:nvPr/>
        </p:nvGrpSpPr>
        <p:grpSpPr>
          <a:xfrm>
            <a:off x="7046150" y="4856049"/>
            <a:ext cx="2650300" cy="934706"/>
            <a:chOff x="6284976" y="1299467"/>
            <a:chExt cx="5449824" cy="1241928"/>
          </a:xfrm>
        </p:grpSpPr>
        <p:sp>
          <p:nvSpPr>
            <p:cNvPr id="72" name="Content Placeholder 2">
              <a:extLst>
                <a:ext uri="{FF2B5EF4-FFF2-40B4-BE49-F238E27FC236}">
                  <a16:creationId xmlns:a16="http://schemas.microsoft.com/office/drawing/2014/main" id="{683A8375-BF64-4DA2-AFB8-727FBC6E470E}"/>
                </a:ext>
              </a:extLst>
            </p:cNvPr>
            <p:cNvSpPr txBox="1">
              <a:spLocks/>
            </p:cNvSpPr>
            <p:nvPr/>
          </p:nvSpPr>
          <p:spPr>
            <a:xfrm>
              <a:off x="6284976" y="1805307"/>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Address]</a:t>
              </a:r>
            </a:p>
          </p:txBody>
        </p:sp>
        <p:sp>
          <p:nvSpPr>
            <p:cNvPr id="73" name="Content Placeholder 2">
              <a:extLst>
                <a:ext uri="{FF2B5EF4-FFF2-40B4-BE49-F238E27FC236}">
                  <a16:creationId xmlns:a16="http://schemas.microsoft.com/office/drawing/2014/main" id="{5FAFE8E9-EB60-48AC-901B-465AF078B39F}"/>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Offices</a:t>
              </a:r>
            </a:p>
          </p:txBody>
        </p:sp>
        <p:cxnSp>
          <p:nvCxnSpPr>
            <p:cNvPr id="74" name="Straight Connector 73">
              <a:extLst>
                <a:ext uri="{FF2B5EF4-FFF2-40B4-BE49-F238E27FC236}">
                  <a16:creationId xmlns:a16="http://schemas.microsoft.com/office/drawing/2014/main" id="{204A700E-BBAE-4D9C-B295-9225313A7D08}"/>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5"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313" y="4193934"/>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7331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1717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765C5D7-D74F-4F22-9944-F67BA4D9B886}"/>
              </a:ext>
            </a:extLst>
          </p:cNvPr>
          <p:cNvGraphicFramePr>
            <a:graphicFrameLocks noGrp="1"/>
          </p:cNvGraphicFramePr>
          <p:nvPr>
            <p:ph idx="1"/>
            <p:extLst>
              <p:ext uri="{D42A27DB-BD31-4B8C-83A1-F6EECF244321}">
                <p14:modId xmlns:p14="http://schemas.microsoft.com/office/powerpoint/2010/main" val="1681252095"/>
              </p:ext>
            </p:extLst>
          </p:nvPr>
        </p:nvGraphicFramePr>
        <p:xfrm>
          <a:off x="719530" y="1631317"/>
          <a:ext cx="10054488" cy="4884487"/>
        </p:xfrm>
        <a:graphic>
          <a:graphicData uri="http://schemas.openxmlformats.org/drawingml/2006/table">
            <a:tbl>
              <a:tblPr firstRow="1" bandRow="1">
                <a:tableStyleId>{5C22544A-7EE6-4342-B048-85BDC9FD1C3A}</a:tableStyleId>
              </a:tblPr>
              <a:tblGrid>
                <a:gridCol w="4892165">
                  <a:extLst>
                    <a:ext uri="{9D8B030D-6E8A-4147-A177-3AD203B41FA5}">
                      <a16:colId xmlns:a16="http://schemas.microsoft.com/office/drawing/2014/main" val="20000"/>
                    </a:ext>
                  </a:extLst>
                </a:gridCol>
                <a:gridCol w="5162323">
                  <a:extLst>
                    <a:ext uri="{9D8B030D-6E8A-4147-A177-3AD203B41FA5}">
                      <a16:colId xmlns:a16="http://schemas.microsoft.com/office/drawing/2014/main" val="20001"/>
                    </a:ext>
                  </a:extLst>
                </a:gridCol>
              </a:tblGrid>
              <a:tr h="524143">
                <a:tc>
                  <a:txBody>
                    <a:bodyPr/>
                    <a:lstStyle/>
                    <a:p>
                      <a:pPr algn="ctr"/>
                      <a:r>
                        <a:rPr lang="en-US" sz="4000" dirty="0">
                          <a:solidFill>
                            <a:schemeClr val="bg1"/>
                          </a:solidFill>
                          <a:latin typeface="+mj-lt"/>
                          <a:cs typeface="Calibri" panose="020F0502020204030204" pitchFamily="34" charset="0"/>
                        </a:rPr>
                        <a:t>Advantages</a:t>
                      </a:r>
                    </a:p>
                  </a:txBody>
                  <a:tcPr marL="91456" marR="91456" marT="45715" marB="45715">
                    <a:solidFill>
                      <a:srgbClr val="102747"/>
                    </a:solidFill>
                  </a:tcPr>
                </a:tc>
                <a:tc>
                  <a:txBody>
                    <a:bodyPr/>
                    <a:lstStyle/>
                    <a:p>
                      <a:pPr algn="ctr"/>
                      <a:r>
                        <a:rPr lang="en-US" sz="4000" dirty="0">
                          <a:solidFill>
                            <a:schemeClr val="bg1"/>
                          </a:solidFill>
                          <a:latin typeface="+mj-lt"/>
                          <a:cs typeface="Calibri" panose="020F0502020204030204" pitchFamily="34" charset="0"/>
                        </a:rPr>
                        <a:t>Downsides</a:t>
                      </a:r>
                    </a:p>
                  </a:txBody>
                  <a:tcPr marL="91456" marR="91456" marT="45715" marB="45715">
                    <a:solidFill>
                      <a:srgbClr val="102747"/>
                    </a:solidFill>
                  </a:tcPr>
                </a:tc>
                <a:extLst>
                  <a:ext uri="{0D108BD9-81ED-4DB2-BD59-A6C34878D82A}">
                    <a16:rowId xmlns:a16="http://schemas.microsoft.com/office/drawing/2014/main" val="10000"/>
                  </a:ext>
                </a:extLst>
              </a:tr>
              <a:tr h="2939792">
                <a:tc>
                  <a:txBody>
                    <a:bodyPr/>
                    <a:lstStyle/>
                    <a:p>
                      <a:r>
                        <a:rPr lang="en-US" sz="2800" dirty="0">
                          <a:solidFill>
                            <a:srgbClr val="1E4760"/>
                          </a:solidFill>
                          <a:latin typeface="+mj-lt"/>
                          <a:cs typeface="Calibri" panose="020F0502020204030204" pitchFamily="34" charset="0"/>
                        </a:rPr>
                        <a:t>Flexible/Enforceable</a:t>
                      </a:r>
                      <a:r>
                        <a:rPr lang="en-US" sz="2800" baseline="0" dirty="0">
                          <a:solidFill>
                            <a:srgbClr val="1E4760"/>
                          </a:solidFill>
                          <a:latin typeface="+mj-lt"/>
                          <a:cs typeface="Calibri" panose="020F0502020204030204" pitchFamily="34" charset="0"/>
                        </a:rPr>
                        <a:t> Means of Cooperation</a:t>
                      </a:r>
                    </a:p>
                    <a:p>
                      <a:endParaRPr lang="en-US" sz="2800" dirty="0">
                        <a:solidFill>
                          <a:srgbClr val="1E4760"/>
                        </a:solidFill>
                        <a:latin typeface="+mj-lt"/>
                        <a:cs typeface="Calibri" panose="020F0502020204030204" pitchFamily="34" charset="0"/>
                      </a:endParaRPr>
                    </a:p>
                    <a:p>
                      <a:r>
                        <a:rPr lang="en-US" sz="2800" dirty="0">
                          <a:solidFill>
                            <a:srgbClr val="1E4760"/>
                          </a:solidFill>
                          <a:latin typeface="+mj-lt"/>
                          <a:cs typeface="Calibri" panose="020F0502020204030204" pitchFamily="34" charset="0"/>
                        </a:rPr>
                        <a:t>Uniformity</a:t>
                      </a:r>
                      <a:r>
                        <a:rPr lang="en-US" sz="2800" baseline="0" dirty="0">
                          <a:solidFill>
                            <a:srgbClr val="1E4760"/>
                          </a:solidFill>
                          <a:latin typeface="+mj-lt"/>
                          <a:cs typeface="Calibri" panose="020F0502020204030204" pitchFamily="34" charset="0"/>
                        </a:rPr>
                        <a:t> Without Federal Intervention</a:t>
                      </a:r>
                    </a:p>
                    <a:p>
                      <a:endParaRPr lang="en-US" sz="2800" baseline="0" dirty="0">
                        <a:solidFill>
                          <a:srgbClr val="1E4760"/>
                        </a:solidFill>
                        <a:latin typeface="+mj-lt"/>
                        <a:cs typeface="Calibri" panose="020F0502020204030204" pitchFamily="34" charset="0"/>
                      </a:endParaRPr>
                    </a:p>
                    <a:p>
                      <a:r>
                        <a:rPr lang="en-US" sz="2800" baseline="0" dirty="0">
                          <a:solidFill>
                            <a:srgbClr val="1E4760"/>
                          </a:solidFill>
                          <a:latin typeface="+mj-lt"/>
                          <a:cs typeface="Calibri" panose="020F0502020204030204" pitchFamily="34" charset="0"/>
                        </a:rPr>
                        <a:t>States Retain Shared Control</a:t>
                      </a:r>
                      <a:endParaRPr lang="en-US" sz="2800" dirty="0">
                        <a:solidFill>
                          <a:srgbClr val="1E4760"/>
                        </a:solidFill>
                        <a:latin typeface="+mj-lt"/>
                        <a:cs typeface="Calibri" panose="020F0502020204030204" pitchFamily="34" charset="0"/>
                      </a:endParaRPr>
                    </a:p>
                  </a:txBody>
                  <a:tcPr marL="91456" marR="91456" marT="45715" marB="45715">
                    <a:noFill/>
                  </a:tcPr>
                </a:tc>
                <a:tc>
                  <a:txBody>
                    <a:bodyPr/>
                    <a:lstStyle/>
                    <a:p>
                      <a:r>
                        <a:rPr lang="en-US" sz="2800" dirty="0">
                          <a:solidFill>
                            <a:srgbClr val="1E4760"/>
                          </a:solidFill>
                          <a:latin typeface="+mj-lt"/>
                          <a:cs typeface="Calibri" panose="020F0502020204030204" pitchFamily="34" charset="0"/>
                        </a:rPr>
                        <a:t>Lack of Familiarity of</a:t>
                      </a:r>
                      <a:r>
                        <a:rPr lang="en-US" sz="2800" baseline="0" dirty="0">
                          <a:solidFill>
                            <a:srgbClr val="1E4760"/>
                          </a:solidFill>
                          <a:latin typeface="+mj-lt"/>
                          <a:cs typeface="Calibri" panose="020F0502020204030204" pitchFamily="34" charset="0"/>
                        </a:rPr>
                        <a:t> Compacts</a:t>
                      </a:r>
                    </a:p>
                    <a:p>
                      <a:endParaRPr lang="en-US" sz="2800" baseline="0" dirty="0">
                        <a:solidFill>
                          <a:srgbClr val="1E4760"/>
                        </a:solidFill>
                        <a:latin typeface="+mj-lt"/>
                        <a:cs typeface="Calibri" panose="020F0502020204030204" pitchFamily="34" charset="0"/>
                      </a:endParaRPr>
                    </a:p>
                    <a:p>
                      <a:r>
                        <a:rPr lang="en-US" sz="2800" dirty="0">
                          <a:solidFill>
                            <a:srgbClr val="1E4760"/>
                          </a:solidFill>
                          <a:latin typeface="+mj-lt"/>
                          <a:cs typeface="Calibri" panose="020F0502020204030204" pitchFamily="34" charset="0"/>
                        </a:rPr>
                        <a:t>Loss of individual state sovereignty, States may not act unilaterally</a:t>
                      </a:r>
                    </a:p>
                    <a:p>
                      <a:endParaRPr lang="en-US" sz="2800" dirty="0">
                        <a:solidFill>
                          <a:srgbClr val="1E4760"/>
                        </a:solidFill>
                        <a:latin typeface="+mj-lt"/>
                        <a:cs typeface="Calibri" panose="020F0502020204030204" pitchFamily="34" charset="0"/>
                      </a:endParaRPr>
                    </a:p>
                    <a:p>
                      <a:r>
                        <a:rPr lang="en-US" sz="2800" dirty="0">
                          <a:solidFill>
                            <a:srgbClr val="1E4760"/>
                          </a:solidFill>
                          <a:latin typeface="+mj-lt"/>
                          <a:cs typeface="Calibri" panose="020F0502020204030204" pitchFamily="34" charset="0"/>
                        </a:rPr>
                        <a:t>Delegation of state regulatory authority to interstate entities</a:t>
                      </a:r>
                    </a:p>
                  </a:txBody>
                  <a:tcPr marL="91456" marR="91456" marT="45715" marB="45715">
                    <a:noFill/>
                  </a:tcPr>
                </a:tc>
                <a:extLst>
                  <a:ext uri="{0D108BD9-81ED-4DB2-BD59-A6C34878D82A}">
                    <a16:rowId xmlns:a16="http://schemas.microsoft.com/office/drawing/2014/main" val="10001"/>
                  </a:ext>
                </a:extLst>
              </a:tr>
              <a:tr h="387408">
                <a:tc>
                  <a:txBody>
                    <a:bodyPr/>
                    <a:lstStyle/>
                    <a:p>
                      <a:endParaRPr lang="en-US" sz="2800" dirty="0">
                        <a:solidFill>
                          <a:srgbClr val="1E4760"/>
                        </a:solidFill>
                        <a:latin typeface="+mj-lt"/>
                        <a:cs typeface="Calibri" panose="020F0502020204030204" pitchFamily="34" charset="0"/>
                      </a:endParaRPr>
                    </a:p>
                  </a:txBody>
                  <a:tcPr marL="91456" marR="91456" marT="45715" marB="45715">
                    <a:noFill/>
                  </a:tcPr>
                </a:tc>
                <a:tc>
                  <a:txBody>
                    <a:bodyPr/>
                    <a:lstStyle/>
                    <a:p>
                      <a:endParaRPr lang="en-US" sz="2800" dirty="0">
                        <a:solidFill>
                          <a:srgbClr val="1E4760"/>
                        </a:solidFill>
                        <a:latin typeface="+mj-lt"/>
                        <a:cs typeface="Calibri" panose="020F0502020204030204" pitchFamily="34" charset="0"/>
                      </a:endParaRPr>
                    </a:p>
                  </a:txBody>
                  <a:tcPr marL="91456" marR="91456" marT="45715" marB="45715">
                    <a:noFill/>
                  </a:tcPr>
                </a:tc>
                <a:extLst>
                  <a:ext uri="{0D108BD9-81ED-4DB2-BD59-A6C34878D82A}">
                    <a16:rowId xmlns:a16="http://schemas.microsoft.com/office/drawing/2014/main" val="10002"/>
                  </a:ext>
                </a:extLst>
              </a:tr>
              <a:tr h="586837">
                <a:tc>
                  <a:txBody>
                    <a:bodyPr/>
                    <a:lstStyle/>
                    <a:p>
                      <a:endParaRPr lang="en-US" sz="2800" dirty="0">
                        <a:solidFill>
                          <a:srgbClr val="1E4760"/>
                        </a:solidFill>
                        <a:latin typeface="+mj-lt"/>
                        <a:cs typeface="Calibri" panose="020F0502020204030204" pitchFamily="34" charset="0"/>
                      </a:endParaRPr>
                    </a:p>
                  </a:txBody>
                  <a:tcPr marL="91456" marR="91456" marT="45715" marB="45715">
                    <a:noFill/>
                  </a:tcPr>
                </a:tc>
                <a:tc>
                  <a:txBody>
                    <a:bodyPr/>
                    <a:lstStyle/>
                    <a:p>
                      <a:endParaRPr lang="en-US" sz="2800" dirty="0">
                        <a:solidFill>
                          <a:srgbClr val="1E4760"/>
                        </a:solidFill>
                        <a:latin typeface="+mj-lt"/>
                        <a:cs typeface="Calibri" panose="020F0502020204030204" pitchFamily="34" charset="0"/>
                      </a:endParaRPr>
                    </a:p>
                  </a:txBody>
                  <a:tcPr marL="91456" marR="91456" marT="45715" marB="45715">
                    <a:noFill/>
                  </a:tcPr>
                </a:tc>
                <a:extLst>
                  <a:ext uri="{0D108BD9-81ED-4DB2-BD59-A6C34878D82A}">
                    <a16:rowId xmlns:a16="http://schemas.microsoft.com/office/drawing/2014/main" val="10004"/>
                  </a:ext>
                </a:extLst>
              </a:tr>
            </a:tbl>
          </a:graphicData>
        </a:graphic>
      </p:graphicFrame>
      <p:sp>
        <p:nvSpPr>
          <p:cNvPr id="9" name="Slide Number Placeholder 5">
            <a:extLst>
              <a:ext uri="{FF2B5EF4-FFF2-40B4-BE49-F238E27FC236}">
                <a16:creationId xmlns:a16="http://schemas.microsoft.com/office/drawing/2014/main" id="{F6F3BAB3-4798-4F08-A52C-010CDEC7C575}"/>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924E5F74-4768-4006-9C9C-69A9BA8BBE02}"/>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2855D00-9580-4B53-AB67-A95D956E4B7E}"/>
              </a:ext>
            </a:extLst>
          </p:cNvPr>
          <p:cNvSpPr>
            <a:spLocks noGrp="1"/>
          </p:cNvSpPr>
          <p:nvPr>
            <p:ph type="title"/>
          </p:nvPr>
        </p:nvSpPr>
        <p:spPr>
          <a:xfrm>
            <a:off x="642002" y="400049"/>
            <a:ext cx="11258550" cy="701675"/>
          </a:xfrm>
        </p:spPr>
        <p:txBody>
          <a:bodyPr lIns="0" tIns="0" rIns="0" bIns="0" anchor="ctr">
            <a:normAutofit/>
          </a:bodyPr>
          <a:lstStyle/>
          <a:p>
            <a:r>
              <a:rPr lang="en-US" sz="4000" dirty="0"/>
              <a:t>Compacts Explained</a:t>
            </a:r>
          </a:p>
        </p:txBody>
      </p:sp>
      <p:sp>
        <p:nvSpPr>
          <p:cNvPr id="13" name="Rectangle 12">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405202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209333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60457"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Congressional Consent</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476250" y="2902334"/>
            <a:ext cx="5155293" cy="2706767"/>
          </a:xfrm>
        </p:spPr>
        <p:txBody>
          <a:bodyPr wrap="square" lIns="0" tIns="0" rIns="0" bIns="0" anchor="t">
            <a:spAutoFit/>
          </a:bodyPr>
          <a:lstStyle/>
          <a:p>
            <a:pPr marL="0" indent="0">
              <a:buClr>
                <a:srgbClr val="CC0000"/>
              </a:buClr>
              <a:buNone/>
            </a:pPr>
            <a:r>
              <a:rPr lang="en-US" altLang="en-US" sz="1800" dirty="0"/>
              <a:t>Art. I, Sec. 10 of the Compact Clause prohibits states from entering into compacts without the consent of Congress. Originally applied to all compacts – now only to those that:</a:t>
            </a:r>
          </a:p>
          <a:p>
            <a:pPr lvl="1">
              <a:buFont typeface="Wingdings" pitchFamily="2" charset="2"/>
              <a:buChar char="§"/>
            </a:pPr>
            <a:r>
              <a:rPr lang="en-US" altLang="en-US" sz="1800" dirty="0"/>
              <a:t>alter the political balance within the federal system; or</a:t>
            </a:r>
          </a:p>
          <a:p>
            <a:pPr lvl="1">
              <a:buFont typeface="Wingdings" pitchFamily="2" charset="2"/>
              <a:buChar char="§"/>
            </a:pPr>
            <a:r>
              <a:rPr lang="en-US" altLang="en-US" sz="1800" dirty="0"/>
              <a:t>affect a power delegated to the federal government</a:t>
            </a:r>
          </a:p>
          <a:p>
            <a:pPr lvl="1">
              <a:spcBef>
                <a:spcPct val="60000"/>
              </a:spcBef>
              <a:buClr>
                <a:srgbClr val="CC0000"/>
              </a:buClr>
              <a:buNone/>
            </a:pPr>
            <a:r>
              <a:rPr lang="en-US" altLang="en-US" sz="1800" dirty="0"/>
              <a:t>	-- </a:t>
            </a:r>
            <a:r>
              <a:rPr lang="en-US" altLang="en-US" sz="1800" i="1" dirty="0"/>
              <a:t>Virginia v. Tennessee</a:t>
            </a:r>
            <a:r>
              <a:rPr lang="en-US" altLang="en-US" sz="1800" dirty="0"/>
              <a:t>, 148 U.S. 503 (1893)</a:t>
            </a:r>
          </a:p>
          <a:p>
            <a:pPr marL="0" lvl="1" indent="0">
              <a:spcBef>
                <a:spcPct val="60000"/>
              </a:spcBef>
              <a:buClr>
                <a:srgbClr val="CC0000"/>
              </a:buClr>
              <a:buNone/>
            </a:pPr>
            <a:r>
              <a:rPr lang="en-US" altLang="en-US" sz="1800" dirty="0"/>
              <a:t>May be express or implied; may be given before or after the compact is created.</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1"/>
            <a:ext cx="12192000" cy="111668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512A81C-C51A-4FF4-93F9-830F210C1FB4}"/>
              </a:ext>
            </a:extLst>
          </p:cNvPr>
          <p:cNvSpPr txBox="1">
            <a:spLocks/>
          </p:cNvSpPr>
          <p:nvPr/>
        </p:nvSpPr>
        <p:spPr>
          <a:xfrm>
            <a:off x="6560458" y="2888342"/>
            <a:ext cx="5155292" cy="353135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buClr>
                <a:schemeClr val="hlink"/>
              </a:buClr>
              <a:buNone/>
            </a:pPr>
            <a:r>
              <a:rPr lang="en-US" altLang="en-US" sz="1800" dirty="0"/>
              <a:t>Equivalent of federal law under the “law of the union doctrine.”</a:t>
            </a:r>
          </a:p>
          <a:p>
            <a:pPr marL="0" lvl="1" indent="0">
              <a:lnSpc>
                <a:spcPct val="80000"/>
              </a:lnSpc>
              <a:buClr>
                <a:schemeClr val="hlink"/>
              </a:buClr>
              <a:buNone/>
            </a:pPr>
            <a:r>
              <a:rPr lang="en-US" altLang="en-US" sz="1800" i="1" dirty="0"/>
              <a:t>-Delaware River Comm’n v. Colburn</a:t>
            </a:r>
            <a:r>
              <a:rPr lang="en-US" altLang="en-US" sz="1800" dirty="0"/>
              <a:t>, 310 U.S. 419, 439 (1940)</a:t>
            </a:r>
          </a:p>
          <a:p>
            <a:pPr marL="0" lvl="1" indent="0">
              <a:lnSpc>
                <a:spcPct val="80000"/>
              </a:lnSpc>
              <a:buClr>
                <a:schemeClr val="hlink"/>
              </a:buClr>
              <a:buNone/>
            </a:pPr>
            <a:r>
              <a:rPr lang="en-US" altLang="en-US" sz="1800" i="1" dirty="0"/>
              <a:t>-Cuyler v. Adams</a:t>
            </a:r>
            <a:r>
              <a:rPr lang="en-US" altLang="en-US" sz="1800" dirty="0"/>
              <a:t>, 449 U.S. 433 (1981)</a:t>
            </a:r>
          </a:p>
          <a:p>
            <a:pPr marL="0" lvl="1" indent="0">
              <a:lnSpc>
                <a:spcPct val="80000"/>
              </a:lnSpc>
              <a:buClr>
                <a:schemeClr val="hlink"/>
              </a:buClr>
              <a:buNone/>
            </a:pPr>
            <a:r>
              <a:rPr lang="en-US" altLang="en-US" sz="1800" i="1" dirty="0"/>
              <a:t>-Texas v. New Mexico</a:t>
            </a:r>
            <a:r>
              <a:rPr lang="en-US" altLang="en-US" sz="1800" dirty="0"/>
              <a:t>, 482 U.S. 124 (1987)</a:t>
            </a:r>
          </a:p>
          <a:p>
            <a:pPr marL="0" indent="0">
              <a:lnSpc>
                <a:spcPct val="80000"/>
              </a:lnSpc>
              <a:buSzPct val="75000"/>
              <a:buNone/>
            </a:pPr>
            <a:r>
              <a:rPr lang="en-US" altLang="en-US" sz="1800" dirty="0"/>
              <a:t>Places responsibility for interpretation and enforcement in the federal courts and finally the U.S. Supreme Court.</a:t>
            </a:r>
          </a:p>
          <a:p>
            <a:pPr marL="0" indent="0">
              <a:lnSpc>
                <a:spcPct val="80000"/>
              </a:lnSpc>
              <a:buSzPct val="75000"/>
              <a:buNone/>
            </a:pPr>
            <a:r>
              <a:rPr lang="en-US" altLang="en-US" sz="1800" dirty="0"/>
              <a:t>All courts must give effect to a compact even to the extent that state law (constitutional or statutory) must yield to its terms and conditions. </a:t>
            </a:r>
          </a:p>
          <a:p>
            <a:pPr marL="0" indent="0">
              <a:lnSpc>
                <a:spcPct val="80000"/>
              </a:lnSpc>
              <a:buSzPct val="75000"/>
              <a:buNone/>
            </a:pPr>
            <a:r>
              <a:rPr lang="en-US" altLang="en-US" sz="1800" i="1" dirty="0"/>
              <a:t>WMATA v. One Parcel of Land</a:t>
            </a:r>
            <a:r>
              <a:rPr lang="en-US" altLang="en-US" sz="1800" dirty="0"/>
              <a:t>, 706 F.2d 1312 (4</a:t>
            </a:r>
            <a:r>
              <a:rPr lang="en-US" altLang="en-US" sz="1800" baseline="30000" dirty="0"/>
              <a:t>th</a:t>
            </a:r>
            <a:r>
              <a:rPr lang="en-US" altLang="en-US" sz="1800" dirty="0"/>
              <a:t> Cir. 1983)</a:t>
            </a:r>
          </a:p>
          <a:p>
            <a:pPr lvl="1">
              <a:lnSpc>
                <a:spcPct val="80000"/>
              </a:lnSpc>
              <a:buClr>
                <a:schemeClr val="hlink"/>
              </a:buClr>
            </a:pPr>
            <a:endParaRPr lang="en-US" altLang="en-US" sz="1800" dirty="0"/>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41829" y="1785648"/>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pPr>
            <a:r>
              <a:rPr lang="en-US" sz="3200" dirty="0">
                <a:solidFill>
                  <a:schemeClr val="bg1"/>
                </a:solidFill>
              </a:rPr>
              <a:t>Requirement</a:t>
            </a: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5085" y="1785648"/>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pPr>
            <a:r>
              <a:rPr lang="en-US" sz="3200" dirty="0">
                <a:solidFill>
                  <a:schemeClr val="bg1"/>
                </a:solidFill>
              </a:rPr>
              <a:t>Implications</a:t>
            </a:r>
            <a:r>
              <a:rPr lang="en-US" sz="2400" dirty="0">
                <a:solidFill>
                  <a:schemeClr val="bg1"/>
                </a:solidFill>
              </a:rPr>
              <a:t> </a:t>
            </a:r>
          </a:p>
        </p:txBody>
      </p:sp>
    </p:spTree>
    <p:custDataLst>
      <p:tags r:id="rId1"/>
    </p:custDataLst>
    <p:extLst>
      <p:ext uri="{BB962C8B-B14F-4D97-AF65-F5344CB8AC3E}">
        <p14:creationId xmlns:p14="http://schemas.microsoft.com/office/powerpoint/2010/main" val="338336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Offenders</a:t>
              </a:r>
              <a:r>
                <a:rPr lang="en-US" sz="1800" dirty="0">
                  <a:solidFill>
                    <a:srgbClr val="102747"/>
                  </a:solidFill>
                </a:rPr>
                <a:t>.</a:t>
              </a: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r>
                <a:rPr lang="en-US" sz="1800" dirty="0">
                  <a:solidFill>
                    <a:srgbClr val="102747"/>
                  </a:solidFill>
                </a:rPr>
                <a:t>.</a:t>
              </a: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41380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1067930"/>
            <a:ext cx="6931152" cy="559449"/>
          </a:xfrm>
        </p:spPr>
        <p:txBody>
          <a:bodyPr wrap="square" lIns="0" tIns="0" rIns="0" bIns="0" anchor="ctr">
            <a:spAutoFit/>
          </a:bodyPr>
          <a:lstStyle/>
          <a:p>
            <a:r>
              <a:rPr lang="en-US" sz="4000" dirty="0">
                <a:solidFill>
                  <a:schemeClr val="bg1"/>
                </a:solidFill>
              </a:rPr>
              <a:t>Interstate Compact Legislation</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2592371"/>
            <a:ext cx="7132320" cy="3391400"/>
          </a:xfrm>
        </p:spPr>
        <p:txBody>
          <a:bodyPr lIns="0" tIns="0" rIns="0" bIns="0" anchor="t">
            <a:noAutofit/>
          </a:bodyPr>
          <a:lstStyle/>
          <a:p>
            <a:pPr marL="0" indent="0">
              <a:lnSpc>
                <a:spcPct val="100000"/>
              </a:lnSpc>
              <a:spcBef>
                <a:spcPts val="0"/>
              </a:spcBef>
              <a:spcAft>
                <a:spcPts val="1200"/>
              </a:spcAft>
              <a:buClr>
                <a:schemeClr val="bg1"/>
              </a:buClr>
              <a:buNone/>
            </a:pPr>
            <a:r>
              <a:rPr lang="en-US" sz="3200" dirty="0">
                <a:solidFill>
                  <a:schemeClr val="bg1"/>
                </a:solidFill>
              </a:rPr>
              <a:t>Courts, Parole Boards, Community Corrections &amp; Other Executive Agencies:</a:t>
            </a:r>
          </a:p>
          <a:p>
            <a:pPr>
              <a:lnSpc>
                <a:spcPct val="100000"/>
              </a:lnSpc>
              <a:spcBef>
                <a:spcPts val="0"/>
              </a:spcBef>
              <a:spcAft>
                <a:spcPts val="1200"/>
              </a:spcAft>
              <a:buClr>
                <a:schemeClr val="bg1"/>
              </a:buClr>
            </a:pPr>
            <a:endParaRPr lang="en-US" sz="3200" dirty="0">
              <a:solidFill>
                <a:schemeClr val="bg1"/>
              </a:solidFill>
            </a:endParaRPr>
          </a:p>
          <a:p>
            <a:pPr>
              <a:lnSpc>
                <a:spcPct val="100000"/>
              </a:lnSpc>
              <a:spcBef>
                <a:spcPts val="0"/>
              </a:spcBef>
              <a:spcAft>
                <a:spcPts val="1200"/>
              </a:spcAft>
              <a:buClr>
                <a:schemeClr val="bg1"/>
              </a:buClr>
            </a:pPr>
            <a:r>
              <a:rPr lang="en-US" sz="3200" dirty="0">
                <a:solidFill>
                  <a:schemeClr val="bg1"/>
                </a:solidFill>
              </a:rPr>
              <a:t>Subject to the ICAOS Rules</a:t>
            </a:r>
          </a:p>
          <a:p>
            <a:pPr>
              <a:lnSpc>
                <a:spcPct val="100000"/>
              </a:lnSpc>
              <a:spcBef>
                <a:spcPts val="0"/>
              </a:spcBef>
              <a:spcAft>
                <a:spcPts val="1200"/>
              </a:spcAft>
              <a:buClr>
                <a:schemeClr val="bg1"/>
              </a:buClr>
            </a:pPr>
            <a:r>
              <a:rPr lang="en-US" sz="3200" dirty="0">
                <a:solidFill>
                  <a:schemeClr val="bg1"/>
                </a:solidFill>
              </a:rPr>
              <a:t>Must enforce &amp; effectuate the Compacts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cxnSp>
        <p:nvCxnSpPr>
          <p:cNvPr id="9" name="Straight Connector 8">
            <a:extLst>
              <a:ext uri="{FF2B5EF4-FFF2-40B4-BE49-F238E27FC236}">
                <a16:creationId xmlns:a16="http://schemas.microsoft.com/office/drawing/2014/main" id="{C7FD908F-7DBA-4437-9681-9B15B002034C}"/>
              </a:ext>
            </a:extLst>
          </p:cNvPr>
          <p:cNvCxnSpPr>
            <a:cxnSpLocks/>
          </p:cNvCxnSpPr>
          <p:nvPr/>
        </p:nvCxnSpPr>
        <p:spPr>
          <a:xfrm flipV="1">
            <a:off x="418027" y="2340864"/>
            <a:ext cx="5287829" cy="3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16A1CC-ABA3-4B98-9EBF-920D0D41F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92004" y="1907070"/>
            <a:ext cx="4581969" cy="3043860"/>
          </a:xfrm>
          <a:prstGeom prst="rect">
            <a:avLst/>
          </a:prstGeom>
        </p:spPr>
      </p:pic>
      <p:sp>
        <p:nvSpPr>
          <p:cNvPr id="4" name="Rectangle 3"/>
          <p:cNvSpPr/>
          <p:nvPr/>
        </p:nvSpPr>
        <p:spPr>
          <a:xfrm>
            <a:off x="772976" y="5940750"/>
            <a:ext cx="5860687" cy="480131"/>
          </a:xfrm>
          <a:prstGeom prst="rect">
            <a:avLst/>
          </a:prstGeom>
        </p:spPr>
        <p:txBody>
          <a:bodyPr wrap="square">
            <a:spAutoFit/>
          </a:bodyPr>
          <a:lstStyle/>
          <a:p>
            <a:pPr algn="ctr">
              <a:lnSpc>
                <a:spcPct val="90000"/>
              </a:lnSpc>
              <a:defRPr/>
            </a:pPr>
            <a:r>
              <a:rPr lang="en-US" sz="2800" b="1" i="1" dirty="0">
                <a:solidFill>
                  <a:schemeClr val="bg1"/>
                </a:solidFill>
              </a:rPr>
              <a:t>[List Your State’s Statute]</a:t>
            </a:r>
          </a:p>
        </p:txBody>
      </p:sp>
    </p:spTree>
    <p:custDataLst>
      <p:tags r:id="rId1"/>
    </p:custDataLst>
    <p:extLst>
      <p:ext uri="{BB962C8B-B14F-4D97-AF65-F5344CB8AC3E}">
        <p14:creationId xmlns:p14="http://schemas.microsoft.com/office/powerpoint/2010/main" val="178010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C569CE-AFD4-47E4-9CA4-59538496BE0C}"/>
              </a:ext>
            </a:extLst>
          </p:cNvPr>
          <p:cNvSpPr/>
          <p:nvPr/>
        </p:nvSpPr>
        <p:spPr>
          <a:xfrm>
            <a:off x="5804452" y="7"/>
            <a:ext cx="6387548"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i="1" dirty="0"/>
              <a:t>There is no “right” of convicted persons to travel across state lines or to serve one’s sentence in a particular state.  See, Jones v. Harris, 452 U.S. 412 (1981); </a:t>
            </a:r>
            <a:r>
              <a:rPr lang="en-US" sz="2800" i="1" dirty="0" err="1"/>
              <a:t>Meachum</a:t>
            </a:r>
            <a:r>
              <a:rPr lang="en-US" sz="2800" i="1" dirty="0"/>
              <a:t> v. </a:t>
            </a:r>
            <a:r>
              <a:rPr lang="en-US" sz="2800" i="1" dirty="0" err="1"/>
              <a:t>Fano</a:t>
            </a:r>
            <a:r>
              <a:rPr lang="en-US" sz="2800" i="1" dirty="0"/>
              <a:t>, 427 U.S. 215 (1976)</a:t>
            </a:r>
          </a:p>
          <a:p>
            <a:pPr>
              <a:spcAft>
                <a:spcPts val="1200"/>
              </a:spcAft>
            </a:pPr>
            <a:endParaRPr lang="en-US" sz="2800" i="1" dirty="0"/>
          </a:p>
          <a:p>
            <a:pPr>
              <a:spcAft>
                <a:spcPts val="1200"/>
              </a:spcAft>
            </a:pPr>
            <a:r>
              <a:rPr lang="en-US" sz="2800" i="1" dirty="0"/>
              <a:t>Convicted persons have no right to control where they live; the right is extinguished for the balance of their sentence.  Williams v. Wisconsin, 336 F.3d 576 (7th Cir. 2003), </a:t>
            </a:r>
            <a:r>
              <a:rPr lang="en-US" sz="2800" i="1" dirty="0" err="1"/>
              <a:t>Pelland</a:t>
            </a:r>
            <a:r>
              <a:rPr lang="en-US" sz="2800" i="1" dirty="0"/>
              <a:t> v. RI,317 F. Supp. 2d 26 (2004)</a:t>
            </a:r>
            <a:endParaRPr lang="en-US" sz="2800" dirty="0"/>
          </a:p>
          <a:p>
            <a:pPr>
              <a:spcAft>
                <a:spcPts val="1200"/>
              </a:spcAft>
            </a:pPr>
            <a:endParaRPr lang="en-US" i="1" dirty="0"/>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365125"/>
            <a:ext cx="4653283" cy="701675"/>
          </a:xfrm>
        </p:spPr>
        <p:txBody>
          <a:bodyPr lIns="0" tIns="0" rIns="0" bIns="0" anchor="ctr">
            <a:normAutofit/>
          </a:bodyPr>
          <a:lstStyle/>
          <a:p>
            <a:pPr algn="r"/>
            <a:r>
              <a:rPr lang="en-US" sz="4000" dirty="0"/>
              <a:t>Authority to Regulate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6215270" y="6453809"/>
            <a:ext cx="4998830" cy="41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nother Reminder to Read Your Construction Contracts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880451"/>
            <a:ext cx="5280336" cy="3520224"/>
          </a:xfrm>
          <a:prstGeom prst="rect">
            <a:avLst/>
          </a:prstGeom>
        </p:spPr>
      </p:pic>
    </p:spTree>
    <p:custDataLst>
      <p:tags r:id="rId1"/>
    </p:custDataLst>
    <p:extLst>
      <p:ext uri="{BB962C8B-B14F-4D97-AF65-F5344CB8AC3E}">
        <p14:creationId xmlns:p14="http://schemas.microsoft.com/office/powerpoint/2010/main" val="2146733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4">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9312</TotalTime>
  <Words>3867</Words>
  <Application>Microsoft Office PowerPoint</Application>
  <PresentationFormat>Widescreen</PresentationFormat>
  <Paragraphs>462</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Garamond</vt:lpstr>
      <vt:lpstr>Wingdings</vt:lpstr>
      <vt:lpstr>Office Theme</vt:lpstr>
      <vt:lpstr>PowerPoint Presentation</vt:lpstr>
      <vt:lpstr>Presentation Objectives</vt:lpstr>
      <vt:lpstr>The Compact Mechanism</vt:lpstr>
      <vt:lpstr>Compacts Explained</vt:lpstr>
      <vt:lpstr>PowerPoint Presentation</vt:lpstr>
      <vt:lpstr>Congressional Consent</vt:lpstr>
      <vt:lpstr>Purpose of ICAOS</vt:lpstr>
      <vt:lpstr>Interstate Compact Legislation</vt:lpstr>
      <vt:lpstr>Authority to Regulate</vt:lpstr>
      <vt:lpstr>National Governing Body</vt:lpstr>
      <vt:lpstr>Interstate Compact for Adult Offender Supervision</vt:lpstr>
      <vt:lpstr>What Triggers the ICAOS?</vt:lpstr>
      <vt:lpstr>Key Definitions Determining Eligibility</vt:lpstr>
      <vt:lpstr>PowerPoint Presentation</vt:lpstr>
      <vt:lpstr>What Makes an Offender Eligible for Transfer</vt:lpstr>
      <vt:lpstr>PowerPoint Presentation</vt:lpstr>
      <vt:lpstr>No Travel Prior to Acceptance</vt:lpstr>
      <vt:lpstr>Victim’s Rights</vt:lpstr>
      <vt:lpstr>Compact Supervision Elements</vt:lpstr>
      <vt:lpstr>Jurisdiction Considerations</vt:lpstr>
      <vt:lpstr>Force &amp; Effect of Conditions</vt:lpstr>
      <vt:lpstr>Compact Supervision in a Receiving State</vt:lpstr>
      <vt:lpstr>Retaking &amp; Warrants</vt:lpstr>
      <vt:lpstr>Retaking &amp; Warrants</vt:lpstr>
      <vt:lpstr>Common Challenges</vt:lpstr>
      <vt:lpstr>PowerPoint Presentation</vt:lpstr>
      <vt:lpstr>Compliance: Monitoring &amp; Enforcement</vt:lpstr>
      <vt:lpstr>PowerPoint Presentation</vt:lpstr>
      <vt:lpstr>PowerPoint Presentation</vt:lpstr>
      <vt:lpstr>ICAOS Resources: www.interstatecompact.org</vt:lpstr>
      <vt:lpstr>Legal Resources</vt:lpstr>
      <vt:lpstr>PowerPoint Presentation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Christopher</dc:creator>
  <cp:lastModifiedBy>Mindy Spring</cp:lastModifiedBy>
  <cp:revision>326</cp:revision>
  <dcterms:created xsi:type="dcterms:W3CDTF">2019-11-01T07:33:21Z</dcterms:created>
  <dcterms:modified xsi:type="dcterms:W3CDTF">2022-01-27T20:40:29Z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4684F672-F42B-462C-B9C3-02901C834E03</vt:lpwstr>
  </property>
  <property fmtid="{D5CDD505-2E9C-101B-9397-08002B2CF9AE}" pid="3" name="ArticulatePath">
    <vt:lpwstr>NAAG Webinar re ICJ &amp; ICAOS DRAFT AL</vt:lpwstr>
  </property>
</Properties>
</file>