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5.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5" r:id="rId9"/>
    <p:sldId id="266" r:id="rId10"/>
    <p:sldId id="267" r:id="rId11"/>
    <p:sldId id="263"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2" r:id="rId26"/>
    <p:sldId id="281" r:id="rId27"/>
  </p:sldIdLst>
  <p:sldSz cx="12192000" cy="6858000"/>
  <p:notesSz cx="7010400" cy="9296400"/>
  <p:defaultTextStyle>
    <a:defPPr>
      <a:defRPr lang="es-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04" d="100"/>
          <a:sy n="104" d="100"/>
        </p:scale>
        <p:origin x="126" y="3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8EF39B7-0FFE-4C3F-86A8-95D5AB5BF42D}" type="datetimeFigureOut">
              <a:rPr lang="es-PR" smtClean="0"/>
              <a:t>09/26/2025</a:t>
            </a:fld>
            <a:endParaRPr lang="es-PR"/>
          </a:p>
        </p:txBody>
      </p:sp>
      <p:sp>
        <p:nvSpPr>
          <p:cNvPr id="5" name="Footer Placeholder 4"/>
          <p:cNvSpPr>
            <a:spLocks noGrp="1"/>
          </p:cNvSpPr>
          <p:nvPr>
            <p:ph type="ftr" sz="quarter" idx="11"/>
          </p:nvPr>
        </p:nvSpPr>
        <p:spPr/>
        <p:txBody>
          <a:bodyPr/>
          <a:lstStyle/>
          <a:p>
            <a:endParaRPr lang="es-P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C76029F-50AE-45DD-941C-313D1DC0C9AB}" type="slidenum">
              <a:rPr lang="es-PR" smtClean="0"/>
              <a:t>‹#›</a:t>
            </a:fld>
            <a:endParaRPr lang="es-PR"/>
          </a:p>
        </p:txBody>
      </p:sp>
    </p:spTree>
    <p:extLst>
      <p:ext uri="{BB962C8B-B14F-4D97-AF65-F5344CB8AC3E}">
        <p14:creationId xmlns:p14="http://schemas.microsoft.com/office/powerpoint/2010/main" val="9927834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8EF39B7-0FFE-4C3F-86A8-95D5AB5BF42D}" type="datetimeFigureOut">
              <a:rPr lang="es-PR" smtClean="0"/>
              <a:t>09/26/2025</a:t>
            </a:fld>
            <a:endParaRPr lang="es-PR"/>
          </a:p>
        </p:txBody>
      </p:sp>
      <p:sp>
        <p:nvSpPr>
          <p:cNvPr id="5" name="Footer Placeholder 4"/>
          <p:cNvSpPr>
            <a:spLocks noGrp="1"/>
          </p:cNvSpPr>
          <p:nvPr>
            <p:ph type="ftr" sz="quarter" idx="11"/>
          </p:nvPr>
        </p:nvSpPr>
        <p:spPr/>
        <p:txBody>
          <a:bodyPr/>
          <a:lstStyle/>
          <a:p>
            <a:endParaRPr lang="es-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C76029F-50AE-45DD-941C-313D1DC0C9AB}" type="slidenum">
              <a:rPr lang="es-PR" smtClean="0"/>
              <a:t>‹#›</a:t>
            </a:fld>
            <a:endParaRPr lang="es-PR"/>
          </a:p>
        </p:txBody>
      </p:sp>
    </p:spTree>
    <p:extLst>
      <p:ext uri="{BB962C8B-B14F-4D97-AF65-F5344CB8AC3E}">
        <p14:creationId xmlns:p14="http://schemas.microsoft.com/office/powerpoint/2010/main" val="39154698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8EF39B7-0FFE-4C3F-86A8-95D5AB5BF42D}" type="datetimeFigureOut">
              <a:rPr lang="es-PR" smtClean="0"/>
              <a:t>09/26/2025</a:t>
            </a:fld>
            <a:endParaRPr lang="es-PR"/>
          </a:p>
        </p:txBody>
      </p:sp>
      <p:sp>
        <p:nvSpPr>
          <p:cNvPr id="5" name="Footer Placeholder 4"/>
          <p:cNvSpPr>
            <a:spLocks noGrp="1"/>
          </p:cNvSpPr>
          <p:nvPr>
            <p:ph type="ftr" sz="quarter" idx="11"/>
          </p:nvPr>
        </p:nvSpPr>
        <p:spPr/>
        <p:txBody>
          <a:bodyPr/>
          <a:lstStyle/>
          <a:p>
            <a:endParaRPr lang="es-P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C76029F-50AE-45DD-941C-313D1DC0C9AB}" type="slidenum">
              <a:rPr lang="es-PR" smtClean="0"/>
              <a:t>‹#›</a:t>
            </a:fld>
            <a:endParaRPr lang="es-P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209270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98EF39B7-0FFE-4C3F-86A8-95D5AB5BF42D}" type="datetimeFigureOut">
              <a:rPr lang="es-PR" smtClean="0"/>
              <a:t>09/26/2025</a:t>
            </a:fld>
            <a:endParaRPr lang="es-PR"/>
          </a:p>
        </p:txBody>
      </p:sp>
      <p:sp>
        <p:nvSpPr>
          <p:cNvPr id="6" name="Footer Placeholder 5"/>
          <p:cNvSpPr>
            <a:spLocks noGrp="1"/>
          </p:cNvSpPr>
          <p:nvPr>
            <p:ph type="ftr" sz="quarter" idx="11"/>
          </p:nvPr>
        </p:nvSpPr>
        <p:spPr/>
        <p:txBody>
          <a:bodyPr/>
          <a:lstStyle/>
          <a:p>
            <a:endParaRPr lang="es-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C76029F-50AE-45DD-941C-313D1DC0C9AB}" type="slidenum">
              <a:rPr lang="es-PR" smtClean="0"/>
              <a:t>‹#›</a:t>
            </a:fld>
            <a:endParaRPr lang="es-PR"/>
          </a:p>
        </p:txBody>
      </p:sp>
    </p:spTree>
    <p:extLst>
      <p:ext uri="{BB962C8B-B14F-4D97-AF65-F5344CB8AC3E}">
        <p14:creationId xmlns:p14="http://schemas.microsoft.com/office/powerpoint/2010/main" val="12056124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98EF39B7-0FFE-4C3F-86A8-95D5AB5BF42D}" type="datetimeFigureOut">
              <a:rPr lang="es-PR" smtClean="0"/>
              <a:t>09/26/2025</a:t>
            </a:fld>
            <a:endParaRPr lang="es-PR"/>
          </a:p>
        </p:txBody>
      </p:sp>
      <p:sp>
        <p:nvSpPr>
          <p:cNvPr id="6" name="Footer Placeholder 5"/>
          <p:cNvSpPr>
            <a:spLocks noGrp="1"/>
          </p:cNvSpPr>
          <p:nvPr>
            <p:ph type="ftr" sz="quarter" idx="11"/>
          </p:nvPr>
        </p:nvSpPr>
        <p:spPr/>
        <p:txBody>
          <a:bodyPr/>
          <a:lstStyle/>
          <a:p>
            <a:endParaRPr lang="es-P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C76029F-50AE-45DD-941C-313D1DC0C9AB}" type="slidenum">
              <a:rPr lang="es-PR" smtClean="0"/>
              <a:t>‹#›</a:t>
            </a:fld>
            <a:endParaRPr lang="es-P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28864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98EF39B7-0FFE-4C3F-86A8-95D5AB5BF42D}" type="datetimeFigureOut">
              <a:rPr lang="es-PR" smtClean="0"/>
              <a:t>09/26/2025</a:t>
            </a:fld>
            <a:endParaRPr lang="es-PR"/>
          </a:p>
        </p:txBody>
      </p:sp>
      <p:sp>
        <p:nvSpPr>
          <p:cNvPr id="6" name="Footer Placeholder 5"/>
          <p:cNvSpPr>
            <a:spLocks noGrp="1"/>
          </p:cNvSpPr>
          <p:nvPr>
            <p:ph type="ftr" sz="quarter" idx="11"/>
          </p:nvPr>
        </p:nvSpPr>
        <p:spPr/>
        <p:txBody>
          <a:bodyPr/>
          <a:lstStyle/>
          <a:p>
            <a:endParaRPr lang="es-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C76029F-50AE-45DD-941C-313D1DC0C9AB}" type="slidenum">
              <a:rPr lang="es-PR" smtClean="0"/>
              <a:t>‹#›</a:t>
            </a:fld>
            <a:endParaRPr lang="es-PR"/>
          </a:p>
        </p:txBody>
      </p:sp>
    </p:spTree>
    <p:extLst>
      <p:ext uri="{BB962C8B-B14F-4D97-AF65-F5344CB8AC3E}">
        <p14:creationId xmlns:p14="http://schemas.microsoft.com/office/powerpoint/2010/main" val="41422091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EF39B7-0FFE-4C3F-86A8-95D5AB5BF42D}" type="datetimeFigureOut">
              <a:rPr lang="es-PR" smtClean="0"/>
              <a:t>09/26/2025</a:t>
            </a:fld>
            <a:endParaRPr lang="es-PR"/>
          </a:p>
        </p:txBody>
      </p:sp>
      <p:sp>
        <p:nvSpPr>
          <p:cNvPr id="5" name="Footer Placeholder 4"/>
          <p:cNvSpPr>
            <a:spLocks noGrp="1"/>
          </p:cNvSpPr>
          <p:nvPr>
            <p:ph type="ftr" sz="quarter" idx="11"/>
          </p:nvPr>
        </p:nvSpPr>
        <p:spPr/>
        <p:txBody>
          <a:bodyPr/>
          <a:lstStyle/>
          <a:p>
            <a:endParaRPr lang="es-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C76029F-50AE-45DD-941C-313D1DC0C9AB}" type="slidenum">
              <a:rPr lang="es-PR" smtClean="0"/>
              <a:t>‹#›</a:t>
            </a:fld>
            <a:endParaRPr lang="es-PR"/>
          </a:p>
        </p:txBody>
      </p:sp>
    </p:spTree>
    <p:extLst>
      <p:ext uri="{BB962C8B-B14F-4D97-AF65-F5344CB8AC3E}">
        <p14:creationId xmlns:p14="http://schemas.microsoft.com/office/powerpoint/2010/main" val="23676359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EF39B7-0FFE-4C3F-86A8-95D5AB5BF42D}" type="datetimeFigureOut">
              <a:rPr lang="es-PR" smtClean="0"/>
              <a:t>09/26/2025</a:t>
            </a:fld>
            <a:endParaRPr lang="es-PR"/>
          </a:p>
        </p:txBody>
      </p:sp>
      <p:sp>
        <p:nvSpPr>
          <p:cNvPr id="5" name="Footer Placeholder 4"/>
          <p:cNvSpPr>
            <a:spLocks noGrp="1"/>
          </p:cNvSpPr>
          <p:nvPr>
            <p:ph type="ftr" sz="quarter" idx="11"/>
          </p:nvPr>
        </p:nvSpPr>
        <p:spPr/>
        <p:txBody>
          <a:bodyPr/>
          <a:lstStyle/>
          <a:p>
            <a:endParaRPr lang="es-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C76029F-50AE-45DD-941C-313D1DC0C9AB}" type="slidenum">
              <a:rPr lang="es-PR" smtClean="0"/>
              <a:t>‹#›</a:t>
            </a:fld>
            <a:endParaRPr lang="es-PR"/>
          </a:p>
        </p:txBody>
      </p:sp>
    </p:spTree>
    <p:extLst>
      <p:ext uri="{BB962C8B-B14F-4D97-AF65-F5344CB8AC3E}">
        <p14:creationId xmlns:p14="http://schemas.microsoft.com/office/powerpoint/2010/main" val="2308152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EF39B7-0FFE-4C3F-86A8-95D5AB5BF42D}" type="datetimeFigureOut">
              <a:rPr lang="es-PR" smtClean="0"/>
              <a:t>09/26/2025</a:t>
            </a:fld>
            <a:endParaRPr lang="es-PR"/>
          </a:p>
        </p:txBody>
      </p:sp>
      <p:sp>
        <p:nvSpPr>
          <p:cNvPr id="5" name="Footer Placeholder 4"/>
          <p:cNvSpPr>
            <a:spLocks noGrp="1"/>
          </p:cNvSpPr>
          <p:nvPr>
            <p:ph type="ftr" sz="quarter" idx="11"/>
          </p:nvPr>
        </p:nvSpPr>
        <p:spPr/>
        <p:txBody>
          <a:bodyPr/>
          <a:lstStyle/>
          <a:p>
            <a:endParaRPr lang="es-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C76029F-50AE-45DD-941C-313D1DC0C9AB}" type="slidenum">
              <a:rPr lang="es-PR" smtClean="0"/>
              <a:t>‹#›</a:t>
            </a:fld>
            <a:endParaRPr lang="es-PR"/>
          </a:p>
        </p:txBody>
      </p:sp>
    </p:spTree>
    <p:extLst>
      <p:ext uri="{BB962C8B-B14F-4D97-AF65-F5344CB8AC3E}">
        <p14:creationId xmlns:p14="http://schemas.microsoft.com/office/powerpoint/2010/main" val="3494218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8EF39B7-0FFE-4C3F-86A8-95D5AB5BF42D}" type="datetimeFigureOut">
              <a:rPr lang="es-PR" smtClean="0"/>
              <a:t>09/26/2025</a:t>
            </a:fld>
            <a:endParaRPr lang="es-PR"/>
          </a:p>
        </p:txBody>
      </p:sp>
      <p:sp>
        <p:nvSpPr>
          <p:cNvPr id="5" name="Footer Placeholder 4"/>
          <p:cNvSpPr>
            <a:spLocks noGrp="1"/>
          </p:cNvSpPr>
          <p:nvPr>
            <p:ph type="ftr" sz="quarter" idx="11"/>
          </p:nvPr>
        </p:nvSpPr>
        <p:spPr/>
        <p:txBody>
          <a:bodyPr/>
          <a:lstStyle/>
          <a:p>
            <a:endParaRPr lang="es-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C76029F-50AE-45DD-941C-313D1DC0C9AB}" type="slidenum">
              <a:rPr lang="es-PR" smtClean="0"/>
              <a:t>‹#›</a:t>
            </a:fld>
            <a:endParaRPr lang="es-PR"/>
          </a:p>
        </p:txBody>
      </p:sp>
    </p:spTree>
    <p:extLst>
      <p:ext uri="{BB962C8B-B14F-4D97-AF65-F5344CB8AC3E}">
        <p14:creationId xmlns:p14="http://schemas.microsoft.com/office/powerpoint/2010/main" val="30608835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8EF39B7-0FFE-4C3F-86A8-95D5AB5BF42D}" type="datetimeFigureOut">
              <a:rPr lang="es-PR" smtClean="0"/>
              <a:t>09/26/2025</a:t>
            </a:fld>
            <a:endParaRPr lang="es-PR"/>
          </a:p>
        </p:txBody>
      </p:sp>
      <p:sp>
        <p:nvSpPr>
          <p:cNvPr id="6" name="Footer Placeholder 5"/>
          <p:cNvSpPr>
            <a:spLocks noGrp="1"/>
          </p:cNvSpPr>
          <p:nvPr>
            <p:ph type="ftr" sz="quarter" idx="11"/>
          </p:nvPr>
        </p:nvSpPr>
        <p:spPr/>
        <p:txBody>
          <a:bodyPr/>
          <a:lstStyle/>
          <a:p>
            <a:endParaRPr lang="es-P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7C76029F-50AE-45DD-941C-313D1DC0C9AB}" type="slidenum">
              <a:rPr lang="es-PR" smtClean="0"/>
              <a:t>‹#›</a:t>
            </a:fld>
            <a:endParaRPr lang="es-PR"/>
          </a:p>
        </p:txBody>
      </p:sp>
    </p:spTree>
    <p:extLst>
      <p:ext uri="{BB962C8B-B14F-4D97-AF65-F5344CB8AC3E}">
        <p14:creationId xmlns:p14="http://schemas.microsoft.com/office/powerpoint/2010/main" val="4010718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8EF39B7-0FFE-4C3F-86A8-95D5AB5BF42D}" type="datetimeFigureOut">
              <a:rPr lang="es-PR" smtClean="0"/>
              <a:t>09/26/2025</a:t>
            </a:fld>
            <a:endParaRPr lang="es-PR"/>
          </a:p>
        </p:txBody>
      </p:sp>
      <p:sp>
        <p:nvSpPr>
          <p:cNvPr id="8" name="Footer Placeholder 7"/>
          <p:cNvSpPr>
            <a:spLocks noGrp="1"/>
          </p:cNvSpPr>
          <p:nvPr>
            <p:ph type="ftr" sz="quarter" idx="11"/>
          </p:nvPr>
        </p:nvSpPr>
        <p:spPr/>
        <p:txBody>
          <a:bodyPr/>
          <a:lstStyle/>
          <a:p>
            <a:endParaRPr lang="es-P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C76029F-50AE-45DD-941C-313D1DC0C9AB}" type="slidenum">
              <a:rPr lang="es-PR" smtClean="0"/>
              <a:t>‹#›</a:t>
            </a:fld>
            <a:endParaRPr lang="es-PR"/>
          </a:p>
        </p:txBody>
      </p:sp>
    </p:spTree>
    <p:extLst>
      <p:ext uri="{BB962C8B-B14F-4D97-AF65-F5344CB8AC3E}">
        <p14:creationId xmlns:p14="http://schemas.microsoft.com/office/powerpoint/2010/main" val="34928019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8EF39B7-0FFE-4C3F-86A8-95D5AB5BF42D}" type="datetimeFigureOut">
              <a:rPr lang="es-PR" smtClean="0"/>
              <a:t>09/26/2025</a:t>
            </a:fld>
            <a:endParaRPr lang="es-PR"/>
          </a:p>
        </p:txBody>
      </p:sp>
      <p:sp>
        <p:nvSpPr>
          <p:cNvPr id="4" name="Footer Placeholder 3"/>
          <p:cNvSpPr>
            <a:spLocks noGrp="1"/>
          </p:cNvSpPr>
          <p:nvPr>
            <p:ph type="ftr" sz="quarter" idx="11"/>
          </p:nvPr>
        </p:nvSpPr>
        <p:spPr/>
        <p:txBody>
          <a:bodyPr/>
          <a:lstStyle/>
          <a:p>
            <a:endParaRPr lang="es-P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C76029F-50AE-45DD-941C-313D1DC0C9AB}" type="slidenum">
              <a:rPr lang="es-PR" smtClean="0"/>
              <a:t>‹#›</a:t>
            </a:fld>
            <a:endParaRPr lang="es-PR"/>
          </a:p>
        </p:txBody>
      </p:sp>
    </p:spTree>
    <p:extLst>
      <p:ext uri="{BB962C8B-B14F-4D97-AF65-F5344CB8AC3E}">
        <p14:creationId xmlns:p14="http://schemas.microsoft.com/office/powerpoint/2010/main" val="2190240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EF39B7-0FFE-4C3F-86A8-95D5AB5BF42D}" type="datetimeFigureOut">
              <a:rPr lang="es-PR" smtClean="0"/>
              <a:t>09/26/2025</a:t>
            </a:fld>
            <a:endParaRPr lang="es-PR"/>
          </a:p>
        </p:txBody>
      </p:sp>
      <p:sp>
        <p:nvSpPr>
          <p:cNvPr id="3" name="Footer Placeholder 2"/>
          <p:cNvSpPr>
            <a:spLocks noGrp="1"/>
          </p:cNvSpPr>
          <p:nvPr>
            <p:ph type="ftr" sz="quarter" idx="11"/>
          </p:nvPr>
        </p:nvSpPr>
        <p:spPr/>
        <p:txBody>
          <a:bodyPr/>
          <a:lstStyle/>
          <a:p>
            <a:endParaRPr lang="es-P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C76029F-50AE-45DD-941C-313D1DC0C9AB}" type="slidenum">
              <a:rPr lang="es-PR" smtClean="0"/>
              <a:t>‹#›</a:t>
            </a:fld>
            <a:endParaRPr lang="es-PR"/>
          </a:p>
        </p:txBody>
      </p:sp>
    </p:spTree>
    <p:extLst>
      <p:ext uri="{BB962C8B-B14F-4D97-AF65-F5344CB8AC3E}">
        <p14:creationId xmlns:p14="http://schemas.microsoft.com/office/powerpoint/2010/main" val="4541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8EF39B7-0FFE-4C3F-86A8-95D5AB5BF42D}" type="datetimeFigureOut">
              <a:rPr lang="es-PR" smtClean="0"/>
              <a:t>09/26/2025</a:t>
            </a:fld>
            <a:endParaRPr lang="es-PR"/>
          </a:p>
        </p:txBody>
      </p:sp>
      <p:sp>
        <p:nvSpPr>
          <p:cNvPr id="6" name="Footer Placeholder 5"/>
          <p:cNvSpPr>
            <a:spLocks noGrp="1"/>
          </p:cNvSpPr>
          <p:nvPr>
            <p:ph type="ftr" sz="quarter" idx="11"/>
          </p:nvPr>
        </p:nvSpPr>
        <p:spPr/>
        <p:txBody>
          <a:bodyPr/>
          <a:lstStyle/>
          <a:p>
            <a:endParaRPr lang="es-P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C76029F-50AE-45DD-941C-313D1DC0C9AB}" type="slidenum">
              <a:rPr lang="es-PR" smtClean="0"/>
              <a:t>‹#›</a:t>
            </a:fld>
            <a:endParaRPr lang="es-PR"/>
          </a:p>
        </p:txBody>
      </p:sp>
    </p:spTree>
    <p:extLst>
      <p:ext uri="{BB962C8B-B14F-4D97-AF65-F5344CB8AC3E}">
        <p14:creationId xmlns:p14="http://schemas.microsoft.com/office/powerpoint/2010/main" val="37780131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8EF39B7-0FFE-4C3F-86A8-95D5AB5BF42D}" type="datetimeFigureOut">
              <a:rPr lang="es-PR" smtClean="0"/>
              <a:t>09/26/2025</a:t>
            </a:fld>
            <a:endParaRPr lang="es-PR"/>
          </a:p>
        </p:txBody>
      </p:sp>
      <p:sp>
        <p:nvSpPr>
          <p:cNvPr id="6" name="Footer Placeholder 5"/>
          <p:cNvSpPr>
            <a:spLocks noGrp="1"/>
          </p:cNvSpPr>
          <p:nvPr>
            <p:ph type="ftr" sz="quarter" idx="11"/>
          </p:nvPr>
        </p:nvSpPr>
        <p:spPr/>
        <p:txBody>
          <a:bodyPr/>
          <a:lstStyle/>
          <a:p>
            <a:endParaRPr lang="es-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C76029F-50AE-45DD-941C-313D1DC0C9AB}" type="slidenum">
              <a:rPr lang="es-PR" smtClean="0"/>
              <a:t>‹#›</a:t>
            </a:fld>
            <a:endParaRPr lang="es-PR"/>
          </a:p>
        </p:txBody>
      </p:sp>
    </p:spTree>
    <p:extLst>
      <p:ext uri="{BB962C8B-B14F-4D97-AF65-F5344CB8AC3E}">
        <p14:creationId xmlns:p14="http://schemas.microsoft.com/office/powerpoint/2010/main" val="18993832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8EF39B7-0FFE-4C3F-86A8-95D5AB5BF42D}" type="datetimeFigureOut">
              <a:rPr lang="es-PR" smtClean="0"/>
              <a:t>09/26/2025</a:t>
            </a:fld>
            <a:endParaRPr lang="es-P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P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C76029F-50AE-45DD-941C-313D1DC0C9AB}" type="slidenum">
              <a:rPr lang="es-PR" smtClean="0"/>
              <a:t>‹#›</a:t>
            </a:fld>
            <a:endParaRPr lang="es-PR"/>
          </a:p>
        </p:txBody>
      </p:sp>
    </p:spTree>
    <p:extLst>
      <p:ext uri="{BB962C8B-B14F-4D97-AF65-F5344CB8AC3E}">
        <p14:creationId xmlns:p14="http://schemas.microsoft.com/office/powerpoint/2010/main" val="5432328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5608"/>
          </a:xfrm>
        </p:spPr>
        <p:txBody>
          <a:bodyPr>
            <a:normAutofit/>
          </a:bodyPr>
          <a:lstStyle/>
          <a:p>
            <a:r>
              <a:rPr lang="en-US" sz="3600" dirty="0">
                <a:latin typeface="Century" panose="02040604050505020304" pitchFamily="18" charset="0"/>
                <a:cs typeface="Times New Roman" panose="02020603050405020304" pitchFamily="18" charset="0"/>
              </a:rPr>
              <a:t>Puerto Rico Department of Corrections</a:t>
            </a:r>
            <a:br>
              <a:rPr lang="en-US" sz="3600" dirty="0">
                <a:latin typeface="Century" panose="02040604050505020304" pitchFamily="18" charset="0"/>
                <a:cs typeface="Times New Roman" panose="02020603050405020304" pitchFamily="18" charset="0"/>
              </a:rPr>
            </a:br>
            <a:r>
              <a:rPr lang="en-US" sz="3600" dirty="0">
                <a:latin typeface="Century" panose="02040604050505020304" pitchFamily="18" charset="0"/>
                <a:cs typeface="Times New Roman" panose="02020603050405020304" pitchFamily="18" charset="0"/>
              </a:rPr>
              <a:t>Main Office – San Juan, PR</a:t>
            </a:r>
            <a:br>
              <a:rPr lang="es-PR" dirty="0">
                <a:latin typeface="Century" panose="02040604050505020304" pitchFamily="18" charset="0"/>
              </a:rPr>
            </a:br>
            <a:endParaRPr lang="es-PR" sz="3600" dirty="0">
              <a:latin typeface="Century" panose="02040604050505020304" pitchFamily="18" charset="0"/>
              <a:cs typeface="Times New Roman" panose="02020603050405020304" pitchFamily="18" charset="0"/>
            </a:endParaRPr>
          </a:p>
        </p:txBody>
      </p:sp>
      <p:sp>
        <p:nvSpPr>
          <p:cNvPr id="3" name="Subtitle 2"/>
          <p:cNvSpPr>
            <a:spLocks noGrp="1"/>
          </p:cNvSpPr>
          <p:nvPr>
            <p:ph type="subTitle" idx="1"/>
          </p:nvPr>
        </p:nvSpPr>
        <p:spPr>
          <a:xfrm>
            <a:off x="2697278" y="5001823"/>
            <a:ext cx="8915399" cy="1126283"/>
          </a:xfrm>
        </p:spPr>
        <p:txBody>
          <a:bodyPr>
            <a:normAutofit fontScale="92500" lnSpcReduction="10000"/>
          </a:bodyPr>
          <a:lstStyle/>
          <a:p>
            <a:r>
              <a:rPr lang="en-US" sz="3600" dirty="0">
                <a:latin typeface="Century" panose="02040604050505020304" pitchFamily="18" charset="0"/>
                <a:cs typeface="Times New Roman" panose="02020603050405020304" pitchFamily="18" charset="0"/>
              </a:rPr>
              <a:t>Marie Cruz Brownell</a:t>
            </a:r>
          </a:p>
          <a:p>
            <a:r>
              <a:rPr lang="en-US" sz="3600" dirty="0">
                <a:latin typeface="Century" panose="02040604050505020304" pitchFamily="18" charset="0"/>
                <a:cs typeface="Times New Roman" panose="02020603050405020304" pitchFamily="18" charset="0"/>
              </a:rPr>
              <a:t>Chief of the Inmate’s Classifications Office</a:t>
            </a:r>
          </a:p>
          <a:p>
            <a:endParaRPr lang="en-US" sz="3600" dirty="0">
              <a:latin typeface="Times New Roman" panose="02020603050405020304" pitchFamily="18" charset="0"/>
              <a:cs typeface="Times New Roman" panose="02020603050405020304" pitchFamily="18" charset="0"/>
            </a:endParaRPr>
          </a:p>
          <a:p>
            <a:endParaRPr lang="en-US" sz="3600" dirty="0">
              <a:latin typeface="Times New Roman" panose="02020603050405020304" pitchFamily="18" charset="0"/>
              <a:cs typeface="Times New Roman" panose="02020603050405020304" pitchFamily="18" charset="0"/>
            </a:endParaRPr>
          </a:p>
          <a:p>
            <a:endParaRPr lang="en-US" sz="3600" dirty="0">
              <a:latin typeface="Times New Roman" panose="02020603050405020304" pitchFamily="18" charset="0"/>
              <a:cs typeface="Times New Roman" panose="02020603050405020304" pitchFamily="18" charset="0"/>
            </a:endParaRPr>
          </a:p>
          <a:p>
            <a:endParaRPr lang="en-US" sz="3600" dirty="0">
              <a:latin typeface="Times New Roman" panose="02020603050405020304" pitchFamily="18" charset="0"/>
              <a:cs typeface="Times New Roman" panose="02020603050405020304" pitchFamily="18" charset="0"/>
            </a:endParaRPr>
          </a:p>
          <a:p>
            <a:endParaRPr lang="en-US" sz="3600" dirty="0">
              <a:latin typeface="Times New Roman" panose="02020603050405020304" pitchFamily="18" charset="0"/>
              <a:cs typeface="Times New Roman" panose="02020603050405020304" pitchFamily="18" charset="0"/>
            </a:endParaRPr>
          </a:p>
          <a:p>
            <a:endParaRPr lang="en-US" sz="3600" dirty="0">
              <a:latin typeface="Times New Roman" panose="02020603050405020304" pitchFamily="18" charset="0"/>
              <a:cs typeface="Times New Roman" panose="02020603050405020304" pitchFamily="18" charset="0"/>
            </a:endParaRPr>
          </a:p>
          <a:p>
            <a:endParaRPr lang="es-PR"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46105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s-PR"/>
          </a:p>
        </p:txBody>
      </p:sp>
      <p:sp>
        <p:nvSpPr>
          <p:cNvPr id="3" name="Content Placeholder 2"/>
          <p:cNvSpPr>
            <a:spLocks noGrp="1"/>
          </p:cNvSpPr>
          <p:nvPr>
            <p:ph idx="1"/>
          </p:nvPr>
        </p:nvSpPr>
        <p:spPr/>
        <p:txBody>
          <a:bodyPr>
            <a:normAutofit/>
          </a:bodyPr>
          <a:lstStyle/>
          <a:p>
            <a:r>
              <a:rPr lang="en-US" b="1" dirty="0"/>
              <a:t>South Region:  </a:t>
            </a:r>
            <a:r>
              <a:rPr lang="en-US" dirty="0"/>
              <a:t>Main office located at Ponce, PR. </a:t>
            </a:r>
          </a:p>
          <a:p>
            <a:r>
              <a:rPr lang="en-US" dirty="0"/>
              <a:t>This region has 4,642 Spaces of which 676 spaces are designated for intake, </a:t>
            </a:r>
          </a:p>
          <a:p>
            <a:r>
              <a:rPr lang="en-US" dirty="0"/>
              <a:t>summary proceedings and classification.  </a:t>
            </a:r>
          </a:p>
          <a:p>
            <a:r>
              <a:rPr lang="en-US" dirty="0"/>
              <a:t>The South Region consists of 9 correctional facilities: </a:t>
            </a:r>
          </a:p>
          <a:p>
            <a:r>
              <a:rPr lang="en-US" dirty="0"/>
              <a:t>1 – intake and classification center</a:t>
            </a:r>
            <a:endParaRPr lang="es-PR" dirty="0"/>
          </a:p>
          <a:p>
            <a:r>
              <a:rPr lang="en-US" dirty="0"/>
              <a:t>1 - medical facility</a:t>
            </a:r>
          </a:p>
          <a:p>
            <a:r>
              <a:rPr lang="en-US" dirty="0"/>
              <a:t>2 – maximum custody facilities</a:t>
            </a:r>
            <a:endParaRPr lang="es-PR" dirty="0"/>
          </a:p>
          <a:p>
            <a:r>
              <a:rPr lang="en-US" dirty="0"/>
              <a:t>5 – minimum/medium custody facilities (1 facility includes male young adults; average population 50) </a:t>
            </a:r>
            <a:endParaRPr lang="es-PR" dirty="0"/>
          </a:p>
        </p:txBody>
      </p:sp>
    </p:spTree>
    <p:extLst>
      <p:ext uri="{BB962C8B-B14F-4D97-AF65-F5344CB8AC3E}">
        <p14:creationId xmlns:p14="http://schemas.microsoft.com/office/powerpoint/2010/main" val="1521334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PR" dirty="0" err="1"/>
              <a:t>Community</a:t>
            </a:r>
            <a:r>
              <a:rPr lang="es-PR" dirty="0"/>
              <a:t> Bureau</a:t>
            </a:r>
            <a:br>
              <a:rPr lang="es-PR" dirty="0"/>
            </a:br>
            <a:endParaRPr lang="es-PR" dirty="0"/>
          </a:p>
        </p:txBody>
      </p:sp>
      <p:sp>
        <p:nvSpPr>
          <p:cNvPr id="3" name="Content Placeholder 2"/>
          <p:cNvSpPr>
            <a:spLocks noGrp="1"/>
          </p:cNvSpPr>
          <p:nvPr>
            <p:ph idx="1"/>
          </p:nvPr>
        </p:nvSpPr>
        <p:spPr/>
        <p:txBody>
          <a:bodyPr/>
          <a:lstStyle/>
          <a:p>
            <a:r>
              <a:rPr lang="es-PR" dirty="0" err="1"/>
              <a:t>This</a:t>
            </a:r>
            <a:r>
              <a:rPr lang="es-PR" dirty="0"/>
              <a:t> Bureau </a:t>
            </a:r>
            <a:r>
              <a:rPr lang="es-PR" dirty="0" err="1"/>
              <a:t>includes</a:t>
            </a:r>
            <a:r>
              <a:rPr lang="es-PR" dirty="0"/>
              <a:t> </a:t>
            </a:r>
            <a:r>
              <a:rPr lang="es-PR" dirty="0" err="1"/>
              <a:t>the</a:t>
            </a:r>
            <a:r>
              <a:rPr lang="es-PR" dirty="0"/>
              <a:t> </a:t>
            </a:r>
            <a:r>
              <a:rPr lang="es-PR" dirty="0" err="1"/>
              <a:t>following</a:t>
            </a:r>
            <a:r>
              <a:rPr lang="es-PR" dirty="0"/>
              <a:t> </a:t>
            </a:r>
            <a:r>
              <a:rPr lang="es-PR" dirty="0" err="1"/>
              <a:t>divisions</a:t>
            </a:r>
            <a:r>
              <a:rPr lang="es-PR" dirty="0"/>
              <a:t>:</a:t>
            </a:r>
          </a:p>
          <a:p>
            <a:r>
              <a:rPr lang="es-PR" dirty="0"/>
              <a:t>1. </a:t>
            </a:r>
            <a:r>
              <a:rPr lang="es-PR" dirty="0" err="1"/>
              <a:t>Community</a:t>
            </a:r>
            <a:r>
              <a:rPr lang="es-PR" dirty="0"/>
              <a:t> </a:t>
            </a:r>
            <a:r>
              <a:rPr lang="es-PR" dirty="0" err="1"/>
              <a:t>Programs</a:t>
            </a:r>
            <a:r>
              <a:rPr lang="es-PR" dirty="0"/>
              <a:t>. </a:t>
            </a:r>
            <a:r>
              <a:rPr lang="es-PR" dirty="0" err="1"/>
              <a:t>This</a:t>
            </a:r>
            <a:r>
              <a:rPr lang="es-PR" dirty="0"/>
              <a:t> </a:t>
            </a:r>
            <a:r>
              <a:rPr lang="es-PR" dirty="0" err="1"/>
              <a:t>is</a:t>
            </a:r>
            <a:r>
              <a:rPr lang="es-PR" dirty="0"/>
              <a:t> </a:t>
            </a:r>
            <a:r>
              <a:rPr lang="es-PR" dirty="0" err="1"/>
              <a:t>subdivided</a:t>
            </a:r>
            <a:r>
              <a:rPr lang="es-PR" dirty="0"/>
              <a:t> </a:t>
            </a:r>
            <a:r>
              <a:rPr lang="es-PR" dirty="0" err="1"/>
              <a:t>into</a:t>
            </a:r>
            <a:r>
              <a:rPr lang="es-PR" dirty="0"/>
              <a:t>:</a:t>
            </a:r>
          </a:p>
          <a:p>
            <a:r>
              <a:rPr lang="es-PR" dirty="0"/>
              <a:t>Probation</a:t>
            </a:r>
          </a:p>
          <a:p>
            <a:r>
              <a:rPr lang="es-PR" dirty="0"/>
              <a:t>Parole</a:t>
            </a:r>
          </a:p>
          <a:p>
            <a:r>
              <a:rPr lang="es-PR" dirty="0" err="1"/>
              <a:t>Alternatives</a:t>
            </a:r>
            <a:r>
              <a:rPr lang="es-PR" dirty="0"/>
              <a:t> to </a:t>
            </a:r>
            <a:r>
              <a:rPr lang="es-PR" dirty="0" err="1"/>
              <a:t>Confinement</a:t>
            </a:r>
            <a:r>
              <a:rPr lang="es-PR" dirty="0"/>
              <a:t>: Home </a:t>
            </a:r>
            <a:r>
              <a:rPr lang="es-PR" dirty="0" err="1"/>
              <a:t>Restriction</a:t>
            </a:r>
            <a:r>
              <a:rPr lang="es-PR" dirty="0"/>
              <a:t>, </a:t>
            </a:r>
            <a:r>
              <a:rPr lang="es-PR" dirty="0" err="1"/>
              <a:t>Therapeutic</a:t>
            </a:r>
            <a:r>
              <a:rPr lang="es-PR" dirty="0"/>
              <a:t> </a:t>
            </a:r>
            <a:r>
              <a:rPr lang="es-PR" dirty="0" err="1"/>
              <a:t>Restriction</a:t>
            </a:r>
            <a:r>
              <a:rPr lang="es-PR" dirty="0"/>
              <a:t> and </a:t>
            </a:r>
            <a:r>
              <a:rPr lang="es-PR" dirty="0" err="1"/>
              <a:t>Community</a:t>
            </a:r>
            <a:r>
              <a:rPr lang="es-PR" dirty="0"/>
              <a:t> </a:t>
            </a:r>
            <a:r>
              <a:rPr lang="es-PR" dirty="0" err="1"/>
              <a:t>Services</a:t>
            </a:r>
            <a:endParaRPr lang="es-PR" dirty="0"/>
          </a:p>
          <a:p>
            <a:r>
              <a:rPr lang="es-PR" dirty="0" err="1"/>
              <a:t>Executive</a:t>
            </a:r>
            <a:r>
              <a:rPr lang="es-PR" dirty="0"/>
              <a:t> </a:t>
            </a:r>
            <a:r>
              <a:rPr lang="es-PR" dirty="0" err="1"/>
              <a:t>Clemency</a:t>
            </a:r>
            <a:r>
              <a:rPr lang="es-PR" dirty="0"/>
              <a:t>/</a:t>
            </a:r>
            <a:r>
              <a:rPr lang="es-PR" dirty="0" err="1"/>
              <a:t>Pardon</a:t>
            </a:r>
            <a:endParaRPr lang="es-PR" dirty="0"/>
          </a:p>
          <a:p>
            <a:r>
              <a:rPr lang="es-PR" dirty="0" err="1"/>
              <a:t>Drug</a:t>
            </a:r>
            <a:r>
              <a:rPr lang="es-PR" dirty="0"/>
              <a:t> </a:t>
            </a:r>
            <a:r>
              <a:rPr lang="es-PR" dirty="0" err="1"/>
              <a:t>Court</a:t>
            </a:r>
            <a:endParaRPr lang="es-PR" dirty="0"/>
          </a:p>
          <a:p>
            <a:r>
              <a:rPr lang="es-PR" dirty="0"/>
              <a:t>Interstate Compact</a:t>
            </a:r>
          </a:p>
          <a:p>
            <a:endParaRPr lang="es-PR" dirty="0"/>
          </a:p>
        </p:txBody>
      </p:sp>
    </p:spTree>
    <p:extLst>
      <p:ext uri="{BB962C8B-B14F-4D97-AF65-F5344CB8AC3E}">
        <p14:creationId xmlns:p14="http://schemas.microsoft.com/office/powerpoint/2010/main" val="37489527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s-PR"/>
          </a:p>
        </p:txBody>
      </p:sp>
      <p:sp>
        <p:nvSpPr>
          <p:cNvPr id="3" name="Content Placeholder 2"/>
          <p:cNvSpPr>
            <a:spLocks noGrp="1"/>
          </p:cNvSpPr>
          <p:nvPr>
            <p:ph idx="1"/>
          </p:nvPr>
        </p:nvSpPr>
        <p:spPr/>
        <p:txBody>
          <a:bodyPr/>
          <a:lstStyle/>
          <a:p>
            <a:r>
              <a:rPr lang="es-PR" dirty="0"/>
              <a:t>2. </a:t>
            </a:r>
            <a:r>
              <a:rPr lang="es-PR" dirty="0" err="1"/>
              <a:t>Pretrial</a:t>
            </a:r>
            <a:r>
              <a:rPr lang="es-PR" dirty="0"/>
              <a:t> </a:t>
            </a:r>
            <a:r>
              <a:rPr lang="es-PR" dirty="0" err="1"/>
              <a:t>Program</a:t>
            </a:r>
            <a:r>
              <a:rPr lang="es-PR" dirty="0"/>
              <a:t> and Appeals Bond</a:t>
            </a:r>
          </a:p>
          <a:p>
            <a:r>
              <a:rPr lang="en-US" dirty="0"/>
              <a:t>3. Diversion and Residential Program.  These are subdivided into:</a:t>
            </a:r>
          </a:p>
          <a:p>
            <a:pPr lvl="0">
              <a:buFont typeface="Wingdings" panose="05000000000000000000" pitchFamily="2" charset="2"/>
              <a:buChar char="v"/>
            </a:pPr>
            <a:r>
              <a:rPr lang="es-PR" altLang="es-PR" dirty="0">
                <a:solidFill>
                  <a:srgbClr val="1F1F1F"/>
                </a:solidFill>
                <a:ea typeface="Times New Roman" panose="02020603050405020304" pitchFamily="18" charset="0"/>
                <a:cs typeface="Times New Roman" panose="02020603050405020304" pitchFamily="18" charset="0"/>
              </a:rPr>
              <a:t>Arecibo </a:t>
            </a:r>
            <a:r>
              <a:rPr lang="es-PR" altLang="es-PR" dirty="0" err="1">
                <a:solidFill>
                  <a:srgbClr val="1F1F1F"/>
                </a:solidFill>
                <a:ea typeface="Times New Roman" panose="02020603050405020304" pitchFamily="18" charset="0"/>
                <a:cs typeface="Times New Roman" panose="02020603050405020304" pitchFamily="18" charset="0"/>
              </a:rPr>
              <a:t>Residential</a:t>
            </a:r>
            <a:r>
              <a:rPr lang="es-PR" altLang="es-PR" dirty="0">
                <a:solidFill>
                  <a:srgbClr val="1F1F1F"/>
                </a:solidFill>
                <a:ea typeface="Times New Roman" panose="02020603050405020304" pitchFamily="18" charset="0"/>
                <a:cs typeface="Times New Roman" panose="02020603050405020304" pitchFamily="18" charset="0"/>
              </a:rPr>
              <a:t> </a:t>
            </a:r>
            <a:r>
              <a:rPr lang="es-PR" altLang="es-PR" dirty="0" err="1">
                <a:solidFill>
                  <a:srgbClr val="1F1F1F"/>
                </a:solidFill>
                <a:ea typeface="Times New Roman" panose="02020603050405020304" pitchFamily="18" charset="0"/>
                <a:cs typeface="Times New Roman" panose="02020603050405020304" pitchFamily="18" charset="0"/>
              </a:rPr>
              <a:t>Treatment</a:t>
            </a:r>
            <a:r>
              <a:rPr lang="es-PR" altLang="es-PR" dirty="0">
                <a:solidFill>
                  <a:srgbClr val="1F1F1F"/>
                </a:solidFill>
                <a:ea typeface="Times New Roman" panose="02020603050405020304" pitchFamily="18" charset="0"/>
                <a:cs typeface="Times New Roman" panose="02020603050405020304" pitchFamily="18" charset="0"/>
              </a:rPr>
              <a:t> Center</a:t>
            </a:r>
            <a:r>
              <a:rPr lang="es-PR" altLang="es-PR" dirty="0">
                <a:solidFill>
                  <a:schemeClr val="tx1"/>
                </a:solidFill>
              </a:rPr>
              <a:t> </a:t>
            </a:r>
          </a:p>
          <a:p>
            <a:pPr>
              <a:buFont typeface="Wingdings" panose="05000000000000000000" pitchFamily="2" charset="2"/>
              <a:buChar char="v"/>
            </a:pPr>
            <a:r>
              <a:rPr lang="es-PR" altLang="es-PR" dirty="0" err="1">
                <a:solidFill>
                  <a:srgbClr val="1F1F1F"/>
                </a:solidFill>
                <a:ea typeface="Times New Roman" panose="02020603050405020304" pitchFamily="18" charset="0"/>
                <a:cs typeface="Times New Roman" panose="02020603050405020304" pitchFamily="18" charset="0"/>
              </a:rPr>
              <a:t>Women's</a:t>
            </a:r>
            <a:r>
              <a:rPr lang="es-PR" altLang="es-PR" dirty="0">
                <a:solidFill>
                  <a:srgbClr val="1F1F1F"/>
                </a:solidFill>
                <a:ea typeface="Times New Roman" panose="02020603050405020304" pitchFamily="18" charset="0"/>
                <a:cs typeface="Times New Roman" panose="02020603050405020304" pitchFamily="18" charset="0"/>
              </a:rPr>
              <a:t> </a:t>
            </a:r>
            <a:r>
              <a:rPr lang="es-PR" altLang="es-PR" dirty="0" err="1">
                <a:solidFill>
                  <a:srgbClr val="1F1F1F"/>
                </a:solidFill>
                <a:ea typeface="Times New Roman" panose="02020603050405020304" pitchFamily="18" charset="0"/>
                <a:cs typeface="Times New Roman" panose="02020603050405020304" pitchFamily="18" charset="0"/>
              </a:rPr>
              <a:t>Intermediate</a:t>
            </a:r>
            <a:r>
              <a:rPr lang="es-PR" altLang="es-PR" dirty="0">
                <a:solidFill>
                  <a:srgbClr val="1F1F1F"/>
                </a:solidFill>
                <a:ea typeface="Times New Roman" panose="02020603050405020304" pitchFamily="18" charset="0"/>
                <a:cs typeface="Times New Roman" panose="02020603050405020304" pitchFamily="18" charset="0"/>
              </a:rPr>
              <a:t> Home</a:t>
            </a:r>
            <a:r>
              <a:rPr lang="es-PR" altLang="es-PR" dirty="0">
                <a:solidFill>
                  <a:schemeClr val="tx1"/>
                </a:solidFill>
              </a:rPr>
              <a:t> </a:t>
            </a:r>
          </a:p>
          <a:p>
            <a:pPr>
              <a:buFont typeface="Wingdings" panose="05000000000000000000" pitchFamily="2" charset="2"/>
              <a:buChar char="v"/>
            </a:pPr>
            <a:r>
              <a:rPr lang="en-US" altLang="es-PR" dirty="0">
                <a:solidFill>
                  <a:schemeClr val="tx1"/>
                </a:solidFill>
              </a:rPr>
              <a:t>Work Release Detention Centers</a:t>
            </a:r>
          </a:p>
          <a:p>
            <a:pPr>
              <a:buFont typeface="Wingdings" panose="05000000000000000000" pitchFamily="2" charset="2"/>
              <a:buChar char="v"/>
            </a:pPr>
            <a:r>
              <a:rPr lang="en-US" altLang="es-PR" dirty="0">
                <a:solidFill>
                  <a:schemeClr val="tx1"/>
                </a:solidFill>
              </a:rPr>
              <a:t>Religious Treatment Centers</a:t>
            </a:r>
          </a:p>
          <a:p>
            <a:pPr>
              <a:buFont typeface="Wingdings" panose="05000000000000000000" pitchFamily="2" charset="2"/>
              <a:buChar char="v"/>
            </a:pPr>
            <a:r>
              <a:rPr lang="en-US" altLang="es-PR" dirty="0">
                <a:solidFill>
                  <a:schemeClr val="tx1"/>
                </a:solidFill>
              </a:rPr>
              <a:t>“</a:t>
            </a:r>
            <a:r>
              <a:rPr lang="en-US" altLang="es-PR" dirty="0" err="1">
                <a:solidFill>
                  <a:schemeClr val="tx1"/>
                </a:solidFill>
              </a:rPr>
              <a:t>Hogar</a:t>
            </a:r>
            <a:r>
              <a:rPr lang="en-US" altLang="es-PR" dirty="0">
                <a:solidFill>
                  <a:schemeClr val="tx1"/>
                </a:solidFill>
              </a:rPr>
              <a:t> CREA” Drug and Alcohol Treatment Centers</a:t>
            </a:r>
          </a:p>
          <a:p>
            <a:pPr lvl="0"/>
            <a:endParaRPr lang="es-PR" altLang="es-PR" sz="2800" dirty="0">
              <a:solidFill>
                <a:schemeClr val="tx1"/>
              </a:solidFill>
              <a:latin typeface="Arial" panose="020B0604020202020204" pitchFamily="34" charset="0"/>
            </a:endParaRPr>
          </a:p>
          <a:p>
            <a:endParaRPr lang="es-PR" dirty="0"/>
          </a:p>
        </p:txBody>
      </p:sp>
      <p:sp>
        <p:nvSpPr>
          <p:cNvPr id="6" name="Rectangle 3"/>
          <p:cNvSpPr>
            <a:spLocks noChangeArrowheads="1"/>
          </p:cNvSpPr>
          <p:nvPr/>
        </p:nvSpPr>
        <p:spPr bwMode="auto">
          <a:xfrm>
            <a:off x="0" y="90101"/>
            <a:ext cx="65" cy="27699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lvl="0" eaLnBrk="0" fontAlgn="base" hangingPunct="0">
              <a:spcBef>
                <a:spcPct val="0"/>
              </a:spcBef>
              <a:spcAft>
                <a:spcPct val="0"/>
              </a:spcAft>
            </a:pPr>
            <a:endParaRPr lang="es-PR" altLang="es-PR" dirty="0">
              <a:latin typeface="Arial" panose="020B0604020202020204" pitchFamily="34" charset="0"/>
            </a:endParaRPr>
          </a:p>
        </p:txBody>
      </p:sp>
    </p:spTree>
    <p:extLst>
      <p:ext uri="{BB962C8B-B14F-4D97-AF65-F5344CB8AC3E}">
        <p14:creationId xmlns:p14="http://schemas.microsoft.com/office/powerpoint/2010/main" val="6701025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s-PR"/>
          </a:p>
        </p:txBody>
      </p:sp>
      <p:sp>
        <p:nvSpPr>
          <p:cNvPr id="3" name="Content Placeholder 2"/>
          <p:cNvSpPr>
            <a:spLocks noGrp="1"/>
          </p:cNvSpPr>
          <p:nvPr>
            <p:ph idx="1"/>
          </p:nvPr>
        </p:nvSpPr>
        <p:spPr/>
        <p:txBody>
          <a:bodyPr/>
          <a:lstStyle/>
          <a:p>
            <a:pPr>
              <a:buFont typeface="Wingdings" panose="05000000000000000000" pitchFamily="2" charset="2"/>
              <a:buChar char="v"/>
            </a:pPr>
            <a:r>
              <a:rPr lang="en-US" altLang="es-PR" dirty="0">
                <a:solidFill>
                  <a:schemeClr val="tx1"/>
                </a:solidFill>
              </a:rPr>
              <a:t>House Arrest Law 212 Child Support</a:t>
            </a:r>
          </a:p>
          <a:p>
            <a:pPr>
              <a:buFont typeface="Wingdings" panose="05000000000000000000" pitchFamily="2" charset="2"/>
              <a:buChar char="v"/>
            </a:pPr>
            <a:r>
              <a:rPr lang="en-US" altLang="es-PR" dirty="0">
                <a:solidFill>
                  <a:schemeClr val="tx1"/>
                </a:solidFill>
              </a:rPr>
              <a:t>Extended Pass and Extended Pass for Health Conditions Law 25</a:t>
            </a:r>
          </a:p>
          <a:p>
            <a:r>
              <a:rPr lang="en-US" altLang="es-PR" dirty="0">
                <a:solidFill>
                  <a:schemeClr val="tx1"/>
                </a:solidFill>
              </a:rPr>
              <a:t>4. Multi Family Youth Service Centers</a:t>
            </a:r>
          </a:p>
          <a:p>
            <a:r>
              <a:rPr lang="en-US" altLang="es-PR" dirty="0">
                <a:solidFill>
                  <a:schemeClr val="tx1"/>
                </a:solidFill>
              </a:rPr>
              <a:t>Electronic monitoring may be imposed as a special condition in all of these divisions.  </a:t>
            </a:r>
            <a:endParaRPr lang="es-PR" altLang="es-PR" dirty="0">
              <a:solidFill>
                <a:schemeClr val="tx1"/>
              </a:solidFill>
            </a:endParaRPr>
          </a:p>
          <a:p>
            <a:pPr lvl="0"/>
            <a:endParaRPr lang="es-PR" altLang="es-PR" sz="2800" dirty="0">
              <a:solidFill>
                <a:schemeClr val="tx1"/>
              </a:solidFill>
              <a:latin typeface="Arial" panose="020B0604020202020204" pitchFamily="34" charset="0"/>
            </a:endParaRPr>
          </a:p>
          <a:p>
            <a:endParaRPr lang="es-PR" dirty="0"/>
          </a:p>
        </p:txBody>
      </p:sp>
    </p:spTree>
    <p:extLst>
      <p:ext uri="{BB962C8B-B14F-4D97-AF65-F5344CB8AC3E}">
        <p14:creationId xmlns:p14="http://schemas.microsoft.com/office/powerpoint/2010/main" val="30783341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s-PR"/>
          </a:p>
        </p:txBody>
      </p:sp>
      <p:sp>
        <p:nvSpPr>
          <p:cNvPr id="3" name="Content Placeholder 2"/>
          <p:cNvSpPr>
            <a:spLocks noGrp="1"/>
          </p:cNvSpPr>
          <p:nvPr>
            <p:ph idx="1"/>
          </p:nvPr>
        </p:nvSpPr>
        <p:spPr/>
        <p:txBody>
          <a:bodyPr/>
          <a:lstStyle/>
          <a:p>
            <a:pPr algn="just"/>
            <a:r>
              <a:rPr lang="es-PR" dirty="0" err="1"/>
              <a:t>This</a:t>
            </a:r>
            <a:r>
              <a:rPr lang="es-PR" dirty="0"/>
              <a:t> bureau </a:t>
            </a:r>
            <a:r>
              <a:rPr lang="es-PR" dirty="0" err="1"/>
              <a:t>conducts</a:t>
            </a:r>
            <a:r>
              <a:rPr lang="es-PR" dirty="0"/>
              <a:t> </a:t>
            </a:r>
            <a:r>
              <a:rPr lang="es-PR" dirty="0" err="1"/>
              <a:t>investigations</a:t>
            </a:r>
            <a:r>
              <a:rPr lang="es-PR" dirty="0"/>
              <a:t> </a:t>
            </a:r>
            <a:r>
              <a:rPr lang="es-PR" dirty="0" err="1"/>
              <a:t>for</a:t>
            </a:r>
            <a:r>
              <a:rPr lang="es-PR" dirty="0"/>
              <a:t> </a:t>
            </a:r>
            <a:r>
              <a:rPr lang="es-PR" dirty="0" err="1"/>
              <a:t>all</a:t>
            </a:r>
            <a:r>
              <a:rPr lang="es-PR" dirty="0"/>
              <a:t> </a:t>
            </a:r>
            <a:r>
              <a:rPr lang="es-PR" dirty="0" err="1"/>
              <a:t>these</a:t>
            </a:r>
            <a:r>
              <a:rPr lang="es-PR" dirty="0"/>
              <a:t> </a:t>
            </a:r>
            <a:r>
              <a:rPr lang="es-PR" dirty="0" err="1"/>
              <a:t>privileges</a:t>
            </a:r>
            <a:r>
              <a:rPr lang="es-PR" dirty="0"/>
              <a:t> and </a:t>
            </a:r>
            <a:r>
              <a:rPr lang="es-PR" dirty="0" err="1"/>
              <a:t>if</a:t>
            </a:r>
            <a:r>
              <a:rPr lang="es-PR" dirty="0"/>
              <a:t> </a:t>
            </a:r>
            <a:r>
              <a:rPr lang="es-PR" dirty="0" err="1"/>
              <a:t>granted</a:t>
            </a:r>
            <a:r>
              <a:rPr lang="es-PR" dirty="0"/>
              <a:t> </a:t>
            </a:r>
            <a:r>
              <a:rPr lang="es-PR" dirty="0" err="1"/>
              <a:t>it</a:t>
            </a:r>
            <a:r>
              <a:rPr lang="es-PR" dirty="0"/>
              <a:t> </a:t>
            </a:r>
            <a:r>
              <a:rPr lang="es-PR" dirty="0" err="1"/>
              <a:t>will</a:t>
            </a:r>
            <a:r>
              <a:rPr lang="es-PR" dirty="0"/>
              <a:t> monitor </a:t>
            </a:r>
            <a:r>
              <a:rPr lang="es-PR" dirty="0" err="1"/>
              <a:t>compliance</a:t>
            </a:r>
            <a:r>
              <a:rPr lang="es-PR" dirty="0"/>
              <a:t> </a:t>
            </a:r>
            <a:r>
              <a:rPr lang="es-PR" dirty="0" err="1"/>
              <a:t>with</a:t>
            </a:r>
            <a:r>
              <a:rPr lang="es-PR" dirty="0"/>
              <a:t> </a:t>
            </a:r>
            <a:r>
              <a:rPr lang="es-PR" dirty="0" err="1"/>
              <a:t>the</a:t>
            </a:r>
            <a:r>
              <a:rPr lang="es-PR" dirty="0"/>
              <a:t> </a:t>
            </a:r>
            <a:r>
              <a:rPr lang="es-PR" dirty="0" err="1"/>
              <a:t>conditions</a:t>
            </a:r>
            <a:r>
              <a:rPr lang="es-PR" dirty="0"/>
              <a:t> </a:t>
            </a:r>
            <a:r>
              <a:rPr lang="es-PR" dirty="0" err="1"/>
              <a:t>imposed</a:t>
            </a:r>
            <a:r>
              <a:rPr lang="es-PR" dirty="0"/>
              <a:t> and </a:t>
            </a:r>
            <a:r>
              <a:rPr lang="es-PR" dirty="0" err="1"/>
              <a:t>the</a:t>
            </a:r>
            <a:r>
              <a:rPr lang="es-PR" dirty="0"/>
              <a:t> </a:t>
            </a:r>
            <a:r>
              <a:rPr lang="es-PR" dirty="0" err="1"/>
              <a:t>programs</a:t>
            </a:r>
            <a:r>
              <a:rPr lang="es-PR" dirty="0"/>
              <a:t> </a:t>
            </a:r>
            <a:r>
              <a:rPr lang="es-PR" dirty="0" err="1"/>
              <a:t>regulations</a:t>
            </a:r>
            <a:r>
              <a:rPr lang="es-PR" dirty="0"/>
              <a:t>.  </a:t>
            </a:r>
          </a:p>
          <a:p>
            <a:pPr algn="just"/>
            <a:endParaRPr lang="en-US" dirty="0"/>
          </a:p>
          <a:p>
            <a:pPr algn="just"/>
            <a:r>
              <a:rPr lang="es-PR" dirty="0" err="1"/>
              <a:t>This</a:t>
            </a:r>
            <a:r>
              <a:rPr lang="es-PR" dirty="0"/>
              <a:t> </a:t>
            </a:r>
            <a:r>
              <a:rPr lang="es-PR" dirty="0" err="1"/>
              <a:t>division</a:t>
            </a:r>
            <a:r>
              <a:rPr lang="es-PR" dirty="0"/>
              <a:t> </a:t>
            </a:r>
            <a:r>
              <a:rPr lang="es-PR" dirty="0" err="1"/>
              <a:t>will</a:t>
            </a:r>
            <a:r>
              <a:rPr lang="es-PR" dirty="0"/>
              <a:t> </a:t>
            </a:r>
            <a:r>
              <a:rPr lang="es-PR" dirty="0" err="1"/>
              <a:t>assist</a:t>
            </a:r>
            <a:r>
              <a:rPr lang="es-PR" dirty="0"/>
              <a:t> to </a:t>
            </a:r>
            <a:r>
              <a:rPr lang="es-PR" dirty="0" err="1"/>
              <a:t>meet</a:t>
            </a:r>
            <a:r>
              <a:rPr lang="es-PR" dirty="0"/>
              <a:t> </a:t>
            </a:r>
            <a:r>
              <a:rPr lang="es-PR" dirty="0" err="1"/>
              <a:t>the</a:t>
            </a:r>
            <a:r>
              <a:rPr lang="es-PR" dirty="0"/>
              <a:t> </a:t>
            </a:r>
            <a:r>
              <a:rPr lang="es-PR" dirty="0" err="1"/>
              <a:t>goals</a:t>
            </a:r>
            <a:r>
              <a:rPr lang="es-PR" dirty="0"/>
              <a:t> and </a:t>
            </a:r>
            <a:r>
              <a:rPr lang="es-PR" dirty="0" err="1"/>
              <a:t>purpose</a:t>
            </a:r>
            <a:r>
              <a:rPr lang="es-PR" dirty="0"/>
              <a:t> of </a:t>
            </a:r>
            <a:r>
              <a:rPr lang="es-PR" dirty="0" err="1"/>
              <a:t>each</a:t>
            </a:r>
            <a:r>
              <a:rPr lang="es-PR" dirty="0"/>
              <a:t> </a:t>
            </a:r>
            <a:r>
              <a:rPr lang="es-PR" dirty="0" err="1"/>
              <a:t>community</a:t>
            </a:r>
            <a:r>
              <a:rPr lang="es-PR" dirty="0"/>
              <a:t> </a:t>
            </a:r>
            <a:r>
              <a:rPr lang="es-PR" dirty="0" err="1"/>
              <a:t>program</a:t>
            </a:r>
            <a:r>
              <a:rPr lang="es-PR" dirty="0"/>
              <a:t> </a:t>
            </a:r>
            <a:r>
              <a:rPr lang="es-PR" dirty="0" err="1"/>
              <a:t>by</a:t>
            </a:r>
            <a:r>
              <a:rPr lang="es-PR" dirty="0"/>
              <a:t> </a:t>
            </a:r>
            <a:r>
              <a:rPr lang="es-PR" dirty="0" err="1"/>
              <a:t>establishing</a:t>
            </a:r>
            <a:r>
              <a:rPr lang="es-PR" dirty="0"/>
              <a:t> </a:t>
            </a:r>
            <a:r>
              <a:rPr lang="es-PR" dirty="0" err="1"/>
              <a:t>regulations</a:t>
            </a:r>
            <a:r>
              <a:rPr lang="es-PR" dirty="0"/>
              <a:t>, </a:t>
            </a:r>
            <a:r>
              <a:rPr lang="es-PR" dirty="0" err="1"/>
              <a:t>criteria</a:t>
            </a:r>
            <a:r>
              <a:rPr lang="es-PR" dirty="0"/>
              <a:t>, and </a:t>
            </a:r>
            <a:r>
              <a:rPr lang="es-PR" dirty="0" err="1"/>
              <a:t>conditions</a:t>
            </a:r>
            <a:r>
              <a:rPr lang="es-PR" dirty="0"/>
              <a:t> </a:t>
            </a:r>
            <a:r>
              <a:rPr lang="es-PR" dirty="0" err="1"/>
              <a:t>for</a:t>
            </a:r>
            <a:r>
              <a:rPr lang="es-PR" dirty="0"/>
              <a:t> </a:t>
            </a:r>
            <a:r>
              <a:rPr lang="es-PR" dirty="0" err="1"/>
              <a:t>granting</a:t>
            </a:r>
            <a:r>
              <a:rPr lang="es-PR" dirty="0"/>
              <a:t> </a:t>
            </a:r>
            <a:r>
              <a:rPr lang="es-PR" dirty="0" err="1"/>
              <a:t>each</a:t>
            </a:r>
            <a:r>
              <a:rPr lang="es-PR" dirty="0"/>
              <a:t> </a:t>
            </a:r>
            <a:r>
              <a:rPr lang="es-PR" dirty="0" err="1"/>
              <a:t>privilege</a:t>
            </a:r>
            <a:r>
              <a:rPr lang="es-PR" dirty="0"/>
              <a:t> as </a:t>
            </a:r>
            <a:r>
              <a:rPr lang="es-PR" dirty="0" err="1"/>
              <a:t>well</a:t>
            </a:r>
            <a:r>
              <a:rPr lang="es-PR" dirty="0"/>
              <a:t> as </a:t>
            </a:r>
            <a:r>
              <a:rPr lang="es-PR" dirty="0" err="1"/>
              <a:t>the</a:t>
            </a:r>
            <a:r>
              <a:rPr lang="es-PR" dirty="0"/>
              <a:t> </a:t>
            </a:r>
            <a:r>
              <a:rPr lang="es-PR" dirty="0" err="1"/>
              <a:t>criteria</a:t>
            </a:r>
            <a:r>
              <a:rPr lang="es-PR" dirty="0"/>
              <a:t>, </a:t>
            </a:r>
            <a:r>
              <a:rPr lang="es-PR" dirty="0" err="1"/>
              <a:t>conditions</a:t>
            </a:r>
            <a:r>
              <a:rPr lang="es-PR" dirty="0"/>
              <a:t>, and </a:t>
            </a:r>
            <a:r>
              <a:rPr lang="es-PR" dirty="0" err="1"/>
              <a:t>process</a:t>
            </a:r>
            <a:r>
              <a:rPr lang="es-PR" dirty="0"/>
              <a:t> to be </a:t>
            </a:r>
            <a:r>
              <a:rPr lang="es-PR" dirty="0" err="1"/>
              <a:t>followed</a:t>
            </a:r>
            <a:r>
              <a:rPr lang="es-PR" dirty="0"/>
              <a:t> </a:t>
            </a:r>
            <a:r>
              <a:rPr lang="es-PR" dirty="0" err="1"/>
              <a:t>for</a:t>
            </a:r>
            <a:r>
              <a:rPr lang="es-PR" dirty="0"/>
              <a:t> </a:t>
            </a:r>
            <a:r>
              <a:rPr lang="es-PR" dirty="0" err="1"/>
              <a:t>revoking</a:t>
            </a:r>
            <a:r>
              <a:rPr lang="es-PR" dirty="0"/>
              <a:t> </a:t>
            </a:r>
            <a:r>
              <a:rPr lang="es-PR" dirty="0" err="1"/>
              <a:t>the</a:t>
            </a:r>
            <a:r>
              <a:rPr lang="es-PR" dirty="0"/>
              <a:t> </a:t>
            </a:r>
            <a:r>
              <a:rPr lang="es-PR" dirty="0" err="1"/>
              <a:t>privilege</a:t>
            </a:r>
            <a:r>
              <a:rPr lang="es-PR" dirty="0"/>
              <a:t> </a:t>
            </a:r>
            <a:r>
              <a:rPr lang="es-PR" dirty="0" err="1"/>
              <a:t>if</a:t>
            </a:r>
            <a:r>
              <a:rPr lang="es-PR" dirty="0"/>
              <a:t> </a:t>
            </a:r>
            <a:r>
              <a:rPr lang="es-PR" dirty="0" err="1"/>
              <a:t>necessary</a:t>
            </a:r>
            <a:r>
              <a:rPr lang="es-PR" dirty="0"/>
              <a:t> </a:t>
            </a:r>
            <a:r>
              <a:rPr lang="es-PR" dirty="0" err="1"/>
              <a:t>or</a:t>
            </a:r>
            <a:r>
              <a:rPr lang="es-PR" dirty="0"/>
              <a:t> </a:t>
            </a:r>
            <a:r>
              <a:rPr lang="es-PR" dirty="0" err="1"/>
              <a:t>alternatives</a:t>
            </a:r>
            <a:r>
              <a:rPr lang="es-PR" dirty="0"/>
              <a:t> </a:t>
            </a:r>
            <a:r>
              <a:rPr lang="es-PR" dirty="0" err="1"/>
              <a:t>for</a:t>
            </a:r>
            <a:r>
              <a:rPr lang="es-PR" dirty="0"/>
              <a:t> </a:t>
            </a:r>
            <a:r>
              <a:rPr lang="es-PR" dirty="0" err="1"/>
              <a:t>assistance</a:t>
            </a:r>
            <a:r>
              <a:rPr lang="es-PR" dirty="0"/>
              <a:t> in </a:t>
            </a:r>
            <a:r>
              <a:rPr lang="es-PR" dirty="0" err="1"/>
              <a:t>the</a:t>
            </a:r>
            <a:r>
              <a:rPr lang="es-PR" dirty="0"/>
              <a:t> </a:t>
            </a:r>
            <a:r>
              <a:rPr lang="es-PR" dirty="0" err="1"/>
              <a:t>participant's</a:t>
            </a:r>
            <a:r>
              <a:rPr lang="es-PR" dirty="0"/>
              <a:t> </a:t>
            </a:r>
            <a:r>
              <a:rPr lang="es-PR" dirty="0" err="1"/>
              <a:t>rehabilitation</a:t>
            </a:r>
            <a:r>
              <a:rPr lang="es-PR" dirty="0"/>
              <a:t> </a:t>
            </a:r>
            <a:r>
              <a:rPr lang="es-PR" dirty="0" err="1"/>
              <a:t>process</a:t>
            </a:r>
            <a:r>
              <a:rPr lang="es-PR" dirty="0"/>
              <a:t>.</a:t>
            </a:r>
          </a:p>
        </p:txBody>
      </p:sp>
    </p:spTree>
    <p:extLst>
      <p:ext uri="{BB962C8B-B14F-4D97-AF65-F5344CB8AC3E}">
        <p14:creationId xmlns:p14="http://schemas.microsoft.com/office/powerpoint/2010/main" val="849401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s-PR"/>
          </a:p>
        </p:txBody>
      </p:sp>
      <p:sp>
        <p:nvSpPr>
          <p:cNvPr id="3" name="Content Placeholder 2"/>
          <p:cNvSpPr>
            <a:spLocks noGrp="1"/>
          </p:cNvSpPr>
          <p:nvPr>
            <p:ph idx="1"/>
          </p:nvPr>
        </p:nvSpPr>
        <p:spPr/>
        <p:txBody>
          <a:bodyPr/>
          <a:lstStyle/>
          <a:p>
            <a:r>
              <a:rPr lang="es-PR" dirty="0" err="1"/>
              <a:t>Offender’s</a:t>
            </a:r>
            <a:r>
              <a:rPr lang="es-PR" dirty="0"/>
              <a:t> </a:t>
            </a:r>
            <a:r>
              <a:rPr lang="es-PR" dirty="0" err="1"/>
              <a:t>compliance</a:t>
            </a:r>
            <a:r>
              <a:rPr lang="es-PR" dirty="0"/>
              <a:t> </a:t>
            </a:r>
            <a:r>
              <a:rPr lang="es-PR" dirty="0" err="1"/>
              <a:t>is</a:t>
            </a:r>
            <a:r>
              <a:rPr lang="es-PR" dirty="0"/>
              <a:t> </a:t>
            </a:r>
            <a:r>
              <a:rPr lang="es-PR" dirty="0" err="1"/>
              <a:t>evaluated</a:t>
            </a:r>
            <a:r>
              <a:rPr lang="es-PR" dirty="0"/>
              <a:t> in </a:t>
            </a:r>
            <a:r>
              <a:rPr lang="es-PR" dirty="0" err="1"/>
              <a:t>different</a:t>
            </a:r>
            <a:r>
              <a:rPr lang="es-PR" dirty="0"/>
              <a:t> </a:t>
            </a:r>
            <a:r>
              <a:rPr lang="es-PR" dirty="0" err="1"/>
              <a:t>programs</a:t>
            </a:r>
            <a:r>
              <a:rPr lang="es-PR" dirty="0"/>
              <a:t> </a:t>
            </a:r>
            <a:r>
              <a:rPr lang="es-PR" dirty="0" err="1"/>
              <a:t>such</a:t>
            </a:r>
            <a:r>
              <a:rPr lang="es-PR" dirty="0"/>
              <a:t> as </a:t>
            </a:r>
            <a:r>
              <a:rPr lang="es-PR" dirty="0" err="1"/>
              <a:t>inpatient</a:t>
            </a:r>
            <a:r>
              <a:rPr lang="es-PR" dirty="0"/>
              <a:t> </a:t>
            </a:r>
            <a:r>
              <a:rPr lang="es-PR" dirty="0" err="1"/>
              <a:t>treatment</a:t>
            </a:r>
            <a:r>
              <a:rPr lang="es-PR" dirty="0"/>
              <a:t>, </a:t>
            </a:r>
            <a:r>
              <a:rPr lang="es-PR" dirty="0" err="1"/>
              <a:t>child</a:t>
            </a:r>
            <a:r>
              <a:rPr lang="es-PR" dirty="0"/>
              <a:t> </a:t>
            </a:r>
            <a:r>
              <a:rPr lang="es-PR" dirty="0" err="1"/>
              <a:t>neglect</a:t>
            </a:r>
            <a:r>
              <a:rPr lang="es-PR" dirty="0"/>
              <a:t>, </a:t>
            </a:r>
            <a:r>
              <a:rPr lang="es-PR" dirty="0" err="1"/>
              <a:t>domestic</a:t>
            </a:r>
            <a:r>
              <a:rPr lang="es-PR" dirty="0"/>
              <a:t> </a:t>
            </a:r>
            <a:r>
              <a:rPr lang="es-PR" dirty="0" err="1"/>
              <a:t>violence</a:t>
            </a:r>
            <a:r>
              <a:rPr lang="es-PR" dirty="0"/>
              <a:t>, </a:t>
            </a:r>
            <a:r>
              <a:rPr lang="es-PR" dirty="0" err="1"/>
              <a:t>addiction</a:t>
            </a:r>
            <a:r>
              <a:rPr lang="es-PR" dirty="0"/>
              <a:t>, mental </a:t>
            </a:r>
            <a:r>
              <a:rPr lang="es-PR" dirty="0" err="1"/>
              <a:t>health</a:t>
            </a:r>
            <a:r>
              <a:rPr lang="es-PR" dirty="0"/>
              <a:t> and in </a:t>
            </a:r>
            <a:r>
              <a:rPr lang="es-PR" dirty="0" err="1"/>
              <a:t>the</a:t>
            </a:r>
            <a:r>
              <a:rPr lang="es-PR" dirty="0"/>
              <a:t> </a:t>
            </a:r>
            <a:r>
              <a:rPr lang="es-PR" dirty="0" err="1"/>
              <a:t>community</a:t>
            </a:r>
            <a:r>
              <a:rPr lang="es-PR" dirty="0"/>
              <a:t>. </a:t>
            </a:r>
          </a:p>
          <a:p>
            <a:endParaRPr lang="en-US" dirty="0"/>
          </a:p>
          <a:p>
            <a:r>
              <a:rPr lang="es-PR" dirty="0" err="1"/>
              <a:t>The</a:t>
            </a:r>
            <a:r>
              <a:rPr lang="es-PR" dirty="0"/>
              <a:t> bureau </a:t>
            </a:r>
            <a:r>
              <a:rPr lang="es-PR" dirty="0" err="1"/>
              <a:t>is</a:t>
            </a:r>
            <a:r>
              <a:rPr lang="es-PR" dirty="0"/>
              <a:t> </a:t>
            </a:r>
            <a:r>
              <a:rPr lang="es-PR" dirty="0" err="1"/>
              <a:t>accountable</a:t>
            </a:r>
            <a:r>
              <a:rPr lang="es-PR" dirty="0"/>
              <a:t> </a:t>
            </a:r>
            <a:r>
              <a:rPr lang="es-PR" dirty="0" err="1"/>
              <a:t>for</a:t>
            </a:r>
            <a:r>
              <a:rPr lang="es-PR" dirty="0"/>
              <a:t> </a:t>
            </a:r>
            <a:r>
              <a:rPr lang="es-PR" dirty="0" err="1"/>
              <a:t>planning</a:t>
            </a:r>
            <a:r>
              <a:rPr lang="es-PR" dirty="0"/>
              <a:t>, </a:t>
            </a:r>
            <a:r>
              <a:rPr lang="es-PR" dirty="0" err="1"/>
              <a:t>implementing</a:t>
            </a:r>
            <a:r>
              <a:rPr lang="es-PR" dirty="0"/>
              <a:t> and </a:t>
            </a:r>
            <a:r>
              <a:rPr lang="es-PR" dirty="0" err="1"/>
              <a:t>evaluating</a:t>
            </a:r>
            <a:r>
              <a:rPr lang="es-PR" dirty="0"/>
              <a:t> </a:t>
            </a:r>
            <a:r>
              <a:rPr lang="es-PR" dirty="0" err="1"/>
              <a:t>activities</a:t>
            </a:r>
            <a:r>
              <a:rPr lang="es-PR" dirty="0"/>
              <a:t> and </a:t>
            </a:r>
            <a:r>
              <a:rPr lang="es-PR" dirty="0" err="1"/>
              <a:t>services</a:t>
            </a:r>
            <a:r>
              <a:rPr lang="es-PR" dirty="0"/>
              <a:t> </a:t>
            </a:r>
            <a:r>
              <a:rPr lang="es-PR" dirty="0" err="1"/>
              <a:t>addressed</a:t>
            </a:r>
            <a:r>
              <a:rPr lang="es-PR" dirty="0"/>
              <a:t> to </a:t>
            </a:r>
            <a:r>
              <a:rPr lang="es-PR" dirty="0" err="1"/>
              <a:t>promote</a:t>
            </a:r>
            <a:r>
              <a:rPr lang="es-PR" dirty="0"/>
              <a:t> </a:t>
            </a:r>
            <a:r>
              <a:rPr lang="es-PR" dirty="0" err="1"/>
              <a:t>comprehensive</a:t>
            </a:r>
            <a:r>
              <a:rPr lang="es-PR" dirty="0"/>
              <a:t> </a:t>
            </a:r>
            <a:r>
              <a:rPr lang="es-PR" dirty="0" err="1"/>
              <a:t>development</a:t>
            </a:r>
            <a:r>
              <a:rPr lang="es-PR" dirty="0"/>
              <a:t> of </a:t>
            </a:r>
            <a:r>
              <a:rPr lang="es-PR" dirty="0" err="1"/>
              <a:t>minors</a:t>
            </a:r>
            <a:r>
              <a:rPr lang="es-PR" dirty="0"/>
              <a:t> and </a:t>
            </a:r>
            <a:r>
              <a:rPr lang="es-PR" dirty="0" err="1"/>
              <a:t>adults</a:t>
            </a:r>
            <a:r>
              <a:rPr lang="es-PR" dirty="0"/>
              <a:t> and </a:t>
            </a:r>
            <a:r>
              <a:rPr lang="es-PR" dirty="0" err="1"/>
              <a:t>the</a:t>
            </a:r>
            <a:r>
              <a:rPr lang="es-PR" dirty="0"/>
              <a:t> </a:t>
            </a:r>
            <a:r>
              <a:rPr lang="es-PR" dirty="0" err="1"/>
              <a:t>modification</a:t>
            </a:r>
            <a:r>
              <a:rPr lang="es-PR" dirty="0"/>
              <a:t> of antisocial </a:t>
            </a:r>
            <a:r>
              <a:rPr lang="es-PR" dirty="0" err="1"/>
              <a:t>behavior</a:t>
            </a:r>
            <a:r>
              <a:rPr lang="es-PR" dirty="0"/>
              <a:t> </a:t>
            </a:r>
            <a:r>
              <a:rPr lang="es-PR" dirty="0" err="1"/>
              <a:t>contributing</a:t>
            </a:r>
            <a:r>
              <a:rPr lang="es-PR" dirty="0"/>
              <a:t> to </a:t>
            </a:r>
            <a:r>
              <a:rPr lang="es-PR" dirty="0" err="1"/>
              <a:t>their</a:t>
            </a:r>
            <a:r>
              <a:rPr lang="es-PR" dirty="0"/>
              <a:t> </a:t>
            </a:r>
            <a:r>
              <a:rPr lang="es-PR" dirty="0" err="1"/>
              <a:t>reentry</a:t>
            </a:r>
            <a:r>
              <a:rPr lang="es-PR" dirty="0"/>
              <a:t> to </a:t>
            </a:r>
            <a:r>
              <a:rPr lang="es-PR" dirty="0" err="1"/>
              <a:t>the</a:t>
            </a:r>
            <a:r>
              <a:rPr lang="es-PR" dirty="0"/>
              <a:t> </a:t>
            </a:r>
            <a:r>
              <a:rPr lang="es-PR" dirty="0" err="1"/>
              <a:t>community</a:t>
            </a:r>
            <a:r>
              <a:rPr lang="es-PR" dirty="0"/>
              <a:t> as </a:t>
            </a:r>
            <a:r>
              <a:rPr lang="es-PR" dirty="0" err="1"/>
              <a:t>responsible</a:t>
            </a:r>
            <a:r>
              <a:rPr lang="es-PR" dirty="0"/>
              <a:t> and </a:t>
            </a:r>
            <a:r>
              <a:rPr lang="es-PR" dirty="0" err="1"/>
              <a:t>productive</a:t>
            </a:r>
            <a:r>
              <a:rPr lang="es-PR" dirty="0"/>
              <a:t> </a:t>
            </a:r>
            <a:r>
              <a:rPr lang="es-PR" dirty="0" err="1"/>
              <a:t>individuals</a:t>
            </a:r>
            <a:r>
              <a:rPr lang="es-PR" dirty="0"/>
              <a:t>.</a:t>
            </a:r>
          </a:p>
        </p:txBody>
      </p:sp>
    </p:spTree>
    <p:extLst>
      <p:ext uri="{BB962C8B-B14F-4D97-AF65-F5344CB8AC3E}">
        <p14:creationId xmlns:p14="http://schemas.microsoft.com/office/powerpoint/2010/main" val="35696404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Three levels of supervision:  </a:t>
            </a:r>
            <a:endParaRPr lang="es-PR" sz="2400" dirty="0"/>
          </a:p>
        </p:txBody>
      </p:sp>
      <p:sp>
        <p:nvSpPr>
          <p:cNvPr id="3" name="Content Placeholder 2"/>
          <p:cNvSpPr>
            <a:spLocks noGrp="1"/>
          </p:cNvSpPr>
          <p:nvPr>
            <p:ph idx="1"/>
          </p:nvPr>
        </p:nvSpPr>
        <p:spPr/>
        <p:txBody>
          <a:bodyPr/>
          <a:lstStyle/>
          <a:p>
            <a:r>
              <a:rPr lang="en-US" dirty="0"/>
              <a:t>Intense:  Offender reports to PO’s office monthly.</a:t>
            </a:r>
          </a:p>
          <a:p>
            <a:r>
              <a:rPr lang="es-PR" dirty="0"/>
              <a:t>Medium:  </a:t>
            </a:r>
            <a:r>
              <a:rPr lang="es-PR" dirty="0" err="1"/>
              <a:t>Offender</a:t>
            </a:r>
            <a:r>
              <a:rPr lang="es-PR" dirty="0"/>
              <a:t> </a:t>
            </a:r>
            <a:r>
              <a:rPr lang="es-PR" dirty="0" err="1"/>
              <a:t>reports</a:t>
            </a:r>
            <a:r>
              <a:rPr lang="es-PR" dirty="0"/>
              <a:t> to </a:t>
            </a:r>
            <a:r>
              <a:rPr lang="es-PR" dirty="0" err="1"/>
              <a:t>PO’s</a:t>
            </a:r>
            <a:r>
              <a:rPr lang="es-PR" dirty="0"/>
              <a:t> office </a:t>
            </a:r>
            <a:r>
              <a:rPr lang="es-PR" dirty="0" err="1"/>
              <a:t>every</a:t>
            </a:r>
            <a:r>
              <a:rPr lang="es-PR" dirty="0"/>
              <a:t> </a:t>
            </a:r>
            <a:r>
              <a:rPr lang="es-PR" dirty="0" err="1"/>
              <a:t>two</a:t>
            </a:r>
            <a:r>
              <a:rPr lang="es-PR" dirty="0"/>
              <a:t> </a:t>
            </a:r>
            <a:r>
              <a:rPr lang="es-PR" dirty="0" err="1"/>
              <a:t>months</a:t>
            </a:r>
            <a:r>
              <a:rPr lang="es-PR" dirty="0"/>
              <a:t>.</a:t>
            </a:r>
          </a:p>
          <a:p>
            <a:r>
              <a:rPr lang="en-US" dirty="0"/>
              <a:t>Minimum:  Offender </a:t>
            </a:r>
            <a:r>
              <a:rPr lang="es-PR" dirty="0" err="1"/>
              <a:t>reports</a:t>
            </a:r>
            <a:r>
              <a:rPr lang="es-PR" dirty="0"/>
              <a:t> to </a:t>
            </a:r>
            <a:r>
              <a:rPr lang="es-PR" dirty="0" err="1"/>
              <a:t>PO’s</a:t>
            </a:r>
            <a:r>
              <a:rPr lang="es-PR" dirty="0"/>
              <a:t> office </a:t>
            </a:r>
            <a:r>
              <a:rPr lang="es-PR" dirty="0" err="1"/>
              <a:t>every</a:t>
            </a:r>
            <a:r>
              <a:rPr lang="es-PR" dirty="0"/>
              <a:t> </a:t>
            </a:r>
            <a:r>
              <a:rPr lang="es-PR" dirty="0" err="1"/>
              <a:t>three</a:t>
            </a:r>
            <a:r>
              <a:rPr lang="es-PR" dirty="0"/>
              <a:t> </a:t>
            </a:r>
            <a:r>
              <a:rPr lang="es-PR" dirty="0" err="1"/>
              <a:t>months</a:t>
            </a:r>
            <a:r>
              <a:rPr lang="es-PR" dirty="0"/>
              <a:t>.</a:t>
            </a:r>
            <a:r>
              <a:rPr lang="en-US" dirty="0"/>
              <a:t>    </a:t>
            </a:r>
          </a:p>
          <a:p>
            <a:r>
              <a:rPr lang="es-PR" altLang="es-PR" dirty="0" err="1">
                <a:solidFill>
                  <a:srgbClr val="1F1F1F"/>
                </a:solidFill>
                <a:latin typeface="+mj-lt"/>
                <a:ea typeface="Times New Roman" panose="02020603050405020304" pitchFamily="18" charset="0"/>
                <a:cs typeface="Times New Roman" panose="02020603050405020304" pitchFamily="18" charset="0"/>
              </a:rPr>
              <a:t>These</a:t>
            </a:r>
            <a:r>
              <a:rPr lang="es-PR" altLang="es-PR" dirty="0">
                <a:solidFill>
                  <a:srgbClr val="1F1F1F"/>
                </a:solidFill>
                <a:latin typeface="+mj-lt"/>
                <a:ea typeface="Times New Roman" panose="02020603050405020304" pitchFamily="18" charset="0"/>
                <a:cs typeface="Times New Roman" panose="02020603050405020304" pitchFamily="18" charset="0"/>
              </a:rPr>
              <a:t> </a:t>
            </a:r>
            <a:r>
              <a:rPr lang="es-PR" altLang="es-PR" dirty="0" err="1">
                <a:solidFill>
                  <a:srgbClr val="1F1F1F"/>
                </a:solidFill>
                <a:latin typeface="+mj-lt"/>
                <a:ea typeface="Times New Roman" panose="02020603050405020304" pitchFamily="18" charset="0"/>
                <a:cs typeface="Times New Roman" panose="02020603050405020304" pitchFamily="18" charset="0"/>
              </a:rPr>
              <a:t>may</a:t>
            </a:r>
            <a:r>
              <a:rPr lang="es-PR" altLang="es-PR" dirty="0">
                <a:solidFill>
                  <a:srgbClr val="1F1F1F"/>
                </a:solidFill>
                <a:latin typeface="+mj-lt"/>
                <a:ea typeface="Times New Roman" panose="02020603050405020304" pitchFamily="18" charset="0"/>
                <a:cs typeface="Times New Roman" panose="02020603050405020304" pitchFamily="18" charset="0"/>
              </a:rPr>
              <a:t> </a:t>
            </a:r>
            <a:r>
              <a:rPr lang="es-PR" altLang="es-PR" dirty="0" err="1">
                <a:solidFill>
                  <a:srgbClr val="1F1F1F"/>
                </a:solidFill>
                <a:latin typeface="+mj-lt"/>
                <a:ea typeface="Times New Roman" panose="02020603050405020304" pitchFamily="18" charset="0"/>
                <a:cs typeface="Times New Roman" panose="02020603050405020304" pitchFamily="18" charset="0"/>
              </a:rPr>
              <a:t>vary</a:t>
            </a:r>
            <a:r>
              <a:rPr lang="es-PR" altLang="es-PR" dirty="0">
                <a:solidFill>
                  <a:srgbClr val="1F1F1F"/>
                </a:solidFill>
                <a:latin typeface="+mj-lt"/>
                <a:ea typeface="Times New Roman" panose="02020603050405020304" pitchFamily="18" charset="0"/>
                <a:cs typeface="Times New Roman" panose="02020603050405020304" pitchFamily="18" charset="0"/>
              </a:rPr>
              <a:t> </a:t>
            </a:r>
            <a:r>
              <a:rPr lang="es-PR" altLang="es-PR" dirty="0" err="1">
                <a:solidFill>
                  <a:srgbClr val="1F1F1F"/>
                </a:solidFill>
                <a:latin typeface="+mj-lt"/>
                <a:ea typeface="Times New Roman" panose="02020603050405020304" pitchFamily="18" charset="0"/>
                <a:cs typeface="Times New Roman" panose="02020603050405020304" pitchFamily="18" charset="0"/>
              </a:rPr>
              <a:t>depending</a:t>
            </a:r>
            <a:r>
              <a:rPr lang="es-PR" altLang="es-PR" dirty="0">
                <a:solidFill>
                  <a:srgbClr val="1F1F1F"/>
                </a:solidFill>
                <a:latin typeface="+mj-lt"/>
                <a:ea typeface="Times New Roman" panose="02020603050405020304" pitchFamily="18" charset="0"/>
                <a:cs typeface="Times New Roman" panose="02020603050405020304" pitchFamily="18" charset="0"/>
              </a:rPr>
              <a:t> </a:t>
            </a:r>
            <a:r>
              <a:rPr lang="es-PR" altLang="es-PR" dirty="0" err="1">
                <a:solidFill>
                  <a:srgbClr val="1F1F1F"/>
                </a:solidFill>
                <a:latin typeface="+mj-lt"/>
                <a:ea typeface="Times New Roman" panose="02020603050405020304" pitchFamily="18" charset="0"/>
                <a:cs typeface="Times New Roman" panose="02020603050405020304" pitchFamily="18" charset="0"/>
              </a:rPr>
              <a:t>on</a:t>
            </a:r>
            <a:r>
              <a:rPr lang="es-PR" altLang="es-PR" dirty="0">
                <a:solidFill>
                  <a:srgbClr val="1F1F1F"/>
                </a:solidFill>
                <a:latin typeface="+mj-lt"/>
                <a:ea typeface="Times New Roman" panose="02020603050405020304" pitchFamily="18" charset="0"/>
                <a:cs typeface="Times New Roman" panose="02020603050405020304" pitchFamily="18" charset="0"/>
              </a:rPr>
              <a:t> </a:t>
            </a:r>
            <a:r>
              <a:rPr lang="es-PR" altLang="es-PR" dirty="0" err="1">
                <a:solidFill>
                  <a:srgbClr val="1F1F1F"/>
                </a:solidFill>
                <a:latin typeface="+mj-lt"/>
                <a:ea typeface="Times New Roman" panose="02020603050405020304" pitchFamily="18" charset="0"/>
                <a:cs typeface="Times New Roman" panose="02020603050405020304" pitchFamily="18" charset="0"/>
              </a:rPr>
              <a:t>the</a:t>
            </a:r>
            <a:r>
              <a:rPr lang="es-PR" altLang="es-PR" dirty="0">
                <a:solidFill>
                  <a:srgbClr val="1F1F1F"/>
                </a:solidFill>
                <a:latin typeface="+mj-lt"/>
                <a:ea typeface="Times New Roman" panose="02020603050405020304" pitchFamily="18" charset="0"/>
                <a:cs typeface="Times New Roman" panose="02020603050405020304" pitchFamily="18" charset="0"/>
              </a:rPr>
              <a:t> </a:t>
            </a:r>
            <a:r>
              <a:rPr lang="es-PR" altLang="es-PR" dirty="0" err="1">
                <a:solidFill>
                  <a:srgbClr val="1F1F1F"/>
                </a:solidFill>
                <a:latin typeface="+mj-lt"/>
                <a:ea typeface="Times New Roman" panose="02020603050405020304" pitchFamily="18" charset="0"/>
                <a:cs typeface="Times New Roman" panose="02020603050405020304" pitchFamily="18" charset="0"/>
              </a:rPr>
              <a:t>privilege</a:t>
            </a:r>
            <a:r>
              <a:rPr lang="es-PR" altLang="es-PR" dirty="0">
                <a:solidFill>
                  <a:srgbClr val="1F1F1F"/>
                </a:solidFill>
                <a:latin typeface="+mj-lt"/>
                <a:ea typeface="Times New Roman" panose="02020603050405020304" pitchFamily="18" charset="0"/>
                <a:cs typeface="Times New Roman" panose="02020603050405020304" pitchFamily="18" charset="0"/>
              </a:rPr>
              <a:t> and </a:t>
            </a:r>
            <a:r>
              <a:rPr lang="es-PR" altLang="es-PR" dirty="0" err="1">
                <a:solidFill>
                  <a:srgbClr val="1F1F1F"/>
                </a:solidFill>
                <a:latin typeface="+mj-lt"/>
                <a:ea typeface="Times New Roman" panose="02020603050405020304" pitchFamily="18" charset="0"/>
                <a:cs typeface="Times New Roman" panose="02020603050405020304" pitchFamily="18" charset="0"/>
              </a:rPr>
              <a:t>offender’s</a:t>
            </a:r>
            <a:r>
              <a:rPr lang="es-PR" altLang="es-PR" dirty="0">
                <a:solidFill>
                  <a:srgbClr val="1F1F1F"/>
                </a:solidFill>
                <a:latin typeface="+mj-lt"/>
                <a:ea typeface="Times New Roman" panose="02020603050405020304" pitchFamily="18" charset="0"/>
                <a:cs typeface="Times New Roman" panose="02020603050405020304" pitchFamily="18" charset="0"/>
              </a:rPr>
              <a:t> </a:t>
            </a:r>
            <a:r>
              <a:rPr lang="es-PR" altLang="es-PR" dirty="0" err="1">
                <a:solidFill>
                  <a:srgbClr val="1F1F1F"/>
                </a:solidFill>
                <a:latin typeface="+mj-lt"/>
                <a:ea typeface="Times New Roman" panose="02020603050405020304" pitchFamily="18" charset="0"/>
                <a:cs typeface="Times New Roman" panose="02020603050405020304" pitchFamily="18" charset="0"/>
              </a:rPr>
              <a:t>compliance</a:t>
            </a:r>
            <a:r>
              <a:rPr lang="es-PR" altLang="es-PR" dirty="0">
                <a:solidFill>
                  <a:srgbClr val="1F1F1F"/>
                </a:solidFill>
                <a:latin typeface="+mj-lt"/>
                <a:ea typeface="Times New Roman" panose="02020603050405020304" pitchFamily="18" charset="0"/>
                <a:cs typeface="Times New Roman" panose="02020603050405020304" pitchFamily="18" charset="0"/>
              </a:rPr>
              <a:t> </a:t>
            </a:r>
            <a:r>
              <a:rPr lang="es-PR" altLang="es-PR" dirty="0" err="1">
                <a:solidFill>
                  <a:srgbClr val="1F1F1F"/>
                </a:solidFill>
                <a:latin typeface="+mj-lt"/>
                <a:ea typeface="Times New Roman" panose="02020603050405020304" pitchFamily="18" charset="0"/>
                <a:cs typeface="Times New Roman" panose="02020603050405020304" pitchFamily="18" charset="0"/>
              </a:rPr>
              <a:t>with</a:t>
            </a:r>
            <a:r>
              <a:rPr lang="es-PR" altLang="es-PR" dirty="0">
                <a:solidFill>
                  <a:srgbClr val="1F1F1F"/>
                </a:solidFill>
                <a:latin typeface="+mj-lt"/>
                <a:ea typeface="Times New Roman" panose="02020603050405020304" pitchFamily="18" charset="0"/>
                <a:cs typeface="Times New Roman" panose="02020603050405020304" pitchFamily="18" charset="0"/>
              </a:rPr>
              <a:t> </a:t>
            </a:r>
            <a:r>
              <a:rPr lang="es-PR" altLang="es-PR" dirty="0" err="1">
                <a:solidFill>
                  <a:srgbClr val="1F1F1F"/>
                </a:solidFill>
                <a:latin typeface="+mj-lt"/>
                <a:ea typeface="Times New Roman" panose="02020603050405020304" pitchFamily="18" charset="0"/>
                <a:cs typeface="Times New Roman" panose="02020603050405020304" pitchFamily="18" charset="0"/>
              </a:rPr>
              <a:t>the</a:t>
            </a:r>
            <a:r>
              <a:rPr lang="es-PR" altLang="es-PR" dirty="0">
                <a:solidFill>
                  <a:srgbClr val="1F1F1F"/>
                </a:solidFill>
                <a:latin typeface="+mj-lt"/>
                <a:ea typeface="Times New Roman" panose="02020603050405020304" pitchFamily="18" charset="0"/>
                <a:cs typeface="Times New Roman" panose="02020603050405020304" pitchFamily="18" charset="0"/>
              </a:rPr>
              <a:t> </a:t>
            </a:r>
            <a:r>
              <a:rPr lang="es-PR" altLang="es-PR" dirty="0" err="1">
                <a:solidFill>
                  <a:srgbClr val="1F1F1F"/>
                </a:solidFill>
                <a:latin typeface="+mj-lt"/>
                <a:ea typeface="Times New Roman" panose="02020603050405020304" pitchFamily="18" charset="0"/>
                <a:cs typeface="Times New Roman" panose="02020603050405020304" pitchFamily="18" charset="0"/>
              </a:rPr>
              <a:t>conditions</a:t>
            </a:r>
            <a:r>
              <a:rPr lang="es-PR" altLang="es-PR" dirty="0">
                <a:solidFill>
                  <a:srgbClr val="1F1F1F"/>
                </a:solidFill>
                <a:latin typeface="+mj-lt"/>
                <a:ea typeface="Times New Roman" panose="02020603050405020304" pitchFamily="18" charset="0"/>
                <a:cs typeface="Times New Roman" panose="02020603050405020304" pitchFamily="18" charset="0"/>
              </a:rPr>
              <a:t> </a:t>
            </a:r>
            <a:r>
              <a:rPr lang="es-PR" altLang="es-PR" dirty="0" err="1">
                <a:solidFill>
                  <a:srgbClr val="1F1F1F"/>
                </a:solidFill>
                <a:latin typeface="+mj-lt"/>
                <a:ea typeface="Times New Roman" panose="02020603050405020304" pitchFamily="18" charset="0"/>
                <a:cs typeface="Times New Roman" panose="02020603050405020304" pitchFamily="18" charset="0"/>
              </a:rPr>
              <a:t>imposed</a:t>
            </a:r>
            <a:r>
              <a:rPr lang="es-PR" altLang="es-PR" dirty="0">
                <a:solidFill>
                  <a:srgbClr val="1F1F1F"/>
                </a:solidFill>
                <a:latin typeface="+mj-lt"/>
                <a:ea typeface="Times New Roman" panose="02020603050405020304" pitchFamily="18" charset="0"/>
                <a:cs typeface="Times New Roman" panose="02020603050405020304" pitchFamily="18" charset="0"/>
              </a:rPr>
              <a:t>.</a:t>
            </a:r>
            <a:endParaRPr lang="es-PR" dirty="0">
              <a:latin typeface="+mj-lt"/>
            </a:endParaRPr>
          </a:p>
        </p:txBody>
      </p:sp>
      <p:sp>
        <p:nvSpPr>
          <p:cNvPr id="7" name="Rectangle 4"/>
          <p:cNvSpPr>
            <a:spLocks noChangeArrowheads="1"/>
          </p:cNvSpPr>
          <p:nvPr/>
        </p:nvSpPr>
        <p:spPr bwMode="auto">
          <a:xfrm>
            <a:off x="0" y="90101"/>
            <a:ext cx="65" cy="27699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s-PR" altLang="es-P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749282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PR" sz="2400" dirty="0" err="1"/>
              <a:t>Release</a:t>
            </a:r>
            <a:r>
              <a:rPr lang="es-PR" sz="2400" dirty="0"/>
              <a:t> and </a:t>
            </a:r>
            <a:r>
              <a:rPr lang="es-PR" sz="2400" dirty="0" err="1"/>
              <a:t>Reintegration</a:t>
            </a:r>
            <a:r>
              <a:rPr lang="es-PR" sz="2400" dirty="0"/>
              <a:t> Plan</a:t>
            </a:r>
            <a:br>
              <a:rPr lang="es-PR" dirty="0"/>
            </a:br>
            <a:endParaRPr lang="es-PR" dirty="0"/>
          </a:p>
        </p:txBody>
      </p:sp>
      <p:sp>
        <p:nvSpPr>
          <p:cNvPr id="3" name="Content Placeholder 2"/>
          <p:cNvSpPr>
            <a:spLocks noGrp="1"/>
          </p:cNvSpPr>
          <p:nvPr>
            <p:ph idx="1"/>
          </p:nvPr>
        </p:nvSpPr>
        <p:spPr/>
        <p:txBody>
          <a:bodyPr>
            <a:normAutofit/>
          </a:bodyPr>
          <a:lstStyle/>
          <a:p>
            <a:pPr algn="just"/>
            <a:r>
              <a:rPr lang="es-PR" sz="2000" dirty="0" err="1"/>
              <a:t>The</a:t>
            </a:r>
            <a:r>
              <a:rPr lang="es-PR" sz="2000" dirty="0"/>
              <a:t> Bureau of </a:t>
            </a:r>
            <a:r>
              <a:rPr lang="es-PR" sz="2000" dirty="0" err="1"/>
              <a:t>Correctional</a:t>
            </a:r>
            <a:r>
              <a:rPr lang="es-PR" sz="2000" dirty="0"/>
              <a:t> </a:t>
            </a:r>
            <a:r>
              <a:rPr lang="es-PR" sz="2000" dirty="0" err="1"/>
              <a:t>Institutions</a:t>
            </a:r>
            <a:r>
              <a:rPr lang="es-PR" sz="2000" dirty="0"/>
              <a:t> </a:t>
            </a:r>
            <a:r>
              <a:rPr lang="es-PR" sz="2000" dirty="0" err="1"/>
              <a:t>which</a:t>
            </a:r>
            <a:r>
              <a:rPr lang="es-PR" sz="2000" dirty="0"/>
              <a:t> </a:t>
            </a:r>
            <a:r>
              <a:rPr lang="es-PR" sz="2000" dirty="0" err="1"/>
              <a:t>is</a:t>
            </a:r>
            <a:r>
              <a:rPr lang="es-PR" sz="2000" dirty="0"/>
              <a:t> </a:t>
            </a:r>
            <a:r>
              <a:rPr lang="es-PR" sz="2000" dirty="0" err="1"/>
              <a:t>part</a:t>
            </a:r>
            <a:r>
              <a:rPr lang="es-PR" sz="2000" dirty="0"/>
              <a:t> of </a:t>
            </a:r>
            <a:r>
              <a:rPr lang="es-PR" sz="2000" dirty="0" err="1"/>
              <a:t>the</a:t>
            </a:r>
            <a:r>
              <a:rPr lang="es-PR" sz="2000" dirty="0"/>
              <a:t> </a:t>
            </a:r>
            <a:r>
              <a:rPr lang="es-PR" sz="2000" dirty="0" err="1"/>
              <a:t>Programs</a:t>
            </a:r>
            <a:r>
              <a:rPr lang="es-PR" sz="2000" dirty="0"/>
              <a:t> and </a:t>
            </a:r>
            <a:r>
              <a:rPr lang="es-PR" sz="2000" dirty="0" err="1"/>
              <a:t>Services</a:t>
            </a:r>
            <a:r>
              <a:rPr lang="es-PR" sz="2000" dirty="0"/>
              <a:t> </a:t>
            </a:r>
            <a:r>
              <a:rPr lang="es-PR" sz="2000" dirty="0" err="1"/>
              <a:t>Secretariat</a:t>
            </a:r>
            <a:r>
              <a:rPr lang="es-PR" sz="2000" dirty="0"/>
              <a:t>, </a:t>
            </a:r>
            <a:r>
              <a:rPr lang="es-PR" sz="2000" dirty="0" err="1"/>
              <a:t>addressed</a:t>
            </a:r>
            <a:r>
              <a:rPr lang="es-PR" sz="2000" dirty="0"/>
              <a:t> </a:t>
            </a:r>
            <a:r>
              <a:rPr lang="es-PR" sz="2000" dirty="0" err="1"/>
              <a:t>the</a:t>
            </a:r>
            <a:r>
              <a:rPr lang="es-PR" sz="2000" dirty="0"/>
              <a:t> </a:t>
            </a:r>
            <a:r>
              <a:rPr lang="es-PR" sz="2000" dirty="0" err="1"/>
              <a:t>needs</a:t>
            </a:r>
            <a:r>
              <a:rPr lang="es-PR" sz="2000" dirty="0"/>
              <a:t> of </a:t>
            </a:r>
            <a:r>
              <a:rPr lang="es-PR" sz="2000" dirty="0" err="1"/>
              <a:t>the</a:t>
            </a:r>
            <a:r>
              <a:rPr lang="es-PR" sz="2000" dirty="0"/>
              <a:t> </a:t>
            </a:r>
            <a:r>
              <a:rPr lang="es-PR" sz="2000" dirty="0" err="1"/>
              <a:t>correctional</a:t>
            </a:r>
            <a:r>
              <a:rPr lang="es-PR" sz="2000" dirty="0"/>
              <a:t> </a:t>
            </a:r>
            <a:r>
              <a:rPr lang="es-PR" sz="2000" dirty="0" err="1"/>
              <a:t>population</a:t>
            </a:r>
            <a:r>
              <a:rPr lang="es-PR" sz="2000" dirty="0"/>
              <a:t> in </a:t>
            </a:r>
            <a:r>
              <a:rPr lang="es-PR" sz="2000" dirty="0" err="1"/>
              <a:t>collaboration</a:t>
            </a:r>
            <a:r>
              <a:rPr lang="es-PR" sz="2000" dirty="0"/>
              <a:t> </a:t>
            </a:r>
            <a:r>
              <a:rPr lang="es-PR" sz="2000" dirty="0" err="1"/>
              <a:t>with</a:t>
            </a:r>
            <a:r>
              <a:rPr lang="es-PR" sz="2000" dirty="0"/>
              <a:t> </a:t>
            </a:r>
            <a:r>
              <a:rPr lang="es-PR" sz="2000" dirty="0" err="1"/>
              <a:t>those</a:t>
            </a:r>
            <a:r>
              <a:rPr lang="es-PR" sz="2000" dirty="0"/>
              <a:t> </a:t>
            </a:r>
            <a:r>
              <a:rPr lang="es-PR" sz="2000" dirty="0" err="1"/>
              <a:t>entities</a:t>
            </a:r>
            <a:r>
              <a:rPr lang="es-PR" sz="2000" dirty="0"/>
              <a:t> </a:t>
            </a:r>
            <a:r>
              <a:rPr lang="es-PR" sz="2000" dirty="0" err="1"/>
              <a:t>deemed</a:t>
            </a:r>
            <a:r>
              <a:rPr lang="es-PR" sz="2000" dirty="0"/>
              <a:t> </a:t>
            </a:r>
            <a:r>
              <a:rPr lang="es-PR" sz="2000" dirty="0" err="1"/>
              <a:t>pertinent</a:t>
            </a:r>
            <a:r>
              <a:rPr lang="es-PR" sz="2000" dirty="0"/>
              <a:t> </a:t>
            </a:r>
            <a:r>
              <a:rPr lang="es-PR" sz="2000" dirty="0" err="1"/>
              <a:t>by</a:t>
            </a:r>
            <a:r>
              <a:rPr lang="es-PR" sz="2000" dirty="0"/>
              <a:t> </a:t>
            </a:r>
            <a:r>
              <a:rPr lang="es-PR" sz="2000" dirty="0" err="1"/>
              <a:t>the</a:t>
            </a:r>
            <a:r>
              <a:rPr lang="es-PR" sz="2000" dirty="0"/>
              <a:t> </a:t>
            </a:r>
            <a:r>
              <a:rPr lang="es-PR" sz="2000" dirty="0" err="1"/>
              <a:t>Department</a:t>
            </a:r>
            <a:r>
              <a:rPr lang="es-PR" sz="2000" dirty="0"/>
              <a:t> of </a:t>
            </a:r>
            <a:r>
              <a:rPr lang="es-PR" sz="2000" dirty="0" err="1"/>
              <a:t>Corrections</a:t>
            </a:r>
            <a:r>
              <a:rPr lang="es-PR" sz="2000" dirty="0"/>
              <a:t> (DOC) </a:t>
            </a:r>
            <a:r>
              <a:rPr lang="es-PR" sz="2000" dirty="0" err="1"/>
              <a:t>with</a:t>
            </a:r>
            <a:r>
              <a:rPr lang="es-PR" sz="2000" dirty="0"/>
              <a:t> </a:t>
            </a:r>
            <a:r>
              <a:rPr lang="es-PR" sz="2000" dirty="0" err="1"/>
              <a:t>the</a:t>
            </a:r>
            <a:r>
              <a:rPr lang="es-PR" sz="2000" dirty="0"/>
              <a:t> </a:t>
            </a:r>
            <a:r>
              <a:rPr lang="es-PR" sz="2000" dirty="0" err="1"/>
              <a:t>purpose</a:t>
            </a:r>
            <a:r>
              <a:rPr lang="es-PR" sz="2000" dirty="0"/>
              <a:t> of </a:t>
            </a:r>
            <a:r>
              <a:rPr lang="es-PR" sz="2000" dirty="0" err="1"/>
              <a:t>creating</a:t>
            </a:r>
            <a:r>
              <a:rPr lang="es-PR" sz="2000" dirty="0"/>
              <a:t> a </a:t>
            </a:r>
            <a:r>
              <a:rPr lang="es-PR" sz="2000" dirty="0" err="1"/>
              <a:t>release</a:t>
            </a:r>
            <a:r>
              <a:rPr lang="es-PR" sz="2000" dirty="0"/>
              <a:t> plan </a:t>
            </a:r>
            <a:r>
              <a:rPr lang="es-PR" sz="2000" dirty="0" err="1"/>
              <a:t>for</a:t>
            </a:r>
            <a:r>
              <a:rPr lang="es-PR" sz="2000" dirty="0"/>
              <a:t> </a:t>
            </a:r>
            <a:r>
              <a:rPr lang="es-PR" sz="2000" dirty="0" err="1"/>
              <a:t>those</a:t>
            </a:r>
            <a:r>
              <a:rPr lang="es-PR" sz="2000" dirty="0"/>
              <a:t> </a:t>
            </a:r>
            <a:r>
              <a:rPr lang="es-PR" sz="2000" dirty="0" err="1"/>
              <a:t>inmates</a:t>
            </a:r>
            <a:r>
              <a:rPr lang="es-PR" sz="2000" dirty="0"/>
              <a:t> </a:t>
            </a:r>
            <a:r>
              <a:rPr lang="es-PR" sz="2000" dirty="0" err="1"/>
              <a:t>that</a:t>
            </a:r>
            <a:r>
              <a:rPr lang="es-PR" sz="2000" dirty="0"/>
              <a:t> </a:t>
            </a:r>
            <a:r>
              <a:rPr lang="es-PR" sz="2000" dirty="0" err="1"/>
              <a:t>will</a:t>
            </a:r>
            <a:r>
              <a:rPr lang="es-PR" sz="2000" dirty="0"/>
              <a:t> </a:t>
            </a:r>
            <a:r>
              <a:rPr lang="es-PR" sz="2000" dirty="0" err="1"/>
              <a:t>fulfill</a:t>
            </a:r>
            <a:r>
              <a:rPr lang="es-PR" sz="2000" dirty="0"/>
              <a:t> </a:t>
            </a:r>
            <a:r>
              <a:rPr lang="es-PR" sz="2000" dirty="0" err="1"/>
              <a:t>their</a:t>
            </a:r>
            <a:r>
              <a:rPr lang="es-PR" sz="2000" dirty="0"/>
              <a:t> </a:t>
            </a:r>
            <a:r>
              <a:rPr lang="es-PR" sz="2000" dirty="0" err="1"/>
              <a:t>sentence</a:t>
            </a:r>
            <a:r>
              <a:rPr lang="es-PR" sz="2000" dirty="0"/>
              <a:t> in </a:t>
            </a:r>
            <a:r>
              <a:rPr lang="es-PR" sz="2000" dirty="0" err="1"/>
              <a:t>the</a:t>
            </a:r>
            <a:r>
              <a:rPr lang="es-PR" sz="2000" dirty="0"/>
              <a:t> </a:t>
            </a:r>
            <a:r>
              <a:rPr lang="es-PR" sz="2000" dirty="0" err="1"/>
              <a:t>next</a:t>
            </a:r>
            <a:r>
              <a:rPr lang="es-PR" sz="2000" dirty="0"/>
              <a:t> 180 </a:t>
            </a:r>
            <a:r>
              <a:rPr lang="es-PR" sz="2000" dirty="0" err="1"/>
              <a:t>days</a:t>
            </a:r>
            <a:r>
              <a:rPr lang="es-PR" sz="2000" dirty="0"/>
              <a:t> </a:t>
            </a:r>
            <a:r>
              <a:rPr lang="es-PR" sz="2000" dirty="0" err="1"/>
              <a:t>or</a:t>
            </a:r>
            <a:r>
              <a:rPr lang="es-PR" sz="2000" dirty="0"/>
              <a:t> </a:t>
            </a:r>
            <a:r>
              <a:rPr lang="es-PR" sz="2000" dirty="0" err="1"/>
              <a:t>less</a:t>
            </a:r>
            <a:r>
              <a:rPr lang="es-PR" sz="2000" dirty="0"/>
              <a:t>. </a:t>
            </a:r>
            <a:r>
              <a:rPr lang="es-PR" sz="2000" dirty="0" err="1"/>
              <a:t>This</a:t>
            </a:r>
            <a:r>
              <a:rPr lang="es-PR" sz="2000" dirty="0"/>
              <a:t> plan </a:t>
            </a:r>
            <a:r>
              <a:rPr lang="es-PR" sz="2000" dirty="0" err="1"/>
              <a:t>will</a:t>
            </a:r>
            <a:r>
              <a:rPr lang="es-PR" sz="2000" dirty="0"/>
              <a:t> </a:t>
            </a:r>
            <a:r>
              <a:rPr lang="es-PR" sz="2000" dirty="0" err="1"/>
              <a:t>include</a:t>
            </a:r>
            <a:r>
              <a:rPr lang="es-PR" sz="2000" dirty="0"/>
              <a:t> </a:t>
            </a:r>
            <a:r>
              <a:rPr lang="es-PR" sz="2000" dirty="0" err="1"/>
              <a:t>referrals</a:t>
            </a:r>
            <a:r>
              <a:rPr lang="es-PR" sz="2000" dirty="0"/>
              <a:t> to </a:t>
            </a:r>
            <a:r>
              <a:rPr lang="es-PR" sz="2000" dirty="0" err="1"/>
              <a:t>government</a:t>
            </a:r>
            <a:r>
              <a:rPr lang="es-PR" sz="2000" dirty="0"/>
              <a:t> agencies, </a:t>
            </a:r>
            <a:r>
              <a:rPr lang="es-PR" sz="2000" dirty="0" err="1"/>
              <a:t>community</a:t>
            </a:r>
            <a:r>
              <a:rPr lang="es-PR" sz="2000" dirty="0"/>
              <a:t> </a:t>
            </a:r>
            <a:r>
              <a:rPr lang="es-PR" sz="2000" dirty="0" err="1"/>
              <a:t>organizations</a:t>
            </a:r>
            <a:r>
              <a:rPr lang="es-PR" sz="2000" dirty="0"/>
              <a:t> and </a:t>
            </a:r>
            <a:r>
              <a:rPr lang="es-PR" sz="2000" dirty="0" err="1"/>
              <a:t>the</a:t>
            </a:r>
            <a:r>
              <a:rPr lang="es-PR" sz="2000" dirty="0"/>
              <a:t> </a:t>
            </a:r>
            <a:r>
              <a:rPr lang="es-PR" sz="2000" dirty="0" err="1"/>
              <a:t>necessary</a:t>
            </a:r>
            <a:r>
              <a:rPr lang="es-PR" sz="2000" dirty="0"/>
              <a:t> </a:t>
            </a:r>
            <a:r>
              <a:rPr lang="es-PR" sz="2000" dirty="0" err="1"/>
              <a:t>information</a:t>
            </a:r>
            <a:r>
              <a:rPr lang="es-PR" sz="2000" dirty="0"/>
              <a:t> and </a:t>
            </a:r>
            <a:r>
              <a:rPr lang="es-PR" sz="2000" dirty="0" err="1"/>
              <a:t>guidance</a:t>
            </a:r>
            <a:r>
              <a:rPr lang="es-PR" sz="2000" dirty="0"/>
              <a:t> to </a:t>
            </a:r>
            <a:r>
              <a:rPr lang="es-PR" sz="2000" dirty="0" err="1"/>
              <a:t>assist</a:t>
            </a:r>
            <a:r>
              <a:rPr lang="es-PR" sz="2000" dirty="0"/>
              <a:t> </a:t>
            </a:r>
            <a:r>
              <a:rPr lang="es-PR" sz="2000" dirty="0" err="1"/>
              <a:t>them</a:t>
            </a:r>
            <a:r>
              <a:rPr lang="es-PR" sz="2000" dirty="0"/>
              <a:t> in </a:t>
            </a:r>
            <a:r>
              <a:rPr lang="es-PR" sz="2000" dirty="0" err="1"/>
              <a:t>their</a:t>
            </a:r>
            <a:r>
              <a:rPr lang="es-PR" sz="2000" dirty="0"/>
              <a:t> </a:t>
            </a:r>
            <a:r>
              <a:rPr lang="es-PR" sz="2000" dirty="0" err="1"/>
              <a:t>successful</a:t>
            </a:r>
            <a:r>
              <a:rPr lang="es-PR" sz="2000" dirty="0"/>
              <a:t> </a:t>
            </a:r>
            <a:r>
              <a:rPr lang="es-PR" sz="2000" dirty="0" err="1"/>
              <a:t>reintegration</a:t>
            </a:r>
            <a:r>
              <a:rPr lang="es-PR" sz="2000" dirty="0"/>
              <a:t>.</a:t>
            </a:r>
          </a:p>
          <a:p>
            <a:pPr algn="just"/>
            <a:endParaRPr lang="es-PR" sz="2000" dirty="0"/>
          </a:p>
        </p:txBody>
      </p:sp>
    </p:spTree>
    <p:extLst>
      <p:ext uri="{BB962C8B-B14F-4D97-AF65-F5344CB8AC3E}">
        <p14:creationId xmlns:p14="http://schemas.microsoft.com/office/powerpoint/2010/main" val="15362871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700" dirty="0"/>
              <a:t>The procedure to maximize these services are the following:  </a:t>
            </a:r>
            <a:br>
              <a:rPr lang="es-PR" dirty="0"/>
            </a:br>
            <a:endParaRPr lang="es-PR" dirty="0"/>
          </a:p>
        </p:txBody>
      </p:sp>
      <p:sp>
        <p:nvSpPr>
          <p:cNvPr id="3" name="Content Placeholder 2"/>
          <p:cNvSpPr>
            <a:spLocks noGrp="1"/>
          </p:cNvSpPr>
          <p:nvPr>
            <p:ph idx="1"/>
          </p:nvPr>
        </p:nvSpPr>
        <p:spPr/>
        <p:txBody>
          <a:bodyPr/>
          <a:lstStyle/>
          <a:p>
            <a:pPr algn="just"/>
            <a:r>
              <a:rPr lang="en-US" dirty="0"/>
              <a:t>A list of those inmates that will complete their sentence in 180 days is sent by the Records office to the case managers of the correctional facilities with the purpose of exploring the needs and challenges they might be facing once released from prison.  This will include a referral to the </a:t>
            </a:r>
            <a:r>
              <a:rPr lang="es-PR" dirty="0" err="1"/>
              <a:t>Release</a:t>
            </a:r>
            <a:r>
              <a:rPr lang="es-PR" dirty="0"/>
              <a:t> and </a:t>
            </a:r>
            <a:r>
              <a:rPr lang="es-PR" dirty="0" err="1"/>
              <a:t>Reintegration</a:t>
            </a:r>
            <a:r>
              <a:rPr lang="es-PR" dirty="0"/>
              <a:t> Plan office.</a:t>
            </a:r>
          </a:p>
          <a:p>
            <a:pPr algn="just"/>
            <a:endParaRPr lang="es-PR" dirty="0"/>
          </a:p>
        </p:txBody>
      </p:sp>
    </p:spTree>
    <p:extLst>
      <p:ext uri="{BB962C8B-B14F-4D97-AF65-F5344CB8AC3E}">
        <p14:creationId xmlns:p14="http://schemas.microsoft.com/office/powerpoint/2010/main" val="8983866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s-PR"/>
          </a:p>
        </p:txBody>
      </p:sp>
      <p:sp>
        <p:nvSpPr>
          <p:cNvPr id="3" name="Content Placeholder 2"/>
          <p:cNvSpPr>
            <a:spLocks noGrp="1"/>
          </p:cNvSpPr>
          <p:nvPr>
            <p:ph idx="1"/>
          </p:nvPr>
        </p:nvSpPr>
        <p:spPr/>
        <p:txBody>
          <a:bodyPr/>
          <a:lstStyle/>
          <a:p>
            <a:r>
              <a:rPr lang="es-PR" dirty="0" err="1"/>
              <a:t>The</a:t>
            </a:r>
            <a:r>
              <a:rPr lang="es-PR" dirty="0"/>
              <a:t> </a:t>
            </a:r>
            <a:r>
              <a:rPr lang="es-PR" dirty="0" err="1"/>
              <a:t>referral</a:t>
            </a:r>
            <a:r>
              <a:rPr lang="es-PR" dirty="0"/>
              <a:t> </a:t>
            </a:r>
            <a:r>
              <a:rPr lang="es-PR" dirty="0" err="1"/>
              <a:t>is</a:t>
            </a:r>
            <a:r>
              <a:rPr lang="es-PR" dirty="0"/>
              <a:t> </a:t>
            </a:r>
            <a:r>
              <a:rPr lang="es-PR" dirty="0" err="1"/>
              <a:t>evaluated</a:t>
            </a:r>
            <a:r>
              <a:rPr lang="es-PR" dirty="0"/>
              <a:t> and </a:t>
            </a:r>
            <a:r>
              <a:rPr lang="es-PR" dirty="0" err="1"/>
              <a:t>addressed</a:t>
            </a:r>
            <a:r>
              <a:rPr lang="es-PR" dirty="0"/>
              <a:t> </a:t>
            </a:r>
            <a:r>
              <a:rPr lang="es-PR" dirty="0" err="1"/>
              <a:t>according</a:t>
            </a:r>
            <a:r>
              <a:rPr lang="es-PR" dirty="0"/>
              <a:t> to </a:t>
            </a:r>
            <a:r>
              <a:rPr lang="es-PR" dirty="0" err="1"/>
              <a:t>the</a:t>
            </a:r>
            <a:r>
              <a:rPr lang="es-PR" dirty="0"/>
              <a:t> </a:t>
            </a:r>
            <a:r>
              <a:rPr lang="es-PR" dirty="0" err="1"/>
              <a:t>identified</a:t>
            </a:r>
            <a:r>
              <a:rPr lang="es-PR" dirty="0"/>
              <a:t> </a:t>
            </a:r>
            <a:r>
              <a:rPr lang="es-PR" dirty="0" err="1"/>
              <a:t>needs</a:t>
            </a:r>
            <a:r>
              <a:rPr lang="es-PR" dirty="0"/>
              <a:t> </a:t>
            </a:r>
            <a:r>
              <a:rPr lang="es-PR" altLang="es-PR" dirty="0" err="1">
                <a:solidFill>
                  <a:srgbClr val="1F1F1F"/>
                </a:solidFill>
                <a:latin typeface="+mj-lt"/>
                <a:ea typeface="Times New Roman" panose="02020603050405020304" pitchFamily="18" charset="0"/>
                <a:cs typeface="Times New Roman" panose="02020603050405020304" pitchFamily="18" charset="0"/>
              </a:rPr>
              <a:t>with</a:t>
            </a:r>
            <a:r>
              <a:rPr lang="es-PR" altLang="es-PR" dirty="0">
                <a:solidFill>
                  <a:srgbClr val="1F1F1F"/>
                </a:solidFill>
                <a:latin typeface="+mj-lt"/>
                <a:ea typeface="Times New Roman" panose="02020603050405020304" pitchFamily="18" charset="0"/>
                <a:cs typeface="Times New Roman" panose="02020603050405020304" pitchFamily="18" charset="0"/>
              </a:rPr>
              <a:t> </a:t>
            </a:r>
            <a:r>
              <a:rPr lang="es-PR" altLang="es-PR" dirty="0" err="1">
                <a:solidFill>
                  <a:srgbClr val="1F1F1F"/>
                </a:solidFill>
                <a:latin typeface="+mj-lt"/>
                <a:ea typeface="Times New Roman" panose="02020603050405020304" pitchFamily="18" charset="0"/>
                <a:cs typeface="Times New Roman" panose="02020603050405020304" pitchFamily="18" charset="0"/>
              </a:rPr>
              <a:t>the</a:t>
            </a:r>
            <a:r>
              <a:rPr lang="es-PR" altLang="es-PR" dirty="0">
                <a:solidFill>
                  <a:srgbClr val="1F1F1F"/>
                </a:solidFill>
                <a:latin typeface="+mj-lt"/>
                <a:ea typeface="Times New Roman" panose="02020603050405020304" pitchFamily="18" charset="0"/>
                <a:cs typeface="Times New Roman" panose="02020603050405020304" pitchFamily="18" charset="0"/>
              </a:rPr>
              <a:t> agencies </a:t>
            </a:r>
            <a:r>
              <a:rPr lang="es-PR" altLang="es-PR" dirty="0" err="1">
                <a:solidFill>
                  <a:srgbClr val="1F1F1F"/>
                </a:solidFill>
                <a:latin typeface="+mj-lt"/>
                <a:ea typeface="Times New Roman" panose="02020603050405020304" pitchFamily="18" charset="0"/>
                <a:cs typeface="Times New Roman" panose="02020603050405020304" pitchFamily="18" charset="0"/>
              </a:rPr>
              <a:t>that</a:t>
            </a:r>
            <a:r>
              <a:rPr lang="es-PR" altLang="es-PR" dirty="0">
                <a:solidFill>
                  <a:srgbClr val="1F1F1F"/>
                </a:solidFill>
                <a:latin typeface="+mj-lt"/>
                <a:ea typeface="Times New Roman" panose="02020603050405020304" pitchFamily="18" charset="0"/>
                <a:cs typeface="Times New Roman" panose="02020603050405020304" pitchFamily="18" charset="0"/>
              </a:rPr>
              <a:t> </a:t>
            </a:r>
            <a:r>
              <a:rPr lang="es-PR" altLang="es-PR" dirty="0" err="1">
                <a:solidFill>
                  <a:srgbClr val="1F1F1F"/>
                </a:solidFill>
                <a:latin typeface="+mj-lt"/>
                <a:ea typeface="Times New Roman" panose="02020603050405020304" pitchFamily="18" charset="0"/>
                <a:cs typeface="Times New Roman" panose="02020603050405020304" pitchFamily="18" charset="0"/>
              </a:rPr>
              <a:t>the</a:t>
            </a:r>
            <a:r>
              <a:rPr lang="es-PR" altLang="es-PR" dirty="0">
                <a:solidFill>
                  <a:srgbClr val="1F1F1F"/>
                </a:solidFill>
                <a:latin typeface="+mj-lt"/>
                <a:ea typeface="Times New Roman" panose="02020603050405020304" pitchFamily="18" charset="0"/>
                <a:cs typeface="Times New Roman" panose="02020603050405020304" pitchFamily="18" charset="0"/>
              </a:rPr>
              <a:t> DOC has </a:t>
            </a:r>
            <a:r>
              <a:rPr lang="es-PR" altLang="es-PR" dirty="0" err="1">
                <a:solidFill>
                  <a:srgbClr val="1F1F1F"/>
                </a:solidFill>
                <a:latin typeface="+mj-lt"/>
                <a:ea typeface="Times New Roman" panose="02020603050405020304" pitchFamily="18" charset="0"/>
                <a:cs typeface="Times New Roman" panose="02020603050405020304" pitchFamily="18" charset="0"/>
              </a:rPr>
              <a:t>collaborative</a:t>
            </a:r>
            <a:r>
              <a:rPr lang="es-PR" altLang="es-PR" dirty="0">
                <a:solidFill>
                  <a:srgbClr val="1F1F1F"/>
                </a:solidFill>
                <a:latin typeface="+mj-lt"/>
                <a:ea typeface="Times New Roman" panose="02020603050405020304" pitchFamily="18" charset="0"/>
                <a:cs typeface="Times New Roman" panose="02020603050405020304" pitchFamily="18" charset="0"/>
              </a:rPr>
              <a:t> </a:t>
            </a:r>
            <a:r>
              <a:rPr lang="es-PR" altLang="es-PR" dirty="0" err="1">
                <a:solidFill>
                  <a:srgbClr val="1F1F1F"/>
                </a:solidFill>
                <a:latin typeface="+mj-lt"/>
                <a:ea typeface="Times New Roman" panose="02020603050405020304" pitchFamily="18" charset="0"/>
                <a:cs typeface="Times New Roman" panose="02020603050405020304" pitchFamily="18" charset="0"/>
              </a:rPr>
              <a:t>agreements</a:t>
            </a:r>
            <a:r>
              <a:rPr lang="es-PR" altLang="es-PR" dirty="0">
                <a:solidFill>
                  <a:srgbClr val="1F1F1F"/>
                </a:solidFill>
                <a:latin typeface="+mj-lt"/>
                <a:ea typeface="Times New Roman" panose="02020603050405020304" pitchFamily="18" charset="0"/>
                <a:cs typeface="Times New Roman" panose="02020603050405020304" pitchFamily="18" charset="0"/>
              </a:rPr>
              <a:t>.</a:t>
            </a:r>
          </a:p>
          <a:p>
            <a:r>
              <a:rPr lang="en-US" dirty="0">
                <a:latin typeface="+mj-lt"/>
              </a:rPr>
              <a:t>These are:</a:t>
            </a:r>
          </a:p>
          <a:p>
            <a:r>
              <a:rPr lang="es-PR" dirty="0"/>
              <a:t> </a:t>
            </a:r>
            <a:r>
              <a:rPr lang="es-PR" b="1" dirty="0" err="1"/>
              <a:t>Guarabí</a:t>
            </a:r>
            <a:r>
              <a:rPr lang="es-PR" b="1" dirty="0"/>
              <a:t> </a:t>
            </a:r>
            <a:r>
              <a:rPr lang="es-PR" dirty="0" err="1"/>
              <a:t>with</a:t>
            </a:r>
            <a:r>
              <a:rPr lang="es-PR" dirty="0"/>
              <a:t> </a:t>
            </a:r>
            <a:r>
              <a:rPr lang="es-PR" dirty="0" err="1"/>
              <a:t>its</a:t>
            </a:r>
            <a:r>
              <a:rPr lang="es-PR" dirty="0"/>
              <a:t> Caribe Project – </a:t>
            </a:r>
            <a:r>
              <a:rPr lang="es-PR" dirty="0" err="1"/>
              <a:t>This</a:t>
            </a:r>
            <a:r>
              <a:rPr lang="es-PR" dirty="0"/>
              <a:t> </a:t>
            </a:r>
            <a:r>
              <a:rPr lang="es-PR" dirty="0" err="1"/>
              <a:t>project</a:t>
            </a:r>
            <a:r>
              <a:rPr lang="es-PR" dirty="0"/>
              <a:t> </a:t>
            </a:r>
            <a:r>
              <a:rPr lang="es-PR" dirty="0" err="1"/>
              <a:t>provides</a:t>
            </a:r>
            <a:r>
              <a:rPr lang="es-PR" dirty="0"/>
              <a:t> </a:t>
            </a:r>
            <a:r>
              <a:rPr lang="es-PR" dirty="0" err="1"/>
              <a:t>psychological</a:t>
            </a:r>
            <a:r>
              <a:rPr lang="es-PR" dirty="0"/>
              <a:t> </a:t>
            </a:r>
            <a:r>
              <a:rPr lang="es-PR" dirty="0" err="1"/>
              <a:t>services</a:t>
            </a:r>
            <a:r>
              <a:rPr lang="es-PR" dirty="0"/>
              <a:t>, case </a:t>
            </a:r>
            <a:r>
              <a:rPr lang="es-PR" dirty="0" err="1"/>
              <a:t>management</a:t>
            </a:r>
            <a:r>
              <a:rPr lang="es-PR" dirty="0"/>
              <a:t>, </a:t>
            </a:r>
            <a:r>
              <a:rPr lang="es-PR" dirty="0" err="1"/>
              <a:t>clinical</a:t>
            </a:r>
            <a:r>
              <a:rPr lang="es-PR" dirty="0"/>
              <a:t> social </a:t>
            </a:r>
            <a:r>
              <a:rPr lang="es-PR" dirty="0" err="1"/>
              <a:t>work</a:t>
            </a:r>
            <a:r>
              <a:rPr lang="es-PR" dirty="0"/>
              <a:t>, </a:t>
            </a:r>
            <a:r>
              <a:rPr lang="es-PR" dirty="0" err="1"/>
              <a:t>addiction</a:t>
            </a:r>
            <a:r>
              <a:rPr lang="es-PR" dirty="0"/>
              <a:t> </a:t>
            </a:r>
            <a:r>
              <a:rPr lang="es-PR" dirty="0" err="1"/>
              <a:t>counseling</a:t>
            </a:r>
            <a:r>
              <a:rPr lang="es-PR" dirty="0"/>
              <a:t>, </a:t>
            </a:r>
            <a:r>
              <a:rPr lang="es-PR" dirty="0" err="1"/>
              <a:t>coordination</a:t>
            </a:r>
            <a:r>
              <a:rPr lang="es-PR" dirty="0"/>
              <a:t> of </a:t>
            </a:r>
            <a:r>
              <a:rPr lang="es-PR" dirty="0" err="1"/>
              <a:t>services</a:t>
            </a:r>
            <a:r>
              <a:rPr lang="es-PR" dirty="0"/>
              <a:t> </a:t>
            </a:r>
            <a:r>
              <a:rPr lang="es-PR" dirty="0" err="1"/>
              <a:t>for</a:t>
            </a:r>
            <a:r>
              <a:rPr lang="es-PR" dirty="0"/>
              <a:t> </a:t>
            </a:r>
            <a:r>
              <a:rPr lang="es-PR" dirty="0" err="1"/>
              <a:t>housing</a:t>
            </a:r>
            <a:r>
              <a:rPr lang="es-PR" dirty="0"/>
              <a:t> </a:t>
            </a:r>
            <a:r>
              <a:rPr lang="es-PR" dirty="0" err="1"/>
              <a:t>acquisition</a:t>
            </a:r>
            <a:r>
              <a:rPr lang="es-PR" dirty="0"/>
              <a:t>, </a:t>
            </a:r>
            <a:r>
              <a:rPr lang="es-PR" dirty="0" err="1"/>
              <a:t>support</a:t>
            </a:r>
            <a:r>
              <a:rPr lang="es-PR" dirty="0"/>
              <a:t> </a:t>
            </a:r>
            <a:r>
              <a:rPr lang="es-PR" dirty="0" err="1"/>
              <a:t>services</a:t>
            </a:r>
            <a:r>
              <a:rPr lang="es-PR" dirty="0"/>
              <a:t>, </a:t>
            </a:r>
            <a:r>
              <a:rPr lang="es-PR" dirty="0" err="1"/>
              <a:t>educational</a:t>
            </a:r>
            <a:r>
              <a:rPr lang="es-PR" dirty="0"/>
              <a:t>, individual and </a:t>
            </a:r>
            <a:r>
              <a:rPr lang="es-PR" dirty="0" err="1"/>
              <a:t>group</a:t>
            </a:r>
            <a:r>
              <a:rPr lang="es-PR" dirty="0"/>
              <a:t> </a:t>
            </a:r>
            <a:r>
              <a:rPr lang="es-PR" dirty="0" err="1"/>
              <a:t>therapies</a:t>
            </a:r>
            <a:r>
              <a:rPr lang="es-PR" dirty="0"/>
              <a:t> </a:t>
            </a:r>
            <a:r>
              <a:rPr lang="es-PR" dirty="0" err="1"/>
              <a:t>provided</a:t>
            </a:r>
            <a:r>
              <a:rPr lang="es-PR" dirty="0"/>
              <a:t> </a:t>
            </a:r>
            <a:r>
              <a:rPr lang="es-PR" dirty="0" err="1"/>
              <a:t>by</a:t>
            </a:r>
            <a:r>
              <a:rPr lang="es-PR" dirty="0"/>
              <a:t> </a:t>
            </a:r>
            <a:r>
              <a:rPr lang="es-PR" dirty="0" err="1"/>
              <a:t>an</a:t>
            </a:r>
            <a:r>
              <a:rPr lang="es-PR" dirty="0"/>
              <a:t> </a:t>
            </a:r>
            <a:r>
              <a:rPr lang="es-PR" dirty="0" err="1"/>
              <a:t>interdisciplinary</a:t>
            </a:r>
            <a:r>
              <a:rPr lang="es-PR" dirty="0"/>
              <a:t> </a:t>
            </a:r>
            <a:r>
              <a:rPr lang="es-PR" dirty="0" err="1"/>
              <a:t>team</a:t>
            </a:r>
            <a:r>
              <a:rPr lang="es-PR" dirty="0"/>
              <a:t>. </a:t>
            </a:r>
            <a:endParaRPr lang="en-US" dirty="0">
              <a:latin typeface="+mj-lt"/>
            </a:endParaRPr>
          </a:p>
          <a:p>
            <a:endParaRPr lang="es-PR" dirty="0">
              <a:latin typeface="+mj-lt"/>
            </a:endParaRPr>
          </a:p>
          <a:p>
            <a:endParaRPr lang="es-PR" dirty="0"/>
          </a:p>
          <a:p>
            <a:endParaRPr lang="es-PR" dirty="0"/>
          </a:p>
        </p:txBody>
      </p:sp>
      <p:sp>
        <p:nvSpPr>
          <p:cNvPr id="7" name="Rectangle 4"/>
          <p:cNvSpPr>
            <a:spLocks noChangeArrowheads="1"/>
          </p:cNvSpPr>
          <p:nvPr/>
        </p:nvSpPr>
        <p:spPr bwMode="auto">
          <a:xfrm>
            <a:off x="0" y="90101"/>
            <a:ext cx="65" cy="27699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s-PR" altLang="es-P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722134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63534"/>
            <a:ext cx="10515600" cy="1479665"/>
          </a:xfrm>
        </p:spPr>
        <p:txBody>
          <a:bodyPr>
            <a:noAutofit/>
          </a:bodyPr>
          <a:lstStyle/>
          <a:p>
            <a:r>
              <a:rPr lang="en-US" sz="3600" dirty="0">
                <a:latin typeface="Century" panose="02040604050505020304" pitchFamily="18" charset="0"/>
                <a:cs typeface="Times New Roman" panose="02020603050405020304" pitchFamily="18" charset="0"/>
              </a:rPr>
              <a:t>Average Total Population (Male, Female and Young Adults) 7,325</a:t>
            </a:r>
            <a:br>
              <a:rPr lang="es-PR" sz="3600" dirty="0">
                <a:latin typeface="Times New Roman" panose="02020603050405020304" pitchFamily="18" charset="0"/>
                <a:cs typeface="Times New Roman" panose="02020603050405020304" pitchFamily="18" charset="0"/>
              </a:rPr>
            </a:br>
            <a:endParaRPr lang="es-PR" sz="3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589212" y="2560320"/>
            <a:ext cx="8915400" cy="3350902"/>
          </a:xfrm>
        </p:spPr>
        <p:txBody>
          <a:bodyPr>
            <a:normAutofit/>
          </a:bodyPr>
          <a:lstStyle/>
          <a:p>
            <a:pPr algn="just"/>
            <a:r>
              <a:rPr lang="en-US" sz="2400" dirty="0"/>
              <a:t>The PR Department of Corrections was under a civil class action law suit known as “Morales Feliciano” from 1979 to 2017 in the Federal Court, District of Puerto Rico.   This case shaped our system as we know it today.    Inmate’s main complaints were health services, facility structures, classification, among others. </a:t>
            </a:r>
            <a:endParaRPr lang="es-PR" sz="2400" dirty="0"/>
          </a:p>
        </p:txBody>
      </p:sp>
    </p:spTree>
    <p:extLst>
      <p:ext uri="{BB962C8B-B14F-4D97-AF65-F5344CB8AC3E}">
        <p14:creationId xmlns:p14="http://schemas.microsoft.com/office/powerpoint/2010/main" val="27530368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s-PR"/>
          </a:p>
        </p:txBody>
      </p:sp>
      <p:sp>
        <p:nvSpPr>
          <p:cNvPr id="3" name="Content Placeholder 2"/>
          <p:cNvSpPr>
            <a:spLocks noGrp="1"/>
          </p:cNvSpPr>
          <p:nvPr>
            <p:ph idx="1"/>
          </p:nvPr>
        </p:nvSpPr>
        <p:spPr/>
        <p:txBody>
          <a:bodyPr/>
          <a:lstStyle/>
          <a:p>
            <a:pPr algn="just"/>
            <a:r>
              <a:rPr lang="es-PR" b="1" dirty="0"/>
              <a:t>ASSMCA</a:t>
            </a:r>
            <a:r>
              <a:rPr lang="es-PR" dirty="0"/>
              <a:t> – </a:t>
            </a:r>
            <a:r>
              <a:rPr lang="es-PR" dirty="0" err="1"/>
              <a:t>This</a:t>
            </a:r>
            <a:r>
              <a:rPr lang="es-PR" dirty="0"/>
              <a:t> </a:t>
            </a:r>
            <a:r>
              <a:rPr lang="es-PR" dirty="0" err="1"/>
              <a:t>government</a:t>
            </a:r>
            <a:r>
              <a:rPr lang="es-PR" dirty="0"/>
              <a:t> </a:t>
            </a:r>
            <a:r>
              <a:rPr lang="es-PR" dirty="0" err="1"/>
              <a:t>agency</a:t>
            </a:r>
            <a:r>
              <a:rPr lang="es-PR" dirty="0"/>
              <a:t> </a:t>
            </a:r>
            <a:r>
              <a:rPr lang="es-PR" dirty="0" err="1"/>
              <a:t>provides</a:t>
            </a:r>
            <a:r>
              <a:rPr lang="es-PR" dirty="0"/>
              <a:t> </a:t>
            </a:r>
            <a:r>
              <a:rPr lang="es-PR" dirty="0" err="1"/>
              <a:t>guidance</a:t>
            </a:r>
            <a:r>
              <a:rPr lang="es-PR" dirty="0"/>
              <a:t> and </a:t>
            </a:r>
            <a:r>
              <a:rPr lang="es-PR" dirty="0" err="1"/>
              <a:t>support</a:t>
            </a:r>
            <a:r>
              <a:rPr lang="es-PR" dirty="0"/>
              <a:t>, </a:t>
            </a:r>
            <a:r>
              <a:rPr lang="es-PR" dirty="0" err="1"/>
              <a:t>motivational</a:t>
            </a:r>
            <a:r>
              <a:rPr lang="es-PR" dirty="0"/>
              <a:t> </a:t>
            </a:r>
            <a:r>
              <a:rPr lang="es-PR" dirty="0" err="1"/>
              <a:t>interventions</a:t>
            </a:r>
            <a:r>
              <a:rPr lang="es-PR" dirty="0"/>
              <a:t>, </a:t>
            </a:r>
            <a:r>
              <a:rPr lang="es-PR" dirty="0" err="1"/>
              <a:t>needs</a:t>
            </a:r>
            <a:r>
              <a:rPr lang="es-PR" dirty="0"/>
              <a:t> </a:t>
            </a:r>
            <a:r>
              <a:rPr lang="es-PR" dirty="0" err="1"/>
              <a:t>assessment</a:t>
            </a:r>
            <a:r>
              <a:rPr lang="es-PR" dirty="0"/>
              <a:t>, </a:t>
            </a:r>
            <a:r>
              <a:rPr lang="es-PR" dirty="0" err="1"/>
              <a:t>evaluation</a:t>
            </a:r>
            <a:r>
              <a:rPr lang="es-PR" dirty="0"/>
              <a:t>, diagnosis and </a:t>
            </a:r>
            <a:r>
              <a:rPr lang="es-PR" dirty="0" err="1"/>
              <a:t>release</a:t>
            </a:r>
            <a:r>
              <a:rPr lang="es-PR" dirty="0"/>
              <a:t> plan </a:t>
            </a:r>
            <a:r>
              <a:rPr lang="es-PR" dirty="0" err="1"/>
              <a:t>development</a:t>
            </a:r>
            <a:r>
              <a:rPr lang="es-PR" dirty="0"/>
              <a:t>.  </a:t>
            </a:r>
            <a:r>
              <a:rPr lang="es-PR" dirty="0" err="1"/>
              <a:t>It</a:t>
            </a:r>
            <a:r>
              <a:rPr lang="es-PR" dirty="0"/>
              <a:t> </a:t>
            </a:r>
            <a:r>
              <a:rPr lang="es-PR" dirty="0" err="1"/>
              <a:t>also</a:t>
            </a:r>
            <a:r>
              <a:rPr lang="es-PR" dirty="0"/>
              <a:t> </a:t>
            </a:r>
            <a:r>
              <a:rPr lang="es-PR" dirty="0" err="1"/>
              <a:t>provides</a:t>
            </a:r>
            <a:r>
              <a:rPr lang="es-PR" dirty="0"/>
              <a:t> </a:t>
            </a:r>
            <a:r>
              <a:rPr lang="es-PR" dirty="0" err="1"/>
              <a:t>coordination</a:t>
            </a:r>
            <a:r>
              <a:rPr lang="es-PR" dirty="0"/>
              <a:t> of </a:t>
            </a:r>
            <a:r>
              <a:rPr lang="es-PR" dirty="0" err="1"/>
              <a:t>community</a:t>
            </a:r>
            <a:r>
              <a:rPr lang="es-PR" dirty="0"/>
              <a:t> </a:t>
            </a:r>
            <a:r>
              <a:rPr lang="es-PR" dirty="0" err="1"/>
              <a:t>transition</a:t>
            </a:r>
            <a:r>
              <a:rPr lang="es-PR" dirty="0"/>
              <a:t> </a:t>
            </a:r>
            <a:r>
              <a:rPr lang="es-PR" dirty="0" err="1"/>
              <a:t>services</a:t>
            </a:r>
            <a:r>
              <a:rPr lang="es-PR" dirty="0"/>
              <a:t> in </a:t>
            </a:r>
            <a:r>
              <a:rPr lang="es-PR" dirty="0" err="1"/>
              <a:t>the</a:t>
            </a:r>
            <a:r>
              <a:rPr lang="es-PR" dirty="0"/>
              <a:t> </a:t>
            </a:r>
            <a:r>
              <a:rPr lang="es-PR" dirty="0" err="1"/>
              <a:t>areas</a:t>
            </a:r>
            <a:r>
              <a:rPr lang="es-PR" dirty="0"/>
              <a:t> of </a:t>
            </a:r>
            <a:r>
              <a:rPr lang="es-PR" dirty="0" err="1"/>
              <a:t>health</a:t>
            </a:r>
            <a:r>
              <a:rPr lang="es-PR" dirty="0"/>
              <a:t>, </a:t>
            </a:r>
            <a:r>
              <a:rPr lang="es-PR" dirty="0" err="1"/>
              <a:t>education</a:t>
            </a:r>
            <a:r>
              <a:rPr lang="es-PR" dirty="0"/>
              <a:t>, </a:t>
            </a:r>
            <a:r>
              <a:rPr lang="es-PR" dirty="0" err="1"/>
              <a:t>housing</a:t>
            </a:r>
            <a:r>
              <a:rPr lang="es-PR" dirty="0"/>
              <a:t>, individual, </a:t>
            </a:r>
            <a:r>
              <a:rPr lang="es-PR" dirty="0" err="1"/>
              <a:t>group</a:t>
            </a:r>
            <a:r>
              <a:rPr lang="es-PR" dirty="0"/>
              <a:t>, and </a:t>
            </a:r>
            <a:r>
              <a:rPr lang="es-PR" dirty="0" err="1"/>
              <a:t>family</a:t>
            </a:r>
            <a:r>
              <a:rPr lang="es-PR" dirty="0"/>
              <a:t> </a:t>
            </a:r>
            <a:r>
              <a:rPr lang="es-PR" dirty="0" err="1"/>
              <a:t>treatment</a:t>
            </a:r>
            <a:r>
              <a:rPr lang="es-PR" dirty="0"/>
              <a:t> and </a:t>
            </a:r>
            <a:r>
              <a:rPr lang="es-PR" dirty="0" err="1"/>
              <a:t>psychoeducational</a:t>
            </a:r>
            <a:r>
              <a:rPr lang="es-PR" dirty="0"/>
              <a:t> </a:t>
            </a:r>
            <a:r>
              <a:rPr lang="es-PR" dirty="0" err="1"/>
              <a:t>groups</a:t>
            </a:r>
            <a:r>
              <a:rPr lang="es-PR" dirty="0"/>
              <a:t> </a:t>
            </a:r>
            <a:r>
              <a:rPr lang="es-PR" dirty="0" err="1"/>
              <a:t>for</a:t>
            </a:r>
            <a:r>
              <a:rPr lang="es-PR" dirty="0"/>
              <a:t> </a:t>
            </a:r>
            <a:r>
              <a:rPr lang="es-PR" dirty="0" err="1"/>
              <a:t>family</a:t>
            </a:r>
            <a:r>
              <a:rPr lang="es-PR" dirty="0"/>
              <a:t> </a:t>
            </a:r>
            <a:r>
              <a:rPr lang="es-PR" dirty="0" err="1"/>
              <a:t>members</a:t>
            </a:r>
            <a:r>
              <a:rPr lang="es-PR" dirty="0"/>
              <a:t>. </a:t>
            </a:r>
          </a:p>
        </p:txBody>
      </p:sp>
    </p:spTree>
    <p:extLst>
      <p:ext uri="{BB962C8B-B14F-4D97-AF65-F5344CB8AC3E}">
        <p14:creationId xmlns:p14="http://schemas.microsoft.com/office/powerpoint/2010/main" val="11623170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s-PR"/>
          </a:p>
        </p:txBody>
      </p:sp>
      <p:sp>
        <p:nvSpPr>
          <p:cNvPr id="3" name="Content Placeholder 2"/>
          <p:cNvSpPr>
            <a:spLocks noGrp="1"/>
          </p:cNvSpPr>
          <p:nvPr>
            <p:ph idx="1"/>
          </p:nvPr>
        </p:nvSpPr>
        <p:spPr/>
        <p:txBody>
          <a:bodyPr/>
          <a:lstStyle/>
          <a:p>
            <a:pPr algn="just"/>
            <a:r>
              <a:rPr lang="es-PR" b="1" dirty="0"/>
              <a:t>ASEER </a:t>
            </a:r>
            <a:r>
              <a:rPr lang="es-PR" dirty="0"/>
              <a:t>(</a:t>
            </a:r>
            <a:r>
              <a:rPr lang="es-PR" dirty="0" err="1"/>
              <a:t>Association</a:t>
            </a:r>
            <a:r>
              <a:rPr lang="es-PR" dirty="0"/>
              <a:t> of </a:t>
            </a:r>
            <a:r>
              <a:rPr lang="es-PR" dirty="0" err="1"/>
              <a:t>Services</a:t>
            </a:r>
            <a:r>
              <a:rPr lang="es-PR" dirty="0"/>
              <a:t> </a:t>
            </a:r>
            <a:r>
              <a:rPr lang="es-PR" dirty="0" err="1"/>
              <a:t>for</a:t>
            </a:r>
            <a:r>
              <a:rPr lang="es-PR" dirty="0"/>
              <a:t> Ex- </a:t>
            </a:r>
            <a:r>
              <a:rPr lang="es-PR" dirty="0" err="1"/>
              <a:t>Addicts</a:t>
            </a:r>
            <a:r>
              <a:rPr lang="es-PR" dirty="0"/>
              <a:t> and </a:t>
            </a:r>
            <a:r>
              <a:rPr lang="es-PR" dirty="0" err="1"/>
              <a:t>Rehabilitated</a:t>
            </a:r>
            <a:r>
              <a:rPr lang="es-PR" dirty="0"/>
              <a:t> Ex-</a:t>
            </a:r>
            <a:r>
              <a:rPr lang="es-PR" dirty="0" err="1"/>
              <a:t>Prisoners</a:t>
            </a:r>
            <a:r>
              <a:rPr lang="es-PR" dirty="0"/>
              <a:t>) – </a:t>
            </a:r>
            <a:r>
              <a:rPr lang="es-PR" dirty="0" err="1"/>
              <a:t>This</a:t>
            </a:r>
            <a:r>
              <a:rPr lang="es-PR" dirty="0"/>
              <a:t> </a:t>
            </a:r>
            <a:r>
              <a:rPr lang="es-PR" dirty="0" err="1"/>
              <a:t>association</a:t>
            </a:r>
            <a:r>
              <a:rPr lang="es-PR" dirty="0"/>
              <a:t> </a:t>
            </a:r>
            <a:r>
              <a:rPr lang="es-PR" dirty="0" err="1"/>
              <a:t>provides</a:t>
            </a:r>
            <a:r>
              <a:rPr lang="es-PR" dirty="0"/>
              <a:t> </a:t>
            </a:r>
            <a:r>
              <a:rPr lang="es-PR" dirty="0" err="1"/>
              <a:t>reentry</a:t>
            </a:r>
            <a:r>
              <a:rPr lang="es-PR" dirty="0"/>
              <a:t> </a:t>
            </a:r>
            <a:r>
              <a:rPr lang="es-PR" dirty="0" err="1"/>
              <a:t>services</a:t>
            </a:r>
            <a:r>
              <a:rPr lang="es-PR" dirty="0"/>
              <a:t> </a:t>
            </a:r>
            <a:r>
              <a:rPr lang="es-PR" dirty="0" err="1"/>
              <a:t>for</a:t>
            </a:r>
            <a:r>
              <a:rPr lang="es-PR" dirty="0"/>
              <a:t> </a:t>
            </a:r>
            <a:r>
              <a:rPr lang="es-PR" dirty="0" err="1"/>
              <a:t>submission</a:t>
            </a:r>
            <a:r>
              <a:rPr lang="es-PR" dirty="0"/>
              <a:t> to </a:t>
            </a:r>
            <a:r>
              <a:rPr lang="es-PR" dirty="0" err="1"/>
              <a:t>the</a:t>
            </a:r>
            <a:r>
              <a:rPr lang="es-PR" dirty="0"/>
              <a:t> Parole </a:t>
            </a:r>
            <a:r>
              <a:rPr lang="es-PR" dirty="0" err="1"/>
              <a:t>Board</a:t>
            </a:r>
            <a:r>
              <a:rPr lang="es-PR" dirty="0"/>
              <a:t>, </a:t>
            </a:r>
            <a:r>
              <a:rPr lang="es-PR" dirty="0" err="1"/>
              <a:t>referrals</a:t>
            </a:r>
            <a:r>
              <a:rPr lang="es-PR" dirty="0"/>
              <a:t> to </a:t>
            </a:r>
            <a:r>
              <a:rPr lang="es-PR" dirty="0" err="1"/>
              <a:t>specialized</a:t>
            </a:r>
            <a:r>
              <a:rPr lang="es-PR" dirty="0"/>
              <a:t> </a:t>
            </a:r>
            <a:r>
              <a:rPr lang="es-PR" dirty="0" err="1"/>
              <a:t>services</a:t>
            </a:r>
            <a:r>
              <a:rPr lang="es-PR" dirty="0"/>
              <a:t>, </a:t>
            </a:r>
            <a:r>
              <a:rPr lang="es-PR" dirty="0" err="1"/>
              <a:t>guidance</a:t>
            </a:r>
            <a:r>
              <a:rPr lang="es-PR" dirty="0"/>
              <a:t> and </a:t>
            </a:r>
            <a:r>
              <a:rPr lang="es-PR" dirty="0" err="1"/>
              <a:t>counseling</a:t>
            </a:r>
            <a:r>
              <a:rPr lang="es-PR" dirty="0"/>
              <a:t> to </a:t>
            </a:r>
            <a:r>
              <a:rPr lang="es-PR" dirty="0" err="1"/>
              <a:t>prevent</a:t>
            </a:r>
            <a:r>
              <a:rPr lang="es-PR" dirty="0"/>
              <a:t> </a:t>
            </a:r>
            <a:r>
              <a:rPr lang="es-PR" dirty="0" err="1"/>
              <a:t>reoffending</a:t>
            </a:r>
            <a:r>
              <a:rPr lang="es-PR" dirty="0"/>
              <a:t>, </a:t>
            </a:r>
            <a:r>
              <a:rPr lang="es-PR" dirty="0" err="1"/>
              <a:t>employment</a:t>
            </a:r>
            <a:r>
              <a:rPr lang="es-PR" dirty="0"/>
              <a:t> </a:t>
            </a:r>
            <a:r>
              <a:rPr lang="es-PR" dirty="0" err="1"/>
              <a:t>search</a:t>
            </a:r>
            <a:r>
              <a:rPr lang="es-PR" dirty="0"/>
              <a:t>, </a:t>
            </a:r>
            <a:r>
              <a:rPr lang="es-PR" dirty="0" err="1"/>
              <a:t>educational</a:t>
            </a:r>
            <a:r>
              <a:rPr lang="es-PR" dirty="0"/>
              <a:t> </a:t>
            </a:r>
            <a:r>
              <a:rPr lang="es-PR" dirty="0" err="1"/>
              <a:t>opportunities</a:t>
            </a:r>
            <a:r>
              <a:rPr lang="es-PR" dirty="0"/>
              <a:t> and </a:t>
            </a:r>
            <a:r>
              <a:rPr lang="es-PR" dirty="0" err="1"/>
              <a:t>vocational</a:t>
            </a:r>
            <a:r>
              <a:rPr lang="es-PR" dirty="0"/>
              <a:t> </a:t>
            </a:r>
            <a:r>
              <a:rPr lang="es-PR" dirty="0" err="1"/>
              <a:t>courses</a:t>
            </a:r>
            <a:r>
              <a:rPr lang="es-PR" dirty="0"/>
              <a:t> </a:t>
            </a:r>
            <a:r>
              <a:rPr lang="es-PR" dirty="0" err="1"/>
              <a:t>among</a:t>
            </a:r>
            <a:r>
              <a:rPr lang="es-PR" dirty="0"/>
              <a:t> </a:t>
            </a:r>
            <a:r>
              <a:rPr lang="es-PR" dirty="0" err="1"/>
              <a:t>other</a:t>
            </a:r>
            <a:r>
              <a:rPr lang="es-PR" dirty="0"/>
              <a:t> </a:t>
            </a:r>
            <a:r>
              <a:rPr lang="es-PR" dirty="0" err="1"/>
              <a:t>services</a:t>
            </a:r>
            <a:r>
              <a:rPr lang="es-PR" dirty="0"/>
              <a:t>.  </a:t>
            </a:r>
          </a:p>
          <a:p>
            <a:pPr algn="just"/>
            <a:endParaRPr lang="en-US" dirty="0"/>
          </a:p>
          <a:p>
            <a:pPr algn="just"/>
            <a:r>
              <a:rPr lang="en-US" b="1" dirty="0"/>
              <a:t>Prison </a:t>
            </a:r>
            <a:r>
              <a:rPr lang="es-PR" b="1" dirty="0" err="1"/>
              <a:t>Fellowship</a:t>
            </a:r>
            <a:r>
              <a:rPr lang="es-PR" b="1" dirty="0"/>
              <a:t> </a:t>
            </a:r>
            <a:r>
              <a:rPr lang="es-PR" dirty="0"/>
              <a:t>– </a:t>
            </a:r>
            <a:r>
              <a:rPr lang="es-PR" dirty="0" err="1"/>
              <a:t>Is</a:t>
            </a:r>
            <a:r>
              <a:rPr lang="es-PR" dirty="0"/>
              <a:t> a </a:t>
            </a:r>
            <a:r>
              <a:rPr lang="es-PR" dirty="0" err="1"/>
              <a:t>society</a:t>
            </a:r>
            <a:r>
              <a:rPr lang="es-PR" dirty="0"/>
              <a:t> </a:t>
            </a:r>
            <a:r>
              <a:rPr lang="es-PR" dirty="0" err="1"/>
              <a:t>that</a:t>
            </a:r>
            <a:r>
              <a:rPr lang="es-PR" dirty="0"/>
              <a:t> </a:t>
            </a:r>
            <a:r>
              <a:rPr lang="es-PR" dirty="0" err="1"/>
              <a:t>provides</a:t>
            </a:r>
            <a:r>
              <a:rPr lang="es-PR" dirty="0"/>
              <a:t> </a:t>
            </a:r>
            <a:r>
              <a:rPr lang="es-PR" dirty="0" err="1"/>
              <a:t>support</a:t>
            </a:r>
            <a:r>
              <a:rPr lang="es-PR" dirty="0"/>
              <a:t> and </a:t>
            </a:r>
            <a:r>
              <a:rPr lang="es-PR" dirty="0" err="1"/>
              <a:t>mentoring</a:t>
            </a:r>
            <a:r>
              <a:rPr lang="es-PR" dirty="0"/>
              <a:t> </a:t>
            </a:r>
            <a:r>
              <a:rPr lang="es-PR" dirty="0" err="1"/>
              <a:t>services</a:t>
            </a:r>
            <a:r>
              <a:rPr lang="es-PR" dirty="0"/>
              <a:t>.</a:t>
            </a:r>
          </a:p>
          <a:p>
            <a:endParaRPr lang="es-PR" dirty="0"/>
          </a:p>
        </p:txBody>
      </p:sp>
    </p:spTree>
    <p:extLst>
      <p:ext uri="{BB962C8B-B14F-4D97-AF65-F5344CB8AC3E}">
        <p14:creationId xmlns:p14="http://schemas.microsoft.com/office/powerpoint/2010/main" val="38341723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s-PR"/>
          </a:p>
        </p:txBody>
      </p:sp>
      <p:sp>
        <p:nvSpPr>
          <p:cNvPr id="3" name="Content Placeholder 2"/>
          <p:cNvSpPr>
            <a:spLocks noGrp="1"/>
          </p:cNvSpPr>
          <p:nvPr>
            <p:ph idx="1"/>
          </p:nvPr>
        </p:nvSpPr>
        <p:spPr/>
        <p:txBody>
          <a:bodyPr/>
          <a:lstStyle/>
          <a:p>
            <a:r>
              <a:rPr lang="es-PR" b="1" dirty="0" err="1"/>
              <a:t>Pathstone</a:t>
            </a:r>
            <a:r>
              <a:rPr lang="es-PR" b="1" dirty="0"/>
              <a:t> </a:t>
            </a:r>
            <a:r>
              <a:rPr lang="es-PR" dirty="0"/>
              <a:t>– </a:t>
            </a:r>
            <a:r>
              <a:rPr lang="es-PR" dirty="0" err="1"/>
              <a:t>This</a:t>
            </a:r>
            <a:r>
              <a:rPr lang="es-PR" dirty="0"/>
              <a:t> </a:t>
            </a:r>
            <a:r>
              <a:rPr lang="es-PR" dirty="0" err="1"/>
              <a:t>private</a:t>
            </a:r>
            <a:r>
              <a:rPr lang="es-PR" dirty="0"/>
              <a:t> non-</a:t>
            </a:r>
            <a:r>
              <a:rPr lang="es-PR" dirty="0" err="1"/>
              <a:t>profit</a:t>
            </a:r>
            <a:r>
              <a:rPr lang="es-PR" dirty="0"/>
              <a:t> </a:t>
            </a:r>
            <a:r>
              <a:rPr lang="es-PR" dirty="0" err="1"/>
              <a:t>community</a:t>
            </a:r>
            <a:r>
              <a:rPr lang="es-PR" dirty="0"/>
              <a:t> </a:t>
            </a:r>
            <a:r>
              <a:rPr lang="es-PR" dirty="0" err="1"/>
              <a:t>organization</a:t>
            </a:r>
            <a:r>
              <a:rPr lang="es-PR" dirty="0"/>
              <a:t> </a:t>
            </a:r>
            <a:r>
              <a:rPr lang="es-PR" dirty="0" err="1"/>
              <a:t>provides</a:t>
            </a:r>
            <a:r>
              <a:rPr lang="es-PR" dirty="0"/>
              <a:t> </a:t>
            </a:r>
            <a:r>
              <a:rPr lang="es-PR" dirty="0" err="1"/>
              <a:t>development</a:t>
            </a:r>
            <a:r>
              <a:rPr lang="es-PR" dirty="0"/>
              <a:t> </a:t>
            </a:r>
            <a:r>
              <a:rPr lang="es-PR" dirty="0" err="1"/>
              <a:t>services</a:t>
            </a:r>
            <a:r>
              <a:rPr lang="es-PR" dirty="0"/>
              <a:t>, </a:t>
            </a:r>
            <a:r>
              <a:rPr lang="es-PR" dirty="0" err="1"/>
              <a:t>skills</a:t>
            </a:r>
            <a:r>
              <a:rPr lang="es-PR" dirty="0"/>
              <a:t> </a:t>
            </a:r>
            <a:r>
              <a:rPr lang="es-PR" dirty="0" err="1"/>
              <a:t>assessment</a:t>
            </a:r>
            <a:r>
              <a:rPr lang="es-PR" dirty="0"/>
              <a:t>, </a:t>
            </a:r>
            <a:r>
              <a:rPr lang="es-PR" dirty="0" err="1"/>
              <a:t>high</a:t>
            </a:r>
            <a:r>
              <a:rPr lang="es-PR" dirty="0"/>
              <a:t> </a:t>
            </a:r>
            <a:r>
              <a:rPr lang="es-PR" dirty="0" err="1"/>
              <a:t>school</a:t>
            </a:r>
            <a:r>
              <a:rPr lang="es-PR" dirty="0"/>
              <a:t> diploma, resume </a:t>
            </a:r>
            <a:r>
              <a:rPr lang="es-PR" dirty="0" err="1"/>
              <a:t>writing</a:t>
            </a:r>
            <a:r>
              <a:rPr lang="es-PR" dirty="0"/>
              <a:t> </a:t>
            </a:r>
            <a:r>
              <a:rPr lang="es-PR" dirty="0" err="1"/>
              <a:t>assistance</a:t>
            </a:r>
            <a:r>
              <a:rPr lang="es-PR" dirty="0"/>
              <a:t>, </a:t>
            </a:r>
            <a:r>
              <a:rPr lang="es-PR" dirty="0" err="1"/>
              <a:t>job</a:t>
            </a:r>
            <a:r>
              <a:rPr lang="es-PR" dirty="0"/>
              <a:t> interviews </a:t>
            </a:r>
            <a:r>
              <a:rPr lang="es-PR" dirty="0" err="1"/>
              <a:t>coordination</a:t>
            </a:r>
            <a:r>
              <a:rPr lang="es-PR" dirty="0"/>
              <a:t>, </a:t>
            </a:r>
            <a:r>
              <a:rPr lang="es-PR" dirty="0" err="1"/>
              <a:t>occupational</a:t>
            </a:r>
            <a:r>
              <a:rPr lang="es-PR" dirty="0"/>
              <a:t> </a:t>
            </a:r>
            <a:r>
              <a:rPr lang="es-PR" dirty="0" err="1"/>
              <a:t>skills</a:t>
            </a:r>
            <a:r>
              <a:rPr lang="es-PR" dirty="0"/>
              <a:t> training, </a:t>
            </a:r>
            <a:r>
              <a:rPr lang="es-PR" dirty="0" err="1"/>
              <a:t>self-employment</a:t>
            </a:r>
            <a:r>
              <a:rPr lang="es-PR" dirty="0"/>
              <a:t>, and </a:t>
            </a:r>
            <a:r>
              <a:rPr lang="es-PR" dirty="0" err="1"/>
              <a:t>support</a:t>
            </a:r>
            <a:r>
              <a:rPr lang="es-PR" dirty="0"/>
              <a:t> </a:t>
            </a:r>
            <a:r>
              <a:rPr lang="es-PR" dirty="0" err="1"/>
              <a:t>services</a:t>
            </a:r>
            <a:r>
              <a:rPr lang="es-PR" dirty="0"/>
              <a:t>.</a:t>
            </a:r>
          </a:p>
          <a:p>
            <a:endParaRPr lang="en-US" dirty="0"/>
          </a:p>
          <a:p>
            <a:r>
              <a:rPr lang="es-PR" b="1" dirty="0" err="1"/>
              <a:t>One</a:t>
            </a:r>
            <a:r>
              <a:rPr lang="es-PR" b="1" dirty="0"/>
              <a:t> Stop </a:t>
            </a:r>
            <a:r>
              <a:rPr lang="es-PR" b="1" dirty="0" err="1"/>
              <a:t>Career</a:t>
            </a:r>
            <a:r>
              <a:rPr lang="es-PR" b="1" dirty="0"/>
              <a:t> of Puerto Rico</a:t>
            </a:r>
            <a:r>
              <a:rPr lang="es-PR" dirty="0"/>
              <a:t> – </a:t>
            </a:r>
            <a:r>
              <a:rPr lang="es-PR" dirty="0" err="1"/>
              <a:t>This</a:t>
            </a:r>
            <a:r>
              <a:rPr lang="es-PR" dirty="0"/>
              <a:t> </a:t>
            </a:r>
            <a:r>
              <a:rPr lang="es-PR" dirty="0" err="1"/>
              <a:t>program</a:t>
            </a:r>
            <a:r>
              <a:rPr lang="es-PR" dirty="0"/>
              <a:t> </a:t>
            </a:r>
            <a:r>
              <a:rPr lang="es-PR" dirty="0" err="1"/>
              <a:t>provides</a:t>
            </a:r>
            <a:r>
              <a:rPr lang="es-PR" dirty="0"/>
              <a:t> </a:t>
            </a:r>
            <a:r>
              <a:rPr lang="es-PR" dirty="0" err="1"/>
              <a:t>coordination</a:t>
            </a:r>
            <a:r>
              <a:rPr lang="es-PR" dirty="0"/>
              <a:t> of </a:t>
            </a:r>
            <a:r>
              <a:rPr lang="es-PR" dirty="0" err="1"/>
              <a:t>transition</a:t>
            </a:r>
            <a:r>
              <a:rPr lang="es-PR" dirty="0"/>
              <a:t> and </a:t>
            </a:r>
            <a:r>
              <a:rPr lang="es-PR" dirty="0" err="1"/>
              <a:t>reintegration</a:t>
            </a:r>
            <a:r>
              <a:rPr lang="es-PR" dirty="0"/>
              <a:t> </a:t>
            </a:r>
            <a:r>
              <a:rPr lang="es-PR" dirty="0" err="1"/>
              <a:t>services</a:t>
            </a:r>
            <a:r>
              <a:rPr lang="es-PR" dirty="0"/>
              <a:t>, </a:t>
            </a:r>
            <a:r>
              <a:rPr lang="es-PR" dirty="0" err="1"/>
              <a:t>housing</a:t>
            </a:r>
            <a:r>
              <a:rPr lang="es-PR" dirty="0"/>
              <a:t>, </a:t>
            </a:r>
            <a:r>
              <a:rPr lang="es-PR" dirty="0" err="1"/>
              <a:t>education</a:t>
            </a:r>
            <a:r>
              <a:rPr lang="es-PR" dirty="0"/>
              <a:t> and </a:t>
            </a:r>
            <a:r>
              <a:rPr lang="es-PR" dirty="0" err="1"/>
              <a:t>employment</a:t>
            </a:r>
            <a:r>
              <a:rPr lang="es-PR" dirty="0"/>
              <a:t> workshops, </a:t>
            </a:r>
            <a:r>
              <a:rPr lang="es-PR" dirty="0" err="1"/>
              <a:t>occupational</a:t>
            </a:r>
            <a:r>
              <a:rPr lang="es-PR" dirty="0"/>
              <a:t> and </a:t>
            </a:r>
            <a:r>
              <a:rPr lang="es-PR" dirty="0" err="1"/>
              <a:t>vocational</a:t>
            </a:r>
            <a:r>
              <a:rPr lang="es-PR" dirty="0"/>
              <a:t> </a:t>
            </a:r>
            <a:r>
              <a:rPr lang="es-PR" dirty="0" err="1"/>
              <a:t>education</a:t>
            </a:r>
            <a:r>
              <a:rPr lang="es-PR" dirty="0"/>
              <a:t> </a:t>
            </a:r>
            <a:r>
              <a:rPr lang="es-PR" dirty="0" err="1"/>
              <a:t>assessment</a:t>
            </a:r>
            <a:r>
              <a:rPr lang="es-PR" dirty="0"/>
              <a:t>, individual and </a:t>
            </a:r>
            <a:r>
              <a:rPr lang="es-PR" dirty="0" err="1"/>
              <a:t>group</a:t>
            </a:r>
            <a:r>
              <a:rPr lang="es-PR" dirty="0"/>
              <a:t> </a:t>
            </a:r>
            <a:r>
              <a:rPr lang="es-PR" dirty="0" err="1"/>
              <a:t>counseling</a:t>
            </a:r>
            <a:r>
              <a:rPr lang="es-PR" dirty="0"/>
              <a:t>, personal </a:t>
            </a:r>
            <a:r>
              <a:rPr lang="es-PR" dirty="0" err="1"/>
              <a:t>development</a:t>
            </a:r>
            <a:r>
              <a:rPr lang="es-PR" dirty="0"/>
              <a:t> </a:t>
            </a:r>
            <a:r>
              <a:rPr lang="es-PR" dirty="0" err="1"/>
              <a:t>mentoring</a:t>
            </a:r>
            <a:r>
              <a:rPr lang="es-PR" dirty="0"/>
              <a:t>, and </a:t>
            </a:r>
            <a:r>
              <a:rPr lang="es-PR" dirty="0" err="1"/>
              <a:t>responsible</a:t>
            </a:r>
            <a:r>
              <a:rPr lang="es-PR" dirty="0"/>
              <a:t> </a:t>
            </a:r>
            <a:r>
              <a:rPr lang="es-PR" dirty="0" err="1"/>
              <a:t>parenting</a:t>
            </a:r>
            <a:r>
              <a:rPr lang="es-PR" dirty="0"/>
              <a:t>.  </a:t>
            </a:r>
          </a:p>
        </p:txBody>
      </p:sp>
    </p:spTree>
    <p:extLst>
      <p:ext uri="{BB962C8B-B14F-4D97-AF65-F5344CB8AC3E}">
        <p14:creationId xmlns:p14="http://schemas.microsoft.com/office/powerpoint/2010/main" val="6380440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s-PR"/>
          </a:p>
        </p:txBody>
      </p:sp>
      <p:sp>
        <p:nvSpPr>
          <p:cNvPr id="3" name="Content Placeholder 2"/>
          <p:cNvSpPr>
            <a:spLocks noGrp="1"/>
          </p:cNvSpPr>
          <p:nvPr>
            <p:ph idx="1"/>
          </p:nvPr>
        </p:nvSpPr>
        <p:spPr/>
        <p:txBody>
          <a:bodyPr/>
          <a:lstStyle/>
          <a:p>
            <a:r>
              <a:rPr lang="es-PR" dirty="0" err="1"/>
              <a:t>The</a:t>
            </a:r>
            <a:r>
              <a:rPr lang="es-PR" dirty="0"/>
              <a:t> </a:t>
            </a:r>
            <a:r>
              <a:rPr lang="es-PR" dirty="0" err="1"/>
              <a:t>Release</a:t>
            </a:r>
            <a:r>
              <a:rPr lang="es-PR" dirty="0"/>
              <a:t> and </a:t>
            </a:r>
            <a:r>
              <a:rPr lang="es-PR" dirty="0" err="1"/>
              <a:t>Reintegration</a:t>
            </a:r>
            <a:r>
              <a:rPr lang="es-PR" dirty="0"/>
              <a:t> Plan office </a:t>
            </a:r>
            <a:r>
              <a:rPr lang="es-PR" dirty="0" err="1"/>
              <a:t>also</a:t>
            </a:r>
            <a:r>
              <a:rPr lang="es-PR" dirty="0"/>
              <a:t> </a:t>
            </a:r>
            <a:r>
              <a:rPr lang="es-PR" dirty="0" err="1"/>
              <a:t>seek</a:t>
            </a:r>
            <a:r>
              <a:rPr lang="es-PR" dirty="0"/>
              <a:t> </a:t>
            </a:r>
            <a:r>
              <a:rPr lang="es-PR" dirty="0" err="1"/>
              <a:t>services</a:t>
            </a:r>
            <a:r>
              <a:rPr lang="es-PR" dirty="0"/>
              <a:t> </a:t>
            </a:r>
            <a:r>
              <a:rPr lang="es-PR" dirty="0" err="1"/>
              <a:t>from</a:t>
            </a:r>
            <a:r>
              <a:rPr lang="es-PR" dirty="0"/>
              <a:t> </a:t>
            </a:r>
            <a:r>
              <a:rPr lang="es-PR" dirty="0" err="1"/>
              <a:t>the</a:t>
            </a:r>
            <a:r>
              <a:rPr lang="es-PR" dirty="0"/>
              <a:t> </a:t>
            </a:r>
            <a:r>
              <a:rPr lang="es-PR" dirty="0" err="1"/>
              <a:t>Department</a:t>
            </a:r>
            <a:r>
              <a:rPr lang="es-PR" dirty="0"/>
              <a:t> of </a:t>
            </a:r>
            <a:r>
              <a:rPr lang="es-PR" dirty="0" err="1"/>
              <a:t>Children</a:t>
            </a:r>
            <a:r>
              <a:rPr lang="es-PR" dirty="0"/>
              <a:t> and </a:t>
            </a:r>
            <a:r>
              <a:rPr lang="es-PR" dirty="0" err="1"/>
              <a:t>Families</a:t>
            </a:r>
            <a:r>
              <a:rPr lang="es-PR" dirty="0"/>
              <a:t>, </a:t>
            </a:r>
            <a:r>
              <a:rPr lang="es-PR" dirty="0" err="1"/>
              <a:t>Veteran</a:t>
            </a:r>
            <a:r>
              <a:rPr lang="es-PR" dirty="0"/>
              <a:t> </a:t>
            </a:r>
            <a:r>
              <a:rPr lang="es-PR" dirty="0" err="1"/>
              <a:t>Affairs</a:t>
            </a:r>
            <a:r>
              <a:rPr lang="es-PR" dirty="0"/>
              <a:t> office, Municipal Management Centers, </a:t>
            </a:r>
            <a:r>
              <a:rPr lang="es-PR" dirty="0" err="1"/>
              <a:t>Department</a:t>
            </a:r>
            <a:r>
              <a:rPr lang="es-PR" dirty="0"/>
              <a:t> of Labor and </a:t>
            </a:r>
            <a:r>
              <a:rPr lang="es-PR" dirty="0" err="1"/>
              <a:t>Housing</a:t>
            </a:r>
            <a:r>
              <a:rPr lang="es-PR" dirty="0"/>
              <a:t> </a:t>
            </a:r>
            <a:r>
              <a:rPr lang="es-PR" dirty="0" err="1"/>
              <a:t>Department</a:t>
            </a:r>
            <a:r>
              <a:rPr lang="es-PR" dirty="0"/>
              <a:t> </a:t>
            </a:r>
            <a:r>
              <a:rPr lang="es-PR" dirty="0" err="1"/>
              <a:t>among</a:t>
            </a:r>
            <a:r>
              <a:rPr lang="es-PR" dirty="0"/>
              <a:t> </a:t>
            </a:r>
            <a:r>
              <a:rPr lang="es-PR" dirty="0" err="1"/>
              <a:t>others</a:t>
            </a:r>
            <a:r>
              <a:rPr lang="es-PR" dirty="0"/>
              <a:t>.  </a:t>
            </a:r>
          </a:p>
          <a:p>
            <a:endParaRPr lang="en-US" dirty="0"/>
          </a:p>
          <a:p>
            <a:r>
              <a:rPr lang="es-PR" dirty="0" err="1"/>
              <a:t>Personnel</a:t>
            </a:r>
            <a:r>
              <a:rPr lang="es-PR" dirty="0"/>
              <a:t> </a:t>
            </a:r>
            <a:r>
              <a:rPr lang="es-PR" dirty="0" err="1"/>
              <a:t>from</a:t>
            </a:r>
            <a:r>
              <a:rPr lang="es-PR" dirty="0"/>
              <a:t> </a:t>
            </a:r>
            <a:r>
              <a:rPr lang="es-PR" dirty="0" err="1"/>
              <a:t>the</a:t>
            </a:r>
            <a:r>
              <a:rPr lang="es-PR" dirty="0"/>
              <a:t> </a:t>
            </a:r>
            <a:r>
              <a:rPr lang="es-PR" dirty="0" err="1"/>
              <a:t>identified</a:t>
            </a:r>
            <a:r>
              <a:rPr lang="es-PR" dirty="0"/>
              <a:t> agencies </a:t>
            </a:r>
            <a:r>
              <a:rPr lang="es-PR" dirty="0" err="1"/>
              <a:t>will</a:t>
            </a:r>
            <a:r>
              <a:rPr lang="es-PR" dirty="0"/>
              <a:t> </a:t>
            </a:r>
            <a:r>
              <a:rPr lang="es-PR" dirty="0" err="1"/>
              <a:t>visit</a:t>
            </a:r>
            <a:r>
              <a:rPr lang="es-PR" dirty="0"/>
              <a:t> </a:t>
            </a:r>
            <a:r>
              <a:rPr lang="es-PR" dirty="0" err="1"/>
              <a:t>the</a:t>
            </a:r>
            <a:r>
              <a:rPr lang="es-PR" dirty="0"/>
              <a:t> </a:t>
            </a:r>
            <a:r>
              <a:rPr lang="es-PR" dirty="0" err="1"/>
              <a:t>inmates</a:t>
            </a:r>
            <a:r>
              <a:rPr lang="es-PR" dirty="0"/>
              <a:t> </a:t>
            </a:r>
            <a:r>
              <a:rPr lang="es-PR" dirty="0" err="1"/>
              <a:t>that</a:t>
            </a:r>
            <a:r>
              <a:rPr lang="es-PR" dirty="0"/>
              <a:t> </a:t>
            </a:r>
            <a:r>
              <a:rPr lang="es-PR" dirty="0" err="1"/>
              <a:t>have</a:t>
            </a:r>
            <a:r>
              <a:rPr lang="es-PR" dirty="0"/>
              <a:t> </a:t>
            </a:r>
            <a:r>
              <a:rPr lang="es-PR" dirty="0" err="1"/>
              <a:t>been</a:t>
            </a:r>
            <a:r>
              <a:rPr lang="es-PR" dirty="0"/>
              <a:t> </a:t>
            </a:r>
            <a:r>
              <a:rPr lang="es-PR" dirty="0" err="1"/>
              <a:t>referred</a:t>
            </a:r>
            <a:r>
              <a:rPr lang="es-PR" dirty="0"/>
              <a:t> and </a:t>
            </a:r>
            <a:r>
              <a:rPr lang="es-PR" dirty="0" err="1"/>
              <a:t>will</a:t>
            </a:r>
            <a:r>
              <a:rPr lang="es-PR" dirty="0"/>
              <a:t> </a:t>
            </a:r>
            <a:r>
              <a:rPr lang="es-PR" dirty="0" err="1"/>
              <a:t>begin</a:t>
            </a:r>
            <a:r>
              <a:rPr lang="es-PR" dirty="0"/>
              <a:t> a </a:t>
            </a:r>
            <a:r>
              <a:rPr lang="es-PR" dirty="0" err="1"/>
              <a:t>transition</a:t>
            </a:r>
            <a:r>
              <a:rPr lang="es-PR" dirty="0"/>
              <a:t> </a:t>
            </a:r>
            <a:r>
              <a:rPr lang="es-PR" dirty="0" err="1"/>
              <a:t>process</a:t>
            </a:r>
            <a:r>
              <a:rPr lang="es-PR" dirty="0"/>
              <a:t> to </a:t>
            </a:r>
            <a:r>
              <a:rPr lang="es-PR" dirty="0" err="1"/>
              <a:t>the</a:t>
            </a:r>
            <a:r>
              <a:rPr lang="es-PR" dirty="0"/>
              <a:t> </a:t>
            </a:r>
            <a:r>
              <a:rPr lang="es-PR" dirty="0" err="1"/>
              <a:t>community</a:t>
            </a:r>
            <a:r>
              <a:rPr lang="es-PR" dirty="0"/>
              <a:t>.  </a:t>
            </a:r>
          </a:p>
        </p:txBody>
      </p:sp>
    </p:spTree>
    <p:extLst>
      <p:ext uri="{BB962C8B-B14F-4D97-AF65-F5344CB8AC3E}">
        <p14:creationId xmlns:p14="http://schemas.microsoft.com/office/powerpoint/2010/main" val="18732151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s-PR"/>
          </a:p>
        </p:txBody>
      </p:sp>
      <p:sp>
        <p:nvSpPr>
          <p:cNvPr id="3" name="Content Placeholder 2"/>
          <p:cNvSpPr>
            <a:spLocks noGrp="1"/>
          </p:cNvSpPr>
          <p:nvPr>
            <p:ph idx="1"/>
          </p:nvPr>
        </p:nvSpPr>
        <p:spPr/>
        <p:txBody>
          <a:bodyPr/>
          <a:lstStyle/>
          <a:p>
            <a:r>
              <a:rPr lang="es-PR" dirty="0" err="1"/>
              <a:t>Those</a:t>
            </a:r>
            <a:r>
              <a:rPr lang="es-PR" dirty="0"/>
              <a:t> </a:t>
            </a:r>
            <a:r>
              <a:rPr lang="es-PR" dirty="0" err="1"/>
              <a:t>offenders</a:t>
            </a:r>
            <a:r>
              <a:rPr lang="es-PR" dirty="0"/>
              <a:t> </a:t>
            </a:r>
            <a:r>
              <a:rPr lang="es-PR" dirty="0" err="1"/>
              <a:t>that</a:t>
            </a:r>
            <a:r>
              <a:rPr lang="es-PR" dirty="0"/>
              <a:t> </a:t>
            </a:r>
            <a:r>
              <a:rPr lang="es-PR" dirty="0" err="1"/>
              <a:t>served</a:t>
            </a:r>
            <a:r>
              <a:rPr lang="es-PR" dirty="0"/>
              <a:t> </a:t>
            </a:r>
            <a:r>
              <a:rPr lang="es-PR" dirty="0" err="1"/>
              <a:t>their</a:t>
            </a:r>
            <a:r>
              <a:rPr lang="es-PR" dirty="0"/>
              <a:t> </a:t>
            </a:r>
            <a:r>
              <a:rPr lang="es-PR" dirty="0" err="1"/>
              <a:t>sentence</a:t>
            </a:r>
            <a:r>
              <a:rPr lang="es-PR" dirty="0"/>
              <a:t> </a:t>
            </a:r>
            <a:r>
              <a:rPr lang="es-PR" dirty="0" err="1"/>
              <a:t>already</a:t>
            </a:r>
            <a:r>
              <a:rPr lang="es-PR" dirty="0"/>
              <a:t> </a:t>
            </a:r>
            <a:r>
              <a:rPr lang="es-PR" dirty="0" err="1"/>
              <a:t>or</a:t>
            </a:r>
            <a:r>
              <a:rPr lang="es-PR" dirty="0"/>
              <a:t> </a:t>
            </a:r>
            <a:r>
              <a:rPr lang="es-PR" dirty="0" err="1"/>
              <a:t>were</a:t>
            </a:r>
            <a:r>
              <a:rPr lang="es-PR" dirty="0"/>
              <a:t> </a:t>
            </a:r>
            <a:r>
              <a:rPr lang="es-PR" dirty="0" err="1"/>
              <a:t>released</a:t>
            </a:r>
            <a:r>
              <a:rPr lang="es-PR" dirty="0"/>
              <a:t> </a:t>
            </a:r>
            <a:r>
              <a:rPr lang="es-PR" dirty="0" err="1"/>
              <a:t>on</a:t>
            </a:r>
            <a:r>
              <a:rPr lang="es-PR" dirty="0"/>
              <a:t> Parole and </a:t>
            </a:r>
            <a:r>
              <a:rPr lang="es-PR" dirty="0" err="1"/>
              <a:t>request</a:t>
            </a:r>
            <a:r>
              <a:rPr lang="es-PR" dirty="0"/>
              <a:t> </a:t>
            </a:r>
            <a:r>
              <a:rPr lang="es-PR" dirty="0" err="1"/>
              <a:t>assistance</a:t>
            </a:r>
            <a:r>
              <a:rPr lang="es-PR" dirty="0"/>
              <a:t> </a:t>
            </a:r>
            <a:r>
              <a:rPr lang="es-PR" dirty="0" err="1"/>
              <a:t>will</a:t>
            </a:r>
            <a:r>
              <a:rPr lang="es-PR" dirty="0"/>
              <a:t> be </a:t>
            </a:r>
            <a:r>
              <a:rPr lang="es-PR" dirty="0" err="1"/>
              <a:t>oriented</a:t>
            </a:r>
            <a:r>
              <a:rPr lang="es-PR" dirty="0"/>
              <a:t> and </a:t>
            </a:r>
            <a:r>
              <a:rPr lang="es-PR" dirty="0" err="1"/>
              <a:t>services</a:t>
            </a:r>
            <a:r>
              <a:rPr lang="es-PR" dirty="0"/>
              <a:t> </a:t>
            </a:r>
            <a:r>
              <a:rPr lang="es-PR" dirty="0" err="1"/>
              <a:t>will</a:t>
            </a:r>
            <a:r>
              <a:rPr lang="es-PR" dirty="0"/>
              <a:t> be </a:t>
            </a:r>
            <a:r>
              <a:rPr lang="es-PR" dirty="0" err="1"/>
              <a:t>provided</a:t>
            </a:r>
            <a:r>
              <a:rPr lang="es-PR" dirty="0"/>
              <a:t> </a:t>
            </a:r>
            <a:r>
              <a:rPr lang="es-PR" dirty="0" err="1"/>
              <a:t>according</a:t>
            </a:r>
            <a:r>
              <a:rPr lang="es-PR" dirty="0"/>
              <a:t> to </a:t>
            </a:r>
            <a:r>
              <a:rPr lang="es-PR" dirty="0" err="1"/>
              <a:t>their</a:t>
            </a:r>
            <a:r>
              <a:rPr lang="es-PR" dirty="0"/>
              <a:t> </a:t>
            </a:r>
            <a:r>
              <a:rPr lang="es-PR" dirty="0" err="1"/>
              <a:t>needs</a:t>
            </a:r>
            <a:r>
              <a:rPr lang="es-PR" dirty="0"/>
              <a:t>.  </a:t>
            </a:r>
          </a:p>
          <a:p>
            <a:endParaRPr lang="en-US" dirty="0"/>
          </a:p>
          <a:p>
            <a:r>
              <a:rPr lang="es-PR" dirty="0"/>
              <a:t>Once </a:t>
            </a:r>
            <a:r>
              <a:rPr lang="es-PR" dirty="0" err="1"/>
              <a:t>the</a:t>
            </a:r>
            <a:r>
              <a:rPr lang="es-PR" dirty="0"/>
              <a:t> </a:t>
            </a:r>
            <a:r>
              <a:rPr lang="es-PR" dirty="0" err="1"/>
              <a:t>services</a:t>
            </a:r>
            <a:r>
              <a:rPr lang="es-PR" dirty="0"/>
              <a:t> are </a:t>
            </a:r>
            <a:r>
              <a:rPr lang="es-PR" dirty="0" err="1"/>
              <a:t>coordinated</a:t>
            </a:r>
            <a:r>
              <a:rPr lang="es-PR" dirty="0"/>
              <a:t> a file </a:t>
            </a:r>
            <a:r>
              <a:rPr lang="es-PR" dirty="0" err="1"/>
              <a:t>is</a:t>
            </a:r>
            <a:r>
              <a:rPr lang="es-PR" dirty="0"/>
              <a:t> </a:t>
            </a:r>
            <a:r>
              <a:rPr lang="es-PR" dirty="0" err="1"/>
              <a:t>created</a:t>
            </a:r>
            <a:r>
              <a:rPr lang="es-PR" dirty="0"/>
              <a:t> </a:t>
            </a:r>
            <a:r>
              <a:rPr lang="es-PR" dirty="0" err="1"/>
              <a:t>documenting</a:t>
            </a:r>
            <a:r>
              <a:rPr lang="es-PR" dirty="0"/>
              <a:t> </a:t>
            </a:r>
            <a:r>
              <a:rPr lang="es-PR" dirty="0" err="1"/>
              <a:t>the</a:t>
            </a:r>
            <a:r>
              <a:rPr lang="es-PR" dirty="0"/>
              <a:t> </a:t>
            </a:r>
            <a:r>
              <a:rPr lang="es-PR" dirty="0" err="1"/>
              <a:t>efforts</a:t>
            </a:r>
            <a:r>
              <a:rPr lang="es-PR" dirty="0"/>
              <a:t> </a:t>
            </a:r>
            <a:r>
              <a:rPr lang="es-PR" dirty="0" err="1"/>
              <a:t>made</a:t>
            </a:r>
            <a:r>
              <a:rPr lang="es-PR" dirty="0"/>
              <a:t> and </a:t>
            </a:r>
            <a:r>
              <a:rPr lang="es-PR" dirty="0" err="1"/>
              <a:t>the</a:t>
            </a:r>
            <a:r>
              <a:rPr lang="es-PR" dirty="0"/>
              <a:t> </a:t>
            </a:r>
            <a:r>
              <a:rPr lang="es-PR" dirty="0" err="1"/>
              <a:t>coordination</a:t>
            </a:r>
            <a:r>
              <a:rPr lang="es-PR" dirty="0"/>
              <a:t> </a:t>
            </a:r>
            <a:r>
              <a:rPr lang="es-PR" dirty="0" err="1"/>
              <a:t>with</a:t>
            </a:r>
            <a:r>
              <a:rPr lang="es-PR" dirty="0"/>
              <a:t> </a:t>
            </a:r>
            <a:r>
              <a:rPr lang="es-PR" dirty="0" err="1"/>
              <a:t>the</a:t>
            </a:r>
            <a:r>
              <a:rPr lang="es-PR" dirty="0"/>
              <a:t> </a:t>
            </a:r>
            <a:r>
              <a:rPr lang="es-PR" dirty="0" err="1"/>
              <a:t>relevant</a:t>
            </a:r>
            <a:r>
              <a:rPr lang="es-PR" dirty="0"/>
              <a:t> agencies. </a:t>
            </a:r>
          </a:p>
          <a:p>
            <a:endParaRPr lang="en-US" dirty="0"/>
          </a:p>
          <a:p>
            <a:r>
              <a:rPr lang="es-PR" dirty="0" err="1"/>
              <a:t>Participants</a:t>
            </a:r>
            <a:r>
              <a:rPr lang="es-PR" dirty="0"/>
              <a:t> </a:t>
            </a:r>
            <a:r>
              <a:rPr lang="es-PR" dirty="0" err="1"/>
              <a:t>receive</a:t>
            </a:r>
            <a:r>
              <a:rPr lang="es-PR" dirty="0"/>
              <a:t> </a:t>
            </a:r>
            <a:r>
              <a:rPr lang="es-PR" dirty="0" err="1"/>
              <a:t>monthly</a:t>
            </a:r>
            <a:r>
              <a:rPr lang="es-PR" dirty="0"/>
              <a:t> </a:t>
            </a:r>
            <a:r>
              <a:rPr lang="es-PR" dirty="0" err="1"/>
              <a:t>follow</a:t>
            </a:r>
            <a:r>
              <a:rPr lang="es-PR" dirty="0"/>
              <a:t> up </a:t>
            </a:r>
            <a:r>
              <a:rPr lang="es-PR" dirty="0" err="1"/>
              <a:t>for</a:t>
            </a:r>
            <a:r>
              <a:rPr lang="es-PR" dirty="0"/>
              <a:t> 6 </a:t>
            </a:r>
            <a:r>
              <a:rPr lang="es-PR" dirty="0" err="1"/>
              <a:t>months</a:t>
            </a:r>
            <a:r>
              <a:rPr lang="es-PR" dirty="0"/>
              <a:t>.  </a:t>
            </a:r>
          </a:p>
        </p:txBody>
      </p:sp>
    </p:spTree>
    <p:extLst>
      <p:ext uri="{BB962C8B-B14F-4D97-AF65-F5344CB8AC3E}">
        <p14:creationId xmlns:p14="http://schemas.microsoft.com/office/powerpoint/2010/main" val="32053729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CFB630-7067-4CB7-9F3C-35FA69A70B9B}"/>
              </a:ext>
            </a:extLst>
          </p:cNvPr>
          <p:cNvSpPr>
            <a:spLocks noGrp="1"/>
          </p:cNvSpPr>
          <p:nvPr>
            <p:ph type="title"/>
          </p:nvPr>
        </p:nvSpPr>
        <p:spPr/>
        <p:txBody>
          <a:bodyPr/>
          <a:lstStyle/>
          <a:p>
            <a:pPr algn="ct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Evaluation and Assessment Division</a:t>
            </a:r>
            <a:br>
              <a:rPr lang="en-PR" sz="1800" dirty="0">
                <a:effectLst/>
                <a:latin typeface="Calibri" panose="020F0502020204030204" pitchFamily="34" charset="0"/>
                <a:ea typeface="Calibri" panose="020F0502020204030204" pitchFamily="34" charset="0"/>
                <a:cs typeface="Times New Roman" panose="02020603050405020304" pitchFamily="18" charset="0"/>
              </a:rPr>
            </a:br>
            <a:endParaRPr lang="en-PR" dirty="0"/>
          </a:p>
        </p:txBody>
      </p:sp>
      <p:sp>
        <p:nvSpPr>
          <p:cNvPr id="3" name="Content Placeholder 2">
            <a:extLst>
              <a:ext uri="{FF2B5EF4-FFF2-40B4-BE49-F238E27FC236}">
                <a16:creationId xmlns:a16="http://schemas.microsoft.com/office/drawing/2014/main" id="{8264A280-4D0A-464F-B226-059144BD5F95}"/>
              </a:ext>
            </a:extLst>
          </p:cNvPr>
          <p:cNvSpPr>
            <a:spLocks noGrp="1"/>
          </p:cNvSpPr>
          <p:nvPr>
            <p:ph idx="1"/>
          </p:nvPr>
        </p:nvSpPr>
        <p:spPr/>
        <p:txBody>
          <a:bodyPr/>
          <a:lstStyle/>
          <a:p>
            <a:pPr>
              <a:lnSpc>
                <a:spcPct val="150000"/>
              </a:lnSpc>
              <a:spcBef>
                <a:spcPts val="0"/>
              </a:spcBef>
            </a:pPr>
            <a:r>
              <a:rPr lang="en-US" sz="18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This is the Department of Corrections organism that provides services of psychological treatment to inmates, probationers and parolees.  It is a specialized treatment program based on the principles of risk, need and responsibility.   It is framed within the Social Learning and Cognitive Behavioral Psychological Models.   </a:t>
            </a:r>
            <a:endParaRPr lang="en-PR" sz="1800" dirty="0">
              <a:effectLst/>
              <a:latin typeface="Century Gothic" panose="020B0502020202020204" pitchFamily="34" charset="0"/>
              <a:ea typeface="Calibri" panose="020F0502020204030204" pitchFamily="34" charset="0"/>
              <a:cs typeface="Times New Roman" panose="02020603050405020304" pitchFamily="18" charset="0"/>
            </a:endParaRPr>
          </a:p>
          <a:p>
            <a:endParaRPr lang="en-PR" dirty="0"/>
          </a:p>
        </p:txBody>
      </p:sp>
    </p:spTree>
    <p:extLst>
      <p:ext uri="{BB962C8B-B14F-4D97-AF65-F5344CB8AC3E}">
        <p14:creationId xmlns:p14="http://schemas.microsoft.com/office/powerpoint/2010/main" val="32519022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4D8FB1-1A99-4DC6-87F0-B61751C1B552}"/>
              </a:ext>
            </a:extLst>
          </p:cNvPr>
          <p:cNvSpPr>
            <a:spLocks noGrp="1"/>
          </p:cNvSpPr>
          <p:nvPr>
            <p:ph type="title"/>
          </p:nvPr>
        </p:nvSpPr>
        <p:spPr/>
        <p:txBody>
          <a:bodyPr/>
          <a:lstStyle/>
          <a:p>
            <a:pPr algn="ctr"/>
            <a:r>
              <a:rPr lang="en-US" dirty="0"/>
              <a:t>SAVER</a:t>
            </a:r>
            <a:endParaRPr lang="en-PR" dirty="0"/>
          </a:p>
        </p:txBody>
      </p:sp>
      <p:sp>
        <p:nvSpPr>
          <p:cNvPr id="3" name="Content Placeholder 2">
            <a:extLst>
              <a:ext uri="{FF2B5EF4-FFF2-40B4-BE49-F238E27FC236}">
                <a16:creationId xmlns:a16="http://schemas.microsoft.com/office/drawing/2014/main" id="{0E13BF82-1346-4833-894A-A8125C50A4D7}"/>
              </a:ext>
            </a:extLst>
          </p:cNvPr>
          <p:cNvSpPr>
            <a:spLocks noGrp="1"/>
          </p:cNvSpPr>
          <p:nvPr>
            <p:ph idx="1"/>
          </p:nvPr>
        </p:nvSpPr>
        <p:spPr/>
        <p:txBody>
          <a:bodyPr>
            <a:normAutofit/>
          </a:bodyPr>
          <a:lstStyle/>
          <a:p>
            <a:r>
              <a:rPr lang="en-US" sz="2400" b="1" dirty="0"/>
              <a:t>SAVER</a:t>
            </a:r>
            <a:r>
              <a:rPr lang="en-US" sz="2400" dirty="0"/>
              <a:t> is the Department of Corrections and Rehabilitation Victim’s Notification Service in regards to the Status of Inmates.  </a:t>
            </a:r>
          </a:p>
          <a:p>
            <a:r>
              <a:rPr lang="en-US" sz="2400" dirty="0"/>
              <a:t>This office is accountable for notifying the victims of an inmate’s release, parole or placement in a program.  </a:t>
            </a:r>
            <a:endParaRPr lang="en-PR" sz="2400" dirty="0"/>
          </a:p>
        </p:txBody>
      </p:sp>
    </p:spTree>
    <p:extLst>
      <p:ext uri="{BB962C8B-B14F-4D97-AF65-F5344CB8AC3E}">
        <p14:creationId xmlns:p14="http://schemas.microsoft.com/office/powerpoint/2010/main" val="18711782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s-PR"/>
          </a:p>
        </p:txBody>
      </p:sp>
      <p:sp>
        <p:nvSpPr>
          <p:cNvPr id="3" name="Content Placeholder 2"/>
          <p:cNvSpPr>
            <a:spLocks noGrp="1"/>
          </p:cNvSpPr>
          <p:nvPr>
            <p:ph idx="1"/>
          </p:nvPr>
        </p:nvSpPr>
        <p:spPr/>
        <p:txBody>
          <a:bodyPr>
            <a:normAutofit/>
          </a:bodyPr>
          <a:lstStyle/>
          <a:p>
            <a:pPr algn="just"/>
            <a:r>
              <a:rPr lang="en-US" sz="2000" dirty="0"/>
              <a:t>As a result, we now have the Inmate Classification Manual which established the intake procedures, health services, education, classification, inmate transfers, protective custody, segregation and administrative procedures.    </a:t>
            </a:r>
          </a:p>
          <a:p>
            <a:pPr algn="just"/>
            <a:r>
              <a:rPr lang="en-US" sz="2000" dirty="0"/>
              <a:t>This Manual is under the supervision of the Inmate Classification Office and is </a:t>
            </a:r>
            <a:r>
              <a:rPr lang="en-US" sz="2000" dirty="0">
                <a:solidFill>
                  <a:schemeClr val="tx1"/>
                </a:solidFill>
              </a:rPr>
              <a:t>continuously reviewed </a:t>
            </a:r>
            <a:r>
              <a:rPr lang="en-US" sz="2000" dirty="0"/>
              <a:t>to comply with new laws and court orders. </a:t>
            </a:r>
            <a:endParaRPr lang="es-PR" sz="2000" dirty="0"/>
          </a:p>
        </p:txBody>
      </p:sp>
    </p:spTree>
    <p:extLst>
      <p:ext uri="{BB962C8B-B14F-4D97-AF65-F5344CB8AC3E}">
        <p14:creationId xmlns:p14="http://schemas.microsoft.com/office/powerpoint/2010/main" val="16928829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s-PR"/>
          </a:p>
        </p:txBody>
      </p:sp>
      <p:sp>
        <p:nvSpPr>
          <p:cNvPr id="3" name="Content Placeholder 2"/>
          <p:cNvSpPr>
            <a:spLocks noGrp="1"/>
          </p:cNvSpPr>
          <p:nvPr>
            <p:ph idx="1"/>
          </p:nvPr>
        </p:nvSpPr>
        <p:spPr/>
        <p:txBody>
          <a:bodyPr>
            <a:normAutofit/>
          </a:bodyPr>
          <a:lstStyle/>
          <a:p>
            <a:pPr lvl="0" algn="just"/>
            <a:r>
              <a:rPr lang="en-US" sz="2000" dirty="0"/>
              <a:t>Inmates are classified in minimum, medium or maximum custody and assigned to the general or protective custody population.    Our system has facilities that house full protective custody populations, </a:t>
            </a:r>
            <a:r>
              <a:rPr lang="en-US" sz="2000" dirty="0">
                <a:solidFill>
                  <a:schemeClr val="tx1"/>
                </a:solidFill>
              </a:rPr>
              <a:t>contrary to the US, which normally houses protective custody in segregation type cells.    </a:t>
            </a:r>
          </a:p>
          <a:p>
            <a:pPr lvl="0" algn="just"/>
            <a:r>
              <a:rPr lang="en-US" sz="2000" dirty="0"/>
              <a:t>Our general population identifies itself with “gangs” (</a:t>
            </a:r>
            <a:r>
              <a:rPr lang="en-US" sz="2000" dirty="0" err="1"/>
              <a:t>ñeta</a:t>
            </a:r>
            <a:r>
              <a:rPr lang="en-US" sz="2000" dirty="0"/>
              <a:t>, 27, 31, 25).   While our protective custody population does not identify with the “gangs”; they are witnesses, have worked for the government, committed crimes such as  rape or are not accepted by the general population and others.  </a:t>
            </a:r>
            <a:endParaRPr lang="es-PR" sz="2000" dirty="0"/>
          </a:p>
          <a:p>
            <a:pPr algn="just"/>
            <a:endParaRPr lang="es-PR" sz="2000" dirty="0"/>
          </a:p>
        </p:txBody>
      </p:sp>
    </p:spTree>
    <p:extLst>
      <p:ext uri="{BB962C8B-B14F-4D97-AF65-F5344CB8AC3E}">
        <p14:creationId xmlns:p14="http://schemas.microsoft.com/office/powerpoint/2010/main" val="19276674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s-PR"/>
          </a:p>
        </p:txBody>
      </p:sp>
      <p:sp>
        <p:nvSpPr>
          <p:cNvPr id="3" name="Content Placeholder 2"/>
          <p:cNvSpPr>
            <a:spLocks noGrp="1"/>
          </p:cNvSpPr>
          <p:nvPr>
            <p:ph idx="1"/>
          </p:nvPr>
        </p:nvSpPr>
        <p:spPr/>
        <p:txBody>
          <a:bodyPr/>
          <a:lstStyle/>
          <a:p>
            <a:pPr lvl="0" algn="just"/>
            <a:r>
              <a:rPr lang="en-US" sz="2000" dirty="0"/>
              <a:t>Once inmates are sentenced and classified all transfer requests are sent to the main Inmate Classification Office for review and approval.    Transfer recommendations are sent to the Population Control Office to proceed with the transfers. </a:t>
            </a:r>
          </a:p>
          <a:p>
            <a:pPr lvl="0" algn="just"/>
            <a:endParaRPr lang="en-US" sz="2000" dirty="0"/>
          </a:p>
          <a:p>
            <a:pPr algn="just"/>
            <a:r>
              <a:rPr lang="en-US" sz="2000" dirty="0"/>
              <a:t>Medical transfers are done by Physician Correctional, company that provides inmate medical services. </a:t>
            </a:r>
            <a:endParaRPr lang="es-PR" sz="2000" dirty="0"/>
          </a:p>
          <a:p>
            <a:pPr lvl="0"/>
            <a:endParaRPr lang="es-PR" dirty="0"/>
          </a:p>
          <a:p>
            <a:endParaRPr lang="es-PR" dirty="0"/>
          </a:p>
        </p:txBody>
      </p:sp>
    </p:spTree>
    <p:extLst>
      <p:ext uri="{BB962C8B-B14F-4D97-AF65-F5344CB8AC3E}">
        <p14:creationId xmlns:p14="http://schemas.microsoft.com/office/powerpoint/2010/main" val="3402486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Custody levels</a:t>
            </a:r>
            <a:endParaRPr lang="es-PR" dirty="0"/>
          </a:p>
        </p:txBody>
      </p:sp>
      <p:sp>
        <p:nvSpPr>
          <p:cNvPr id="3" name="Content Placeholder 2"/>
          <p:cNvSpPr>
            <a:spLocks noGrp="1"/>
          </p:cNvSpPr>
          <p:nvPr>
            <p:ph idx="1"/>
          </p:nvPr>
        </p:nvSpPr>
        <p:spPr/>
        <p:txBody>
          <a:bodyPr/>
          <a:lstStyle/>
          <a:p>
            <a:pPr lvl="0" algn="just"/>
            <a:r>
              <a:rPr lang="en-US" sz="2000" dirty="0"/>
              <a:t>Custody levels are evaluated once a year for the minimum and medium custodies, maximum every six months.  </a:t>
            </a:r>
            <a:endParaRPr lang="es-PR" sz="2000" dirty="0"/>
          </a:p>
          <a:p>
            <a:pPr lvl="0" algn="just"/>
            <a:r>
              <a:rPr lang="en-US" sz="2000" dirty="0"/>
              <a:t>Inmates have the right to appeal de custody level assigned.   Reconsideration process starts at the main Office and they may continue on to the Court of Appeals if they are not satisfied with response from the Inmate’s Classification Office.   </a:t>
            </a:r>
            <a:endParaRPr lang="es-PR" dirty="0"/>
          </a:p>
        </p:txBody>
      </p:sp>
    </p:spTree>
    <p:extLst>
      <p:ext uri="{BB962C8B-B14F-4D97-AF65-F5344CB8AC3E}">
        <p14:creationId xmlns:p14="http://schemas.microsoft.com/office/powerpoint/2010/main" val="16220869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s-PR" dirty="0"/>
          </a:p>
        </p:txBody>
      </p:sp>
      <p:sp>
        <p:nvSpPr>
          <p:cNvPr id="3" name="Content Placeholder 2"/>
          <p:cNvSpPr>
            <a:spLocks noGrp="1"/>
          </p:cNvSpPr>
          <p:nvPr>
            <p:ph idx="1"/>
          </p:nvPr>
        </p:nvSpPr>
        <p:spPr/>
        <p:txBody>
          <a:bodyPr>
            <a:normAutofit/>
          </a:bodyPr>
          <a:lstStyle/>
          <a:p>
            <a:pPr lvl="0" algn="just"/>
            <a:r>
              <a:rPr lang="en-US" sz="2000" dirty="0">
                <a:solidFill>
                  <a:schemeClr val="tx1"/>
                </a:solidFill>
              </a:rPr>
              <a:t>According to the Puerto Rico Law about Minors, as amended,  a minor can be processed as an adult automatically depending on the crime committed.  </a:t>
            </a:r>
          </a:p>
          <a:p>
            <a:pPr lvl="0" algn="just"/>
            <a:r>
              <a:rPr lang="en-US" sz="2000" dirty="0">
                <a:solidFill>
                  <a:schemeClr val="tx1"/>
                </a:solidFill>
              </a:rPr>
              <a:t>If the minor is being accused of  First Degree Murder and is 14 years old not necessarily has to go through the Court for Minors and can be processed as an adult.  </a:t>
            </a:r>
          </a:p>
          <a:p>
            <a:pPr lvl="0" algn="just"/>
            <a:endParaRPr lang="en-US" sz="2000" dirty="0">
              <a:solidFill>
                <a:srgbClr val="FF0000"/>
              </a:solidFill>
            </a:endParaRPr>
          </a:p>
          <a:p>
            <a:pPr lvl="0"/>
            <a:endParaRPr lang="en-US" sz="2000" dirty="0"/>
          </a:p>
          <a:p>
            <a:pPr lvl="0"/>
            <a:endParaRPr lang="es-PR" sz="2000" dirty="0"/>
          </a:p>
          <a:p>
            <a:endParaRPr lang="es-PR" sz="2000" dirty="0"/>
          </a:p>
        </p:txBody>
      </p:sp>
    </p:spTree>
    <p:extLst>
      <p:ext uri="{BB962C8B-B14F-4D97-AF65-F5344CB8AC3E}">
        <p14:creationId xmlns:p14="http://schemas.microsoft.com/office/powerpoint/2010/main" val="30307657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The DOC is divided into two regions: </a:t>
            </a:r>
            <a:br>
              <a:rPr lang="es-PR" sz="2800" dirty="0"/>
            </a:br>
            <a:endParaRPr lang="es-PR" sz="2800" dirty="0"/>
          </a:p>
        </p:txBody>
      </p:sp>
      <p:sp>
        <p:nvSpPr>
          <p:cNvPr id="3" name="Content Placeholder 2"/>
          <p:cNvSpPr>
            <a:spLocks noGrp="1"/>
          </p:cNvSpPr>
          <p:nvPr>
            <p:ph idx="1"/>
          </p:nvPr>
        </p:nvSpPr>
        <p:spPr/>
        <p:txBody>
          <a:bodyPr/>
          <a:lstStyle/>
          <a:p>
            <a:r>
              <a:rPr lang="en-US" b="1" dirty="0"/>
              <a:t>North Region</a:t>
            </a:r>
            <a:r>
              <a:rPr lang="en-US" dirty="0"/>
              <a:t>:  Main office located in </a:t>
            </a:r>
            <a:r>
              <a:rPr lang="en-US" dirty="0" err="1"/>
              <a:t>Bayamón</a:t>
            </a:r>
            <a:r>
              <a:rPr lang="en-US" dirty="0"/>
              <a:t>, PR. </a:t>
            </a:r>
          </a:p>
          <a:p>
            <a:r>
              <a:rPr lang="en-US" dirty="0"/>
              <a:t>This region has 4,048 spaces of which 788 are designated for intake, </a:t>
            </a:r>
            <a:r>
              <a:rPr lang="en-US" dirty="0">
                <a:solidFill>
                  <a:schemeClr val="tx1"/>
                </a:solidFill>
              </a:rPr>
              <a:t>summary proceedings </a:t>
            </a:r>
            <a:r>
              <a:rPr lang="en-US" dirty="0"/>
              <a:t>and classification.   </a:t>
            </a:r>
          </a:p>
          <a:p>
            <a:r>
              <a:rPr lang="en-US" dirty="0"/>
              <a:t>The North Region consists of 13 correctional facilities:</a:t>
            </a:r>
          </a:p>
          <a:p>
            <a:r>
              <a:rPr lang="en-US" dirty="0"/>
              <a:t>1 – intake and classification center </a:t>
            </a:r>
          </a:p>
          <a:p>
            <a:r>
              <a:rPr lang="en-US" dirty="0"/>
              <a:t>1 – classification center with minimum custody </a:t>
            </a:r>
          </a:p>
          <a:p>
            <a:r>
              <a:rPr lang="en-US" dirty="0"/>
              <a:t>1 – medical facility 											    		</a:t>
            </a:r>
            <a:endParaRPr lang="es-PR" dirty="0"/>
          </a:p>
        </p:txBody>
      </p:sp>
    </p:spTree>
    <p:extLst>
      <p:ext uri="{BB962C8B-B14F-4D97-AF65-F5344CB8AC3E}">
        <p14:creationId xmlns:p14="http://schemas.microsoft.com/office/powerpoint/2010/main" val="9673054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s-PR"/>
          </a:p>
        </p:txBody>
      </p:sp>
      <p:sp>
        <p:nvSpPr>
          <p:cNvPr id="3" name="Content Placeholder 2"/>
          <p:cNvSpPr>
            <a:spLocks noGrp="1"/>
          </p:cNvSpPr>
          <p:nvPr>
            <p:ph idx="1"/>
          </p:nvPr>
        </p:nvSpPr>
        <p:spPr/>
        <p:txBody>
          <a:bodyPr>
            <a:normAutofit/>
          </a:bodyPr>
          <a:lstStyle/>
          <a:p>
            <a:r>
              <a:rPr lang="en-US" dirty="0"/>
              <a:t>1 – maximum custody facility.</a:t>
            </a:r>
          </a:p>
          <a:p>
            <a:r>
              <a:rPr lang="en-US" dirty="0"/>
              <a:t>2 – men’s </a:t>
            </a:r>
            <a:r>
              <a:rPr lang="en-US" dirty="0">
                <a:solidFill>
                  <a:schemeClr val="tx1"/>
                </a:solidFill>
              </a:rPr>
              <a:t>halfway house/community program</a:t>
            </a:r>
            <a:r>
              <a:rPr lang="en-US" dirty="0"/>
              <a:t>.</a:t>
            </a:r>
            <a:endParaRPr lang="es-PR" dirty="0"/>
          </a:p>
          <a:p>
            <a:r>
              <a:rPr lang="en-US" dirty="0"/>
              <a:t>4 – men’s minimum/medium facilities.</a:t>
            </a:r>
            <a:endParaRPr lang="es-PR" dirty="0"/>
          </a:p>
          <a:p>
            <a:pPr lvl="0"/>
            <a:r>
              <a:rPr lang="en-US" dirty="0"/>
              <a:t>1 – women’s facility (adult and female young adults). 	 </a:t>
            </a:r>
            <a:endParaRPr lang="es-PR" dirty="0"/>
          </a:p>
          <a:p>
            <a:r>
              <a:rPr lang="en-US" dirty="0"/>
              <a:t>1 – women’s halfway house program.</a:t>
            </a:r>
            <a:endParaRPr lang="es-PR" dirty="0"/>
          </a:p>
          <a:p>
            <a:pPr lvl="0"/>
            <a:r>
              <a:rPr lang="en-US" dirty="0"/>
              <a:t>Female average population is 330 of which 5 are young adults. </a:t>
            </a:r>
          </a:p>
          <a:p>
            <a:endParaRPr lang="en-US" dirty="0"/>
          </a:p>
          <a:p>
            <a:pPr lvl="0"/>
            <a:r>
              <a:rPr lang="en-US" dirty="0"/>
              <a:t>This region has a correctional facility with a unit that houses witnesses and ex-government employees.</a:t>
            </a:r>
            <a:endParaRPr lang="es-PR" dirty="0"/>
          </a:p>
          <a:p>
            <a:endParaRPr lang="en-US" dirty="0"/>
          </a:p>
          <a:p>
            <a:endParaRPr lang="es-PR" dirty="0"/>
          </a:p>
          <a:p>
            <a:endParaRPr lang="es-PR" dirty="0"/>
          </a:p>
        </p:txBody>
      </p:sp>
    </p:spTree>
    <p:extLst>
      <p:ext uri="{BB962C8B-B14F-4D97-AF65-F5344CB8AC3E}">
        <p14:creationId xmlns:p14="http://schemas.microsoft.com/office/powerpoint/2010/main" val="325455143"/>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6DC08949EED6D4898D12E551B5E7F84" ma:contentTypeVersion="13" ma:contentTypeDescription="Create a new document." ma:contentTypeScope="" ma:versionID="d89d6f5e21fd3f4e8c93a799f8ec6f41">
  <xsd:schema xmlns:xsd="http://www.w3.org/2001/XMLSchema" xmlns:xs="http://www.w3.org/2001/XMLSchema" xmlns:p="http://schemas.microsoft.com/office/2006/metadata/properties" xmlns:ns2="9438e1da-79db-442b-af11-0d116953428f" xmlns:ns3="cfe189bf-1726-4766-bd42-2e6024193a5f" targetNamespace="http://schemas.microsoft.com/office/2006/metadata/properties" ma:root="true" ma:fieldsID="54b3354c00fc54840185e5b0b4b2a0c9" ns2:_="" ns3:_="">
    <xsd:import namespace="9438e1da-79db-442b-af11-0d116953428f"/>
    <xsd:import namespace="cfe189bf-1726-4766-bd42-2e6024193a5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438e1da-79db-442b-af11-0d116953428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8bef2043-9da6-40f6-a49e-9ac495a88887"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fe189bf-1726-4766-bd42-2e6024193a5f"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ffc4ec80-7d97-4d59-a037-44629fbf6020}" ma:internalName="TaxCatchAll" ma:showField="CatchAllData" ma:web="cfe189bf-1726-4766-bd42-2e6024193a5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438e1da-79db-442b-af11-0d116953428f">
      <Terms xmlns="http://schemas.microsoft.com/office/infopath/2007/PartnerControls"/>
    </lcf76f155ced4ddcb4097134ff3c332f>
    <TaxCatchAll xmlns="cfe189bf-1726-4766-bd42-2e6024193a5f" xsi:nil="true"/>
  </documentManagement>
</p:properties>
</file>

<file path=customXml/itemProps1.xml><?xml version="1.0" encoding="utf-8"?>
<ds:datastoreItem xmlns:ds="http://schemas.openxmlformats.org/officeDocument/2006/customXml" ds:itemID="{97DAF80E-C153-4040-8184-F1014524516B}"/>
</file>

<file path=customXml/itemProps2.xml><?xml version="1.0" encoding="utf-8"?>
<ds:datastoreItem xmlns:ds="http://schemas.openxmlformats.org/officeDocument/2006/customXml" ds:itemID="{50B8CC2D-FF39-4E3A-820A-9908DDD9F305}"/>
</file>

<file path=customXml/itemProps3.xml><?xml version="1.0" encoding="utf-8"?>
<ds:datastoreItem xmlns:ds="http://schemas.openxmlformats.org/officeDocument/2006/customXml" ds:itemID="{82752970-5F2B-499A-9306-EA2E49159F37}"/>
</file>

<file path=docProps/app.xml><?xml version="1.0" encoding="utf-8"?>
<Properties xmlns="http://schemas.openxmlformats.org/officeDocument/2006/extended-properties" xmlns:vt="http://schemas.openxmlformats.org/officeDocument/2006/docPropsVTypes">
  <Template>Wisp</Template>
  <TotalTime>3030</TotalTime>
  <Words>1609</Words>
  <Application>Microsoft Office PowerPoint</Application>
  <PresentationFormat>Widescreen</PresentationFormat>
  <Paragraphs>107</Paragraphs>
  <Slides>26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26</vt:i4>
      </vt:variant>
    </vt:vector>
  </HeadingPairs>
  <TitlesOfParts>
    <vt:vector size="34" baseType="lpstr">
      <vt:lpstr>Arial</vt:lpstr>
      <vt:lpstr>Calibri</vt:lpstr>
      <vt:lpstr>Century</vt:lpstr>
      <vt:lpstr>Century Gothic</vt:lpstr>
      <vt:lpstr>Times New Roman</vt:lpstr>
      <vt:lpstr>Wingdings</vt:lpstr>
      <vt:lpstr>Wingdings 3</vt:lpstr>
      <vt:lpstr>Wisp</vt:lpstr>
      <vt:lpstr>Puerto Rico Department of Corrections Main Office – San Juan, PR </vt:lpstr>
      <vt:lpstr>Average Total Population (Male, Female and Young Adults) 7,325 </vt:lpstr>
      <vt:lpstr>PowerPoint Presentation</vt:lpstr>
      <vt:lpstr>PowerPoint Presentation</vt:lpstr>
      <vt:lpstr>PowerPoint Presentation</vt:lpstr>
      <vt:lpstr>Custody levels</vt:lpstr>
      <vt:lpstr>PowerPoint Presentation</vt:lpstr>
      <vt:lpstr>The DOC is divided into two regions:  </vt:lpstr>
      <vt:lpstr>PowerPoint Presentation</vt:lpstr>
      <vt:lpstr>PowerPoint Presentation</vt:lpstr>
      <vt:lpstr>Community Bureau </vt:lpstr>
      <vt:lpstr>PowerPoint Presentation</vt:lpstr>
      <vt:lpstr>PowerPoint Presentation</vt:lpstr>
      <vt:lpstr>PowerPoint Presentation</vt:lpstr>
      <vt:lpstr>PowerPoint Presentation</vt:lpstr>
      <vt:lpstr>Three levels of supervision:  </vt:lpstr>
      <vt:lpstr>Release and Reintegration Plan </vt:lpstr>
      <vt:lpstr>The procedure to maximize these services are the following:   </vt:lpstr>
      <vt:lpstr>PowerPoint Presentation</vt:lpstr>
      <vt:lpstr>PowerPoint Presentation</vt:lpstr>
      <vt:lpstr>PowerPoint Presentation</vt:lpstr>
      <vt:lpstr>PowerPoint Presentation</vt:lpstr>
      <vt:lpstr>PowerPoint Presentation</vt:lpstr>
      <vt:lpstr>PowerPoint Presentation</vt:lpstr>
      <vt:lpstr>Evaluation and Assessment Division </vt:lpstr>
      <vt:lpstr>SAVER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Puerto Rico Department of Corrections Main Office – San Juan, PR </dc:title>
  <dc:creator>Raquel Colon Esteves</dc:creator>
  <cp:lastModifiedBy>Raquel Colon Esteves</cp:lastModifiedBy>
  <cp:revision>99</cp:revision>
  <cp:lastPrinted>2025-09-26T15:05:36Z</cp:lastPrinted>
  <dcterms:created xsi:type="dcterms:W3CDTF">2025-09-08T15:20:54Z</dcterms:created>
  <dcterms:modified xsi:type="dcterms:W3CDTF">2025-09-26T17:21:39Z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0x01010076DC08949EED6D4898D12E551B5E7F84</vt:lpwstr>
  </property>
</Properties>
</file>