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7"/>
  </p:sldMasterIdLst>
  <p:notesMasterIdLst>
    <p:notesMasterId r:id="rId30"/>
  </p:notesMasterIdLst>
  <p:sldIdLst>
    <p:sldId id="256" r:id="rId18"/>
    <p:sldId id="2609" r:id="rId19"/>
    <p:sldId id="2585" r:id="rId20"/>
    <p:sldId id="2586" r:id="rId21"/>
    <p:sldId id="2602" r:id="rId22"/>
    <p:sldId id="2603" r:id="rId23"/>
    <p:sldId id="2606" r:id="rId24"/>
    <p:sldId id="2613" r:id="rId25"/>
    <p:sldId id="2604" r:id="rId26"/>
    <p:sldId id="2610" r:id="rId27"/>
    <p:sldId id="2612" r:id="rId28"/>
    <p:sldId id="853" r:id="rId29"/>
  </p:sldIdLst>
  <p:sldSz cx="12192000" cy="6858000"/>
  <p:notesSz cx="7102475" cy="938847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553" autoAdjust="0"/>
  </p:normalViewPr>
  <p:slideViewPr>
    <p:cSldViewPr snapToGrid="0">
      <p:cViewPr varScale="1">
        <p:scale>
          <a:sx n="65" d="100"/>
          <a:sy n="65" d="100"/>
        </p:scale>
        <p:origin x="16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customXml" Target="../customXml/item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DCAF54D-3379-4545-B501-954DD172D961}" type="datetimeFigureOut">
              <a:rPr lang="en-US" smtClean="0"/>
              <a:t>2/20/2024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A915C8C-8F4F-4FA6-803B-90B2597E05C3}" type="slidenum">
              <a:rPr lang="en-US" smtClean="0"/>
              <a:t>‹#›</a:t>
            </a:fld>
            <a:endParaRPr lang="en-US"/>
          </a:p>
        </p:txBody>
      </p:sp>
    </p:spTree>
    <p:extLst>
      <p:ext uri="{BB962C8B-B14F-4D97-AF65-F5344CB8AC3E}">
        <p14:creationId xmlns:p14="http://schemas.microsoft.com/office/powerpoint/2010/main" val="242580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support.interstatecompact.org/hc/en-us/articles/20630309169687" TargetMode="External"/><Relationship Id="rId3" Type="http://schemas.openxmlformats.org/officeDocument/2006/relationships/hyperlink" Target="https://support.interstatecompact.org/hc/en-us/articles/19555090316823" TargetMode="External"/><Relationship Id="rId7" Type="http://schemas.openxmlformats.org/officeDocument/2006/relationships/hyperlink" Target="https://support.interstatecompact.org/hc/en-us/articles/20350660862103" TargetMode="External"/><Relationship Id="rId12" Type="http://schemas.openxmlformats.org/officeDocument/2006/relationships/hyperlink" Target="https://support.interstatecompact.org/hc/en-us/articles/20715355501591-Reviewing-status-of-Transfer-Request-and-Transfer-Repl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upport.interstatecompact.org/hc/en-us/articles/19777348391831" TargetMode="External"/><Relationship Id="rId11" Type="http://schemas.openxmlformats.org/officeDocument/2006/relationships/hyperlink" Target="https://support.interstatecompact.org/hc/en-us/articles/20715111428119-Transfer-Reply" TargetMode="External"/><Relationship Id="rId5" Type="http://schemas.openxmlformats.org/officeDocument/2006/relationships/hyperlink" Target="https://support.interstatecompact.org/hc/en-us/articles/19612649919127" TargetMode="External"/><Relationship Id="rId10" Type="http://schemas.openxmlformats.org/officeDocument/2006/relationships/hyperlink" Target="https://support.interstatecompact.org/hc/en-us/articles/20715029240855-Transfer-Request-Training-Scenarios" TargetMode="External"/><Relationship Id="rId4" Type="http://schemas.openxmlformats.org/officeDocument/2006/relationships/hyperlink" Target="https://support.interstatecompact.org/hc/en-us/articles/19591138374679" TargetMode="External"/><Relationship Id="rId9" Type="http://schemas.openxmlformats.org/officeDocument/2006/relationships/hyperlink" Target="https://support.interstatecompact.org/hc/en-us/articles/13584844476055-Notice-of-Departures-Arrival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15C8C-8F4F-4FA6-803B-90B2597E05C3}" type="slidenum">
              <a:rPr lang="en-US" smtClean="0"/>
              <a:t>1</a:t>
            </a:fld>
            <a:endParaRPr lang="en-US"/>
          </a:p>
        </p:txBody>
      </p:sp>
    </p:spTree>
    <p:extLst>
      <p:ext uri="{BB962C8B-B14F-4D97-AF65-F5344CB8AC3E}">
        <p14:creationId xmlns:p14="http://schemas.microsoft.com/office/powerpoint/2010/main" val="302376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15C8C-8F4F-4FA6-803B-90B2597E05C3}" type="slidenum">
              <a:rPr lang="en-US" smtClean="0"/>
              <a:t>10</a:t>
            </a:fld>
            <a:endParaRPr lang="en-US"/>
          </a:p>
        </p:txBody>
      </p:sp>
    </p:spTree>
    <p:extLst>
      <p:ext uri="{BB962C8B-B14F-4D97-AF65-F5344CB8AC3E}">
        <p14:creationId xmlns:p14="http://schemas.microsoft.com/office/powerpoint/2010/main" val="42228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ICOTS Activities</a:t>
            </a:r>
          </a:p>
          <a:p>
            <a:r>
              <a:rPr lang="en-US" dirty="0"/>
              <a:t>https://support.interstatecompact.org/hc/en-us/articles/19555090316823</a:t>
            </a:r>
          </a:p>
          <a:p>
            <a:r>
              <a:rPr lang="en-US" dirty="0"/>
              <a:t>Tour the Offender Profile (new training tools in </a:t>
            </a:r>
            <a:r>
              <a:rPr lang="en-US" dirty="0" err="1"/>
              <a:t>ondemands</a:t>
            </a:r>
            <a:r>
              <a:rPr lang="en-US" dirty="0"/>
              <a:t>)</a:t>
            </a:r>
          </a:p>
          <a:p>
            <a:r>
              <a:rPr lang="en-US" dirty="0"/>
              <a:t>https://support.interstatecompact.org/hc/en-us/articles/19591138374679</a:t>
            </a:r>
          </a:p>
          <a:p>
            <a:r>
              <a:rPr lang="en-US" dirty="0"/>
              <a:t>Primary Photo Requirements</a:t>
            </a:r>
          </a:p>
          <a:p>
            <a:r>
              <a:rPr lang="en-US" dirty="0"/>
              <a:t>https://support.interstatecompact.org/hc/en-us/articles/19612649919127</a:t>
            </a:r>
          </a:p>
          <a:p>
            <a:r>
              <a:rPr lang="en-US" dirty="0"/>
              <a:t>Transfer Verification Tips (Re-formatted)</a:t>
            </a:r>
          </a:p>
          <a:p>
            <a:r>
              <a:rPr lang="en-US" dirty="0"/>
              <a:t>https://support.interstatecompact.org/hc/en-us/articles/19777348391831</a:t>
            </a:r>
          </a:p>
          <a:p>
            <a:pPr defTabSz="942289">
              <a:defRPr/>
            </a:pPr>
            <a:r>
              <a:rPr lang="en-US" b="1" i="0" dirty="0">
                <a:solidFill>
                  <a:srgbClr val="333333"/>
                </a:solidFill>
                <a:effectLst/>
                <a:latin typeface="Montserrat" pitchFamily="2" charset="0"/>
              </a:rPr>
              <a:t>ICAOS Practice Guide: Electronic Signatures</a:t>
            </a:r>
          </a:p>
          <a:p>
            <a:r>
              <a:rPr lang="en-US" dirty="0"/>
              <a:t>https://support.interstatecompact.org/hc/en-us/articles/1500001939521</a:t>
            </a:r>
          </a:p>
          <a:p>
            <a:r>
              <a:rPr lang="en-US" dirty="0"/>
              <a:t>Transfer Request QRG</a:t>
            </a:r>
          </a:p>
          <a:p>
            <a:r>
              <a:rPr lang="en-US" dirty="0"/>
              <a:t>https://support.interstatecompact.org/hc/en-us/articles/20350660862103</a:t>
            </a:r>
          </a:p>
          <a:p>
            <a:r>
              <a:rPr lang="en-US" dirty="0"/>
              <a:t>RFRI QRG</a:t>
            </a:r>
          </a:p>
          <a:p>
            <a:r>
              <a:rPr lang="en-US" dirty="0"/>
              <a:t>https://support.interstatecompact.org/hc/en-us/articles/20630309169687</a:t>
            </a:r>
          </a:p>
          <a:p>
            <a:r>
              <a:rPr lang="en-US" dirty="0"/>
              <a:t>Stakeholder QRG</a:t>
            </a:r>
          </a:p>
          <a:p>
            <a:r>
              <a:rPr lang="en-US" dirty="0"/>
              <a:t>https://interstatecompact.org/quick-reference-guides</a:t>
            </a:r>
          </a:p>
          <a:p>
            <a:r>
              <a:rPr lang="en-US" sz="1900" dirty="0">
                <a:latin typeface="Calibri" panose="020F0502020204030204" pitchFamily="34" charset="0"/>
                <a:ea typeface="Calibri" panose="020F0502020204030204" pitchFamily="34" charset="0"/>
              </a:rPr>
              <a:t>Summary of ICOTS Activities</a:t>
            </a:r>
          </a:p>
          <a:p>
            <a:r>
              <a:rPr lang="en-US" sz="1900" u="sng" dirty="0">
                <a:solidFill>
                  <a:srgbClr val="0563C1"/>
                </a:solidFill>
                <a:latin typeface="Calibri" panose="020F0502020204030204" pitchFamily="34" charset="0"/>
                <a:ea typeface="Calibri" panose="020F0502020204030204" pitchFamily="34" charset="0"/>
                <a:hlinkClick r:id="rId3"/>
              </a:rPr>
              <a:t>https://support.interstatecompact.org/hc/en-us/articles/19555090316823</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Tour the Offender Profile &amp; Managing Demographic (new training tools in </a:t>
            </a:r>
            <a:r>
              <a:rPr lang="en-US" sz="1900" dirty="0" err="1">
                <a:latin typeface="Calibri" panose="020F0502020204030204" pitchFamily="34" charset="0"/>
                <a:ea typeface="Calibri" panose="020F0502020204030204" pitchFamily="34" charset="0"/>
              </a:rPr>
              <a:t>ondemands</a:t>
            </a:r>
            <a:r>
              <a:rPr lang="en-US" sz="1900" dirty="0">
                <a:latin typeface="Calibri" panose="020F0502020204030204" pitchFamily="34" charset="0"/>
                <a:ea typeface="Calibri" panose="020F0502020204030204" pitchFamily="34" charset="0"/>
              </a:rPr>
              <a:t> too)</a:t>
            </a:r>
          </a:p>
          <a:p>
            <a:r>
              <a:rPr lang="en-US" sz="1900" u="sng" dirty="0">
                <a:solidFill>
                  <a:srgbClr val="0563C1"/>
                </a:solidFill>
                <a:latin typeface="Calibri" panose="020F0502020204030204" pitchFamily="34" charset="0"/>
                <a:ea typeface="Calibri" panose="020F0502020204030204" pitchFamily="34" charset="0"/>
                <a:hlinkClick r:id="rId4"/>
              </a:rPr>
              <a:t>https://support.interstatecompact.org/hc/en-us/articles/19591138374679</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Primary Photo Requirements</a:t>
            </a:r>
          </a:p>
          <a:p>
            <a:r>
              <a:rPr lang="en-US" sz="1900" u="sng" dirty="0">
                <a:solidFill>
                  <a:srgbClr val="0563C1"/>
                </a:solidFill>
                <a:latin typeface="Calibri" panose="020F0502020204030204" pitchFamily="34" charset="0"/>
                <a:ea typeface="Calibri" panose="020F0502020204030204" pitchFamily="34" charset="0"/>
                <a:hlinkClick r:id="rId5"/>
              </a:rPr>
              <a:t>https://support.interstatecompact.org/hc/en-us/articles/19612649919127</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Transfer Verification Tips (Re-formatted)</a:t>
            </a:r>
          </a:p>
          <a:p>
            <a:r>
              <a:rPr lang="en-US" sz="1900" u="sng" dirty="0">
                <a:solidFill>
                  <a:srgbClr val="0563C1"/>
                </a:solidFill>
                <a:latin typeface="Calibri" panose="020F0502020204030204" pitchFamily="34" charset="0"/>
                <a:ea typeface="Calibri" panose="020F0502020204030204" pitchFamily="34" charset="0"/>
                <a:hlinkClick r:id="rId6"/>
              </a:rPr>
              <a:t>https://support.interstatecompact.org/hc/en-us/articles/19777348391831</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Transfer Request QRG </a:t>
            </a:r>
          </a:p>
          <a:p>
            <a:r>
              <a:rPr lang="en-US" sz="1900" u="sng" dirty="0">
                <a:solidFill>
                  <a:srgbClr val="0563C1"/>
                </a:solidFill>
                <a:latin typeface="Calibri" panose="020F0502020204030204" pitchFamily="34" charset="0"/>
                <a:ea typeface="Calibri" panose="020F0502020204030204" pitchFamily="34" charset="0"/>
                <a:hlinkClick r:id="rId7"/>
              </a:rPr>
              <a:t>https://support.interstatecompact.org/hc/en-us/articles/20350660862103</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RFRI QRG</a:t>
            </a:r>
          </a:p>
          <a:p>
            <a:r>
              <a:rPr lang="en-US" sz="1900" u="sng" dirty="0">
                <a:solidFill>
                  <a:srgbClr val="0563C1"/>
                </a:solidFill>
                <a:latin typeface="Calibri" panose="020F0502020204030204" pitchFamily="34" charset="0"/>
                <a:ea typeface="Calibri" panose="020F0502020204030204" pitchFamily="34" charset="0"/>
                <a:hlinkClick r:id="rId8"/>
              </a:rPr>
              <a:t>https://support.interstatecompact.org/hc/en-us/articles/20630309169687</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NOD &amp; NOA (updated w step through)</a:t>
            </a:r>
          </a:p>
          <a:p>
            <a:r>
              <a:rPr lang="en-US" sz="1900" u="sng" dirty="0">
                <a:solidFill>
                  <a:srgbClr val="0563C1"/>
                </a:solidFill>
                <a:latin typeface="Calibri" panose="020F0502020204030204" pitchFamily="34" charset="0"/>
                <a:ea typeface="Calibri" panose="020F0502020204030204" pitchFamily="34" charset="0"/>
                <a:hlinkClick r:id="rId9"/>
              </a:rPr>
              <a:t>https://support.interstatecompact.org/hc/en-us/articles/13584844476055-Notice-of-Departures-Arrivals</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Transfer Training Scenarios</a:t>
            </a:r>
          </a:p>
          <a:p>
            <a:r>
              <a:rPr lang="en-US" sz="1900" u="sng" dirty="0">
                <a:solidFill>
                  <a:srgbClr val="0563C1"/>
                </a:solidFill>
                <a:latin typeface="Calibri" panose="020F0502020204030204" pitchFamily="34" charset="0"/>
                <a:ea typeface="Calibri" panose="020F0502020204030204" pitchFamily="34" charset="0"/>
                <a:hlinkClick r:id="rId10"/>
              </a:rPr>
              <a:t>https://support.interstatecompact.org/hc/en-us/articles/20715029240855-Transfer-Request-Training-Scenarios</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Transfer Reply</a:t>
            </a:r>
          </a:p>
          <a:p>
            <a:r>
              <a:rPr lang="en-US" sz="1900" u="sng" dirty="0">
                <a:solidFill>
                  <a:srgbClr val="0563C1"/>
                </a:solidFill>
                <a:latin typeface="Calibri" panose="020F0502020204030204" pitchFamily="34" charset="0"/>
                <a:ea typeface="Calibri" panose="020F0502020204030204" pitchFamily="34" charset="0"/>
                <a:hlinkClick r:id="rId11"/>
              </a:rPr>
              <a:t>https://support.interstatecompact.org/hc/en-us/articles/20715111428119-Transfer-Reply</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Transfer Status</a:t>
            </a:r>
          </a:p>
          <a:p>
            <a:r>
              <a:rPr lang="en-US" sz="1900" u="sng" dirty="0">
                <a:solidFill>
                  <a:srgbClr val="0563C1"/>
                </a:solidFill>
                <a:latin typeface="Calibri" panose="020F0502020204030204" pitchFamily="34" charset="0"/>
                <a:ea typeface="Calibri" panose="020F0502020204030204" pitchFamily="34" charset="0"/>
                <a:hlinkClick r:id="rId12"/>
              </a:rPr>
              <a:t>https://support.interstatecompact.org/hc/en-us/articles/20715355501591-Reviewing-status-of-Transfer-Request-and-Transfer-Reply</a:t>
            </a:r>
            <a:endParaRPr lang="en-US" sz="1900" dirty="0">
              <a:latin typeface="Calibri" panose="020F0502020204030204" pitchFamily="34" charset="0"/>
              <a:ea typeface="Calibri" panose="020F0502020204030204" pitchFamily="34" charset="0"/>
            </a:endParaRPr>
          </a:p>
          <a:p>
            <a:r>
              <a:rPr lang="en-US" sz="1900" dirty="0">
                <a:latin typeface="Calibri" panose="020F0502020204030204" pitchFamily="34" charset="0"/>
                <a:ea typeface="Calibri" panose="020F0502020204030204" pitchFamily="34" charset="0"/>
              </a:rPr>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915C8C-8F4F-4FA6-803B-90B2597E05C3}" type="slidenum">
              <a:rPr lang="en-US" smtClean="0"/>
              <a:t>11</a:t>
            </a:fld>
            <a:endParaRPr lang="en-US"/>
          </a:p>
        </p:txBody>
      </p:sp>
    </p:spTree>
    <p:extLst>
      <p:ext uri="{BB962C8B-B14F-4D97-AF65-F5344CB8AC3E}">
        <p14:creationId xmlns:p14="http://schemas.microsoft.com/office/powerpoint/2010/main" val="563239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12</a:t>
            </a:fld>
            <a:endParaRPr lang="en-US"/>
          </a:p>
        </p:txBody>
      </p:sp>
    </p:spTree>
    <p:extLst>
      <p:ext uri="{BB962C8B-B14F-4D97-AF65-F5344CB8AC3E}">
        <p14:creationId xmlns:p14="http://schemas.microsoft.com/office/powerpoint/2010/main" val="395557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15C8C-8F4F-4FA6-803B-90B2597E05C3}" type="slidenum">
              <a:rPr lang="en-US" smtClean="0"/>
              <a:t>2</a:t>
            </a:fld>
            <a:endParaRPr lang="en-US"/>
          </a:p>
        </p:txBody>
      </p:sp>
    </p:spTree>
    <p:extLst>
      <p:ext uri="{BB962C8B-B14F-4D97-AF65-F5344CB8AC3E}">
        <p14:creationId xmlns:p14="http://schemas.microsoft.com/office/powerpoint/2010/main" val="102810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107000"/>
              </a:lnSpc>
              <a:buFont typeface="Symbol" panose="05050102010706020507" pitchFamily="18" charset="2"/>
              <a:buChar char=""/>
            </a:pPr>
            <a:r>
              <a:rPr lang="en-US" kern="100" dirty="0">
                <a:latin typeface="Times New Roman" panose="02020603050405020304" pitchFamily="18" charset="0"/>
                <a:ea typeface="Calibri" panose="020F0502020204030204" pitchFamily="34" charset="0"/>
                <a:cs typeface="Times New Roman" panose="02020603050405020304" pitchFamily="18" charset="0"/>
              </a:rPr>
              <a:t>Summary:  Changing ‘shall’ to ‘may’ in subsection (f)</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65610" lvl="1" indent="-294465">
              <a:lnSpc>
                <a:spcPct val="107000"/>
              </a:lnSpc>
              <a:buFont typeface="Courier New" panose="02070309020205020404" pitchFamily="49" charset="0"/>
              <a:buChar char="o"/>
            </a:pPr>
            <a:r>
              <a:rPr lang="en-US" kern="100" dirty="0">
                <a:latin typeface="Times New Roman" panose="02020603050405020304" pitchFamily="18" charset="0"/>
                <a:ea typeface="Calibri" panose="020F0502020204030204" pitchFamily="34" charset="0"/>
                <a:cs typeface="Times New Roman" panose="02020603050405020304" pitchFamily="18" charset="0"/>
              </a:rPr>
              <a:t>The "shall" requirement is not a requirement of the Supreme Court decision on which Rule 5.108 is based.</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65610" lvl="1" indent="-294465">
              <a:lnSpc>
                <a:spcPct val="107000"/>
              </a:lnSpc>
              <a:buFont typeface="Courier New" panose="02070309020205020404" pitchFamily="49" charset="0"/>
              <a:buChar char="o"/>
            </a:pPr>
            <a:r>
              <a:rPr lang="en-US" kern="100" dirty="0">
                <a:latin typeface="Times New Roman" panose="02020603050405020304" pitchFamily="18" charset="0"/>
                <a:ea typeface="Calibri" panose="020F0502020204030204" pitchFamily="34" charset="0"/>
                <a:cs typeface="Times New Roman" panose="02020603050405020304" pitchFamily="18" charset="0"/>
              </a:rPr>
              <a:t>Rule 5.108 does not require an offender to be held in custody to conduct a probable cause hearing or to obtain a signed waiver, however current language requires the receiving state to take the offender in custody upon a finding of probable cause. This can pose challenges when:</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1177862" lvl="2" indent="-235572">
              <a:lnSpc>
                <a:spcPct val="107000"/>
              </a:lnSpc>
              <a:buFont typeface="Wingdings" panose="05000000000000000000" pitchFamily="2" charset="2"/>
              <a:buChar char=""/>
            </a:pPr>
            <a:r>
              <a:rPr lang="en-US" kern="100" dirty="0">
                <a:latin typeface="Times New Roman" panose="02020603050405020304" pitchFamily="18" charset="0"/>
                <a:ea typeface="Calibri" panose="020F0502020204030204" pitchFamily="34" charset="0"/>
                <a:cs typeface="Times New Roman" panose="02020603050405020304" pitchFamily="18" charset="0"/>
              </a:rPr>
              <a:t>the sending state may order the offender’s return in lieu of issuing a warrant to retake;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1177862" lvl="2" indent="-235572">
              <a:lnSpc>
                <a:spcPct val="107000"/>
              </a:lnSpc>
              <a:buFont typeface="Wingdings" panose="05000000000000000000" pitchFamily="2" charset="2"/>
              <a:buChar char=""/>
            </a:pPr>
            <a:r>
              <a:rPr lang="en-US" kern="100" dirty="0">
                <a:latin typeface="Times New Roman" panose="02020603050405020304" pitchFamily="18" charset="0"/>
                <a:ea typeface="Calibri" panose="020F0502020204030204" pitchFamily="34" charset="0"/>
                <a:cs typeface="Times New Roman" panose="02020603050405020304" pitchFamily="18" charset="0"/>
              </a:rPr>
              <a:t>the sending state may need probable cause established in order to obtain a warrant to retake; and</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1177862" lvl="2" indent="-235572">
              <a:lnSpc>
                <a:spcPct val="107000"/>
              </a:lnSpc>
              <a:buFont typeface="Wingdings" panose="05000000000000000000" pitchFamily="2" charset="2"/>
              <a:buChar char=""/>
            </a:pPr>
            <a:r>
              <a:rPr lang="en-US" kern="100" dirty="0">
                <a:latin typeface="Times New Roman" panose="02020603050405020304" pitchFamily="18" charset="0"/>
                <a:ea typeface="Calibri" panose="020F0502020204030204" pitchFamily="34" charset="0"/>
                <a:cs typeface="Times New Roman" panose="02020603050405020304" pitchFamily="18" charset="0"/>
              </a:rPr>
              <a:t>when receiving states do not have warrantless arrest powers.</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65610" lvl="1" indent="-294465">
              <a:lnSpc>
                <a:spcPct val="107000"/>
              </a:lnSpc>
              <a:buFont typeface="Courier New" panose="02070309020205020404" pitchFamily="49" charset="0"/>
              <a:buChar char="o"/>
            </a:pPr>
            <a:r>
              <a:rPr lang="en-US" kern="100" dirty="0">
                <a:latin typeface="Times New Roman" panose="02020603050405020304" pitchFamily="18" charset="0"/>
                <a:ea typeface="Calibri" panose="020F0502020204030204" pitchFamily="34" charset="0"/>
                <a:cs typeface="Times New Roman" panose="02020603050405020304" pitchFamily="18" charset="0"/>
              </a:rPr>
              <a:t>By changing the wording from "shall" to "may," states will still be able to hold an offender in custody.</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153779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36755" lvl="2" indent="-294465">
              <a:lnSpc>
                <a:spcPct val="107000"/>
              </a:lnSpc>
              <a:buFont typeface="Courier New" panose="02070309020205020404" pitchFamily="49" charset="0"/>
              <a:buChar char="o"/>
            </a:pPr>
            <a:r>
              <a:rPr lang="en-US" kern="100" dirty="0">
                <a:latin typeface="Times New Roman" panose="02020603050405020304" pitchFamily="18" charset="0"/>
                <a:ea typeface="Calibri" panose="020F0502020204030204" pitchFamily="34" charset="0"/>
                <a:cs typeface="Times New Roman" panose="02020603050405020304" pitchFamily="18" charset="0"/>
              </a:rPr>
              <a:t>Provides flexibility to states without warrantless powers when the sending state has not issued a warrant pending PC or when the decision to retake versus order return for behavior requiring retaking has not been made.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1177862" lvl="2" indent="-235572">
              <a:lnSpc>
                <a:spcPct val="107000"/>
              </a:lnSpc>
              <a:buFont typeface="Wingdings" panose="05000000000000000000" pitchFamily="2" charset="2"/>
              <a:buChar char=""/>
            </a:pPr>
            <a:r>
              <a:rPr lang="en-US" kern="100" dirty="0">
                <a:latin typeface="Times New Roman" panose="02020603050405020304" pitchFamily="18" charset="0"/>
                <a:ea typeface="Calibri" panose="020F0502020204030204" pitchFamily="34" charset="0"/>
                <a:cs typeface="Times New Roman" panose="02020603050405020304" pitchFamily="18" charset="0"/>
              </a:rPr>
              <a:t>The change still permits the receiving jurisdiction to issue a warrant for public safety concerns.</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Times New Roman" panose="02020603050405020304" pitchFamily="18" charset="0"/>
              </a:rPr>
              <a:t>What are the holding requirements for the return of supervised individuals?</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Times New Roman" panose="02020603050405020304" pitchFamily="18" charset="0"/>
              </a:rPr>
              <a:t>The receiving state must detain supervised individuals pending retaking. Jails may not authorize an individual’s release without the compact office’s approval and acknowledgment, including when a sending state fails to pick up the individual within the thirty days required for retaking.</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35236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24"/>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In its ongoing commitment to creating a more inclusive and person-centric environment, the Commission has adopted a significant change in its terminology by replacing the term "offender" with "supervised individual." This transition reflects the Commission’s dedication to promoting dignity, respect, and a rehabilitative approach to those transferring through the Compact. </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24"/>
              </a:spcAft>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24"/>
              </a:spcAft>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Why the Change?</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24"/>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The decision to replace "offender" with "supervised individual" aligns with evolving best practices in criminal justice and emphasizes the importance of recognizing the humanity and potential for positive change in each person we serve. </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24"/>
              </a:spcAft>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24"/>
              </a:spcAft>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What Does This Mean for States?</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24"/>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Members of the Compact will notice a shift in the language used in our communications, documentation, and discussions. We encourage you to raise awareness of this change throughout our states to ensure its successful implementation.</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196414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15C8C-8F4F-4FA6-803B-90B2597E05C3}" type="slidenum">
              <a:rPr lang="en-US" smtClean="0"/>
              <a:t>6</a:t>
            </a:fld>
            <a:endParaRPr lang="en-US"/>
          </a:p>
        </p:txBody>
      </p:sp>
    </p:spTree>
    <p:extLst>
      <p:ext uri="{BB962C8B-B14F-4D97-AF65-F5344CB8AC3E}">
        <p14:creationId xmlns:p14="http://schemas.microsoft.com/office/powerpoint/2010/main" val="158176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15C8C-8F4F-4FA6-803B-90B2597E05C3}" type="slidenum">
              <a:rPr lang="en-US" smtClean="0"/>
              <a:t>7</a:t>
            </a:fld>
            <a:endParaRPr lang="en-US"/>
          </a:p>
        </p:txBody>
      </p:sp>
    </p:spTree>
    <p:extLst>
      <p:ext uri="{BB962C8B-B14F-4D97-AF65-F5344CB8AC3E}">
        <p14:creationId xmlns:p14="http://schemas.microsoft.com/office/powerpoint/2010/main" val="274581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15C8C-8F4F-4FA6-803B-90B2597E05C3}" type="slidenum">
              <a:rPr lang="en-US" smtClean="0"/>
              <a:t>8</a:t>
            </a:fld>
            <a:endParaRPr lang="en-US"/>
          </a:p>
        </p:txBody>
      </p:sp>
    </p:spTree>
    <p:extLst>
      <p:ext uri="{BB962C8B-B14F-4D97-AF65-F5344CB8AC3E}">
        <p14:creationId xmlns:p14="http://schemas.microsoft.com/office/powerpoint/2010/main" val="381676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15C8C-8F4F-4FA6-803B-90B2597E05C3}" type="slidenum">
              <a:rPr lang="en-US" smtClean="0"/>
              <a:t>9</a:t>
            </a:fld>
            <a:endParaRPr lang="en-US"/>
          </a:p>
        </p:txBody>
      </p:sp>
    </p:spTree>
    <p:extLst>
      <p:ext uri="{BB962C8B-B14F-4D97-AF65-F5344CB8AC3E}">
        <p14:creationId xmlns:p14="http://schemas.microsoft.com/office/powerpoint/2010/main" val="411867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528-B80A-05B4-0A15-DFEBAB650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9C3EC5-C27A-AD88-B41A-AC878C92B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2A08A-6D3B-D8A1-95F0-BE235E2D09CF}"/>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5" name="Footer Placeholder 4">
            <a:extLst>
              <a:ext uri="{FF2B5EF4-FFF2-40B4-BE49-F238E27FC236}">
                <a16:creationId xmlns:a16="http://schemas.microsoft.com/office/drawing/2014/main" id="{A31BED71-C0D4-40A8-689C-8D6682DA8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3FECF-15DC-DD04-8D32-E4E72B832223}"/>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70983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3D57-B928-5B0D-890A-0C93338645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C05CE4-2212-BE40-8F81-173603D3E2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467A5-3DFB-19F4-935E-A54AFE8FC625}"/>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5" name="Footer Placeholder 4">
            <a:extLst>
              <a:ext uri="{FF2B5EF4-FFF2-40B4-BE49-F238E27FC236}">
                <a16:creationId xmlns:a16="http://schemas.microsoft.com/office/drawing/2014/main" id="{A85E63B2-B935-0EE1-9D75-8DF64FDF7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6DE72-9B86-9DB6-6186-FE1821DC91F7}"/>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27859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02917-4C32-0D4B-2EBA-55D22FF5C3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293A26-E2BA-D781-7E66-748554F19B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B6C92-25CC-549D-E350-69E6E60D45E0}"/>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5" name="Footer Placeholder 4">
            <a:extLst>
              <a:ext uri="{FF2B5EF4-FFF2-40B4-BE49-F238E27FC236}">
                <a16:creationId xmlns:a16="http://schemas.microsoft.com/office/drawing/2014/main" id="{7997E82D-6A3A-8381-FFA3-FD9573E88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974ED-36BA-2E02-537F-666AF540FFA4}"/>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248569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2812643" y="1691472"/>
            <a:ext cx="4385841" cy="1325563"/>
          </a:xfrm>
        </p:spPr>
        <p:txBody>
          <a:bodyPr anchor="b"/>
          <a:lstStyle>
            <a:lvl1pPr algn="r">
              <a:defRPr>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0" y="3500437"/>
            <a:ext cx="12192000"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569843" y="1690688"/>
            <a:ext cx="4155432" cy="1325562"/>
          </a:xfrm>
        </p:spPr>
        <p:txBody>
          <a:bodyPr>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569843" y="1227698"/>
            <a:ext cx="4155432" cy="382749"/>
          </a:xfrm>
        </p:spPr>
        <p:txBody>
          <a:bodyPr anchor="b">
            <a:normAutofit/>
          </a:bodyPr>
          <a:lstStyle>
            <a:lvl1pPr marL="0" indent="0">
              <a:buNone/>
              <a:defRPr sz="1600" b="1">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5264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0721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Custom Layout">
    <p:bg>
      <p:bgPr>
        <a:solidFill>
          <a:schemeClr val="bg1"/>
        </a:solid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FC75DEA4-0A76-480D-A95E-49B8E0DD9749}"/>
              </a:ext>
            </a:extLst>
          </p:cNvPr>
          <p:cNvSpPr>
            <a:spLocks noGrp="1"/>
          </p:cNvSpPr>
          <p:nvPr>
            <p:ph type="body" sz="quarter" idx="10" hasCustomPrompt="1"/>
          </p:nvPr>
        </p:nvSpPr>
        <p:spPr>
          <a:xfrm>
            <a:off x="7335647" y="3145492"/>
            <a:ext cx="2489200" cy="3124198"/>
          </a:xfrm>
        </p:spPr>
        <p:txBody>
          <a:bodyPr bIns="0" anchor="b">
            <a:noAutofit/>
          </a:bodyPr>
          <a:lstStyle>
            <a:lvl1pPr marL="0" indent="0" algn="l">
              <a:buNone/>
              <a:defRPr sz="25000">
                <a:solidFill>
                  <a:srgbClr val="5DAAB0">
                    <a:alpha val="20000"/>
                  </a:srgbClr>
                </a:solidFill>
                <a:latin typeface="+mj-lt"/>
                <a:cs typeface="Arial" panose="020B0604020202020204" pitchFamily="34" charset="0"/>
              </a:defRPr>
            </a:lvl1pPr>
          </a:lstStyle>
          <a:p>
            <a:pPr lvl="0"/>
            <a:r>
              <a:rPr lang="en-US" dirty="0"/>
              <a:t>#</a:t>
            </a:r>
          </a:p>
        </p:txBody>
      </p:sp>
      <p:sp>
        <p:nvSpPr>
          <p:cNvPr id="16" name="Rectangle 15">
            <a:extLst>
              <a:ext uri="{FF2B5EF4-FFF2-40B4-BE49-F238E27FC236}">
                <a16:creationId xmlns:a16="http://schemas.microsoft.com/office/drawing/2014/main" id="{E0729B41-53A1-4BDC-BF75-A9E553C70D89}"/>
              </a:ext>
            </a:extLst>
          </p:cNvPr>
          <p:cNvSpPr/>
          <p:nvPr userDrawn="1"/>
        </p:nvSpPr>
        <p:spPr>
          <a:xfrm>
            <a:off x="0" y="1394370"/>
            <a:ext cx="7056121" cy="4069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60" y="1934210"/>
            <a:ext cx="5273040" cy="1694180"/>
          </a:xfrm>
        </p:spPr>
        <p:txBody>
          <a:bodyPr lIns="0" anchor="t">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83030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4E3F-94A2-3BA4-28F1-AED581EE4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28E69-C01D-4E2B-0D23-2C82748A5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C9D2B-2EA9-8A4E-CCE5-29193A3FBDFF}"/>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5" name="Footer Placeholder 4">
            <a:extLst>
              <a:ext uri="{FF2B5EF4-FFF2-40B4-BE49-F238E27FC236}">
                <a16:creationId xmlns:a16="http://schemas.microsoft.com/office/drawing/2014/main" id="{8926ED25-7707-9B46-BA12-9DC715C52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12D94-8C93-B3FF-669B-5BF4C37D05CD}"/>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320183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FF88-4075-DF5D-3DF5-CCC39A6C5A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1CC0AB-F542-0110-2899-F9029AD0C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D52804-27A4-EDF8-0A76-F81E1FF593E0}"/>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5" name="Footer Placeholder 4">
            <a:extLst>
              <a:ext uri="{FF2B5EF4-FFF2-40B4-BE49-F238E27FC236}">
                <a16:creationId xmlns:a16="http://schemas.microsoft.com/office/drawing/2014/main" id="{3C64C2C9-FCBC-EEC5-7FF7-FB952BC47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90DE6-DA36-57C9-B900-082F2EE4D68F}"/>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173536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657E-B8A7-38C8-35D1-E9EF603B7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AFF3D-4EA0-40FA-5D6E-58CF9CC9D9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3ECF2D-515F-0976-3625-A2EFEAE4D3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625F0-0BEB-3870-B1E5-B286CE199D6C}"/>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6" name="Footer Placeholder 5">
            <a:extLst>
              <a:ext uri="{FF2B5EF4-FFF2-40B4-BE49-F238E27FC236}">
                <a16:creationId xmlns:a16="http://schemas.microsoft.com/office/drawing/2014/main" id="{9063520E-C0E4-212F-5CC3-EDACA5CF2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F1576-106C-39BD-8D03-7D72EDD55542}"/>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375632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24F5-1582-B3E8-CA94-0F47E4C89E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250A0-C30D-F1FE-63B5-B8CB9BA19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9F897-1A3F-CF1B-DB21-FB1450D48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9A8213-34A1-1ABD-3009-927DA251C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36CE80-13DB-09A0-5F19-608BEDEE6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16F95B-E6DB-0D0A-97CE-42A2D955798C}"/>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8" name="Footer Placeholder 7">
            <a:extLst>
              <a:ext uri="{FF2B5EF4-FFF2-40B4-BE49-F238E27FC236}">
                <a16:creationId xmlns:a16="http://schemas.microsoft.com/office/drawing/2014/main" id="{374F1780-A0E2-86EE-625C-F08EDF5E5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BF09F-0958-F096-9C3F-C9C671C4DF30}"/>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40469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EAB7-4AB8-996F-51FC-3E876BC7E1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19F1D4-1F9F-A1ED-9500-5BE360B1770C}"/>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4" name="Footer Placeholder 3">
            <a:extLst>
              <a:ext uri="{FF2B5EF4-FFF2-40B4-BE49-F238E27FC236}">
                <a16:creationId xmlns:a16="http://schemas.microsoft.com/office/drawing/2014/main" id="{0DF398D3-A21E-015B-8C4A-01AD5EA227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75C9-7BB7-5FC7-5ADE-BCD84555C90D}"/>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302113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794A6-8B47-079E-4C8E-A91E99B81627}"/>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3" name="Footer Placeholder 2">
            <a:extLst>
              <a:ext uri="{FF2B5EF4-FFF2-40B4-BE49-F238E27FC236}">
                <a16:creationId xmlns:a16="http://schemas.microsoft.com/office/drawing/2014/main" id="{1E216C4C-7EDE-C2EF-C35B-A044C31FE4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7D1D91-0E16-1D83-1478-39138220421C}"/>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63503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28A2-47A2-0E3D-8A3A-AF210DEB9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75BBA2-182B-5233-8675-4AE7AADF6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23818-8373-EE5A-4B14-A8FAA2740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0764D-DD05-A45F-658B-194706E4AFFA}"/>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6" name="Footer Placeholder 5">
            <a:extLst>
              <a:ext uri="{FF2B5EF4-FFF2-40B4-BE49-F238E27FC236}">
                <a16:creationId xmlns:a16="http://schemas.microsoft.com/office/drawing/2014/main" id="{0BCE5532-E361-D1CE-76A8-3A1EE2092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5533C-A673-0866-AEDB-0162CF5E6B32}"/>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114348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84F2-EF6B-BE64-8A71-C30FC40094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5277BD-563C-AB87-46E9-8E0AFCFC8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3F1222-B2FF-50BA-D60B-A8007B3C7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B9AD3-2356-E5D2-48B1-86196941B042}"/>
              </a:ext>
            </a:extLst>
          </p:cNvPr>
          <p:cNvSpPr>
            <a:spLocks noGrp="1"/>
          </p:cNvSpPr>
          <p:nvPr>
            <p:ph type="dt" sz="half" idx="10"/>
          </p:nvPr>
        </p:nvSpPr>
        <p:spPr/>
        <p:txBody>
          <a:bodyPr/>
          <a:lstStyle/>
          <a:p>
            <a:fld id="{74C463E1-1DAC-4324-AC48-EE18C89047B2}" type="datetimeFigureOut">
              <a:rPr lang="en-US" smtClean="0"/>
              <a:t>2/20/2024</a:t>
            </a:fld>
            <a:endParaRPr lang="en-US"/>
          </a:p>
        </p:txBody>
      </p:sp>
      <p:sp>
        <p:nvSpPr>
          <p:cNvPr id="6" name="Footer Placeholder 5">
            <a:extLst>
              <a:ext uri="{FF2B5EF4-FFF2-40B4-BE49-F238E27FC236}">
                <a16:creationId xmlns:a16="http://schemas.microsoft.com/office/drawing/2014/main" id="{CF1AD269-B330-2826-8CB4-DE6DA0DD6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21191-A6D5-1F70-2D8E-98F85877D4C7}"/>
              </a:ext>
            </a:extLst>
          </p:cNvPr>
          <p:cNvSpPr>
            <a:spLocks noGrp="1"/>
          </p:cNvSpPr>
          <p:nvPr>
            <p:ph type="sldNum" sz="quarter" idx="12"/>
          </p:nvPr>
        </p:nvSpPr>
        <p:spPr/>
        <p:txBody>
          <a:bodyPr/>
          <a:lstStyle/>
          <a:p>
            <a:fld id="{6ECF4785-9230-463E-B43A-1759B286414C}" type="slidenum">
              <a:rPr lang="en-US" smtClean="0"/>
              <a:t>‹#›</a:t>
            </a:fld>
            <a:endParaRPr lang="en-US"/>
          </a:p>
        </p:txBody>
      </p:sp>
    </p:spTree>
    <p:extLst>
      <p:ext uri="{BB962C8B-B14F-4D97-AF65-F5344CB8AC3E}">
        <p14:creationId xmlns:p14="http://schemas.microsoft.com/office/powerpoint/2010/main" val="121696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811D8B-F713-93EA-EE9F-25C9971E0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5502CF-B5C4-4364-C16D-88DE2553B7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2ED2B-47B0-F290-BFC8-4CD0355C0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463E1-1DAC-4324-AC48-EE18C89047B2}" type="datetimeFigureOut">
              <a:rPr lang="en-US" smtClean="0"/>
              <a:t>2/20/2024</a:t>
            </a:fld>
            <a:endParaRPr lang="en-US"/>
          </a:p>
        </p:txBody>
      </p:sp>
      <p:sp>
        <p:nvSpPr>
          <p:cNvPr id="5" name="Footer Placeholder 4">
            <a:extLst>
              <a:ext uri="{FF2B5EF4-FFF2-40B4-BE49-F238E27FC236}">
                <a16:creationId xmlns:a16="http://schemas.microsoft.com/office/drawing/2014/main" id="{126C7410-B2D1-CD81-0365-E3765EC58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A478-0008-6EC0-D45E-EE51DB4049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4785-9230-463E-B43A-1759B286414C}" type="slidenum">
              <a:rPr lang="en-US" smtClean="0"/>
              <a:t>‹#›</a:t>
            </a:fld>
            <a:endParaRPr lang="en-US"/>
          </a:p>
        </p:txBody>
      </p:sp>
    </p:spTree>
    <p:extLst>
      <p:ext uri="{BB962C8B-B14F-4D97-AF65-F5344CB8AC3E}">
        <p14:creationId xmlns:p14="http://schemas.microsoft.com/office/powerpoint/2010/main" val="4143187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hyperlink" Target="https://interstatecompact.org/sites/default/files/2023-12/Language_Chg_Press_Release.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96483-3122-7CAA-5FC8-5A500D026C38}"/>
              </a:ext>
            </a:extLst>
          </p:cNvPr>
          <p:cNvSpPr>
            <a:spLocks noGrp="1"/>
          </p:cNvSpPr>
          <p:nvPr>
            <p:ph type="ctrTitle"/>
          </p:nvPr>
        </p:nvSpPr>
        <p:spPr>
          <a:xfrm>
            <a:off x="6148858" y="1118937"/>
            <a:ext cx="5581931" cy="2683187"/>
          </a:xfrm>
        </p:spPr>
        <p:txBody>
          <a:bodyPr anchor="b">
            <a:normAutofit/>
          </a:bodyPr>
          <a:lstStyle/>
          <a:p>
            <a:pPr algn="l"/>
            <a:r>
              <a:rPr lang="en-US" sz="4000" dirty="0">
                <a:solidFill>
                  <a:schemeClr val="tx2"/>
                </a:solidFill>
              </a:rPr>
              <a:t>Interstate Compact Staff Training</a:t>
            </a:r>
          </a:p>
        </p:txBody>
      </p:sp>
      <p:sp>
        <p:nvSpPr>
          <p:cNvPr id="3" name="Subtitle 2">
            <a:extLst>
              <a:ext uri="{FF2B5EF4-FFF2-40B4-BE49-F238E27FC236}">
                <a16:creationId xmlns:a16="http://schemas.microsoft.com/office/drawing/2014/main" id="{094C9599-96E0-D9D0-725E-2A7ADFA71C6F}"/>
              </a:ext>
            </a:extLst>
          </p:cNvPr>
          <p:cNvSpPr>
            <a:spLocks noGrp="1"/>
          </p:cNvSpPr>
          <p:nvPr>
            <p:ph type="subTitle" idx="1"/>
          </p:nvPr>
        </p:nvSpPr>
        <p:spPr>
          <a:xfrm>
            <a:off x="6162313" y="3881408"/>
            <a:ext cx="3404937" cy="1714044"/>
          </a:xfrm>
        </p:spPr>
        <p:txBody>
          <a:bodyPr anchor="t">
            <a:normAutofit/>
          </a:bodyPr>
          <a:lstStyle/>
          <a:p>
            <a:pPr algn="l"/>
            <a:r>
              <a:rPr lang="en-US" sz="2000" dirty="0">
                <a:solidFill>
                  <a:schemeClr val="tx2"/>
                </a:solidFill>
              </a:rPr>
              <a:t>February 2024</a:t>
            </a:r>
          </a:p>
        </p:txBody>
      </p:sp>
      <p:grpSp>
        <p:nvGrpSpPr>
          <p:cNvPr id="45" name="Group 44">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46" name="Freeform: Shape 45">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9" name="Freeform: Shape 48">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round emblem with a map and a flag&#10;&#10;Description automatically generated">
            <a:extLst>
              <a:ext uri="{FF2B5EF4-FFF2-40B4-BE49-F238E27FC236}">
                <a16:creationId xmlns:a16="http://schemas.microsoft.com/office/drawing/2014/main" id="{83CE9791-B018-0E71-E6C7-14B393F39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035" y="1118937"/>
            <a:ext cx="4550823" cy="4620126"/>
          </a:xfrm>
          <a:prstGeom prst="rect">
            <a:avLst/>
          </a:prstGeom>
        </p:spPr>
      </p:pic>
      <p:grpSp>
        <p:nvGrpSpPr>
          <p:cNvPr id="51" name="Group 50">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52" name="Freeform: Shape 51">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8190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white paper with black text&#10;&#10;Description automatically generated">
            <a:extLst>
              <a:ext uri="{FF2B5EF4-FFF2-40B4-BE49-F238E27FC236}">
                <a16:creationId xmlns:a16="http://schemas.microsoft.com/office/drawing/2014/main" id="{4B6EC8C4-148F-71D0-B770-D474D8A3C6C8}"/>
              </a:ext>
            </a:extLst>
          </p:cNvPr>
          <p:cNvPicPr>
            <a:picLocks noChangeAspect="1"/>
          </p:cNvPicPr>
          <p:nvPr/>
        </p:nvPicPr>
        <p:blipFill rotWithShape="1">
          <a:blip r:embed="rId4"/>
          <a:srcRect l="1278" t="17060" r="81071" b="3627"/>
          <a:stretch/>
        </p:blipFill>
        <p:spPr>
          <a:xfrm rot="21600000">
            <a:off x="1515042" y="321733"/>
            <a:ext cx="1567430" cy="2236177"/>
          </a:xfrm>
          <a:prstGeom prst="rect">
            <a:avLst/>
          </a:prstGeom>
          <a:ln>
            <a:noFill/>
          </a:ln>
          <a:effectLst>
            <a:outerShdw blurRad="292100" dist="139700" dir="2700000" algn="tl" rotWithShape="0">
              <a:srgbClr val="333333">
                <a:alpha val="65000"/>
              </a:srgbClr>
            </a:outerShdw>
          </a:effectLst>
        </p:spPr>
      </p:pic>
      <p:sp>
        <p:nvSpPr>
          <p:cNvPr id="1082" name="Rectangle 1081">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82">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document with a logo and text&#10;&#10;Description automatically generated">
            <a:extLst>
              <a:ext uri="{FF2B5EF4-FFF2-40B4-BE49-F238E27FC236}">
                <a16:creationId xmlns:a16="http://schemas.microsoft.com/office/drawing/2014/main" id="{85AD69BB-36C0-A9D3-99CE-418E1E782E4E}"/>
              </a:ext>
            </a:extLst>
          </p:cNvPr>
          <p:cNvPicPr>
            <a:picLocks noChangeAspect="1"/>
          </p:cNvPicPr>
          <p:nvPr/>
        </p:nvPicPr>
        <p:blipFill rotWithShape="1">
          <a:blip r:embed="rId5"/>
          <a:srcRect b="22765"/>
          <a:stretch/>
        </p:blipFill>
        <p:spPr>
          <a:xfrm>
            <a:off x="4844092" y="432608"/>
            <a:ext cx="2416551" cy="2023223"/>
          </a:xfrm>
          <a:prstGeom prst="rect">
            <a:avLst/>
          </a:prstGeom>
          <a:ln>
            <a:noFill/>
          </a:ln>
          <a:effectLst>
            <a:outerShdw blurRad="292100" dist="139700" dir="2700000" algn="tl" rotWithShape="0">
              <a:srgbClr val="333333">
                <a:alpha val="65000"/>
              </a:srgbClr>
            </a:outerShdw>
          </a:effectLst>
        </p:spPr>
      </p:pic>
      <p:pic>
        <p:nvPicPr>
          <p:cNvPr id="1026" name="Picture 2" descr="Image of the Electronic Signature Guide">
            <a:extLst>
              <a:ext uri="{FF2B5EF4-FFF2-40B4-BE49-F238E27FC236}">
                <a16:creationId xmlns:a16="http://schemas.microsoft.com/office/drawing/2014/main" id="{C74415E6-4B83-E990-F250-B9C934EB144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1906" y="3154676"/>
            <a:ext cx="2414016" cy="3088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84" name="Rectangle 1083">
            <a:extLst>
              <a:ext uri="{FF2B5EF4-FFF2-40B4-BE49-F238E27FC236}">
                <a16:creationId xmlns:a16="http://schemas.microsoft.com/office/drawing/2014/main" id="{6F32C1A4-2AC7-48CB-9AB7-B80470C0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website&#10;&#10;Description automatically generated">
            <a:extLst>
              <a:ext uri="{FF2B5EF4-FFF2-40B4-BE49-F238E27FC236}">
                <a16:creationId xmlns:a16="http://schemas.microsoft.com/office/drawing/2014/main" id="{5BE1B86C-193C-DDC9-D46F-7B96E016EB1A}"/>
              </a:ext>
            </a:extLst>
          </p:cNvPr>
          <p:cNvPicPr>
            <a:picLocks noChangeAspect="1"/>
          </p:cNvPicPr>
          <p:nvPr/>
        </p:nvPicPr>
        <p:blipFill>
          <a:blip r:embed="rId7"/>
          <a:stretch>
            <a:fillRect/>
          </a:stretch>
        </p:blipFill>
        <p:spPr>
          <a:xfrm>
            <a:off x="3589389" y="3198450"/>
            <a:ext cx="3671254" cy="3001250"/>
          </a:xfrm>
          <a:prstGeom prst="rect">
            <a:avLst/>
          </a:prstGeom>
          <a:ln>
            <a:noFill/>
          </a:ln>
          <a:effectLst>
            <a:outerShdw blurRad="292100" dist="139700" dir="2700000" algn="tl" rotWithShape="0">
              <a:srgbClr val="333333">
                <a:alpha val="65000"/>
              </a:srgbClr>
            </a:outerShdw>
          </a:effectLst>
        </p:spPr>
      </p:pic>
      <p:sp>
        <p:nvSpPr>
          <p:cNvPr id="1085" name="Rectangle 1084">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a:extLst>
              <a:ext uri="{FF2B5EF4-FFF2-40B4-BE49-F238E27FC236}">
                <a16:creationId xmlns:a16="http://schemas.microsoft.com/office/drawing/2014/main" id="{B565B06C-F3F3-B8A3-6FED-198B93882E0F}"/>
              </a:ext>
            </a:extLst>
          </p:cNvPr>
          <p:cNvPicPr>
            <a:picLocks noChangeAspect="1"/>
          </p:cNvPicPr>
          <p:nvPr/>
        </p:nvPicPr>
        <p:blipFill>
          <a:blip r:embed="rId8"/>
          <a:stretch>
            <a:fillRect/>
          </a:stretch>
        </p:blipFill>
        <p:spPr>
          <a:xfrm rot="21600000">
            <a:off x="8050953" y="321735"/>
            <a:ext cx="3171992" cy="3312786"/>
          </a:xfrm>
          <a:prstGeom prst="rect">
            <a:avLst/>
          </a:prstGeom>
          <a:ln>
            <a:noFill/>
          </a:ln>
          <a:effectLst>
            <a:outerShdw blurRad="292100" dist="139700" dir="2700000" algn="tl" rotWithShape="0">
              <a:srgbClr val="333333">
                <a:alpha val="65000"/>
              </a:srgbClr>
            </a:outerShdw>
          </a:effectLst>
        </p:spPr>
      </p:pic>
      <p:sp>
        <p:nvSpPr>
          <p:cNvPr id="1086" name="Rectangle 1085">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a:extLst>
              <a:ext uri="{FF2B5EF4-FFF2-40B4-BE49-F238E27FC236}">
                <a16:creationId xmlns:a16="http://schemas.microsoft.com/office/drawing/2014/main" id="{06F2FB71-25D7-34BD-0E1D-D09058B41017}"/>
              </a:ext>
            </a:extLst>
          </p:cNvPr>
          <p:cNvPicPr>
            <a:picLocks noChangeAspect="1"/>
          </p:cNvPicPr>
          <p:nvPr/>
        </p:nvPicPr>
        <p:blipFill>
          <a:blip r:embed="rId9"/>
          <a:stretch>
            <a:fillRect/>
          </a:stretch>
        </p:blipFill>
        <p:spPr>
          <a:xfrm>
            <a:off x="8110874" y="4172622"/>
            <a:ext cx="3051627" cy="22276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3987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1" name="Rectangle 1090">
            <a:extLst>
              <a:ext uri="{FF2B5EF4-FFF2-40B4-BE49-F238E27FC236}">
                <a16:creationId xmlns:a16="http://schemas.microsoft.com/office/drawing/2014/main" id="{B63E10B8-7A5C-4E1D-BE92-AAA068608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5804"/>
            <a:ext cx="2686328" cy="3510776"/>
          </a:xfrm>
          <a:prstGeom prst="rect">
            <a:avLst/>
          </a:prstGeom>
          <a:solidFill>
            <a:srgbClr val="FFFFFF"/>
          </a:solidFill>
          <a:ln w="63500">
            <a:solidFill>
              <a:srgbClr val="453A5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a computer&#10;&#10;Description automatically generated">
            <a:extLst>
              <a:ext uri="{FF2B5EF4-FFF2-40B4-BE49-F238E27FC236}">
                <a16:creationId xmlns:a16="http://schemas.microsoft.com/office/drawing/2014/main" id="{FA264AA9-DABF-C26C-4A84-3CB9B69E322B}"/>
              </a:ext>
            </a:extLst>
          </p:cNvPr>
          <p:cNvPicPr>
            <a:picLocks noChangeAspect="1"/>
          </p:cNvPicPr>
          <p:nvPr/>
        </p:nvPicPr>
        <p:blipFill rotWithShape="1">
          <a:blip r:embed="rId4"/>
          <a:srcRect b="31732"/>
          <a:stretch/>
        </p:blipFill>
        <p:spPr>
          <a:xfrm>
            <a:off x="601134" y="1432645"/>
            <a:ext cx="2400376" cy="1585429"/>
          </a:xfrm>
          <a:prstGeom prst="rect">
            <a:avLst/>
          </a:prstGeom>
          <a:ln>
            <a:noFill/>
          </a:ln>
          <a:effectLst>
            <a:outerShdw blurRad="292100" dist="139700" dir="2700000" algn="tl" rotWithShape="0">
              <a:srgbClr val="333333">
                <a:alpha val="65000"/>
              </a:srgbClr>
            </a:outerShdw>
          </a:effectLst>
        </p:spPr>
      </p:pic>
      <p:sp>
        <p:nvSpPr>
          <p:cNvPr id="1093" name="Rectangle 1092">
            <a:extLst>
              <a:ext uri="{FF2B5EF4-FFF2-40B4-BE49-F238E27FC236}">
                <a16:creationId xmlns:a16="http://schemas.microsoft.com/office/drawing/2014/main" id="{25C29AA3-A1AC-448F-A505-87CEAA1D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949" y="485804"/>
            <a:ext cx="2686328" cy="3510776"/>
          </a:xfrm>
          <a:prstGeom prst="rect">
            <a:avLst/>
          </a:prstGeom>
          <a:solidFill>
            <a:srgbClr val="FFFFFF"/>
          </a:solidFill>
          <a:ln w="63500">
            <a:solidFill>
              <a:srgbClr val="453A5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ectangle 1094">
            <a:extLst>
              <a:ext uri="{FF2B5EF4-FFF2-40B4-BE49-F238E27FC236}">
                <a16:creationId xmlns:a16="http://schemas.microsoft.com/office/drawing/2014/main" id="{E1C32068-6A8E-44A5-BE2D-65E7EC2DB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 screen&#10;&#10;Description automatically generated">
            <a:extLst>
              <a:ext uri="{FF2B5EF4-FFF2-40B4-BE49-F238E27FC236}">
                <a16:creationId xmlns:a16="http://schemas.microsoft.com/office/drawing/2014/main" id="{BF55154A-5671-4C4F-DDE6-C00E27022BC8}"/>
              </a:ext>
            </a:extLst>
          </p:cNvPr>
          <p:cNvPicPr>
            <a:picLocks noChangeAspect="1"/>
          </p:cNvPicPr>
          <p:nvPr/>
        </p:nvPicPr>
        <p:blipFill rotWithShape="1">
          <a:blip r:embed="rId5"/>
          <a:srcRect b="17019"/>
          <a:stretch/>
        </p:blipFill>
        <p:spPr>
          <a:xfrm>
            <a:off x="667866" y="4505802"/>
            <a:ext cx="2333643" cy="1520135"/>
          </a:xfrm>
          <a:prstGeom prst="rect">
            <a:avLst/>
          </a:prstGeom>
          <a:ln>
            <a:noFill/>
          </a:ln>
          <a:effectLst>
            <a:outerShdw blurRad="292100" dist="139700" dir="2700000" algn="tl" rotWithShape="0">
              <a:srgbClr val="333333">
                <a:alpha val="65000"/>
              </a:srgbClr>
            </a:outerShdw>
          </a:effectLst>
        </p:spPr>
      </p:pic>
      <p:sp>
        <p:nvSpPr>
          <p:cNvPr id="1097" name="Rectangle 1096">
            <a:extLst>
              <a:ext uri="{FF2B5EF4-FFF2-40B4-BE49-F238E27FC236}">
                <a16:creationId xmlns:a16="http://schemas.microsoft.com/office/drawing/2014/main" id="{83940A33-AE5F-4FC1-AFFF-1BC5DD32E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827"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screenshot of a computer screen&#10;&#10;Description automatically generated">
            <a:extLst>
              <a:ext uri="{FF2B5EF4-FFF2-40B4-BE49-F238E27FC236}">
                <a16:creationId xmlns:a16="http://schemas.microsoft.com/office/drawing/2014/main" id="{5A93B1B2-87B3-1A10-FD62-DF59EAF3F661}"/>
              </a:ext>
            </a:extLst>
          </p:cNvPr>
          <p:cNvPicPr>
            <a:picLocks noChangeAspect="1"/>
          </p:cNvPicPr>
          <p:nvPr/>
        </p:nvPicPr>
        <p:blipFill>
          <a:blip r:embed="rId6"/>
          <a:stretch>
            <a:fillRect/>
          </a:stretch>
        </p:blipFill>
        <p:spPr>
          <a:xfrm>
            <a:off x="3508169" y="4511232"/>
            <a:ext cx="2333643" cy="1551872"/>
          </a:xfrm>
          <a:prstGeom prst="rect">
            <a:avLst/>
          </a:prstGeom>
          <a:ln>
            <a:noFill/>
          </a:ln>
          <a:effectLst>
            <a:outerShdw blurRad="292100" dist="139700" dir="2700000" algn="tl" rotWithShape="0">
              <a:srgbClr val="333333">
                <a:alpha val="65000"/>
              </a:srgbClr>
            </a:outerShdw>
          </a:effectLst>
        </p:spPr>
      </p:pic>
      <p:sp>
        <p:nvSpPr>
          <p:cNvPr id="1099" name="Rectangle 1098">
            <a:extLst>
              <a:ext uri="{FF2B5EF4-FFF2-40B4-BE49-F238E27FC236}">
                <a16:creationId xmlns:a16="http://schemas.microsoft.com/office/drawing/2014/main" id="{9310DD53-17D0-4A12-A0E2-72F33348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ollage of people holding a sign&#10;&#10;Description automatically generated">
            <a:extLst>
              <a:ext uri="{FF2B5EF4-FFF2-40B4-BE49-F238E27FC236}">
                <a16:creationId xmlns:a16="http://schemas.microsoft.com/office/drawing/2014/main" id="{F07DFE15-DEDE-1B10-C923-287AD2EA6E30}"/>
              </a:ext>
            </a:extLst>
          </p:cNvPr>
          <p:cNvPicPr>
            <a:picLocks noChangeAspect="1"/>
          </p:cNvPicPr>
          <p:nvPr/>
        </p:nvPicPr>
        <p:blipFill>
          <a:blip r:embed="rId7"/>
          <a:stretch>
            <a:fillRect/>
          </a:stretch>
        </p:blipFill>
        <p:spPr>
          <a:xfrm>
            <a:off x="6373177" y="1225344"/>
            <a:ext cx="5157201" cy="4409406"/>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F4DA9AD-48E2-50DF-DFFD-C00BA98B26E8}"/>
              </a:ext>
            </a:extLst>
          </p:cNvPr>
          <p:cNvPicPr>
            <a:picLocks noChangeAspect="1"/>
          </p:cNvPicPr>
          <p:nvPr/>
        </p:nvPicPr>
        <p:blipFill>
          <a:blip r:embed="rId8"/>
          <a:stretch>
            <a:fillRect/>
          </a:stretch>
        </p:blipFill>
        <p:spPr>
          <a:xfrm>
            <a:off x="3508169" y="712600"/>
            <a:ext cx="2315067" cy="297243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4768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378E-B1B8-413B-B697-D6596FB234B3}"/>
              </a:ext>
            </a:extLst>
          </p:cNvPr>
          <p:cNvSpPr>
            <a:spLocks noGrp="1"/>
          </p:cNvSpPr>
          <p:nvPr>
            <p:ph type="title"/>
          </p:nvPr>
        </p:nvSpPr>
        <p:spPr/>
        <p:txBody>
          <a:bodyPr/>
          <a:lstStyle/>
          <a:p>
            <a:pPr algn="ctr"/>
            <a:r>
              <a:rPr lang="en-US" dirty="0"/>
              <a:t>Questions and/or Suggestions?</a:t>
            </a:r>
          </a:p>
        </p:txBody>
      </p:sp>
      <p:pic>
        <p:nvPicPr>
          <p:cNvPr id="4" name="Picture 2">
            <a:extLst>
              <a:ext uri="{FF2B5EF4-FFF2-40B4-BE49-F238E27FC236}">
                <a16:creationId xmlns:a16="http://schemas.microsoft.com/office/drawing/2014/main" id="{5607477B-BA64-495F-B1BE-7D982766019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142195" y="1690688"/>
            <a:ext cx="3425009" cy="258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9543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027F7-2724-3645-290D-2EEDAEC4B96C}"/>
              </a:ext>
            </a:extLst>
          </p:cNvPr>
          <p:cNvSpPr>
            <a:spLocks noGrp="1"/>
          </p:cNvSpPr>
          <p:nvPr>
            <p:ph type="title"/>
          </p:nvPr>
        </p:nvSpPr>
        <p:spPr>
          <a:xfrm>
            <a:off x="3055954" y="529125"/>
            <a:ext cx="5754696" cy="1837349"/>
          </a:xfrm>
        </p:spPr>
        <p:txBody>
          <a:bodyPr anchor="b">
            <a:normAutofit/>
          </a:bodyPr>
          <a:lstStyle/>
          <a:p>
            <a:pPr algn="ctr"/>
            <a:r>
              <a:rPr lang="en-US" sz="3600" dirty="0">
                <a:solidFill>
                  <a:schemeClr val="tx2"/>
                </a:solidFill>
              </a:rPr>
              <a:t>Agenda</a:t>
            </a: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Content Placeholder 2">
            <a:extLst>
              <a:ext uri="{FF2B5EF4-FFF2-40B4-BE49-F238E27FC236}">
                <a16:creationId xmlns:a16="http://schemas.microsoft.com/office/drawing/2014/main" id="{E56F01D2-B475-7637-7080-A988B760F490}"/>
              </a:ext>
            </a:extLst>
          </p:cNvPr>
          <p:cNvSpPr>
            <a:spLocks noGrp="1"/>
          </p:cNvSpPr>
          <p:nvPr>
            <p:ph idx="1"/>
          </p:nvPr>
        </p:nvSpPr>
        <p:spPr>
          <a:xfrm>
            <a:off x="2800315" y="2366474"/>
            <a:ext cx="6815633" cy="3043726"/>
          </a:xfrm>
        </p:spPr>
        <p:txBody>
          <a:bodyPr anchor="t">
            <a:normAutofit/>
          </a:bodyPr>
          <a:lstStyle/>
          <a:p>
            <a:r>
              <a:rPr lang="en-US" sz="2400" dirty="0">
                <a:solidFill>
                  <a:schemeClr val="tx2"/>
                </a:solidFill>
              </a:rPr>
              <a:t>Amendment to Rule 5.108(f) effective March 1, 2024</a:t>
            </a:r>
          </a:p>
          <a:p>
            <a:r>
              <a:rPr lang="en-US" sz="2400" dirty="0">
                <a:solidFill>
                  <a:schemeClr val="tx2"/>
                </a:solidFill>
              </a:rPr>
              <a:t>Language Change</a:t>
            </a:r>
          </a:p>
          <a:p>
            <a:r>
              <a:rPr lang="en-US" sz="2400" dirty="0">
                <a:solidFill>
                  <a:schemeClr val="tx2"/>
                </a:solidFill>
              </a:rPr>
              <a:t>New Learning Management Site (LMS)</a:t>
            </a:r>
          </a:p>
          <a:p>
            <a:pPr lvl="1"/>
            <a:r>
              <a:rPr lang="en-US" dirty="0">
                <a:solidFill>
                  <a:schemeClr val="tx2"/>
                </a:solidFill>
              </a:rPr>
              <a:t>New ICOTS Modules</a:t>
            </a:r>
          </a:p>
          <a:p>
            <a:r>
              <a:rPr lang="en-US" sz="2400" dirty="0">
                <a:solidFill>
                  <a:schemeClr val="tx2"/>
                </a:solidFill>
              </a:rPr>
              <a:t>New Practitioner &amp; Stakeholder Guides</a:t>
            </a:r>
          </a:p>
          <a:p>
            <a:r>
              <a:rPr lang="en-US" sz="2400" dirty="0">
                <a:solidFill>
                  <a:schemeClr val="tx2"/>
                </a:solidFill>
              </a:rPr>
              <a:t>New Support Resources</a:t>
            </a:r>
          </a:p>
          <a:p>
            <a:endParaRPr lang="en-US" sz="1900" dirty="0">
              <a:solidFill>
                <a:schemeClr val="tx2"/>
              </a:solidFill>
            </a:endParaRPr>
          </a:p>
          <a:p>
            <a:pPr lvl="1"/>
            <a:endParaRPr lang="en-US" sz="1900" dirty="0">
              <a:solidFill>
                <a:schemeClr val="tx2"/>
              </a:solidFill>
            </a:endParaRPr>
          </a:p>
        </p:txBody>
      </p:sp>
    </p:spTree>
    <p:custDataLst>
      <p:tags r:id="rId1"/>
    </p:custDataLst>
    <p:extLst>
      <p:ext uri="{BB962C8B-B14F-4D97-AF65-F5344CB8AC3E}">
        <p14:creationId xmlns:p14="http://schemas.microsoft.com/office/powerpoint/2010/main" val="109273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250723" y="1690687"/>
            <a:ext cx="5958349" cy="1326348"/>
          </a:xfrm>
        </p:spPr>
        <p:txBody>
          <a:bodyPr>
            <a:normAutofit fontScale="90000"/>
          </a:bodyPr>
          <a:lstStyle/>
          <a:p>
            <a:r>
              <a:rPr lang="en-US" dirty="0"/>
              <a:t>Rule 5.108 (f)-West Region</a:t>
            </a:r>
            <a:br>
              <a:rPr lang="en-US" dirty="0"/>
            </a:br>
            <a:r>
              <a:rPr lang="en-US" dirty="0">
                <a:solidFill>
                  <a:srgbClr val="5DAAB0"/>
                </a:solidFill>
              </a:rPr>
              <a:t>Probable Cause Hearing in the Receiving State </a:t>
            </a: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6539948" y="983973"/>
            <a:ext cx="5509484" cy="6182139"/>
          </a:xfrm>
        </p:spPr>
        <p:txBody>
          <a:bodyPr>
            <a:noAutofit/>
          </a:bodyPr>
          <a:lstStyle/>
          <a:p>
            <a:pPr>
              <a:lnSpc>
                <a:spcPct val="100000"/>
              </a:lnSpc>
            </a:pPr>
            <a:r>
              <a:rPr lang="en-US" sz="2000" dirty="0">
                <a:latin typeface="Roboto" panose="02000000000000000000" pitchFamily="2" charset="0"/>
                <a:ea typeface="Roboto" panose="02000000000000000000" pitchFamily="2" charset="0"/>
                <a:cs typeface="Roboto" panose="02000000000000000000" pitchFamily="2" charset="0"/>
              </a:rPr>
              <a:t>‘Shall’ requirement posed challenges when:</a:t>
            </a:r>
          </a:p>
          <a:p>
            <a:pPr marL="285750" indent="-285750">
              <a:lnSpc>
                <a:spcPct val="100000"/>
              </a:lnSpc>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the sending state ordered the supervised individual’s return in lieu of issuing a warrant to retake; </a:t>
            </a:r>
          </a:p>
          <a:p>
            <a:pPr marL="285750" indent="-285750">
              <a:lnSpc>
                <a:spcPct val="100000"/>
              </a:lnSpc>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the sending state needs probable cause established in order to obtain a warrant to retake; and</a:t>
            </a:r>
          </a:p>
          <a:p>
            <a:pPr marL="285750" indent="-285750">
              <a:lnSpc>
                <a:spcPct val="100000"/>
              </a:lnSpc>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receiving states do not have warrantless arrest powers.</a:t>
            </a:r>
          </a:p>
          <a:p>
            <a:pPr>
              <a:lnSpc>
                <a:spcPct val="100000"/>
              </a:lnSpc>
            </a:pPr>
            <a:r>
              <a:rPr lang="en-US" sz="2000" dirty="0">
                <a:latin typeface="Roboto" panose="02000000000000000000" pitchFamily="2" charset="0"/>
                <a:ea typeface="Roboto" panose="02000000000000000000" pitchFamily="2" charset="0"/>
                <a:cs typeface="Roboto" panose="02000000000000000000" pitchFamily="2" charset="0"/>
              </a:rPr>
              <a:t>By changing the wording from "shall" to "may," states will still be able to hold a supervised individual in custody</a:t>
            </a:r>
          </a:p>
          <a:p>
            <a:pPr>
              <a:lnSpc>
                <a:spcPct val="100000"/>
              </a:lnSpc>
            </a:pPr>
            <a:endParaRPr lang="en-US" sz="1600" dirty="0">
              <a:latin typeface="Roboto" panose="02000000000000000000" pitchFamily="2" charset="0"/>
              <a:ea typeface="Roboto" panose="02000000000000000000" pitchFamily="2" charset="0"/>
              <a:cs typeface="Roboto" panose="02000000000000000000" pitchFamily="2" charset="0"/>
            </a:endParaRPr>
          </a:p>
        </p:txBody>
      </p:sp>
      <p:pic>
        <p:nvPicPr>
          <p:cNvPr id="10" name="Picture 9">
            <a:extLst>
              <a:ext uri="{FF2B5EF4-FFF2-40B4-BE49-F238E27FC236}">
                <a16:creationId xmlns:a16="http://schemas.microsoft.com/office/drawing/2014/main" id="{444176B1-5EC7-CA84-DD72-5AF2187C71FD}"/>
              </a:ext>
            </a:extLst>
          </p:cNvPr>
          <p:cNvPicPr>
            <a:picLocks noChangeAspect="1"/>
          </p:cNvPicPr>
          <p:nvPr/>
        </p:nvPicPr>
        <p:blipFill>
          <a:blip r:embed="rId4"/>
          <a:stretch>
            <a:fillRect/>
          </a:stretch>
        </p:blipFill>
        <p:spPr>
          <a:xfrm>
            <a:off x="250723" y="3276122"/>
            <a:ext cx="6209440" cy="1116919"/>
          </a:xfrm>
          <a:prstGeom prst="rect">
            <a:avLst/>
          </a:prstGeom>
          <a:ln w="38100" cap="sq">
            <a:solidFill>
              <a:srgbClr val="3B7579"/>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BAD82C18-E5BB-6ACA-C089-F49EAB81958C}"/>
              </a:ext>
            </a:extLst>
          </p:cNvPr>
          <p:cNvSpPr txBox="1"/>
          <p:nvPr/>
        </p:nvSpPr>
        <p:spPr>
          <a:xfrm>
            <a:off x="1228469" y="5536095"/>
            <a:ext cx="4253948" cy="369332"/>
          </a:xfrm>
          <a:prstGeom prst="rect">
            <a:avLst/>
          </a:prstGeom>
          <a:noFill/>
        </p:spPr>
        <p:txBody>
          <a:bodyPr wrap="square" rtlCol="0">
            <a:spAutoFit/>
          </a:bodyPr>
          <a:lstStyle/>
          <a:p>
            <a:pPr algn="ctr"/>
            <a:r>
              <a:rPr lang="en-US" b="1" dirty="0"/>
              <a:t>Effective March 1, 2024</a:t>
            </a:r>
          </a:p>
        </p:txBody>
      </p:sp>
    </p:spTree>
    <p:custDataLst>
      <p:tags r:id="rId1"/>
    </p:custDataLst>
    <p:extLst>
      <p:ext uri="{BB962C8B-B14F-4D97-AF65-F5344CB8AC3E}">
        <p14:creationId xmlns:p14="http://schemas.microsoft.com/office/powerpoint/2010/main" val="240170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A981189-9280-48E8-90AE-7F25E741BE94}"/>
              </a:ext>
            </a:extLst>
          </p:cNvPr>
          <p:cNvSpPr>
            <a:spLocks noGrp="1"/>
          </p:cNvSpPr>
          <p:nvPr>
            <p:ph type="title"/>
          </p:nvPr>
        </p:nvSpPr>
        <p:spPr>
          <a:xfrm>
            <a:off x="39856" y="2628380"/>
            <a:ext cx="4385843" cy="1325563"/>
          </a:xfrm>
        </p:spPr>
        <p:txBody>
          <a:bodyPr>
            <a:normAutofit fontScale="90000"/>
          </a:bodyPr>
          <a:lstStyle/>
          <a:p>
            <a:r>
              <a:rPr lang="en-US"/>
              <a:t>Rule 5.108 (f)</a:t>
            </a:r>
            <a:br>
              <a:rPr lang="en-US"/>
            </a:br>
            <a:r>
              <a:rPr lang="en-US" sz="3100">
                <a:solidFill>
                  <a:srgbClr val="5DAAB0"/>
                </a:solidFill>
              </a:rPr>
              <a:t>Probable Cause Hearing in the Receiving State </a:t>
            </a:r>
            <a:endParaRPr lang="en-US" sz="3100" dirty="0">
              <a:solidFill>
                <a:srgbClr val="5DAAB0"/>
              </a:solidFill>
            </a:endParaRPr>
          </a:p>
        </p:txBody>
      </p:sp>
      <p:sp>
        <p:nvSpPr>
          <p:cNvPr id="17" name="Text Placeholder 16">
            <a:extLst>
              <a:ext uri="{FF2B5EF4-FFF2-40B4-BE49-F238E27FC236}">
                <a16:creationId xmlns:a16="http://schemas.microsoft.com/office/drawing/2014/main" id="{98B9CB9E-1380-488B-88F1-B99F12EFA776}"/>
              </a:ext>
            </a:extLst>
          </p:cNvPr>
          <p:cNvSpPr>
            <a:spLocks noGrp="1"/>
          </p:cNvSpPr>
          <p:nvPr>
            <p:ph type="body" sz="quarter" idx="12"/>
          </p:nvPr>
        </p:nvSpPr>
        <p:spPr>
          <a:xfrm>
            <a:off x="4969371" y="1522891"/>
            <a:ext cx="3046302" cy="382749"/>
          </a:xfrm>
        </p:spPr>
        <p:txBody>
          <a:bodyPr>
            <a:noAutofit/>
          </a:bodyPr>
          <a:lstStyle/>
          <a:p>
            <a:r>
              <a:rPr lang="en-US" sz="2400">
                <a:latin typeface="+mj-lt"/>
              </a:rPr>
              <a:t>Practical Impact</a:t>
            </a:r>
            <a:endParaRPr lang="en-US" sz="2400" dirty="0">
              <a:latin typeface="+mj-lt"/>
            </a:endParaRPr>
          </a:p>
        </p:txBody>
      </p:sp>
      <p:sp>
        <p:nvSpPr>
          <p:cNvPr id="16" name="Text Placeholder 15">
            <a:extLst>
              <a:ext uri="{FF2B5EF4-FFF2-40B4-BE49-F238E27FC236}">
                <a16:creationId xmlns:a16="http://schemas.microsoft.com/office/drawing/2014/main" id="{5E9ED32E-028C-428E-97AF-168C8D6F92A9}"/>
              </a:ext>
            </a:extLst>
          </p:cNvPr>
          <p:cNvSpPr>
            <a:spLocks noGrp="1"/>
          </p:cNvSpPr>
          <p:nvPr>
            <p:ph type="body" sz="quarter" idx="15"/>
          </p:nvPr>
        </p:nvSpPr>
        <p:spPr>
          <a:xfrm>
            <a:off x="4969080" y="1927175"/>
            <a:ext cx="6908181" cy="3407934"/>
          </a:xfrm>
        </p:spPr>
        <p:txBody>
          <a:bodyPr>
            <a:noAutofit/>
          </a:bodyPr>
          <a:lstStyle/>
          <a:p>
            <a:r>
              <a:rPr lang="en-US" sz="2400" dirty="0">
                <a:latin typeface="Roboto" panose="02000000000000000000" pitchFamily="2" charset="0"/>
                <a:ea typeface="Roboto" panose="02000000000000000000" pitchFamily="2" charset="0"/>
                <a:cs typeface="Roboto" panose="02000000000000000000" pitchFamily="2" charset="0"/>
              </a:rPr>
              <a:t>Provides flexibility to states without warrantless powers when the sending state has not issued a warrant pending PC or when the decision to retake versus order return for behavior requiring retaking has not been made.  </a:t>
            </a:r>
          </a:p>
          <a:p>
            <a:r>
              <a:rPr lang="en-US" sz="2400" u="sng" dirty="0">
                <a:latin typeface="Roboto" panose="02000000000000000000" pitchFamily="2" charset="0"/>
                <a:ea typeface="Roboto" panose="02000000000000000000" pitchFamily="2" charset="0"/>
                <a:cs typeface="Roboto" panose="02000000000000000000" pitchFamily="2" charset="0"/>
              </a:rPr>
              <a:t>Does not</a:t>
            </a:r>
            <a:r>
              <a:rPr lang="en-US" sz="2400" dirty="0">
                <a:latin typeface="Roboto" panose="02000000000000000000" pitchFamily="2" charset="0"/>
                <a:ea typeface="Roboto" panose="02000000000000000000" pitchFamily="2" charset="0"/>
                <a:cs typeface="Roboto" panose="02000000000000000000" pitchFamily="2" charset="0"/>
              </a:rPr>
              <a:t> authorize jails to release supervised individuals pending retaking</a:t>
            </a:r>
          </a:p>
          <a:p>
            <a:pPr marL="0" indent="0" algn="ctr">
              <a:buNone/>
            </a:pPr>
            <a:endParaRPr lang="en-US" sz="2000" i="1" dirty="0">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000" i="1" dirty="0">
                <a:latin typeface="Roboto" panose="02000000000000000000" pitchFamily="2" charset="0"/>
                <a:ea typeface="Roboto" panose="02000000000000000000" pitchFamily="2" charset="0"/>
                <a:cs typeface="Roboto" panose="02000000000000000000" pitchFamily="2" charset="0"/>
              </a:rPr>
              <a:t>Jails may not authorize an individual’s release without the compact office’s approval and acknowledgment, including when a sending state fails to pick up the individual within the thirty days required for retaking.</a:t>
            </a:r>
          </a:p>
        </p:txBody>
      </p:sp>
      <p:sp>
        <p:nvSpPr>
          <p:cNvPr id="6" name="TextBox 5">
            <a:extLst>
              <a:ext uri="{FF2B5EF4-FFF2-40B4-BE49-F238E27FC236}">
                <a16:creationId xmlns:a16="http://schemas.microsoft.com/office/drawing/2014/main" id="{F9E10C91-32DC-B543-60F9-8B918D283EAC}"/>
              </a:ext>
            </a:extLst>
          </p:cNvPr>
          <p:cNvSpPr txBox="1"/>
          <p:nvPr/>
        </p:nvSpPr>
        <p:spPr>
          <a:xfrm>
            <a:off x="884583" y="5436704"/>
            <a:ext cx="4253948" cy="369332"/>
          </a:xfrm>
          <a:prstGeom prst="rect">
            <a:avLst/>
          </a:prstGeom>
          <a:noFill/>
        </p:spPr>
        <p:txBody>
          <a:bodyPr wrap="square" rtlCol="0">
            <a:spAutoFit/>
          </a:bodyPr>
          <a:lstStyle/>
          <a:p>
            <a:pPr algn="ctr"/>
            <a:r>
              <a:rPr lang="en-US" b="1"/>
              <a:t>Effective March 1, 2024</a:t>
            </a:r>
            <a:endParaRPr lang="en-US" b="1" dirty="0"/>
          </a:p>
        </p:txBody>
      </p:sp>
    </p:spTree>
    <p:custDataLst>
      <p:tags r:id="rId1"/>
    </p:custDataLst>
    <p:extLst>
      <p:ext uri="{BB962C8B-B14F-4D97-AF65-F5344CB8AC3E}">
        <p14:creationId xmlns:p14="http://schemas.microsoft.com/office/powerpoint/2010/main" val="223122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itle 15">
            <a:extLst>
              <a:ext uri="{FF2B5EF4-FFF2-40B4-BE49-F238E27FC236}">
                <a16:creationId xmlns:a16="http://schemas.microsoft.com/office/drawing/2014/main" id="{5BBA98CB-6EBB-800E-69CA-117990EC61CE}"/>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b="0" kern="1200" dirty="0">
                <a:solidFill>
                  <a:schemeClr val="tx2"/>
                </a:solidFill>
                <a:latin typeface="+mj-lt"/>
                <a:ea typeface="+mj-ea"/>
                <a:cs typeface="+mj-cs"/>
              </a:rPr>
              <a:t>Replacing the term ‘offender’ with ‘supervised individual’</a:t>
            </a:r>
          </a:p>
        </p:txBody>
      </p:sp>
      <p:sp>
        <p:nvSpPr>
          <p:cNvPr id="17" name="Text Placeholder 16">
            <a:extLst>
              <a:ext uri="{FF2B5EF4-FFF2-40B4-BE49-F238E27FC236}">
                <a16:creationId xmlns:a16="http://schemas.microsoft.com/office/drawing/2014/main" id="{D36A164A-BF60-4F9F-D534-18216D5C2037}"/>
              </a:ext>
            </a:extLst>
          </p:cNvPr>
          <p:cNvSpPr>
            <a:spLocks noGrp="1"/>
          </p:cNvSpPr>
          <p:nvPr>
            <p:ph type="body" sz="quarter" idx="10"/>
          </p:nvPr>
        </p:nvSpPr>
        <p:spPr>
          <a:xfrm>
            <a:off x="5486400" y="804672"/>
            <a:ext cx="5907024" cy="5230368"/>
          </a:xfrm>
        </p:spPr>
        <p:txBody>
          <a:bodyPr vert="horz" lIns="91440" tIns="45720" rIns="91440" bIns="45720" rtlCol="0" anchor="ctr">
            <a:noAutofit/>
          </a:bodyPr>
          <a:lstStyle/>
          <a:p>
            <a:pPr indent="-228600">
              <a:buFont typeface="Arial" panose="020B0604020202020204" pitchFamily="34" charset="0"/>
              <a:buChar char="•"/>
            </a:pPr>
            <a:endParaRPr lang="en-US" sz="2400" b="0" i="0" u="none" strike="noStrike" baseline="0" dirty="0">
              <a:solidFill>
                <a:schemeClr val="tx2"/>
              </a:solidFill>
              <a:latin typeface="+mn-lt"/>
              <a:cs typeface="+mn-cs"/>
            </a:endParaRPr>
          </a:p>
          <a:p>
            <a:pPr marL="457200" indent="-228600">
              <a:buFont typeface="Arial" panose="020B0604020202020204" pitchFamily="34" charset="0"/>
              <a:buChar char="•"/>
            </a:pPr>
            <a:r>
              <a:rPr lang="en-US" sz="2400" b="0" i="0" u="none" strike="noStrike" baseline="0" dirty="0">
                <a:solidFill>
                  <a:schemeClr val="tx2"/>
                </a:solidFill>
                <a:latin typeface="+mn-lt"/>
                <a:cs typeface="+mn-cs"/>
              </a:rPr>
              <a:t>No change to the Commission’s name or statute </a:t>
            </a:r>
          </a:p>
          <a:p>
            <a:pPr marL="457200" indent="-228600">
              <a:buFont typeface="Arial" panose="020B0604020202020204" pitchFamily="34" charset="0"/>
              <a:buChar char="•"/>
            </a:pPr>
            <a:r>
              <a:rPr lang="en-US" sz="2400" b="0" i="0" u="none" strike="noStrike" baseline="0" dirty="0">
                <a:solidFill>
                  <a:schemeClr val="tx2"/>
                </a:solidFill>
                <a:latin typeface="+mn-lt"/>
                <a:cs typeface="+mn-cs"/>
              </a:rPr>
              <a:t>No change to ICOTS’ name </a:t>
            </a:r>
          </a:p>
          <a:p>
            <a:pPr marL="457200" indent="-228600">
              <a:buFont typeface="Arial" panose="020B0604020202020204" pitchFamily="34" charset="0"/>
              <a:buChar char="•"/>
            </a:pPr>
            <a:r>
              <a:rPr lang="en-US" sz="2400" b="0" i="0" u="none" strike="noStrike" baseline="0" dirty="0">
                <a:solidFill>
                  <a:schemeClr val="tx2"/>
                </a:solidFill>
                <a:latin typeface="+mn-lt"/>
                <a:cs typeface="+mn-cs"/>
              </a:rPr>
              <a:t>States will not need to change their bylaws or statutes </a:t>
            </a:r>
          </a:p>
          <a:p>
            <a:pPr marL="457200" indent="-228600">
              <a:buFont typeface="Arial" panose="020B0604020202020204" pitchFamily="34" charset="0"/>
              <a:buChar char="•"/>
            </a:pPr>
            <a:r>
              <a:rPr lang="en-US" sz="2400" b="0" i="0" u="none" strike="noStrike" baseline="0" dirty="0">
                <a:solidFill>
                  <a:schemeClr val="tx2"/>
                </a:solidFill>
                <a:latin typeface="+mn-lt"/>
                <a:cs typeface="+mn-cs"/>
              </a:rPr>
              <a:t>No change to past Advisory Opinions </a:t>
            </a:r>
          </a:p>
          <a:p>
            <a:pPr marL="457200" indent="-228600">
              <a:buFont typeface="Arial" panose="020B0604020202020204" pitchFamily="34" charset="0"/>
              <a:buChar char="•"/>
            </a:pPr>
            <a:r>
              <a:rPr lang="en-US" sz="2400" b="0" i="0" u="none" strike="noStrike" baseline="0" dirty="0">
                <a:solidFill>
                  <a:schemeClr val="tx2"/>
                </a:solidFill>
                <a:latin typeface="+mn-lt"/>
                <a:cs typeface="+mn-cs"/>
              </a:rPr>
              <a:t>No change to sex-offender terminology </a:t>
            </a:r>
          </a:p>
          <a:p>
            <a:pPr marL="457200" indent="-228600">
              <a:buFont typeface="Arial" panose="020B0604020202020204" pitchFamily="34" charset="0"/>
              <a:buChar char="•"/>
            </a:pPr>
            <a:r>
              <a:rPr lang="en-US" sz="2400" b="0" i="0" u="none" strike="noStrike" baseline="0" dirty="0">
                <a:solidFill>
                  <a:schemeClr val="tx2"/>
                </a:solidFill>
                <a:latin typeface="+mn-lt"/>
                <a:cs typeface="+mn-cs"/>
              </a:rPr>
              <a:t>All current publications and materials will be updated by the national office. (Estimated 12 months to complete.) </a:t>
            </a:r>
          </a:p>
          <a:p>
            <a:pPr marL="457200" indent="-228600">
              <a:buFont typeface="Arial" panose="020B0604020202020204" pitchFamily="34" charset="0"/>
              <a:buChar char="•"/>
            </a:pPr>
            <a:r>
              <a:rPr lang="en-US" sz="2400" b="0" i="0" u="none" strike="noStrike" baseline="0" dirty="0">
                <a:solidFill>
                  <a:schemeClr val="tx2"/>
                </a:solidFill>
                <a:latin typeface="+mn-lt"/>
                <a:cs typeface="+mn-cs"/>
              </a:rPr>
              <a:t>The change will affect all documents going forward. </a:t>
            </a:r>
            <a:endParaRPr lang="en-US" sz="2400" dirty="0">
              <a:solidFill>
                <a:schemeClr val="tx2"/>
              </a:solidFill>
              <a:latin typeface="+mn-lt"/>
              <a:cs typeface="+mn-cs"/>
            </a:endParaRPr>
          </a:p>
        </p:txBody>
      </p:sp>
      <p:sp>
        <p:nvSpPr>
          <p:cNvPr id="2" name="TextBox 1">
            <a:extLst>
              <a:ext uri="{FF2B5EF4-FFF2-40B4-BE49-F238E27FC236}">
                <a16:creationId xmlns:a16="http://schemas.microsoft.com/office/drawing/2014/main" id="{351C27A4-EB7B-002B-D671-5264F63CCF89}"/>
              </a:ext>
            </a:extLst>
          </p:cNvPr>
          <p:cNvSpPr txBox="1"/>
          <p:nvPr/>
        </p:nvSpPr>
        <p:spPr>
          <a:xfrm>
            <a:off x="3160644" y="6218998"/>
            <a:ext cx="9927556" cy="646331"/>
          </a:xfrm>
          <a:prstGeom prst="rect">
            <a:avLst/>
          </a:prstGeom>
          <a:noFill/>
        </p:spPr>
        <p:txBody>
          <a:bodyPr wrap="square" rtlCol="0">
            <a:spAutoFit/>
          </a:bodyPr>
          <a:lstStyle/>
          <a:p>
            <a:r>
              <a:rPr lang="en-US" dirty="0">
                <a:hlinkClick r:id="rId4"/>
              </a:rPr>
              <a:t>https://interstatecompact.org/sites/default/files/2023-12/Language_Chg_Press_Release.pdf</a:t>
            </a:r>
            <a:endParaRPr lang="en-US" dirty="0"/>
          </a:p>
          <a:p>
            <a:endParaRPr lang="en-US" dirty="0"/>
          </a:p>
        </p:txBody>
      </p:sp>
    </p:spTree>
    <p:custDataLst>
      <p:tags r:id="rId1"/>
    </p:custDataLst>
    <p:extLst>
      <p:ext uri="{BB962C8B-B14F-4D97-AF65-F5344CB8AC3E}">
        <p14:creationId xmlns:p14="http://schemas.microsoft.com/office/powerpoint/2010/main" val="341191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3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site&#10;&#10;Description automatically generated">
            <a:extLst>
              <a:ext uri="{FF2B5EF4-FFF2-40B4-BE49-F238E27FC236}">
                <a16:creationId xmlns:a16="http://schemas.microsoft.com/office/drawing/2014/main" id="{3AF8D4C8-8955-E6C9-2FF9-291F9EED8CE3}"/>
              </a:ext>
            </a:extLst>
          </p:cNvPr>
          <p:cNvPicPr>
            <a:picLocks noChangeAspect="1"/>
          </p:cNvPicPr>
          <p:nvPr/>
        </p:nvPicPr>
        <p:blipFill>
          <a:blip r:embed="rId4"/>
          <a:stretch>
            <a:fillRect/>
          </a:stretch>
        </p:blipFill>
        <p:spPr>
          <a:xfrm>
            <a:off x="1230440" y="643467"/>
            <a:ext cx="9731119" cy="5571066"/>
          </a:xfrm>
          <a:prstGeom prst="rect">
            <a:avLst/>
          </a:prstGeom>
        </p:spPr>
      </p:pic>
      <p:sp>
        <p:nvSpPr>
          <p:cNvPr id="6" name="Rectangle 5">
            <a:extLst>
              <a:ext uri="{FF2B5EF4-FFF2-40B4-BE49-F238E27FC236}">
                <a16:creationId xmlns:a16="http://schemas.microsoft.com/office/drawing/2014/main" id="{2FAFC865-3338-C8AA-BBC3-F9E710482F63}"/>
              </a:ext>
            </a:extLst>
          </p:cNvPr>
          <p:cNvSpPr/>
          <p:nvPr/>
        </p:nvSpPr>
        <p:spPr>
          <a:xfrm rot="20465904">
            <a:off x="2613904" y="1906451"/>
            <a:ext cx="7806463"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Upgrade!</a:t>
            </a:r>
          </a:p>
        </p:txBody>
      </p:sp>
    </p:spTree>
    <p:custDataLst>
      <p:tags r:id="rId1"/>
    </p:custDataLst>
    <p:extLst>
      <p:ext uri="{BB962C8B-B14F-4D97-AF65-F5344CB8AC3E}">
        <p14:creationId xmlns:p14="http://schemas.microsoft.com/office/powerpoint/2010/main" val="389286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training catalogue&#10;&#10;Description automatically generated">
            <a:extLst>
              <a:ext uri="{FF2B5EF4-FFF2-40B4-BE49-F238E27FC236}">
                <a16:creationId xmlns:a16="http://schemas.microsoft.com/office/drawing/2014/main" id="{36E25D0C-BC13-1475-CB70-874A01C88A5D}"/>
              </a:ext>
            </a:extLst>
          </p:cNvPr>
          <p:cNvPicPr>
            <a:picLocks noChangeAspect="1"/>
          </p:cNvPicPr>
          <p:nvPr/>
        </p:nvPicPr>
        <p:blipFill>
          <a:blip r:embed="rId4"/>
          <a:stretch>
            <a:fillRect/>
          </a:stretch>
        </p:blipFill>
        <p:spPr>
          <a:xfrm>
            <a:off x="2980392" y="456986"/>
            <a:ext cx="6408195" cy="5943600"/>
          </a:xfrm>
          <a:prstGeom prst="rect">
            <a:avLst/>
          </a:prstGeom>
        </p:spPr>
      </p:pic>
    </p:spTree>
    <p:custDataLst>
      <p:tags r:id="rId1"/>
    </p:custDataLst>
    <p:extLst>
      <p:ext uri="{BB962C8B-B14F-4D97-AF65-F5344CB8AC3E}">
        <p14:creationId xmlns:p14="http://schemas.microsoft.com/office/powerpoint/2010/main" val="34944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5" name="Picture 14" descr="Old computer monitors">
            <a:extLst>
              <a:ext uri="{FF2B5EF4-FFF2-40B4-BE49-F238E27FC236}">
                <a16:creationId xmlns:a16="http://schemas.microsoft.com/office/drawing/2014/main" id="{1CBAD8DE-8359-92AA-2DCB-3812289663D1}"/>
              </a:ext>
            </a:extLst>
          </p:cNvPr>
          <p:cNvPicPr>
            <a:picLocks noChangeAspect="1"/>
          </p:cNvPicPr>
          <p:nvPr/>
        </p:nvPicPr>
        <p:blipFill rotWithShape="1">
          <a:blip r:embed="rId4"/>
          <a:srcRect l="10682" r="17130" b="-1"/>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23" name="Freeform: Shape 22">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25" name="Freeform: Shape 24">
            <a:extLst>
              <a:ext uri="{FF2B5EF4-FFF2-40B4-BE49-F238E27FC236}">
                <a16:creationId xmlns:a16="http://schemas.microsoft.com/office/drawing/2014/main" id="{CA35125A-A1A4-40EB-B5EE-4371BC4DD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47004" cy="6858000"/>
          </a:xfrm>
          <a:custGeom>
            <a:avLst/>
            <a:gdLst>
              <a:gd name="connsiteX0" fmla="*/ 39602 w 7347004"/>
              <a:gd name="connsiteY0" fmla="*/ 0 h 6858000"/>
              <a:gd name="connsiteX1" fmla="*/ 5675927 w 7347004"/>
              <a:gd name="connsiteY1" fmla="*/ 0 h 6858000"/>
              <a:gd name="connsiteX2" fmla="*/ 5698706 w 7347004"/>
              <a:gd name="connsiteY2" fmla="*/ 14997 h 6858000"/>
              <a:gd name="connsiteX3" fmla="*/ 7347004 w 7347004"/>
              <a:gd name="connsiteY3" fmla="*/ 3621656 h 6858000"/>
              <a:gd name="connsiteX4" fmla="*/ 5417159 w 7347004"/>
              <a:gd name="connsiteY4" fmla="*/ 6374814 h 6858000"/>
              <a:gd name="connsiteX5" fmla="*/ 4885213 w 7347004"/>
              <a:gd name="connsiteY5" fmla="*/ 6780599 h 6858000"/>
              <a:gd name="connsiteX6" fmla="*/ 4770148 w 7347004"/>
              <a:gd name="connsiteY6" fmla="*/ 6858000 h 6858000"/>
              <a:gd name="connsiteX7" fmla="*/ 850790 w 7347004"/>
              <a:gd name="connsiteY7" fmla="*/ 6858000 h 6858000"/>
              <a:gd name="connsiteX8" fmla="*/ 39602 w 7347004"/>
              <a:gd name="connsiteY8" fmla="*/ 6858000 h 6858000"/>
              <a:gd name="connsiteX9" fmla="*/ 0 w 7347004"/>
              <a:gd name="connsiteY9" fmla="*/ 6858000 h 6858000"/>
              <a:gd name="connsiteX10" fmla="*/ 0 w 7347004"/>
              <a:gd name="connsiteY10" fmla="*/ 1 h 6858000"/>
              <a:gd name="connsiteX11" fmla="*/ 39602 w 7347004"/>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7004" h="6858000">
                <a:moveTo>
                  <a:pt x="39602" y="0"/>
                </a:moveTo>
                <a:lnTo>
                  <a:pt x="5675927" y="0"/>
                </a:lnTo>
                <a:lnTo>
                  <a:pt x="5698706" y="14997"/>
                </a:lnTo>
                <a:cubicBezTo>
                  <a:pt x="6756281" y="754641"/>
                  <a:pt x="7347004" y="2093192"/>
                  <a:pt x="7347004" y="3621656"/>
                </a:cubicBezTo>
                <a:cubicBezTo>
                  <a:pt x="7347004" y="4969131"/>
                  <a:pt x="6390781" y="5602839"/>
                  <a:pt x="5417159" y="6374814"/>
                </a:cubicBezTo>
                <a:cubicBezTo>
                  <a:pt x="5239858" y="6515397"/>
                  <a:pt x="5064178" y="6653108"/>
                  <a:pt x="4885213" y="6780599"/>
                </a:cubicBezTo>
                <a:lnTo>
                  <a:pt x="4770148" y="6858000"/>
                </a:lnTo>
                <a:lnTo>
                  <a:pt x="850790" y="6858000"/>
                </a:lnTo>
                <a:lnTo>
                  <a:pt x="39602" y="6858000"/>
                </a:lnTo>
                <a:lnTo>
                  <a:pt x="0" y="6858000"/>
                </a:lnTo>
                <a:lnTo>
                  <a:pt x="0" y="1"/>
                </a:lnTo>
                <a:lnTo>
                  <a:pt x="39602" y="1"/>
                </a:ln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27" name="Freeform: Shape 26">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285433FA-A48D-52BF-7868-750B100DD3E1}"/>
              </a:ext>
            </a:extLst>
          </p:cNvPr>
          <p:cNvSpPr txBox="1"/>
          <p:nvPr/>
        </p:nvSpPr>
        <p:spPr>
          <a:xfrm>
            <a:off x="343310" y="501925"/>
            <a:ext cx="6261011" cy="5854147"/>
          </a:xfrm>
          <a:prstGeom prst="rect">
            <a:avLst/>
          </a:prstGeom>
        </p:spPr>
        <p:txBody>
          <a:bodyPr vert="horz" lIns="91440" tIns="45720" rIns="91440" bIns="45720" rtlCol="0">
            <a:noAutofit/>
          </a:bodyPr>
          <a:lstStyle/>
          <a:p>
            <a:pPr>
              <a:lnSpc>
                <a:spcPct val="90000"/>
              </a:lnSpc>
              <a:spcAft>
                <a:spcPts val="600"/>
              </a:spcAft>
            </a:pPr>
            <a:r>
              <a:rPr lang="en-US" sz="3600" b="1" dirty="0"/>
              <a:t>New Registration process:  </a:t>
            </a:r>
          </a:p>
          <a:p>
            <a:pPr marL="685800" lvl="1" indent="-457200">
              <a:lnSpc>
                <a:spcPct val="90000"/>
              </a:lnSpc>
              <a:spcAft>
                <a:spcPts val="600"/>
              </a:spcAft>
              <a:buFont typeface="Wingdings" panose="05000000000000000000" pitchFamily="2" charset="2"/>
              <a:buChar char="Ø"/>
            </a:pPr>
            <a:r>
              <a:rPr lang="en-US" sz="2800" dirty="0"/>
              <a:t>Accounts created directly on the training site rather than on the ICAOS</a:t>
            </a:r>
          </a:p>
          <a:p>
            <a:pPr marL="685800" lvl="1" indent="-457200">
              <a:lnSpc>
                <a:spcPct val="90000"/>
              </a:lnSpc>
              <a:spcAft>
                <a:spcPts val="600"/>
              </a:spcAft>
              <a:buFont typeface="Wingdings" panose="05000000000000000000" pitchFamily="2" charset="2"/>
              <a:buChar char="Ø"/>
            </a:pPr>
            <a:r>
              <a:rPr lang="en-US" sz="2800" dirty="0"/>
              <a:t>Allows for immediate login</a:t>
            </a:r>
          </a:p>
          <a:p>
            <a:pPr marL="685800" lvl="1" indent="-457200">
              <a:lnSpc>
                <a:spcPct val="90000"/>
              </a:lnSpc>
              <a:spcAft>
                <a:spcPts val="600"/>
              </a:spcAft>
              <a:buFont typeface="Wingdings" panose="05000000000000000000" pitchFamily="2" charset="2"/>
              <a:buChar char="Ø"/>
            </a:pPr>
            <a:r>
              <a:rPr lang="en-US" sz="2800" dirty="0"/>
              <a:t>ICAOS site only allows for commission log in</a:t>
            </a:r>
          </a:p>
          <a:p>
            <a:pPr marL="1143000" lvl="2" indent="-457200">
              <a:lnSpc>
                <a:spcPct val="90000"/>
              </a:lnSpc>
              <a:spcAft>
                <a:spcPts val="600"/>
              </a:spcAft>
              <a:buFont typeface="Wingdings" panose="05000000000000000000" pitchFamily="2" charset="2"/>
              <a:buChar char="Ø"/>
            </a:pPr>
            <a:r>
              <a:rPr lang="en-US" sz="2800" dirty="0"/>
              <a:t>New dashboard request process!</a:t>
            </a:r>
          </a:p>
          <a:p>
            <a:pPr marL="1143000" lvl="2" indent="-457200">
              <a:lnSpc>
                <a:spcPct val="90000"/>
              </a:lnSpc>
              <a:spcAft>
                <a:spcPts val="600"/>
              </a:spcAft>
              <a:buFont typeface="Wingdings" panose="05000000000000000000" pitchFamily="2" charset="2"/>
              <a:buChar char="Ø"/>
            </a:pPr>
            <a:r>
              <a:rPr lang="en-US" sz="2800" dirty="0"/>
              <a:t>Request LMS administrator access via helpdesk AFTER creating a training account</a:t>
            </a:r>
          </a:p>
          <a:p>
            <a:pPr marL="228600" indent="-457200">
              <a:lnSpc>
                <a:spcPct val="90000"/>
              </a:lnSpc>
              <a:spcAft>
                <a:spcPts val="600"/>
              </a:spcAft>
              <a:buFont typeface="Wingdings" panose="05000000000000000000" pitchFamily="2" charset="2"/>
              <a:buChar char="§"/>
            </a:pPr>
            <a:endParaRPr lang="en-US" sz="2800" dirty="0"/>
          </a:p>
        </p:txBody>
      </p:sp>
    </p:spTree>
    <p:custDataLst>
      <p:tags r:id="rId1"/>
    </p:custDataLst>
    <p:extLst>
      <p:ext uri="{BB962C8B-B14F-4D97-AF65-F5344CB8AC3E}">
        <p14:creationId xmlns:p14="http://schemas.microsoft.com/office/powerpoint/2010/main" val="189523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5" name="Picture 14" descr="Old computer monitors">
            <a:extLst>
              <a:ext uri="{FF2B5EF4-FFF2-40B4-BE49-F238E27FC236}">
                <a16:creationId xmlns:a16="http://schemas.microsoft.com/office/drawing/2014/main" id="{1CBAD8DE-8359-92AA-2DCB-3812289663D1}"/>
              </a:ext>
            </a:extLst>
          </p:cNvPr>
          <p:cNvPicPr>
            <a:picLocks noChangeAspect="1"/>
          </p:cNvPicPr>
          <p:nvPr/>
        </p:nvPicPr>
        <p:blipFill rotWithShape="1">
          <a:blip r:embed="rId4"/>
          <a:srcRect l="10682" r="17130" b="-1"/>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23" name="Freeform: Shape 22">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25" name="Freeform: Shape 24">
            <a:extLst>
              <a:ext uri="{FF2B5EF4-FFF2-40B4-BE49-F238E27FC236}">
                <a16:creationId xmlns:a16="http://schemas.microsoft.com/office/drawing/2014/main" id="{CA35125A-A1A4-40EB-B5EE-4371BC4DD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47004" cy="6858000"/>
          </a:xfrm>
          <a:custGeom>
            <a:avLst/>
            <a:gdLst>
              <a:gd name="connsiteX0" fmla="*/ 39602 w 7347004"/>
              <a:gd name="connsiteY0" fmla="*/ 0 h 6858000"/>
              <a:gd name="connsiteX1" fmla="*/ 5675927 w 7347004"/>
              <a:gd name="connsiteY1" fmla="*/ 0 h 6858000"/>
              <a:gd name="connsiteX2" fmla="*/ 5698706 w 7347004"/>
              <a:gd name="connsiteY2" fmla="*/ 14997 h 6858000"/>
              <a:gd name="connsiteX3" fmla="*/ 7347004 w 7347004"/>
              <a:gd name="connsiteY3" fmla="*/ 3621656 h 6858000"/>
              <a:gd name="connsiteX4" fmla="*/ 5417159 w 7347004"/>
              <a:gd name="connsiteY4" fmla="*/ 6374814 h 6858000"/>
              <a:gd name="connsiteX5" fmla="*/ 4885213 w 7347004"/>
              <a:gd name="connsiteY5" fmla="*/ 6780599 h 6858000"/>
              <a:gd name="connsiteX6" fmla="*/ 4770148 w 7347004"/>
              <a:gd name="connsiteY6" fmla="*/ 6858000 h 6858000"/>
              <a:gd name="connsiteX7" fmla="*/ 850790 w 7347004"/>
              <a:gd name="connsiteY7" fmla="*/ 6858000 h 6858000"/>
              <a:gd name="connsiteX8" fmla="*/ 39602 w 7347004"/>
              <a:gd name="connsiteY8" fmla="*/ 6858000 h 6858000"/>
              <a:gd name="connsiteX9" fmla="*/ 0 w 7347004"/>
              <a:gd name="connsiteY9" fmla="*/ 6858000 h 6858000"/>
              <a:gd name="connsiteX10" fmla="*/ 0 w 7347004"/>
              <a:gd name="connsiteY10" fmla="*/ 1 h 6858000"/>
              <a:gd name="connsiteX11" fmla="*/ 39602 w 7347004"/>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7004" h="6858000">
                <a:moveTo>
                  <a:pt x="39602" y="0"/>
                </a:moveTo>
                <a:lnTo>
                  <a:pt x="5675927" y="0"/>
                </a:lnTo>
                <a:lnTo>
                  <a:pt x="5698706" y="14997"/>
                </a:lnTo>
                <a:cubicBezTo>
                  <a:pt x="6756281" y="754641"/>
                  <a:pt x="7347004" y="2093192"/>
                  <a:pt x="7347004" y="3621656"/>
                </a:cubicBezTo>
                <a:cubicBezTo>
                  <a:pt x="7347004" y="4969131"/>
                  <a:pt x="6390781" y="5602839"/>
                  <a:pt x="5417159" y="6374814"/>
                </a:cubicBezTo>
                <a:cubicBezTo>
                  <a:pt x="5239858" y="6515397"/>
                  <a:pt x="5064178" y="6653108"/>
                  <a:pt x="4885213" y="6780599"/>
                </a:cubicBezTo>
                <a:lnTo>
                  <a:pt x="4770148" y="6858000"/>
                </a:lnTo>
                <a:lnTo>
                  <a:pt x="850790" y="6858000"/>
                </a:lnTo>
                <a:lnTo>
                  <a:pt x="39602" y="6858000"/>
                </a:lnTo>
                <a:lnTo>
                  <a:pt x="0" y="6858000"/>
                </a:lnTo>
                <a:lnTo>
                  <a:pt x="0" y="1"/>
                </a:lnTo>
                <a:lnTo>
                  <a:pt x="39602" y="1"/>
                </a:ln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27" name="Freeform: Shape 26">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285433FA-A48D-52BF-7868-750B100DD3E1}"/>
              </a:ext>
            </a:extLst>
          </p:cNvPr>
          <p:cNvSpPr txBox="1"/>
          <p:nvPr/>
        </p:nvSpPr>
        <p:spPr>
          <a:xfrm>
            <a:off x="343310" y="167628"/>
            <a:ext cx="6261011" cy="5854147"/>
          </a:xfrm>
          <a:prstGeom prst="rect">
            <a:avLst/>
          </a:prstGeom>
        </p:spPr>
        <p:txBody>
          <a:bodyPr vert="horz" lIns="91440" tIns="45720" rIns="91440" bIns="45720" rtlCol="0">
            <a:noAutofit/>
          </a:bodyPr>
          <a:lstStyle/>
          <a:p>
            <a:pPr marL="114300" indent="-342900">
              <a:lnSpc>
                <a:spcPct val="90000"/>
              </a:lnSpc>
              <a:spcAft>
                <a:spcPts val="600"/>
              </a:spcAft>
              <a:buFont typeface="Wingdings" panose="05000000000000000000" pitchFamily="2" charset="2"/>
              <a:buChar char="Ø"/>
            </a:pPr>
            <a:endParaRPr lang="en-US" sz="2800" dirty="0"/>
          </a:p>
          <a:p>
            <a:pPr marL="114300" indent="-342900">
              <a:lnSpc>
                <a:spcPct val="90000"/>
              </a:lnSpc>
              <a:spcAft>
                <a:spcPts val="600"/>
              </a:spcAft>
              <a:buFont typeface="Wingdings" panose="05000000000000000000" pitchFamily="2" charset="2"/>
              <a:buChar char="Ø"/>
            </a:pPr>
            <a:r>
              <a:rPr lang="en-US" sz="2800" dirty="0"/>
              <a:t>Prior achievements/certificates do not exist in the new training site</a:t>
            </a:r>
          </a:p>
          <a:p>
            <a:pPr marL="114300" indent="-342900">
              <a:lnSpc>
                <a:spcPct val="90000"/>
              </a:lnSpc>
              <a:spcAft>
                <a:spcPts val="600"/>
              </a:spcAft>
              <a:buFont typeface="Wingdings" panose="05000000000000000000" pitchFamily="2" charset="2"/>
              <a:buChar char="Ø"/>
            </a:pPr>
            <a:endParaRPr lang="en-US" sz="2800" dirty="0"/>
          </a:p>
          <a:p>
            <a:pPr marL="114300" indent="-342900">
              <a:lnSpc>
                <a:spcPct val="90000"/>
              </a:lnSpc>
              <a:spcAft>
                <a:spcPts val="600"/>
              </a:spcAft>
              <a:buFont typeface="Wingdings" panose="05000000000000000000" pitchFamily="2" charset="2"/>
              <a:buChar char="Ø"/>
            </a:pPr>
            <a:r>
              <a:rPr lang="en-US" sz="2800" dirty="0"/>
              <a:t>Rule Amendment for Rule 5.108 (ICAOS-203 Probable Cause Hearings)</a:t>
            </a:r>
          </a:p>
          <a:p>
            <a:pPr marL="114300" indent="-342900">
              <a:lnSpc>
                <a:spcPct val="90000"/>
              </a:lnSpc>
              <a:spcAft>
                <a:spcPts val="600"/>
              </a:spcAft>
              <a:buFont typeface="Wingdings" panose="05000000000000000000" pitchFamily="2" charset="2"/>
              <a:buChar char="Ø"/>
            </a:pPr>
            <a:endParaRPr lang="en-US" sz="2800" dirty="0"/>
          </a:p>
          <a:p>
            <a:pPr marL="114300" indent="-342900">
              <a:lnSpc>
                <a:spcPct val="90000"/>
              </a:lnSpc>
              <a:spcAft>
                <a:spcPts val="600"/>
              </a:spcAft>
              <a:buFont typeface="Wingdings" panose="05000000000000000000" pitchFamily="2" charset="2"/>
              <a:buChar char="Ø"/>
            </a:pPr>
            <a:r>
              <a:rPr lang="en-US" sz="2800" dirty="0"/>
              <a:t>Emails sent from training@interstatecompact.org </a:t>
            </a:r>
          </a:p>
          <a:p>
            <a:pPr marL="114300" indent="-342900">
              <a:lnSpc>
                <a:spcPct val="90000"/>
              </a:lnSpc>
              <a:spcAft>
                <a:spcPts val="600"/>
              </a:spcAft>
              <a:buFont typeface="Wingdings" panose="05000000000000000000" pitchFamily="2" charset="2"/>
              <a:buChar char="Ø"/>
            </a:pPr>
            <a:endParaRPr lang="en-US" sz="2800" dirty="0"/>
          </a:p>
          <a:p>
            <a:pPr marL="114300" indent="-342900">
              <a:lnSpc>
                <a:spcPct val="90000"/>
              </a:lnSpc>
              <a:spcAft>
                <a:spcPts val="600"/>
              </a:spcAft>
              <a:buFont typeface="Wingdings" panose="05000000000000000000" pitchFamily="2" charset="2"/>
              <a:buChar char="Ø"/>
            </a:pPr>
            <a:r>
              <a:rPr lang="en-US" sz="2800" dirty="0"/>
              <a:t>New Support Documentation!!</a:t>
            </a:r>
          </a:p>
          <a:p>
            <a:pPr marL="114300" indent="-342900">
              <a:lnSpc>
                <a:spcPct val="90000"/>
              </a:lnSpc>
              <a:spcAft>
                <a:spcPts val="600"/>
              </a:spcAft>
              <a:buFont typeface="Wingdings" panose="05000000000000000000" pitchFamily="2" charset="2"/>
              <a:buChar char="Ø"/>
            </a:pPr>
            <a:endParaRPr lang="en-US" sz="2800" dirty="0"/>
          </a:p>
          <a:p>
            <a:pPr marL="114300" indent="-342900">
              <a:lnSpc>
                <a:spcPct val="90000"/>
              </a:lnSpc>
              <a:spcAft>
                <a:spcPts val="600"/>
              </a:spcAft>
              <a:buFont typeface="Wingdings" panose="05000000000000000000" pitchFamily="2" charset="2"/>
              <a:buChar char="Ø"/>
            </a:pPr>
            <a:r>
              <a:rPr lang="en-US" sz="2800" dirty="0"/>
              <a:t>Accounts purged after 2 years of inactivity</a:t>
            </a:r>
          </a:p>
        </p:txBody>
      </p:sp>
    </p:spTree>
    <p:custDataLst>
      <p:tags r:id="rId1"/>
    </p:custDataLst>
    <p:extLst>
      <p:ext uri="{BB962C8B-B14F-4D97-AF65-F5344CB8AC3E}">
        <p14:creationId xmlns:p14="http://schemas.microsoft.com/office/powerpoint/2010/main" val="1449601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QuestionData>
  <AllQuestions/>
</SessionQuestionData>
</file>

<file path=customXml/item10.xml><?xml version="1.0" encoding="utf-8"?>
<SessionSlideDescriptorData/>
</file>

<file path=customXml/item11.xml><?xml version="1.0" encoding="utf-8"?>
<SessionPresentationSettingsData/>
</file>

<file path=customXml/item12.xml><?xml version="1.0" encoding="utf-8"?>
<SessionSlideSettingsData/>
</file>

<file path=customXml/item13.xml><?xml version="1.0" encoding="utf-8"?>
<TeamNamesData>
  <TeamNames/>
</TeamNamesData>
</file>

<file path=customXml/item14.xml><?xml version="1.0" encoding="utf-8"?>
<SessionSlideMasterData/>
</file>

<file path=customXml/item15.xml><?xml version="1.0" encoding="utf-8"?>
<SessionResponseGridSettings>
  <AllResponseGridSettings/>
</SessionResponseGridSettings>
</file>

<file path=customXml/item16.xml><?xml version="1.0" encoding="utf-8"?>
<TextingSlideData/>
</file>

<file path=customXml/item2.xml><?xml version="1.0" encoding="utf-8"?>
<SessionAnswerData>
  <AllAnswers/>
</SessionAnswerData>
</file>

<file path=customXml/item3.xml><?xml version="1.0" encoding="utf-8"?>
<SessionResponseData/>
</file>

<file path=customXml/item4.xml><?xml version="1.0" encoding="utf-8"?>
<SessionRankData/>
</file>

<file path=customXml/item5.xml><?xml version="1.0" encoding="utf-8"?>
<SessionParticipantData/>
</file>

<file path=customXml/item6.xml><?xml version="1.0" encoding="utf-8"?>
<ParticipantInfoData/>
</file>

<file path=customXml/item7.xml><?xml version="1.0" encoding="utf-8"?>
<CustomFieldInfoData/>
</file>

<file path=customXml/item8.xml><?xml version="1.0" encoding="utf-8"?>
<SessionCloseEndedDescriptorsData/>
</file>

<file path=customXml/item9.xml><?xml version="1.0" encoding="utf-8"?>
<SessionGroupWeightData/>
</file>

<file path=customXml/itemProps1.xml><?xml version="1.0" encoding="utf-8"?>
<ds:datastoreItem xmlns:ds="http://schemas.openxmlformats.org/officeDocument/2006/customXml" ds:itemID="{B39D8D0D-F148-4886-B721-158E710211BD}">
  <ds:schemaRefs/>
</ds:datastoreItem>
</file>

<file path=customXml/itemProps10.xml><?xml version="1.0" encoding="utf-8"?>
<ds:datastoreItem xmlns:ds="http://schemas.openxmlformats.org/officeDocument/2006/customXml" ds:itemID="{40E767AD-4F19-4FFE-B7CA-4C4EBD3B6318}">
  <ds:schemaRefs/>
</ds:datastoreItem>
</file>

<file path=customXml/itemProps11.xml><?xml version="1.0" encoding="utf-8"?>
<ds:datastoreItem xmlns:ds="http://schemas.openxmlformats.org/officeDocument/2006/customXml" ds:itemID="{E7790037-8065-4895-A551-67CB6F03C742}">
  <ds:schemaRefs/>
</ds:datastoreItem>
</file>

<file path=customXml/itemProps12.xml><?xml version="1.0" encoding="utf-8"?>
<ds:datastoreItem xmlns:ds="http://schemas.openxmlformats.org/officeDocument/2006/customXml" ds:itemID="{ED77685F-3F07-4306-ACAF-D2796D0D945B}">
  <ds:schemaRefs/>
</ds:datastoreItem>
</file>

<file path=customXml/itemProps13.xml><?xml version="1.0" encoding="utf-8"?>
<ds:datastoreItem xmlns:ds="http://schemas.openxmlformats.org/officeDocument/2006/customXml" ds:itemID="{0C24FC65-AB15-4A96-8AD0-36B18A679B78}">
  <ds:schemaRefs/>
</ds:datastoreItem>
</file>

<file path=customXml/itemProps14.xml><?xml version="1.0" encoding="utf-8"?>
<ds:datastoreItem xmlns:ds="http://schemas.openxmlformats.org/officeDocument/2006/customXml" ds:itemID="{3664B7EA-5DEE-45B1-89E1-61964BE02033}">
  <ds:schemaRefs/>
</ds:datastoreItem>
</file>

<file path=customXml/itemProps15.xml><?xml version="1.0" encoding="utf-8"?>
<ds:datastoreItem xmlns:ds="http://schemas.openxmlformats.org/officeDocument/2006/customXml" ds:itemID="{B76BA018-E779-4660-B353-B88661D2C6EE}">
  <ds:schemaRefs/>
</ds:datastoreItem>
</file>

<file path=customXml/itemProps16.xml><?xml version="1.0" encoding="utf-8"?>
<ds:datastoreItem xmlns:ds="http://schemas.openxmlformats.org/officeDocument/2006/customXml" ds:itemID="{7AA48CE9-99D5-4AA3-81DE-CB7191BFCCEA}">
  <ds:schemaRefs/>
</ds:datastoreItem>
</file>

<file path=customXml/itemProps2.xml><?xml version="1.0" encoding="utf-8"?>
<ds:datastoreItem xmlns:ds="http://schemas.openxmlformats.org/officeDocument/2006/customXml" ds:itemID="{63146539-A48F-4978-9261-057E3FA6B986}">
  <ds:schemaRefs/>
</ds:datastoreItem>
</file>

<file path=customXml/itemProps3.xml><?xml version="1.0" encoding="utf-8"?>
<ds:datastoreItem xmlns:ds="http://schemas.openxmlformats.org/officeDocument/2006/customXml" ds:itemID="{FE6E16BD-032F-4A3E-8304-737C02A06357}">
  <ds:schemaRefs/>
</ds:datastoreItem>
</file>

<file path=customXml/itemProps4.xml><?xml version="1.0" encoding="utf-8"?>
<ds:datastoreItem xmlns:ds="http://schemas.openxmlformats.org/officeDocument/2006/customXml" ds:itemID="{355460A0-D454-4343-9D0A-ED9C66F6FE86}">
  <ds:schemaRefs/>
</ds:datastoreItem>
</file>

<file path=customXml/itemProps5.xml><?xml version="1.0" encoding="utf-8"?>
<ds:datastoreItem xmlns:ds="http://schemas.openxmlformats.org/officeDocument/2006/customXml" ds:itemID="{EC783376-5AEC-4663-AAFF-458BE3BF6927}">
  <ds:schemaRefs/>
</ds:datastoreItem>
</file>

<file path=customXml/itemProps6.xml><?xml version="1.0" encoding="utf-8"?>
<ds:datastoreItem xmlns:ds="http://schemas.openxmlformats.org/officeDocument/2006/customXml" ds:itemID="{72904CD3-4651-4BEE-8672-1EE249A4DB8D}">
  <ds:schemaRefs/>
</ds:datastoreItem>
</file>

<file path=customXml/itemProps7.xml><?xml version="1.0" encoding="utf-8"?>
<ds:datastoreItem xmlns:ds="http://schemas.openxmlformats.org/officeDocument/2006/customXml" ds:itemID="{E3D8B1E0-7C7F-470B-9463-9B543AFED016}">
  <ds:schemaRefs/>
</ds:datastoreItem>
</file>

<file path=customXml/itemProps8.xml><?xml version="1.0" encoding="utf-8"?>
<ds:datastoreItem xmlns:ds="http://schemas.openxmlformats.org/officeDocument/2006/customXml" ds:itemID="{55B9039A-5BC8-414D-95F0-907E67422965}">
  <ds:schemaRefs/>
</ds:datastoreItem>
</file>

<file path=customXml/itemProps9.xml><?xml version="1.0" encoding="utf-8"?>
<ds:datastoreItem xmlns:ds="http://schemas.openxmlformats.org/officeDocument/2006/customXml" ds:itemID="{432D277A-F5FA-4373-A831-5E0968F898EE}">
  <ds:schemaRefs/>
</ds:datastoreItem>
</file>

<file path=docProps/app.xml><?xml version="1.0" encoding="utf-8"?>
<Properties xmlns="http://schemas.openxmlformats.org/officeDocument/2006/extended-properties" xmlns:vt="http://schemas.openxmlformats.org/officeDocument/2006/docPropsVTypes">
  <TotalTime>15966</TotalTime>
  <Words>1201</Words>
  <Application>Microsoft Office PowerPoint</Application>
  <PresentationFormat>Widescreen</PresentationFormat>
  <Paragraphs>122</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Meiryo</vt:lpstr>
      <vt:lpstr>Arial</vt:lpstr>
      <vt:lpstr>Calibri</vt:lpstr>
      <vt:lpstr>Calibri Light</vt:lpstr>
      <vt:lpstr>Courier New</vt:lpstr>
      <vt:lpstr>Montserrat</vt:lpstr>
      <vt:lpstr>Roboto</vt:lpstr>
      <vt:lpstr>Symbol</vt:lpstr>
      <vt:lpstr>Times New Roman</vt:lpstr>
      <vt:lpstr>Wingdings</vt:lpstr>
      <vt:lpstr>Office Theme</vt:lpstr>
      <vt:lpstr>Interstate Compact Staff Training</vt:lpstr>
      <vt:lpstr>Agenda</vt:lpstr>
      <vt:lpstr>Rule 5.108 (f)-West Region Probable Cause Hearing in the Receiving State </vt:lpstr>
      <vt:lpstr>Rule 5.108 (f) Probable Cause Hearing in the Receiving State </vt:lpstr>
      <vt:lpstr>Replacing the term ‘offender’ with ‘supervised individual’</vt:lpstr>
      <vt:lpstr>PowerPoint Presentation</vt:lpstr>
      <vt:lpstr>PowerPoint Presentation</vt:lpstr>
      <vt:lpstr>PowerPoint Presentation</vt:lpstr>
      <vt:lpstr>PowerPoint Presentation</vt:lpstr>
      <vt:lpstr>PowerPoint Presentation</vt:lpstr>
      <vt:lpstr>PowerPoint Presentation</vt:lpstr>
      <vt:lpstr>Questions and/or 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Spring</dc:creator>
  <cp:lastModifiedBy>Mindy Spring</cp:lastModifiedBy>
  <cp:revision>50</cp:revision>
  <cp:lastPrinted>2024-02-20T14:55:15Z</cp:lastPrinted>
  <dcterms:created xsi:type="dcterms:W3CDTF">2024-01-04T20:30:50Z</dcterms:created>
  <dcterms:modified xsi:type="dcterms:W3CDTF">2024-02-20T18:25:59Z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1ce6a102aee8415b9e970a3d146b2d0e</vt:lpwstr>
  </property>
  <property fmtid="{D5CDD505-2E9C-101B-9397-08002B2CF9AE}" pid="3" name="IsExistingPresentation">
    <vt:lpwstr>Yes</vt:lpwstr>
  </property>
  <property fmtid="{D5CDD505-2E9C-101B-9397-08002B2CF9AE}" pid="4" name="ArticulateGUID">
    <vt:lpwstr>B5420060-DC94-40ED-B82C-37A25C960F06</vt:lpwstr>
  </property>
  <property fmtid="{D5CDD505-2E9C-101B-9397-08002B2CF9AE}" pid="5" name="ArticulatePath">
    <vt:lpwstr>CompactStaffTraining2024_March</vt:lpwstr>
  </property>
  <property fmtid="{D5CDD505-2E9C-101B-9397-08002B2CF9AE}" pid="6" name="PresentationVersion">
    <vt:lpwstr>2.1</vt:lpwstr>
  </property>
</Properties>
</file>