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586" r:id="rId3"/>
    <p:sldId id="260" r:id="rId4"/>
    <p:sldId id="303" r:id="rId5"/>
    <p:sldId id="567" r:id="rId6"/>
    <p:sldId id="306" r:id="rId7"/>
    <p:sldId id="579" r:id="rId8"/>
    <p:sldId id="294" r:id="rId9"/>
    <p:sldId id="307" r:id="rId10"/>
    <p:sldId id="302" r:id="rId11"/>
    <p:sldId id="858" r:id="rId12"/>
    <p:sldId id="272" r:id="rId13"/>
    <p:sldId id="299" r:id="rId14"/>
    <p:sldId id="840" r:id="rId15"/>
    <p:sldId id="300" r:id="rId16"/>
    <p:sldId id="261" r:id="rId17"/>
    <p:sldId id="854" r:id="rId18"/>
    <p:sldId id="855" r:id="rId19"/>
    <p:sldId id="863" r:id="rId20"/>
    <p:sldId id="864" r:id="rId21"/>
    <p:sldId id="865" r:id="rId22"/>
    <p:sldId id="866" r:id="rId23"/>
    <p:sldId id="841" r:id="rId24"/>
    <p:sldId id="850" r:id="rId25"/>
    <p:sldId id="843" r:id="rId26"/>
    <p:sldId id="290" r:id="rId27"/>
    <p:sldId id="842" r:id="rId28"/>
    <p:sldId id="844" r:id="rId29"/>
    <p:sldId id="301" r:id="rId30"/>
  </p:sldIdLst>
  <p:sldSz cx="12192000" cy="6858000"/>
  <p:notesSz cx="6858000" cy="9313863"/>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68796" autoAdjust="0"/>
  </p:normalViewPr>
  <p:slideViewPr>
    <p:cSldViewPr snapToGrid="0">
      <p:cViewPr varScale="1">
        <p:scale>
          <a:sx n="74" d="100"/>
          <a:sy n="74" d="100"/>
        </p:scale>
        <p:origin x="13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C0FE8882-2EB7-4C4D-83EE-CCCDAFC91CC4}" type="datetimeFigureOut">
              <a:rPr lang="en-US" smtClean="0"/>
              <a:t>5/1/2023</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886C3B00-917D-4D7D-9544-E68D739B1972}" type="slidenum">
              <a:rPr lang="en-US" smtClean="0"/>
              <a:t>‹#›</a:t>
            </a:fld>
            <a:endParaRPr lang="en-US"/>
          </a:p>
        </p:txBody>
      </p:sp>
    </p:spTree>
    <p:extLst>
      <p:ext uri="{BB962C8B-B14F-4D97-AF65-F5344CB8AC3E}">
        <p14:creationId xmlns:p14="http://schemas.microsoft.com/office/powerpoint/2010/main" val="968722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79EED-C460-4751-8E52-D18C6054A4B8}" type="slidenum">
              <a:rPr lang="en-US" smtClean="0"/>
              <a:t>1</a:t>
            </a:fld>
            <a:endParaRPr lang="en-US"/>
          </a:p>
        </p:txBody>
      </p:sp>
    </p:spTree>
    <p:extLst>
      <p:ext uri="{BB962C8B-B14F-4D97-AF65-F5344CB8AC3E}">
        <p14:creationId xmlns:p14="http://schemas.microsoft.com/office/powerpoint/2010/main" val="214700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There are two types of Transfer. Mandatory transfer and discretionary?  </a:t>
            </a:r>
          </a:p>
          <a:p>
            <a:endParaRPr lang="en-US"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Calibri" panose="020F0502020204030204" pitchFamily="34" charset="0"/>
                <a:cs typeface="Times New Roman" panose="02020603050405020304" pitchFamily="18" charset="0"/>
              </a:rPr>
              <a:t>The term mandatory does not express or imply that an offender has a constitutionally protected right to transfer. In this instance, the term simply means that they meet the eligibility criteria that compels a receiving state to accept supervision after an investigation determines the plan of supervision is valid in the receiving state. </a:t>
            </a:r>
          </a:p>
          <a:p>
            <a:endParaRPr lang="en-US" sz="1400" dirty="0">
              <a:latin typeface="+mn-lt"/>
            </a:endParaRPr>
          </a:p>
          <a:p>
            <a:r>
              <a:rPr lang="en-US" sz="1400" dirty="0">
                <a:latin typeface="+mn-lt"/>
              </a:rPr>
              <a:t>If documentation and reason show the client meets mandatory criteria, the receiving state is required to accept supervision.  </a:t>
            </a:r>
          </a:p>
          <a:p>
            <a:endParaRPr lang="en-US" sz="1400" dirty="0">
              <a:latin typeface="+mn-lt"/>
            </a:endParaRPr>
          </a:p>
          <a:p>
            <a:r>
              <a:rPr lang="en-US" sz="1400" dirty="0">
                <a:latin typeface="+mn-lt"/>
              </a:rPr>
              <a:t>Alternatively, it doesn’t mean a receiving state can reject for any reason when it is a discretionary transfer.  </a:t>
            </a:r>
          </a:p>
          <a:p>
            <a:endParaRPr lang="en-US" sz="1400" dirty="0">
              <a:latin typeface="+mn-lt"/>
            </a:endParaRPr>
          </a:p>
          <a:p>
            <a:r>
              <a:rPr lang="en-US" sz="1400" dirty="0">
                <a:latin typeface="+mn-lt"/>
              </a:rPr>
              <a:t>Decisions must show they are made in line with the purposes of the compact and be detailed so they address the justification for transfer provided by the sending state</a:t>
            </a:r>
          </a:p>
        </p:txBody>
      </p:sp>
      <p:sp>
        <p:nvSpPr>
          <p:cNvPr id="4" name="Slide Number Placeholder 3"/>
          <p:cNvSpPr>
            <a:spLocks noGrp="1"/>
          </p:cNvSpPr>
          <p:nvPr>
            <p:ph type="sldNum" sz="quarter" idx="10"/>
          </p:nvPr>
        </p:nvSpPr>
        <p:spPr/>
        <p:txBody>
          <a:bodyPr/>
          <a:lstStyle/>
          <a:p>
            <a:fld id="{41279EED-C460-4751-8E52-D18C6054A4B8}" type="slidenum">
              <a:rPr lang="en-US" smtClean="0"/>
              <a:t>10</a:t>
            </a:fld>
            <a:endParaRPr lang="en-US"/>
          </a:p>
        </p:txBody>
      </p:sp>
    </p:spTree>
    <p:extLst>
      <p:ext uri="{BB962C8B-B14F-4D97-AF65-F5344CB8AC3E}">
        <p14:creationId xmlns:p14="http://schemas.microsoft.com/office/powerpoint/2010/main" val="184757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Can you begin the process early? Yes. </a:t>
            </a:r>
          </a:p>
        </p:txBody>
      </p:sp>
      <p:sp>
        <p:nvSpPr>
          <p:cNvPr id="4" name="Slide Number Placeholder 3"/>
          <p:cNvSpPr>
            <a:spLocks noGrp="1"/>
          </p:cNvSpPr>
          <p:nvPr>
            <p:ph type="sldNum" sz="quarter" idx="5"/>
          </p:nvPr>
        </p:nvSpPr>
        <p:spPr/>
        <p:txBody>
          <a:bodyPr/>
          <a:lstStyle/>
          <a:p>
            <a:fld id="{41279EED-C460-4751-8E52-D18C6054A4B8}" type="slidenum">
              <a:rPr lang="en-US" smtClean="0"/>
              <a:t>11</a:t>
            </a:fld>
            <a:endParaRPr lang="en-US"/>
          </a:p>
        </p:txBody>
      </p:sp>
    </p:spTree>
    <p:extLst>
      <p:ext uri="{BB962C8B-B14F-4D97-AF65-F5344CB8AC3E}">
        <p14:creationId xmlns:p14="http://schemas.microsoft.com/office/powerpoint/2010/main" val="1484583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Once allowed to transfer, receiving states must provide consistent supervision in the same way that they would supervise an offender sentenced in the receiving state. Although most states meet this requirement without problem, it can be a training issue for stakeholders involved in supervision decisions or rehabilitation programs.</a:t>
            </a:r>
          </a:p>
          <a:p>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Receiving states must subject the offender to all the supervision procedures and behavioral responses that are in place for in-state offenders, with the exception of modifying the supervision term or revoking conditional release, which can only be done by the sending state.</a:t>
            </a:r>
            <a:endParaRPr lang="en-US" sz="1400" dirty="0"/>
          </a:p>
        </p:txBody>
      </p:sp>
      <p:sp>
        <p:nvSpPr>
          <p:cNvPr id="4" name="Slide Number Placeholder 3"/>
          <p:cNvSpPr>
            <a:spLocks noGrp="1"/>
          </p:cNvSpPr>
          <p:nvPr>
            <p:ph type="sldNum" sz="quarter" idx="10"/>
          </p:nvPr>
        </p:nvSpPr>
        <p:spPr/>
        <p:txBody>
          <a:bodyPr/>
          <a:lstStyle/>
          <a:p>
            <a:fld id="{41279EED-C460-4751-8E52-D18C6054A4B8}" type="slidenum">
              <a:rPr lang="en-US" smtClean="0"/>
              <a:t>12</a:t>
            </a:fld>
            <a:endParaRPr lang="en-US"/>
          </a:p>
        </p:txBody>
      </p:sp>
    </p:spTree>
    <p:extLst>
      <p:ext uri="{BB962C8B-B14F-4D97-AF65-F5344CB8AC3E}">
        <p14:creationId xmlns:p14="http://schemas.microsoft.com/office/powerpoint/2010/main" val="3049683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Offenders usually</a:t>
            </a:r>
            <a:r>
              <a:rPr lang="en-US" sz="1400" baseline="0" dirty="0"/>
              <a:t> live in the receiving state.  Violation doesn’t mean they won’t come back.  Don’t you want offenders to have best opportunity to succeed in your community??</a:t>
            </a:r>
          </a:p>
          <a:p>
            <a:r>
              <a:rPr lang="en-US" sz="1400" baseline="0" dirty="0"/>
              <a:t>Supervision goals should show that offenders are returning to institutions for formal revocation in smaller numbers and employ new approaches to dealing with non-compliant behavior. </a:t>
            </a:r>
          </a:p>
          <a:p>
            <a:endParaRPr lang="en-US" sz="1400" baseline="0" dirty="0"/>
          </a:p>
          <a:p>
            <a:r>
              <a:rPr lang="en-US" sz="1400" baseline="0" dirty="0"/>
              <a:t>While the offender is under supervision in the receiving state, explore all possible alternatives to revocation when violations occur. Make certain that retaking is only initiated when it MAKES SENSE! The results of retaking are not guaranteed to be permanent especially when you factor in the cost of retaking. </a:t>
            </a:r>
          </a:p>
          <a:p>
            <a:endParaRPr lang="en-US" sz="1400" baseline="0" dirty="0"/>
          </a:p>
          <a:p>
            <a:r>
              <a:rPr lang="en-US" sz="1400" dirty="0"/>
              <a:t>Use of Evidenced Based Practices such as graduated response, sanctions, or access to programs should be the </a:t>
            </a:r>
            <a:r>
              <a:rPr lang="en-US" sz="1400" u="sng" dirty="0"/>
              <a:t>same for compact offenders</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279EED-C460-4751-8E52-D18C6054A4B8}" type="slidenum">
              <a:rPr lang="en-US" smtClean="0"/>
              <a:t>13</a:t>
            </a:fld>
            <a:endParaRPr lang="en-US"/>
          </a:p>
        </p:txBody>
      </p:sp>
    </p:spTree>
    <p:extLst>
      <p:ext uri="{BB962C8B-B14F-4D97-AF65-F5344CB8AC3E}">
        <p14:creationId xmlns:p14="http://schemas.microsoft.com/office/powerpoint/2010/main" val="3166496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 the other hand, states recognizing another state's documentation face difficulties, and the path to revocation may differ in a receiving state versus a sending state. The commission has issued legal white papers on a number of these challenges. Many emphasize the responsibility of states to educate and involve their relevant stakeholders in decision-making.</a:t>
            </a:r>
          </a:p>
          <a:p>
            <a:endParaRPr lang="en-US" sz="1400" baseline="0" dirty="0"/>
          </a:p>
          <a:p>
            <a:r>
              <a:rPr lang="en-US" sz="1400" baseline="0" dirty="0"/>
              <a:t>While numerous courts have ruled that convicted individuals do not have the right to relocate from one state to another (as discussed earlier), courts have also ruled that once relocation is granted, states should not revoke it lightly or arbitrarily.</a:t>
            </a:r>
          </a:p>
          <a:p>
            <a:endParaRPr lang="en-US" sz="1400" baseline="0" dirty="0"/>
          </a:p>
          <a:p>
            <a:r>
              <a:rPr lang="en-US" sz="1400" baseline="0" dirty="0">
                <a:highlight>
                  <a:srgbClr val="FFFF00"/>
                </a:highlight>
              </a:rPr>
              <a:t>Retaking does not guarantee that an offender will be revoked once they return to the sending state, but if they are noncompliant while under supervision, that is the purpose of the retaking, thus states must maintain good documentation and communication in order to respond to violation situations properly.</a:t>
            </a:r>
            <a:endParaRPr lang="en-US" sz="1400"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14</a:t>
            </a:fld>
            <a:endParaRPr lang="en-US"/>
          </a:p>
        </p:txBody>
      </p:sp>
    </p:spTree>
    <p:extLst>
      <p:ext uri="{BB962C8B-B14F-4D97-AF65-F5344CB8AC3E}">
        <p14:creationId xmlns:p14="http://schemas.microsoft.com/office/powerpoint/2010/main" val="1863682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aseline="0" dirty="0"/>
              <a:t>Tools and resources are essential for ensuring that compact requirements in our states are linked to existing processes. Is it necessary for everyone to be aware of every rule and requirement? No, we want to keep things simple and refer to what may already be out there.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baseline="0" dirty="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baseline="0" dirty="0"/>
              <a:t>Several states develop quick reference guides for stakeholders and individuals involved in the transfer process. We saw an increase in remote sentencing with COVID, which may be here to stay in many states due to the cost savings and logistics of them. That means that compact offenders may never physically be in the sending state and are already in the receiving state when sentenced.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baseline="0" dirty="0"/>
              <a:t>Lets talk about some of the things states have done to improve their compact processes.</a:t>
            </a:r>
          </a:p>
        </p:txBody>
      </p:sp>
      <p:sp>
        <p:nvSpPr>
          <p:cNvPr id="4" name="Slide Number Placeholder 3"/>
          <p:cNvSpPr>
            <a:spLocks noGrp="1"/>
          </p:cNvSpPr>
          <p:nvPr>
            <p:ph type="sldNum" sz="quarter" idx="10"/>
          </p:nvPr>
        </p:nvSpPr>
        <p:spPr/>
        <p:txBody>
          <a:bodyPr/>
          <a:lstStyle/>
          <a:p>
            <a:fld id="{41279EED-C460-4751-8E52-D18C6054A4B8}" type="slidenum">
              <a:rPr lang="en-US" smtClean="0"/>
              <a:t>15</a:t>
            </a:fld>
            <a:endParaRPr lang="en-US"/>
          </a:p>
        </p:txBody>
      </p:sp>
    </p:spTree>
    <p:extLst>
      <p:ext uri="{BB962C8B-B14F-4D97-AF65-F5344CB8AC3E}">
        <p14:creationId xmlns:p14="http://schemas.microsoft.com/office/powerpoint/2010/main" val="600575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Roboto" panose="02000000000000000000" pitchFamily="2" charset="0"/>
              </a:rPr>
              <a:t>The Interstate Commission for Adult Offender Supervision (ICAOS) in collaboration with the National Institute of Corrections (NIC) presents a documentary on Compact history and real-life stories of adults navigating through the Compact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Roboto" panose="02000000000000000000" pitchFamily="2" charset="0"/>
            </a:endParaRPr>
          </a:p>
          <a:p>
            <a:r>
              <a:rPr lang="en-US" b="0" i="0" dirty="0">
                <a:solidFill>
                  <a:srgbClr val="202020"/>
                </a:solidFill>
                <a:effectLst/>
                <a:latin typeface="arial" panose="020B0604020202020204" pitchFamily="34" charset="0"/>
              </a:rPr>
              <a:t>In a project that began over two years, ICAOS engaged the National Institute of Corrections to create a 60-minute documentary about adults on probation or parole as they navigate the interstate transfer process. The Commission wanted to see the compact through their eyes and engage audiences with an intimate look into their perspective as they use the Compact in the hopes of reuniting with their families in another state. </a:t>
            </a:r>
            <a:br>
              <a:rPr lang="en-US" dirty="0"/>
            </a:br>
            <a:br>
              <a:rPr lang="en-US" dirty="0"/>
            </a:br>
            <a:r>
              <a:rPr lang="en-US" b="0" i="0" dirty="0">
                <a:solidFill>
                  <a:srgbClr val="202020"/>
                </a:solidFill>
                <a:effectLst/>
                <a:latin typeface="arial" panose="020B0604020202020204" pitchFamily="34" charset="0"/>
              </a:rPr>
              <a:t>The film also demonstrates how ICAOS and NIC play critical roles in the American judicial system, including a historical primer and an examination of the pivotal 2002 Compact milestone from the standpoint of subject matter experts. It is a pleasure to finally present the finished film to the public.</a:t>
            </a:r>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16</a:t>
            </a:fld>
            <a:endParaRPr lang="en-US"/>
          </a:p>
        </p:txBody>
      </p:sp>
    </p:spTree>
    <p:extLst>
      <p:ext uri="{BB962C8B-B14F-4D97-AF65-F5344CB8AC3E}">
        <p14:creationId xmlns:p14="http://schemas.microsoft.com/office/powerpoint/2010/main" val="184328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17</a:t>
            </a:fld>
            <a:endParaRPr lang="en-US"/>
          </a:p>
        </p:txBody>
      </p:sp>
    </p:spTree>
    <p:extLst>
      <p:ext uri="{BB962C8B-B14F-4D97-AF65-F5344CB8AC3E}">
        <p14:creationId xmlns:p14="http://schemas.microsoft.com/office/powerpoint/2010/main" val="1175469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C3B00-917D-4D7D-9544-E68D739B19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308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C3B00-917D-4D7D-9544-E68D739B19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84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Learn about how the compact’s function, what authority the compact rules have and implications for not complying with the compact requirements</a:t>
            </a:r>
          </a:p>
          <a:p>
            <a:pPr marL="171450" indent="-171450">
              <a:buFont typeface="Arial" panose="020B0604020202020204" pitchFamily="34" charset="0"/>
              <a:buChar char="•"/>
            </a:pPr>
            <a:r>
              <a:rPr lang="en-US" sz="1400" baseline="0" dirty="0"/>
              <a:t>What are the specific functions of ICAOS</a:t>
            </a:r>
          </a:p>
          <a:p>
            <a:pPr marL="171450" indent="-171450">
              <a:buFont typeface="Arial" panose="020B0604020202020204" pitchFamily="34" charset="0"/>
              <a:buChar char="•"/>
            </a:pPr>
            <a:r>
              <a:rPr lang="en-US" sz="1400" baseline="0" dirty="0"/>
              <a:t>who is required to be transferred through the compacts</a:t>
            </a:r>
          </a:p>
          <a:p>
            <a:pPr marL="171450" indent="-171450">
              <a:buFont typeface="Arial" panose="020B0604020202020204" pitchFamily="34" charset="0"/>
              <a:buChar char="•"/>
            </a:pPr>
            <a:r>
              <a:rPr lang="en-US" sz="1400" baseline="0" dirty="0"/>
              <a:t>high level look at states’ responsibilities and </a:t>
            </a:r>
          </a:p>
          <a:p>
            <a:pPr marL="171450" indent="-171450">
              <a:buFont typeface="Arial" panose="020B0604020202020204" pitchFamily="34" charset="0"/>
              <a:buChar char="•"/>
            </a:pPr>
            <a:r>
              <a:rPr lang="en-US" sz="1400" baseline="0" dirty="0"/>
              <a:t>I also want to hear from you and what questions you have regarding compact or any issues you’ve encountered that we can talk through.</a:t>
            </a:r>
            <a:endParaRPr lang="en-US" sz="1400" dirty="0"/>
          </a:p>
          <a:p>
            <a:endParaRPr lang="en-US" dirty="0"/>
          </a:p>
        </p:txBody>
      </p:sp>
      <p:sp>
        <p:nvSpPr>
          <p:cNvPr id="4" name="Slide Number Placeholder 3"/>
          <p:cNvSpPr>
            <a:spLocks noGrp="1"/>
          </p:cNvSpPr>
          <p:nvPr>
            <p:ph type="sldNum" sz="quarter" idx="5"/>
          </p:nvPr>
        </p:nvSpPr>
        <p:spPr/>
        <p:txBody>
          <a:bodyPr/>
          <a:lstStyle/>
          <a:p>
            <a:fld id="{41279EED-C460-4751-8E52-D18C6054A4B8}" type="slidenum">
              <a:rPr lang="en-US" smtClean="0"/>
              <a:t>2</a:t>
            </a:fld>
            <a:endParaRPr lang="en-US"/>
          </a:p>
        </p:txBody>
      </p:sp>
    </p:spTree>
    <p:extLst>
      <p:ext uri="{BB962C8B-B14F-4D97-AF65-F5344CB8AC3E}">
        <p14:creationId xmlns:p14="http://schemas.microsoft.com/office/powerpoint/2010/main" val="255036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C3B00-917D-4D7D-9544-E68D739B19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850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 on the fact the pandemic changed the threshold for revocation and retaking.  </a:t>
            </a:r>
          </a:p>
          <a:p>
            <a:endParaRPr lang="en-US" dirty="0"/>
          </a:p>
          <a:p>
            <a:r>
              <a:rPr lang="en-US" dirty="0"/>
              <a:t>NE- 90 days sanction time before pursuing revocation]</a:t>
            </a:r>
          </a:p>
          <a:p>
            <a:r>
              <a:rPr lang="en-US" dirty="0"/>
              <a:t>Pandemic changed threshold for custody/return to prison in many, if not all, states</a:t>
            </a:r>
          </a:p>
          <a:p>
            <a:r>
              <a:rPr lang="en-US" dirty="0"/>
              <a:t>GPS/electronic monitoring as a response to violations</a:t>
            </a:r>
          </a:p>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22</a:t>
            </a:fld>
            <a:endParaRPr lang="en-US"/>
          </a:p>
        </p:txBody>
      </p:sp>
    </p:spTree>
    <p:extLst>
      <p:ext uri="{BB962C8B-B14F-4D97-AF65-F5344CB8AC3E}">
        <p14:creationId xmlns:p14="http://schemas.microsoft.com/office/powerpoint/2010/main" val="289302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MN uses a risk assessment prior to retaking to try and work with receiving state and stakeholders are important participants in that conversation</a:t>
            </a:r>
          </a:p>
          <a:p>
            <a:r>
              <a:rPr lang="en-US" sz="1400" dirty="0"/>
              <a:t>This has limited number of people going back to institution and imposed criteria so their responses to violations are consistent</a:t>
            </a:r>
          </a:p>
          <a:p>
            <a:pPr lvl="2"/>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23</a:t>
            </a:fld>
            <a:endParaRPr lang="en-US"/>
          </a:p>
        </p:txBody>
      </p:sp>
    </p:spTree>
    <p:extLst>
      <p:ext uri="{BB962C8B-B14F-4D97-AF65-F5344CB8AC3E}">
        <p14:creationId xmlns:p14="http://schemas.microsoft.com/office/powerpoint/2010/main" val="1508555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400" dirty="0"/>
              <a:t>Nebraska makes it a point to have a member of the parole board serve on their state council. This strengthens NE's authority over out-of-state cases in its Behavioral Management System, and it assures that NE documents ALL efforts to bring offenders into compliance before retaking. This includes any correctional sanctions issued by the parole board as well as any revocation alternatives.</a:t>
            </a:r>
            <a:endParaRPr lang="en-US" sz="1400" dirty="0">
              <a:solidFill>
                <a:schemeClr val="bg1"/>
              </a:solidFill>
            </a:endParaRPr>
          </a:p>
        </p:txBody>
      </p:sp>
      <p:sp>
        <p:nvSpPr>
          <p:cNvPr id="4" name="Slide Number Placeholder 3"/>
          <p:cNvSpPr>
            <a:spLocks noGrp="1"/>
          </p:cNvSpPr>
          <p:nvPr>
            <p:ph type="sldNum" sz="quarter" idx="10"/>
          </p:nvPr>
        </p:nvSpPr>
        <p:spPr/>
        <p:txBody>
          <a:bodyPr/>
          <a:lstStyle/>
          <a:p>
            <a:fld id="{41279EED-C460-4751-8E52-D18C6054A4B8}" type="slidenum">
              <a:rPr lang="en-US" smtClean="0"/>
              <a:t>24</a:t>
            </a:fld>
            <a:endParaRPr lang="en-US"/>
          </a:p>
        </p:txBody>
      </p:sp>
    </p:spTree>
    <p:extLst>
      <p:ext uri="{BB962C8B-B14F-4D97-AF65-F5344CB8AC3E}">
        <p14:creationId xmlns:p14="http://schemas.microsoft.com/office/powerpoint/2010/main" val="2651686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1200"/>
              </a:spcAft>
              <a:buClr>
                <a:schemeClr val="bg1"/>
              </a:buClr>
            </a:pPr>
            <a:r>
              <a:rPr lang="en-US" sz="1400" dirty="0">
                <a:solidFill>
                  <a:schemeClr val="bg1"/>
                </a:solidFill>
              </a:rPr>
              <a:t>Revocation recommendations for both instate and compact cases are reviewed by the South Dakota parole case staffing committee. This ensures consistency and compliance with the ICAOS rules. SD has a low rate of revocation due to technical violations, which means that retaking is rarely required in interstate cases.</a:t>
            </a:r>
            <a:endParaRPr lang="en-US" sz="1400" dirty="0"/>
          </a:p>
        </p:txBody>
      </p:sp>
      <p:sp>
        <p:nvSpPr>
          <p:cNvPr id="4" name="Slide Number Placeholder 3"/>
          <p:cNvSpPr>
            <a:spLocks noGrp="1"/>
          </p:cNvSpPr>
          <p:nvPr>
            <p:ph type="sldNum" sz="quarter" idx="10"/>
          </p:nvPr>
        </p:nvSpPr>
        <p:spPr/>
        <p:txBody>
          <a:bodyPr/>
          <a:lstStyle/>
          <a:p>
            <a:fld id="{41279EED-C460-4751-8E52-D18C6054A4B8}" type="slidenum">
              <a:rPr lang="en-US" smtClean="0"/>
              <a:t>25</a:t>
            </a:fld>
            <a:endParaRPr lang="en-US"/>
          </a:p>
        </p:txBody>
      </p:sp>
    </p:spTree>
    <p:extLst>
      <p:ext uri="{BB962C8B-B14F-4D97-AF65-F5344CB8AC3E}">
        <p14:creationId xmlns:p14="http://schemas.microsoft.com/office/powerpoint/2010/main" val="15138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400" dirty="0"/>
              <a:t>In Missouri, the lead parole analyst collaborates closely with the interstate office. They are familiar with ICAOS rules and procedures and can anticipate questions from board members When dealing with retaking cases and out-of-state violation documentation.</a:t>
            </a:r>
          </a:p>
        </p:txBody>
      </p:sp>
      <p:sp>
        <p:nvSpPr>
          <p:cNvPr id="4" name="Slide Number Placeholder 3"/>
          <p:cNvSpPr>
            <a:spLocks noGrp="1"/>
          </p:cNvSpPr>
          <p:nvPr>
            <p:ph type="sldNum" sz="quarter" idx="10"/>
          </p:nvPr>
        </p:nvSpPr>
        <p:spPr/>
        <p:txBody>
          <a:bodyPr/>
          <a:lstStyle/>
          <a:p>
            <a:fld id="{41279EED-C460-4751-8E52-D18C6054A4B8}" type="slidenum">
              <a:rPr lang="en-US" smtClean="0"/>
              <a:t>26</a:t>
            </a:fld>
            <a:endParaRPr lang="en-US"/>
          </a:p>
        </p:txBody>
      </p:sp>
    </p:spTree>
    <p:extLst>
      <p:ext uri="{BB962C8B-B14F-4D97-AF65-F5344CB8AC3E}">
        <p14:creationId xmlns:p14="http://schemas.microsoft.com/office/powerpoint/2010/main" val="1281498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400" dirty="0"/>
              <a:t>Ohio employs a violation matrix to ensure that considerations for compact cases were taken into account. Their Interstate Office maintains close contact with the Parole Board and Hearing Officers. Hearing Officers in Ohio determine whether the supervising officer has exhausted his or her efforts and whether or not a compact offender should be retaken.</a:t>
            </a:r>
          </a:p>
        </p:txBody>
      </p:sp>
      <p:sp>
        <p:nvSpPr>
          <p:cNvPr id="4" name="Slide Number Placeholder 3"/>
          <p:cNvSpPr>
            <a:spLocks noGrp="1"/>
          </p:cNvSpPr>
          <p:nvPr>
            <p:ph type="sldNum" sz="quarter" idx="10"/>
          </p:nvPr>
        </p:nvSpPr>
        <p:spPr/>
        <p:txBody>
          <a:bodyPr/>
          <a:lstStyle/>
          <a:p>
            <a:fld id="{41279EED-C460-4751-8E52-D18C6054A4B8}" type="slidenum">
              <a:rPr lang="en-US" smtClean="0"/>
              <a:t>27</a:t>
            </a:fld>
            <a:endParaRPr lang="en-US"/>
          </a:p>
        </p:txBody>
      </p:sp>
    </p:spTree>
    <p:extLst>
      <p:ext uri="{BB962C8B-B14F-4D97-AF65-F5344CB8AC3E}">
        <p14:creationId xmlns:p14="http://schemas.microsoft.com/office/powerpoint/2010/main" val="1396384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28</a:t>
            </a:fld>
            <a:endParaRPr lang="en-US"/>
          </a:p>
        </p:txBody>
      </p:sp>
    </p:spTree>
    <p:extLst>
      <p:ext uri="{BB962C8B-B14F-4D97-AF65-F5344CB8AC3E}">
        <p14:creationId xmlns:p14="http://schemas.microsoft.com/office/powerpoint/2010/main" val="2203962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 primary purpose of ICAOS is to continue a client's supervision during a defined transfer process in which it is recognized that a person's best chance of success is in a different state such as: family, treatment, employment, or school, for example.</a:t>
            </a:r>
          </a:p>
          <a:p>
            <a:endParaRPr lang="en-US" sz="1400" dirty="0"/>
          </a:p>
          <a:p>
            <a:r>
              <a:rPr lang="en-US" sz="1400" dirty="0"/>
              <a:t>While it is possible to transfer from one state to another, it does not remove one's responsibilities to the court or parole board. Adult offenders must comply with the terms of their original sentence as well as any new conditions imposed by the state they are moving to.</a:t>
            </a:r>
          </a:p>
          <a:p>
            <a:endParaRPr lang="en-US" sz="1400" dirty="0"/>
          </a:p>
          <a:p>
            <a:r>
              <a:rPr lang="en-US" sz="1400" dirty="0"/>
              <a:t>In the event that a person on supervised release violates the conditions of their release, the ICAOS provides a mechanism to return them to their home state.</a:t>
            </a:r>
          </a:p>
        </p:txBody>
      </p:sp>
      <p:sp>
        <p:nvSpPr>
          <p:cNvPr id="4" name="Slide Number Placeholder 3"/>
          <p:cNvSpPr>
            <a:spLocks noGrp="1"/>
          </p:cNvSpPr>
          <p:nvPr>
            <p:ph type="sldNum" sz="quarter" idx="10"/>
          </p:nvPr>
        </p:nvSpPr>
        <p:spPr/>
        <p:txBody>
          <a:bodyPr/>
          <a:lstStyle/>
          <a:p>
            <a:fld id="{41279EED-C460-4751-8E52-D18C6054A4B8}" type="slidenum">
              <a:rPr lang="en-US" smtClean="0"/>
              <a:t>3</a:t>
            </a:fld>
            <a:endParaRPr lang="en-US"/>
          </a:p>
        </p:txBody>
      </p:sp>
    </p:spTree>
    <p:extLst>
      <p:ext uri="{BB962C8B-B14F-4D97-AF65-F5344CB8AC3E}">
        <p14:creationId xmlns:p14="http://schemas.microsoft.com/office/powerpoint/2010/main" val="222275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It's always a good idea to point out the compact's primary functions. It is imperative that no decisions or actions be taken that do not respect these values.</a:t>
            </a:r>
          </a:p>
          <a:p>
            <a:r>
              <a:rPr lang="en-US" sz="1400" baseline="0" dirty="0"/>
              <a:t>Aim to Improve Public Safety and protect victims' rights. </a:t>
            </a:r>
          </a:p>
          <a:p>
            <a:endParaRPr lang="en-US" sz="1400" baseline="0" dirty="0"/>
          </a:p>
          <a:p>
            <a:r>
              <a:rPr lang="en-US" sz="1400" baseline="0" dirty="0"/>
              <a:t>Further, compact offenders should be given equal access to supervision as well as sanctions and assistance, in accordance with best practices in the supervising state. And through a nationally supported database we are able to tack offender movement and observe trends. </a:t>
            </a:r>
            <a:endParaRPr lang="en-US" sz="1400" dirty="0"/>
          </a:p>
        </p:txBody>
      </p:sp>
      <p:sp>
        <p:nvSpPr>
          <p:cNvPr id="4" name="Slide Number Placeholder 3"/>
          <p:cNvSpPr>
            <a:spLocks noGrp="1"/>
          </p:cNvSpPr>
          <p:nvPr>
            <p:ph type="sldNum" sz="quarter" idx="5"/>
          </p:nvPr>
        </p:nvSpPr>
        <p:spPr/>
        <p:txBody>
          <a:bodyPr/>
          <a:lstStyle/>
          <a:p>
            <a:fld id="{41279EED-C460-4751-8E52-D18C6054A4B8}" type="slidenum">
              <a:rPr lang="en-US" smtClean="0"/>
              <a:t>4</a:t>
            </a:fld>
            <a:endParaRPr lang="en-US"/>
          </a:p>
        </p:txBody>
      </p:sp>
    </p:spTree>
    <p:extLst>
      <p:ext uri="{BB962C8B-B14F-4D97-AF65-F5344CB8AC3E}">
        <p14:creationId xmlns:p14="http://schemas.microsoft.com/office/powerpoint/2010/main" val="3338329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While not new, compacts are unique. Authorized by the US constitution and crime control act, they are binding on all member states. And in matters of dispute, the compact rules supersede conflicting state laws. Has anyone here experienced a conflict in your state with the rules of the compact?</a:t>
            </a:r>
          </a:p>
        </p:txBody>
      </p:sp>
      <p:sp>
        <p:nvSpPr>
          <p:cNvPr id="4" name="Slide Number Placeholder 3"/>
          <p:cNvSpPr>
            <a:spLocks noGrp="1"/>
          </p:cNvSpPr>
          <p:nvPr>
            <p:ph type="sldNum" sz="quarter" idx="5"/>
          </p:nvPr>
        </p:nvSpPr>
        <p:spPr/>
        <p:txBody>
          <a:bodyPr/>
          <a:lstStyle/>
          <a:p>
            <a:fld id="{886C3B00-917D-4D7D-9544-E68D739B1972}" type="slidenum">
              <a:rPr lang="en-US" smtClean="0"/>
              <a:t>5</a:t>
            </a:fld>
            <a:endParaRPr lang="en-US"/>
          </a:p>
        </p:txBody>
      </p:sp>
    </p:spTree>
    <p:extLst>
      <p:ext uri="{BB962C8B-B14F-4D97-AF65-F5344CB8AC3E}">
        <p14:creationId xmlns:p14="http://schemas.microsoft.com/office/powerpoint/2010/main" val="388976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It is critical to explain the repercussions to stakeholders who resist complying with the compact's terms.</a:t>
            </a:r>
          </a:p>
          <a:p>
            <a:r>
              <a:rPr lang="en-US" sz="1400" dirty="0"/>
              <a:t>As I mentioned the </a:t>
            </a:r>
            <a:r>
              <a:rPr lang="en-US" sz="1400" baseline="0" dirty="0"/>
              <a:t>compact rules are binding on all state officials.   </a:t>
            </a:r>
          </a:p>
          <a:p>
            <a:r>
              <a:rPr lang="en-US" sz="1400" baseline="0" dirty="0"/>
              <a:t>The rules and by-laws adopted by states address how noncompliance is handled, which is most often corrective action, training requirements, fines or fees, and in some more serious cases if a state fails to take corrective actions, the Commission may initiate a federal lawsuit against the state.</a:t>
            </a:r>
          </a:p>
        </p:txBody>
      </p:sp>
      <p:sp>
        <p:nvSpPr>
          <p:cNvPr id="4" name="Slide Number Placeholder 3"/>
          <p:cNvSpPr>
            <a:spLocks noGrp="1"/>
          </p:cNvSpPr>
          <p:nvPr>
            <p:ph type="sldNum" sz="quarter" idx="5"/>
          </p:nvPr>
        </p:nvSpPr>
        <p:spPr/>
        <p:txBody>
          <a:bodyPr/>
          <a:lstStyle/>
          <a:p>
            <a:fld id="{41279EED-C460-4751-8E52-D18C6054A4B8}" type="slidenum">
              <a:rPr lang="en-US" smtClean="0"/>
              <a:t>6</a:t>
            </a:fld>
            <a:endParaRPr lang="en-US"/>
          </a:p>
        </p:txBody>
      </p:sp>
    </p:spTree>
    <p:extLst>
      <p:ext uri="{BB962C8B-B14F-4D97-AF65-F5344CB8AC3E}">
        <p14:creationId xmlns:p14="http://schemas.microsoft.com/office/powerpoint/2010/main" val="167643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Compact</a:t>
            </a:r>
            <a:r>
              <a:rPr lang="en-US" sz="1400" baseline="0" dirty="0"/>
              <a:t> offices are a essential resource and play an important role in ensuring success.  They can also assist you in locating information, finding solutions or understanding the implications of difficult cases.  Who here is familiar with their compact office?</a:t>
            </a:r>
          </a:p>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7</a:t>
            </a:fld>
            <a:endParaRPr lang="en-US"/>
          </a:p>
        </p:txBody>
      </p:sp>
    </p:spTree>
    <p:extLst>
      <p:ext uri="{BB962C8B-B14F-4D97-AF65-F5344CB8AC3E}">
        <p14:creationId xmlns:p14="http://schemas.microsoft.com/office/powerpoint/2010/main" val="149307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 what triggers the ICAOS? First, the individual must meet the compact’s definition of offender.</a:t>
            </a:r>
          </a:p>
          <a:p>
            <a:r>
              <a:rPr lang="en-US" sz="1400" dirty="0"/>
              <a:t>They must also meet its criteria for supervision</a:t>
            </a:r>
          </a:p>
          <a:p>
            <a:r>
              <a:rPr lang="en-US" sz="1400" dirty="0"/>
              <a:t>And finally, they must plan to remain in the other state for more than 45 days. Less that than, they can apply for a travel permit if the state permits it. </a:t>
            </a:r>
          </a:p>
        </p:txBody>
      </p:sp>
      <p:sp>
        <p:nvSpPr>
          <p:cNvPr id="4" name="Slide Number Placeholder 3"/>
          <p:cNvSpPr>
            <a:spLocks noGrp="1"/>
          </p:cNvSpPr>
          <p:nvPr>
            <p:ph type="sldNum" sz="quarter" idx="10"/>
          </p:nvPr>
        </p:nvSpPr>
        <p:spPr/>
        <p:txBody>
          <a:bodyPr/>
          <a:lstStyle/>
          <a:p>
            <a:fld id="{41279EED-C460-4751-8E52-D18C6054A4B8}" type="slidenum">
              <a:rPr lang="en-US" smtClean="0"/>
              <a:t>8</a:t>
            </a:fld>
            <a:endParaRPr lang="en-US"/>
          </a:p>
        </p:txBody>
      </p:sp>
    </p:spTree>
    <p:extLst>
      <p:ext uri="{BB962C8B-B14F-4D97-AF65-F5344CB8AC3E}">
        <p14:creationId xmlns:p14="http://schemas.microsoft.com/office/powerpoint/2010/main" val="163694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Other eligibility criteria for transfer must demonstrate that relocating to another state is o</a:t>
            </a:r>
            <a:r>
              <a:rPr lang="en-US" sz="1400" dirty="0"/>
              <a:t>ffender’s best chance for success.  To be successful, offenders</a:t>
            </a:r>
            <a:r>
              <a:rPr lang="en-US" sz="1400" baseline="0" dirty="0"/>
              <a:t> must have a good supervision plan and not be in violation status in the sending state, but most importantly they should have ties to the receiving state as being a resident or having family support.  </a:t>
            </a:r>
          </a:p>
          <a:p>
            <a:endParaRPr lang="en-US" sz="1400" baseline="0" dirty="0"/>
          </a:p>
          <a:p>
            <a:r>
              <a:rPr lang="en-US" sz="1400" dirty="0"/>
              <a:t>It’s important to remember,</a:t>
            </a:r>
            <a:r>
              <a:rPr lang="en-US" sz="1400" baseline="0" dirty="0"/>
              <a:t> no convicted person has a right to server his or her sentence in another state.  </a:t>
            </a:r>
          </a:p>
          <a:p>
            <a:endParaRPr lang="en-US" sz="1400" baseline="0" dirty="0"/>
          </a:p>
          <a:p>
            <a:r>
              <a:rPr lang="en-US" sz="1400" baseline="0" dirty="0"/>
              <a:t>This must be understood by offenders who are permitted to transfer, and that the compact is seen as a legal mechanism for them to live and be supervised in the receiving state, rather than as an impediment to their supervision.</a:t>
            </a:r>
            <a:endParaRPr lang="en-US" sz="1400" dirty="0"/>
          </a:p>
        </p:txBody>
      </p:sp>
      <p:sp>
        <p:nvSpPr>
          <p:cNvPr id="4" name="Slide Number Placeholder 3"/>
          <p:cNvSpPr>
            <a:spLocks noGrp="1"/>
          </p:cNvSpPr>
          <p:nvPr>
            <p:ph type="sldNum" sz="quarter" idx="5"/>
          </p:nvPr>
        </p:nvSpPr>
        <p:spPr/>
        <p:txBody>
          <a:bodyPr/>
          <a:lstStyle/>
          <a:p>
            <a:fld id="{41279EED-C460-4751-8E52-D18C6054A4B8}" type="slidenum">
              <a:rPr lang="en-US" smtClean="0"/>
              <a:t>9</a:t>
            </a:fld>
            <a:endParaRPr lang="en-US"/>
          </a:p>
        </p:txBody>
      </p:sp>
    </p:spTree>
    <p:extLst>
      <p:ext uri="{BB962C8B-B14F-4D97-AF65-F5344CB8AC3E}">
        <p14:creationId xmlns:p14="http://schemas.microsoft.com/office/powerpoint/2010/main" val="1155696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ED1C-160F-45B9-A5D3-4BCF1BBAB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12462A-678C-414A-A67C-D533E9A51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9D04DD-AAB6-4061-B21A-4D6377C9F365}"/>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5" name="Footer Placeholder 4">
            <a:extLst>
              <a:ext uri="{FF2B5EF4-FFF2-40B4-BE49-F238E27FC236}">
                <a16:creationId xmlns:a16="http://schemas.microsoft.com/office/drawing/2014/main" id="{01E03B36-CE38-4B39-8AF8-04A70DF52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BD86-03E6-4F93-B29C-E5E612153586}"/>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74684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F4A4-F2FD-48CC-88AA-99EA21F840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CF63DF-5B41-4FC0-8E34-F0E56EFBAF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3130F-9CDC-458E-A50A-729B541E50C9}"/>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5" name="Footer Placeholder 4">
            <a:extLst>
              <a:ext uri="{FF2B5EF4-FFF2-40B4-BE49-F238E27FC236}">
                <a16:creationId xmlns:a16="http://schemas.microsoft.com/office/drawing/2014/main" id="{94FBDAB0-31B1-430D-A368-18ED70182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5C3A3-30B2-46D3-91B8-6C10622CFD6A}"/>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728265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482163-D84D-41CB-97D8-C42DED639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127F1-84AB-4BB0-8929-6E75EEB060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633F5-76AF-44D2-A5C4-7CC792BC0343}"/>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5" name="Footer Placeholder 4">
            <a:extLst>
              <a:ext uri="{FF2B5EF4-FFF2-40B4-BE49-F238E27FC236}">
                <a16:creationId xmlns:a16="http://schemas.microsoft.com/office/drawing/2014/main" id="{EF2BDBFE-7433-4785-93DC-4E04112DD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40E51-4B53-4356-B3CE-AD6F5FC107E1}"/>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503338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B2AFB1-1C17-47BF-AB48-0AFAF528293E}"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433408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B2AFB1-1C17-47BF-AB48-0AFAF528293E}"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1007790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B2AFB1-1C17-47BF-AB48-0AFAF528293E}"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30373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B2AFB1-1C17-47BF-AB48-0AFAF528293E}"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624985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B2AFB1-1C17-47BF-AB48-0AFAF528293E}" type="datetimeFigureOut">
              <a:rPr lang="en-US" smtClean="0"/>
              <a:t>5/1/2023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60877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B2AFB1-1C17-47BF-AB48-0AFAF528293E}" type="datetimeFigureOut">
              <a:rPr lang="en-US" smtClean="0"/>
              <a:t>5/1/2023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2038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B2AFB1-1C17-47BF-AB48-0AFAF528293E}" type="datetimeFigureOut">
              <a:rPr lang="en-US" smtClean="0"/>
              <a:t>5/1/2023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393238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B2AFB1-1C17-47BF-AB48-0AFAF528293E}"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418952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7AF7-49B9-457D-B801-62B1A8E07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0285C7-AF60-48F5-9AAB-109EAA6728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45B6A-EC1C-48AE-AA84-45EE911D116D}"/>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5" name="Footer Placeholder 4">
            <a:extLst>
              <a:ext uri="{FF2B5EF4-FFF2-40B4-BE49-F238E27FC236}">
                <a16:creationId xmlns:a16="http://schemas.microsoft.com/office/drawing/2014/main" id="{DA627F12-47F9-411A-B753-6423B49BB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FBEFE-7F03-4D95-98C3-4BB4204DD5E8}"/>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927234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B2AFB1-1C17-47BF-AB48-0AFAF528293E}"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683800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B2AFB1-1C17-47BF-AB48-0AFAF528293E}"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3270200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B2AFB1-1C17-47BF-AB48-0AFAF528293E}"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123386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B9D7-3246-40C7-8E38-ED418AF038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9E6CB1-BBC4-4AF1-9230-14D17AC54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FFBB1E-3A51-442B-8CEB-3594C643D680}"/>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5" name="Footer Placeholder 4">
            <a:extLst>
              <a:ext uri="{FF2B5EF4-FFF2-40B4-BE49-F238E27FC236}">
                <a16:creationId xmlns:a16="http://schemas.microsoft.com/office/drawing/2014/main" id="{8BF6F75B-30BA-45D9-B42E-5FCB27A88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74120-8180-477C-BC7D-D0A3BDFF8E43}"/>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358488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8BFE-3CC4-41F8-81F2-6BA8AAD3D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B550BF-9A90-455D-A419-B9FB398E16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CF227-3BE6-439A-A529-5712E5346D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A9F815-E286-4A47-8A7E-4671945615CA}"/>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6" name="Footer Placeholder 5">
            <a:extLst>
              <a:ext uri="{FF2B5EF4-FFF2-40B4-BE49-F238E27FC236}">
                <a16:creationId xmlns:a16="http://schemas.microsoft.com/office/drawing/2014/main" id="{F2EBFF93-D832-48F6-BA04-E3F78F74F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0AE85-D523-475D-9BC7-AA1885CB42BE}"/>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07225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718AC-9FE5-41D8-9BED-1A8C5CA517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29403C-5988-437C-AA04-FE3DBA6C23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535983-F7CE-4535-85A6-FA779E4C2F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C6E414-E638-4F35-92E6-6D5881C6B8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C7C09-8A32-4996-9809-BF52B78E3C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939AD-9BB7-4E8E-8932-6226B6CD2719}"/>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8" name="Footer Placeholder 7">
            <a:extLst>
              <a:ext uri="{FF2B5EF4-FFF2-40B4-BE49-F238E27FC236}">
                <a16:creationId xmlns:a16="http://schemas.microsoft.com/office/drawing/2014/main" id="{6D940D96-8C5F-4F3B-A3B2-0E9E3BC31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CE2F4E-AAE6-47D0-B30A-C0421FC841C1}"/>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91544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3930-CF10-43E3-A0A5-3C86989E7F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9F1A29-93CE-4B9B-83B5-CB9838344283}"/>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4" name="Footer Placeholder 3">
            <a:extLst>
              <a:ext uri="{FF2B5EF4-FFF2-40B4-BE49-F238E27FC236}">
                <a16:creationId xmlns:a16="http://schemas.microsoft.com/office/drawing/2014/main" id="{6DF847C4-982F-48AA-B854-1D4EBC55D0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09F112-E9A8-48A7-89AC-B36072847FBD}"/>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146363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DA70ED-75ED-4768-B867-D0484D44AA7D}"/>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3" name="Footer Placeholder 2">
            <a:extLst>
              <a:ext uri="{FF2B5EF4-FFF2-40B4-BE49-F238E27FC236}">
                <a16:creationId xmlns:a16="http://schemas.microsoft.com/office/drawing/2014/main" id="{8421C268-C2D5-4E62-9995-D6828031B5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A17074-316B-4EE8-9E7C-E7C0B7876FE9}"/>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32593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3AAE-A3B8-40F7-AAEB-C88ED811E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FE4F1-EAF2-4C90-9D84-23B5BCCC23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58325B-901B-4701-A1C4-72940EA81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90F11-E612-4E3F-90AB-3418C2E5B364}"/>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6" name="Footer Placeholder 5">
            <a:extLst>
              <a:ext uri="{FF2B5EF4-FFF2-40B4-BE49-F238E27FC236}">
                <a16:creationId xmlns:a16="http://schemas.microsoft.com/office/drawing/2014/main" id="{8BA55E63-DE7C-44F4-9C1F-49B3AA541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611E1D-8DD0-4CF5-94E8-53D6307CFD5A}"/>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165837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089-530A-4BD1-AA27-D24905A164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CC5ACB-A500-41BF-A800-5526233C3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AC3410-C2ED-49DA-91F4-C50E65084E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24CE4-7925-4219-909E-E4021B14BD95}"/>
              </a:ext>
            </a:extLst>
          </p:cNvPr>
          <p:cNvSpPr>
            <a:spLocks noGrp="1"/>
          </p:cNvSpPr>
          <p:nvPr>
            <p:ph type="dt" sz="half" idx="10"/>
          </p:nvPr>
        </p:nvSpPr>
        <p:spPr/>
        <p:txBody>
          <a:bodyPr/>
          <a:lstStyle/>
          <a:p>
            <a:fld id="{37B2AFB1-1C17-47BF-AB48-0AFAF528293E}" type="datetimeFigureOut">
              <a:rPr lang="en-US" smtClean="0"/>
              <a:t>5/1/2023</a:t>
            </a:fld>
            <a:endParaRPr lang="en-US"/>
          </a:p>
        </p:txBody>
      </p:sp>
      <p:sp>
        <p:nvSpPr>
          <p:cNvPr id="6" name="Footer Placeholder 5">
            <a:extLst>
              <a:ext uri="{FF2B5EF4-FFF2-40B4-BE49-F238E27FC236}">
                <a16:creationId xmlns:a16="http://schemas.microsoft.com/office/drawing/2014/main" id="{DCF84C6D-642B-4165-BCBE-04916BFBF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52235A-DC51-4266-82C1-78AAB86E763F}"/>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97241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7298A-696F-4E22-B4B9-DB0B7630B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AA8883-574E-4B3D-8CFA-AEDEF73318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960AC-7F44-4A98-8255-C9A62F70BC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2AFB1-1C17-47BF-AB48-0AFAF528293E}" type="datetimeFigureOut">
              <a:rPr lang="en-US" smtClean="0"/>
              <a:t>5/1/2023</a:t>
            </a:fld>
            <a:endParaRPr lang="en-US"/>
          </a:p>
        </p:txBody>
      </p:sp>
      <p:sp>
        <p:nvSpPr>
          <p:cNvPr id="5" name="Footer Placeholder 4">
            <a:extLst>
              <a:ext uri="{FF2B5EF4-FFF2-40B4-BE49-F238E27FC236}">
                <a16:creationId xmlns:a16="http://schemas.microsoft.com/office/drawing/2014/main" id="{4430C6D7-D895-446F-AD2B-B18468FFAB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AEAA16-A5FB-48DB-9E8D-2D16BB167F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D53C3-D890-4AF1-9878-19640C9CFA2D}" type="slidenum">
              <a:rPr lang="en-US" smtClean="0"/>
              <a:t>‹#›</a:t>
            </a:fld>
            <a:endParaRPr lang="en-US"/>
          </a:p>
        </p:txBody>
      </p:sp>
    </p:spTree>
    <p:extLst>
      <p:ext uri="{BB962C8B-B14F-4D97-AF65-F5344CB8AC3E}">
        <p14:creationId xmlns:p14="http://schemas.microsoft.com/office/powerpoint/2010/main" val="2556479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2AFB1-1C17-47BF-AB48-0AFAF528293E}" type="datetimeFigureOut">
              <a:rPr lang="en-US" smtClean="0"/>
              <a:t>5/1/2023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D53C3-D890-4AF1-9878-19640C9CFA2D}" type="slidenum">
              <a:rPr lang="en-US" smtClean="0"/>
              <a:t>‹#›</a:t>
            </a:fld>
            <a:endParaRPr lang="en-US" dirty="0"/>
          </a:p>
        </p:txBody>
      </p:sp>
    </p:spTree>
    <p:extLst>
      <p:ext uri="{BB962C8B-B14F-4D97-AF65-F5344CB8AC3E}">
        <p14:creationId xmlns:p14="http://schemas.microsoft.com/office/powerpoint/2010/main" val="3373088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hyperlink" Target="https://www.publicdomainpictures.net/en/view-image.php?image=27316&amp;picture=tools" TargetMode="Externa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hyperlink" Target="https://www.juku.it/changes/change-ahead-warning-sign/" TargetMode="Externa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hyperlink" Target="https://deltathink.com/project-communication-hard/" TargetMode="Externa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2.xml"/><Relationship Id="rId5" Type="http://schemas.openxmlformats.org/officeDocument/2006/relationships/hyperlink" Target="https://www.flickr.com/photos/101332430@N03/28899363330" TargetMode="Externa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hyperlink" Target="https://commons.wikimedia.org/wiki/File:Minnesota_Welcome_Sign_-_Minnesota_Welcomes_You_-_Taylors_Falls_(28269804891).jpg" TargetMode="Externa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hyperlink" Target="https://theecologist.org/2015/jan/31/red-state-red-power-nebraskas-publicly-owned-electricity-system" TargetMode="Externa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hyperlink" Target="https://wikitravel.org/en/Missouri" TargetMode="Externa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hyperlink" Target="https://www.flickr.com/photos/kenlund/21099597353" TargetMode="Externa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s://creativecommons.org/licenses/by-nc/3.0/" TargetMode="External"/><Relationship Id="rId5" Type="http://schemas.openxmlformats.org/officeDocument/2006/relationships/hyperlink" Target="http://www.compliancebuilding.com/2014/06/19/comply-with-what/" TargetMode="Externa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hyperlink" Target="https://www.interstatecompact.org/regions-states"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5" name="Straight Connector 1034">
            <a:extLst>
              <a:ext uri="{FF2B5EF4-FFF2-40B4-BE49-F238E27FC236}">
                <a16:creationId xmlns:a16="http://schemas.microsoft.com/office/drawing/2014/main" id="{33867141-BFE8-4AF0-8CDC-F95068AF5D23}"/>
              </a:ext>
            </a:extLst>
          </p:cNvPr>
          <p:cNvCxnSpPr>
            <a:cxnSpLocks/>
          </p:cNvCxnSpPr>
          <p:nvPr/>
        </p:nvCxnSpPr>
        <p:spPr>
          <a:xfrm>
            <a:off x="0" y="6495609"/>
            <a:ext cx="929973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0EBF723D-A4F4-419F-A9B7-75AA050B8271}"/>
              </a:ext>
            </a:extLst>
          </p:cNvPr>
          <p:cNvSpPr/>
          <p:nvPr/>
        </p:nvSpPr>
        <p:spPr>
          <a:xfrm>
            <a:off x="485841" y="563336"/>
            <a:ext cx="11148810" cy="34947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53B379B-E74C-4691-8BE5-FBE0E846CB72}"/>
              </a:ext>
            </a:extLst>
          </p:cNvPr>
          <p:cNvGrpSpPr/>
          <p:nvPr/>
        </p:nvGrpSpPr>
        <p:grpSpPr>
          <a:xfrm>
            <a:off x="1840362" y="1271036"/>
            <a:ext cx="9554461" cy="2562192"/>
            <a:chOff x="810520" y="1586649"/>
            <a:chExt cx="8063425" cy="2562192"/>
          </a:xfrm>
        </p:grpSpPr>
        <p:sp>
          <p:nvSpPr>
            <p:cNvPr id="6" name="TextBox 5">
              <a:extLst>
                <a:ext uri="{FF2B5EF4-FFF2-40B4-BE49-F238E27FC236}">
                  <a16:creationId xmlns:a16="http://schemas.microsoft.com/office/drawing/2014/main" id="{7741E572-75DE-459D-A703-6B6847D7931B}"/>
                </a:ext>
              </a:extLst>
            </p:cNvPr>
            <p:cNvSpPr txBox="1"/>
            <p:nvPr/>
          </p:nvSpPr>
          <p:spPr>
            <a:xfrm>
              <a:off x="810520" y="1586649"/>
              <a:ext cx="8063425" cy="1846659"/>
            </a:xfrm>
            <a:prstGeom prst="rect">
              <a:avLst/>
            </a:prstGeom>
            <a:noFill/>
          </p:spPr>
          <p:txBody>
            <a:bodyPr wrap="square" lIns="0" tIns="0" rIns="0" bIns="0" rtlCol="0" anchor="b">
              <a:spAutoFit/>
            </a:bodyPr>
            <a:lstStyle/>
            <a:p>
              <a:r>
                <a:rPr lang="en-US" sz="6000" dirty="0">
                  <a:solidFill>
                    <a:srgbClr val="102747"/>
                  </a:solidFill>
                  <a:latin typeface="Garamond" panose="02020404030301010803" pitchFamily="18" charset="0"/>
                </a:rPr>
                <a:t>Interstate Compact for the Parole Board Member</a:t>
              </a:r>
            </a:p>
          </p:txBody>
        </p:sp>
        <p:sp>
          <p:nvSpPr>
            <p:cNvPr id="10" name="TextBox 9">
              <a:extLst>
                <a:ext uri="{FF2B5EF4-FFF2-40B4-BE49-F238E27FC236}">
                  <a16:creationId xmlns:a16="http://schemas.microsoft.com/office/drawing/2014/main" id="{D0E15474-EB57-4BE6-A0DE-6F17AC4329AD}"/>
                </a:ext>
              </a:extLst>
            </p:cNvPr>
            <p:cNvSpPr txBox="1"/>
            <p:nvPr/>
          </p:nvSpPr>
          <p:spPr>
            <a:xfrm>
              <a:off x="810520" y="3717954"/>
              <a:ext cx="8063425" cy="430887"/>
            </a:xfrm>
            <a:prstGeom prst="rect">
              <a:avLst/>
            </a:prstGeom>
            <a:noFill/>
          </p:spPr>
          <p:txBody>
            <a:bodyPr wrap="square" lIns="0" tIns="0" rIns="0" bIns="0" rtlCol="0">
              <a:spAutoFit/>
            </a:bodyPr>
            <a:lstStyle/>
            <a:p>
              <a:r>
                <a:rPr lang="en-US" sz="2800" dirty="0">
                  <a:solidFill>
                    <a:srgbClr val="102747"/>
                  </a:solidFill>
                  <a:latin typeface="Garamond" panose="02020404030301010803" pitchFamily="18" charset="0"/>
                </a:rPr>
                <a:t>Interstate Compact for Adult Offender Supervision</a:t>
              </a:r>
            </a:p>
          </p:txBody>
        </p:sp>
        <p:cxnSp>
          <p:nvCxnSpPr>
            <p:cNvPr id="11" name="Straight Connector 10">
              <a:extLst>
                <a:ext uri="{FF2B5EF4-FFF2-40B4-BE49-F238E27FC236}">
                  <a16:creationId xmlns:a16="http://schemas.microsoft.com/office/drawing/2014/main" id="{B2EC4867-BBC1-4B30-8F0D-2830056F8454}"/>
                </a:ext>
              </a:extLst>
            </p:cNvPr>
            <p:cNvCxnSpPr>
              <a:cxnSpLocks/>
            </p:cNvCxnSpPr>
            <p:nvPr/>
          </p:nvCxnSpPr>
          <p:spPr>
            <a:xfrm>
              <a:off x="810520" y="3575631"/>
              <a:ext cx="8063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C47DFAF3-7A6F-483E-9BBB-030930CF6727}"/>
              </a:ext>
            </a:extLst>
          </p:cNvPr>
          <p:cNvCxnSpPr>
            <a:cxnSpLocks/>
          </p:cNvCxnSpPr>
          <p:nvPr/>
        </p:nvCxnSpPr>
        <p:spPr>
          <a:xfrm>
            <a:off x="9299732" y="6495609"/>
            <a:ext cx="8562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3" descr="ICAO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901" y="765432"/>
            <a:ext cx="1459841" cy="142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3FC859BB-9DED-4BC3-A24A-683432F38FB3}"/>
              </a:ext>
            </a:extLst>
          </p:cNvPr>
          <p:cNvGrpSpPr/>
          <p:nvPr/>
        </p:nvGrpSpPr>
        <p:grpSpPr>
          <a:xfrm>
            <a:off x="2589923" y="4489273"/>
            <a:ext cx="7271567" cy="1575133"/>
            <a:chOff x="637514" y="1259396"/>
            <a:chExt cx="3202734" cy="738655"/>
          </a:xfrm>
        </p:grpSpPr>
        <p:sp>
          <p:nvSpPr>
            <p:cNvPr id="21" name="Rectangle 20">
              <a:extLst>
                <a:ext uri="{FF2B5EF4-FFF2-40B4-BE49-F238E27FC236}">
                  <a16:creationId xmlns:a16="http://schemas.microsoft.com/office/drawing/2014/main" id="{1B14BE5B-21DC-47E0-8177-5D05CFFDF548}"/>
                </a:ext>
              </a:extLst>
            </p:cNvPr>
            <p:cNvSpPr/>
            <p:nvPr/>
          </p:nvSpPr>
          <p:spPr>
            <a:xfrm>
              <a:off x="637514" y="1259396"/>
              <a:ext cx="3202734" cy="73865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63">
              <a:extLst>
                <a:ext uri="{FF2B5EF4-FFF2-40B4-BE49-F238E27FC236}">
                  <a16:creationId xmlns:a16="http://schemas.microsoft.com/office/drawing/2014/main" id="{8F7A174D-DAFD-4582-9472-A624813A8C08}"/>
                </a:ext>
              </a:extLst>
            </p:cNvPr>
            <p:cNvSpPr txBox="1">
              <a:spLocks/>
            </p:cNvSpPr>
            <p:nvPr/>
          </p:nvSpPr>
          <p:spPr>
            <a:xfrm>
              <a:off x="725743" y="1348969"/>
              <a:ext cx="2885471" cy="373036"/>
            </a:xfrm>
            <a:prstGeom prst="rect">
              <a:avLst/>
            </a:prstGeom>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i="1" dirty="0">
                  <a:solidFill>
                    <a:schemeClr val="bg1"/>
                  </a:solidFill>
                  <a:latin typeface="Garamond" panose="02020404030301010803" pitchFamily="18" charset="0"/>
                  <a:cs typeface="Segoe UI" panose="020B0502040204020203" pitchFamily="34" charset="0"/>
                </a:rPr>
                <a:t>Presented by:</a:t>
              </a:r>
              <a:br>
                <a:rPr lang="en-US" sz="1600" i="1" dirty="0">
                  <a:solidFill>
                    <a:schemeClr val="bg1"/>
                  </a:solidFill>
                  <a:latin typeface="Garamond" panose="02020404030301010803" pitchFamily="18" charset="0"/>
                  <a:cs typeface="Segoe UI" panose="020B0502040204020203" pitchFamily="34" charset="0"/>
                </a:rPr>
              </a:br>
              <a:endParaRPr lang="en-US" sz="1600" i="1" dirty="0">
                <a:solidFill>
                  <a:schemeClr val="bg1"/>
                </a:solidFill>
                <a:latin typeface="Garamond" panose="02020404030301010803" pitchFamily="18" charset="0"/>
                <a:cs typeface="Segoe UI" panose="020B0502040204020203" pitchFamily="34" charset="0"/>
              </a:endParaRPr>
            </a:p>
            <a:p>
              <a:r>
                <a:rPr lang="en-US" sz="1800" dirty="0">
                  <a:solidFill>
                    <a:schemeClr val="bg1"/>
                  </a:solidFill>
                  <a:latin typeface="Garamond" panose="02020404030301010803" pitchFamily="18" charset="0"/>
                  <a:cs typeface="Segoe UI" panose="020B0502040204020203" pitchFamily="34" charset="0"/>
                </a:rPr>
                <a:t>Tracy Hudrlik, Minnesota Deputy Compact Administrator</a:t>
              </a:r>
            </a:p>
          </p:txBody>
        </p:sp>
      </p:grpSp>
    </p:spTree>
    <p:custDataLst>
      <p:tags r:id="rId1"/>
    </p:custDataLst>
    <p:extLst>
      <p:ext uri="{BB962C8B-B14F-4D97-AF65-F5344CB8AC3E}">
        <p14:creationId xmlns:p14="http://schemas.microsoft.com/office/powerpoint/2010/main" val="1566427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847D6-9ACD-4310-825A-949E8CA455F5}"/>
              </a:ext>
            </a:extLst>
          </p:cNvPr>
          <p:cNvSpPr/>
          <p:nvPr/>
        </p:nvSpPr>
        <p:spPr>
          <a:xfrm>
            <a:off x="6507481" y="2888342"/>
            <a:ext cx="5227320" cy="3752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AD8FFB-5C9B-434C-B530-08145EC0DD15}"/>
              </a:ext>
            </a:extLst>
          </p:cNvPr>
          <p:cNvSpPr/>
          <p:nvPr/>
        </p:nvSpPr>
        <p:spPr>
          <a:xfrm>
            <a:off x="457201" y="2888342"/>
            <a:ext cx="5212079" cy="3752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Mandatory versus Discretionary Transfers</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860697" y="3193143"/>
            <a:ext cx="4663822" cy="3151632"/>
          </a:xfrm>
        </p:spPr>
        <p:txBody>
          <a:bodyPr wrap="square" lIns="0" tIns="0" rIns="0" bIns="0" anchor="t">
            <a:spAutoFit/>
          </a:bodyPr>
          <a:lstStyle/>
          <a:p>
            <a:pPr marL="0" indent="0" eaLnBrk="1" hangingPunct="1">
              <a:buNone/>
            </a:pPr>
            <a:r>
              <a:rPr lang="en-US" sz="2400" dirty="0"/>
              <a:t>Receiving State must accept supervision if:</a:t>
            </a:r>
          </a:p>
          <a:p>
            <a:r>
              <a:rPr lang="en-US" sz="2000" dirty="0"/>
              <a:t>Mandatory criteria transfer is met; and</a:t>
            </a:r>
          </a:p>
          <a:p>
            <a:r>
              <a:rPr lang="en-US" sz="2000" dirty="0"/>
              <a:t>Information is verified; and</a:t>
            </a:r>
          </a:p>
          <a:p>
            <a:r>
              <a:rPr lang="en-US" sz="2000" dirty="0"/>
              <a:t>Plan is valid; and</a:t>
            </a:r>
          </a:p>
          <a:p>
            <a:pPr lvl="1"/>
            <a:r>
              <a:rPr lang="en-US" sz="1600" i="1" dirty="0"/>
              <a:t>Acceptable for in state offender</a:t>
            </a:r>
          </a:p>
          <a:p>
            <a:r>
              <a:rPr lang="en-US" sz="2000" dirty="0"/>
              <a:t>Required documentation is provided</a:t>
            </a:r>
          </a:p>
          <a:p>
            <a:pPr algn="ctr"/>
            <a:endParaRPr lang="en-US" sz="2400" dirty="0"/>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10</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CAE1D0D-AE59-415C-952C-F2E00CF5190B}"/>
              </a:ext>
            </a:extLst>
          </p:cNvPr>
          <p:cNvSpPr/>
          <p:nvPr/>
        </p:nvSpPr>
        <p:spPr>
          <a:xfrm>
            <a:off x="0" y="1371600"/>
            <a:ext cx="12192000" cy="151674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DCE96CB-BFC6-4AB8-B627-2E2640654077}"/>
              </a:ext>
            </a:extLst>
          </p:cNvPr>
          <p:cNvSpPr txBox="1">
            <a:spLocks/>
          </p:cNvSpPr>
          <p:nvPr/>
        </p:nvSpPr>
        <p:spPr>
          <a:xfrm>
            <a:off x="845713" y="1934007"/>
            <a:ext cx="4405086" cy="36933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bg1"/>
                </a:solidFill>
              </a:rPr>
              <a:t>Mandatory</a:t>
            </a:r>
          </a:p>
        </p:txBody>
      </p:sp>
      <p:sp>
        <p:nvSpPr>
          <p:cNvPr id="19" name="Content Placeholder 2">
            <a:extLst>
              <a:ext uri="{FF2B5EF4-FFF2-40B4-BE49-F238E27FC236}">
                <a16:creationId xmlns:a16="http://schemas.microsoft.com/office/drawing/2014/main" id="{30EB648C-3A93-4F69-9EC1-6B672E1ECC7D}"/>
              </a:ext>
            </a:extLst>
          </p:cNvPr>
          <p:cNvSpPr txBox="1">
            <a:spLocks/>
          </p:cNvSpPr>
          <p:nvPr/>
        </p:nvSpPr>
        <p:spPr>
          <a:xfrm>
            <a:off x="6941201" y="1963771"/>
            <a:ext cx="4405086" cy="33239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bg1"/>
                </a:solidFill>
              </a:rPr>
              <a:t>Discretionary</a:t>
            </a:r>
          </a:p>
        </p:txBody>
      </p:sp>
      <p:sp>
        <p:nvSpPr>
          <p:cNvPr id="14" name="Content Placeholder 2">
            <a:extLst>
              <a:ext uri="{FF2B5EF4-FFF2-40B4-BE49-F238E27FC236}">
                <a16:creationId xmlns:a16="http://schemas.microsoft.com/office/drawing/2014/main" id="{A67E166C-97B7-4C5C-BF4F-D64ED55A3F88}"/>
              </a:ext>
            </a:extLst>
          </p:cNvPr>
          <p:cNvSpPr txBox="1">
            <a:spLocks/>
          </p:cNvSpPr>
          <p:nvPr/>
        </p:nvSpPr>
        <p:spPr>
          <a:xfrm>
            <a:off x="6876721" y="3193143"/>
            <a:ext cx="4663822" cy="2545312"/>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Receiving state may accept or reject supervision in a manner </a:t>
            </a:r>
            <a:r>
              <a:rPr lang="en-US" sz="2400" u="sng" dirty="0"/>
              <a:t>consistent with the purpose of the compact</a:t>
            </a:r>
            <a:endParaRPr lang="en-US" sz="2400" dirty="0"/>
          </a:p>
          <a:p>
            <a:r>
              <a:rPr lang="en-US" sz="2000" dirty="0"/>
              <a:t>Sending state must justify “WHY”</a:t>
            </a:r>
          </a:p>
          <a:p>
            <a:r>
              <a:rPr lang="en-US" sz="2000" dirty="0"/>
              <a:t>Rejections must include specific reasons for rejection</a:t>
            </a:r>
          </a:p>
          <a:p>
            <a:pPr algn="ctr"/>
            <a:endParaRPr lang="en-US" sz="2400" dirty="0"/>
          </a:p>
        </p:txBody>
      </p:sp>
      <p:sp>
        <p:nvSpPr>
          <p:cNvPr id="7" name="TextBox 6">
            <a:extLst>
              <a:ext uri="{FF2B5EF4-FFF2-40B4-BE49-F238E27FC236}">
                <a16:creationId xmlns:a16="http://schemas.microsoft.com/office/drawing/2014/main" id="{0CC661F9-BEC6-40F3-A259-D3442DCE53D0}"/>
              </a:ext>
            </a:extLst>
          </p:cNvPr>
          <p:cNvSpPr txBox="1"/>
          <p:nvPr/>
        </p:nvSpPr>
        <p:spPr>
          <a:xfrm>
            <a:off x="4550094" y="1256255"/>
            <a:ext cx="3000375" cy="1754326"/>
          </a:xfrm>
          <a:prstGeom prst="rect">
            <a:avLst/>
          </a:prstGeom>
          <a:solidFill>
            <a:srgbClr val="102747"/>
          </a:solidFill>
          <a:ln>
            <a:solidFill>
              <a:schemeClr val="bg1"/>
            </a:solidFill>
          </a:ln>
        </p:spPr>
        <p:txBody>
          <a:bodyPr wrap="square" rtlCol="0">
            <a:spAutoFit/>
          </a:bodyPr>
          <a:lstStyle/>
          <a:p>
            <a:pPr algn="ctr"/>
            <a:r>
              <a:rPr lang="en-US" i="1" dirty="0">
                <a:solidFill>
                  <a:schemeClr val="bg1"/>
                </a:solidFill>
              </a:rPr>
              <a:t>All Transfers should  illustrate</a:t>
            </a:r>
          </a:p>
          <a:p>
            <a:pPr algn="ctr"/>
            <a:r>
              <a:rPr lang="en-US" i="1" dirty="0">
                <a:solidFill>
                  <a:schemeClr val="bg1"/>
                </a:solidFill>
              </a:rPr>
              <a:t>Successful Completion of Supervision</a:t>
            </a:r>
          </a:p>
          <a:p>
            <a:pPr algn="ctr"/>
            <a:r>
              <a:rPr lang="en-US" i="1" dirty="0">
                <a:solidFill>
                  <a:schemeClr val="bg1"/>
                </a:solidFill>
              </a:rPr>
              <a:t>Public Safety</a:t>
            </a:r>
          </a:p>
          <a:p>
            <a:pPr algn="ctr"/>
            <a:r>
              <a:rPr lang="en-US" i="1" dirty="0">
                <a:solidFill>
                  <a:schemeClr val="bg1"/>
                </a:solidFill>
              </a:rPr>
              <a:t>Rehabilitation of Offenders </a:t>
            </a:r>
          </a:p>
          <a:p>
            <a:pPr algn="ctr"/>
            <a:r>
              <a:rPr lang="en-US" i="1" dirty="0">
                <a:solidFill>
                  <a:schemeClr val="bg1"/>
                </a:solidFill>
              </a:rPr>
              <a:t>Protect Rights of Victims </a:t>
            </a:r>
          </a:p>
        </p:txBody>
      </p:sp>
    </p:spTree>
    <p:custDataLst>
      <p:tags r:id="rId1"/>
    </p:custDataLst>
    <p:extLst>
      <p:ext uri="{BB962C8B-B14F-4D97-AF65-F5344CB8AC3E}">
        <p14:creationId xmlns:p14="http://schemas.microsoft.com/office/powerpoint/2010/main" val="980209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4C569CE-AFD4-47E4-9CA4-59538496BE0C}"/>
              </a:ext>
            </a:extLst>
          </p:cNvPr>
          <p:cNvSpPr/>
          <p:nvPr/>
        </p:nvSpPr>
        <p:spPr>
          <a:xfrm>
            <a:off x="5280336" y="7"/>
            <a:ext cx="6911664"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noFill/>
        </p:spPr>
        <p:txBody>
          <a:bodyPr/>
          <a:lstStyle/>
          <a:p>
            <a:pPr algn="ctr"/>
            <a:fld id="{20ACEE5B-6B89-47D3-A969-11CC9D54FA43}" type="slidenum">
              <a:rPr lang="en-US" smtClean="0">
                <a:solidFill>
                  <a:schemeClr val="bg1"/>
                </a:solidFill>
              </a:rPr>
              <a:pPr algn="ctr"/>
              <a:t>11</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280338" y="6457950"/>
            <a:ext cx="59337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26BC2D-C475-4763-93F8-BE33BD9698D1}"/>
              </a:ext>
            </a:extLst>
          </p:cNvPr>
          <p:cNvCxnSpPr>
            <a:cxnSpLocks/>
          </p:cNvCxnSpPr>
          <p:nvPr/>
        </p:nvCxnSpPr>
        <p:spPr>
          <a:xfrm>
            <a:off x="4723238" y="6457950"/>
            <a:ext cx="5571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D019ADDA-F337-4788-86F1-266D5676F005}"/>
              </a:ext>
            </a:extLst>
          </p:cNvPr>
          <p:cNvSpPr>
            <a:spLocks noGrp="1"/>
          </p:cNvSpPr>
          <p:nvPr>
            <p:ph type="title"/>
          </p:nvPr>
        </p:nvSpPr>
        <p:spPr>
          <a:xfrm>
            <a:off x="275771" y="2012187"/>
            <a:ext cx="4767284" cy="2714589"/>
          </a:xfrm>
        </p:spPr>
        <p:txBody>
          <a:bodyPr wrap="square" lIns="0" tIns="0" rIns="0" bIns="0" anchor="ctr">
            <a:spAutoFit/>
          </a:bodyPr>
          <a:lstStyle/>
          <a:p>
            <a:r>
              <a:rPr lang="en-US" sz="2800" dirty="0"/>
              <a:t>Submit request within 120 calendar days prior to release date</a:t>
            </a:r>
            <a:br>
              <a:rPr lang="en-US" sz="2800" dirty="0"/>
            </a:br>
            <a:br>
              <a:rPr lang="en-US" sz="2800" dirty="0"/>
            </a:br>
            <a:br>
              <a:rPr lang="en-US" sz="2800" dirty="0"/>
            </a:br>
            <a:r>
              <a:rPr lang="en-US" sz="2800" dirty="0"/>
              <a:t>Sending state shall notify receiving state if:</a:t>
            </a:r>
            <a:endParaRPr lang="en-US" sz="1800" dirty="0"/>
          </a:p>
        </p:txBody>
      </p:sp>
      <p:pic>
        <p:nvPicPr>
          <p:cNvPr id="18" name="Picture 1">
            <a:extLst>
              <a:ext uri="{FF2B5EF4-FFF2-40B4-BE49-F238E27FC236}">
                <a16:creationId xmlns:a16="http://schemas.microsoft.com/office/drawing/2014/main" id="{5FBC3AC0-93DB-428F-ACA6-BA94625887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5339" y="1181152"/>
            <a:ext cx="6761657" cy="449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DD5EF354-1EE1-47F8-9C41-4AD1FD4A6CE5}"/>
              </a:ext>
            </a:extLst>
          </p:cNvPr>
          <p:cNvSpPr txBox="1">
            <a:spLocks/>
          </p:cNvSpPr>
          <p:nvPr/>
        </p:nvSpPr>
        <p:spPr>
          <a:xfrm>
            <a:off x="508000" y="365125"/>
            <a:ext cx="11226800" cy="7016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Pre-Release Transfer</a:t>
            </a:r>
          </a:p>
        </p:txBody>
      </p:sp>
      <p:sp>
        <p:nvSpPr>
          <p:cNvPr id="28" name="Rectangle 27">
            <a:extLst>
              <a:ext uri="{FF2B5EF4-FFF2-40B4-BE49-F238E27FC236}">
                <a16:creationId xmlns:a16="http://schemas.microsoft.com/office/drawing/2014/main" id="{7A59A326-0B49-430B-A532-3865FBA6204C}"/>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F76C425B-1C8A-484D-8E85-46C4B56D891E}"/>
              </a:ext>
            </a:extLst>
          </p:cNvPr>
          <p:cNvSpPr txBox="1"/>
          <p:nvPr/>
        </p:nvSpPr>
        <p:spPr>
          <a:xfrm>
            <a:off x="410143" y="5098473"/>
            <a:ext cx="4487996"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t>the planned release date changes, or </a:t>
            </a:r>
          </a:p>
          <a:p>
            <a:pPr marL="285750" indent="-285750">
              <a:buFont typeface="Arial" panose="020B0604020202020204" pitchFamily="34" charset="0"/>
              <a:buChar char="•"/>
            </a:pPr>
            <a:r>
              <a:rPr lang="en-US" sz="1800" dirty="0"/>
              <a:t>if release date has been withdrawn or denied</a:t>
            </a:r>
            <a:br>
              <a:rPr lang="en-US" sz="1800" dirty="0"/>
            </a:br>
            <a:endParaRPr lang="en-US" dirty="0"/>
          </a:p>
        </p:txBody>
      </p:sp>
    </p:spTree>
    <p:custDataLst>
      <p:tags r:id="rId1"/>
    </p:custDataLst>
    <p:extLst>
      <p:ext uri="{BB962C8B-B14F-4D97-AF65-F5344CB8AC3E}">
        <p14:creationId xmlns:p14="http://schemas.microsoft.com/office/powerpoint/2010/main" val="240829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6652" y="3888097"/>
            <a:ext cx="2820761" cy="2820761"/>
          </a:xfrm>
          <a:prstGeom prst="rect">
            <a:avLst/>
          </a:prstGeom>
        </p:spPr>
      </p:pic>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Compact Supervision in a Receiving State</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12</a:t>
            </a:fld>
            <a:endParaRPr lang="en-US">
              <a:solidFill>
                <a:schemeClr val="bg1"/>
              </a:solidFill>
            </a:endParaRPr>
          </a:p>
        </p:txBody>
      </p:sp>
      <p:sp>
        <p:nvSpPr>
          <p:cNvPr id="7" name="Footer Placeholder 6">
            <a:extLst>
              <a:ext uri="{FF2B5EF4-FFF2-40B4-BE49-F238E27FC236}">
                <a16:creationId xmlns:a16="http://schemas.microsoft.com/office/drawing/2014/main" id="{CB6EFDB5-FC2B-49AA-A879-65DB711D866F}"/>
              </a:ext>
            </a:extLst>
          </p:cNvPr>
          <p:cNvSpPr>
            <a:spLocks noGrp="1"/>
          </p:cNvSpPr>
          <p:nvPr>
            <p:ph type="ftr" sz="quarter" idx="11"/>
          </p:nvPr>
        </p:nvSpPr>
        <p:spPr>
          <a:xfrm>
            <a:off x="6029482" y="6092825"/>
            <a:ext cx="4114800" cy="365125"/>
          </a:xfrm>
        </p:spPr>
        <p:txBody>
          <a:bodyPr lIns="0"/>
          <a:lstStyle/>
          <a:p>
            <a:pPr algn="l"/>
            <a:r>
              <a:rPr lang="en-US" i="1" dirty="0"/>
              <a:t>Excerpt from ICAOS </a:t>
            </a:r>
            <a:r>
              <a:rPr lang="en-US" i="1" dirty="0" err="1"/>
              <a:t>Benchbook</a:t>
            </a:r>
            <a:r>
              <a:rPr lang="en-US" i="1" dirty="0"/>
              <a:t> for Judges &amp; Court Personnel</a:t>
            </a: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9F0D96B3-088A-491C-8494-6FFC69B8D33E}"/>
              </a:ext>
            </a:extLst>
          </p:cNvPr>
          <p:cNvSpPr txBox="1">
            <a:spLocks/>
          </p:cNvSpPr>
          <p:nvPr/>
        </p:nvSpPr>
        <p:spPr>
          <a:xfrm>
            <a:off x="6131859" y="3563450"/>
            <a:ext cx="5347447" cy="1683818"/>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i="1" dirty="0"/>
              <a:t>‘Participation in the ICAOS ensures not only the controlled movement of offenders under community supervision, but also that out-of-state offenders will be given the same resources and supervision provided to similar in-state offenders including the use of incentives, corrective actions, graduated responses and other supervision techniques’</a:t>
            </a:r>
          </a:p>
        </p:txBody>
      </p:sp>
      <p:sp>
        <p:nvSpPr>
          <p:cNvPr id="15" name="Content Placeholder 2">
            <a:extLst>
              <a:ext uri="{FF2B5EF4-FFF2-40B4-BE49-F238E27FC236}">
                <a16:creationId xmlns:a16="http://schemas.microsoft.com/office/drawing/2014/main" id="{D537E66E-CC66-4916-9074-FD3B7FF1F6E6}"/>
              </a:ext>
            </a:extLst>
          </p:cNvPr>
          <p:cNvSpPr txBox="1">
            <a:spLocks/>
          </p:cNvSpPr>
          <p:nvPr/>
        </p:nvSpPr>
        <p:spPr>
          <a:xfrm>
            <a:off x="382121" y="2248236"/>
            <a:ext cx="5449824" cy="1477328"/>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Supervision standard consistent with similar offenders sentenced in the Receiving State</a:t>
            </a:r>
          </a:p>
        </p:txBody>
      </p:sp>
      <p:sp>
        <p:nvSpPr>
          <p:cNvPr id="18" name="Content Placeholder 2">
            <a:extLst>
              <a:ext uri="{FF2B5EF4-FFF2-40B4-BE49-F238E27FC236}">
                <a16:creationId xmlns:a16="http://schemas.microsoft.com/office/drawing/2014/main" id="{C6402A8A-41DA-4EF8-83E0-8EF6559A8B08}"/>
              </a:ext>
            </a:extLst>
          </p:cNvPr>
          <p:cNvSpPr txBox="1">
            <a:spLocks/>
          </p:cNvSpPr>
          <p:nvPr/>
        </p:nvSpPr>
        <p:spPr>
          <a:xfrm>
            <a:off x="6029482" y="2248236"/>
            <a:ext cx="5923032" cy="984885"/>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Same programs, incentives, sanctions/interventions</a:t>
            </a:r>
          </a:p>
        </p:txBody>
      </p:sp>
      <p:cxnSp>
        <p:nvCxnSpPr>
          <p:cNvPr id="19" name="Straight Connector 18">
            <a:extLst>
              <a:ext uri="{FF2B5EF4-FFF2-40B4-BE49-F238E27FC236}">
                <a16:creationId xmlns:a16="http://schemas.microsoft.com/office/drawing/2014/main" id="{5CAD134E-B413-436C-8A34-8D5A4567650C}"/>
              </a:ext>
            </a:extLst>
          </p:cNvPr>
          <p:cNvCxnSpPr>
            <a:cxnSpLocks/>
          </p:cNvCxnSpPr>
          <p:nvPr/>
        </p:nvCxnSpPr>
        <p:spPr>
          <a:xfrm>
            <a:off x="6029482" y="3398285"/>
            <a:ext cx="54498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Picture 3" descr="ICAOS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8799" y="365125"/>
            <a:ext cx="1310969" cy="128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28334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Supervision Goals</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13</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9F0D96B3-088A-491C-8494-6FFC69B8D33E}"/>
              </a:ext>
            </a:extLst>
          </p:cNvPr>
          <p:cNvSpPr txBox="1">
            <a:spLocks/>
          </p:cNvSpPr>
          <p:nvPr/>
        </p:nvSpPr>
        <p:spPr>
          <a:xfrm>
            <a:off x="5255943" y="400049"/>
            <a:ext cx="6243330" cy="1558055"/>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3200" dirty="0"/>
              <a:t>Less offenders returning to institution for formal revocation</a:t>
            </a:r>
          </a:p>
          <a:p>
            <a:pPr lvl="1">
              <a:lnSpc>
                <a:spcPct val="100000"/>
              </a:lnSpc>
              <a:spcBef>
                <a:spcPts val="0"/>
              </a:spcBef>
              <a:spcAft>
                <a:spcPts val="1200"/>
              </a:spcAft>
            </a:pPr>
            <a:r>
              <a:rPr lang="en-US" sz="2800" dirty="0"/>
              <a:t>New strategies to address non-compliant behavior</a:t>
            </a:r>
          </a:p>
          <a:p>
            <a:pPr lvl="1">
              <a:lnSpc>
                <a:spcPct val="100000"/>
              </a:lnSpc>
              <a:spcBef>
                <a:spcPts val="0"/>
              </a:spcBef>
              <a:spcAft>
                <a:spcPts val="1200"/>
              </a:spcAft>
            </a:pPr>
            <a:r>
              <a:rPr lang="en-US" sz="2800" dirty="0"/>
              <a:t>Exhaust alternatives to revocation while the offender is supervised </a:t>
            </a:r>
            <a:r>
              <a:rPr lang="en-US" sz="2800" u="sng" dirty="0"/>
              <a:t>in the receiving state</a:t>
            </a:r>
          </a:p>
          <a:p>
            <a:pPr>
              <a:lnSpc>
                <a:spcPct val="100000"/>
              </a:lnSpc>
              <a:spcBef>
                <a:spcPts val="0"/>
              </a:spcBef>
              <a:spcAft>
                <a:spcPts val="1200"/>
              </a:spcAft>
            </a:pPr>
            <a:r>
              <a:rPr lang="en-US" dirty="0"/>
              <a:t>Ensure retaking is initiated ONLY when it MAKES SENSE!</a:t>
            </a:r>
          </a:p>
          <a:p>
            <a:pPr lvl="1"/>
            <a:r>
              <a:rPr lang="en-US" dirty="0"/>
              <a:t>Retaking isn’t guaranteed to be permanent</a:t>
            </a:r>
          </a:p>
          <a:p>
            <a:pPr lvl="1"/>
            <a:r>
              <a:rPr lang="en-US" dirty="0"/>
              <a:t>Retaking costs $$</a:t>
            </a:r>
          </a:p>
          <a:p>
            <a:pPr lvl="1"/>
            <a:r>
              <a:rPr lang="en-US" dirty="0"/>
              <a:t>Documentation should support revocation</a:t>
            </a:r>
            <a:endParaRPr lang="en-US" sz="3200" dirty="0"/>
          </a:p>
          <a:p>
            <a:pPr lvl="1">
              <a:lnSpc>
                <a:spcPct val="100000"/>
              </a:lnSpc>
              <a:spcBef>
                <a:spcPts val="0"/>
              </a:spcBef>
              <a:spcAft>
                <a:spcPts val="1200"/>
              </a:spcAft>
            </a:pPr>
            <a:endParaRPr lang="en-US" sz="2800" dirty="0"/>
          </a:p>
        </p:txBody>
      </p:sp>
      <p:pic>
        <p:nvPicPr>
          <p:cNvPr id="3" name="Picture 2" descr="Jayrod P. Garrett: Three Points of &lt;strong&gt;No Return&lt;/strong&g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71" y="1644115"/>
            <a:ext cx="4509818" cy="3185059"/>
          </a:xfrm>
          <a:prstGeom prst="rect">
            <a:avLst/>
          </a:prstGeom>
        </p:spPr>
      </p:pic>
    </p:spTree>
    <p:custDataLst>
      <p:tags r:id="rId1"/>
    </p:custDataLst>
    <p:extLst>
      <p:ext uri="{BB962C8B-B14F-4D97-AF65-F5344CB8AC3E}">
        <p14:creationId xmlns:p14="http://schemas.microsoft.com/office/powerpoint/2010/main" val="3196497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F7546-5B53-457F-BF1F-872AA9DC4568}"/>
              </a:ext>
            </a:extLst>
          </p:cNvPr>
          <p:cNvSpPr/>
          <p:nvPr/>
        </p:nvSpPr>
        <p:spPr>
          <a:xfrm>
            <a:off x="1" y="1843314"/>
            <a:ext cx="4760685" cy="2736398"/>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14</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275771" y="2546715"/>
            <a:ext cx="3751796" cy="1329595"/>
          </a:xfrm>
        </p:spPr>
        <p:txBody>
          <a:bodyPr wrap="square" lIns="0" tIns="0" rIns="0" bIns="0" anchor="ctr">
            <a:spAutoFit/>
          </a:bodyPr>
          <a:lstStyle/>
          <a:p>
            <a:r>
              <a:rPr lang="en-US" sz="4800" dirty="0">
                <a:solidFill>
                  <a:schemeClr val="bg1"/>
                </a:solidFill>
              </a:rPr>
              <a:t>Common Challenges</a:t>
            </a:r>
          </a:p>
        </p:txBody>
      </p:sp>
      <p:grpSp>
        <p:nvGrpSpPr>
          <p:cNvPr id="20" name="Group 19">
            <a:extLst>
              <a:ext uri="{FF2B5EF4-FFF2-40B4-BE49-F238E27FC236}">
                <a16:creationId xmlns:a16="http://schemas.microsoft.com/office/drawing/2014/main" id="{CEEE308C-7854-4AEF-9C76-74B87619FE8E}"/>
              </a:ext>
            </a:extLst>
          </p:cNvPr>
          <p:cNvGrpSpPr/>
          <p:nvPr/>
        </p:nvGrpSpPr>
        <p:grpSpPr>
          <a:xfrm>
            <a:off x="5625448" y="1314459"/>
            <a:ext cx="6109352" cy="4725593"/>
            <a:chOff x="5625448" y="1855172"/>
            <a:chExt cx="6109352" cy="4725593"/>
          </a:xfrm>
        </p:grpSpPr>
        <p:cxnSp>
          <p:nvCxnSpPr>
            <p:cNvPr id="12" name="Straight Connector 11">
              <a:extLst>
                <a:ext uri="{FF2B5EF4-FFF2-40B4-BE49-F238E27FC236}">
                  <a16:creationId xmlns:a16="http://schemas.microsoft.com/office/drawing/2014/main" id="{62D8F187-BECB-477B-946E-9A95AF8B2505}"/>
                </a:ext>
              </a:extLst>
            </p:cNvPr>
            <p:cNvCxnSpPr>
              <a:cxnSpLocks/>
            </p:cNvCxnSpPr>
            <p:nvPr/>
          </p:nvCxnSpPr>
          <p:spPr>
            <a:xfrm>
              <a:off x="5625448" y="3402170"/>
              <a:ext cx="61093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38EAB450-4F3F-492D-9E02-777E3AE49528}"/>
                </a:ext>
              </a:extLst>
            </p:cNvPr>
            <p:cNvSpPr txBox="1">
              <a:spLocks/>
            </p:cNvSpPr>
            <p:nvPr/>
          </p:nvSpPr>
          <p:spPr>
            <a:xfrm>
              <a:off x="5625448" y="1855172"/>
              <a:ext cx="6109352" cy="1492716"/>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3200" dirty="0">
                  <a:solidFill>
                    <a:srgbClr val="102747"/>
                  </a:solidFill>
                </a:rPr>
                <a:t>Differences in Supervision</a:t>
              </a:r>
            </a:p>
            <a:p>
              <a:pPr>
                <a:lnSpc>
                  <a:spcPct val="100000"/>
                </a:lnSpc>
                <a:spcBef>
                  <a:spcPts val="0"/>
                </a:spcBef>
                <a:spcAft>
                  <a:spcPts val="600"/>
                </a:spcAft>
              </a:pPr>
              <a:r>
                <a:rPr lang="en-US" sz="2000" dirty="0"/>
                <a:t>States’ responses to behavior and path revocation vary across jurisdictions</a:t>
              </a:r>
            </a:p>
            <a:p>
              <a:pPr>
                <a:lnSpc>
                  <a:spcPct val="100000"/>
                </a:lnSpc>
                <a:spcBef>
                  <a:spcPts val="0"/>
                </a:spcBef>
                <a:spcAft>
                  <a:spcPts val="600"/>
                </a:spcAft>
              </a:pPr>
              <a:r>
                <a:rPr lang="en-US" sz="2000" dirty="0"/>
                <a:t>Recognizing another state’s documentation</a:t>
              </a:r>
            </a:p>
          </p:txBody>
        </p:sp>
        <p:sp>
          <p:nvSpPr>
            <p:cNvPr id="15" name="Content Placeholder 2">
              <a:extLst>
                <a:ext uri="{FF2B5EF4-FFF2-40B4-BE49-F238E27FC236}">
                  <a16:creationId xmlns:a16="http://schemas.microsoft.com/office/drawing/2014/main" id="{96C6830C-D673-463C-BDFB-A2111DA99761}"/>
                </a:ext>
              </a:extLst>
            </p:cNvPr>
            <p:cNvSpPr txBox="1">
              <a:spLocks/>
            </p:cNvSpPr>
            <p:nvPr/>
          </p:nvSpPr>
          <p:spPr>
            <a:xfrm>
              <a:off x="5625448" y="3687665"/>
              <a:ext cx="6109352" cy="289310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3200" dirty="0">
                  <a:solidFill>
                    <a:srgbClr val="102747"/>
                  </a:solidFill>
                </a:rPr>
                <a:t>Stakeholder Involvement</a:t>
              </a:r>
            </a:p>
            <a:p>
              <a:pPr>
                <a:lnSpc>
                  <a:spcPct val="100000"/>
                </a:lnSpc>
                <a:spcBef>
                  <a:spcPts val="0"/>
                </a:spcBef>
                <a:spcAft>
                  <a:spcPts val="600"/>
                </a:spcAft>
              </a:pPr>
              <a:r>
                <a:rPr lang="en-US" sz="2000" dirty="0"/>
                <a:t>Ensure sanctions are exhausted before requiring retaking</a:t>
              </a:r>
            </a:p>
            <a:p>
              <a:pPr lvl="1">
                <a:lnSpc>
                  <a:spcPct val="100000"/>
                </a:lnSpc>
                <a:spcBef>
                  <a:spcPts val="0"/>
                </a:spcBef>
                <a:spcAft>
                  <a:spcPts val="600"/>
                </a:spcAft>
              </a:pPr>
              <a:r>
                <a:rPr lang="en-US" sz="1800" dirty="0"/>
                <a:t>If offender is retaken, it means receiving state would revoke</a:t>
              </a:r>
              <a:endParaRPr lang="en-US" sz="1800" strike="sngStrike" dirty="0"/>
            </a:p>
            <a:p>
              <a:pPr>
                <a:lnSpc>
                  <a:spcPct val="100000"/>
                </a:lnSpc>
                <a:spcBef>
                  <a:spcPts val="0"/>
                </a:spcBef>
                <a:spcAft>
                  <a:spcPts val="600"/>
                </a:spcAft>
              </a:pPr>
              <a:r>
                <a:rPr lang="en-US" sz="2000" dirty="0"/>
                <a:t>Actions and documentation provided by another state </a:t>
              </a:r>
            </a:p>
            <a:p>
              <a:pPr>
                <a:lnSpc>
                  <a:spcPct val="100000"/>
                </a:lnSpc>
                <a:spcBef>
                  <a:spcPts val="0"/>
                </a:spcBef>
                <a:spcAft>
                  <a:spcPts val="600"/>
                </a:spcAft>
              </a:pPr>
              <a:r>
                <a:rPr lang="en-US" sz="2000" dirty="0"/>
                <a:t>Ensure compliance: warrants, timeframes, costs</a:t>
              </a:r>
            </a:p>
            <a:p>
              <a:pPr>
                <a:lnSpc>
                  <a:spcPct val="100000"/>
                </a:lnSpc>
                <a:spcBef>
                  <a:spcPts val="0"/>
                </a:spcBef>
                <a:spcAft>
                  <a:spcPts val="600"/>
                </a:spcAft>
              </a:pPr>
              <a:r>
                <a:rPr lang="en-US" sz="2000" dirty="0"/>
                <a:t>New pending charges = Offender not available for retaking </a:t>
              </a:r>
              <a:r>
                <a:rPr lang="en-US" sz="1800" dirty="0"/>
                <a:t>(</a:t>
              </a:r>
              <a:r>
                <a:rPr lang="en-US" sz="1800" i="1" dirty="0"/>
                <a:t>unless key stakeholders in both states agree due to public safety concerns)</a:t>
              </a:r>
              <a:endParaRPr lang="en-US" sz="2000" i="1" dirty="0"/>
            </a:p>
          </p:txBody>
        </p:sp>
      </p:grpSp>
      <p:pic>
        <p:nvPicPr>
          <p:cNvPr id="14" name="Picture 3" descr="ICAO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965" y="2337189"/>
            <a:ext cx="1789273" cy="174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D019ADDA-F337-4788-86F1-266D5676F005}"/>
              </a:ext>
            </a:extLst>
          </p:cNvPr>
          <p:cNvSpPr txBox="1">
            <a:spLocks/>
          </p:cNvSpPr>
          <p:nvPr/>
        </p:nvSpPr>
        <p:spPr>
          <a:xfrm>
            <a:off x="476250" y="365125"/>
            <a:ext cx="11258550" cy="7016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Compact Supervision in a Receiving State</a:t>
            </a:r>
          </a:p>
        </p:txBody>
      </p:sp>
      <p:sp>
        <p:nvSpPr>
          <p:cNvPr id="17" name="Rectangle 16">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custDataLst>
      <p:tags r:id="rId1"/>
    </p:custDataLst>
    <p:extLst>
      <p:ext uri="{BB962C8B-B14F-4D97-AF65-F5344CB8AC3E}">
        <p14:creationId xmlns:p14="http://schemas.microsoft.com/office/powerpoint/2010/main" val="1724471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Tools &amp; Training</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15</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9F0D96B3-088A-491C-8494-6FFC69B8D33E}"/>
              </a:ext>
            </a:extLst>
          </p:cNvPr>
          <p:cNvSpPr txBox="1">
            <a:spLocks/>
          </p:cNvSpPr>
          <p:nvPr/>
        </p:nvSpPr>
        <p:spPr>
          <a:xfrm>
            <a:off x="4481289" y="623951"/>
            <a:ext cx="7453990" cy="3890719"/>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200" b="1" dirty="0"/>
              <a:t>ICAOS Quick Reference Guides:  </a:t>
            </a:r>
            <a:r>
              <a:rPr lang="en-US" sz="3200" i="1" dirty="0"/>
              <a:t>Relate to your own instate processes</a:t>
            </a:r>
          </a:p>
          <a:p>
            <a:pPr lvl="2"/>
            <a:r>
              <a:rPr lang="en-US" sz="2800" dirty="0"/>
              <a:t>Courts </a:t>
            </a:r>
          </a:p>
          <a:p>
            <a:pPr lvl="2"/>
            <a:r>
              <a:rPr lang="en-US" sz="2800" dirty="0"/>
              <a:t>Jails</a:t>
            </a:r>
          </a:p>
          <a:p>
            <a:pPr lvl="2"/>
            <a:r>
              <a:rPr lang="en-US" sz="2800" dirty="0"/>
              <a:t>Transport/Extradition Teams</a:t>
            </a:r>
          </a:p>
          <a:p>
            <a:pPr lvl="2"/>
            <a:r>
              <a:rPr lang="en-US" sz="2800" dirty="0"/>
              <a:t>Probationer/Parolee:  Work WITH individuals transferring. Understanding of the process &amp; cooperation promotes acceptances.</a:t>
            </a:r>
          </a:p>
          <a:p>
            <a:pPr lvl="1"/>
            <a:endParaRPr lang="en-US" sz="3200" b="1" dirty="0"/>
          </a:p>
          <a:p>
            <a:pPr lvl="1"/>
            <a:r>
              <a:rPr lang="en-US" sz="3200" b="1" dirty="0"/>
              <a:t>Stakeholder Training:  Keep Collaborative</a:t>
            </a:r>
            <a:endParaRPr lang="en-US" sz="3200" i="1" dirty="0"/>
          </a:p>
          <a:p>
            <a:pPr lvl="2"/>
            <a:r>
              <a:rPr lang="en-US" sz="2800" i="1" dirty="0"/>
              <a:t>How can Compact assist?</a:t>
            </a:r>
          </a:p>
          <a:p>
            <a:pPr lvl="2"/>
            <a:r>
              <a:rPr lang="en-US" sz="2800" i="1" dirty="0"/>
              <a:t>How can Stakeholder assist Compact?</a:t>
            </a:r>
            <a:endParaRPr lang="en-US" sz="2800" b="1" dirty="0"/>
          </a:p>
          <a:p>
            <a:pPr lvl="1"/>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533678" y="1823420"/>
            <a:ext cx="3643752" cy="2732814"/>
          </a:xfrm>
          <a:prstGeom prst="rect">
            <a:avLst/>
          </a:prstGeom>
        </p:spPr>
      </p:pic>
    </p:spTree>
    <p:custDataLst>
      <p:tags r:id="rId1"/>
    </p:custDataLst>
    <p:extLst>
      <p:ext uri="{BB962C8B-B14F-4D97-AF65-F5344CB8AC3E}">
        <p14:creationId xmlns:p14="http://schemas.microsoft.com/office/powerpoint/2010/main" val="3275730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6E92879A-C338-D5A6-FE5C-01E2A0FA75F7}"/>
              </a:ext>
            </a:extLst>
          </p:cNvPr>
          <p:cNvPicPr>
            <a:picLocks noChangeAspect="1"/>
          </p:cNvPicPr>
          <p:nvPr/>
        </p:nvPicPr>
        <p:blipFill rotWithShape="1">
          <a:blip r:embed="rId4"/>
          <a:srcRect l="4258" r="-2" b="-2"/>
          <a:stretch/>
        </p:blipFill>
        <p:spPr>
          <a:xfrm rot="21480000">
            <a:off x="1137837" y="1003258"/>
            <a:ext cx="9916327" cy="4764396"/>
          </a:xfrm>
          <a:prstGeom prst="rect">
            <a:avLst/>
          </a:prstGeom>
        </p:spPr>
      </p:pic>
      <p:sp>
        <p:nvSpPr>
          <p:cNvPr id="8" name="TextBox 7">
            <a:extLst>
              <a:ext uri="{FF2B5EF4-FFF2-40B4-BE49-F238E27FC236}">
                <a16:creationId xmlns:a16="http://schemas.microsoft.com/office/drawing/2014/main" id="{2FC901A9-CCC3-6D30-2C28-70B6D4248DEE}"/>
              </a:ext>
            </a:extLst>
          </p:cNvPr>
          <p:cNvSpPr txBox="1"/>
          <p:nvPr/>
        </p:nvSpPr>
        <p:spPr>
          <a:xfrm>
            <a:off x="4981303" y="6270155"/>
            <a:ext cx="6357257" cy="369332"/>
          </a:xfrm>
          <a:prstGeom prst="rect">
            <a:avLst/>
          </a:prstGeom>
          <a:noFill/>
        </p:spPr>
        <p:txBody>
          <a:bodyPr wrap="square" rtlCol="0">
            <a:spAutoFit/>
          </a:bodyPr>
          <a:lstStyle/>
          <a:p>
            <a:r>
              <a:rPr lang="en-US" dirty="0"/>
              <a:t>https://www.interstatecompact.org/documentary/the-road-home</a:t>
            </a:r>
          </a:p>
        </p:txBody>
      </p:sp>
      <p:pic>
        <p:nvPicPr>
          <p:cNvPr id="11" name="Picture 10">
            <a:extLst>
              <a:ext uri="{FF2B5EF4-FFF2-40B4-BE49-F238E27FC236}">
                <a16:creationId xmlns:a16="http://schemas.microsoft.com/office/drawing/2014/main" id="{FCA7C244-5985-AD80-5EB4-B0740601AFCE}"/>
              </a:ext>
            </a:extLst>
          </p:cNvPr>
          <p:cNvPicPr>
            <a:picLocks noChangeAspect="1"/>
          </p:cNvPicPr>
          <p:nvPr/>
        </p:nvPicPr>
        <p:blipFill>
          <a:blip r:embed="rId5"/>
          <a:stretch>
            <a:fillRect/>
          </a:stretch>
        </p:blipFill>
        <p:spPr>
          <a:xfrm>
            <a:off x="6314527" y="3853656"/>
            <a:ext cx="4545062" cy="2251042"/>
          </a:xfrm>
          <a:prstGeom prst="rect">
            <a:avLst/>
          </a:prstGeom>
        </p:spPr>
      </p:pic>
    </p:spTree>
    <p:custDataLst>
      <p:tags r:id="rId1"/>
    </p:custDataLst>
    <p:extLst>
      <p:ext uri="{BB962C8B-B14F-4D97-AF65-F5344CB8AC3E}">
        <p14:creationId xmlns:p14="http://schemas.microsoft.com/office/powerpoint/2010/main" val="233305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D05A03EA-4ADB-1AEA-FD52-ABCD0B2CDEB5}"/>
              </a:ext>
            </a:extLst>
          </p:cNvPr>
          <p:cNvPicPr>
            <a:picLocks noChangeAspect="1"/>
          </p:cNvPicPr>
          <p:nvPr/>
        </p:nvPicPr>
        <p:blipFill>
          <a:blip r:embed="rId4"/>
          <a:stretch>
            <a:fillRect/>
          </a:stretch>
        </p:blipFill>
        <p:spPr>
          <a:xfrm>
            <a:off x="2093575" y="457200"/>
            <a:ext cx="8004849" cy="5943600"/>
          </a:xfrm>
          <a:prstGeom prst="rect">
            <a:avLst/>
          </a:prstGeom>
        </p:spPr>
      </p:pic>
      <p:sp>
        <p:nvSpPr>
          <p:cNvPr id="2" name="TextBox 1">
            <a:extLst>
              <a:ext uri="{FF2B5EF4-FFF2-40B4-BE49-F238E27FC236}">
                <a16:creationId xmlns:a16="http://schemas.microsoft.com/office/drawing/2014/main" id="{4284AF90-B48C-317E-D3A1-ABCD8B9E5E7A}"/>
              </a:ext>
            </a:extLst>
          </p:cNvPr>
          <p:cNvSpPr txBox="1"/>
          <p:nvPr/>
        </p:nvSpPr>
        <p:spPr>
          <a:xfrm>
            <a:off x="4034534" y="6400800"/>
            <a:ext cx="8165586" cy="338554"/>
          </a:xfrm>
          <a:prstGeom prst="rect">
            <a:avLst/>
          </a:prstGeom>
          <a:noFill/>
        </p:spPr>
        <p:txBody>
          <a:bodyPr wrap="square" rtlCol="0">
            <a:spAutoFit/>
          </a:bodyPr>
          <a:lstStyle/>
          <a:p>
            <a:r>
              <a:rPr lang="en-US" sz="1600" dirty="0">
                <a:solidFill>
                  <a:schemeClr val="bg1"/>
                </a:solidFill>
              </a:rPr>
              <a:t>https://www.interstatecompact.org/sites/default/files/2022-09/UCCI_Final_Report_2022.pdf</a:t>
            </a:r>
          </a:p>
        </p:txBody>
      </p:sp>
    </p:spTree>
    <p:custDataLst>
      <p:tags r:id="rId1"/>
    </p:custDataLst>
    <p:extLst>
      <p:ext uri="{BB962C8B-B14F-4D97-AF65-F5344CB8AC3E}">
        <p14:creationId xmlns:p14="http://schemas.microsoft.com/office/powerpoint/2010/main" val="170231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9B52A62-D52E-E3AD-98BD-CB3FE74D4D73}"/>
              </a:ext>
            </a:extLst>
          </p:cNvPr>
          <p:cNvSpPr>
            <a:spLocks noGrp="1"/>
          </p:cNvSpPr>
          <p:nvPr>
            <p:ph type="title"/>
          </p:nvPr>
        </p:nvSpPr>
        <p:spPr>
          <a:xfrm>
            <a:off x="2399234" y="2073715"/>
            <a:ext cx="6935759" cy="2993042"/>
          </a:xfrm>
        </p:spPr>
        <p:txBody>
          <a:bodyPr vert="horz" lIns="91440" tIns="45720" rIns="91440" bIns="45720" rtlCol="0" anchor="ctr">
            <a:normAutofit/>
          </a:bodyPr>
          <a:lstStyle/>
          <a:p>
            <a:pPr algn="ctr"/>
            <a:r>
              <a:rPr lang="en-US" sz="6800" kern="1200" dirty="0">
                <a:solidFill>
                  <a:schemeClr val="bg1"/>
                </a:solidFill>
                <a:latin typeface="+mj-lt"/>
                <a:ea typeface="+mj-ea"/>
                <a:cs typeface="+mj-cs"/>
              </a:rPr>
              <a:t>Outcomes from Documentary &amp; UCCI Study</a:t>
            </a:r>
          </a:p>
        </p:txBody>
      </p:sp>
      <p:sp>
        <p:nvSpPr>
          <p:cNvPr id="12" name="Rectangle 11">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89094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DABD2A-8663-FF71-2A68-18C013935C4A}"/>
              </a:ext>
            </a:extLst>
          </p:cNvPr>
          <p:cNvSpPr>
            <a:spLocks noGrp="1"/>
          </p:cNvSpPr>
          <p:nvPr>
            <p:ph type="title"/>
          </p:nvPr>
        </p:nvSpPr>
        <p:spPr>
          <a:xfrm>
            <a:off x="237310" y="608965"/>
            <a:ext cx="6799216" cy="1411424"/>
          </a:xfrm>
        </p:spPr>
        <p:txBody>
          <a:bodyPr>
            <a:normAutofit/>
          </a:bodyPr>
          <a:lstStyle/>
          <a:p>
            <a:r>
              <a:rPr lang="en-US" sz="2800" b="1" dirty="0">
                <a:solidFill>
                  <a:srgbClr val="FFFFFF"/>
                </a:solidFill>
              </a:rPr>
              <a:t>Commission Improvement Considerations</a:t>
            </a:r>
          </a:p>
        </p:txBody>
      </p:sp>
      <p:sp>
        <p:nvSpPr>
          <p:cNvPr id="3" name="Content Placeholder 2">
            <a:extLst>
              <a:ext uri="{FF2B5EF4-FFF2-40B4-BE49-F238E27FC236}">
                <a16:creationId xmlns:a16="http://schemas.microsoft.com/office/drawing/2014/main" id="{4825BE8F-0A8F-83E1-58DC-200BAAE05283}"/>
              </a:ext>
            </a:extLst>
          </p:cNvPr>
          <p:cNvSpPr>
            <a:spLocks noGrp="1"/>
          </p:cNvSpPr>
          <p:nvPr>
            <p:ph idx="1"/>
          </p:nvPr>
        </p:nvSpPr>
        <p:spPr>
          <a:xfrm>
            <a:off x="838200" y="2219785"/>
            <a:ext cx="5675811" cy="3957178"/>
          </a:xfrm>
        </p:spPr>
        <p:txBody>
          <a:bodyPr>
            <a:noAutofit/>
          </a:bodyPr>
          <a:lstStyle/>
          <a:p>
            <a:pPr>
              <a:spcBef>
                <a:spcPts val="0"/>
              </a:spcBef>
              <a:spcAft>
                <a:spcPts val="1200"/>
              </a:spcAft>
            </a:pPr>
            <a:r>
              <a:rPr lang="en-US" sz="2400" dirty="0">
                <a:solidFill>
                  <a:srgbClr val="FFFFFF"/>
                </a:solidFill>
              </a:rPr>
              <a:t>ICOTS Improvements</a:t>
            </a:r>
          </a:p>
          <a:p>
            <a:pPr lvl="1">
              <a:spcBef>
                <a:spcPts val="0"/>
              </a:spcBef>
              <a:spcAft>
                <a:spcPts val="1200"/>
              </a:spcAft>
            </a:pPr>
            <a:r>
              <a:rPr lang="en-US" dirty="0">
                <a:solidFill>
                  <a:srgbClr val="FFFFFF"/>
                </a:solidFill>
              </a:rPr>
              <a:t>Look/usability</a:t>
            </a:r>
          </a:p>
          <a:p>
            <a:pPr lvl="1">
              <a:spcBef>
                <a:spcPts val="0"/>
              </a:spcBef>
              <a:spcAft>
                <a:spcPts val="1200"/>
              </a:spcAft>
            </a:pPr>
            <a:r>
              <a:rPr lang="en-US" dirty="0">
                <a:solidFill>
                  <a:srgbClr val="FFFFFF"/>
                </a:solidFill>
              </a:rPr>
              <a:t>Communication Tools</a:t>
            </a:r>
          </a:p>
          <a:p>
            <a:pPr>
              <a:spcBef>
                <a:spcPts val="0"/>
              </a:spcBef>
              <a:spcAft>
                <a:spcPts val="1200"/>
              </a:spcAft>
            </a:pPr>
            <a:r>
              <a:rPr lang="en-US" sz="2400" dirty="0">
                <a:solidFill>
                  <a:srgbClr val="FFFFFF"/>
                </a:solidFill>
              </a:rPr>
              <a:t>Risk Factors:  Analyze rules &amp; procedures to ensure alignment w/Evidence Based Practices. </a:t>
            </a:r>
          </a:p>
          <a:p>
            <a:pPr lvl="1">
              <a:spcBef>
                <a:spcPts val="0"/>
              </a:spcBef>
              <a:spcAft>
                <a:spcPts val="1200"/>
              </a:spcAft>
            </a:pPr>
            <a:r>
              <a:rPr lang="en-US" dirty="0">
                <a:solidFill>
                  <a:srgbClr val="FFFFFF"/>
                </a:solidFill>
              </a:rPr>
              <a:t>Eligibility for transfer</a:t>
            </a:r>
          </a:p>
          <a:p>
            <a:pPr lvl="1">
              <a:spcBef>
                <a:spcPts val="0"/>
              </a:spcBef>
              <a:spcAft>
                <a:spcPts val="1200"/>
              </a:spcAft>
            </a:pPr>
            <a:r>
              <a:rPr lang="en-US" dirty="0">
                <a:solidFill>
                  <a:srgbClr val="FFFFFF"/>
                </a:solidFill>
              </a:rPr>
              <a:t>Supervision expectations</a:t>
            </a:r>
          </a:p>
          <a:p>
            <a:pPr>
              <a:spcBef>
                <a:spcPts val="0"/>
              </a:spcBef>
              <a:spcAft>
                <a:spcPts val="1200"/>
              </a:spcAft>
            </a:pPr>
            <a:r>
              <a:rPr lang="en-US" sz="2400" dirty="0">
                <a:solidFill>
                  <a:srgbClr val="FFFFFF"/>
                </a:solidFill>
              </a:rPr>
              <a:t>Terminology Used</a:t>
            </a:r>
          </a:p>
          <a:p>
            <a:pPr lvl="1">
              <a:spcBef>
                <a:spcPts val="0"/>
              </a:spcBef>
              <a:spcAft>
                <a:spcPts val="1200"/>
              </a:spcAft>
            </a:pPr>
            <a:r>
              <a:rPr lang="en-US" dirty="0">
                <a:solidFill>
                  <a:srgbClr val="FFFFFF"/>
                </a:solidFill>
              </a:rPr>
              <a:t>Replacing the term ‘offender’</a:t>
            </a:r>
          </a:p>
        </p:txBody>
      </p:sp>
      <p:pic>
        <p:nvPicPr>
          <p:cNvPr id="8" name="Picture 7" descr="A yellow sign with black text&#10;&#10;Description automatically generated with medium confidence">
            <a:extLst>
              <a:ext uri="{FF2B5EF4-FFF2-40B4-BE49-F238E27FC236}">
                <a16:creationId xmlns:a16="http://schemas.microsoft.com/office/drawing/2014/main" id="{41B3134C-6ECA-A0EF-1F64-D795ADC9FE2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521" r="40441"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ustDataLst>
      <p:tags r:id="rId1"/>
    </p:custDataLst>
    <p:extLst>
      <p:ext uri="{BB962C8B-B14F-4D97-AF65-F5344CB8AC3E}">
        <p14:creationId xmlns:p14="http://schemas.microsoft.com/office/powerpoint/2010/main" val="276687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F7546-5B53-457F-BF1F-872AA9DC4568}"/>
              </a:ext>
            </a:extLst>
          </p:cNvPr>
          <p:cNvSpPr/>
          <p:nvPr/>
        </p:nvSpPr>
        <p:spPr>
          <a:xfrm>
            <a:off x="0" y="2032922"/>
            <a:ext cx="4760685" cy="2736398"/>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09575" y="2760900"/>
            <a:ext cx="3751796" cy="1336200"/>
          </a:xfrm>
        </p:spPr>
        <p:txBody>
          <a:bodyPr wrap="square" lIns="0" tIns="0" rIns="0" bIns="0" anchor="ctr">
            <a:spAutoFit/>
          </a:bodyPr>
          <a:lstStyle/>
          <a:p>
            <a:r>
              <a:rPr lang="en-US" sz="4800" dirty="0">
                <a:solidFill>
                  <a:schemeClr val="bg1"/>
                </a:solidFill>
              </a:rPr>
              <a:t>Presentation Objectives</a:t>
            </a:r>
          </a:p>
        </p:txBody>
      </p:sp>
      <p:sp>
        <p:nvSpPr>
          <p:cNvPr id="13" name="Content Placeholder 2">
            <a:extLst>
              <a:ext uri="{FF2B5EF4-FFF2-40B4-BE49-F238E27FC236}">
                <a16:creationId xmlns:a16="http://schemas.microsoft.com/office/drawing/2014/main" id="{38EAB450-4F3F-492D-9E02-777E3AE49528}"/>
              </a:ext>
            </a:extLst>
          </p:cNvPr>
          <p:cNvSpPr txBox="1">
            <a:spLocks/>
          </p:cNvSpPr>
          <p:nvPr/>
        </p:nvSpPr>
        <p:spPr>
          <a:xfrm>
            <a:off x="5082988" y="1423917"/>
            <a:ext cx="6490863" cy="5539978"/>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4000" dirty="0">
                <a:solidFill>
                  <a:srgbClr val="102747"/>
                </a:solidFill>
              </a:rPr>
              <a:t>Today you will learn about:</a:t>
            </a:r>
          </a:p>
          <a:p>
            <a:pPr>
              <a:lnSpc>
                <a:spcPct val="100000"/>
              </a:lnSpc>
              <a:spcBef>
                <a:spcPts val="0"/>
              </a:spcBef>
              <a:spcAft>
                <a:spcPts val="600"/>
              </a:spcAft>
            </a:pPr>
            <a:endParaRPr lang="en-US" dirty="0"/>
          </a:p>
          <a:p>
            <a:pPr>
              <a:lnSpc>
                <a:spcPct val="100000"/>
              </a:lnSpc>
              <a:spcBef>
                <a:spcPts val="0"/>
              </a:spcBef>
              <a:spcAft>
                <a:spcPts val="600"/>
              </a:spcAft>
            </a:pPr>
            <a:r>
              <a:rPr lang="en-US" dirty="0"/>
              <a:t>Overview of the Compact Transfer Process</a:t>
            </a:r>
          </a:p>
          <a:p>
            <a:pPr>
              <a:lnSpc>
                <a:spcPct val="100000"/>
              </a:lnSpc>
              <a:spcBef>
                <a:spcPts val="0"/>
              </a:spcBef>
              <a:spcAft>
                <a:spcPts val="600"/>
              </a:spcAft>
            </a:pPr>
            <a:r>
              <a:rPr lang="en-US" dirty="0"/>
              <a:t>Supervision Expectations</a:t>
            </a:r>
          </a:p>
          <a:p>
            <a:pPr>
              <a:lnSpc>
                <a:spcPct val="100000"/>
              </a:lnSpc>
              <a:spcBef>
                <a:spcPts val="0"/>
              </a:spcBef>
              <a:spcAft>
                <a:spcPts val="600"/>
              </a:spcAft>
            </a:pPr>
            <a:r>
              <a:rPr lang="en-US" dirty="0"/>
              <a:t>New ideas for supervision/transfer</a:t>
            </a:r>
          </a:p>
          <a:p>
            <a:pPr>
              <a:lnSpc>
                <a:spcPct val="100000"/>
              </a:lnSpc>
              <a:spcBef>
                <a:spcPts val="0"/>
              </a:spcBef>
              <a:spcAft>
                <a:spcPts val="600"/>
              </a:spcAft>
            </a:pPr>
            <a:r>
              <a:rPr lang="en-US" dirty="0"/>
              <a:t>Strategies for Addressing Non-Compliant Behavior vs. Retaking</a:t>
            </a:r>
          </a:p>
          <a:p>
            <a:pPr>
              <a:lnSpc>
                <a:spcPct val="100000"/>
              </a:lnSpc>
              <a:spcBef>
                <a:spcPts val="0"/>
              </a:spcBef>
              <a:spcAft>
                <a:spcPts val="600"/>
              </a:spcAft>
            </a:pPr>
            <a:endParaRPr lang="en-US" dirty="0"/>
          </a:p>
          <a:p>
            <a:pPr>
              <a:lnSpc>
                <a:spcPct val="100000"/>
              </a:lnSpc>
              <a:spcBef>
                <a:spcPts val="0"/>
              </a:spcBef>
              <a:spcAft>
                <a:spcPts val="600"/>
              </a:spcAft>
            </a:pPr>
            <a:endParaRPr lang="en-US" dirty="0"/>
          </a:p>
          <a:p>
            <a:pPr>
              <a:lnSpc>
                <a:spcPct val="100000"/>
              </a:lnSpc>
              <a:spcBef>
                <a:spcPts val="0"/>
              </a:spcBef>
              <a:spcAft>
                <a:spcPts val="600"/>
              </a:spcAft>
            </a:pPr>
            <a:endParaRPr lang="en-US" dirty="0"/>
          </a:p>
          <a:p>
            <a:pPr>
              <a:lnSpc>
                <a:spcPct val="100000"/>
              </a:lnSpc>
              <a:spcBef>
                <a:spcPts val="0"/>
              </a:spcBef>
              <a:spcAft>
                <a:spcPts val="600"/>
              </a:spcAft>
            </a:pPr>
            <a:endParaRPr lang="en-US" dirty="0"/>
          </a:p>
        </p:txBody>
      </p:sp>
    </p:spTree>
    <p:custDataLst>
      <p:tags r:id="rId1"/>
    </p:custDataLst>
    <p:extLst>
      <p:ext uri="{BB962C8B-B14F-4D97-AF65-F5344CB8AC3E}">
        <p14:creationId xmlns:p14="http://schemas.microsoft.com/office/powerpoint/2010/main" val="33642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6C2A9-0DDF-15D4-0FE0-3DB1E89BD388}"/>
              </a:ext>
            </a:extLst>
          </p:cNvPr>
          <p:cNvSpPr>
            <a:spLocks noGrp="1"/>
          </p:cNvSpPr>
          <p:nvPr>
            <p:ph type="title"/>
          </p:nvPr>
        </p:nvSpPr>
        <p:spPr>
          <a:xfrm>
            <a:off x="212460" y="185017"/>
            <a:ext cx="6635930" cy="1325563"/>
          </a:xfrm>
        </p:spPr>
        <p:txBody>
          <a:bodyPr>
            <a:noAutofit/>
          </a:bodyPr>
          <a:lstStyle/>
          <a:p>
            <a:r>
              <a:rPr lang="en-US" sz="2800" b="1" dirty="0"/>
              <a:t>Compact Office/State Improvement Considerations</a:t>
            </a:r>
          </a:p>
        </p:txBody>
      </p:sp>
      <p:sp>
        <p:nvSpPr>
          <p:cNvPr id="3" name="Content Placeholder 2">
            <a:extLst>
              <a:ext uri="{FF2B5EF4-FFF2-40B4-BE49-F238E27FC236}">
                <a16:creationId xmlns:a16="http://schemas.microsoft.com/office/drawing/2014/main" id="{1EEDC4E4-E9F9-B225-838E-A24F875C67BC}"/>
              </a:ext>
            </a:extLst>
          </p:cNvPr>
          <p:cNvSpPr>
            <a:spLocks noGrp="1"/>
          </p:cNvSpPr>
          <p:nvPr>
            <p:ph idx="1"/>
          </p:nvPr>
        </p:nvSpPr>
        <p:spPr>
          <a:xfrm>
            <a:off x="96620" y="1510580"/>
            <a:ext cx="6867609" cy="3392346"/>
          </a:xfrm>
        </p:spPr>
        <p:txBody>
          <a:bodyPr anchor="t">
            <a:noAutofit/>
          </a:bodyPr>
          <a:lstStyle/>
          <a:p>
            <a:r>
              <a:rPr lang="en-US" sz="2400" dirty="0"/>
              <a:t>Improve Communication</a:t>
            </a:r>
          </a:p>
          <a:p>
            <a:pPr lvl="1"/>
            <a:r>
              <a:rPr lang="en-US" dirty="0"/>
              <a:t>Improve quality &amp; quantity w/ both Internal &amp; External Agencies</a:t>
            </a:r>
          </a:p>
          <a:p>
            <a:r>
              <a:rPr lang="en-US" sz="2400" dirty="0"/>
              <a:t>Enhance stakeholder involvement</a:t>
            </a:r>
          </a:p>
          <a:p>
            <a:pPr lvl="1"/>
            <a:r>
              <a:rPr lang="en-US" dirty="0"/>
              <a:t>Courts/Release agencies</a:t>
            </a:r>
          </a:p>
          <a:p>
            <a:pPr lvl="1"/>
            <a:r>
              <a:rPr lang="en-US" dirty="0"/>
              <a:t>Supervising agencies</a:t>
            </a:r>
          </a:p>
          <a:p>
            <a:pPr lvl="1"/>
            <a:r>
              <a:rPr lang="en-US" dirty="0"/>
              <a:t>Victims</a:t>
            </a:r>
          </a:p>
          <a:p>
            <a:pPr lvl="1"/>
            <a:r>
              <a:rPr lang="en-US" dirty="0"/>
              <a:t>Extradition teams/jails</a:t>
            </a:r>
          </a:p>
          <a:p>
            <a:r>
              <a:rPr lang="en-US" sz="2400" dirty="0"/>
              <a:t>Highlight Core Correctional Practices in ISC Training</a:t>
            </a:r>
          </a:p>
          <a:p>
            <a:pPr lvl="1"/>
            <a:r>
              <a:rPr lang="en-US" dirty="0"/>
              <a:t>Effective reinforcement,</a:t>
            </a:r>
          </a:p>
          <a:p>
            <a:pPr lvl="1"/>
            <a:r>
              <a:rPr lang="en-US" dirty="0"/>
              <a:t>Effective disapproval, and</a:t>
            </a:r>
          </a:p>
          <a:p>
            <a:pPr lvl="1"/>
            <a:r>
              <a:rPr lang="en-US" dirty="0"/>
              <a:t>Effective use of authority</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E9E07CD-1496-8233-9A59-FE1B1236259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255" r="1438"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ustDataLst>
      <p:tags r:id="rId1"/>
    </p:custDataLst>
    <p:extLst>
      <p:ext uri="{BB962C8B-B14F-4D97-AF65-F5344CB8AC3E}">
        <p14:creationId xmlns:p14="http://schemas.microsoft.com/office/powerpoint/2010/main" val="153196462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C5B4B7-4651-BF95-4685-1609CC10958E}"/>
              </a:ext>
            </a:extLst>
          </p:cNvPr>
          <p:cNvSpPr>
            <a:spLocks noGrp="1"/>
          </p:cNvSpPr>
          <p:nvPr>
            <p:ph type="title"/>
          </p:nvPr>
        </p:nvSpPr>
        <p:spPr>
          <a:xfrm>
            <a:off x="841248" y="528610"/>
            <a:ext cx="4887685" cy="1777419"/>
          </a:xfrm>
        </p:spPr>
        <p:txBody>
          <a:bodyPr anchor="b">
            <a:normAutofit/>
          </a:bodyPr>
          <a:lstStyle/>
          <a:p>
            <a:r>
              <a:rPr lang="en-US" sz="4000" b="1" dirty="0"/>
              <a:t>Field Improvement Considerations</a:t>
            </a:r>
          </a:p>
        </p:txBody>
      </p:sp>
      <p:sp>
        <p:nvSpPr>
          <p:cNvPr id="3" name="Content Placeholder 2">
            <a:extLst>
              <a:ext uri="{FF2B5EF4-FFF2-40B4-BE49-F238E27FC236}">
                <a16:creationId xmlns:a16="http://schemas.microsoft.com/office/drawing/2014/main" id="{613B5BDD-3552-C227-7355-FE8E4F572E39}"/>
              </a:ext>
            </a:extLst>
          </p:cNvPr>
          <p:cNvSpPr>
            <a:spLocks noGrp="1"/>
          </p:cNvSpPr>
          <p:nvPr>
            <p:ph idx="1"/>
          </p:nvPr>
        </p:nvSpPr>
        <p:spPr>
          <a:xfrm>
            <a:off x="339648" y="2412273"/>
            <a:ext cx="5898945" cy="4023361"/>
          </a:xfrm>
        </p:spPr>
        <p:txBody>
          <a:bodyPr anchor="t">
            <a:normAutofit/>
          </a:bodyPr>
          <a:lstStyle/>
          <a:p>
            <a:r>
              <a:rPr lang="en-US" sz="2400" dirty="0"/>
              <a:t>Enhance communication &amp; correspondence </a:t>
            </a:r>
          </a:p>
          <a:p>
            <a:pPr lvl="1"/>
            <a:r>
              <a:rPr lang="en-US" dirty="0"/>
              <a:t>When using ICOTS</a:t>
            </a:r>
          </a:p>
          <a:p>
            <a:pPr lvl="1"/>
            <a:r>
              <a:rPr lang="en-US" dirty="0"/>
              <a:t>With stakeholders involved in compact cases</a:t>
            </a:r>
          </a:p>
          <a:p>
            <a:pPr lvl="1"/>
            <a:r>
              <a:rPr lang="en-US" dirty="0"/>
              <a:t>With transferees and sponsors, particularly during the transfer process</a:t>
            </a:r>
          </a:p>
          <a:p>
            <a:r>
              <a:rPr lang="en-US" sz="2400" dirty="0"/>
              <a:t>Improve documentation</a:t>
            </a:r>
          </a:p>
          <a:p>
            <a:r>
              <a:rPr lang="en-US" sz="2400" dirty="0"/>
              <a:t>Learn how transferee’s needs are identified</a:t>
            </a:r>
          </a:p>
          <a:p>
            <a:r>
              <a:rPr lang="en-US" sz="2400" dirty="0"/>
              <a:t>Promote supervision success</a:t>
            </a:r>
          </a:p>
          <a:p>
            <a:endParaRPr lang="en-US" sz="1900" dirty="0"/>
          </a:p>
          <a:p>
            <a:endParaRPr lang="en-US" sz="1900" dirty="0"/>
          </a:p>
        </p:txBody>
      </p:sp>
      <p:cxnSp>
        <p:nvCxnSpPr>
          <p:cNvPr id="14" name="Straight Connector 11">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mat&#10;&#10;Description automatically generated">
            <a:extLst>
              <a:ext uri="{FF2B5EF4-FFF2-40B4-BE49-F238E27FC236}">
                <a16:creationId xmlns:a16="http://schemas.microsoft.com/office/drawing/2014/main" id="{73719AE7-C32A-9D90-B7C3-D9B4960C2A9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279" r="30070" b="-1"/>
          <a:stretch/>
        </p:blipFill>
        <p:spPr>
          <a:xfrm>
            <a:off x="6749145" y="573678"/>
            <a:ext cx="5103206" cy="5710645"/>
          </a:xfrm>
          <a:prstGeom prst="rect">
            <a:avLst/>
          </a:prstGeom>
        </p:spPr>
      </p:pic>
    </p:spTree>
    <p:custDataLst>
      <p:tags r:id="rId1"/>
    </p:custDataLst>
    <p:extLst>
      <p:ext uri="{BB962C8B-B14F-4D97-AF65-F5344CB8AC3E}">
        <p14:creationId xmlns:p14="http://schemas.microsoft.com/office/powerpoint/2010/main" val="360180068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FB95E9-2DAC-48FC-A23F-5BDBAF5EE5EA}"/>
              </a:ext>
            </a:extLst>
          </p:cNvPr>
          <p:cNvSpPr>
            <a:spLocks noGrp="1"/>
          </p:cNvSpPr>
          <p:nvPr>
            <p:ph type="title"/>
          </p:nvPr>
        </p:nvSpPr>
        <p:spPr/>
        <p:txBody>
          <a:bodyPr/>
          <a:lstStyle/>
          <a:p>
            <a:r>
              <a:rPr lang="en-US" dirty="0"/>
              <a:t>State Initiative Examples</a:t>
            </a:r>
          </a:p>
        </p:txBody>
      </p:sp>
      <p:sp>
        <p:nvSpPr>
          <p:cNvPr id="5" name="Text Placeholder 4">
            <a:extLst>
              <a:ext uri="{FF2B5EF4-FFF2-40B4-BE49-F238E27FC236}">
                <a16:creationId xmlns:a16="http://schemas.microsoft.com/office/drawing/2014/main" id="{B871D889-5BD7-490C-90D7-3A8DA413C391}"/>
              </a:ext>
            </a:extLst>
          </p:cNvPr>
          <p:cNvSpPr>
            <a:spLocks noGrp="1"/>
          </p:cNvSpPr>
          <p:nvPr>
            <p:ph type="body" idx="1"/>
          </p:nvPr>
        </p:nvSpPr>
        <p:spPr/>
        <p:txBody>
          <a:bodyPr/>
          <a:lstStyle/>
          <a:p>
            <a:r>
              <a:rPr lang="en-US" i="1" dirty="0"/>
              <a:t>Promoting Successful Supervision</a:t>
            </a:r>
          </a:p>
        </p:txBody>
      </p:sp>
    </p:spTree>
    <p:custDataLst>
      <p:tags r:id="rId1"/>
    </p:custDataLst>
    <p:extLst>
      <p:ext uri="{BB962C8B-B14F-4D97-AF65-F5344CB8AC3E}">
        <p14:creationId xmlns:p14="http://schemas.microsoft.com/office/powerpoint/2010/main" val="2475654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DD081F-81B2-4DAF-B81A-01070A0AC9C3}"/>
              </a:ext>
            </a:extLst>
          </p:cNvPr>
          <p:cNvSpPr/>
          <p:nvPr/>
        </p:nvSpPr>
        <p:spPr>
          <a:xfrm>
            <a:off x="0" y="0"/>
            <a:ext cx="6178732"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874629"/>
            <a:ext cx="4605201" cy="498598"/>
          </a:xfrm>
        </p:spPr>
        <p:txBody>
          <a:bodyPr wrap="square" lIns="0" tIns="0" rIns="0" bIns="0" anchor="ctr">
            <a:spAutoFit/>
          </a:bodyPr>
          <a:lstStyle/>
          <a:p>
            <a:pPr algn="ctr"/>
            <a:r>
              <a:rPr lang="en-US" sz="3600" dirty="0">
                <a:solidFill>
                  <a:schemeClr val="bg1"/>
                </a:solidFill>
              </a:rPr>
              <a:t>Minnesota</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238125" y="1249607"/>
            <a:ext cx="5702482" cy="4358776"/>
          </a:xfrm>
        </p:spPr>
        <p:txBody>
          <a:bodyPr lIns="0" tIns="0" rIns="0" bIns="0" anchor="t">
            <a:noAutofit/>
          </a:bodyPr>
          <a:lstStyle/>
          <a:p>
            <a:pPr>
              <a:lnSpc>
                <a:spcPct val="100000"/>
              </a:lnSpc>
              <a:spcBef>
                <a:spcPts val="0"/>
              </a:spcBef>
              <a:spcAft>
                <a:spcPts val="1200"/>
              </a:spcAft>
              <a:buClr>
                <a:schemeClr val="bg1"/>
              </a:buClr>
            </a:pPr>
            <a:endParaRPr lang="en-US" sz="2400" dirty="0">
              <a:solidFill>
                <a:schemeClr val="bg1"/>
              </a:solidFill>
            </a:endParaRPr>
          </a:p>
          <a:p>
            <a:pPr>
              <a:lnSpc>
                <a:spcPct val="100000"/>
              </a:lnSpc>
              <a:spcBef>
                <a:spcPts val="0"/>
              </a:spcBef>
              <a:spcAft>
                <a:spcPts val="1200"/>
              </a:spcAft>
              <a:buClr>
                <a:schemeClr val="bg1"/>
              </a:buClr>
            </a:pPr>
            <a:r>
              <a:rPr lang="en-US" dirty="0">
                <a:solidFill>
                  <a:schemeClr val="bg1"/>
                </a:solidFill>
              </a:rPr>
              <a:t>Hearing &amp; Release Unit using standardized Prehearing Worksheet (risk based)</a:t>
            </a:r>
          </a:p>
          <a:p>
            <a:pPr lvl="1">
              <a:lnSpc>
                <a:spcPct val="100000"/>
              </a:lnSpc>
              <a:spcBef>
                <a:spcPts val="0"/>
              </a:spcBef>
              <a:spcAft>
                <a:spcPts val="1200"/>
              </a:spcAft>
              <a:buClr>
                <a:schemeClr val="bg1"/>
              </a:buClr>
            </a:pPr>
            <a:r>
              <a:rPr lang="en-US" dirty="0">
                <a:solidFill>
                  <a:schemeClr val="bg1"/>
                </a:solidFill>
              </a:rPr>
              <a:t>For incoming cases: Apply worksheet to compact cases to determine whether to resume supervision or pursue retaking</a:t>
            </a:r>
          </a:p>
          <a:p>
            <a:pPr lvl="1">
              <a:lnSpc>
                <a:spcPct val="100000"/>
              </a:lnSpc>
              <a:spcBef>
                <a:spcPts val="0"/>
              </a:spcBef>
              <a:spcAft>
                <a:spcPts val="1200"/>
              </a:spcAft>
              <a:buClr>
                <a:schemeClr val="bg1"/>
              </a:buClr>
            </a:pPr>
            <a:r>
              <a:rPr lang="en-US" dirty="0">
                <a:solidFill>
                  <a:schemeClr val="bg1"/>
                </a:solidFill>
              </a:rPr>
              <a:t>For outgoing cases:  When violation does not meet criteria for a revocation hearing, MN communicates with the receiving state to avoid retaking when no chance of return to institution is known</a:t>
            </a:r>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23</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280338" y="6457950"/>
            <a:ext cx="59337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FD908F-7DBA-4437-9681-9B15B002034C}"/>
              </a:ext>
            </a:extLst>
          </p:cNvPr>
          <p:cNvCxnSpPr>
            <a:cxnSpLocks/>
          </p:cNvCxnSpPr>
          <p:nvPr/>
        </p:nvCxnSpPr>
        <p:spPr>
          <a:xfrm>
            <a:off x="550215" y="1624995"/>
            <a:ext cx="41730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F56E55D-DE5A-42DB-8E7D-9D3D065FC69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6415275" y="1582795"/>
            <a:ext cx="5538600" cy="3692401"/>
          </a:xfrm>
          <a:prstGeom prst="rect">
            <a:avLst/>
          </a:prstGeom>
        </p:spPr>
      </p:pic>
    </p:spTree>
    <p:custDataLst>
      <p:tags r:id="rId1"/>
    </p:custDataLst>
    <p:extLst>
      <p:ext uri="{BB962C8B-B14F-4D97-AF65-F5344CB8AC3E}">
        <p14:creationId xmlns:p14="http://schemas.microsoft.com/office/powerpoint/2010/main" val="4204469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DD081F-81B2-4DAF-B81A-01070A0AC9C3}"/>
              </a:ext>
            </a:extLst>
          </p:cNvPr>
          <p:cNvSpPr/>
          <p:nvPr/>
        </p:nvSpPr>
        <p:spPr>
          <a:xfrm>
            <a:off x="0" y="0"/>
            <a:ext cx="6178732"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874629"/>
            <a:ext cx="4605201" cy="498598"/>
          </a:xfrm>
        </p:spPr>
        <p:txBody>
          <a:bodyPr wrap="square" lIns="0" tIns="0" rIns="0" bIns="0" anchor="ctr">
            <a:spAutoFit/>
          </a:bodyPr>
          <a:lstStyle/>
          <a:p>
            <a:pPr algn="ctr"/>
            <a:r>
              <a:rPr lang="en-US" sz="3600" dirty="0">
                <a:solidFill>
                  <a:schemeClr val="bg1"/>
                </a:solidFill>
              </a:rPr>
              <a:t>Nebraska</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238125" y="1373227"/>
            <a:ext cx="5702482" cy="4358776"/>
          </a:xfrm>
        </p:spPr>
        <p:txBody>
          <a:bodyPr lIns="0" tIns="0" rIns="0" bIns="0" anchor="t">
            <a:noAutofit/>
          </a:bodyPr>
          <a:lstStyle/>
          <a:p>
            <a:pPr>
              <a:lnSpc>
                <a:spcPct val="100000"/>
              </a:lnSpc>
              <a:spcBef>
                <a:spcPts val="0"/>
              </a:spcBef>
              <a:spcAft>
                <a:spcPts val="1200"/>
              </a:spcAft>
              <a:buClr>
                <a:schemeClr val="bg1"/>
              </a:buClr>
            </a:pPr>
            <a:endParaRPr lang="en-US" sz="2400" dirty="0">
              <a:solidFill>
                <a:schemeClr val="bg1"/>
              </a:solidFill>
            </a:endParaRPr>
          </a:p>
          <a:p>
            <a:pPr>
              <a:lnSpc>
                <a:spcPct val="100000"/>
              </a:lnSpc>
              <a:spcBef>
                <a:spcPts val="0"/>
              </a:spcBef>
              <a:spcAft>
                <a:spcPts val="1200"/>
              </a:spcAft>
              <a:buClr>
                <a:schemeClr val="bg1"/>
              </a:buClr>
            </a:pPr>
            <a:r>
              <a:rPr lang="en-US" dirty="0">
                <a:solidFill>
                  <a:schemeClr val="bg1"/>
                </a:solidFill>
              </a:rPr>
              <a:t>Parole Board Member on NE’s State Council</a:t>
            </a:r>
          </a:p>
          <a:p>
            <a:pPr lvl="1">
              <a:lnSpc>
                <a:spcPct val="100000"/>
              </a:lnSpc>
              <a:spcBef>
                <a:spcPts val="0"/>
              </a:spcBef>
              <a:spcAft>
                <a:spcPts val="1200"/>
              </a:spcAft>
              <a:buClr>
                <a:schemeClr val="bg1"/>
              </a:buClr>
            </a:pPr>
            <a:r>
              <a:rPr lang="en-US" dirty="0">
                <a:solidFill>
                  <a:schemeClr val="bg1"/>
                </a:solidFill>
              </a:rPr>
              <a:t>Promotes NE’s Authority over out of state cases in its Behavioral Management System</a:t>
            </a:r>
          </a:p>
          <a:p>
            <a:pPr lvl="1">
              <a:lnSpc>
                <a:spcPct val="100000"/>
              </a:lnSpc>
              <a:spcBef>
                <a:spcPts val="0"/>
              </a:spcBef>
              <a:spcAft>
                <a:spcPts val="1200"/>
              </a:spcAft>
              <a:buClr>
                <a:schemeClr val="bg1"/>
              </a:buClr>
            </a:pPr>
            <a:r>
              <a:rPr lang="en-US" dirty="0">
                <a:solidFill>
                  <a:schemeClr val="bg1"/>
                </a:solidFill>
              </a:rPr>
              <a:t>Ensures NE exhausts/documents ALL efforts to bring offenders into compliance before requiring retake by sending state</a:t>
            </a:r>
          </a:p>
          <a:p>
            <a:pPr lvl="2">
              <a:lnSpc>
                <a:spcPct val="100000"/>
              </a:lnSpc>
              <a:spcBef>
                <a:spcPts val="0"/>
              </a:spcBef>
              <a:spcAft>
                <a:spcPts val="1200"/>
              </a:spcAft>
              <a:buClr>
                <a:schemeClr val="bg1"/>
              </a:buClr>
            </a:pPr>
            <a:r>
              <a:rPr lang="en-US" dirty="0">
                <a:solidFill>
                  <a:schemeClr val="bg1"/>
                </a:solidFill>
              </a:rPr>
              <a:t>Including Board of Parole imposed custodial sanctions (up to 60 days) &amp; other revocation alternatives</a:t>
            </a:r>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24</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280338" y="6457950"/>
            <a:ext cx="59337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FD908F-7DBA-4437-9681-9B15B002034C}"/>
              </a:ext>
            </a:extLst>
          </p:cNvPr>
          <p:cNvCxnSpPr>
            <a:cxnSpLocks/>
          </p:cNvCxnSpPr>
          <p:nvPr/>
        </p:nvCxnSpPr>
        <p:spPr>
          <a:xfrm>
            <a:off x="550215" y="1624995"/>
            <a:ext cx="41730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F56E55D-DE5A-42DB-8E7D-9D3D065FC69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7198931" y="2038752"/>
            <a:ext cx="4535869" cy="2780487"/>
          </a:xfrm>
          <a:prstGeom prst="rect">
            <a:avLst/>
          </a:prstGeom>
        </p:spPr>
      </p:pic>
    </p:spTree>
    <p:custDataLst>
      <p:tags r:id="rId1"/>
    </p:custDataLst>
    <p:extLst>
      <p:ext uri="{BB962C8B-B14F-4D97-AF65-F5344CB8AC3E}">
        <p14:creationId xmlns:p14="http://schemas.microsoft.com/office/powerpoint/2010/main" val="2665280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DD081F-81B2-4DAF-B81A-01070A0AC9C3}"/>
              </a:ext>
            </a:extLst>
          </p:cNvPr>
          <p:cNvSpPr/>
          <p:nvPr/>
        </p:nvSpPr>
        <p:spPr>
          <a:xfrm>
            <a:off x="0" y="0"/>
            <a:ext cx="6178732"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874629"/>
            <a:ext cx="4605201" cy="498598"/>
          </a:xfrm>
        </p:spPr>
        <p:txBody>
          <a:bodyPr wrap="square" lIns="0" tIns="0" rIns="0" bIns="0" anchor="ctr">
            <a:spAutoFit/>
          </a:bodyPr>
          <a:lstStyle/>
          <a:p>
            <a:pPr algn="ctr"/>
            <a:r>
              <a:rPr lang="en-US" sz="3600" dirty="0">
                <a:solidFill>
                  <a:schemeClr val="bg1"/>
                </a:solidFill>
              </a:rPr>
              <a:t>South Dakota</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476250" y="1451429"/>
            <a:ext cx="5527386" cy="4532342"/>
          </a:xfrm>
        </p:spPr>
        <p:txBody>
          <a:bodyPr lIns="0" tIns="0" rIns="0" bIns="0" anchor="t">
            <a:noAutofit/>
          </a:bodyPr>
          <a:lstStyle/>
          <a:p>
            <a:pPr>
              <a:lnSpc>
                <a:spcPct val="100000"/>
              </a:lnSpc>
              <a:spcBef>
                <a:spcPts val="0"/>
              </a:spcBef>
              <a:spcAft>
                <a:spcPts val="1200"/>
              </a:spcAft>
              <a:buClr>
                <a:schemeClr val="bg1"/>
              </a:buClr>
            </a:pPr>
            <a:endParaRPr lang="en-US" sz="2400" dirty="0">
              <a:solidFill>
                <a:schemeClr val="bg1"/>
              </a:solidFill>
            </a:endParaRPr>
          </a:p>
          <a:p>
            <a:pPr>
              <a:lnSpc>
                <a:spcPct val="100000"/>
              </a:lnSpc>
              <a:spcBef>
                <a:spcPts val="0"/>
              </a:spcBef>
              <a:spcAft>
                <a:spcPts val="1200"/>
              </a:spcAft>
              <a:buClr>
                <a:schemeClr val="bg1"/>
              </a:buClr>
            </a:pPr>
            <a:r>
              <a:rPr lang="en-US" dirty="0">
                <a:solidFill>
                  <a:schemeClr val="bg1"/>
                </a:solidFill>
              </a:rPr>
              <a:t>Parole case staffing committee reviews revocation recommendations for BOTH instate and compact cases</a:t>
            </a:r>
          </a:p>
          <a:p>
            <a:pPr lvl="1">
              <a:lnSpc>
                <a:spcPct val="100000"/>
              </a:lnSpc>
              <a:spcBef>
                <a:spcPts val="0"/>
              </a:spcBef>
              <a:spcAft>
                <a:spcPts val="1200"/>
              </a:spcAft>
              <a:buClr>
                <a:schemeClr val="bg1"/>
              </a:buClr>
            </a:pPr>
            <a:r>
              <a:rPr lang="en-US" sz="2800" dirty="0">
                <a:solidFill>
                  <a:schemeClr val="bg1"/>
                </a:solidFill>
              </a:rPr>
              <a:t>Ensures consistency and compliance w/ ICAOS Rules</a:t>
            </a:r>
          </a:p>
          <a:p>
            <a:pPr lvl="1">
              <a:lnSpc>
                <a:spcPct val="100000"/>
              </a:lnSpc>
              <a:spcBef>
                <a:spcPts val="0"/>
              </a:spcBef>
              <a:spcAft>
                <a:spcPts val="1200"/>
              </a:spcAft>
              <a:buClr>
                <a:schemeClr val="bg1"/>
              </a:buClr>
            </a:pPr>
            <a:r>
              <a:rPr lang="en-US" sz="2800" dirty="0">
                <a:solidFill>
                  <a:schemeClr val="bg1"/>
                </a:solidFill>
              </a:rPr>
              <a:t>Technical violations rarely result in revocation in SD, so retaking is rarely initiated for interstate cases supervised in SD</a:t>
            </a:r>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25</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280338" y="6457950"/>
            <a:ext cx="59337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FD908F-7DBA-4437-9681-9B15B002034C}"/>
              </a:ext>
            </a:extLst>
          </p:cNvPr>
          <p:cNvCxnSpPr>
            <a:cxnSpLocks/>
          </p:cNvCxnSpPr>
          <p:nvPr/>
        </p:nvCxnSpPr>
        <p:spPr>
          <a:xfrm>
            <a:off x="550215" y="1624995"/>
            <a:ext cx="41730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AA774-F520-45D0-AF43-6D0D529B01C8}"/>
              </a:ext>
            </a:extLst>
          </p:cNvPr>
          <p:cNvCxnSpPr>
            <a:cxnSpLocks/>
          </p:cNvCxnSpPr>
          <p:nvPr/>
        </p:nvCxnSpPr>
        <p:spPr>
          <a:xfrm>
            <a:off x="4723238" y="6457950"/>
            <a:ext cx="557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Mt Rushmore National Memorial">
            <a:extLst>
              <a:ext uri="{FF2B5EF4-FFF2-40B4-BE49-F238E27FC236}">
                <a16:creationId xmlns:a16="http://schemas.microsoft.com/office/drawing/2014/main" id="{0F56E55D-DE5A-42DB-8E7D-9D3D065FC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471" y="1780305"/>
            <a:ext cx="4947279" cy="3297381"/>
          </a:xfrm>
          <a:prstGeom prst="rect">
            <a:avLst/>
          </a:prstGeom>
        </p:spPr>
      </p:pic>
    </p:spTree>
    <p:custDataLst>
      <p:tags r:id="rId1"/>
    </p:custDataLst>
    <p:extLst>
      <p:ext uri="{BB962C8B-B14F-4D97-AF65-F5344CB8AC3E}">
        <p14:creationId xmlns:p14="http://schemas.microsoft.com/office/powerpoint/2010/main" val="1255753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DD081F-81B2-4DAF-B81A-01070A0AC9C3}"/>
              </a:ext>
            </a:extLst>
          </p:cNvPr>
          <p:cNvSpPr/>
          <p:nvPr/>
        </p:nvSpPr>
        <p:spPr>
          <a:xfrm>
            <a:off x="0" y="0"/>
            <a:ext cx="6178732"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874629"/>
            <a:ext cx="4605201" cy="498598"/>
          </a:xfrm>
        </p:spPr>
        <p:txBody>
          <a:bodyPr wrap="square" lIns="0" tIns="0" rIns="0" bIns="0" anchor="ctr">
            <a:spAutoFit/>
          </a:bodyPr>
          <a:lstStyle/>
          <a:p>
            <a:pPr algn="ctr"/>
            <a:r>
              <a:rPr lang="en-US" sz="3600" dirty="0">
                <a:solidFill>
                  <a:schemeClr val="bg1"/>
                </a:solidFill>
              </a:rPr>
              <a:t>Missouri</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476250" y="1451429"/>
            <a:ext cx="5527386" cy="4532342"/>
          </a:xfrm>
        </p:spPr>
        <p:txBody>
          <a:bodyPr lIns="0" tIns="0" rIns="0" bIns="0" anchor="t">
            <a:noAutofit/>
          </a:bodyPr>
          <a:lstStyle/>
          <a:p>
            <a:pPr>
              <a:lnSpc>
                <a:spcPct val="100000"/>
              </a:lnSpc>
              <a:spcBef>
                <a:spcPts val="0"/>
              </a:spcBef>
              <a:spcAft>
                <a:spcPts val="1200"/>
              </a:spcAft>
              <a:buClr>
                <a:schemeClr val="bg1"/>
              </a:buClr>
            </a:pPr>
            <a:endParaRPr lang="en-US" sz="2400" dirty="0">
              <a:solidFill>
                <a:schemeClr val="bg1"/>
              </a:solidFill>
            </a:endParaRPr>
          </a:p>
          <a:p>
            <a:pPr>
              <a:lnSpc>
                <a:spcPct val="100000"/>
              </a:lnSpc>
              <a:spcBef>
                <a:spcPts val="0"/>
              </a:spcBef>
              <a:spcAft>
                <a:spcPts val="1200"/>
              </a:spcAft>
              <a:buClr>
                <a:schemeClr val="bg1"/>
              </a:buClr>
            </a:pPr>
            <a:r>
              <a:rPr lang="en-US" dirty="0">
                <a:solidFill>
                  <a:schemeClr val="bg1"/>
                </a:solidFill>
              </a:rPr>
              <a:t>Lead parole analyst works closely with interstate office</a:t>
            </a:r>
          </a:p>
          <a:p>
            <a:pPr lvl="1">
              <a:lnSpc>
                <a:spcPct val="100000"/>
              </a:lnSpc>
              <a:spcBef>
                <a:spcPts val="0"/>
              </a:spcBef>
              <a:spcAft>
                <a:spcPts val="1200"/>
              </a:spcAft>
              <a:buClr>
                <a:schemeClr val="bg1"/>
              </a:buClr>
            </a:pPr>
            <a:r>
              <a:rPr lang="en-US" sz="2800" dirty="0">
                <a:solidFill>
                  <a:schemeClr val="bg1"/>
                </a:solidFill>
              </a:rPr>
              <a:t>Familiar w/ ICAOS Rules &amp; Processes</a:t>
            </a:r>
          </a:p>
          <a:p>
            <a:pPr lvl="1">
              <a:lnSpc>
                <a:spcPct val="100000"/>
              </a:lnSpc>
              <a:spcBef>
                <a:spcPts val="0"/>
              </a:spcBef>
              <a:spcAft>
                <a:spcPts val="1200"/>
              </a:spcAft>
              <a:buClr>
                <a:schemeClr val="bg1"/>
              </a:buClr>
            </a:pPr>
            <a:r>
              <a:rPr lang="en-US" sz="2800" dirty="0">
                <a:solidFill>
                  <a:schemeClr val="bg1"/>
                </a:solidFill>
              </a:rPr>
              <a:t>Anticipates questions from board members when dealing with retaking cases and out of state violation documentation</a:t>
            </a:r>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26</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280338" y="6457950"/>
            <a:ext cx="59337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FD908F-7DBA-4437-9681-9B15B002034C}"/>
              </a:ext>
            </a:extLst>
          </p:cNvPr>
          <p:cNvCxnSpPr>
            <a:cxnSpLocks/>
          </p:cNvCxnSpPr>
          <p:nvPr/>
        </p:nvCxnSpPr>
        <p:spPr>
          <a:xfrm>
            <a:off x="550215" y="1624995"/>
            <a:ext cx="41730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AA774-F520-45D0-AF43-6D0D529B01C8}"/>
              </a:ext>
            </a:extLst>
          </p:cNvPr>
          <p:cNvCxnSpPr>
            <a:cxnSpLocks/>
          </p:cNvCxnSpPr>
          <p:nvPr/>
        </p:nvCxnSpPr>
        <p:spPr>
          <a:xfrm>
            <a:off x="4723238" y="6457950"/>
            <a:ext cx="557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F56E55D-DE5A-42DB-8E7D-9D3D065FC69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7347762" y="1011365"/>
            <a:ext cx="3788696" cy="5046543"/>
          </a:xfrm>
          <a:prstGeom prst="rect">
            <a:avLst/>
          </a:prstGeom>
        </p:spPr>
      </p:pic>
    </p:spTree>
    <p:custDataLst>
      <p:tags r:id="rId1"/>
    </p:custDataLst>
    <p:extLst>
      <p:ext uri="{BB962C8B-B14F-4D97-AF65-F5344CB8AC3E}">
        <p14:creationId xmlns:p14="http://schemas.microsoft.com/office/powerpoint/2010/main" val="1536857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DD081F-81B2-4DAF-B81A-01070A0AC9C3}"/>
              </a:ext>
            </a:extLst>
          </p:cNvPr>
          <p:cNvSpPr/>
          <p:nvPr/>
        </p:nvSpPr>
        <p:spPr>
          <a:xfrm>
            <a:off x="0" y="7"/>
            <a:ext cx="6178732"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874629"/>
            <a:ext cx="4605201" cy="498598"/>
          </a:xfrm>
        </p:spPr>
        <p:txBody>
          <a:bodyPr wrap="square" lIns="0" tIns="0" rIns="0" bIns="0" anchor="ctr">
            <a:spAutoFit/>
          </a:bodyPr>
          <a:lstStyle/>
          <a:p>
            <a:pPr algn="ctr"/>
            <a:r>
              <a:rPr lang="en-US" sz="3600" dirty="0">
                <a:solidFill>
                  <a:schemeClr val="bg1"/>
                </a:solidFill>
              </a:rPr>
              <a:t>Ohio</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166057" y="1255189"/>
            <a:ext cx="5846618" cy="4532342"/>
          </a:xfrm>
        </p:spPr>
        <p:txBody>
          <a:bodyPr lIns="0" tIns="0" rIns="0" bIns="0" anchor="t">
            <a:noAutofit/>
          </a:bodyPr>
          <a:lstStyle/>
          <a:p>
            <a:pPr>
              <a:lnSpc>
                <a:spcPct val="100000"/>
              </a:lnSpc>
              <a:spcBef>
                <a:spcPts val="0"/>
              </a:spcBef>
              <a:spcAft>
                <a:spcPts val="1200"/>
              </a:spcAft>
              <a:buClr>
                <a:schemeClr val="bg1"/>
              </a:buClr>
            </a:pPr>
            <a:endParaRPr lang="en-US" sz="2400" dirty="0">
              <a:solidFill>
                <a:schemeClr val="bg1"/>
              </a:solidFill>
            </a:endParaRPr>
          </a:p>
          <a:p>
            <a:pPr>
              <a:lnSpc>
                <a:spcPct val="100000"/>
              </a:lnSpc>
              <a:spcBef>
                <a:spcPts val="0"/>
              </a:spcBef>
              <a:spcAft>
                <a:spcPts val="1200"/>
              </a:spcAft>
              <a:buClr>
                <a:schemeClr val="bg1"/>
              </a:buClr>
            </a:pPr>
            <a:r>
              <a:rPr lang="en-US" dirty="0">
                <a:solidFill>
                  <a:schemeClr val="bg1"/>
                </a:solidFill>
              </a:rPr>
              <a:t>Utilization of violation matrix ensures considerations were made for compact cases</a:t>
            </a:r>
          </a:p>
          <a:p>
            <a:pPr lvl="1">
              <a:lnSpc>
                <a:spcPct val="100000"/>
              </a:lnSpc>
              <a:spcBef>
                <a:spcPts val="0"/>
              </a:spcBef>
              <a:spcAft>
                <a:spcPts val="1200"/>
              </a:spcAft>
              <a:buClr>
                <a:schemeClr val="bg1"/>
              </a:buClr>
            </a:pPr>
            <a:r>
              <a:rPr lang="en-US" sz="2800" dirty="0">
                <a:solidFill>
                  <a:schemeClr val="bg1"/>
                </a:solidFill>
              </a:rPr>
              <a:t>Interstate Office has close relationship with Parole Board &amp; Hearing Officers</a:t>
            </a:r>
          </a:p>
          <a:p>
            <a:pPr lvl="1">
              <a:lnSpc>
                <a:spcPct val="100000"/>
              </a:lnSpc>
              <a:spcBef>
                <a:spcPts val="0"/>
              </a:spcBef>
              <a:spcAft>
                <a:spcPts val="1200"/>
              </a:spcAft>
              <a:buClr>
                <a:schemeClr val="bg1"/>
              </a:buClr>
            </a:pPr>
            <a:r>
              <a:rPr lang="en-US" sz="2800" dirty="0">
                <a:solidFill>
                  <a:schemeClr val="bg1"/>
                </a:solidFill>
              </a:rPr>
              <a:t>Hearing Officers qualify that supervising officer in Ohio has exhausted efforts and ensure retake for a compact offender = revocation level</a:t>
            </a:r>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27</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280338" y="6457950"/>
            <a:ext cx="59337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FD908F-7DBA-4437-9681-9B15B002034C}"/>
              </a:ext>
            </a:extLst>
          </p:cNvPr>
          <p:cNvCxnSpPr>
            <a:cxnSpLocks/>
          </p:cNvCxnSpPr>
          <p:nvPr/>
        </p:nvCxnSpPr>
        <p:spPr>
          <a:xfrm>
            <a:off x="550215" y="1624995"/>
            <a:ext cx="41730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AA774-F520-45D0-AF43-6D0D529B01C8}"/>
              </a:ext>
            </a:extLst>
          </p:cNvPr>
          <p:cNvCxnSpPr>
            <a:cxnSpLocks/>
          </p:cNvCxnSpPr>
          <p:nvPr/>
        </p:nvCxnSpPr>
        <p:spPr>
          <a:xfrm>
            <a:off x="4723238" y="6457950"/>
            <a:ext cx="557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F56E55D-DE5A-42DB-8E7D-9D3D065FC69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553" t="-12595" r="14544" b="12595"/>
          <a:stretch/>
        </p:blipFill>
        <p:spPr>
          <a:xfrm>
            <a:off x="6806329" y="1369631"/>
            <a:ext cx="4734214" cy="4080768"/>
          </a:xfrm>
          <a:prstGeom prst="rect">
            <a:avLst/>
          </a:prstGeom>
        </p:spPr>
      </p:pic>
    </p:spTree>
    <p:custDataLst>
      <p:tags r:id="rId1"/>
    </p:custDataLst>
    <p:extLst>
      <p:ext uri="{BB962C8B-B14F-4D97-AF65-F5344CB8AC3E}">
        <p14:creationId xmlns:p14="http://schemas.microsoft.com/office/powerpoint/2010/main" val="1680988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28</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6849099-8F0E-4CD4-B9A5-1D896C61F5E3}"/>
              </a:ext>
            </a:extLst>
          </p:cNvPr>
          <p:cNvSpPr/>
          <p:nvPr/>
        </p:nvSpPr>
        <p:spPr>
          <a:xfrm>
            <a:off x="-28198" y="0"/>
            <a:ext cx="5445014" cy="6858000"/>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0EEAF8F-1E2D-4FE7-8318-15A4E85566C0}"/>
              </a:ext>
            </a:extLst>
          </p:cNvPr>
          <p:cNvSpPr txBox="1"/>
          <p:nvPr/>
        </p:nvSpPr>
        <p:spPr>
          <a:xfrm>
            <a:off x="5813569" y="345313"/>
            <a:ext cx="4711969" cy="418769"/>
          </a:xfrm>
          <a:prstGeom prst="rect">
            <a:avLst/>
          </a:prstGeom>
          <a:noFill/>
        </p:spPr>
        <p:txBody>
          <a:bodyPr wrap="square" lIns="0" tIns="0" rIns="0" bIns="0" rtlCol="0" anchor="ctr">
            <a:spAutoFit/>
          </a:bodyPr>
          <a:lstStyle/>
          <a:p>
            <a:pPr>
              <a:lnSpc>
                <a:spcPct val="120000"/>
              </a:lnSpc>
            </a:pPr>
            <a:r>
              <a:rPr lang="en-US" sz="2400" dirty="0"/>
              <a:t>Contact the ICAOS National Office</a:t>
            </a:r>
          </a:p>
        </p:txBody>
      </p:sp>
      <p:cxnSp>
        <p:nvCxnSpPr>
          <p:cNvPr id="16" name="Straight Connector 15">
            <a:extLst>
              <a:ext uri="{FF2B5EF4-FFF2-40B4-BE49-F238E27FC236}">
                <a16:creationId xmlns:a16="http://schemas.microsoft.com/office/drawing/2014/main" id="{65CDFCF1-56C9-45F3-86AF-9BF6D1815339}"/>
              </a:ext>
            </a:extLst>
          </p:cNvPr>
          <p:cNvCxnSpPr>
            <a:cxnSpLocks/>
          </p:cNvCxnSpPr>
          <p:nvPr/>
        </p:nvCxnSpPr>
        <p:spPr>
          <a:xfrm>
            <a:off x="7046149" y="1129893"/>
            <a:ext cx="37517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E0CAF28-BA37-478B-BAE9-899D5A8D10E2}"/>
              </a:ext>
            </a:extLst>
          </p:cNvPr>
          <p:cNvGrpSpPr/>
          <p:nvPr/>
        </p:nvGrpSpPr>
        <p:grpSpPr>
          <a:xfrm>
            <a:off x="5912348" y="1124522"/>
            <a:ext cx="934605" cy="934605"/>
            <a:chOff x="5813571" y="798286"/>
            <a:chExt cx="1078596" cy="1078596"/>
          </a:xfrm>
        </p:grpSpPr>
        <p:sp>
          <p:nvSpPr>
            <p:cNvPr id="17" name="Oval 16">
              <a:extLst>
                <a:ext uri="{FF2B5EF4-FFF2-40B4-BE49-F238E27FC236}">
                  <a16:creationId xmlns:a16="http://schemas.microsoft.com/office/drawing/2014/main" id="{3C8FAA56-C568-4C9B-B925-E0E193816AF7}"/>
                </a:ext>
              </a:extLst>
            </p:cNvPr>
            <p:cNvSpPr/>
            <p:nvPr/>
          </p:nvSpPr>
          <p:spPr>
            <a:xfrm>
              <a:off x="5813571" y="798286"/>
              <a:ext cx="1078596" cy="107859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Oval 20">
              <a:extLst>
                <a:ext uri="{FF2B5EF4-FFF2-40B4-BE49-F238E27FC236}">
                  <a16:creationId xmlns:a16="http://schemas.microsoft.com/office/drawing/2014/main" id="{60BED466-3678-4C30-82D2-7CCE9021A00A}"/>
                </a:ext>
              </a:extLst>
            </p:cNvPr>
            <p:cNvSpPr/>
            <p:nvPr/>
          </p:nvSpPr>
          <p:spPr>
            <a:xfrm>
              <a:off x="5927567" y="912282"/>
              <a:ext cx="850604" cy="85060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5" name="Group 24">
              <a:extLst>
                <a:ext uri="{FF2B5EF4-FFF2-40B4-BE49-F238E27FC236}">
                  <a16:creationId xmlns:a16="http://schemas.microsoft.com/office/drawing/2014/main" id="{20C6F42E-BEC2-4D86-A534-EF9DF6DF088A}"/>
                </a:ext>
              </a:extLst>
            </p:cNvPr>
            <p:cNvGrpSpPr/>
            <p:nvPr/>
          </p:nvGrpSpPr>
          <p:grpSpPr>
            <a:xfrm>
              <a:off x="6187769" y="1224872"/>
              <a:ext cx="330200" cy="225425"/>
              <a:chOff x="4127500" y="3670301"/>
              <a:chExt cx="330200" cy="225425"/>
            </a:xfrm>
            <a:solidFill>
              <a:schemeClr val="bg1"/>
            </a:solidFill>
          </p:grpSpPr>
          <p:sp>
            <p:nvSpPr>
              <p:cNvPr id="26" name="Freeform 26">
                <a:extLst>
                  <a:ext uri="{FF2B5EF4-FFF2-40B4-BE49-F238E27FC236}">
                    <a16:creationId xmlns:a16="http://schemas.microsoft.com/office/drawing/2014/main" id="{2BE6E0A7-6E24-46AF-B127-7E312D2B75F2}"/>
                  </a:ext>
                </a:extLst>
              </p:cNvPr>
              <p:cNvSpPr>
                <a:spLocks/>
              </p:cNvSpPr>
              <p:nvPr/>
            </p:nvSpPr>
            <p:spPr bwMode="auto">
              <a:xfrm>
                <a:off x="4127500" y="3684588"/>
                <a:ext cx="330200" cy="211138"/>
              </a:xfrm>
              <a:custGeom>
                <a:avLst/>
                <a:gdLst>
                  <a:gd name="T0" fmla="*/ 87 w 88"/>
                  <a:gd name="T1" fmla="*/ 0 h 56"/>
                  <a:gd name="T2" fmla="*/ 45 w 88"/>
                  <a:gd name="T3" fmla="*/ 34 h 56"/>
                  <a:gd name="T4" fmla="*/ 44 w 88"/>
                  <a:gd name="T5" fmla="*/ 34 h 56"/>
                  <a:gd name="T6" fmla="*/ 43 w 88"/>
                  <a:gd name="T7" fmla="*/ 34 h 56"/>
                  <a:gd name="T8" fmla="*/ 1 w 88"/>
                  <a:gd name="T9" fmla="*/ 0 h 56"/>
                  <a:gd name="T10" fmla="*/ 0 w 88"/>
                  <a:gd name="T11" fmla="*/ 4 h 56"/>
                  <a:gd name="T12" fmla="*/ 0 w 88"/>
                  <a:gd name="T13" fmla="*/ 48 h 56"/>
                  <a:gd name="T14" fmla="*/ 8 w 88"/>
                  <a:gd name="T15" fmla="*/ 56 h 56"/>
                  <a:gd name="T16" fmla="*/ 80 w 88"/>
                  <a:gd name="T17" fmla="*/ 56 h 56"/>
                  <a:gd name="T18" fmla="*/ 88 w 88"/>
                  <a:gd name="T19" fmla="*/ 48 h 56"/>
                  <a:gd name="T20" fmla="*/ 88 w 88"/>
                  <a:gd name="T21" fmla="*/ 4 h 56"/>
                  <a:gd name="T22" fmla="*/ 87 w 88"/>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56">
                    <a:moveTo>
                      <a:pt x="87" y="0"/>
                    </a:moveTo>
                    <a:cubicBezTo>
                      <a:pt x="45" y="34"/>
                      <a:pt x="45" y="34"/>
                      <a:pt x="45" y="34"/>
                    </a:cubicBezTo>
                    <a:cubicBezTo>
                      <a:pt x="45" y="34"/>
                      <a:pt x="44" y="34"/>
                      <a:pt x="44" y="34"/>
                    </a:cubicBezTo>
                    <a:cubicBezTo>
                      <a:pt x="44" y="34"/>
                      <a:pt x="43" y="34"/>
                      <a:pt x="43" y="34"/>
                    </a:cubicBezTo>
                    <a:cubicBezTo>
                      <a:pt x="1" y="0"/>
                      <a:pt x="1" y="0"/>
                      <a:pt x="1" y="0"/>
                    </a:cubicBezTo>
                    <a:cubicBezTo>
                      <a:pt x="0" y="1"/>
                      <a:pt x="0" y="2"/>
                      <a:pt x="0" y="4"/>
                    </a:cubicBezTo>
                    <a:cubicBezTo>
                      <a:pt x="0" y="48"/>
                      <a:pt x="0" y="48"/>
                      <a:pt x="0" y="48"/>
                    </a:cubicBezTo>
                    <a:cubicBezTo>
                      <a:pt x="0" y="52"/>
                      <a:pt x="4" y="56"/>
                      <a:pt x="8" y="56"/>
                    </a:cubicBezTo>
                    <a:cubicBezTo>
                      <a:pt x="80" y="56"/>
                      <a:pt x="80" y="56"/>
                      <a:pt x="80" y="56"/>
                    </a:cubicBezTo>
                    <a:cubicBezTo>
                      <a:pt x="84" y="56"/>
                      <a:pt x="88" y="52"/>
                      <a:pt x="88" y="48"/>
                    </a:cubicBezTo>
                    <a:cubicBezTo>
                      <a:pt x="88" y="4"/>
                      <a:pt x="88" y="4"/>
                      <a:pt x="88" y="4"/>
                    </a:cubicBezTo>
                    <a:cubicBezTo>
                      <a:pt x="88" y="2"/>
                      <a:pt x="88" y="1"/>
                      <a:pt x="8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27" name="Freeform 27">
                <a:extLst>
                  <a:ext uri="{FF2B5EF4-FFF2-40B4-BE49-F238E27FC236}">
                    <a16:creationId xmlns:a16="http://schemas.microsoft.com/office/drawing/2014/main" id="{FD2B891F-0A13-4EC2-8BA4-3FB455348AFB}"/>
                  </a:ext>
                </a:extLst>
              </p:cNvPr>
              <p:cNvSpPr>
                <a:spLocks/>
              </p:cNvSpPr>
              <p:nvPr/>
            </p:nvSpPr>
            <p:spPr bwMode="auto">
              <a:xfrm>
                <a:off x="4143375" y="3670301"/>
                <a:ext cx="300038" cy="123825"/>
              </a:xfrm>
              <a:custGeom>
                <a:avLst/>
                <a:gdLst>
                  <a:gd name="T0" fmla="*/ 80 w 80"/>
                  <a:gd name="T1" fmla="*/ 1 h 33"/>
                  <a:gd name="T2" fmla="*/ 76 w 80"/>
                  <a:gd name="T3" fmla="*/ 0 h 33"/>
                  <a:gd name="T4" fmla="*/ 4 w 80"/>
                  <a:gd name="T5" fmla="*/ 0 h 33"/>
                  <a:gd name="T6" fmla="*/ 0 w 80"/>
                  <a:gd name="T7" fmla="*/ 1 h 33"/>
                  <a:gd name="T8" fmla="*/ 40 w 80"/>
                  <a:gd name="T9" fmla="*/ 33 h 33"/>
                  <a:gd name="T10" fmla="*/ 80 w 80"/>
                  <a:gd name="T11" fmla="*/ 1 h 33"/>
                </a:gdLst>
                <a:ahLst/>
                <a:cxnLst>
                  <a:cxn ang="0">
                    <a:pos x="T0" y="T1"/>
                  </a:cxn>
                  <a:cxn ang="0">
                    <a:pos x="T2" y="T3"/>
                  </a:cxn>
                  <a:cxn ang="0">
                    <a:pos x="T4" y="T5"/>
                  </a:cxn>
                  <a:cxn ang="0">
                    <a:pos x="T6" y="T7"/>
                  </a:cxn>
                  <a:cxn ang="0">
                    <a:pos x="T8" y="T9"/>
                  </a:cxn>
                  <a:cxn ang="0">
                    <a:pos x="T10" y="T11"/>
                  </a:cxn>
                </a:cxnLst>
                <a:rect l="0" t="0" r="r" b="b"/>
                <a:pathLst>
                  <a:path w="80" h="33">
                    <a:moveTo>
                      <a:pt x="80" y="1"/>
                    </a:moveTo>
                    <a:cubicBezTo>
                      <a:pt x="79" y="0"/>
                      <a:pt x="77" y="0"/>
                      <a:pt x="76" y="0"/>
                    </a:cubicBezTo>
                    <a:cubicBezTo>
                      <a:pt x="4" y="0"/>
                      <a:pt x="4" y="0"/>
                      <a:pt x="4" y="0"/>
                    </a:cubicBezTo>
                    <a:cubicBezTo>
                      <a:pt x="3" y="0"/>
                      <a:pt x="1" y="0"/>
                      <a:pt x="0" y="1"/>
                    </a:cubicBezTo>
                    <a:cubicBezTo>
                      <a:pt x="40" y="33"/>
                      <a:pt x="40" y="33"/>
                      <a:pt x="40" y="33"/>
                    </a:cubicBezTo>
                    <a:lnTo>
                      <a:pt x="8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grpSp>
      </p:grpSp>
      <p:grpSp>
        <p:nvGrpSpPr>
          <p:cNvPr id="35" name="Group 34">
            <a:extLst>
              <a:ext uri="{FF2B5EF4-FFF2-40B4-BE49-F238E27FC236}">
                <a16:creationId xmlns:a16="http://schemas.microsoft.com/office/drawing/2014/main" id="{6B00B1DF-7DF7-4030-8939-C368901365E3}"/>
              </a:ext>
            </a:extLst>
          </p:cNvPr>
          <p:cNvGrpSpPr/>
          <p:nvPr/>
        </p:nvGrpSpPr>
        <p:grpSpPr>
          <a:xfrm>
            <a:off x="5912348" y="2410543"/>
            <a:ext cx="934605" cy="934605"/>
            <a:chOff x="5813571" y="2462892"/>
            <a:chExt cx="1078596" cy="1078596"/>
          </a:xfrm>
        </p:grpSpPr>
        <p:sp>
          <p:nvSpPr>
            <p:cNvPr id="18" name="Oval 17">
              <a:extLst>
                <a:ext uri="{FF2B5EF4-FFF2-40B4-BE49-F238E27FC236}">
                  <a16:creationId xmlns:a16="http://schemas.microsoft.com/office/drawing/2014/main" id="{8D5B9D78-F752-4862-8F95-9048A8D78BA0}"/>
                </a:ext>
              </a:extLst>
            </p:cNvPr>
            <p:cNvSpPr/>
            <p:nvPr/>
          </p:nvSpPr>
          <p:spPr>
            <a:xfrm>
              <a:off x="5813571" y="2462892"/>
              <a:ext cx="1078596" cy="107859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Oval 21">
              <a:extLst>
                <a:ext uri="{FF2B5EF4-FFF2-40B4-BE49-F238E27FC236}">
                  <a16:creationId xmlns:a16="http://schemas.microsoft.com/office/drawing/2014/main" id="{0303F7FD-1300-49C9-B7F1-0CC209A88464}"/>
                </a:ext>
              </a:extLst>
            </p:cNvPr>
            <p:cNvSpPr/>
            <p:nvPr/>
          </p:nvSpPr>
          <p:spPr>
            <a:xfrm>
              <a:off x="5927567" y="2576888"/>
              <a:ext cx="850604" cy="85060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8" name="Group 27">
              <a:extLst>
                <a:ext uri="{FF2B5EF4-FFF2-40B4-BE49-F238E27FC236}">
                  <a16:creationId xmlns:a16="http://schemas.microsoft.com/office/drawing/2014/main" id="{28C75AF1-BCEC-4A7E-8556-9FEB54A68AF3}"/>
                </a:ext>
              </a:extLst>
            </p:cNvPr>
            <p:cNvGrpSpPr/>
            <p:nvPr/>
          </p:nvGrpSpPr>
          <p:grpSpPr>
            <a:xfrm>
              <a:off x="6170307" y="2821215"/>
              <a:ext cx="365125" cy="361950"/>
              <a:chOff x="4108450" y="2886076"/>
              <a:chExt cx="365125" cy="361950"/>
            </a:xfrm>
            <a:solidFill>
              <a:schemeClr val="bg1"/>
            </a:solidFill>
          </p:grpSpPr>
          <p:sp>
            <p:nvSpPr>
              <p:cNvPr id="29" name="Freeform 7">
                <a:extLst>
                  <a:ext uri="{FF2B5EF4-FFF2-40B4-BE49-F238E27FC236}">
                    <a16:creationId xmlns:a16="http://schemas.microsoft.com/office/drawing/2014/main" id="{F6133284-A0D1-44C4-9417-B03B5432F760}"/>
                  </a:ext>
                </a:extLst>
              </p:cNvPr>
              <p:cNvSpPr>
                <a:spLocks/>
              </p:cNvSpPr>
              <p:nvPr/>
            </p:nvSpPr>
            <p:spPr bwMode="auto">
              <a:xfrm>
                <a:off x="4108450" y="2946401"/>
                <a:ext cx="307975" cy="301625"/>
              </a:xfrm>
              <a:custGeom>
                <a:avLst/>
                <a:gdLst>
                  <a:gd name="T0" fmla="*/ 70 w 82"/>
                  <a:gd name="T1" fmla="*/ 49 h 80"/>
                  <a:gd name="T2" fmla="*/ 63 w 82"/>
                  <a:gd name="T3" fmla="*/ 46 h 80"/>
                  <a:gd name="T4" fmla="*/ 56 w 82"/>
                  <a:gd name="T5" fmla="*/ 49 h 80"/>
                  <a:gd name="T6" fmla="*/ 54 w 82"/>
                  <a:gd name="T7" fmla="*/ 50 h 80"/>
                  <a:gd name="T8" fmla="*/ 31 w 82"/>
                  <a:gd name="T9" fmla="*/ 27 h 80"/>
                  <a:gd name="T10" fmla="*/ 32 w 82"/>
                  <a:gd name="T11" fmla="*/ 25 h 80"/>
                  <a:gd name="T12" fmla="*/ 32 w 82"/>
                  <a:gd name="T13" fmla="*/ 11 h 80"/>
                  <a:gd name="T14" fmla="*/ 24 w 82"/>
                  <a:gd name="T15" fmla="*/ 3 h 80"/>
                  <a:gd name="T16" fmla="*/ 17 w 82"/>
                  <a:gd name="T17" fmla="*/ 0 h 80"/>
                  <a:gd name="T18" fmla="*/ 10 w 82"/>
                  <a:gd name="T19" fmla="*/ 3 h 80"/>
                  <a:gd name="T20" fmla="*/ 5 w 82"/>
                  <a:gd name="T21" fmla="*/ 7 h 80"/>
                  <a:gd name="T22" fmla="*/ 3 w 82"/>
                  <a:gd name="T23" fmla="*/ 25 h 80"/>
                  <a:gd name="T24" fmla="*/ 56 w 82"/>
                  <a:gd name="T25" fmla="*/ 78 h 80"/>
                  <a:gd name="T26" fmla="*/ 64 w 82"/>
                  <a:gd name="T27" fmla="*/ 80 h 80"/>
                  <a:gd name="T28" fmla="*/ 74 w 82"/>
                  <a:gd name="T29" fmla="*/ 76 h 80"/>
                  <a:gd name="T30" fmla="*/ 78 w 82"/>
                  <a:gd name="T31" fmla="*/ 71 h 80"/>
                  <a:gd name="T32" fmla="*/ 78 w 82"/>
                  <a:gd name="T33" fmla="*/ 57 h 80"/>
                  <a:gd name="T34" fmla="*/ 70 w 82"/>
                  <a:gd name="T35" fmla="*/ 4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0">
                    <a:moveTo>
                      <a:pt x="70" y="49"/>
                    </a:moveTo>
                    <a:cubicBezTo>
                      <a:pt x="68" y="47"/>
                      <a:pt x="65" y="46"/>
                      <a:pt x="63" y="46"/>
                    </a:cubicBezTo>
                    <a:cubicBezTo>
                      <a:pt x="60" y="46"/>
                      <a:pt x="57" y="47"/>
                      <a:pt x="56" y="49"/>
                    </a:cubicBezTo>
                    <a:cubicBezTo>
                      <a:pt x="54" y="50"/>
                      <a:pt x="54" y="50"/>
                      <a:pt x="54" y="50"/>
                    </a:cubicBezTo>
                    <a:cubicBezTo>
                      <a:pt x="46" y="43"/>
                      <a:pt x="38" y="35"/>
                      <a:pt x="31" y="27"/>
                    </a:cubicBezTo>
                    <a:cubicBezTo>
                      <a:pt x="32" y="25"/>
                      <a:pt x="32" y="25"/>
                      <a:pt x="32" y="25"/>
                    </a:cubicBezTo>
                    <a:cubicBezTo>
                      <a:pt x="36" y="22"/>
                      <a:pt x="36" y="15"/>
                      <a:pt x="32" y="11"/>
                    </a:cubicBezTo>
                    <a:cubicBezTo>
                      <a:pt x="24" y="3"/>
                      <a:pt x="24" y="3"/>
                      <a:pt x="24" y="3"/>
                    </a:cubicBezTo>
                    <a:cubicBezTo>
                      <a:pt x="22" y="1"/>
                      <a:pt x="19" y="0"/>
                      <a:pt x="17" y="0"/>
                    </a:cubicBezTo>
                    <a:cubicBezTo>
                      <a:pt x="14" y="0"/>
                      <a:pt x="12" y="1"/>
                      <a:pt x="10" y="3"/>
                    </a:cubicBezTo>
                    <a:cubicBezTo>
                      <a:pt x="5" y="7"/>
                      <a:pt x="5" y="7"/>
                      <a:pt x="5" y="7"/>
                    </a:cubicBezTo>
                    <a:cubicBezTo>
                      <a:pt x="0" y="12"/>
                      <a:pt x="0" y="20"/>
                      <a:pt x="3" y="25"/>
                    </a:cubicBezTo>
                    <a:cubicBezTo>
                      <a:pt x="17" y="46"/>
                      <a:pt x="35" y="64"/>
                      <a:pt x="56" y="78"/>
                    </a:cubicBezTo>
                    <a:cubicBezTo>
                      <a:pt x="58" y="79"/>
                      <a:pt x="61" y="80"/>
                      <a:pt x="64" y="80"/>
                    </a:cubicBezTo>
                    <a:cubicBezTo>
                      <a:pt x="67" y="80"/>
                      <a:pt x="71" y="79"/>
                      <a:pt x="74" y="76"/>
                    </a:cubicBezTo>
                    <a:cubicBezTo>
                      <a:pt x="78" y="71"/>
                      <a:pt x="78" y="71"/>
                      <a:pt x="78" y="71"/>
                    </a:cubicBezTo>
                    <a:cubicBezTo>
                      <a:pt x="82" y="67"/>
                      <a:pt x="82" y="61"/>
                      <a:pt x="78" y="57"/>
                    </a:cubicBezTo>
                    <a:lnTo>
                      <a:pt x="7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30" name="Freeform 8">
                <a:extLst>
                  <a:ext uri="{FF2B5EF4-FFF2-40B4-BE49-F238E27FC236}">
                    <a16:creationId xmlns:a16="http://schemas.microsoft.com/office/drawing/2014/main" id="{F992CB7E-6E68-4CCC-93F1-126777A01801}"/>
                  </a:ext>
                </a:extLst>
              </p:cNvPr>
              <p:cNvSpPr>
                <a:spLocks/>
              </p:cNvSpPr>
              <p:nvPr/>
            </p:nvSpPr>
            <p:spPr bwMode="auto">
              <a:xfrm>
                <a:off x="4286250" y="2886076"/>
                <a:ext cx="187325" cy="188913"/>
              </a:xfrm>
              <a:custGeom>
                <a:avLst/>
                <a:gdLst>
                  <a:gd name="T0" fmla="*/ 2 w 50"/>
                  <a:gd name="T1" fmla="*/ 0 h 50"/>
                  <a:gd name="T2" fmla="*/ 0 w 50"/>
                  <a:gd name="T3" fmla="*/ 2 h 50"/>
                  <a:gd name="T4" fmla="*/ 2 w 50"/>
                  <a:gd name="T5" fmla="*/ 4 h 50"/>
                  <a:gd name="T6" fmla="*/ 46 w 50"/>
                  <a:gd name="T7" fmla="*/ 48 h 50"/>
                  <a:gd name="T8" fmla="*/ 48 w 50"/>
                  <a:gd name="T9" fmla="*/ 50 h 50"/>
                  <a:gd name="T10" fmla="*/ 50 w 50"/>
                  <a:gd name="T11" fmla="*/ 48 h 50"/>
                  <a:gd name="T12" fmla="*/ 2 w 5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2" y="0"/>
                    </a:moveTo>
                    <a:cubicBezTo>
                      <a:pt x="1" y="0"/>
                      <a:pt x="0" y="1"/>
                      <a:pt x="0" y="2"/>
                    </a:cubicBezTo>
                    <a:cubicBezTo>
                      <a:pt x="0" y="3"/>
                      <a:pt x="1" y="4"/>
                      <a:pt x="2" y="4"/>
                    </a:cubicBezTo>
                    <a:cubicBezTo>
                      <a:pt x="26" y="4"/>
                      <a:pt x="46" y="24"/>
                      <a:pt x="46" y="48"/>
                    </a:cubicBezTo>
                    <a:cubicBezTo>
                      <a:pt x="46" y="49"/>
                      <a:pt x="47" y="50"/>
                      <a:pt x="48" y="50"/>
                    </a:cubicBezTo>
                    <a:cubicBezTo>
                      <a:pt x="49" y="50"/>
                      <a:pt x="50" y="49"/>
                      <a:pt x="50" y="48"/>
                    </a:cubicBezTo>
                    <a:cubicBezTo>
                      <a:pt x="50" y="22"/>
                      <a:pt x="28"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31" name="Freeform 9">
                <a:extLst>
                  <a:ext uri="{FF2B5EF4-FFF2-40B4-BE49-F238E27FC236}">
                    <a16:creationId xmlns:a16="http://schemas.microsoft.com/office/drawing/2014/main" id="{692B1D1B-8E84-43BB-A7B5-27D7DCDBE445}"/>
                  </a:ext>
                </a:extLst>
              </p:cNvPr>
              <p:cNvSpPr>
                <a:spLocks/>
              </p:cNvSpPr>
              <p:nvPr/>
            </p:nvSpPr>
            <p:spPr bwMode="auto">
              <a:xfrm>
                <a:off x="4286250" y="2946401"/>
                <a:ext cx="127000" cy="128588"/>
              </a:xfrm>
              <a:custGeom>
                <a:avLst/>
                <a:gdLst>
                  <a:gd name="T0" fmla="*/ 2 w 34"/>
                  <a:gd name="T1" fmla="*/ 4 h 34"/>
                  <a:gd name="T2" fmla="*/ 30 w 34"/>
                  <a:gd name="T3" fmla="*/ 32 h 34"/>
                  <a:gd name="T4" fmla="*/ 32 w 34"/>
                  <a:gd name="T5" fmla="*/ 34 h 34"/>
                  <a:gd name="T6" fmla="*/ 34 w 34"/>
                  <a:gd name="T7" fmla="*/ 32 h 34"/>
                  <a:gd name="T8" fmla="*/ 2 w 34"/>
                  <a:gd name="T9" fmla="*/ 0 h 34"/>
                  <a:gd name="T10" fmla="*/ 0 w 34"/>
                  <a:gd name="T11" fmla="*/ 2 h 34"/>
                  <a:gd name="T12" fmla="*/ 2 w 34"/>
                  <a:gd name="T13" fmla="*/ 4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2" y="4"/>
                    </a:moveTo>
                    <a:cubicBezTo>
                      <a:pt x="17" y="4"/>
                      <a:pt x="30" y="17"/>
                      <a:pt x="30" y="32"/>
                    </a:cubicBezTo>
                    <a:cubicBezTo>
                      <a:pt x="30" y="33"/>
                      <a:pt x="31" y="34"/>
                      <a:pt x="32" y="34"/>
                    </a:cubicBezTo>
                    <a:cubicBezTo>
                      <a:pt x="33" y="34"/>
                      <a:pt x="34" y="33"/>
                      <a:pt x="34" y="32"/>
                    </a:cubicBezTo>
                    <a:cubicBezTo>
                      <a:pt x="34" y="14"/>
                      <a:pt x="20"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32" name="Freeform 10">
                <a:extLst>
                  <a:ext uri="{FF2B5EF4-FFF2-40B4-BE49-F238E27FC236}">
                    <a16:creationId xmlns:a16="http://schemas.microsoft.com/office/drawing/2014/main" id="{0AE14156-35EC-44C7-AD18-8BF6C8965D91}"/>
                  </a:ext>
                </a:extLst>
              </p:cNvPr>
              <p:cNvSpPr>
                <a:spLocks/>
              </p:cNvSpPr>
              <p:nvPr/>
            </p:nvSpPr>
            <p:spPr bwMode="auto">
              <a:xfrm>
                <a:off x="4286250" y="3006726"/>
                <a:ext cx="66675" cy="68263"/>
              </a:xfrm>
              <a:custGeom>
                <a:avLst/>
                <a:gdLst>
                  <a:gd name="T0" fmla="*/ 2 w 18"/>
                  <a:gd name="T1" fmla="*/ 4 h 18"/>
                  <a:gd name="T2" fmla="*/ 14 w 18"/>
                  <a:gd name="T3" fmla="*/ 16 h 18"/>
                  <a:gd name="T4" fmla="*/ 16 w 18"/>
                  <a:gd name="T5" fmla="*/ 18 h 18"/>
                  <a:gd name="T6" fmla="*/ 18 w 18"/>
                  <a:gd name="T7" fmla="*/ 16 h 18"/>
                  <a:gd name="T8" fmla="*/ 2 w 18"/>
                  <a:gd name="T9" fmla="*/ 0 h 18"/>
                  <a:gd name="T10" fmla="*/ 0 w 18"/>
                  <a:gd name="T11" fmla="*/ 2 h 18"/>
                  <a:gd name="T12" fmla="*/ 2 w 18"/>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2" y="4"/>
                    </a:moveTo>
                    <a:cubicBezTo>
                      <a:pt x="9" y="4"/>
                      <a:pt x="14" y="9"/>
                      <a:pt x="14" y="16"/>
                    </a:cubicBezTo>
                    <a:cubicBezTo>
                      <a:pt x="14" y="17"/>
                      <a:pt x="15" y="18"/>
                      <a:pt x="16" y="18"/>
                    </a:cubicBezTo>
                    <a:cubicBezTo>
                      <a:pt x="17" y="18"/>
                      <a:pt x="18" y="17"/>
                      <a:pt x="18" y="16"/>
                    </a:cubicBezTo>
                    <a:cubicBezTo>
                      <a:pt x="18" y="7"/>
                      <a:pt x="11"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grpSp>
      </p:grpSp>
      <p:grpSp>
        <p:nvGrpSpPr>
          <p:cNvPr id="36" name="Group 35">
            <a:extLst>
              <a:ext uri="{FF2B5EF4-FFF2-40B4-BE49-F238E27FC236}">
                <a16:creationId xmlns:a16="http://schemas.microsoft.com/office/drawing/2014/main" id="{DE34C7D8-3FAD-470B-A87A-BFA2F620A7BF}"/>
              </a:ext>
            </a:extLst>
          </p:cNvPr>
          <p:cNvGrpSpPr/>
          <p:nvPr/>
        </p:nvGrpSpPr>
        <p:grpSpPr>
          <a:xfrm>
            <a:off x="5912348" y="4982583"/>
            <a:ext cx="934605" cy="934605"/>
            <a:chOff x="5813571" y="4181019"/>
            <a:chExt cx="1078596" cy="1078596"/>
          </a:xfrm>
        </p:grpSpPr>
        <p:sp>
          <p:nvSpPr>
            <p:cNvPr id="19" name="Oval 18">
              <a:extLst>
                <a:ext uri="{FF2B5EF4-FFF2-40B4-BE49-F238E27FC236}">
                  <a16:creationId xmlns:a16="http://schemas.microsoft.com/office/drawing/2014/main" id="{B5B4670F-B4D8-44BC-AB05-DC12F114D0AA}"/>
                </a:ext>
              </a:extLst>
            </p:cNvPr>
            <p:cNvSpPr/>
            <p:nvPr/>
          </p:nvSpPr>
          <p:spPr>
            <a:xfrm>
              <a:off x="5813571" y="4181019"/>
              <a:ext cx="1078596" cy="107859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a:extLst>
                <a:ext uri="{FF2B5EF4-FFF2-40B4-BE49-F238E27FC236}">
                  <a16:creationId xmlns:a16="http://schemas.microsoft.com/office/drawing/2014/main" id="{6D193350-3558-4F1A-8E6A-166D11B1AE34}"/>
                </a:ext>
              </a:extLst>
            </p:cNvPr>
            <p:cNvSpPr/>
            <p:nvPr/>
          </p:nvSpPr>
          <p:spPr>
            <a:xfrm>
              <a:off x="5927567" y="4295015"/>
              <a:ext cx="850604" cy="85060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Freeform 23">
              <a:extLst>
                <a:ext uri="{FF2B5EF4-FFF2-40B4-BE49-F238E27FC236}">
                  <a16:creationId xmlns:a16="http://schemas.microsoft.com/office/drawing/2014/main" id="{744BD608-0AE2-4506-AD6A-D34797818776}"/>
                </a:ext>
              </a:extLst>
            </p:cNvPr>
            <p:cNvSpPr>
              <a:spLocks noEditPoints="1"/>
            </p:cNvSpPr>
            <p:nvPr/>
          </p:nvSpPr>
          <p:spPr bwMode="auto">
            <a:xfrm>
              <a:off x="6172688" y="4539342"/>
              <a:ext cx="360363" cy="361950"/>
            </a:xfrm>
            <a:custGeom>
              <a:avLst/>
              <a:gdLst>
                <a:gd name="T0" fmla="*/ 92 w 96"/>
                <a:gd name="T1" fmla="*/ 26 h 96"/>
                <a:gd name="T2" fmla="*/ 68 w 96"/>
                <a:gd name="T3" fmla="*/ 26 h 96"/>
                <a:gd name="T4" fmla="*/ 64 w 96"/>
                <a:gd name="T5" fmla="*/ 38 h 96"/>
                <a:gd name="T6" fmla="*/ 40 w 96"/>
                <a:gd name="T7" fmla="*/ 30 h 96"/>
                <a:gd name="T8" fmla="*/ 36 w 96"/>
                <a:gd name="T9" fmla="*/ 14 h 96"/>
                <a:gd name="T10" fmla="*/ 20 w 96"/>
                <a:gd name="T11" fmla="*/ 2 h 96"/>
                <a:gd name="T12" fmla="*/ 16 w 96"/>
                <a:gd name="T13" fmla="*/ 12 h 96"/>
                <a:gd name="T14" fmla="*/ 4 w 96"/>
                <a:gd name="T15" fmla="*/ 28 h 96"/>
                <a:gd name="T16" fmla="*/ 0 w 96"/>
                <a:gd name="T17" fmla="*/ 94 h 96"/>
                <a:gd name="T18" fmla="*/ 12 w 96"/>
                <a:gd name="T19" fmla="*/ 86 h 96"/>
                <a:gd name="T20" fmla="*/ 24 w 96"/>
                <a:gd name="T21" fmla="*/ 86 h 96"/>
                <a:gd name="T22" fmla="*/ 76 w 96"/>
                <a:gd name="T23" fmla="*/ 86 h 96"/>
                <a:gd name="T24" fmla="*/ 88 w 96"/>
                <a:gd name="T25" fmla="*/ 86 h 96"/>
                <a:gd name="T26" fmla="*/ 96 w 96"/>
                <a:gd name="T27" fmla="*/ 94 h 96"/>
                <a:gd name="T28" fmla="*/ 14 w 96"/>
                <a:gd name="T29" fmla="*/ 20 h 96"/>
                <a:gd name="T30" fmla="*/ 26 w 96"/>
                <a:gd name="T31" fmla="*/ 24 h 96"/>
                <a:gd name="T32" fmla="*/ 14 w 96"/>
                <a:gd name="T33" fmla="*/ 20 h 96"/>
                <a:gd name="T34" fmla="*/ 8 w 96"/>
                <a:gd name="T35" fmla="*/ 78 h 96"/>
                <a:gd name="T36" fmla="*/ 32 w 96"/>
                <a:gd name="T37" fmla="*/ 78 h 96"/>
                <a:gd name="T38" fmla="*/ 10 w 96"/>
                <a:gd name="T39" fmla="*/ 72 h 96"/>
                <a:gd name="T40" fmla="*/ 30 w 96"/>
                <a:gd name="T41" fmla="*/ 68 h 96"/>
                <a:gd name="T42" fmla="*/ 30 w 96"/>
                <a:gd name="T43" fmla="*/ 64 h 96"/>
                <a:gd name="T44" fmla="*/ 10 w 96"/>
                <a:gd name="T45" fmla="*/ 60 h 96"/>
                <a:gd name="T46" fmla="*/ 30 w 96"/>
                <a:gd name="T47" fmla="*/ 64 h 96"/>
                <a:gd name="T48" fmla="*/ 8 w 96"/>
                <a:gd name="T49" fmla="*/ 54 h 96"/>
                <a:gd name="T50" fmla="*/ 32 w 96"/>
                <a:gd name="T51" fmla="*/ 54 h 96"/>
                <a:gd name="T52" fmla="*/ 10 w 96"/>
                <a:gd name="T53" fmla="*/ 48 h 96"/>
                <a:gd name="T54" fmla="*/ 30 w 96"/>
                <a:gd name="T55" fmla="*/ 44 h 96"/>
                <a:gd name="T56" fmla="*/ 30 w 96"/>
                <a:gd name="T57" fmla="*/ 40 h 96"/>
                <a:gd name="T58" fmla="*/ 10 w 96"/>
                <a:gd name="T59" fmla="*/ 36 h 96"/>
                <a:gd name="T60" fmla="*/ 30 w 96"/>
                <a:gd name="T61" fmla="*/ 40 h 96"/>
                <a:gd name="T62" fmla="*/ 44 w 96"/>
                <a:gd name="T63" fmla="*/ 78 h 96"/>
                <a:gd name="T64" fmla="*/ 60 w 96"/>
                <a:gd name="T65" fmla="*/ 78 h 96"/>
                <a:gd name="T66" fmla="*/ 46 w 96"/>
                <a:gd name="T67" fmla="*/ 72 h 96"/>
                <a:gd name="T68" fmla="*/ 58 w 96"/>
                <a:gd name="T69" fmla="*/ 68 h 96"/>
                <a:gd name="T70" fmla="*/ 58 w 96"/>
                <a:gd name="T71" fmla="*/ 64 h 96"/>
                <a:gd name="T72" fmla="*/ 46 w 96"/>
                <a:gd name="T73" fmla="*/ 60 h 96"/>
                <a:gd name="T74" fmla="*/ 58 w 96"/>
                <a:gd name="T75" fmla="*/ 64 h 96"/>
                <a:gd name="T76" fmla="*/ 72 w 96"/>
                <a:gd name="T77" fmla="*/ 78 h 96"/>
                <a:gd name="T78" fmla="*/ 88 w 96"/>
                <a:gd name="T79" fmla="*/ 78 h 96"/>
                <a:gd name="T80" fmla="*/ 74 w 96"/>
                <a:gd name="T81" fmla="*/ 72 h 96"/>
                <a:gd name="T82" fmla="*/ 86 w 96"/>
                <a:gd name="T83" fmla="*/ 68 h 96"/>
                <a:gd name="T84" fmla="*/ 86 w 96"/>
                <a:gd name="T85" fmla="*/ 64 h 96"/>
                <a:gd name="T86" fmla="*/ 74 w 96"/>
                <a:gd name="T87" fmla="*/ 60 h 96"/>
                <a:gd name="T88" fmla="*/ 86 w 96"/>
                <a:gd name="T89" fmla="*/ 64 h 96"/>
                <a:gd name="T90" fmla="*/ 72 w 96"/>
                <a:gd name="T91" fmla="*/ 54 h 96"/>
                <a:gd name="T92" fmla="*/ 88 w 96"/>
                <a:gd name="T93" fmla="*/ 54 h 96"/>
                <a:gd name="T94" fmla="*/ 74 w 96"/>
                <a:gd name="T95" fmla="*/ 48 h 96"/>
                <a:gd name="T96" fmla="*/ 86 w 96"/>
                <a:gd name="T9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 h="96">
                  <a:moveTo>
                    <a:pt x="94" y="36"/>
                  </a:moveTo>
                  <a:cubicBezTo>
                    <a:pt x="92" y="36"/>
                    <a:pt x="92" y="36"/>
                    <a:pt x="92" y="36"/>
                  </a:cubicBezTo>
                  <a:cubicBezTo>
                    <a:pt x="92" y="26"/>
                    <a:pt x="92" y="26"/>
                    <a:pt x="92" y="26"/>
                  </a:cubicBezTo>
                  <a:cubicBezTo>
                    <a:pt x="92" y="25"/>
                    <a:pt x="91" y="24"/>
                    <a:pt x="90" y="24"/>
                  </a:cubicBezTo>
                  <a:cubicBezTo>
                    <a:pt x="70" y="24"/>
                    <a:pt x="70" y="24"/>
                    <a:pt x="70" y="24"/>
                  </a:cubicBezTo>
                  <a:cubicBezTo>
                    <a:pt x="69" y="24"/>
                    <a:pt x="68" y="25"/>
                    <a:pt x="68" y="26"/>
                  </a:cubicBezTo>
                  <a:cubicBezTo>
                    <a:pt x="68" y="36"/>
                    <a:pt x="68" y="36"/>
                    <a:pt x="68" y="36"/>
                  </a:cubicBezTo>
                  <a:cubicBezTo>
                    <a:pt x="66" y="36"/>
                    <a:pt x="66" y="36"/>
                    <a:pt x="66" y="36"/>
                  </a:cubicBezTo>
                  <a:cubicBezTo>
                    <a:pt x="65" y="36"/>
                    <a:pt x="64" y="37"/>
                    <a:pt x="64" y="38"/>
                  </a:cubicBezTo>
                  <a:cubicBezTo>
                    <a:pt x="64" y="52"/>
                    <a:pt x="64" y="52"/>
                    <a:pt x="64" y="52"/>
                  </a:cubicBezTo>
                  <a:cubicBezTo>
                    <a:pt x="40" y="52"/>
                    <a:pt x="40" y="52"/>
                    <a:pt x="40" y="52"/>
                  </a:cubicBezTo>
                  <a:cubicBezTo>
                    <a:pt x="40" y="30"/>
                    <a:pt x="40" y="30"/>
                    <a:pt x="40" y="30"/>
                  </a:cubicBezTo>
                  <a:cubicBezTo>
                    <a:pt x="40" y="29"/>
                    <a:pt x="39" y="28"/>
                    <a:pt x="38" y="28"/>
                  </a:cubicBezTo>
                  <a:cubicBezTo>
                    <a:pt x="36" y="28"/>
                    <a:pt x="36" y="28"/>
                    <a:pt x="36" y="28"/>
                  </a:cubicBezTo>
                  <a:cubicBezTo>
                    <a:pt x="36" y="14"/>
                    <a:pt x="36" y="14"/>
                    <a:pt x="36" y="14"/>
                  </a:cubicBezTo>
                  <a:cubicBezTo>
                    <a:pt x="36" y="13"/>
                    <a:pt x="35" y="12"/>
                    <a:pt x="34" y="12"/>
                  </a:cubicBezTo>
                  <a:cubicBezTo>
                    <a:pt x="20" y="12"/>
                    <a:pt x="20" y="12"/>
                    <a:pt x="20" y="12"/>
                  </a:cubicBezTo>
                  <a:cubicBezTo>
                    <a:pt x="20" y="2"/>
                    <a:pt x="20" y="2"/>
                    <a:pt x="20" y="2"/>
                  </a:cubicBezTo>
                  <a:cubicBezTo>
                    <a:pt x="20" y="1"/>
                    <a:pt x="19" y="0"/>
                    <a:pt x="18" y="0"/>
                  </a:cubicBezTo>
                  <a:cubicBezTo>
                    <a:pt x="17" y="0"/>
                    <a:pt x="16" y="1"/>
                    <a:pt x="16" y="2"/>
                  </a:cubicBezTo>
                  <a:cubicBezTo>
                    <a:pt x="16" y="12"/>
                    <a:pt x="16" y="12"/>
                    <a:pt x="16" y="12"/>
                  </a:cubicBezTo>
                  <a:cubicBezTo>
                    <a:pt x="6" y="12"/>
                    <a:pt x="6" y="12"/>
                    <a:pt x="6" y="12"/>
                  </a:cubicBezTo>
                  <a:cubicBezTo>
                    <a:pt x="5" y="12"/>
                    <a:pt x="4" y="13"/>
                    <a:pt x="4" y="14"/>
                  </a:cubicBezTo>
                  <a:cubicBezTo>
                    <a:pt x="4" y="28"/>
                    <a:pt x="4" y="28"/>
                    <a:pt x="4" y="28"/>
                  </a:cubicBezTo>
                  <a:cubicBezTo>
                    <a:pt x="2" y="28"/>
                    <a:pt x="2" y="28"/>
                    <a:pt x="2" y="28"/>
                  </a:cubicBezTo>
                  <a:cubicBezTo>
                    <a:pt x="1" y="28"/>
                    <a:pt x="0" y="29"/>
                    <a:pt x="0" y="30"/>
                  </a:cubicBezTo>
                  <a:cubicBezTo>
                    <a:pt x="0" y="94"/>
                    <a:pt x="0" y="94"/>
                    <a:pt x="0" y="94"/>
                  </a:cubicBezTo>
                  <a:cubicBezTo>
                    <a:pt x="0" y="95"/>
                    <a:pt x="1" y="96"/>
                    <a:pt x="2" y="96"/>
                  </a:cubicBezTo>
                  <a:cubicBezTo>
                    <a:pt x="12" y="96"/>
                    <a:pt x="12" y="96"/>
                    <a:pt x="12" y="96"/>
                  </a:cubicBezTo>
                  <a:cubicBezTo>
                    <a:pt x="12" y="86"/>
                    <a:pt x="12" y="86"/>
                    <a:pt x="12" y="86"/>
                  </a:cubicBezTo>
                  <a:cubicBezTo>
                    <a:pt x="12" y="85"/>
                    <a:pt x="13" y="84"/>
                    <a:pt x="14" y="84"/>
                  </a:cubicBezTo>
                  <a:cubicBezTo>
                    <a:pt x="22" y="84"/>
                    <a:pt x="22" y="84"/>
                    <a:pt x="22" y="84"/>
                  </a:cubicBezTo>
                  <a:cubicBezTo>
                    <a:pt x="23" y="84"/>
                    <a:pt x="24" y="85"/>
                    <a:pt x="24" y="86"/>
                  </a:cubicBezTo>
                  <a:cubicBezTo>
                    <a:pt x="24" y="96"/>
                    <a:pt x="24" y="96"/>
                    <a:pt x="24" y="96"/>
                  </a:cubicBezTo>
                  <a:cubicBezTo>
                    <a:pt x="76" y="96"/>
                    <a:pt x="76" y="96"/>
                    <a:pt x="76" y="96"/>
                  </a:cubicBezTo>
                  <a:cubicBezTo>
                    <a:pt x="76" y="86"/>
                    <a:pt x="76" y="86"/>
                    <a:pt x="76" y="86"/>
                  </a:cubicBezTo>
                  <a:cubicBezTo>
                    <a:pt x="76" y="85"/>
                    <a:pt x="77" y="84"/>
                    <a:pt x="78" y="84"/>
                  </a:cubicBezTo>
                  <a:cubicBezTo>
                    <a:pt x="86" y="84"/>
                    <a:pt x="86" y="84"/>
                    <a:pt x="86" y="84"/>
                  </a:cubicBezTo>
                  <a:cubicBezTo>
                    <a:pt x="87" y="84"/>
                    <a:pt x="88" y="85"/>
                    <a:pt x="88" y="86"/>
                  </a:cubicBezTo>
                  <a:cubicBezTo>
                    <a:pt x="88" y="96"/>
                    <a:pt x="88" y="96"/>
                    <a:pt x="88" y="96"/>
                  </a:cubicBezTo>
                  <a:cubicBezTo>
                    <a:pt x="94" y="96"/>
                    <a:pt x="94" y="96"/>
                    <a:pt x="94" y="96"/>
                  </a:cubicBezTo>
                  <a:cubicBezTo>
                    <a:pt x="95" y="96"/>
                    <a:pt x="96" y="95"/>
                    <a:pt x="96" y="94"/>
                  </a:cubicBezTo>
                  <a:cubicBezTo>
                    <a:pt x="96" y="38"/>
                    <a:pt x="96" y="38"/>
                    <a:pt x="96" y="38"/>
                  </a:cubicBezTo>
                  <a:cubicBezTo>
                    <a:pt x="96" y="37"/>
                    <a:pt x="95" y="36"/>
                    <a:pt x="94" y="36"/>
                  </a:cubicBezTo>
                  <a:close/>
                  <a:moveTo>
                    <a:pt x="14" y="20"/>
                  </a:moveTo>
                  <a:cubicBezTo>
                    <a:pt x="26" y="20"/>
                    <a:pt x="26" y="20"/>
                    <a:pt x="26" y="20"/>
                  </a:cubicBezTo>
                  <a:cubicBezTo>
                    <a:pt x="27" y="20"/>
                    <a:pt x="28" y="21"/>
                    <a:pt x="28" y="22"/>
                  </a:cubicBezTo>
                  <a:cubicBezTo>
                    <a:pt x="28" y="23"/>
                    <a:pt x="27" y="24"/>
                    <a:pt x="26" y="24"/>
                  </a:cubicBezTo>
                  <a:cubicBezTo>
                    <a:pt x="14" y="24"/>
                    <a:pt x="14" y="24"/>
                    <a:pt x="14" y="24"/>
                  </a:cubicBezTo>
                  <a:cubicBezTo>
                    <a:pt x="13" y="24"/>
                    <a:pt x="12" y="23"/>
                    <a:pt x="12" y="22"/>
                  </a:cubicBezTo>
                  <a:cubicBezTo>
                    <a:pt x="12" y="21"/>
                    <a:pt x="13" y="20"/>
                    <a:pt x="14" y="20"/>
                  </a:cubicBezTo>
                  <a:close/>
                  <a:moveTo>
                    <a:pt x="30" y="80"/>
                  </a:moveTo>
                  <a:cubicBezTo>
                    <a:pt x="10" y="80"/>
                    <a:pt x="10" y="80"/>
                    <a:pt x="10" y="80"/>
                  </a:cubicBezTo>
                  <a:cubicBezTo>
                    <a:pt x="9" y="80"/>
                    <a:pt x="8" y="79"/>
                    <a:pt x="8" y="78"/>
                  </a:cubicBezTo>
                  <a:cubicBezTo>
                    <a:pt x="8" y="77"/>
                    <a:pt x="9" y="76"/>
                    <a:pt x="10" y="76"/>
                  </a:cubicBezTo>
                  <a:cubicBezTo>
                    <a:pt x="30" y="76"/>
                    <a:pt x="30" y="76"/>
                    <a:pt x="30" y="76"/>
                  </a:cubicBezTo>
                  <a:cubicBezTo>
                    <a:pt x="31" y="76"/>
                    <a:pt x="32" y="77"/>
                    <a:pt x="32" y="78"/>
                  </a:cubicBezTo>
                  <a:cubicBezTo>
                    <a:pt x="32" y="79"/>
                    <a:pt x="31" y="80"/>
                    <a:pt x="30" y="80"/>
                  </a:cubicBezTo>
                  <a:close/>
                  <a:moveTo>
                    <a:pt x="30" y="72"/>
                  </a:moveTo>
                  <a:cubicBezTo>
                    <a:pt x="10" y="72"/>
                    <a:pt x="10" y="72"/>
                    <a:pt x="10" y="72"/>
                  </a:cubicBezTo>
                  <a:cubicBezTo>
                    <a:pt x="9" y="72"/>
                    <a:pt x="8" y="71"/>
                    <a:pt x="8" y="70"/>
                  </a:cubicBezTo>
                  <a:cubicBezTo>
                    <a:pt x="8" y="69"/>
                    <a:pt x="9" y="68"/>
                    <a:pt x="10" y="68"/>
                  </a:cubicBezTo>
                  <a:cubicBezTo>
                    <a:pt x="30" y="68"/>
                    <a:pt x="30" y="68"/>
                    <a:pt x="30" y="68"/>
                  </a:cubicBezTo>
                  <a:cubicBezTo>
                    <a:pt x="31" y="68"/>
                    <a:pt x="32" y="69"/>
                    <a:pt x="32" y="70"/>
                  </a:cubicBezTo>
                  <a:cubicBezTo>
                    <a:pt x="32" y="71"/>
                    <a:pt x="31" y="72"/>
                    <a:pt x="30" y="72"/>
                  </a:cubicBezTo>
                  <a:close/>
                  <a:moveTo>
                    <a:pt x="30" y="64"/>
                  </a:moveTo>
                  <a:cubicBezTo>
                    <a:pt x="10" y="64"/>
                    <a:pt x="10" y="64"/>
                    <a:pt x="10" y="64"/>
                  </a:cubicBezTo>
                  <a:cubicBezTo>
                    <a:pt x="9" y="64"/>
                    <a:pt x="8" y="63"/>
                    <a:pt x="8" y="62"/>
                  </a:cubicBezTo>
                  <a:cubicBezTo>
                    <a:pt x="8" y="61"/>
                    <a:pt x="9" y="60"/>
                    <a:pt x="10" y="60"/>
                  </a:cubicBezTo>
                  <a:cubicBezTo>
                    <a:pt x="30" y="60"/>
                    <a:pt x="30" y="60"/>
                    <a:pt x="30" y="60"/>
                  </a:cubicBezTo>
                  <a:cubicBezTo>
                    <a:pt x="31" y="60"/>
                    <a:pt x="32" y="61"/>
                    <a:pt x="32" y="62"/>
                  </a:cubicBezTo>
                  <a:cubicBezTo>
                    <a:pt x="32" y="63"/>
                    <a:pt x="31" y="64"/>
                    <a:pt x="30" y="64"/>
                  </a:cubicBezTo>
                  <a:close/>
                  <a:moveTo>
                    <a:pt x="30" y="56"/>
                  </a:moveTo>
                  <a:cubicBezTo>
                    <a:pt x="10" y="56"/>
                    <a:pt x="10" y="56"/>
                    <a:pt x="10" y="56"/>
                  </a:cubicBezTo>
                  <a:cubicBezTo>
                    <a:pt x="9" y="56"/>
                    <a:pt x="8" y="55"/>
                    <a:pt x="8" y="54"/>
                  </a:cubicBezTo>
                  <a:cubicBezTo>
                    <a:pt x="8" y="53"/>
                    <a:pt x="9" y="52"/>
                    <a:pt x="10" y="52"/>
                  </a:cubicBezTo>
                  <a:cubicBezTo>
                    <a:pt x="30" y="52"/>
                    <a:pt x="30" y="52"/>
                    <a:pt x="30" y="52"/>
                  </a:cubicBezTo>
                  <a:cubicBezTo>
                    <a:pt x="31" y="52"/>
                    <a:pt x="32" y="53"/>
                    <a:pt x="32" y="54"/>
                  </a:cubicBezTo>
                  <a:cubicBezTo>
                    <a:pt x="32" y="55"/>
                    <a:pt x="31" y="56"/>
                    <a:pt x="30" y="56"/>
                  </a:cubicBezTo>
                  <a:close/>
                  <a:moveTo>
                    <a:pt x="30" y="48"/>
                  </a:moveTo>
                  <a:cubicBezTo>
                    <a:pt x="10" y="48"/>
                    <a:pt x="10" y="48"/>
                    <a:pt x="10" y="48"/>
                  </a:cubicBezTo>
                  <a:cubicBezTo>
                    <a:pt x="9" y="48"/>
                    <a:pt x="8" y="47"/>
                    <a:pt x="8" y="46"/>
                  </a:cubicBezTo>
                  <a:cubicBezTo>
                    <a:pt x="8" y="45"/>
                    <a:pt x="9" y="44"/>
                    <a:pt x="10" y="44"/>
                  </a:cubicBezTo>
                  <a:cubicBezTo>
                    <a:pt x="30" y="44"/>
                    <a:pt x="30" y="44"/>
                    <a:pt x="30" y="44"/>
                  </a:cubicBezTo>
                  <a:cubicBezTo>
                    <a:pt x="31" y="44"/>
                    <a:pt x="32" y="45"/>
                    <a:pt x="32" y="46"/>
                  </a:cubicBezTo>
                  <a:cubicBezTo>
                    <a:pt x="32" y="47"/>
                    <a:pt x="31" y="48"/>
                    <a:pt x="30" y="48"/>
                  </a:cubicBezTo>
                  <a:close/>
                  <a:moveTo>
                    <a:pt x="30" y="40"/>
                  </a:moveTo>
                  <a:cubicBezTo>
                    <a:pt x="10" y="40"/>
                    <a:pt x="10" y="40"/>
                    <a:pt x="10" y="40"/>
                  </a:cubicBezTo>
                  <a:cubicBezTo>
                    <a:pt x="9" y="40"/>
                    <a:pt x="8" y="39"/>
                    <a:pt x="8" y="38"/>
                  </a:cubicBezTo>
                  <a:cubicBezTo>
                    <a:pt x="8" y="37"/>
                    <a:pt x="9" y="36"/>
                    <a:pt x="10" y="36"/>
                  </a:cubicBezTo>
                  <a:cubicBezTo>
                    <a:pt x="30" y="36"/>
                    <a:pt x="30" y="36"/>
                    <a:pt x="30" y="36"/>
                  </a:cubicBezTo>
                  <a:cubicBezTo>
                    <a:pt x="31" y="36"/>
                    <a:pt x="32" y="37"/>
                    <a:pt x="32" y="38"/>
                  </a:cubicBezTo>
                  <a:cubicBezTo>
                    <a:pt x="32" y="39"/>
                    <a:pt x="31" y="40"/>
                    <a:pt x="30" y="40"/>
                  </a:cubicBezTo>
                  <a:close/>
                  <a:moveTo>
                    <a:pt x="58" y="80"/>
                  </a:moveTo>
                  <a:cubicBezTo>
                    <a:pt x="46" y="80"/>
                    <a:pt x="46" y="80"/>
                    <a:pt x="46" y="80"/>
                  </a:cubicBezTo>
                  <a:cubicBezTo>
                    <a:pt x="45" y="80"/>
                    <a:pt x="44" y="79"/>
                    <a:pt x="44" y="78"/>
                  </a:cubicBezTo>
                  <a:cubicBezTo>
                    <a:pt x="44" y="77"/>
                    <a:pt x="45" y="76"/>
                    <a:pt x="46" y="76"/>
                  </a:cubicBezTo>
                  <a:cubicBezTo>
                    <a:pt x="58" y="76"/>
                    <a:pt x="58" y="76"/>
                    <a:pt x="58" y="76"/>
                  </a:cubicBezTo>
                  <a:cubicBezTo>
                    <a:pt x="59" y="76"/>
                    <a:pt x="60" y="77"/>
                    <a:pt x="60" y="78"/>
                  </a:cubicBezTo>
                  <a:cubicBezTo>
                    <a:pt x="60" y="79"/>
                    <a:pt x="59" y="80"/>
                    <a:pt x="58" y="80"/>
                  </a:cubicBezTo>
                  <a:close/>
                  <a:moveTo>
                    <a:pt x="58" y="72"/>
                  </a:moveTo>
                  <a:cubicBezTo>
                    <a:pt x="46" y="72"/>
                    <a:pt x="46" y="72"/>
                    <a:pt x="46" y="72"/>
                  </a:cubicBezTo>
                  <a:cubicBezTo>
                    <a:pt x="45" y="72"/>
                    <a:pt x="44" y="71"/>
                    <a:pt x="44" y="70"/>
                  </a:cubicBezTo>
                  <a:cubicBezTo>
                    <a:pt x="44" y="69"/>
                    <a:pt x="45" y="68"/>
                    <a:pt x="46" y="68"/>
                  </a:cubicBezTo>
                  <a:cubicBezTo>
                    <a:pt x="58" y="68"/>
                    <a:pt x="58" y="68"/>
                    <a:pt x="58" y="68"/>
                  </a:cubicBezTo>
                  <a:cubicBezTo>
                    <a:pt x="59" y="68"/>
                    <a:pt x="60" y="69"/>
                    <a:pt x="60" y="70"/>
                  </a:cubicBezTo>
                  <a:cubicBezTo>
                    <a:pt x="60" y="71"/>
                    <a:pt x="59" y="72"/>
                    <a:pt x="58" y="72"/>
                  </a:cubicBezTo>
                  <a:close/>
                  <a:moveTo>
                    <a:pt x="58" y="64"/>
                  </a:moveTo>
                  <a:cubicBezTo>
                    <a:pt x="46" y="64"/>
                    <a:pt x="46" y="64"/>
                    <a:pt x="46" y="64"/>
                  </a:cubicBezTo>
                  <a:cubicBezTo>
                    <a:pt x="45" y="64"/>
                    <a:pt x="44" y="63"/>
                    <a:pt x="44" y="62"/>
                  </a:cubicBezTo>
                  <a:cubicBezTo>
                    <a:pt x="44" y="61"/>
                    <a:pt x="45" y="60"/>
                    <a:pt x="46" y="60"/>
                  </a:cubicBezTo>
                  <a:cubicBezTo>
                    <a:pt x="58" y="60"/>
                    <a:pt x="58" y="60"/>
                    <a:pt x="58" y="60"/>
                  </a:cubicBezTo>
                  <a:cubicBezTo>
                    <a:pt x="59" y="60"/>
                    <a:pt x="60" y="61"/>
                    <a:pt x="60" y="62"/>
                  </a:cubicBezTo>
                  <a:cubicBezTo>
                    <a:pt x="60" y="63"/>
                    <a:pt x="59" y="64"/>
                    <a:pt x="58" y="64"/>
                  </a:cubicBezTo>
                  <a:close/>
                  <a:moveTo>
                    <a:pt x="86" y="80"/>
                  </a:moveTo>
                  <a:cubicBezTo>
                    <a:pt x="74" y="80"/>
                    <a:pt x="74" y="80"/>
                    <a:pt x="74" y="80"/>
                  </a:cubicBezTo>
                  <a:cubicBezTo>
                    <a:pt x="73" y="80"/>
                    <a:pt x="72" y="79"/>
                    <a:pt x="72" y="78"/>
                  </a:cubicBezTo>
                  <a:cubicBezTo>
                    <a:pt x="72" y="77"/>
                    <a:pt x="73" y="76"/>
                    <a:pt x="74" y="76"/>
                  </a:cubicBezTo>
                  <a:cubicBezTo>
                    <a:pt x="86" y="76"/>
                    <a:pt x="86" y="76"/>
                    <a:pt x="86" y="76"/>
                  </a:cubicBezTo>
                  <a:cubicBezTo>
                    <a:pt x="87" y="76"/>
                    <a:pt x="88" y="77"/>
                    <a:pt x="88" y="78"/>
                  </a:cubicBezTo>
                  <a:cubicBezTo>
                    <a:pt x="88" y="79"/>
                    <a:pt x="87" y="80"/>
                    <a:pt x="86" y="80"/>
                  </a:cubicBezTo>
                  <a:close/>
                  <a:moveTo>
                    <a:pt x="86" y="72"/>
                  </a:moveTo>
                  <a:cubicBezTo>
                    <a:pt x="74" y="72"/>
                    <a:pt x="74" y="72"/>
                    <a:pt x="74" y="72"/>
                  </a:cubicBezTo>
                  <a:cubicBezTo>
                    <a:pt x="73" y="72"/>
                    <a:pt x="72" y="71"/>
                    <a:pt x="72" y="70"/>
                  </a:cubicBezTo>
                  <a:cubicBezTo>
                    <a:pt x="72" y="69"/>
                    <a:pt x="73" y="68"/>
                    <a:pt x="74" y="68"/>
                  </a:cubicBezTo>
                  <a:cubicBezTo>
                    <a:pt x="86" y="68"/>
                    <a:pt x="86" y="68"/>
                    <a:pt x="86" y="68"/>
                  </a:cubicBezTo>
                  <a:cubicBezTo>
                    <a:pt x="87" y="68"/>
                    <a:pt x="88" y="69"/>
                    <a:pt x="88" y="70"/>
                  </a:cubicBezTo>
                  <a:cubicBezTo>
                    <a:pt x="88" y="71"/>
                    <a:pt x="87" y="72"/>
                    <a:pt x="86" y="72"/>
                  </a:cubicBezTo>
                  <a:close/>
                  <a:moveTo>
                    <a:pt x="86" y="64"/>
                  </a:moveTo>
                  <a:cubicBezTo>
                    <a:pt x="74" y="64"/>
                    <a:pt x="74" y="64"/>
                    <a:pt x="74" y="64"/>
                  </a:cubicBezTo>
                  <a:cubicBezTo>
                    <a:pt x="73" y="64"/>
                    <a:pt x="72" y="63"/>
                    <a:pt x="72" y="62"/>
                  </a:cubicBezTo>
                  <a:cubicBezTo>
                    <a:pt x="72" y="61"/>
                    <a:pt x="73" y="60"/>
                    <a:pt x="74" y="60"/>
                  </a:cubicBezTo>
                  <a:cubicBezTo>
                    <a:pt x="86" y="60"/>
                    <a:pt x="86" y="60"/>
                    <a:pt x="86" y="60"/>
                  </a:cubicBezTo>
                  <a:cubicBezTo>
                    <a:pt x="87" y="60"/>
                    <a:pt x="88" y="61"/>
                    <a:pt x="88" y="62"/>
                  </a:cubicBezTo>
                  <a:cubicBezTo>
                    <a:pt x="88" y="63"/>
                    <a:pt x="87" y="64"/>
                    <a:pt x="86" y="64"/>
                  </a:cubicBezTo>
                  <a:close/>
                  <a:moveTo>
                    <a:pt x="86" y="56"/>
                  </a:moveTo>
                  <a:cubicBezTo>
                    <a:pt x="74" y="56"/>
                    <a:pt x="74" y="56"/>
                    <a:pt x="74" y="56"/>
                  </a:cubicBezTo>
                  <a:cubicBezTo>
                    <a:pt x="73" y="56"/>
                    <a:pt x="72" y="55"/>
                    <a:pt x="72" y="54"/>
                  </a:cubicBezTo>
                  <a:cubicBezTo>
                    <a:pt x="72" y="53"/>
                    <a:pt x="73" y="52"/>
                    <a:pt x="74" y="52"/>
                  </a:cubicBezTo>
                  <a:cubicBezTo>
                    <a:pt x="86" y="52"/>
                    <a:pt x="86" y="52"/>
                    <a:pt x="86" y="52"/>
                  </a:cubicBezTo>
                  <a:cubicBezTo>
                    <a:pt x="87" y="52"/>
                    <a:pt x="88" y="53"/>
                    <a:pt x="88" y="54"/>
                  </a:cubicBezTo>
                  <a:cubicBezTo>
                    <a:pt x="88" y="55"/>
                    <a:pt x="87" y="56"/>
                    <a:pt x="86" y="56"/>
                  </a:cubicBezTo>
                  <a:close/>
                  <a:moveTo>
                    <a:pt x="86" y="48"/>
                  </a:moveTo>
                  <a:cubicBezTo>
                    <a:pt x="74" y="48"/>
                    <a:pt x="74" y="48"/>
                    <a:pt x="74" y="48"/>
                  </a:cubicBezTo>
                  <a:cubicBezTo>
                    <a:pt x="73" y="48"/>
                    <a:pt x="72" y="47"/>
                    <a:pt x="72" y="46"/>
                  </a:cubicBezTo>
                  <a:cubicBezTo>
                    <a:pt x="72" y="45"/>
                    <a:pt x="73" y="44"/>
                    <a:pt x="74" y="44"/>
                  </a:cubicBezTo>
                  <a:cubicBezTo>
                    <a:pt x="86" y="44"/>
                    <a:pt x="86" y="44"/>
                    <a:pt x="86" y="44"/>
                  </a:cubicBezTo>
                  <a:cubicBezTo>
                    <a:pt x="87" y="44"/>
                    <a:pt x="88" y="45"/>
                    <a:pt x="88" y="46"/>
                  </a:cubicBezTo>
                  <a:cubicBezTo>
                    <a:pt x="88" y="47"/>
                    <a:pt x="87" y="48"/>
                    <a:pt x="86" y="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sz="2400"/>
            </a:p>
          </p:txBody>
        </p:sp>
      </p:grpSp>
      <p:sp>
        <p:nvSpPr>
          <p:cNvPr id="38" name="Oval 37">
            <a:extLst>
              <a:ext uri="{FF2B5EF4-FFF2-40B4-BE49-F238E27FC236}">
                <a16:creationId xmlns:a16="http://schemas.microsoft.com/office/drawing/2014/main" id="{7742B07A-45EB-40D2-9A03-4E33693F5BD1}"/>
              </a:ext>
            </a:extLst>
          </p:cNvPr>
          <p:cNvSpPr/>
          <p:nvPr/>
        </p:nvSpPr>
        <p:spPr>
          <a:xfrm>
            <a:off x="5813570" y="3429419"/>
            <a:ext cx="934605" cy="9346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Oval 38">
            <a:extLst>
              <a:ext uri="{FF2B5EF4-FFF2-40B4-BE49-F238E27FC236}">
                <a16:creationId xmlns:a16="http://schemas.microsoft.com/office/drawing/2014/main" id="{05ECDF15-D0EE-4CD9-80A5-D75986C05C3C}"/>
              </a:ext>
            </a:extLst>
          </p:cNvPr>
          <p:cNvSpPr/>
          <p:nvPr/>
        </p:nvSpPr>
        <p:spPr>
          <a:xfrm>
            <a:off x="5912348" y="3528196"/>
            <a:ext cx="737049" cy="737049"/>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5" name="Group 44">
            <a:extLst>
              <a:ext uri="{FF2B5EF4-FFF2-40B4-BE49-F238E27FC236}">
                <a16:creationId xmlns:a16="http://schemas.microsoft.com/office/drawing/2014/main" id="{FF120F7E-E4F5-4620-BC22-A752E1FCB1FB}"/>
              </a:ext>
            </a:extLst>
          </p:cNvPr>
          <p:cNvGrpSpPr/>
          <p:nvPr/>
        </p:nvGrpSpPr>
        <p:grpSpPr>
          <a:xfrm>
            <a:off x="6209800" y="3987004"/>
            <a:ext cx="339703" cy="353727"/>
            <a:chOff x="3390900" y="723900"/>
            <a:chExt cx="346075" cy="360363"/>
          </a:xfrm>
          <a:solidFill>
            <a:schemeClr val="bg1"/>
          </a:solidFill>
        </p:grpSpPr>
        <p:sp>
          <p:nvSpPr>
            <p:cNvPr id="46" name="Freeform 252">
              <a:extLst>
                <a:ext uri="{FF2B5EF4-FFF2-40B4-BE49-F238E27FC236}">
                  <a16:creationId xmlns:a16="http://schemas.microsoft.com/office/drawing/2014/main" id="{A111DBF6-D001-4EED-B757-FAB0A8E1958C}"/>
                </a:ext>
              </a:extLst>
            </p:cNvPr>
            <p:cNvSpPr>
              <a:spLocks/>
            </p:cNvSpPr>
            <p:nvPr/>
          </p:nvSpPr>
          <p:spPr bwMode="auto">
            <a:xfrm>
              <a:off x="3390900" y="1023938"/>
              <a:ext cx="346075" cy="60325"/>
            </a:xfrm>
            <a:custGeom>
              <a:avLst/>
              <a:gdLst>
                <a:gd name="T0" fmla="*/ 90 w 92"/>
                <a:gd name="T1" fmla="*/ 12 h 16"/>
                <a:gd name="T2" fmla="*/ 48 w 92"/>
                <a:gd name="T3" fmla="*/ 12 h 16"/>
                <a:gd name="T4" fmla="*/ 48 w 92"/>
                <a:gd name="T5" fmla="*/ 0 h 16"/>
                <a:gd name="T6" fmla="*/ 44 w 92"/>
                <a:gd name="T7" fmla="*/ 0 h 16"/>
                <a:gd name="T8" fmla="*/ 44 w 92"/>
                <a:gd name="T9" fmla="*/ 12 h 16"/>
                <a:gd name="T10" fmla="*/ 2 w 92"/>
                <a:gd name="T11" fmla="*/ 12 h 16"/>
                <a:gd name="T12" fmla="*/ 0 w 92"/>
                <a:gd name="T13" fmla="*/ 14 h 16"/>
                <a:gd name="T14" fmla="*/ 2 w 92"/>
                <a:gd name="T15" fmla="*/ 16 h 16"/>
                <a:gd name="T16" fmla="*/ 90 w 92"/>
                <a:gd name="T17" fmla="*/ 16 h 16"/>
                <a:gd name="T18" fmla="*/ 92 w 92"/>
                <a:gd name="T19" fmla="*/ 14 h 16"/>
                <a:gd name="T20" fmla="*/ 90 w 92"/>
                <a:gd name="T21"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6">
                  <a:moveTo>
                    <a:pt x="90" y="12"/>
                  </a:moveTo>
                  <a:cubicBezTo>
                    <a:pt x="48" y="12"/>
                    <a:pt x="48" y="12"/>
                    <a:pt x="48" y="12"/>
                  </a:cubicBezTo>
                  <a:cubicBezTo>
                    <a:pt x="48" y="0"/>
                    <a:pt x="48" y="0"/>
                    <a:pt x="48" y="0"/>
                  </a:cubicBezTo>
                  <a:cubicBezTo>
                    <a:pt x="44" y="0"/>
                    <a:pt x="44" y="0"/>
                    <a:pt x="44" y="0"/>
                  </a:cubicBezTo>
                  <a:cubicBezTo>
                    <a:pt x="44" y="12"/>
                    <a:pt x="44" y="12"/>
                    <a:pt x="44" y="12"/>
                  </a:cubicBezTo>
                  <a:cubicBezTo>
                    <a:pt x="2" y="12"/>
                    <a:pt x="2" y="12"/>
                    <a:pt x="2" y="12"/>
                  </a:cubicBezTo>
                  <a:cubicBezTo>
                    <a:pt x="1" y="12"/>
                    <a:pt x="0" y="13"/>
                    <a:pt x="0" y="14"/>
                  </a:cubicBezTo>
                  <a:cubicBezTo>
                    <a:pt x="0" y="15"/>
                    <a:pt x="1" y="16"/>
                    <a:pt x="2" y="16"/>
                  </a:cubicBezTo>
                  <a:cubicBezTo>
                    <a:pt x="90" y="16"/>
                    <a:pt x="90" y="16"/>
                    <a:pt x="90" y="16"/>
                  </a:cubicBezTo>
                  <a:cubicBezTo>
                    <a:pt x="91" y="16"/>
                    <a:pt x="92" y="15"/>
                    <a:pt x="92" y="14"/>
                  </a:cubicBezTo>
                  <a:cubicBezTo>
                    <a:pt x="92" y="13"/>
                    <a:pt x="91" y="12"/>
                    <a:pt x="9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47" name="Freeform 253">
              <a:extLst>
                <a:ext uri="{FF2B5EF4-FFF2-40B4-BE49-F238E27FC236}">
                  <a16:creationId xmlns:a16="http://schemas.microsoft.com/office/drawing/2014/main" id="{FC405264-BE3A-43DC-B54D-80EA85FC65A5}"/>
                </a:ext>
              </a:extLst>
            </p:cNvPr>
            <p:cNvSpPr>
              <a:spLocks/>
            </p:cNvSpPr>
            <p:nvPr/>
          </p:nvSpPr>
          <p:spPr bwMode="auto">
            <a:xfrm>
              <a:off x="3421063" y="874713"/>
              <a:ext cx="87313" cy="44450"/>
            </a:xfrm>
            <a:custGeom>
              <a:avLst/>
              <a:gdLst>
                <a:gd name="T0" fmla="*/ 21 w 23"/>
                <a:gd name="T1" fmla="*/ 0 h 12"/>
                <a:gd name="T2" fmla="*/ 0 w 23"/>
                <a:gd name="T3" fmla="*/ 0 h 12"/>
                <a:gd name="T4" fmla="*/ 3 w 23"/>
                <a:gd name="T5" fmla="*/ 12 h 12"/>
                <a:gd name="T6" fmla="*/ 23 w 23"/>
                <a:gd name="T7" fmla="*/ 12 h 12"/>
                <a:gd name="T8" fmla="*/ 21 w 23"/>
                <a:gd name="T9" fmla="*/ 0 h 12"/>
              </a:gdLst>
              <a:ahLst/>
              <a:cxnLst>
                <a:cxn ang="0">
                  <a:pos x="T0" y="T1"/>
                </a:cxn>
                <a:cxn ang="0">
                  <a:pos x="T2" y="T3"/>
                </a:cxn>
                <a:cxn ang="0">
                  <a:pos x="T4" y="T5"/>
                </a:cxn>
                <a:cxn ang="0">
                  <a:pos x="T6" y="T7"/>
                </a:cxn>
                <a:cxn ang="0">
                  <a:pos x="T8" y="T9"/>
                </a:cxn>
              </a:cxnLst>
              <a:rect l="0" t="0" r="r" b="b"/>
              <a:pathLst>
                <a:path w="23" h="12">
                  <a:moveTo>
                    <a:pt x="21" y="0"/>
                  </a:moveTo>
                  <a:cubicBezTo>
                    <a:pt x="0" y="0"/>
                    <a:pt x="0" y="0"/>
                    <a:pt x="0" y="0"/>
                  </a:cubicBezTo>
                  <a:cubicBezTo>
                    <a:pt x="1" y="4"/>
                    <a:pt x="1" y="8"/>
                    <a:pt x="3" y="12"/>
                  </a:cubicBezTo>
                  <a:cubicBezTo>
                    <a:pt x="23" y="12"/>
                    <a:pt x="23" y="12"/>
                    <a:pt x="23" y="12"/>
                  </a:cubicBezTo>
                  <a:cubicBezTo>
                    <a:pt x="22" y="8"/>
                    <a:pt x="21" y="4"/>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48" name="Freeform 254">
              <a:extLst>
                <a:ext uri="{FF2B5EF4-FFF2-40B4-BE49-F238E27FC236}">
                  <a16:creationId xmlns:a16="http://schemas.microsoft.com/office/drawing/2014/main" id="{B983B4BE-E4EF-483A-9C3C-2777C4F9897C}"/>
                </a:ext>
              </a:extLst>
            </p:cNvPr>
            <p:cNvSpPr>
              <a:spLocks/>
            </p:cNvSpPr>
            <p:nvPr/>
          </p:nvSpPr>
          <p:spPr bwMode="auto">
            <a:xfrm>
              <a:off x="3530600" y="739775"/>
              <a:ext cx="68263" cy="44450"/>
            </a:xfrm>
            <a:custGeom>
              <a:avLst/>
              <a:gdLst>
                <a:gd name="T0" fmla="*/ 8 w 18"/>
                <a:gd name="T1" fmla="*/ 0 h 12"/>
                <a:gd name="T2" fmla="*/ 0 w 18"/>
                <a:gd name="T3" fmla="*/ 12 h 12"/>
                <a:gd name="T4" fmla="*/ 18 w 18"/>
                <a:gd name="T5" fmla="*/ 12 h 12"/>
                <a:gd name="T6" fmla="*/ 10 w 18"/>
                <a:gd name="T7" fmla="*/ 0 h 12"/>
                <a:gd name="T8" fmla="*/ 8 w 18"/>
                <a:gd name="T9" fmla="*/ 0 h 12"/>
              </a:gdLst>
              <a:ahLst/>
              <a:cxnLst>
                <a:cxn ang="0">
                  <a:pos x="T0" y="T1"/>
                </a:cxn>
                <a:cxn ang="0">
                  <a:pos x="T2" y="T3"/>
                </a:cxn>
                <a:cxn ang="0">
                  <a:pos x="T4" y="T5"/>
                </a:cxn>
                <a:cxn ang="0">
                  <a:pos x="T6" y="T7"/>
                </a:cxn>
                <a:cxn ang="0">
                  <a:pos x="T8" y="T9"/>
                </a:cxn>
              </a:cxnLst>
              <a:rect l="0" t="0" r="r" b="b"/>
              <a:pathLst>
                <a:path w="18" h="12">
                  <a:moveTo>
                    <a:pt x="8" y="0"/>
                  </a:moveTo>
                  <a:cubicBezTo>
                    <a:pt x="5" y="4"/>
                    <a:pt x="2" y="8"/>
                    <a:pt x="0" y="12"/>
                  </a:cubicBezTo>
                  <a:cubicBezTo>
                    <a:pt x="18" y="12"/>
                    <a:pt x="18" y="12"/>
                    <a:pt x="18" y="12"/>
                  </a:cubicBezTo>
                  <a:cubicBezTo>
                    <a:pt x="16" y="8"/>
                    <a:pt x="13" y="4"/>
                    <a:pt x="10" y="0"/>
                  </a:cubicBez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49" name="Freeform 255">
              <a:extLst>
                <a:ext uri="{FF2B5EF4-FFF2-40B4-BE49-F238E27FC236}">
                  <a16:creationId xmlns:a16="http://schemas.microsoft.com/office/drawing/2014/main" id="{B223B66A-D382-4670-99BB-4AEA46C9E1D6}"/>
                </a:ext>
              </a:extLst>
            </p:cNvPr>
            <p:cNvSpPr>
              <a:spLocks/>
            </p:cNvSpPr>
            <p:nvPr/>
          </p:nvSpPr>
          <p:spPr bwMode="auto">
            <a:xfrm>
              <a:off x="3621088" y="874713"/>
              <a:ext cx="85725" cy="44450"/>
            </a:xfrm>
            <a:custGeom>
              <a:avLst/>
              <a:gdLst>
                <a:gd name="T0" fmla="*/ 23 w 23"/>
                <a:gd name="T1" fmla="*/ 0 h 12"/>
                <a:gd name="T2" fmla="*/ 2 w 23"/>
                <a:gd name="T3" fmla="*/ 0 h 12"/>
                <a:gd name="T4" fmla="*/ 0 w 23"/>
                <a:gd name="T5" fmla="*/ 12 h 12"/>
                <a:gd name="T6" fmla="*/ 20 w 23"/>
                <a:gd name="T7" fmla="*/ 12 h 12"/>
                <a:gd name="T8" fmla="*/ 23 w 23"/>
                <a:gd name="T9" fmla="*/ 0 h 12"/>
              </a:gdLst>
              <a:ahLst/>
              <a:cxnLst>
                <a:cxn ang="0">
                  <a:pos x="T0" y="T1"/>
                </a:cxn>
                <a:cxn ang="0">
                  <a:pos x="T2" y="T3"/>
                </a:cxn>
                <a:cxn ang="0">
                  <a:pos x="T4" y="T5"/>
                </a:cxn>
                <a:cxn ang="0">
                  <a:pos x="T6" y="T7"/>
                </a:cxn>
                <a:cxn ang="0">
                  <a:pos x="T8" y="T9"/>
                </a:cxn>
              </a:cxnLst>
              <a:rect l="0" t="0" r="r" b="b"/>
              <a:pathLst>
                <a:path w="23" h="12">
                  <a:moveTo>
                    <a:pt x="23" y="0"/>
                  </a:moveTo>
                  <a:cubicBezTo>
                    <a:pt x="2" y="0"/>
                    <a:pt x="2" y="0"/>
                    <a:pt x="2" y="0"/>
                  </a:cubicBezTo>
                  <a:cubicBezTo>
                    <a:pt x="2" y="4"/>
                    <a:pt x="1" y="8"/>
                    <a:pt x="0" y="12"/>
                  </a:cubicBezTo>
                  <a:cubicBezTo>
                    <a:pt x="20" y="12"/>
                    <a:pt x="20" y="12"/>
                    <a:pt x="20" y="12"/>
                  </a:cubicBezTo>
                  <a:cubicBezTo>
                    <a:pt x="22" y="8"/>
                    <a:pt x="23" y="4"/>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0" name="Freeform 256">
              <a:extLst>
                <a:ext uri="{FF2B5EF4-FFF2-40B4-BE49-F238E27FC236}">
                  <a16:creationId xmlns:a16="http://schemas.microsoft.com/office/drawing/2014/main" id="{7AADD97D-38F2-4A47-960C-9EC3371E196B}"/>
                </a:ext>
              </a:extLst>
            </p:cNvPr>
            <p:cNvSpPr>
              <a:spLocks/>
            </p:cNvSpPr>
            <p:nvPr/>
          </p:nvSpPr>
          <p:spPr bwMode="auto">
            <a:xfrm>
              <a:off x="3511550" y="874713"/>
              <a:ext cx="104775" cy="44450"/>
            </a:xfrm>
            <a:custGeom>
              <a:avLst/>
              <a:gdLst>
                <a:gd name="T0" fmla="*/ 0 w 28"/>
                <a:gd name="T1" fmla="*/ 0 h 12"/>
                <a:gd name="T2" fmla="*/ 3 w 28"/>
                <a:gd name="T3" fmla="*/ 12 h 12"/>
                <a:gd name="T4" fmla="*/ 25 w 28"/>
                <a:gd name="T5" fmla="*/ 12 h 12"/>
                <a:gd name="T6" fmla="*/ 28 w 28"/>
                <a:gd name="T7" fmla="*/ 0 h 12"/>
                <a:gd name="T8" fmla="*/ 0 w 28"/>
                <a:gd name="T9" fmla="*/ 0 h 12"/>
              </a:gdLst>
              <a:ahLst/>
              <a:cxnLst>
                <a:cxn ang="0">
                  <a:pos x="T0" y="T1"/>
                </a:cxn>
                <a:cxn ang="0">
                  <a:pos x="T2" y="T3"/>
                </a:cxn>
                <a:cxn ang="0">
                  <a:pos x="T4" y="T5"/>
                </a:cxn>
                <a:cxn ang="0">
                  <a:pos x="T6" y="T7"/>
                </a:cxn>
                <a:cxn ang="0">
                  <a:pos x="T8" y="T9"/>
                </a:cxn>
              </a:cxnLst>
              <a:rect l="0" t="0" r="r" b="b"/>
              <a:pathLst>
                <a:path w="28" h="12">
                  <a:moveTo>
                    <a:pt x="0" y="0"/>
                  </a:moveTo>
                  <a:cubicBezTo>
                    <a:pt x="1" y="4"/>
                    <a:pt x="2" y="8"/>
                    <a:pt x="3" y="12"/>
                  </a:cubicBezTo>
                  <a:cubicBezTo>
                    <a:pt x="25" y="12"/>
                    <a:pt x="25" y="12"/>
                    <a:pt x="25" y="12"/>
                  </a:cubicBezTo>
                  <a:cubicBezTo>
                    <a:pt x="26" y="8"/>
                    <a:pt x="27" y="4"/>
                    <a:pt x="28"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1" name="Freeform 257">
              <a:extLst>
                <a:ext uri="{FF2B5EF4-FFF2-40B4-BE49-F238E27FC236}">
                  <a16:creationId xmlns:a16="http://schemas.microsoft.com/office/drawing/2014/main" id="{299F226E-99B4-42CA-96C0-278E06B10757}"/>
                </a:ext>
              </a:extLst>
            </p:cNvPr>
            <p:cNvSpPr>
              <a:spLocks/>
            </p:cNvSpPr>
            <p:nvPr/>
          </p:nvSpPr>
          <p:spPr bwMode="auto">
            <a:xfrm>
              <a:off x="3511550" y="798513"/>
              <a:ext cx="104775" cy="60325"/>
            </a:xfrm>
            <a:custGeom>
              <a:avLst/>
              <a:gdLst>
                <a:gd name="T0" fmla="*/ 28 w 28"/>
                <a:gd name="T1" fmla="*/ 16 h 16"/>
                <a:gd name="T2" fmla="*/ 25 w 28"/>
                <a:gd name="T3" fmla="*/ 0 h 16"/>
                <a:gd name="T4" fmla="*/ 3 w 28"/>
                <a:gd name="T5" fmla="*/ 0 h 16"/>
                <a:gd name="T6" fmla="*/ 0 w 28"/>
                <a:gd name="T7" fmla="*/ 16 h 16"/>
                <a:gd name="T8" fmla="*/ 28 w 28"/>
                <a:gd name="T9" fmla="*/ 16 h 16"/>
              </a:gdLst>
              <a:ahLst/>
              <a:cxnLst>
                <a:cxn ang="0">
                  <a:pos x="T0" y="T1"/>
                </a:cxn>
                <a:cxn ang="0">
                  <a:pos x="T2" y="T3"/>
                </a:cxn>
                <a:cxn ang="0">
                  <a:pos x="T4" y="T5"/>
                </a:cxn>
                <a:cxn ang="0">
                  <a:pos x="T6" y="T7"/>
                </a:cxn>
                <a:cxn ang="0">
                  <a:pos x="T8" y="T9"/>
                </a:cxn>
              </a:cxnLst>
              <a:rect l="0" t="0" r="r" b="b"/>
              <a:pathLst>
                <a:path w="28" h="16">
                  <a:moveTo>
                    <a:pt x="28" y="16"/>
                  </a:moveTo>
                  <a:cubicBezTo>
                    <a:pt x="28" y="11"/>
                    <a:pt x="27" y="5"/>
                    <a:pt x="25" y="0"/>
                  </a:cubicBezTo>
                  <a:cubicBezTo>
                    <a:pt x="3" y="0"/>
                    <a:pt x="3" y="0"/>
                    <a:pt x="3" y="0"/>
                  </a:cubicBezTo>
                  <a:cubicBezTo>
                    <a:pt x="1" y="5"/>
                    <a:pt x="0" y="11"/>
                    <a:pt x="0" y="16"/>
                  </a:cubicBezTo>
                  <a:lnTo>
                    <a:pt x="2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2" name="Freeform 258">
              <a:extLst>
                <a:ext uri="{FF2B5EF4-FFF2-40B4-BE49-F238E27FC236}">
                  <a16:creationId xmlns:a16="http://schemas.microsoft.com/office/drawing/2014/main" id="{4C003908-1DC2-4687-B8CE-0B64A1175A4C}"/>
                </a:ext>
              </a:extLst>
            </p:cNvPr>
            <p:cNvSpPr>
              <a:spLocks/>
            </p:cNvSpPr>
            <p:nvPr/>
          </p:nvSpPr>
          <p:spPr bwMode="auto">
            <a:xfrm>
              <a:off x="3527425" y="935038"/>
              <a:ext cx="74613" cy="58738"/>
            </a:xfrm>
            <a:custGeom>
              <a:avLst/>
              <a:gdLst>
                <a:gd name="T0" fmla="*/ 11 w 20"/>
                <a:gd name="T1" fmla="*/ 16 h 16"/>
                <a:gd name="T2" fmla="*/ 20 w 20"/>
                <a:gd name="T3" fmla="*/ 0 h 16"/>
                <a:gd name="T4" fmla="*/ 0 w 20"/>
                <a:gd name="T5" fmla="*/ 0 h 16"/>
                <a:gd name="T6" fmla="*/ 9 w 20"/>
                <a:gd name="T7" fmla="*/ 16 h 16"/>
                <a:gd name="T8" fmla="*/ 11 w 20"/>
                <a:gd name="T9" fmla="*/ 16 h 16"/>
              </a:gdLst>
              <a:ahLst/>
              <a:cxnLst>
                <a:cxn ang="0">
                  <a:pos x="T0" y="T1"/>
                </a:cxn>
                <a:cxn ang="0">
                  <a:pos x="T2" y="T3"/>
                </a:cxn>
                <a:cxn ang="0">
                  <a:pos x="T4" y="T5"/>
                </a:cxn>
                <a:cxn ang="0">
                  <a:pos x="T6" y="T7"/>
                </a:cxn>
                <a:cxn ang="0">
                  <a:pos x="T8" y="T9"/>
                </a:cxn>
              </a:cxnLst>
              <a:rect l="0" t="0" r="r" b="b"/>
              <a:pathLst>
                <a:path w="20" h="16">
                  <a:moveTo>
                    <a:pt x="11" y="16"/>
                  </a:moveTo>
                  <a:cubicBezTo>
                    <a:pt x="14" y="11"/>
                    <a:pt x="17" y="5"/>
                    <a:pt x="20" y="0"/>
                  </a:cubicBezTo>
                  <a:cubicBezTo>
                    <a:pt x="0" y="0"/>
                    <a:pt x="0" y="0"/>
                    <a:pt x="0" y="0"/>
                  </a:cubicBezTo>
                  <a:cubicBezTo>
                    <a:pt x="3" y="5"/>
                    <a:pt x="6" y="11"/>
                    <a:pt x="9" y="16"/>
                  </a:cubicBezTo>
                  <a:lnTo>
                    <a:pt x="1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3" name="Freeform 259">
              <a:extLst>
                <a:ext uri="{FF2B5EF4-FFF2-40B4-BE49-F238E27FC236}">
                  <a16:creationId xmlns:a16="http://schemas.microsoft.com/office/drawing/2014/main" id="{77FE54F1-C954-4DFB-8CA4-214A84BCC7EA}"/>
                </a:ext>
              </a:extLst>
            </p:cNvPr>
            <p:cNvSpPr>
              <a:spLocks/>
            </p:cNvSpPr>
            <p:nvPr/>
          </p:nvSpPr>
          <p:spPr bwMode="auto">
            <a:xfrm>
              <a:off x="3421063" y="798513"/>
              <a:ext cx="87313" cy="60325"/>
            </a:xfrm>
            <a:custGeom>
              <a:avLst/>
              <a:gdLst>
                <a:gd name="T0" fmla="*/ 0 w 23"/>
                <a:gd name="T1" fmla="*/ 16 h 16"/>
                <a:gd name="T2" fmla="*/ 20 w 23"/>
                <a:gd name="T3" fmla="*/ 16 h 16"/>
                <a:gd name="T4" fmla="*/ 23 w 23"/>
                <a:gd name="T5" fmla="*/ 0 h 16"/>
                <a:gd name="T6" fmla="*/ 4 w 23"/>
                <a:gd name="T7" fmla="*/ 0 h 16"/>
                <a:gd name="T8" fmla="*/ 0 w 23"/>
                <a:gd name="T9" fmla="*/ 16 h 16"/>
              </a:gdLst>
              <a:ahLst/>
              <a:cxnLst>
                <a:cxn ang="0">
                  <a:pos x="T0" y="T1"/>
                </a:cxn>
                <a:cxn ang="0">
                  <a:pos x="T2" y="T3"/>
                </a:cxn>
                <a:cxn ang="0">
                  <a:pos x="T4" y="T5"/>
                </a:cxn>
                <a:cxn ang="0">
                  <a:pos x="T6" y="T7"/>
                </a:cxn>
                <a:cxn ang="0">
                  <a:pos x="T8" y="T9"/>
                </a:cxn>
              </a:cxnLst>
              <a:rect l="0" t="0" r="r" b="b"/>
              <a:pathLst>
                <a:path w="23" h="16">
                  <a:moveTo>
                    <a:pt x="0" y="16"/>
                  </a:moveTo>
                  <a:cubicBezTo>
                    <a:pt x="20" y="16"/>
                    <a:pt x="20" y="16"/>
                    <a:pt x="20" y="16"/>
                  </a:cubicBezTo>
                  <a:cubicBezTo>
                    <a:pt x="20" y="11"/>
                    <a:pt x="21" y="5"/>
                    <a:pt x="23" y="0"/>
                  </a:cubicBezTo>
                  <a:cubicBezTo>
                    <a:pt x="4" y="0"/>
                    <a:pt x="4" y="0"/>
                    <a:pt x="4" y="0"/>
                  </a:cubicBezTo>
                  <a:cubicBezTo>
                    <a:pt x="2" y="5"/>
                    <a:pt x="0" y="10"/>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4" name="Freeform 260">
              <a:extLst>
                <a:ext uri="{FF2B5EF4-FFF2-40B4-BE49-F238E27FC236}">
                  <a16:creationId xmlns:a16="http://schemas.microsoft.com/office/drawing/2014/main" id="{EB2E636F-FAA1-4671-A79A-E1AD7534C210}"/>
                </a:ext>
              </a:extLst>
            </p:cNvPr>
            <p:cNvSpPr>
              <a:spLocks/>
            </p:cNvSpPr>
            <p:nvPr/>
          </p:nvSpPr>
          <p:spPr bwMode="auto">
            <a:xfrm>
              <a:off x="3621088" y="798513"/>
              <a:ext cx="85725" cy="60325"/>
            </a:xfrm>
            <a:custGeom>
              <a:avLst/>
              <a:gdLst>
                <a:gd name="T0" fmla="*/ 0 w 23"/>
                <a:gd name="T1" fmla="*/ 0 h 16"/>
                <a:gd name="T2" fmla="*/ 3 w 23"/>
                <a:gd name="T3" fmla="*/ 16 h 16"/>
                <a:gd name="T4" fmla="*/ 23 w 23"/>
                <a:gd name="T5" fmla="*/ 16 h 16"/>
                <a:gd name="T6" fmla="*/ 19 w 23"/>
                <a:gd name="T7" fmla="*/ 0 h 16"/>
                <a:gd name="T8" fmla="*/ 0 w 23"/>
                <a:gd name="T9" fmla="*/ 0 h 16"/>
              </a:gdLst>
              <a:ahLst/>
              <a:cxnLst>
                <a:cxn ang="0">
                  <a:pos x="T0" y="T1"/>
                </a:cxn>
                <a:cxn ang="0">
                  <a:pos x="T2" y="T3"/>
                </a:cxn>
                <a:cxn ang="0">
                  <a:pos x="T4" y="T5"/>
                </a:cxn>
                <a:cxn ang="0">
                  <a:pos x="T6" y="T7"/>
                </a:cxn>
                <a:cxn ang="0">
                  <a:pos x="T8" y="T9"/>
                </a:cxn>
              </a:cxnLst>
              <a:rect l="0" t="0" r="r" b="b"/>
              <a:pathLst>
                <a:path w="23" h="16">
                  <a:moveTo>
                    <a:pt x="0" y="0"/>
                  </a:moveTo>
                  <a:cubicBezTo>
                    <a:pt x="2" y="5"/>
                    <a:pt x="3" y="11"/>
                    <a:pt x="3" y="16"/>
                  </a:cubicBezTo>
                  <a:cubicBezTo>
                    <a:pt x="23" y="16"/>
                    <a:pt x="23" y="16"/>
                    <a:pt x="23" y="16"/>
                  </a:cubicBezTo>
                  <a:cubicBezTo>
                    <a:pt x="23" y="10"/>
                    <a:pt x="21" y="5"/>
                    <a:pt x="19"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5" name="Freeform 261">
              <a:extLst>
                <a:ext uri="{FF2B5EF4-FFF2-40B4-BE49-F238E27FC236}">
                  <a16:creationId xmlns:a16="http://schemas.microsoft.com/office/drawing/2014/main" id="{CBFE28E0-2BD6-46BE-B6ED-329230B90C10}"/>
                </a:ext>
              </a:extLst>
            </p:cNvPr>
            <p:cNvSpPr>
              <a:spLocks/>
            </p:cNvSpPr>
            <p:nvPr/>
          </p:nvSpPr>
          <p:spPr bwMode="auto">
            <a:xfrm>
              <a:off x="3575050" y="935038"/>
              <a:ext cx="112713" cy="74613"/>
            </a:xfrm>
            <a:custGeom>
              <a:avLst/>
              <a:gdLst>
                <a:gd name="T0" fmla="*/ 11 w 30"/>
                <a:gd name="T1" fmla="*/ 0 h 20"/>
                <a:gd name="T2" fmla="*/ 0 w 30"/>
                <a:gd name="T3" fmla="*/ 19 h 20"/>
                <a:gd name="T4" fmla="*/ 0 w 30"/>
                <a:gd name="T5" fmla="*/ 20 h 20"/>
                <a:gd name="T6" fmla="*/ 30 w 30"/>
                <a:gd name="T7" fmla="*/ 0 h 20"/>
                <a:gd name="T8" fmla="*/ 11 w 30"/>
                <a:gd name="T9" fmla="*/ 0 h 20"/>
              </a:gdLst>
              <a:ahLst/>
              <a:cxnLst>
                <a:cxn ang="0">
                  <a:pos x="T0" y="T1"/>
                </a:cxn>
                <a:cxn ang="0">
                  <a:pos x="T2" y="T3"/>
                </a:cxn>
                <a:cxn ang="0">
                  <a:pos x="T4" y="T5"/>
                </a:cxn>
                <a:cxn ang="0">
                  <a:pos x="T6" y="T7"/>
                </a:cxn>
                <a:cxn ang="0">
                  <a:pos x="T8" y="T9"/>
                </a:cxn>
              </a:cxnLst>
              <a:rect l="0" t="0" r="r" b="b"/>
              <a:pathLst>
                <a:path w="30" h="20">
                  <a:moveTo>
                    <a:pt x="11" y="0"/>
                  </a:moveTo>
                  <a:cubicBezTo>
                    <a:pt x="8" y="6"/>
                    <a:pt x="5" y="13"/>
                    <a:pt x="0" y="19"/>
                  </a:cubicBezTo>
                  <a:cubicBezTo>
                    <a:pt x="0" y="20"/>
                    <a:pt x="0" y="20"/>
                    <a:pt x="0" y="20"/>
                  </a:cubicBezTo>
                  <a:cubicBezTo>
                    <a:pt x="13" y="19"/>
                    <a:pt x="24" y="11"/>
                    <a:pt x="30" y="0"/>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6" name="Freeform 262">
              <a:extLst>
                <a:ext uri="{FF2B5EF4-FFF2-40B4-BE49-F238E27FC236}">
                  <a16:creationId xmlns:a16="http://schemas.microsoft.com/office/drawing/2014/main" id="{4C110F8C-5323-4107-8EA8-6C6F88758729}"/>
                </a:ext>
              </a:extLst>
            </p:cNvPr>
            <p:cNvSpPr>
              <a:spLocks/>
            </p:cNvSpPr>
            <p:nvPr/>
          </p:nvSpPr>
          <p:spPr bwMode="auto">
            <a:xfrm>
              <a:off x="3440113" y="935038"/>
              <a:ext cx="112713" cy="74613"/>
            </a:xfrm>
            <a:custGeom>
              <a:avLst/>
              <a:gdLst>
                <a:gd name="T0" fmla="*/ 30 w 30"/>
                <a:gd name="T1" fmla="*/ 19 h 20"/>
                <a:gd name="T2" fmla="*/ 19 w 30"/>
                <a:gd name="T3" fmla="*/ 0 h 20"/>
                <a:gd name="T4" fmla="*/ 0 w 30"/>
                <a:gd name="T5" fmla="*/ 0 h 20"/>
                <a:gd name="T6" fmla="*/ 30 w 30"/>
                <a:gd name="T7" fmla="*/ 20 h 20"/>
                <a:gd name="T8" fmla="*/ 30 w 30"/>
                <a:gd name="T9" fmla="*/ 19 h 20"/>
              </a:gdLst>
              <a:ahLst/>
              <a:cxnLst>
                <a:cxn ang="0">
                  <a:pos x="T0" y="T1"/>
                </a:cxn>
                <a:cxn ang="0">
                  <a:pos x="T2" y="T3"/>
                </a:cxn>
                <a:cxn ang="0">
                  <a:pos x="T4" y="T5"/>
                </a:cxn>
                <a:cxn ang="0">
                  <a:pos x="T6" y="T7"/>
                </a:cxn>
                <a:cxn ang="0">
                  <a:pos x="T8" y="T9"/>
                </a:cxn>
              </a:cxnLst>
              <a:rect l="0" t="0" r="r" b="b"/>
              <a:pathLst>
                <a:path w="30" h="20">
                  <a:moveTo>
                    <a:pt x="30" y="19"/>
                  </a:moveTo>
                  <a:cubicBezTo>
                    <a:pt x="25" y="13"/>
                    <a:pt x="22" y="6"/>
                    <a:pt x="19" y="0"/>
                  </a:cubicBezTo>
                  <a:cubicBezTo>
                    <a:pt x="0" y="0"/>
                    <a:pt x="0" y="0"/>
                    <a:pt x="0" y="0"/>
                  </a:cubicBezTo>
                  <a:cubicBezTo>
                    <a:pt x="6" y="11"/>
                    <a:pt x="17" y="19"/>
                    <a:pt x="30" y="20"/>
                  </a:cubicBezTo>
                  <a:lnTo>
                    <a:pt x="3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7" name="Freeform 263">
              <a:extLst>
                <a:ext uri="{FF2B5EF4-FFF2-40B4-BE49-F238E27FC236}">
                  <a16:creationId xmlns:a16="http://schemas.microsoft.com/office/drawing/2014/main" id="{8DC165B0-E6C2-424C-B0A0-248AD122000D}"/>
                </a:ext>
              </a:extLst>
            </p:cNvPr>
            <p:cNvSpPr>
              <a:spLocks/>
            </p:cNvSpPr>
            <p:nvPr/>
          </p:nvSpPr>
          <p:spPr bwMode="auto">
            <a:xfrm>
              <a:off x="3448050" y="723900"/>
              <a:ext cx="104775" cy="60325"/>
            </a:xfrm>
            <a:custGeom>
              <a:avLst/>
              <a:gdLst>
                <a:gd name="T0" fmla="*/ 18 w 28"/>
                <a:gd name="T1" fmla="*/ 16 h 16"/>
                <a:gd name="T2" fmla="*/ 28 w 28"/>
                <a:gd name="T3" fmla="*/ 1 h 16"/>
                <a:gd name="T4" fmla="*/ 28 w 28"/>
                <a:gd name="T5" fmla="*/ 0 h 16"/>
                <a:gd name="T6" fmla="*/ 0 w 28"/>
                <a:gd name="T7" fmla="*/ 16 h 16"/>
                <a:gd name="T8" fmla="*/ 18 w 28"/>
                <a:gd name="T9" fmla="*/ 16 h 16"/>
              </a:gdLst>
              <a:ahLst/>
              <a:cxnLst>
                <a:cxn ang="0">
                  <a:pos x="T0" y="T1"/>
                </a:cxn>
                <a:cxn ang="0">
                  <a:pos x="T2" y="T3"/>
                </a:cxn>
                <a:cxn ang="0">
                  <a:pos x="T4" y="T5"/>
                </a:cxn>
                <a:cxn ang="0">
                  <a:pos x="T6" y="T7"/>
                </a:cxn>
                <a:cxn ang="0">
                  <a:pos x="T8" y="T9"/>
                </a:cxn>
              </a:cxnLst>
              <a:rect l="0" t="0" r="r" b="b"/>
              <a:pathLst>
                <a:path w="28" h="16">
                  <a:moveTo>
                    <a:pt x="18" y="16"/>
                  </a:moveTo>
                  <a:cubicBezTo>
                    <a:pt x="20" y="11"/>
                    <a:pt x="24" y="5"/>
                    <a:pt x="28" y="1"/>
                  </a:cubicBezTo>
                  <a:cubicBezTo>
                    <a:pt x="28" y="0"/>
                    <a:pt x="28" y="0"/>
                    <a:pt x="28" y="0"/>
                  </a:cubicBezTo>
                  <a:cubicBezTo>
                    <a:pt x="16" y="1"/>
                    <a:pt x="6" y="7"/>
                    <a:pt x="0" y="16"/>
                  </a:cubicBezTo>
                  <a:lnTo>
                    <a:pt x="1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8" name="Freeform 264">
              <a:extLst>
                <a:ext uri="{FF2B5EF4-FFF2-40B4-BE49-F238E27FC236}">
                  <a16:creationId xmlns:a16="http://schemas.microsoft.com/office/drawing/2014/main" id="{2C22B1E3-26FD-460A-A9E2-8C3086E2C863}"/>
                </a:ext>
              </a:extLst>
            </p:cNvPr>
            <p:cNvSpPr>
              <a:spLocks/>
            </p:cNvSpPr>
            <p:nvPr/>
          </p:nvSpPr>
          <p:spPr bwMode="auto">
            <a:xfrm>
              <a:off x="3575050" y="723900"/>
              <a:ext cx="106363" cy="60325"/>
            </a:xfrm>
            <a:custGeom>
              <a:avLst/>
              <a:gdLst>
                <a:gd name="T0" fmla="*/ 0 w 28"/>
                <a:gd name="T1" fmla="*/ 1 h 16"/>
                <a:gd name="T2" fmla="*/ 10 w 28"/>
                <a:gd name="T3" fmla="*/ 16 h 16"/>
                <a:gd name="T4" fmla="*/ 28 w 28"/>
                <a:gd name="T5" fmla="*/ 16 h 16"/>
                <a:gd name="T6" fmla="*/ 0 w 28"/>
                <a:gd name="T7" fmla="*/ 0 h 16"/>
                <a:gd name="T8" fmla="*/ 0 w 28"/>
                <a:gd name="T9" fmla="*/ 1 h 16"/>
              </a:gdLst>
              <a:ahLst/>
              <a:cxnLst>
                <a:cxn ang="0">
                  <a:pos x="T0" y="T1"/>
                </a:cxn>
                <a:cxn ang="0">
                  <a:pos x="T2" y="T3"/>
                </a:cxn>
                <a:cxn ang="0">
                  <a:pos x="T4" y="T5"/>
                </a:cxn>
                <a:cxn ang="0">
                  <a:pos x="T6" y="T7"/>
                </a:cxn>
                <a:cxn ang="0">
                  <a:pos x="T8" y="T9"/>
                </a:cxn>
              </a:cxnLst>
              <a:rect l="0" t="0" r="r" b="b"/>
              <a:pathLst>
                <a:path w="28" h="16">
                  <a:moveTo>
                    <a:pt x="0" y="1"/>
                  </a:moveTo>
                  <a:cubicBezTo>
                    <a:pt x="4" y="5"/>
                    <a:pt x="8" y="11"/>
                    <a:pt x="10" y="16"/>
                  </a:cubicBezTo>
                  <a:cubicBezTo>
                    <a:pt x="28" y="16"/>
                    <a:pt x="28" y="16"/>
                    <a:pt x="28" y="16"/>
                  </a:cubicBezTo>
                  <a:cubicBezTo>
                    <a:pt x="22" y="7"/>
                    <a:pt x="11" y="1"/>
                    <a:pt x="0" y="0"/>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grpSp>
      <p:grpSp>
        <p:nvGrpSpPr>
          <p:cNvPr id="59" name="Group 58">
            <a:extLst>
              <a:ext uri="{FF2B5EF4-FFF2-40B4-BE49-F238E27FC236}">
                <a16:creationId xmlns:a16="http://schemas.microsoft.com/office/drawing/2014/main" id="{A111D77A-6095-4970-84F8-D972B5356353}"/>
              </a:ext>
            </a:extLst>
          </p:cNvPr>
          <p:cNvGrpSpPr/>
          <p:nvPr/>
        </p:nvGrpSpPr>
        <p:grpSpPr>
          <a:xfrm>
            <a:off x="7144927" y="1265133"/>
            <a:ext cx="3726625" cy="657705"/>
            <a:chOff x="6284976" y="1299467"/>
            <a:chExt cx="5449824" cy="873882"/>
          </a:xfrm>
        </p:grpSpPr>
        <p:sp>
          <p:nvSpPr>
            <p:cNvPr id="60" name="Content Placeholder 2">
              <a:extLst>
                <a:ext uri="{FF2B5EF4-FFF2-40B4-BE49-F238E27FC236}">
                  <a16:creationId xmlns:a16="http://schemas.microsoft.com/office/drawing/2014/main" id="{5BD1B552-63A3-4A39-9140-3741C5DF70F3}"/>
                </a:ext>
              </a:extLst>
            </p:cNvPr>
            <p:cNvSpPr txBox="1">
              <a:spLocks/>
            </p:cNvSpPr>
            <p:nvPr/>
          </p:nvSpPr>
          <p:spPr>
            <a:xfrm>
              <a:off x="6284976" y="1805305"/>
              <a:ext cx="5449824" cy="368044"/>
            </a:xfrm>
            <a:prstGeom prst="rect">
              <a:avLst/>
            </a:prstGeom>
          </p:spPr>
          <p:txBody>
            <a:bodyPr vert="horz"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icaos@interstatecompact.org</a:t>
              </a:r>
            </a:p>
          </p:txBody>
        </p:sp>
        <p:sp>
          <p:nvSpPr>
            <p:cNvPr id="61" name="Content Placeholder 2">
              <a:extLst>
                <a:ext uri="{FF2B5EF4-FFF2-40B4-BE49-F238E27FC236}">
                  <a16:creationId xmlns:a16="http://schemas.microsoft.com/office/drawing/2014/main" id="{BA70DA6E-9B2F-4B09-8927-144E554504A7}"/>
                </a:ext>
              </a:extLst>
            </p:cNvPr>
            <p:cNvSpPr txBox="1">
              <a:spLocks/>
            </p:cNvSpPr>
            <p:nvPr/>
          </p:nvSpPr>
          <p:spPr>
            <a:xfrm>
              <a:off x="6284976" y="1299467"/>
              <a:ext cx="5449824" cy="408938"/>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2000" dirty="0">
                  <a:solidFill>
                    <a:srgbClr val="102747"/>
                  </a:solidFill>
                </a:rPr>
                <a:t>Email</a:t>
              </a:r>
            </a:p>
          </p:txBody>
        </p:sp>
        <p:cxnSp>
          <p:nvCxnSpPr>
            <p:cNvPr id="62" name="Straight Connector 61">
              <a:extLst>
                <a:ext uri="{FF2B5EF4-FFF2-40B4-BE49-F238E27FC236}">
                  <a16:creationId xmlns:a16="http://schemas.microsoft.com/office/drawing/2014/main" id="{E10CFB64-6BDE-4CB1-8CE8-76043419C3F9}"/>
                </a:ext>
              </a:extLst>
            </p:cNvPr>
            <p:cNvCxnSpPr>
              <a:cxnSpLocks/>
            </p:cNvCxnSpPr>
            <p:nvPr/>
          </p:nvCxnSpPr>
          <p:spPr>
            <a:xfrm>
              <a:off x="6284976" y="1756857"/>
              <a:ext cx="54498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017BEFB7-3F7F-42EB-ACE8-08F959741EAA}"/>
              </a:ext>
            </a:extLst>
          </p:cNvPr>
          <p:cNvGrpSpPr/>
          <p:nvPr/>
        </p:nvGrpSpPr>
        <p:grpSpPr>
          <a:xfrm>
            <a:off x="7144928" y="2551152"/>
            <a:ext cx="2650300" cy="934705"/>
            <a:chOff x="6284976" y="1299467"/>
            <a:chExt cx="5449824" cy="1241929"/>
          </a:xfrm>
        </p:grpSpPr>
        <p:sp>
          <p:nvSpPr>
            <p:cNvPr id="64" name="Content Placeholder 2">
              <a:extLst>
                <a:ext uri="{FF2B5EF4-FFF2-40B4-BE49-F238E27FC236}">
                  <a16:creationId xmlns:a16="http://schemas.microsoft.com/office/drawing/2014/main" id="{6A37F00C-CC2A-4593-80C1-A63876A94450}"/>
                </a:ext>
              </a:extLst>
            </p:cNvPr>
            <p:cNvSpPr txBox="1">
              <a:spLocks/>
            </p:cNvSpPr>
            <p:nvPr/>
          </p:nvSpPr>
          <p:spPr>
            <a:xfrm>
              <a:off x="6284976" y="1805307"/>
              <a:ext cx="5449824" cy="736089"/>
            </a:xfrm>
            <a:prstGeom prst="rect">
              <a:avLst/>
            </a:prstGeom>
          </p:spPr>
          <p:txBody>
            <a:bodyPr vert="horz"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a:t>859.721.1050 </a:t>
              </a:r>
              <a:endParaRPr lang="en-US" sz="1800" dirty="0"/>
            </a:p>
            <a:p>
              <a:pPr marL="0" indent="0">
                <a:lnSpc>
                  <a:spcPct val="100000"/>
                </a:lnSpc>
                <a:spcBef>
                  <a:spcPts val="0"/>
                </a:spcBef>
                <a:buNone/>
              </a:pPr>
              <a:endParaRPr lang="en-US" sz="1800" dirty="0"/>
            </a:p>
          </p:txBody>
        </p:sp>
        <p:sp>
          <p:nvSpPr>
            <p:cNvPr id="65" name="Content Placeholder 2">
              <a:extLst>
                <a:ext uri="{FF2B5EF4-FFF2-40B4-BE49-F238E27FC236}">
                  <a16:creationId xmlns:a16="http://schemas.microsoft.com/office/drawing/2014/main" id="{02551B09-7A29-47A4-AA64-170FB76C7F2C}"/>
                </a:ext>
              </a:extLst>
            </p:cNvPr>
            <p:cNvSpPr txBox="1">
              <a:spLocks/>
            </p:cNvSpPr>
            <p:nvPr/>
          </p:nvSpPr>
          <p:spPr>
            <a:xfrm>
              <a:off x="6284976" y="1299467"/>
              <a:ext cx="5449824" cy="408938"/>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2000" dirty="0">
                  <a:solidFill>
                    <a:srgbClr val="102747"/>
                  </a:solidFill>
                </a:rPr>
                <a:t>Phone</a:t>
              </a:r>
            </a:p>
          </p:txBody>
        </p:sp>
        <p:cxnSp>
          <p:nvCxnSpPr>
            <p:cNvPr id="66" name="Straight Connector 65">
              <a:extLst>
                <a:ext uri="{FF2B5EF4-FFF2-40B4-BE49-F238E27FC236}">
                  <a16:creationId xmlns:a16="http://schemas.microsoft.com/office/drawing/2014/main" id="{151FD6E3-BD81-478E-9265-5AAFA8072443}"/>
                </a:ext>
              </a:extLst>
            </p:cNvPr>
            <p:cNvCxnSpPr>
              <a:cxnSpLocks/>
            </p:cNvCxnSpPr>
            <p:nvPr/>
          </p:nvCxnSpPr>
          <p:spPr>
            <a:xfrm>
              <a:off x="6284976" y="1756857"/>
              <a:ext cx="54498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DAC6C265-61F7-4ED9-A78B-028DC6863860}"/>
              </a:ext>
            </a:extLst>
          </p:cNvPr>
          <p:cNvGrpSpPr/>
          <p:nvPr/>
        </p:nvGrpSpPr>
        <p:grpSpPr>
          <a:xfrm>
            <a:off x="7144928" y="3837174"/>
            <a:ext cx="2650300" cy="657705"/>
            <a:chOff x="6284976" y="1299467"/>
            <a:chExt cx="5449824" cy="873882"/>
          </a:xfrm>
        </p:grpSpPr>
        <p:sp>
          <p:nvSpPr>
            <p:cNvPr id="68" name="Content Placeholder 2">
              <a:extLst>
                <a:ext uri="{FF2B5EF4-FFF2-40B4-BE49-F238E27FC236}">
                  <a16:creationId xmlns:a16="http://schemas.microsoft.com/office/drawing/2014/main" id="{0530B8AF-D8F7-4608-BD9F-5AB6464140EF}"/>
                </a:ext>
              </a:extLst>
            </p:cNvPr>
            <p:cNvSpPr txBox="1">
              <a:spLocks/>
            </p:cNvSpPr>
            <p:nvPr/>
          </p:nvSpPr>
          <p:spPr>
            <a:xfrm>
              <a:off x="6284976" y="1805305"/>
              <a:ext cx="5449824" cy="368044"/>
            </a:xfrm>
            <a:prstGeom prst="rect">
              <a:avLst/>
            </a:prstGeom>
          </p:spPr>
          <p:txBody>
            <a:bodyPr vert="horz"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www.interstatecompact.org</a:t>
              </a:r>
            </a:p>
          </p:txBody>
        </p:sp>
        <p:sp>
          <p:nvSpPr>
            <p:cNvPr id="69" name="Content Placeholder 2">
              <a:extLst>
                <a:ext uri="{FF2B5EF4-FFF2-40B4-BE49-F238E27FC236}">
                  <a16:creationId xmlns:a16="http://schemas.microsoft.com/office/drawing/2014/main" id="{58D9F3DF-3F1F-4822-B5DC-FE00D25F0BA8}"/>
                </a:ext>
              </a:extLst>
            </p:cNvPr>
            <p:cNvSpPr txBox="1">
              <a:spLocks/>
            </p:cNvSpPr>
            <p:nvPr/>
          </p:nvSpPr>
          <p:spPr>
            <a:xfrm>
              <a:off x="6284976" y="1299467"/>
              <a:ext cx="5449824" cy="408938"/>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2000" dirty="0">
                  <a:solidFill>
                    <a:srgbClr val="102747"/>
                  </a:solidFill>
                </a:rPr>
                <a:t>Website</a:t>
              </a:r>
            </a:p>
          </p:txBody>
        </p:sp>
        <p:cxnSp>
          <p:nvCxnSpPr>
            <p:cNvPr id="70" name="Straight Connector 69">
              <a:extLst>
                <a:ext uri="{FF2B5EF4-FFF2-40B4-BE49-F238E27FC236}">
                  <a16:creationId xmlns:a16="http://schemas.microsoft.com/office/drawing/2014/main" id="{66D38441-33F8-414C-A34B-BF82302D1476}"/>
                </a:ext>
              </a:extLst>
            </p:cNvPr>
            <p:cNvCxnSpPr>
              <a:cxnSpLocks/>
            </p:cNvCxnSpPr>
            <p:nvPr/>
          </p:nvCxnSpPr>
          <p:spPr>
            <a:xfrm>
              <a:off x="6284976" y="1756857"/>
              <a:ext cx="54498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D9F0086-081A-4908-90E0-E4F8C13F0DF7}"/>
              </a:ext>
            </a:extLst>
          </p:cNvPr>
          <p:cNvGrpSpPr/>
          <p:nvPr/>
        </p:nvGrpSpPr>
        <p:grpSpPr>
          <a:xfrm>
            <a:off x="7144928" y="5123194"/>
            <a:ext cx="2650300" cy="1211705"/>
            <a:chOff x="6284976" y="1299467"/>
            <a:chExt cx="5449824" cy="1609972"/>
          </a:xfrm>
        </p:grpSpPr>
        <p:sp>
          <p:nvSpPr>
            <p:cNvPr id="72" name="Content Placeholder 2">
              <a:extLst>
                <a:ext uri="{FF2B5EF4-FFF2-40B4-BE49-F238E27FC236}">
                  <a16:creationId xmlns:a16="http://schemas.microsoft.com/office/drawing/2014/main" id="{683A8375-BF64-4DA2-AFB8-727FBC6E470E}"/>
                </a:ext>
              </a:extLst>
            </p:cNvPr>
            <p:cNvSpPr txBox="1">
              <a:spLocks/>
            </p:cNvSpPr>
            <p:nvPr/>
          </p:nvSpPr>
          <p:spPr>
            <a:xfrm>
              <a:off x="6284976" y="1805307"/>
              <a:ext cx="5449824" cy="1104132"/>
            </a:xfrm>
            <a:prstGeom prst="rect">
              <a:avLst/>
            </a:prstGeom>
          </p:spPr>
          <p:txBody>
            <a:bodyPr vert="horz"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1800" dirty="0"/>
                <a:t>3070 Lake Crest Circle</a:t>
              </a:r>
            </a:p>
            <a:p>
              <a:pPr marL="0" indent="0">
                <a:lnSpc>
                  <a:spcPct val="100000"/>
                </a:lnSpc>
                <a:spcBef>
                  <a:spcPts val="0"/>
                </a:spcBef>
                <a:buNone/>
              </a:pPr>
              <a:r>
                <a:rPr lang="fr-FR" sz="1800" dirty="0"/>
                <a:t>Suite 400-264</a:t>
              </a:r>
            </a:p>
            <a:p>
              <a:pPr marL="0" indent="0">
                <a:lnSpc>
                  <a:spcPct val="100000"/>
                </a:lnSpc>
                <a:spcBef>
                  <a:spcPts val="0"/>
                </a:spcBef>
                <a:buNone/>
              </a:pPr>
              <a:r>
                <a:rPr lang="fr-FR" sz="1800" dirty="0"/>
                <a:t>Lexington, KY 40513</a:t>
              </a:r>
            </a:p>
          </p:txBody>
        </p:sp>
        <p:sp>
          <p:nvSpPr>
            <p:cNvPr id="73" name="Content Placeholder 2">
              <a:extLst>
                <a:ext uri="{FF2B5EF4-FFF2-40B4-BE49-F238E27FC236}">
                  <a16:creationId xmlns:a16="http://schemas.microsoft.com/office/drawing/2014/main" id="{5FAFE8E9-EB60-48AC-901B-465AF078B39F}"/>
                </a:ext>
              </a:extLst>
            </p:cNvPr>
            <p:cNvSpPr txBox="1">
              <a:spLocks/>
            </p:cNvSpPr>
            <p:nvPr/>
          </p:nvSpPr>
          <p:spPr>
            <a:xfrm>
              <a:off x="6284976" y="1299467"/>
              <a:ext cx="5449824" cy="408938"/>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2000" dirty="0">
                  <a:solidFill>
                    <a:srgbClr val="102747"/>
                  </a:solidFill>
                </a:rPr>
                <a:t>Office</a:t>
              </a:r>
            </a:p>
          </p:txBody>
        </p:sp>
        <p:cxnSp>
          <p:nvCxnSpPr>
            <p:cNvPr id="74" name="Straight Connector 73">
              <a:extLst>
                <a:ext uri="{FF2B5EF4-FFF2-40B4-BE49-F238E27FC236}">
                  <a16:creationId xmlns:a16="http://schemas.microsoft.com/office/drawing/2014/main" id="{204A700E-BBAE-4D9C-B295-9225313A7D08}"/>
                </a:ext>
              </a:extLst>
            </p:cNvPr>
            <p:cNvCxnSpPr>
              <a:cxnSpLocks/>
            </p:cNvCxnSpPr>
            <p:nvPr/>
          </p:nvCxnSpPr>
          <p:spPr>
            <a:xfrm>
              <a:off x="6284976" y="1756857"/>
              <a:ext cx="54498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5" name="Content Placeholder 2">
            <a:extLst>
              <a:ext uri="{FF2B5EF4-FFF2-40B4-BE49-F238E27FC236}">
                <a16:creationId xmlns:a16="http://schemas.microsoft.com/office/drawing/2014/main" id="{5F968D20-8032-4F44-BC28-8CC5319A8754}"/>
              </a:ext>
            </a:extLst>
          </p:cNvPr>
          <p:cNvSpPr txBox="1">
            <a:spLocks/>
          </p:cNvSpPr>
          <p:nvPr/>
        </p:nvSpPr>
        <p:spPr>
          <a:xfrm>
            <a:off x="804370" y="4852647"/>
            <a:ext cx="4343401" cy="230832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endParaRPr lang="en-US" sz="2000" dirty="0">
              <a:solidFill>
                <a:schemeClr val="bg1"/>
              </a:solidFill>
            </a:endParaRPr>
          </a:p>
          <a:p>
            <a:pPr marL="0" indent="0">
              <a:lnSpc>
                <a:spcPct val="100000"/>
              </a:lnSpc>
              <a:spcBef>
                <a:spcPts val="0"/>
              </a:spcBef>
              <a:spcAft>
                <a:spcPts val="1200"/>
              </a:spcAft>
              <a:buNone/>
            </a:pPr>
            <a:r>
              <a:rPr lang="en-US" sz="1600" dirty="0">
                <a:solidFill>
                  <a:schemeClr val="bg1"/>
                </a:solidFill>
              </a:rPr>
              <a:t>https://www.interstatecompact.org/core-search</a:t>
            </a:r>
          </a:p>
          <a:p>
            <a:pPr marL="0" indent="0">
              <a:lnSpc>
                <a:spcPct val="100000"/>
              </a:lnSpc>
              <a:spcBef>
                <a:spcPts val="0"/>
              </a:spcBef>
              <a:spcAft>
                <a:spcPts val="1200"/>
              </a:spcAft>
              <a:buNone/>
            </a:pPr>
            <a:r>
              <a:rPr lang="en-US" sz="1600" dirty="0">
                <a:solidFill>
                  <a:schemeClr val="bg1"/>
                </a:solidFill>
              </a:rPr>
              <a:t>https://www.interstatecompact.org/bench-book</a:t>
            </a:r>
          </a:p>
          <a:p>
            <a:pPr marL="0" indent="0">
              <a:lnSpc>
                <a:spcPct val="100000"/>
              </a:lnSpc>
              <a:spcBef>
                <a:spcPts val="0"/>
              </a:spcBef>
              <a:spcAft>
                <a:spcPts val="1200"/>
              </a:spcAft>
              <a:buNone/>
            </a:pPr>
            <a:r>
              <a:rPr lang="en-US" sz="1600" dirty="0">
                <a:solidFill>
                  <a:schemeClr val="bg1"/>
                </a:solidFill>
              </a:rPr>
              <a:t>https://support.interstatecompact.org/hc/en-us</a:t>
            </a:r>
          </a:p>
          <a:p>
            <a:pPr marL="0" indent="0">
              <a:lnSpc>
                <a:spcPct val="100000"/>
              </a:lnSpc>
              <a:spcBef>
                <a:spcPts val="0"/>
              </a:spcBef>
              <a:spcAft>
                <a:spcPts val="1200"/>
              </a:spcAft>
              <a:buNone/>
            </a:pPr>
            <a:endParaRPr lang="en-US" sz="1600" dirty="0">
              <a:solidFill>
                <a:schemeClr val="bg1"/>
              </a:solidFill>
            </a:endParaRPr>
          </a:p>
          <a:p>
            <a:pPr marL="0" indent="0">
              <a:lnSpc>
                <a:spcPct val="100000"/>
              </a:lnSpc>
              <a:spcBef>
                <a:spcPts val="0"/>
              </a:spcBef>
              <a:spcAft>
                <a:spcPts val="1200"/>
              </a:spcAft>
              <a:buNone/>
            </a:pPr>
            <a:endParaRPr lang="en-US" sz="1600" dirty="0"/>
          </a:p>
        </p:txBody>
      </p:sp>
      <p:pic>
        <p:nvPicPr>
          <p:cNvPr id="76" name="Picture 75">
            <a:extLst>
              <a:ext uri="{FF2B5EF4-FFF2-40B4-BE49-F238E27FC236}">
                <a16:creationId xmlns:a16="http://schemas.microsoft.com/office/drawing/2014/main" id="{A87311A4-B73F-4180-A5CC-7AAC804348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0560" y="1304422"/>
            <a:ext cx="2019088" cy="86378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8" name="Picture 77">
            <a:extLst>
              <a:ext uri="{FF2B5EF4-FFF2-40B4-BE49-F238E27FC236}">
                <a16:creationId xmlns:a16="http://schemas.microsoft.com/office/drawing/2014/main" id="{EE06F07A-D4DD-44F4-96FA-C24510357F7D}"/>
              </a:ext>
            </a:extLst>
          </p:cNvPr>
          <p:cNvPicPr>
            <a:picLocks noChangeAspect="1"/>
          </p:cNvPicPr>
          <p:nvPr/>
        </p:nvPicPr>
        <p:blipFill>
          <a:blip r:embed="rId5"/>
          <a:stretch>
            <a:fillRect/>
          </a:stretch>
        </p:blipFill>
        <p:spPr>
          <a:xfrm>
            <a:off x="3600966" y="999036"/>
            <a:ext cx="1142340" cy="147044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6"/>
          <a:stretch>
            <a:fillRect/>
          </a:stretch>
        </p:blipFill>
        <p:spPr>
          <a:xfrm>
            <a:off x="311389" y="2734754"/>
            <a:ext cx="2320054" cy="2000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3F8D4FBA-37D4-33A7-3E13-98378FF44B2B}"/>
              </a:ext>
            </a:extLst>
          </p:cNvPr>
          <p:cNvPicPr>
            <a:picLocks noChangeAspect="1"/>
          </p:cNvPicPr>
          <p:nvPr/>
        </p:nvPicPr>
        <p:blipFill>
          <a:blip r:embed="rId7"/>
          <a:stretch>
            <a:fillRect/>
          </a:stretch>
        </p:blipFill>
        <p:spPr>
          <a:xfrm rot="335016">
            <a:off x="2882408" y="3222769"/>
            <a:ext cx="2325307" cy="977550"/>
          </a:xfrm>
          <a:prstGeom prst="rect">
            <a:avLst/>
          </a:prstGeom>
        </p:spPr>
      </p:pic>
    </p:spTree>
    <p:custDataLst>
      <p:tags r:id="rId1"/>
    </p:custDataLst>
    <p:extLst>
      <p:ext uri="{BB962C8B-B14F-4D97-AF65-F5344CB8AC3E}">
        <p14:creationId xmlns:p14="http://schemas.microsoft.com/office/powerpoint/2010/main" val="3987896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8494246" cy="1465618"/>
          </a:xfrm>
        </p:spPr>
        <p:txBody>
          <a:bodyPr lIns="0" tIns="0" rIns="0" bIns="0" anchor="ctr">
            <a:normAutofit/>
          </a:bodyPr>
          <a:lstStyle/>
          <a:p>
            <a:r>
              <a:rPr lang="en-US" sz="4000" dirty="0"/>
              <a:t>Interstate Compact for Adult Offender Supervision</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3</a:t>
            </a:fld>
            <a:endParaRPr lang="en-US">
              <a:solidFill>
                <a:schemeClr val="bg1"/>
              </a:solidFill>
            </a:endParaRPr>
          </a:p>
        </p:txBody>
      </p:sp>
      <p:sp>
        <p:nvSpPr>
          <p:cNvPr id="7" name="Footer Placeholder 6">
            <a:extLst>
              <a:ext uri="{FF2B5EF4-FFF2-40B4-BE49-F238E27FC236}">
                <a16:creationId xmlns:a16="http://schemas.microsoft.com/office/drawing/2014/main" id="{CB6EFDB5-FC2B-49AA-A879-65DB711D866F}"/>
              </a:ext>
            </a:extLst>
          </p:cNvPr>
          <p:cNvSpPr>
            <a:spLocks noGrp="1"/>
          </p:cNvSpPr>
          <p:nvPr>
            <p:ph type="ftr" sz="quarter" idx="11"/>
          </p:nvPr>
        </p:nvSpPr>
        <p:spPr>
          <a:xfrm>
            <a:off x="476249" y="6275388"/>
            <a:ext cx="10578193" cy="438332"/>
          </a:xfrm>
        </p:spPr>
        <p:txBody>
          <a:bodyPr lIns="0"/>
          <a:lstStyle/>
          <a:p>
            <a:pPr algn="l"/>
            <a:endParaRPr lang="en-US" dirty="0"/>
          </a:p>
        </p:txBody>
      </p:sp>
      <p:grpSp>
        <p:nvGrpSpPr>
          <p:cNvPr id="20" name="Group 19">
            <a:extLst>
              <a:ext uri="{FF2B5EF4-FFF2-40B4-BE49-F238E27FC236}">
                <a16:creationId xmlns:a16="http://schemas.microsoft.com/office/drawing/2014/main" id="{15826501-4F62-441E-805C-795037B2F290}"/>
              </a:ext>
            </a:extLst>
          </p:cNvPr>
          <p:cNvGrpSpPr/>
          <p:nvPr/>
        </p:nvGrpSpPr>
        <p:grpSpPr>
          <a:xfrm>
            <a:off x="476250" y="1830743"/>
            <a:ext cx="6139703" cy="4106089"/>
            <a:chOff x="476251" y="1816229"/>
            <a:chExt cx="7453454" cy="4106089"/>
          </a:xfrm>
        </p:grpSpPr>
        <p:sp>
          <p:nvSpPr>
            <p:cNvPr id="21" name="Content Placeholder 2">
              <a:extLst>
                <a:ext uri="{FF2B5EF4-FFF2-40B4-BE49-F238E27FC236}">
                  <a16:creationId xmlns:a16="http://schemas.microsoft.com/office/drawing/2014/main" id="{218870D6-28F2-4557-A5FB-D37FD6F2FE3E}"/>
                </a:ext>
              </a:extLst>
            </p:cNvPr>
            <p:cNvSpPr txBox="1">
              <a:spLocks/>
            </p:cNvSpPr>
            <p:nvPr/>
          </p:nvSpPr>
          <p:spPr>
            <a:xfrm>
              <a:off x="476251" y="2013556"/>
              <a:ext cx="7453454" cy="390876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ICAOS regulates how offenders are:</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sz="3200" dirty="0">
                  <a:solidFill>
                    <a:srgbClr val="102747"/>
                  </a:solidFill>
                </a:rPr>
                <a:t>Transferred from one state to another</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sz="3200" dirty="0">
                  <a:solidFill>
                    <a:srgbClr val="102747"/>
                  </a:solidFill>
                </a:rPr>
                <a:t>Supervised while on Compact Supervision</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sz="3200" dirty="0">
                  <a:solidFill>
                    <a:srgbClr val="102747"/>
                  </a:solidFill>
                </a:rPr>
                <a:t>Returned to a sending state when supervision is not successful</a:t>
              </a:r>
              <a:endParaRPr lang="en-US" sz="2800" dirty="0">
                <a:solidFill>
                  <a:srgbClr val="102747"/>
                </a:solidFill>
              </a:endParaRPr>
            </a:p>
          </p:txBody>
        </p:sp>
        <p:cxnSp>
          <p:nvCxnSpPr>
            <p:cNvPr id="22" name="Straight Connector 21">
              <a:extLst>
                <a:ext uri="{FF2B5EF4-FFF2-40B4-BE49-F238E27FC236}">
                  <a16:creationId xmlns:a16="http://schemas.microsoft.com/office/drawing/2014/main" id="{3FC9CCB8-70D3-4C46-8580-105190FA5861}"/>
                </a:ext>
              </a:extLst>
            </p:cNvPr>
            <p:cNvCxnSpPr>
              <a:cxnSpLocks/>
            </p:cNvCxnSpPr>
            <p:nvPr/>
          </p:nvCxnSpPr>
          <p:spPr>
            <a:xfrm>
              <a:off x="476251" y="1816229"/>
              <a:ext cx="581839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3" descr="ICAO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564" y="365125"/>
            <a:ext cx="1291353" cy="12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Users\Mspring\AppData\Local\Microsoft\Windows\Temporary Internet Files\Content.IE5\3H4UHZ3P\MC900013532[1].wmf"/>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73925" y="2726709"/>
            <a:ext cx="1527175"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a:cxnSpLocks/>
          </p:cNvCxnSpPr>
          <p:nvPr/>
        </p:nvCxnSpPr>
        <p:spPr>
          <a:xfrm>
            <a:off x="8801100" y="3958139"/>
            <a:ext cx="914141" cy="0"/>
          </a:xfrm>
          <a:prstGeom prst="straightConnector1">
            <a:avLst/>
          </a:prstGeom>
          <a:ln w="28575">
            <a:solidFill>
              <a:srgbClr val="A2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7" descr="C:\Users\Mspring\AppData\Local\Microsoft\Windows\Temporary Internet Files\Content.IE5\YY7NIZ22\MC900027394[1].wmf"/>
          <p:cNvPicPr>
            <a:picLocks noChangeAspect="1" noChangeArrowheads="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028019" y="3084887"/>
            <a:ext cx="1294790" cy="174650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00843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pPr algn="ctr"/>
            <a:r>
              <a:rPr lang="en-US" sz="4000" dirty="0"/>
              <a:t>Purpose of ICAOS</a:t>
            </a:r>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4</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0468935A-2200-4935-89AE-7970A4F5F07E}"/>
              </a:ext>
            </a:extLst>
          </p:cNvPr>
          <p:cNvGrpSpPr/>
          <p:nvPr/>
        </p:nvGrpSpPr>
        <p:grpSpPr>
          <a:xfrm>
            <a:off x="4177875" y="1700362"/>
            <a:ext cx="3825645" cy="3821633"/>
            <a:chOff x="4183178" y="1660397"/>
            <a:chExt cx="3825645" cy="3821633"/>
          </a:xfrm>
        </p:grpSpPr>
        <p:sp>
          <p:nvSpPr>
            <p:cNvPr id="12" name="Freeform 9">
              <a:extLst>
                <a:ext uri="{FF2B5EF4-FFF2-40B4-BE49-F238E27FC236}">
                  <a16:creationId xmlns:a16="http://schemas.microsoft.com/office/drawing/2014/main" id="{116B0888-A3BD-4D22-AFD2-5923F6201BB4}"/>
                </a:ext>
              </a:extLst>
            </p:cNvPr>
            <p:cNvSpPr>
              <a:spLocks/>
            </p:cNvSpPr>
            <p:nvPr/>
          </p:nvSpPr>
          <p:spPr bwMode="auto">
            <a:xfrm rot="2700000">
              <a:off x="5706392" y="1647275"/>
              <a:ext cx="1933100" cy="2671762"/>
            </a:xfrm>
            <a:custGeom>
              <a:avLst/>
              <a:gdLst>
                <a:gd name="T0" fmla="*/ 233 w 467"/>
                <a:gd name="T1" fmla="*/ 0 h 646"/>
                <a:gd name="T2" fmla="*/ 0 w 467"/>
                <a:gd name="T3" fmla="*/ 232 h 646"/>
                <a:gd name="T4" fmla="*/ 10 w 467"/>
                <a:gd name="T5" fmla="*/ 299 h 646"/>
                <a:gd name="T6" fmla="*/ 73 w 467"/>
                <a:gd name="T7" fmla="*/ 400 h 646"/>
                <a:gd name="T8" fmla="*/ 73 w 467"/>
                <a:gd name="T9" fmla="*/ 401 h 646"/>
                <a:gd name="T10" fmla="*/ 119 w 467"/>
                <a:gd name="T11" fmla="*/ 522 h 646"/>
                <a:gd name="T12" fmla="*/ 79 w 467"/>
                <a:gd name="T13" fmla="*/ 636 h 646"/>
                <a:gd name="T14" fmla="*/ 84 w 467"/>
                <a:gd name="T15" fmla="*/ 646 h 646"/>
                <a:gd name="T16" fmla="*/ 169 w 467"/>
                <a:gd name="T17" fmla="*/ 586 h 646"/>
                <a:gd name="T18" fmla="*/ 178 w 467"/>
                <a:gd name="T19" fmla="*/ 522 h 646"/>
                <a:gd name="T20" fmla="*/ 169 w 467"/>
                <a:gd name="T21" fmla="*/ 456 h 646"/>
                <a:gd name="T22" fmla="*/ 98 w 467"/>
                <a:gd name="T23" fmla="*/ 342 h 646"/>
                <a:gd name="T24" fmla="*/ 59 w 467"/>
                <a:gd name="T25" fmla="*/ 232 h 646"/>
                <a:gd name="T26" fmla="*/ 233 w 467"/>
                <a:gd name="T27" fmla="*/ 59 h 646"/>
                <a:gd name="T28" fmla="*/ 408 w 467"/>
                <a:gd name="T29" fmla="*/ 232 h 646"/>
                <a:gd name="T30" fmla="*/ 361 w 467"/>
                <a:gd name="T31" fmla="*/ 351 h 646"/>
                <a:gd name="T32" fmla="*/ 457 w 467"/>
                <a:gd name="T33" fmla="*/ 299 h 646"/>
                <a:gd name="T34" fmla="*/ 467 w 467"/>
                <a:gd name="T35" fmla="*/ 232 h 646"/>
                <a:gd name="T36" fmla="*/ 233 w 467"/>
                <a:gd name="T37"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646">
                  <a:moveTo>
                    <a:pt x="233" y="0"/>
                  </a:moveTo>
                  <a:cubicBezTo>
                    <a:pt x="105" y="0"/>
                    <a:pt x="0" y="104"/>
                    <a:pt x="0" y="232"/>
                  </a:cubicBezTo>
                  <a:cubicBezTo>
                    <a:pt x="0" y="255"/>
                    <a:pt x="3" y="278"/>
                    <a:pt x="10" y="299"/>
                  </a:cubicBezTo>
                  <a:cubicBezTo>
                    <a:pt x="21" y="338"/>
                    <a:pt x="43" y="373"/>
                    <a:pt x="73" y="400"/>
                  </a:cubicBezTo>
                  <a:cubicBezTo>
                    <a:pt x="73" y="401"/>
                    <a:pt x="73" y="401"/>
                    <a:pt x="73" y="401"/>
                  </a:cubicBezTo>
                  <a:cubicBezTo>
                    <a:pt x="102" y="432"/>
                    <a:pt x="119" y="476"/>
                    <a:pt x="119" y="522"/>
                  </a:cubicBezTo>
                  <a:cubicBezTo>
                    <a:pt x="119" y="565"/>
                    <a:pt x="105" y="605"/>
                    <a:pt x="79" y="636"/>
                  </a:cubicBezTo>
                  <a:cubicBezTo>
                    <a:pt x="84" y="646"/>
                    <a:pt x="84" y="646"/>
                    <a:pt x="84" y="646"/>
                  </a:cubicBezTo>
                  <a:cubicBezTo>
                    <a:pt x="110" y="624"/>
                    <a:pt x="136" y="596"/>
                    <a:pt x="169" y="586"/>
                  </a:cubicBezTo>
                  <a:cubicBezTo>
                    <a:pt x="175" y="566"/>
                    <a:pt x="178" y="544"/>
                    <a:pt x="178" y="522"/>
                  </a:cubicBezTo>
                  <a:cubicBezTo>
                    <a:pt x="178" y="499"/>
                    <a:pt x="175" y="477"/>
                    <a:pt x="169" y="456"/>
                  </a:cubicBezTo>
                  <a:cubicBezTo>
                    <a:pt x="156" y="413"/>
                    <a:pt x="131" y="370"/>
                    <a:pt x="98" y="342"/>
                  </a:cubicBezTo>
                  <a:cubicBezTo>
                    <a:pt x="74" y="312"/>
                    <a:pt x="59" y="274"/>
                    <a:pt x="59" y="232"/>
                  </a:cubicBezTo>
                  <a:cubicBezTo>
                    <a:pt x="59" y="136"/>
                    <a:pt x="137" y="59"/>
                    <a:pt x="233" y="59"/>
                  </a:cubicBezTo>
                  <a:cubicBezTo>
                    <a:pt x="330" y="59"/>
                    <a:pt x="408" y="136"/>
                    <a:pt x="408" y="232"/>
                  </a:cubicBezTo>
                  <a:cubicBezTo>
                    <a:pt x="408" y="278"/>
                    <a:pt x="390" y="320"/>
                    <a:pt x="361" y="351"/>
                  </a:cubicBezTo>
                  <a:cubicBezTo>
                    <a:pt x="361" y="351"/>
                    <a:pt x="422" y="309"/>
                    <a:pt x="457" y="299"/>
                  </a:cubicBezTo>
                  <a:cubicBezTo>
                    <a:pt x="463" y="278"/>
                    <a:pt x="467" y="255"/>
                    <a:pt x="467" y="232"/>
                  </a:cubicBezTo>
                  <a:cubicBezTo>
                    <a:pt x="467" y="104"/>
                    <a:pt x="362" y="0"/>
                    <a:pt x="233" y="0"/>
                  </a:cubicBezTo>
                  <a:close/>
                </a:path>
              </a:pathLst>
            </a:custGeom>
            <a:solidFill>
              <a:schemeClr val="bg1">
                <a:lumMod val="85000"/>
              </a:schemeClr>
            </a:solidFill>
            <a:ln>
              <a:noFill/>
            </a:ln>
            <a:effectLst/>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3" name="Line 10">
              <a:extLst>
                <a:ext uri="{FF2B5EF4-FFF2-40B4-BE49-F238E27FC236}">
                  <a16:creationId xmlns:a16="http://schemas.microsoft.com/office/drawing/2014/main" id="{7B9D2CB1-7DED-49E8-A682-66F5F8B6CE6E}"/>
                </a:ext>
              </a:extLst>
            </p:cNvPr>
            <p:cNvSpPr>
              <a:spLocks noChangeShapeType="1"/>
            </p:cNvSpPr>
            <p:nvPr/>
          </p:nvSpPr>
          <p:spPr bwMode="auto">
            <a:xfrm rot="2700000">
              <a:off x="6968723" y="3520905"/>
              <a:ext cx="0" cy="0"/>
            </a:xfrm>
            <a:prstGeom prst="line">
              <a:avLst/>
            </a:prstGeom>
            <a:noFill/>
            <a:ln w="1587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4" name="Freeform 11">
              <a:extLst>
                <a:ext uri="{FF2B5EF4-FFF2-40B4-BE49-F238E27FC236}">
                  <a16:creationId xmlns:a16="http://schemas.microsoft.com/office/drawing/2014/main" id="{0A1926C6-02D2-45DC-B45F-5B9EB51575C5}"/>
                </a:ext>
              </a:extLst>
            </p:cNvPr>
            <p:cNvSpPr>
              <a:spLocks/>
            </p:cNvSpPr>
            <p:nvPr/>
          </p:nvSpPr>
          <p:spPr bwMode="auto">
            <a:xfrm rot="2700000">
              <a:off x="4537667" y="2830842"/>
              <a:ext cx="1933100" cy="2642077"/>
            </a:xfrm>
            <a:custGeom>
              <a:avLst/>
              <a:gdLst>
                <a:gd name="T0" fmla="*/ 458 w 467"/>
                <a:gd name="T1" fmla="*/ 343 h 639"/>
                <a:gd name="T2" fmla="*/ 448 w 467"/>
                <a:gd name="T3" fmla="*/ 340 h 639"/>
                <a:gd name="T4" fmla="*/ 458 w 467"/>
                <a:gd name="T5" fmla="*/ 343 h 639"/>
                <a:gd name="T6" fmla="*/ 399 w 467"/>
                <a:gd name="T7" fmla="*/ 243 h 639"/>
                <a:gd name="T8" fmla="*/ 399 w 467"/>
                <a:gd name="T9" fmla="*/ 243 h 639"/>
                <a:gd name="T10" fmla="*/ 348 w 467"/>
                <a:gd name="T11" fmla="*/ 119 h 639"/>
                <a:gd name="T12" fmla="*/ 394 w 467"/>
                <a:gd name="T13" fmla="*/ 2 h 639"/>
                <a:gd name="T14" fmla="*/ 391 w 467"/>
                <a:gd name="T15" fmla="*/ 0 h 639"/>
                <a:gd name="T16" fmla="*/ 299 w 467"/>
                <a:gd name="T17" fmla="*/ 52 h 639"/>
                <a:gd name="T18" fmla="*/ 289 w 467"/>
                <a:gd name="T19" fmla="*/ 119 h 639"/>
                <a:gd name="T20" fmla="*/ 298 w 467"/>
                <a:gd name="T21" fmla="*/ 183 h 639"/>
                <a:gd name="T22" fmla="*/ 346 w 467"/>
                <a:gd name="T23" fmla="*/ 271 h 639"/>
                <a:gd name="T24" fmla="*/ 346 w 467"/>
                <a:gd name="T25" fmla="*/ 271 h 639"/>
                <a:gd name="T26" fmla="*/ 346 w 467"/>
                <a:gd name="T27" fmla="*/ 272 h 639"/>
                <a:gd name="T28" fmla="*/ 368 w 467"/>
                <a:gd name="T29" fmla="*/ 294 h 639"/>
                <a:gd name="T30" fmla="*/ 408 w 467"/>
                <a:gd name="T31" fmla="*/ 407 h 639"/>
                <a:gd name="T32" fmla="*/ 233 w 467"/>
                <a:gd name="T33" fmla="*/ 580 h 639"/>
                <a:gd name="T34" fmla="*/ 59 w 467"/>
                <a:gd name="T35" fmla="*/ 407 h 639"/>
                <a:gd name="T36" fmla="*/ 110 w 467"/>
                <a:gd name="T37" fmla="*/ 284 h 639"/>
                <a:gd name="T38" fmla="*/ 109 w 467"/>
                <a:gd name="T39" fmla="*/ 282 h 639"/>
                <a:gd name="T40" fmla="*/ 9 w 467"/>
                <a:gd name="T41" fmla="*/ 342 h 639"/>
                <a:gd name="T42" fmla="*/ 0 w 467"/>
                <a:gd name="T43" fmla="*/ 407 h 639"/>
                <a:gd name="T44" fmla="*/ 233 w 467"/>
                <a:gd name="T45" fmla="*/ 639 h 639"/>
                <a:gd name="T46" fmla="*/ 467 w 467"/>
                <a:gd name="T47" fmla="*/ 407 h 639"/>
                <a:gd name="T48" fmla="*/ 458 w 467"/>
                <a:gd name="T49" fmla="*/ 343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7" h="639">
                  <a:moveTo>
                    <a:pt x="458" y="343"/>
                  </a:moveTo>
                  <a:cubicBezTo>
                    <a:pt x="455" y="342"/>
                    <a:pt x="452" y="341"/>
                    <a:pt x="448" y="340"/>
                  </a:cubicBezTo>
                  <a:cubicBezTo>
                    <a:pt x="452" y="341"/>
                    <a:pt x="455" y="342"/>
                    <a:pt x="458" y="343"/>
                  </a:cubicBezTo>
                  <a:cubicBezTo>
                    <a:pt x="447" y="305"/>
                    <a:pt x="426" y="271"/>
                    <a:pt x="399" y="243"/>
                  </a:cubicBezTo>
                  <a:cubicBezTo>
                    <a:pt x="399" y="243"/>
                    <a:pt x="399" y="243"/>
                    <a:pt x="399" y="243"/>
                  </a:cubicBezTo>
                  <a:cubicBezTo>
                    <a:pt x="367" y="212"/>
                    <a:pt x="348" y="168"/>
                    <a:pt x="348" y="119"/>
                  </a:cubicBezTo>
                  <a:cubicBezTo>
                    <a:pt x="348" y="74"/>
                    <a:pt x="365" y="33"/>
                    <a:pt x="394" y="2"/>
                  </a:cubicBezTo>
                  <a:cubicBezTo>
                    <a:pt x="391" y="0"/>
                    <a:pt x="391" y="0"/>
                    <a:pt x="391" y="0"/>
                  </a:cubicBezTo>
                  <a:cubicBezTo>
                    <a:pt x="365" y="24"/>
                    <a:pt x="333" y="42"/>
                    <a:pt x="299" y="52"/>
                  </a:cubicBezTo>
                  <a:cubicBezTo>
                    <a:pt x="292" y="74"/>
                    <a:pt x="289" y="96"/>
                    <a:pt x="289" y="119"/>
                  </a:cubicBezTo>
                  <a:cubicBezTo>
                    <a:pt x="289" y="141"/>
                    <a:pt x="292" y="163"/>
                    <a:pt x="298" y="183"/>
                  </a:cubicBezTo>
                  <a:cubicBezTo>
                    <a:pt x="307" y="216"/>
                    <a:pt x="324" y="246"/>
                    <a:pt x="346" y="271"/>
                  </a:cubicBezTo>
                  <a:cubicBezTo>
                    <a:pt x="346" y="271"/>
                    <a:pt x="346" y="271"/>
                    <a:pt x="346" y="271"/>
                  </a:cubicBezTo>
                  <a:cubicBezTo>
                    <a:pt x="346" y="271"/>
                    <a:pt x="346" y="271"/>
                    <a:pt x="346" y="272"/>
                  </a:cubicBezTo>
                  <a:cubicBezTo>
                    <a:pt x="353" y="279"/>
                    <a:pt x="360" y="287"/>
                    <a:pt x="368" y="294"/>
                  </a:cubicBezTo>
                  <a:cubicBezTo>
                    <a:pt x="393" y="324"/>
                    <a:pt x="408" y="364"/>
                    <a:pt x="408" y="407"/>
                  </a:cubicBezTo>
                  <a:cubicBezTo>
                    <a:pt x="408" y="503"/>
                    <a:pt x="330" y="580"/>
                    <a:pt x="233" y="580"/>
                  </a:cubicBezTo>
                  <a:cubicBezTo>
                    <a:pt x="137" y="580"/>
                    <a:pt x="59" y="503"/>
                    <a:pt x="59" y="407"/>
                  </a:cubicBezTo>
                  <a:cubicBezTo>
                    <a:pt x="59" y="359"/>
                    <a:pt x="78" y="315"/>
                    <a:pt x="110" y="284"/>
                  </a:cubicBezTo>
                  <a:cubicBezTo>
                    <a:pt x="109" y="282"/>
                    <a:pt x="109" y="282"/>
                    <a:pt x="109" y="282"/>
                  </a:cubicBezTo>
                  <a:cubicBezTo>
                    <a:pt x="82" y="310"/>
                    <a:pt x="47" y="331"/>
                    <a:pt x="9" y="342"/>
                  </a:cubicBezTo>
                  <a:cubicBezTo>
                    <a:pt x="3" y="363"/>
                    <a:pt x="0" y="384"/>
                    <a:pt x="0" y="407"/>
                  </a:cubicBezTo>
                  <a:cubicBezTo>
                    <a:pt x="0" y="535"/>
                    <a:pt x="105" y="639"/>
                    <a:pt x="233" y="639"/>
                  </a:cubicBezTo>
                  <a:cubicBezTo>
                    <a:pt x="362" y="639"/>
                    <a:pt x="467" y="535"/>
                    <a:pt x="467" y="407"/>
                  </a:cubicBezTo>
                  <a:cubicBezTo>
                    <a:pt x="467" y="385"/>
                    <a:pt x="464" y="363"/>
                    <a:pt x="458" y="343"/>
                  </a:cubicBezTo>
                  <a:close/>
                </a:path>
              </a:pathLst>
            </a:custGeom>
            <a:solidFill>
              <a:schemeClr val="bg1">
                <a:lumMod val="85000"/>
              </a:schemeClr>
            </a:solidFill>
            <a:ln>
              <a:noFill/>
            </a:ln>
            <a:effectLst/>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5" name="Freeform 12">
              <a:extLst>
                <a:ext uri="{FF2B5EF4-FFF2-40B4-BE49-F238E27FC236}">
                  <a16:creationId xmlns:a16="http://schemas.microsoft.com/office/drawing/2014/main" id="{A2E6BD20-8B0C-4627-8152-25CC17190FA7}"/>
                </a:ext>
              </a:extLst>
            </p:cNvPr>
            <p:cNvSpPr>
              <a:spLocks/>
            </p:cNvSpPr>
            <p:nvPr/>
          </p:nvSpPr>
          <p:spPr bwMode="auto">
            <a:xfrm rot="2700000">
              <a:off x="5368104" y="3202300"/>
              <a:ext cx="2636838" cy="1922622"/>
            </a:xfrm>
            <a:custGeom>
              <a:avLst/>
              <a:gdLst>
                <a:gd name="T0" fmla="*/ 403 w 637"/>
                <a:gd name="T1" fmla="*/ 0 h 465"/>
                <a:gd name="T2" fmla="*/ 338 w 637"/>
                <a:gd name="T3" fmla="*/ 9 h 465"/>
                <a:gd name="T4" fmla="*/ 242 w 637"/>
                <a:gd name="T5" fmla="*/ 61 h 465"/>
                <a:gd name="T6" fmla="*/ 114 w 637"/>
                <a:gd name="T7" fmla="*/ 116 h 465"/>
                <a:gd name="T8" fmla="*/ 0 w 637"/>
                <a:gd name="T9" fmla="*/ 74 h 465"/>
                <a:gd name="T10" fmla="*/ 50 w 637"/>
                <a:gd name="T11" fmla="*/ 166 h 465"/>
                <a:gd name="T12" fmla="*/ 114 w 637"/>
                <a:gd name="T13" fmla="*/ 175 h 465"/>
                <a:gd name="T14" fmla="*/ 180 w 637"/>
                <a:gd name="T15" fmla="*/ 165 h 465"/>
                <a:gd name="T16" fmla="*/ 274 w 637"/>
                <a:gd name="T17" fmla="*/ 116 h 465"/>
                <a:gd name="T18" fmla="*/ 285 w 637"/>
                <a:gd name="T19" fmla="*/ 105 h 465"/>
                <a:gd name="T20" fmla="*/ 403 w 637"/>
                <a:gd name="T21" fmla="*/ 59 h 465"/>
                <a:gd name="T22" fmla="*/ 578 w 637"/>
                <a:gd name="T23" fmla="*/ 232 h 465"/>
                <a:gd name="T24" fmla="*/ 403 w 637"/>
                <a:gd name="T25" fmla="*/ 406 h 465"/>
                <a:gd name="T26" fmla="*/ 281 w 637"/>
                <a:gd name="T27" fmla="*/ 356 h 465"/>
                <a:gd name="T28" fmla="*/ 280 w 637"/>
                <a:gd name="T29" fmla="*/ 356 h 465"/>
                <a:gd name="T30" fmla="*/ 280 w 637"/>
                <a:gd name="T31" fmla="*/ 356 h 465"/>
                <a:gd name="T32" fmla="*/ 339 w 637"/>
                <a:gd name="T33" fmla="*/ 456 h 465"/>
                <a:gd name="T34" fmla="*/ 403 w 637"/>
                <a:gd name="T35" fmla="*/ 465 h 465"/>
                <a:gd name="T36" fmla="*/ 637 w 637"/>
                <a:gd name="T37" fmla="*/ 232 h 465"/>
                <a:gd name="T38" fmla="*/ 403 w 637"/>
                <a:gd name="T39"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7" h="465">
                  <a:moveTo>
                    <a:pt x="403" y="0"/>
                  </a:moveTo>
                  <a:cubicBezTo>
                    <a:pt x="381" y="0"/>
                    <a:pt x="359" y="3"/>
                    <a:pt x="338" y="9"/>
                  </a:cubicBezTo>
                  <a:cubicBezTo>
                    <a:pt x="303" y="19"/>
                    <a:pt x="242" y="61"/>
                    <a:pt x="242" y="61"/>
                  </a:cubicBezTo>
                  <a:cubicBezTo>
                    <a:pt x="210" y="95"/>
                    <a:pt x="165" y="116"/>
                    <a:pt x="114" y="116"/>
                  </a:cubicBezTo>
                  <a:cubicBezTo>
                    <a:pt x="71" y="116"/>
                    <a:pt x="31" y="100"/>
                    <a:pt x="0" y="74"/>
                  </a:cubicBezTo>
                  <a:cubicBezTo>
                    <a:pt x="23" y="100"/>
                    <a:pt x="40" y="133"/>
                    <a:pt x="50" y="166"/>
                  </a:cubicBezTo>
                  <a:cubicBezTo>
                    <a:pt x="70" y="171"/>
                    <a:pt x="92" y="175"/>
                    <a:pt x="114" y="175"/>
                  </a:cubicBezTo>
                  <a:cubicBezTo>
                    <a:pt x="137" y="175"/>
                    <a:pt x="159" y="171"/>
                    <a:pt x="180" y="165"/>
                  </a:cubicBezTo>
                  <a:cubicBezTo>
                    <a:pt x="214" y="155"/>
                    <a:pt x="248" y="139"/>
                    <a:pt x="274" y="116"/>
                  </a:cubicBezTo>
                  <a:cubicBezTo>
                    <a:pt x="278" y="112"/>
                    <a:pt x="282" y="108"/>
                    <a:pt x="285" y="105"/>
                  </a:cubicBezTo>
                  <a:cubicBezTo>
                    <a:pt x="316" y="76"/>
                    <a:pt x="358" y="59"/>
                    <a:pt x="403" y="59"/>
                  </a:cubicBezTo>
                  <a:cubicBezTo>
                    <a:pt x="500" y="59"/>
                    <a:pt x="578" y="136"/>
                    <a:pt x="578" y="232"/>
                  </a:cubicBezTo>
                  <a:cubicBezTo>
                    <a:pt x="578" y="328"/>
                    <a:pt x="500" y="406"/>
                    <a:pt x="403" y="406"/>
                  </a:cubicBezTo>
                  <a:cubicBezTo>
                    <a:pt x="355" y="406"/>
                    <a:pt x="312" y="387"/>
                    <a:pt x="281" y="356"/>
                  </a:cubicBezTo>
                  <a:cubicBezTo>
                    <a:pt x="280" y="356"/>
                    <a:pt x="280" y="356"/>
                    <a:pt x="280" y="356"/>
                  </a:cubicBezTo>
                  <a:cubicBezTo>
                    <a:pt x="280" y="356"/>
                    <a:pt x="280" y="356"/>
                    <a:pt x="280" y="356"/>
                  </a:cubicBezTo>
                  <a:cubicBezTo>
                    <a:pt x="307" y="384"/>
                    <a:pt x="328" y="418"/>
                    <a:pt x="339" y="456"/>
                  </a:cubicBezTo>
                  <a:cubicBezTo>
                    <a:pt x="359" y="462"/>
                    <a:pt x="381" y="465"/>
                    <a:pt x="403" y="465"/>
                  </a:cubicBezTo>
                  <a:cubicBezTo>
                    <a:pt x="532" y="465"/>
                    <a:pt x="637" y="360"/>
                    <a:pt x="637" y="232"/>
                  </a:cubicBezTo>
                  <a:cubicBezTo>
                    <a:pt x="637" y="104"/>
                    <a:pt x="532" y="0"/>
                    <a:pt x="403" y="0"/>
                  </a:cubicBezTo>
                  <a:close/>
                </a:path>
              </a:pathLst>
            </a:custGeom>
            <a:solidFill>
              <a:srgbClr val="102747"/>
            </a:solidFill>
            <a:ln>
              <a:noFill/>
            </a:ln>
            <a:effectLst/>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6" name="Freeform 13">
              <a:extLst>
                <a:ext uri="{FF2B5EF4-FFF2-40B4-BE49-F238E27FC236}">
                  <a16:creationId xmlns:a16="http://schemas.microsoft.com/office/drawing/2014/main" id="{380FF45E-74BE-4EA7-B701-E8196B45F279}"/>
                </a:ext>
              </a:extLst>
            </p:cNvPr>
            <p:cNvSpPr>
              <a:spLocks noEditPoints="1"/>
            </p:cNvSpPr>
            <p:nvPr/>
          </p:nvSpPr>
          <p:spPr bwMode="auto">
            <a:xfrm rot="2700000">
              <a:off x="4188248" y="2007028"/>
              <a:ext cx="2615883" cy="1922622"/>
            </a:xfrm>
            <a:custGeom>
              <a:avLst/>
              <a:gdLst>
                <a:gd name="T0" fmla="*/ 586 w 632"/>
                <a:gd name="T1" fmla="*/ 304 h 465"/>
                <a:gd name="T2" fmla="*/ 584 w 632"/>
                <a:gd name="T3" fmla="*/ 297 h 465"/>
                <a:gd name="T4" fmla="*/ 519 w 632"/>
                <a:gd name="T5" fmla="*/ 288 h 465"/>
                <a:gd name="T6" fmla="*/ 453 w 632"/>
                <a:gd name="T7" fmla="*/ 298 h 465"/>
                <a:gd name="T8" fmla="*/ 340 w 632"/>
                <a:gd name="T9" fmla="*/ 373 h 465"/>
                <a:gd name="T10" fmla="*/ 234 w 632"/>
                <a:gd name="T11" fmla="*/ 406 h 465"/>
                <a:gd name="T12" fmla="*/ 59 w 632"/>
                <a:gd name="T13" fmla="*/ 233 h 465"/>
                <a:gd name="T14" fmla="*/ 234 w 632"/>
                <a:gd name="T15" fmla="*/ 59 h 465"/>
                <a:gd name="T16" fmla="*/ 357 w 632"/>
                <a:gd name="T17" fmla="*/ 110 h 465"/>
                <a:gd name="T18" fmla="*/ 357 w 632"/>
                <a:gd name="T19" fmla="*/ 110 h 465"/>
                <a:gd name="T20" fmla="*/ 357 w 632"/>
                <a:gd name="T21" fmla="*/ 110 h 465"/>
                <a:gd name="T22" fmla="*/ 296 w 632"/>
                <a:gd name="T23" fmla="*/ 10 h 465"/>
                <a:gd name="T24" fmla="*/ 295 w 632"/>
                <a:gd name="T25" fmla="*/ 9 h 465"/>
                <a:gd name="T26" fmla="*/ 234 w 632"/>
                <a:gd name="T27" fmla="*/ 0 h 465"/>
                <a:gd name="T28" fmla="*/ 0 w 632"/>
                <a:gd name="T29" fmla="*/ 233 h 465"/>
                <a:gd name="T30" fmla="*/ 234 w 632"/>
                <a:gd name="T31" fmla="*/ 465 h 465"/>
                <a:gd name="T32" fmla="*/ 299 w 632"/>
                <a:gd name="T33" fmla="*/ 456 h 465"/>
                <a:gd name="T34" fmla="*/ 300 w 632"/>
                <a:gd name="T35" fmla="*/ 455 h 465"/>
                <a:gd name="T36" fmla="*/ 396 w 632"/>
                <a:gd name="T37" fmla="*/ 396 h 465"/>
                <a:gd name="T38" fmla="*/ 395 w 632"/>
                <a:gd name="T39" fmla="*/ 396 h 465"/>
                <a:gd name="T40" fmla="*/ 396 w 632"/>
                <a:gd name="T41" fmla="*/ 398 h 465"/>
                <a:gd name="T42" fmla="*/ 519 w 632"/>
                <a:gd name="T43" fmla="*/ 347 h 465"/>
                <a:gd name="T44" fmla="*/ 632 w 632"/>
                <a:gd name="T45" fmla="*/ 385 h 465"/>
                <a:gd name="T46" fmla="*/ 632 w 632"/>
                <a:gd name="T47" fmla="*/ 385 h 465"/>
                <a:gd name="T48" fmla="*/ 586 w 632"/>
                <a:gd name="T49" fmla="*/ 304 h 465"/>
                <a:gd name="T50" fmla="*/ 406 w 632"/>
                <a:gd name="T51" fmla="*/ 385 h 465"/>
                <a:gd name="T52" fmla="*/ 399 w 632"/>
                <a:gd name="T53" fmla="*/ 392 h 465"/>
                <a:gd name="T54" fmla="*/ 406 w 632"/>
                <a:gd name="T55" fmla="*/ 385 h 465"/>
                <a:gd name="T56" fmla="*/ 449 w 632"/>
                <a:gd name="T57" fmla="*/ 312 h 465"/>
                <a:gd name="T58" fmla="*/ 447 w 632"/>
                <a:gd name="T59" fmla="*/ 316 h 465"/>
                <a:gd name="T60" fmla="*/ 449 w 632"/>
                <a:gd name="T61" fmla="*/ 312 h 465"/>
                <a:gd name="T62" fmla="*/ 444 w 632"/>
                <a:gd name="T63" fmla="*/ 325 h 465"/>
                <a:gd name="T64" fmla="*/ 441 w 632"/>
                <a:gd name="T65" fmla="*/ 330 h 465"/>
                <a:gd name="T66" fmla="*/ 444 w 632"/>
                <a:gd name="T67" fmla="*/ 325 h 465"/>
                <a:gd name="T68" fmla="*/ 437 w 632"/>
                <a:gd name="T69" fmla="*/ 338 h 465"/>
                <a:gd name="T70" fmla="*/ 435 w 632"/>
                <a:gd name="T71" fmla="*/ 343 h 465"/>
                <a:gd name="T72" fmla="*/ 437 w 632"/>
                <a:gd name="T73" fmla="*/ 338 h 465"/>
                <a:gd name="T74" fmla="*/ 431 w 632"/>
                <a:gd name="T75" fmla="*/ 351 h 465"/>
                <a:gd name="T76" fmla="*/ 427 w 632"/>
                <a:gd name="T77" fmla="*/ 356 h 465"/>
                <a:gd name="T78" fmla="*/ 431 w 632"/>
                <a:gd name="T79" fmla="*/ 351 h 465"/>
                <a:gd name="T80" fmla="*/ 423 w 632"/>
                <a:gd name="T81" fmla="*/ 363 h 465"/>
                <a:gd name="T82" fmla="*/ 419 w 632"/>
                <a:gd name="T83" fmla="*/ 369 h 465"/>
                <a:gd name="T84" fmla="*/ 423 w 632"/>
                <a:gd name="T85" fmla="*/ 363 h 465"/>
                <a:gd name="T86" fmla="*/ 415 w 632"/>
                <a:gd name="T87" fmla="*/ 374 h 465"/>
                <a:gd name="T88" fmla="*/ 409 w 632"/>
                <a:gd name="T89" fmla="*/ 381 h 465"/>
                <a:gd name="T90" fmla="*/ 415 w 632"/>
                <a:gd name="T91" fmla="*/ 37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2" h="465">
                  <a:moveTo>
                    <a:pt x="586" y="304"/>
                  </a:moveTo>
                  <a:cubicBezTo>
                    <a:pt x="585" y="302"/>
                    <a:pt x="584" y="299"/>
                    <a:pt x="584" y="297"/>
                  </a:cubicBezTo>
                  <a:cubicBezTo>
                    <a:pt x="563" y="291"/>
                    <a:pt x="542" y="288"/>
                    <a:pt x="519" y="288"/>
                  </a:cubicBezTo>
                  <a:cubicBezTo>
                    <a:pt x="496" y="288"/>
                    <a:pt x="474" y="292"/>
                    <a:pt x="453" y="298"/>
                  </a:cubicBezTo>
                  <a:cubicBezTo>
                    <a:pt x="408" y="311"/>
                    <a:pt x="369" y="337"/>
                    <a:pt x="340" y="373"/>
                  </a:cubicBezTo>
                  <a:cubicBezTo>
                    <a:pt x="310" y="394"/>
                    <a:pt x="273" y="406"/>
                    <a:pt x="234" y="406"/>
                  </a:cubicBezTo>
                  <a:cubicBezTo>
                    <a:pt x="137" y="406"/>
                    <a:pt x="59" y="329"/>
                    <a:pt x="59" y="233"/>
                  </a:cubicBezTo>
                  <a:cubicBezTo>
                    <a:pt x="59" y="137"/>
                    <a:pt x="137" y="59"/>
                    <a:pt x="234" y="59"/>
                  </a:cubicBezTo>
                  <a:cubicBezTo>
                    <a:pt x="282" y="59"/>
                    <a:pt x="325" y="79"/>
                    <a:pt x="357" y="110"/>
                  </a:cubicBezTo>
                  <a:cubicBezTo>
                    <a:pt x="357" y="110"/>
                    <a:pt x="357" y="110"/>
                    <a:pt x="357" y="110"/>
                  </a:cubicBezTo>
                  <a:cubicBezTo>
                    <a:pt x="357" y="110"/>
                    <a:pt x="357" y="110"/>
                    <a:pt x="357" y="110"/>
                  </a:cubicBezTo>
                  <a:cubicBezTo>
                    <a:pt x="329" y="83"/>
                    <a:pt x="307" y="48"/>
                    <a:pt x="296" y="10"/>
                  </a:cubicBezTo>
                  <a:cubicBezTo>
                    <a:pt x="295" y="9"/>
                    <a:pt x="295" y="9"/>
                    <a:pt x="295" y="9"/>
                  </a:cubicBezTo>
                  <a:cubicBezTo>
                    <a:pt x="276" y="3"/>
                    <a:pt x="255" y="0"/>
                    <a:pt x="234" y="0"/>
                  </a:cubicBezTo>
                  <a:cubicBezTo>
                    <a:pt x="105" y="0"/>
                    <a:pt x="0" y="105"/>
                    <a:pt x="0" y="233"/>
                  </a:cubicBezTo>
                  <a:cubicBezTo>
                    <a:pt x="0" y="361"/>
                    <a:pt x="105" y="465"/>
                    <a:pt x="234" y="465"/>
                  </a:cubicBezTo>
                  <a:cubicBezTo>
                    <a:pt x="256" y="465"/>
                    <a:pt x="279" y="462"/>
                    <a:pt x="299" y="456"/>
                  </a:cubicBezTo>
                  <a:cubicBezTo>
                    <a:pt x="300" y="455"/>
                    <a:pt x="300" y="455"/>
                    <a:pt x="300" y="455"/>
                  </a:cubicBezTo>
                  <a:cubicBezTo>
                    <a:pt x="337" y="443"/>
                    <a:pt x="370" y="423"/>
                    <a:pt x="396" y="396"/>
                  </a:cubicBezTo>
                  <a:cubicBezTo>
                    <a:pt x="396" y="396"/>
                    <a:pt x="396" y="396"/>
                    <a:pt x="395" y="396"/>
                  </a:cubicBezTo>
                  <a:cubicBezTo>
                    <a:pt x="396" y="398"/>
                    <a:pt x="396" y="398"/>
                    <a:pt x="396" y="398"/>
                  </a:cubicBezTo>
                  <a:cubicBezTo>
                    <a:pt x="428" y="367"/>
                    <a:pt x="471" y="347"/>
                    <a:pt x="519" y="347"/>
                  </a:cubicBezTo>
                  <a:cubicBezTo>
                    <a:pt x="561" y="347"/>
                    <a:pt x="601" y="360"/>
                    <a:pt x="632" y="385"/>
                  </a:cubicBezTo>
                  <a:cubicBezTo>
                    <a:pt x="632" y="385"/>
                    <a:pt x="632" y="385"/>
                    <a:pt x="632" y="385"/>
                  </a:cubicBezTo>
                  <a:cubicBezTo>
                    <a:pt x="611" y="361"/>
                    <a:pt x="596" y="334"/>
                    <a:pt x="586" y="304"/>
                  </a:cubicBezTo>
                  <a:close/>
                  <a:moveTo>
                    <a:pt x="406" y="385"/>
                  </a:moveTo>
                  <a:cubicBezTo>
                    <a:pt x="403" y="388"/>
                    <a:pt x="401" y="390"/>
                    <a:pt x="399" y="392"/>
                  </a:cubicBezTo>
                  <a:cubicBezTo>
                    <a:pt x="401" y="390"/>
                    <a:pt x="403" y="388"/>
                    <a:pt x="406" y="385"/>
                  </a:cubicBezTo>
                  <a:close/>
                  <a:moveTo>
                    <a:pt x="449" y="312"/>
                  </a:moveTo>
                  <a:cubicBezTo>
                    <a:pt x="448" y="313"/>
                    <a:pt x="448" y="314"/>
                    <a:pt x="447" y="316"/>
                  </a:cubicBezTo>
                  <a:cubicBezTo>
                    <a:pt x="448" y="314"/>
                    <a:pt x="448" y="313"/>
                    <a:pt x="449" y="312"/>
                  </a:cubicBezTo>
                  <a:close/>
                  <a:moveTo>
                    <a:pt x="444" y="325"/>
                  </a:moveTo>
                  <a:cubicBezTo>
                    <a:pt x="443" y="327"/>
                    <a:pt x="442" y="328"/>
                    <a:pt x="441" y="330"/>
                  </a:cubicBezTo>
                  <a:cubicBezTo>
                    <a:pt x="442" y="328"/>
                    <a:pt x="443" y="327"/>
                    <a:pt x="444" y="325"/>
                  </a:cubicBezTo>
                  <a:close/>
                  <a:moveTo>
                    <a:pt x="437" y="338"/>
                  </a:moveTo>
                  <a:cubicBezTo>
                    <a:pt x="437" y="340"/>
                    <a:pt x="436" y="342"/>
                    <a:pt x="435" y="343"/>
                  </a:cubicBezTo>
                  <a:cubicBezTo>
                    <a:pt x="436" y="342"/>
                    <a:pt x="437" y="340"/>
                    <a:pt x="437" y="338"/>
                  </a:cubicBezTo>
                  <a:close/>
                  <a:moveTo>
                    <a:pt x="431" y="351"/>
                  </a:moveTo>
                  <a:cubicBezTo>
                    <a:pt x="429" y="353"/>
                    <a:pt x="428" y="354"/>
                    <a:pt x="427" y="356"/>
                  </a:cubicBezTo>
                  <a:cubicBezTo>
                    <a:pt x="428" y="354"/>
                    <a:pt x="429" y="353"/>
                    <a:pt x="431" y="351"/>
                  </a:cubicBezTo>
                  <a:close/>
                  <a:moveTo>
                    <a:pt x="423" y="363"/>
                  </a:moveTo>
                  <a:cubicBezTo>
                    <a:pt x="422" y="365"/>
                    <a:pt x="420" y="367"/>
                    <a:pt x="419" y="369"/>
                  </a:cubicBezTo>
                  <a:cubicBezTo>
                    <a:pt x="420" y="367"/>
                    <a:pt x="422" y="365"/>
                    <a:pt x="423" y="363"/>
                  </a:cubicBezTo>
                  <a:close/>
                  <a:moveTo>
                    <a:pt x="415" y="374"/>
                  </a:moveTo>
                  <a:cubicBezTo>
                    <a:pt x="413" y="376"/>
                    <a:pt x="411" y="379"/>
                    <a:pt x="409" y="381"/>
                  </a:cubicBezTo>
                  <a:cubicBezTo>
                    <a:pt x="411" y="379"/>
                    <a:pt x="413" y="376"/>
                    <a:pt x="415" y="374"/>
                  </a:cubicBezTo>
                  <a:close/>
                </a:path>
              </a:pathLst>
            </a:custGeom>
            <a:solidFill>
              <a:srgbClr val="102747"/>
            </a:solidFill>
            <a:ln>
              <a:noFill/>
            </a:ln>
            <a:effectLst/>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grpSp>
      <p:grpSp>
        <p:nvGrpSpPr>
          <p:cNvPr id="81" name="Group 80">
            <a:extLst>
              <a:ext uri="{FF2B5EF4-FFF2-40B4-BE49-F238E27FC236}">
                <a16:creationId xmlns:a16="http://schemas.microsoft.com/office/drawing/2014/main" id="{948A9A2A-8DE9-4984-AAD0-428793D7AC44}"/>
              </a:ext>
            </a:extLst>
          </p:cNvPr>
          <p:cNvGrpSpPr/>
          <p:nvPr/>
        </p:nvGrpSpPr>
        <p:grpSpPr>
          <a:xfrm>
            <a:off x="8293233" y="3735129"/>
            <a:ext cx="3441565" cy="1477328"/>
            <a:chOff x="353395" y="937648"/>
            <a:chExt cx="3674318" cy="1477328"/>
          </a:xfrm>
        </p:grpSpPr>
        <p:sp>
          <p:nvSpPr>
            <p:cNvPr id="82" name="Content Placeholder 2">
              <a:extLst>
                <a:ext uri="{FF2B5EF4-FFF2-40B4-BE49-F238E27FC236}">
                  <a16:creationId xmlns:a16="http://schemas.microsoft.com/office/drawing/2014/main" id="{5E409C04-FD9F-4385-85E7-C4B57CF7BC3A}"/>
                </a:ext>
              </a:extLst>
            </p:cNvPr>
            <p:cNvSpPr txBox="1">
              <a:spLocks/>
            </p:cNvSpPr>
            <p:nvPr/>
          </p:nvSpPr>
          <p:spPr>
            <a:xfrm>
              <a:off x="476249" y="937648"/>
              <a:ext cx="3551464" cy="1477328"/>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Control/Track Movement of Offenders</a:t>
              </a:r>
              <a:endParaRPr lang="en-US" sz="1800" dirty="0">
                <a:solidFill>
                  <a:srgbClr val="102747"/>
                </a:solidFill>
              </a:endParaRPr>
            </a:p>
          </p:txBody>
        </p:sp>
        <p:cxnSp>
          <p:nvCxnSpPr>
            <p:cNvPr id="83" name="Straight Connector 82">
              <a:extLst>
                <a:ext uri="{FF2B5EF4-FFF2-40B4-BE49-F238E27FC236}">
                  <a16:creationId xmlns:a16="http://schemas.microsoft.com/office/drawing/2014/main" id="{72B67418-3EB7-4455-83A7-89B4952FF11F}"/>
                </a:ext>
              </a:extLst>
            </p:cNvPr>
            <p:cNvCxnSpPr>
              <a:cxnSpLocks/>
            </p:cNvCxnSpPr>
            <p:nvPr/>
          </p:nvCxnSpPr>
          <p:spPr>
            <a:xfrm>
              <a:off x="353395" y="2414976"/>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763DFD82-3843-4D02-A1AC-0898967AE6E4}"/>
              </a:ext>
            </a:extLst>
          </p:cNvPr>
          <p:cNvGrpSpPr/>
          <p:nvPr/>
        </p:nvGrpSpPr>
        <p:grpSpPr>
          <a:xfrm>
            <a:off x="8408306" y="1883677"/>
            <a:ext cx="3326493" cy="1046353"/>
            <a:chOff x="476251" y="709006"/>
            <a:chExt cx="3551464" cy="1046353"/>
          </a:xfrm>
        </p:grpSpPr>
        <p:sp>
          <p:nvSpPr>
            <p:cNvPr id="78" name="Content Placeholder 2">
              <a:extLst>
                <a:ext uri="{FF2B5EF4-FFF2-40B4-BE49-F238E27FC236}">
                  <a16:creationId xmlns:a16="http://schemas.microsoft.com/office/drawing/2014/main" id="{3393790C-8A85-4BF8-90DD-0D2FAD79EEB1}"/>
                </a:ext>
              </a:extLst>
            </p:cNvPr>
            <p:cNvSpPr txBox="1">
              <a:spLocks/>
            </p:cNvSpPr>
            <p:nvPr/>
          </p:nvSpPr>
          <p:spPr>
            <a:xfrm>
              <a:off x="476251" y="709006"/>
              <a:ext cx="3551464" cy="984885"/>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Protect the Rights of Victims</a:t>
              </a:r>
            </a:p>
          </p:txBody>
        </p:sp>
        <p:cxnSp>
          <p:nvCxnSpPr>
            <p:cNvPr id="79" name="Straight Connector 78">
              <a:extLst>
                <a:ext uri="{FF2B5EF4-FFF2-40B4-BE49-F238E27FC236}">
                  <a16:creationId xmlns:a16="http://schemas.microsoft.com/office/drawing/2014/main" id="{34DDDE68-69F5-42C4-8580-659EF81A2F7A}"/>
                </a:ext>
              </a:extLst>
            </p:cNvPr>
            <p:cNvCxnSpPr>
              <a:cxnSpLocks/>
            </p:cNvCxnSpPr>
            <p:nvPr/>
          </p:nvCxnSpPr>
          <p:spPr>
            <a:xfrm>
              <a:off x="476251" y="1755359"/>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3C8CF09C-4BA7-4083-9205-F8F3C23BE530}"/>
              </a:ext>
            </a:extLst>
          </p:cNvPr>
          <p:cNvGrpSpPr/>
          <p:nvPr/>
        </p:nvGrpSpPr>
        <p:grpSpPr>
          <a:xfrm>
            <a:off x="306979" y="2313860"/>
            <a:ext cx="3838301" cy="616317"/>
            <a:chOff x="175176" y="2411484"/>
            <a:chExt cx="4097886" cy="616317"/>
          </a:xfrm>
        </p:grpSpPr>
        <p:sp>
          <p:nvSpPr>
            <p:cNvPr id="86" name="Content Placeholder 2">
              <a:extLst>
                <a:ext uri="{FF2B5EF4-FFF2-40B4-BE49-F238E27FC236}">
                  <a16:creationId xmlns:a16="http://schemas.microsoft.com/office/drawing/2014/main" id="{FDD0BB56-8A13-41D9-A360-0FAF837E790B}"/>
                </a:ext>
              </a:extLst>
            </p:cNvPr>
            <p:cNvSpPr txBox="1">
              <a:spLocks/>
            </p:cNvSpPr>
            <p:nvPr/>
          </p:nvSpPr>
          <p:spPr>
            <a:xfrm>
              <a:off x="175176" y="2411484"/>
              <a:ext cx="4097886" cy="492443"/>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Promote Public Safety</a:t>
              </a:r>
            </a:p>
          </p:txBody>
        </p:sp>
        <p:cxnSp>
          <p:nvCxnSpPr>
            <p:cNvPr id="87" name="Straight Connector 86">
              <a:extLst>
                <a:ext uri="{FF2B5EF4-FFF2-40B4-BE49-F238E27FC236}">
                  <a16:creationId xmlns:a16="http://schemas.microsoft.com/office/drawing/2014/main" id="{D8889C1D-42CF-41EC-B992-40F44013C872}"/>
                </a:ext>
              </a:extLst>
            </p:cNvPr>
            <p:cNvCxnSpPr>
              <a:cxnSpLocks/>
            </p:cNvCxnSpPr>
            <p:nvPr/>
          </p:nvCxnSpPr>
          <p:spPr>
            <a:xfrm>
              <a:off x="569579" y="3027801"/>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BAD6B32B-7EA1-4E2E-B23D-7899D6C8D171}"/>
              </a:ext>
            </a:extLst>
          </p:cNvPr>
          <p:cNvGrpSpPr/>
          <p:nvPr/>
        </p:nvGrpSpPr>
        <p:grpSpPr>
          <a:xfrm>
            <a:off x="18288" y="3739495"/>
            <a:ext cx="4002893" cy="1648632"/>
            <a:chOff x="18978" y="942014"/>
            <a:chExt cx="4273609" cy="1648632"/>
          </a:xfrm>
        </p:grpSpPr>
        <p:sp>
          <p:nvSpPr>
            <p:cNvPr id="90" name="Content Placeholder 2">
              <a:extLst>
                <a:ext uri="{FF2B5EF4-FFF2-40B4-BE49-F238E27FC236}">
                  <a16:creationId xmlns:a16="http://schemas.microsoft.com/office/drawing/2014/main" id="{D0299F22-E2A7-41D9-8FAC-923B46D5C60B}"/>
                </a:ext>
              </a:extLst>
            </p:cNvPr>
            <p:cNvSpPr txBox="1">
              <a:spLocks/>
            </p:cNvSpPr>
            <p:nvPr/>
          </p:nvSpPr>
          <p:spPr>
            <a:xfrm>
              <a:off x="18978" y="942014"/>
              <a:ext cx="4273609" cy="1648632"/>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Ensure Effective Supervision &amp; </a:t>
              </a:r>
            </a:p>
            <a:p>
              <a:pPr marL="0" indent="0" algn="r">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Rehabilitation</a:t>
              </a:r>
              <a:endParaRPr lang="en-US" sz="1800" dirty="0">
                <a:solidFill>
                  <a:srgbClr val="102747"/>
                </a:solidFill>
              </a:endParaRPr>
            </a:p>
          </p:txBody>
        </p:sp>
        <p:cxnSp>
          <p:nvCxnSpPr>
            <p:cNvPr id="91" name="Straight Connector 90">
              <a:extLst>
                <a:ext uri="{FF2B5EF4-FFF2-40B4-BE49-F238E27FC236}">
                  <a16:creationId xmlns:a16="http://schemas.microsoft.com/office/drawing/2014/main" id="{62088324-F6FF-4E69-B1DD-14C41D566F38}"/>
                </a:ext>
              </a:extLst>
            </p:cNvPr>
            <p:cNvCxnSpPr>
              <a:cxnSpLocks/>
            </p:cNvCxnSpPr>
            <p:nvPr/>
          </p:nvCxnSpPr>
          <p:spPr>
            <a:xfrm>
              <a:off x="721597" y="2590646"/>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447" y="2510890"/>
            <a:ext cx="562053" cy="62873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162" y="2424381"/>
            <a:ext cx="387066" cy="5322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9888" y="4153104"/>
            <a:ext cx="718680" cy="56146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1687" y="4118824"/>
            <a:ext cx="601178" cy="549649"/>
          </a:xfrm>
          <a:prstGeom prst="rect">
            <a:avLst/>
          </a:prstGeom>
        </p:spPr>
      </p:pic>
      <p:pic>
        <p:nvPicPr>
          <p:cNvPr id="45" name="Picture 3" descr="ICAOS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4168" y="490613"/>
            <a:ext cx="1179147" cy="115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85375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5</a:t>
            </a:fld>
            <a:endParaRPr lang="en-US">
              <a:solidFill>
                <a:schemeClr val="bg1"/>
              </a:solidFill>
            </a:endParaRPr>
          </a:p>
        </p:txBody>
      </p:sp>
      <p:sp>
        <p:nvSpPr>
          <p:cNvPr id="7" name="Footer Placeholder 6">
            <a:extLst>
              <a:ext uri="{FF2B5EF4-FFF2-40B4-BE49-F238E27FC236}">
                <a16:creationId xmlns:a16="http://schemas.microsoft.com/office/drawing/2014/main" id="{CB6EFDB5-FC2B-49AA-A879-65DB711D866F}"/>
              </a:ext>
            </a:extLst>
          </p:cNvPr>
          <p:cNvSpPr>
            <a:spLocks noGrp="1"/>
          </p:cNvSpPr>
          <p:nvPr>
            <p:ph type="ftr" sz="quarter" idx="11"/>
          </p:nvPr>
        </p:nvSpPr>
        <p:spPr>
          <a:xfrm>
            <a:off x="476250" y="6275388"/>
            <a:ext cx="4114800" cy="365125"/>
          </a:xfrm>
        </p:spPr>
        <p:txBody>
          <a:bodyPr lIns="0"/>
          <a:lstStyle/>
          <a:p>
            <a:pPr algn="l"/>
            <a:endParaRPr lang="en-US" dirty="0"/>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DD95D5D-5CAB-49E1-8C46-AA0BB9844C00}"/>
              </a:ext>
            </a:extLst>
          </p:cNvPr>
          <p:cNvGrpSpPr/>
          <p:nvPr/>
        </p:nvGrpSpPr>
        <p:grpSpPr>
          <a:xfrm>
            <a:off x="4442279" y="2353235"/>
            <a:ext cx="3370462" cy="3039035"/>
            <a:chOff x="4329794" y="1386114"/>
            <a:chExt cx="3551464" cy="3873120"/>
          </a:xfrm>
        </p:grpSpPr>
        <p:sp>
          <p:nvSpPr>
            <p:cNvPr id="8" name="Content Placeholder 2">
              <a:extLst>
                <a:ext uri="{FF2B5EF4-FFF2-40B4-BE49-F238E27FC236}">
                  <a16:creationId xmlns:a16="http://schemas.microsoft.com/office/drawing/2014/main" id="{2CDB853E-776F-45FF-9101-292BB98A25ED}"/>
                </a:ext>
              </a:extLst>
            </p:cNvPr>
            <p:cNvSpPr txBox="1">
              <a:spLocks/>
            </p:cNvSpPr>
            <p:nvPr/>
          </p:nvSpPr>
          <p:spPr>
            <a:xfrm>
              <a:off x="4329794" y="1915885"/>
              <a:ext cx="3465352" cy="3343349"/>
            </a:xfrm>
            <a:prstGeom prst="rect">
              <a:avLst/>
            </a:prstGeom>
          </p:spPr>
          <p:txBody>
            <a:bodyPr vert="horz" lIns="0" tIns="0" rIns="0" bIns="0" rtlCol="0" anchor="ctr">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2400" dirty="0">
                  <a:solidFill>
                    <a:prstClr val="black"/>
                  </a:solidFill>
                </a:rPr>
                <a:t>The Compact is binding upon all state authorities &amp; citizens</a:t>
              </a:r>
            </a:p>
          </p:txBody>
        </p:sp>
        <p:sp>
          <p:nvSpPr>
            <p:cNvPr id="12" name="Content Placeholder 2">
              <a:extLst>
                <a:ext uri="{FF2B5EF4-FFF2-40B4-BE49-F238E27FC236}">
                  <a16:creationId xmlns:a16="http://schemas.microsoft.com/office/drawing/2014/main" id="{F402F6DB-77B4-436B-A107-C00A6DD278B7}"/>
                </a:ext>
              </a:extLst>
            </p:cNvPr>
            <p:cNvSpPr txBox="1">
              <a:spLocks/>
            </p:cNvSpPr>
            <p:nvPr/>
          </p:nvSpPr>
          <p:spPr>
            <a:xfrm>
              <a:off x="4329794" y="1386114"/>
              <a:ext cx="3551464" cy="49244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Binding</a:t>
              </a:r>
            </a:p>
          </p:txBody>
        </p:sp>
        <p:cxnSp>
          <p:nvCxnSpPr>
            <p:cNvPr id="17" name="Straight Connector 16">
              <a:extLst>
                <a:ext uri="{FF2B5EF4-FFF2-40B4-BE49-F238E27FC236}">
                  <a16:creationId xmlns:a16="http://schemas.microsoft.com/office/drawing/2014/main" id="{CE8D27ED-BB1F-4539-8ED3-FB090333B45E}"/>
                </a:ext>
              </a:extLst>
            </p:cNvPr>
            <p:cNvCxnSpPr>
              <a:cxnSpLocks/>
            </p:cNvCxnSpPr>
            <p:nvPr/>
          </p:nvCxnSpPr>
          <p:spPr>
            <a:xfrm>
              <a:off x="4329794" y="1931642"/>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7610756-A6C6-418F-A031-4D4B3746C5F5}"/>
              </a:ext>
            </a:extLst>
          </p:cNvPr>
          <p:cNvGrpSpPr/>
          <p:nvPr/>
        </p:nvGrpSpPr>
        <p:grpSpPr>
          <a:xfrm>
            <a:off x="8408307" y="2353235"/>
            <a:ext cx="3478893" cy="3039035"/>
            <a:chOff x="8183336" y="1386114"/>
            <a:chExt cx="3551464" cy="3873119"/>
          </a:xfrm>
        </p:grpSpPr>
        <p:sp>
          <p:nvSpPr>
            <p:cNvPr id="9" name="Content Placeholder 2">
              <a:extLst>
                <a:ext uri="{FF2B5EF4-FFF2-40B4-BE49-F238E27FC236}">
                  <a16:creationId xmlns:a16="http://schemas.microsoft.com/office/drawing/2014/main" id="{7EBAC094-3DDB-4051-ABC3-FE3529A0C7F2}"/>
                </a:ext>
              </a:extLst>
            </p:cNvPr>
            <p:cNvSpPr txBox="1">
              <a:spLocks/>
            </p:cNvSpPr>
            <p:nvPr/>
          </p:nvSpPr>
          <p:spPr>
            <a:xfrm>
              <a:off x="8183336" y="1915885"/>
              <a:ext cx="3395885" cy="3343348"/>
            </a:xfrm>
            <a:prstGeom prst="rect">
              <a:avLst/>
            </a:prstGeom>
          </p:spPr>
          <p:txBody>
            <a:bodyPr vert="horz" lIns="0" tIns="0" rIns="0" bIns="0" rtlCol="0" anchor="ctr">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2400" dirty="0">
                  <a:solidFill>
                    <a:prstClr val="black"/>
                  </a:solidFill>
                </a:rPr>
                <a:t>The Compact rules supersedes conflicting state law</a:t>
              </a:r>
            </a:p>
          </p:txBody>
        </p:sp>
        <p:sp>
          <p:nvSpPr>
            <p:cNvPr id="13" name="Content Placeholder 2">
              <a:extLst>
                <a:ext uri="{FF2B5EF4-FFF2-40B4-BE49-F238E27FC236}">
                  <a16:creationId xmlns:a16="http://schemas.microsoft.com/office/drawing/2014/main" id="{A04C8335-03EA-420B-BCCF-68E0D09916FD}"/>
                </a:ext>
              </a:extLst>
            </p:cNvPr>
            <p:cNvSpPr txBox="1">
              <a:spLocks/>
            </p:cNvSpPr>
            <p:nvPr/>
          </p:nvSpPr>
          <p:spPr>
            <a:xfrm>
              <a:off x="8183336" y="1386114"/>
              <a:ext cx="3551464" cy="49244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Supersedes</a:t>
              </a:r>
            </a:p>
          </p:txBody>
        </p:sp>
        <p:cxnSp>
          <p:nvCxnSpPr>
            <p:cNvPr id="18" name="Straight Connector 17">
              <a:extLst>
                <a:ext uri="{FF2B5EF4-FFF2-40B4-BE49-F238E27FC236}">
                  <a16:creationId xmlns:a16="http://schemas.microsoft.com/office/drawing/2014/main" id="{3245BE4C-7006-4A5C-BBD1-7F6746D2EDFD}"/>
                </a:ext>
              </a:extLst>
            </p:cNvPr>
            <p:cNvCxnSpPr>
              <a:cxnSpLocks/>
            </p:cNvCxnSpPr>
            <p:nvPr/>
          </p:nvCxnSpPr>
          <p:spPr>
            <a:xfrm>
              <a:off x="8183336" y="1931642"/>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15BD476-C700-4A6B-B7C2-C0C6F86FDD71}"/>
              </a:ext>
            </a:extLst>
          </p:cNvPr>
          <p:cNvGrpSpPr/>
          <p:nvPr/>
        </p:nvGrpSpPr>
        <p:grpSpPr>
          <a:xfrm>
            <a:off x="476249" y="2353235"/>
            <a:ext cx="3571315" cy="3039036"/>
            <a:chOff x="476250" y="1386114"/>
            <a:chExt cx="3551465" cy="3957960"/>
          </a:xfrm>
        </p:grpSpPr>
        <p:sp>
          <p:nvSpPr>
            <p:cNvPr id="11" name="Content Placeholder 2">
              <a:extLst>
                <a:ext uri="{FF2B5EF4-FFF2-40B4-BE49-F238E27FC236}">
                  <a16:creationId xmlns:a16="http://schemas.microsoft.com/office/drawing/2014/main" id="{2A148BEC-FF21-46F5-B3BE-3AEAA82F7A09}"/>
                </a:ext>
              </a:extLst>
            </p:cNvPr>
            <p:cNvSpPr txBox="1">
              <a:spLocks/>
            </p:cNvSpPr>
            <p:nvPr/>
          </p:nvSpPr>
          <p:spPr>
            <a:xfrm>
              <a:off x="476251" y="1386114"/>
              <a:ext cx="3551464" cy="641345"/>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Authorized</a:t>
              </a:r>
            </a:p>
          </p:txBody>
        </p:sp>
        <p:cxnSp>
          <p:nvCxnSpPr>
            <p:cNvPr id="16" name="Straight Connector 15">
              <a:extLst>
                <a:ext uri="{FF2B5EF4-FFF2-40B4-BE49-F238E27FC236}">
                  <a16:creationId xmlns:a16="http://schemas.microsoft.com/office/drawing/2014/main" id="{D70A7FD7-5F5D-4318-8FF5-9A6F6193220D}"/>
                </a:ext>
              </a:extLst>
            </p:cNvPr>
            <p:cNvCxnSpPr>
              <a:cxnSpLocks/>
            </p:cNvCxnSpPr>
            <p:nvPr/>
          </p:nvCxnSpPr>
          <p:spPr>
            <a:xfrm>
              <a:off x="476250" y="1933314"/>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02D04C75-9D7E-4858-925A-F3C1C5D41E53}"/>
                </a:ext>
              </a:extLst>
            </p:cNvPr>
            <p:cNvSpPr txBox="1">
              <a:spLocks/>
            </p:cNvSpPr>
            <p:nvPr/>
          </p:nvSpPr>
          <p:spPr>
            <a:xfrm>
              <a:off x="476251" y="2012780"/>
              <a:ext cx="3487483" cy="3331294"/>
            </a:xfrm>
            <a:prstGeom prst="rect">
              <a:avLst/>
            </a:prstGeom>
          </p:spPr>
          <p:txBody>
            <a:bodyPr vert="horz" lIns="0" tIns="0" rIns="0" bIns="0" rtlCol="0" anchor="ctr">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400" dirty="0"/>
                <a:t>The Compact is authorized by US Constitution &amp; Crime Control Act</a:t>
              </a:r>
            </a:p>
          </p:txBody>
        </p:sp>
      </p:grpSp>
      <p:sp>
        <p:nvSpPr>
          <p:cNvPr id="22" name="Title 1">
            <a:extLst>
              <a:ext uri="{FF2B5EF4-FFF2-40B4-BE49-F238E27FC236}">
                <a16:creationId xmlns:a16="http://schemas.microsoft.com/office/drawing/2014/main" id="{D019ADDA-F337-4788-86F1-266D5676F005}"/>
              </a:ext>
            </a:extLst>
          </p:cNvPr>
          <p:cNvSpPr txBox="1">
            <a:spLocks/>
          </p:cNvSpPr>
          <p:nvPr/>
        </p:nvSpPr>
        <p:spPr>
          <a:xfrm>
            <a:off x="476250" y="365125"/>
            <a:ext cx="11258550" cy="7016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Authority of an Interstate Compact</a:t>
            </a:r>
          </a:p>
        </p:txBody>
      </p:sp>
      <p:pic>
        <p:nvPicPr>
          <p:cNvPr id="23" name="Picture 22" descr="Destroying this Republic and the &lt;strong&gt;US Constitution&lt;/strong&gt; ⋆ The Old ..."/>
          <p:cNvPicPr>
            <a:picLocks noChangeAspect="1"/>
          </p:cNvPicPr>
          <p:nvPr/>
        </p:nvPicPr>
        <p:blipFill rotWithShape="1">
          <a:blip r:embed="rId4">
            <a:extLst>
              <a:ext uri="{28A0092B-C50C-407E-A947-70E740481C1C}">
                <a14:useLocalDpi xmlns:a14="http://schemas.microsoft.com/office/drawing/2010/main" val="0"/>
              </a:ext>
            </a:extLst>
          </a:blip>
          <a:srcRect t="8161" r="6297" b="37431"/>
          <a:stretch/>
        </p:blipFill>
        <p:spPr>
          <a:xfrm>
            <a:off x="476250" y="5170760"/>
            <a:ext cx="3121760" cy="109557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240" r="3437" b="33798"/>
          <a:stretch/>
        </p:blipFill>
        <p:spPr>
          <a:xfrm>
            <a:off x="4442279" y="5158734"/>
            <a:ext cx="2985247" cy="1095570"/>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r="14639" b="41673"/>
          <a:stretch/>
        </p:blipFill>
        <p:spPr>
          <a:xfrm>
            <a:off x="8271795" y="5146710"/>
            <a:ext cx="2967565" cy="1119619"/>
          </a:xfrm>
          <a:prstGeom prst="rect">
            <a:avLst/>
          </a:prstGeom>
        </p:spPr>
      </p:pic>
    </p:spTree>
    <p:custDataLst>
      <p:tags r:id="rId1"/>
    </p:custDataLst>
    <p:extLst>
      <p:ext uri="{BB962C8B-B14F-4D97-AF65-F5344CB8AC3E}">
        <p14:creationId xmlns:p14="http://schemas.microsoft.com/office/powerpoint/2010/main" val="209333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noFill/>
        </p:spPr>
        <p:txBody>
          <a:bodyPr/>
          <a:lstStyle/>
          <a:p>
            <a:pPr algn="ctr"/>
            <a:fld id="{20ACEE5B-6B89-47D3-A969-11CC9D54FA43}" type="slidenum">
              <a:rPr lang="en-US" smtClean="0">
                <a:solidFill>
                  <a:schemeClr val="bg1"/>
                </a:solidFill>
              </a:rPr>
              <a:pPr algn="ctr"/>
              <a:t>6</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280338" y="6457950"/>
            <a:ext cx="59337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4418FD2-1E4D-41DE-90CF-BB168478A4E4}"/>
              </a:ext>
            </a:extLst>
          </p:cNvPr>
          <p:cNvSpPr txBox="1">
            <a:spLocks/>
          </p:cNvSpPr>
          <p:nvPr/>
        </p:nvSpPr>
        <p:spPr>
          <a:xfrm>
            <a:off x="476250" y="566867"/>
            <a:ext cx="10066243" cy="55944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Implications of Non-Compliance</a:t>
            </a:r>
          </a:p>
        </p:txBody>
      </p:sp>
      <p:sp>
        <p:nvSpPr>
          <p:cNvPr id="14" name="Content Placeholder 2">
            <a:extLst>
              <a:ext uri="{FF2B5EF4-FFF2-40B4-BE49-F238E27FC236}">
                <a16:creationId xmlns:a16="http://schemas.microsoft.com/office/drawing/2014/main" id="{C327E4E7-CDA1-48AB-98DC-CC61E26C03B4}"/>
              </a:ext>
            </a:extLst>
          </p:cNvPr>
          <p:cNvSpPr txBox="1">
            <a:spLocks/>
          </p:cNvSpPr>
          <p:nvPr/>
        </p:nvSpPr>
        <p:spPr>
          <a:xfrm>
            <a:off x="1497496" y="1949825"/>
            <a:ext cx="9716604" cy="4325563"/>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Interstate compact rules have the same force and effect as federal law.</a:t>
            </a:r>
          </a:p>
          <a:p>
            <a:pPr marL="0" indent="0">
              <a:buNone/>
            </a:pPr>
            <a:r>
              <a:rPr lang="en-US" dirty="0"/>
              <a:t>Compacting States must comply or could face corrective action/sanctions including monetary fines.</a:t>
            </a:r>
          </a:p>
          <a:p>
            <a:pPr marL="0" indent="0">
              <a:buNone/>
            </a:pPr>
            <a:endParaRPr lang="en-US" dirty="0"/>
          </a:p>
          <a:p>
            <a:pPr marL="0" indent="0">
              <a:buNone/>
            </a:pPr>
            <a:endParaRPr lang="en-US" dirty="0"/>
          </a:p>
        </p:txBody>
      </p:sp>
      <p:cxnSp>
        <p:nvCxnSpPr>
          <p:cNvPr id="16" name="Straight Connector 15">
            <a:extLst>
              <a:ext uri="{FF2B5EF4-FFF2-40B4-BE49-F238E27FC236}">
                <a16:creationId xmlns:a16="http://schemas.microsoft.com/office/drawing/2014/main" id="{CAEA7AF2-1E15-4151-9F69-95B9E8C43451}"/>
              </a:ext>
            </a:extLst>
          </p:cNvPr>
          <p:cNvCxnSpPr>
            <a:cxnSpLocks/>
          </p:cNvCxnSpPr>
          <p:nvPr/>
        </p:nvCxnSpPr>
        <p:spPr>
          <a:xfrm>
            <a:off x="476250" y="1246921"/>
            <a:ext cx="417302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Slide Number Placeholder 5">
            <a:extLst>
              <a:ext uri="{FF2B5EF4-FFF2-40B4-BE49-F238E27FC236}">
                <a16:creationId xmlns:a16="http://schemas.microsoft.com/office/drawing/2014/main" id="{CC019D98-9AE7-44E7-8F60-792F270F24EB}"/>
              </a:ext>
            </a:extLst>
          </p:cNvPr>
          <p:cNvSpPr txBox="1">
            <a:spLocks/>
          </p:cNvSpPr>
          <p:nvPr/>
        </p:nvSpPr>
        <p:spPr>
          <a:xfrm>
            <a:off x="11346287" y="6275388"/>
            <a:ext cx="388513" cy="365125"/>
          </a:xfrm>
          <a:prstGeom prst="rect">
            <a:avLst/>
          </a:prstGeom>
          <a:solidFill>
            <a:srgbClr val="102747"/>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5</a:t>
            </a:r>
          </a:p>
        </p:txBody>
      </p:sp>
      <p:cxnSp>
        <p:nvCxnSpPr>
          <p:cNvPr id="30" name="Straight Connector 2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Text, whiteboard&#10;&#10;Description automatically generated">
            <a:extLst>
              <a:ext uri="{FF2B5EF4-FFF2-40B4-BE49-F238E27FC236}">
                <a16:creationId xmlns:a16="http://schemas.microsoft.com/office/drawing/2014/main" id="{A01460F4-81F4-6F8F-9729-3244E9906F4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271871" y="3659833"/>
            <a:ext cx="6074415" cy="3198166"/>
          </a:xfrm>
          <a:prstGeom prst="rect">
            <a:avLst/>
          </a:prstGeom>
        </p:spPr>
      </p:pic>
      <p:sp>
        <p:nvSpPr>
          <p:cNvPr id="4" name="TextBox 3">
            <a:extLst>
              <a:ext uri="{FF2B5EF4-FFF2-40B4-BE49-F238E27FC236}">
                <a16:creationId xmlns:a16="http://schemas.microsoft.com/office/drawing/2014/main" id="{26F54464-7666-4EC5-1192-89BDEF48EE5C}"/>
              </a:ext>
            </a:extLst>
          </p:cNvPr>
          <p:cNvSpPr txBox="1"/>
          <p:nvPr/>
        </p:nvSpPr>
        <p:spPr>
          <a:xfrm>
            <a:off x="3210741" y="6981752"/>
            <a:ext cx="4752159" cy="230832"/>
          </a:xfrm>
          <a:prstGeom prst="rect">
            <a:avLst/>
          </a:prstGeom>
          <a:noFill/>
        </p:spPr>
        <p:txBody>
          <a:bodyPr wrap="square" rtlCol="0">
            <a:spAutoFit/>
          </a:bodyPr>
          <a:lstStyle/>
          <a:p>
            <a:r>
              <a:rPr lang="en-US" sz="900">
                <a:hlinkClick r:id="rId5" tooltip="http://www.compliancebuilding.com/2014/06/19/comply-with-what/"/>
              </a:rPr>
              <a:t>This Photo</a:t>
            </a:r>
            <a:r>
              <a:rPr lang="en-US" sz="900"/>
              <a:t> by Unknown Author is licensed under </a:t>
            </a:r>
            <a:r>
              <a:rPr lang="en-US" sz="900">
                <a:hlinkClick r:id="rId6" tooltip="https://creativecommons.org/licenses/by-nc/3.0/"/>
              </a:rPr>
              <a:t>CC BY-NC</a:t>
            </a:r>
            <a:endParaRPr lang="en-US" sz="900"/>
          </a:p>
        </p:txBody>
      </p:sp>
    </p:spTree>
    <p:custDataLst>
      <p:tags r:id="rId1"/>
    </p:custDataLst>
    <p:extLst>
      <p:ext uri="{BB962C8B-B14F-4D97-AF65-F5344CB8AC3E}">
        <p14:creationId xmlns:p14="http://schemas.microsoft.com/office/powerpoint/2010/main" val="1185771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233290" y="5718630"/>
            <a:ext cx="8266560" cy="633488"/>
          </a:xfrm>
        </p:spPr>
        <p:txBody>
          <a:bodyPr/>
          <a:lstStyle/>
          <a:p>
            <a:r>
              <a:rPr lang="en-US" sz="1600" dirty="0"/>
              <a:t>ICAOS Directory </a:t>
            </a:r>
            <a:r>
              <a:rPr lang="en-US" sz="1600" dirty="0">
                <a:hlinkClick r:id="rId4"/>
              </a:rPr>
              <a:t>https://www.interstatecompact.org/regions-states</a:t>
            </a:r>
            <a:endParaRPr lang="en-US" sz="1600" dirty="0"/>
          </a:p>
        </p:txBody>
      </p:sp>
      <p:pic>
        <p:nvPicPr>
          <p:cNvPr id="6" name="Content Placeholder 5"/>
          <p:cNvPicPr>
            <a:picLocks noGrp="1" noChangeAspect="1"/>
          </p:cNvPicPr>
          <p:nvPr>
            <p:ph idx="1"/>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906609" y="994230"/>
            <a:ext cx="8115754" cy="4565685"/>
          </a:xfrm>
          <a:prstGeom prst="rect">
            <a:avLst/>
          </a:prstGeom>
          <a:solidFill>
            <a:schemeClr val="bg1"/>
          </a:solidFill>
        </p:spPr>
      </p:pic>
      <p:sp>
        <p:nvSpPr>
          <p:cNvPr id="7" name="Title 1">
            <a:extLst>
              <a:ext uri="{FF2B5EF4-FFF2-40B4-BE49-F238E27FC236}">
                <a16:creationId xmlns:a16="http://schemas.microsoft.com/office/drawing/2014/main" id="{D019ADDA-F337-4788-86F1-266D5676F005}"/>
              </a:ext>
            </a:extLst>
          </p:cNvPr>
          <p:cNvSpPr txBox="1">
            <a:spLocks/>
          </p:cNvSpPr>
          <p:nvPr/>
        </p:nvSpPr>
        <p:spPr>
          <a:xfrm>
            <a:off x="476250" y="365125"/>
            <a:ext cx="11258550" cy="7016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Interstate Compact Offices</a:t>
            </a:r>
          </a:p>
        </p:txBody>
      </p:sp>
      <p:sp>
        <p:nvSpPr>
          <p:cNvPr id="8" name="Rectangle 7">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6976934" y="3602759"/>
            <a:ext cx="1975104" cy="192903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Interstate Compact Office</a:t>
            </a:r>
          </a:p>
        </p:txBody>
      </p:sp>
      <p:sp>
        <p:nvSpPr>
          <p:cNvPr id="11" name="TextBox 10"/>
          <p:cNvSpPr txBox="1"/>
          <p:nvPr/>
        </p:nvSpPr>
        <p:spPr>
          <a:xfrm>
            <a:off x="137885" y="1542032"/>
            <a:ext cx="3764644"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Administers the Compact</a:t>
            </a:r>
          </a:p>
          <a:p>
            <a:pPr marL="285750" indent="-285750">
              <a:buFont typeface="Arial" panose="020B0604020202020204" pitchFamily="34" charset="0"/>
              <a:buChar char="•"/>
            </a:pPr>
            <a:r>
              <a:rPr lang="en-US" sz="2400" dirty="0"/>
              <a:t>Point of contact for case specific questions </a:t>
            </a:r>
          </a:p>
          <a:p>
            <a:pPr marL="285750" indent="-285750">
              <a:buFont typeface="Arial" panose="020B0604020202020204" pitchFamily="34" charset="0"/>
              <a:buChar char="•"/>
            </a:pPr>
            <a:r>
              <a:rPr lang="en-US" sz="2400" dirty="0"/>
              <a:t>Conducts training</a:t>
            </a:r>
          </a:p>
          <a:p>
            <a:pPr marL="285750" indent="-285750">
              <a:buFont typeface="Arial" panose="020B0604020202020204" pitchFamily="34" charset="0"/>
              <a:buChar char="•"/>
            </a:pPr>
            <a:r>
              <a:rPr lang="en-US" sz="2400" dirty="0"/>
              <a:t>Resolves issues with other states</a:t>
            </a:r>
          </a:p>
          <a:p>
            <a:pPr marL="285750" indent="-285750">
              <a:buFont typeface="Arial" panose="020B0604020202020204" pitchFamily="34" charset="0"/>
              <a:buChar char="•"/>
            </a:pPr>
            <a:r>
              <a:rPr lang="en-US" sz="2400" dirty="0"/>
              <a:t>Ensures rule compliance</a:t>
            </a:r>
          </a:p>
          <a:p>
            <a:pPr marL="285750" indent="-285750">
              <a:buFont typeface="Arial" panose="020B0604020202020204" pitchFamily="34" charset="0"/>
              <a:buChar char="•"/>
            </a:pPr>
            <a:r>
              <a:rPr lang="en-US" sz="2400" dirty="0"/>
              <a:t>Develops &amp; recommends in-state ISC operating procedures to State Council</a:t>
            </a:r>
          </a:p>
        </p:txBody>
      </p:sp>
      <p:sp>
        <p:nvSpPr>
          <p:cNvPr id="10" name="Slide Number Placeholder 5">
            <a:extLst>
              <a:ext uri="{FF2B5EF4-FFF2-40B4-BE49-F238E27FC236}">
                <a16:creationId xmlns:a16="http://schemas.microsoft.com/office/drawing/2014/main" id="{0A1E83DF-78FB-477B-844B-9678B26867CA}"/>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7</a:t>
            </a:fld>
            <a:endParaRPr lang="en-US">
              <a:solidFill>
                <a:schemeClr val="bg1"/>
              </a:solidFill>
            </a:endParaRPr>
          </a:p>
        </p:txBody>
      </p:sp>
      <p:cxnSp>
        <p:nvCxnSpPr>
          <p:cNvPr id="12" name="Straight Connector 11">
            <a:extLst>
              <a:ext uri="{FF2B5EF4-FFF2-40B4-BE49-F238E27FC236}">
                <a16:creationId xmlns:a16="http://schemas.microsoft.com/office/drawing/2014/main" id="{A7ECBFA1-C298-4FA0-BE55-233B9E89C54D}"/>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47738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5DB1D2-D03B-4C85-92F4-B243CC8DD3EA}"/>
              </a:ext>
            </a:extLst>
          </p:cNvPr>
          <p:cNvSpPr/>
          <p:nvPr/>
        </p:nvSpPr>
        <p:spPr>
          <a:xfrm>
            <a:off x="476249" y="1371601"/>
            <a:ext cx="3529693" cy="46862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D6A1CFF-AF5A-415E-9EC8-DBE00D669E74}"/>
              </a:ext>
            </a:extLst>
          </p:cNvPr>
          <p:cNvSpPr/>
          <p:nvPr/>
        </p:nvSpPr>
        <p:spPr>
          <a:xfrm>
            <a:off x="8205110" y="1371601"/>
            <a:ext cx="3529693" cy="46862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72E2AA6-DF87-4D02-985D-FC2A9DFF43ED}"/>
              </a:ext>
            </a:extLst>
          </p:cNvPr>
          <p:cNvSpPr/>
          <p:nvPr/>
        </p:nvSpPr>
        <p:spPr>
          <a:xfrm>
            <a:off x="4331154" y="1371601"/>
            <a:ext cx="3529693" cy="46862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8</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B2B811C-90B1-4590-8E04-B32485004D90}"/>
              </a:ext>
            </a:extLst>
          </p:cNvPr>
          <p:cNvGrpSpPr/>
          <p:nvPr/>
        </p:nvGrpSpPr>
        <p:grpSpPr>
          <a:xfrm>
            <a:off x="4521332" y="2444520"/>
            <a:ext cx="3074762" cy="3664418"/>
            <a:chOff x="4239314" y="1379893"/>
            <a:chExt cx="3551464" cy="2002518"/>
          </a:xfrm>
        </p:grpSpPr>
        <p:sp>
          <p:nvSpPr>
            <p:cNvPr id="41" name="Content Placeholder 2">
              <a:extLst>
                <a:ext uri="{FF2B5EF4-FFF2-40B4-BE49-F238E27FC236}">
                  <a16:creationId xmlns:a16="http://schemas.microsoft.com/office/drawing/2014/main" id="{A5925636-1E78-40AC-96FD-A98C52E9B033}"/>
                </a:ext>
              </a:extLst>
            </p:cNvPr>
            <p:cNvSpPr txBox="1">
              <a:spLocks/>
            </p:cNvSpPr>
            <p:nvPr/>
          </p:nvSpPr>
          <p:spPr>
            <a:xfrm>
              <a:off x="4239314" y="1448131"/>
              <a:ext cx="3551464" cy="1934280"/>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1600" dirty="0">
                  <a:solidFill>
                    <a:prstClr val="black"/>
                  </a:solidFill>
                </a:rPr>
                <a:t>2 Distinct criteria:</a:t>
              </a:r>
            </a:p>
            <a:p>
              <a:pPr lvl="1">
                <a:lnSpc>
                  <a:spcPct val="100000"/>
                </a:lnSpc>
                <a:spcBef>
                  <a:spcPts val="0"/>
                </a:spcBef>
                <a:spcAft>
                  <a:spcPts val="1200"/>
                </a:spcAft>
              </a:pPr>
              <a:r>
                <a:rPr lang="en-US" sz="1600" dirty="0">
                  <a:solidFill>
                    <a:prstClr val="black"/>
                  </a:solidFill>
                </a:rPr>
                <a:t>Oversight exercised by a controlling authority, which includes: </a:t>
              </a:r>
            </a:p>
            <a:p>
              <a:pPr lvl="2">
                <a:lnSpc>
                  <a:spcPct val="100000"/>
                </a:lnSpc>
                <a:spcBef>
                  <a:spcPts val="0"/>
                </a:spcBef>
                <a:spcAft>
                  <a:spcPts val="1200"/>
                </a:spcAft>
              </a:pPr>
              <a:r>
                <a:rPr lang="en-US" sz="1400" dirty="0"/>
                <a:t>Courts</a:t>
              </a:r>
            </a:p>
            <a:p>
              <a:pPr lvl="2">
                <a:lnSpc>
                  <a:spcPct val="100000"/>
                </a:lnSpc>
                <a:spcBef>
                  <a:spcPts val="0"/>
                </a:spcBef>
                <a:spcAft>
                  <a:spcPts val="1200"/>
                </a:spcAft>
              </a:pPr>
              <a:r>
                <a:rPr lang="en-US" sz="1400" dirty="0"/>
                <a:t>Paroling Authorities</a:t>
              </a:r>
            </a:p>
            <a:p>
              <a:pPr lvl="2">
                <a:lnSpc>
                  <a:spcPct val="100000"/>
                </a:lnSpc>
                <a:spcBef>
                  <a:spcPts val="0"/>
                </a:spcBef>
                <a:spcAft>
                  <a:spcPts val="1200"/>
                </a:spcAft>
              </a:pPr>
              <a:r>
                <a:rPr lang="en-US" sz="1400" dirty="0"/>
                <a:t>Corrections</a:t>
              </a:r>
            </a:p>
            <a:p>
              <a:pPr lvl="2">
                <a:lnSpc>
                  <a:spcPct val="100000"/>
                </a:lnSpc>
                <a:spcBef>
                  <a:spcPts val="0"/>
                </a:spcBef>
                <a:spcAft>
                  <a:spcPts val="1200"/>
                </a:spcAft>
              </a:pPr>
              <a:r>
                <a:rPr lang="en-US" sz="1400" dirty="0"/>
                <a:t>Other Criminal Justice Agencies</a:t>
              </a:r>
            </a:p>
            <a:p>
              <a:pPr lvl="1">
                <a:lnSpc>
                  <a:spcPct val="100000"/>
                </a:lnSpc>
                <a:spcBef>
                  <a:spcPts val="0"/>
                </a:spcBef>
                <a:spcAft>
                  <a:spcPts val="1200"/>
                </a:spcAft>
              </a:pPr>
              <a:r>
                <a:rPr lang="en-US" sz="1600" dirty="0"/>
                <a:t>Required to monitor regulations or conditions, </a:t>
              </a:r>
              <a:r>
                <a:rPr lang="en-US" sz="1600" u="sng" dirty="0"/>
                <a:t>other than monetary</a:t>
              </a:r>
            </a:p>
            <a:p>
              <a:pPr>
                <a:lnSpc>
                  <a:spcPct val="100000"/>
                </a:lnSpc>
                <a:spcBef>
                  <a:spcPts val="0"/>
                </a:spcBef>
                <a:spcAft>
                  <a:spcPts val="1200"/>
                </a:spcAft>
                <a:buClrTx/>
              </a:pPr>
              <a:endParaRPr lang="en-US" sz="1400" dirty="0">
                <a:solidFill>
                  <a:prstClr val="black"/>
                </a:solidFill>
              </a:endParaRPr>
            </a:p>
            <a:p>
              <a:pPr>
                <a:lnSpc>
                  <a:spcPct val="100000"/>
                </a:lnSpc>
                <a:spcBef>
                  <a:spcPts val="0"/>
                </a:spcBef>
                <a:spcAft>
                  <a:spcPts val="1200"/>
                </a:spcAft>
                <a:buClrTx/>
              </a:pPr>
              <a:endParaRPr lang="en-US" sz="1400" dirty="0">
                <a:solidFill>
                  <a:prstClr val="black"/>
                </a:solidFill>
              </a:endParaRPr>
            </a:p>
          </p:txBody>
        </p:sp>
        <p:cxnSp>
          <p:nvCxnSpPr>
            <p:cNvPr id="53" name="Straight Connector 52">
              <a:extLst>
                <a:ext uri="{FF2B5EF4-FFF2-40B4-BE49-F238E27FC236}">
                  <a16:creationId xmlns:a16="http://schemas.microsoft.com/office/drawing/2014/main" id="{C3CD2EC2-ABBB-424D-8391-1ACA2B3C83B3}"/>
                </a:ext>
              </a:extLst>
            </p:cNvPr>
            <p:cNvCxnSpPr>
              <a:cxnSpLocks/>
            </p:cNvCxnSpPr>
            <p:nvPr/>
          </p:nvCxnSpPr>
          <p:spPr>
            <a:xfrm>
              <a:off x="4239314" y="1379893"/>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40ADEEE8-FEA9-49F4-9ED0-B0AAF4E6E3F4}"/>
              </a:ext>
            </a:extLst>
          </p:cNvPr>
          <p:cNvGrpSpPr/>
          <p:nvPr/>
        </p:nvGrpSpPr>
        <p:grpSpPr>
          <a:xfrm>
            <a:off x="8467274" y="2444520"/>
            <a:ext cx="3005364" cy="2280439"/>
            <a:chOff x="8175834" y="1379893"/>
            <a:chExt cx="3551465" cy="1246207"/>
          </a:xfrm>
        </p:grpSpPr>
        <p:sp>
          <p:nvSpPr>
            <p:cNvPr id="55" name="Content Placeholder 2">
              <a:extLst>
                <a:ext uri="{FF2B5EF4-FFF2-40B4-BE49-F238E27FC236}">
                  <a16:creationId xmlns:a16="http://schemas.microsoft.com/office/drawing/2014/main" id="{F400E055-C8A5-4855-AE48-9EA1CD5B05DF}"/>
                </a:ext>
              </a:extLst>
            </p:cNvPr>
            <p:cNvSpPr txBox="1">
              <a:spLocks/>
            </p:cNvSpPr>
            <p:nvPr/>
          </p:nvSpPr>
          <p:spPr>
            <a:xfrm>
              <a:off x="8175834" y="1439021"/>
              <a:ext cx="3551464" cy="1187079"/>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1600" dirty="0">
                  <a:solidFill>
                    <a:prstClr val="black"/>
                  </a:solidFill>
                </a:rPr>
                <a:t>Offender means to remain in another state for </a:t>
              </a:r>
              <a:r>
                <a:rPr lang="en-US" sz="1600" b="1" dirty="0">
                  <a:solidFill>
                    <a:prstClr val="black"/>
                  </a:solidFill>
                </a:rPr>
                <a:t>more than 45 consecutive </a:t>
              </a:r>
              <a:r>
                <a:rPr lang="en-US" sz="1600" dirty="0">
                  <a:solidFill>
                    <a:prstClr val="black"/>
                  </a:solidFill>
                </a:rPr>
                <a:t>days in any 12 month period.</a:t>
              </a:r>
            </a:p>
          </p:txBody>
        </p:sp>
        <p:cxnSp>
          <p:nvCxnSpPr>
            <p:cNvPr id="57" name="Straight Connector 56">
              <a:extLst>
                <a:ext uri="{FF2B5EF4-FFF2-40B4-BE49-F238E27FC236}">
                  <a16:creationId xmlns:a16="http://schemas.microsoft.com/office/drawing/2014/main" id="{3EDB945D-E0BC-4796-80FB-952440514D1C}"/>
                </a:ext>
              </a:extLst>
            </p:cNvPr>
            <p:cNvCxnSpPr>
              <a:cxnSpLocks/>
            </p:cNvCxnSpPr>
            <p:nvPr/>
          </p:nvCxnSpPr>
          <p:spPr>
            <a:xfrm>
              <a:off x="8175835" y="1379893"/>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4DC01FA-D330-41DD-9D10-7EBCE3A6BE8B}"/>
              </a:ext>
            </a:extLst>
          </p:cNvPr>
          <p:cNvGrpSpPr/>
          <p:nvPr/>
        </p:nvGrpSpPr>
        <p:grpSpPr>
          <a:xfrm>
            <a:off x="744762" y="2455067"/>
            <a:ext cx="2992666" cy="2299481"/>
            <a:chOff x="476251" y="1385657"/>
            <a:chExt cx="3551464" cy="1256613"/>
          </a:xfrm>
        </p:grpSpPr>
        <p:cxnSp>
          <p:nvCxnSpPr>
            <p:cNvPr id="60" name="Straight Connector 59">
              <a:extLst>
                <a:ext uri="{FF2B5EF4-FFF2-40B4-BE49-F238E27FC236}">
                  <a16:creationId xmlns:a16="http://schemas.microsoft.com/office/drawing/2014/main" id="{279333A3-D99F-4435-89E5-240230C58842}"/>
                </a:ext>
              </a:extLst>
            </p:cNvPr>
            <p:cNvCxnSpPr>
              <a:cxnSpLocks/>
            </p:cNvCxnSpPr>
            <p:nvPr/>
          </p:nvCxnSpPr>
          <p:spPr>
            <a:xfrm>
              <a:off x="476251" y="1385657"/>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Content Placeholder 2">
              <a:extLst>
                <a:ext uri="{FF2B5EF4-FFF2-40B4-BE49-F238E27FC236}">
                  <a16:creationId xmlns:a16="http://schemas.microsoft.com/office/drawing/2014/main" id="{96EF72D4-E5FC-42B9-9CDF-049012F9A48A}"/>
                </a:ext>
              </a:extLst>
            </p:cNvPr>
            <p:cNvSpPr txBox="1">
              <a:spLocks/>
            </p:cNvSpPr>
            <p:nvPr/>
          </p:nvSpPr>
          <p:spPr>
            <a:xfrm>
              <a:off x="476251" y="1455191"/>
              <a:ext cx="3551464" cy="1187079"/>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600" dirty="0"/>
                <a:t>Adult who commits a criminal offense (all felonies &amp; specific misdemeanants)</a:t>
              </a:r>
            </a:p>
            <a:p>
              <a:pPr>
                <a:lnSpc>
                  <a:spcPct val="100000"/>
                </a:lnSpc>
                <a:spcBef>
                  <a:spcPts val="0"/>
                </a:spcBef>
                <a:spcAft>
                  <a:spcPts val="1200"/>
                </a:spcAft>
              </a:pPr>
              <a:r>
                <a:rPr lang="en-US" sz="1600" dirty="0"/>
                <a:t>Subject to ‘supervision’; and </a:t>
              </a:r>
            </a:p>
            <a:p>
              <a:pPr>
                <a:lnSpc>
                  <a:spcPct val="100000"/>
                </a:lnSpc>
                <a:spcBef>
                  <a:spcPts val="0"/>
                </a:spcBef>
                <a:spcAft>
                  <a:spcPts val="1200"/>
                </a:spcAft>
              </a:pPr>
              <a:r>
                <a:rPr lang="en-US" sz="1600" dirty="0"/>
                <a:t>Released to the community under the jurisdiction of:</a:t>
              </a:r>
            </a:p>
            <a:p>
              <a:pPr lvl="1">
                <a:lnSpc>
                  <a:spcPct val="100000"/>
                </a:lnSpc>
                <a:spcBef>
                  <a:spcPts val="0"/>
                </a:spcBef>
                <a:spcAft>
                  <a:spcPts val="1200"/>
                </a:spcAft>
              </a:pPr>
              <a:r>
                <a:rPr lang="en-US" sz="1600" dirty="0"/>
                <a:t>Courts</a:t>
              </a:r>
            </a:p>
            <a:p>
              <a:pPr lvl="1">
                <a:lnSpc>
                  <a:spcPct val="100000"/>
                </a:lnSpc>
                <a:spcBef>
                  <a:spcPts val="0"/>
                </a:spcBef>
                <a:spcAft>
                  <a:spcPts val="1200"/>
                </a:spcAft>
              </a:pPr>
              <a:r>
                <a:rPr lang="en-US" sz="1600" dirty="0"/>
                <a:t>Paroling Authorities</a:t>
              </a:r>
            </a:p>
            <a:p>
              <a:pPr lvl="1">
                <a:lnSpc>
                  <a:spcPct val="100000"/>
                </a:lnSpc>
                <a:spcBef>
                  <a:spcPts val="0"/>
                </a:spcBef>
                <a:spcAft>
                  <a:spcPts val="1200"/>
                </a:spcAft>
              </a:pPr>
              <a:r>
                <a:rPr lang="en-US" sz="1600" dirty="0"/>
                <a:t>Corrections</a:t>
              </a:r>
            </a:p>
            <a:p>
              <a:pPr lvl="1">
                <a:lnSpc>
                  <a:spcPct val="100000"/>
                </a:lnSpc>
                <a:spcBef>
                  <a:spcPts val="0"/>
                </a:spcBef>
                <a:spcAft>
                  <a:spcPts val="1200"/>
                </a:spcAft>
              </a:pPr>
              <a:r>
                <a:rPr lang="en-US" sz="1600" dirty="0"/>
                <a:t>Other Criminal Justice Agencies</a:t>
              </a:r>
            </a:p>
            <a:p>
              <a:pPr marL="177800" lvl="1" indent="0">
                <a:lnSpc>
                  <a:spcPct val="100000"/>
                </a:lnSpc>
                <a:spcBef>
                  <a:spcPts val="0"/>
                </a:spcBef>
                <a:spcAft>
                  <a:spcPts val="1200"/>
                </a:spcAft>
                <a:buNone/>
              </a:pPr>
              <a:endParaRPr lang="en-US" sz="1000" dirty="0"/>
            </a:p>
          </p:txBody>
        </p:sp>
      </p:grpSp>
      <p:sp>
        <p:nvSpPr>
          <p:cNvPr id="13" name="TextBox 12">
            <a:extLst>
              <a:ext uri="{FF2B5EF4-FFF2-40B4-BE49-F238E27FC236}">
                <a16:creationId xmlns:a16="http://schemas.microsoft.com/office/drawing/2014/main" id="{3FB38B93-4C6B-402E-941E-8FF6E86E7641}"/>
              </a:ext>
            </a:extLst>
          </p:cNvPr>
          <p:cNvSpPr txBox="1"/>
          <p:nvPr/>
        </p:nvSpPr>
        <p:spPr>
          <a:xfrm>
            <a:off x="1369991" y="1692732"/>
            <a:ext cx="1742208" cy="584775"/>
          </a:xfrm>
          <a:prstGeom prst="rect">
            <a:avLst/>
          </a:prstGeom>
          <a:noFill/>
        </p:spPr>
        <p:txBody>
          <a:bodyPr wrap="none" rtlCol="0" anchor="ctr">
            <a:spAutoFit/>
          </a:bodyPr>
          <a:lstStyle/>
          <a:p>
            <a:pPr algn="ctr"/>
            <a:r>
              <a:rPr lang="en-US" sz="3200" b="1" dirty="0">
                <a:solidFill>
                  <a:srgbClr val="102747"/>
                </a:solidFill>
              </a:rPr>
              <a:t>Offender</a:t>
            </a:r>
          </a:p>
        </p:txBody>
      </p:sp>
      <p:sp>
        <p:nvSpPr>
          <p:cNvPr id="68" name="TextBox 67">
            <a:extLst>
              <a:ext uri="{FF2B5EF4-FFF2-40B4-BE49-F238E27FC236}">
                <a16:creationId xmlns:a16="http://schemas.microsoft.com/office/drawing/2014/main" id="{1B53ED25-81D8-47BC-8DFB-F810046E8BFD}"/>
              </a:ext>
            </a:extLst>
          </p:cNvPr>
          <p:cNvSpPr txBox="1"/>
          <p:nvPr/>
        </p:nvSpPr>
        <p:spPr>
          <a:xfrm>
            <a:off x="4830452" y="1696350"/>
            <a:ext cx="2226507" cy="584775"/>
          </a:xfrm>
          <a:prstGeom prst="rect">
            <a:avLst/>
          </a:prstGeom>
          <a:noFill/>
        </p:spPr>
        <p:txBody>
          <a:bodyPr wrap="none" rtlCol="0" anchor="ctr">
            <a:spAutoFit/>
          </a:bodyPr>
          <a:lstStyle/>
          <a:p>
            <a:pPr algn="ctr"/>
            <a:r>
              <a:rPr lang="en-US" sz="3200" b="1" dirty="0">
                <a:solidFill>
                  <a:srgbClr val="102747"/>
                </a:solidFill>
              </a:rPr>
              <a:t>Supervision</a:t>
            </a:r>
          </a:p>
        </p:txBody>
      </p:sp>
      <p:sp>
        <p:nvSpPr>
          <p:cNvPr id="69" name="TextBox 68">
            <a:extLst>
              <a:ext uri="{FF2B5EF4-FFF2-40B4-BE49-F238E27FC236}">
                <a16:creationId xmlns:a16="http://schemas.microsoft.com/office/drawing/2014/main" id="{5C7095C3-96E3-4F70-9DC1-DB96F3ABA7EE}"/>
              </a:ext>
            </a:extLst>
          </p:cNvPr>
          <p:cNvSpPr txBox="1"/>
          <p:nvPr/>
        </p:nvSpPr>
        <p:spPr>
          <a:xfrm>
            <a:off x="8943269" y="1692732"/>
            <a:ext cx="1690656" cy="584775"/>
          </a:xfrm>
          <a:prstGeom prst="rect">
            <a:avLst/>
          </a:prstGeom>
          <a:noFill/>
        </p:spPr>
        <p:txBody>
          <a:bodyPr wrap="none" rtlCol="0" anchor="ctr">
            <a:spAutoFit/>
          </a:bodyPr>
          <a:lstStyle/>
          <a:p>
            <a:pPr algn="ctr"/>
            <a:r>
              <a:rPr lang="en-US" sz="3200" b="1" dirty="0">
                <a:solidFill>
                  <a:srgbClr val="102747"/>
                </a:solidFill>
              </a:rPr>
              <a:t>Relocate</a:t>
            </a:r>
          </a:p>
        </p:txBody>
      </p:sp>
      <p:sp>
        <p:nvSpPr>
          <p:cNvPr id="73" name="Title 1">
            <a:extLst>
              <a:ext uri="{FF2B5EF4-FFF2-40B4-BE49-F238E27FC236}">
                <a16:creationId xmlns:a16="http://schemas.microsoft.com/office/drawing/2014/main" id="{1A67359D-BA6B-4544-B54A-4B59012C43CA}"/>
              </a:ext>
            </a:extLst>
          </p:cNvPr>
          <p:cNvSpPr>
            <a:spLocks noGrp="1"/>
          </p:cNvSpPr>
          <p:nvPr>
            <p:ph type="title"/>
          </p:nvPr>
        </p:nvSpPr>
        <p:spPr>
          <a:xfrm>
            <a:off x="476250" y="365125"/>
            <a:ext cx="11258550" cy="701675"/>
          </a:xfrm>
        </p:spPr>
        <p:txBody>
          <a:bodyPr lIns="0" tIns="0" rIns="0" bIns="0" anchor="ctr">
            <a:normAutofit/>
          </a:bodyPr>
          <a:lstStyle/>
          <a:p>
            <a:r>
              <a:rPr lang="en-US" sz="4000" dirty="0"/>
              <a:t>What Triggers the ICAOS?</a:t>
            </a:r>
          </a:p>
        </p:txBody>
      </p:sp>
      <p:sp>
        <p:nvSpPr>
          <p:cNvPr id="74" name="Rectangle 73">
            <a:extLst>
              <a:ext uri="{FF2B5EF4-FFF2-40B4-BE49-F238E27FC236}">
                <a16:creationId xmlns:a16="http://schemas.microsoft.com/office/drawing/2014/main" id="{220FB99B-6271-4121-B6ED-EF6AD4F39B0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Cross 1"/>
          <p:cNvSpPr/>
          <p:nvPr/>
        </p:nvSpPr>
        <p:spPr>
          <a:xfrm>
            <a:off x="3737428" y="3429000"/>
            <a:ext cx="868266" cy="856444"/>
          </a:xfrm>
          <a:prstGeom prst="plus">
            <a:avLst/>
          </a:prstGeom>
          <a:solidFill>
            <a:srgbClr val="102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t>
            </a:r>
          </a:p>
        </p:txBody>
      </p:sp>
      <p:sp>
        <p:nvSpPr>
          <p:cNvPr id="33" name="Cross 32"/>
          <p:cNvSpPr/>
          <p:nvPr/>
        </p:nvSpPr>
        <p:spPr>
          <a:xfrm>
            <a:off x="7596093" y="3428999"/>
            <a:ext cx="828837" cy="788637"/>
          </a:xfrm>
          <a:prstGeom prst="plus">
            <a:avLst/>
          </a:prstGeom>
          <a:solidFill>
            <a:srgbClr val="102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t>
            </a:r>
          </a:p>
        </p:txBody>
      </p:sp>
      <p:pic>
        <p:nvPicPr>
          <p:cNvPr id="34" name="Picture 3" descr="ICAO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5531" y="170348"/>
            <a:ext cx="1113254" cy="10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10502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What Makes an Offender Eligible for Transfer?</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9</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01C59F4-37F7-49AE-8544-9F12AAF60862}"/>
              </a:ext>
            </a:extLst>
          </p:cNvPr>
          <p:cNvSpPr/>
          <p:nvPr/>
        </p:nvSpPr>
        <p:spPr>
          <a:xfrm>
            <a:off x="457199"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971F06-C746-4813-B581-1EA68A2E538A}"/>
              </a:ext>
            </a:extLst>
          </p:cNvPr>
          <p:cNvSpPr/>
          <p:nvPr/>
        </p:nvSpPr>
        <p:spPr>
          <a:xfrm>
            <a:off x="3308845"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302245-387A-4EDC-90E5-8722D4EE7A5F}"/>
              </a:ext>
            </a:extLst>
          </p:cNvPr>
          <p:cNvSpPr/>
          <p:nvPr/>
        </p:nvSpPr>
        <p:spPr>
          <a:xfrm>
            <a:off x="6160492"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7084FE6-2BC4-46CE-B887-F646907FD080}"/>
              </a:ext>
            </a:extLst>
          </p:cNvPr>
          <p:cNvSpPr/>
          <p:nvPr/>
        </p:nvSpPr>
        <p:spPr>
          <a:xfrm>
            <a:off x="9012138"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5F968D20-8032-4F44-BC28-8CC5319A8754}"/>
              </a:ext>
            </a:extLst>
          </p:cNvPr>
          <p:cNvSpPr txBox="1">
            <a:spLocks/>
          </p:cNvSpPr>
          <p:nvPr/>
        </p:nvSpPr>
        <p:spPr>
          <a:xfrm>
            <a:off x="692147" y="2228275"/>
            <a:ext cx="2233714" cy="1877437"/>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Time Remaining on Supervision</a:t>
            </a:r>
          </a:p>
          <a:p>
            <a:pPr marL="0" indent="0">
              <a:lnSpc>
                <a:spcPct val="100000"/>
              </a:lnSpc>
              <a:spcBef>
                <a:spcPts val="0"/>
              </a:spcBef>
              <a:spcAft>
                <a:spcPts val="1200"/>
              </a:spcAft>
              <a:buNone/>
            </a:pPr>
            <a:r>
              <a:rPr lang="en-US" sz="1800" dirty="0"/>
              <a:t>The offender has more than 90 calendar days or an indefinite period of supervision remaining </a:t>
            </a:r>
          </a:p>
        </p:txBody>
      </p:sp>
      <p:cxnSp>
        <p:nvCxnSpPr>
          <p:cNvPr id="33" name="Straight Connector 32">
            <a:extLst>
              <a:ext uri="{FF2B5EF4-FFF2-40B4-BE49-F238E27FC236}">
                <a16:creationId xmlns:a16="http://schemas.microsoft.com/office/drawing/2014/main" id="{5C8FF1C7-08CE-415B-854C-F39E04F5B264}"/>
              </a:ext>
            </a:extLst>
          </p:cNvPr>
          <p:cNvCxnSpPr>
            <a:cxnSpLocks/>
          </p:cNvCxnSpPr>
          <p:nvPr/>
        </p:nvCxnSpPr>
        <p:spPr>
          <a:xfrm>
            <a:off x="692147" y="2938448"/>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D29A498B-F8BE-4323-8D42-B0FE8774A6D5}"/>
              </a:ext>
            </a:extLst>
          </p:cNvPr>
          <p:cNvSpPr txBox="1">
            <a:spLocks/>
          </p:cNvSpPr>
          <p:nvPr/>
        </p:nvSpPr>
        <p:spPr>
          <a:xfrm>
            <a:off x="3543793" y="2536052"/>
            <a:ext cx="2233714" cy="101566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Valid Plan</a:t>
            </a:r>
          </a:p>
          <a:p>
            <a:pPr marL="0" indent="0">
              <a:lnSpc>
                <a:spcPct val="100000"/>
              </a:lnSpc>
              <a:spcBef>
                <a:spcPts val="0"/>
              </a:spcBef>
              <a:spcAft>
                <a:spcPts val="1200"/>
              </a:spcAft>
              <a:buNone/>
            </a:pPr>
            <a:r>
              <a:rPr lang="en-US" sz="1800" dirty="0"/>
              <a:t>The Offender has a valid plan of supervision</a:t>
            </a:r>
          </a:p>
        </p:txBody>
      </p:sp>
      <p:cxnSp>
        <p:nvCxnSpPr>
          <p:cNvPr id="37" name="Straight Connector 36">
            <a:extLst>
              <a:ext uri="{FF2B5EF4-FFF2-40B4-BE49-F238E27FC236}">
                <a16:creationId xmlns:a16="http://schemas.microsoft.com/office/drawing/2014/main" id="{25457AFD-505E-4D72-99C1-F75656EF049C}"/>
              </a:ext>
            </a:extLst>
          </p:cNvPr>
          <p:cNvCxnSpPr>
            <a:cxnSpLocks/>
          </p:cNvCxnSpPr>
          <p:nvPr/>
        </p:nvCxnSpPr>
        <p:spPr>
          <a:xfrm>
            <a:off x="3543793" y="2938448"/>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D63F9972-4724-4BA2-AAC8-787C4AF24C23}"/>
              </a:ext>
            </a:extLst>
          </p:cNvPr>
          <p:cNvSpPr txBox="1">
            <a:spLocks/>
          </p:cNvSpPr>
          <p:nvPr/>
        </p:nvSpPr>
        <p:spPr>
          <a:xfrm>
            <a:off x="6395439" y="2536052"/>
            <a:ext cx="2233714" cy="156966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Compliance</a:t>
            </a:r>
          </a:p>
          <a:p>
            <a:pPr marL="0" indent="0">
              <a:lnSpc>
                <a:spcPct val="100000"/>
              </a:lnSpc>
              <a:spcBef>
                <a:spcPts val="0"/>
              </a:spcBef>
              <a:spcAft>
                <a:spcPts val="1200"/>
              </a:spcAft>
              <a:buNone/>
            </a:pPr>
            <a:r>
              <a:rPr lang="en-US" sz="1800" dirty="0"/>
              <a:t>The offender is in substantial compliance with the terms of supervision</a:t>
            </a:r>
          </a:p>
        </p:txBody>
      </p:sp>
      <p:cxnSp>
        <p:nvCxnSpPr>
          <p:cNvPr id="40" name="Straight Connector 39">
            <a:extLst>
              <a:ext uri="{FF2B5EF4-FFF2-40B4-BE49-F238E27FC236}">
                <a16:creationId xmlns:a16="http://schemas.microsoft.com/office/drawing/2014/main" id="{77A5A9BA-EB9A-4E00-AE74-68D43A8DC3E5}"/>
              </a:ext>
            </a:extLst>
          </p:cNvPr>
          <p:cNvCxnSpPr>
            <a:cxnSpLocks/>
          </p:cNvCxnSpPr>
          <p:nvPr/>
        </p:nvCxnSpPr>
        <p:spPr>
          <a:xfrm>
            <a:off x="6395439" y="2938448"/>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43CE600A-ADF3-414C-A174-23FBEE96FAD1}"/>
              </a:ext>
            </a:extLst>
          </p:cNvPr>
          <p:cNvSpPr txBox="1">
            <a:spLocks/>
          </p:cNvSpPr>
          <p:nvPr/>
        </p:nvSpPr>
        <p:spPr>
          <a:xfrm>
            <a:off x="9247086" y="2536052"/>
            <a:ext cx="2233714" cy="2400657"/>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Resident/Family</a:t>
            </a:r>
          </a:p>
          <a:p>
            <a:pPr marL="0" indent="0">
              <a:lnSpc>
                <a:spcPct val="100000"/>
              </a:lnSpc>
              <a:spcBef>
                <a:spcPts val="0"/>
              </a:spcBef>
              <a:spcAft>
                <a:spcPts val="1200"/>
              </a:spcAft>
              <a:buNone/>
            </a:pPr>
            <a:r>
              <a:rPr lang="en-US" sz="1800" dirty="0"/>
              <a:t>The offender is a </a:t>
            </a:r>
            <a:r>
              <a:rPr lang="en-US" sz="1800"/>
              <a:t>resident or has </a:t>
            </a:r>
            <a:r>
              <a:rPr lang="en-US" sz="1800" dirty="0"/>
              <a:t>resident family and a willingness to assist the offender AND the offender can obtain employment or has a means of support</a:t>
            </a:r>
          </a:p>
        </p:txBody>
      </p:sp>
      <p:cxnSp>
        <p:nvCxnSpPr>
          <p:cNvPr id="43" name="Straight Connector 42">
            <a:extLst>
              <a:ext uri="{FF2B5EF4-FFF2-40B4-BE49-F238E27FC236}">
                <a16:creationId xmlns:a16="http://schemas.microsoft.com/office/drawing/2014/main" id="{3A433434-0BE0-4F8B-80AA-C9AF92C0BB01}"/>
              </a:ext>
            </a:extLst>
          </p:cNvPr>
          <p:cNvCxnSpPr>
            <a:cxnSpLocks/>
          </p:cNvCxnSpPr>
          <p:nvPr/>
        </p:nvCxnSpPr>
        <p:spPr>
          <a:xfrm>
            <a:off x="9247086" y="2938448"/>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F957CAB4-EC15-48FB-91B2-B6C2DE336363}"/>
              </a:ext>
            </a:extLst>
          </p:cNvPr>
          <p:cNvSpPr txBox="1">
            <a:spLocks/>
          </p:cNvSpPr>
          <p:nvPr/>
        </p:nvSpPr>
        <p:spPr>
          <a:xfrm>
            <a:off x="476250" y="5763895"/>
            <a:ext cx="5377953" cy="984885"/>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400" i="1" dirty="0"/>
              <a:t>There is no “right” of convicted persons to travel across state lines or to serve one’s sentence in a particular state.  See, Jones v. Harris, 452 U.S. 412 (1981); </a:t>
            </a:r>
            <a:r>
              <a:rPr lang="en-US" sz="1400" i="1" dirty="0" err="1"/>
              <a:t>Meachum</a:t>
            </a:r>
            <a:r>
              <a:rPr lang="en-US" sz="1400" i="1" dirty="0"/>
              <a:t> v. Fano, 427 U.S. 215 (1976)</a:t>
            </a:r>
          </a:p>
          <a:p>
            <a:pPr marL="0" indent="0">
              <a:lnSpc>
                <a:spcPct val="100000"/>
              </a:lnSpc>
              <a:spcBef>
                <a:spcPts val="0"/>
              </a:spcBef>
              <a:spcAft>
                <a:spcPts val="1200"/>
              </a:spcAft>
              <a:buNone/>
            </a:pPr>
            <a:r>
              <a:rPr lang="en-US" sz="1200" dirty="0">
                <a:solidFill>
                  <a:schemeClr val="bg1">
                    <a:lumMod val="65000"/>
                  </a:schemeClr>
                </a:solidFill>
              </a:rPr>
              <a:t> </a:t>
            </a:r>
          </a:p>
        </p:txBody>
      </p:sp>
      <p:sp>
        <p:nvSpPr>
          <p:cNvPr id="45" name="Content Placeholder 2">
            <a:extLst>
              <a:ext uri="{FF2B5EF4-FFF2-40B4-BE49-F238E27FC236}">
                <a16:creationId xmlns:a16="http://schemas.microsoft.com/office/drawing/2014/main" id="{AB20B3F4-0654-40B6-9C0E-59F84AF36858}"/>
              </a:ext>
            </a:extLst>
          </p:cNvPr>
          <p:cNvSpPr txBox="1">
            <a:spLocks/>
          </p:cNvSpPr>
          <p:nvPr/>
        </p:nvSpPr>
        <p:spPr>
          <a:xfrm>
            <a:off x="6160492" y="5750293"/>
            <a:ext cx="5555256" cy="984885"/>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400" i="1" dirty="0"/>
              <a:t>Convicted persons have no right to control where they live; the right is extinguished for the balance of their sentence.  Williams v. Wisconsin, 336 F.3d 576 (7th Cir. 2003), </a:t>
            </a:r>
            <a:r>
              <a:rPr lang="en-US" sz="1400" i="1" dirty="0" err="1"/>
              <a:t>Pelland</a:t>
            </a:r>
            <a:r>
              <a:rPr lang="en-US" sz="1400" i="1" dirty="0"/>
              <a:t> v. RI,317 F. Supp. 2d 26 (2004)</a:t>
            </a:r>
            <a:endParaRPr lang="en-US" sz="1400" dirty="0"/>
          </a:p>
          <a:p>
            <a:pPr marL="0" indent="0">
              <a:lnSpc>
                <a:spcPct val="100000"/>
              </a:lnSpc>
              <a:spcBef>
                <a:spcPts val="0"/>
              </a:spcBef>
              <a:spcAft>
                <a:spcPts val="1200"/>
              </a:spcAft>
              <a:buNone/>
            </a:pPr>
            <a:r>
              <a:rPr lang="en-US" sz="1200" dirty="0">
                <a:solidFill>
                  <a:schemeClr val="bg1">
                    <a:lumMod val="65000"/>
                  </a:schemeClr>
                </a:solidFill>
              </a:rPr>
              <a:t> </a:t>
            </a:r>
          </a:p>
        </p:txBody>
      </p:sp>
      <p:sp>
        <p:nvSpPr>
          <p:cNvPr id="38" name="Oval 37">
            <a:extLst>
              <a:ext uri="{FF2B5EF4-FFF2-40B4-BE49-F238E27FC236}">
                <a16:creationId xmlns:a16="http://schemas.microsoft.com/office/drawing/2014/main" id="{775D0C0F-8DE2-4169-8892-96820F934591}"/>
              </a:ext>
            </a:extLst>
          </p:cNvPr>
          <p:cNvSpPr/>
          <p:nvPr/>
        </p:nvSpPr>
        <p:spPr>
          <a:xfrm>
            <a:off x="557790" y="1165156"/>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67A83EE-1000-4A61-AEE7-A07F6F8BFE7E}"/>
              </a:ext>
            </a:extLst>
          </p:cNvPr>
          <p:cNvSpPr txBox="1"/>
          <p:nvPr/>
        </p:nvSpPr>
        <p:spPr>
          <a:xfrm>
            <a:off x="789709" y="1394226"/>
            <a:ext cx="484909" cy="523220"/>
          </a:xfrm>
          <a:prstGeom prst="rect">
            <a:avLst/>
          </a:prstGeom>
          <a:noFill/>
        </p:spPr>
        <p:txBody>
          <a:bodyPr wrap="square" rtlCol="0">
            <a:spAutoFit/>
          </a:bodyPr>
          <a:lstStyle/>
          <a:p>
            <a:pPr algn="ctr"/>
            <a:r>
              <a:rPr lang="en-US" sz="2800" dirty="0">
                <a:solidFill>
                  <a:schemeClr val="bg1"/>
                </a:solidFill>
              </a:rPr>
              <a:t>1</a:t>
            </a:r>
          </a:p>
        </p:txBody>
      </p:sp>
      <p:sp>
        <p:nvSpPr>
          <p:cNvPr id="48" name="Oval 47">
            <a:extLst>
              <a:ext uri="{FF2B5EF4-FFF2-40B4-BE49-F238E27FC236}">
                <a16:creationId xmlns:a16="http://schemas.microsoft.com/office/drawing/2014/main" id="{9678AE74-A63A-4F01-8F60-E4FBC33380C6}"/>
              </a:ext>
            </a:extLst>
          </p:cNvPr>
          <p:cNvSpPr/>
          <p:nvPr/>
        </p:nvSpPr>
        <p:spPr>
          <a:xfrm>
            <a:off x="3352664" y="1108994"/>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E4DEE20-002B-4A3F-9971-AEF0BA9608B9}"/>
              </a:ext>
            </a:extLst>
          </p:cNvPr>
          <p:cNvSpPr txBox="1"/>
          <p:nvPr/>
        </p:nvSpPr>
        <p:spPr>
          <a:xfrm>
            <a:off x="3591821" y="1342393"/>
            <a:ext cx="484909" cy="523220"/>
          </a:xfrm>
          <a:prstGeom prst="rect">
            <a:avLst/>
          </a:prstGeom>
          <a:noFill/>
        </p:spPr>
        <p:txBody>
          <a:bodyPr wrap="square" rtlCol="0">
            <a:spAutoFit/>
          </a:bodyPr>
          <a:lstStyle/>
          <a:p>
            <a:pPr algn="ctr"/>
            <a:r>
              <a:rPr lang="en-US" sz="2800" dirty="0">
                <a:solidFill>
                  <a:schemeClr val="bg1"/>
                </a:solidFill>
              </a:rPr>
              <a:t>2</a:t>
            </a:r>
          </a:p>
        </p:txBody>
      </p:sp>
      <p:sp>
        <p:nvSpPr>
          <p:cNvPr id="54" name="Oval 53">
            <a:extLst>
              <a:ext uri="{FF2B5EF4-FFF2-40B4-BE49-F238E27FC236}">
                <a16:creationId xmlns:a16="http://schemas.microsoft.com/office/drawing/2014/main" id="{BDC3F7BC-FC2D-4FCF-94ED-CBAE9D2C52D7}"/>
              </a:ext>
            </a:extLst>
          </p:cNvPr>
          <p:cNvSpPr/>
          <p:nvPr/>
        </p:nvSpPr>
        <p:spPr>
          <a:xfrm>
            <a:off x="6250392" y="1089148"/>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68789935-AF82-46BA-9F7F-4BF5877A21D4}"/>
              </a:ext>
            </a:extLst>
          </p:cNvPr>
          <p:cNvSpPr/>
          <p:nvPr/>
        </p:nvSpPr>
        <p:spPr>
          <a:xfrm>
            <a:off x="9250075" y="1107707"/>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3FE2374C-9AFC-4CBF-8B9E-923695713596}"/>
              </a:ext>
            </a:extLst>
          </p:cNvPr>
          <p:cNvSpPr txBox="1"/>
          <p:nvPr/>
        </p:nvSpPr>
        <p:spPr>
          <a:xfrm>
            <a:off x="9489232" y="1299819"/>
            <a:ext cx="484909" cy="523220"/>
          </a:xfrm>
          <a:prstGeom prst="rect">
            <a:avLst/>
          </a:prstGeom>
          <a:noFill/>
        </p:spPr>
        <p:txBody>
          <a:bodyPr wrap="square" rtlCol="0">
            <a:spAutoFit/>
          </a:bodyPr>
          <a:lstStyle/>
          <a:p>
            <a:pPr algn="ctr"/>
            <a:r>
              <a:rPr lang="en-US" sz="2800" dirty="0">
                <a:solidFill>
                  <a:schemeClr val="bg1"/>
                </a:solidFill>
              </a:rPr>
              <a:t>4</a:t>
            </a:r>
          </a:p>
        </p:txBody>
      </p:sp>
      <p:sp>
        <p:nvSpPr>
          <p:cNvPr id="57" name="TextBox 56">
            <a:extLst>
              <a:ext uri="{FF2B5EF4-FFF2-40B4-BE49-F238E27FC236}">
                <a16:creationId xmlns:a16="http://schemas.microsoft.com/office/drawing/2014/main" id="{4DE5A047-4691-4D78-BC77-72030EA4841E}"/>
              </a:ext>
            </a:extLst>
          </p:cNvPr>
          <p:cNvSpPr txBox="1"/>
          <p:nvPr/>
        </p:nvSpPr>
        <p:spPr>
          <a:xfrm>
            <a:off x="6489549" y="1295055"/>
            <a:ext cx="484909" cy="523220"/>
          </a:xfrm>
          <a:prstGeom prst="rect">
            <a:avLst/>
          </a:prstGeom>
          <a:noFill/>
        </p:spPr>
        <p:txBody>
          <a:bodyPr wrap="square" rtlCol="0">
            <a:spAutoFit/>
          </a:bodyPr>
          <a:lstStyle/>
          <a:p>
            <a:pPr algn="ctr"/>
            <a:r>
              <a:rPr lang="en-US" sz="2800" dirty="0">
                <a:solidFill>
                  <a:schemeClr val="bg1"/>
                </a:solidFill>
              </a:rPr>
              <a:t>3</a:t>
            </a:r>
          </a:p>
        </p:txBody>
      </p:sp>
    </p:spTree>
    <p:custDataLst>
      <p:tags r:id="rId1"/>
    </p:custDataLst>
    <p:extLst>
      <p:ext uri="{BB962C8B-B14F-4D97-AF65-F5344CB8AC3E}">
        <p14:creationId xmlns:p14="http://schemas.microsoft.com/office/powerpoint/2010/main" val="39324091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2422</TotalTime>
  <Words>3232</Words>
  <Application>Microsoft Office PowerPoint</Application>
  <PresentationFormat>Widescreen</PresentationFormat>
  <Paragraphs>331</Paragraphs>
  <Slides>28</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Arial</vt:lpstr>
      <vt:lpstr>Calibri</vt:lpstr>
      <vt:lpstr>Calibri Light</vt:lpstr>
      <vt:lpstr>Garamond</vt:lpstr>
      <vt:lpstr>Roboto</vt:lpstr>
      <vt:lpstr>Office Theme</vt:lpstr>
      <vt:lpstr>1_Office Theme</vt:lpstr>
      <vt:lpstr>PowerPoint Presentation</vt:lpstr>
      <vt:lpstr>Presentation Objectives</vt:lpstr>
      <vt:lpstr>Interstate Compact for Adult Offender Supervision</vt:lpstr>
      <vt:lpstr>Purpose of ICAOS</vt:lpstr>
      <vt:lpstr>PowerPoint Presentation</vt:lpstr>
      <vt:lpstr>PowerPoint Presentation</vt:lpstr>
      <vt:lpstr>PowerPoint Presentation</vt:lpstr>
      <vt:lpstr>What Triggers the ICAOS?</vt:lpstr>
      <vt:lpstr>What Makes an Offender Eligible for Transfer?</vt:lpstr>
      <vt:lpstr>Mandatory versus Discretionary Transfers</vt:lpstr>
      <vt:lpstr>Submit request within 120 calendar days prior to release date   Sending state shall notify receiving state if:</vt:lpstr>
      <vt:lpstr>Compact Supervision in a Receiving State</vt:lpstr>
      <vt:lpstr>Supervision Goals</vt:lpstr>
      <vt:lpstr>Common Challenges</vt:lpstr>
      <vt:lpstr>Tools &amp; Training</vt:lpstr>
      <vt:lpstr>PowerPoint Presentation</vt:lpstr>
      <vt:lpstr>PowerPoint Presentation</vt:lpstr>
      <vt:lpstr>Outcomes from Documentary &amp; UCCI Study</vt:lpstr>
      <vt:lpstr>Commission Improvement Considerations</vt:lpstr>
      <vt:lpstr>Compact Office/State Improvement Considerations</vt:lpstr>
      <vt:lpstr>Field Improvement Considerations</vt:lpstr>
      <vt:lpstr>State Initiative Examples</vt:lpstr>
      <vt:lpstr>Minnesota</vt:lpstr>
      <vt:lpstr>Nebraska</vt:lpstr>
      <vt:lpstr>South Dakota</vt:lpstr>
      <vt:lpstr>Missouri</vt:lpstr>
      <vt:lpstr>Ohio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 Interstate Compact Presentation</dc:title>
  <dc:creator>Hudrlik, Tracy (DOC)</dc:creator>
  <cp:lastModifiedBy>Mindy Spring</cp:lastModifiedBy>
  <cp:revision>104</cp:revision>
  <cp:lastPrinted>2022-05-01T13:38:37Z</cp:lastPrinted>
  <dcterms:created xsi:type="dcterms:W3CDTF">2020-12-23T18:37:03Z</dcterms:created>
  <dcterms:modified xsi:type="dcterms:W3CDTF">2023-05-01T13:08:07Z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EBF9B464-88FC-4DF8-87A6-D642FF69B687</vt:lpwstr>
  </property>
  <property fmtid="{D5CDD505-2E9C-101B-9397-08002B2CF9AE}" pid="3" name="ArticulatePath">
    <vt:lpwstr>APPA Interstate Compact Presentation</vt:lpwstr>
  </property>
  <property fmtid="{D5CDD505-2E9C-101B-9397-08002B2CF9AE}" pid="4" name="IsExistingPresentation">
    <vt:lpwstr>Yes</vt:lpwstr>
  </property>
  <property fmtid="{D5CDD505-2E9C-101B-9397-08002B2CF9AE}" pid="5" name="PresentationVersion">
    <vt:lpwstr>2.1</vt:lpwstr>
  </property>
</Properties>
</file>