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slideshow.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notesSlides/notesSlide9.xml" ContentType="application/vnd.openxmlformats-officedocument.presentationml.notesSlide+xml"/>
  <Override PartName="/ppt/tags/tag11.xml" ContentType="application/vnd.openxmlformats-officedocument.presentationml.tags+xml"/>
  <Override PartName="/ppt/notesSlides/notesSlide10.xml" ContentType="application/vnd.openxmlformats-officedocument.presentationml.notesSlide+xml"/>
  <Override PartName="/ppt/tags/tag12.xml" ContentType="application/vnd.openxmlformats-officedocument.presentationml.tags+xml"/>
  <Override PartName="/ppt/notesSlides/notesSlide11.xml" ContentType="application/vnd.openxmlformats-officedocument.presentationml.notesSlide+xml"/>
  <Override PartName="/ppt/tags/tag13.xml" ContentType="application/vnd.openxmlformats-officedocument.presentationml.tags+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13.xml" ContentType="application/vnd.openxmlformats-officedocument.presentationml.notesSlide+xml"/>
  <Override PartName="/ppt/tags/tag15.xml" ContentType="application/vnd.openxmlformats-officedocument.presentationml.tags+xml"/>
  <Override PartName="/ppt/notesSlides/notesSlide14.xml" ContentType="application/vnd.openxmlformats-officedocument.presentationml.notesSlide+xml"/>
  <Override PartName="/ppt/tags/tag16.xml" ContentType="application/vnd.openxmlformats-officedocument.presentationml.tags+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4" r:id="rId2"/>
  </p:sldMasterIdLst>
  <p:notesMasterIdLst>
    <p:notesMasterId r:id="rId24"/>
  </p:notesMasterIdLst>
  <p:sldIdLst>
    <p:sldId id="586" r:id="rId3"/>
    <p:sldId id="260" r:id="rId4"/>
    <p:sldId id="303" r:id="rId5"/>
    <p:sldId id="306" r:id="rId6"/>
    <p:sldId id="579" r:id="rId7"/>
    <p:sldId id="294" r:id="rId8"/>
    <p:sldId id="567" r:id="rId9"/>
    <p:sldId id="851" r:id="rId10"/>
    <p:sldId id="307" r:id="rId11"/>
    <p:sldId id="604" r:id="rId12"/>
    <p:sldId id="299" r:id="rId13"/>
    <p:sldId id="854" r:id="rId14"/>
    <p:sldId id="855" r:id="rId15"/>
    <p:sldId id="856" r:id="rId16"/>
    <p:sldId id="861" r:id="rId17"/>
    <p:sldId id="858" r:id="rId18"/>
    <p:sldId id="859" r:id="rId19"/>
    <p:sldId id="860" r:id="rId20"/>
    <p:sldId id="857" r:id="rId21"/>
    <p:sldId id="301" r:id="rId22"/>
    <p:sldId id="853" r:id="rId23"/>
  </p:sldIdLst>
  <p:sldSz cx="12192000" cy="6858000"/>
  <p:notesSz cx="6858000" cy="9296400"/>
  <p:custDataLst>
    <p:tags r:id="rId25"/>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68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889" autoAdjust="0"/>
    <p:restoredTop sz="68263" autoAdjust="0"/>
  </p:normalViewPr>
  <p:slideViewPr>
    <p:cSldViewPr snapToGrid="0">
      <p:cViewPr varScale="1">
        <p:scale>
          <a:sx n="73" d="100"/>
          <a:sy n="73" d="100"/>
        </p:scale>
        <p:origin x="118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gs" Target="tags/tag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6434"/>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66434"/>
          </a:xfrm>
          <a:prstGeom prst="rect">
            <a:avLst/>
          </a:prstGeom>
        </p:spPr>
        <p:txBody>
          <a:bodyPr vert="horz" lIns="91440" tIns="45720" rIns="91440" bIns="45720" rtlCol="0"/>
          <a:lstStyle>
            <a:lvl1pPr algn="r">
              <a:defRPr sz="1200"/>
            </a:lvl1pPr>
          </a:lstStyle>
          <a:p>
            <a:fld id="{C0FE8882-2EB7-4C4D-83EE-CCCDAFC91CC4}" type="datetimeFigureOut">
              <a:rPr lang="en-US" smtClean="0"/>
              <a:t>12/22/2022</a:t>
            </a:fld>
            <a:endParaRPr lang="en-US"/>
          </a:p>
        </p:txBody>
      </p:sp>
      <p:sp>
        <p:nvSpPr>
          <p:cNvPr id="4" name="Slide Image Placeholder 3"/>
          <p:cNvSpPr>
            <a:spLocks noGrp="1" noRot="1" noChangeAspect="1"/>
          </p:cNvSpPr>
          <p:nvPr>
            <p:ph type="sldImg" idx="2"/>
          </p:nvPr>
        </p:nvSpPr>
        <p:spPr>
          <a:xfrm>
            <a:off x="6413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73892"/>
            <a:ext cx="5486400" cy="3660458"/>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71800" cy="466433"/>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829967"/>
            <a:ext cx="2971800" cy="466433"/>
          </a:xfrm>
          <a:prstGeom prst="rect">
            <a:avLst/>
          </a:prstGeom>
        </p:spPr>
        <p:txBody>
          <a:bodyPr vert="horz" lIns="91440" tIns="45720" rIns="91440" bIns="45720" rtlCol="0" anchor="b"/>
          <a:lstStyle>
            <a:lvl1pPr algn="r">
              <a:defRPr sz="1200"/>
            </a:lvl1pPr>
          </a:lstStyle>
          <a:p>
            <a:fld id="{886C3B00-917D-4D7D-9544-E68D739B1972}" type="slidenum">
              <a:rPr lang="en-US" smtClean="0"/>
              <a:t>‹#›</a:t>
            </a:fld>
            <a:endParaRPr lang="en-US"/>
          </a:p>
        </p:txBody>
      </p:sp>
    </p:spTree>
    <p:extLst>
      <p:ext uri="{BB962C8B-B14F-4D97-AF65-F5344CB8AC3E}">
        <p14:creationId xmlns:p14="http://schemas.microsoft.com/office/powerpoint/2010/main" val="9687223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Who has been involved in a transfer?  Who knows nothing about IC?</a:t>
            </a:r>
          </a:p>
        </p:txBody>
      </p:sp>
      <p:sp>
        <p:nvSpPr>
          <p:cNvPr id="4" name="Slide Number Placeholder 3"/>
          <p:cNvSpPr>
            <a:spLocks noGrp="1"/>
          </p:cNvSpPr>
          <p:nvPr>
            <p:ph type="sldNum" sz="quarter" idx="5"/>
          </p:nvPr>
        </p:nvSpPr>
        <p:spPr/>
        <p:txBody>
          <a:bodyPr/>
          <a:lstStyle/>
          <a:p>
            <a:fld id="{41279EED-C460-4751-8E52-D18C6054A4B8}" type="slidenum">
              <a:rPr lang="en-US" smtClean="0"/>
              <a:t>1</a:t>
            </a:fld>
            <a:endParaRPr lang="en-US"/>
          </a:p>
        </p:txBody>
      </p:sp>
    </p:spTree>
    <p:extLst>
      <p:ext uri="{BB962C8B-B14F-4D97-AF65-F5344CB8AC3E}">
        <p14:creationId xmlns:p14="http://schemas.microsoft.com/office/powerpoint/2010/main" val="21470082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Other eligibility criteria for transfer must illustrate that relocating to another state is o</a:t>
            </a:r>
            <a:r>
              <a:rPr lang="en-US" dirty="0"/>
              <a:t>ffender’s best chance for success.  Offenders</a:t>
            </a:r>
            <a:r>
              <a:rPr lang="en-US" baseline="0" dirty="0"/>
              <a:t> must have at least 90 days remaining on supervision term, a good plan, not be in violation status in the sending state and most have ties to the receiving state as being a resident (living in that state prior to committing their offense) or have family support.  But any transfer can be accepted under a discretionary reason so long as the transfer makes sense.  </a:t>
            </a:r>
          </a:p>
          <a:p>
            <a:endParaRPr lang="en-US" baseline="0" dirty="0"/>
          </a:p>
          <a:p>
            <a:r>
              <a:rPr lang="en-US" dirty="0"/>
              <a:t>As clearly stated in case law,</a:t>
            </a:r>
            <a:r>
              <a:rPr lang="en-US" baseline="0" dirty="0"/>
              <a:t> no convicted person has a right to server his or her sentence in another state so this all starts with the sending state verifying the best chances for success exist in another state.  I also want to stress it’s imperative clients understand this when allowed to transfer and are expected to cooperate with the investigation process.</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10</a:t>
            </a:fld>
            <a:endParaRPr lang="en-US"/>
          </a:p>
        </p:txBody>
      </p:sp>
    </p:spTree>
    <p:extLst>
      <p:ext uri="{BB962C8B-B14F-4D97-AF65-F5344CB8AC3E}">
        <p14:creationId xmlns:p14="http://schemas.microsoft.com/office/powerpoint/2010/main" val="115569660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a:t>Shifting to after the transfer is accepted, what are the expectations of the receiving state as a supervising agent.  </a:t>
            </a:r>
          </a:p>
          <a:p>
            <a:endParaRPr lang="en-US" dirty="0"/>
          </a:p>
          <a:p>
            <a:r>
              <a:rPr lang="en-US" dirty="0"/>
              <a:t>Once allowed</a:t>
            </a:r>
            <a:r>
              <a:rPr lang="en-US" baseline="0" dirty="0"/>
              <a:t> to transfer, receiving states have to provide supervision consistently in how they would supervised an offender sentenced in the receiving state.  Although most states fulfill this requirement well under the compact requirements, it can be a training issue for stakeholders involved in supervision decisions or rehabilitation programs.</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11</a:t>
            </a:fld>
            <a:endParaRPr lang="en-US"/>
          </a:p>
        </p:txBody>
      </p:sp>
    </p:spTree>
    <p:extLst>
      <p:ext uri="{BB962C8B-B14F-4D97-AF65-F5344CB8AC3E}">
        <p14:creationId xmlns:p14="http://schemas.microsoft.com/office/powerpoint/2010/main" val="30496839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555555"/>
                </a:solidFill>
                <a:effectLst/>
                <a:latin typeface="Roboto" panose="02000000000000000000" pitchFamily="2" charset="0"/>
              </a:rPr>
              <a:t>The Interstate Commission for Adult Offender Supervision (ICAOS) in collaboration with the National Institute of Corrections (NIC) presents a documentary on Compact history and real-life stories of adults navigating through the Compact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dirty="0">
              <a:solidFill>
                <a:srgbClr val="555555"/>
              </a:solidFill>
              <a:effectLst/>
              <a:latin typeface="Roboto" panose="02000000000000000000" pitchFamily="2" charset="0"/>
            </a:endParaRPr>
          </a:p>
          <a:p>
            <a:r>
              <a:rPr lang="en-US" b="0" i="0" dirty="0">
                <a:solidFill>
                  <a:srgbClr val="202020"/>
                </a:solidFill>
                <a:effectLst/>
                <a:latin typeface="arial" panose="020B0604020202020204" pitchFamily="34" charset="0"/>
              </a:rPr>
              <a:t>In a project that began over two years, ICAOS engaged the National Institute of Corrections to create a 60-minute documentary about adults on probation or parole as they navigate the interstate transfer process. The Commission wanted to see the compact through their eyes and engage audiences with an intimate look into their perspective as they use the Compact in the hopes of reuniting with their families in another state. </a:t>
            </a:r>
            <a:br>
              <a:rPr lang="en-US" dirty="0"/>
            </a:br>
            <a:br>
              <a:rPr lang="en-US" dirty="0"/>
            </a:br>
            <a:r>
              <a:rPr lang="en-US" b="0" i="0" dirty="0">
                <a:solidFill>
                  <a:srgbClr val="202020"/>
                </a:solidFill>
                <a:effectLst/>
                <a:latin typeface="arial" panose="020B0604020202020204" pitchFamily="34" charset="0"/>
              </a:rPr>
              <a:t>The film also demonstrates how ICAOS and NIC play critical roles in the American judicial system, including a historical primer and an examination of the pivotal 2002 Compact milestone from the standpoint of subject matter experts. It is a pleasure to finally present the finished film to the public.</a:t>
            </a:r>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12</a:t>
            </a:fld>
            <a:endParaRPr lang="en-US"/>
          </a:p>
        </p:txBody>
      </p:sp>
    </p:spTree>
    <p:extLst>
      <p:ext uri="{BB962C8B-B14F-4D97-AF65-F5344CB8AC3E}">
        <p14:creationId xmlns:p14="http://schemas.microsoft.com/office/powerpoint/2010/main" val="18432854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13</a:t>
            </a:fld>
            <a:endParaRPr lang="en-US"/>
          </a:p>
        </p:txBody>
      </p:sp>
    </p:spTree>
    <p:extLst>
      <p:ext uri="{BB962C8B-B14F-4D97-AF65-F5344CB8AC3E}">
        <p14:creationId xmlns:p14="http://schemas.microsoft.com/office/powerpoint/2010/main" val="11754695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14</a:t>
            </a:fld>
            <a:endParaRPr lang="en-US"/>
          </a:p>
        </p:txBody>
      </p:sp>
    </p:spTree>
    <p:extLst>
      <p:ext uri="{BB962C8B-B14F-4D97-AF65-F5344CB8AC3E}">
        <p14:creationId xmlns:p14="http://schemas.microsoft.com/office/powerpoint/2010/main" val="32951209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16</a:t>
            </a:fld>
            <a:endParaRPr lang="en-US"/>
          </a:p>
        </p:txBody>
      </p:sp>
    </p:spTree>
    <p:extLst>
      <p:ext uri="{BB962C8B-B14F-4D97-AF65-F5344CB8AC3E}">
        <p14:creationId xmlns:p14="http://schemas.microsoft.com/office/powerpoint/2010/main" val="9593085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17</a:t>
            </a:fld>
            <a:endParaRPr lang="en-US"/>
          </a:p>
        </p:txBody>
      </p:sp>
    </p:spTree>
    <p:extLst>
      <p:ext uri="{BB962C8B-B14F-4D97-AF65-F5344CB8AC3E}">
        <p14:creationId xmlns:p14="http://schemas.microsoft.com/office/powerpoint/2010/main" val="35268429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18</a:t>
            </a:fld>
            <a:endParaRPr lang="en-US"/>
          </a:p>
        </p:txBody>
      </p:sp>
    </p:spTree>
    <p:extLst>
      <p:ext uri="{BB962C8B-B14F-4D97-AF65-F5344CB8AC3E}">
        <p14:creationId xmlns:p14="http://schemas.microsoft.com/office/powerpoint/2010/main" val="214985017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000000"/>
                </a:solidFill>
                <a:effectLst/>
                <a:latin typeface="Source Serif Pro" panose="02040603050405020204" pitchFamily="18" charset="0"/>
              </a:rPr>
              <a:t>These tools provide justice-involved individuals, their families and friends with helpful information and resources to prepare themselves for the interstate transfer process.</a:t>
            </a:r>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19</a:t>
            </a:fld>
            <a:endParaRPr lang="en-US"/>
          </a:p>
        </p:txBody>
      </p:sp>
    </p:spTree>
    <p:extLst>
      <p:ext uri="{BB962C8B-B14F-4D97-AF65-F5344CB8AC3E}">
        <p14:creationId xmlns:p14="http://schemas.microsoft.com/office/powerpoint/2010/main" val="2371335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20</a:t>
            </a:fld>
            <a:endParaRPr lang="en-US"/>
          </a:p>
        </p:txBody>
      </p:sp>
    </p:spTree>
    <p:extLst>
      <p:ext uri="{BB962C8B-B14F-4D97-AF65-F5344CB8AC3E}">
        <p14:creationId xmlns:p14="http://schemas.microsoft.com/office/powerpoint/2010/main" val="30890493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2</a:t>
            </a:fld>
            <a:endParaRPr lang="en-US"/>
          </a:p>
        </p:txBody>
      </p:sp>
    </p:spTree>
    <p:extLst>
      <p:ext uri="{BB962C8B-B14F-4D97-AF65-F5344CB8AC3E}">
        <p14:creationId xmlns:p14="http://schemas.microsoft.com/office/powerpoint/2010/main" val="2550369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21</a:t>
            </a:fld>
            <a:endParaRPr lang="en-US"/>
          </a:p>
        </p:txBody>
      </p:sp>
    </p:spTree>
    <p:extLst>
      <p:ext uri="{BB962C8B-B14F-4D97-AF65-F5344CB8AC3E}">
        <p14:creationId xmlns:p14="http://schemas.microsoft.com/office/powerpoint/2010/main" val="3955572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compact (formal agreement of all 50 </a:t>
            </a:r>
            <a:r>
              <a:rPr lang="en-US" dirty="0" err="1"/>
              <a:t>st</a:t>
            </a:r>
            <a:r>
              <a:rPr kumimoji="0" lang="en-US" sz="1600" b="0" i="0" u="none" strike="noStrike" kern="1200" cap="none" spc="0" normalizeH="0" baseline="0" noProof="0" dirty="0">
                <a:ln>
                  <a:noFill/>
                </a:ln>
                <a:solidFill>
                  <a:prstClr val="black"/>
                </a:solidFill>
                <a:effectLst/>
                <a:uLnTx/>
                <a:uFillTx/>
                <a:latin typeface="+mn-lt"/>
                <a:ea typeface="+mn-ea"/>
                <a:cs typeface="+mn-cs"/>
              </a:rPr>
              <a:t>ate and 3 US territories including PR, District of Columbia and Virgin Islands) provides a mechanism for individuals on probation and parole to be supervised in another state other than the one they were sentenced in or served prison time.  </a:t>
            </a:r>
          </a:p>
          <a:p>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r>
              <a:rPr kumimoji="0" lang="en-US" sz="1600" b="0" i="0" u="none" strike="noStrike" kern="1200" cap="none" spc="0" normalizeH="0" baseline="0" noProof="0" dirty="0">
                <a:ln>
                  <a:noFill/>
                </a:ln>
                <a:solidFill>
                  <a:prstClr val="black"/>
                </a:solidFill>
                <a:effectLst/>
                <a:uLnTx/>
                <a:uFillTx/>
                <a:latin typeface="+mn-lt"/>
                <a:ea typeface="+mn-ea"/>
                <a:cs typeface="+mn-cs"/>
              </a:rPr>
              <a:t>The compact provides a transfer process, supervision expectations of the supervising state as well as recognizes successful supervision may not always occur so if the client violates to the extent supervision would be revoked in a receiving state, a process exists for returning a client to the sending state.</a:t>
            </a:r>
          </a:p>
          <a:p>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r>
              <a:rPr kumimoji="0" lang="en-US" sz="1600" b="0" i="0" u="none" strike="noStrike" kern="1200" cap="none" spc="0" normalizeH="0" baseline="0" noProof="0" dirty="0">
                <a:ln>
                  <a:noFill/>
                </a:ln>
                <a:solidFill>
                  <a:prstClr val="black"/>
                </a:solidFill>
                <a:effectLst/>
                <a:uLnTx/>
                <a:uFillTx/>
                <a:latin typeface="+mn-lt"/>
                <a:ea typeface="+mn-ea"/>
                <a:cs typeface="+mn-cs"/>
              </a:rPr>
              <a:t>As we advance through the presentation, think about these 3 areas and how all of these topics are achieved through cooperation and communication between the two states.  </a:t>
            </a:r>
          </a:p>
          <a:p>
            <a:endParaRPr kumimoji="0" lang="en-US" sz="1600" b="0" i="0" u="none" strike="noStrike" kern="1200" cap="none" spc="0" normalizeH="0" baseline="0" noProof="0" dirty="0">
              <a:ln>
                <a:noFill/>
              </a:ln>
              <a:solidFill>
                <a:prstClr val="black"/>
              </a:solidFill>
              <a:effectLst/>
              <a:uLnTx/>
              <a:uFillTx/>
              <a:latin typeface="+mn-lt"/>
              <a:ea typeface="+mn-ea"/>
              <a:cs typeface="+mn-cs"/>
            </a:endParaRPr>
          </a:p>
          <a:p>
            <a:r>
              <a:rPr kumimoji="0" lang="en-US" sz="1600" b="0" i="0" u="none" strike="noStrike" kern="1200" cap="none" spc="0" normalizeH="0" baseline="0" noProof="0" dirty="0">
                <a:ln>
                  <a:noFill/>
                </a:ln>
                <a:solidFill>
                  <a:prstClr val="black"/>
                </a:solidFill>
                <a:effectLst/>
                <a:uLnTx/>
                <a:uFillTx/>
                <a:latin typeface="+mn-lt"/>
                <a:ea typeface="+mn-ea"/>
                <a:cs typeface="+mn-cs"/>
              </a:rPr>
              <a:t>What information would you need to approve or investigate a home plan?</a:t>
            </a:r>
          </a:p>
          <a:p>
            <a:r>
              <a:rPr kumimoji="0" lang="en-US" sz="1600" b="0" i="0" u="none" strike="noStrike" kern="1200" cap="none" spc="0" normalizeH="0" baseline="0" noProof="0" dirty="0">
                <a:ln>
                  <a:noFill/>
                </a:ln>
                <a:solidFill>
                  <a:prstClr val="black"/>
                </a:solidFill>
                <a:effectLst/>
                <a:uLnTx/>
                <a:uFillTx/>
                <a:latin typeface="+mn-lt"/>
                <a:ea typeface="+mn-ea"/>
                <a:cs typeface="+mn-cs"/>
              </a:rPr>
              <a:t>What information is needed for supervision? And </a:t>
            </a:r>
          </a:p>
          <a:p>
            <a:r>
              <a:rPr kumimoji="0" lang="en-US" sz="1600" b="0" i="0" u="none" strike="noStrike" kern="1200" cap="none" spc="0" normalizeH="0" baseline="0" noProof="0" dirty="0">
                <a:ln>
                  <a:noFill/>
                </a:ln>
                <a:solidFill>
                  <a:prstClr val="black"/>
                </a:solidFill>
                <a:effectLst/>
                <a:uLnTx/>
                <a:uFillTx/>
                <a:latin typeface="+mn-lt"/>
                <a:ea typeface="+mn-ea"/>
                <a:cs typeface="+mn-cs"/>
              </a:rPr>
              <a:t>When should a justice involved individual be reincarcerated for violations and what information is needed to go through such a process</a:t>
            </a:r>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3</a:t>
            </a:fld>
            <a:endParaRPr lang="en-US"/>
          </a:p>
        </p:txBody>
      </p:sp>
    </p:spTree>
    <p:extLst>
      <p:ext uri="{BB962C8B-B14F-4D97-AF65-F5344CB8AC3E}">
        <p14:creationId xmlns:p14="http://schemas.microsoft.com/office/powerpoint/2010/main" val="2222752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ICAOS operates with Congressional consent that derives from the Crime Control Act from 1934</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Each member state enacted the compact through legislation.  And  compact rules adopted by the commission supersede any conflicting state laws..</a:t>
            </a:r>
          </a:p>
          <a:p>
            <a:endParaRPr lang="en-US" dirty="0"/>
          </a:p>
        </p:txBody>
      </p:sp>
      <p:sp>
        <p:nvSpPr>
          <p:cNvPr id="4" name="Slide Number Placeholder 3"/>
          <p:cNvSpPr>
            <a:spLocks noGrp="1"/>
          </p:cNvSpPr>
          <p:nvPr>
            <p:ph type="sldNum" sz="quarter" idx="5"/>
          </p:nvPr>
        </p:nvSpPr>
        <p:spPr/>
        <p:txBody>
          <a:bodyPr/>
          <a:lstStyle/>
          <a:p>
            <a:fld id="{886C3B00-917D-4D7D-9544-E68D739B1972}" type="slidenum">
              <a:rPr lang="en-US" smtClean="0"/>
              <a:t>4</a:t>
            </a:fld>
            <a:endParaRPr lang="en-US"/>
          </a:p>
        </p:txBody>
      </p:sp>
    </p:spTree>
    <p:extLst>
      <p:ext uri="{BB962C8B-B14F-4D97-AF65-F5344CB8AC3E}">
        <p14:creationId xmlns:p14="http://schemas.microsoft.com/office/powerpoint/2010/main" val="3236779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Despite that, states and the commission are regularly training its stakeholders on the interstate requirements as even courts are required to comply with the rules.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mn-lt"/>
                <a:ea typeface="+mn-ea"/>
                <a:cs typeface="+mn-cs"/>
              </a:rPr>
              <a:t>It is important to note that Failure of state judicial or executive branch officials to comply with the Compact and its rules results in the state defaulting on its obligations under the Compact and could lead the Commission to take corrective action. </a:t>
            </a:r>
            <a:endParaRPr kumimoji="0" lang="en-US" sz="1200" b="0" i="0" u="none" strike="noStrike" kern="1200" cap="none" spc="0" normalizeH="0" baseline="0" noProof="0" dirty="0">
              <a:ln>
                <a:noFill/>
              </a:ln>
              <a:solidFill>
                <a:prstClr val="black"/>
              </a:solidFill>
              <a:effectLst/>
              <a:uLnTx/>
              <a:uFillTx/>
              <a:latin typeface="+mn-lt"/>
              <a:ea typeface="+mn-ea"/>
              <a:cs typeface="+mn-cs"/>
            </a:endParaRPr>
          </a:p>
          <a:p>
            <a:endParaRPr lang="en-US" baseline="0" dirty="0"/>
          </a:p>
        </p:txBody>
      </p:sp>
      <p:sp>
        <p:nvSpPr>
          <p:cNvPr id="4" name="Slide Number Placeholder 3"/>
          <p:cNvSpPr>
            <a:spLocks noGrp="1"/>
          </p:cNvSpPr>
          <p:nvPr>
            <p:ph type="sldNum" sz="quarter" idx="5"/>
          </p:nvPr>
        </p:nvSpPr>
        <p:spPr/>
        <p:txBody>
          <a:bodyPr/>
          <a:lstStyle/>
          <a:p>
            <a:fld id="{41279EED-C460-4751-8E52-D18C6054A4B8}" type="slidenum">
              <a:rPr lang="en-US" smtClean="0"/>
              <a:t>5</a:t>
            </a:fld>
            <a:endParaRPr lang="en-US"/>
          </a:p>
        </p:txBody>
      </p:sp>
    </p:spTree>
    <p:extLst>
      <p:ext uri="{BB962C8B-B14F-4D97-AF65-F5344CB8AC3E}">
        <p14:creationId xmlns:p14="http://schemas.microsoft.com/office/powerpoint/2010/main" val="16764355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Each state has a compact office that manages compact activities and is a training resource for your state.  Anytime you have a question about compact or perhaps an issue with anything compact related, elevate to them.  We provide a directory on the ICAOS website</a:t>
            </a:r>
            <a:endParaRPr kumimoji="0" lang="en-US" sz="2400" b="0" i="0" u="none" strike="noStrike" kern="1200" cap="none" spc="0" normalizeH="0" baseline="0" noProof="0" dirty="0">
              <a:ln>
                <a:noFill/>
              </a:ln>
              <a:solidFill>
                <a:prstClr val="black"/>
              </a:solidFill>
              <a:effectLst/>
              <a:uLnTx/>
              <a:uFillTx/>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41279EED-C460-4751-8E52-D18C6054A4B8}" type="slidenum">
              <a:rPr lang="en-US" smtClean="0"/>
              <a:t>6</a:t>
            </a:fld>
            <a:endParaRPr lang="en-US"/>
          </a:p>
        </p:txBody>
      </p:sp>
    </p:spTree>
    <p:extLst>
      <p:ext uri="{BB962C8B-B14F-4D97-AF65-F5344CB8AC3E}">
        <p14:creationId xmlns:p14="http://schemas.microsoft.com/office/powerpoint/2010/main" val="149307734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Always important to highlight 4 major purposes of compact.  No decisions or actions should be made that do not support these.</a:t>
            </a:r>
          </a:p>
          <a:p>
            <a:r>
              <a:rPr lang="en-US" baseline="0" dirty="0"/>
              <a:t>Promote Public Safety</a:t>
            </a:r>
          </a:p>
          <a:p>
            <a:r>
              <a:rPr lang="en-US" baseline="0" dirty="0"/>
              <a:t>Protect Victim’s rights</a:t>
            </a:r>
          </a:p>
          <a:p>
            <a:r>
              <a:rPr lang="en-US" baseline="0" dirty="0"/>
              <a:t>Ensure supervision techniques are consistent with instate offenders and in line with best practices of the supervising state; this includes </a:t>
            </a:r>
            <a:r>
              <a:rPr lang="en-US" sz="1200" kern="1200" dirty="0">
                <a:solidFill>
                  <a:schemeClr val="tx1"/>
                </a:solidFill>
                <a:effectLst/>
                <a:latin typeface="+mn-lt"/>
                <a:ea typeface="+mn-ea"/>
                <a:cs typeface="+mn-cs"/>
              </a:rPr>
              <a:t>same access to supervision, sanctions, and services</a:t>
            </a:r>
            <a:endParaRPr lang="en-US" baseline="0" dirty="0"/>
          </a:p>
          <a:p>
            <a:r>
              <a:rPr lang="en-US" baseline="0" dirty="0"/>
              <a:t>Through databases supported by each national office, we are tracking and controlling movement of offenders as they cross state lines </a:t>
            </a:r>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7</a:t>
            </a:fld>
            <a:endParaRPr lang="en-US"/>
          </a:p>
        </p:txBody>
      </p:sp>
    </p:spTree>
    <p:extLst>
      <p:ext uri="{BB962C8B-B14F-4D97-AF65-F5344CB8AC3E}">
        <p14:creationId xmlns:p14="http://schemas.microsoft.com/office/powerpoint/2010/main" val="3338329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Today we are going to really focus on the goal and purpose of effective supervision and what provides the best chances for success.  </a:t>
            </a:r>
          </a:p>
          <a:p>
            <a:endParaRPr lang="en-US" dirty="0"/>
          </a:p>
          <a:p>
            <a:r>
              <a:rPr lang="en-US" dirty="0"/>
              <a:t>We want to ensure justice involved individuals have access to positive relationships, resources, stability and means of support.  </a:t>
            </a:r>
          </a:p>
          <a:p>
            <a:endParaRPr lang="en-US" dirty="0"/>
          </a:p>
          <a:p>
            <a:r>
              <a:rPr lang="en-US" dirty="0"/>
              <a:t>So in consideration of the compact, these elements are in another state so documenting and explaining how these elements exist more in another state, we will later show how the explanations are so important to ensure a transfer is accepted and accepted more efficiently.  </a:t>
            </a:r>
          </a:p>
          <a:p>
            <a:endParaRPr lang="en-US" dirty="0"/>
          </a:p>
          <a:p>
            <a:endParaRPr lang="en-US" dirty="0"/>
          </a:p>
        </p:txBody>
      </p:sp>
      <p:sp>
        <p:nvSpPr>
          <p:cNvPr id="4" name="Slide Number Placeholder 3"/>
          <p:cNvSpPr>
            <a:spLocks noGrp="1"/>
          </p:cNvSpPr>
          <p:nvPr>
            <p:ph type="sldNum" sz="quarter" idx="5"/>
          </p:nvPr>
        </p:nvSpPr>
        <p:spPr/>
        <p:txBody>
          <a:bodyPr/>
          <a:lstStyle/>
          <a:p>
            <a:fld id="{41279EED-C460-4751-8E52-D18C6054A4B8}" type="slidenum">
              <a:rPr lang="en-US" smtClean="0"/>
              <a:t>8</a:t>
            </a:fld>
            <a:endParaRPr lang="en-US"/>
          </a:p>
        </p:txBody>
      </p:sp>
    </p:spTree>
    <p:extLst>
      <p:ext uri="{BB962C8B-B14F-4D97-AF65-F5344CB8AC3E}">
        <p14:creationId xmlns:p14="http://schemas.microsoft.com/office/powerpoint/2010/main" val="31093090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Eligibility as not everyone on probation or parole is required to transfer</a:t>
            </a:r>
          </a:p>
          <a:p>
            <a:endParaRPr lang="en-US" dirty="0"/>
          </a:p>
          <a:p>
            <a:r>
              <a:rPr lang="en-US" dirty="0"/>
              <a:t>1</a:t>
            </a:r>
            <a:r>
              <a:rPr lang="en-US" baseline="30000" dirty="0"/>
              <a:t>st</a:t>
            </a:r>
            <a:r>
              <a:rPr lang="en-US" dirty="0"/>
              <a:t> has to be guilty of a criminal offense, subject to supervision which is defined as being subject to non(monetary) conditions requiring monitoring.  In addition, the compact rules do not govern temporary travel but any transfer in which the individual intends to be in the other state for at least 45 days  </a:t>
            </a:r>
          </a:p>
        </p:txBody>
      </p:sp>
      <p:sp>
        <p:nvSpPr>
          <p:cNvPr id="4" name="Slide Number Placeholder 3"/>
          <p:cNvSpPr>
            <a:spLocks noGrp="1"/>
          </p:cNvSpPr>
          <p:nvPr>
            <p:ph type="sldNum" sz="quarter" idx="10"/>
          </p:nvPr>
        </p:nvSpPr>
        <p:spPr/>
        <p:txBody>
          <a:bodyPr/>
          <a:lstStyle/>
          <a:p>
            <a:fld id="{41279EED-C460-4751-8E52-D18C6054A4B8}" type="slidenum">
              <a:rPr lang="en-US" smtClean="0"/>
              <a:t>9</a:t>
            </a:fld>
            <a:endParaRPr lang="en-US"/>
          </a:p>
        </p:txBody>
      </p:sp>
    </p:spTree>
    <p:extLst>
      <p:ext uri="{BB962C8B-B14F-4D97-AF65-F5344CB8AC3E}">
        <p14:creationId xmlns:p14="http://schemas.microsoft.com/office/powerpoint/2010/main" val="16369480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333426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475591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55927014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6467249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5240730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6469196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B2AFB1-1C17-47BF-AB48-0AFAF528293E}"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56735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B2AFB1-1C17-47BF-AB48-0AFAF528293E}" type="datetimeFigureOut">
              <a:rPr lang="en-US" smtClean="0"/>
              <a:t>12/22/2022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0409108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B2AFB1-1C17-47BF-AB48-0AFAF528293E}" type="datetimeFigureOut">
              <a:rPr lang="en-US" smtClean="0"/>
              <a:t>12/22/2022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2499880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2AFB1-1C17-47BF-AB48-0AFAF528293E}" type="datetimeFigureOut">
              <a:rPr lang="en-US" smtClean="0"/>
              <a:t>12/22/2022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201066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3961686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49818816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12/22/2022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79035901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1790694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a:p>
        </p:txBody>
      </p:sp>
    </p:spTree>
    <p:extLst>
      <p:ext uri="{BB962C8B-B14F-4D97-AF65-F5344CB8AC3E}">
        <p14:creationId xmlns:p14="http://schemas.microsoft.com/office/powerpoint/2010/main" val="42534743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470439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1766654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3539033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6992925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2281621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4356462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7B2AFB1-1C17-47BF-AB48-0AFAF528293E}" type="datetimeFigureOut">
              <a:rPr lang="en-US" smtClean="0"/>
              <a:t>12/22/2022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70D53C3-D890-4AF1-9878-19640C9CFA2D}" type="slidenum">
              <a:rPr lang="en-US" smtClean="0"/>
              <a:t>‹#›</a:t>
            </a:fld>
            <a:endParaRPr lang="en-US" dirty="0"/>
          </a:p>
        </p:txBody>
      </p:sp>
    </p:spTree>
    <p:extLst>
      <p:ext uri="{BB962C8B-B14F-4D97-AF65-F5344CB8AC3E}">
        <p14:creationId xmlns:p14="http://schemas.microsoft.com/office/powerpoint/2010/main" val="372050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2AFB1-1C17-47BF-AB48-0AFAF528293E}" type="datetimeFigureOut">
              <a:rPr lang="en-US" smtClean="0"/>
              <a:t>12/22/2022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D53C3-D890-4AF1-9878-19640C9CFA2D}" type="slidenum">
              <a:rPr lang="en-US" smtClean="0"/>
              <a:t>‹#›</a:t>
            </a:fld>
            <a:endParaRPr lang="en-US" dirty="0"/>
          </a:p>
        </p:txBody>
      </p:sp>
    </p:spTree>
    <p:extLst>
      <p:ext uri="{BB962C8B-B14F-4D97-AF65-F5344CB8AC3E}">
        <p14:creationId xmlns:p14="http://schemas.microsoft.com/office/powerpoint/2010/main" val="173566192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7B2AFB1-1C17-47BF-AB48-0AFAF528293E}" type="datetimeFigureOut">
              <a:rPr lang="en-US" smtClean="0"/>
              <a:t>12/22/2022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70D53C3-D890-4AF1-9878-19640C9CFA2D}" type="slidenum">
              <a:rPr lang="en-US" smtClean="0"/>
              <a:t>‹#›</a:t>
            </a:fld>
            <a:endParaRPr lang="en-US" dirty="0"/>
          </a:p>
        </p:txBody>
      </p:sp>
    </p:spTree>
    <p:extLst>
      <p:ext uri="{BB962C8B-B14F-4D97-AF65-F5344CB8AC3E}">
        <p14:creationId xmlns:p14="http://schemas.microsoft.com/office/powerpoint/2010/main" val="132861265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tags" Target="../tags/tag11.xml"/><Relationship Id="rId5" Type="http://schemas.openxmlformats.org/officeDocument/2006/relationships/hyperlink" Target="https://www.istockphoto.com/vector/verified-grunge-retro-isolated-stamp-gm481032508-68897807" TargetMode="Externa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8.xml"/><Relationship Id="rId1" Type="http://schemas.openxmlformats.org/officeDocument/2006/relationships/tags" Target="../tags/tag13.xml"/><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8.xml"/><Relationship Id="rId1" Type="http://schemas.openxmlformats.org/officeDocument/2006/relationships/tags" Target="../tags/tag14.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8.xml"/><Relationship Id="rId1" Type="http://schemas.openxmlformats.org/officeDocument/2006/relationships/tags" Target="../tags/tag15.xml"/><Relationship Id="rId4" Type="http://schemas.openxmlformats.org/officeDocument/2006/relationships/image" Target="../media/image17.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17.xml"/><Relationship Id="rId5" Type="http://schemas.openxmlformats.org/officeDocument/2006/relationships/hyperlink" Target="https://www.juku.it/changes/change-ahead-warning-sign/" TargetMode="External"/><Relationship Id="rId4" Type="http://schemas.openxmlformats.org/officeDocument/2006/relationships/image" Target="../media/image18.jpe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3.xml"/><Relationship Id="rId1" Type="http://schemas.openxmlformats.org/officeDocument/2006/relationships/tags" Target="../tags/tag18.xml"/><Relationship Id="rId5" Type="http://schemas.openxmlformats.org/officeDocument/2006/relationships/hyperlink" Target="https://deltathink.com/project-communication-hard/" TargetMode="External"/><Relationship Id="rId4" Type="http://schemas.openxmlformats.org/officeDocument/2006/relationships/image" Target="../media/image19.jp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13.xml"/><Relationship Id="rId1" Type="http://schemas.openxmlformats.org/officeDocument/2006/relationships/tags" Target="../tags/tag19.xml"/><Relationship Id="rId5" Type="http://schemas.openxmlformats.org/officeDocument/2006/relationships/hyperlink" Target="https://www.flickr.com/photos/101332430@N03/28899363330"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13.xml"/><Relationship Id="rId1" Type="http://schemas.openxmlformats.org/officeDocument/2006/relationships/tags" Target="../tags/tag20.xml"/><Relationship Id="rId5" Type="http://schemas.openxmlformats.org/officeDocument/2006/relationships/image" Target="../media/image22.png"/><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7" Type="http://schemas.openxmlformats.org/officeDocument/2006/relationships/image" Target="../media/image26.png"/><Relationship Id="rId2" Type="http://schemas.openxmlformats.org/officeDocument/2006/relationships/slideLayout" Target="../slideLayouts/slideLayout2.xml"/><Relationship Id="rId1" Type="http://schemas.openxmlformats.org/officeDocument/2006/relationships/tags" Target="../tags/tag2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jp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 Id="rId4" Type="http://schemas.openxmlformats.org/officeDocument/2006/relationships/image" Target="../media/image27.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ags" Target="../tags/tag4.xml"/><Relationship Id="rId6" Type="http://schemas.openxmlformats.org/officeDocument/2006/relationships/image" Target="../media/image3.wmf"/><Relationship Id="rId5" Type="http://schemas.openxmlformats.org/officeDocument/2006/relationships/image" Target="../media/image2.w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5.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3.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tags" Target="../tags/tag7.xml"/><Relationship Id="rId5" Type="http://schemas.openxmlformats.org/officeDocument/2006/relationships/hyperlink" Target="https://www.interstatecompact.org/regions-states" TargetMode="Externa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notesSlide" Target="../notesSlides/notesSlide7.xml"/><Relationship Id="rId7" Type="http://schemas.openxmlformats.org/officeDocument/2006/relationships/image" Target="../media/image11.png"/><Relationship Id="rId2" Type="http://schemas.openxmlformats.org/officeDocument/2006/relationships/slideLayout" Target="../slideLayouts/slideLayout13.xml"/><Relationship Id="rId1" Type="http://schemas.openxmlformats.org/officeDocument/2006/relationships/tags" Target="../tags/tag8.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tags" Target="../tags/tag9.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3.xml"/><Relationship Id="rId1" Type="http://schemas.openxmlformats.org/officeDocument/2006/relationships/tags" Target="../tags/tag10.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035" name="Straight Connector 1034">
            <a:extLst>
              <a:ext uri="{FF2B5EF4-FFF2-40B4-BE49-F238E27FC236}">
                <a16:creationId xmlns:a16="http://schemas.microsoft.com/office/drawing/2014/main" id="{33867141-BFE8-4AF0-8CDC-F95068AF5D23}"/>
              </a:ext>
            </a:extLst>
          </p:cNvPr>
          <p:cNvCxnSpPr>
            <a:cxnSpLocks/>
          </p:cNvCxnSpPr>
          <p:nvPr/>
        </p:nvCxnSpPr>
        <p:spPr>
          <a:xfrm>
            <a:off x="0" y="6495609"/>
            <a:ext cx="929973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6" name="Rectangle 45">
            <a:extLst>
              <a:ext uri="{FF2B5EF4-FFF2-40B4-BE49-F238E27FC236}">
                <a16:creationId xmlns:a16="http://schemas.microsoft.com/office/drawing/2014/main" id="{0EBF723D-A4F4-419F-A9B7-75AA050B8271}"/>
              </a:ext>
            </a:extLst>
          </p:cNvPr>
          <p:cNvSpPr/>
          <p:nvPr/>
        </p:nvSpPr>
        <p:spPr>
          <a:xfrm>
            <a:off x="485841" y="563336"/>
            <a:ext cx="11148810" cy="34947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A53B379B-E74C-4691-8BE5-FBE0E846CB72}"/>
              </a:ext>
            </a:extLst>
          </p:cNvPr>
          <p:cNvGrpSpPr/>
          <p:nvPr/>
        </p:nvGrpSpPr>
        <p:grpSpPr>
          <a:xfrm>
            <a:off x="1840362" y="1271036"/>
            <a:ext cx="9554461" cy="2562192"/>
            <a:chOff x="810520" y="1586649"/>
            <a:chExt cx="8063425" cy="2562192"/>
          </a:xfrm>
        </p:grpSpPr>
        <p:sp>
          <p:nvSpPr>
            <p:cNvPr id="6" name="TextBox 5">
              <a:extLst>
                <a:ext uri="{FF2B5EF4-FFF2-40B4-BE49-F238E27FC236}">
                  <a16:creationId xmlns:a16="http://schemas.microsoft.com/office/drawing/2014/main" id="{7741E572-75DE-459D-A703-6B6847D7931B}"/>
                </a:ext>
              </a:extLst>
            </p:cNvPr>
            <p:cNvSpPr txBox="1"/>
            <p:nvPr/>
          </p:nvSpPr>
          <p:spPr>
            <a:xfrm>
              <a:off x="810520" y="1586649"/>
              <a:ext cx="8063425" cy="1846659"/>
            </a:xfrm>
            <a:prstGeom prst="rect">
              <a:avLst/>
            </a:prstGeom>
            <a:noFill/>
          </p:spPr>
          <p:txBody>
            <a:bodyPr wrap="square" lIns="0" tIns="0" rIns="0" bIns="0" rtlCol="0" anchor="b">
              <a:spAutoFit/>
            </a:bodyPr>
            <a:lstStyle/>
            <a:p>
              <a:pPr algn="ctr"/>
              <a:r>
                <a:rPr lang="en-US" sz="6000" dirty="0">
                  <a:solidFill>
                    <a:srgbClr val="102747"/>
                  </a:solidFill>
                  <a:latin typeface="Garamond" panose="02020404030301010803" pitchFamily="18" charset="0"/>
                </a:rPr>
                <a:t>Future of ICAOS</a:t>
              </a:r>
            </a:p>
            <a:p>
              <a:pPr algn="ctr"/>
              <a:r>
                <a:rPr lang="en-US" sz="6000" dirty="0">
                  <a:solidFill>
                    <a:srgbClr val="102747"/>
                  </a:solidFill>
                  <a:latin typeface="Garamond" panose="02020404030301010803" pitchFamily="18" charset="0"/>
                </a:rPr>
                <a:t>The Next 20 Years</a:t>
              </a:r>
            </a:p>
          </p:txBody>
        </p:sp>
        <p:sp>
          <p:nvSpPr>
            <p:cNvPr id="10" name="TextBox 9">
              <a:extLst>
                <a:ext uri="{FF2B5EF4-FFF2-40B4-BE49-F238E27FC236}">
                  <a16:creationId xmlns:a16="http://schemas.microsoft.com/office/drawing/2014/main" id="{D0E15474-EB57-4BE6-A0DE-6F17AC4329AD}"/>
                </a:ext>
              </a:extLst>
            </p:cNvPr>
            <p:cNvSpPr txBox="1"/>
            <p:nvPr/>
          </p:nvSpPr>
          <p:spPr>
            <a:xfrm>
              <a:off x="810520" y="3717954"/>
              <a:ext cx="8063425" cy="430887"/>
            </a:xfrm>
            <a:prstGeom prst="rect">
              <a:avLst/>
            </a:prstGeom>
            <a:noFill/>
          </p:spPr>
          <p:txBody>
            <a:bodyPr wrap="square" lIns="0" tIns="0" rIns="0" bIns="0" rtlCol="0">
              <a:spAutoFit/>
            </a:bodyPr>
            <a:lstStyle/>
            <a:p>
              <a:pPr algn="ctr"/>
              <a:r>
                <a:rPr lang="en-US" sz="2800" dirty="0">
                  <a:solidFill>
                    <a:srgbClr val="102747"/>
                  </a:solidFill>
                  <a:latin typeface="Garamond" panose="02020404030301010803" pitchFamily="18" charset="0"/>
                </a:rPr>
                <a:t>Interstate Compact for Adult Offender Supervision</a:t>
              </a:r>
            </a:p>
          </p:txBody>
        </p:sp>
        <p:cxnSp>
          <p:nvCxnSpPr>
            <p:cNvPr id="11" name="Straight Connector 10">
              <a:extLst>
                <a:ext uri="{FF2B5EF4-FFF2-40B4-BE49-F238E27FC236}">
                  <a16:creationId xmlns:a16="http://schemas.microsoft.com/office/drawing/2014/main" id="{B2EC4867-BBC1-4B30-8F0D-2830056F8454}"/>
                </a:ext>
              </a:extLst>
            </p:cNvPr>
            <p:cNvCxnSpPr>
              <a:cxnSpLocks/>
            </p:cNvCxnSpPr>
            <p:nvPr/>
          </p:nvCxnSpPr>
          <p:spPr>
            <a:xfrm>
              <a:off x="810520" y="3575631"/>
              <a:ext cx="806342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cxnSp>
        <p:nvCxnSpPr>
          <p:cNvPr id="52" name="Straight Connector 51">
            <a:extLst>
              <a:ext uri="{FF2B5EF4-FFF2-40B4-BE49-F238E27FC236}">
                <a16:creationId xmlns:a16="http://schemas.microsoft.com/office/drawing/2014/main" id="{C47DFAF3-7A6F-483E-9BBB-030930CF6727}"/>
              </a:ext>
            </a:extLst>
          </p:cNvPr>
          <p:cNvCxnSpPr>
            <a:cxnSpLocks/>
          </p:cNvCxnSpPr>
          <p:nvPr/>
        </p:nvCxnSpPr>
        <p:spPr>
          <a:xfrm>
            <a:off x="9299732" y="6495609"/>
            <a:ext cx="856251"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pic>
        <p:nvPicPr>
          <p:cNvPr id="17"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6901" y="765432"/>
            <a:ext cx="1459841" cy="1426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5" name="Group 14">
            <a:extLst>
              <a:ext uri="{FF2B5EF4-FFF2-40B4-BE49-F238E27FC236}">
                <a16:creationId xmlns:a16="http://schemas.microsoft.com/office/drawing/2014/main" id="{3FC859BB-9DED-4BC3-A24A-683432F38FB3}"/>
              </a:ext>
            </a:extLst>
          </p:cNvPr>
          <p:cNvGrpSpPr/>
          <p:nvPr/>
        </p:nvGrpSpPr>
        <p:grpSpPr>
          <a:xfrm>
            <a:off x="2589923" y="4489273"/>
            <a:ext cx="7271567" cy="1575133"/>
            <a:chOff x="637514" y="1259396"/>
            <a:chExt cx="3202734" cy="738655"/>
          </a:xfrm>
        </p:grpSpPr>
        <p:sp>
          <p:nvSpPr>
            <p:cNvPr id="21" name="Rectangle 20">
              <a:extLst>
                <a:ext uri="{FF2B5EF4-FFF2-40B4-BE49-F238E27FC236}">
                  <a16:creationId xmlns:a16="http://schemas.microsoft.com/office/drawing/2014/main" id="{1B14BE5B-21DC-47E0-8177-5D05CFFDF548}"/>
                </a:ext>
              </a:extLst>
            </p:cNvPr>
            <p:cNvSpPr/>
            <p:nvPr/>
          </p:nvSpPr>
          <p:spPr>
            <a:xfrm>
              <a:off x="637514" y="1259396"/>
              <a:ext cx="3202734" cy="73865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Subtitle 63">
              <a:extLst>
                <a:ext uri="{FF2B5EF4-FFF2-40B4-BE49-F238E27FC236}">
                  <a16:creationId xmlns:a16="http://schemas.microsoft.com/office/drawing/2014/main" id="{8F7A174D-DAFD-4582-9472-A624813A8C08}"/>
                </a:ext>
              </a:extLst>
            </p:cNvPr>
            <p:cNvSpPr txBox="1">
              <a:spLocks/>
            </p:cNvSpPr>
            <p:nvPr/>
          </p:nvSpPr>
          <p:spPr>
            <a:xfrm>
              <a:off x="725743" y="1348969"/>
              <a:ext cx="2885471" cy="373036"/>
            </a:xfrm>
            <a:prstGeom prst="rect">
              <a:avLst/>
            </a:prstGeom>
          </p:spPr>
          <p:txBody>
            <a:bodyPr vert="horz" wrap="square" lIns="0" tIns="0" rIns="0" bIns="0" rtlCol="0" anchor="t">
              <a:sp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400" i="1" dirty="0">
                  <a:solidFill>
                    <a:schemeClr val="bg1"/>
                  </a:solidFill>
                  <a:latin typeface="Garamond" panose="02020404030301010803" pitchFamily="18" charset="0"/>
                  <a:cs typeface="Segoe UI" panose="020B0502040204020203" pitchFamily="34" charset="0"/>
                </a:rPr>
                <a:t>Presented by:</a:t>
              </a:r>
              <a:br>
                <a:rPr lang="en-US" sz="1600" i="1" dirty="0">
                  <a:solidFill>
                    <a:schemeClr val="bg1"/>
                  </a:solidFill>
                  <a:latin typeface="Garamond" panose="02020404030301010803" pitchFamily="18" charset="0"/>
                  <a:cs typeface="Segoe UI" panose="020B0502040204020203" pitchFamily="34" charset="0"/>
                </a:rPr>
              </a:br>
              <a:r>
                <a:rPr lang="en-US" sz="1600" dirty="0">
                  <a:solidFill>
                    <a:schemeClr val="bg1"/>
                  </a:solidFill>
                  <a:latin typeface="Garamond" panose="02020404030301010803" pitchFamily="18" charset="0"/>
                  <a:cs typeface="Segoe UI" panose="020B0502040204020203" pitchFamily="34" charset="0"/>
                </a:rPr>
                <a:t>Katrina Ransom (OH), Commissioner</a:t>
              </a:r>
              <a:endParaRPr lang="en-US" sz="1400" dirty="0">
                <a:solidFill>
                  <a:schemeClr val="bg1"/>
                </a:solidFill>
                <a:latin typeface="Garamond" panose="02020404030301010803" pitchFamily="18" charset="0"/>
                <a:cs typeface="Segoe UI" panose="020B0502040204020203" pitchFamily="34" charset="0"/>
              </a:endParaRPr>
            </a:p>
            <a:p>
              <a:r>
                <a:rPr lang="en-US" sz="1800" dirty="0">
                  <a:solidFill>
                    <a:schemeClr val="bg1"/>
                  </a:solidFill>
                  <a:latin typeface="Garamond" panose="02020404030301010803" pitchFamily="18" charset="0"/>
                  <a:cs typeface="Segoe UI" panose="020B0502040204020203" pitchFamily="34" charset="0"/>
                </a:rPr>
                <a:t>Suzanne Brooks (OH), DCA Liaison Committee Chair</a:t>
              </a:r>
              <a:endParaRPr lang="en-US" sz="1600" dirty="0">
                <a:solidFill>
                  <a:schemeClr val="bg1"/>
                </a:solidFill>
                <a:latin typeface="Garamond" panose="02020404030301010803" pitchFamily="18" charset="0"/>
                <a:cs typeface="Segoe UI" panose="020B0502040204020203" pitchFamily="34" charset="0"/>
              </a:endParaRPr>
            </a:p>
          </p:txBody>
        </p:sp>
      </p:grpSp>
    </p:spTree>
    <p:custDataLst>
      <p:tags r:id="rId1"/>
    </p:custDataLst>
    <p:extLst>
      <p:ext uri="{BB962C8B-B14F-4D97-AF65-F5344CB8AC3E}">
        <p14:creationId xmlns:p14="http://schemas.microsoft.com/office/powerpoint/2010/main" val="15664279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18" descr="Text&#10;&#10;Description automatically generated">
            <a:extLst>
              <a:ext uri="{FF2B5EF4-FFF2-40B4-BE49-F238E27FC236}">
                <a16:creationId xmlns:a16="http://schemas.microsoft.com/office/drawing/2014/main" id="{9B8A8D6E-8AA5-4919-9EA8-302C5AE09FE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tretch>
            <a:fillRect/>
          </a:stretch>
        </p:blipFill>
        <p:spPr>
          <a:xfrm>
            <a:off x="7069540" y="-80507"/>
            <a:ext cx="2507188" cy="1669826"/>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Requirements for Transfer?</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10</a:t>
            </a:fld>
            <a:endParaRPr lang="en-US">
              <a:solidFill>
                <a:schemeClr val="bg1"/>
              </a:solidFill>
            </a:endParaRP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Rectangle 8">
            <a:extLst>
              <a:ext uri="{FF2B5EF4-FFF2-40B4-BE49-F238E27FC236}">
                <a16:creationId xmlns:a16="http://schemas.microsoft.com/office/drawing/2014/main" id="{901C59F4-37F7-49AE-8544-9F12AAF60862}"/>
              </a:ext>
            </a:extLst>
          </p:cNvPr>
          <p:cNvSpPr/>
          <p:nvPr/>
        </p:nvSpPr>
        <p:spPr>
          <a:xfrm>
            <a:off x="457199"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66971F06-C746-4813-B581-1EA68A2E538A}"/>
              </a:ext>
            </a:extLst>
          </p:cNvPr>
          <p:cNvSpPr/>
          <p:nvPr/>
        </p:nvSpPr>
        <p:spPr>
          <a:xfrm>
            <a:off x="3308845"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98302245-387A-4EDC-90E5-8722D4EE7A5F}"/>
              </a:ext>
            </a:extLst>
          </p:cNvPr>
          <p:cNvSpPr/>
          <p:nvPr/>
        </p:nvSpPr>
        <p:spPr>
          <a:xfrm>
            <a:off x="6160492" y="1900239"/>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7084FE6-2BC4-46CE-B887-F646907FD080}"/>
              </a:ext>
            </a:extLst>
          </p:cNvPr>
          <p:cNvSpPr/>
          <p:nvPr/>
        </p:nvSpPr>
        <p:spPr>
          <a:xfrm>
            <a:off x="9031193" y="1942033"/>
            <a:ext cx="2703610" cy="376646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Content Placeholder 2">
            <a:extLst>
              <a:ext uri="{FF2B5EF4-FFF2-40B4-BE49-F238E27FC236}">
                <a16:creationId xmlns:a16="http://schemas.microsoft.com/office/drawing/2014/main" id="{5F968D20-8032-4F44-BC28-8CC5319A8754}"/>
              </a:ext>
            </a:extLst>
          </p:cNvPr>
          <p:cNvSpPr txBox="1">
            <a:spLocks/>
          </p:cNvSpPr>
          <p:nvPr/>
        </p:nvSpPr>
        <p:spPr>
          <a:xfrm>
            <a:off x="692147" y="2228275"/>
            <a:ext cx="2233714" cy="160043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Time Remaining on Supervision</a:t>
            </a:r>
          </a:p>
          <a:p>
            <a:pPr marL="0" indent="0">
              <a:lnSpc>
                <a:spcPct val="100000"/>
              </a:lnSpc>
              <a:spcBef>
                <a:spcPts val="0"/>
              </a:spcBef>
              <a:spcAft>
                <a:spcPts val="1200"/>
              </a:spcAft>
              <a:buNone/>
            </a:pPr>
            <a:r>
              <a:rPr lang="en-US" sz="1800" dirty="0"/>
              <a:t>&gt;= 90 calendar days or an indefinite period of supervision remaining </a:t>
            </a:r>
          </a:p>
        </p:txBody>
      </p:sp>
      <p:cxnSp>
        <p:nvCxnSpPr>
          <p:cNvPr id="33" name="Straight Connector 32">
            <a:extLst>
              <a:ext uri="{FF2B5EF4-FFF2-40B4-BE49-F238E27FC236}">
                <a16:creationId xmlns:a16="http://schemas.microsoft.com/office/drawing/2014/main" id="{5C8FF1C7-08CE-415B-854C-F39E04F5B264}"/>
              </a:ext>
            </a:extLst>
          </p:cNvPr>
          <p:cNvCxnSpPr>
            <a:cxnSpLocks/>
          </p:cNvCxnSpPr>
          <p:nvPr/>
        </p:nvCxnSpPr>
        <p:spPr>
          <a:xfrm>
            <a:off x="692147"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6" name="Content Placeholder 2">
            <a:extLst>
              <a:ext uri="{FF2B5EF4-FFF2-40B4-BE49-F238E27FC236}">
                <a16:creationId xmlns:a16="http://schemas.microsoft.com/office/drawing/2014/main" id="{D29A498B-F8BE-4323-8D42-B0FE8774A6D5}"/>
              </a:ext>
            </a:extLst>
          </p:cNvPr>
          <p:cNvSpPr txBox="1">
            <a:spLocks/>
          </p:cNvSpPr>
          <p:nvPr/>
        </p:nvSpPr>
        <p:spPr>
          <a:xfrm>
            <a:off x="3543793" y="2536052"/>
            <a:ext cx="2233714" cy="301621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Valid Plan</a:t>
            </a:r>
          </a:p>
          <a:p>
            <a:pPr>
              <a:lnSpc>
                <a:spcPct val="100000"/>
              </a:lnSpc>
              <a:spcBef>
                <a:spcPts val="0"/>
              </a:spcBef>
              <a:spcAft>
                <a:spcPts val="1200"/>
              </a:spcAft>
            </a:pPr>
            <a:r>
              <a:rPr lang="en-US" sz="1800" dirty="0"/>
              <a:t>Terms &amp; conditions of supervision </a:t>
            </a:r>
          </a:p>
          <a:p>
            <a:pPr>
              <a:lnSpc>
                <a:spcPct val="100000"/>
              </a:lnSpc>
              <a:spcBef>
                <a:spcPts val="0"/>
              </a:spcBef>
              <a:spcAft>
                <a:spcPts val="1200"/>
              </a:spcAft>
            </a:pPr>
            <a:r>
              <a:rPr lang="en-US" sz="1800" dirty="0"/>
              <a:t>Residence</a:t>
            </a:r>
          </a:p>
          <a:p>
            <a:pPr>
              <a:lnSpc>
                <a:spcPct val="100000"/>
              </a:lnSpc>
              <a:spcBef>
                <a:spcPts val="0"/>
              </a:spcBef>
              <a:spcAft>
                <a:spcPts val="1200"/>
              </a:spcAft>
            </a:pPr>
            <a:r>
              <a:rPr lang="en-US" sz="1800" dirty="0"/>
              <a:t>Employment/Means of Support</a:t>
            </a:r>
          </a:p>
          <a:p>
            <a:pPr marL="0" indent="0">
              <a:lnSpc>
                <a:spcPct val="100000"/>
              </a:lnSpc>
              <a:spcBef>
                <a:spcPts val="0"/>
              </a:spcBef>
              <a:spcAft>
                <a:spcPts val="1200"/>
              </a:spcAft>
              <a:buNone/>
            </a:pPr>
            <a:endParaRPr lang="en-US" sz="1800" dirty="0"/>
          </a:p>
          <a:p>
            <a:pPr marL="0" indent="0">
              <a:lnSpc>
                <a:spcPct val="100000"/>
              </a:lnSpc>
              <a:spcBef>
                <a:spcPts val="0"/>
              </a:spcBef>
              <a:spcAft>
                <a:spcPts val="1200"/>
              </a:spcAft>
              <a:buNone/>
            </a:pPr>
            <a:endParaRPr lang="en-US" sz="1800" dirty="0"/>
          </a:p>
        </p:txBody>
      </p:sp>
      <p:cxnSp>
        <p:nvCxnSpPr>
          <p:cNvPr id="37" name="Straight Connector 36">
            <a:extLst>
              <a:ext uri="{FF2B5EF4-FFF2-40B4-BE49-F238E27FC236}">
                <a16:creationId xmlns:a16="http://schemas.microsoft.com/office/drawing/2014/main" id="{25457AFD-505E-4D72-99C1-F75656EF049C}"/>
              </a:ext>
            </a:extLst>
          </p:cNvPr>
          <p:cNvCxnSpPr>
            <a:cxnSpLocks/>
          </p:cNvCxnSpPr>
          <p:nvPr/>
        </p:nvCxnSpPr>
        <p:spPr>
          <a:xfrm>
            <a:off x="3543793"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39" name="Content Placeholder 2">
            <a:extLst>
              <a:ext uri="{FF2B5EF4-FFF2-40B4-BE49-F238E27FC236}">
                <a16:creationId xmlns:a16="http://schemas.microsoft.com/office/drawing/2014/main" id="{D63F9972-4724-4BA2-AAC8-787C4AF24C23}"/>
              </a:ext>
            </a:extLst>
          </p:cNvPr>
          <p:cNvSpPr txBox="1">
            <a:spLocks/>
          </p:cNvSpPr>
          <p:nvPr/>
        </p:nvSpPr>
        <p:spPr>
          <a:xfrm>
            <a:off x="6228348" y="2536052"/>
            <a:ext cx="2620262" cy="12926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Substantial Compliance</a:t>
            </a:r>
          </a:p>
          <a:p>
            <a:pPr marL="0" indent="0">
              <a:lnSpc>
                <a:spcPct val="100000"/>
              </a:lnSpc>
              <a:spcBef>
                <a:spcPts val="0"/>
              </a:spcBef>
              <a:spcAft>
                <a:spcPts val="1200"/>
              </a:spcAft>
              <a:buNone/>
            </a:pPr>
            <a:r>
              <a:rPr lang="en-US" sz="1800" dirty="0"/>
              <a:t>No initiation of revocation proceedings by Sending State</a:t>
            </a:r>
          </a:p>
        </p:txBody>
      </p:sp>
      <p:cxnSp>
        <p:nvCxnSpPr>
          <p:cNvPr id="40" name="Straight Connector 39">
            <a:extLst>
              <a:ext uri="{FF2B5EF4-FFF2-40B4-BE49-F238E27FC236}">
                <a16:creationId xmlns:a16="http://schemas.microsoft.com/office/drawing/2014/main" id="{77A5A9BA-EB9A-4E00-AE74-68D43A8DC3E5}"/>
              </a:ext>
            </a:extLst>
          </p:cNvPr>
          <p:cNvCxnSpPr>
            <a:cxnSpLocks/>
          </p:cNvCxnSpPr>
          <p:nvPr/>
        </p:nvCxnSpPr>
        <p:spPr>
          <a:xfrm>
            <a:off x="6395439"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2" name="Content Placeholder 2">
            <a:extLst>
              <a:ext uri="{FF2B5EF4-FFF2-40B4-BE49-F238E27FC236}">
                <a16:creationId xmlns:a16="http://schemas.microsoft.com/office/drawing/2014/main" id="{43CE600A-ADF3-414C-A174-23FBEE96FAD1}"/>
              </a:ext>
            </a:extLst>
          </p:cNvPr>
          <p:cNvSpPr txBox="1">
            <a:spLocks/>
          </p:cNvSpPr>
          <p:nvPr/>
        </p:nvSpPr>
        <p:spPr>
          <a:xfrm>
            <a:off x="9247086" y="2536052"/>
            <a:ext cx="2233714" cy="2769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endParaRPr lang="en-US" sz="1800" dirty="0"/>
          </a:p>
        </p:txBody>
      </p:sp>
      <p:cxnSp>
        <p:nvCxnSpPr>
          <p:cNvPr id="43" name="Straight Connector 42">
            <a:extLst>
              <a:ext uri="{FF2B5EF4-FFF2-40B4-BE49-F238E27FC236}">
                <a16:creationId xmlns:a16="http://schemas.microsoft.com/office/drawing/2014/main" id="{3A433434-0BE0-4F8B-80AA-C9AF92C0BB01}"/>
              </a:ext>
            </a:extLst>
          </p:cNvPr>
          <p:cNvCxnSpPr>
            <a:cxnSpLocks/>
          </p:cNvCxnSpPr>
          <p:nvPr/>
        </p:nvCxnSpPr>
        <p:spPr>
          <a:xfrm>
            <a:off x="9247086" y="2938448"/>
            <a:ext cx="2233714"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5" name="Content Placeholder 2">
            <a:extLst>
              <a:ext uri="{FF2B5EF4-FFF2-40B4-BE49-F238E27FC236}">
                <a16:creationId xmlns:a16="http://schemas.microsoft.com/office/drawing/2014/main" id="{AB20B3F4-0654-40B6-9C0E-59F84AF36858}"/>
              </a:ext>
            </a:extLst>
          </p:cNvPr>
          <p:cNvSpPr txBox="1">
            <a:spLocks/>
          </p:cNvSpPr>
          <p:nvPr/>
        </p:nvSpPr>
        <p:spPr>
          <a:xfrm>
            <a:off x="6160492" y="5750293"/>
            <a:ext cx="5555256" cy="184666"/>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200" dirty="0">
                <a:solidFill>
                  <a:schemeClr val="bg1">
                    <a:lumMod val="65000"/>
                  </a:schemeClr>
                </a:solidFill>
              </a:rPr>
              <a:t> </a:t>
            </a:r>
          </a:p>
        </p:txBody>
      </p:sp>
      <p:sp>
        <p:nvSpPr>
          <p:cNvPr id="38" name="Oval 37">
            <a:extLst>
              <a:ext uri="{FF2B5EF4-FFF2-40B4-BE49-F238E27FC236}">
                <a16:creationId xmlns:a16="http://schemas.microsoft.com/office/drawing/2014/main" id="{775D0C0F-8DE2-4169-8892-96820F934591}"/>
              </a:ext>
            </a:extLst>
          </p:cNvPr>
          <p:cNvSpPr/>
          <p:nvPr/>
        </p:nvSpPr>
        <p:spPr>
          <a:xfrm>
            <a:off x="557790" y="1165156"/>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a:extLst>
              <a:ext uri="{FF2B5EF4-FFF2-40B4-BE49-F238E27FC236}">
                <a16:creationId xmlns:a16="http://schemas.microsoft.com/office/drawing/2014/main" id="{867A83EE-1000-4A61-AEE7-A07F6F8BFE7E}"/>
              </a:ext>
            </a:extLst>
          </p:cNvPr>
          <p:cNvSpPr txBox="1"/>
          <p:nvPr/>
        </p:nvSpPr>
        <p:spPr>
          <a:xfrm>
            <a:off x="789709" y="1394226"/>
            <a:ext cx="484909" cy="523220"/>
          </a:xfrm>
          <a:prstGeom prst="rect">
            <a:avLst/>
          </a:prstGeom>
          <a:noFill/>
        </p:spPr>
        <p:txBody>
          <a:bodyPr wrap="square" rtlCol="0">
            <a:spAutoFit/>
          </a:bodyPr>
          <a:lstStyle/>
          <a:p>
            <a:pPr algn="ctr"/>
            <a:r>
              <a:rPr lang="en-US" sz="2800" dirty="0">
                <a:solidFill>
                  <a:schemeClr val="bg1"/>
                </a:solidFill>
              </a:rPr>
              <a:t>1</a:t>
            </a:r>
          </a:p>
        </p:txBody>
      </p:sp>
      <p:sp>
        <p:nvSpPr>
          <p:cNvPr id="48" name="Oval 47">
            <a:extLst>
              <a:ext uri="{FF2B5EF4-FFF2-40B4-BE49-F238E27FC236}">
                <a16:creationId xmlns:a16="http://schemas.microsoft.com/office/drawing/2014/main" id="{9678AE74-A63A-4F01-8F60-E4FBC33380C6}"/>
              </a:ext>
            </a:extLst>
          </p:cNvPr>
          <p:cNvSpPr/>
          <p:nvPr/>
        </p:nvSpPr>
        <p:spPr>
          <a:xfrm>
            <a:off x="3352664" y="1108994"/>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Box 52">
            <a:extLst>
              <a:ext uri="{FF2B5EF4-FFF2-40B4-BE49-F238E27FC236}">
                <a16:creationId xmlns:a16="http://schemas.microsoft.com/office/drawing/2014/main" id="{8E4DEE20-002B-4A3F-9971-AEF0BA9608B9}"/>
              </a:ext>
            </a:extLst>
          </p:cNvPr>
          <p:cNvSpPr txBox="1"/>
          <p:nvPr/>
        </p:nvSpPr>
        <p:spPr>
          <a:xfrm>
            <a:off x="3591821" y="1342393"/>
            <a:ext cx="484909" cy="523220"/>
          </a:xfrm>
          <a:prstGeom prst="rect">
            <a:avLst/>
          </a:prstGeom>
          <a:noFill/>
        </p:spPr>
        <p:txBody>
          <a:bodyPr wrap="square" rtlCol="0">
            <a:spAutoFit/>
          </a:bodyPr>
          <a:lstStyle/>
          <a:p>
            <a:pPr algn="ctr"/>
            <a:r>
              <a:rPr lang="en-US" sz="2800" dirty="0">
                <a:solidFill>
                  <a:schemeClr val="bg1"/>
                </a:solidFill>
              </a:rPr>
              <a:t>2</a:t>
            </a:r>
          </a:p>
        </p:txBody>
      </p:sp>
      <p:sp>
        <p:nvSpPr>
          <p:cNvPr id="54" name="Oval 53">
            <a:extLst>
              <a:ext uri="{FF2B5EF4-FFF2-40B4-BE49-F238E27FC236}">
                <a16:creationId xmlns:a16="http://schemas.microsoft.com/office/drawing/2014/main" id="{BDC3F7BC-FC2D-4FCF-94ED-CBAE9D2C52D7}"/>
              </a:ext>
            </a:extLst>
          </p:cNvPr>
          <p:cNvSpPr/>
          <p:nvPr/>
        </p:nvSpPr>
        <p:spPr>
          <a:xfrm>
            <a:off x="6250392" y="1089148"/>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68789935-AF82-46BA-9F7F-4BF5877A21D4}"/>
              </a:ext>
            </a:extLst>
          </p:cNvPr>
          <p:cNvSpPr/>
          <p:nvPr/>
        </p:nvSpPr>
        <p:spPr>
          <a:xfrm>
            <a:off x="9250075" y="1107707"/>
            <a:ext cx="963224" cy="96322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a:extLst>
              <a:ext uri="{FF2B5EF4-FFF2-40B4-BE49-F238E27FC236}">
                <a16:creationId xmlns:a16="http://schemas.microsoft.com/office/drawing/2014/main" id="{3FE2374C-9AFC-4CBF-8B9E-923695713596}"/>
              </a:ext>
            </a:extLst>
          </p:cNvPr>
          <p:cNvSpPr txBox="1"/>
          <p:nvPr/>
        </p:nvSpPr>
        <p:spPr>
          <a:xfrm>
            <a:off x="9489232" y="1299819"/>
            <a:ext cx="484909" cy="523220"/>
          </a:xfrm>
          <a:prstGeom prst="rect">
            <a:avLst/>
          </a:prstGeom>
          <a:noFill/>
        </p:spPr>
        <p:txBody>
          <a:bodyPr wrap="square" rtlCol="0">
            <a:spAutoFit/>
          </a:bodyPr>
          <a:lstStyle/>
          <a:p>
            <a:pPr algn="ctr"/>
            <a:r>
              <a:rPr lang="en-US" sz="2800" dirty="0">
                <a:solidFill>
                  <a:schemeClr val="bg1"/>
                </a:solidFill>
              </a:rPr>
              <a:t>4</a:t>
            </a:r>
          </a:p>
        </p:txBody>
      </p:sp>
      <p:sp>
        <p:nvSpPr>
          <p:cNvPr id="57" name="TextBox 56">
            <a:extLst>
              <a:ext uri="{FF2B5EF4-FFF2-40B4-BE49-F238E27FC236}">
                <a16:creationId xmlns:a16="http://schemas.microsoft.com/office/drawing/2014/main" id="{4DE5A047-4691-4D78-BC77-72030EA4841E}"/>
              </a:ext>
            </a:extLst>
          </p:cNvPr>
          <p:cNvSpPr txBox="1"/>
          <p:nvPr/>
        </p:nvSpPr>
        <p:spPr>
          <a:xfrm>
            <a:off x="6489549" y="1295055"/>
            <a:ext cx="484909" cy="523220"/>
          </a:xfrm>
          <a:prstGeom prst="rect">
            <a:avLst/>
          </a:prstGeom>
          <a:noFill/>
        </p:spPr>
        <p:txBody>
          <a:bodyPr wrap="square" rtlCol="0">
            <a:spAutoFit/>
          </a:bodyPr>
          <a:lstStyle/>
          <a:p>
            <a:pPr algn="ctr"/>
            <a:r>
              <a:rPr lang="en-US" sz="2800" dirty="0">
                <a:solidFill>
                  <a:schemeClr val="bg1"/>
                </a:solidFill>
              </a:rPr>
              <a:t>3</a:t>
            </a:r>
          </a:p>
        </p:txBody>
      </p:sp>
      <p:sp>
        <p:nvSpPr>
          <p:cNvPr id="28" name="Content Placeholder 2">
            <a:extLst>
              <a:ext uri="{FF2B5EF4-FFF2-40B4-BE49-F238E27FC236}">
                <a16:creationId xmlns:a16="http://schemas.microsoft.com/office/drawing/2014/main" id="{74C64242-678C-466C-A47C-4E54EB4F886D}"/>
              </a:ext>
            </a:extLst>
          </p:cNvPr>
          <p:cNvSpPr txBox="1">
            <a:spLocks/>
          </p:cNvSpPr>
          <p:nvPr/>
        </p:nvSpPr>
        <p:spPr>
          <a:xfrm>
            <a:off x="9194721" y="2541248"/>
            <a:ext cx="2233714" cy="3170099"/>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dirty="0">
                <a:solidFill>
                  <a:srgbClr val="102747"/>
                </a:solidFill>
              </a:rPr>
              <a:t>Justification/Reason</a:t>
            </a:r>
          </a:p>
          <a:p>
            <a:pPr>
              <a:lnSpc>
                <a:spcPct val="100000"/>
              </a:lnSpc>
              <a:spcBef>
                <a:spcPts val="0"/>
              </a:spcBef>
              <a:spcAft>
                <a:spcPts val="1200"/>
              </a:spcAft>
            </a:pPr>
            <a:r>
              <a:rPr lang="en-US" sz="1800" dirty="0"/>
              <a:t>Resident </a:t>
            </a:r>
          </a:p>
          <a:p>
            <a:pPr>
              <a:lnSpc>
                <a:spcPct val="100000"/>
              </a:lnSpc>
              <a:spcBef>
                <a:spcPts val="0"/>
              </a:spcBef>
              <a:spcAft>
                <a:spcPts val="1200"/>
              </a:spcAft>
            </a:pPr>
            <a:r>
              <a:rPr lang="en-US" sz="1800" dirty="0"/>
              <a:t>Family </a:t>
            </a:r>
          </a:p>
          <a:p>
            <a:pPr>
              <a:lnSpc>
                <a:spcPct val="100000"/>
              </a:lnSpc>
              <a:spcBef>
                <a:spcPts val="0"/>
              </a:spcBef>
              <a:spcAft>
                <a:spcPts val="1200"/>
              </a:spcAft>
            </a:pPr>
            <a:r>
              <a:rPr lang="en-US" sz="1800" dirty="0"/>
              <a:t>Employment</a:t>
            </a:r>
          </a:p>
          <a:p>
            <a:pPr>
              <a:lnSpc>
                <a:spcPct val="100000"/>
              </a:lnSpc>
              <a:spcBef>
                <a:spcPts val="0"/>
              </a:spcBef>
              <a:spcAft>
                <a:spcPts val="1200"/>
              </a:spcAft>
            </a:pPr>
            <a:r>
              <a:rPr lang="en-US" sz="1800" dirty="0"/>
              <a:t>Military Orders</a:t>
            </a:r>
          </a:p>
          <a:p>
            <a:pPr>
              <a:lnSpc>
                <a:spcPct val="100000"/>
              </a:lnSpc>
              <a:spcBef>
                <a:spcPts val="0"/>
              </a:spcBef>
              <a:spcAft>
                <a:spcPts val="1200"/>
              </a:spcAft>
            </a:pPr>
            <a:r>
              <a:rPr lang="en-US" sz="1800" dirty="0"/>
              <a:t>Discretionary/ Correctional Sense</a:t>
            </a:r>
          </a:p>
          <a:p>
            <a:pPr marL="0" indent="0">
              <a:lnSpc>
                <a:spcPct val="100000"/>
              </a:lnSpc>
              <a:spcBef>
                <a:spcPts val="0"/>
              </a:spcBef>
              <a:spcAft>
                <a:spcPts val="1200"/>
              </a:spcAft>
              <a:buNone/>
            </a:pPr>
            <a:endParaRPr lang="en-US" sz="1800" dirty="0"/>
          </a:p>
        </p:txBody>
      </p:sp>
    </p:spTree>
    <p:custDataLst>
      <p:tags r:id="rId1"/>
    </p:custDataLst>
    <p:extLst>
      <p:ext uri="{BB962C8B-B14F-4D97-AF65-F5344CB8AC3E}">
        <p14:creationId xmlns:p14="http://schemas.microsoft.com/office/powerpoint/2010/main" val="20398579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696652" y="3888097"/>
            <a:ext cx="2820761" cy="2820761"/>
          </a:xfrm>
          <a:prstGeom prst="rect">
            <a:avLst/>
          </a:prstGeom>
        </p:spPr>
      </p:pic>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r>
              <a:rPr lang="en-US" sz="4000" dirty="0"/>
              <a:t>Compact Supervision in a Receiving State</a:t>
            </a: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6029482" y="6092825"/>
            <a:ext cx="4114800" cy="365125"/>
          </a:xfrm>
        </p:spPr>
        <p:txBody>
          <a:bodyPr lIns="0"/>
          <a:lstStyle/>
          <a:p>
            <a:pPr algn="l"/>
            <a:r>
              <a:rPr lang="en-US" i="1" dirty="0"/>
              <a:t>Excerpt from ICAOS </a:t>
            </a:r>
            <a:r>
              <a:rPr lang="en-US" i="1" dirty="0" err="1"/>
              <a:t>Benchbook</a:t>
            </a:r>
            <a:r>
              <a:rPr lang="en-US" i="1" dirty="0"/>
              <a:t> for Judges &amp; Court Personnel</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11</a:t>
            </a:fld>
            <a:endParaRPr lang="en-US">
              <a:solidFill>
                <a:schemeClr val="bg1"/>
              </a:solidFill>
            </a:endParaRP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9" name="Content Placeholder 2">
            <a:extLst>
              <a:ext uri="{FF2B5EF4-FFF2-40B4-BE49-F238E27FC236}">
                <a16:creationId xmlns:a16="http://schemas.microsoft.com/office/drawing/2014/main" id="{9F0D96B3-088A-491C-8494-6FFC69B8D33E}"/>
              </a:ext>
            </a:extLst>
          </p:cNvPr>
          <p:cNvSpPr txBox="1">
            <a:spLocks/>
          </p:cNvSpPr>
          <p:nvPr/>
        </p:nvSpPr>
        <p:spPr>
          <a:xfrm>
            <a:off x="6131859" y="3563450"/>
            <a:ext cx="5347447" cy="1683818"/>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000" i="1" dirty="0"/>
              <a:t>‘Participation in the ICAOS ensures not only the controlled movement of offenders under community supervision, but also that out-of-state offenders will be given the same resources and supervision provided to similar in-state offenders including the use of incentives, corrective actions, graduated responses and other supervision techniques’</a:t>
            </a:r>
          </a:p>
        </p:txBody>
      </p:sp>
      <p:sp>
        <p:nvSpPr>
          <p:cNvPr id="15" name="Content Placeholder 2">
            <a:extLst>
              <a:ext uri="{FF2B5EF4-FFF2-40B4-BE49-F238E27FC236}">
                <a16:creationId xmlns:a16="http://schemas.microsoft.com/office/drawing/2014/main" id="{D537E66E-CC66-4916-9074-FD3B7FF1F6E6}"/>
              </a:ext>
            </a:extLst>
          </p:cNvPr>
          <p:cNvSpPr txBox="1">
            <a:spLocks/>
          </p:cNvSpPr>
          <p:nvPr/>
        </p:nvSpPr>
        <p:spPr>
          <a:xfrm>
            <a:off x="382121" y="2248236"/>
            <a:ext cx="5449824" cy="1477328"/>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Supervision standard consistent with similar offenders sentenced in the Receiving State</a:t>
            </a:r>
          </a:p>
        </p:txBody>
      </p:sp>
      <p:sp>
        <p:nvSpPr>
          <p:cNvPr id="18" name="Content Placeholder 2">
            <a:extLst>
              <a:ext uri="{FF2B5EF4-FFF2-40B4-BE49-F238E27FC236}">
                <a16:creationId xmlns:a16="http://schemas.microsoft.com/office/drawing/2014/main" id="{C6402A8A-41DA-4EF8-83E0-8EF6559A8B08}"/>
              </a:ext>
            </a:extLst>
          </p:cNvPr>
          <p:cNvSpPr txBox="1">
            <a:spLocks/>
          </p:cNvSpPr>
          <p:nvPr/>
        </p:nvSpPr>
        <p:spPr>
          <a:xfrm>
            <a:off x="6029482" y="2248236"/>
            <a:ext cx="5923032" cy="98488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Same programs, incentives, sanctions/interventions</a:t>
            </a:r>
          </a:p>
        </p:txBody>
      </p:sp>
      <p:cxnSp>
        <p:nvCxnSpPr>
          <p:cNvPr id="19" name="Straight Connector 18">
            <a:extLst>
              <a:ext uri="{FF2B5EF4-FFF2-40B4-BE49-F238E27FC236}">
                <a16:creationId xmlns:a16="http://schemas.microsoft.com/office/drawing/2014/main" id="{5CAD134E-B413-436C-8A34-8D5A4567650C}"/>
              </a:ext>
            </a:extLst>
          </p:cNvPr>
          <p:cNvCxnSpPr>
            <a:cxnSpLocks/>
          </p:cNvCxnSpPr>
          <p:nvPr/>
        </p:nvCxnSpPr>
        <p:spPr>
          <a:xfrm>
            <a:off x="6029482" y="3398285"/>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13" name="Picture 3" descr="ICAOS_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8799" y="365125"/>
            <a:ext cx="1310969" cy="12812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0283340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atMod val="150000"/>
                <a:shade val="98000"/>
                <a:lumMod val="102000"/>
              </a:schemeClr>
            </a:gs>
            <a:gs pos="50000">
              <a:schemeClr val="bg1">
                <a:tint val="98000"/>
                <a:satMod val="130000"/>
                <a:shade val="9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7" name="Picture 6" descr="Graphical user interface&#10;&#10;Description automatically generated with medium confidence">
            <a:extLst>
              <a:ext uri="{FF2B5EF4-FFF2-40B4-BE49-F238E27FC236}">
                <a16:creationId xmlns:a16="http://schemas.microsoft.com/office/drawing/2014/main" id="{6E92879A-C338-D5A6-FE5C-01E2A0FA75F7}"/>
              </a:ext>
            </a:extLst>
          </p:cNvPr>
          <p:cNvPicPr>
            <a:picLocks noChangeAspect="1"/>
          </p:cNvPicPr>
          <p:nvPr/>
        </p:nvPicPr>
        <p:blipFill rotWithShape="1">
          <a:blip r:embed="rId4"/>
          <a:srcRect l="4258" r="-2" b="-2"/>
          <a:stretch/>
        </p:blipFill>
        <p:spPr>
          <a:xfrm rot="21480000">
            <a:off x="1137837" y="1003258"/>
            <a:ext cx="9916327" cy="4764396"/>
          </a:xfrm>
          <a:prstGeom prst="rect">
            <a:avLst/>
          </a:prstGeom>
        </p:spPr>
      </p:pic>
      <p:sp>
        <p:nvSpPr>
          <p:cNvPr id="8" name="TextBox 7">
            <a:extLst>
              <a:ext uri="{FF2B5EF4-FFF2-40B4-BE49-F238E27FC236}">
                <a16:creationId xmlns:a16="http://schemas.microsoft.com/office/drawing/2014/main" id="{2FC901A9-CCC3-6D30-2C28-70B6D4248DEE}"/>
              </a:ext>
            </a:extLst>
          </p:cNvPr>
          <p:cNvSpPr txBox="1"/>
          <p:nvPr/>
        </p:nvSpPr>
        <p:spPr>
          <a:xfrm>
            <a:off x="4981303" y="6270155"/>
            <a:ext cx="6357257" cy="369332"/>
          </a:xfrm>
          <a:prstGeom prst="rect">
            <a:avLst/>
          </a:prstGeom>
          <a:noFill/>
        </p:spPr>
        <p:txBody>
          <a:bodyPr wrap="square" rtlCol="0">
            <a:spAutoFit/>
          </a:bodyPr>
          <a:lstStyle/>
          <a:p>
            <a:r>
              <a:rPr lang="en-US" dirty="0"/>
              <a:t>https://www.interstatecompact.org/documentary/the-road-home</a:t>
            </a:r>
          </a:p>
        </p:txBody>
      </p:sp>
      <p:pic>
        <p:nvPicPr>
          <p:cNvPr id="11" name="Picture 10">
            <a:extLst>
              <a:ext uri="{FF2B5EF4-FFF2-40B4-BE49-F238E27FC236}">
                <a16:creationId xmlns:a16="http://schemas.microsoft.com/office/drawing/2014/main" id="{FCA7C244-5985-AD80-5EB4-B0740601AFCE}"/>
              </a:ext>
            </a:extLst>
          </p:cNvPr>
          <p:cNvPicPr>
            <a:picLocks noChangeAspect="1"/>
          </p:cNvPicPr>
          <p:nvPr/>
        </p:nvPicPr>
        <p:blipFill>
          <a:blip r:embed="rId5"/>
          <a:stretch>
            <a:fillRect/>
          </a:stretch>
        </p:blipFill>
        <p:spPr>
          <a:xfrm>
            <a:off x="6314527" y="3853656"/>
            <a:ext cx="4545062" cy="2251042"/>
          </a:xfrm>
          <a:prstGeom prst="rect">
            <a:avLst/>
          </a:prstGeom>
        </p:spPr>
      </p:pic>
    </p:spTree>
    <p:custDataLst>
      <p:tags r:id="rId1"/>
    </p:custDataLst>
    <p:extLst>
      <p:ext uri="{BB962C8B-B14F-4D97-AF65-F5344CB8AC3E}">
        <p14:creationId xmlns:p14="http://schemas.microsoft.com/office/powerpoint/2010/main" val="23330507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5" name="Rectangle 7">
            <a:extLst>
              <a:ext uri="{FF2B5EF4-FFF2-40B4-BE49-F238E27FC236}">
                <a16:creationId xmlns:a16="http://schemas.microsoft.com/office/drawing/2014/main" id="{AB8C311F-7253-4AED-9701-7FC0708C41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9">
            <a:extLst>
              <a:ext uri="{FF2B5EF4-FFF2-40B4-BE49-F238E27FC236}">
                <a16:creationId xmlns:a16="http://schemas.microsoft.com/office/drawing/2014/main" id="{FD073016-B734-483B-8953-5BADEE14511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38600" y="0"/>
            <a:ext cx="8157458" cy="6858000"/>
          </a:xfrm>
          <a:prstGeom prst="rect">
            <a:avLst/>
          </a:prstGeom>
          <a:gradFill>
            <a:gsLst>
              <a:gs pos="2000">
                <a:schemeClr val="accent1"/>
              </a:gs>
              <a:gs pos="78000">
                <a:schemeClr val="accent1">
                  <a:lumMod val="50000"/>
                </a:schemeClr>
              </a:gs>
              <a:gs pos="100000">
                <a:srgbClr val="000000">
                  <a:alpha val="85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11">
            <a:extLst>
              <a:ext uri="{FF2B5EF4-FFF2-40B4-BE49-F238E27FC236}">
                <a16:creationId xmlns:a16="http://schemas.microsoft.com/office/drawing/2014/main" id="{90A7EAB6-59D3-4325-8DE6-E0CA4009CE5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4537" y="1839884"/>
            <a:ext cx="8157460" cy="5017687"/>
          </a:xfrm>
          <a:prstGeom prst="rect">
            <a:avLst/>
          </a:prstGeom>
          <a:gradFill>
            <a:gsLst>
              <a:gs pos="0">
                <a:schemeClr val="accent1">
                  <a:lumMod val="60000"/>
                  <a:lumOff val="40000"/>
                  <a:alpha val="30000"/>
                </a:schemeClr>
              </a:gs>
              <a:gs pos="100000">
                <a:srgbClr val="000000">
                  <a:alpha val="44000"/>
                </a:srgb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13">
            <a:extLst>
              <a:ext uri="{FF2B5EF4-FFF2-40B4-BE49-F238E27FC236}">
                <a16:creationId xmlns:a16="http://schemas.microsoft.com/office/drawing/2014/main" id="{A8D57A06-A426-446D-B02C-A2DC6B62E4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4063179" y="-33131"/>
            <a:ext cx="6857999" cy="6923403"/>
          </a:xfrm>
          <a:prstGeom prst="rect">
            <a:avLst/>
          </a:prstGeom>
          <a:gradFill>
            <a:gsLst>
              <a:gs pos="56000">
                <a:schemeClr val="accent1">
                  <a:lumMod val="60000"/>
                  <a:lumOff val="40000"/>
                  <a:alpha val="0"/>
                </a:schemeClr>
              </a:gs>
              <a:gs pos="100000">
                <a:schemeClr val="accent1"/>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screenshot of a computer&#10;&#10;Description automatically generated with low confidence">
            <a:extLst>
              <a:ext uri="{FF2B5EF4-FFF2-40B4-BE49-F238E27FC236}">
                <a16:creationId xmlns:a16="http://schemas.microsoft.com/office/drawing/2014/main" id="{D05A03EA-4ADB-1AEA-FD52-ABCD0B2CDEB5}"/>
              </a:ext>
            </a:extLst>
          </p:cNvPr>
          <p:cNvPicPr>
            <a:picLocks noChangeAspect="1"/>
          </p:cNvPicPr>
          <p:nvPr/>
        </p:nvPicPr>
        <p:blipFill>
          <a:blip r:embed="rId4"/>
          <a:stretch>
            <a:fillRect/>
          </a:stretch>
        </p:blipFill>
        <p:spPr>
          <a:xfrm>
            <a:off x="2093575" y="457200"/>
            <a:ext cx="8004849" cy="5943600"/>
          </a:xfrm>
          <a:prstGeom prst="rect">
            <a:avLst/>
          </a:prstGeom>
        </p:spPr>
      </p:pic>
      <p:sp>
        <p:nvSpPr>
          <p:cNvPr id="2" name="TextBox 1">
            <a:extLst>
              <a:ext uri="{FF2B5EF4-FFF2-40B4-BE49-F238E27FC236}">
                <a16:creationId xmlns:a16="http://schemas.microsoft.com/office/drawing/2014/main" id="{4284AF90-B48C-317E-D3A1-ABCD8B9E5E7A}"/>
              </a:ext>
            </a:extLst>
          </p:cNvPr>
          <p:cNvSpPr txBox="1"/>
          <p:nvPr/>
        </p:nvSpPr>
        <p:spPr>
          <a:xfrm>
            <a:off x="4034534" y="6400800"/>
            <a:ext cx="8165586" cy="338554"/>
          </a:xfrm>
          <a:prstGeom prst="rect">
            <a:avLst/>
          </a:prstGeom>
          <a:noFill/>
        </p:spPr>
        <p:txBody>
          <a:bodyPr wrap="square" rtlCol="0">
            <a:spAutoFit/>
          </a:bodyPr>
          <a:lstStyle/>
          <a:p>
            <a:r>
              <a:rPr lang="en-US" sz="1600" dirty="0">
                <a:solidFill>
                  <a:schemeClr val="bg1"/>
                </a:solidFill>
              </a:rPr>
              <a:t>https://www.interstatecompact.org/sites/default/files/2022-09/UCCI_Final_Report_2022.pdf</a:t>
            </a:r>
          </a:p>
        </p:txBody>
      </p:sp>
    </p:spTree>
    <p:custDataLst>
      <p:tags r:id="rId1"/>
    </p:custDataLst>
    <p:extLst>
      <p:ext uri="{BB962C8B-B14F-4D97-AF65-F5344CB8AC3E}">
        <p14:creationId xmlns:p14="http://schemas.microsoft.com/office/powerpoint/2010/main" val="1702310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BEB6179F-1B3A-9C4A-C23B-58F4288FA0BA}"/>
              </a:ext>
            </a:extLst>
          </p:cNvPr>
          <p:cNvSpPr txBox="1"/>
          <p:nvPr/>
        </p:nvSpPr>
        <p:spPr>
          <a:xfrm>
            <a:off x="1028700" y="1967266"/>
            <a:ext cx="2628900" cy="2547257"/>
          </a:xfrm>
          <a:prstGeom prst="rect">
            <a:avLst/>
          </a:prstGeom>
          <a:noFill/>
        </p:spPr>
        <p:txBody>
          <a:bodyPr vert="horz" lIns="91440" tIns="45720" rIns="91440" bIns="45720" rtlCol="0" anchor="ctr">
            <a:normAutofit fontScale="92500"/>
          </a:bodyPr>
          <a:lstStyle/>
          <a:p>
            <a:pPr algn="ctr">
              <a:lnSpc>
                <a:spcPct val="90000"/>
              </a:lnSpc>
              <a:spcBef>
                <a:spcPct val="0"/>
              </a:spcBef>
              <a:spcAft>
                <a:spcPts val="600"/>
              </a:spcAft>
            </a:pPr>
            <a:r>
              <a:rPr lang="en-US" sz="3600" kern="1200" dirty="0">
                <a:solidFill>
                  <a:srgbClr val="FFFFFF"/>
                </a:solidFill>
                <a:latin typeface="+mj-lt"/>
                <a:ea typeface="+mj-ea"/>
                <a:cs typeface="+mj-cs"/>
              </a:rPr>
              <a:t> Officers’ perceptions of the Compact from UCCI Study</a:t>
            </a:r>
          </a:p>
        </p:txBody>
      </p:sp>
      <p:pic>
        <p:nvPicPr>
          <p:cNvPr id="2" name="Content Placeholder 4">
            <a:extLst>
              <a:ext uri="{FF2B5EF4-FFF2-40B4-BE49-F238E27FC236}">
                <a16:creationId xmlns:a16="http://schemas.microsoft.com/office/drawing/2014/main" id="{3A6A8F7A-7D2C-F789-86EB-6E1D74520B8E}"/>
              </a:ext>
            </a:extLst>
          </p:cNvPr>
          <p:cNvPicPr>
            <a:picLocks noChangeAspect="1"/>
          </p:cNvPicPr>
          <p:nvPr/>
        </p:nvPicPr>
        <p:blipFill rotWithShape="1">
          <a:blip r:embed="rId4"/>
          <a:srcRect t="15604" b="15093"/>
          <a:stretch/>
        </p:blipFill>
        <p:spPr>
          <a:xfrm>
            <a:off x="4777316" y="1078222"/>
            <a:ext cx="6780700" cy="4699227"/>
          </a:xfrm>
          <a:prstGeom prst="rect">
            <a:avLst/>
          </a:prstGeom>
        </p:spPr>
      </p:pic>
    </p:spTree>
    <p:custDataLst>
      <p:tags r:id="rId1"/>
    </p:custDataLst>
    <p:extLst>
      <p:ext uri="{BB962C8B-B14F-4D97-AF65-F5344CB8AC3E}">
        <p14:creationId xmlns:p14="http://schemas.microsoft.com/office/powerpoint/2010/main" val="457710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B5B0058-AF13-4859-B429-4EDDE2A26F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 name="Title 3">
            <a:extLst>
              <a:ext uri="{FF2B5EF4-FFF2-40B4-BE49-F238E27FC236}">
                <a16:creationId xmlns:a16="http://schemas.microsoft.com/office/drawing/2014/main" id="{39B52A62-D52E-E3AD-98BD-CB3FE74D4D73}"/>
              </a:ext>
            </a:extLst>
          </p:cNvPr>
          <p:cNvSpPr>
            <a:spLocks noGrp="1"/>
          </p:cNvSpPr>
          <p:nvPr>
            <p:ph type="title"/>
          </p:nvPr>
        </p:nvSpPr>
        <p:spPr>
          <a:xfrm>
            <a:off x="2399234" y="2073715"/>
            <a:ext cx="6935759" cy="2993042"/>
          </a:xfrm>
        </p:spPr>
        <p:txBody>
          <a:bodyPr vert="horz" lIns="91440" tIns="45720" rIns="91440" bIns="45720" rtlCol="0" anchor="ctr">
            <a:normAutofit/>
          </a:bodyPr>
          <a:lstStyle/>
          <a:p>
            <a:pPr algn="ctr"/>
            <a:r>
              <a:rPr lang="en-US" sz="6800" kern="1200" dirty="0">
                <a:solidFill>
                  <a:schemeClr val="bg1"/>
                </a:solidFill>
                <a:latin typeface="+mj-lt"/>
                <a:ea typeface="+mj-ea"/>
                <a:cs typeface="+mj-cs"/>
              </a:rPr>
              <a:t>Outcomes from Documentary &amp; UCCI Study</a:t>
            </a:r>
          </a:p>
        </p:txBody>
      </p:sp>
      <p:sp>
        <p:nvSpPr>
          <p:cNvPr id="12" name="Rectangle 11">
            <a:extLst>
              <a:ext uri="{FF2B5EF4-FFF2-40B4-BE49-F238E27FC236}">
                <a16:creationId xmlns:a16="http://schemas.microsoft.com/office/drawing/2014/main" id="{81BD432D-FAB3-4B5D-BF27-4DA7C75B323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26206" y="115193"/>
            <a:ext cx="11939588" cy="6627614"/>
          </a:xfrm>
          <a:prstGeom prst="rect">
            <a:avLst/>
          </a:prstGeom>
          <a:noFill/>
          <a:ln w="127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4" name="Straight Connector 13">
            <a:extLst>
              <a:ext uri="{FF2B5EF4-FFF2-40B4-BE49-F238E27FC236}">
                <a16:creationId xmlns:a16="http://schemas.microsoft.com/office/drawing/2014/main" id="{E6D6B450-4278-45B8-88C7-C061710E3C7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1883640"/>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4234A4C-A256-4139-A5F4-27078F0D679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2399233" y="5066757"/>
            <a:ext cx="6935760"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4323678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2172A0AC-3DCE-4672-BCAF-28FEF91F60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E6F1C77-EDC9-4C5F-8C1C-62DD46BDA3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5DABD2A-8663-FF71-2A68-18C013935C4A}"/>
              </a:ext>
            </a:extLst>
          </p:cNvPr>
          <p:cNvSpPr>
            <a:spLocks noGrp="1"/>
          </p:cNvSpPr>
          <p:nvPr>
            <p:ph type="title"/>
          </p:nvPr>
        </p:nvSpPr>
        <p:spPr>
          <a:xfrm>
            <a:off x="237310" y="608965"/>
            <a:ext cx="6799216" cy="1411424"/>
          </a:xfrm>
        </p:spPr>
        <p:txBody>
          <a:bodyPr>
            <a:normAutofit/>
          </a:bodyPr>
          <a:lstStyle/>
          <a:p>
            <a:r>
              <a:rPr lang="en-US" sz="2800" b="1" dirty="0">
                <a:solidFill>
                  <a:srgbClr val="FFFFFF"/>
                </a:solidFill>
              </a:rPr>
              <a:t>Commission Improvement Considerations</a:t>
            </a:r>
          </a:p>
        </p:txBody>
      </p:sp>
      <p:sp>
        <p:nvSpPr>
          <p:cNvPr id="3" name="Content Placeholder 2">
            <a:extLst>
              <a:ext uri="{FF2B5EF4-FFF2-40B4-BE49-F238E27FC236}">
                <a16:creationId xmlns:a16="http://schemas.microsoft.com/office/drawing/2014/main" id="{4825BE8F-0A8F-83E1-58DC-200BAAE05283}"/>
              </a:ext>
            </a:extLst>
          </p:cNvPr>
          <p:cNvSpPr>
            <a:spLocks noGrp="1"/>
          </p:cNvSpPr>
          <p:nvPr>
            <p:ph idx="1"/>
          </p:nvPr>
        </p:nvSpPr>
        <p:spPr>
          <a:xfrm>
            <a:off x="838200" y="2219785"/>
            <a:ext cx="5675811" cy="3957178"/>
          </a:xfrm>
        </p:spPr>
        <p:txBody>
          <a:bodyPr>
            <a:noAutofit/>
          </a:bodyPr>
          <a:lstStyle/>
          <a:p>
            <a:pPr>
              <a:spcBef>
                <a:spcPts val="0"/>
              </a:spcBef>
              <a:spcAft>
                <a:spcPts val="1200"/>
              </a:spcAft>
            </a:pPr>
            <a:r>
              <a:rPr lang="en-US" sz="2400" dirty="0">
                <a:solidFill>
                  <a:srgbClr val="FFFFFF"/>
                </a:solidFill>
              </a:rPr>
              <a:t>ICOTS Improvements</a:t>
            </a:r>
          </a:p>
          <a:p>
            <a:pPr lvl="1">
              <a:spcBef>
                <a:spcPts val="0"/>
              </a:spcBef>
              <a:spcAft>
                <a:spcPts val="1200"/>
              </a:spcAft>
            </a:pPr>
            <a:r>
              <a:rPr lang="en-US" dirty="0">
                <a:solidFill>
                  <a:srgbClr val="FFFFFF"/>
                </a:solidFill>
              </a:rPr>
              <a:t>Look/usability</a:t>
            </a:r>
          </a:p>
          <a:p>
            <a:pPr lvl="1">
              <a:spcBef>
                <a:spcPts val="0"/>
              </a:spcBef>
              <a:spcAft>
                <a:spcPts val="1200"/>
              </a:spcAft>
            </a:pPr>
            <a:r>
              <a:rPr lang="en-US" dirty="0">
                <a:solidFill>
                  <a:srgbClr val="FFFFFF"/>
                </a:solidFill>
              </a:rPr>
              <a:t>Communication Tools</a:t>
            </a:r>
          </a:p>
          <a:p>
            <a:pPr>
              <a:spcBef>
                <a:spcPts val="0"/>
              </a:spcBef>
              <a:spcAft>
                <a:spcPts val="1200"/>
              </a:spcAft>
            </a:pPr>
            <a:r>
              <a:rPr lang="en-US" sz="2400" dirty="0">
                <a:solidFill>
                  <a:srgbClr val="FFFFFF"/>
                </a:solidFill>
              </a:rPr>
              <a:t>Risk Factors:  Analyze rules &amp; procedures to ensure alignment w/Evidence Based Practices. </a:t>
            </a:r>
          </a:p>
          <a:p>
            <a:pPr lvl="1">
              <a:spcBef>
                <a:spcPts val="0"/>
              </a:spcBef>
              <a:spcAft>
                <a:spcPts val="1200"/>
              </a:spcAft>
            </a:pPr>
            <a:r>
              <a:rPr lang="en-US" dirty="0">
                <a:solidFill>
                  <a:srgbClr val="FFFFFF"/>
                </a:solidFill>
              </a:rPr>
              <a:t>Eligibility for transfer</a:t>
            </a:r>
          </a:p>
          <a:p>
            <a:pPr lvl="1">
              <a:spcBef>
                <a:spcPts val="0"/>
              </a:spcBef>
              <a:spcAft>
                <a:spcPts val="1200"/>
              </a:spcAft>
            </a:pPr>
            <a:r>
              <a:rPr lang="en-US" dirty="0">
                <a:solidFill>
                  <a:srgbClr val="FFFFFF"/>
                </a:solidFill>
              </a:rPr>
              <a:t>Supervision expectations</a:t>
            </a:r>
          </a:p>
          <a:p>
            <a:pPr>
              <a:spcBef>
                <a:spcPts val="0"/>
              </a:spcBef>
              <a:spcAft>
                <a:spcPts val="1200"/>
              </a:spcAft>
            </a:pPr>
            <a:r>
              <a:rPr lang="en-US" sz="2400" dirty="0">
                <a:solidFill>
                  <a:srgbClr val="FFFFFF"/>
                </a:solidFill>
              </a:rPr>
              <a:t>Terminology Used</a:t>
            </a:r>
          </a:p>
          <a:p>
            <a:pPr lvl="1">
              <a:spcBef>
                <a:spcPts val="0"/>
              </a:spcBef>
              <a:spcAft>
                <a:spcPts val="1200"/>
              </a:spcAft>
            </a:pPr>
            <a:r>
              <a:rPr lang="en-US" dirty="0">
                <a:solidFill>
                  <a:srgbClr val="FFFFFF"/>
                </a:solidFill>
              </a:rPr>
              <a:t>Replacing the term ‘offender’</a:t>
            </a:r>
          </a:p>
        </p:txBody>
      </p:sp>
      <p:pic>
        <p:nvPicPr>
          <p:cNvPr id="8" name="Picture 7" descr="A yellow sign with black text&#10;&#10;Description automatically generated with medium confidence">
            <a:extLst>
              <a:ext uri="{FF2B5EF4-FFF2-40B4-BE49-F238E27FC236}">
                <a16:creationId xmlns:a16="http://schemas.microsoft.com/office/drawing/2014/main" id="{41B3134C-6ECA-A0EF-1F64-D795ADC9FE2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521" r="40441" b="-1"/>
          <a:stretch/>
        </p:blipFill>
        <p:spPr>
          <a:xfrm>
            <a:off x="6225997" y="10"/>
            <a:ext cx="5962785" cy="6857990"/>
          </a:xfrm>
          <a:custGeom>
            <a:avLst/>
            <a:gdLst/>
            <a:ahLst/>
            <a:cxnLst/>
            <a:rect l="l" t="t" r="r" b="b"/>
            <a:pathLst>
              <a:path w="5962785" h="6858000">
                <a:moveTo>
                  <a:pt x="1044839" y="0"/>
                </a:moveTo>
                <a:lnTo>
                  <a:pt x="5962785" y="0"/>
                </a:lnTo>
                <a:lnTo>
                  <a:pt x="5962785" y="6858000"/>
                </a:lnTo>
                <a:lnTo>
                  <a:pt x="1469886" y="6858000"/>
                </a:lnTo>
                <a:lnTo>
                  <a:pt x="1416006" y="6823984"/>
                </a:lnTo>
                <a:cubicBezTo>
                  <a:pt x="1356767" y="6787940"/>
                  <a:pt x="1296437" y="6755500"/>
                  <a:pt x="1232473" y="6733873"/>
                </a:cubicBezTo>
                <a:cubicBezTo>
                  <a:pt x="1145250" y="6705037"/>
                  <a:pt x="1060933" y="6654575"/>
                  <a:pt x="1075471" y="6503186"/>
                </a:cubicBezTo>
                <a:cubicBezTo>
                  <a:pt x="1078378" y="6459932"/>
                  <a:pt x="1055118" y="6427493"/>
                  <a:pt x="1020229" y="6438306"/>
                </a:cubicBezTo>
                <a:cubicBezTo>
                  <a:pt x="953358" y="6459932"/>
                  <a:pt x="921375" y="6398656"/>
                  <a:pt x="883579" y="6351798"/>
                </a:cubicBezTo>
                <a:cubicBezTo>
                  <a:pt x="816707" y="6268895"/>
                  <a:pt x="752743" y="6182387"/>
                  <a:pt x="645167" y="6167969"/>
                </a:cubicBezTo>
                <a:cubicBezTo>
                  <a:pt x="665519" y="6103088"/>
                  <a:pt x="700408" y="6110298"/>
                  <a:pt x="732391" y="6124716"/>
                </a:cubicBezTo>
                <a:cubicBezTo>
                  <a:pt x="816707" y="6160761"/>
                  <a:pt x="901023" y="6200410"/>
                  <a:pt x="985339" y="6236455"/>
                </a:cubicBezTo>
                <a:cubicBezTo>
                  <a:pt x="1040581" y="6258081"/>
                  <a:pt x="1095822" y="6290522"/>
                  <a:pt x="1168509" y="6265291"/>
                </a:cubicBezTo>
                <a:cubicBezTo>
                  <a:pt x="1104545" y="6135530"/>
                  <a:pt x="996969" y="6110298"/>
                  <a:pt x="909746" y="6070649"/>
                </a:cubicBezTo>
                <a:cubicBezTo>
                  <a:pt x="802169" y="6020185"/>
                  <a:pt x="738206" y="5926470"/>
                  <a:pt x="659704" y="5818335"/>
                </a:cubicBezTo>
                <a:cubicBezTo>
                  <a:pt x="738206" y="5789500"/>
                  <a:pt x="787632" y="5868798"/>
                  <a:pt x="851597" y="5865193"/>
                </a:cubicBezTo>
                <a:cubicBezTo>
                  <a:pt x="854504" y="5854380"/>
                  <a:pt x="860319" y="5832753"/>
                  <a:pt x="860319" y="5832753"/>
                </a:cubicBezTo>
                <a:cubicBezTo>
                  <a:pt x="755650" y="5775081"/>
                  <a:pt x="709132" y="5666947"/>
                  <a:pt x="691686" y="5533581"/>
                </a:cubicBezTo>
                <a:cubicBezTo>
                  <a:pt x="685872" y="5465095"/>
                  <a:pt x="648075" y="5443468"/>
                  <a:pt x="610278" y="5411029"/>
                </a:cubicBezTo>
                <a:cubicBezTo>
                  <a:pt x="482350" y="5299289"/>
                  <a:pt x="345700" y="5198364"/>
                  <a:pt x="238123" y="5046976"/>
                </a:cubicBezTo>
                <a:cubicBezTo>
                  <a:pt x="363144" y="5064998"/>
                  <a:pt x="461997" y="5165924"/>
                  <a:pt x="592833" y="5209177"/>
                </a:cubicBezTo>
                <a:cubicBezTo>
                  <a:pt x="488165" y="5043371"/>
                  <a:pt x="351514" y="4956864"/>
                  <a:pt x="226494" y="4855939"/>
                </a:cubicBezTo>
                <a:cubicBezTo>
                  <a:pt x="168344" y="4809081"/>
                  <a:pt x="116011" y="4751408"/>
                  <a:pt x="49139" y="4726177"/>
                </a:cubicBezTo>
                <a:cubicBezTo>
                  <a:pt x="25879" y="4718968"/>
                  <a:pt x="-14825" y="4700947"/>
                  <a:pt x="5527" y="4650483"/>
                </a:cubicBezTo>
                <a:cubicBezTo>
                  <a:pt x="22972" y="4607230"/>
                  <a:pt x="54954" y="4621648"/>
                  <a:pt x="84029" y="4632460"/>
                </a:cubicBezTo>
                <a:cubicBezTo>
                  <a:pt x="153807" y="4661296"/>
                  <a:pt x="229401" y="4661296"/>
                  <a:pt x="325347" y="4661296"/>
                </a:cubicBezTo>
                <a:cubicBezTo>
                  <a:pt x="243939" y="4524326"/>
                  <a:pt x="95658" y="4567580"/>
                  <a:pt x="25879" y="4423401"/>
                </a:cubicBezTo>
                <a:cubicBezTo>
                  <a:pt x="113103" y="4398170"/>
                  <a:pt x="179975" y="4448632"/>
                  <a:pt x="249753" y="4459446"/>
                </a:cubicBezTo>
                <a:cubicBezTo>
                  <a:pt x="313718" y="4470259"/>
                  <a:pt x="328254" y="4445028"/>
                  <a:pt x="313718" y="4365729"/>
                </a:cubicBezTo>
                <a:cubicBezTo>
                  <a:pt x="290458" y="4243177"/>
                  <a:pt x="325347" y="4181900"/>
                  <a:pt x="418386" y="4214341"/>
                </a:cubicBezTo>
                <a:cubicBezTo>
                  <a:pt x="505609" y="4246781"/>
                  <a:pt x="514332" y="4199922"/>
                  <a:pt x="491072" y="4131438"/>
                </a:cubicBezTo>
                <a:cubicBezTo>
                  <a:pt x="456183" y="4030512"/>
                  <a:pt x="493979" y="3951214"/>
                  <a:pt x="520147" y="3864706"/>
                </a:cubicBezTo>
                <a:cubicBezTo>
                  <a:pt x="560851" y="3734945"/>
                  <a:pt x="543407" y="3670064"/>
                  <a:pt x="459090" y="3572743"/>
                </a:cubicBezTo>
                <a:cubicBezTo>
                  <a:pt x="409664" y="3518676"/>
                  <a:pt x="360236" y="3471818"/>
                  <a:pt x="290458" y="3424959"/>
                </a:cubicBezTo>
                <a:cubicBezTo>
                  <a:pt x="450368" y="3399728"/>
                  <a:pt x="284643" y="3313221"/>
                  <a:pt x="339884" y="3259153"/>
                </a:cubicBezTo>
                <a:cubicBezTo>
                  <a:pt x="453275" y="3237527"/>
                  <a:pt x="543407" y="3410542"/>
                  <a:pt x="697501" y="3360078"/>
                </a:cubicBezTo>
                <a:cubicBezTo>
                  <a:pt x="511425" y="3212294"/>
                  <a:pt x="302087" y="3165436"/>
                  <a:pt x="165437" y="2967190"/>
                </a:cubicBezTo>
                <a:cubicBezTo>
                  <a:pt x="197419" y="2923937"/>
                  <a:pt x="229401" y="2967190"/>
                  <a:pt x="255568" y="2949167"/>
                </a:cubicBezTo>
                <a:cubicBezTo>
                  <a:pt x="255568" y="2938354"/>
                  <a:pt x="560851" y="3006840"/>
                  <a:pt x="578296" y="2725691"/>
                </a:cubicBezTo>
                <a:cubicBezTo>
                  <a:pt x="584111" y="2725691"/>
                  <a:pt x="589926" y="2725691"/>
                  <a:pt x="595740" y="2714876"/>
                </a:cubicBezTo>
                <a:cubicBezTo>
                  <a:pt x="627722" y="2675228"/>
                  <a:pt x="598648" y="2581510"/>
                  <a:pt x="650982" y="2574301"/>
                </a:cubicBezTo>
                <a:cubicBezTo>
                  <a:pt x="709132" y="2567092"/>
                  <a:pt x="764373" y="2534653"/>
                  <a:pt x="825429" y="2552674"/>
                </a:cubicBezTo>
                <a:cubicBezTo>
                  <a:pt x="871949" y="2567092"/>
                  <a:pt x="921375" y="2585115"/>
                  <a:pt x="970802" y="2585115"/>
                </a:cubicBezTo>
                <a:cubicBezTo>
                  <a:pt x="1023136" y="2585115"/>
                  <a:pt x="1095822" y="2707668"/>
                  <a:pt x="1127805" y="2545465"/>
                </a:cubicBezTo>
                <a:cubicBezTo>
                  <a:pt x="1127805" y="2538257"/>
                  <a:pt x="1217936" y="2556280"/>
                  <a:pt x="1267362" y="2563488"/>
                </a:cubicBezTo>
                <a:cubicBezTo>
                  <a:pt x="1308067" y="2570698"/>
                  <a:pt x="1357494" y="2603137"/>
                  <a:pt x="1386568" y="2538257"/>
                </a:cubicBezTo>
                <a:cubicBezTo>
                  <a:pt x="1401105" y="2498607"/>
                  <a:pt x="1331326" y="2426518"/>
                  <a:pt x="1270270" y="2419309"/>
                </a:cubicBezTo>
                <a:cubicBezTo>
                  <a:pt x="1215029" y="2412101"/>
                  <a:pt x="1159787" y="2404892"/>
                  <a:pt x="1107453" y="2419309"/>
                </a:cubicBezTo>
                <a:cubicBezTo>
                  <a:pt x="1043489" y="2437331"/>
                  <a:pt x="1008599" y="2408495"/>
                  <a:pt x="991154" y="2343615"/>
                </a:cubicBezTo>
                <a:cubicBezTo>
                  <a:pt x="970802" y="2275131"/>
                  <a:pt x="933005" y="2239085"/>
                  <a:pt x="880671" y="2206645"/>
                </a:cubicBezTo>
                <a:cubicBezTo>
                  <a:pt x="752743" y="2127346"/>
                  <a:pt x="630630" y="2033629"/>
                  <a:pt x="491072" y="1986771"/>
                </a:cubicBezTo>
                <a:cubicBezTo>
                  <a:pt x="464905" y="1979562"/>
                  <a:pt x="432923" y="1965145"/>
                  <a:pt x="421293" y="1903868"/>
                </a:cubicBezTo>
                <a:cubicBezTo>
                  <a:pt x="799262" y="1997584"/>
                  <a:pt x="1142342" y="2239085"/>
                  <a:pt x="1531941" y="2224667"/>
                </a:cubicBezTo>
                <a:cubicBezTo>
                  <a:pt x="1427272" y="2148974"/>
                  <a:pt x="1302252" y="2145369"/>
                  <a:pt x="1188861" y="2091301"/>
                </a:cubicBezTo>
                <a:cubicBezTo>
                  <a:pt x="1270270" y="2051652"/>
                  <a:pt x="1345864" y="2094906"/>
                  <a:pt x="1421458" y="2116532"/>
                </a:cubicBezTo>
                <a:cubicBezTo>
                  <a:pt x="1485422" y="2134554"/>
                  <a:pt x="1543571" y="2138160"/>
                  <a:pt x="1549386" y="2026420"/>
                </a:cubicBezTo>
                <a:cubicBezTo>
                  <a:pt x="1549386" y="2015607"/>
                  <a:pt x="1549386" y="2008398"/>
                  <a:pt x="1549386" y="1997584"/>
                </a:cubicBezTo>
                <a:cubicBezTo>
                  <a:pt x="1526126" y="1950727"/>
                  <a:pt x="1494144" y="1929099"/>
                  <a:pt x="1453440" y="1914682"/>
                </a:cubicBezTo>
                <a:cubicBezTo>
                  <a:pt x="1430180" y="1907473"/>
                  <a:pt x="1398198" y="1893056"/>
                  <a:pt x="1398198" y="1860614"/>
                </a:cubicBezTo>
                <a:cubicBezTo>
                  <a:pt x="1401105" y="1738063"/>
                  <a:pt x="1322604" y="1702018"/>
                  <a:pt x="1247011" y="1665972"/>
                </a:cubicBezTo>
                <a:cubicBezTo>
                  <a:pt x="1287715" y="1604696"/>
                  <a:pt x="1322604" y="1647950"/>
                  <a:pt x="1354586" y="1644345"/>
                </a:cubicBezTo>
                <a:cubicBezTo>
                  <a:pt x="1374939" y="1640741"/>
                  <a:pt x="1395290" y="1637138"/>
                  <a:pt x="1395290" y="1604696"/>
                </a:cubicBezTo>
                <a:cubicBezTo>
                  <a:pt x="1395290" y="1579465"/>
                  <a:pt x="1386568" y="1547025"/>
                  <a:pt x="1366216" y="1547025"/>
                </a:cubicBezTo>
                <a:cubicBezTo>
                  <a:pt x="1238288" y="1543420"/>
                  <a:pt x="1165601" y="1370405"/>
                  <a:pt x="1031858" y="1370405"/>
                </a:cubicBezTo>
                <a:cubicBezTo>
                  <a:pt x="950450" y="1370405"/>
                  <a:pt x="1072563" y="1273083"/>
                  <a:pt x="1005692" y="1233435"/>
                </a:cubicBezTo>
                <a:cubicBezTo>
                  <a:pt x="991154" y="1222621"/>
                  <a:pt x="1046396" y="1208203"/>
                  <a:pt x="1069655" y="1211808"/>
                </a:cubicBezTo>
                <a:cubicBezTo>
                  <a:pt x="1092915" y="1215412"/>
                  <a:pt x="1113268" y="1240644"/>
                  <a:pt x="1142342" y="1222621"/>
                </a:cubicBezTo>
                <a:cubicBezTo>
                  <a:pt x="1156879" y="1157741"/>
                  <a:pt x="1119082" y="1132510"/>
                  <a:pt x="1084193" y="1114487"/>
                </a:cubicBezTo>
                <a:cubicBezTo>
                  <a:pt x="1008599" y="1071234"/>
                  <a:pt x="933005" y="1020771"/>
                  <a:pt x="848689" y="1006353"/>
                </a:cubicBezTo>
                <a:cubicBezTo>
                  <a:pt x="819615" y="1002748"/>
                  <a:pt x="802169" y="984726"/>
                  <a:pt x="805077" y="948681"/>
                </a:cubicBezTo>
                <a:cubicBezTo>
                  <a:pt x="810892" y="901822"/>
                  <a:pt x="839967" y="916240"/>
                  <a:pt x="863226" y="919844"/>
                </a:cubicBezTo>
                <a:cubicBezTo>
                  <a:pt x="877764" y="923450"/>
                  <a:pt x="892301" y="934263"/>
                  <a:pt x="906838" y="909031"/>
                </a:cubicBezTo>
                <a:cubicBezTo>
                  <a:pt x="566666" y="653113"/>
                  <a:pt x="386404" y="667532"/>
                  <a:pt x="5527" y="458471"/>
                </a:cubicBezTo>
                <a:cubicBezTo>
                  <a:pt x="89843" y="418822"/>
                  <a:pt x="150900" y="447658"/>
                  <a:pt x="209049" y="454867"/>
                </a:cubicBezTo>
                <a:cubicBezTo>
                  <a:pt x="354422" y="472890"/>
                  <a:pt x="264290" y="505329"/>
                  <a:pt x="409664" y="526956"/>
                </a:cubicBezTo>
                <a:cubicBezTo>
                  <a:pt x="479443" y="537770"/>
                  <a:pt x="543407" y="573815"/>
                  <a:pt x="621908" y="516143"/>
                </a:cubicBezTo>
                <a:cubicBezTo>
                  <a:pt x="674242" y="476494"/>
                  <a:pt x="758558" y="519747"/>
                  <a:pt x="822522" y="552188"/>
                </a:cubicBezTo>
                <a:cubicBezTo>
                  <a:pt x="874856" y="581024"/>
                  <a:pt x="927190" y="588232"/>
                  <a:pt x="996969" y="552188"/>
                </a:cubicBezTo>
                <a:cubicBezTo>
                  <a:pt x="933005" y="530562"/>
                  <a:pt x="883579" y="512539"/>
                  <a:pt x="834151" y="498120"/>
                </a:cubicBezTo>
                <a:cubicBezTo>
                  <a:pt x="793447" y="487307"/>
                  <a:pt x="770187" y="462076"/>
                  <a:pt x="773095" y="408008"/>
                </a:cubicBezTo>
                <a:cubicBezTo>
                  <a:pt x="773095" y="379172"/>
                  <a:pt x="764373" y="339523"/>
                  <a:pt x="793447" y="325106"/>
                </a:cubicBezTo>
                <a:cubicBezTo>
                  <a:pt x="816707" y="310688"/>
                  <a:pt x="848689" y="325106"/>
                  <a:pt x="860319" y="350336"/>
                </a:cubicBezTo>
                <a:cubicBezTo>
                  <a:pt x="874856" y="397195"/>
                  <a:pt x="889393" y="440449"/>
                  <a:pt x="938820" y="444054"/>
                </a:cubicBezTo>
                <a:cubicBezTo>
                  <a:pt x="1005692" y="451262"/>
                  <a:pt x="967894" y="422426"/>
                  <a:pt x="956265" y="386381"/>
                </a:cubicBezTo>
                <a:cubicBezTo>
                  <a:pt x="944635" y="346733"/>
                  <a:pt x="979525" y="335919"/>
                  <a:pt x="1002784" y="343127"/>
                </a:cubicBezTo>
                <a:cubicBezTo>
                  <a:pt x="1090008" y="375569"/>
                  <a:pt x="1180139" y="317897"/>
                  <a:pt x="1270270" y="364755"/>
                </a:cubicBezTo>
                <a:cubicBezTo>
                  <a:pt x="1247011" y="249411"/>
                  <a:pt x="1197583" y="198949"/>
                  <a:pt x="1092915" y="180926"/>
                </a:cubicBezTo>
                <a:cubicBezTo>
                  <a:pt x="1055118" y="177322"/>
                  <a:pt x="1014414" y="184530"/>
                  <a:pt x="979525" y="152090"/>
                </a:cubicBezTo>
                <a:cubicBezTo>
                  <a:pt x="959172" y="134068"/>
                  <a:pt x="938820" y="112441"/>
                  <a:pt x="953358" y="76396"/>
                </a:cubicBezTo>
                <a:cubicBezTo>
                  <a:pt x="962080" y="51165"/>
                  <a:pt x="985339" y="51165"/>
                  <a:pt x="1005692" y="58373"/>
                </a:cubicBezTo>
                <a:cubicBezTo>
                  <a:pt x="1090008" y="98023"/>
                  <a:pt x="1180139" y="108837"/>
                  <a:pt x="1267362" y="123254"/>
                </a:cubicBezTo>
                <a:cubicBezTo>
                  <a:pt x="1281900" y="126859"/>
                  <a:pt x="1296437" y="134068"/>
                  <a:pt x="1310975" y="98023"/>
                </a:cubicBezTo>
                <a:cubicBezTo>
                  <a:pt x="1260095" y="81803"/>
                  <a:pt x="1209941" y="62879"/>
                  <a:pt x="1159787" y="43505"/>
                </a:cubicBezTo>
                <a:close/>
              </a:path>
            </a:pathLst>
          </a:custGeom>
        </p:spPr>
      </p:pic>
    </p:spTree>
    <p:custDataLst>
      <p:tags r:id="rId1"/>
    </p:custDataLst>
    <p:extLst>
      <p:ext uri="{BB962C8B-B14F-4D97-AF65-F5344CB8AC3E}">
        <p14:creationId xmlns:p14="http://schemas.microsoft.com/office/powerpoint/2010/main" val="6536298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66C2A9-0DDF-15D4-0FE0-3DB1E89BD388}"/>
              </a:ext>
            </a:extLst>
          </p:cNvPr>
          <p:cNvSpPr>
            <a:spLocks noGrp="1"/>
          </p:cNvSpPr>
          <p:nvPr>
            <p:ph type="title"/>
          </p:nvPr>
        </p:nvSpPr>
        <p:spPr>
          <a:xfrm>
            <a:off x="212460" y="185017"/>
            <a:ext cx="6635930" cy="1325563"/>
          </a:xfrm>
        </p:spPr>
        <p:txBody>
          <a:bodyPr>
            <a:noAutofit/>
          </a:bodyPr>
          <a:lstStyle/>
          <a:p>
            <a:r>
              <a:rPr lang="en-US" sz="2800" b="1" dirty="0"/>
              <a:t>Compact Office/State Improvement Considerations</a:t>
            </a:r>
          </a:p>
        </p:txBody>
      </p:sp>
      <p:sp>
        <p:nvSpPr>
          <p:cNvPr id="3" name="Content Placeholder 2">
            <a:extLst>
              <a:ext uri="{FF2B5EF4-FFF2-40B4-BE49-F238E27FC236}">
                <a16:creationId xmlns:a16="http://schemas.microsoft.com/office/drawing/2014/main" id="{1EEDC4E4-E9F9-B225-838E-A24F875C67BC}"/>
              </a:ext>
            </a:extLst>
          </p:cNvPr>
          <p:cNvSpPr>
            <a:spLocks noGrp="1"/>
          </p:cNvSpPr>
          <p:nvPr>
            <p:ph idx="1"/>
          </p:nvPr>
        </p:nvSpPr>
        <p:spPr>
          <a:xfrm>
            <a:off x="96620" y="1510580"/>
            <a:ext cx="6867609" cy="3392346"/>
          </a:xfrm>
        </p:spPr>
        <p:txBody>
          <a:bodyPr anchor="t">
            <a:noAutofit/>
          </a:bodyPr>
          <a:lstStyle/>
          <a:p>
            <a:r>
              <a:rPr lang="en-US" sz="2400" dirty="0"/>
              <a:t>Improve Communication</a:t>
            </a:r>
          </a:p>
          <a:p>
            <a:pPr lvl="1"/>
            <a:r>
              <a:rPr lang="en-US" dirty="0"/>
              <a:t>Improve quality &amp; quantity w/ both Internal &amp; External Agencies</a:t>
            </a:r>
          </a:p>
          <a:p>
            <a:r>
              <a:rPr lang="en-US" sz="2400" dirty="0"/>
              <a:t>Enhance stakeholder involvement</a:t>
            </a:r>
          </a:p>
          <a:p>
            <a:pPr lvl="1"/>
            <a:r>
              <a:rPr lang="en-US" dirty="0"/>
              <a:t>Courts/Release agencies</a:t>
            </a:r>
          </a:p>
          <a:p>
            <a:pPr lvl="1"/>
            <a:r>
              <a:rPr lang="en-US" dirty="0"/>
              <a:t>Supervising agencies</a:t>
            </a:r>
          </a:p>
          <a:p>
            <a:pPr lvl="1"/>
            <a:r>
              <a:rPr lang="en-US" dirty="0"/>
              <a:t>Victims</a:t>
            </a:r>
          </a:p>
          <a:p>
            <a:pPr lvl="1"/>
            <a:r>
              <a:rPr lang="en-US" dirty="0"/>
              <a:t>Extradition teams/jails</a:t>
            </a:r>
          </a:p>
          <a:p>
            <a:r>
              <a:rPr lang="en-US" sz="2400" dirty="0"/>
              <a:t>Highlight Core Correctional Practices in ISC Training</a:t>
            </a:r>
          </a:p>
          <a:p>
            <a:pPr lvl="1"/>
            <a:r>
              <a:rPr lang="en-US" dirty="0"/>
              <a:t>Effective reinforcement,</a:t>
            </a:r>
          </a:p>
          <a:p>
            <a:pPr lvl="1"/>
            <a:r>
              <a:rPr lang="en-US" dirty="0"/>
              <a:t>Effective disapproval, and</a:t>
            </a:r>
          </a:p>
          <a:p>
            <a:pPr lvl="1"/>
            <a:r>
              <a:rPr lang="en-US" dirty="0"/>
              <a:t>Effective use of authority</a:t>
            </a:r>
          </a:p>
        </p:txBody>
      </p:sp>
      <p:sp>
        <p:nvSpPr>
          <p:cNvPr id="10" name="Freeform: Shape 9">
            <a:extLst>
              <a:ext uri="{FF2B5EF4-FFF2-40B4-BE49-F238E27FC236}">
                <a16:creationId xmlns:a16="http://schemas.microsoft.com/office/drawing/2014/main" id="{CF62D2A7-8207-488C-9F46-316BA81A16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6582780" y="-2008"/>
            <a:ext cx="5609220" cy="5840278"/>
          </a:xfrm>
          <a:custGeom>
            <a:avLst/>
            <a:gdLst>
              <a:gd name="connsiteX0" fmla="*/ 0 w 5609220"/>
              <a:gd name="connsiteY0" fmla="*/ 0 h 5840278"/>
              <a:gd name="connsiteX1" fmla="*/ 4637091 w 5609220"/>
              <a:gd name="connsiteY1" fmla="*/ 0 h 5840278"/>
              <a:gd name="connsiteX2" fmla="*/ 4822569 w 5609220"/>
              <a:gd name="connsiteY2" fmla="*/ 204077 h 5840278"/>
              <a:gd name="connsiteX3" fmla="*/ 5609220 w 5609220"/>
              <a:gd name="connsiteY3" fmla="*/ 2395363 h 5840278"/>
              <a:gd name="connsiteX4" fmla="*/ 2164305 w 5609220"/>
              <a:gd name="connsiteY4" fmla="*/ 5840278 h 5840278"/>
              <a:gd name="connsiteX5" fmla="*/ 238220 w 5609220"/>
              <a:gd name="connsiteY5" fmla="*/ 5251941 h 5840278"/>
              <a:gd name="connsiteX6" fmla="*/ 0 w 5609220"/>
              <a:gd name="connsiteY6" fmla="*/ 5073803 h 5840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609220" h="5840278">
                <a:moveTo>
                  <a:pt x="0" y="0"/>
                </a:moveTo>
                <a:lnTo>
                  <a:pt x="4637091" y="0"/>
                </a:lnTo>
                <a:lnTo>
                  <a:pt x="4822569" y="204077"/>
                </a:lnTo>
                <a:cubicBezTo>
                  <a:pt x="5314007" y="799562"/>
                  <a:pt x="5609220" y="1562987"/>
                  <a:pt x="5609220" y="2395363"/>
                </a:cubicBezTo>
                <a:cubicBezTo>
                  <a:pt x="5609220" y="4297937"/>
                  <a:pt x="4066879" y="5840278"/>
                  <a:pt x="2164305" y="5840278"/>
                </a:cubicBezTo>
                <a:cubicBezTo>
                  <a:pt x="1450840" y="5840278"/>
                  <a:pt x="788032" y="5623387"/>
                  <a:pt x="238220" y="5251941"/>
                </a:cubicBezTo>
                <a:lnTo>
                  <a:pt x="0" y="5073803"/>
                </a:lnTo>
                <a:close/>
              </a:path>
            </a:pathLst>
          </a:cu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E9E07CD-1496-8233-9A59-FE1B12362598}"/>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4255" r="1438" b="1"/>
          <a:stretch/>
        </p:blipFill>
        <p:spPr>
          <a:xfrm>
            <a:off x="6750141" y="-2"/>
            <a:ext cx="5441859" cy="5654940"/>
          </a:xfrm>
          <a:custGeom>
            <a:avLst/>
            <a:gdLst/>
            <a:ahLst/>
            <a:cxnLst/>
            <a:rect l="l" t="t" r="r" b="b"/>
            <a:pathLst>
              <a:path w="5441859" h="5654940">
                <a:moveTo>
                  <a:pt x="1041368" y="0"/>
                </a:moveTo>
                <a:lnTo>
                  <a:pt x="5441859" y="0"/>
                </a:lnTo>
                <a:lnTo>
                  <a:pt x="5441859" y="4820612"/>
                </a:lnTo>
                <a:lnTo>
                  <a:pt x="5285166" y="4957981"/>
                </a:lnTo>
                <a:cubicBezTo>
                  <a:pt x="4729628" y="5394557"/>
                  <a:pt x="4029081" y="5654940"/>
                  <a:pt x="3267719" y="5654940"/>
                </a:cubicBezTo>
                <a:cubicBezTo>
                  <a:pt x="1463008" y="5654940"/>
                  <a:pt x="0" y="4191932"/>
                  <a:pt x="0" y="2387221"/>
                </a:cubicBezTo>
                <a:cubicBezTo>
                  <a:pt x="0" y="1484866"/>
                  <a:pt x="365752" y="667936"/>
                  <a:pt x="957093" y="76595"/>
                </a:cubicBezTo>
                <a:close/>
              </a:path>
            </a:pathLst>
          </a:custGeom>
        </p:spPr>
      </p:pic>
    </p:spTree>
    <p:custDataLst>
      <p:tags r:id="rId1"/>
    </p:custDataLst>
    <p:extLst>
      <p:ext uri="{BB962C8B-B14F-4D97-AF65-F5344CB8AC3E}">
        <p14:creationId xmlns:p14="http://schemas.microsoft.com/office/powerpoint/2010/main" val="2774513523"/>
      </p:ext>
    </p:extLst>
  </p:cSld>
  <p:clrMapOvr>
    <a:overrideClrMapping bg1="dk1" tx1="lt1" bg2="dk2" tx2="lt2" accent1="accent1" accent2="accent2" accent3="accent3" accent4="accent4" accent5="accent5" accent6="accent6" hlink="hlink" folHlink="folHlink"/>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9B76D444-2756-434F-AE61-96D69830C1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EC5B4B7-4651-BF95-4685-1609CC10958E}"/>
              </a:ext>
            </a:extLst>
          </p:cNvPr>
          <p:cNvSpPr>
            <a:spLocks noGrp="1"/>
          </p:cNvSpPr>
          <p:nvPr>
            <p:ph type="title"/>
          </p:nvPr>
        </p:nvSpPr>
        <p:spPr>
          <a:xfrm>
            <a:off x="841248" y="528610"/>
            <a:ext cx="4887685" cy="1777419"/>
          </a:xfrm>
        </p:spPr>
        <p:txBody>
          <a:bodyPr anchor="b">
            <a:normAutofit/>
          </a:bodyPr>
          <a:lstStyle/>
          <a:p>
            <a:r>
              <a:rPr lang="en-US" sz="4000" b="1" dirty="0"/>
              <a:t>Field Improvement Considerations</a:t>
            </a:r>
          </a:p>
        </p:txBody>
      </p:sp>
      <p:sp>
        <p:nvSpPr>
          <p:cNvPr id="3" name="Content Placeholder 2">
            <a:extLst>
              <a:ext uri="{FF2B5EF4-FFF2-40B4-BE49-F238E27FC236}">
                <a16:creationId xmlns:a16="http://schemas.microsoft.com/office/drawing/2014/main" id="{613B5BDD-3552-C227-7355-FE8E4F572E39}"/>
              </a:ext>
            </a:extLst>
          </p:cNvPr>
          <p:cNvSpPr>
            <a:spLocks noGrp="1"/>
          </p:cNvSpPr>
          <p:nvPr>
            <p:ph idx="1"/>
          </p:nvPr>
        </p:nvSpPr>
        <p:spPr>
          <a:xfrm>
            <a:off x="339648" y="2412273"/>
            <a:ext cx="5898945" cy="4023361"/>
          </a:xfrm>
        </p:spPr>
        <p:txBody>
          <a:bodyPr anchor="t">
            <a:normAutofit/>
          </a:bodyPr>
          <a:lstStyle/>
          <a:p>
            <a:r>
              <a:rPr lang="en-US" sz="2400" dirty="0"/>
              <a:t>Enhance communication &amp; correspondence </a:t>
            </a:r>
          </a:p>
          <a:p>
            <a:pPr lvl="1"/>
            <a:r>
              <a:rPr lang="en-US" dirty="0"/>
              <a:t>When using ICOTS</a:t>
            </a:r>
          </a:p>
          <a:p>
            <a:pPr lvl="1"/>
            <a:r>
              <a:rPr lang="en-US" dirty="0"/>
              <a:t>With stakeholders involved in compact cases</a:t>
            </a:r>
          </a:p>
          <a:p>
            <a:pPr lvl="1"/>
            <a:r>
              <a:rPr lang="en-US" dirty="0"/>
              <a:t>With transferees and sponsors, particularly during the transfer process</a:t>
            </a:r>
          </a:p>
          <a:p>
            <a:r>
              <a:rPr lang="en-US" sz="2400" dirty="0"/>
              <a:t>Improve documentation</a:t>
            </a:r>
          </a:p>
          <a:p>
            <a:r>
              <a:rPr lang="en-US" sz="2400" dirty="0"/>
              <a:t>Learn how transferee’s needs are identified</a:t>
            </a:r>
          </a:p>
          <a:p>
            <a:r>
              <a:rPr lang="en-US" sz="2400" dirty="0"/>
              <a:t>Promote supervision success</a:t>
            </a:r>
          </a:p>
          <a:p>
            <a:endParaRPr lang="en-US" sz="1900" dirty="0"/>
          </a:p>
          <a:p>
            <a:endParaRPr lang="en-US" sz="1900" dirty="0"/>
          </a:p>
        </p:txBody>
      </p:sp>
      <p:cxnSp>
        <p:nvCxnSpPr>
          <p:cNvPr id="14" name="Straight Connector 11">
            <a:extLst>
              <a:ext uri="{FF2B5EF4-FFF2-40B4-BE49-F238E27FC236}">
                <a16:creationId xmlns:a16="http://schemas.microsoft.com/office/drawing/2014/main" id="{CF8F36E2-BBE5-43FE-822F-AD8CAE08C07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38597" y="1417320"/>
            <a:ext cx="0" cy="402336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pic>
        <p:nvPicPr>
          <p:cNvPr id="5" name="Picture 4" descr="A picture containing text, mat&#10;&#10;Description automatically generated">
            <a:extLst>
              <a:ext uri="{FF2B5EF4-FFF2-40B4-BE49-F238E27FC236}">
                <a16:creationId xmlns:a16="http://schemas.microsoft.com/office/drawing/2014/main" id="{73719AE7-C32A-9D90-B7C3-D9B4960C2A9C}"/>
              </a:ext>
            </a:extLst>
          </p:cNvPr>
          <p:cNvPicPr>
            <a:picLocks noChangeAspect="1"/>
          </p:cNvPicPr>
          <p:nvPr/>
        </p:nvPicPr>
        <p:blipFill rotWithShape="1">
          <a:blip r:embed="rId4">
            <a:extLst>
              <a:ext uri="{28A0092B-C50C-407E-A947-70E740481C1C}">
                <a14:useLocalDpi xmlns:a14="http://schemas.microsoft.com/office/drawing/2010/main" val="0"/>
              </a:ext>
              <a:ext uri="{837473B0-CC2E-450A-ABE3-18F120FF3D39}">
                <a1611:picAttrSrcUrl xmlns:a1611="http://schemas.microsoft.com/office/drawing/2016/11/main" r:id="rId5"/>
              </a:ext>
            </a:extLst>
          </a:blip>
          <a:srcRect l="10279" r="30070" b="-1"/>
          <a:stretch/>
        </p:blipFill>
        <p:spPr>
          <a:xfrm>
            <a:off x="6749145" y="573678"/>
            <a:ext cx="5103206" cy="5710645"/>
          </a:xfrm>
          <a:prstGeom prst="rect">
            <a:avLst/>
          </a:prstGeom>
        </p:spPr>
      </p:pic>
    </p:spTree>
    <p:custDataLst>
      <p:tags r:id="rId1"/>
    </p:custDataLst>
    <p:extLst>
      <p:ext uri="{BB962C8B-B14F-4D97-AF65-F5344CB8AC3E}">
        <p14:creationId xmlns:p14="http://schemas.microsoft.com/office/powerpoint/2010/main" val="822983025"/>
      </p:ext>
    </p:extLst>
  </p:cSld>
  <p:clrMapOvr>
    <a:overrideClrMapping bg1="dk1" tx1="lt1" bg2="dk2" tx2="lt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36" name="Rectangle 1035">
            <a:extLst>
              <a:ext uri="{FF2B5EF4-FFF2-40B4-BE49-F238E27FC236}">
                <a16:creationId xmlns:a16="http://schemas.microsoft.com/office/drawing/2014/main" id="{EB270761-CC40-4F3F-A916-7E3BC39893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586BFC1-9079-2472-CB49-21BFE24331CF}"/>
              </a:ext>
            </a:extLst>
          </p:cNvPr>
          <p:cNvSpPr>
            <a:spLocks noGrp="1"/>
          </p:cNvSpPr>
          <p:nvPr>
            <p:ph type="title"/>
          </p:nvPr>
        </p:nvSpPr>
        <p:spPr>
          <a:xfrm>
            <a:off x="1366160" y="4376508"/>
            <a:ext cx="9623404" cy="1257202"/>
          </a:xfrm>
        </p:spPr>
        <p:txBody>
          <a:bodyPr vert="horz" lIns="91440" tIns="45720" rIns="91440" bIns="45720" rtlCol="0" anchor="b">
            <a:normAutofit/>
          </a:bodyPr>
          <a:lstStyle/>
          <a:p>
            <a:r>
              <a:rPr lang="en-US" sz="5100"/>
              <a:t>New Navigating the Compact Tool</a:t>
            </a:r>
          </a:p>
        </p:txBody>
      </p:sp>
      <p:sp>
        <p:nvSpPr>
          <p:cNvPr id="1038" name="Rectangle 1037">
            <a:extLst>
              <a:ext uri="{FF2B5EF4-FFF2-40B4-BE49-F238E27FC236}">
                <a16:creationId xmlns:a16="http://schemas.microsoft.com/office/drawing/2014/main" id="{EF5FE77B-EA4C-4573-8509-E577DCA8AF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891540"/>
            <a:ext cx="722376" cy="5071110"/>
          </a:xfrm>
          <a:prstGeom prst="rect">
            <a:avLst/>
          </a:prstGeom>
          <a:solidFill>
            <a:srgbClr val="4C52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descr="Graphical user interface, website&#10;&#10;Description automatically generated">
            <a:extLst>
              <a:ext uri="{FF2B5EF4-FFF2-40B4-BE49-F238E27FC236}">
                <a16:creationId xmlns:a16="http://schemas.microsoft.com/office/drawing/2014/main" id="{9FECB810-D28D-90F9-DDF9-F3913CE1B77E}"/>
              </a:ext>
            </a:extLst>
          </p:cNvPr>
          <p:cNvPicPr>
            <a:picLocks noChangeAspect="1"/>
          </p:cNvPicPr>
          <p:nvPr/>
        </p:nvPicPr>
        <p:blipFill>
          <a:blip r:embed="rId4"/>
          <a:stretch>
            <a:fillRect/>
          </a:stretch>
        </p:blipFill>
        <p:spPr>
          <a:xfrm>
            <a:off x="1772830" y="891540"/>
            <a:ext cx="3935575" cy="3217333"/>
          </a:xfrm>
          <a:prstGeom prst="rect">
            <a:avLst/>
          </a:prstGeom>
          <a:effectLst>
            <a:outerShdw blurRad="406400" dist="317500" dir="5400000" sx="89000" sy="89000" rotWithShape="0">
              <a:prstClr val="black">
                <a:alpha val="15000"/>
              </a:prstClr>
            </a:outerShdw>
          </a:effectLst>
          <a:scene3d>
            <a:camera prst="orthographicFront"/>
            <a:lightRig rig="contrasting" dir="t">
              <a:rot lat="0" lon="0" rev="4200000"/>
            </a:lightRig>
          </a:scene3d>
        </p:spPr>
      </p:pic>
      <p:pic>
        <p:nvPicPr>
          <p:cNvPr id="1026" name="Picture 2" descr="Graphical user interface, application&#10;&#10;Description automatically generated">
            <a:extLst>
              <a:ext uri="{FF2B5EF4-FFF2-40B4-BE49-F238E27FC236}">
                <a16:creationId xmlns:a16="http://schemas.microsoft.com/office/drawing/2014/main" id="{CDE47714-09A3-DCD9-5BF4-971787BD72E8}"/>
              </a:ext>
            </a:extLst>
          </p:cNvPr>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6475054" y="992267"/>
            <a:ext cx="4825407" cy="3015878"/>
          </a:xfrm>
          <a:prstGeom prst="rect">
            <a:avLst/>
          </a:prstGeom>
          <a:effectLst>
            <a:outerShdw blurRad="406400" dist="317500" dir="5400000" sx="89000" sy="89000" rotWithShape="0">
              <a:prstClr val="black">
                <a:alpha val="15000"/>
              </a:prstClr>
            </a:outerShdw>
          </a:effectLst>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3C0A63D-7371-46EC-FF5A-B2C55089FA1B}"/>
              </a:ext>
            </a:extLst>
          </p:cNvPr>
          <p:cNvSpPr txBox="1"/>
          <p:nvPr/>
        </p:nvSpPr>
        <p:spPr>
          <a:xfrm>
            <a:off x="2368731" y="5730240"/>
            <a:ext cx="7977052" cy="369332"/>
          </a:xfrm>
          <a:prstGeom prst="rect">
            <a:avLst/>
          </a:prstGeom>
          <a:noFill/>
        </p:spPr>
        <p:txBody>
          <a:bodyPr wrap="square" rtlCol="0">
            <a:spAutoFit/>
          </a:bodyPr>
          <a:lstStyle/>
          <a:p>
            <a:r>
              <a:rPr lang="en-US" dirty="0"/>
              <a:t>https://www.interstatecompact.org/resources/transferring-your-supervision</a:t>
            </a:r>
          </a:p>
        </p:txBody>
      </p:sp>
    </p:spTree>
    <p:custDataLst>
      <p:tags r:id="rId1"/>
    </p:custDataLst>
    <p:extLst>
      <p:ext uri="{BB962C8B-B14F-4D97-AF65-F5344CB8AC3E}">
        <p14:creationId xmlns:p14="http://schemas.microsoft.com/office/powerpoint/2010/main" val="775823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2032922"/>
            <a:ext cx="4760685" cy="2736398"/>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09575" y="2760900"/>
            <a:ext cx="3751796" cy="1336200"/>
          </a:xfrm>
        </p:spPr>
        <p:txBody>
          <a:bodyPr wrap="square" lIns="0" tIns="0" rIns="0" bIns="0" anchor="ctr">
            <a:spAutoFit/>
          </a:bodyPr>
          <a:lstStyle/>
          <a:p>
            <a:r>
              <a:rPr lang="en-US" sz="4800" dirty="0">
                <a:solidFill>
                  <a:schemeClr val="bg1"/>
                </a:solidFill>
              </a:rPr>
              <a:t>Presentation Objectives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3" name="Content Placeholder 2">
            <a:extLst>
              <a:ext uri="{FF2B5EF4-FFF2-40B4-BE49-F238E27FC236}">
                <a16:creationId xmlns:a16="http://schemas.microsoft.com/office/drawing/2014/main" id="{38EAB450-4F3F-492D-9E02-777E3AE49528}"/>
              </a:ext>
            </a:extLst>
          </p:cNvPr>
          <p:cNvSpPr txBox="1">
            <a:spLocks/>
          </p:cNvSpPr>
          <p:nvPr/>
        </p:nvSpPr>
        <p:spPr>
          <a:xfrm>
            <a:off x="5082988" y="1423917"/>
            <a:ext cx="6490863" cy="4601260"/>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ClrTx/>
              <a:buNone/>
              <a:defRPr sz="2000" b="0" i="0" u="none" strike="noStrike" kern="1200" spc="0" baseline="0">
                <a:solidFill>
                  <a:srgbClr val="102747"/>
                </a:solidFill>
                <a:latin typeface="+mn-lt"/>
                <a:ea typeface="+mn-ea"/>
                <a:cs typeface="+mn-cs"/>
              </a:defRPr>
            </a:pPr>
            <a:r>
              <a:rPr lang="en-US" sz="4000" dirty="0">
                <a:solidFill>
                  <a:srgbClr val="102747"/>
                </a:solidFill>
              </a:rPr>
              <a:t>Today you will learn about:</a:t>
            </a:r>
          </a:p>
          <a:p>
            <a:pPr>
              <a:lnSpc>
                <a:spcPct val="100000"/>
              </a:lnSpc>
              <a:spcBef>
                <a:spcPts val="0"/>
              </a:spcBef>
              <a:spcAft>
                <a:spcPts val="600"/>
              </a:spcAft>
            </a:pPr>
            <a:endParaRPr lang="en-US" dirty="0"/>
          </a:p>
          <a:p>
            <a:pPr>
              <a:lnSpc>
                <a:spcPct val="100000"/>
              </a:lnSpc>
              <a:spcBef>
                <a:spcPts val="0"/>
              </a:spcBef>
              <a:spcAft>
                <a:spcPts val="600"/>
              </a:spcAft>
            </a:pPr>
            <a:r>
              <a:rPr lang="en-US" dirty="0"/>
              <a:t>Overview of the Compact Process</a:t>
            </a:r>
          </a:p>
          <a:p>
            <a:pPr>
              <a:lnSpc>
                <a:spcPct val="100000"/>
              </a:lnSpc>
              <a:spcBef>
                <a:spcPts val="0"/>
              </a:spcBef>
              <a:spcAft>
                <a:spcPts val="600"/>
              </a:spcAft>
            </a:pPr>
            <a:r>
              <a:rPr lang="en-US" dirty="0"/>
              <a:t>New ICAOS Documentary:  The Road Home</a:t>
            </a:r>
          </a:p>
          <a:p>
            <a:pPr>
              <a:lnSpc>
                <a:spcPct val="100000"/>
              </a:lnSpc>
              <a:spcBef>
                <a:spcPts val="0"/>
              </a:spcBef>
              <a:spcAft>
                <a:spcPts val="600"/>
              </a:spcAft>
            </a:pPr>
            <a:r>
              <a:rPr lang="en-US" dirty="0"/>
              <a:t>UCCI Study of ICAOS</a:t>
            </a:r>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a:p>
            <a:pPr>
              <a:lnSpc>
                <a:spcPct val="100000"/>
              </a:lnSpc>
              <a:spcBef>
                <a:spcPts val="0"/>
              </a:spcBef>
              <a:spcAft>
                <a:spcPts val="600"/>
              </a:spcAft>
            </a:pPr>
            <a:endParaRPr lang="en-US" dirty="0"/>
          </a:p>
        </p:txBody>
      </p:sp>
    </p:spTree>
    <p:custDataLst>
      <p:tags r:id="rId1"/>
    </p:custDataLst>
    <p:extLst>
      <p:ext uri="{BB962C8B-B14F-4D97-AF65-F5344CB8AC3E}">
        <p14:creationId xmlns:p14="http://schemas.microsoft.com/office/powerpoint/2010/main" val="3364232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20</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F6849099-8F0E-4CD4-B9A5-1D896C61F5E3}"/>
              </a:ext>
            </a:extLst>
          </p:cNvPr>
          <p:cNvSpPr/>
          <p:nvPr/>
        </p:nvSpPr>
        <p:spPr>
          <a:xfrm>
            <a:off x="-28198" y="0"/>
            <a:ext cx="5445014" cy="6858000"/>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EEAF8F-1E2D-4FE7-8318-15A4E85566C0}"/>
              </a:ext>
            </a:extLst>
          </p:cNvPr>
          <p:cNvSpPr txBox="1"/>
          <p:nvPr/>
        </p:nvSpPr>
        <p:spPr>
          <a:xfrm>
            <a:off x="5813569" y="345313"/>
            <a:ext cx="4711969" cy="418769"/>
          </a:xfrm>
          <a:prstGeom prst="rect">
            <a:avLst/>
          </a:prstGeom>
          <a:noFill/>
        </p:spPr>
        <p:txBody>
          <a:bodyPr wrap="square" lIns="0" tIns="0" rIns="0" bIns="0" rtlCol="0" anchor="ctr">
            <a:spAutoFit/>
          </a:bodyPr>
          <a:lstStyle/>
          <a:p>
            <a:pPr>
              <a:lnSpc>
                <a:spcPct val="120000"/>
              </a:lnSpc>
            </a:pPr>
            <a:r>
              <a:rPr lang="en-US" sz="2400" dirty="0"/>
              <a:t>Contact the ICAOS National Office</a:t>
            </a:r>
          </a:p>
        </p:txBody>
      </p:sp>
      <p:cxnSp>
        <p:nvCxnSpPr>
          <p:cNvPr id="16" name="Straight Connector 15">
            <a:extLst>
              <a:ext uri="{FF2B5EF4-FFF2-40B4-BE49-F238E27FC236}">
                <a16:creationId xmlns:a16="http://schemas.microsoft.com/office/drawing/2014/main" id="{65CDFCF1-56C9-45F3-86AF-9BF6D1815339}"/>
              </a:ext>
            </a:extLst>
          </p:cNvPr>
          <p:cNvCxnSpPr>
            <a:cxnSpLocks/>
          </p:cNvCxnSpPr>
          <p:nvPr/>
        </p:nvCxnSpPr>
        <p:spPr>
          <a:xfrm>
            <a:off x="7046149" y="1129893"/>
            <a:ext cx="3751796"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34" name="Group 33">
            <a:extLst>
              <a:ext uri="{FF2B5EF4-FFF2-40B4-BE49-F238E27FC236}">
                <a16:creationId xmlns:a16="http://schemas.microsoft.com/office/drawing/2014/main" id="{8E0CAF28-BA37-478B-BAE9-899D5A8D10E2}"/>
              </a:ext>
            </a:extLst>
          </p:cNvPr>
          <p:cNvGrpSpPr/>
          <p:nvPr/>
        </p:nvGrpSpPr>
        <p:grpSpPr>
          <a:xfrm>
            <a:off x="5912348" y="1124522"/>
            <a:ext cx="934605" cy="934605"/>
            <a:chOff x="5813571" y="798286"/>
            <a:chExt cx="1078596" cy="1078596"/>
          </a:xfrm>
        </p:grpSpPr>
        <p:sp>
          <p:nvSpPr>
            <p:cNvPr id="17" name="Oval 16">
              <a:extLst>
                <a:ext uri="{FF2B5EF4-FFF2-40B4-BE49-F238E27FC236}">
                  <a16:creationId xmlns:a16="http://schemas.microsoft.com/office/drawing/2014/main" id="{3C8FAA56-C568-4C9B-B925-E0E193816AF7}"/>
                </a:ext>
              </a:extLst>
            </p:cNvPr>
            <p:cNvSpPr/>
            <p:nvPr/>
          </p:nvSpPr>
          <p:spPr>
            <a:xfrm>
              <a:off x="5813571" y="798286"/>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1" name="Oval 20">
              <a:extLst>
                <a:ext uri="{FF2B5EF4-FFF2-40B4-BE49-F238E27FC236}">
                  <a16:creationId xmlns:a16="http://schemas.microsoft.com/office/drawing/2014/main" id="{60BED466-3678-4C30-82D2-7CCE9021A00A}"/>
                </a:ext>
              </a:extLst>
            </p:cNvPr>
            <p:cNvSpPr/>
            <p:nvPr/>
          </p:nvSpPr>
          <p:spPr>
            <a:xfrm>
              <a:off x="5927567" y="912282"/>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5" name="Group 24">
              <a:extLst>
                <a:ext uri="{FF2B5EF4-FFF2-40B4-BE49-F238E27FC236}">
                  <a16:creationId xmlns:a16="http://schemas.microsoft.com/office/drawing/2014/main" id="{20C6F42E-BEC2-4D86-A534-EF9DF6DF088A}"/>
                </a:ext>
              </a:extLst>
            </p:cNvPr>
            <p:cNvGrpSpPr/>
            <p:nvPr/>
          </p:nvGrpSpPr>
          <p:grpSpPr>
            <a:xfrm>
              <a:off x="6187769" y="1224872"/>
              <a:ext cx="330200" cy="225425"/>
              <a:chOff x="4127500" y="3670301"/>
              <a:chExt cx="330200" cy="225425"/>
            </a:xfrm>
            <a:solidFill>
              <a:schemeClr val="bg1"/>
            </a:solidFill>
          </p:grpSpPr>
          <p:sp>
            <p:nvSpPr>
              <p:cNvPr id="26" name="Freeform 26">
                <a:extLst>
                  <a:ext uri="{FF2B5EF4-FFF2-40B4-BE49-F238E27FC236}">
                    <a16:creationId xmlns:a16="http://schemas.microsoft.com/office/drawing/2014/main" id="{2BE6E0A7-6E24-46AF-B127-7E312D2B75F2}"/>
                  </a:ext>
                </a:extLst>
              </p:cNvPr>
              <p:cNvSpPr>
                <a:spLocks/>
              </p:cNvSpPr>
              <p:nvPr/>
            </p:nvSpPr>
            <p:spPr bwMode="auto">
              <a:xfrm>
                <a:off x="4127500" y="3684588"/>
                <a:ext cx="330200" cy="211138"/>
              </a:xfrm>
              <a:custGeom>
                <a:avLst/>
                <a:gdLst>
                  <a:gd name="T0" fmla="*/ 87 w 88"/>
                  <a:gd name="T1" fmla="*/ 0 h 56"/>
                  <a:gd name="T2" fmla="*/ 45 w 88"/>
                  <a:gd name="T3" fmla="*/ 34 h 56"/>
                  <a:gd name="T4" fmla="*/ 44 w 88"/>
                  <a:gd name="T5" fmla="*/ 34 h 56"/>
                  <a:gd name="T6" fmla="*/ 43 w 88"/>
                  <a:gd name="T7" fmla="*/ 34 h 56"/>
                  <a:gd name="T8" fmla="*/ 1 w 88"/>
                  <a:gd name="T9" fmla="*/ 0 h 56"/>
                  <a:gd name="T10" fmla="*/ 0 w 88"/>
                  <a:gd name="T11" fmla="*/ 4 h 56"/>
                  <a:gd name="T12" fmla="*/ 0 w 88"/>
                  <a:gd name="T13" fmla="*/ 48 h 56"/>
                  <a:gd name="T14" fmla="*/ 8 w 88"/>
                  <a:gd name="T15" fmla="*/ 56 h 56"/>
                  <a:gd name="T16" fmla="*/ 80 w 88"/>
                  <a:gd name="T17" fmla="*/ 56 h 56"/>
                  <a:gd name="T18" fmla="*/ 88 w 88"/>
                  <a:gd name="T19" fmla="*/ 48 h 56"/>
                  <a:gd name="T20" fmla="*/ 88 w 88"/>
                  <a:gd name="T21" fmla="*/ 4 h 56"/>
                  <a:gd name="T22" fmla="*/ 87 w 88"/>
                  <a:gd name="T23" fmla="*/ 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8" h="56">
                    <a:moveTo>
                      <a:pt x="87" y="0"/>
                    </a:moveTo>
                    <a:cubicBezTo>
                      <a:pt x="45" y="34"/>
                      <a:pt x="45" y="34"/>
                      <a:pt x="45" y="34"/>
                    </a:cubicBezTo>
                    <a:cubicBezTo>
                      <a:pt x="45" y="34"/>
                      <a:pt x="44" y="34"/>
                      <a:pt x="44" y="34"/>
                    </a:cubicBezTo>
                    <a:cubicBezTo>
                      <a:pt x="44" y="34"/>
                      <a:pt x="43" y="34"/>
                      <a:pt x="43" y="34"/>
                    </a:cubicBezTo>
                    <a:cubicBezTo>
                      <a:pt x="1" y="0"/>
                      <a:pt x="1" y="0"/>
                      <a:pt x="1" y="0"/>
                    </a:cubicBezTo>
                    <a:cubicBezTo>
                      <a:pt x="0" y="1"/>
                      <a:pt x="0" y="2"/>
                      <a:pt x="0" y="4"/>
                    </a:cubicBezTo>
                    <a:cubicBezTo>
                      <a:pt x="0" y="48"/>
                      <a:pt x="0" y="48"/>
                      <a:pt x="0" y="48"/>
                    </a:cubicBezTo>
                    <a:cubicBezTo>
                      <a:pt x="0" y="52"/>
                      <a:pt x="4" y="56"/>
                      <a:pt x="8" y="56"/>
                    </a:cubicBezTo>
                    <a:cubicBezTo>
                      <a:pt x="80" y="56"/>
                      <a:pt x="80" y="56"/>
                      <a:pt x="80" y="56"/>
                    </a:cubicBezTo>
                    <a:cubicBezTo>
                      <a:pt x="84" y="56"/>
                      <a:pt x="88" y="52"/>
                      <a:pt x="88" y="48"/>
                    </a:cubicBezTo>
                    <a:cubicBezTo>
                      <a:pt x="88" y="4"/>
                      <a:pt x="88" y="4"/>
                      <a:pt x="88" y="4"/>
                    </a:cubicBezTo>
                    <a:cubicBezTo>
                      <a:pt x="88" y="2"/>
                      <a:pt x="88" y="1"/>
                      <a:pt x="8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27" name="Freeform 27">
                <a:extLst>
                  <a:ext uri="{FF2B5EF4-FFF2-40B4-BE49-F238E27FC236}">
                    <a16:creationId xmlns:a16="http://schemas.microsoft.com/office/drawing/2014/main" id="{FD2B891F-0A13-4EC2-8BA4-3FB455348AFB}"/>
                  </a:ext>
                </a:extLst>
              </p:cNvPr>
              <p:cNvSpPr>
                <a:spLocks/>
              </p:cNvSpPr>
              <p:nvPr/>
            </p:nvSpPr>
            <p:spPr bwMode="auto">
              <a:xfrm>
                <a:off x="4143375" y="3670301"/>
                <a:ext cx="300038" cy="123825"/>
              </a:xfrm>
              <a:custGeom>
                <a:avLst/>
                <a:gdLst>
                  <a:gd name="T0" fmla="*/ 80 w 80"/>
                  <a:gd name="T1" fmla="*/ 1 h 33"/>
                  <a:gd name="T2" fmla="*/ 76 w 80"/>
                  <a:gd name="T3" fmla="*/ 0 h 33"/>
                  <a:gd name="T4" fmla="*/ 4 w 80"/>
                  <a:gd name="T5" fmla="*/ 0 h 33"/>
                  <a:gd name="T6" fmla="*/ 0 w 80"/>
                  <a:gd name="T7" fmla="*/ 1 h 33"/>
                  <a:gd name="T8" fmla="*/ 40 w 80"/>
                  <a:gd name="T9" fmla="*/ 33 h 33"/>
                  <a:gd name="T10" fmla="*/ 80 w 80"/>
                  <a:gd name="T11" fmla="*/ 1 h 33"/>
                </a:gdLst>
                <a:ahLst/>
                <a:cxnLst>
                  <a:cxn ang="0">
                    <a:pos x="T0" y="T1"/>
                  </a:cxn>
                  <a:cxn ang="0">
                    <a:pos x="T2" y="T3"/>
                  </a:cxn>
                  <a:cxn ang="0">
                    <a:pos x="T4" y="T5"/>
                  </a:cxn>
                  <a:cxn ang="0">
                    <a:pos x="T6" y="T7"/>
                  </a:cxn>
                  <a:cxn ang="0">
                    <a:pos x="T8" y="T9"/>
                  </a:cxn>
                  <a:cxn ang="0">
                    <a:pos x="T10" y="T11"/>
                  </a:cxn>
                </a:cxnLst>
                <a:rect l="0" t="0" r="r" b="b"/>
                <a:pathLst>
                  <a:path w="80" h="33">
                    <a:moveTo>
                      <a:pt x="80" y="1"/>
                    </a:moveTo>
                    <a:cubicBezTo>
                      <a:pt x="79" y="0"/>
                      <a:pt x="77" y="0"/>
                      <a:pt x="76" y="0"/>
                    </a:cubicBezTo>
                    <a:cubicBezTo>
                      <a:pt x="4" y="0"/>
                      <a:pt x="4" y="0"/>
                      <a:pt x="4" y="0"/>
                    </a:cubicBezTo>
                    <a:cubicBezTo>
                      <a:pt x="3" y="0"/>
                      <a:pt x="1" y="0"/>
                      <a:pt x="0" y="1"/>
                    </a:cubicBezTo>
                    <a:cubicBezTo>
                      <a:pt x="40" y="33"/>
                      <a:pt x="40" y="33"/>
                      <a:pt x="40" y="33"/>
                    </a:cubicBezTo>
                    <a:lnTo>
                      <a:pt x="8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5" name="Group 34">
            <a:extLst>
              <a:ext uri="{FF2B5EF4-FFF2-40B4-BE49-F238E27FC236}">
                <a16:creationId xmlns:a16="http://schemas.microsoft.com/office/drawing/2014/main" id="{6B00B1DF-7DF7-4030-8939-C368901365E3}"/>
              </a:ext>
            </a:extLst>
          </p:cNvPr>
          <p:cNvGrpSpPr/>
          <p:nvPr/>
        </p:nvGrpSpPr>
        <p:grpSpPr>
          <a:xfrm>
            <a:off x="5912348" y="2410543"/>
            <a:ext cx="934605" cy="934605"/>
            <a:chOff x="5813571" y="2462892"/>
            <a:chExt cx="1078596" cy="1078596"/>
          </a:xfrm>
        </p:grpSpPr>
        <p:sp>
          <p:nvSpPr>
            <p:cNvPr id="18" name="Oval 17">
              <a:extLst>
                <a:ext uri="{FF2B5EF4-FFF2-40B4-BE49-F238E27FC236}">
                  <a16:creationId xmlns:a16="http://schemas.microsoft.com/office/drawing/2014/main" id="{8D5B9D78-F752-4862-8F95-9048A8D78BA0}"/>
                </a:ext>
              </a:extLst>
            </p:cNvPr>
            <p:cNvSpPr/>
            <p:nvPr/>
          </p:nvSpPr>
          <p:spPr>
            <a:xfrm>
              <a:off x="5813571" y="2462892"/>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a:extLst>
                <a:ext uri="{FF2B5EF4-FFF2-40B4-BE49-F238E27FC236}">
                  <a16:creationId xmlns:a16="http://schemas.microsoft.com/office/drawing/2014/main" id="{0303F7FD-1300-49C9-B7F1-0CC209A88464}"/>
                </a:ext>
              </a:extLst>
            </p:cNvPr>
            <p:cNvSpPr/>
            <p:nvPr/>
          </p:nvSpPr>
          <p:spPr>
            <a:xfrm>
              <a:off x="5927567" y="2576888"/>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a:extLst>
                <a:ext uri="{FF2B5EF4-FFF2-40B4-BE49-F238E27FC236}">
                  <a16:creationId xmlns:a16="http://schemas.microsoft.com/office/drawing/2014/main" id="{28C75AF1-BCEC-4A7E-8556-9FEB54A68AF3}"/>
                </a:ext>
              </a:extLst>
            </p:cNvPr>
            <p:cNvGrpSpPr/>
            <p:nvPr/>
          </p:nvGrpSpPr>
          <p:grpSpPr>
            <a:xfrm>
              <a:off x="6170307" y="2821215"/>
              <a:ext cx="365125" cy="361950"/>
              <a:chOff x="4108450" y="2886076"/>
              <a:chExt cx="365125" cy="361950"/>
            </a:xfrm>
            <a:solidFill>
              <a:schemeClr val="bg1"/>
            </a:solidFill>
          </p:grpSpPr>
          <p:sp>
            <p:nvSpPr>
              <p:cNvPr id="29" name="Freeform 7">
                <a:extLst>
                  <a:ext uri="{FF2B5EF4-FFF2-40B4-BE49-F238E27FC236}">
                    <a16:creationId xmlns:a16="http://schemas.microsoft.com/office/drawing/2014/main" id="{F6133284-A0D1-44C4-9417-B03B5432F760}"/>
                  </a:ext>
                </a:extLst>
              </p:cNvPr>
              <p:cNvSpPr>
                <a:spLocks/>
              </p:cNvSpPr>
              <p:nvPr/>
            </p:nvSpPr>
            <p:spPr bwMode="auto">
              <a:xfrm>
                <a:off x="4108450" y="2946401"/>
                <a:ext cx="307975" cy="301625"/>
              </a:xfrm>
              <a:custGeom>
                <a:avLst/>
                <a:gdLst>
                  <a:gd name="T0" fmla="*/ 70 w 82"/>
                  <a:gd name="T1" fmla="*/ 49 h 80"/>
                  <a:gd name="T2" fmla="*/ 63 w 82"/>
                  <a:gd name="T3" fmla="*/ 46 h 80"/>
                  <a:gd name="T4" fmla="*/ 56 w 82"/>
                  <a:gd name="T5" fmla="*/ 49 h 80"/>
                  <a:gd name="T6" fmla="*/ 54 w 82"/>
                  <a:gd name="T7" fmla="*/ 50 h 80"/>
                  <a:gd name="T8" fmla="*/ 31 w 82"/>
                  <a:gd name="T9" fmla="*/ 27 h 80"/>
                  <a:gd name="T10" fmla="*/ 32 w 82"/>
                  <a:gd name="T11" fmla="*/ 25 h 80"/>
                  <a:gd name="T12" fmla="*/ 32 w 82"/>
                  <a:gd name="T13" fmla="*/ 11 h 80"/>
                  <a:gd name="T14" fmla="*/ 24 w 82"/>
                  <a:gd name="T15" fmla="*/ 3 h 80"/>
                  <a:gd name="T16" fmla="*/ 17 w 82"/>
                  <a:gd name="T17" fmla="*/ 0 h 80"/>
                  <a:gd name="T18" fmla="*/ 10 w 82"/>
                  <a:gd name="T19" fmla="*/ 3 h 80"/>
                  <a:gd name="T20" fmla="*/ 5 w 82"/>
                  <a:gd name="T21" fmla="*/ 7 h 80"/>
                  <a:gd name="T22" fmla="*/ 3 w 82"/>
                  <a:gd name="T23" fmla="*/ 25 h 80"/>
                  <a:gd name="T24" fmla="*/ 56 w 82"/>
                  <a:gd name="T25" fmla="*/ 78 h 80"/>
                  <a:gd name="T26" fmla="*/ 64 w 82"/>
                  <a:gd name="T27" fmla="*/ 80 h 80"/>
                  <a:gd name="T28" fmla="*/ 74 w 82"/>
                  <a:gd name="T29" fmla="*/ 76 h 80"/>
                  <a:gd name="T30" fmla="*/ 78 w 82"/>
                  <a:gd name="T31" fmla="*/ 71 h 80"/>
                  <a:gd name="T32" fmla="*/ 78 w 82"/>
                  <a:gd name="T33" fmla="*/ 57 h 80"/>
                  <a:gd name="T34" fmla="*/ 70 w 82"/>
                  <a:gd name="T35" fmla="*/ 4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82" h="80">
                    <a:moveTo>
                      <a:pt x="70" y="49"/>
                    </a:moveTo>
                    <a:cubicBezTo>
                      <a:pt x="68" y="47"/>
                      <a:pt x="65" y="46"/>
                      <a:pt x="63" y="46"/>
                    </a:cubicBezTo>
                    <a:cubicBezTo>
                      <a:pt x="60" y="46"/>
                      <a:pt x="57" y="47"/>
                      <a:pt x="56" y="49"/>
                    </a:cubicBezTo>
                    <a:cubicBezTo>
                      <a:pt x="54" y="50"/>
                      <a:pt x="54" y="50"/>
                      <a:pt x="54" y="50"/>
                    </a:cubicBezTo>
                    <a:cubicBezTo>
                      <a:pt x="46" y="43"/>
                      <a:pt x="38" y="35"/>
                      <a:pt x="31" y="27"/>
                    </a:cubicBezTo>
                    <a:cubicBezTo>
                      <a:pt x="32" y="25"/>
                      <a:pt x="32" y="25"/>
                      <a:pt x="32" y="25"/>
                    </a:cubicBezTo>
                    <a:cubicBezTo>
                      <a:pt x="36" y="22"/>
                      <a:pt x="36" y="15"/>
                      <a:pt x="32" y="11"/>
                    </a:cubicBezTo>
                    <a:cubicBezTo>
                      <a:pt x="24" y="3"/>
                      <a:pt x="24" y="3"/>
                      <a:pt x="24" y="3"/>
                    </a:cubicBezTo>
                    <a:cubicBezTo>
                      <a:pt x="22" y="1"/>
                      <a:pt x="19" y="0"/>
                      <a:pt x="17" y="0"/>
                    </a:cubicBezTo>
                    <a:cubicBezTo>
                      <a:pt x="14" y="0"/>
                      <a:pt x="12" y="1"/>
                      <a:pt x="10" y="3"/>
                    </a:cubicBezTo>
                    <a:cubicBezTo>
                      <a:pt x="5" y="7"/>
                      <a:pt x="5" y="7"/>
                      <a:pt x="5" y="7"/>
                    </a:cubicBezTo>
                    <a:cubicBezTo>
                      <a:pt x="0" y="12"/>
                      <a:pt x="0" y="20"/>
                      <a:pt x="3" y="25"/>
                    </a:cubicBezTo>
                    <a:cubicBezTo>
                      <a:pt x="17" y="46"/>
                      <a:pt x="35" y="64"/>
                      <a:pt x="56" y="78"/>
                    </a:cubicBezTo>
                    <a:cubicBezTo>
                      <a:pt x="58" y="79"/>
                      <a:pt x="61" y="80"/>
                      <a:pt x="64" y="80"/>
                    </a:cubicBezTo>
                    <a:cubicBezTo>
                      <a:pt x="67" y="80"/>
                      <a:pt x="71" y="79"/>
                      <a:pt x="74" y="76"/>
                    </a:cubicBezTo>
                    <a:cubicBezTo>
                      <a:pt x="78" y="71"/>
                      <a:pt x="78" y="71"/>
                      <a:pt x="78" y="71"/>
                    </a:cubicBezTo>
                    <a:cubicBezTo>
                      <a:pt x="82" y="67"/>
                      <a:pt x="82" y="61"/>
                      <a:pt x="78" y="57"/>
                    </a:cubicBezTo>
                    <a:lnTo>
                      <a:pt x="70" y="4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0" name="Freeform 8">
                <a:extLst>
                  <a:ext uri="{FF2B5EF4-FFF2-40B4-BE49-F238E27FC236}">
                    <a16:creationId xmlns:a16="http://schemas.microsoft.com/office/drawing/2014/main" id="{F992CB7E-6E68-4CCC-93F1-126777A01801}"/>
                  </a:ext>
                </a:extLst>
              </p:cNvPr>
              <p:cNvSpPr>
                <a:spLocks/>
              </p:cNvSpPr>
              <p:nvPr/>
            </p:nvSpPr>
            <p:spPr bwMode="auto">
              <a:xfrm>
                <a:off x="4286250" y="2886076"/>
                <a:ext cx="187325" cy="188913"/>
              </a:xfrm>
              <a:custGeom>
                <a:avLst/>
                <a:gdLst>
                  <a:gd name="T0" fmla="*/ 2 w 50"/>
                  <a:gd name="T1" fmla="*/ 0 h 50"/>
                  <a:gd name="T2" fmla="*/ 0 w 50"/>
                  <a:gd name="T3" fmla="*/ 2 h 50"/>
                  <a:gd name="T4" fmla="*/ 2 w 50"/>
                  <a:gd name="T5" fmla="*/ 4 h 50"/>
                  <a:gd name="T6" fmla="*/ 46 w 50"/>
                  <a:gd name="T7" fmla="*/ 48 h 50"/>
                  <a:gd name="T8" fmla="*/ 48 w 50"/>
                  <a:gd name="T9" fmla="*/ 50 h 50"/>
                  <a:gd name="T10" fmla="*/ 50 w 50"/>
                  <a:gd name="T11" fmla="*/ 48 h 50"/>
                  <a:gd name="T12" fmla="*/ 2 w 50"/>
                  <a:gd name="T13" fmla="*/ 0 h 50"/>
                </a:gdLst>
                <a:ahLst/>
                <a:cxnLst>
                  <a:cxn ang="0">
                    <a:pos x="T0" y="T1"/>
                  </a:cxn>
                  <a:cxn ang="0">
                    <a:pos x="T2" y="T3"/>
                  </a:cxn>
                  <a:cxn ang="0">
                    <a:pos x="T4" y="T5"/>
                  </a:cxn>
                  <a:cxn ang="0">
                    <a:pos x="T6" y="T7"/>
                  </a:cxn>
                  <a:cxn ang="0">
                    <a:pos x="T8" y="T9"/>
                  </a:cxn>
                  <a:cxn ang="0">
                    <a:pos x="T10" y="T11"/>
                  </a:cxn>
                  <a:cxn ang="0">
                    <a:pos x="T12" y="T13"/>
                  </a:cxn>
                </a:cxnLst>
                <a:rect l="0" t="0" r="r" b="b"/>
                <a:pathLst>
                  <a:path w="50" h="50">
                    <a:moveTo>
                      <a:pt x="2" y="0"/>
                    </a:moveTo>
                    <a:cubicBezTo>
                      <a:pt x="1" y="0"/>
                      <a:pt x="0" y="1"/>
                      <a:pt x="0" y="2"/>
                    </a:cubicBezTo>
                    <a:cubicBezTo>
                      <a:pt x="0" y="3"/>
                      <a:pt x="1" y="4"/>
                      <a:pt x="2" y="4"/>
                    </a:cubicBezTo>
                    <a:cubicBezTo>
                      <a:pt x="26" y="4"/>
                      <a:pt x="46" y="24"/>
                      <a:pt x="46" y="48"/>
                    </a:cubicBezTo>
                    <a:cubicBezTo>
                      <a:pt x="46" y="49"/>
                      <a:pt x="47" y="50"/>
                      <a:pt x="48" y="50"/>
                    </a:cubicBezTo>
                    <a:cubicBezTo>
                      <a:pt x="49" y="50"/>
                      <a:pt x="50" y="49"/>
                      <a:pt x="50" y="48"/>
                    </a:cubicBezTo>
                    <a:cubicBezTo>
                      <a:pt x="50" y="22"/>
                      <a:pt x="28" y="0"/>
                      <a:pt x="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1" name="Freeform 9">
                <a:extLst>
                  <a:ext uri="{FF2B5EF4-FFF2-40B4-BE49-F238E27FC236}">
                    <a16:creationId xmlns:a16="http://schemas.microsoft.com/office/drawing/2014/main" id="{692B1D1B-8E84-43BB-A7B5-27D7DCDBE445}"/>
                  </a:ext>
                </a:extLst>
              </p:cNvPr>
              <p:cNvSpPr>
                <a:spLocks/>
              </p:cNvSpPr>
              <p:nvPr/>
            </p:nvSpPr>
            <p:spPr bwMode="auto">
              <a:xfrm>
                <a:off x="4286250" y="2946401"/>
                <a:ext cx="127000" cy="128588"/>
              </a:xfrm>
              <a:custGeom>
                <a:avLst/>
                <a:gdLst>
                  <a:gd name="T0" fmla="*/ 2 w 34"/>
                  <a:gd name="T1" fmla="*/ 4 h 34"/>
                  <a:gd name="T2" fmla="*/ 30 w 34"/>
                  <a:gd name="T3" fmla="*/ 32 h 34"/>
                  <a:gd name="T4" fmla="*/ 32 w 34"/>
                  <a:gd name="T5" fmla="*/ 34 h 34"/>
                  <a:gd name="T6" fmla="*/ 34 w 34"/>
                  <a:gd name="T7" fmla="*/ 32 h 34"/>
                  <a:gd name="T8" fmla="*/ 2 w 34"/>
                  <a:gd name="T9" fmla="*/ 0 h 34"/>
                  <a:gd name="T10" fmla="*/ 0 w 34"/>
                  <a:gd name="T11" fmla="*/ 2 h 34"/>
                  <a:gd name="T12" fmla="*/ 2 w 34"/>
                  <a:gd name="T13" fmla="*/ 4 h 34"/>
                </a:gdLst>
                <a:ahLst/>
                <a:cxnLst>
                  <a:cxn ang="0">
                    <a:pos x="T0" y="T1"/>
                  </a:cxn>
                  <a:cxn ang="0">
                    <a:pos x="T2" y="T3"/>
                  </a:cxn>
                  <a:cxn ang="0">
                    <a:pos x="T4" y="T5"/>
                  </a:cxn>
                  <a:cxn ang="0">
                    <a:pos x="T6" y="T7"/>
                  </a:cxn>
                  <a:cxn ang="0">
                    <a:pos x="T8" y="T9"/>
                  </a:cxn>
                  <a:cxn ang="0">
                    <a:pos x="T10" y="T11"/>
                  </a:cxn>
                  <a:cxn ang="0">
                    <a:pos x="T12" y="T13"/>
                  </a:cxn>
                </a:cxnLst>
                <a:rect l="0" t="0" r="r" b="b"/>
                <a:pathLst>
                  <a:path w="34" h="34">
                    <a:moveTo>
                      <a:pt x="2" y="4"/>
                    </a:moveTo>
                    <a:cubicBezTo>
                      <a:pt x="17" y="4"/>
                      <a:pt x="30" y="17"/>
                      <a:pt x="30" y="32"/>
                    </a:cubicBezTo>
                    <a:cubicBezTo>
                      <a:pt x="30" y="33"/>
                      <a:pt x="31" y="34"/>
                      <a:pt x="32" y="34"/>
                    </a:cubicBezTo>
                    <a:cubicBezTo>
                      <a:pt x="33" y="34"/>
                      <a:pt x="34" y="33"/>
                      <a:pt x="34" y="32"/>
                    </a:cubicBezTo>
                    <a:cubicBezTo>
                      <a:pt x="34" y="14"/>
                      <a:pt x="20"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32" name="Freeform 10">
                <a:extLst>
                  <a:ext uri="{FF2B5EF4-FFF2-40B4-BE49-F238E27FC236}">
                    <a16:creationId xmlns:a16="http://schemas.microsoft.com/office/drawing/2014/main" id="{0AE14156-35EC-44C7-AD18-8BF6C8965D91}"/>
                  </a:ext>
                </a:extLst>
              </p:cNvPr>
              <p:cNvSpPr>
                <a:spLocks/>
              </p:cNvSpPr>
              <p:nvPr/>
            </p:nvSpPr>
            <p:spPr bwMode="auto">
              <a:xfrm>
                <a:off x="4286250" y="3006726"/>
                <a:ext cx="66675" cy="68263"/>
              </a:xfrm>
              <a:custGeom>
                <a:avLst/>
                <a:gdLst>
                  <a:gd name="T0" fmla="*/ 2 w 18"/>
                  <a:gd name="T1" fmla="*/ 4 h 18"/>
                  <a:gd name="T2" fmla="*/ 14 w 18"/>
                  <a:gd name="T3" fmla="*/ 16 h 18"/>
                  <a:gd name="T4" fmla="*/ 16 w 18"/>
                  <a:gd name="T5" fmla="*/ 18 h 18"/>
                  <a:gd name="T6" fmla="*/ 18 w 18"/>
                  <a:gd name="T7" fmla="*/ 16 h 18"/>
                  <a:gd name="T8" fmla="*/ 2 w 18"/>
                  <a:gd name="T9" fmla="*/ 0 h 18"/>
                  <a:gd name="T10" fmla="*/ 0 w 18"/>
                  <a:gd name="T11" fmla="*/ 2 h 18"/>
                  <a:gd name="T12" fmla="*/ 2 w 18"/>
                  <a:gd name="T13" fmla="*/ 4 h 18"/>
                </a:gdLst>
                <a:ahLst/>
                <a:cxnLst>
                  <a:cxn ang="0">
                    <a:pos x="T0" y="T1"/>
                  </a:cxn>
                  <a:cxn ang="0">
                    <a:pos x="T2" y="T3"/>
                  </a:cxn>
                  <a:cxn ang="0">
                    <a:pos x="T4" y="T5"/>
                  </a:cxn>
                  <a:cxn ang="0">
                    <a:pos x="T6" y="T7"/>
                  </a:cxn>
                  <a:cxn ang="0">
                    <a:pos x="T8" y="T9"/>
                  </a:cxn>
                  <a:cxn ang="0">
                    <a:pos x="T10" y="T11"/>
                  </a:cxn>
                  <a:cxn ang="0">
                    <a:pos x="T12" y="T13"/>
                  </a:cxn>
                </a:cxnLst>
                <a:rect l="0" t="0" r="r" b="b"/>
                <a:pathLst>
                  <a:path w="18" h="18">
                    <a:moveTo>
                      <a:pt x="2" y="4"/>
                    </a:moveTo>
                    <a:cubicBezTo>
                      <a:pt x="9" y="4"/>
                      <a:pt x="14" y="9"/>
                      <a:pt x="14" y="16"/>
                    </a:cubicBezTo>
                    <a:cubicBezTo>
                      <a:pt x="14" y="17"/>
                      <a:pt x="15" y="18"/>
                      <a:pt x="16" y="18"/>
                    </a:cubicBezTo>
                    <a:cubicBezTo>
                      <a:pt x="17" y="18"/>
                      <a:pt x="18" y="17"/>
                      <a:pt x="18" y="16"/>
                    </a:cubicBezTo>
                    <a:cubicBezTo>
                      <a:pt x="18" y="7"/>
                      <a:pt x="11" y="0"/>
                      <a:pt x="2" y="0"/>
                    </a:cubicBezTo>
                    <a:cubicBezTo>
                      <a:pt x="1" y="0"/>
                      <a:pt x="0" y="1"/>
                      <a:pt x="0" y="2"/>
                    </a:cubicBezTo>
                    <a:cubicBezTo>
                      <a:pt x="0" y="3"/>
                      <a:pt x="1" y="4"/>
                      <a:pt x="2"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grpSp>
        <p:nvGrpSpPr>
          <p:cNvPr id="36" name="Group 35">
            <a:extLst>
              <a:ext uri="{FF2B5EF4-FFF2-40B4-BE49-F238E27FC236}">
                <a16:creationId xmlns:a16="http://schemas.microsoft.com/office/drawing/2014/main" id="{DE34C7D8-3FAD-470B-A87A-BFA2F620A7BF}"/>
              </a:ext>
            </a:extLst>
          </p:cNvPr>
          <p:cNvGrpSpPr/>
          <p:nvPr/>
        </p:nvGrpSpPr>
        <p:grpSpPr>
          <a:xfrm>
            <a:off x="5912348" y="4982583"/>
            <a:ext cx="934605" cy="934605"/>
            <a:chOff x="5813571" y="4181019"/>
            <a:chExt cx="1078596" cy="1078596"/>
          </a:xfrm>
        </p:grpSpPr>
        <p:sp>
          <p:nvSpPr>
            <p:cNvPr id="19" name="Oval 18">
              <a:extLst>
                <a:ext uri="{FF2B5EF4-FFF2-40B4-BE49-F238E27FC236}">
                  <a16:creationId xmlns:a16="http://schemas.microsoft.com/office/drawing/2014/main" id="{B5B4670F-B4D8-44BC-AB05-DC12F114D0AA}"/>
                </a:ext>
              </a:extLst>
            </p:cNvPr>
            <p:cNvSpPr/>
            <p:nvPr/>
          </p:nvSpPr>
          <p:spPr>
            <a:xfrm>
              <a:off x="5813571" y="4181019"/>
              <a:ext cx="1078596" cy="1078596"/>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3" name="Oval 22">
              <a:extLst>
                <a:ext uri="{FF2B5EF4-FFF2-40B4-BE49-F238E27FC236}">
                  <a16:creationId xmlns:a16="http://schemas.microsoft.com/office/drawing/2014/main" id="{6D193350-3558-4F1A-8E6A-166D11B1AE34}"/>
                </a:ext>
              </a:extLst>
            </p:cNvPr>
            <p:cNvSpPr/>
            <p:nvPr/>
          </p:nvSpPr>
          <p:spPr>
            <a:xfrm>
              <a:off x="5927567" y="4295015"/>
              <a:ext cx="850604" cy="850604"/>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Freeform 23">
              <a:extLst>
                <a:ext uri="{FF2B5EF4-FFF2-40B4-BE49-F238E27FC236}">
                  <a16:creationId xmlns:a16="http://schemas.microsoft.com/office/drawing/2014/main" id="{744BD608-0AE2-4506-AD6A-D34797818776}"/>
                </a:ext>
              </a:extLst>
            </p:cNvPr>
            <p:cNvSpPr>
              <a:spLocks noEditPoints="1"/>
            </p:cNvSpPr>
            <p:nvPr/>
          </p:nvSpPr>
          <p:spPr bwMode="auto">
            <a:xfrm>
              <a:off x="6172688" y="4539342"/>
              <a:ext cx="360363" cy="361950"/>
            </a:xfrm>
            <a:custGeom>
              <a:avLst/>
              <a:gdLst>
                <a:gd name="T0" fmla="*/ 92 w 96"/>
                <a:gd name="T1" fmla="*/ 26 h 96"/>
                <a:gd name="T2" fmla="*/ 68 w 96"/>
                <a:gd name="T3" fmla="*/ 26 h 96"/>
                <a:gd name="T4" fmla="*/ 64 w 96"/>
                <a:gd name="T5" fmla="*/ 38 h 96"/>
                <a:gd name="T6" fmla="*/ 40 w 96"/>
                <a:gd name="T7" fmla="*/ 30 h 96"/>
                <a:gd name="T8" fmla="*/ 36 w 96"/>
                <a:gd name="T9" fmla="*/ 14 h 96"/>
                <a:gd name="T10" fmla="*/ 20 w 96"/>
                <a:gd name="T11" fmla="*/ 2 h 96"/>
                <a:gd name="T12" fmla="*/ 16 w 96"/>
                <a:gd name="T13" fmla="*/ 12 h 96"/>
                <a:gd name="T14" fmla="*/ 4 w 96"/>
                <a:gd name="T15" fmla="*/ 28 h 96"/>
                <a:gd name="T16" fmla="*/ 0 w 96"/>
                <a:gd name="T17" fmla="*/ 94 h 96"/>
                <a:gd name="T18" fmla="*/ 12 w 96"/>
                <a:gd name="T19" fmla="*/ 86 h 96"/>
                <a:gd name="T20" fmla="*/ 24 w 96"/>
                <a:gd name="T21" fmla="*/ 86 h 96"/>
                <a:gd name="T22" fmla="*/ 76 w 96"/>
                <a:gd name="T23" fmla="*/ 86 h 96"/>
                <a:gd name="T24" fmla="*/ 88 w 96"/>
                <a:gd name="T25" fmla="*/ 86 h 96"/>
                <a:gd name="T26" fmla="*/ 96 w 96"/>
                <a:gd name="T27" fmla="*/ 94 h 96"/>
                <a:gd name="T28" fmla="*/ 14 w 96"/>
                <a:gd name="T29" fmla="*/ 20 h 96"/>
                <a:gd name="T30" fmla="*/ 26 w 96"/>
                <a:gd name="T31" fmla="*/ 24 h 96"/>
                <a:gd name="T32" fmla="*/ 14 w 96"/>
                <a:gd name="T33" fmla="*/ 20 h 96"/>
                <a:gd name="T34" fmla="*/ 8 w 96"/>
                <a:gd name="T35" fmla="*/ 78 h 96"/>
                <a:gd name="T36" fmla="*/ 32 w 96"/>
                <a:gd name="T37" fmla="*/ 78 h 96"/>
                <a:gd name="T38" fmla="*/ 10 w 96"/>
                <a:gd name="T39" fmla="*/ 72 h 96"/>
                <a:gd name="T40" fmla="*/ 30 w 96"/>
                <a:gd name="T41" fmla="*/ 68 h 96"/>
                <a:gd name="T42" fmla="*/ 30 w 96"/>
                <a:gd name="T43" fmla="*/ 64 h 96"/>
                <a:gd name="T44" fmla="*/ 10 w 96"/>
                <a:gd name="T45" fmla="*/ 60 h 96"/>
                <a:gd name="T46" fmla="*/ 30 w 96"/>
                <a:gd name="T47" fmla="*/ 64 h 96"/>
                <a:gd name="T48" fmla="*/ 8 w 96"/>
                <a:gd name="T49" fmla="*/ 54 h 96"/>
                <a:gd name="T50" fmla="*/ 32 w 96"/>
                <a:gd name="T51" fmla="*/ 54 h 96"/>
                <a:gd name="T52" fmla="*/ 10 w 96"/>
                <a:gd name="T53" fmla="*/ 48 h 96"/>
                <a:gd name="T54" fmla="*/ 30 w 96"/>
                <a:gd name="T55" fmla="*/ 44 h 96"/>
                <a:gd name="T56" fmla="*/ 30 w 96"/>
                <a:gd name="T57" fmla="*/ 40 h 96"/>
                <a:gd name="T58" fmla="*/ 10 w 96"/>
                <a:gd name="T59" fmla="*/ 36 h 96"/>
                <a:gd name="T60" fmla="*/ 30 w 96"/>
                <a:gd name="T61" fmla="*/ 40 h 96"/>
                <a:gd name="T62" fmla="*/ 44 w 96"/>
                <a:gd name="T63" fmla="*/ 78 h 96"/>
                <a:gd name="T64" fmla="*/ 60 w 96"/>
                <a:gd name="T65" fmla="*/ 78 h 96"/>
                <a:gd name="T66" fmla="*/ 46 w 96"/>
                <a:gd name="T67" fmla="*/ 72 h 96"/>
                <a:gd name="T68" fmla="*/ 58 w 96"/>
                <a:gd name="T69" fmla="*/ 68 h 96"/>
                <a:gd name="T70" fmla="*/ 58 w 96"/>
                <a:gd name="T71" fmla="*/ 64 h 96"/>
                <a:gd name="T72" fmla="*/ 46 w 96"/>
                <a:gd name="T73" fmla="*/ 60 h 96"/>
                <a:gd name="T74" fmla="*/ 58 w 96"/>
                <a:gd name="T75" fmla="*/ 64 h 96"/>
                <a:gd name="T76" fmla="*/ 72 w 96"/>
                <a:gd name="T77" fmla="*/ 78 h 96"/>
                <a:gd name="T78" fmla="*/ 88 w 96"/>
                <a:gd name="T79" fmla="*/ 78 h 96"/>
                <a:gd name="T80" fmla="*/ 74 w 96"/>
                <a:gd name="T81" fmla="*/ 72 h 96"/>
                <a:gd name="T82" fmla="*/ 86 w 96"/>
                <a:gd name="T83" fmla="*/ 68 h 96"/>
                <a:gd name="T84" fmla="*/ 86 w 96"/>
                <a:gd name="T85" fmla="*/ 64 h 96"/>
                <a:gd name="T86" fmla="*/ 74 w 96"/>
                <a:gd name="T87" fmla="*/ 60 h 96"/>
                <a:gd name="T88" fmla="*/ 86 w 96"/>
                <a:gd name="T89" fmla="*/ 64 h 96"/>
                <a:gd name="T90" fmla="*/ 72 w 96"/>
                <a:gd name="T91" fmla="*/ 54 h 96"/>
                <a:gd name="T92" fmla="*/ 88 w 96"/>
                <a:gd name="T93" fmla="*/ 54 h 96"/>
                <a:gd name="T94" fmla="*/ 74 w 96"/>
                <a:gd name="T95" fmla="*/ 48 h 96"/>
                <a:gd name="T96" fmla="*/ 86 w 96"/>
                <a:gd name="T97" fmla="*/ 44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96" h="96">
                  <a:moveTo>
                    <a:pt x="94" y="36"/>
                  </a:moveTo>
                  <a:cubicBezTo>
                    <a:pt x="92" y="36"/>
                    <a:pt x="92" y="36"/>
                    <a:pt x="92" y="36"/>
                  </a:cubicBezTo>
                  <a:cubicBezTo>
                    <a:pt x="92" y="26"/>
                    <a:pt x="92" y="26"/>
                    <a:pt x="92" y="26"/>
                  </a:cubicBezTo>
                  <a:cubicBezTo>
                    <a:pt x="92" y="25"/>
                    <a:pt x="91" y="24"/>
                    <a:pt x="90" y="24"/>
                  </a:cubicBezTo>
                  <a:cubicBezTo>
                    <a:pt x="70" y="24"/>
                    <a:pt x="70" y="24"/>
                    <a:pt x="70" y="24"/>
                  </a:cubicBezTo>
                  <a:cubicBezTo>
                    <a:pt x="69" y="24"/>
                    <a:pt x="68" y="25"/>
                    <a:pt x="68" y="26"/>
                  </a:cubicBezTo>
                  <a:cubicBezTo>
                    <a:pt x="68" y="36"/>
                    <a:pt x="68" y="36"/>
                    <a:pt x="68" y="36"/>
                  </a:cubicBezTo>
                  <a:cubicBezTo>
                    <a:pt x="66" y="36"/>
                    <a:pt x="66" y="36"/>
                    <a:pt x="66" y="36"/>
                  </a:cubicBezTo>
                  <a:cubicBezTo>
                    <a:pt x="65" y="36"/>
                    <a:pt x="64" y="37"/>
                    <a:pt x="64" y="38"/>
                  </a:cubicBezTo>
                  <a:cubicBezTo>
                    <a:pt x="64" y="52"/>
                    <a:pt x="64" y="52"/>
                    <a:pt x="64" y="52"/>
                  </a:cubicBezTo>
                  <a:cubicBezTo>
                    <a:pt x="40" y="52"/>
                    <a:pt x="40" y="52"/>
                    <a:pt x="40" y="52"/>
                  </a:cubicBezTo>
                  <a:cubicBezTo>
                    <a:pt x="40" y="30"/>
                    <a:pt x="40" y="30"/>
                    <a:pt x="40" y="30"/>
                  </a:cubicBezTo>
                  <a:cubicBezTo>
                    <a:pt x="40" y="29"/>
                    <a:pt x="39" y="28"/>
                    <a:pt x="38" y="28"/>
                  </a:cubicBezTo>
                  <a:cubicBezTo>
                    <a:pt x="36" y="28"/>
                    <a:pt x="36" y="28"/>
                    <a:pt x="36" y="28"/>
                  </a:cubicBezTo>
                  <a:cubicBezTo>
                    <a:pt x="36" y="14"/>
                    <a:pt x="36" y="14"/>
                    <a:pt x="36" y="14"/>
                  </a:cubicBezTo>
                  <a:cubicBezTo>
                    <a:pt x="36" y="13"/>
                    <a:pt x="35" y="12"/>
                    <a:pt x="34" y="12"/>
                  </a:cubicBezTo>
                  <a:cubicBezTo>
                    <a:pt x="20" y="12"/>
                    <a:pt x="20" y="12"/>
                    <a:pt x="20" y="12"/>
                  </a:cubicBezTo>
                  <a:cubicBezTo>
                    <a:pt x="20" y="2"/>
                    <a:pt x="20" y="2"/>
                    <a:pt x="20" y="2"/>
                  </a:cubicBezTo>
                  <a:cubicBezTo>
                    <a:pt x="20" y="1"/>
                    <a:pt x="19" y="0"/>
                    <a:pt x="18" y="0"/>
                  </a:cubicBezTo>
                  <a:cubicBezTo>
                    <a:pt x="17" y="0"/>
                    <a:pt x="16" y="1"/>
                    <a:pt x="16" y="2"/>
                  </a:cubicBezTo>
                  <a:cubicBezTo>
                    <a:pt x="16" y="12"/>
                    <a:pt x="16" y="12"/>
                    <a:pt x="16" y="12"/>
                  </a:cubicBezTo>
                  <a:cubicBezTo>
                    <a:pt x="6" y="12"/>
                    <a:pt x="6" y="12"/>
                    <a:pt x="6" y="12"/>
                  </a:cubicBezTo>
                  <a:cubicBezTo>
                    <a:pt x="5" y="12"/>
                    <a:pt x="4" y="13"/>
                    <a:pt x="4" y="14"/>
                  </a:cubicBezTo>
                  <a:cubicBezTo>
                    <a:pt x="4" y="28"/>
                    <a:pt x="4" y="28"/>
                    <a:pt x="4" y="28"/>
                  </a:cubicBezTo>
                  <a:cubicBezTo>
                    <a:pt x="2" y="28"/>
                    <a:pt x="2" y="28"/>
                    <a:pt x="2" y="28"/>
                  </a:cubicBezTo>
                  <a:cubicBezTo>
                    <a:pt x="1" y="28"/>
                    <a:pt x="0" y="29"/>
                    <a:pt x="0" y="30"/>
                  </a:cubicBezTo>
                  <a:cubicBezTo>
                    <a:pt x="0" y="94"/>
                    <a:pt x="0" y="94"/>
                    <a:pt x="0" y="94"/>
                  </a:cubicBezTo>
                  <a:cubicBezTo>
                    <a:pt x="0" y="95"/>
                    <a:pt x="1" y="96"/>
                    <a:pt x="2" y="96"/>
                  </a:cubicBezTo>
                  <a:cubicBezTo>
                    <a:pt x="12" y="96"/>
                    <a:pt x="12" y="96"/>
                    <a:pt x="12" y="96"/>
                  </a:cubicBezTo>
                  <a:cubicBezTo>
                    <a:pt x="12" y="86"/>
                    <a:pt x="12" y="86"/>
                    <a:pt x="12" y="86"/>
                  </a:cubicBezTo>
                  <a:cubicBezTo>
                    <a:pt x="12" y="85"/>
                    <a:pt x="13" y="84"/>
                    <a:pt x="14" y="84"/>
                  </a:cubicBezTo>
                  <a:cubicBezTo>
                    <a:pt x="22" y="84"/>
                    <a:pt x="22" y="84"/>
                    <a:pt x="22" y="84"/>
                  </a:cubicBezTo>
                  <a:cubicBezTo>
                    <a:pt x="23" y="84"/>
                    <a:pt x="24" y="85"/>
                    <a:pt x="24" y="86"/>
                  </a:cubicBezTo>
                  <a:cubicBezTo>
                    <a:pt x="24" y="96"/>
                    <a:pt x="24" y="96"/>
                    <a:pt x="24" y="96"/>
                  </a:cubicBezTo>
                  <a:cubicBezTo>
                    <a:pt x="76" y="96"/>
                    <a:pt x="76" y="96"/>
                    <a:pt x="76" y="96"/>
                  </a:cubicBezTo>
                  <a:cubicBezTo>
                    <a:pt x="76" y="86"/>
                    <a:pt x="76" y="86"/>
                    <a:pt x="76" y="86"/>
                  </a:cubicBezTo>
                  <a:cubicBezTo>
                    <a:pt x="76" y="85"/>
                    <a:pt x="77" y="84"/>
                    <a:pt x="78" y="84"/>
                  </a:cubicBezTo>
                  <a:cubicBezTo>
                    <a:pt x="86" y="84"/>
                    <a:pt x="86" y="84"/>
                    <a:pt x="86" y="84"/>
                  </a:cubicBezTo>
                  <a:cubicBezTo>
                    <a:pt x="87" y="84"/>
                    <a:pt x="88" y="85"/>
                    <a:pt x="88" y="86"/>
                  </a:cubicBezTo>
                  <a:cubicBezTo>
                    <a:pt x="88" y="96"/>
                    <a:pt x="88" y="96"/>
                    <a:pt x="88" y="96"/>
                  </a:cubicBezTo>
                  <a:cubicBezTo>
                    <a:pt x="94" y="96"/>
                    <a:pt x="94" y="96"/>
                    <a:pt x="94" y="96"/>
                  </a:cubicBezTo>
                  <a:cubicBezTo>
                    <a:pt x="95" y="96"/>
                    <a:pt x="96" y="95"/>
                    <a:pt x="96" y="94"/>
                  </a:cubicBezTo>
                  <a:cubicBezTo>
                    <a:pt x="96" y="38"/>
                    <a:pt x="96" y="38"/>
                    <a:pt x="96" y="38"/>
                  </a:cubicBezTo>
                  <a:cubicBezTo>
                    <a:pt x="96" y="37"/>
                    <a:pt x="95" y="36"/>
                    <a:pt x="94" y="36"/>
                  </a:cubicBezTo>
                  <a:close/>
                  <a:moveTo>
                    <a:pt x="14" y="20"/>
                  </a:moveTo>
                  <a:cubicBezTo>
                    <a:pt x="26" y="20"/>
                    <a:pt x="26" y="20"/>
                    <a:pt x="26" y="20"/>
                  </a:cubicBezTo>
                  <a:cubicBezTo>
                    <a:pt x="27" y="20"/>
                    <a:pt x="28" y="21"/>
                    <a:pt x="28" y="22"/>
                  </a:cubicBezTo>
                  <a:cubicBezTo>
                    <a:pt x="28" y="23"/>
                    <a:pt x="27" y="24"/>
                    <a:pt x="26" y="24"/>
                  </a:cubicBezTo>
                  <a:cubicBezTo>
                    <a:pt x="14" y="24"/>
                    <a:pt x="14" y="24"/>
                    <a:pt x="14" y="24"/>
                  </a:cubicBezTo>
                  <a:cubicBezTo>
                    <a:pt x="13" y="24"/>
                    <a:pt x="12" y="23"/>
                    <a:pt x="12" y="22"/>
                  </a:cubicBezTo>
                  <a:cubicBezTo>
                    <a:pt x="12" y="21"/>
                    <a:pt x="13" y="20"/>
                    <a:pt x="14" y="20"/>
                  </a:cubicBezTo>
                  <a:close/>
                  <a:moveTo>
                    <a:pt x="30" y="80"/>
                  </a:moveTo>
                  <a:cubicBezTo>
                    <a:pt x="10" y="80"/>
                    <a:pt x="10" y="80"/>
                    <a:pt x="10" y="80"/>
                  </a:cubicBezTo>
                  <a:cubicBezTo>
                    <a:pt x="9" y="80"/>
                    <a:pt x="8" y="79"/>
                    <a:pt x="8" y="78"/>
                  </a:cubicBezTo>
                  <a:cubicBezTo>
                    <a:pt x="8" y="77"/>
                    <a:pt x="9" y="76"/>
                    <a:pt x="10" y="76"/>
                  </a:cubicBezTo>
                  <a:cubicBezTo>
                    <a:pt x="30" y="76"/>
                    <a:pt x="30" y="76"/>
                    <a:pt x="30" y="76"/>
                  </a:cubicBezTo>
                  <a:cubicBezTo>
                    <a:pt x="31" y="76"/>
                    <a:pt x="32" y="77"/>
                    <a:pt x="32" y="78"/>
                  </a:cubicBezTo>
                  <a:cubicBezTo>
                    <a:pt x="32" y="79"/>
                    <a:pt x="31" y="80"/>
                    <a:pt x="30" y="80"/>
                  </a:cubicBezTo>
                  <a:close/>
                  <a:moveTo>
                    <a:pt x="30" y="72"/>
                  </a:moveTo>
                  <a:cubicBezTo>
                    <a:pt x="10" y="72"/>
                    <a:pt x="10" y="72"/>
                    <a:pt x="10" y="72"/>
                  </a:cubicBezTo>
                  <a:cubicBezTo>
                    <a:pt x="9" y="72"/>
                    <a:pt x="8" y="71"/>
                    <a:pt x="8" y="70"/>
                  </a:cubicBezTo>
                  <a:cubicBezTo>
                    <a:pt x="8" y="69"/>
                    <a:pt x="9" y="68"/>
                    <a:pt x="10" y="68"/>
                  </a:cubicBezTo>
                  <a:cubicBezTo>
                    <a:pt x="30" y="68"/>
                    <a:pt x="30" y="68"/>
                    <a:pt x="30" y="68"/>
                  </a:cubicBezTo>
                  <a:cubicBezTo>
                    <a:pt x="31" y="68"/>
                    <a:pt x="32" y="69"/>
                    <a:pt x="32" y="70"/>
                  </a:cubicBezTo>
                  <a:cubicBezTo>
                    <a:pt x="32" y="71"/>
                    <a:pt x="31" y="72"/>
                    <a:pt x="30" y="72"/>
                  </a:cubicBezTo>
                  <a:close/>
                  <a:moveTo>
                    <a:pt x="30" y="64"/>
                  </a:moveTo>
                  <a:cubicBezTo>
                    <a:pt x="10" y="64"/>
                    <a:pt x="10" y="64"/>
                    <a:pt x="10" y="64"/>
                  </a:cubicBezTo>
                  <a:cubicBezTo>
                    <a:pt x="9" y="64"/>
                    <a:pt x="8" y="63"/>
                    <a:pt x="8" y="62"/>
                  </a:cubicBezTo>
                  <a:cubicBezTo>
                    <a:pt x="8" y="61"/>
                    <a:pt x="9" y="60"/>
                    <a:pt x="10" y="60"/>
                  </a:cubicBezTo>
                  <a:cubicBezTo>
                    <a:pt x="30" y="60"/>
                    <a:pt x="30" y="60"/>
                    <a:pt x="30" y="60"/>
                  </a:cubicBezTo>
                  <a:cubicBezTo>
                    <a:pt x="31" y="60"/>
                    <a:pt x="32" y="61"/>
                    <a:pt x="32" y="62"/>
                  </a:cubicBezTo>
                  <a:cubicBezTo>
                    <a:pt x="32" y="63"/>
                    <a:pt x="31" y="64"/>
                    <a:pt x="30" y="64"/>
                  </a:cubicBezTo>
                  <a:close/>
                  <a:moveTo>
                    <a:pt x="30" y="56"/>
                  </a:moveTo>
                  <a:cubicBezTo>
                    <a:pt x="10" y="56"/>
                    <a:pt x="10" y="56"/>
                    <a:pt x="10" y="56"/>
                  </a:cubicBezTo>
                  <a:cubicBezTo>
                    <a:pt x="9" y="56"/>
                    <a:pt x="8" y="55"/>
                    <a:pt x="8" y="54"/>
                  </a:cubicBezTo>
                  <a:cubicBezTo>
                    <a:pt x="8" y="53"/>
                    <a:pt x="9" y="52"/>
                    <a:pt x="10" y="52"/>
                  </a:cubicBezTo>
                  <a:cubicBezTo>
                    <a:pt x="30" y="52"/>
                    <a:pt x="30" y="52"/>
                    <a:pt x="30" y="52"/>
                  </a:cubicBezTo>
                  <a:cubicBezTo>
                    <a:pt x="31" y="52"/>
                    <a:pt x="32" y="53"/>
                    <a:pt x="32" y="54"/>
                  </a:cubicBezTo>
                  <a:cubicBezTo>
                    <a:pt x="32" y="55"/>
                    <a:pt x="31" y="56"/>
                    <a:pt x="30" y="56"/>
                  </a:cubicBezTo>
                  <a:close/>
                  <a:moveTo>
                    <a:pt x="30" y="48"/>
                  </a:moveTo>
                  <a:cubicBezTo>
                    <a:pt x="10" y="48"/>
                    <a:pt x="10" y="48"/>
                    <a:pt x="10" y="48"/>
                  </a:cubicBezTo>
                  <a:cubicBezTo>
                    <a:pt x="9" y="48"/>
                    <a:pt x="8" y="47"/>
                    <a:pt x="8" y="46"/>
                  </a:cubicBezTo>
                  <a:cubicBezTo>
                    <a:pt x="8" y="45"/>
                    <a:pt x="9" y="44"/>
                    <a:pt x="10" y="44"/>
                  </a:cubicBezTo>
                  <a:cubicBezTo>
                    <a:pt x="30" y="44"/>
                    <a:pt x="30" y="44"/>
                    <a:pt x="30" y="44"/>
                  </a:cubicBezTo>
                  <a:cubicBezTo>
                    <a:pt x="31" y="44"/>
                    <a:pt x="32" y="45"/>
                    <a:pt x="32" y="46"/>
                  </a:cubicBezTo>
                  <a:cubicBezTo>
                    <a:pt x="32" y="47"/>
                    <a:pt x="31" y="48"/>
                    <a:pt x="30" y="48"/>
                  </a:cubicBezTo>
                  <a:close/>
                  <a:moveTo>
                    <a:pt x="30" y="40"/>
                  </a:moveTo>
                  <a:cubicBezTo>
                    <a:pt x="10" y="40"/>
                    <a:pt x="10" y="40"/>
                    <a:pt x="10" y="40"/>
                  </a:cubicBezTo>
                  <a:cubicBezTo>
                    <a:pt x="9" y="40"/>
                    <a:pt x="8" y="39"/>
                    <a:pt x="8" y="38"/>
                  </a:cubicBezTo>
                  <a:cubicBezTo>
                    <a:pt x="8" y="37"/>
                    <a:pt x="9" y="36"/>
                    <a:pt x="10" y="36"/>
                  </a:cubicBezTo>
                  <a:cubicBezTo>
                    <a:pt x="30" y="36"/>
                    <a:pt x="30" y="36"/>
                    <a:pt x="30" y="36"/>
                  </a:cubicBezTo>
                  <a:cubicBezTo>
                    <a:pt x="31" y="36"/>
                    <a:pt x="32" y="37"/>
                    <a:pt x="32" y="38"/>
                  </a:cubicBezTo>
                  <a:cubicBezTo>
                    <a:pt x="32" y="39"/>
                    <a:pt x="31" y="40"/>
                    <a:pt x="30" y="40"/>
                  </a:cubicBezTo>
                  <a:close/>
                  <a:moveTo>
                    <a:pt x="58" y="80"/>
                  </a:moveTo>
                  <a:cubicBezTo>
                    <a:pt x="46" y="80"/>
                    <a:pt x="46" y="80"/>
                    <a:pt x="46" y="80"/>
                  </a:cubicBezTo>
                  <a:cubicBezTo>
                    <a:pt x="45" y="80"/>
                    <a:pt x="44" y="79"/>
                    <a:pt x="44" y="78"/>
                  </a:cubicBezTo>
                  <a:cubicBezTo>
                    <a:pt x="44" y="77"/>
                    <a:pt x="45" y="76"/>
                    <a:pt x="46" y="76"/>
                  </a:cubicBezTo>
                  <a:cubicBezTo>
                    <a:pt x="58" y="76"/>
                    <a:pt x="58" y="76"/>
                    <a:pt x="58" y="76"/>
                  </a:cubicBezTo>
                  <a:cubicBezTo>
                    <a:pt x="59" y="76"/>
                    <a:pt x="60" y="77"/>
                    <a:pt x="60" y="78"/>
                  </a:cubicBezTo>
                  <a:cubicBezTo>
                    <a:pt x="60" y="79"/>
                    <a:pt x="59" y="80"/>
                    <a:pt x="58" y="80"/>
                  </a:cubicBezTo>
                  <a:close/>
                  <a:moveTo>
                    <a:pt x="58" y="72"/>
                  </a:moveTo>
                  <a:cubicBezTo>
                    <a:pt x="46" y="72"/>
                    <a:pt x="46" y="72"/>
                    <a:pt x="46" y="72"/>
                  </a:cubicBezTo>
                  <a:cubicBezTo>
                    <a:pt x="45" y="72"/>
                    <a:pt x="44" y="71"/>
                    <a:pt x="44" y="70"/>
                  </a:cubicBezTo>
                  <a:cubicBezTo>
                    <a:pt x="44" y="69"/>
                    <a:pt x="45" y="68"/>
                    <a:pt x="46" y="68"/>
                  </a:cubicBezTo>
                  <a:cubicBezTo>
                    <a:pt x="58" y="68"/>
                    <a:pt x="58" y="68"/>
                    <a:pt x="58" y="68"/>
                  </a:cubicBezTo>
                  <a:cubicBezTo>
                    <a:pt x="59" y="68"/>
                    <a:pt x="60" y="69"/>
                    <a:pt x="60" y="70"/>
                  </a:cubicBezTo>
                  <a:cubicBezTo>
                    <a:pt x="60" y="71"/>
                    <a:pt x="59" y="72"/>
                    <a:pt x="58" y="72"/>
                  </a:cubicBezTo>
                  <a:close/>
                  <a:moveTo>
                    <a:pt x="58" y="64"/>
                  </a:moveTo>
                  <a:cubicBezTo>
                    <a:pt x="46" y="64"/>
                    <a:pt x="46" y="64"/>
                    <a:pt x="46" y="64"/>
                  </a:cubicBezTo>
                  <a:cubicBezTo>
                    <a:pt x="45" y="64"/>
                    <a:pt x="44" y="63"/>
                    <a:pt x="44" y="62"/>
                  </a:cubicBezTo>
                  <a:cubicBezTo>
                    <a:pt x="44" y="61"/>
                    <a:pt x="45" y="60"/>
                    <a:pt x="46" y="60"/>
                  </a:cubicBezTo>
                  <a:cubicBezTo>
                    <a:pt x="58" y="60"/>
                    <a:pt x="58" y="60"/>
                    <a:pt x="58" y="60"/>
                  </a:cubicBezTo>
                  <a:cubicBezTo>
                    <a:pt x="59" y="60"/>
                    <a:pt x="60" y="61"/>
                    <a:pt x="60" y="62"/>
                  </a:cubicBezTo>
                  <a:cubicBezTo>
                    <a:pt x="60" y="63"/>
                    <a:pt x="59" y="64"/>
                    <a:pt x="58" y="64"/>
                  </a:cubicBezTo>
                  <a:close/>
                  <a:moveTo>
                    <a:pt x="86" y="80"/>
                  </a:moveTo>
                  <a:cubicBezTo>
                    <a:pt x="74" y="80"/>
                    <a:pt x="74" y="80"/>
                    <a:pt x="74" y="80"/>
                  </a:cubicBezTo>
                  <a:cubicBezTo>
                    <a:pt x="73" y="80"/>
                    <a:pt x="72" y="79"/>
                    <a:pt x="72" y="78"/>
                  </a:cubicBezTo>
                  <a:cubicBezTo>
                    <a:pt x="72" y="77"/>
                    <a:pt x="73" y="76"/>
                    <a:pt x="74" y="76"/>
                  </a:cubicBezTo>
                  <a:cubicBezTo>
                    <a:pt x="86" y="76"/>
                    <a:pt x="86" y="76"/>
                    <a:pt x="86" y="76"/>
                  </a:cubicBezTo>
                  <a:cubicBezTo>
                    <a:pt x="87" y="76"/>
                    <a:pt x="88" y="77"/>
                    <a:pt x="88" y="78"/>
                  </a:cubicBezTo>
                  <a:cubicBezTo>
                    <a:pt x="88" y="79"/>
                    <a:pt x="87" y="80"/>
                    <a:pt x="86" y="80"/>
                  </a:cubicBezTo>
                  <a:close/>
                  <a:moveTo>
                    <a:pt x="86" y="72"/>
                  </a:moveTo>
                  <a:cubicBezTo>
                    <a:pt x="74" y="72"/>
                    <a:pt x="74" y="72"/>
                    <a:pt x="74" y="72"/>
                  </a:cubicBezTo>
                  <a:cubicBezTo>
                    <a:pt x="73" y="72"/>
                    <a:pt x="72" y="71"/>
                    <a:pt x="72" y="70"/>
                  </a:cubicBezTo>
                  <a:cubicBezTo>
                    <a:pt x="72" y="69"/>
                    <a:pt x="73" y="68"/>
                    <a:pt x="74" y="68"/>
                  </a:cubicBezTo>
                  <a:cubicBezTo>
                    <a:pt x="86" y="68"/>
                    <a:pt x="86" y="68"/>
                    <a:pt x="86" y="68"/>
                  </a:cubicBezTo>
                  <a:cubicBezTo>
                    <a:pt x="87" y="68"/>
                    <a:pt x="88" y="69"/>
                    <a:pt x="88" y="70"/>
                  </a:cubicBezTo>
                  <a:cubicBezTo>
                    <a:pt x="88" y="71"/>
                    <a:pt x="87" y="72"/>
                    <a:pt x="86" y="72"/>
                  </a:cubicBezTo>
                  <a:close/>
                  <a:moveTo>
                    <a:pt x="86" y="64"/>
                  </a:moveTo>
                  <a:cubicBezTo>
                    <a:pt x="74" y="64"/>
                    <a:pt x="74" y="64"/>
                    <a:pt x="74" y="64"/>
                  </a:cubicBezTo>
                  <a:cubicBezTo>
                    <a:pt x="73" y="64"/>
                    <a:pt x="72" y="63"/>
                    <a:pt x="72" y="62"/>
                  </a:cubicBezTo>
                  <a:cubicBezTo>
                    <a:pt x="72" y="61"/>
                    <a:pt x="73" y="60"/>
                    <a:pt x="74" y="60"/>
                  </a:cubicBezTo>
                  <a:cubicBezTo>
                    <a:pt x="86" y="60"/>
                    <a:pt x="86" y="60"/>
                    <a:pt x="86" y="60"/>
                  </a:cubicBezTo>
                  <a:cubicBezTo>
                    <a:pt x="87" y="60"/>
                    <a:pt x="88" y="61"/>
                    <a:pt x="88" y="62"/>
                  </a:cubicBezTo>
                  <a:cubicBezTo>
                    <a:pt x="88" y="63"/>
                    <a:pt x="87" y="64"/>
                    <a:pt x="86" y="64"/>
                  </a:cubicBezTo>
                  <a:close/>
                  <a:moveTo>
                    <a:pt x="86" y="56"/>
                  </a:moveTo>
                  <a:cubicBezTo>
                    <a:pt x="74" y="56"/>
                    <a:pt x="74" y="56"/>
                    <a:pt x="74" y="56"/>
                  </a:cubicBezTo>
                  <a:cubicBezTo>
                    <a:pt x="73" y="56"/>
                    <a:pt x="72" y="55"/>
                    <a:pt x="72" y="54"/>
                  </a:cubicBezTo>
                  <a:cubicBezTo>
                    <a:pt x="72" y="53"/>
                    <a:pt x="73" y="52"/>
                    <a:pt x="74" y="52"/>
                  </a:cubicBezTo>
                  <a:cubicBezTo>
                    <a:pt x="86" y="52"/>
                    <a:pt x="86" y="52"/>
                    <a:pt x="86" y="52"/>
                  </a:cubicBezTo>
                  <a:cubicBezTo>
                    <a:pt x="87" y="52"/>
                    <a:pt x="88" y="53"/>
                    <a:pt x="88" y="54"/>
                  </a:cubicBezTo>
                  <a:cubicBezTo>
                    <a:pt x="88" y="55"/>
                    <a:pt x="87" y="56"/>
                    <a:pt x="86" y="56"/>
                  </a:cubicBezTo>
                  <a:close/>
                  <a:moveTo>
                    <a:pt x="86" y="48"/>
                  </a:moveTo>
                  <a:cubicBezTo>
                    <a:pt x="74" y="48"/>
                    <a:pt x="74" y="48"/>
                    <a:pt x="74" y="48"/>
                  </a:cubicBezTo>
                  <a:cubicBezTo>
                    <a:pt x="73" y="48"/>
                    <a:pt x="72" y="47"/>
                    <a:pt x="72" y="46"/>
                  </a:cubicBezTo>
                  <a:cubicBezTo>
                    <a:pt x="72" y="45"/>
                    <a:pt x="73" y="44"/>
                    <a:pt x="74" y="44"/>
                  </a:cubicBezTo>
                  <a:cubicBezTo>
                    <a:pt x="86" y="44"/>
                    <a:pt x="86" y="44"/>
                    <a:pt x="86" y="44"/>
                  </a:cubicBezTo>
                  <a:cubicBezTo>
                    <a:pt x="87" y="44"/>
                    <a:pt x="88" y="45"/>
                    <a:pt x="88" y="46"/>
                  </a:cubicBezTo>
                  <a:cubicBezTo>
                    <a:pt x="88" y="47"/>
                    <a:pt x="87" y="48"/>
                    <a:pt x="86" y="48"/>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id-ID" sz="2400"/>
            </a:p>
          </p:txBody>
        </p:sp>
      </p:grpSp>
      <p:sp>
        <p:nvSpPr>
          <p:cNvPr id="38" name="Oval 37">
            <a:extLst>
              <a:ext uri="{FF2B5EF4-FFF2-40B4-BE49-F238E27FC236}">
                <a16:creationId xmlns:a16="http://schemas.microsoft.com/office/drawing/2014/main" id="{7742B07A-45EB-40D2-9A03-4E33693F5BD1}"/>
              </a:ext>
            </a:extLst>
          </p:cNvPr>
          <p:cNvSpPr/>
          <p:nvPr/>
        </p:nvSpPr>
        <p:spPr>
          <a:xfrm>
            <a:off x="5904508" y="3503047"/>
            <a:ext cx="934605" cy="934605"/>
          </a:xfrm>
          <a:prstGeom prst="ellipse">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Oval 38">
            <a:extLst>
              <a:ext uri="{FF2B5EF4-FFF2-40B4-BE49-F238E27FC236}">
                <a16:creationId xmlns:a16="http://schemas.microsoft.com/office/drawing/2014/main" id="{05ECDF15-D0EE-4CD9-80A5-D75986C05C3C}"/>
              </a:ext>
            </a:extLst>
          </p:cNvPr>
          <p:cNvSpPr/>
          <p:nvPr/>
        </p:nvSpPr>
        <p:spPr>
          <a:xfrm>
            <a:off x="6013070" y="3636789"/>
            <a:ext cx="737049" cy="737049"/>
          </a:xfrm>
          <a:prstGeom prst="ellipse">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5" name="Group 44">
            <a:extLst>
              <a:ext uri="{FF2B5EF4-FFF2-40B4-BE49-F238E27FC236}">
                <a16:creationId xmlns:a16="http://schemas.microsoft.com/office/drawing/2014/main" id="{FF120F7E-E4F5-4620-BC22-A752E1FCB1FB}"/>
              </a:ext>
            </a:extLst>
          </p:cNvPr>
          <p:cNvGrpSpPr/>
          <p:nvPr/>
        </p:nvGrpSpPr>
        <p:grpSpPr>
          <a:xfrm>
            <a:off x="6211742" y="3819726"/>
            <a:ext cx="339703" cy="353727"/>
            <a:chOff x="3390900" y="723900"/>
            <a:chExt cx="346075" cy="360363"/>
          </a:xfrm>
          <a:solidFill>
            <a:schemeClr val="bg1"/>
          </a:solidFill>
        </p:grpSpPr>
        <p:sp>
          <p:nvSpPr>
            <p:cNvPr id="46" name="Freeform 252">
              <a:extLst>
                <a:ext uri="{FF2B5EF4-FFF2-40B4-BE49-F238E27FC236}">
                  <a16:creationId xmlns:a16="http://schemas.microsoft.com/office/drawing/2014/main" id="{A111DBF6-D001-4EED-B757-FAB0A8E1958C}"/>
                </a:ext>
              </a:extLst>
            </p:cNvPr>
            <p:cNvSpPr>
              <a:spLocks/>
            </p:cNvSpPr>
            <p:nvPr/>
          </p:nvSpPr>
          <p:spPr bwMode="auto">
            <a:xfrm>
              <a:off x="3390900" y="1023938"/>
              <a:ext cx="346075" cy="60325"/>
            </a:xfrm>
            <a:custGeom>
              <a:avLst/>
              <a:gdLst>
                <a:gd name="T0" fmla="*/ 90 w 92"/>
                <a:gd name="T1" fmla="*/ 12 h 16"/>
                <a:gd name="T2" fmla="*/ 48 w 92"/>
                <a:gd name="T3" fmla="*/ 12 h 16"/>
                <a:gd name="T4" fmla="*/ 48 w 92"/>
                <a:gd name="T5" fmla="*/ 0 h 16"/>
                <a:gd name="T6" fmla="*/ 44 w 92"/>
                <a:gd name="T7" fmla="*/ 0 h 16"/>
                <a:gd name="T8" fmla="*/ 44 w 92"/>
                <a:gd name="T9" fmla="*/ 12 h 16"/>
                <a:gd name="T10" fmla="*/ 2 w 92"/>
                <a:gd name="T11" fmla="*/ 12 h 16"/>
                <a:gd name="T12" fmla="*/ 0 w 92"/>
                <a:gd name="T13" fmla="*/ 14 h 16"/>
                <a:gd name="T14" fmla="*/ 2 w 92"/>
                <a:gd name="T15" fmla="*/ 16 h 16"/>
                <a:gd name="T16" fmla="*/ 90 w 92"/>
                <a:gd name="T17" fmla="*/ 16 h 16"/>
                <a:gd name="T18" fmla="*/ 92 w 92"/>
                <a:gd name="T19" fmla="*/ 14 h 16"/>
                <a:gd name="T20" fmla="*/ 90 w 92"/>
                <a:gd name="T21" fmla="*/ 12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 h="16">
                  <a:moveTo>
                    <a:pt x="90" y="12"/>
                  </a:moveTo>
                  <a:cubicBezTo>
                    <a:pt x="48" y="12"/>
                    <a:pt x="48" y="12"/>
                    <a:pt x="48" y="12"/>
                  </a:cubicBezTo>
                  <a:cubicBezTo>
                    <a:pt x="48" y="0"/>
                    <a:pt x="48" y="0"/>
                    <a:pt x="48" y="0"/>
                  </a:cubicBezTo>
                  <a:cubicBezTo>
                    <a:pt x="44" y="0"/>
                    <a:pt x="44" y="0"/>
                    <a:pt x="44" y="0"/>
                  </a:cubicBezTo>
                  <a:cubicBezTo>
                    <a:pt x="44" y="12"/>
                    <a:pt x="44" y="12"/>
                    <a:pt x="44" y="12"/>
                  </a:cubicBezTo>
                  <a:cubicBezTo>
                    <a:pt x="2" y="12"/>
                    <a:pt x="2" y="12"/>
                    <a:pt x="2" y="12"/>
                  </a:cubicBezTo>
                  <a:cubicBezTo>
                    <a:pt x="1" y="12"/>
                    <a:pt x="0" y="13"/>
                    <a:pt x="0" y="14"/>
                  </a:cubicBezTo>
                  <a:cubicBezTo>
                    <a:pt x="0" y="15"/>
                    <a:pt x="1" y="16"/>
                    <a:pt x="2" y="16"/>
                  </a:cubicBezTo>
                  <a:cubicBezTo>
                    <a:pt x="90" y="16"/>
                    <a:pt x="90" y="16"/>
                    <a:pt x="90" y="16"/>
                  </a:cubicBezTo>
                  <a:cubicBezTo>
                    <a:pt x="91" y="16"/>
                    <a:pt x="92" y="15"/>
                    <a:pt x="92" y="14"/>
                  </a:cubicBezTo>
                  <a:cubicBezTo>
                    <a:pt x="92" y="13"/>
                    <a:pt x="91" y="12"/>
                    <a:pt x="90" y="1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7" name="Freeform 253">
              <a:extLst>
                <a:ext uri="{FF2B5EF4-FFF2-40B4-BE49-F238E27FC236}">
                  <a16:creationId xmlns:a16="http://schemas.microsoft.com/office/drawing/2014/main" id="{FC405264-BE3A-43DC-B54D-80EA85FC65A5}"/>
                </a:ext>
              </a:extLst>
            </p:cNvPr>
            <p:cNvSpPr>
              <a:spLocks/>
            </p:cNvSpPr>
            <p:nvPr/>
          </p:nvSpPr>
          <p:spPr bwMode="auto">
            <a:xfrm>
              <a:off x="3421063" y="874713"/>
              <a:ext cx="87313" cy="44450"/>
            </a:xfrm>
            <a:custGeom>
              <a:avLst/>
              <a:gdLst>
                <a:gd name="T0" fmla="*/ 21 w 23"/>
                <a:gd name="T1" fmla="*/ 0 h 12"/>
                <a:gd name="T2" fmla="*/ 0 w 23"/>
                <a:gd name="T3" fmla="*/ 0 h 12"/>
                <a:gd name="T4" fmla="*/ 3 w 23"/>
                <a:gd name="T5" fmla="*/ 12 h 12"/>
                <a:gd name="T6" fmla="*/ 23 w 23"/>
                <a:gd name="T7" fmla="*/ 12 h 12"/>
                <a:gd name="T8" fmla="*/ 21 w 23"/>
                <a:gd name="T9" fmla="*/ 0 h 12"/>
              </a:gdLst>
              <a:ahLst/>
              <a:cxnLst>
                <a:cxn ang="0">
                  <a:pos x="T0" y="T1"/>
                </a:cxn>
                <a:cxn ang="0">
                  <a:pos x="T2" y="T3"/>
                </a:cxn>
                <a:cxn ang="0">
                  <a:pos x="T4" y="T5"/>
                </a:cxn>
                <a:cxn ang="0">
                  <a:pos x="T6" y="T7"/>
                </a:cxn>
                <a:cxn ang="0">
                  <a:pos x="T8" y="T9"/>
                </a:cxn>
              </a:cxnLst>
              <a:rect l="0" t="0" r="r" b="b"/>
              <a:pathLst>
                <a:path w="23" h="12">
                  <a:moveTo>
                    <a:pt x="21" y="0"/>
                  </a:moveTo>
                  <a:cubicBezTo>
                    <a:pt x="0" y="0"/>
                    <a:pt x="0" y="0"/>
                    <a:pt x="0" y="0"/>
                  </a:cubicBezTo>
                  <a:cubicBezTo>
                    <a:pt x="1" y="4"/>
                    <a:pt x="1" y="8"/>
                    <a:pt x="3" y="12"/>
                  </a:cubicBezTo>
                  <a:cubicBezTo>
                    <a:pt x="23" y="12"/>
                    <a:pt x="23" y="12"/>
                    <a:pt x="23" y="12"/>
                  </a:cubicBezTo>
                  <a:cubicBezTo>
                    <a:pt x="22" y="8"/>
                    <a:pt x="21" y="4"/>
                    <a:pt x="21"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8" name="Freeform 254">
              <a:extLst>
                <a:ext uri="{FF2B5EF4-FFF2-40B4-BE49-F238E27FC236}">
                  <a16:creationId xmlns:a16="http://schemas.microsoft.com/office/drawing/2014/main" id="{B983B4BE-E4EF-483A-9C3C-2777C4F9897C}"/>
                </a:ext>
              </a:extLst>
            </p:cNvPr>
            <p:cNvSpPr>
              <a:spLocks/>
            </p:cNvSpPr>
            <p:nvPr/>
          </p:nvSpPr>
          <p:spPr bwMode="auto">
            <a:xfrm>
              <a:off x="3530600" y="739775"/>
              <a:ext cx="68263" cy="44450"/>
            </a:xfrm>
            <a:custGeom>
              <a:avLst/>
              <a:gdLst>
                <a:gd name="T0" fmla="*/ 8 w 18"/>
                <a:gd name="T1" fmla="*/ 0 h 12"/>
                <a:gd name="T2" fmla="*/ 0 w 18"/>
                <a:gd name="T3" fmla="*/ 12 h 12"/>
                <a:gd name="T4" fmla="*/ 18 w 18"/>
                <a:gd name="T5" fmla="*/ 12 h 12"/>
                <a:gd name="T6" fmla="*/ 10 w 18"/>
                <a:gd name="T7" fmla="*/ 0 h 12"/>
                <a:gd name="T8" fmla="*/ 8 w 18"/>
                <a:gd name="T9" fmla="*/ 0 h 12"/>
              </a:gdLst>
              <a:ahLst/>
              <a:cxnLst>
                <a:cxn ang="0">
                  <a:pos x="T0" y="T1"/>
                </a:cxn>
                <a:cxn ang="0">
                  <a:pos x="T2" y="T3"/>
                </a:cxn>
                <a:cxn ang="0">
                  <a:pos x="T4" y="T5"/>
                </a:cxn>
                <a:cxn ang="0">
                  <a:pos x="T6" y="T7"/>
                </a:cxn>
                <a:cxn ang="0">
                  <a:pos x="T8" y="T9"/>
                </a:cxn>
              </a:cxnLst>
              <a:rect l="0" t="0" r="r" b="b"/>
              <a:pathLst>
                <a:path w="18" h="12">
                  <a:moveTo>
                    <a:pt x="8" y="0"/>
                  </a:moveTo>
                  <a:cubicBezTo>
                    <a:pt x="5" y="4"/>
                    <a:pt x="2" y="8"/>
                    <a:pt x="0" y="12"/>
                  </a:cubicBezTo>
                  <a:cubicBezTo>
                    <a:pt x="18" y="12"/>
                    <a:pt x="18" y="12"/>
                    <a:pt x="18" y="12"/>
                  </a:cubicBezTo>
                  <a:cubicBezTo>
                    <a:pt x="16" y="8"/>
                    <a:pt x="13" y="4"/>
                    <a:pt x="10" y="0"/>
                  </a:cubicBezTo>
                  <a:lnTo>
                    <a:pt x="8"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49" name="Freeform 255">
              <a:extLst>
                <a:ext uri="{FF2B5EF4-FFF2-40B4-BE49-F238E27FC236}">
                  <a16:creationId xmlns:a16="http://schemas.microsoft.com/office/drawing/2014/main" id="{B223B66A-D382-4670-99BB-4AEA46C9E1D6}"/>
                </a:ext>
              </a:extLst>
            </p:cNvPr>
            <p:cNvSpPr>
              <a:spLocks/>
            </p:cNvSpPr>
            <p:nvPr/>
          </p:nvSpPr>
          <p:spPr bwMode="auto">
            <a:xfrm>
              <a:off x="3621088" y="874713"/>
              <a:ext cx="85725" cy="44450"/>
            </a:xfrm>
            <a:custGeom>
              <a:avLst/>
              <a:gdLst>
                <a:gd name="T0" fmla="*/ 23 w 23"/>
                <a:gd name="T1" fmla="*/ 0 h 12"/>
                <a:gd name="T2" fmla="*/ 2 w 23"/>
                <a:gd name="T3" fmla="*/ 0 h 12"/>
                <a:gd name="T4" fmla="*/ 0 w 23"/>
                <a:gd name="T5" fmla="*/ 12 h 12"/>
                <a:gd name="T6" fmla="*/ 20 w 23"/>
                <a:gd name="T7" fmla="*/ 12 h 12"/>
                <a:gd name="T8" fmla="*/ 23 w 23"/>
                <a:gd name="T9" fmla="*/ 0 h 12"/>
              </a:gdLst>
              <a:ahLst/>
              <a:cxnLst>
                <a:cxn ang="0">
                  <a:pos x="T0" y="T1"/>
                </a:cxn>
                <a:cxn ang="0">
                  <a:pos x="T2" y="T3"/>
                </a:cxn>
                <a:cxn ang="0">
                  <a:pos x="T4" y="T5"/>
                </a:cxn>
                <a:cxn ang="0">
                  <a:pos x="T6" y="T7"/>
                </a:cxn>
                <a:cxn ang="0">
                  <a:pos x="T8" y="T9"/>
                </a:cxn>
              </a:cxnLst>
              <a:rect l="0" t="0" r="r" b="b"/>
              <a:pathLst>
                <a:path w="23" h="12">
                  <a:moveTo>
                    <a:pt x="23" y="0"/>
                  </a:moveTo>
                  <a:cubicBezTo>
                    <a:pt x="2" y="0"/>
                    <a:pt x="2" y="0"/>
                    <a:pt x="2" y="0"/>
                  </a:cubicBezTo>
                  <a:cubicBezTo>
                    <a:pt x="2" y="4"/>
                    <a:pt x="1" y="8"/>
                    <a:pt x="0" y="12"/>
                  </a:cubicBezTo>
                  <a:cubicBezTo>
                    <a:pt x="20" y="12"/>
                    <a:pt x="20" y="12"/>
                    <a:pt x="20" y="12"/>
                  </a:cubicBezTo>
                  <a:cubicBezTo>
                    <a:pt x="22" y="8"/>
                    <a:pt x="23" y="4"/>
                    <a:pt x="23"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0" name="Freeform 256">
              <a:extLst>
                <a:ext uri="{FF2B5EF4-FFF2-40B4-BE49-F238E27FC236}">
                  <a16:creationId xmlns:a16="http://schemas.microsoft.com/office/drawing/2014/main" id="{7AADD97D-38F2-4A47-960C-9EC3371E196B}"/>
                </a:ext>
              </a:extLst>
            </p:cNvPr>
            <p:cNvSpPr>
              <a:spLocks/>
            </p:cNvSpPr>
            <p:nvPr/>
          </p:nvSpPr>
          <p:spPr bwMode="auto">
            <a:xfrm>
              <a:off x="3511550" y="874713"/>
              <a:ext cx="104775" cy="44450"/>
            </a:xfrm>
            <a:custGeom>
              <a:avLst/>
              <a:gdLst>
                <a:gd name="T0" fmla="*/ 0 w 28"/>
                <a:gd name="T1" fmla="*/ 0 h 12"/>
                <a:gd name="T2" fmla="*/ 3 w 28"/>
                <a:gd name="T3" fmla="*/ 12 h 12"/>
                <a:gd name="T4" fmla="*/ 25 w 28"/>
                <a:gd name="T5" fmla="*/ 12 h 12"/>
                <a:gd name="T6" fmla="*/ 28 w 28"/>
                <a:gd name="T7" fmla="*/ 0 h 12"/>
                <a:gd name="T8" fmla="*/ 0 w 28"/>
                <a:gd name="T9" fmla="*/ 0 h 12"/>
              </a:gdLst>
              <a:ahLst/>
              <a:cxnLst>
                <a:cxn ang="0">
                  <a:pos x="T0" y="T1"/>
                </a:cxn>
                <a:cxn ang="0">
                  <a:pos x="T2" y="T3"/>
                </a:cxn>
                <a:cxn ang="0">
                  <a:pos x="T4" y="T5"/>
                </a:cxn>
                <a:cxn ang="0">
                  <a:pos x="T6" y="T7"/>
                </a:cxn>
                <a:cxn ang="0">
                  <a:pos x="T8" y="T9"/>
                </a:cxn>
              </a:cxnLst>
              <a:rect l="0" t="0" r="r" b="b"/>
              <a:pathLst>
                <a:path w="28" h="12">
                  <a:moveTo>
                    <a:pt x="0" y="0"/>
                  </a:moveTo>
                  <a:cubicBezTo>
                    <a:pt x="1" y="4"/>
                    <a:pt x="2" y="8"/>
                    <a:pt x="3" y="12"/>
                  </a:cubicBezTo>
                  <a:cubicBezTo>
                    <a:pt x="25" y="12"/>
                    <a:pt x="25" y="12"/>
                    <a:pt x="25" y="12"/>
                  </a:cubicBezTo>
                  <a:cubicBezTo>
                    <a:pt x="26" y="8"/>
                    <a:pt x="27" y="4"/>
                    <a:pt x="28"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1" name="Freeform 257">
              <a:extLst>
                <a:ext uri="{FF2B5EF4-FFF2-40B4-BE49-F238E27FC236}">
                  <a16:creationId xmlns:a16="http://schemas.microsoft.com/office/drawing/2014/main" id="{299F226E-99B4-42CA-96C0-278E06B10757}"/>
                </a:ext>
              </a:extLst>
            </p:cNvPr>
            <p:cNvSpPr>
              <a:spLocks/>
            </p:cNvSpPr>
            <p:nvPr/>
          </p:nvSpPr>
          <p:spPr bwMode="auto">
            <a:xfrm>
              <a:off x="3511550" y="798513"/>
              <a:ext cx="104775" cy="60325"/>
            </a:xfrm>
            <a:custGeom>
              <a:avLst/>
              <a:gdLst>
                <a:gd name="T0" fmla="*/ 28 w 28"/>
                <a:gd name="T1" fmla="*/ 16 h 16"/>
                <a:gd name="T2" fmla="*/ 25 w 28"/>
                <a:gd name="T3" fmla="*/ 0 h 16"/>
                <a:gd name="T4" fmla="*/ 3 w 28"/>
                <a:gd name="T5" fmla="*/ 0 h 16"/>
                <a:gd name="T6" fmla="*/ 0 w 28"/>
                <a:gd name="T7" fmla="*/ 16 h 16"/>
                <a:gd name="T8" fmla="*/ 28 w 28"/>
                <a:gd name="T9" fmla="*/ 16 h 16"/>
              </a:gdLst>
              <a:ahLst/>
              <a:cxnLst>
                <a:cxn ang="0">
                  <a:pos x="T0" y="T1"/>
                </a:cxn>
                <a:cxn ang="0">
                  <a:pos x="T2" y="T3"/>
                </a:cxn>
                <a:cxn ang="0">
                  <a:pos x="T4" y="T5"/>
                </a:cxn>
                <a:cxn ang="0">
                  <a:pos x="T6" y="T7"/>
                </a:cxn>
                <a:cxn ang="0">
                  <a:pos x="T8" y="T9"/>
                </a:cxn>
              </a:cxnLst>
              <a:rect l="0" t="0" r="r" b="b"/>
              <a:pathLst>
                <a:path w="28" h="16">
                  <a:moveTo>
                    <a:pt x="28" y="16"/>
                  </a:moveTo>
                  <a:cubicBezTo>
                    <a:pt x="28" y="11"/>
                    <a:pt x="27" y="5"/>
                    <a:pt x="25" y="0"/>
                  </a:cubicBezTo>
                  <a:cubicBezTo>
                    <a:pt x="3" y="0"/>
                    <a:pt x="3" y="0"/>
                    <a:pt x="3" y="0"/>
                  </a:cubicBezTo>
                  <a:cubicBezTo>
                    <a:pt x="1" y="5"/>
                    <a:pt x="0" y="11"/>
                    <a:pt x="0" y="16"/>
                  </a:cubicBezTo>
                  <a:lnTo>
                    <a:pt x="2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2" name="Freeform 258">
              <a:extLst>
                <a:ext uri="{FF2B5EF4-FFF2-40B4-BE49-F238E27FC236}">
                  <a16:creationId xmlns:a16="http://schemas.microsoft.com/office/drawing/2014/main" id="{4C003908-1DC2-4687-B8CE-0B64A1175A4C}"/>
                </a:ext>
              </a:extLst>
            </p:cNvPr>
            <p:cNvSpPr>
              <a:spLocks/>
            </p:cNvSpPr>
            <p:nvPr/>
          </p:nvSpPr>
          <p:spPr bwMode="auto">
            <a:xfrm>
              <a:off x="3527425" y="935038"/>
              <a:ext cx="74613" cy="58738"/>
            </a:xfrm>
            <a:custGeom>
              <a:avLst/>
              <a:gdLst>
                <a:gd name="T0" fmla="*/ 11 w 20"/>
                <a:gd name="T1" fmla="*/ 16 h 16"/>
                <a:gd name="T2" fmla="*/ 20 w 20"/>
                <a:gd name="T3" fmla="*/ 0 h 16"/>
                <a:gd name="T4" fmla="*/ 0 w 20"/>
                <a:gd name="T5" fmla="*/ 0 h 16"/>
                <a:gd name="T6" fmla="*/ 9 w 20"/>
                <a:gd name="T7" fmla="*/ 16 h 16"/>
                <a:gd name="T8" fmla="*/ 11 w 20"/>
                <a:gd name="T9" fmla="*/ 16 h 16"/>
              </a:gdLst>
              <a:ahLst/>
              <a:cxnLst>
                <a:cxn ang="0">
                  <a:pos x="T0" y="T1"/>
                </a:cxn>
                <a:cxn ang="0">
                  <a:pos x="T2" y="T3"/>
                </a:cxn>
                <a:cxn ang="0">
                  <a:pos x="T4" y="T5"/>
                </a:cxn>
                <a:cxn ang="0">
                  <a:pos x="T6" y="T7"/>
                </a:cxn>
                <a:cxn ang="0">
                  <a:pos x="T8" y="T9"/>
                </a:cxn>
              </a:cxnLst>
              <a:rect l="0" t="0" r="r" b="b"/>
              <a:pathLst>
                <a:path w="20" h="16">
                  <a:moveTo>
                    <a:pt x="11" y="16"/>
                  </a:moveTo>
                  <a:cubicBezTo>
                    <a:pt x="14" y="11"/>
                    <a:pt x="17" y="5"/>
                    <a:pt x="20" y="0"/>
                  </a:cubicBezTo>
                  <a:cubicBezTo>
                    <a:pt x="0" y="0"/>
                    <a:pt x="0" y="0"/>
                    <a:pt x="0" y="0"/>
                  </a:cubicBezTo>
                  <a:cubicBezTo>
                    <a:pt x="3" y="5"/>
                    <a:pt x="6" y="11"/>
                    <a:pt x="9" y="16"/>
                  </a:cubicBezTo>
                  <a:lnTo>
                    <a:pt x="11"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3" name="Freeform 259">
              <a:extLst>
                <a:ext uri="{FF2B5EF4-FFF2-40B4-BE49-F238E27FC236}">
                  <a16:creationId xmlns:a16="http://schemas.microsoft.com/office/drawing/2014/main" id="{77FE54F1-C954-4DFB-8CA4-214A84BCC7EA}"/>
                </a:ext>
              </a:extLst>
            </p:cNvPr>
            <p:cNvSpPr>
              <a:spLocks/>
            </p:cNvSpPr>
            <p:nvPr/>
          </p:nvSpPr>
          <p:spPr bwMode="auto">
            <a:xfrm>
              <a:off x="3421063" y="798513"/>
              <a:ext cx="87313" cy="60325"/>
            </a:xfrm>
            <a:custGeom>
              <a:avLst/>
              <a:gdLst>
                <a:gd name="T0" fmla="*/ 0 w 23"/>
                <a:gd name="T1" fmla="*/ 16 h 16"/>
                <a:gd name="T2" fmla="*/ 20 w 23"/>
                <a:gd name="T3" fmla="*/ 16 h 16"/>
                <a:gd name="T4" fmla="*/ 23 w 23"/>
                <a:gd name="T5" fmla="*/ 0 h 16"/>
                <a:gd name="T6" fmla="*/ 4 w 23"/>
                <a:gd name="T7" fmla="*/ 0 h 16"/>
                <a:gd name="T8" fmla="*/ 0 w 23"/>
                <a:gd name="T9" fmla="*/ 16 h 16"/>
              </a:gdLst>
              <a:ahLst/>
              <a:cxnLst>
                <a:cxn ang="0">
                  <a:pos x="T0" y="T1"/>
                </a:cxn>
                <a:cxn ang="0">
                  <a:pos x="T2" y="T3"/>
                </a:cxn>
                <a:cxn ang="0">
                  <a:pos x="T4" y="T5"/>
                </a:cxn>
                <a:cxn ang="0">
                  <a:pos x="T6" y="T7"/>
                </a:cxn>
                <a:cxn ang="0">
                  <a:pos x="T8" y="T9"/>
                </a:cxn>
              </a:cxnLst>
              <a:rect l="0" t="0" r="r" b="b"/>
              <a:pathLst>
                <a:path w="23" h="16">
                  <a:moveTo>
                    <a:pt x="0" y="16"/>
                  </a:moveTo>
                  <a:cubicBezTo>
                    <a:pt x="20" y="16"/>
                    <a:pt x="20" y="16"/>
                    <a:pt x="20" y="16"/>
                  </a:cubicBezTo>
                  <a:cubicBezTo>
                    <a:pt x="20" y="11"/>
                    <a:pt x="21" y="5"/>
                    <a:pt x="23" y="0"/>
                  </a:cubicBezTo>
                  <a:cubicBezTo>
                    <a:pt x="4" y="0"/>
                    <a:pt x="4" y="0"/>
                    <a:pt x="4" y="0"/>
                  </a:cubicBezTo>
                  <a:cubicBezTo>
                    <a:pt x="2" y="5"/>
                    <a:pt x="0" y="10"/>
                    <a:pt x="0"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4" name="Freeform 260">
              <a:extLst>
                <a:ext uri="{FF2B5EF4-FFF2-40B4-BE49-F238E27FC236}">
                  <a16:creationId xmlns:a16="http://schemas.microsoft.com/office/drawing/2014/main" id="{EB2E636F-FAA1-4671-A79A-E1AD7534C210}"/>
                </a:ext>
              </a:extLst>
            </p:cNvPr>
            <p:cNvSpPr>
              <a:spLocks/>
            </p:cNvSpPr>
            <p:nvPr/>
          </p:nvSpPr>
          <p:spPr bwMode="auto">
            <a:xfrm>
              <a:off x="3621088" y="798513"/>
              <a:ext cx="85725" cy="60325"/>
            </a:xfrm>
            <a:custGeom>
              <a:avLst/>
              <a:gdLst>
                <a:gd name="T0" fmla="*/ 0 w 23"/>
                <a:gd name="T1" fmla="*/ 0 h 16"/>
                <a:gd name="T2" fmla="*/ 3 w 23"/>
                <a:gd name="T3" fmla="*/ 16 h 16"/>
                <a:gd name="T4" fmla="*/ 23 w 23"/>
                <a:gd name="T5" fmla="*/ 16 h 16"/>
                <a:gd name="T6" fmla="*/ 19 w 23"/>
                <a:gd name="T7" fmla="*/ 0 h 16"/>
                <a:gd name="T8" fmla="*/ 0 w 23"/>
                <a:gd name="T9" fmla="*/ 0 h 16"/>
              </a:gdLst>
              <a:ahLst/>
              <a:cxnLst>
                <a:cxn ang="0">
                  <a:pos x="T0" y="T1"/>
                </a:cxn>
                <a:cxn ang="0">
                  <a:pos x="T2" y="T3"/>
                </a:cxn>
                <a:cxn ang="0">
                  <a:pos x="T4" y="T5"/>
                </a:cxn>
                <a:cxn ang="0">
                  <a:pos x="T6" y="T7"/>
                </a:cxn>
                <a:cxn ang="0">
                  <a:pos x="T8" y="T9"/>
                </a:cxn>
              </a:cxnLst>
              <a:rect l="0" t="0" r="r" b="b"/>
              <a:pathLst>
                <a:path w="23" h="16">
                  <a:moveTo>
                    <a:pt x="0" y="0"/>
                  </a:moveTo>
                  <a:cubicBezTo>
                    <a:pt x="2" y="5"/>
                    <a:pt x="3" y="11"/>
                    <a:pt x="3" y="16"/>
                  </a:cubicBezTo>
                  <a:cubicBezTo>
                    <a:pt x="23" y="16"/>
                    <a:pt x="23" y="16"/>
                    <a:pt x="23" y="16"/>
                  </a:cubicBezTo>
                  <a:cubicBezTo>
                    <a:pt x="23" y="10"/>
                    <a:pt x="21" y="5"/>
                    <a:pt x="19" y="0"/>
                  </a:cubicBez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5" name="Freeform 261">
              <a:extLst>
                <a:ext uri="{FF2B5EF4-FFF2-40B4-BE49-F238E27FC236}">
                  <a16:creationId xmlns:a16="http://schemas.microsoft.com/office/drawing/2014/main" id="{CBFE28E0-2BD6-46BE-B6ED-329230B90C10}"/>
                </a:ext>
              </a:extLst>
            </p:cNvPr>
            <p:cNvSpPr>
              <a:spLocks/>
            </p:cNvSpPr>
            <p:nvPr/>
          </p:nvSpPr>
          <p:spPr bwMode="auto">
            <a:xfrm>
              <a:off x="3575050" y="935038"/>
              <a:ext cx="112713" cy="74613"/>
            </a:xfrm>
            <a:custGeom>
              <a:avLst/>
              <a:gdLst>
                <a:gd name="T0" fmla="*/ 11 w 30"/>
                <a:gd name="T1" fmla="*/ 0 h 20"/>
                <a:gd name="T2" fmla="*/ 0 w 30"/>
                <a:gd name="T3" fmla="*/ 19 h 20"/>
                <a:gd name="T4" fmla="*/ 0 w 30"/>
                <a:gd name="T5" fmla="*/ 20 h 20"/>
                <a:gd name="T6" fmla="*/ 30 w 30"/>
                <a:gd name="T7" fmla="*/ 0 h 20"/>
                <a:gd name="T8" fmla="*/ 11 w 30"/>
                <a:gd name="T9" fmla="*/ 0 h 20"/>
              </a:gdLst>
              <a:ahLst/>
              <a:cxnLst>
                <a:cxn ang="0">
                  <a:pos x="T0" y="T1"/>
                </a:cxn>
                <a:cxn ang="0">
                  <a:pos x="T2" y="T3"/>
                </a:cxn>
                <a:cxn ang="0">
                  <a:pos x="T4" y="T5"/>
                </a:cxn>
                <a:cxn ang="0">
                  <a:pos x="T6" y="T7"/>
                </a:cxn>
                <a:cxn ang="0">
                  <a:pos x="T8" y="T9"/>
                </a:cxn>
              </a:cxnLst>
              <a:rect l="0" t="0" r="r" b="b"/>
              <a:pathLst>
                <a:path w="30" h="20">
                  <a:moveTo>
                    <a:pt x="11" y="0"/>
                  </a:moveTo>
                  <a:cubicBezTo>
                    <a:pt x="8" y="6"/>
                    <a:pt x="5" y="13"/>
                    <a:pt x="0" y="19"/>
                  </a:cubicBezTo>
                  <a:cubicBezTo>
                    <a:pt x="0" y="20"/>
                    <a:pt x="0" y="20"/>
                    <a:pt x="0" y="20"/>
                  </a:cubicBezTo>
                  <a:cubicBezTo>
                    <a:pt x="13" y="19"/>
                    <a:pt x="24" y="11"/>
                    <a:pt x="30" y="0"/>
                  </a:cubicBezTo>
                  <a:lnTo>
                    <a:pt x="11"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6" name="Freeform 262">
              <a:extLst>
                <a:ext uri="{FF2B5EF4-FFF2-40B4-BE49-F238E27FC236}">
                  <a16:creationId xmlns:a16="http://schemas.microsoft.com/office/drawing/2014/main" id="{4C110F8C-5323-4107-8EA8-6C6F88758729}"/>
                </a:ext>
              </a:extLst>
            </p:cNvPr>
            <p:cNvSpPr>
              <a:spLocks/>
            </p:cNvSpPr>
            <p:nvPr/>
          </p:nvSpPr>
          <p:spPr bwMode="auto">
            <a:xfrm>
              <a:off x="3440113" y="935038"/>
              <a:ext cx="112713" cy="74613"/>
            </a:xfrm>
            <a:custGeom>
              <a:avLst/>
              <a:gdLst>
                <a:gd name="T0" fmla="*/ 30 w 30"/>
                <a:gd name="T1" fmla="*/ 19 h 20"/>
                <a:gd name="T2" fmla="*/ 19 w 30"/>
                <a:gd name="T3" fmla="*/ 0 h 20"/>
                <a:gd name="T4" fmla="*/ 0 w 30"/>
                <a:gd name="T5" fmla="*/ 0 h 20"/>
                <a:gd name="T6" fmla="*/ 30 w 30"/>
                <a:gd name="T7" fmla="*/ 20 h 20"/>
                <a:gd name="T8" fmla="*/ 30 w 30"/>
                <a:gd name="T9" fmla="*/ 19 h 20"/>
              </a:gdLst>
              <a:ahLst/>
              <a:cxnLst>
                <a:cxn ang="0">
                  <a:pos x="T0" y="T1"/>
                </a:cxn>
                <a:cxn ang="0">
                  <a:pos x="T2" y="T3"/>
                </a:cxn>
                <a:cxn ang="0">
                  <a:pos x="T4" y="T5"/>
                </a:cxn>
                <a:cxn ang="0">
                  <a:pos x="T6" y="T7"/>
                </a:cxn>
                <a:cxn ang="0">
                  <a:pos x="T8" y="T9"/>
                </a:cxn>
              </a:cxnLst>
              <a:rect l="0" t="0" r="r" b="b"/>
              <a:pathLst>
                <a:path w="30" h="20">
                  <a:moveTo>
                    <a:pt x="30" y="19"/>
                  </a:moveTo>
                  <a:cubicBezTo>
                    <a:pt x="25" y="13"/>
                    <a:pt x="22" y="6"/>
                    <a:pt x="19" y="0"/>
                  </a:cubicBezTo>
                  <a:cubicBezTo>
                    <a:pt x="0" y="0"/>
                    <a:pt x="0" y="0"/>
                    <a:pt x="0" y="0"/>
                  </a:cubicBezTo>
                  <a:cubicBezTo>
                    <a:pt x="6" y="11"/>
                    <a:pt x="17" y="19"/>
                    <a:pt x="30" y="20"/>
                  </a:cubicBezTo>
                  <a:lnTo>
                    <a:pt x="30"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7" name="Freeform 263">
              <a:extLst>
                <a:ext uri="{FF2B5EF4-FFF2-40B4-BE49-F238E27FC236}">
                  <a16:creationId xmlns:a16="http://schemas.microsoft.com/office/drawing/2014/main" id="{8DC165B0-E6C2-424C-B0A0-248AD122000D}"/>
                </a:ext>
              </a:extLst>
            </p:cNvPr>
            <p:cNvSpPr>
              <a:spLocks/>
            </p:cNvSpPr>
            <p:nvPr/>
          </p:nvSpPr>
          <p:spPr bwMode="auto">
            <a:xfrm>
              <a:off x="3448050" y="723900"/>
              <a:ext cx="104775" cy="60325"/>
            </a:xfrm>
            <a:custGeom>
              <a:avLst/>
              <a:gdLst>
                <a:gd name="T0" fmla="*/ 18 w 28"/>
                <a:gd name="T1" fmla="*/ 16 h 16"/>
                <a:gd name="T2" fmla="*/ 28 w 28"/>
                <a:gd name="T3" fmla="*/ 1 h 16"/>
                <a:gd name="T4" fmla="*/ 28 w 28"/>
                <a:gd name="T5" fmla="*/ 0 h 16"/>
                <a:gd name="T6" fmla="*/ 0 w 28"/>
                <a:gd name="T7" fmla="*/ 16 h 16"/>
                <a:gd name="T8" fmla="*/ 18 w 28"/>
                <a:gd name="T9" fmla="*/ 16 h 16"/>
              </a:gdLst>
              <a:ahLst/>
              <a:cxnLst>
                <a:cxn ang="0">
                  <a:pos x="T0" y="T1"/>
                </a:cxn>
                <a:cxn ang="0">
                  <a:pos x="T2" y="T3"/>
                </a:cxn>
                <a:cxn ang="0">
                  <a:pos x="T4" y="T5"/>
                </a:cxn>
                <a:cxn ang="0">
                  <a:pos x="T6" y="T7"/>
                </a:cxn>
                <a:cxn ang="0">
                  <a:pos x="T8" y="T9"/>
                </a:cxn>
              </a:cxnLst>
              <a:rect l="0" t="0" r="r" b="b"/>
              <a:pathLst>
                <a:path w="28" h="16">
                  <a:moveTo>
                    <a:pt x="18" y="16"/>
                  </a:moveTo>
                  <a:cubicBezTo>
                    <a:pt x="20" y="11"/>
                    <a:pt x="24" y="5"/>
                    <a:pt x="28" y="1"/>
                  </a:cubicBezTo>
                  <a:cubicBezTo>
                    <a:pt x="28" y="0"/>
                    <a:pt x="28" y="0"/>
                    <a:pt x="28" y="0"/>
                  </a:cubicBezTo>
                  <a:cubicBezTo>
                    <a:pt x="16" y="1"/>
                    <a:pt x="6" y="7"/>
                    <a:pt x="0" y="16"/>
                  </a:cubicBezTo>
                  <a:lnTo>
                    <a:pt x="18"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sp>
          <p:nvSpPr>
            <p:cNvPr id="58" name="Freeform 264">
              <a:extLst>
                <a:ext uri="{FF2B5EF4-FFF2-40B4-BE49-F238E27FC236}">
                  <a16:creationId xmlns:a16="http://schemas.microsoft.com/office/drawing/2014/main" id="{2C22B1E3-26FD-460A-A9E2-8C3086E2C863}"/>
                </a:ext>
              </a:extLst>
            </p:cNvPr>
            <p:cNvSpPr>
              <a:spLocks/>
            </p:cNvSpPr>
            <p:nvPr/>
          </p:nvSpPr>
          <p:spPr bwMode="auto">
            <a:xfrm>
              <a:off x="3575050" y="723900"/>
              <a:ext cx="106363" cy="60325"/>
            </a:xfrm>
            <a:custGeom>
              <a:avLst/>
              <a:gdLst>
                <a:gd name="T0" fmla="*/ 0 w 28"/>
                <a:gd name="T1" fmla="*/ 1 h 16"/>
                <a:gd name="T2" fmla="*/ 10 w 28"/>
                <a:gd name="T3" fmla="*/ 16 h 16"/>
                <a:gd name="T4" fmla="*/ 28 w 28"/>
                <a:gd name="T5" fmla="*/ 16 h 16"/>
                <a:gd name="T6" fmla="*/ 0 w 28"/>
                <a:gd name="T7" fmla="*/ 0 h 16"/>
                <a:gd name="T8" fmla="*/ 0 w 28"/>
                <a:gd name="T9" fmla="*/ 1 h 16"/>
              </a:gdLst>
              <a:ahLst/>
              <a:cxnLst>
                <a:cxn ang="0">
                  <a:pos x="T0" y="T1"/>
                </a:cxn>
                <a:cxn ang="0">
                  <a:pos x="T2" y="T3"/>
                </a:cxn>
                <a:cxn ang="0">
                  <a:pos x="T4" y="T5"/>
                </a:cxn>
                <a:cxn ang="0">
                  <a:pos x="T6" y="T7"/>
                </a:cxn>
                <a:cxn ang="0">
                  <a:pos x="T8" y="T9"/>
                </a:cxn>
              </a:cxnLst>
              <a:rect l="0" t="0" r="r" b="b"/>
              <a:pathLst>
                <a:path w="28" h="16">
                  <a:moveTo>
                    <a:pt x="0" y="1"/>
                  </a:moveTo>
                  <a:cubicBezTo>
                    <a:pt x="4" y="5"/>
                    <a:pt x="8" y="11"/>
                    <a:pt x="10" y="16"/>
                  </a:cubicBezTo>
                  <a:cubicBezTo>
                    <a:pt x="28" y="16"/>
                    <a:pt x="28" y="16"/>
                    <a:pt x="28" y="16"/>
                  </a:cubicBezTo>
                  <a:cubicBezTo>
                    <a:pt x="22" y="7"/>
                    <a:pt x="11" y="1"/>
                    <a:pt x="0" y="0"/>
                  </a:cubicBezTo>
                  <a:lnTo>
                    <a:pt x="0"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id-ID" sz="2400"/>
            </a:p>
          </p:txBody>
        </p:sp>
      </p:grpSp>
      <p:grpSp>
        <p:nvGrpSpPr>
          <p:cNvPr id="59" name="Group 58">
            <a:extLst>
              <a:ext uri="{FF2B5EF4-FFF2-40B4-BE49-F238E27FC236}">
                <a16:creationId xmlns:a16="http://schemas.microsoft.com/office/drawing/2014/main" id="{A111D77A-6095-4970-84F8-D972B5356353}"/>
              </a:ext>
            </a:extLst>
          </p:cNvPr>
          <p:cNvGrpSpPr/>
          <p:nvPr/>
        </p:nvGrpSpPr>
        <p:grpSpPr>
          <a:xfrm>
            <a:off x="7144927" y="1265133"/>
            <a:ext cx="3726625" cy="657705"/>
            <a:chOff x="6284976" y="1299467"/>
            <a:chExt cx="5449824" cy="873882"/>
          </a:xfrm>
        </p:grpSpPr>
        <p:sp>
          <p:nvSpPr>
            <p:cNvPr id="60" name="Content Placeholder 2">
              <a:extLst>
                <a:ext uri="{FF2B5EF4-FFF2-40B4-BE49-F238E27FC236}">
                  <a16:creationId xmlns:a16="http://schemas.microsoft.com/office/drawing/2014/main" id="{5BD1B552-63A3-4A39-9140-3741C5DF70F3}"/>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icaos@interstatecompact.org</a:t>
              </a:r>
            </a:p>
          </p:txBody>
        </p:sp>
        <p:sp>
          <p:nvSpPr>
            <p:cNvPr id="61" name="Content Placeholder 2">
              <a:extLst>
                <a:ext uri="{FF2B5EF4-FFF2-40B4-BE49-F238E27FC236}">
                  <a16:creationId xmlns:a16="http://schemas.microsoft.com/office/drawing/2014/main" id="{BA70DA6E-9B2F-4B09-8927-144E554504A7}"/>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Email</a:t>
              </a:r>
            </a:p>
          </p:txBody>
        </p:sp>
        <p:cxnSp>
          <p:nvCxnSpPr>
            <p:cNvPr id="62" name="Straight Connector 61">
              <a:extLst>
                <a:ext uri="{FF2B5EF4-FFF2-40B4-BE49-F238E27FC236}">
                  <a16:creationId xmlns:a16="http://schemas.microsoft.com/office/drawing/2014/main" id="{E10CFB64-6BDE-4CB1-8CE8-76043419C3F9}"/>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3" name="Group 62">
            <a:extLst>
              <a:ext uri="{FF2B5EF4-FFF2-40B4-BE49-F238E27FC236}">
                <a16:creationId xmlns:a16="http://schemas.microsoft.com/office/drawing/2014/main" id="{017BEFB7-3F7F-42EB-ACE8-08F959741EAA}"/>
              </a:ext>
            </a:extLst>
          </p:cNvPr>
          <p:cNvGrpSpPr/>
          <p:nvPr/>
        </p:nvGrpSpPr>
        <p:grpSpPr>
          <a:xfrm>
            <a:off x="7144928" y="2551152"/>
            <a:ext cx="2650300" cy="934705"/>
            <a:chOff x="6284976" y="1299467"/>
            <a:chExt cx="5449824" cy="1241929"/>
          </a:xfrm>
        </p:grpSpPr>
        <p:sp>
          <p:nvSpPr>
            <p:cNvPr id="64" name="Content Placeholder 2">
              <a:extLst>
                <a:ext uri="{FF2B5EF4-FFF2-40B4-BE49-F238E27FC236}">
                  <a16:creationId xmlns:a16="http://schemas.microsoft.com/office/drawing/2014/main" id="{6A37F00C-CC2A-4593-80C1-A63876A94450}"/>
                </a:ext>
              </a:extLst>
            </p:cNvPr>
            <p:cNvSpPr txBox="1">
              <a:spLocks/>
            </p:cNvSpPr>
            <p:nvPr/>
          </p:nvSpPr>
          <p:spPr>
            <a:xfrm>
              <a:off x="6284976" y="1805307"/>
              <a:ext cx="5449824" cy="736089"/>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a:t>859.721.1050 </a:t>
              </a:r>
              <a:endParaRPr lang="en-US" sz="1800" dirty="0"/>
            </a:p>
            <a:p>
              <a:pPr marL="0" indent="0">
                <a:lnSpc>
                  <a:spcPct val="100000"/>
                </a:lnSpc>
                <a:spcBef>
                  <a:spcPts val="0"/>
                </a:spcBef>
                <a:buNone/>
              </a:pPr>
              <a:endParaRPr lang="en-US" sz="1800" dirty="0"/>
            </a:p>
          </p:txBody>
        </p:sp>
        <p:sp>
          <p:nvSpPr>
            <p:cNvPr id="65" name="Content Placeholder 2">
              <a:extLst>
                <a:ext uri="{FF2B5EF4-FFF2-40B4-BE49-F238E27FC236}">
                  <a16:creationId xmlns:a16="http://schemas.microsoft.com/office/drawing/2014/main" id="{02551B09-7A29-47A4-AA64-170FB76C7F2C}"/>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Phone</a:t>
              </a:r>
            </a:p>
          </p:txBody>
        </p:sp>
        <p:cxnSp>
          <p:nvCxnSpPr>
            <p:cNvPr id="66" name="Straight Connector 65">
              <a:extLst>
                <a:ext uri="{FF2B5EF4-FFF2-40B4-BE49-F238E27FC236}">
                  <a16:creationId xmlns:a16="http://schemas.microsoft.com/office/drawing/2014/main" id="{151FD6E3-BD81-478E-9265-5AAFA8072443}"/>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67" name="Group 66">
            <a:extLst>
              <a:ext uri="{FF2B5EF4-FFF2-40B4-BE49-F238E27FC236}">
                <a16:creationId xmlns:a16="http://schemas.microsoft.com/office/drawing/2014/main" id="{DAC6C265-61F7-4ED9-A78B-028DC6863860}"/>
              </a:ext>
            </a:extLst>
          </p:cNvPr>
          <p:cNvGrpSpPr/>
          <p:nvPr/>
        </p:nvGrpSpPr>
        <p:grpSpPr>
          <a:xfrm>
            <a:off x="7144928" y="3837174"/>
            <a:ext cx="2650300" cy="657705"/>
            <a:chOff x="6284976" y="1299467"/>
            <a:chExt cx="5449824" cy="873882"/>
          </a:xfrm>
        </p:grpSpPr>
        <p:sp>
          <p:nvSpPr>
            <p:cNvPr id="68" name="Content Placeholder 2">
              <a:extLst>
                <a:ext uri="{FF2B5EF4-FFF2-40B4-BE49-F238E27FC236}">
                  <a16:creationId xmlns:a16="http://schemas.microsoft.com/office/drawing/2014/main" id="{0530B8AF-D8F7-4608-BD9F-5AB6464140EF}"/>
                </a:ext>
              </a:extLst>
            </p:cNvPr>
            <p:cNvSpPr txBox="1">
              <a:spLocks/>
            </p:cNvSpPr>
            <p:nvPr/>
          </p:nvSpPr>
          <p:spPr>
            <a:xfrm>
              <a:off x="6284976" y="1805305"/>
              <a:ext cx="5449824" cy="368044"/>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en-US" sz="1800" dirty="0"/>
                <a:t>www.interstatecompact.org</a:t>
              </a:r>
            </a:p>
          </p:txBody>
        </p:sp>
        <p:sp>
          <p:nvSpPr>
            <p:cNvPr id="69" name="Content Placeholder 2">
              <a:extLst>
                <a:ext uri="{FF2B5EF4-FFF2-40B4-BE49-F238E27FC236}">
                  <a16:creationId xmlns:a16="http://schemas.microsoft.com/office/drawing/2014/main" id="{58D9F3DF-3F1F-4822-B5DC-FE00D25F0BA8}"/>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Website</a:t>
              </a:r>
            </a:p>
          </p:txBody>
        </p:sp>
        <p:cxnSp>
          <p:nvCxnSpPr>
            <p:cNvPr id="70" name="Straight Connector 69">
              <a:extLst>
                <a:ext uri="{FF2B5EF4-FFF2-40B4-BE49-F238E27FC236}">
                  <a16:creationId xmlns:a16="http://schemas.microsoft.com/office/drawing/2014/main" id="{66D38441-33F8-414C-A34B-BF82302D1476}"/>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1" name="Group 70">
            <a:extLst>
              <a:ext uri="{FF2B5EF4-FFF2-40B4-BE49-F238E27FC236}">
                <a16:creationId xmlns:a16="http://schemas.microsoft.com/office/drawing/2014/main" id="{8D9F0086-081A-4908-90E0-E4F8C13F0DF7}"/>
              </a:ext>
            </a:extLst>
          </p:cNvPr>
          <p:cNvGrpSpPr/>
          <p:nvPr/>
        </p:nvGrpSpPr>
        <p:grpSpPr>
          <a:xfrm>
            <a:off x="7144928" y="5123194"/>
            <a:ext cx="2650300" cy="1211705"/>
            <a:chOff x="6284976" y="1299467"/>
            <a:chExt cx="5449824" cy="1609972"/>
          </a:xfrm>
        </p:grpSpPr>
        <p:sp>
          <p:nvSpPr>
            <p:cNvPr id="72" name="Content Placeholder 2">
              <a:extLst>
                <a:ext uri="{FF2B5EF4-FFF2-40B4-BE49-F238E27FC236}">
                  <a16:creationId xmlns:a16="http://schemas.microsoft.com/office/drawing/2014/main" id="{683A8375-BF64-4DA2-AFB8-727FBC6E470E}"/>
                </a:ext>
              </a:extLst>
            </p:cNvPr>
            <p:cNvSpPr txBox="1">
              <a:spLocks/>
            </p:cNvSpPr>
            <p:nvPr/>
          </p:nvSpPr>
          <p:spPr>
            <a:xfrm>
              <a:off x="6284976" y="1805307"/>
              <a:ext cx="5449824" cy="1104132"/>
            </a:xfrm>
            <a:prstGeom prst="rect">
              <a:avLst/>
            </a:prstGeom>
          </p:spPr>
          <p:txBody>
            <a:bodyPr vert="horz"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buNone/>
              </a:pPr>
              <a:r>
                <a:rPr lang="fr-FR" sz="1800" dirty="0"/>
                <a:t>3070 Lake Crest Circle</a:t>
              </a:r>
            </a:p>
            <a:p>
              <a:pPr marL="0" indent="0">
                <a:lnSpc>
                  <a:spcPct val="100000"/>
                </a:lnSpc>
                <a:spcBef>
                  <a:spcPts val="0"/>
                </a:spcBef>
                <a:buNone/>
              </a:pPr>
              <a:r>
                <a:rPr lang="fr-FR" sz="1800" dirty="0"/>
                <a:t>Suite 400-264</a:t>
              </a:r>
            </a:p>
            <a:p>
              <a:pPr marL="0" indent="0">
                <a:lnSpc>
                  <a:spcPct val="100000"/>
                </a:lnSpc>
                <a:spcBef>
                  <a:spcPts val="0"/>
                </a:spcBef>
                <a:buNone/>
              </a:pPr>
              <a:r>
                <a:rPr lang="fr-FR" sz="1800" dirty="0"/>
                <a:t>Lexington, KY 40513</a:t>
              </a:r>
            </a:p>
          </p:txBody>
        </p:sp>
        <p:sp>
          <p:nvSpPr>
            <p:cNvPr id="73" name="Content Placeholder 2">
              <a:extLst>
                <a:ext uri="{FF2B5EF4-FFF2-40B4-BE49-F238E27FC236}">
                  <a16:creationId xmlns:a16="http://schemas.microsoft.com/office/drawing/2014/main" id="{5FAFE8E9-EB60-48AC-901B-465AF078B39F}"/>
                </a:ext>
              </a:extLst>
            </p:cNvPr>
            <p:cNvSpPr txBox="1">
              <a:spLocks/>
            </p:cNvSpPr>
            <p:nvPr/>
          </p:nvSpPr>
          <p:spPr>
            <a:xfrm>
              <a:off x="6284976" y="1299467"/>
              <a:ext cx="5449824" cy="40893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2000" dirty="0">
                  <a:solidFill>
                    <a:srgbClr val="102747"/>
                  </a:solidFill>
                </a:rPr>
                <a:t>Office</a:t>
              </a:r>
            </a:p>
          </p:txBody>
        </p:sp>
        <p:cxnSp>
          <p:nvCxnSpPr>
            <p:cNvPr id="74" name="Straight Connector 73">
              <a:extLst>
                <a:ext uri="{FF2B5EF4-FFF2-40B4-BE49-F238E27FC236}">
                  <a16:creationId xmlns:a16="http://schemas.microsoft.com/office/drawing/2014/main" id="{204A700E-BBAE-4D9C-B295-9225313A7D08}"/>
                </a:ext>
              </a:extLst>
            </p:cNvPr>
            <p:cNvCxnSpPr>
              <a:cxnSpLocks/>
            </p:cNvCxnSpPr>
            <p:nvPr/>
          </p:nvCxnSpPr>
          <p:spPr>
            <a:xfrm>
              <a:off x="6284976" y="1756857"/>
              <a:ext cx="544982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sp>
        <p:nvSpPr>
          <p:cNvPr id="75" name="Content Placeholder 2">
            <a:extLst>
              <a:ext uri="{FF2B5EF4-FFF2-40B4-BE49-F238E27FC236}">
                <a16:creationId xmlns:a16="http://schemas.microsoft.com/office/drawing/2014/main" id="{5F968D20-8032-4F44-BC28-8CC5319A8754}"/>
              </a:ext>
            </a:extLst>
          </p:cNvPr>
          <p:cNvSpPr txBox="1">
            <a:spLocks/>
          </p:cNvSpPr>
          <p:nvPr/>
        </p:nvSpPr>
        <p:spPr>
          <a:xfrm>
            <a:off x="804370" y="4852647"/>
            <a:ext cx="4343401" cy="2308324"/>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spcAft>
                <a:spcPts val="1200"/>
              </a:spcAft>
              <a:buNone/>
            </a:pPr>
            <a:endParaRPr lang="en-US" sz="2000" dirty="0">
              <a:solidFill>
                <a:schemeClr val="bg1"/>
              </a:solidFill>
            </a:endParaRPr>
          </a:p>
          <a:p>
            <a:pPr marL="0" indent="0">
              <a:lnSpc>
                <a:spcPct val="100000"/>
              </a:lnSpc>
              <a:spcBef>
                <a:spcPts val="0"/>
              </a:spcBef>
              <a:spcAft>
                <a:spcPts val="1200"/>
              </a:spcAft>
              <a:buNone/>
            </a:pPr>
            <a:r>
              <a:rPr lang="en-US" sz="1600" dirty="0">
                <a:solidFill>
                  <a:schemeClr val="bg1"/>
                </a:solidFill>
              </a:rPr>
              <a:t>https://www.interstatecompact.org/core-search</a:t>
            </a:r>
          </a:p>
          <a:p>
            <a:pPr marL="0" indent="0">
              <a:lnSpc>
                <a:spcPct val="100000"/>
              </a:lnSpc>
              <a:spcBef>
                <a:spcPts val="0"/>
              </a:spcBef>
              <a:spcAft>
                <a:spcPts val="1200"/>
              </a:spcAft>
              <a:buNone/>
            </a:pPr>
            <a:r>
              <a:rPr lang="en-US" sz="1600" dirty="0">
                <a:solidFill>
                  <a:schemeClr val="bg1"/>
                </a:solidFill>
              </a:rPr>
              <a:t>https://www.interstatecompact.org/bench-book</a:t>
            </a:r>
          </a:p>
          <a:p>
            <a:pPr marL="0" indent="0">
              <a:lnSpc>
                <a:spcPct val="100000"/>
              </a:lnSpc>
              <a:spcBef>
                <a:spcPts val="0"/>
              </a:spcBef>
              <a:spcAft>
                <a:spcPts val="1200"/>
              </a:spcAft>
              <a:buNone/>
            </a:pPr>
            <a:r>
              <a:rPr lang="en-US" sz="1600" dirty="0">
                <a:solidFill>
                  <a:schemeClr val="bg1"/>
                </a:solidFill>
              </a:rPr>
              <a:t>https://support.interstatecompact.org/hc/en-us</a:t>
            </a:r>
          </a:p>
          <a:p>
            <a:pPr marL="0" indent="0">
              <a:lnSpc>
                <a:spcPct val="100000"/>
              </a:lnSpc>
              <a:spcBef>
                <a:spcPts val="0"/>
              </a:spcBef>
              <a:spcAft>
                <a:spcPts val="1200"/>
              </a:spcAft>
              <a:buNone/>
            </a:pPr>
            <a:endParaRPr lang="en-US" sz="1600" dirty="0">
              <a:solidFill>
                <a:schemeClr val="bg1"/>
              </a:solidFill>
            </a:endParaRPr>
          </a:p>
          <a:p>
            <a:pPr marL="0" indent="0">
              <a:lnSpc>
                <a:spcPct val="100000"/>
              </a:lnSpc>
              <a:spcBef>
                <a:spcPts val="0"/>
              </a:spcBef>
              <a:spcAft>
                <a:spcPts val="1200"/>
              </a:spcAft>
              <a:buNone/>
            </a:pPr>
            <a:endParaRPr lang="en-US" sz="1600" dirty="0"/>
          </a:p>
        </p:txBody>
      </p:sp>
      <p:pic>
        <p:nvPicPr>
          <p:cNvPr id="76" name="Picture 75">
            <a:extLst>
              <a:ext uri="{FF2B5EF4-FFF2-40B4-BE49-F238E27FC236}">
                <a16:creationId xmlns:a16="http://schemas.microsoft.com/office/drawing/2014/main" id="{A87311A4-B73F-4180-A5CC-7AAC80434842}"/>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1050560" y="1304422"/>
            <a:ext cx="2019088" cy="863781"/>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78" name="Picture 77">
            <a:extLst>
              <a:ext uri="{FF2B5EF4-FFF2-40B4-BE49-F238E27FC236}">
                <a16:creationId xmlns:a16="http://schemas.microsoft.com/office/drawing/2014/main" id="{EE06F07A-D4DD-44F4-96FA-C24510357F7D}"/>
              </a:ext>
            </a:extLst>
          </p:cNvPr>
          <p:cNvPicPr>
            <a:picLocks noChangeAspect="1"/>
          </p:cNvPicPr>
          <p:nvPr/>
        </p:nvPicPr>
        <p:blipFill>
          <a:blip r:embed="rId5"/>
          <a:stretch>
            <a:fillRect/>
          </a:stretch>
        </p:blipFill>
        <p:spPr>
          <a:xfrm>
            <a:off x="3600966" y="999036"/>
            <a:ext cx="1142340" cy="1470440"/>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pic>
        <p:nvPicPr>
          <p:cNvPr id="2" name="Picture 1"/>
          <p:cNvPicPr>
            <a:picLocks noChangeAspect="1"/>
          </p:cNvPicPr>
          <p:nvPr/>
        </p:nvPicPr>
        <p:blipFill>
          <a:blip r:embed="rId6"/>
          <a:stretch>
            <a:fillRect/>
          </a:stretch>
        </p:blipFill>
        <p:spPr>
          <a:xfrm>
            <a:off x="311389" y="2734754"/>
            <a:ext cx="2320054" cy="200073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3" name="Picture 2"/>
          <p:cNvPicPr>
            <a:picLocks noChangeAspect="1"/>
          </p:cNvPicPr>
          <p:nvPr/>
        </p:nvPicPr>
        <p:blipFill>
          <a:blip r:embed="rId7"/>
          <a:stretch>
            <a:fillRect/>
          </a:stretch>
        </p:blipFill>
        <p:spPr>
          <a:xfrm>
            <a:off x="2949541" y="3011280"/>
            <a:ext cx="2305704" cy="1517760"/>
          </a:xfrm>
          <a:prstGeom prst="rect">
            <a:avLst/>
          </a:prstGeom>
        </p:spPr>
      </p:pic>
    </p:spTree>
    <p:custDataLst>
      <p:tags r:id="rId1"/>
    </p:custDataLst>
    <p:extLst>
      <p:ext uri="{BB962C8B-B14F-4D97-AF65-F5344CB8AC3E}">
        <p14:creationId xmlns:p14="http://schemas.microsoft.com/office/powerpoint/2010/main" val="40325826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D7378E-B1B8-413B-B697-D6596FB234B3}"/>
              </a:ext>
            </a:extLst>
          </p:cNvPr>
          <p:cNvSpPr>
            <a:spLocks noGrp="1"/>
          </p:cNvSpPr>
          <p:nvPr>
            <p:ph type="title"/>
          </p:nvPr>
        </p:nvSpPr>
        <p:spPr/>
        <p:txBody>
          <a:bodyPr/>
          <a:lstStyle/>
          <a:p>
            <a:pPr algn="ctr"/>
            <a:r>
              <a:rPr lang="en-US" dirty="0"/>
              <a:t>Questions and/or Suggestions?</a:t>
            </a:r>
          </a:p>
        </p:txBody>
      </p:sp>
      <p:pic>
        <p:nvPicPr>
          <p:cNvPr id="4" name="Picture 2">
            <a:extLst>
              <a:ext uri="{FF2B5EF4-FFF2-40B4-BE49-F238E27FC236}">
                <a16:creationId xmlns:a16="http://schemas.microsoft.com/office/drawing/2014/main" id="{5607477B-BA64-495F-B1BE-7D9827660195}"/>
              </a:ext>
            </a:extLst>
          </p:cNvPr>
          <p:cNvPicPr>
            <a:picLocks noGrp="1" noChangeAspect="1" noChangeArrowheads="1"/>
          </p:cNvPicPr>
          <p:nvPr>
            <p:ph idx="1"/>
          </p:nvPr>
        </p:nvPicPr>
        <p:blipFill>
          <a:blip r:embed="rId4" cstate="print">
            <a:extLst>
              <a:ext uri="{28A0092B-C50C-407E-A947-70E740481C1C}">
                <a14:useLocalDpi xmlns:a14="http://schemas.microsoft.com/office/drawing/2010/main" val="0"/>
              </a:ext>
            </a:extLst>
          </a:blip>
          <a:srcRect/>
          <a:stretch>
            <a:fillRect/>
          </a:stretch>
        </p:blipFill>
        <p:spPr bwMode="auto">
          <a:xfrm>
            <a:off x="4142195" y="1690688"/>
            <a:ext cx="3425009" cy="2589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ustDataLst>
      <p:tags r:id="rId1"/>
    </p:custDataLst>
    <p:extLst>
      <p:ext uri="{BB962C8B-B14F-4D97-AF65-F5344CB8AC3E}">
        <p14:creationId xmlns:p14="http://schemas.microsoft.com/office/powerpoint/2010/main" val="21954351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8494246" cy="1465618"/>
          </a:xfrm>
        </p:spPr>
        <p:txBody>
          <a:bodyPr lIns="0" tIns="0" rIns="0" bIns="0" anchor="ctr">
            <a:normAutofit/>
          </a:bodyPr>
          <a:lstStyle/>
          <a:p>
            <a:r>
              <a:rPr lang="en-US" sz="4000" dirty="0"/>
              <a:t>Interstate Compact for Adult Offender Supervision</a:t>
            </a:r>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49" y="6275388"/>
            <a:ext cx="10578193" cy="438332"/>
          </a:xfrm>
        </p:spPr>
        <p:txBody>
          <a:bodyPr lIns="0"/>
          <a:lstStyle/>
          <a:p>
            <a:pPr algn="l"/>
            <a:endParaRPr lang="en-US" dirty="0"/>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3</a:t>
            </a:fld>
            <a:endParaRPr lang="en-US">
              <a:solidFill>
                <a:schemeClr val="bg1"/>
              </a:solidFill>
            </a:endParaRPr>
          </a:p>
        </p:txBody>
      </p:sp>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0" name="Group 19">
            <a:extLst>
              <a:ext uri="{FF2B5EF4-FFF2-40B4-BE49-F238E27FC236}">
                <a16:creationId xmlns:a16="http://schemas.microsoft.com/office/drawing/2014/main" id="{15826501-4F62-441E-805C-795037B2F290}"/>
              </a:ext>
            </a:extLst>
          </p:cNvPr>
          <p:cNvGrpSpPr/>
          <p:nvPr/>
        </p:nvGrpSpPr>
        <p:grpSpPr>
          <a:xfrm>
            <a:off x="476250" y="1830743"/>
            <a:ext cx="6139703" cy="4106089"/>
            <a:chOff x="476251" y="1816229"/>
            <a:chExt cx="7453454" cy="4106089"/>
          </a:xfrm>
        </p:grpSpPr>
        <p:sp>
          <p:nvSpPr>
            <p:cNvPr id="21" name="Content Placeholder 2">
              <a:extLst>
                <a:ext uri="{FF2B5EF4-FFF2-40B4-BE49-F238E27FC236}">
                  <a16:creationId xmlns:a16="http://schemas.microsoft.com/office/drawing/2014/main" id="{218870D6-28F2-4557-A5FB-D37FD6F2FE3E}"/>
                </a:ext>
              </a:extLst>
            </p:cNvPr>
            <p:cNvSpPr txBox="1">
              <a:spLocks/>
            </p:cNvSpPr>
            <p:nvPr/>
          </p:nvSpPr>
          <p:spPr>
            <a:xfrm>
              <a:off x="476251" y="2013556"/>
              <a:ext cx="7453454" cy="3908762"/>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ICAOS regulates how offenders are:</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Transferred from one state to another</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Supervised while on Compact Supervision</a:t>
              </a:r>
            </a:p>
            <a:p>
              <a:pPr>
                <a:lnSpc>
                  <a:spcPct val="100000"/>
                </a:lnSpc>
                <a:spcBef>
                  <a:spcPts val="0"/>
                </a:spcBef>
                <a:spcAft>
                  <a:spcPts val="1200"/>
                </a:spcAft>
                <a:defRPr sz="2000" b="0" i="0" u="none" strike="noStrike" kern="1200" spc="0" baseline="0">
                  <a:solidFill>
                    <a:srgbClr val="102747"/>
                  </a:solidFill>
                  <a:latin typeface="+mn-lt"/>
                  <a:ea typeface="+mn-ea"/>
                  <a:cs typeface="+mn-cs"/>
                </a:defRPr>
              </a:pPr>
              <a:r>
                <a:rPr lang="en-US" sz="3200" dirty="0">
                  <a:solidFill>
                    <a:srgbClr val="102747"/>
                  </a:solidFill>
                </a:rPr>
                <a:t>Returned to a sending state when supervision is not successful</a:t>
              </a:r>
              <a:endParaRPr lang="en-US" sz="2800" dirty="0">
                <a:solidFill>
                  <a:srgbClr val="102747"/>
                </a:solidFill>
              </a:endParaRPr>
            </a:p>
          </p:txBody>
        </p:sp>
        <p:cxnSp>
          <p:nvCxnSpPr>
            <p:cNvPr id="22" name="Straight Connector 21">
              <a:extLst>
                <a:ext uri="{FF2B5EF4-FFF2-40B4-BE49-F238E27FC236}">
                  <a16:creationId xmlns:a16="http://schemas.microsoft.com/office/drawing/2014/main" id="{3FC9CCB8-70D3-4C46-8580-105190FA5861}"/>
                </a:ext>
              </a:extLst>
            </p:cNvPr>
            <p:cNvCxnSpPr>
              <a:cxnSpLocks/>
            </p:cNvCxnSpPr>
            <p:nvPr/>
          </p:nvCxnSpPr>
          <p:spPr>
            <a:xfrm>
              <a:off x="476251" y="1816229"/>
              <a:ext cx="5818395"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13"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9564" y="365125"/>
            <a:ext cx="1291353" cy="12620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6" descr="C:\Users\Mspring\AppData\Local\Microsoft\Windows\Temporary Internet Files\Content.IE5\3H4UHZ3P\MC900013532[1].wmf"/>
          <p:cNvPicPr>
            <a:picLocks noChangeAspect="1" noChangeArrowheads="1"/>
          </p:cNvPicPr>
          <p:nvPr/>
        </p:nvPicPr>
        <p:blipFill>
          <a:blip r:embed="rId5"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273925" y="2726709"/>
            <a:ext cx="1527175" cy="2652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6" name="Straight Arrow Connector 15"/>
          <p:cNvCxnSpPr>
            <a:cxnSpLocks/>
          </p:cNvCxnSpPr>
          <p:nvPr/>
        </p:nvCxnSpPr>
        <p:spPr>
          <a:xfrm>
            <a:off x="8801100" y="3958139"/>
            <a:ext cx="914141" cy="0"/>
          </a:xfrm>
          <a:prstGeom prst="straightConnector1">
            <a:avLst/>
          </a:prstGeom>
          <a:ln w="28575">
            <a:solidFill>
              <a:srgbClr val="A20000"/>
            </a:solidFill>
            <a:tailEnd type="arrow"/>
          </a:ln>
        </p:spPr>
        <p:style>
          <a:lnRef idx="1">
            <a:schemeClr val="accent1"/>
          </a:lnRef>
          <a:fillRef idx="0">
            <a:schemeClr val="accent1"/>
          </a:fillRef>
          <a:effectRef idx="0">
            <a:schemeClr val="accent1"/>
          </a:effectRef>
          <a:fontRef idx="minor">
            <a:schemeClr val="tx1"/>
          </a:fontRef>
        </p:style>
      </p:cxnSp>
      <p:pic>
        <p:nvPicPr>
          <p:cNvPr id="17" name="Picture 7" descr="C:\Users\Mspring\AppData\Local\Microsoft\Windows\Temporary Internet Files\Content.IE5\YY7NIZ22\MC900027394[1].wmf"/>
          <p:cNvPicPr>
            <a:picLocks noChangeAspect="1" noChangeArrowheads="1"/>
          </p:cNvPicPr>
          <p:nvPr/>
        </p:nvPicPr>
        <p:blipFill>
          <a:blip r:embed="rId6"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28019" y="3084887"/>
            <a:ext cx="1294790" cy="1746504"/>
          </a:xfrm>
          <a:prstGeom prst="rect">
            <a:avLst/>
          </a:prstGeom>
          <a:noFill/>
          <a:extLst>
            <a:ext uri="{909E8E84-426E-40DD-AFC4-6F175D3DCCD1}">
              <a14:hiddenFill xmlns:a14="http://schemas.microsoft.com/office/drawing/2010/main">
                <a:solidFill>
                  <a:srgbClr val="FFFFFF"/>
                </a:solidFill>
              </a14:hiddenFill>
            </a:ext>
          </a:extLst>
        </p:spPr>
      </p:pic>
      <p:cxnSp>
        <p:nvCxnSpPr>
          <p:cNvPr id="18" name="Straight Connector 17">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30084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Footer Placeholder 6">
            <a:extLst>
              <a:ext uri="{FF2B5EF4-FFF2-40B4-BE49-F238E27FC236}">
                <a16:creationId xmlns:a16="http://schemas.microsoft.com/office/drawing/2014/main" id="{CB6EFDB5-FC2B-49AA-A879-65DB711D866F}"/>
              </a:ext>
            </a:extLst>
          </p:cNvPr>
          <p:cNvSpPr>
            <a:spLocks noGrp="1"/>
          </p:cNvSpPr>
          <p:nvPr>
            <p:ph type="ftr" sz="quarter" idx="11"/>
          </p:nvPr>
        </p:nvSpPr>
        <p:spPr>
          <a:xfrm>
            <a:off x="476250" y="6275388"/>
            <a:ext cx="4114800" cy="365125"/>
          </a:xfrm>
        </p:spPr>
        <p:txBody>
          <a:bodyPr lIns="0"/>
          <a:lstStyle/>
          <a:p>
            <a:pPr algn="l"/>
            <a:endParaRPr lang="en-US" dirty="0"/>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4</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9DD95D5D-5CAB-49E1-8C46-AA0BB9844C00}"/>
              </a:ext>
            </a:extLst>
          </p:cNvPr>
          <p:cNvGrpSpPr/>
          <p:nvPr/>
        </p:nvGrpSpPr>
        <p:grpSpPr>
          <a:xfrm>
            <a:off x="4442279" y="2353235"/>
            <a:ext cx="3370462" cy="3039035"/>
            <a:chOff x="4329794" y="1386114"/>
            <a:chExt cx="3551464" cy="3873120"/>
          </a:xfrm>
        </p:grpSpPr>
        <p:sp>
          <p:nvSpPr>
            <p:cNvPr id="8" name="Content Placeholder 2">
              <a:extLst>
                <a:ext uri="{FF2B5EF4-FFF2-40B4-BE49-F238E27FC236}">
                  <a16:creationId xmlns:a16="http://schemas.microsoft.com/office/drawing/2014/main" id="{2CDB853E-776F-45FF-9101-292BB98A25ED}"/>
                </a:ext>
              </a:extLst>
            </p:cNvPr>
            <p:cNvSpPr txBox="1">
              <a:spLocks/>
            </p:cNvSpPr>
            <p:nvPr/>
          </p:nvSpPr>
          <p:spPr>
            <a:xfrm>
              <a:off x="4329794" y="1915885"/>
              <a:ext cx="3465352" cy="3343349"/>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is binding upon all state authorities &amp; citizens</a:t>
              </a:r>
            </a:p>
          </p:txBody>
        </p:sp>
        <p:sp>
          <p:nvSpPr>
            <p:cNvPr id="12" name="Content Placeholder 2">
              <a:extLst>
                <a:ext uri="{FF2B5EF4-FFF2-40B4-BE49-F238E27FC236}">
                  <a16:creationId xmlns:a16="http://schemas.microsoft.com/office/drawing/2014/main" id="{F402F6DB-77B4-436B-A107-C00A6DD278B7}"/>
                </a:ext>
              </a:extLst>
            </p:cNvPr>
            <p:cNvSpPr txBox="1">
              <a:spLocks/>
            </p:cNvSpPr>
            <p:nvPr/>
          </p:nvSpPr>
          <p:spPr>
            <a:xfrm>
              <a:off x="4329794"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Binding</a:t>
              </a:r>
            </a:p>
          </p:txBody>
        </p:sp>
        <p:cxnSp>
          <p:nvCxnSpPr>
            <p:cNvPr id="17" name="Straight Connector 16">
              <a:extLst>
                <a:ext uri="{FF2B5EF4-FFF2-40B4-BE49-F238E27FC236}">
                  <a16:creationId xmlns:a16="http://schemas.microsoft.com/office/drawing/2014/main" id="{CE8D27ED-BB1F-4539-8ED3-FB090333B45E}"/>
                </a:ext>
              </a:extLst>
            </p:cNvPr>
            <p:cNvCxnSpPr>
              <a:cxnSpLocks/>
            </p:cNvCxnSpPr>
            <p:nvPr/>
          </p:nvCxnSpPr>
          <p:spPr>
            <a:xfrm>
              <a:off x="4329794"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17610756-A6C6-418F-A031-4D4B3746C5F5}"/>
              </a:ext>
            </a:extLst>
          </p:cNvPr>
          <p:cNvGrpSpPr/>
          <p:nvPr/>
        </p:nvGrpSpPr>
        <p:grpSpPr>
          <a:xfrm>
            <a:off x="8408307" y="2353235"/>
            <a:ext cx="3478893" cy="3039035"/>
            <a:chOff x="8183336" y="1386114"/>
            <a:chExt cx="3551464" cy="3873119"/>
          </a:xfrm>
        </p:grpSpPr>
        <p:sp>
          <p:nvSpPr>
            <p:cNvPr id="9" name="Content Placeholder 2">
              <a:extLst>
                <a:ext uri="{FF2B5EF4-FFF2-40B4-BE49-F238E27FC236}">
                  <a16:creationId xmlns:a16="http://schemas.microsoft.com/office/drawing/2014/main" id="{7EBAC094-3DDB-4051-ABC3-FE3529A0C7F2}"/>
                </a:ext>
              </a:extLst>
            </p:cNvPr>
            <p:cNvSpPr txBox="1">
              <a:spLocks/>
            </p:cNvSpPr>
            <p:nvPr/>
          </p:nvSpPr>
          <p:spPr>
            <a:xfrm>
              <a:off x="8183336" y="1915885"/>
              <a:ext cx="3395885" cy="3343348"/>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2400" dirty="0">
                  <a:solidFill>
                    <a:prstClr val="black"/>
                  </a:solidFill>
                </a:rPr>
                <a:t>The Compact rules supersedes conflicting state law</a:t>
              </a:r>
            </a:p>
          </p:txBody>
        </p:sp>
        <p:sp>
          <p:nvSpPr>
            <p:cNvPr id="13" name="Content Placeholder 2">
              <a:extLst>
                <a:ext uri="{FF2B5EF4-FFF2-40B4-BE49-F238E27FC236}">
                  <a16:creationId xmlns:a16="http://schemas.microsoft.com/office/drawing/2014/main" id="{A04C8335-03EA-420B-BCCF-68E0D09916FD}"/>
                </a:ext>
              </a:extLst>
            </p:cNvPr>
            <p:cNvSpPr txBox="1">
              <a:spLocks/>
            </p:cNvSpPr>
            <p:nvPr/>
          </p:nvSpPr>
          <p:spPr>
            <a:xfrm>
              <a:off x="8183336" y="1386114"/>
              <a:ext cx="3551464" cy="492443"/>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Supersedes</a:t>
              </a:r>
            </a:p>
          </p:txBody>
        </p:sp>
        <p:cxnSp>
          <p:nvCxnSpPr>
            <p:cNvPr id="18" name="Straight Connector 17">
              <a:extLst>
                <a:ext uri="{FF2B5EF4-FFF2-40B4-BE49-F238E27FC236}">
                  <a16:creationId xmlns:a16="http://schemas.microsoft.com/office/drawing/2014/main" id="{3245BE4C-7006-4A5C-BBD1-7F6746D2EDFD}"/>
                </a:ext>
              </a:extLst>
            </p:cNvPr>
            <p:cNvCxnSpPr>
              <a:cxnSpLocks/>
            </p:cNvCxnSpPr>
            <p:nvPr/>
          </p:nvCxnSpPr>
          <p:spPr>
            <a:xfrm>
              <a:off x="8183336" y="1931642"/>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25" name="Group 24">
            <a:extLst>
              <a:ext uri="{FF2B5EF4-FFF2-40B4-BE49-F238E27FC236}">
                <a16:creationId xmlns:a16="http://schemas.microsoft.com/office/drawing/2014/main" id="{115BD476-C700-4A6B-B7C2-C0C6F86FDD71}"/>
              </a:ext>
            </a:extLst>
          </p:cNvPr>
          <p:cNvGrpSpPr/>
          <p:nvPr/>
        </p:nvGrpSpPr>
        <p:grpSpPr>
          <a:xfrm>
            <a:off x="476249" y="2353235"/>
            <a:ext cx="3571315" cy="3039036"/>
            <a:chOff x="476250" y="1386114"/>
            <a:chExt cx="3551465" cy="3957960"/>
          </a:xfrm>
        </p:grpSpPr>
        <p:sp>
          <p:nvSpPr>
            <p:cNvPr id="11" name="Content Placeholder 2">
              <a:extLst>
                <a:ext uri="{FF2B5EF4-FFF2-40B4-BE49-F238E27FC236}">
                  <a16:creationId xmlns:a16="http://schemas.microsoft.com/office/drawing/2014/main" id="{2A148BEC-FF21-46F5-B3BE-3AEAA82F7A09}"/>
                </a:ext>
              </a:extLst>
            </p:cNvPr>
            <p:cNvSpPr txBox="1">
              <a:spLocks/>
            </p:cNvSpPr>
            <p:nvPr/>
          </p:nvSpPr>
          <p:spPr>
            <a:xfrm>
              <a:off x="476251" y="1386114"/>
              <a:ext cx="3551464" cy="641345"/>
            </a:xfrm>
            <a:prstGeom prst="rect">
              <a:avLst/>
            </a:prstGeom>
          </p:spPr>
          <p:txBody>
            <a:bodyPr vert="horz" wrap="square" lIns="0" tIns="0" rIns="0" bIns="0" rtlCol="0" anchor="t">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Authorized</a:t>
              </a:r>
            </a:p>
          </p:txBody>
        </p:sp>
        <p:cxnSp>
          <p:nvCxnSpPr>
            <p:cNvPr id="16" name="Straight Connector 15">
              <a:extLst>
                <a:ext uri="{FF2B5EF4-FFF2-40B4-BE49-F238E27FC236}">
                  <a16:creationId xmlns:a16="http://schemas.microsoft.com/office/drawing/2014/main" id="{D70A7FD7-5F5D-4318-8FF5-9A6F6193220D}"/>
                </a:ext>
              </a:extLst>
            </p:cNvPr>
            <p:cNvCxnSpPr>
              <a:cxnSpLocks/>
            </p:cNvCxnSpPr>
            <p:nvPr/>
          </p:nvCxnSpPr>
          <p:spPr>
            <a:xfrm>
              <a:off x="476250" y="1933314"/>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24" name="Content Placeholder 2">
              <a:extLst>
                <a:ext uri="{FF2B5EF4-FFF2-40B4-BE49-F238E27FC236}">
                  <a16:creationId xmlns:a16="http://schemas.microsoft.com/office/drawing/2014/main" id="{02D04C75-9D7E-4858-925A-F3C1C5D41E53}"/>
                </a:ext>
              </a:extLst>
            </p:cNvPr>
            <p:cNvSpPr txBox="1">
              <a:spLocks/>
            </p:cNvSpPr>
            <p:nvPr/>
          </p:nvSpPr>
          <p:spPr>
            <a:xfrm>
              <a:off x="476251" y="2012780"/>
              <a:ext cx="3487483" cy="3331294"/>
            </a:xfrm>
            <a:prstGeom prst="rect">
              <a:avLst/>
            </a:prstGeom>
          </p:spPr>
          <p:txBody>
            <a:bodyPr vert="horz" lIns="0" tIns="0" rIns="0" bIns="0" rtlCol="0" anchor="ctr">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2400" dirty="0"/>
                <a:t>The Compact is authorized by US Constitution &amp; Crime Control Act</a:t>
              </a:r>
            </a:p>
          </p:txBody>
        </p:sp>
      </p:grpSp>
      <p:sp>
        <p:nvSpPr>
          <p:cNvPr id="22"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Authority of an Interstate Compact</a:t>
            </a:r>
          </a:p>
        </p:txBody>
      </p:sp>
      <p:pic>
        <p:nvPicPr>
          <p:cNvPr id="23" name="Picture 22" descr="Destroying this Republic and the &lt;strong&gt;US Constitution&lt;/strong&gt; ⋆ The Old ..."/>
          <p:cNvPicPr>
            <a:picLocks noChangeAspect="1"/>
          </p:cNvPicPr>
          <p:nvPr/>
        </p:nvPicPr>
        <p:blipFill rotWithShape="1">
          <a:blip r:embed="rId4">
            <a:extLst>
              <a:ext uri="{28A0092B-C50C-407E-A947-70E740481C1C}">
                <a14:useLocalDpi xmlns:a14="http://schemas.microsoft.com/office/drawing/2010/main" val="0"/>
              </a:ext>
            </a:extLst>
          </a:blip>
          <a:srcRect t="8161" r="6297" b="37431"/>
          <a:stretch/>
        </p:blipFill>
        <p:spPr>
          <a:xfrm>
            <a:off x="476250" y="5170760"/>
            <a:ext cx="3121760" cy="1095570"/>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5240" r="3437" b="33798"/>
          <a:stretch/>
        </p:blipFill>
        <p:spPr>
          <a:xfrm>
            <a:off x="4442279" y="5158734"/>
            <a:ext cx="2985247" cy="1095570"/>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r="14639" b="41673"/>
          <a:stretch/>
        </p:blipFill>
        <p:spPr>
          <a:xfrm>
            <a:off x="8271795" y="5146710"/>
            <a:ext cx="2967565" cy="1119619"/>
          </a:xfrm>
          <a:prstGeom prst="rect">
            <a:avLst/>
          </a:prstGeom>
        </p:spPr>
      </p:pic>
    </p:spTree>
    <p:custDataLst>
      <p:tags r:id="rId1"/>
    </p:custDataLst>
    <p:extLst>
      <p:ext uri="{BB962C8B-B14F-4D97-AF65-F5344CB8AC3E}">
        <p14:creationId xmlns:p14="http://schemas.microsoft.com/office/powerpoint/2010/main" val="20933391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noFill/>
        </p:spPr>
        <p:txBody>
          <a:bodyPr/>
          <a:lstStyle/>
          <a:p>
            <a:pPr algn="ctr"/>
            <a:fld id="{20ACEE5B-6B89-47D3-A969-11CC9D54FA43}" type="slidenum">
              <a:rPr lang="en-US" smtClean="0">
                <a:solidFill>
                  <a:schemeClr val="bg1"/>
                </a:solidFill>
              </a:rPr>
              <a:pPr algn="ctr"/>
              <a:t>5</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a:cxnSpLocks/>
          </p:cNvCxnSpPr>
          <p:nvPr/>
        </p:nvCxnSpPr>
        <p:spPr>
          <a:xfrm>
            <a:off x="5280338" y="6457950"/>
            <a:ext cx="5933762"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13" name="Title 1">
            <a:extLst>
              <a:ext uri="{FF2B5EF4-FFF2-40B4-BE49-F238E27FC236}">
                <a16:creationId xmlns:a16="http://schemas.microsoft.com/office/drawing/2014/main" id="{14418FD2-1E4D-41DE-90CF-BB168478A4E4}"/>
              </a:ext>
            </a:extLst>
          </p:cNvPr>
          <p:cNvSpPr txBox="1">
            <a:spLocks/>
          </p:cNvSpPr>
          <p:nvPr/>
        </p:nvSpPr>
        <p:spPr>
          <a:xfrm>
            <a:off x="476250" y="566867"/>
            <a:ext cx="10066243" cy="559449"/>
          </a:xfrm>
          <a:prstGeom prst="rect">
            <a:avLst/>
          </a:prstGeom>
        </p:spPr>
        <p:txBody>
          <a:bodyPr vert="horz" wrap="square" lIns="0" tIns="0" rIns="0" bIns="0" rtlCol="0" anchor="ctr">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Implications of Non-Compliance</a:t>
            </a:r>
          </a:p>
        </p:txBody>
      </p:sp>
      <p:sp>
        <p:nvSpPr>
          <p:cNvPr id="14" name="Content Placeholder 2">
            <a:extLst>
              <a:ext uri="{FF2B5EF4-FFF2-40B4-BE49-F238E27FC236}">
                <a16:creationId xmlns:a16="http://schemas.microsoft.com/office/drawing/2014/main" id="{C327E4E7-CDA1-48AB-98DC-CC61E26C03B4}"/>
              </a:ext>
            </a:extLst>
          </p:cNvPr>
          <p:cNvSpPr txBox="1">
            <a:spLocks/>
          </p:cNvSpPr>
          <p:nvPr/>
        </p:nvSpPr>
        <p:spPr>
          <a:xfrm>
            <a:off x="1497496" y="1949825"/>
            <a:ext cx="9716604" cy="4325563"/>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dirty="0"/>
              <a:t>It is incumbent upon prosecutors, judges and other state officials to understand the requirements of the Compact and its rules, as well as the consequences of non-compliance. </a:t>
            </a:r>
          </a:p>
          <a:p>
            <a:pPr marL="0" indent="0">
              <a:buNone/>
            </a:pPr>
            <a:endParaRPr lang="en-US" sz="1800" dirty="0"/>
          </a:p>
          <a:p>
            <a:pPr marL="0" indent="0">
              <a:buNone/>
            </a:pPr>
            <a:r>
              <a:rPr lang="en-US" dirty="0"/>
              <a:t>Failure of state judicial or executive branch officials to comply with the Compact and its rules results in the state defaulting on its obligations under the Compact and could lead the Commission to take corrective or punitive action, including suit in federal court for injunctive relief. </a:t>
            </a:r>
          </a:p>
        </p:txBody>
      </p:sp>
      <p:cxnSp>
        <p:nvCxnSpPr>
          <p:cNvPr id="16" name="Straight Connector 15">
            <a:extLst>
              <a:ext uri="{FF2B5EF4-FFF2-40B4-BE49-F238E27FC236}">
                <a16:creationId xmlns:a16="http://schemas.microsoft.com/office/drawing/2014/main" id="{CAEA7AF2-1E15-4151-9F69-95B9E8C43451}"/>
              </a:ext>
            </a:extLst>
          </p:cNvPr>
          <p:cNvCxnSpPr>
            <a:cxnSpLocks/>
          </p:cNvCxnSpPr>
          <p:nvPr/>
        </p:nvCxnSpPr>
        <p:spPr>
          <a:xfrm>
            <a:off x="476250" y="1246921"/>
            <a:ext cx="4173023"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 name="Rectangle 23">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9" name="Slide Number Placeholder 5">
            <a:extLst>
              <a:ext uri="{FF2B5EF4-FFF2-40B4-BE49-F238E27FC236}">
                <a16:creationId xmlns:a16="http://schemas.microsoft.com/office/drawing/2014/main" id="{CC019D98-9AE7-44E7-8F60-792F270F24EB}"/>
              </a:ext>
            </a:extLst>
          </p:cNvPr>
          <p:cNvSpPr txBox="1">
            <a:spLocks/>
          </p:cNvSpPr>
          <p:nvPr/>
        </p:nvSpPr>
        <p:spPr>
          <a:xfrm>
            <a:off x="11346287" y="6275388"/>
            <a:ext cx="388513" cy="365125"/>
          </a:xfrm>
          <a:prstGeom prst="rect">
            <a:avLst/>
          </a:prstGeom>
          <a:solidFill>
            <a:srgbClr val="102747"/>
          </a:solidFill>
        </p:spPr>
        <p:txBody>
          <a:bodyPr vert="horz" lIns="91440" tIns="45720" rIns="91440" bIns="45720" rtlCol="0" anchor="ctr"/>
          <a:lstStyle>
            <a:defPPr>
              <a:defRPr lang="en-US"/>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dirty="0">
                <a:solidFill>
                  <a:schemeClr val="bg1"/>
                </a:solidFill>
              </a:rPr>
              <a:t>5</a:t>
            </a:r>
          </a:p>
        </p:txBody>
      </p:sp>
      <p:cxnSp>
        <p:nvCxnSpPr>
          <p:cNvPr id="30" name="Straight Connector 2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11857711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p:cNvPicPr>
            <a:picLocks noGrp="1" noChangeAspect="1"/>
          </p:cNvPicPr>
          <p:nvPr>
            <p:ph idx="1"/>
          </p:nvPr>
        </p:nvPicPr>
        <p:blipFill>
          <a:blip r:embed="rId4">
            <a:duotone>
              <a:prstClr val="black"/>
              <a:schemeClr val="tx2">
                <a:tint val="45000"/>
                <a:satMod val="400000"/>
              </a:schemeClr>
            </a:duotone>
            <a:extLst>
              <a:ext uri="{28A0092B-C50C-407E-A947-70E740481C1C}">
                <a14:useLocalDpi xmlns:a14="http://schemas.microsoft.com/office/drawing/2010/main" val="0"/>
              </a:ext>
            </a:extLst>
          </a:blip>
          <a:stretch>
            <a:fillRect/>
          </a:stretch>
        </p:blipFill>
        <p:spPr>
          <a:xfrm>
            <a:off x="3906609" y="994230"/>
            <a:ext cx="8115754" cy="4565685"/>
          </a:xfrm>
          <a:prstGeom prst="rect">
            <a:avLst/>
          </a:prstGeom>
          <a:solidFill>
            <a:schemeClr val="bg1"/>
          </a:solidFill>
        </p:spPr>
      </p:pic>
      <p:sp>
        <p:nvSpPr>
          <p:cNvPr id="4" name="Footer Placeholder 3"/>
          <p:cNvSpPr>
            <a:spLocks noGrp="1"/>
          </p:cNvSpPr>
          <p:nvPr>
            <p:ph type="ftr" sz="quarter" idx="11"/>
          </p:nvPr>
        </p:nvSpPr>
        <p:spPr>
          <a:xfrm>
            <a:off x="3233290" y="5718630"/>
            <a:ext cx="8266560" cy="633488"/>
          </a:xfrm>
        </p:spPr>
        <p:txBody>
          <a:bodyPr/>
          <a:lstStyle/>
          <a:p>
            <a:r>
              <a:rPr lang="en-US" sz="1600" dirty="0"/>
              <a:t>ICAOS Directory </a:t>
            </a:r>
            <a:r>
              <a:rPr lang="en-US" sz="1600" dirty="0">
                <a:hlinkClick r:id="rId5"/>
              </a:rPr>
              <a:t>https://www.interstatecompact.org/regions-states</a:t>
            </a:r>
            <a:endParaRPr lang="en-US" sz="1600" dirty="0"/>
          </a:p>
        </p:txBody>
      </p:sp>
      <p:sp>
        <p:nvSpPr>
          <p:cNvPr id="10" name="Slide Number Placeholder 5">
            <a:extLst>
              <a:ext uri="{FF2B5EF4-FFF2-40B4-BE49-F238E27FC236}">
                <a16:creationId xmlns:a16="http://schemas.microsoft.com/office/drawing/2014/main" id="{0A1E83DF-78FB-477B-844B-9678B26867CA}"/>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6</a:t>
            </a:fld>
            <a:endParaRPr lang="en-US">
              <a:solidFill>
                <a:schemeClr val="bg1"/>
              </a:solidFill>
            </a:endParaRPr>
          </a:p>
        </p:txBody>
      </p:sp>
      <p:sp>
        <p:nvSpPr>
          <p:cNvPr id="7" name="Title 1">
            <a:extLst>
              <a:ext uri="{FF2B5EF4-FFF2-40B4-BE49-F238E27FC236}">
                <a16:creationId xmlns:a16="http://schemas.microsoft.com/office/drawing/2014/main" id="{D019ADDA-F337-4788-86F1-266D5676F005}"/>
              </a:ext>
            </a:extLst>
          </p:cNvPr>
          <p:cNvSpPr txBox="1">
            <a:spLocks/>
          </p:cNvSpPr>
          <p:nvPr/>
        </p:nvSpPr>
        <p:spPr>
          <a:xfrm>
            <a:off x="476250" y="365125"/>
            <a:ext cx="11258550" cy="701675"/>
          </a:xfrm>
          <a:prstGeom prst="rect">
            <a:avLst/>
          </a:prstGeom>
        </p:spPr>
        <p:txBody>
          <a:bodyPr vert="horz" lIns="0" tIns="0" rIns="0" bIns="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dirty="0"/>
              <a:t>Interstate Compact Offices</a:t>
            </a:r>
          </a:p>
        </p:txBody>
      </p:sp>
      <p:sp>
        <p:nvSpPr>
          <p:cNvPr id="8" name="Rectangle 7">
            <a:extLst>
              <a:ext uri="{FF2B5EF4-FFF2-40B4-BE49-F238E27FC236}">
                <a16:creationId xmlns:a16="http://schemas.microsoft.com/office/drawing/2014/main" id="{5CDF7546-5B53-457F-BF1F-872AA9DC4568}"/>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 name="Oval 8"/>
          <p:cNvSpPr/>
          <p:nvPr/>
        </p:nvSpPr>
        <p:spPr>
          <a:xfrm>
            <a:off x="6976934" y="3602759"/>
            <a:ext cx="1975104" cy="1929038"/>
          </a:xfrm>
          <a:prstGeom prst="ellipse">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Arial" panose="020B0604020202020204" pitchFamily="34" charset="0"/>
                <a:cs typeface="Arial" panose="020B0604020202020204" pitchFamily="34" charset="0"/>
              </a:rPr>
              <a:t>Interstate Compact Office</a:t>
            </a:r>
          </a:p>
        </p:txBody>
      </p:sp>
      <p:sp>
        <p:nvSpPr>
          <p:cNvPr id="11" name="TextBox 10"/>
          <p:cNvSpPr txBox="1"/>
          <p:nvPr/>
        </p:nvSpPr>
        <p:spPr>
          <a:xfrm>
            <a:off x="137885" y="1542032"/>
            <a:ext cx="3764644" cy="3785652"/>
          </a:xfrm>
          <a:prstGeom prst="rect">
            <a:avLst/>
          </a:prstGeom>
          <a:noFill/>
        </p:spPr>
        <p:txBody>
          <a:bodyPr wrap="square" rtlCol="0">
            <a:spAutoFit/>
          </a:bodyPr>
          <a:lstStyle/>
          <a:p>
            <a:pPr marL="285750" indent="-285750">
              <a:buFont typeface="Arial" panose="020B0604020202020204" pitchFamily="34" charset="0"/>
              <a:buChar char="•"/>
            </a:pPr>
            <a:r>
              <a:rPr lang="en-US" sz="2400" dirty="0"/>
              <a:t>Administers the Compact</a:t>
            </a:r>
          </a:p>
          <a:p>
            <a:pPr marL="285750" indent="-285750">
              <a:buFont typeface="Arial" panose="020B0604020202020204" pitchFamily="34" charset="0"/>
              <a:buChar char="•"/>
            </a:pPr>
            <a:r>
              <a:rPr lang="en-US" sz="2400" dirty="0"/>
              <a:t>Point of contact for case specific questions </a:t>
            </a:r>
          </a:p>
          <a:p>
            <a:pPr marL="285750" indent="-285750">
              <a:buFont typeface="Arial" panose="020B0604020202020204" pitchFamily="34" charset="0"/>
              <a:buChar char="•"/>
            </a:pPr>
            <a:r>
              <a:rPr lang="en-US" sz="2400" dirty="0"/>
              <a:t>Conducts training</a:t>
            </a:r>
          </a:p>
          <a:p>
            <a:pPr marL="285750" indent="-285750">
              <a:buFont typeface="Arial" panose="020B0604020202020204" pitchFamily="34" charset="0"/>
              <a:buChar char="•"/>
            </a:pPr>
            <a:r>
              <a:rPr lang="en-US" sz="2400" dirty="0"/>
              <a:t>Resolves issues with other states</a:t>
            </a:r>
          </a:p>
          <a:p>
            <a:pPr marL="285750" indent="-285750">
              <a:buFont typeface="Arial" panose="020B0604020202020204" pitchFamily="34" charset="0"/>
              <a:buChar char="•"/>
            </a:pPr>
            <a:r>
              <a:rPr lang="en-US" sz="2400" dirty="0"/>
              <a:t>Ensures rule compliance</a:t>
            </a:r>
          </a:p>
          <a:p>
            <a:pPr marL="285750" indent="-285750">
              <a:buFont typeface="Arial" panose="020B0604020202020204" pitchFamily="34" charset="0"/>
              <a:buChar char="•"/>
            </a:pPr>
            <a:r>
              <a:rPr lang="en-US" sz="2400" dirty="0"/>
              <a:t>Develops &amp; recommends in-state ISC operating procedures to State Council</a:t>
            </a:r>
          </a:p>
        </p:txBody>
      </p:sp>
      <p:cxnSp>
        <p:nvCxnSpPr>
          <p:cNvPr id="12" name="Straight Connector 11">
            <a:extLst>
              <a:ext uri="{FF2B5EF4-FFF2-40B4-BE49-F238E27FC236}">
                <a16:creationId xmlns:a16="http://schemas.microsoft.com/office/drawing/2014/main" id="{A7ECBFA1-C298-4FA0-BE55-233B9E89C54D}"/>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2477384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a:bodyPr>
          <a:lstStyle/>
          <a:p>
            <a:pPr algn="ctr"/>
            <a:r>
              <a:rPr lang="en-US" sz="4000" dirty="0"/>
              <a:t>Purpose of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7</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95" name="Group 94">
            <a:extLst>
              <a:ext uri="{FF2B5EF4-FFF2-40B4-BE49-F238E27FC236}">
                <a16:creationId xmlns:a16="http://schemas.microsoft.com/office/drawing/2014/main" id="{0468935A-2200-4935-89AE-7970A4F5F07E}"/>
              </a:ext>
            </a:extLst>
          </p:cNvPr>
          <p:cNvGrpSpPr/>
          <p:nvPr/>
        </p:nvGrpSpPr>
        <p:grpSpPr>
          <a:xfrm>
            <a:off x="4177875" y="1700362"/>
            <a:ext cx="3825645" cy="3821633"/>
            <a:chOff x="4183178" y="1660397"/>
            <a:chExt cx="3825645" cy="3821633"/>
          </a:xfrm>
        </p:grpSpPr>
        <p:sp>
          <p:nvSpPr>
            <p:cNvPr id="12" name="Freeform 9">
              <a:extLst>
                <a:ext uri="{FF2B5EF4-FFF2-40B4-BE49-F238E27FC236}">
                  <a16:creationId xmlns:a16="http://schemas.microsoft.com/office/drawing/2014/main" id="{116B0888-A3BD-4D22-AFD2-5923F6201BB4}"/>
                </a:ext>
              </a:extLst>
            </p:cNvPr>
            <p:cNvSpPr>
              <a:spLocks/>
            </p:cNvSpPr>
            <p:nvPr/>
          </p:nvSpPr>
          <p:spPr bwMode="auto">
            <a:xfrm rot="2700000">
              <a:off x="5706392" y="1647275"/>
              <a:ext cx="1933100" cy="2671762"/>
            </a:xfrm>
            <a:custGeom>
              <a:avLst/>
              <a:gdLst>
                <a:gd name="T0" fmla="*/ 233 w 467"/>
                <a:gd name="T1" fmla="*/ 0 h 646"/>
                <a:gd name="T2" fmla="*/ 0 w 467"/>
                <a:gd name="T3" fmla="*/ 232 h 646"/>
                <a:gd name="T4" fmla="*/ 10 w 467"/>
                <a:gd name="T5" fmla="*/ 299 h 646"/>
                <a:gd name="T6" fmla="*/ 73 w 467"/>
                <a:gd name="T7" fmla="*/ 400 h 646"/>
                <a:gd name="T8" fmla="*/ 73 w 467"/>
                <a:gd name="T9" fmla="*/ 401 h 646"/>
                <a:gd name="T10" fmla="*/ 119 w 467"/>
                <a:gd name="T11" fmla="*/ 522 h 646"/>
                <a:gd name="T12" fmla="*/ 79 w 467"/>
                <a:gd name="T13" fmla="*/ 636 h 646"/>
                <a:gd name="T14" fmla="*/ 84 w 467"/>
                <a:gd name="T15" fmla="*/ 646 h 646"/>
                <a:gd name="T16" fmla="*/ 169 w 467"/>
                <a:gd name="T17" fmla="*/ 586 h 646"/>
                <a:gd name="T18" fmla="*/ 178 w 467"/>
                <a:gd name="T19" fmla="*/ 522 h 646"/>
                <a:gd name="T20" fmla="*/ 169 w 467"/>
                <a:gd name="T21" fmla="*/ 456 h 646"/>
                <a:gd name="T22" fmla="*/ 98 w 467"/>
                <a:gd name="T23" fmla="*/ 342 h 646"/>
                <a:gd name="T24" fmla="*/ 59 w 467"/>
                <a:gd name="T25" fmla="*/ 232 h 646"/>
                <a:gd name="T26" fmla="*/ 233 w 467"/>
                <a:gd name="T27" fmla="*/ 59 h 646"/>
                <a:gd name="T28" fmla="*/ 408 w 467"/>
                <a:gd name="T29" fmla="*/ 232 h 646"/>
                <a:gd name="T30" fmla="*/ 361 w 467"/>
                <a:gd name="T31" fmla="*/ 351 h 646"/>
                <a:gd name="T32" fmla="*/ 457 w 467"/>
                <a:gd name="T33" fmla="*/ 299 h 646"/>
                <a:gd name="T34" fmla="*/ 467 w 467"/>
                <a:gd name="T35" fmla="*/ 232 h 646"/>
                <a:gd name="T36" fmla="*/ 233 w 467"/>
                <a:gd name="T37" fmla="*/ 0 h 6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67" h="646">
                  <a:moveTo>
                    <a:pt x="233" y="0"/>
                  </a:moveTo>
                  <a:cubicBezTo>
                    <a:pt x="105" y="0"/>
                    <a:pt x="0" y="104"/>
                    <a:pt x="0" y="232"/>
                  </a:cubicBezTo>
                  <a:cubicBezTo>
                    <a:pt x="0" y="255"/>
                    <a:pt x="3" y="278"/>
                    <a:pt x="10" y="299"/>
                  </a:cubicBezTo>
                  <a:cubicBezTo>
                    <a:pt x="21" y="338"/>
                    <a:pt x="43" y="373"/>
                    <a:pt x="73" y="400"/>
                  </a:cubicBezTo>
                  <a:cubicBezTo>
                    <a:pt x="73" y="401"/>
                    <a:pt x="73" y="401"/>
                    <a:pt x="73" y="401"/>
                  </a:cubicBezTo>
                  <a:cubicBezTo>
                    <a:pt x="102" y="432"/>
                    <a:pt x="119" y="476"/>
                    <a:pt x="119" y="522"/>
                  </a:cubicBezTo>
                  <a:cubicBezTo>
                    <a:pt x="119" y="565"/>
                    <a:pt x="105" y="605"/>
                    <a:pt x="79" y="636"/>
                  </a:cubicBezTo>
                  <a:cubicBezTo>
                    <a:pt x="84" y="646"/>
                    <a:pt x="84" y="646"/>
                    <a:pt x="84" y="646"/>
                  </a:cubicBezTo>
                  <a:cubicBezTo>
                    <a:pt x="110" y="624"/>
                    <a:pt x="136" y="596"/>
                    <a:pt x="169" y="586"/>
                  </a:cubicBezTo>
                  <a:cubicBezTo>
                    <a:pt x="175" y="566"/>
                    <a:pt x="178" y="544"/>
                    <a:pt x="178" y="522"/>
                  </a:cubicBezTo>
                  <a:cubicBezTo>
                    <a:pt x="178" y="499"/>
                    <a:pt x="175" y="477"/>
                    <a:pt x="169" y="456"/>
                  </a:cubicBezTo>
                  <a:cubicBezTo>
                    <a:pt x="156" y="413"/>
                    <a:pt x="131" y="370"/>
                    <a:pt x="98" y="342"/>
                  </a:cubicBezTo>
                  <a:cubicBezTo>
                    <a:pt x="74" y="312"/>
                    <a:pt x="59" y="274"/>
                    <a:pt x="59" y="232"/>
                  </a:cubicBezTo>
                  <a:cubicBezTo>
                    <a:pt x="59" y="136"/>
                    <a:pt x="137" y="59"/>
                    <a:pt x="233" y="59"/>
                  </a:cubicBezTo>
                  <a:cubicBezTo>
                    <a:pt x="330" y="59"/>
                    <a:pt x="408" y="136"/>
                    <a:pt x="408" y="232"/>
                  </a:cubicBezTo>
                  <a:cubicBezTo>
                    <a:pt x="408" y="278"/>
                    <a:pt x="390" y="320"/>
                    <a:pt x="361" y="351"/>
                  </a:cubicBezTo>
                  <a:cubicBezTo>
                    <a:pt x="361" y="351"/>
                    <a:pt x="422" y="309"/>
                    <a:pt x="457" y="299"/>
                  </a:cubicBezTo>
                  <a:cubicBezTo>
                    <a:pt x="463" y="278"/>
                    <a:pt x="467" y="255"/>
                    <a:pt x="467" y="232"/>
                  </a:cubicBezTo>
                  <a:cubicBezTo>
                    <a:pt x="467" y="104"/>
                    <a:pt x="362" y="0"/>
                    <a:pt x="233" y="0"/>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3" name="Line 10">
              <a:extLst>
                <a:ext uri="{FF2B5EF4-FFF2-40B4-BE49-F238E27FC236}">
                  <a16:creationId xmlns:a16="http://schemas.microsoft.com/office/drawing/2014/main" id="{7B9D2CB1-7DED-49E8-A682-66F5F8B6CE6E}"/>
                </a:ext>
              </a:extLst>
            </p:cNvPr>
            <p:cNvSpPr>
              <a:spLocks noChangeShapeType="1"/>
            </p:cNvSpPr>
            <p:nvPr/>
          </p:nvSpPr>
          <p:spPr bwMode="auto">
            <a:xfrm rot="2700000">
              <a:off x="6968723" y="3520905"/>
              <a:ext cx="0" cy="0"/>
            </a:xfrm>
            <a:prstGeom prst="line">
              <a:avLst/>
            </a:prstGeom>
            <a:noFill/>
            <a:ln w="15875" cap="flat">
              <a:solidFill>
                <a:srgbClr val="231F20"/>
              </a:solidFill>
              <a:prstDash val="solid"/>
              <a:miter lim="800000"/>
              <a:headEnd/>
              <a:tailEn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4" name="Freeform 11">
              <a:extLst>
                <a:ext uri="{FF2B5EF4-FFF2-40B4-BE49-F238E27FC236}">
                  <a16:creationId xmlns:a16="http://schemas.microsoft.com/office/drawing/2014/main" id="{0A1926C6-02D2-45DC-B45F-5B9EB51575C5}"/>
                </a:ext>
              </a:extLst>
            </p:cNvPr>
            <p:cNvSpPr>
              <a:spLocks/>
            </p:cNvSpPr>
            <p:nvPr/>
          </p:nvSpPr>
          <p:spPr bwMode="auto">
            <a:xfrm rot="2700000">
              <a:off x="4537667" y="2830842"/>
              <a:ext cx="1933100" cy="2642077"/>
            </a:xfrm>
            <a:custGeom>
              <a:avLst/>
              <a:gdLst>
                <a:gd name="T0" fmla="*/ 458 w 467"/>
                <a:gd name="T1" fmla="*/ 343 h 639"/>
                <a:gd name="T2" fmla="*/ 448 w 467"/>
                <a:gd name="T3" fmla="*/ 340 h 639"/>
                <a:gd name="T4" fmla="*/ 458 w 467"/>
                <a:gd name="T5" fmla="*/ 343 h 639"/>
                <a:gd name="T6" fmla="*/ 399 w 467"/>
                <a:gd name="T7" fmla="*/ 243 h 639"/>
                <a:gd name="T8" fmla="*/ 399 w 467"/>
                <a:gd name="T9" fmla="*/ 243 h 639"/>
                <a:gd name="T10" fmla="*/ 348 w 467"/>
                <a:gd name="T11" fmla="*/ 119 h 639"/>
                <a:gd name="T12" fmla="*/ 394 w 467"/>
                <a:gd name="T13" fmla="*/ 2 h 639"/>
                <a:gd name="T14" fmla="*/ 391 w 467"/>
                <a:gd name="T15" fmla="*/ 0 h 639"/>
                <a:gd name="T16" fmla="*/ 299 w 467"/>
                <a:gd name="T17" fmla="*/ 52 h 639"/>
                <a:gd name="T18" fmla="*/ 289 w 467"/>
                <a:gd name="T19" fmla="*/ 119 h 639"/>
                <a:gd name="T20" fmla="*/ 298 w 467"/>
                <a:gd name="T21" fmla="*/ 183 h 639"/>
                <a:gd name="T22" fmla="*/ 346 w 467"/>
                <a:gd name="T23" fmla="*/ 271 h 639"/>
                <a:gd name="T24" fmla="*/ 346 w 467"/>
                <a:gd name="T25" fmla="*/ 271 h 639"/>
                <a:gd name="T26" fmla="*/ 346 w 467"/>
                <a:gd name="T27" fmla="*/ 272 h 639"/>
                <a:gd name="T28" fmla="*/ 368 w 467"/>
                <a:gd name="T29" fmla="*/ 294 h 639"/>
                <a:gd name="T30" fmla="*/ 408 w 467"/>
                <a:gd name="T31" fmla="*/ 407 h 639"/>
                <a:gd name="T32" fmla="*/ 233 w 467"/>
                <a:gd name="T33" fmla="*/ 580 h 639"/>
                <a:gd name="T34" fmla="*/ 59 w 467"/>
                <a:gd name="T35" fmla="*/ 407 h 639"/>
                <a:gd name="T36" fmla="*/ 110 w 467"/>
                <a:gd name="T37" fmla="*/ 284 h 639"/>
                <a:gd name="T38" fmla="*/ 109 w 467"/>
                <a:gd name="T39" fmla="*/ 282 h 639"/>
                <a:gd name="T40" fmla="*/ 9 w 467"/>
                <a:gd name="T41" fmla="*/ 342 h 639"/>
                <a:gd name="T42" fmla="*/ 0 w 467"/>
                <a:gd name="T43" fmla="*/ 407 h 639"/>
                <a:gd name="T44" fmla="*/ 233 w 467"/>
                <a:gd name="T45" fmla="*/ 639 h 639"/>
                <a:gd name="T46" fmla="*/ 467 w 467"/>
                <a:gd name="T47" fmla="*/ 407 h 639"/>
                <a:gd name="T48" fmla="*/ 458 w 467"/>
                <a:gd name="T49" fmla="*/ 343 h 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67" h="639">
                  <a:moveTo>
                    <a:pt x="458" y="343"/>
                  </a:moveTo>
                  <a:cubicBezTo>
                    <a:pt x="455" y="342"/>
                    <a:pt x="452" y="341"/>
                    <a:pt x="448" y="340"/>
                  </a:cubicBezTo>
                  <a:cubicBezTo>
                    <a:pt x="452" y="341"/>
                    <a:pt x="455" y="342"/>
                    <a:pt x="458" y="343"/>
                  </a:cubicBezTo>
                  <a:cubicBezTo>
                    <a:pt x="447" y="305"/>
                    <a:pt x="426" y="271"/>
                    <a:pt x="399" y="243"/>
                  </a:cubicBezTo>
                  <a:cubicBezTo>
                    <a:pt x="399" y="243"/>
                    <a:pt x="399" y="243"/>
                    <a:pt x="399" y="243"/>
                  </a:cubicBezTo>
                  <a:cubicBezTo>
                    <a:pt x="367" y="212"/>
                    <a:pt x="348" y="168"/>
                    <a:pt x="348" y="119"/>
                  </a:cubicBezTo>
                  <a:cubicBezTo>
                    <a:pt x="348" y="74"/>
                    <a:pt x="365" y="33"/>
                    <a:pt x="394" y="2"/>
                  </a:cubicBezTo>
                  <a:cubicBezTo>
                    <a:pt x="391" y="0"/>
                    <a:pt x="391" y="0"/>
                    <a:pt x="391" y="0"/>
                  </a:cubicBezTo>
                  <a:cubicBezTo>
                    <a:pt x="365" y="24"/>
                    <a:pt x="333" y="42"/>
                    <a:pt x="299" y="52"/>
                  </a:cubicBezTo>
                  <a:cubicBezTo>
                    <a:pt x="292" y="74"/>
                    <a:pt x="289" y="96"/>
                    <a:pt x="289" y="119"/>
                  </a:cubicBezTo>
                  <a:cubicBezTo>
                    <a:pt x="289" y="141"/>
                    <a:pt x="292" y="163"/>
                    <a:pt x="298" y="183"/>
                  </a:cubicBezTo>
                  <a:cubicBezTo>
                    <a:pt x="307" y="216"/>
                    <a:pt x="324" y="246"/>
                    <a:pt x="346" y="271"/>
                  </a:cubicBezTo>
                  <a:cubicBezTo>
                    <a:pt x="346" y="271"/>
                    <a:pt x="346" y="271"/>
                    <a:pt x="346" y="271"/>
                  </a:cubicBezTo>
                  <a:cubicBezTo>
                    <a:pt x="346" y="271"/>
                    <a:pt x="346" y="271"/>
                    <a:pt x="346" y="272"/>
                  </a:cubicBezTo>
                  <a:cubicBezTo>
                    <a:pt x="353" y="279"/>
                    <a:pt x="360" y="287"/>
                    <a:pt x="368" y="294"/>
                  </a:cubicBezTo>
                  <a:cubicBezTo>
                    <a:pt x="393" y="324"/>
                    <a:pt x="408" y="364"/>
                    <a:pt x="408" y="407"/>
                  </a:cubicBezTo>
                  <a:cubicBezTo>
                    <a:pt x="408" y="503"/>
                    <a:pt x="330" y="580"/>
                    <a:pt x="233" y="580"/>
                  </a:cubicBezTo>
                  <a:cubicBezTo>
                    <a:pt x="137" y="580"/>
                    <a:pt x="59" y="503"/>
                    <a:pt x="59" y="407"/>
                  </a:cubicBezTo>
                  <a:cubicBezTo>
                    <a:pt x="59" y="359"/>
                    <a:pt x="78" y="315"/>
                    <a:pt x="110" y="284"/>
                  </a:cubicBezTo>
                  <a:cubicBezTo>
                    <a:pt x="109" y="282"/>
                    <a:pt x="109" y="282"/>
                    <a:pt x="109" y="282"/>
                  </a:cubicBezTo>
                  <a:cubicBezTo>
                    <a:pt x="82" y="310"/>
                    <a:pt x="47" y="331"/>
                    <a:pt x="9" y="342"/>
                  </a:cubicBezTo>
                  <a:cubicBezTo>
                    <a:pt x="3" y="363"/>
                    <a:pt x="0" y="384"/>
                    <a:pt x="0" y="407"/>
                  </a:cubicBezTo>
                  <a:cubicBezTo>
                    <a:pt x="0" y="535"/>
                    <a:pt x="105" y="639"/>
                    <a:pt x="233" y="639"/>
                  </a:cubicBezTo>
                  <a:cubicBezTo>
                    <a:pt x="362" y="639"/>
                    <a:pt x="467" y="535"/>
                    <a:pt x="467" y="407"/>
                  </a:cubicBezTo>
                  <a:cubicBezTo>
                    <a:pt x="467" y="385"/>
                    <a:pt x="464" y="363"/>
                    <a:pt x="458" y="343"/>
                  </a:cubicBezTo>
                  <a:close/>
                </a:path>
              </a:pathLst>
            </a:custGeom>
            <a:solidFill>
              <a:schemeClr val="bg1">
                <a:lumMod val="85000"/>
              </a:schemeClr>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5" name="Freeform 12">
              <a:extLst>
                <a:ext uri="{FF2B5EF4-FFF2-40B4-BE49-F238E27FC236}">
                  <a16:creationId xmlns:a16="http://schemas.microsoft.com/office/drawing/2014/main" id="{A2E6BD20-8B0C-4627-8152-25CC17190FA7}"/>
                </a:ext>
              </a:extLst>
            </p:cNvPr>
            <p:cNvSpPr>
              <a:spLocks/>
            </p:cNvSpPr>
            <p:nvPr/>
          </p:nvSpPr>
          <p:spPr bwMode="auto">
            <a:xfrm rot="2700000">
              <a:off x="5368104" y="3202300"/>
              <a:ext cx="2636838" cy="1922622"/>
            </a:xfrm>
            <a:custGeom>
              <a:avLst/>
              <a:gdLst>
                <a:gd name="T0" fmla="*/ 403 w 637"/>
                <a:gd name="T1" fmla="*/ 0 h 465"/>
                <a:gd name="T2" fmla="*/ 338 w 637"/>
                <a:gd name="T3" fmla="*/ 9 h 465"/>
                <a:gd name="T4" fmla="*/ 242 w 637"/>
                <a:gd name="T5" fmla="*/ 61 h 465"/>
                <a:gd name="T6" fmla="*/ 114 w 637"/>
                <a:gd name="T7" fmla="*/ 116 h 465"/>
                <a:gd name="T8" fmla="*/ 0 w 637"/>
                <a:gd name="T9" fmla="*/ 74 h 465"/>
                <a:gd name="T10" fmla="*/ 50 w 637"/>
                <a:gd name="T11" fmla="*/ 166 h 465"/>
                <a:gd name="T12" fmla="*/ 114 w 637"/>
                <a:gd name="T13" fmla="*/ 175 h 465"/>
                <a:gd name="T14" fmla="*/ 180 w 637"/>
                <a:gd name="T15" fmla="*/ 165 h 465"/>
                <a:gd name="T16" fmla="*/ 274 w 637"/>
                <a:gd name="T17" fmla="*/ 116 h 465"/>
                <a:gd name="T18" fmla="*/ 285 w 637"/>
                <a:gd name="T19" fmla="*/ 105 h 465"/>
                <a:gd name="T20" fmla="*/ 403 w 637"/>
                <a:gd name="T21" fmla="*/ 59 h 465"/>
                <a:gd name="T22" fmla="*/ 578 w 637"/>
                <a:gd name="T23" fmla="*/ 232 h 465"/>
                <a:gd name="T24" fmla="*/ 403 w 637"/>
                <a:gd name="T25" fmla="*/ 406 h 465"/>
                <a:gd name="T26" fmla="*/ 281 w 637"/>
                <a:gd name="T27" fmla="*/ 356 h 465"/>
                <a:gd name="T28" fmla="*/ 280 w 637"/>
                <a:gd name="T29" fmla="*/ 356 h 465"/>
                <a:gd name="T30" fmla="*/ 280 w 637"/>
                <a:gd name="T31" fmla="*/ 356 h 465"/>
                <a:gd name="T32" fmla="*/ 339 w 637"/>
                <a:gd name="T33" fmla="*/ 456 h 465"/>
                <a:gd name="T34" fmla="*/ 403 w 637"/>
                <a:gd name="T35" fmla="*/ 465 h 465"/>
                <a:gd name="T36" fmla="*/ 637 w 637"/>
                <a:gd name="T37" fmla="*/ 232 h 465"/>
                <a:gd name="T38" fmla="*/ 403 w 637"/>
                <a:gd name="T39" fmla="*/ 0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637" h="465">
                  <a:moveTo>
                    <a:pt x="403" y="0"/>
                  </a:moveTo>
                  <a:cubicBezTo>
                    <a:pt x="381" y="0"/>
                    <a:pt x="359" y="3"/>
                    <a:pt x="338" y="9"/>
                  </a:cubicBezTo>
                  <a:cubicBezTo>
                    <a:pt x="303" y="19"/>
                    <a:pt x="242" y="61"/>
                    <a:pt x="242" y="61"/>
                  </a:cubicBezTo>
                  <a:cubicBezTo>
                    <a:pt x="210" y="95"/>
                    <a:pt x="165" y="116"/>
                    <a:pt x="114" y="116"/>
                  </a:cubicBezTo>
                  <a:cubicBezTo>
                    <a:pt x="71" y="116"/>
                    <a:pt x="31" y="100"/>
                    <a:pt x="0" y="74"/>
                  </a:cubicBezTo>
                  <a:cubicBezTo>
                    <a:pt x="23" y="100"/>
                    <a:pt x="40" y="133"/>
                    <a:pt x="50" y="166"/>
                  </a:cubicBezTo>
                  <a:cubicBezTo>
                    <a:pt x="70" y="171"/>
                    <a:pt x="92" y="175"/>
                    <a:pt x="114" y="175"/>
                  </a:cubicBezTo>
                  <a:cubicBezTo>
                    <a:pt x="137" y="175"/>
                    <a:pt x="159" y="171"/>
                    <a:pt x="180" y="165"/>
                  </a:cubicBezTo>
                  <a:cubicBezTo>
                    <a:pt x="214" y="155"/>
                    <a:pt x="248" y="139"/>
                    <a:pt x="274" y="116"/>
                  </a:cubicBezTo>
                  <a:cubicBezTo>
                    <a:pt x="278" y="112"/>
                    <a:pt x="282" y="108"/>
                    <a:pt x="285" y="105"/>
                  </a:cubicBezTo>
                  <a:cubicBezTo>
                    <a:pt x="316" y="76"/>
                    <a:pt x="358" y="59"/>
                    <a:pt x="403" y="59"/>
                  </a:cubicBezTo>
                  <a:cubicBezTo>
                    <a:pt x="500" y="59"/>
                    <a:pt x="578" y="136"/>
                    <a:pt x="578" y="232"/>
                  </a:cubicBezTo>
                  <a:cubicBezTo>
                    <a:pt x="578" y="328"/>
                    <a:pt x="500" y="406"/>
                    <a:pt x="403" y="406"/>
                  </a:cubicBezTo>
                  <a:cubicBezTo>
                    <a:pt x="355" y="406"/>
                    <a:pt x="312" y="387"/>
                    <a:pt x="281" y="356"/>
                  </a:cubicBezTo>
                  <a:cubicBezTo>
                    <a:pt x="280" y="356"/>
                    <a:pt x="280" y="356"/>
                    <a:pt x="280" y="356"/>
                  </a:cubicBezTo>
                  <a:cubicBezTo>
                    <a:pt x="280" y="356"/>
                    <a:pt x="280" y="356"/>
                    <a:pt x="280" y="356"/>
                  </a:cubicBezTo>
                  <a:cubicBezTo>
                    <a:pt x="307" y="384"/>
                    <a:pt x="328" y="418"/>
                    <a:pt x="339" y="456"/>
                  </a:cubicBezTo>
                  <a:cubicBezTo>
                    <a:pt x="359" y="462"/>
                    <a:pt x="381" y="465"/>
                    <a:pt x="403" y="465"/>
                  </a:cubicBezTo>
                  <a:cubicBezTo>
                    <a:pt x="532" y="465"/>
                    <a:pt x="637" y="360"/>
                    <a:pt x="637" y="232"/>
                  </a:cubicBezTo>
                  <a:cubicBezTo>
                    <a:pt x="637" y="104"/>
                    <a:pt x="532" y="0"/>
                    <a:pt x="403" y="0"/>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sp>
          <p:nvSpPr>
            <p:cNvPr id="16" name="Freeform 13">
              <a:extLst>
                <a:ext uri="{FF2B5EF4-FFF2-40B4-BE49-F238E27FC236}">
                  <a16:creationId xmlns:a16="http://schemas.microsoft.com/office/drawing/2014/main" id="{380FF45E-74BE-4EA7-B701-E8196B45F279}"/>
                </a:ext>
              </a:extLst>
            </p:cNvPr>
            <p:cNvSpPr>
              <a:spLocks noEditPoints="1"/>
            </p:cNvSpPr>
            <p:nvPr/>
          </p:nvSpPr>
          <p:spPr bwMode="auto">
            <a:xfrm rot="2700000">
              <a:off x="4188248" y="2007028"/>
              <a:ext cx="2615883" cy="1922622"/>
            </a:xfrm>
            <a:custGeom>
              <a:avLst/>
              <a:gdLst>
                <a:gd name="T0" fmla="*/ 586 w 632"/>
                <a:gd name="T1" fmla="*/ 304 h 465"/>
                <a:gd name="T2" fmla="*/ 584 w 632"/>
                <a:gd name="T3" fmla="*/ 297 h 465"/>
                <a:gd name="T4" fmla="*/ 519 w 632"/>
                <a:gd name="T5" fmla="*/ 288 h 465"/>
                <a:gd name="T6" fmla="*/ 453 w 632"/>
                <a:gd name="T7" fmla="*/ 298 h 465"/>
                <a:gd name="T8" fmla="*/ 340 w 632"/>
                <a:gd name="T9" fmla="*/ 373 h 465"/>
                <a:gd name="T10" fmla="*/ 234 w 632"/>
                <a:gd name="T11" fmla="*/ 406 h 465"/>
                <a:gd name="T12" fmla="*/ 59 w 632"/>
                <a:gd name="T13" fmla="*/ 233 h 465"/>
                <a:gd name="T14" fmla="*/ 234 w 632"/>
                <a:gd name="T15" fmla="*/ 59 h 465"/>
                <a:gd name="T16" fmla="*/ 357 w 632"/>
                <a:gd name="T17" fmla="*/ 110 h 465"/>
                <a:gd name="T18" fmla="*/ 357 w 632"/>
                <a:gd name="T19" fmla="*/ 110 h 465"/>
                <a:gd name="T20" fmla="*/ 357 w 632"/>
                <a:gd name="T21" fmla="*/ 110 h 465"/>
                <a:gd name="T22" fmla="*/ 296 w 632"/>
                <a:gd name="T23" fmla="*/ 10 h 465"/>
                <a:gd name="T24" fmla="*/ 295 w 632"/>
                <a:gd name="T25" fmla="*/ 9 h 465"/>
                <a:gd name="T26" fmla="*/ 234 w 632"/>
                <a:gd name="T27" fmla="*/ 0 h 465"/>
                <a:gd name="T28" fmla="*/ 0 w 632"/>
                <a:gd name="T29" fmla="*/ 233 h 465"/>
                <a:gd name="T30" fmla="*/ 234 w 632"/>
                <a:gd name="T31" fmla="*/ 465 h 465"/>
                <a:gd name="T32" fmla="*/ 299 w 632"/>
                <a:gd name="T33" fmla="*/ 456 h 465"/>
                <a:gd name="T34" fmla="*/ 300 w 632"/>
                <a:gd name="T35" fmla="*/ 455 h 465"/>
                <a:gd name="T36" fmla="*/ 396 w 632"/>
                <a:gd name="T37" fmla="*/ 396 h 465"/>
                <a:gd name="T38" fmla="*/ 395 w 632"/>
                <a:gd name="T39" fmla="*/ 396 h 465"/>
                <a:gd name="T40" fmla="*/ 396 w 632"/>
                <a:gd name="T41" fmla="*/ 398 h 465"/>
                <a:gd name="T42" fmla="*/ 519 w 632"/>
                <a:gd name="T43" fmla="*/ 347 h 465"/>
                <a:gd name="T44" fmla="*/ 632 w 632"/>
                <a:gd name="T45" fmla="*/ 385 h 465"/>
                <a:gd name="T46" fmla="*/ 632 w 632"/>
                <a:gd name="T47" fmla="*/ 385 h 465"/>
                <a:gd name="T48" fmla="*/ 586 w 632"/>
                <a:gd name="T49" fmla="*/ 304 h 465"/>
                <a:gd name="T50" fmla="*/ 406 w 632"/>
                <a:gd name="T51" fmla="*/ 385 h 465"/>
                <a:gd name="T52" fmla="*/ 399 w 632"/>
                <a:gd name="T53" fmla="*/ 392 h 465"/>
                <a:gd name="T54" fmla="*/ 406 w 632"/>
                <a:gd name="T55" fmla="*/ 385 h 465"/>
                <a:gd name="T56" fmla="*/ 449 w 632"/>
                <a:gd name="T57" fmla="*/ 312 h 465"/>
                <a:gd name="T58" fmla="*/ 447 w 632"/>
                <a:gd name="T59" fmla="*/ 316 h 465"/>
                <a:gd name="T60" fmla="*/ 449 w 632"/>
                <a:gd name="T61" fmla="*/ 312 h 465"/>
                <a:gd name="T62" fmla="*/ 444 w 632"/>
                <a:gd name="T63" fmla="*/ 325 h 465"/>
                <a:gd name="T64" fmla="*/ 441 w 632"/>
                <a:gd name="T65" fmla="*/ 330 h 465"/>
                <a:gd name="T66" fmla="*/ 444 w 632"/>
                <a:gd name="T67" fmla="*/ 325 h 465"/>
                <a:gd name="T68" fmla="*/ 437 w 632"/>
                <a:gd name="T69" fmla="*/ 338 h 465"/>
                <a:gd name="T70" fmla="*/ 435 w 632"/>
                <a:gd name="T71" fmla="*/ 343 h 465"/>
                <a:gd name="T72" fmla="*/ 437 w 632"/>
                <a:gd name="T73" fmla="*/ 338 h 465"/>
                <a:gd name="T74" fmla="*/ 431 w 632"/>
                <a:gd name="T75" fmla="*/ 351 h 465"/>
                <a:gd name="T76" fmla="*/ 427 w 632"/>
                <a:gd name="T77" fmla="*/ 356 h 465"/>
                <a:gd name="T78" fmla="*/ 431 w 632"/>
                <a:gd name="T79" fmla="*/ 351 h 465"/>
                <a:gd name="T80" fmla="*/ 423 w 632"/>
                <a:gd name="T81" fmla="*/ 363 h 465"/>
                <a:gd name="T82" fmla="*/ 419 w 632"/>
                <a:gd name="T83" fmla="*/ 369 h 465"/>
                <a:gd name="T84" fmla="*/ 423 w 632"/>
                <a:gd name="T85" fmla="*/ 363 h 465"/>
                <a:gd name="T86" fmla="*/ 415 w 632"/>
                <a:gd name="T87" fmla="*/ 374 h 465"/>
                <a:gd name="T88" fmla="*/ 409 w 632"/>
                <a:gd name="T89" fmla="*/ 381 h 465"/>
                <a:gd name="T90" fmla="*/ 415 w 632"/>
                <a:gd name="T91" fmla="*/ 374 h 4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632" h="465">
                  <a:moveTo>
                    <a:pt x="586" y="304"/>
                  </a:moveTo>
                  <a:cubicBezTo>
                    <a:pt x="585" y="302"/>
                    <a:pt x="584" y="299"/>
                    <a:pt x="584" y="297"/>
                  </a:cubicBezTo>
                  <a:cubicBezTo>
                    <a:pt x="563" y="291"/>
                    <a:pt x="542" y="288"/>
                    <a:pt x="519" y="288"/>
                  </a:cubicBezTo>
                  <a:cubicBezTo>
                    <a:pt x="496" y="288"/>
                    <a:pt x="474" y="292"/>
                    <a:pt x="453" y="298"/>
                  </a:cubicBezTo>
                  <a:cubicBezTo>
                    <a:pt x="408" y="311"/>
                    <a:pt x="369" y="337"/>
                    <a:pt x="340" y="373"/>
                  </a:cubicBezTo>
                  <a:cubicBezTo>
                    <a:pt x="310" y="394"/>
                    <a:pt x="273" y="406"/>
                    <a:pt x="234" y="406"/>
                  </a:cubicBezTo>
                  <a:cubicBezTo>
                    <a:pt x="137" y="406"/>
                    <a:pt x="59" y="329"/>
                    <a:pt x="59" y="233"/>
                  </a:cubicBezTo>
                  <a:cubicBezTo>
                    <a:pt x="59" y="137"/>
                    <a:pt x="137" y="59"/>
                    <a:pt x="234" y="59"/>
                  </a:cubicBezTo>
                  <a:cubicBezTo>
                    <a:pt x="282" y="59"/>
                    <a:pt x="325" y="79"/>
                    <a:pt x="357" y="110"/>
                  </a:cubicBezTo>
                  <a:cubicBezTo>
                    <a:pt x="357" y="110"/>
                    <a:pt x="357" y="110"/>
                    <a:pt x="357" y="110"/>
                  </a:cubicBezTo>
                  <a:cubicBezTo>
                    <a:pt x="357" y="110"/>
                    <a:pt x="357" y="110"/>
                    <a:pt x="357" y="110"/>
                  </a:cubicBezTo>
                  <a:cubicBezTo>
                    <a:pt x="329" y="83"/>
                    <a:pt x="307" y="48"/>
                    <a:pt x="296" y="10"/>
                  </a:cubicBezTo>
                  <a:cubicBezTo>
                    <a:pt x="295" y="9"/>
                    <a:pt x="295" y="9"/>
                    <a:pt x="295" y="9"/>
                  </a:cubicBezTo>
                  <a:cubicBezTo>
                    <a:pt x="276" y="3"/>
                    <a:pt x="255" y="0"/>
                    <a:pt x="234" y="0"/>
                  </a:cubicBezTo>
                  <a:cubicBezTo>
                    <a:pt x="105" y="0"/>
                    <a:pt x="0" y="105"/>
                    <a:pt x="0" y="233"/>
                  </a:cubicBezTo>
                  <a:cubicBezTo>
                    <a:pt x="0" y="361"/>
                    <a:pt x="105" y="465"/>
                    <a:pt x="234" y="465"/>
                  </a:cubicBezTo>
                  <a:cubicBezTo>
                    <a:pt x="256" y="465"/>
                    <a:pt x="279" y="462"/>
                    <a:pt x="299" y="456"/>
                  </a:cubicBezTo>
                  <a:cubicBezTo>
                    <a:pt x="300" y="455"/>
                    <a:pt x="300" y="455"/>
                    <a:pt x="300" y="455"/>
                  </a:cubicBezTo>
                  <a:cubicBezTo>
                    <a:pt x="337" y="443"/>
                    <a:pt x="370" y="423"/>
                    <a:pt x="396" y="396"/>
                  </a:cubicBezTo>
                  <a:cubicBezTo>
                    <a:pt x="396" y="396"/>
                    <a:pt x="396" y="396"/>
                    <a:pt x="395" y="396"/>
                  </a:cubicBezTo>
                  <a:cubicBezTo>
                    <a:pt x="396" y="398"/>
                    <a:pt x="396" y="398"/>
                    <a:pt x="396" y="398"/>
                  </a:cubicBezTo>
                  <a:cubicBezTo>
                    <a:pt x="428" y="367"/>
                    <a:pt x="471" y="347"/>
                    <a:pt x="519" y="347"/>
                  </a:cubicBezTo>
                  <a:cubicBezTo>
                    <a:pt x="561" y="347"/>
                    <a:pt x="601" y="360"/>
                    <a:pt x="632" y="385"/>
                  </a:cubicBezTo>
                  <a:cubicBezTo>
                    <a:pt x="632" y="385"/>
                    <a:pt x="632" y="385"/>
                    <a:pt x="632" y="385"/>
                  </a:cubicBezTo>
                  <a:cubicBezTo>
                    <a:pt x="611" y="361"/>
                    <a:pt x="596" y="334"/>
                    <a:pt x="586" y="304"/>
                  </a:cubicBezTo>
                  <a:close/>
                  <a:moveTo>
                    <a:pt x="406" y="385"/>
                  </a:moveTo>
                  <a:cubicBezTo>
                    <a:pt x="403" y="388"/>
                    <a:pt x="401" y="390"/>
                    <a:pt x="399" y="392"/>
                  </a:cubicBezTo>
                  <a:cubicBezTo>
                    <a:pt x="401" y="390"/>
                    <a:pt x="403" y="388"/>
                    <a:pt x="406" y="385"/>
                  </a:cubicBezTo>
                  <a:close/>
                  <a:moveTo>
                    <a:pt x="449" y="312"/>
                  </a:moveTo>
                  <a:cubicBezTo>
                    <a:pt x="448" y="313"/>
                    <a:pt x="448" y="314"/>
                    <a:pt x="447" y="316"/>
                  </a:cubicBezTo>
                  <a:cubicBezTo>
                    <a:pt x="448" y="314"/>
                    <a:pt x="448" y="313"/>
                    <a:pt x="449" y="312"/>
                  </a:cubicBezTo>
                  <a:close/>
                  <a:moveTo>
                    <a:pt x="444" y="325"/>
                  </a:moveTo>
                  <a:cubicBezTo>
                    <a:pt x="443" y="327"/>
                    <a:pt x="442" y="328"/>
                    <a:pt x="441" y="330"/>
                  </a:cubicBezTo>
                  <a:cubicBezTo>
                    <a:pt x="442" y="328"/>
                    <a:pt x="443" y="327"/>
                    <a:pt x="444" y="325"/>
                  </a:cubicBezTo>
                  <a:close/>
                  <a:moveTo>
                    <a:pt x="437" y="338"/>
                  </a:moveTo>
                  <a:cubicBezTo>
                    <a:pt x="437" y="340"/>
                    <a:pt x="436" y="342"/>
                    <a:pt x="435" y="343"/>
                  </a:cubicBezTo>
                  <a:cubicBezTo>
                    <a:pt x="436" y="342"/>
                    <a:pt x="437" y="340"/>
                    <a:pt x="437" y="338"/>
                  </a:cubicBezTo>
                  <a:close/>
                  <a:moveTo>
                    <a:pt x="431" y="351"/>
                  </a:moveTo>
                  <a:cubicBezTo>
                    <a:pt x="429" y="353"/>
                    <a:pt x="428" y="354"/>
                    <a:pt x="427" y="356"/>
                  </a:cubicBezTo>
                  <a:cubicBezTo>
                    <a:pt x="428" y="354"/>
                    <a:pt x="429" y="353"/>
                    <a:pt x="431" y="351"/>
                  </a:cubicBezTo>
                  <a:close/>
                  <a:moveTo>
                    <a:pt x="423" y="363"/>
                  </a:moveTo>
                  <a:cubicBezTo>
                    <a:pt x="422" y="365"/>
                    <a:pt x="420" y="367"/>
                    <a:pt x="419" y="369"/>
                  </a:cubicBezTo>
                  <a:cubicBezTo>
                    <a:pt x="420" y="367"/>
                    <a:pt x="422" y="365"/>
                    <a:pt x="423" y="363"/>
                  </a:cubicBezTo>
                  <a:close/>
                  <a:moveTo>
                    <a:pt x="415" y="374"/>
                  </a:moveTo>
                  <a:cubicBezTo>
                    <a:pt x="413" y="376"/>
                    <a:pt x="411" y="379"/>
                    <a:pt x="409" y="381"/>
                  </a:cubicBezTo>
                  <a:cubicBezTo>
                    <a:pt x="411" y="379"/>
                    <a:pt x="413" y="376"/>
                    <a:pt x="415" y="374"/>
                  </a:cubicBezTo>
                  <a:close/>
                </a:path>
              </a:pathLst>
            </a:custGeom>
            <a:solidFill>
              <a:srgbClr val="102747"/>
            </a:solidFill>
            <a:ln>
              <a:noFill/>
            </a:ln>
            <a:effectLst/>
          </p:spPr>
          <p:txBody>
            <a:bodyPr vert="horz" wrap="square" lIns="91440" tIns="45720" rIns="91440" bIns="45720" numCol="1" anchor="t" anchorCtr="0" compatLnSpc="1">
              <a:prstTxWarp prst="textNoShape">
                <a:avLst/>
              </a:prstTxWarp>
            </a:bodyPr>
            <a:lstStyle/>
            <a:p>
              <a:endParaRPr lang="en-US" kern="0">
                <a:solidFill>
                  <a:prstClr val="black"/>
                </a:solidFill>
              </a:endParaRPr>
            </a:p>
          </p:txBody>
        </p:sp>
      </p:grpSp>
      <p:grpSp>
        <p:nvGrpSpPr>
          <p:cNvPr id="81" name="Group 80">
            <a:extLst>
              <a:ext uri="{FF2B5EF4-FFF2-40B4-BE49-F238E27FC236}">
                <a16:creationId xmlns:a16="http://schemas.microsoft.com/office/drawing/2014/main" id="{948A9A2A-8DE9-4984-AAD0-428793D7AC44}"/>
              </a:ext>
            </a:extLst>
          </p:cNvPr>
          <p:cNvGrpSpPr/>
          <p:nvPr/>
        </p:nvGrpSpPr>
        <p:grpSpPr>
          <a:xfrm>
            <a:off x="8293233" y="3735129"/>
            <a:ext cx="3441565" cy="1477328"/>
            <a:chOff x="353395" y="937648"/>
            <a:chExt cx="3674318" cy="1477328"/>
          </a:xfrm>
        </p:grpSpPr>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476249" y="937648"/>
              <a:ext cx="3551464" cy="1477328"/>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Control/Track Movement of Offenders</a:t>
              </a:r>
              <a:endParaRPr lang="en-US" sz="1800" dirty="0">
                <a:solidFill>
                  <a:srgbClr val="102747"/>
                </a:solidFill>
              </a:endParaRPr>
            </a:p>
          </p:txBody>
        </p:sp>
        <p:cxnSp>
          <p:nvCxnSpPr>
            <p:cNvPr id="83" name="Straight Connector 82">
              <a:extLst>
                <a:ext uri="{FF2B5EF4-FFF2-40B4-BE49-F238E27FC236}">
                  <a16:creationId xmlns:a16="http://schemas.microsoft.com/office/drawing/2014/main" id="{72B67418-3EB7-4455-83A7-89B4952FF11F}"/>
                </a:ext>
              </a:extLst>
            </p:cNvPr>
            <p:cNvCxnSpPr>
              <a:cxnSpLocks/>
            </p:cNvCxnSpPr>
            <p:nvPr/>
          </p:nvCxnSpPr>
          <p:spPr>
            <a:xfrm>
              <a:off x="353395" y="241497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77" name="Group 76">
            <a:extLst>
              <a:ext uri="{FF2B5EF4-FFF2-40B4-BE49-F238E27FC236}">
                <a16:creationId xmlns:a16="http://schemas.microsoft.com/office/drawing/2014/main" id="{763DFD82-3843-4D02-A1AC-0898967AE6E4}"/>
              </a:ext>
            </a:extLst>
          </p:cNvPr>
          <p:cNvGrpSpPr/>
          <p:nvPr/>
        </p:nvGrpSpPr>
        <p:grpSpPr>
          <a:xfrm>
            <a:off x="8408306" y="1883677"/>
            <a:ext cx="3326493" cy="1046353"/>
            <a:chOff x="476251" y="709006"/>
            <a:chExt cx="3551464" cy="1046353"/>
          </a:xfrm>
        </p:grpSpPr>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476251" y="709006"/>
              <a:ext cx="3551464"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Protect the Rights of Victims</a:t>
              </a:r>
            </a:p>
          </p:txBody>
        </p:sp>
        <p:cxnSp>
          <p:nvCxnSpPr>
            <p:cNvPr id="79" name="Straight Connector 78">
              <a:extLst>
                <a:ext uri="{FF2B5EF4-FFF2-40B4-BE49-F238E27FC236}">
                  <a16:creationId xmlns:a16="http://schemas.microsoft.com/office/drawing/2014/main" id="{34DDDE68-69F5-42C4-8580-659EF81A2F7A}"/>
                </a:ext>
              </a:extLst>
            </p:cNvPr>
            <p:cNvCxnSpPr>
              <a:cxnSpLocks/>
            </p:cNvCxnSpPr>
            <p:nvPr/>
          </p:nvCxnSpPr>
          <p:spPr>
            <a:xfrm>
              <a:off x="476251" y="1755359"/>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5" name="Group 84">
            <a:extLst>
              <a:ext uri="{FF2B5EF4-FFF2-40B4-BE49-F238E27FC236}">
                <a16:creationId xmlns:a16="http://schemas.microsoft.com/office/drawing/2014/main" id="{3C8CF09C-4BA7-4083-9205-F8F3C23BE530}"/>
              </a:ext>
            </a:extLst>
          </p:cNvPr>
          <p:cNvGrpSpPr/>
          <p:nvPr/>
        </p:nvGrpSpPr>
        <p:grpSpPr>
          <a:xfrm>
            <a:off x="306979" y="2313860"/>
            <a:ext cx="3838301" cy="616317"/>
            <a:chOff x="175176" y="2411484"/>
            <a:chExt cx="4097886" cy="616317"/>
          </a:xfrm>
        </p:grpSpPr>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175176" y="2411484"/>
              <a:ext cx="4097886"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Promote Public Safety</a:t>
              </a:r>
            </a:p>
          </p:txBody>
        </p:sp>
        <p:cxnSp>
          <p:nvCxnSpPr>
            <p:cNvPr id="87" name="Straight Connector 86">
              <a:extLst>
                <a:ext uri="{FF2B5EF4-FFF2-40B4-BE49-F238E27FC236}">
                  <a16:creationId xmlns:a16="http://schemas.microsoft.com/office/drawing/2014/main" id="{D8889C1D-42CF-41EC-B992-40F44013C872}"/>
                </a:ext>
              </a:extLst>
            </p:cNvPr>
            <p:cNvCxnSpPr>
              <a:cxnSpLocks/>
            </p:cNvCxnSpPr>
            <p:nvPr/>
          </p:nvCxnSpPr>
          <p:spPr>
            <a:xfrm>
              <a:off x="569579" y="3027801"/>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89" name="Group 88">
            <a:extLst>
              <a:ext uri="{FF2B5EF4-FFF2-40B4-BE49-F238E27FC236}">
                <a16:creationId xmlns:a16="http://schemas.microsoft.com/office/drawing/2014/main" id="{BAD6B32B-7EA1-4E2E-B23D-7899D6C8D171}"/>
              </a:ext>
            </a:extLst>
          </p:cNvPr>
          <p:cNvGrpSpPr/>
          <p:nvPr/>
        </p:nvGrpSpPr>
        <p:grpSpPr>
          <a:xfrm>
            <a:off x="18288" y="3739495"/>
            <a:ext cx="4002893" cy="1648632"/>
            <a:chOff x="18978" y="942014"/>
            <a:chExt cx="4273609" cy="1648632"/>
          </a:xfrm>
        </p:grpSpPr>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18978" y="942014"/>
              <a:ext cx="4273609" cy="1648632"/>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Ensure Effective Supervision &amp; </a:t>
              </a:r>
            </a:p>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Rehabilitation</a:t>
              </a:r>
              <a:endParaRPr lang="en-US" sz="1800" dirty="0">
                <a:solidFill>
                  <a:srgbClr val="102747"/>
                </a:solidFill>
              </a:endParaRPr>
            </a:p>
          </p:txBody>
        </p:sp>
        <p:cxnSp>
          <p:nvCxnSpPr>
            <p:cNvPr id="91" name="Straight Connector 90">
              <a:extLst>
                <a:ext uri="{FF2B5EF4-FFF2-40B4-BE49-F238E27FC236}">
                  <a16:creationId xmlns:a16="http://schemas.microsoft.com/office/drawing/2014/main" id="{62088324-F6FF-4E69-B1DD-14C41D566F38}"/>
                </a:ext>
              </a:extLst>
            </p:cNvPr>
            <p:cNvCxnSpPr>
              <a:cxnSpLocks/>
            </p:cNvCxnSpPr>
            <p:nvPr/>
          </p:nvCxnSpPr>
          <p:spPr>
            <a:xfrm>
              <a:off x="721597" y="2590646"/>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965447" y="2510890"/>
            <a:ext cx="562053" cy="628738"/>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735162" y="2424381"/>
            <a:ext cx="387066" cy="532216"/>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599888" y="4153104"/>
            <a:ext cx="718680" cy="56146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31687" y="4118824"/>
            <a:ext cx="601178" cy="549649"/>
          </a:xfrm>
          <a:prstGeom prst="rect">
            <a:avLst/>
          </a:prstGeom>
        </p:spPr>
      </p:pic>
      <p:pic>
        <p:nvPicPr>
          <p:cNvPr id="45" name="Picture 3" descr="ICAOS_Logo"/>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14853755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19ADDA-F337-4788-86F1-266D5676F005}"/>
              </a:ext>
            </a:extLst>
          </p:cNvPr>
          <p:cNvSpPr>
            <a:spLocks noGrp="1"/>
          </p:cNvSpPr>
          <p:nvPr>
            <p:ph type="title"/>
          </p:nvPr>
        </p:nvSpPr>
        <p:spPr>
          <a:xfrm>
            <a:off x="476250" y="365125"/>
            <a:ext cx="11258550" cy="701675"/>
          </a:xfrm>
        </p:spPr>
        <p:txBody>
          <a:bodyPr lIns="0" tIns="0" rIns="0" bIns="0" anchor="ctr">
            <a:normAutofit fontScale="90000"/>
          </a:bodyPr>
          <a:lstStyle/>
          <a:p>
            <a:pPr algn="ctr"/>
            <a:r>
              <a:rPr lang="en-US" sz="4000" dirty="0"/>
              <a:t>ICAOS Creates Circumstances to </a:t>
            </a:r>
            <a:br>
              <a:rPr lang="en-US" sz="4000" dirty="0"/>
            </a:br>
            <a:r>
              <a:rPr lang="en-US" sz="4000" dirty="0"/>
              <a:t>Promote Successful Supervision</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8</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2" name="Content Placeholder 2">
            <a:extLst>
              <a:ext uri="{FF2B5EF4-FFF2-40B4-BE49-F238E27FC236}">
                <a16:creationId xmlns:a16="http://schemas.microsoft.com/office/drawing/2014/main" id="{5E409C04-FD9F-4385-85E7-C4B57CF7BC3A}"/>
              </a:ext>
            </a:extLst>
          </p:cNvPr>
          <p:cNvSpPr txBox="1">
            <a:spLocks/>
          </p:cNvSpPr>
          <p:nvPr/>
        </p:nvSpPr>
        <p:spPr>
          <a:xfrm>
            <a:off x="8515804" y="4473624"/>
            <a:ext cx="3593902"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Means of Support &amp; Employment</a:t>
            </a:r>
            <a:endParaRPr lang="en-US" sz="1800" dirty="0">
              <a:solidFill>
                <a:srgbClr val="102747"/>
              </a:solidFill>
            </a:endParaRPr>
          </a:p>
        </p:txBody>
      </p:sp>
      <p:sp>
        <p:nvSpPr>
          <p:cNvPr id="78" name="Content Placeholder 2">
            <a:extLst>
              <a:ext uri="{FF2B5EF4-FFF2-40B4-BE49-F238E27FC236}">
                <a16:creationId xmlns:a16="http://schemas.microsoft.com/office/drawing/2014/main" id="{3393790C-8A85-4BF8-90DD-0D2FAD79EEB1}"/>
              </a:ext>
            </a:extLst>
          </p:cNvPr>
          <p:cNvSpPr txBox="1">
            <a:spLocks/>
          </p:cNvSpPr>
          <p:nvPr/>
        </p:nvSpPr>
        <p:spPr>
          <a:xfrm>
            <a:off x="671868" y="2444115"/>
            <a:ext cx="3664692" cy="984885"/>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Positive Relationships &amp; Family Support</a:t>
            </a:r>
          </a:p>
        </p:txBody>
      </p:sp>
      <p:sp>
        <p:nvSpPr>
          <p:cNvPr id="86" name="Content Placeholder 2">
            <a:extLst>
              <a:ext uri="{FF2B5EF4-FFF2-40B4-BE49-F238E27FC236}">
                <a16:creationId xmlns:a16="http://schemas.microsoft.com/office/drawing/2014/main" id="{FDD0BB56-8A13-41D9-A360-0FAF837E790B}"/>
              </a:ext>
            </a:extLst>
          </p:cNvPr>
          <p:cNvSpPr txBox="1">
            <a:spLocks/>
          </p:cNvSpPr>
          <p:nvPr/>
        </p:nvSpPr>
        <p:spPr>
          <a:xfrm>
            <a:off x="6944789" y="2690335"/>
            <a:ext cx="3838301"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Life Stability</a:t>
            </a:r>
          </a:p>
        </p:txBody>
      </p:sp>
      <p:sp>
        <p:nvSpPr>
          <p:cNvPr id="90" name="Content Placeholder 2">
            <a:extLst>
              <a:ext uri="{FF2B5EF4-FFF2-40B4-BE49-F238E27FC236}">
                <a16:creationId xmlns:a16="http://schemas.microsoft.com/office/drawing/2014/main" id="{D0299F22-E2A7-41D9-8FAC-923B46D5C60B}"/>
              </a:ext>
            </a:extLst>
          </p:cNvPr>
          <p:cNvSpPr txBox="1">
            <a:spLocks/>
          </p:cNvSpPr>
          <p:nvPr/>
        </p:nvSpPr>
        <p:spPr>
          <a:xfrm>
            <a:off x="82294" y="4966067"/>
            <a:ext cx="4002893" cy="492443"/>
          </a:xfrm>
          <a:prstGeom prst="rect">
            <a:avLst/>
          </a:prstGeom>
        </p:spPr>
        <p:txBody>
          <a:bodyPr vert="horz" wrap="square" lIns="0" tIns="0" rIns="0" bIns="0" rtlCol="0" anchor="b">
            <a:sp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r">
              <a:lnSpc>
                <a:spcPct val="100000"/>
              </a:lnSpc>
              <a:spcBef>
                <a:spcPts val="0"/>
              </a:spcBef>
              <a:spcAft>
                <a:spcPts val="1200"/>
              </a:spcAft>
              <a:buFont typeface="Garamond" panose="02020404030301010803" pitchFamily="18" charset="0"/>
              <a:buNone/>
              <a:defRPr sz="2000" b="0" i="0" u="none" strike="noStrike" kern="1200" spc="0" baseline="0">
                <a:solidFill>
                  <a:srgbClr val="102747"/>
                </a:solidFill>
                <a:latin typeface="+mn-lt"/>
                <a:ea typeface="+mn-ea"/>
                <a:cs typeface="+mn-cs"/>
              </a:defRPr>
            </a:pPr>
            <a:r>
              <a:rPr lang="en-US" sz="3200" dirty="0">
                <a:solidFill>
                  <a:srgbClr val="102747"/>
                </a:solidFill>
              </a:rPr>
              <a:t>Resources/Programs</a:t>
            </a:r>
            <a:endParaRPr lang="en-US" sz="1800" dirty="0">
              <a:solidFill>
                <a:srgbClr val="102747"/>
              </a:solidFill>
            </a:endParaRPr>
          </a:p>
        </p:txBody>
      </p:sp>
      <p:pic>
        <p:nvPicPr>
          <p:cNvPr id="45"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4168" y="490613"/>
            <a:ext cx="1179147" cy="11523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4">
            <a:extLst>
              <a:ext uri="{FF2B5EF4-FFF2-40B4-BE49-F238E27FC236}">
                <a16:creationId xmlns:a16="http://schemas.microsoft.com/office/drawing/2014/main" id="{2230E96D-84BE-4F91-94F4-C38037C57B63}"/>
              </a:ext>
            </a:extLst>
          </p:cNvPr>
          <p:cNvSpPr/>
          <p:nvPr/>
        </p:nvSpPr>
        <p:spPr>
          <a:xfrm>
            <a:off x="4442691" y="2040360"/>
            <a:ext cx="3593902" cy="3418331"/>
          </a:xfrm>
          <a:prstGeom prst="ellipse">
            <a:avLst/>
          </a:prstGeom>
          <a:solidFill>
            <a:srgbClr val="00468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Ensure Effective Supervision &amp; Rehabilitation</a:t>
            </a:r>
          </a:p>
        </p:txBody>
      </p:sp>
    </p:spTree>
    <p:custDataLst>
      <p:tags r:id="rId1"/>
    </p:custDataLst>
    <p:extLst>
      <p:ext uri="{BB962C8B-B14F-4D97-AF65-F5344CB8AC3E}">
        <p14:creationId xmlns:p14="http://schemas.microsoft.com/office/powerpoint/2010/main" val="1946241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B5DB1D2-D03B-4C85-92F4-B243CC8DD3EA}"/>
              </a:ext>
            </a:extLst>
          </p:cNvPr>
          <p:cNvSpPr/>
          <p:nvPr/>
        </p:nvSpPr>
        <p:spPr>
          <a:xfrm>
            <a:off x="476249"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FD6A1CFF-AF5A-415E-9EC8-DBE00D669E74}"/>
              </a:ext>
            </a:extLst>
          </p:cNvPr>
          <p:cNvSpPr/>
          <p:nvPr/>
        </p:nvSpPr>
        <p:spPr>
          <a:xfrm>
            <a:off x="8205110"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a:extLst>
              <a:ext uri="{FF2B5EF4-FFF2-40B4-BE49-F238E27FC236}">
                <a16:creationId xmlns:a16="http://schemas.microsoft.com/office/drawing/2014/main" id="{572E2AA6-DF87-4D02-985D-FC2A9DFF43ED}"/>
              </a:ext>
            </a:extLst>
          </p:cNvPr>
          <p:cNvSpPr/>
          <p:nvPr/>
        </p:nvSpPr>
        <p:spPr>
          <a:xfrm>
            <a:off x="4331154" y="1371601"/>
            <a:ext cx="3529693" cy="468629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itle 1">
            <a:extLst>
              <a:ext uri="{FF2B5EF4-FFF2-40B4-BE49-F238E27FC236}">
                <a16:creationId xmlns:a16="http://schemas.microsoft.com/office/drawing/2014/main" id="{1A67359D-BA6B-4544-B54A-4B59012C43CA}"/>
              </a:ext>
            </a:extLst>
          </p:cNvPr>
          <p:cNvSpPr>
            <a:spLocks noGrp="1"/>
          </p:cNvSpPr>
          <p:nvPr>
            <p:ph type="title"/>
          </p:nvPr>
        </p:nvSpPr>
        <p:spPr>
          <a:xfrm>
            <a:off x="476250" y="365125"/>
            <a:ext cx="11258550" cy="701675"/>
          </a:xfrm>
        </p:spPr>
        <p:txBody>
          <a:bodyPr lIns="0" tIns="0" rIns="0" bIns="0" anchor="ctr">
            <a:normAutofit/>
          </a:bodyPr>
          <a:lstStyle/>
          <a:p>
            <a:r>
              <a:rPr lang="en-US" sz="4000" dirty="0"/>
              <a:t>What Triggers the ICAOS?</a:t>
            </a:r>
          </a:p>
        </p:txBody>
      </p:sp>
      <p:sp>
        <p:nvSpPr>
          <p:cNvPr id="6" name="Slide Number Placeholder 5">
            <a:extLst>
              <a:ext uri="{FF2B5EF4-FFF2-40B4-BE49-F238E27FC236}">
                <a16:creationId xmlns:a16="http://schemas.microsoft.com/office/drawing/2014/main" id="{CC019D98-9AE7-44E7-8F60-792F270F24EB}"/>
              </a:ext>
            </a:extLst>
          </p:cNvPr>
          <p:cNvSpPr>
            <a:spLocks noGrp="1"/>
          </p:cNvSpPr>
          <p:nvPr>
            <p:ph type="sldNum" sz="quarter" idx="12"/>
          </p:nvPr>
        </p:nvSpPr>
        <p:spPr>
          <a:xfrm>
            <a:off x="11346287" y="6275388"/>
            <a:ext cx="388513" cy="365125"/>
          </a:xfrm>
          <a:solidFill>
            <a:srgbClr val="102747"/>
          </a:solidFill>
        </p:spPr>
        <p:txBody>
          <a:bodyPr/>
          <a:lstStyle/>
          <a:p>
            <a:pPr algn="ctr"/>
            <a:fld id="{20ACEE5B-6B89-47D3-A969-11CC9D54FA43}" type="slidenum">
              <a:rPr lang="en-US" smtClean="0">
                <a:solidFill>
                  <a:schemeClr val="bg1"/>
                </a:solidFill>
              </a:rPr>
              <a:pPr algn="ctr"/>
              <a:t>9</a:t>
            </a:fld>
            <a:endParaRPr lang="en-US">
              <a:solidFill>
                <a:schemeClr val="bg1"/>
              </a:solidFill>
            </a:endParaRPr>
          </a:p>
        </p:txBody>
      </p:sp>
      <p:cxnSp>
        <p:nvCxnSpPr>
          <p:cNvPr id="10" name="Straight Connector 9">
            <a:extLst>
              <a:ext uri="{FF2B5EF4-FFF2-40B4-BE49-F238E27FC236}">
                <a16:creationId xmlns:a16="http://schemas.microsoft.com/office/drawing/2014/main" id="{FB636B81-E366-40A1-A22C-E23DE020F5B1}"/>
              </a:ext>
            </a:extLst>
          </p:cNvPr>
          <p:cNvCxnSpPr/>
          <p:nvPr/>
        </p:nvCxnSpPr>
        <p:spPr>
          <a:xfrm>
            <a:off x="4723238" y="6457950"/>
            <a:ext cx="6490862"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38" name="Group 37">
            <a:extLst>
              <a:ext uri="{FF2B5EF4-FFF2-40B4-BE49-F238E27FC236}">
                <a16:creationId xmlns:a16="http://schemas.microsoft.com/office/drawing/2014/main" id="{3B2B811C-90B1-4590-8E04-B32485004D90}"/>
              </a:ext>
            </a:extLst>
          </p:cNvPr>
          <p:cNvGrpSpPr/>
          <p:nvPr/>
        </p:nvGrpSpPr>
        <p:grpSpPr>
          <a:xfrm>
            <a:off x="4521332" y="2444520"/>
            <a:ext cx="3074762" cy="3664418"/>
            <a:chOff x="4239314" y="1379893"/>
            <a:chExt cx="3551464" cy="2002518"/>
          </a:xfrm>
        </p:grpSpPr>
        <p:sp>
          <p:nvSpPr>
            <p:cNvPr id="41" name="Content Placeholder 2">
              <a:extLst>
                <a:ext uri="{FF2B5EF4-FFF2-40B4-BE49-F238E27FC236}">
                  <a16:creationId xmlns:a16="http://schemas.microsoft.com/office/drawing/2014/main" id="{A5925636-1E78-40AC-96FD-A98C52E9B033}"/>
                </a:ext>
              </a:extLst>
            </p:cNvPr>
            <p:cNvSpPr txBox="1">
              <a:spLocks/>
            </p:cNvSpPr>
            <p:nvPr/>
          </p:nvSpPr>
          <p:spPr>
            <a:xfrm>
              <a:off x="4239314" y="1448131"/>
              <a:ext cx="3551464" cy="1934280"/>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2 Distinct criteria:</a:t>
              </a:r>
            </a:p>
            <a:p>
              <a:pPr lvl="1">
                <a:lnSpc>
                  <a:spcPct val="100000"/>
                </a:lnSpc>
                <a:spcBef>
                  <a:spcPts val="0"/>
                </a:spcBef>
                <a:spcAft>
                  <a:spcPts val="1200"/>
                </a:spcAft>
              </a:pPr>
              <a:r>
                <a:rPr lang="en-US" sz="1600" dirty="0">
                  <a:solidFill>
                    <a:prstClr val="black"/>
                  </a:solidFill>
                </a:rPr>
                <a:t>Oversight exercised by a controlling authority, which includes: </a:t>
              </a:r>
            </a:p>
            <a:p>
              <a:pPr lvl="2">
                <a:lnSpc>
                  <a:spcPct val="100000"/>
                </a:lnSpc>
                <a:spcBef>
                  <a:spcPts val="0"/>
                </a:spcBef>
                <a:spcAft>
                  <a:spcPts val="1200"/>
                </a:spcAft>
              </a:pPr>
              <a:r>
                <a:rPr lang="en-US" sz="1400" dirty="0"/>
                <a:t>Courts</a:t>
              </a:r>
            </a:p>
            <a:p>
              <a:pPr lvl="2">
                <a:lnSpc>
                  <a:spcPct val="100000"/>
                </a:lnSpc>
                <a:spcBef>
                  <a:spcPts val="0"/>
                </a:spcBef>
                <a:spcAft>
                  <a:spcPts val="1200"/>
                </a:spcAft>
              </a:pPr>
              <a:r>
                <a:rPr lang="en-US" sz="1400" dirty="0"/>
                <a:t>Paroling Authorities</a:t>
              </a:r>
            </a:p>
            <a:p>
              <a:pPr lvl="2">
                <a:lnSpc>
                  <a:spcPct val="100000"/>
                </a:lnSpc>
                <a:spcBef>
                  <a:spcPts val="0"/>
                </a:spcBef>
                <a:spcAft>
                  <a:spcPts val="1200"/>
                </a:spcAft>
              </a:pPr>
              <a:r>
                <a:rPr lang="en-US" sz="1400" dirty="0"/>
                <a:t>Corrections</a:t>
              </a:r>
            </a:p>
            <a:p>
              <a:pPr lvl="2">
                <a:lnSpc>
                  <a:spcPct val="100000"/>
                </a:lnSpc>
                <a:spcBef>
                  <a:spcPts val="0"/>
                </a:spcBef>
                <a:spcAft>
                  <a:spcPts val="1200"/>
                </a:spcAft>
              </a:pPr>
              <a:r>
                <a:rPr lang="en-US" sz="1400" dirty="0"/>
                <a:t>Other Criminal Justice Agencies</a:t>
              </a:r>
            </a:p>
            <a:p>
              <a:pPr lvl="1">
                <a:lnSpc>
                  <a:spcPct val="100000"/>
                </a:lnSpc>
                <a:spcBef>
                  <a:spcPts val="0"/>
                </a:spcBef>
                <a:spcAft>
                  <a:spcPts val="1200"/>
                </a:spcAft>
              </a:pPr>
              <a:r>
                <a:rPr lang="en-US" sz="1600" dirty="0"/>
                <a:t>Required to monitor regulations or conditions, </a:t>
              </a:r>
              <a:r>
                <a:rPr lang="en-US" sz="1600" u="sng" dirty="0"/>
                <a:t>other than monetary</a:t>
              </a:r>
            </a:p>
            <a:p>
              <a:pPr>
                <a:lnSpc>
                  <a:spcPct val="100000"/>
                </a:lnSpc>
                <a:spcBef>
                  <a:spcPts val="0"/>
                </a:spcBef>
                <a:spcAft>
                  <a:spcPts val="1200"/>
                </a:spcAft>
                <a:buClrTx/>
              </a:pPr>
              <a:endParaRPr lang="en-US" sz="1400" dirty="0">
                <a:solidFill>
                  <a:prstClr val="black"/>
                </a:solidFill>
              </a:endParaRPr>
            </a:p>
            <a:p>
              <a:pPr>
                <a:lnSpc>
                  <a:spcPct val="100000"/>
                </a:lnSpc>
                <a:spcBef>
                  <a:spcPts val="0"/>
                </a:spcBef>
                <a:spcAft>
                  <a:spcPts val="1200"/>
                </a:spcAft>
                <a:buClrTx/>
              </a:pPr>
              <a:endParaRPr lang="en-US" sz="1400" dirty="0">
                <a:solidFill>
                  <a:prstClr val="black"/>
                </a:solidFill>
              </a:endParaRPr>
            </a:p>
          </p:txBody>
        </p:sp>
        <p:cxnSp>
          <p:nvCxnSpPr>
            <p:cNvPr id="53" name="Straight Connector 52">
              <a:extLst>
                <a:ext uri="{FF2B5EF4-FFF2-40B4-BE49-F238E27FC236}">
                  <a16:creationId xmlns:a16="http://schemas.microsoft.com/office/drawing/2014/main" id="{C3CD2EC2-ABBB-424D-8391-1ACA2B3C83B3}"/>
                </a:ext>
              </a:extLst>
            </p:cNvPr>
            <p:cNvCxnSpPr>
              <a:cxnSpLocks/>
            </p:cNvCxnSpPr>
            <p:nvPr/>
          </p:nvCxnSpPr>
          <p:spPr>
            <a:xfrm>
              <a:off x="4239314"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4" name="Group 53">
            <a:extLst>
              <a:ext uri="{FF2B5EF4-FFF2-40B4-BE49-F238E27FC236}">
                <a16:creationId xmlns:a16="http://schemas.microsoft.com/office/drawing/2014/main" id="{40ADEEE8-FEA9-49F4-9ED0-B0AAF4E6E3F4}"/>
              </a:ext>
            </a:extLst>
          </p:cNvPr>
          <p:cNvGrpSpPr/>
          <p:nvPr/>
        </p:nvGrpSpPr>
        <p:grpSpPr>
          <a:xfrm>
            <a:off x="8467274" y="2444520"/>
            <a:ext cx="3005364" cy="2280439"/>
            <a:chOff x="8175834" y="1379893"/>
            <a:chExt cx="3551465" cy="1246207"/>
          </a:xfrm>
        </p:grpSpPr>
        <p:sp>
          <p:nvSpPr>
            <p:cNvPr id="55" name="Content Placeholder 2">
              <a:extLst>
                <a:ext uri="{FF2B5EF4-FFF2-40B4-BE49-F238E27FC236}">
                  <a16:creationId xmlns:a16="http://schemas.microsoft.com/office/drawing/2014/main" id="{F400E055-C8A5-4855-AE48-9EA1CD5B05DF}"/>
                </a:ext>
              </a:extLst>
            </p:cNvPr>
            <p:cNvSpPr txBox="1">
              <a:spLocks/>
            </p:cNvSpPr>
            <p:nvPr/>
          </p:nvSpPr>
          <p:spPr>
            <a:xfrm>
              <a:off x="8175834" y="143902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lvl="0" indent="0">
                <a:lnSpc>
                  <a:spcPct val="100000"/>
                </a:lnSpc>
                <a:spcBef>
                  <a:spcPts val="0"/>
                </a:spcBef>
                <a:spcAft>
                  <a:spcPts val="1200"/>
                </a:spcAft>
                <a:buClrTx/>
                <a:buNone/>
              </a:pPr>
              <a:r>
                <a:rPr lang="en-US" sz="1600" dirty="0">
                  <a:solidFill>
                    <a:prstClr val="black"/>
                  </a:solidFill>
                </a:rPr>
                <a:t>means to remain in another state for </a:t>
              </a:r>
              <a:r>
                <a:rPr lang="en-US" sz="1600" b="1" dirty="0">
                  <a:solidFill>
                    <a:prstClr val="black"/>
                  </a:solidFill>
                </a:rPr>
                <a:t>more than 45 consecutive </a:t>
              </a:r>
              <a:r>
                <a:rPr lang="en-US" sz="1600" dirty="0">
                  <a:solidFill>
                    <a:prstClr val="black"/>
                  </a:solidFill>
                </a:rPr>
                <a:t>days in any 12 month period.</a:t>
              </a:r>
            </a:p>
          </p:txBody>
        </p:sp>
        <p:cxnSp>
          <p:nvCxnSpPr>
            <p:cNvPr id="57" name="Straight Connector 56">
              <a:extLst>
                <a:ext uri="{FF2B5EF4-FFF2-40B4-BE49-F238E27FC236}">
                  <a16:creationId xmlns:a16="http://schemas.microsoft.com/office/drawing/2014/main" id="{3EDB945D-E0BC-4796-80FB-952440514D1C}"/>
                </a:ext>
              </a:extLst>
            </p:cNvPr>
            <p:cNvCxnSpPr>
              <a:cxnSpLocks/>
            </p:cNvCxnSpPr>
            <p:nvPr/>
          </p:nvCxnSpPr>
          <p:spPr>
            <a:xfrm>
              <a:off x="8175835" y="1379893"/>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grpSp>
      <p:grpSp>
        <p:nvGrpSpPr>
          <p:cNvPr id="58" name="Group 57">
            <a:extLst>
              <a:ext uri="{FF2B5EF4-FFF2-40B4-BE49-F238E27FC236}">
                <a16:creationId xmlns:a16="http://schemas.microsoft.com/office/drawing/2014/main" id="{74DC01FA-D330-41DD-9D10-7EBCE3A6BE8B}"/>
              </a:ext>
            </a:extLst>
          </p:cNvPr>
          <p:cNvGrpSpPr/>
          <p:nvPr/>
        </p:nvGrpSpPr>
        <p:grpSpPr>
          <a:xfrm>
            <a:off x="744762" y="2455067"/>
            <a:ext cx="2992666" cy="2299481"/>
            <a:chOff x="476251" y="1385657"/>
            <a:chExt cx="3551464" cy="1256613"/>
          </a:xfrm>
        </p:grpSpPr>
        <p:cxnSp>
          <p:nvCxnSpPr>
            <p:cNvPr id="60" name="Straight Connector 59">
              <a:extLst>
                <a:ext uri="{FF2B5EF4-FFF2-40B4-BE49-F238E27FC236}">
                  <a16:creationId xmlns:a16="http://schemas.microsoft.com/office/drawing/2014/main" id="{279333A3-D99F-4435-89E5-240230C58842}"/>
                </a:ext>
              </a:extLst>
            </p:cNvPr>
            <p:cNvCxnSpPr>
              <a:cxnSpLocks/>
            </p:cNvCxnSpPr>
            <p:nvPr/>
          </p:nvCxnSpPr>
          <p:spPr>
            <a:xfrm>
              <a:off x="476251" y="1385657"/>
              <a:ext cx="3551464"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61" name="Content Placeholder 2">
              <a:extLst>
                <a:ext uri="{FF2B5EF4-FFF2-40B4-BE49-F238E27FC236}">
                  <a16:creationId xmlns:a16="http://schemas.microsoft.com/office/drawing/2014/main" id="{96EF72D4-E5FC-42B9-9CDF-049012F9A48A}"/>
                </a:ext>
              </a:extLst>
            </p:cNvPr>
            <p:cNvSpPr txBox="1">
              <a:spLocks/>
            </p:cNvSpPr>
            <p:nvPr/>
          </p:nvSpPr>
          <p:spPr>
            <a:xfrm>
              <a:off x="476251" y="1455191"/>
              <a:ext cx="3551464" cy="1187079"/>
            </a:xfrm>
            <a:prstGeom prst="rect">
              <a:avLst/>
            </a:prstGeom>
          </p:spPr>
          <p:txBody>
            <a:bodyPr vert="horz" lIns="0" tIns="0" rIns="0" bIns="0" rtlCol="0" anchor="t">
              <a:noAutofit/>
            </a:bodyPr>
            <a:lstStyle>
              <a:lvl1pPr marL="177800" indent="-177800" algn="l" defTabSz="914400" rtl="0" eaLnBrk="1" latinLnBrk="0" hangingPunct="1">
                <a:lnSpc>
                  <a:spcPct val="90000"/>
                </a:lnSpc>
                <a:spcBef>
                  <a:spcPts val="1000"/>
                </a:spcBef>
                <a:buClr>
                  <a:srgbClr val="102747"/>
                </a:buClr>
                <a:buFont typeface="Garamond" panose="02020404030301010803" pitchFamily="18" charset="0"/>
                <a:buChar char="›"/>
                <a:defRPr sz="2800" kern="1200">
                  <a:solidFill>
                    <a:schemeClr val="tx1"/>
                  </a:solidFill>
                  <a:latin typeface="+mn-lt"/>
                  <a:ea typeface="+mn-ea"/>
                  <a:cs typeface="+mn-cs"/>
                </a:defRPr>
              </a:lvl1pPr>
              <a:lvl2pPr marL="342900" indent="-165100" algn="l" defTabSz="914400" rtl="0" eaLnBrk="1" latinLnBrk="0" hangingPunct="1">
                <a:lnSpc>
                  <a:spcPct val="90000"/>
                </a:lnSpc>
                <a:spcBef>
                  <a:spcPts val="500"/>
                </a:spcBef>
                <a:buClr>
                  <a:srgbClr val="102747"/>
                </a:buClr>
                <a:buFont typeface="Garamond" panose="02020404030301010803" pitchFamily="18" charset="0"/>
                <a:buChar char="›"/>
                <a:defRPr sz="2400" kern="1200">
                  <a:solidFill>
                    <a:schemeClr val="tx1"/>
                  </a:solidFill>
                  <a:latin typeface="+mn-lt"/>
                  <a:ea typeface="+mn-ea"/>
                  <a:cs typeface="+mn-cs"/>
                </a:defRPr>
              </a:lvl2pPr>
              <a:lvl3pPr marL="520700" indent="-1651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2000" kern="1200">
                  <a:solidFill>
                    <a:schemeClr val="tx1"/>
                  </a:solidFill>
                  <a:latin typeface="+mn-lt"/>
                  <a:ea typeface="+mn-ea"/>
                  <a:cs typeface="+mn-cs"/>
                </a:defRPr>
              </a:lvl3pPr>
              <a:lvl4pPr marL="685800" indent="-177800" algn="l" defTabSz="914400" rtl="0" eaLnBrk="1" latinLnBrk="0" hangingPunct="1">
                <a:lnSpc>
                  <a:spcPct val="90000"/>
                </a:lnSpc>
                <a:spcBef>
                  <a:spcPts val="500"/>
                </a:spcBef>
                <a:buClr>
                  <a:srgbClr val="102747"/>
                </a:buClr>
                <a:buFont typeface="Garamond" panose="02020404030301010803" pitchFamily="18" charset="0"/>
                <a:buChar char="›"/>
                <a:tabLst>
                  <a:tab pos="1943100" algn="l"/>
                </a:tabLst>
                <a:defRPr sz="1800" kern="1200">
                  <a:solidFill>
                    <a:schemeClr val="tx1"/>
                  </a:solidFill>
                  <a:latin typeface="+mn-lt"/>
                  <a:ea typeface="+mn-ea"/>
                  <a:cs typeface="+mn-cs"/>
                </a:defRPr>
              </a:lvl4pPr>
              <a:lvl5pPr marL="863600" indent="-177800" algn="l" defTabSz="914400" rtl="0" eaLnBrk="1" latinLnBrk="0" hangingPunct="1">
                <a:lnSpc>
                  <a:spcPct val="90000"/>
                </a:lnSpc>
                <a:spcBef>
                  <a:spcPts val="500"/>
                </a:spcBef>
                <a:buClr>
                  <a:srgbClr val="102747"/>
                </a:buClr>
                <a:buFont typeface="Garamond" panose="02020404030301010803" pitchFamily="18"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1200"/>
                </a:spcAft>
                <a:buNone/>
              </a:pPr>
              <a:r>
                <a:rPr lang="en-US" sz="1600" dirty="0"/>
                <a:t>Adult who commits a criminal offense (all felonies &amp; specific misdemeanants)</a:t>
              </a:r>
            </a:p>
            <a:p>
              <a:pPr>
                <a:lnSpc>
                  <a:spcPct val="100000"/>
                </a:lnSpc>
                <a:spcBef>
                  <a:spcPts val="0"/>
                </a:spcBef>
                <a:spcAft>
                  <a:spcPts val="1200"/>
                </a:spcAft>
              </a:pPr>
              <a:r>
                <a:rPr lang="en-US" sz="1600" dirty="0"/>
                <a:t>Subject to ‘supervision’; and </a:t>
              </a:r>
            </a:p>
            <a:p>
              <a:pPr>
                <a:lnSpc>
                  <a:spcPct val="100000"/>
                </a:lnSpc>
                <a:spcBef>
                  <a:spcPts val="0"/>
                </a:spcBef>
                <a:spcAft>
                  <a:spcPts val="1200"/>
                </a:spcAft>
              </a:pPr>
              <a:r>
                <a:rPr lang="en-US" sz="1600" dirty="0"/>
                <a:t>Released to the community under the jurisdiction of:</a:t>
              </a:r>
            </a:p>
            <a:p>
              <a:pPr lvl="1">
                <a:lnSpc>
                  <a:spcPct val="100000"/>
                </a:lnSpc>
                <a:spcBef>
                  <a:spcPts val="0"/>
                </a:spcBef>
                <a:spcAft>
                  <a:spcPts val="1200"/>
                </a:spcAft>
              </a:pPr>
              <a:r>
                <a:rPr lang="en-US" sz="1600" dirty="0"/>
                <a:t>Courts</a:t>
              </a:r>
            </a:p>
            <a:p>
              <a:pPr lvl="1">
                <a:lnSpc>
                  <a:spcPct val="100000"/>
                </a:lnSpc>
                <a:spcBef>
                  <a:spcPts val="0"/>
                </a:spcBef>
                <a:spcAft>
                  <a:spcPts val="1200"/>
                </a:spcAft>
              </a:pPr>
              <a:r>
                <a:rPr lang="en-US" sz="1600" dirty="0"/>
                <a:t>Paroling Authorities</a:t>
              </a:r>
            </a:p>
            <a:p>
              <a:pPr lvl="1">
                <a:lnSpc>
                  <a:spcPct val="100000"/>
                </a:lnSpc>
                <a:spcBef>
                  <a:spcPts val="0"/>
                </a:spcBef>
                <a:spcAft>
                  <a:spcPts val="1200"/>
                </a:spcAft>
              </a:pPr>
              <a:r>
                <a:rPr lang="en-US" sz="1600" dirty="0"/>
                <a:t>Corrections</a:t>
              </a:r>
            </a:p>
            <a:p>
              <a:pPr lvl="1">
                <a:lnSpc>
                  <a:spcPct val="100000"/>
                </a:lnSpc>
                <a:spcBef>
                  <a:spcPts val="0"/>
                </a:spcBef>
                <a:spcAft>
                  <a:spcPts val="1200"/>
                </a:spcAft>
              </a:pPr>
              <a:r>
                <a:rPr lang="en-US" sz="1600" dirty="0"/>
                <a:t>Other Criminal Justice Agencies</a:t>
              </a:r>
            </a:p>
            <a:p>
              <a:pPr marL="177800" lvl="1" indent="0">
                <a:lnSpc>
                  <a:spcPct val="100000"/>
                </a:lnSpc>
                <a:spcBef>
                  <a:spcPts val="0"/>
                </a:spcBef>
                <a:spcAft>
                  <a:spcPts val="1200"/>
                </a:spcAft>
                <a:buNone/>
              </a:pPr>
              <a:endParaRPr lang="en-US" sz="1000" dirty="0"/>
            </a:p>
          </p:txBody>
        </p:sp>
      </p:grpSp>
      <p:sp>
        <p:nvSpPr>
          <p:cNvPr id="13" name="TextBox 12">
            <a:extLst>
              <a:ext uri="{FF2B5EF4-FFF2-40B4-BE49-F238E27FC236}">
                <a16:creationId xmlns:a16="http://schemas.microsoft.com/office/drawing/2014/main" id="{3FB38B93-4C6B-402E-941E-8FF6E86E7641}"/>
              </a:ext>
            </a:extLst>
          </p:cNvPr>
          <p:cNvSpPr txBox="1"/>
          <p:nvPr/>
        </p:nvSpPr>
        <p:spPr>
          <a:xfrm>
            <a:off x="1369991" y="1692732"/>
            <a:ext cx="1742208" cy="584775"/>
          </a:xfrm>
          <a:prstGeom prst="rect">
            <a:avLst/>
          </a:prstGeom>
          <a:noFill/>
        </p:spPr>
        <p:txBody>
          <a:bodyPr wrap="none" rtlCol="0" anchor="ctr">
            <a:spAutoFit/>
          </a:bodyPr>
          <a:lstStyle/>
          <a:p>
            <a:pPr algn="ctr"/>
            <a:r>
              <a:rPr lang="en-US" sz="3200" b="1" dirty="0">
                <a:solidFill>
                  <a:srgbClr val="102747"/>
                </a:solidFill>
              </a:rPr>
              <a:t>Offender</a:t>
            </a:r>
          </a:p>
        </p:txBody>
      </p:sp>
      <p:sp>
        <p:nvSpPr>
          <p:cNvPr id="68" name="TextBox 67">
            <a:extLst>
              <a:ext uri="{FF2B5EF4-FFF2-40B4-BE49-F238E27FC236}">
                <a16:creationId xmlns:a16="http://schemas.microsoft.com/office/drawing/2014/main" id="{1B53ED25-81D8-47BC-8DFB-F810046E8BFD}"/>
              </a:ext>
            </a:extLst>
          </p:cNvPr>
          <p:cNvSpPr txBox="1"/>
          <p:nvPr/>
        </p:nvSpPr>
        <p:spPr>
          <a:xfrm>
            <a:off x="4830452" y="1696350"/>
            <a:ext cx="2226507" cy="584775"/>
          </a:xfrm>
          <a:prstGeom prst="rect">
            <a:avLst/>
          </a:prstGeom>
          <a:noFill/>
        </p:spPr>
        <p:txBody>
          <a:bodyPr wrap="none" rtlCol="0" anchor="ctr">
            <a:spAutoFit/>
          </a:bodyPr>
          <a:lstStyle/>
          <a:p>
            <a:pPr algn="ctr"/>
            <a:r>
              <a:rPr lang="en-US" sz="3200" b="1" dirty="0">
                <a:solidFill>
                  <a:srgbClr val="102747"/>
                </a:solidFill>
              </a:rPr>
              <a:t>Supervision</a:t>
            </a:r>
          </a:p>
        </p:txBody>
      </p:sp>
      <p:sp>
        <p:nvSpPr>
          <p:cNvPr id="69" name="TextBox 68">
            <a:extLst>
              <a:ext uri="{FF2B5EF4-FFF2-40B4-BE49-F238E27FC236}">
                <a16:creationId xmlns:a16="http://schemas.microsoft.com/office/drawing/2014/main" id="{5C7095C3-96E3-4F70-9DC1-DB96F3ABA7EE}"/>
              </a:ext>
            </a:extLst>
          </p:cNvPr>
          <p:cNvSpPr txBox="1"/>
          <p:nvPr/>
        </p:nvSpPr>
        <p:spPr>
          <a:xfrm>
            <a:off x="8943269" y="1692732"/>
            <a:ext cx="1690656" cy="584775"/>
          </a:xfrm>
          <a:prstGeom prst="rect">
            <a:avLst/>
          </a:prstGeom>
          <a:noFill/>
        </p:spPr>
        <p:txBody>
          <a:bodyPr wrap="none" rtlCol="0" anchor="ctr">
            <a:spAutoFit/>
          </a:bodyPr>
          <a:lstStyle/>
          <a:p>
            <a:pPr algn="ctr"/>
            <a:r>
              <a:rPr lang="en-US" sz="3200" b="1" dirty="0">
                <a:solidFill>
                  <a:srgbClr val="102747"/>
                </a:solidFill>
              </a:rPr>
              <a:t>Relocate</a:t>
            </a:r>
          </a:p>
        </p:txBody>
      </p:sp>
      <p:sp>
        <p:nvSpPr>
          <p:cNvPr id="74" name="Rectangle 73">
            <a:extLst>
              <a:ext uri="{FF2B5EF4-FFF2-40B4-BE49-F238E27FC236}">
                <a16:creationId xmlns:a16="http://schemas.microsoft.com/office/drawing/2014/main" id="{220FB99B-6271-4121-B6ED-EF6AD4F39B0A}"/>
              </a:ext>
            </a:extLst>
          </p:cNvPr>
          <p:cNvSpPr/>
          <p:nvPr/>
        </p:nvSpPr>
        <p:spPr>
          <a:xfrm>
            <a:off x="0" y="365125"/>
            <a:ext cx="275771" cy="701675"/>
          </a:xfrm>
          <a:prstGeom prst="rect">
            <a:avLst/>
          </a:prstGeom>
          <a:solidFill>
            <a:srgbClr val="10274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 name="Cross 1"/>
          <p:cNvSpPr/>
          <p:nvPr/>
        </p:nvSpPr>
        <p:spPr>
          <a:xfrm>
            <a:off x="3737428" y="3429000"/>
            <a:ext cx="868266" cy="856444"/>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sp>
        <p:nvSpPr>
          <p:cNvPr id="33" name="Cross 32"/>
          <p:cNvSpPr/>
          <p:nvPr/>
        </p:nvSpPr>
        <p:spPr>
          <a:xfrm>
            <a:off x="7596093" y="3428999"/>
            <a:ext cx="828837" cy="788637"/>
          </a:xfrm>
          <a:prstGeom prst="plus">
            <a:avLst/>
          </a:prstGeom>
          <a:solidFill>
            <a:srgbClr val="10274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a:t>
            </a:r>
          </a:p>
        </p:txBody>
      </p:sp>
      <p:pic>
        <p:nvPicPr>
          <p:cNvPr id="34" name="Picture 3" descr="ICAOS_Log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15531" y="170348"/>
            <a:ext cx="1113254" cy="1087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extLst>
      <p:ext uri="{BB962C8B-B14F-4D97-AF65-F5344CB8AC3E}">
        <p14:creationId xmlns:p14="http://schemas.microsoft.com/office/powerpoint/2010/main" val="34105027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JLp19Z2v"/>
  <p:tag name="ARTICULATE_SLIDE_COUNT" val="21"/>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4316</TotalTime>
  <Words>1834</Words>
  <Application>Microsoft Office PowerPoint</Application>
  <PresentationFormat>Widescreen</PresentationFormat>
  <Paragraphs>220</Paragraphs>
  <Slides>21</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21</vt:i4>
      </vt:variant>
    </vt:vector>
  </HeadingPairs>
  <TitlesOfParts>
    <vt:vector size="30" baseType="lpstr">
      <vt:lpstr>arial</vt:lpstr>
      <vt:lpstr>arial</vt:lpstr>
      <vt:lpstr>Calibri</vt:lpstr>
      <vt:lpstr>Calibri Light</vt:lpstr>
      <vt:lpstr>Garamond</vt:lpstr>
      <vt:lpstr>Roboto</vt:lpstr>
      <vt:lpstr>Source Serif Pro</vt:lpstr>
      <vt:lpstr>1_Office Theme</vt:lpstr>
      <vt:lpstr>Office Theme</vt:lpstr>
      <vt:lpstr>PowerPoint Presentation</vt:lpstr>
      <vt:lpstr>Presentation Objectives</vt:lpstr>
      <vt:lpstr>Interstate Compact for Adult Offender Supervision</vt:lpstr>
      <vt:lpstr>PowerPoint Presentation</vt:lpstr>
      <vt:lpstr>PowerPoint Presentation</vt:lpstr>
      <vt:lpstr>PowerPoint Presentation</vt:lpstr>
      <vt:lpstr>Purpose of ICAOS</vt:lpstr>
      <vt:lpstr>ICAOS Creates Circumstances to  Promote Successful Supervision</vt:lpstr>
      <vt:lpstr>What Triggers the ICAOS?</vt:lpstr>
      <vt:lpstr>What Requirements for Transfer?</vt:lpstr>
      <vt:lpstr>Compact Supervision in a Receiving State</vt:lpstr>
      <vt:lpstr>PowerPoint Presentation</vt:lpstr>
      <vt:lpstr>PowerPoint Presentation</vt:lpstr>
      <vt:lpstr>PowerPoint Presentation</vt:lpstr>
      <vt:lpstr>Outcomes from Documentary &amp; UCCI Study</vt:lpstr>
      <vt:lpstr>Commission Improvement Considerations</vt:lpstr>
      <vt:lpstr>Compact Office/State Improvement Considerations</vt:lpstr>
      <vt:lpstr>Field Improvement Considerations</vt:lpstr>
      <vt:lpstr>New Navigating the Compact Tool</vt:lpstr>
      <vt:lpstr>PowerPoint Presentation</vt:lpstr>
      <vt:lpstr>Questions and/or Suggestions?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APPA Interstate Compact Presentation</dc:title>
  <dc:creator>Spring, Mindy</dc:creator>
  <cp:lastModifiedBy>Mindy Spring</cp:lastModifiedBy>
  <cp:revision>150</cp:revision>
  <cp:lastPrinted>2021-08-11T22:28:39Z</cp:lastPrinted>
  <dcterms:created xsi:type="dcterms:W3CDTF">2020-12-23T18:37:03Z</dcterms:created>
  <dcterms:modified xsi:type="dcterms:W3CDTF">2022-12-22T17:52:24Z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EBF9B464-88FC-4DF8-87A6-D642FF69B687</vt:lpwstr>
  </property>
  <property fmtid="{D5CDD505-2E9C-101B-9397-08002B2CF9AE}" pid="3" name="ArticulatePath">
    <vt:lpwstr>APPA Interstate Compact Presentation</vt:lpwstr>
  </property>
  <property fmtid="{D5CDD505-2E9C-101B-9397-08002B2CF9AE}" pid="4" name="IsExistingPresentation">
    <vt:lpwstr>Yes</vt:lpwstr>
  </property>
  <property fmtid="{D5CDD505-2E9C-101B-9397-08002B2CF9AE}" pid="5" name="PresentationVersion">
    <vt:lpwstr>2.1</vt:lpwstr>
  </property>
</Properties>
</file>